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6"/>
  </p:notesMasterIdLst>
  <p:sldIdLst>
    <p:sldId id="480" r:id="rId5"/>
    <p:sldId id="303" r:id="rId6"/>
    <p:sldId id="806" r:id="rId7"/>
    <p:sldId id="807" r:id="rId8"/>
    <p:sldId id="808" r:id="rId9"/>
    <p:sldId id="510" r:id="rId10"/>
    <p:sldId id="708" r:id="rId11"/>
    <p:sldId id="812" r:id="rId12"/>
    <p:sldId id="710" r:id="rId13"/>
    <p:sldId id="809" r:id="rId14"/>
    <p:sldId id="810" r:id="rId15"/>
    <p:sldId id="811" r:id="rId16"/>
    <p:sldId id="813" r:id="rId17"/>
    <p:sldId id="814" r:id="rId18"/>
    <p:sldId id="816" r:id="rId19"/>
    <p:sldId id="815" r:id="rId20"/>
    <p:sldId id="780" r:id="rId21"/>
    <p:sldId id="817" r:id="rId22"/>
    <p:sldId id="747" r:id="rId23"/>
    <p:sldId id="818" r:id="rId24"/>
    <p:sldId id="819" r:id="rId25"/>
    <p:sldId id="820" r:id="rId26"/>
    <p:sldId id="821" r:id="rId27"/>
    <p:sldId id="822" r:id="rId28"/>
    <p:sldId id="823" r:id="rId29"/>
    <p:sldId id="824" r:id="rId30"/>
    <p:sldId id="826" r:id="rId31"/>
    <p:sldId id="825" r:id="rId32"/>
    <p:sldId id="827" r:id="rId33"/>
    <p:sldId id="828" r:id="rId34"/>
    <p:sldId id="830" r:id="rId35"/>
    <p:sldId id="831" r:id="rId36"/>
    <p:sldId id="832" r:id="rId37"/>
    <p:sldId id="833" r:id="rId38"/>
    <p:sldId id="834" r:id="rId39"/>
    <p:sldId id="835" r:id="rId40"/>
    <p:sldId id="836" r:id="rId41"/>
    <p:sldId id="837" r:id="rId42"/>
    <p:sldId id="838" r:id="rId43"/>
    <p:sldId id="839" r:id="rId44"/>
    <p:sldId id="840" r:id="rId45"/>
    <p:sldId id="841" r:id="rId46"/>
    <p:sldId id="842" r:id="rId47"/>
    <p:sldId id="843" r:id="rId48"/>
    <p:sldId id="844" r:id="rId49"/>
    <p:sldId id="845" r:id="rId50"/>
    <p:sldId id="846" r:id="rId51"/>
    <p:sldId id="847" r:id="rId52"/>
    <p:sldId id="848" r:id="rId53"/>
    <p:sldId id="605" r:id="rId54"/>
    <p:sldId id="349"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806"/>
            <p14:sldId id="807"/>
            <p14:sldId id="808"/>
            <p14:sldId id="510"/>
            <p14:sldId id="708"/>
            <p14:sldId id="812"/>
            <p14:sldId id="710"/>
            <p14:sldId id="809"/>
            <p14:sldId id="810"/>
            <p14:sldId id="811"/>
            <p14:sldId id="813"/>
            <p14:sldId id="814"/>
            <p14:sldId id="816"/>
            <p14:sldId id="815"/>
            <p14:sldId id="780"/>
            <p14:sldId id="817"/>
            <p14:sldId id="747"/>
            <p14:sldId id="818"/>
            <p14:sldId id="819"/>
            <p14:sldId id="820"/>
            <p14:sldId id="821"/>
            <p14:sldId id="822"/>
            <p14:sldId id="823"/>
            <p14:sldId id="824"/>
            <p14:sldId id="826"/>
            <p14:sldId id="825"/>
            <p14:sldId id="827"/>
            <p14:sldId id="828"/>
            <p14:sldId id="830"/>
            <p14:sldId id="831"/>
            <p14:sldId id="832"/>
            <p14:sldId id="833"/>
            <p14:sldId id="834"/>
            <p14:sldId id="835"/>
            <p14:sldId id="836"/>
            <p14:sldId id="837"/>
            <p14:sldId id="838"/>
            <p14:sldId id="839"/>
            <p14:sldId id="840"/>
            <p14:sldId id="841"/>
            <p14:sldId id="842"/>
            <p14:sldId id="843"/>
            <p14:sldId id="844"/>
            <p14:sldId id="845"/>
            <p14:sldId id="846"/>
            <p14:sldId id="847"/>
            <p14:sldId id="848"/>
            <p14:sldId id="60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a:srgbClr val="FFFFEB"/>
    <a:srgbClr val="FF3399"/>
    <a:srgbClr val="9751CB"/>
    <a:srgbClr val="F371CE"/>
    <a:srgbClr val="F2FBFC"/>
    <a:srgbClr val="DAA600"/>
    <a:srgbClr val="8A3CC4"/>
    <a:srgbClr val="FF00FF"/>
    <a:srgbClr val="EEF7E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26" autoAdjust="0"/>
    <p:restoredTop sz="94061" autoAdjust="0"/>
  </p:normalViewPr>
  <p:slideViewPr>
    <p:cSldViewPr snapToGrid="0">
      <p:cViewPr>
        <p:scale>
          <a:sx n="60" d="100"/>
          <a:sy n="60" d="100"/>
        </p:scale>
        <p:origin x="480" y="42"/>
      </p:cViewPr>
      <p:guideLst/>
    </p:cSldViewPr>
  </p:slideViewPr>
  <p:notesTextViewPr>
    <p:cViewPr>
      <p:scale>
        <a:sx n="1" d="1"/>
        <a:sy n="1" d="1"/>
      </p:scale>
      <p:origin x="0" y="0"/>
    </p:cViewPr>
  </p:notesTextViewPr>
  <p:sorterViewPr>
    <p:cViewPr>
      <p:scale>
        <a:sx n="100" d="100"/>
        <a:sy n="100" d="100"/>
      </p:scale>
      <p:origin x="0" y="-1251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viewProps" Target="view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presProps" Target="pres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EB188DC-4C47-4BDF-A514-CC419460411C}" type="doc">
      <dgm:prSet loTypeId="urn:microsoft.com/office/officeart/2005/8/layout/cycle2" loCatId="cycle" qsTypeId="urn:microsoft.com/office/officeart/2005/8/quickstyle/simple1" qsCatId="simple" csTypeId="urn:microsoft.com/office/officeart/2005/8/colors/colorful1" csCatId="colorful" phldr="1"/>
      <dgm:spPr/>
      <dgm:t>
        <a:bodyPr/>
        <a:lstStyle/>
        <a:p>
          <a:endParaRPr lang="en-US"/>
        </a:p>
      </dgm:t>
    </dgm:pt>
    <dgm:pt modelId="{F3458B80-2217-4A21-B4A4-8A185B99C194}">
      <dgm:prSet phldrT="[Text]" custT="1"/>
      <dgm:spPr/>
      <dgm:t>
        <a:bodyPr/>
        <a:lstStyle/>
        <a:p>
          <a:pPr>
            <a:buNone/>
          </a:pPr>
          <a:r>
            <a:rPr lang="en-US" sz="2000" b="1" dirty="0">
              <a:latin typeface="Alexandria"/>
            </a:rPr>
            <a:t>1. Receiving Instructions</a:t>
          </a:r>
        </a:p>
      </dgm:t>
    </dgm:pt>
    <dgm:pt modelId="{678D8DFC-93FC-4833-BE9B-5D2535BD9881}" type="parTrans" cxnId="{A3979559-BD25-41DA-AE3D-FFA5B38585A4}">
      <dgm:prSet/>
      <dgm:spPr/>
      <dgm:t>
        <a:bodyPr/>
        <a:lstStyle/>
        <a:p>
          <a:endParaRPr lang="en-US" sz="2000">
            <a:latin typeface="Alexandria"/>
          </a:endParaRPr>
        </a:p>
      </dgm:t>
    </dgm:pt>
    <dgm:pt modelId="{DEAEC239-B04A-4628-9A7D-0DEB2D582043}" type="sibTrans" cxnId="{A3979559-BD25-41DA-AE3D-FFA5B38585A4}">
      <dgm:prSet custT="1"/>
      <dgm:spPr/>
      <dgm:t>
        <a:bodyPr/>
        <a:lstStyle/>
        <a:p>
          <a:endParaRPr lang="en-US" sz="2000">
            <a:latin typeface="Alexandria"/>
          </a:endParaRPr>
        </a:p>
      </dgm:t>
    </dgm:pt>
    <dgm:pt modelId="{B132C6B8-20B8-4A22-AFEE-872FE2761C3D}">
      <dgm:prSet phldrT="[Text]" custT="1"/>
      <dgm:spPr/>
      <dgm:t>
        <a:bodyPr/>
        <a:lstStyle/>
        <a:p>
          <a:r>
            <a:rPr lang="en-US" sz="2000" b="1" dirty="0">
              <a:latin typeface="Alexandria"/>
            </a:rPr>
            <a:t>2.Ethics and Conflict of Interest Check</a:t>
          </a:r>
        </a:p>
      </dgm:t>
    </dgm:pt>
    <dgm:pt modelId="{E2414EAD-97A2-466E-94F0-5B8FD207AA39}" type="parTrans" cxnId="{53ADF35F-A716-402B-8A8E-D480E74012D0}">
      <dgm:prSet/>
      <dgm:spPr/>
      <dgm:t>
        <a:bodyPr/>
        <a:lstStyle/>
        <a:p>
          <a:endParaRPr lang="en-US" sz="2000">
            <a:latin typeface="Alexandria"/>
          </a:endParaRPr>
        </a:p>
      </dgm:t>
    </dgm:pt>
    <dgm:pt modelId="{26A26CBE-B1B1-4944-B760-C0B59770F0DC}" type="sibTrans" cxnId="{53ADF35F-A716-402B-8A8E-D480E74012D0}">
      <dgm:prSet custT="1"/>
      <dgm:spPr/>
      <dgm:t>
        <a:bodyPr/>
        <a:lstStyle/>
        <a:p>
          <a:endParaRPr lang="en-US" sz="2000">
            <a:latin typeface="Alexandria"/>
          </a:endParaRPr>
        </a:p>
      </dgm:t>
    </dgm:pt>
    <dgm:pt modelId="{7A79516E-361F-4DB2-98B3-43B69376652A}">
      <dgm:prSet phldrT="[Text]" custT="1"/>
      <dgm:spPr/>
      <dgm:t>
        <a:bodyPr/>
        <a:lstStyle/>
        <a:p>
          <a:pPr>
            <a:buNone/>
          </a:pPr>
          <a:r>
            <a:rPr lang="en-US" sz="2000" b="1" kern="1200" dirty="0">
              <a:solidFill>
                <a:prstClr val="white"/>
              </a:solidFill>
              <a:latin typeface="Alexandria"/>
              <a:ea typeface="+mn-ea"/>
              <a:cs typeface="+mn-cs"/>
            </a:rPr>
            <a:t>3.Preparation the Scope of Work/</a:t>
          </a:r>
          <a:r>
            <a:rPr lang="en-US" sz="2000" b="1" kern="1200" dirty="0">
              <a:solidFill>
                <a:schemeClr val="bg1"/>
              </a:solidFill>
              <a:latin typeface="Alexandria"/>
            </a:rPr>
            <a:t>Letter</a:t>
          </a:r>
          <a:r>
            <a:rPr lang="en-US" sz="2000" b="1" kern="1200" dirty="0">
              <a:solidFill>
                <a:prstClr val="white"/>
              </a:solidFill>
              <a:latin typeface="Alexandria"/>
              <a:ea typeface="+mn-ea"/>
              <a:cs typeface="+mn-cs"/>
            </a:rPr>
            <a:t> of Engagement</a:t>
          </a:r>
        </a:p>
      </dgm:t>
    </dgm:pt>
    <dgm:pt modelId="{A247698F-DC52-4A03-AADC-3FAB9A9AE1E8}" type="parTrans" cxnId="{B816773D-2ECA-4183-BBA0-46F135AF6D58}">
      <dgm:prSet/>
      <dgm:spPr/>
      <dgm:t>
        <a:bodyPr/>
        <a:lstStyle/>
        <a:p>
          <a:endParaRPr lang="en-US" sz="2000">
            <a:latin typeface="Alexandria"/>
          </a:endParaRPr>
        </a:p>
      </dgm:t>
    </dgm:pt>
    <dgm:pt modelId="{1E114B5C-28A5-443C-9F85-4D8824A05A88}" type="sibTrans" cxnId="{B816773D-2ECA-4183-BBA0-46F135AF6D58}">
      <dgm:prSet custT="1"/>
      <dgm:spPr/>
      <dgm:t>
        <a:bodyPr/>
        <a:lstStyle/>
        <a:p>
          <a:endParaRPr lang="en-US" sz="2000">
            <a:latin typeface="Alexandria"/>
          </a:endParaRPr>
        </a:p>
      </dgm:t>
    </dgm:pt>
    <dgm:pt modelId="{F8A30467-75AC-4DAB-A0DB-6B82424F01D0}">
      <dgm:prSet phldrT="[Text]" custT="1"/>
      <dgm:spPr/>
      <dgm:t>
        <a:bodyPr/>
        <a:lstStyle/>
        <a:p>
          <a:pPr>
            <a:buNone/>
          </a:pPr>
          <a:r>
            <a:rPr lang="en-US" sz="2000" b="1" kern="1200" dirty="0">
              <a:solidFill>
                <a:prstClr val="white"/>
              </a:solidFill>
              <a:latin typeface="Alexandria"/>
              <a:ea typeface="+mn-ea"/>
              <a:cs typeface="+mn-cs"/>
            </a:rPr>
            <a:t>4. Inspection and Investigation</a:t>
          </a:r>
        </a:p>
      </dgm:t>
    </dgm:pt>
    <dgm:pt modelId="{1C1C0D2A-E0D2-4AE9-9E2F-1B3D49F2B4E1}" type="parTrans" cxnId="{1DE34977-76B5-45D6-A82B-3483EFD47C37}">
      <dgm:prSet/>
      <dgm:spPr/>
      <dgm:t>
        <a:bodyPr/>
        <a:lstStyle/>
        <a:p>
          <a:endParaRPr lang="en-US" sz="2000">
            <a:latin typeface="Alexandria"/>
          </a:endParaRPr>
        </a:p>
      </dgm:t>
    </dgm:pt>
    <dgm:pt modelId="{A366FB33-21A0-4CDA-AFFC-4F07D5CB0324}" type="sibTrans" cxnId="{1DE34977-76B5-45D6-A82B-3483EFD47C37}">
      <dgm:prSet custT="1"/>
      <dgm:spPr/>
      <dgm:t>
        <a:bodyPr/>
        <a:lstStyle/>
        <a:p>
          <a:endParaRPr lang="en-US" sz="2000">
            <a:latin typeface="Alexandria"/>
          </a:endParaRPr>
        </a:p>
      </dgm:t>
    </dgm:pt>
    <dgm:pt modelId="{FD14D377-2BDD-400B-BB83-C1F93B4D984B}">
      <dgm:prSet phldrT="[Text]" custT="1"/>
      <dgm:spPr/>
      <dgm:t>
        <a:bodyPr/>
        <a:lstStyle/>
        <a:p>
          <a:pPr>
            <a:buNone/>
          </a:pPr>
          <a:r>
            <a:rPr lang="en-US" sz="2000" b="1" kern="1200" dirty="0">
              <a:solidFill>
                <a:prstClr val="white"/>
              </a:solidFill>
              <a:latin typeface="Alexandria"/>
              <a:ea typeface="+mn-ea"/>
              <a:cs typeface="+mn-cs"/>
            </a:rPr>
            <a:t>5. Data Collection and Market Analysis</a:t>
          </a:r>
        </a:p>
      </dgm:t>
    </dgm:pt>
    <dgm:pt modelId="{1E0F07FD-4441-48B9-9C21-EFA74FF74BAD}" type="parTrans" cxnId="{16DDFBD2-99C3-40A3-935D-88E54683DECD}">
      <dgm:prSet/>
      <dgm:spPr/>
      <dgm:t>
        <a:bodyPr/>
        <a:lstStyle/>
        <a:p>
          <a:endParaRPr lang="en-US" sz="2000">
            <a:latin typeface="Alexandria"/>
          </a:endParaRPr>
        </a:p>
      </dgm:t>
    </dgm:pt>
    <dgm:pt modelId="{903D7D19-82B4-4521-BAEF-D599856C8226}" type="sibTrans" cxnId="{16DDFBD2-99C3-40A3-935D-88E54683DECD}">
      <dgm:prSet custT="1"/>
      <dgm:spPr/>
      <dgm:t>
        <a:bodyPr/>
        <a:lstStyle/>
        <a:p>
          <a:endParaRPr lang="en-US" sz="2000" dirty="0">
            <a:latin typeface="Alexandria"/>
          </a:endParaRPr>
        </a:p>
      </dgm:t>
    </dgm:pt>
    <dgm:pt modelId="{A0A23351-FEEF-424A-9690-CC1C32E102ED}">
      <dgm:prSet custT="1"/>
      <dgm:spPr>
        <a:solidFill>
          <a:srgbClr val="F371CE"/>
        </a:solidFill>
      </dgm:spPr>
      <dgm:t>
        <a:bodyPr/>
        <a:lstStyle/>
        <a:p>
          <a:pPr>
            <a:buNone/>
          </a:pPr>
          <a:r>
            <a:rPr lang="en-US" sz="2000" b="1" dirty="0">
              <a:latin typeface="Alexandria"/>
            </a:rPr>
            <a:t>6.Application of Valuation Approaches</a:t>
          </a:r>
        </a:p>
      </dgm:t>
    </dgm:pt>
    <dgm:pt modelId="{95B2640A-F330-4065-AC84-5580C0E0CE70}" type="parTrans" cxnId="{1F2098D2-43D2-4683-8580-7438B4D5A33E}">
      <dgm:prSet/>
      <dgm:spPr/>
      <dgm:t>
        <a:bodyPr/>
        <a:lstStyle/>
        <a:p>
          <a:endParaRPr lang="en-US" sz="2000">
            <a:latin typeface="Alexandria"/>
          </a:endParaRPr>
        </a:p>
      </dgm:t>
    </dgm:pt>
    <dgm:pt modelId="{902B370A-8BB7-4A14-87CA-87BC2534895C}" type="sibTrans" cxnId="{1F2098D2-43D2-4683-8580-7438B4D5A33E}">
      <dgm:prSet custT="1"/>
      <dgm:spPr>
        <a:solidFill>
          <a:srgbClr val="F371CE"/>
        </a:solidFill>
      </dgm:spPr>
      <dgm:t>
        <a:bodyPr/>
        <a:lstStyle/>
        <a:p>
          <a:endParaRPr lang="en-US" sz="2000">
            <a:latin typeface="Alexandria"/>
          </a:endParaRPr>
        </a:p>
      </dgm:t>
    </dgm:pt>
    <dgm:pt modelId="{FD0D7901-FE2B-42A5-B989-B58FE9C625B3}">
      <dgm:prSet custT="1"/>
      <dgm:spPr>
        <a:solidFill>
          <a:srgbClr val="9751CB"/>
        </a:solidFill>
      </dgm:spPr>
      <dgm:t>
        <a:bodyPr/>
        <a:lstStyle/>
        <a:p>
          <a:r>
            <a:rPr lang="en-US" sz="2000" b="1" dirty="0">
              <a:latin typeface="Alexandria"/>
            </a:rPr>
            <a:t>7. Preparation and Review of the Final Report</a:t>
          </a:r>
        </a:p>
      </dgm:t>
    </dgm:pt>
    <dgm:pt modelId="{D5F3B769-ACE7-430D-9B64-C8FB463FE486}" type="parTrans" cxnId="{B0F3B376-676B-49B8-8FAD-A5B76C485340}">
      <dgm:prSet/>
      <dgm:spPr/>
      <dgm:t>
        <a:bodyPr/>
        <a:lstStyle/>
        <a:p>
          <a:endParaRPr lang="en-US" sz="2000">
            <a:latin typeface="Alexandria"/>
          </a:endParaRPr>
        </a:p>
      </dgm:t>
    </dgm:pt>
    <dgm:pt modelId="{6DCCF11E-FE6F-48F6-9957-1113FA8ADA2E}" type="sibTrans" cxnId="{B0F3B376-676B-49B8-8FAD-A5B76C485340}">
      <dgm:prSet custT="1"/>
      <dgm:spPr>
        <a:solidFill>
          <a:srgbClr val="9751CB"/>
        </a:solidFill>
      </dgm:spPr>
      <dgm:t>
        <a:bodyPr/>
        <a:lstStyle/>
        <a:p>
          <a:endParaRPr lang="en-US" sz="2000">
            <a:latin typeface="Alexandria"/>
          </a:endParaRPr>
        </a:p>
      </dgm:t>
    </dgm:pt>
    <dgm:pt modelId="{7681A6E5-E061-42AD-A371-9F8F8C926900}" type="pres">
      <dgm:prSet presAssocID="{3EB188DC-4C47-4BDF-A514-CC419460411C}" presName="cycle" presStyleCnt="0">
        <dgm:presLayoutVars>
          <dgm:dir/>
          <dgm:resizeHandles val="exact"/>
        </dgm:presLayoutVars>
      </dgm:prSet>
      <dgm:spPr/>
    </dgm:pt>
    <dgm:pt modelId="{B9AEE528-34AA-45E6-A5C5-9F461A306762}" type="pres">
      <dgm:prSet presAssocID="{F3458B80-2217-4A21-B4A4-8A185B99C194}" presName="node" presStyleLbl="node1" presStyleIdx="0" presStyleCnt="7" custScaleX="297347" custScaleY="100112">
        <dgm:presLayoutVars>
          <dgm:bulletEnabled val="1"/>
        </dgm:presLayoutVars>
      </dgm:prSet>
      <dgm:spPr/>
    </dgm:pt>
    <dgm:pt modelId="{0EA45E46-F538-458F-9FBA-8BAA8B669D22}" type="pres">
      <dgm:prSet presAssocID="{DEAEC239-B04A-4628-9A7D-0DEB2D582043}" presName="sibTrans" presStyleLbl="sibTrans2D1" presStyleIdx="0" presStyleCnt="7" custScaleX="100208" custScaleY="99614" custLinFactNeighborX="81644" custLinFactNeighborY="-62798"/>
      <dgm:spPr/>
    </dgm:pt>
    <dgm:pt modelId="{3D89CD6C-FC13-450D-B58E-0362A736732B}" type="pres">
      <dgm:prSet presAssocID="{DEAEC239-B04A-4628-9A7D-0DEB2D582043}" presName="connectorText" presStyleLbl="sibTrans2D1" presStyleIdx="0" presStyleCnt="7"/>
      <dgm:spPr/>
    </dgm:pt>
    <dgm:pt modelId="{F50F1ADB-5193-4D1B-8A37-79F76A6CED6A}" type="pres">
      <dgm:prSet presAssocID="{B132C6B8-20B8-4A22-AFEE-872FE2761C3D}" presName="node" presStyleLbl="node1" presStyleIdx="1" presStyleCnt="7" custScaleX="297347" custScaleY="100112" custRadScaleRad="195998" custRadScaleInc="78914">
        <dgm:presLayoutVars>
          <dgm:bulletEnabled val="1"/>
        </dgm:presLayoutVars>
      </dgm:prSet>
      <dgm:spPr/>
    </dgm:pt>
    <dgm:pt modelId="{BBF6E546-02BE-4C3D-93D6-DA10A57C0439}" type="pres">
      <dgm:prSet presAssocID="{26A26CBE-B1B1-4944-B760-C0B59770F0DC}" presName="sibTrans" presStyleLbl="sibTrans2D1" presStyleIdx="1" presStyleCnt="7" custAng="414898" custScaleX="146226" custScaleY="99614" custLinFactNeighborX="93669" custLinFactNeighborY="67"/>
      <dgm:spPr/>
    </dgm:pt>
    <dgm:pt modelId="{D9A87514-C2F9-4286-8748-F54B36D08FB8}" type="pres">
      <dgm:prSet presAssocID="{26A26CBE-B1B1-4944-B760-C0B59770F0DC}" presName="connectorText" presStyleLbl="sibTrans2D1" presStyleIdx="1" presStyleCnt="7"/>
      <dgm:spPr/>
    </dgm:pt>
    <dgm:pt modelId="{5294DEFC-5B44-4298-841A-DB90BC9ED82D}" type="pres">
      <dgm:prSet presAssocID="{7A79516E-361F-4DB2-98B3-43B69376652A}" presName="node" presStyleLbl="node1" presStyleIdx="2" presStyleCnt="7" custScaleX="297347" custScaleY="100112" custRadScaleRad="216216" custRadScaleInc="-25269">
        <dgm:presLayoutVars>
          <dgm:bulletEnabled val="1"/>
        </dgm:presLayoutVars>
      </dgm:prSet>
      <dgm:spPr/>
    </dgm:pt>
    <dgm:pt modelId="{25C0B8C2-04C2-4F88-A71C-E3FF03A707BC}" type="pres">
      <dgm:prSet presAssocID="{1E114B5C-28A5-443C-9F85-4D8824A05A88}" presName="sibTrans" presStyleLbl="sibTrans2D1" presStyleIdx="2" presStyleCnt="7" custAng="19310039" custScaleX="126983" custScaleY="99614" custLinFactX="100000" custLinFactNeighborX="168939" custLinFactNeighborY="82102"/>
      <dgm:spPr/>
    </dgm:pt>
    <dgm:pt modelId="{AE1479BB-DD47-4C2F-9016-502DBF0A529E}" type="pres">
      <dgm:prSet presAssocID="{1E114B5C-28A5-443C-9F85-4D8824A05A88}" presName="connectorText" presStyleLbl="sibTrans2D1" presStyleIdx="2" presStyleCnt="7"/>
      <dgm:spPr/>
    </dgm:pt>
    <dgm:pt modelId="{CD7EA8D2-9C63-4891-BDCB-14E98AE373AF}" type="pres">
      <dgm:prSet presAssocID="{F8A30467-75AC-4DAB-A0DB-6B82424F01D0}" presName="node" presStyleLbl="node1" presStyleIdx="3" presStyleCnt="7" custScaleX="297347" custScaleY="100112" custRadScaleRad="125134" custRadScaleInc="-60949">
        <dgm:presLayoutVars>
          <dgm:bulletEnabled val="1"/>
        </dgm:presLayoutVars>
      </dgm:prSet>
      <dgm:spPr/>
    </dgm:pt>
    <dgm:pt modelId="{44379286-4EAE-48EC-A0B8-879CB7125556}" type="pres">
      <dgm:prSet presAssocID="{A366FB33-21A0-4CDA-AFFC-4F07D5CB0324}" presName="sibTrans" presStyleLbl="sibTrans2D1" presStyleIdx="3" presStyleCnt="7" custScaleX="87106" custScaleY="99614" custLinFactNeighborX="-3867" custLinFactNeighborY="26160"/>
      <dgm:spPr/>
    </dgm:pt>
    <dgm:pt modelId="{86DA6FBE-A776-4364-9E38-CC7A2E36E298}" type="pres">
      <dgm:prSet presAssocID="{A366FB33-21A0-4CDA-AFFC-4F07D5CB0324}" presName="connectorText" presStyleLbl="sibTrans2D1" presStyleIdx="3" presStyleCnt="7"/>
      <dgm:spPr/>
    </dgm:pt>
    <dgm:pt modelId="{84336B46-0729-487B-9E16-E815D2E599D2}" type="pres">
      <dgm:prSet presAssocID="{FD14D377-2BDD-400B-BB83-C1F93B4D984B}" presName="node" presStyleLbl="node1" presStyleIdx="4" presStyleCnt="7" custScaleX="297347" custScaleY="100112" custRadScaleRad="162968" custRadScaleInc="119423">
        <dgm:presLayoutVars>
          <dgm:bulletEnabled val="1"/>
        </dgm:presLayoutVars>
      </dgm:prSet>
      <dgm:spPr/>
    </dgm:pt>
    <dgm:pt modelId="{562F93C0-730D-4598-AE45-3215D3E98018}" type="pres">
      <dgm:prSet presAssocID="{903D7D19-82B4-4521-BAEF-D599856C8226}" presName="sibTrans" presStyleLbl="sibTrans2D1" presStyleIdx="4" presStyleCnt="7" custAng="285669" custScaleX="191999" custScaleY="99614" custLinFactNeighborX="-83834" custLinFactNeighborY="6542"/>
      <dgm:spPr/>
    </dgm:pt>
    <dgm:pt modelId="{FD0ED46F-C5DD-4BBD-B26A-DE046A37113B}" type="pres">
      <dgm:prSet presAssocID="{903D7D19-82B4-4521-BAEF-D599856C8226}" presName="connectorText" presStyleLbl="sibTrans2D1" presStyleIdx="4" presStyleCnt="7"/>
      <dgm:spPr/>
    </dgm:pt>
    <dgm:pt modelId="{95210A5C-B4F9-4EBB-9A1B-6F44BDE8D1AA}" type="pres">
      <dgm:prSet presAssocID="{A0A23351-FEEF-424A-9690-CC1C32E102ED}" presName="node" presStyleLbl="node1" presStyleIdx="5" presStyleCnt="7" custScaleX="297347" custScaleY="100112" custRadScaleRad="193852" custRadScaleInc="27707">
        <dgm:presLayoutVars>
          <dgm:bulletEnabled val="1"/>
        </dgm:presLayoutVars>
      </dgm:prSet>
      <dgm:spPr/>
    </dgm:pt>
    <dgm:pt modelId="{F4408954-50E3-480A-A4E4-571A72F0D0CB}" type="pres">
      <dgm:prSet presAssocID="{902B370A-8BB7-4A14-87CA-87BC2534895C}" presName="sibTrans" presStyleLbl="sibTrans2D1" presStyleIdx="5" presStyleCnt="7" custScaleX="181441" custScaleY="99614"/>
      <dgm:spPr/>
    </dgm:pt>
    <dgm:pt modelId="{F759404D-9AD8-4BCE-B812-B358EE0B42A8}" type="pres">
      <dgm:prSet presAssocID="{902B370A-8BB7-4A14-87CA-87BC2534895C}" presName="connectorText" presStyleLbl="sibTrans2D1" presStyleIdx="5" presStyleCnt="7"/>
      <dgm:spPr/>
    </dgm:pt>
    <dgm:pt modelId="{4B309D00-D735-42D0-95E1-29F0DE23132B}" type="pres">
      <dgm:prSet presAssocID="{FD0D7901-FE2B-42A5-B989-B58FE9C625B3}" presName="node" presStyleLbl="node1" presStyleIdx="6" presStyleCnt="7" custScaleX="297347" custScaleY="100112" custRadScaleRad="205683" custRadScaleInc="-83047">
        <dgm:presLayoutVars>
          <dgm:bulletEnabled val="1"/>
        </dgm:presLayoutVars>
      </dgm:prSet>
      <dgm:spPr/>
    </dgm:pt>
    <dgm:pt modelId="{247FE32F-21C7-48C5-954D-657FB4BC6D7E}" type="pres">
      <dgm:prSet presAssocID="{6DCCF11E-FE6F-48F6-9957-1113FA8ADA2E}" presName="sibTrans" presStyleLbl="sibTrans2D1" presStyleIdx="6" presStyleCnt="7" custScaleX="74894" custScaleY="99614" custLinFactNeighborX="-71346" custLinFactNeighborY="-58611"/>
      <dgm:spPr/>
    </dgm:pt>
    <dgm:pt modelId="{F61FE99A-5C04-4D37-858D-06437BC91B4E}" type="pres">
      <dgm:prSet presAssocID="{6DCCF11E-FE6F-48F6-9957-1113FA8ADA2E}" presName="connectorText" presStyleLbl="sibTrans2D1" presStyleIdx="6" presStyleCnt="7"/>
      <dgm:spPr/>
    </dgm:pt>
  </dgm:ptLst>
  <dgm:cxnLst>
    <dgm:cxn modelId="{96343A07-4C9E-4F46-AFF8-77EEC6A1113E}" type="presOf" srcId="{26A26CBE-B1B1-4944-B760-C0B59770F0DC}" destId="{D9A87514-C2F9-4286-8748-F54B36D08FB8}" srcOrd="1" destOrd="0" presId="urn:microsoft.com/office/officeart/2005/8/layout/cycle2"/>
    <dgm:cxn modelId="{6D5EFC14-97CC-441B-BC60-406324C9008F}" type="presOf" srcId="{3EB188DC-4C47-4BDF-A514-CC419460411C}" destId="{7681A6E5-E061-42AD-A371-9F8F8C926900}" srcOrd="0" destOrd="0" presId="urn:microsoft.com/office/officeart/2005/8/layout/cycle2"/>
    <dgm:cxn modelId="{DD04FD15-EEF2-4F41-8D67-0DF58E5668BA}" type="presOf" srcId="{F8A30467-75AC-4DAB-A0DB-6B82424F01D0}" destId="{CD7EA8D2-9C63-4891-BDCB-14E98AE373AF}" srcOrd="0" destOrd="0" presId="urn:microsoft.com/office/officeart/2005/8/layout/cycle2"/>
    <dgm:cxn modelId="{B816773D-2ECA-4183-BBA0-46F135AF6D58}" srcId="{3EB188DC-4C47-4BDF-A514-CC419460411C}" destId="{7A79516E-361F-4DB2-98B3-43B69376652A}" srcOrd="2" destOrd="0" parTransId="{A247698F-DC52-4A03-AADC-3FAB9A9AE1E8}" sibTransId="{1E114B5C-28A5-443C-9F85-4D8824A05A88}"/>
    <dgm:cxn modelId="{53ADF35F-A716-402B-8A8E-D480E74012D0}" srcId="{3EB188DC-4C47-4BDF-A514-CC419460411C}" destId="{B132C6B8-20B8-4A22-AFEE-872FE2761C3D}" srcOrd="1" destOrd="0" parTransId="{E2414EAD-97A2-466E-94F0-5B8FD207AA39}" sibTransId="{26A26CBE-B1B1-4944-B760-C0B59770F0DC}"/>
    <dgm:cxn modelId="{D4B06942-3212-4941-9461-05A40D115D4D}" type="presOf" srcId="{DEAEC239-B04A-4628-9A7D-0DEB2D582043}" destId="{0EA45E46-F538-458F-9FBA-8BAA8B669D22}" srcOrd="0" destOrd="0" presId="urn:microsoft.com/office/officeart/2005/8/layout/cycle2"/>
    <dgm:cxn modelId="{056CE442-2412-459C-AE10-411E04EFA0C1}" type="presOf" srcId="{902B370A-8BB7-4A14-87CA-87BC2534895C}" destId="{F4408954-50E3-480A-A4E4-571A72F0D0CB}" srcOrd="0" destOrd="0" presId="urn:microsoft.com/office/officeart/2005/8/layout/cycle2"/>
    <dgm:cxn modelId="{B9449244-243A-4F90-8F8B-E18538D521C2}" type="presOf" srcId="{7A79516E-361F-4DB2-98B3-43B69376652A}" destId="{5294DEFC-5B44-4298-841A-DB90BC9ED82D}" srcOrd="0" destOrd="0" presId="urn:microsoft.com/office/officeart/2005/8/layout/cycle2"/>
    <dgm:cxn modelId="{22C3E94B-2949-44D5-9980-BDF0AE038BD8}" type="presOf" srcId="{FD0D7901-FE2B-42A5-B989-B58FE9C625B3}" destId="{4B309D00-D735-42D0-95E1-29F0DE23132B}" srcOrd="0" destOrd="0" presId="urn:microsoft.com/office/officeart/2005/8/layout/cycle2"/>
    <dgm:cxn modelId="{B0F3B376-676B-49B8-8FAD-A5B76C485340}" srcId="{3EB188DC-4C47-4BDF-A514-CC419460411C}" destId="{FD0D7901-FE2B-42A5-B989-B58FE9C625B3}" srcOrd="6" destOrd="0" parTransId="{D5F3B769-ACE7-430D-9B64-C8FB463FE486}" sibTransId="{6DCCF11E-FE6F-48F6-9957-1113FA8ADA2E}"/>
    <dgm:cxn modelId="{1DE34977-76B5-45D6-A82B-3483EFD47C37}" srcId="{3EB188DC-4C47-4BDF-A514-CC419460411C}" destId="{F8A30467-75AC-4DAB-A0DB-6B82424F01D0}" srcOrd="3" destOrd="0" parTransId="{1C1C0D2A-E0D2-4AE9-9E2F-1B3D49F2B4E1}" sibTransId="{A366FB33-21A0-4CDA-AFFC-4F07D5CB0324}"/>
    <dgm:cxn modelId="{FACA4958-E80D-4359-877D-7316C1CACDE6}" type="presOf" srcId="{DEAEC239-B04A-4628-9A7D-0DEB2D582043}" destId="{3D89CD6C-FC13-450D-B58E-0362A736732B}" srcOrd="1" destOrd="0" presId="urn:microsoft.com/office/officeart/2005/8/layout/cycle2"/>
    <dgm:cxn modelId="{A3979559-BD25-41DA-AE3D-FFA5B38585A4}" srcId="{3EB188DC-4C47-4BDF-A514-CC419460411C}" destId="{F3458B80-2217-4A21-B4A4-8A185B99C194}" srcOrd="0" destOrd="0" parTransId="{678D8DFC-93FC-4833-BE9B-5D2535BD9881}" sibTransId="{DEAEC239-B04A-4628-9A7D-0DEB2D582043}"/>
    <dgm:cxn modelId="{D2BE3683-7F58-4200-B59C-43F6670578E4}" type="presOf" srcId="{A366FB33-21A0-4CDA-AFFC-4F07D5CB0324}" destId="{86DA6FBE-A776-4364-9E38-CC7A2E36E298}" srcOrd="1" destOrd="0" presId="urn:microsoft.com/office/officeart/2005/8/layout/cycle2"/>
    <dgm:cxn modelId="{28A48D86-17DD-4343-A569-FD67E99B2003}" type="presOf" srcId="{903D7D19-82B4-4521-BAEF-D599856C8226}" destId="{FD0ED46F-C5DD-4BBD-B26A-DE046A37113B}" srcOrd="1" destOrd="0" presId="urn:microsoft.com/office/officeart/2005/8/layout/cycle2"/>
    <dgm:cxn modelId="{E4AF619F-B5EA-443F-A4C5-BD450E0F5A55}" type="presOf" srcId="{1E114B5C-28A5-443C-9F85-4D8824A05A88}" destId="{25C0B8C2-04C2-4F88-A71C-E3FF03A707BC}" srcOrd="0" destOrd="0" presId="urn:microsoft.com/office/officeart/2005/8/layout/cycle2"/>
    <dgm:cxn modelId="{F4B79BA5-0A8C-43EA-8CA8-589CEDEC6E18}" type="presOf" srcId="{FD14D377-2BDD-400B-BB83-C1F93B4D984B}" destId="{84336B46-0729-487B-9E16-E815D2E599D2}" srcOrd="0" destOrd="0" presId="urn:microsoft.com/office/officeart/2005/8/layout/cycle2"/>
    <dgm:cxn modelId="{30409CA6-F049-4692-81E7-6463AFE3B138}" type="presOf" srcId="{F3458B80-2217-4A21-B4A4-8A185B99C194}" destId="{B9AEE528-34AA-45E6-A5C5-9F461A306762}" srcOrd="0" destOrd="0" presId="urn:microsoft.com/office/officeart/2005/8/layout/cycle2"/>
    <dgm:cxn modelId="{7C2192AD-84D3-4864-9AC1-04FEEC792638}" type="presOf" srcId="{903D7D19-82B4-4521-BAEF-D599856C8226}" destId="{562F93C0-730D-4598-AE45-3215D3E98018}" srcOrd="0" destOrd="0" presId="urn:microsoft.com/office/officeart/2005/8/layout/cycle2"/>
    <dgm:cxn modelId="{6878B5C4-463E-4F4F-AA76-6A20A03C2855}" type="presOf" srcId="{A0A23351-FEEF-424A-9690-CC1C32E102ED}" destId="{95210A5C-B4F9-4EBB-9A1B-6F44BDE8D1AA}" srcOrd="0" destOrd="0" presId="urn:microsoft.com/office/officeart/2005/8/layout/cycle2"/>
    <dgm:cxn modelId="{D2A032C6-1E2F-48DE-BBE0-D263EF4827D2}" type="presOf" srcId="{6DCCF11E-FE6F-48F6-9957-1113FA8ADA2E}" destId="{247FE32F-21C7-48C5-954D-657FB4BC6D7E}" srcOrd="0" destOrd="0" presId="urn:microsoft.com/office/officeart/2005/8/layout/cycle2"/>
    <dgm:cxn modelId="{1F2098D2-43D2-4683-8580-7438B4D5A33E}" srcId="{3EB188DC-4C47-4BDF-A514-CC419460411C}" destId="{A0A23351-FEEF-424A-9690-CC1C32E102ED}" srcOrd="5" destOrd="0" parTransId="{95B2640A-F330-4065-AC84-5580C0E0CE70}" sibTransId="{902B370A-8BB7-4A14-87CA-87BC2534895C}"/>
    <dgm:cxn modelId="{16DDFBD2-99C3-40A3-935D-88E54683DECD}" srcId="{3EB188DC-4C47-4BDF-A514-CC419460411C}" destId="{FD14D377-2BDD-400B-BB83-C1F93B4D984B}" srcOrd="4" destOrd="0" parTransId="{1E0F07FD-4441-48B9-9C21-EFA74FF74BAD}" sibTransId="{903D7D19-82B4-4521-BAEF-D599856C8226}"/>
    <dgm:cxn modelId="{932D51DF-0731-47E9-81CF-A575F3CAD72D}" type="presOf" srcId="{26A26CBE-B1B1-4944-B760-C0B59770F0DC}" destId="{BBF6E546-02BE-4C3D-93D6-DA10A57C0439}" srcOrd="0" destOrd="0" presId="urn:microsoft.com/office/officeart/2005/8/layout/cycle2"/>
    <dgm:cxn modelId="{45699AEC-6634-477E-BAEF-BC27E7AAF1C4}" type="presOf" srcId="{B132C6B8-20B8-4A22-AFEE-872FE2761C3D}" destId="{F50F1ADB-5193-4D1B-8A37-79F76A6CED6A}" srcOrd="0" destOrd="0" presId="urn:microsoft.com/office/officeart/2005/8/layout/cycle2"/>
    <dgm:cxn modelId="{9D0991F4-E511-4D2C-8B01-E7A8265FB450}" type="presOf" srcId="{1E114B5C-28A5-443C-9F85-4D8824A05A88}" destId="{AE1479BB-DD47-4C2F-9016-502DBF0A529E}" srcOrd="1" destOrd="0" presId="urn:microsoft.com/office/officeart/2005/8/layout/cycle2"/>
    <dgm:cxn modelId="{10BF61F6-57E4-4671-8E29-2121011D50B7}" type="presOf" srcId="{902B370A-8BB7-4A14-87CA-87BC2534895C}" destId="{F759404D-9AD8-4BCE-B812-B358EE0B42A8}" srcOrd="1" destOrd="0" presId="urn:microsoft.com/office/officeart/2005/8/layout/cycle2"/>
    <dgm:cxn modelId="{675144F8-BE51-43A3-94FF-49C2E271989D}" type="presOf" srcId="{A366FB33-21A0-4CDA-AFFC-4F07D5CB0324}" destId="{44379286-4EAE-48EC-A0B8-879CB7125556}" srcOrd="0" destOrd="0" presId="urn:microsoft.com/office/officeart/2005/8/layout/cycle2"/>
    <dgm:cxn modelId="{409BA7FD-CB23-40FE-9C43-5439ED93163C}" type="presOf" srcId="{6DCCF11E-FE6F-48F6-9957-1113FA8ADA2E}" destId="{F61FE99A-5C04-4D37-858D-06437BC91B4E}" srcOrd="1" destOrd="0" presId="urn:microsoft.com/office/officeart/2005/8/layout/cycle2"/>
    <dgm:cxn modelId="{1CE91287-58FB-42F7-B12E-0DC6076A758B}" type="presParOf" srcId="{7681A6E5-E061-42AD-A371-9F8F8C926900}" destId="{B9AEE528-34AA-45E6-A5C5-9F461A306762}" srcOrd="0" destOrd="0" presId="urn:microsoft.com/office/officeart/2005/8/layout/cycle2"/>
    <dgm:cxn modelId="{7460A871-13C4-4CE9-B16D-0FBA32F7F19B}" type="presParOf" srcId="{7681A6E5-E061-42AD-A371-9F8F8C926900}" destId="{0EA45E46-F538-458F-9FBA-8BAA8B669D22}" srcOrd="1" destOrd="0" presId="urn:microsoft.com/office/officeart/2005/8/layout/cycle2"/>
    <dgm:cxn modelId="{992E295A-59A3-4B08-8C2F-36D04B8CBBAE}" type="presParOf" srcId="{0EA45E46-F538-458F-9FBA-8BAA8B669D22}" destId="{3D89CD6C-FC13-450D-B58E-0362A736732B}" srcOrd="0" destOrd="0" presId="urn:microsoft.com/office/officeart/2005/8/layout/cycle2"/>
    <dgm:cxn modelId="{8DCF8C9C-4B81-4098-8EAD-EE17FEACE881}" type="presParOf" srcId="{7681A6E5-E061-42AD-A371-9F8F8C926900}" destId="{F50F1ADB-5193-4D1B-8A37-79F76A6CED6A}" srcOrd="2" destOrd="0" presId="urn:microsoft.com/office/officeart/2005/8/layout/cycle2"/>
    <dgm:cxn modelId="{EF1F0C18-D976-443C-8816-27BB8F82B1ED}" type="presParOf" srcId="{7681A6E5-E061-42AD-A371-9F8F8C926900}" destId="{BBF6E546-02BE-4C3D-93D6-DA10A57C0439}" srcOrd="3" destOrd="0" presId="urn:microsoft.com/office/officeart/2005/8/layout/cycle2"/>
    <dgm:cxn modelId="{28225881-620F-4A9B-8B61-A1FE8B92E813}" type="presParOf" srcId="{BBF6E546-02BE-4C3D-93D6-DA10A57C0439}" destId="{D9A87514-C2F9-4286-8748-F54B36D08FB8}" srcOrd="0" destOrd="0" presId="urn:microsoft.com/office/officeart/2005/8/layout/cycle2"/>
    <dgm:cxn modelId="{626D9D39-9514-4BDD-9ACF-4326471902FB}" type="presParOf" srcId="{7681A6E5-E061-42AD-A371-9F8F8C926900}" destId="{5294DEFC-5B44-4298-841A-DB90BC9ED82D}" srcOrd="4" destOrd="0" presId="urn:microsoft.com/office/officeart/2005/8/layout/cycle2"/>
    <dgm:cxn modelId="{C72671DD-5B4D-4F33-9388-BEB968E7027F}" type="presParOf" srcId="{7681A6E5-E061-42AD-A371-9F8F8C926900}" destId="{25C0B8C2-04C2-4F88-A71C-E3FF03A707BC}" srcOrd="5" destOrd="0" presId="urn:microsoft.com/office/officeart/2005/8/layout/cycle2"/>
    <dgm:cxn modelId="{D8A60241-7986-4B69-B2C5-39A384092E04}" type="presParOf" srcId="{25C0B8C2-04C2-4F88-A71C-E3FF03A707BC}" destId="{AE1479BB-DD47-4C2F-9016-502DBF0A529E}" srcOrd="0" destOrd="0" presId="urn:microsoft.com/office/officeart/2005/8/layout/cycle2"/>
    <dgm:cxn modelId="{7209F785-DBF8-4DD6-ABBE-153E77CAE79B}" type="presParOf" srcId="{7681A6E5-E061-42AD-A371-9F8F8C926900}" destId="{CD7EA8D2-9C63-4891-BDCB-14E98AE373AF}" srcOrd="6" destOrd="0" presId="urn:microsoft.com/office/officeart/2005/8/layout/cycle2"/>
    <dgm:cxn modelId="{BE552D18-B2AA-4E44-9195-CF6ECEE9804E}" type="presParOf" srcId="{7681A6E5-E061-42AD-A371-9F8F8C926900}" destId="{44379286-4EAE-48EC-A0B8-879CB7125556}" srcOrd="7" destOrd="0" presId="urn:microsoft.com/office/officeart/2005/8/layout/cycle2"/>
    <dgm:cxn modelId="{B4D4AB57-3CE4-4224-B756-BDE0408443D8}" type="presParOf" srcId="{44379286-4EAE-48EC-A0B8-879CB7125556}" destId="{86DA6FBE-A776-4364-9E38-CC7A2E36E298}" srcOrd="0" destOrd="0" presId="urn:microsoft.com/office/officeart/2005/8/layout/cycle2"/>
    <dgm:cxn modelId="{AD43DBCA-E699-4CDA-B10F-7C279440FBC3}" type="presParOf" srcId="{7681A6E5-E061-42AD-A371-9F8F8C926900}" destId="{84336B46-0729-487B-9E16-E815D2E599D2}" srcOrd="8" destOrd="0" presId="urn:microsoft.com/office/officeart/2005/8/layout/cycle2"/>
    <dgm:cxn modelId="{2F884BF5-620B-47D0-AA3A-7F4B35451C39}" type="presParOf" srcId="{7681A6E5-E061-42AD-A371-9F8F8C926900}" destId="{562F93C0-730D-4598-AE45-3215D3E98018}" srcOrd="9" destOrd="0" presId="urn:microsoft.com/office/officeart/2005/8/layout/cycle2"/>
    <dgm:cxn modelId="{5B585E7F-CC7B-4705-A663-6A1C163A9028}" type="presParOf" srcId="{562F93C0-730D-4598-AE45-3215D3E98018}" destId="{FD0ED46F-C5DD-4BBD-B26A-DE046A37113B}" srcOrd="0" destOrd="0" presId="urn:microsoft.com/office/officeart/2005/8/layout/cycle2"/>
    <dgm:cxn modelId="{29EB6EE1-8A9D-4171-8C01-75073C857455}" type="presParOf" srcId="{7681A6E5-E061-42AD-A371-9F8F8C926900}" destId="{95210A5C-B4F9-4EBB-9A1B-6F44BDE8D1AA}" srcOrd="10" destOrd="0" presId="urn:microsoft.com/office/officeart/2005/8/layout/cycle2"/>
    <dgm:cxn modelId="{3A4BF3B1-018C-40AB-9FF7-64A22514F966}" type="presParOf" srcId="{7681A6E5-E061-42AD-A371-9F8F8C926900}" destId="{F4408954-50E3-480A-A4E4-571A72F0D0CB}" srcOrd="11" destOrd="0" presId="urn:microsoft.com/office/officeart/2005/8/layout/cycle2"/>
    <dgm:cxn modelId="{024DC256-901A-4532-87DE-CDA70495C16E}" type="presParOf" srcId="{F4408954-50E3-480A-A4E4-571A72F0D0CB}" destId="{F759404D-9AD8-4BCE-B812-B358EE0B42A8}" srcOrd="0" destOrd="0" presId="urn:microsoft.com/office/officeart/2005/8/layout/cycle2"/>
    <dgm:cxn modelId="{33EB351F-6FB3-411E-822E-349B7502BF7B}" type="presParOf" srcId="{7681A6E5-E061-42AD-A371-9F8F8C926900}" destId="{4B309D00-D735-42D0-95E1-29F0DE23132B}" srcOrd="12" destOrd="0" presId="urn:microsoft.com/office/officeart/2005/8/layout/cycle2"/>
    <dgm:cxn modelId="{F38CA03A-5685-451C-9A0B-5D106BF344E8}" type="presParOf" srcId="{7681A6E5-E061-42AD-A371-9F8F8C926900}" destId="{247FE32F-21C7-48C5-954D-657FB4BC6D7E}" srcOrd="13" destOrd="0" presId="urn:microsoft.com/office/officeart/2005/8/layout/cycle2"/>
    <dgm:cxn modelId="{67CF1F27-9135-4EDC-8B67-D697A328C40F}" type="presParOf" srcId="{247FE32F-21C7-48C5-954D-657FB4BC6D7E}" destId="{F61FE99A-5C04-4D37-858D-06437BC91B4E}" srcOrd="0" destOrd="0" presId="urn:microsoft.com/office/officeart/2005/8/layout/cycle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AEE528-34AA-45E6-A5C5-9F461A306762}">
      <dsp:nvSpPr>
        <dsp:cNvPr id="0" name=""/>
        <dsp:cNvSpPr/>
      </dsp:nvSpPr>
      <dsp:spPr>
        <a:xfrm>
          <a:off x="4162690" y="701"/>
          <a:ext cx="3639310" cy="1225298"/>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Alexandria"/>
            </a:rPr>
            <a:t>1. Receiving Instructions</a:t>
          </a:r>
        </a:p>
      </dsp:txBody>
      <dsp:txXfrm>
        <a:off x="4695655" y="180142"/>
        <a:ext cx="2573380" cy="866416"/>
      </dsp:txXfrm>
    </dsp:sp>
    <dsp:sp modelId="{0EA45E46-F538-458F-9FBA-8BAA8B669D22}">
      <dsp:nvSpPr>
        <dsp:cNvPr id="0" name=""/>
        <dsp:cNvSpPr/>
      </dsp:nvSpPr>
      <dsp:spPr>
        <a:xfrm rot="701724">
          <a:off x="8085196" y="553721"/>
          <a:ext cx="457201" cy="411480"/>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latin typeface="Alexandria"/>
          </a:endParaRPr>
        </a:p>
      </dsp:txBody>
      <dsp:txXfrm>
        <a:off x="8086477" y="623505"/>
        <a:ext cx="333757" cy="246888"/>
      </dsp:txXfrm>
    </dsp:sp>
    <dsp:sp modelId="{F50F1ADB-5193-4D1B-8A37-79F76A6CED6A}">
      <dsp:nvSpPr>
        <dsp:cNvPr id="0" name=""/>
        <dsp:cNvSpPr/>
      </dsp:nvSpPr>
      <dsp:spPr>
        <a:xfrm>
          <a:off x="8105876" y="816965"/>
          <a:ext cx="3639310" cy="1225298"/>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Alexandria"/>
            </a:rPr>
            <a:t>2.Ethics and Conflict of Interest Check</a:t>
          </a:r>
        </a:p>
      </dsp:txBody>
      <dsp:txXfrm>
        <a:off x="8638841" y="996406"/>
        <a:ext cx="2573380" cy="866416"/>
      </dsp:txXfrm>
    </dsp:sp>
    <dsp:sp modelId="{BBF6E546-02BE-4C3D-93D6-DA10A57C0439}">
      <dsp:nvSpPr>
        <dsp:cNvPr id="0" name=""/>
        <dsp:cNvSpPr/>
      </dsp:nvSpPr>
      <dsp:spPr>
        <a:xfrm rot="5400000">
          <a:off x="10098490" y="2120329"/>
          <a:ext cx="457201" cy="411480"/>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latin typeface="Alexandria"/>
          </a:endParaRPr>
        </a:p>
      </dsp:txBody>
      <dsp:txXfrm>
        <a:off x="10160212" y="2140903"/>
        <a:ext cx="333757" cy="246888"/>
      </dsp:txXfrm>
    </dsp:sp>
    <dsp:sp modelId="{5294DEFC-5B44-4298-841A-DB90BC9ED82D}">
      <dsp:nvSpPr>
        <dsp:cNvPr id="0" name=""/>
        <dsp:cNvSpPr/>
      </dsp:nvSpPr>
      <dsp:spPr>
        <a:xfrm>
          <a:off x="8325381" y="2626891"/>
          <a:ext cx="3639310" cy="1225298"/>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prstClr val="white"/>
              </a:solidFill>
              <a:latin typeface="Alexandria"/>
              <a:ea typeface="+mn-ea"/>
              <a:cs typeface="+mn-cs"/>
            </a:rPr>
            <a:t>3.Preparation the Scope of Work/</a:t>
          </a:r>
          <a:r>
            <a:rPr lang="en-US" sz="2000" b="1" kern="1200" dirty="0">
              <a:solidFill>
                <a:schemeClr val="bg1"/>
              </a:solidFill>
              <a:latin typeface="Alexandria"/>
            </a:rPr>
            <a:t>Letter</a:t>
          </a:r>
          <a:r>
            <a:rPr lang="en-US" sz="2000" b="1" kern="1200" dirty="0">
              <a:solidFill>
                <a:prstClr val="white"/>
              </a:solidFill>
              <a:latin typeface="Alexandria"/>
              <a:ea typeface="+mn-ea"/>
              <a:cs typeface="+mn-cs"/>
            </a:rPr>
            <a:t> of Engagement</a:t>
          </a:r>
        </a:p>
      </dsp:txBody>
      <dsp:txXfrm>
        <a:off x="8858346" y="2806332"/>
        <a:ext cx="2573380" cy="866416"/>
      </dsp:txXfrm>
    </dsp:sp>
    <dsp:sp modelId="{25C0B8C2-04C2-4F88-A71C-E3FF03A707BC}">
      <dsp:nvSpPr>
        <dsp:cNvPr id="0" name=""/>
        <dsp:cNvSpPr/>
      </dsp:nvSpPr>
      <dsp:spPr>
        <a:xfrm rot="6698388">
          <a:off x="9688647" y="4068927"/>
          <a:ext cx="457199" cy="411480"/>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latin typeface="Alexandria"/>
          </a:endParaRPr>
        </a:p>
      </dsp:txBody>
      <dsp:txXfrm rot="10800000">
        <a:off x="9773130" y="4093851"/>
        <a:ext cx="333755" cy="246888"/>
      </dsp:txXfrm>
    </dsp:sp>
    <dsp:sp modelId="{CD7EA8D2-9C63-4891-BDCB-14E98AE373AF}">
      <dsp:nvSpPr>
        <dsp:cNvPr id="0" name=""/>
        <dsp:cNvSpPr/>
      </dsp:nvSpPr>
      <dsp:spPr>
        <a:xfrm>
          <a:off x="5915568" y="4029108"/>
          <a:ext cx="3639310" cy="1225298"/>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prstClr val="white"/>
              </a:solidFill>
              <a:latin typeface="Alexandria"/>
              <a:ea typeface="+mn-ea"/>
              <a:cs typeface="+mn-cs"/>
            </a:rPr>
            <a:t>4. Inspection and Investigation</a:t>
          </a:r>
        </a:p>
      </dsp:txBody>
      <dsp:txXfrm>
        <a:off x="6448533" y="4208549"/>
        <a:ext cx="2573380" cy="866416"/>
      </dsp:txXfrm>
    </dsp:sp>
    <dsp:sp modelId="{44379286-4EAE-48EC-A0B8-879CB7125556}">
      <dsp:nvSpPr>
        <dsp:cNvPr id="0" name=""/>
        <dsp:cNvSpPr/>
      </dsp:nvSpPr>
      <dsp:spPr>
        <a:xfrm rot="10800000">
          <a:off x="5186357" y="4544078"/>
          <a:ext cx="457200" cy="411480"/>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latin typeface="Alexandria"/>
          </a:endParaRPr>
        </a:p>
      </dsp:txBody>
      <dsp:txXfrm rot="10800000">
        <a:off x="5309801" y="4626374"/>
        <a:ext cx="333756" cy="246888"/>
      </dsp:txXfrm>
    </dsp:sp>
    <dsp:sp modelId="{84336B46-0729-487B-9E16-E815D2E599D2}">
      <dsp:nvSpPr>
        <dsp:cNvPr id="0" name=""/>
        <dsp:cNvSpPr/>
      </dsp:nvSpPr>
      <dsp:spPr>
        <a:xfrm>
          <a:off x="1285920" y="4029108"/>
          <a:ext cx="3639310" cy="1225298"/>
        </a:xfrm>
        <a:prstGeom prst="ellipse">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prstClr val="white"/>
              </a:solidFill>
              <a:latin typeface="Alexandria"/>
              <a:ea typeface="+mn-ea"/>
              <a:cs typeface="+mn-cs"/>
            </a:rPr>
            <a:t>5. Data Collection and Market Analysis</a:t>
          </a:r>
        </a:p>
      </dsp:txBody>
      <dsp:txXfrm>
        <a:off x="1818885" y="4208549"/>
        <a:ext cx="2573380" cy="866416"/>
      </dsp:txXfrm>
    </dsp:sp>
    <dsp:sp modelId="{562F93C0-730D-4598-AE45-3215D3E98018}">
      <dsp:nvSpPr>
        <dsp:cNvPr id="0" name=""/>
        <dsp:cNvSpPr/>
      </dsp:nvSpPr>
      <dsp:spPr>
        <a:xfrm rot="14151529">
          <a:off x="2116239" y="3718098"/>
          <a:ext cx="414455" cy="411480"/>
        </a:xfrm>
        <a:prstGeom prst="rightArrow">
          <a:avLst>
            <a:gd name="adj1" fmla="val 60000"/>
            <a:gd name="adj2" fmla="val 5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dirty="0">
            <a:latin typeface="Alexandria"/>
          </a:endParaRPr>
        </a:p>
      </dsp:txBody>
      <dsp:txXfrm rot="10800000">
        <a:off x="2212601" y="3851479"/>
        <a:ext cx="291011" cy="246888"/>
      </dsp:txXfrm>
    </dsp:sp>
    <dsp:sp modelId="{95210A5C-B4F9-4EBB-9A1B-6F44BDE8D1AA}">
      <dsp:nvSpPr>
        <dsp:cNvPr id="0" name=""/>
        <dsp:cNvSpPr/>
      </dsp:nvSpPr>
      <dsp:spPr>
        <a:xfrm>
          <a:off x="75962" y="2529716"/>
          <a:ext cx="3639310" cy="1225298"/>
        </a:xfrm>
        <a:prstGeom prst="ellipse">
          <a:avLst/>
        </a:prstGeom>
        <a:solidFill>
          <a:srgbClr val="F371CE"/>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Alexandria"/>
            </a:rPr>
            <a:t>6.Application of Valuation Approaches</a:t>
          </a:r>
        </a:p>
      </dsp:txBody>
      <dsp:txXfrm>
        <a:off x="608927" y="2709157"/>
        <a:ext cx="2573380" cy="866416"/>
      </dsp:txXfrm>
    </dsp:sp>
    <dsp:sp modelId="{F4408954-50E3-480A-A4E4-571A72F0D0CB}">
      <dsp:nvSpPr>
        <dsp:cNvPr id="0" name=""/>
        <dsp:cNvSpPr/>
      </dsp:nvSpPr>
      <dsp:spPr>
        <a:xfrm rot="16046535">
          <a:off x="1629363" y="2093686"/>
          <a:ext cx="457200" cy="411480"/>
        </a:xfrm>
        <a:prstGeom prst="rightArrow">
          <a:avLst>
            <a:gd name="adj1" fmla="val 60000"/>
            <a:gd name="adj2" fmla="val 50000"/>
          </a:avLst>
        </a:prstGeom>
        <a:solidFill>
          <a:srgbClr val="F371CE"/>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latin typeface="Alexandria"/>
          </a:endParaRPr>
        </a:p>
      </dsp:txBody>
      <dsp:txXfrm rot="10800000">
        <a:off x="1693839" y="2237643"/>
        <a:ext cx="333756" cy="246888"/>
      </dsp:txXfrm>
    </dsp:sp>
    <dsp:sp modelId="{4B309D00-D735-42D0-95E1-29F0DE23132B}">
      <dsp:nvSpPr>
        <dsp:cNvPr id="0" name=""/>
        <dsp:cNvSpPr/>
      </dsp:nvSpPr>
      <dsp:spPr>
        <a:xfrm>
          <a:off x="16" y="829590"/>
          <a:ext cx="3639310" cy="1225298"/>
        </a:xfrm>
        <a:prstGeom prst="ellipse">
          <a:avLst/>
        </a:prstGeom>
        <a:solidFill>
          <a:srgbClr val="9751CB"/>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Alexandria"/>
            </a:rPr>
            <a:t>7. Preparation and Review of the Final Report</a:t>
          </a:r>
        </a:p>
      </dsp:txBody>
      <dsp:txXfrm>
        <a:off x="532981" y="1009031"/>
        <a:ext cx="2573380" cy="866416"/>
      </dsp:txXfrm>
    </dsp:sp>
    <dsp:sp modelId="{247FE32F-21C7-48C5-954D-657FB4BC6D7E}">
      <dsp:nvSpPr>
        <dsp:cNvPr id="0" name=""/>
        <dsp:cNvSpPr/>
      </dsp:nvSpPr>
      <dsp:spPr>
        <a:xfrm rot="20924299">
          <a:off x="3279873" y="583024"/>
          <a:ext cx="416956" cy="411480"/>
        </a:xfrm>
        <a:prstGeom prst="rightArrow">
          <a:avLst>
            <a:gd name="adj1" fmla="val 60000"/>
            <a:gd name="adj2" fmla="val 50000"/>
          </a:avLst>
        </a:prstGeom>
        <a:solidFill>
          <a:srgbClr val="9751CB"/>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latin typeface="Alexandria"/>
          </a:endParaRPr>
        </a:p>
      </dsp:txBody>
      <dsp:txXfrm>
        <a:off x="3281061" y="677374"/>
        <a:ext cx="293512" cy="246888"/>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C0564C-8FEA-3DD5-F596-2821149FEA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9516839-74ED-6841-4049-D870E587DD5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855490B-B9F6-4627-EFC9-83E5613BBAE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DFEB2AE-6A11-84E0-183B-606D56DFD98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60769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3C3E51-E06B-E180-3EE8-7A8655BE72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6904A5-DE79-09F2-E6D9-B5DAA0CBB78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1449015-03EC-C1E0-B800-798C40E4A19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D2764DB-9191-8ED9-A355-51E4935C327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819161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538B2E-9B54-2DBD-D0BD-C5E2CA6C83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1B97290-F986-98FC-D99E-9E590EBDDD7F}"/>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850E05B-EDD6-ABC8-5213-6880107C113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B345DE3-E42B-40FD-824F-402507E7BAE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213823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F4CF5B-FC9A-4389-E7B2-C3FAB05B2D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9668E6-B99F-B6EF-8A19-3C353EC6174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2B3FE4B-1577-56B3-975C-2BB7EF45ACB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94B04EB-83AB-3E05-C92D-D12895C98AE3}"/>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9402639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BEEF45-44B9-5707-648E-44415C3D96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A9373B-54D7-0425-CBE1-878AA361595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9A711D6-4E99-1B32-C7D1-E190E710CCF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875755-1C2F-5B5A-E489-7E35B665D97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051597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33CDD2-43C9-13B5-3444-F305709CDC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D8FA1C-5580-3065-1BB8-F6F9608C771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E9D19CF-881D-EDAF-FF2C-8A12F1633C5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38151E2-DE5E-8828-851D-8D3B88553B9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084637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8296EB-E870-4941-50C8-23076788A71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A34173-DC85-F2D0-3CF4-2A6AC579A35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1F0B49D-9805-89F9-2062-79D5F380F40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8B9947C-711D-1356-C080-4B5E4C15281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531401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3DD9E2-46AB-670F-3300-00C8CEBA62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1056DE-DD8C-2959-0C8D-FF2AC4CDB29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CFD0EEA-BAF9-AE5A-E406-EA147673611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DC08FA9-39E8-FB44-A78A-3A04E6CACF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861082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EE049A-3D96-449F-F4E9-4F29BBB9FA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DDB51E-A833-704D-AB68-1878906CFA3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95F8FFB-C394-B3F1-93EE-D12876FEBC6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FB32799-78F1-B300-72C5-4D655E0E2D6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865490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794C61-D925-9634-4855-7F95A7C597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49518C-F67F-4C80-55E1-9EC45EEB92E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F0332E5-6F91-8D15-18BF-629D5DD6724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48A384E-79B2-6F66-0250-41945B8FF82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362607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A937D0-37C2-9CF3-5A3C-8E541892A2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714BB0-62E3-2498-B158-CC8894B8AA03}"/>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6E1EE772-0F6A-86A6-C99A-101BA730D4A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90CB279-6C98-687E-069B-61976A6B8CD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479474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B15D45-B802-0992-3E1D-CFBA2E1F22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C5FCCD-2620-0249-47B8-E6A4B7B94CF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680371D2-35D5-8B94-2454-FAAAA111B6E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D731771-5969-9CEA-9893-05ED744C0FD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353166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1935B9-5496-AC2D-A0F8-DCEC534B706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A700CD-41ED-2BFF-7A0B-09316AA600A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233D140-A7BD-EA0D-9AF4-99933676D74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FFAC2B0-E172-CE50-7095-6BA33657CA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808487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6235DA-5E7F-A799-5578-D20509A647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AAD048-6A5C-D7D1-DFF6-FE0224EF7C1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05ADB3E-A12A-45B9-5D92-5DB43BAB0B9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418BDCD-F273-E75E-104A-FB587DA7DD6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381786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B23180-3011-A329-C45B-D004F98A974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C5883E-F675-4244-82DD-0139BEC3856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86243AD-1693-1EC0-B015-54D8CD96D7B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D9EFB77-8445-1B19-5906-7EDAF7BB297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187532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A5DE1C-35AD-5618-488E-D2864BB919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083127B-2F0E-D804-3939-820B921030F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698A1935-5792-9B30-5D77-A3BF32C53AC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BACC290-0C07-F364-FEFB-339AEDF66E3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168532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DD1FAD-6CD1-46D8-45DE-FD73877B96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C284AD-10EA-5AA9-2527-572EEDBCB79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E84BF521-BA45-FF16-567D-D95E636A9CF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DC40463-9CB9-63E3-081D-3E1CEF64647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28658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1F6689-0BE0-869F-AD6C-454F678905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FDB172-79E9-A08D-7E1C-BE89CAE4F6B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A799C3F3-C67D-D6F5-EA8F-2D112F2B9C9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F7715A0-D267-169A-9AAC-E7FF15FDEA9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245663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48CFC7-3434-2AE6-3200-009DF96995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21F973-F175-2562-C5EB-0AFABA38CB5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12E0513-0FD9-4328-7D62-3EAB47B3C38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B8B6752-8EA6-301A-C7E6-49ED7556B84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146157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FFAF3-AC9F-3E2B-2D98-5714C96A37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DEBF4D-908F-61D1-06E9-43672E69376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5DCC385-3635-A7BC-7ED1-7DCF89AD973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AB45CD-A8F2-B7BA-FEB0-FEA29CA3739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734531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55F3A1-810C-9567-C73A-7BABD2755F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0A99C5-0041-F59D-BC2F-C8DC3DE7DBA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33A9FE9-F9B0-3413-23AF-475E9644369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D68CCE1-A272-433E-5400-590045F546D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289605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67131F-647E-F59D-CCAB-983650B552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6C080E-E9FE-2051-5037-2F905E5F6AA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0EDAE38-595E-2221-819C-659487F5ED8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CCB6684-FC3E-711D-7D96-3BD438554C7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5140992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15CB05-738E-B980-60DC-56F64AC1E5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075326-4BFB-2C13-CF0B-359E2A46B54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A04069E5-5B95-D90A-8C7C-54ADFFE9325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F311BE7-1BAA-8F5C-3563-93B7C4026E3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5918322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2768B0-B83B-2024-9022-6ACCCDFA85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CFD334-BD27-DDDB-7528-6A5848420CF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EC7B5C63-33B3-7FE6-0522-6308DE34A79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67DB573-9BA7-9291-982C-AE1C36949FE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7473124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5C17A5-9F5F-C343-ABBD-5E5518BAE5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24D388-0922-7F13-2A75-34164D11756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DD7C3EC-BBFE-7658-149F-A20EFCF9D78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4FA765D-1A8E-DEF7-20F6-B44D5843B84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2953286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5DCC8F-96ED-3A2D-760D-44CFC0C989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FDB330-FA73-2887-AC4C-A37A957FD7B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E15F621C-E704-D46F-1999-FEC934FDFF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A80925F-781A-ECB0-5CC4-B7656FF30E3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3832253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09A3CA-5533-5727-63EB-FD6747CED8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00FFC1-2E62-A2B3-3E4A-76532F84741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D3D22D3-D239-2821-A25C-BD216358EF7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355FEB5-97F8-E29E-FEA0-35CAEF0BD67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4756356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B4A16B-8A3A-88EF-C028-A971FD96A8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EF64F3-2F5F-5BCB-EA68-A437B22C282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10AF997-214F-4973-B308-8475E679484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1A7F233-E355-6B35-9E3C-57BBFD31047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55715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F59DA4-C183-EDF5-410A-B2902706B1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BFFBEC-0682-B359-2825-38B5ED74AE9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56F63F8-C381-BDFA-0197-FCA1583D83E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29F002C-D339-2B75-8791-AFDD8772B7E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9155207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0694C6-FB0E-6808-567E-FBB6F07473F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A11B92-0B30-4B3B-6A03-12F39F18E41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40DEDD6-70DF-0363-F831-EF67390513A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3393865-CA10-D3AF-EEEF-A398EFEF64C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5347294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E12FBF-C2AC-2841-6C2C-AD038B7002B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E371CB-F3DD-7EED-DB36-1FA5F745A5C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6F46717-5645-B2CA-B7D2-35FFE71371E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7F4DF30-C029-E7E1-5A2A-E77DC669451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0624434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85995B-0A63-3609-7D78-360A69A8AD6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CA3DF8-2A73-5020-DDA3-3AD66D4B0DA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E3F553F-D51C-DA5D-22F2-8EAEF74C8F0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AC48044-1642-1038-6F99-329F118DAB1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4995514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4A07BB-42D6-346A-F92D-40D47328AF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1E75B1D-8F9B-253D-C644-00CABD56FF2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DF59C48-7492-F284-CCD6-BE566B3C99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CFB324C-FB2F-AB7D-A8CB-B09DD18FBBC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0658013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B01281-7D88-BA6C-B0CF-8BE37B1D6C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C86FED-D359-A7F3-F950-DF77FE493D0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B4CD674-9AB7-363F-1EEC-496E2778C0C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7FF3493-0BE3-1E00-575F-13822F506D5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778323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6C712B-7373-8C50-1B24-37C5BAD78C7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4DDCCD-C708-59F2-B098-AAAEA580F51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8909B5E-7190-D550-4199-B43195AE442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7DD9E31-22EF-FE82-FB12-AB1F1676089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4566056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A03591-C75F-76CD-6994-8E29322731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63E2D6-D1FF-DF05-105C-76E5EDDB4A4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20CB798-7E91-F6E0-097B-EF594924D17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E613711-4ADA-756E-4645-CD6C34250EE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4469528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9ADFCC-B0EA-B0D1-8FBB-B0C02AA028B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F54869-BE26-A888-3E89-0334FD83B45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8077EC8-E1F2-866A-8C8E-80E9614AA65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A8461D7-179C-2FF7-2455-28B990584E9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0246492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1FA84C-6D9B-29DD-7D95-629C3D3F06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D17986-17AF-EE17-1E82-C4648127F22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DF2BBB1-32BA-BEC0-56BD-F6B52DC4CF5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2F93F4-56FD-2686-46BD-2B856E3429D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4182216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199FE3-4FE7-89FD-2B90-F4E9DF12E2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70AF8B-4FAE-C260-295B-A826B160892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3D4E5CE-CAC9-C1B1-7CB5-5F81E828658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21D3460-0101-8A96-46D0-4E7E3101C2B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8913395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266FD9-C100-7F5A-5631-C0807A3993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E7B8DF5-B834-CDF1-3E3C-1700560E90A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E699B0C-96DF-5822-6ACD-EFFC473D011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C02A55C-8DB3-4D1E-3A3B-F34D7DF9E25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0683716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A64A06-67DC-9001-D10E-FEEC24E1DD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B7F9EA-FF0E-CC23-6B44-D13A4EC98E0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63B6D2ED-CA0C-525F-3CBF-572720FC523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C95C9D5-AD19-6F72-3828-504BCAEFA68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8490296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8604C3-9492-C63A-D759-1611408DCC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E7BC17-B740-AD04-8A08-27AB0EE9399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94FCD3B-70FB-5803-FD10-46974CE0F5F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935187B-E227-8350-0AFF-3E5B0355237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9164731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8A4D5A-6F7F-55F7-7BA5-CC5B8B664E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6E38EB-8539-285C-1CB3-57FBFB6034F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EFCD6FC-1A4D-B2F6-9765-E34C1997EB6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A804E53-368E-D672-0992-8282243A487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5755526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7A7190-6800-8419-F125-4501FCD2DD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37507A-B908-B532-2EC9-E4E334624C0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746A329-74D3-F1FC-1621-3A1AD09D1A2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67D51D3-4F6A-6D9E-62E7-D46303FF372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3098936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C624B3-28AF-23E0-336D-4C790FE8D9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8D8946-362B-4594-9C04-6BD642A4A8C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3EA149B-1FFD-D700-4A9B-2473A5ACD24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9D099AC-E94F-C6EB-36A3-1FAB4CE7EC9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7801101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A9489D-9ADC-2753-DE91-1EE5FC3EE4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64C0CF-45B0-EED2-097D-960C6A3659A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208C6DF-7159-BFA4-F6B8-1C4CBB1789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4DE9BEF-49BF-9797-913F-CEFFB960A30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8328687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4EFA36-11BD-16F7-9C5D-8363D4C0F2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757F29-ACDE-5ED2-2C37-4002EA408DE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6DB4A39-F357-F151-F679-6CAA2CECBEC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B66C654-67A9-C70F-82C2-BBD06E70B89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5858361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C76CA8-FAD6-6E3A-10C3-A35D09FB87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7C19D4-A6C1-4F25-37FC-E6260FFDC053}"/>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EC2905A-C352-B75F-68F4-A927D943E53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622FDC2-5F39-3994-16B8-37438E013AA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245840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6.png"/><Relationship Id="rId7" Type="http://schemas.openxmlformats.org/officeDocument/2006/relationships/diagramColors" Target="../diagrams/colors1.xml"/><Relationship Id="rId2" Type="http://schemas.openxmlformats.org/officeDocument/2006/relationships/notesSlide" Target="../notesSlides/notesSlide18.xml"/><Relationship Id="rId1" Type="http://schemas.openxmlformats.org/officeDocument/2006/relationships/slideLayout" Target="../slideLayouts/slideLayout1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0.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6.xml"/><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Weam </a:t>
            </a:r>
            <a:r>
              <a:rPr lang="en-US" sz="2000" dirty="0" err="1">
                <a:latin typeface="Alexandria" charset="0"/>
                <a:cs typeface="Alexandria" charset="0"/>
              </a:rPr>
              <a:t>Nasan</a:t>
            </a:r>
            <a:r>
              <a:rPr lang="en-US" sz="2000" dirty="0">
                <a:latin typeface="Alexandria" charset="0"/>
                <a:cs typeface="Alexandria" charset="0"/>
              </a:rPr>
              <a:t> Agha</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437209" y="58594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5</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80FC711E-7A3A-8B73-7ECC-D8ADAB9B5EF0}"/>
              </a:ext>
            </a:extLst>
          </p:cNvPr>
          <p:cNvSpPr txBox="1"/>
          <p:nvPr/>
        </p:nvSpPr>
        <p:spPr>
          <a:xfrm>
            <a:off x="1105449" y="5135771"/>
            <a:ext cx="2350965" cy="707886"/>
          </a:xfrm>
          <a:prstGeom prst="rect">
            <a:avLst/>
          </a:prstGeom>
          <a:noFill/>
        </p:spPr>
        <p:txBody>
          <a:bodyPr wrap="none" rtlCol="0">
            <a:spAutoFit/>
          </a:bodyPr>
          <a:lstStyle/>
          <a:p>
            <a:pPr algn="ctr"/>
            <a:r>
              <a:rPr lang="en-US" sz="2000" dirty="0">
                <a:latin typeface="Alexandria" charset="0"/>
                <a:cs typeface="Alexandria" charset="0"/>
              </a:rPr>
              <a:t>REA625</a:t>
            </a:r>
          </a:p>
          <a:p>
            <a:pPr algn="ctr"/>
            <a:r>
              <a:rPr lang="en-US" sz="2000" dirty="0">
                <a:latin typeface="Alexandria" charset="0"/>
                <a:cs typeface="Alexandria" charset="0"/>
              </a:rPr>
              <a:t>Real Estate Valuation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988819"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Real Estate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5</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Weam </a:t>
            </a:r>
            <a:r>
              <a:rPr lang="en-US" sz="2800" b="1" dirty="0" err="1">
                <a:solidFill>
                  <a:srgbClr val="00B0F0"/>
                </a:solidFill>
                <a:latin typeface="Alexandria" charset="0"/>
                <a:cs typeface="Alexandria" charset="0"/>
              </a:rPr>
              <a:t>Nasan</a:t>
            </a:r>
            <a:r>
              <a:rPr lang="en-US" sz="2800" b="1" dirty="0">
                <a:solidFill>
                  <a:srgbClr val="00B0F0"/>
                </a:solidFill>
                <a:latin typeface="Alexandria" charset="0"/>
                <a:cs typeface="Alexandria" charset="0"/>
              </a:rPr>
              <a:t> Agha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07079E99-A954-D9D9-5FD8-D7A0F6333C70}"/>
              </a:ext>
            </a:extLst>
          </p:cNvPr>
          <p:cNvSpPr txBox="1"/>
          <p:nvPr/>
        </p:nvSpPr>
        <p:spPr>
          <a:xfrm>
            <a:off x="6870366" y="4740109"/>
            <a:ext cx="2350965" cy="707886"/>
          </a:xfrm>
          <a:prstGeom prst="rect">
            <a:avLst/>
          </a:prstGeom>
          <a:noFill/>
        </p:spPr>
        <p:txBody>
          <a:bodyPr wrap="none" rtlCol="0">
            <a:spAutoFit/>
          </a:bodyPr>
          <a:lstStyle/>
          <a:p>
            <a:r>
              <a:rPr lang="en-US" sz="2000" dirty="0">
                <a:latin typeface="Alexandria" charset="0"/>
                <a:cs typeface="Alexandria" charset="0"/>
              </a:rPr>
              <a:t>REA625</a:t>
            </a:r>
          </a:p>
          <a:p>
            <a:r>
              <a:rPr lang="en-US" sz="2000" dirty="0">
                <a:latin typeface="Alexandria" charset="0"/>
                <a:cs typeface="Alexandria" charset="0"/>
              </a:rPr>
              <a:t>Real Estate Valuation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06C859-5D72-783E-FB4C-301944A3368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A2CA69E-DE42-E4E6-A091-183AE7E0D1F7}"/>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FE61F7C-D44A-3769-BA03-DF33F730464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3205F470-B931-A438-E141-551D782F6BCA}"/>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0"/>
              </a:spcBef>
              <a:spcAft>
                <a:spcPts val="60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1A42984-330E-65FB-FC7D-8E3682E0B777}"/>
              </a:ext>
            </a:extLst>
          </p:cNvPr>
          <p:cNvSpPr txBox="1"/>
          <p:nvPr/>
        </p:nvSpPr>
        <p:spPr>
          <a:xfrm>
            <a:off x="4630698" y="734217"/>
            <a:ext cx="4660530"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Recap - Lecture 4</a:t>
            </a:r>
          </a:p>
        </p:txBody>
      </p:sp>
      <p:sp>
        <p:nvSpPr>
          <p:cNvPr id="28" name="Rectangle 27">
            <a:extLst>
              <a:ext uri="{FF2B5EF4-FFF2-40B4-BE49-F238E27FC236}">
                <a16:creationId xmlns:a16="http://schemas.microsoft.com/office/drawing/2014/main" id="{A6AE103C-15C0-C3A0-72ED-B2447546E25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B9D90CF2-3E80-B063-8373-DED23D03259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116A20A2-6096-7345-18DD-DAFEFF3EE579}"/>
              </a:ext>
            </a:extLst>
          </p:cNvPr>
          <p:cNvSpPr txBox="1"/>
          <p:nvPr/>
        </p:nvSpPr>
        <p:spPr>
          <a:xfrm>
            <a:off x="4689055" y="1195817"/>
            <a:ext cx="4472247" cy="531674"/>
          </a:xfrm>
          <a:prstGeom prst="horizontalScroll">
            <a:avLst/>
          </a:prstGeom>
          <a:solidFill>
            <a:srgbClr val="FDE9FC"/>
          </a:solidFill>
          <a:ln w="38100">
            <a:solidFill>
              <a:srgbClr val="FF66FF"/>
            </a:solidFill>
          </a:ln>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Calibri" panose="020F0502020204030204" pitchFamily="34" charset="0"/>
                <a:cs typeface="Times New Roman" panose="02020603050405020304" pitchFamily="18" charset="0"/>
              </a:rPr>
              <a:t>Liquidation Value</a:t>
            </a:r>
          </a:p>
        </p:txBody>
      </p:sp>
      <p:sp>
        <p:nvSpPr>
          <p:cNvPr id="12" name="TextBox 11">
            <a:extLst>
              <a:ext uri="{FF2B5EF4-FFF2-40B4-BE49-F238E27FC236}">
                <a16:creationId xmlns:a16="http://schemas.microsoft.com/office/drawing/2014/main" id="{9E6B46BD-A520-4A84-A942-43B0D5AACB47}"/>
              </a:ext>
            </a:extLst>
          </p:cNvPr>
          <p:cNvSpPr txBox="1"/>
          <p:nvPr/>
        </p:nvSpPr>
        <p:spPr>
          <a:xfrm>
            <a:off x="4303921" y="1819493"/>
            <a:ext cx="6098582" cy="369332"/>
          </a:xfrm>
          <a:prstGeom prst="rect">
            <a:avLst/>
          </a:prstGeom>
          <a:solidFill>
            <a:schemeClr val="bg1"/>
          </a:solidFill>
          <a:ln>
            <a:solidFill>
              <a:srgbClr val="FF66FF"/>
            </a:solidFill>
          </a:ln>
        </p:spPr>
        <p:txBody>
          <a:bodyPr wrap="square">
            <a:sp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The Definition of the Liquidation Value</a:t>
            </a:r>
          </a:p>
        </p:txBody>
      </p:sp>
      <p:sp>
        <p:nvSpPr>
          <p:cNvPr id="9" name="TextBox 8">
            <a:extLst>
              <a:ext uri="{FF2B5EF4-FFF2-40B4-BE49-F238E27FC236}">
                <a16:creationId xmlns:a16="http://schemas.microsoft.com/office/drawing/2014/main" id="{253EE760-DC70-22D6-3990-3B6E799C2CC9}"/>
              </a:ext>
            </a:extLst>
          </p:cNvPr>
          <p:cNvSpPr txBox="1"/>
          <p:nvPr/>
        </p:nvSpPr>
        <p:spPr>
          <a:xfrm>
            <a:off x="5550493" y="3182015"/>
            <a:ext cx="6219006" cy="369332"/>
          </a:xfrm>
          <a:prstGeom prst="rect">
            <a:avLst/>
          </a:prstGeom>
          <a:solidFill>
            <a:schemeClr val="bg1"/>
          </a:solidFill>
          <a:ln>
            <a:solidFill>
              <a:srgbClr val="FF66FF"/>
            </a:solidFill>
          </a:ln>
        </p:spPr>
        <p:txBody>
          <a:bodyPr wrap="square">
            <a:sp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Reporting Requirements</a:t>
            </a:r>
          </a:p>
        </p:txBody>
      </p:sp>
      <p:sp>
        <p:nvSpPr>
          <p:cNvPr id="10" name="TextBox 9">
            <a:extLst>
              <a:ext uri="{FF2B5EF4-FFF2-40B4-BE49-F238E27FC236}">
                <a16:creationId xmlns:a16="http://schemas.microsoft.com/office/drawing/2014/main" id="{B6D76D45-2636-E72C-BA30-BD6E0466924D}"/>
              </a:ext>
            </a:extLst>
          </p:cNvPr>
          <p:cNvSpPr txBox="1"/>
          <p:nvPr/>
        </p:nvSpPr>
        <p:spPr>
          <a:xfrm>
            <a:off x="4689054" y="2211129"/>
            <a:ext cx="6098582" cy="437043"/>
          </a:xfrm>
          <a:prstGeom prst="rect">
            <a:avLst/>
          </a:prstGeom>
          <a:solidFill>
            <a:schemeClr val="bg1"/>
          </a:solidFill>
          <a:ln>
            <a:solidFill>
              <a:srgbClr val="FF66FF"/>
            </a:solidFill>
          </a:ln>
        </p:spPr>
        <p:txBody>
          <a:bodyPr wrap="square">
            <a:spAutoFit/>
          </a:bodyPr>
          <a:lstStyle/>
          <a:p>
            <a:pPr marL="0" marR="0" lvl="0" indent="0" algn="ctr" defTabSz="914400" rtl="0" eaLnBrk="1" fontAlgn="auto" latinLnBrk="0" hangingPunct="1">
              <a:lnSpc>
                <a:spcPct val="120000"/>
              </a:lnSpc>
              <a:spcBef>
                <a:spcPts val="600"/>
              </a:spcBef>
              <a:spcAft>
                <a:spcPts val="600"/>
              </a:spcAft>
              <a:buClrTx/>
              <a:buSzTx/>
              <a:buFontTx/>
              <a:buNone/>
              <a:tabLst>
                <a:tab pos="457200" algn="l"/>
              </a:tabLst>
              <a:defRPr/>
            </a:pPr>
            <a:r>
              <a:rPr kumimoji="0" lang="en-US" sz="2000" b="0" i="0" u="none" strike="noStrike" kern="1200" cap="none" spc="0" normalizeH="0" baseline="0" noProof="0" dirty="0">
                <a:ln>
                  <a:noFill/>
                </a:ln>
                <a:solidFill>
                  <a:prstClr val="black"/>
                </a:solidFill>
                <a:effectLst/>
                <a:uLnTx/>
                <a:uFillTx/>
                <a:latin typeface="Alexandria"/>
                <a:ea typeface="Calibri" panose="020F0502020204030204" pitchFamily="34" charset="0"/>
                <a:cs typeface="Times New Roman" panose="02020603050405020304" pitchFamily="18" charset="0"/>
              </a:rPr>
              <a:t>Key Characteristics:</a:t>
            </a:r>
          </a:p>
        </p:txBody>
      </p:sp>
      <p:sp>
        <p:nvSpPr>
          <p:cNvPr id="13" name="TextBox 12">
            <a:extLst>
              <a:ext uri="{FF2B5EF4-FFF2-40B4-BE49-F238E27FC236}">
                <a16:creationId xmlns:a16="http://schemas.microsoft.com/office/drawing/2014/main" id="{D576EA66-1BCF-0E49-BA8F-D8AD5F62409E}"/>
              </a:ext>
            </a:extLst>
          </p:cNvPr>
          <p:cNvSpPr txBox="1"/>
          <p:nvPr/>
        </p:nvSpPr>
        <p:spPr>
          <a:xfrm>
            <a:off x="4689054" y="4089851"/>
            <a:ext cx="4472247" cy="531674"/>
          </a:xfrm>
          <a:prstGeom prst="horizontalScroll">
            <a:avLst/>
          </a:prstGeom>
          <a:solidFill>
            <a:schemeClr val="bg2"/>
          </a:solidFill>
          <a:ln w="38100">
            <a:solidFill>
              <a:srgbClr val="777777"/>
            </a:solidFill>
          </a:ln>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Calibri" panose="020F0502020204030204" pitchFamily="34" charset="0"/>
                <a:cs typeface="Times New Roman" panose="02020603050405020304" pitchFamily="18" charset="0"/>
              </a:rPr>
              <a:t>Mortgage Lending Value (MLV)</a:t>
            </a:r>
          </a:p>
        </p:txBody>
      </p:sp>
      <p:sp>
        <p:nvSpPr>
          <p:cNvPr id="14" name="TextBox 13">
            <a:extLst>
              <a:ext uri="{FF2B5EF4-FFF2-40B4-BE49-F238E27FC236}">
                <a16:creationId xmlns:a16="http://schemas.microsoft.com/office/drawing/2014/main" id="{B0389865-0458-4218-E771-C20D69658A8E}"/>
              </a:ext>
            </a:extLst>
          </p:cNvPr>
          <p:cNvSpPr txBox="1"/>
          <p:nvPr/>
        </p:nvSpPr>
        <p:spPr>
          <a:xfrm>
            <a:off x="2487522" y="4688087"/>
            <a:ext cx="6516913" cy="369332"/>
          </a:xfrm>
          <a:prstGeom prst="rect">
            <a:avLst/>
          </a:prstGeom>
          <a:solidFill>
            <a:schemeClr val="bg1"/>
          </a:solidFill>
          <a:ln>
            <a:solidFill>
              <a:srgbClr val="777777"/>
            </a:solidFill>
          </a:ln>
        </p:spPr>
        <p:txBody>
          <a:bodyPr wrap="square">
            <a:sp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The Definition of the Mortgage Lending Value (MLV)</a:t>
            </a:r>
          </a:p>
        </p:txBody>
      </p:sp>
      <p:sp>
        <p:nvSpPr>
          <p:cNvPr id="15" name="TextBox 14">
            <a:extLst>
              <a:ext uri="{FF2B5EF4-FFF2-40B4-BE49-F238E27FC236}">
                <a16:creationId xmlns:a16="http://schemas.microsoft.com/office/drawing/2014/main" id="{0229A4A4-7DEB-A657-FFB2-22E1F1A00A57}"/>
              </a:ext>
            </a:extLst>
          </p:cNvPr>
          <p:cNvSpPr txBox="1"/>
          <p:nvPr/>
        </p:nvSpPr>
        <p:spPr>
          <a:xfrm>
            <a:off x="3062720" y="5095486"/>
            <a:ext cx="6098582" cy="437043"/>
          </a:xfrm>
          <a:prstGeom prst="rect">
            <a:avLst/>
          </a:prstGeom>
          <a:solidFill>
            <a:schemeClr val="bg1"/>
          </a:solidFill>
          <a:ln>
            <a:solidFill>
              <a:srgbClr val="777777"/>
            </a:solidFill>
          </a:ln>
        </p:spPr>
        <p:txBody>
          <a:bodyPr wrap="square">
            <a:spAutoFit/>
          </a:bodyPr>
          <a:lstStyle/>
          <a:p>
            <a:pPr marL="0" marR="0" lvl="0" indent="0" algn="ctr" defTabSz="914400" rtl="0" eaLnBrk="1" fontAlgn="auto" latinLnBrk="0" hangingPunct="1">
              <a:lnSpc>
                <a:spcPct val="120000"/>
              </a:lnSpc>
              <a:spcBef>
                <a:spcPts val="600"/>
              </a:spcBef>
              <a:spcAft>
                <a:spcPts val="600"/>
              </a:spcAft>
              <a:buClrTx/>
              <a:buSzTx/>
              <a:buFontTx/>
              <a:buNone/>
              <a:tabLst>
                <a:tab pos="457200" algn="l"/>
              </a:tabLst>
              <a:defRPr/>
            </a:pPr>
            <a:r>
              <a:rPr kumimoji="0" lang="en-US" sz="2000" b="0" i="0" u="none" strike="noStrike" kern="1200" cap="none" spc="0" normalizeH="0" baseline="0" noProof="0" dirty="0">
                <a:ln>
                  <a:noFill/>
                </a:ln>
                <a:solidFill>
                  <a:prstClr val="black"/>
                </a:solidFill>
                <a:effectLst/>
                <a:uLnTx/>
                <a:uFillTx/>
                <a:latin typeface="Alexandria"/>
                <a:ea typeface="Calibri" panose="020F0502020204030204" pitchFamily="34" charset="0"/>
                <a:cs typeface="Times New Roman" panose="02020603050405020304" pitchFamily="18" charset="0"/>
              </a:rPr>
              <a:t>Key Characteristics:</a:t>
            </a:r>
          </a:p>
        </p:txBody>
      </p:sp>
      <p:sp>
        <p:nvSpPr>
          <p:cNvPr id="16" name="TextBox 15">
            <a:extLst>
              <a:ext uri="{FF2B5EF4-FFF2-40B4-BE49-F238E27FC236}">
                <a16:creationId xmlns:a16="http://schemas.microsoft.com/office/drawing/2014/main" id="{1AFD3218-84C0-0886-5BD5-511BE866B99D}"/>
              </a:ext>
            </a:extLst>
          </p:cNvPr>
          <p:cNvSpPr txBox="1"/>
          <p:nvPr/>
        </p:nvSpPr>
        <p:spPr>
          <a:xfrm>
            <a:off x="3911672" y="5565810"/>
            <a:ext cx="6098582" cy="369332"/>
          </a:xfrm>
          <a:prstGeom prst="rect">
            <a:avLst/>
          </a:prstGeom>
          <a:solidFill>
            <a:schemeClr val="bg1"/>
          </a:solidFill>
          <a:ln>
            <a:solidFill>
              <a:srgbClr val="777777"/>
            </a:solidFill>
          </a:ln>
        </p:spPr>
        <p:txBody>
          <a:bodyPr wrap="square">
            <a:sp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 Practical Examples</a:t>
            </a:r>
          </a:p>
        </p:txBody>
      </p:sp>
      <p:sp>
        <p:nvSpPr>
          <p:cNvPr id="3" name="TextBox 2">
            <a:extLst>
              <a:ext uri="{FF2B5EF4-FFF2-40B4-BE49-F238E27FC236}">
                <a16:creationId xmlns:a16="http://schemas.microsoft.com/office/drawing/2014/main" id="{4EF29066-7272-DB74-8F8C-5DB2AA16A769}"/>
              </a:ext>
            </a:extLst>
          </p:cNvPr>
          <p:cNvSpPr txBox="1"/>
          <p:nvPr/>
        </p:nvSpPr>
        <p:spPr>
          <a:xfrm>
            <a:off x="4782423" y="6001704"/>
            <a:ext cx="6098582" cy="369332"/>
          </a:xfrm>
          <a:prstGeom prst="rect">
            <a:avLst/>
          </a:prstGeom>
          <a:solidFill>
            <a:schemeClr val="bg1"/>
          </a:solidFill>
          <a:ln>
            <a:solidFill>
              <a:srgbClr val="777777"/>
            </a:solidFill>
          </a:ln>
        </p:spPr>
        <p:txBody>
          <a:bodyPr wrap="square">
            <a:spAutoFit/>
          </a:bodyPr>
          <a:lstStyle/>
          <a:p>
            <a:pPr marL="0" marR="0" lvl="0" indent="0" algn="ctr" defTabSz="1066800" rtl="0" eaLnBrk="1" fontAlgn="auto" latinLnBrk="0" hangingPunct="1">
              <a:lnSpc>
                <a:spcPct val="90000"/>
              </a:lnSpc>
              <a:spcBef>
                <a:spcPct val="0"/>
              </a:spcBef>
              <a:spcAft>
                <a:spcPct val="35000"/>
              </a:spcAft>
              <a:buClrTx/>
              <a:buSzTx/>
              <a:buFontTx/>
              <a:buNone/>
              <a:tabLst>
                <a:tab pos="4973638" algn="l"/>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Reporting Requirements</a:t>
            </a:r>
          </a:p>
        </p:txBody>
      </p:sp>
      <p:sp>
        <p:nvSpPr>
          <p:cNvPr id="4" name="TextBox 3">
            <a:extLst>
              <a:ext uri="{FF2B5EF4-FFF2-40B4-BE49-F238E27FC236}">
                <a16:creationId xmlns:a16="http://schemas.microsoft.com/office/drawing/2014/main" id="{B375478A-6FF9-3868-8FE6-E083BF256F7C}"/>
              </a:ext>
            </a:extLst>
          </p:cNvPr>
          <p:cNvSpPr txBox="1"/>
          <p:nvPr/>
        </p:nvSpPr>
        <p:spPr>
          <a:xfrm>
            <a:off x="5267004" y="6414452"/>
            <a:ext cx="6652279" cy="369332"/>
          </a:xfrm>
          <a:prstGeom prst="rect">
            <a:avLst/>
          </a:prstGeom>
          <a:solidFill>
            <a:schemeClr val="bg1"/>
          </a:solidFill>
          <a:ln>
            <a:solidFill>
              <a:srgbClr val="777777"/>
            </a:solidFill>
          </a:ln>
        </p:spPr>
        <p:txBody>
          <a:bodyPr wrap="square">
            <a:sp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Comparison Table: Market Value vs Mortgage Lending Value </a:t>
            </a:r>
          </a:p>
        </p:txBody>
      </p:sp>
      <p:sp>
        <p:nvSpPr>
          <p:cNvPr id="11" name="TextBox 10">
            <a:extLst>
              <a:ext uri="{FF2B5EF4-FFF2-40B4-BE49-F238E27FC236}">
                <a16:creationId xmlns:a16="http://schemas.microsoft.com/office/drawing/2014/main" id="{4A78BC2F-9565-94CA-67D7-DC89732CD0DC}"/>
              </a:ext>
            </a:extLst>
          </p:cNvPr>
          <p:cNvSpPr txBox="1"/>
          <p:nvPr/>
        </p:nvSpPr>
        <p:spPr>
          <a:xfrm>
            <a:off x="5894932" y="3629905"/>
            <a:ext cx="6219006" cy="369332"/>
          </a:xfrm>
          <a:prstGeom prst="rect">
            <a:avLst/>
          </a:prstGeom>
          <a:solidFill>
            <a:schemeClr val="bg1"/>
          </a:solidFill>
          <a:ln>
            <a:solidFill>
              <a:srgbClr val="FF66FF"/>
            </a:solidFill>
          </a:ln>
        </p:spPr>
        <p:txBody>
          <a:bodyPr wrap="square">
            <a:sp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Comparison Table: Market Value vs Liquidation Value</a:t>
            </a:r>
          </a:p>
        </p:txBody>
      </p:sp>
      <p:sp>
        <p:nvSpPr>
          <p:cNvPr id="18" name="TextBox 17">
            <a:extLst>
              <a:ext uri="{FF2B5EF4-FFF2-40B4-BE49-F238E27FC236}">
                <a16:creationId xmlns:a16="http://schemas.microsoft.com/office/drawing/2014/main" id="{DABFFC3E-F494-6589-D2AC-2B6249134548}"/>
              </a:ext>
            </a:extLst>
          </p:cNvPr>
          <p:cNvSpPr txBox="1"/>
          <p:nvPr/>
        </p:nvSpPr>
        <p:spPr>
          <a:xfrm>
            <a:off x="5119774" y="2696131"/>
            <a:ext cx="6098582" cy="437043"/>
          </a:xfrm>
          <a:prstGeom prst="rect">
            <a:avLst/>
          </a:prstGeom>
          <a:solidFill>
            <a:schemeClr val="bg1"/>
          </a:solidFill>
          <a:ln>
            <a:solidFill>
              <a:srgbClr val="FF66FF"/>
            </a:solidFill>
          </a:ln>
        </p:spPr>
        <p:txBody>
          <a:bodyPr wrap="square">
            <a:spAutoFit/>
          </a:bodyPr>
          <a:lstStyle/>
          <a:p>
            <a:pPr marL="0" marR="0" lvl="0" indent="0" algn="ctr" defTabSz="914400" rtl="0" eaLnBrk="1" fontAlgn="auto" latinLnBrk="0" hangingPunct="1">
              <a:lnSpc>
                <a:spcPct val="120000"/>
              </a:lnSpc>
              <a:spcBef>
                <a:spcPts val="600"/>
              </a:spcBef>
              <a:spcAft>
                <a:spcPts val="600"/>
              </a:spcAft>
              <a:buClrTx/>
              <a:buSzTx/>
              <a:buFontTx/>
              <a:buNone/>
              <a:tabLst>
                <a:tab pos="457200" algn="l"/>
              </a:tabLst>
              <a:defRPr/>
            </a:pPr>
            <a:r>
              <a:rPr kumimoji="0" lang="en-US" sz="2000" b="0" i="0" u="none" strike="noStrike" kern="1200" cap="none" spc="0" normalizeH="0" baseline="0" noProof="0" dirty="0">
                <a:ln>
                  <a:noFill/>
                </a:ln>
                <a:solidFill>
                  <a:prstClr val="black"/>
                </a:solidFill>
                <a:effectLst/>
                <a:uLnTx/>
                <a:uFillTx/>
                <a:latin typeface="Alexandria"/>
                <a:ea typeface="Calibri" panose="020F0502020204030204" pitchFamily="34" charset="0"/>
                <a:cs typeface="Times New Roman" panose="02020603050405020304" pitchFamily="18" charset="0"/>
              </a:rPr>
              <a:t>Practical Examples:</a:t>
            </a:r>
          </a:p>
        </p:txBody>
      </p:sp>
    </p:spTree>
    <p:extLst>
      <p:ext uri="{BB962C8B-B14F-4D97-AF65-F5344CB8AC3E}">
        <p14:creationId xmlns:p14="http://schemas.microsoft.com/office/powerpoint/2010/main" val="652317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fill="hold"/>
                                        <p:tgtEl>
                                          <p:spTgt spid="18"/>
                                        </p:tgtEl>
                                        <p:attrNameLst>
                                          <p:attrName>ppt_x</p:attrName>
                                        </p:attrNameLst>
                                      </p:cBhvr>
                                      <p:tavLst>
                                        <p:tav tm="0">
                                          <p:val>
                                            <p:strVal val="#ppt_x"/>
                                          </p:val>
                                        </p:tav>
                                        <p:tav tm="100000">
                                          <p:val>
                                            <p:strVal val="#ppt_x"/>
                                          </p:val>
                                        </p:tav>
                                      </p:tavLst>
                                    </p:anim>
                                    <p:anim calcmode="lin" valueType="num">
                                      <p:cBhvr additive="base">
                                        <p:cTn id="2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500" fill="hold"/>
                                        <p:tgtEl>
                                          <p:spTgt spid="14"/>
                                        </p:tgtEl>
                                        <p:attrNameLst>
                                          <p:attrName>ppt_x</p:attrName>
                                        </p:attrNameLst>
                                      </p:cBhvr>
                                      <p:tavLst>
                                        <p:tav tm="0">
                                          <p:val>
                                            <p:strVal val="#ppt_x"/>
                                          </p:val>
                                        </p:tav>
                                        <p:tav tm="100000">
                                          <p:val>
                                            <p:strVal val="#ppt_x"/>
                                          </p:val>
                                        </p:tav>
                                      </p:tavLst>
                                    </p:anim>
                                    <p:anim calcmode="lin" valueType="num">
                                      <p:cBhvr additive="base">
                                        <p:cTn id="5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additive="base">
                                        <p:cTn id="55" dur="500" fill="hold"/>
                                        <p:tgtEl>
                                          <p:spTgt spid="15"/>
                                        </p:tgtEl>
                                        <p:attrNameLst>
                                          <p:attrName>ppt_x</p:attrName>
                                        </p:attrNameLst>
                                      </p:cBhvr>
                                      <p:tavLst>
                                        <p:tav tm="0">
                                          <p:val>
                                            <p:strVal val="#ppt_x"/>
                                          </p:val>
                                        </p:tav>
                                        <p:tav tm="100000">
                                          <p:val>
                                            <p:strVal val="#ppt_x"/>
                                          </p:val>
                                        </p:tav>
                                      </p:tavLst>
                                    </p:anim>
                                    <p:anim calcmode="lin" valueType="num">
                                      <p:cBhvr additive="base">
                                        <p:cTn id="5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500" fill="hold"/>
                                        <p:tgtEl>
                                          <p:spTgt spid="16"/>
                                        </p:tgtEl>
                                        <p:attrNameLst>
                                          <p:attrName>ppt_x</p:attrName>
                                        </p:attrNameLst>
                                      </p:cBhvr>
                                      <p:tavLst>
                                        <p:tav tm="0">
                                          <p:val>
                                            <p:strVal val="#ppt_x"/>
                                          </p:val>
                                        </p:tav>
                                        <p:tav tm="100000">
                                          <p:val>
                                            <p:strVal val="#ppt_x"/>
                                          </p:val>
                                        </p:tav>
                                      </p:tavLst>
                                    </p:anim>
                                    <p:anim calcmode="lin" valueType="num">
                                      <p:cBhvr additive="base">
                                        <p:cTn id="6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3"/>
                                        </p:tgtEl>
                                        <p:attrNameLst>
                                          <p:attrName>style.visibility</p:attrName>
                                        </p:attrNameLst>
                                      </p:cBhvr>
                                      <p:to>
                                        <p:strVal val="visible"/>
                                      </p:to>
                                    </p:set>
                                    <p:anim calcmode="lin" valueType="num">
                                      <p:cBhvr additive="base">
                                        <p:cTn id="67" dur="500" fill="hold"/>
                                        <p:tgtEl>
                                          <p:spTgt spid="3"/>
                                        </p:tgtEl>
                                        <p:attrNameLst>
                                          <p:attrName>ppt_x</p:attrName>
                                        </p:attrNameLst>
                                      </p:cBhvr>
                                      <p:tavLst>
                                        <p:tav tm="0">
                                          <p:val>
                                            <p:strVal val="#ppt_x"/>
                                          </p:val>
                                        </p:tav>
                                        <p:tav tm="100000">
                                          <p:val>
                                            <p:strVal val="#ppt_x"/>
                                          </p:val>
                                        </p:tav>
                                      </p:tavLst>
                                    </p:anim>
                                    <p:anim calcmode="lin" valueType="num">
                                      <p:cBhvr additive="base">
                                        <p:cTn id="6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additive="base">
                                        <p:cTn id="73" dur="500" fill="hold"/>
                                        <p:tgtEl>
                                          <p:spTgt spid="4"/>
                                        </p:tgtEl>
                                        <p:attrNameLst>
                                          <p:attrName>ppt_x</p:attrName>
                                        </p:attrNameLst>
                                      </p:cBhvr>
                                      <p:tavLst>
                                        <p:tav tm="0">
                                          <p:val>
                                            <p:strVal val="#ppt_x"/>
                                          </p:val>
                                        </p:tav>
                                        <p:tav tm="100000">
                                          <p:val>
                                            <p:strVal val="#ppt_x"/>
                                          </p:val>
                                        </p:tav>
                                      </p:tavLst>
                                    </p:anim>
                                    <p:anim calcmode="lin" valueType="num">
                                      <p:cBhvr additive="base">
                                        <p:cTn id="7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animBg="1"/>
      <p:bldP spid="10" grpId="0" animBg="1"/>
      <p:bldP spid="13" grpId="0" animBg="1"/>
      <p:bldP spid="14" grpId="0" animBg="1"/>
      <p:bldP spid="15" grpId="0" animBg="1"/>
      <p:bldP spid="16" grpId="0" animBg="1"/>
      <p:bldP spid="3" grpId="0" animBg="1"/>
      <p:bldP spid="4" grpId="0" animBg="1"/>
      <p:bldP spid="11" grpId="0" animBg="1"/>
      <p:bldP spid="1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9B12E8-25B8-CB45-C022-43C4269B07D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084F714-6FAE-95EF-AE0D-2FF48265E10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A372386-FB07-C9DC-B508-A1D72396D6B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64091236-C4C8-9D55-64CF-ECB344AB582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0"/>
              </a:spcBef>
              <a:spcAft>
                <a:spcPts val="60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B68666E-3A00-986D-C944-4A0124B8635B}"/>
              </a:ext>
            </a:extLst>
          </p:cNvPr>
          <p:cNvSpPr txBox="1"/>
          <p:nvPr/>
        </p:nvSpPr>
        <p:spPr>
          <a:xfrm>
            <a:off x="4630698" y="734217"/>
            <a:ext cx="4660530"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Recap - Lecture 4</a:t>
            </a:r>
          </a:p>
        </p:txBody>
      </p:sp>
      <p:sp>
        <p:nvSpPr>
          <p:cNvPr id="28" name="Rectangle 27">
            <a:extLst>
              <a:ext uri="{FF2B5EF4-FFF2-40B4-BE49-F238E27FC236}">
                <a16:creationId xmlns:a16="http://schemas.microsoft.com/office/drawing/2014/main" id="{FC39F0A2-3721-378B-B5C3-40A84B4E60E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1BA94EEA-4B82-3EB6-6B9B-F967B2FE310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1D3AFDAC-C6F3-85AF-7998-234F60D45790}"/>
              </a:ext>
            </a:extLst>
          </p:cNvPr>
          <p:cNvSpPr txBox="1"/>
          <p:nvPr/>
        </p:nvSpPr>
        <p:spPr>
          <a:xfrm>
            <a:off x="4689055" y="1195817"/>
            <a:ext cx="4472247" cy="531674"/>
          </a:xfrm>
          <a:prstGeom prst="horizontalScroll">
            <a:avLst/>
          </a:prstGeom>
          <a:solidFill>
            <a:srgbClr val="FFFFCC"/>
          </a:solidFill>
          <a:ln w="38100">
            <a:solidFill>
              <a:srgbClr val="FFC000"/>
            </a:solidFill>
          </a:ln>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Calibri" panose="020F0502020204030204" pitchFamily="34" charset="0"/>
                <a:cs typeface="Times New Roman" panose="02020603050405020304" pitchFamily="18" charset="0"/>
              </a:rPr>
              <a:t>Insurable Value</a:t>
            </a:r>
          </a:p>
        </p:txBody>
      </p:sp>
      <p:sp>
        <p:nvSpPr>
          <p:cNvPr id="13" name="TextBox 12">
            <a:extLst>
              <a:ext uri="{FF2B5EF4-FFF2-40B4-BE49-F238E27FC236}">
                <a16:creationId xmlns:a16="http://schemas.microsoft.com/office/drawing/2014/main" id="{14849579-CAD2-BA80-40E9-0096323E9CBC}"/>
              </a:ext>
            </a:extLst>
          </p:cNvPr>
          <p:cNvSpPr txBox="1"/>
          <p:nvPr/>
        </p:nvSpPr>
        <p:spPr>
          <a:xfrm>
            <a:off x="4630698" y="4075317"/>
            <a:ext cx="4472247" cy="531674"/>
          </a:xfrm>
          <a:prstGeom prst="horizontalScroll">
            <a:avLst/>
          </a:prstGeom>
          <a:solidFill>
            <a:srgbClr val="F2FBFC"/>
          </a:solidFill>
          <a:ln w="38100">
            <a:solidFill>
              <a:srgbClr val="00B0F0"/>
            </a:solidFill>
          </a:ln>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Calibri" panose="020F0502020204030204" pitchFamily="34" charset="0"/>
                <a:cs typeface="Times New Roman" panose="02020603050405020304" pitchFamily="18" charset="0"/>
              </a:rPr>
              <a:t>Taxation Value</a:t>
            </a:r>
          </a:p>
        </p:txBody>
      </p:sp>
      <p:sp>
        <p:nvSpPr>
          <p:cNvPr id="14" name="TextBox 13">
            <a:extLst>
              <a:ext uri="{FF2B5EF4-FFF2-40B4-BE49-F238E27FC236}">
                <a16:creationId xmlns:a16="http://schemas.microsoft.com/office/drawing/2014/main" id="{EFDDFF3A-3CF3-C968-8613-88312C42C6C0}"/>
              </a:ext>
            </a:extLst>
          </p:cNvPr>
          <p:cNvSpPr txBox="1"/>
          <p:nvPr/>
        </p:nvSpPr>
        <p:spPr>
          <a:xfrm>
            <a:off x="2487522" y="4688087"/>
            <a:ext cx="6516913" cy="369332"/>
          </a:xfrm>
          <a:prstGeom prst="rect">
            <a:avLst/>
          </a:prstGeom>
          <a:solidFill>
            <a:schemeClr val="bg1"/>
          </a:solidFill>
          <a:ln>
            <a:solidFill>
              <a:srgbClr val="00B0F0"/>
            </a:solidFill>
          </a:ln>
        </p:spPr>
        <p:txBody>
          <a:bodyPr wrap="square">
            <a:sp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The Definition of the Taxation Value</a:t>
            </a:r>
          </a:p>
        </p:txBody>
      </p:sp>
      <p:sp>
        <p:nvSpPr>
          <p:cNvPr id="15" name="TextBox 14">
            <a:extLst>
              <a:ext uri="{FF2B5EF4-FFF2-40B4-BE49-F238E27FC236}">
                <a16:creationId xmlns:a16="http://schemas.microsoft.com/office/drawing/2014/main" id="{B4F0791E-B676-40B5-8508-79084E9140E4}"/>
              </a:ext>
            </a:extLst>
          </p:cNvPr>
          <p:cNvSpPr txBox="1"/>
          <p:nvPr/>
        </p:nvSpPr>
        <p:spPr>
          <a:xfrm>
            <a:off x="3062720" y="5095486"/>
            <a:ext cx="6098582" cy="437043"/>
          </a:xfrm>
          <a:prstGeom prst="rect">
            <a:avLst/>
          </a:prstGeom>
          <a:solidFill>
            <a:schemeClr val="bg1"/>
          </a:solidFill>
          <a:ln>
            <a:solidFill>
              <a:srgbClr val="00B0F0"/>
            </a:solidFill>
          </a:ln>
        </p:spPr>
        <p:txBody>
          <a:bodyPr wrap="square">
            <a:spAutoFit/>
          </a:bodyPr>
          <a:lstStyle/>
          <a:p>
            <a:pPr marL="0" marR="0" lvl="0" indent="0" algn="ctr" defTabSz="914400" rtl="0" eaLnBrk="1" fontAlgn="auto" latinLnBrk="0" hangingPunct="1">
              <a:lnSpc>
                <a:spcPct val="120000"/>
              </a:lnSpc>
              <a:spcBef>
                <a:spcPts val="600"/>
              </a:spcBef>
              <a:spcAft>
                <a:spcPts val="600"/>
              </a:spcAft>
              <a:buClrTx/>
              <a:buSzTx/>
              <a:buFontTx/>
              <a:buNone/>
              <a:tabLst>
                <a:tab pos="457200" algn="l"/>
              </a:tabLst>
              <a:defRPr/>
            </a:pPr>
            <a:r>
              <a:rPr kumimoji="0" lang="en-US" sz="2000" b="0" i="0" u="none" strike="noStrike" kern="1200" cap="none" spc="0" normalizeH="0" baseline="0" noProof="0" dirty="0">
                <a:ln>
                  <a:noFill/>
                </a:ln>
                <a:solidFill>
                  <a:prstClr val="black"/>
                </a:solidFill>
                <a:effectLst/>
                <a:uLnTx/>
                <a:uFillTx/>
                <a:latin typeface="Alexandria"/>
                <a:ea typeface="Calibri" panose="020F0502020204030204" pitchFamily="34" charset="0"/>
                <a:cs typeface="Times New Roman" panose="02020603050405020304" pitchFamily="18" charset="0"/>
              </a:rPr>
              <a:t>Key Characteristics:</a:t>
            </a:r>
          </a:p>
        </p:txBody>
      </p:sp>
      <p:sp>
        <p:nvSpPr>
          <p:cNvPr id="16" name="TextBox 15">
            <a:extLst>
              <a:ext uri="{FF2B5EF4-FFF2-40B4-BE49-F238E27FC236}">
                <a16:creationId xmlns:a16="http://schemas.microsoft.com/office/drawing/2014/main" id="{86F7B5B0-2E68-F3DC-ECFA-A4D441D9D4D8}"/>
              </a:ext>
            </a:extLst>
          </p:cNvPr>
          <p:cNvSpPr txBox="1"/>
          <p:nvPr/>
        </p:nvSpPr>
        <p:spPr>
          <a:xfrm>
            <a:off x="3911672" y="5565810"/>
            <a:ext cx="6098582" cy="369332"/>
          </a:xfrm>
          <a:prstGeom prst="rect">
            <a:avLst/>
          </a:prstGeom>
          <a:solidFill>
            <a:schemeClr val="bg1"/>
          </a:solidFill>
          <a:ln>
            <a:solidFill>
              <a:srgbClr val="00B0F0"/>
            </a:solidFill>
          </a:ln>
        </p:spPr>
        <p:txBody>
          <a:bodyPr wrap="square">
            <a:sp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 Practical Examples</a:t>
            </a:r>
          </a:p>
        </p:txBody>
      </p:sp>
      <p:sp>
        <p:nvSpPr>
          <p:cNvPr id="3" name="TextBox 2">
            <a:extLst>
              <a:ext uri="{FF2B5EF4-FFF2-40B4-BE49-F238E27FC236}">
                <a16:creationId xmlns:a16="http://schemas.microsoft.com/office/drawing/2014/main" id="{1DB2D46C-36A7-9A72-C64A-521F8179D029}"/>
              </a:ext>
            </a:extLst>
          </p:cNvPr>
          <p:cNvSpPr txBox="1"/>
          <p:nvPr/>
        </p:nvSpPr>
        <p:spPr>
          <a:xfrm>
            <a:off x="4782423" y="6001704"/>
            <a:ext cx="6098582" cy="369332"/>
          </a:xfrm>
          <a:prstGeom prst="rect">
            <a:avLst/>
          </a:prstGeom>
          <a:solidFill>
            <a:schemeClr val="bg1"/>
          </a:solidFill>
          <a:ln>
            <a:solidFill>
              <a:srgbClr val="00B0F0"/>
            </a:solidFill>
          </a:ln>
        </p:spPr>
        <p:txBody>
          <a:bodyPr wrap="square">
            <a:spAutoFit/>
          </a:bodyPr>
          <a:lstStyle/>
          <a:p>
            <a:pPr marL="0" marR="0" lvl="0" indent="0" algn="ctr" defTabSz="1066800" rtl="0" eaLnBrk="1" fontAlgn="auto" latinLnBrk="0" hangingPunct="1">
              <a:lnSpc>
                <a:spcPct val="90000"/>
              </a:lnSpc>
              <a:spcBef>
                <a:spcPct val="0"/>
              </a:spcBef>
              <a:spcAft>
                <a:spcPct val="35000"/>
              </a:spcAft>
              <a:buClrTx/>
              <a:buSzTx/>
              <a:buFontTx/>
              <a:buNone/>
              <a:tabLst>
                <a:tab pos="4973638" algn="l"/>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Reporting Requirements</a:t>
            </a:r>
          </a:p>
        </p:txBody>
      </p:sp>
      <p:sp>
        <p:nvSpPr>
          <p:cNvPr id="4" name="TextBox 3">
            <a:extLst>
              <a:ext uri="{FF2B5EF4-FFF2-40B4-BE49-F238E27FC236}">
                <a16:creationId xmlns:a16="http://schemas.microsoft.com/office/drawing/2014/main" id="{504EF5E8-E948-4E4D-34B4-84F4E889B9A1}"/>
              </a:ext>
            </a:extLst>
          </p:cNvPr>
          <p:cNvSpPr txBox="1"/>
          <p:nvPr/>
        </p:nvSpPr>
        <p:spPr>
          <a:xfrm>
            <a:off x="5267005" y="6414452"/>
            <a:ext cx="6098582" cy="369332"/>
          </a:xfrm>
          <a:prstGeom prst="rect">
            <a:avLst/>
          </a:prstGeom>
          <a:solidFill>
            <a:schemeClr val="bg1"/>
          </a:solidFill>
          <a:ln>
            <a:solidFill>
              <a:srgbClr val="00B0F0"/>
            </a:solidFill>
          </a:ln>
        </p:spPr>
        <p:txBody>
          <a:bodyPr wrap="square">
            <a:sp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Comparison Table: Market Value vs Taxation Value</a:t>
            </a:r>
          </a:p>
        </p:txBody>
      </p:sp>
      <p:sp>
        <p:nvSpPr>
          <p:cNvPr id="17" name="TextBox 16">
            <a:extLst>
              <a:ext uri="{FF2B5EF4-FFF2-40B4-BE49-F238E27FC236}">
                <a16:creationId xmlns:a16="http://schemas.microsoft.com/office/drawing/2014/main" id="{EEB59C54-3231-BBDC-8779-C15ABB0D4E5B}"/>
              </a:ext>
            </a:extLst>
          </p:cNvPr>
          <p:cNvSpPr txBox="1"/>
          <p:nvPr/>
        </p:nvSpPr>
        <p:spPr>
          <a:xfrm>
            <a:off x="4303921" y="1819493"/>
            <a:ext cx="6098582" cy="369332"/>
          </a:xfrm>
          <a:prstGeom prst="rect">
            <a:avLst/>
          </a:prstGeom>
          <a:solidFill>
            <a:schemeClr val="bg1"/>
          </a:solidFill>
          <a:ln>
            <a:solidFill>
              <a:srgbClr val="FFC000"/>
            </a:solidFill>
          </a:ln>
        </p:spPr>
        <p:txBody>
          <a:bodyPr wrap="square">
            <a:sp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The Definition of the Insurable Value</a:t>
            </a:r>
          </a:p>
        </p:txBody>
      </p:sp>
      <p:sp>
        <p:nvSpPr>
          <p:cNvPr id="19" name="TextBox 18">
            <a:extLst>
              <a:ext uri="{FF2B5EF4-FFF2-40B4-BE49-F238E27FC236}">
                <a16:creationId xmlns:a16="http://schemas.microsoft.com/office/drawing/2014/main" id="{F5E2EDCD-8C44-02F0-7786-E89F543D3033}"/>
              </a:ext>
            </a:extLst>
          </p:cNvPr>
          <p:cNvSpPr txBox="1"/>
          <p:nvPr/>
        </p:nvSpPr>
        <p:spPr>
          <a:xfrm>
            <a:off x="5550493" y="3182015"/>
            <a:ext cx="6219006" cy="369332"/>
          </a:xfrm>
          <a:prstGeom prst="rect">
            <a:avLst/>
          </a:prstGeom>
          <a:solidFill>
            <a:schemeClr val="bg1"/>
          </a:solidFill>
          <a:ln>
            <a:solidFill>
              <a:srgbClr val="FFC000"/>
            </a:solidFill>
          </a:ln>
        </p:spPr>
        <p:txBody>
          <a:bodyPr wrap="square">
            <a:sp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Reporting Requirements</a:t>
            </a:r>
          </a:p>
        </p:txBody>
      </p:sp>
      <p:sp>
        <p:nvSpPr>
          <p:cNvPr id="20" name="TextBox 19">
            <a:extLst>
              <a:ext uri="{FF2B5EF4-FFF2-40B4-BE49-F238E27FC236}">
                <a16:creationId xmlns:a16="http://schemas.microsoft.com/office/drawing/2014/main" id="{BBF0EFCD-D19C-46FE-D436-F1BF038A995A}"/>
              </a:ext>
            </a:extLst>
          </p:cNvPr>
          <p:cNvSpPr txBox="1"/>
          <p:nvPr/>
        </p:nvSpPr>
        <p:spPr>
          <a:xfrm>
            <a:off x="4689054" y="2211129"/>
            <a:ext cx="6098582" cy="437043"/>
          </a:xfrm>
          <a:prstGeom prst="rect">
            <a:avLst/>
          </a:prstGeom>
          <a:solidFill>
            <a:schemeClr val="bg1"/>
          </a:solidFill>
          <a:ln>
            <a:solidFill>
              <a:srgbClr val="FFC000"/>
            </a:solidFill>
          </a:ln>
        </p:spPr>
        <p:txBody>
          <a:bodyPr wrap="square">
            <a:spAutoFit/>
          </a:bodyPr>
          <a:lstStyle/>
          <a:p>
            <a:pPr marL="0" marR="0" lvl="0" indent="0" algn="ctr" defTabSz="914400" rtl="0" eaLnBrk="1" fontAlgn="auto" latinLnBrk="0" hangingPunct="1">
              <a:lnSpc>
                <a:spcPct val="120000"/>
              </a:lnSpc>
              <a:spcBef>
                <a:spcPts val="600"/>
              </a:spcBef>
              <a:spcAft>
                <a:spcPts val="600"/>
              </a:spcAft>
              <a:buClrTx/>
              <a:buSzTx/>
              <a:buFontTx/>
              <a:buNone/>
              <a:tabLst>
                <a:tab pos="457200" algn="l"/>
              </a:tabLst>
              <a:defRPr/>
            </a:pPr>
            <a:r>
              <a:rPr kumimoji="0" lang="en-US" sz="2000" b="0" i="0" u="none" strike="noStrike" kern="1200" cap="none" spc="0" normalizeH="0" baseline="0" noProof="0" dirty="0">
                <a:ln>
                  <a:noFill/>
                </a:ln>
                <a:solidFill>
                  <a:prstClr val="black"/>
                </a:solidFill>
                <a:effectLst/>
                <a:uLnTx/>
                <a:uFillTx/>
                <a:latin typeface="Alexandria"/>
                <a:ea typeface="Calibri" panose="020F0502020204030204" pitchFamily="34" charset="0"/>
                <a:cs typeface="Times New Roman" panose="02020603050405020304" pitchFamily="18" charset="0"/>
              </a:rPr>
              <a:t>Key Characteristics:</a:t>
            </a:r>
          </a:p>
        </p:txBody>
      </p:sp>
      <p:sp>
        <p:nvSpPr>
          <p:cNvPr id="21" name="TextBox 20">
            <a:extLst>
              <a:ext uri="{FF2B5EF4-FFF2-40B4-BE49-F238E27FC236}">
                <a16:creationId xmlns:a16="http://schemas.microsoft.com/office/drawing/2014/main" id="{54DA3A9E-4F92-88A6-4115-BE6BE58A9BEA}"/>
              </a:ext>
            </a:extLst>
          </p:cNvPr>
          <p:cNvSpPr txBox="1"/>
          <p:nvPr/>
        </p:nvSpPr>
        <p:spPr>
          <a:xfrm>
            <a:off x="5894932" y="3629905"/>
            <a:ext cx="6219006" cy="369332"/>
          </a:xfrm>
          <a:prstGeom prst="rect">
            <a:avLst/>
          </a:prstGeom>
          <a:solidFill>
            <a:schemeClr val="bg1"/>
          </a:solidFill>
          <a:ln>
            <a:solidFill>
              <a:srgbClr val="FFC000"/>
            </a:solidFill>
          </a:ln>
        </p:spPr>
        <p:txBody>
          <a:bodyPr wrap="square">
            <a:sp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Comparison Table: Market Value vs Insurable Value</a:t>
            </a:r>
          </a:p>
        </p:txBody>
      </p:sp>
      <p:sp>
        <p:nvSpPr>
          <p:cNvPr id="22" name="TextBox 21">
            <a:extLst>
              <a:ext uri="{FF2B5EF4-FFF2-40B4-BE49-F238E27FC236}">
                <a16:creationId xmlns:a16="http://schemas.microsoft.com/office/drawing/2014/main" id="{46A27751-6047-6F46-940B-89103F5DBE60}"/>
              </a:ext>
            </a:extLst>
          </p:cNvPr>
          <p:cNvSpPr txBox="1"/>
          <p:nvPr/>
        </p:nvSpPr>
        <p:spPr>
          <a:xfrm>
            <a:off x="5119774" y="2696131"/>
            <a:ext cx="6098582" cy="437043"/>
          </a:xfrm>
          <a:prstGeom prst="rect">
            <a:avLst/>
          </a:prstGeom>
          <a:solidFill>
            <a:schemeClr val="bg1"/>
          </a:solidFill>
          <a:ln>
            <a:solidFill>
              <a:srgbClr val="FFC000"/>
            </a:solidFill>
          </a:ln>
        </p:spPr>
        <p:txBody>
          <a:bodyPr wrap="square">
            <a:spAutoFit/>
          </a:bodyPr>
          <a:lstStyle/>
          <a:p>
            <a:pPr marL="0" marR="0" lvl="0" indent="0" algn="ctr" defTabSz="914400" rtl="0" eaLnBrk="1" fontAlgn="auto" latinLnBrk="0" hangingPunct="1">
              <a:lnSpc>
                <a:spcPct val="120000"/>
              </a:lnSpc>
              <a:spcBef>
                <a:spcPts val="600"/>
              </a:spcBef>
              <a:spcAft>
                <a:spcPts val="600"/>
              </a:spcAft>
              <a:buClrTx/>
              <a:buSzTx/>
              <a:buFontTx/>
              <a:buNone/>
              <a:tabLst>
                <a:tab pos="457200" algn="l"/>
              </a:tabLst>
              <a:defRPr/>
            </a:pPr>
            <a:r>
              <a:rPr kumimoji="0" lang="en-US" sz="2000" b="0" i="0" u="none" strike="noStrike" kern="1200" cap="none" spc="0" normalizeH="0" baseline="0" noProof="0" dirty="0">
                <a:ln>
                  <a:noFill/>
                </a:ln>
                <a:solidFill>
                  <a:prstClr val="black"/>
                </a:solidFill>
                <a:effectLst/>
                <a:uLnTx/>
                <a:uFillTx/>
                <a:latin typeface="Alexandria"/>
                <a:ea typeface="Calibri" panose="020F0502020204030204" pitchFamily="34" charset="0"/>
                <a:cs typeface="Times New Roman" panose="02020603050405020304" pitchFamily="18" charset="0"/>
              </a:rPr>
              <a:t>Practical Examples:</a:t>
            </a:r>
          </a:p>
        </p:txBody>
      </p:sp>
    </p:spTree>
    <p:extLst>
      <p:ext uri="{BB962C8B-B14F-4D97-AF65-F5344CB8AC3E}">
        <p14:creationId xmlns:p14="http://schemas.microsoft.com/office/powerpoint/2010/main" val="838643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ppt_x"/>
                                          </p:val>
                                        </p:tav>
                                        <p:tav tm="100000">
                                          <p:val>
                                            <p:strVal val="#ppt_x"/>
                                          </p:val>
                                        </p:tav>
                                      </p:tavLst>
                                    </p:anim>
                                    <p:anim calcmode="lin" valueType="num">
                                      <p:cBhvr additive="base">
                                        <p:cTn id="1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ppt_x"/>
                                          </p:val>
                                        </p:tav>
                                        <p:tav tm="100000">
                                          <p:val>
                                            <p:strVal val="#ppt_x"/>
                                          </p:val>
                                        </p:tav>
                                      </p:tavLst>
                                    </p:anim>
                                    <p:anim calcmode="lin" valueType="num">
                                      <p:cBhvr additive="base">
                                        <p:cTn id="2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500" fill="hold"/>
                                        <p:tgtEl>
                                          <p:spTgt spid="22"/>
                                        </p:tgtEl>
                                        <p:attrNameLst>
                                          <p:attrName>ppt_x</p:attrName>
                                        </p:attrNameLst>
                                      </p:cBhvr>
                                      <p:tavLst>
                                        <p:tav tm="0">
                                          <p:val>
                                            <p:strVal val="#ppt_x"/>
                                          </p:val>
                                        </p:tav>
                                        <p:tav tm="100000">
                                          <p:val>
                                            <p:strVal val="#ppt_x"/>
                                          </p:val>
                                        </p:tav>
                                      </p:tavLst>
                                    </p:anim>
                                    <p:anim calcmode="lin" valueType="num">
                                      <p:cBhvr additive="base">
                                        <p:cTn id="26"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ppt_x"/>
                                          </p:val>
                                        </p:tav>
                                        <p:tav tm="100000">
                                          <p:val>
                                            <p:strVal val="#ppt_x"/>
                                          </p:val>
                                        </p:tav>
                                      </p:tavLst>
                                    </p:anim>
                                    <p:anim calcmode="lin" valueType="num">
                                      <p:cBhvr additive="base">
                                        <p:cTn id="3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500" fill="hold"/>
                                        <p:tgtEl>
                                          <p:spTgt spid="21"/>
                                        </p:tgtEl>
                                        <p:attrNameLst>
                                          <p:attrName>ppt_x</p:attrName>
                                        </p:attrNameLst>
                                      </p:cBhvr>
                                      <p:tavLst>
                                        <p:tav tm="0">
                                          <p:val>
                                            <p:strVal val="#ppt_x"/>
                                          </p:val>
                                        </p:tav>
                                        <p:tav tm="100000">
                                          <p:val>
                                            <p:strVal val="#ppt_x"/>
                                          </p:val>
                                        </p:tav>
                                      </p:tavLst>
                                    </p:anim>
                                    <p:anim calcmode="lin" valueType="num">
                                      <p:cBhvr additive="base">
                                        <p:cTn id="3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500" fill="hold"/>
                                        <p:tgtEl>
                                          <p:spTgt spid="14"/>
                                        </p:tgtEl>
                                        <p:attrNameLst>
                                          <p:attrName>ppt_x</p:attrName>
                                        </p:attrNameLst>
                                      </p:cBhvr>
                                      <p:tavLst>
                                        <p:tav tm="0">
                                          <p:val>
                                            <p:strVal val="#ppt_x"/>
                                          </p:val>
                                        </p:tav>
                                        <p:tav tm="100000">
                                          <p:val>
                                            <p:strVal val="#ppt_x"/>
                                          </p:val>
                                        </p:tav>
                                      </p:tavLst>
                                    </p:anim>
                                    <p:anim calcmode="lin" valueType="num">
                                      <p:cBhvr additive="base">
                                        <p:cTn id="5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additive="base">
                                        <p:cTn id="55" dur="500" fill="hold"/>
                                        <p:tgtEl>
                                          <p:spTgt spid="15"/>
                                        </p:tgtEl>
                                        <p:attrNameLst>
                                          <p:attrName>ppt_x</p:attrName>
                                        </p:attrNameLst>
                                      </p:cBhvr>
                                      <p:tavLst>
                                        <p:tav tm="0">
                                          <p:val>
                                            <p:strVal val="#ppt_x"/>
                                          </p:val>
                                        </p:tav>
                                        <p:tav tm="100000">
                                          <p:val>
                                            <p:strVal val="#ppt_x"/>
                                          </p:val>
                                        </p:tav>
                                      </p:tavLst>
                                    </p:anim>
                                    <p:anim calcmode="lin" valueType="num">
                                      <p:cBhvr additive="base">
                                        <p:cTn id="5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500" fill="hold"/>
                                        <p:tgtEl>
                                          <p:spTgt spid="16"/>
                                        </p:tgtEl>
                                        <p:attrNameLst>
                                          <p:attrName>ppt_x</p:attrName>
                                        </p:attrNameLst>
                                      </p:cBhvr>
                                      <p:tavLst>
                                        <p:tav tm="0">
                                          <p:val>
                                            <p:strVal val="#ppt_x"/>
                                          </p:val>
                                        </p:tav>
                                        <p:tav tm="100000">
                                          <p:val>
                                            <p:strVal val="#ppt_x"/>
                                          </p:val>
                                        </p:tav>
                                      </p:tavLst>
                                    </p:anim>
                                    <p:anim calcmode="lin" valueType="num">
                                      <p:cBhvr additive="base">
                                        <p:cTn id="6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3"/>
                                        </p:tgtEl>
                                        <p:attrNameLst>
                                          <p:attrName>style.visibility</p:attrName>
                                        </p:attrNameLst>
                                      </p:cBhvr>
                                      <p:to>
                                        <p:strVal val="visible"/>
                                      </p:to>
                                    </p:set>
                                    <p:anim calcmode="lin" valueType="num">
                                      <p:cBhvr additive="base">
                                        <p:cTn id="67" dur="500" fill="hold"/>
                                        <p:tgtEl>
                                          <p:spTgt spid="3"/>
                                        </p:tgtEl>
                                        <p:attrNameLst>
                                          <p:attrName>ppt_x</p:attrName>
                                        </p:attrNameLst>
                                      </p:cBhvr>
                                      <p:tavLst>
                                        <p:tav tm="0">
                                          <p:val>
                                            <p:strVal val="#ppt_x"/>
                                          </p:val>
                                        </p:tav>
                                        <p:tav tm="100000">
                                          <p:val>
                                            <p:strVal val="#ppt_x"/>
                                          </p:val>
                                        </p:tav>
                                      </p:tavLst>
                                    </p:anim>
                                    <p:anim calcmode="lin" valueType="num">
                                      <p:cBhvr additive="base">
                                        <p:cTn id="6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additive="base">
                                        <p:cTn id="73" dur="500" fill="hold"/>
                                        <p:tgtEl>
                                          <p:spTgt spid="4"/>
                                        </p:tgtEl>
                                        <p:attrNameLst>
                                          <p:attrName>ppt_x</p:attrName>
                                        </p:attrNameLst>
                                      </p:cBhvr>
                                      <p:tavLst>
                                        <p:tav tm="0">
                                          <p:val>
                                            <p:strVal val="#ppt_x"/>
                                          </p:val>
                                        </p:tav>
                                        <p:tav tm="100000">
                                          <p:val>
                                            <p:strVal val="#ppt_x"/>
                                          </p:val>
                                        </p:tav>
                                      </p:tavLst>
                                    </p:anim>
                                    <p:anim calcmode="lin" valueType="num">
                                      <p:cBhvr additive="base">
                                        <p:cTn id="7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14" grpId="0" animBg="1"/>
      <p:bldP spid="15" grpId="0" animBg="1"/>
      <p:bldP spid="16" grpId="0" animBg="1"/>
      <p:bldP spid="3" grpId="0" animBg="1"/>
      <p:bldP spid="4" grpId="0" animBg="1"/>
      <p:bldP spid="17" grpId="0" animBg="1"/>
      <p:bldP spid="19" grpId="0" animBg="1"/>
      <p:bldP spid="20" grpId="0" animBg="1"/>
      <p:bldP spid="21" grpId="0" animBg="1"/>
      <p:bldP spid="2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A89CD8-8580-AAAB-3FB7-70E751BC1042}"/>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233DCE6-9E4B-D893-8BB2-CF4C1621FFE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D36D5352-54E8-E401-1785-69B49166A0B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4CC69EDA-EA98-EE13-EBA1-75C840A2230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0"/>
              </a:spcBef>
              <a:spcAft>
                <a:spcPts val="60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5E376744-7A26-F83D-2C2C-7F6ADA0B1F67}"/>
              </a:ext>
            </a:extLst>
          </p:cNvPr>
          <p:cNvSpPr txBox="1"/>
          <p:nvPr/>
        </p:nvSpPr>
        <p:spPr>
          <a:xfrm>
            <a:off x="4630698" y="734217"/>
            <a:ext cx="4660530" cy="461665"/>
          </a:xfrm>
          <a:prstGeom prst="rect">
            <a:avLst/>
          </a:prstGeom>
          <a:noFill/>
        </p:spPr>
        <p:txBody>
          <a:bodyPr wrap="square" rtlCol="0">
            <a:spAutoFit/>
          </a:bodyPr>
          <a:lstStyle/>
          <a:p>
            <a:pPr lvl="0" algn="ctr">
              <a:defRPr/>
            </a:pPr>
            <a:r>
              <a:rPr lang="en-US" sz="2400" b="1" dirty="0">
                <a:solidFill>
                  <a:srgbClr val="00B0F0"/>
                </a:solidFill>
                <a:latin typeface="Alexandria" charset="0"/>
                <a:cs typeface="Alexandria" charset="0"/>
              </a:rPr>
              <a:t>Recap - Lecture 4</a:t>
            </a:r>
          </a:p>
        </p:txBody>
      </p:sp>
      <p:sp>
        <p:nvSpPr>
          <p:cNvPr id="28" name="Rectangle 27">
            <a:extLst>
              <a:ext uri="{FF2B5EF4-FFF2-40B4-BE49-F238E27FC236}">
                <a16:creationId xmlns:a16="http://schemas.microsoft.com/office/drawing/2014/main" id="{9010A273-6EF2-8448-58DC-3E23909B91C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7279D211-9EF4-C2A3-C8B3-F5029C1A471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9BC0275E-F084-DD2B-D0EE-DF0793FDE157}"/>
              </a:ext>
            </a:extLst>
          </p:cNvPr>
          <p:cNvSpPr txBox="1"/>
          <p:nvPr/>
        </p:nvSpPr>
        <p:spPr>
          <a:xfrm>
            <a:off x="4689055" y="1195817"/>
            <a:ext cx="4472247" cy="531674"/>
          </a:xfrm>
          <a:prstGeom prst="horizontalScroll">
            <a:avLst/>
          </a:prstGeom>
          <a:solidFill>
            <a:schemeClr val="accent6">
              <a:lumMod val="20000"/>
              <a:lumOff val="80000"/>
            </a:schemeClr>
          </a:solidFill>
          <a:ln w="38100">
            <a:solidFill>
              <a:srgbClr val="00B050"/>
            </a:solidFill>
          </a:ln>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Calibri" panose="020F0502020204030204" pitchFamily="34" charset="0"/>
                <a:cs typeface="Times New Roman" panose="02020603050405020304" pitchFamily="18" charset="0"/>
              </a:rPr>
              <a:t>Compensation Value</a:t>
            </a:r>
          </a:p>
        </p:txBody>
      </p:sp>
      <p:sp>
        <p:nvSpPr>
          <p:cNvPr id="14" name="TextBox 13">
            <a:extLst>
              <a:ext uri="{FF2B5EF4-FFF2-40B4-BE49-F238E27FC236}">
                <a16:creationId xmlns:a16="http://schemas.microsoft.com/office/drawing/2014/main" id="{BB58663D-FFE5-2F22-9305-E3C741A4967C}"/>
              </a:ext>
            </a:extLst>
          </p:cNvPr>
          <p:cNvSpPr txBox="1"/>
          <p:nvPr/>
        </p:nvSpPr>
        <p:spPr>
          <a:xfrm>
            <a:off x="3385474" y="4168665"/>
            <a:ext cx="6516913" cy="369332"/>
          </a:xfrm>
          <a:prstGeom prst="rect">
            <a:avLst/>
          </a:prstGeom>
          <a:solidFill>
            <a:srgbClr val="FFFFEB"/>
          </a:solidFill>
          <a:ln>
            <a:solidFill>
              <a:srgbClr val="7030A0"/>
            </a:solidFill>
          </a:ln>
        </p:spPr>
        <p:txBody>
          <a:bodyPr wrap="square">
            <a:sp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mn-cs"/>
              </a:rPr>
              <a:t>Comparative Overview of Value Bases</a:t>
            </a:r>
          </a:p>
        </p:txBody>
      </p:sp>
      <p:sp>
        <p:nvSpPr>
          <p:cNvPr id="17" name="TextBox 16">
            <a:extLst>
              <a:ext uri="{FF2B5EF4-FFF2-40B4-BE49-F238E27FC236}">
                <a16:creationId xmlns:a16="http://schemas.microsoft.com/office/drawing/2014/main" id="{407730F5-9DF4-E5A8-8BAF-2BFDC20405EA}"/>
              </a:ext>
            </a:extLst>
          </p:cNvPr>
          <p:cNvSpPr txBox="1"/>
          <p:nvPr/>
        </p:nvSpPr>
        <p:spPr>
          <a:xfrm>
            <a:off x="4303921" y="1819493"/>
            <a:ext cx="6098582" cy="369332"/>
          </a:xfrm>
          <a:prstGeom prst="rect">
            <a:avLst/>
          </a:prstGeom>
          <a:solidFill>
            <a:schemeClr val="bg1"/>
          </a:solidFill>
          <a:ln>
            <a:solidFill>
              <a:srgbClr val="00B050"/>
            </a:solidFill>
          </a:ln>
        </p:spPr>
        <p:txBody>
          <a:bodyPr wrap="square">
            <a:sp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The Definition of the Compensation Value</a:t>
            </a:r>
          </a:p>
        </p:txBody>
      </p:sp>
      <p:sp>
        <p:nvSpPr>
          <p:cNvPr id="19" name="TextBox 18">
            <a:extLst>
              <a:ext uri="{FF2B5EF4-FFF2-40B4-BE49-F238E27FC236}">
                <a16:creationId xmlns:a16="http://schemas.microsoft.com/office/drawing/2014/main" id="{EE418B84-3868-F04B-13C1-E6F8B73D1AEC}"/>
              </a:ext>
            </a:extLst>
          </p:cNvPr>
          <p:cNvSpPr txBox="1"/>
          <p:nvPr/>
        </p:nvSpPr>
        <p:spPr>
          <a:xfrm>
            <a:off x="5550493" y="3182015"/>
            <a:ext cx="6219006" cy="369332"/>
          </a:xfrm>
          <a:prstGeom prst="rect">
            <a:avLst/>
          </a:prstGeom>
          <a:solidFill>
            <a:schemeClr val="bg1"/>
          </a:solidFill>
          <a:ln>
            <a:solidFill>
              <a:srgbClr val="00B050"/>
            </a:solidFill>
          </a:ln>
        </p:spPr>
        <p:txBody>
          <a:bodyPr wrap="square">
            <a:sp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Reporting Requirements</a:t>
            </a:r>
          </a:p>
        </p:txBody>
      </p:sp>
      <p:sp>
        <p:nvSpPr>
          <p:cNvPr id="20" name="TextBox 19">
            <a:extLst>
              <a:ext uri="{FF2B5EF4-FFF2-40B4-BE49-F238E27FC236}">
                <a16:creationId xmlns:a16="http://schemas.microsoft.com/office/drawing/2014/main" id="{19FB1DFC-BE96-E48D-9D43-3CDFA9C46CCF}"/>
              </a:ext>
            </a:extLst>
          </p:cNvPr>
          <p:cNvSpPr txBox="1"/>
          <p:nvPr/>
        </p:nvSpPr>
        <p:spPr>
          <a:xfrm>
            <a:off x="4689054" y="2211129"/>
            <a:ext cx="6098582" cy="437043"/>
          </a:xfrm>
          <a:prstGeom prst="rect">
            <a:avLst/>
          </a:prstGeom>
          <a:solidFill>
            <a:schemeClr val="bg1"/>
          </a:solidFill>
          <a:ln>
            <a:solidFill>
              <a:srgbClr val="00B050"/>
            </a:solidFill>
          </a:ln>
        </p:spPr>
        <p:txBody>
          <a:bodyPr wrap="square">
            <a:spAutoFit/>
          </a:bodyPr>
          <a:lstStyle/>
          <a:p>
            <a:pPr marL="0" marR="0" lvl="0" indent="0" algn="ctr" defTabSz="914400" rtl="0" eaLnBrk="1" fontAlgn="auto" latinLnBrk="0" hangingPunct="1">
              <a:lnSpc>
                <a:spcPct val="120000"/>
              </a:lnSpc>
              <a:spcBef>
                <a:spcPts val="600"/>
              </a:spcBef>
              <a:spcAft>
                <a:spcPts val="600"/>
              </a:spcAft>
              <a:buClrTx/>
              <a:buSzTx/>
              <a:buFontTx/>
              <a:buNone/>
              <a:tabLst>
                <a:tab pos="457200" algn="l"/>
              </a:tabLst>
              <a:defRPr/>
            </a:pPr>
            <a:r>
              <a:rPr kumimoji="0" lang="en-US" sz="2000" b="0" i="0" u="none" strike="noStrike" kern="1200" cap="none" spc="0" normalizeH="0" baseline="0" noProof="0" dirty="0">
                <a:ln>
                  <a:noFill/>
                </a:ln>
                <a:solidFill>
                  <a:prstClr val="black"/>
                </a:solidFill>
                <a:effectLst/>
                <a:uLnTx/>
                <a:uFillTx/>
                <a:latin typeface="Alexandria"/>
                <a:ea typeface="Calibri" panose="020F0502020204030204" pitchFamily="34" charset="0"/>
                <a:cs typeface="Times New Roman" panose="02020603050405020304" pitchFamily="18" charset="0"/>
              </a:rPr>
              <a:t>Key Characteristics:</a:t>
            </a:r>
          </a:p>
        </p:txBody>
      </p:sp>
      <p:sp>
        <p:nvSpPr>
          <p:cNvPr id="21" name="TextBox 20">
            <a:extLst>
              <a:ext uri="{FF2B5EF4-FFF2-40B4-BE49-F238E27FC236}">
                <a16:creationId xmlns:a16="http://schemas.microsoft.com/office/drawing/2014/main" id="{B1D09C6E-1047-A46E-7A92-EFC26E6204E3}"/>
              </a:ext>
            </a:extLst>
          </p:cNvPr>
          <p:cNvSpPr txBox="1"/>
          <p:nvPr/>
        </p:nvSpPr>
        <p:spPr>
          <a:xfrm>
            <a:off x="5894932" y="3629905"/>
            <a:ext cx="6219006" cy="369332"/>
          </a:xfrm>
          <a:prstGeom prst="rect">
            <a:avLst/>
          </a:prstGeom>
          <a:solidFill>
            <a:schemeClr val="bg1"/>
          </a:solidFill>
          <a:ln>
            <a:solidFill>
              <a:srgbClr val="00B050"/>
            </a:solidFill>
          </a:ln>
        </p:spPr>
        <p:txBody>
          <a:bodyPr wrap="square">
            <a:sp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Comparison Table: Market Value vs Compensation Value</a:t>
            </a:r>
          </a:p>
        </p:txBody>
      </p:sp>
      <p:sp>
        <p:nvSpPr>
          <p:cNvPr id="22" name="TextBox 21">
            <a:extLst>
              <a:ext uri="{FF2B5EF4-FFF2-40B4-BE49-F238E27FC236}">
                <a16:creationId xmlns:a16="http://schemas.microsoft.com/office/drawing/2014/main" id="{5ADF86AD-A680-D7D1-29B4-7C60C0151D15}"/>
              </a:ext>
            </a:extLst>
          </p:cNvPr>
          <p:cNvSpPr txBox="1"/>
          <p:nvPr/>
        </p:nvSpPr>
        <p:spPr>
          <a:xfrm>
            <a:off x="5119774" y="2696131"/>
            <a:ext cx="6098582" cy="437043"/>
          </a:xfrm>
          <a:prstGeom prst="rect">
            <a:avLst/>
          </a:prstGeom>
          <a:solidFill>
            <a:schemeClr val="bg1"/>
          </a:solidFill>
          <a:ln>
            <a:solidFill>
              <a:srgbClr val="00B050"/>
            </a:solidFill>
          </a:ln>
        </p:spPr>
        <p:txBody>
          <a:bodyPr wrap="square">
            <a:spAutoFit/>
          </a:bodyPr>
          <a:lstStyle/>
          <a:p>
            <a:pPr marL="0" marR="0" lvl="0" indent="0" algn="ctr" defTabSz="914400" rtl="0" eaLnBrk="1" fontAlgn="auto" latinLnBrk="0" hangingPunct="1">
              <a:lnSpc>
                <a:spcPct val="120000"/>
              </a:lnSpc>
              <a:spcBef>
                <a:spcPts val="600"/>
              </a:spcBef>
              <a:spcAft>
                <a:spcPts val="600"/>
              </a:spcAft>
              <a:buClrTx/>
              <a:buSzTx/>
              <a:buFontTx/>
              <a:buNone/>
              <a:tabLst>
                <a:tab pos="457200" algn="l"/>
              </a:tabLst>
              <a:defRPr/>
            </a:pPr>
            <a:r>
              <a:rPr kumimoji="0" lang="en-US" sz="2000" b="0" i="0" u="none" strike="noStrike" kern="1200" cap="none" spc="0" normalizeH="0" baseline="0" noProof="0" dirty="0">
                <a:ln>
                  <a:noFill/>
                </a:ln>
                <a:solidFill>
                  <a:prstClr val="black"/>
                </a:solidFill>
                <a:effectLst/>
                <a:uLnTx/>
                <a:uFillTx/>
                <a:latin typeface="Alexandria"/>
                <a:ea typeface="Calibri" panose="020F0502020204030204" pitchFamily="34" charset="0"/>
                <a:cs typeface="Times New Roman" panose="02020603050405020304" pitchFamily="18" charset="0"/>
              </a:rPr>
              <a:t>Practical Examples:</a:t>
            </a:r>
          </a:p>
        </p:txBody>
      </p:sp>
    </p:spTree>
    <p:extLst>
      <p:ext uri="{BB962C8B-B14F-4D97-AF65-F5344CB8AC3E}">
        <p14:creationId xmlns:p14="http://schemas.microsoft.com/office/powerpoint/2010/main" val="841170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ppt_x"/>
                                          </p:val>
                                        </p:tav>
                                        <p:tav tm="100000">
                                          <p:val>
                                            <p:strVal val="#ppt_x"/>
                                          </p:val>
                                        </p:tav>
                                      </p:tavLst>
                                    </p:anim>
                                    <p:anim calcmode="lin" valueType="num">
                                      <p:cBhvr additive="base">
                                        <p:cTn id="1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ppt_x"/>
                                          </p:val>
                                        </p:tav>
                                        <p:tav tm="100000">
                                          <p:val>
                                            <p:strVal val="#ppt_x"/>
                                          </p:val>
                                        </p:tav>
                                      </p:tavLst>
                                    </p:anim>
                                    <p:anim calcmode="lin" valueType="num">
                                      <p:cBhvr additive="base">
                                        <p:cTn id="2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500" fill="hold"/>
                                        <p:tgtEl>
                                          <p:spTgt spid="22"/>
                                        </p:tgtEl>
                                        <p:attrNameLst>
                                          <p:attrName>ppt_x</p:attrName>
                                        </p:attrNameLst>
                                      </p:cBhvr>
                                      <p:tavLst>
                                        <p:tav tm="0">
                                          <p:val>
                                            <p:strVal val="#ppt_x"/>
                                          </p:val>
                                        </p:tav>
                                        <p:tav tm="100000">
                                          <p:val>
                                            <p:strVal val="#ppt_x"/>
                                          </p:val>
                                        </p:tav>
                                      </p:tavLst>
                                    </p:anim>
                                    <p:anim calcmode="lin" valueType="num">
                                      <p:cBhvr additive="base">
                                        <p:cTn id="26"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ppt_x"/>
                                          </p:val>
                                        </p:tav>
                                        <p:tav tm="100000">
                                          <p:val>
                                            <p:strVal val="#ppt_x"/>
                                          </p:val>
                                        </p:tav>
                                      </p:tavLst>
                                    </p:anim>
                                    <p:anim calcmode="lin" valueType="num">
                                      <p:cBhvr additive="base">
                                        <p:cTn id="3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500" fill="hold"/>
                                        <p:tgtEl>
                                          <p:spTgt spid="21"/>
                                        </p:tgtEl>
                                        <p:attrNameLst>
                                          <p:attrName>ppt_x</p:attrName>
                                        </p:attrNameLst>
                                      </p:cBhvr>
                                      <p:tavLst>
                                        <p:tav tm="0">
                                          <p:val>
                                            <p:strVal val="#ppt_x"/>
                                          </p:val>
                                        </p:tav>
                                        <p:tav tm="100000">
                                          <p:val>
                                            <p:strVal val="#ppt_x"/>
                                          </p:val>
                                        </p:tav>
                                      </p:tavLst>
                                    </p:anim>
                                    <p:anim calcmode="lin" valueType="num">
                                      <p:cBhvr additive="base">
                                        <p:cTn id="3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ppt_x"/>
                                          </p:val>
                                        </p:tav>
                                        <p:tav tm="100000">
                                          <p:val>
                                            <p:strVal val="#ppt_x"/>
                                          </p:val>
                                        </p:tav>
                                      </p:tavLst>
                                    </p:anim>
                                    <p:anim calcmode="lin" valueType="num">
                                      <p:cBhvr additive="base">
                                        <p:cTn id="4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4" grpId="0" animBg="1"/>
      <p:bldP spid="17" grpId="0" animBg="1"/>
      <p:bldP spid="19" grpId="0" animBg="1"/>
      <p:bldP spid="20" grpId="0" animBg="1"/>
      <p:bldP spid="21" grpId="0" animBg="1"/>
      <p:bldP spid="2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826919-9D7A-E7D7-6964-FC38735653B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FF33C9A-9533-F4D3-539E-ED4060D1309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A96C968-A7CF-77FA-CED0-DCE3EB7000A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AEF2750-4DD9-7D55-600B-62B8879E547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spcAft>
                <a:spcPts val="600"/>
              </a:spcAft>
            </a:pPr>
            <a:endParaRPr lang="id-ID" dirty="0">
              <a:solidFill>
                <a:srgbClr val="669BBC"/>
              </a:solidFill>
            </a:endParaRPr>
          </a:p>
        </p:txBody>
      </p:sp>
      <p:sp>
        <p:nvSpPr>
          <p:cNvPr id="25" name="TextBox 24">
            <a:extLst>
              <a:ext uri="{FF2B5EF4-FFF2-40B4-BE49-F238E27FC236}">
                <a16:creationId xmlns:a16="http://schemas.microsoft.com/office/drawing/2014/main" id="{37F5BC37-AE8C-DE99-9E55-F78A78C63B18}"/>
              </a:ext>
            </a:extLst>
          </p:cNvPr>
          <p:cNvSpPr txBox="1"/>
          <p:nvPr/>
        </p:nvSpPr>
        <p:spPr>
          <a:xfrm>
            <a:off x="4886444" y="1099072"/>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Contents</a:t>
            </a:r>
          </a:p>
        </p:txBody>
      </p:sp>
      <p:sp>
        <p:nvSpPr>
          <p:cNvPr id="28" name="Rectangle 27">
            <a:extLst>
              <a:ext uri="{FF2B5EF4-FFF2-40B4-BE49-F238E27FC236}">
                <a16:creationId xmlns:a16="http://schemas.microsoft.com/office/drawing/2014/main" id="{4BC18A48-84EC-D2C4-EB4F-A0B024BA6A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7CB1DE47-FD98-768D-5DAB-A968D87DF3EB}"/>
              </a:ext>
            </a:extLst>
          </p:cNvPr>
          <p:cNvSpPr txBox="1"/>
          <p:nvPr/>
        </p:nvSpPr>
        <p:spPr>
          <a:xfrm>
            <a:off x="4597868" y="1786036"/>
            <a:ext cx="8417320" cy="5936369"/>
          </a:xfrm>
          <a:prstGeom prst="rect">
            <a:avLst/>
          </a:prstGeom>
          <a:noFill/>
        </p:spPr>
        <p:txBody>
          <a:bodyPr wrap="square" rtlCol="0">
            <a:spAutoFit/>
          </a:bodyPr>
          <a:lstStyle/>
          <a:p>
            <a:pPr marL="342900" indent="-342900" algn="justLow">
              <a:lnSpc>
                <a:spcPct val="120000"/>
              </a:lnSpc>
              <a:spcBef>
                <a:spcPts val="600"/>
              </a:spcBef>
              <a:spcAft>
                <a:spcPts val="600"/>
              </a:spcAft>
              <a:buFont typeface="Wingdings" panose="05000000000000000000" pitchFamily="2" charset="2"/>
              <a:buChar char="Ø"/>
              <a:tabLst>
                <a:tab pos="457200" algn="l"/>
              </a:tabLst>
            </a:pPr>
            <a:r>
              <a:rPr lang="en-US" sz="2000" b="1" i="1" dirty="0">
                <a:latin typeface="Alexandria"/>
                <a:ea typeface="Calibri" panose="020F0502020204030204" pitchFamily="34" charset="0"/>
                <a:cs typeface="Times New Roman" panose="02020603050405020304" pitchFamily="18" charset="0"/>
              </a:rPr>
              <a:t>The Professional Framework of the Valuation Process</a:t>
            </a:r>
          </a:p>
          <a:p>
            <a:pPr marL="342900" indent="-1588" algn="justLow">
              <a:lnSpc>
                <a:spcPct val="120000"/>
              </a:lnSpc>
              <a:spcBef>
                <a:spcPts val="600"/>
              </a:spcBef>
              <a:spcAft>
                <a:spcPts val="600"/>
              </a:spcAft>
              <a:buFont typeface="Wingdings" panose="05000000000000000000" pitchFamily="2" charset="2"/>
              <a:buChar char="ü"/>
              <a:tabLst>
                <a:tab pos="457200" algn="l"/>
              </a:tabLst>
            </a:pPr>
            <a:r>
              <a:rPr lang="en-US" sz="2000" b="1" dirty="0">
                <a:latin typeface="Alexandria"/>
                <a:ea typeface="Calibri" panose="020F0502020204030204" pitchFamily="34" charset="0"/>
                <a:cs typeface="Times New Roman" panose="02020603050405020304" pitchFamily="18" charset="0"/>
              </a:rPr>
              <a:t>The Definition of the Professional Framework</a:t>
            </a:r>
          </a:p>
          <a:p>
            <a:pPr marL="342900" indent="-1588" algn="justLow">
              <a:lnSpc>
                <a:spcPct val="120000"/>
              </a:lnSpc>
              <a:spcBef>
                <a:spcPts val="600"/>
              </a:spcBef>
              <a:spcAft>
                <a:spcPts val="600"/>
              </a:spcAft>
              <a:buFont typeface="Wingdings" panose="05000000000000000000" pitchFamily="2" charset="2"/>
              <a:buChar char="ü"/>
              <a:tabLst>
                <a:tab pos="457200" algn="l"/>
              </a:tabLst>
            </a:pPr>
            <a:r>
              <a:rPr lang="en-US" sz="2000" b="1" dirty="0">
                <a:latin typeface="Alexandria"/>
                <a:ea typeface="Calibri" panose="020F0502020204030204" pitchFamily="34" charset="0"/>
                <a:cs typeface="Times New Roman" panose="02020603050405020304" pitchFamily="18" charset="0"/>
              </a:rPr>
              <a:t>Fundamental Principles of the Professional Framework</a:t>
            </a:r>
          </a:p>
          <a:p>
            <a:pPr marL="342900" indent="-1588" algn="justLow">
              <a:lnSpc>
                <a:spcPct val="120000"/>
              </a:lnSpc>
              <a:spcBef>
                <a:spcPts val="600"/>
              </a:spcBef>
              <a:spcAft>
                <a:spcPts val="600"/>
              </a:spcAft>
              <a:buFont typeface="Wingdings" panose="05000000000000000000" pitchFamily="2" charset="2"/>
              <a:buChar char="ü"/>
              <a:tabLst>
                <a:tab pos="457200" algn="l"/>
              </a:tabLst>
            </a:pPr>
            <a:r>
              <a:rPr lang="en-US" sz="2000" b="1" dirty="0">
                <a:latin typeface="Alexandria"/>
                <a:ea typeface="Calibri" panose="020F0502020204030204" pitchFamily="34" charset="0"/>
                <a:cs typeface="Times New Roman" panose="02020603050405020304" pitchFamily="18" charset="0"/>
              </a:rPr>
              <a:t>Professional Competence and Ethics</a:t>
            </a:r>
          </a:p>
          <a:p>
            <a:pPr marL="342900" indent="-342900" algn="justLow">
              <a:lnSpc>
                <a:spcPct val="120000"/>
              </a:lnSpc>
              <a:spcBef>
                <a:spcPts val="600"/>
              </a:spcBef>
              <a:spcAft>
                <a:spcPts val="600"/>
              </a:spcAft>
              <a:buFont typeface="Wingdings" panose="05000000000000000000" pitchFamily="2" charset="2"/>
              <a:buChar char="Ø"/>
              <a:tabLst>
                <a:tab pos="457200" algn="l"/>
              </a:tabLst>
            </a:pPr>
            <a:r>
              <a:rPr lang="en-US" sz="2000" b="1" i="1" dirty="0">
                <a:latin typeface="Alexandria"/>
                <a:ea typeface="Calibri" panose="020F0502020204030204" pitchFamily="34" charset="0"/>
                <a:cs typeface="Times New Roman" panose="02020603050405020304" pitchFamily="18" charset="0"/>
              </a:rPr>
              <a:t>The Valuation Process Lifecycle</a:t>
            </a:r>
          </a:p>
          <a:p>
            <a:pPr marL="342900" indent="-342900" algn="justLow">
              <a:lnSpc>
                <a:spcPct val="120000"/>
              </a:lnSpc>
              <a:spcBef>
                <a:spcPts val="600"/>
              </a:spcBef>
              <a:spcAft>
                <a:spcPts val="600"/>
              </a:spcAft>
              <a:buFont typeface="Wingdings" panose="05000000000000000000" pitchFamily="2" charset="2"/>
              <a:buChar char="ü"/>
              <a:tabLst>
                <a:tab pos="457200" algn="l"/>
              </a:tabLst>
            </a:pPr>
            <a:endParaRPr lang="en-US" dirty="0">
              <a:latin typeface="Alexandria"/>
              <a:ea typeface="Calibri" panose="020F0502020204030204" pitchFamily="34" charset="0"/>
              <a:cs typeface="Times New Roman" panose="02020603050405020304" pitchFamily="18" charset="0"/>
            </a:endParaRPr>
          </a:p>
          <a:p>
            <a:pPr marL="342900" indent="-342900" algn="justLow">
              <a:lnSpc>
                <a:spcPct val="120000"/>
              </a:lnSpc>
              <a:spcBef>
                <a:spcPts val="600"/>
              </a:spcBef>
              <a:spcAft>
                <a:spcPts val="600"/>
              </a:spcAft>
              <a:buFont typeface="Wingdings" panose="05000000000000000000" pitchFamily="2" charset="2"/>
              <a:buChar char="ü"/>
              <a:tabLst>
                <a:tab pos="457200" algn="l"/>
              </a:tabLst>
            </a:pPr>
            <a:endParaRPr lang="en-US" dirty="0">
              <a:latin typeface="Alexandria"/>
              <a:ea typeface="Calibri" panose="020F0502020204030204" pitchFamily="34" charset="0"/>
              <a:cs typeface="Times New Roman" panose="02020603050405020304" pitchFamily="18" charset="0"/>
            </a:endParaRPr>
          </a:p>
          <a:p>
            <a:pPr marL="342900" indent="-342900" algn="justLow">
              <a:lnSpc>
                <a:spcPct val="120000"/>
              </a:lnSpc>
              <a:spcBef>
                <a:spcPts val="600"/>
              </a:spcBef>
              <a:spcAft>
                <a:spcPts val="600"/>
              </a:spcAft>
              <a:buFont typeface="Wingdings" panose="05000000000000000000" pitchFamily="2" charset="2"/>
              <a:buChar char="ü"/>
              <a:tabLst>
                <a:tab pos="457200" algn="l"/>
              </a:tabLst>
            </a:pPr>
            <a:endParaRPr lang="en-US" dirty="0">
              <a:latin typeface="Alexandria"/>
              <a:ea typeface="Calibri" panose="020F0502020204030204" pitchFamily="34" charset="0"/>
              <a:cs typeface="Times New Roman" panose="02020603050405020304" pitchFamily="18" charset="0"/>
            </a:endParaRPr>
          </a:p>
          <a:p>
            <a:pPr marL="342900" indent="-342900" algn="justLow">
              <a:lnSpc>
                <a:spcPct val="120000"/>
              </a:lnSpc>
              <a:spcBef>
                <a:spcPts val="600"/>
              </a:spcBef>
              <a:spcAft>
                <a:spcPts val="600"/>
              </a:spcAft>
              <a:buFont typeface="Wingdings" panose="05000000000000000000" pitchFamily="2" charset="2"/>
              <a:buChar char="ü"/>
              <a:tabLst>
                <a:tab pos="457200" algn="l"/>
              </a:tabLst>
            </a:pPr>
            <a:endParaRPr lang="en-US" dirty="0">
              <a:latin typeface="Alexandria"/>
              <a:ea typeface="Calibri" panose="020F0502020204030204" pitchFamily="34" charset="0"/>
              <a:cs typeface="Times New Roman" panose="02020603050405020304" pitchFamily="18" charset="0"/>
            </a:endParaRPr>
          </a:p>
          <a:p>
            <a:pPr marL="342900" indent="-342900" algn="justLow">
              <a:lnSpc>
                <a:spcPct val="120000"/>
              </a:lnSpc>
              <a:spcBef>
                <a:spcPts val="600"/>
              </a:spcBef>
              <a:spcAft>
                <a:spcPts val="600"/>
              </a:spcAft>
              <a:buFont typeface="Wingdings" panose="05000000000000000000" pitchFamily="2" charset="2"/>
              <a:buChar char="ü"/>
              <a:tabLst>
                <a:tab pos="457200" algn="l"/>
              </a:tabLst>
            </a:pPr>
            <a:endParaRPr lang="en-US" dirty="0">
              <a:latin typeface="Alexandria"/>
              <a:ea typeface="Calibri" panose="020F0502020204030204" pitchFamily="34" charset="0"/>
              <a:cs typeface="Times New Roman" panose="02020603050405020304" pitchFamily="18" charset="0"/>
            </a:endParaRPr>
          </a:p>
          <a:p>
            <a:pPr marL="342900" indent="-342900" algn="justLow">
              <a:lnSpc>
                <a:spcPct val="120000"/>
              </a:lnSpc>
              <a:spcBef>
                <a:spcPts val="600"/>
              </a:spcBef>
              <a:spcAft>
                <a:spcPts val="600"/>
              </a:spcAft>
              <a:buFont typeface="Wingdings" panose="05000000000000000000" pitchFamily="2" charset="2"/>
              <a:buChar char="ü"/>
              <a:tabLst>
                <a:tab pos="457200" algn="l"/>
              </a:tabLst>
            </a:pPr>
            <a:endParaRPr lang="en-US" dirty="0">
              <a:latin typeface="Alexandria"/>
              <a:ea typeface="Calibri" panose="020F0502020204030204" pitchFamily="34" charset="0"/>
              <a:cs typeface="Times New Roman" panose="02020603050405020304" pitchFamily="18" charset="0"/>
            </a:endParaRPr>
          </a:p>
          <a:p>
            <a:pPr marL="342900" indent="-342900" algn="justLow">
              <a:lnSpc>
                <a:spcPct val="120000"/>
              </a:lnSpc>
              <a:spcBef>
                <a:spcPts val="600"/>
              </a:spcBef>
              <a:spcAft>
                <a:spcPts val="600"/>
              </a:spcAft>
              <a:buFont typeface="Wingdings" panose="05000000000000000000" pitchFamily="2" charset="2"/>
              <a:buChar char="ü"/>
              <a:tabLst>
                <a:tab pos="457200" algn="l"/>
              </a:tabLst>
            </a:pPr>
            <a:endParaRPr lang="en-US" dirty="0">
              <a:latin typeface="Alexandria"/>
              <a:ea typeface="Calibri" panose="020F0502020204030204" pitchFamily="34" charset="0"/>
              <a:cs typeface="Times New Roman" panose="02020603050405020304" pitchFamily="18" charset="0"/>
            </a:endParaRPr>
          </a:p>
        </p:txBody>
      </p:sp>
      <p:pic>
        <p:nvPicPr>
          <p:cNvPr id="6" name="Graphic 21">
            <a:extLst>
              <a:ext uri="{FF2B5EF4-FFF2-40B4-BE49-F238E27FC236}">
                <a16:creationId xmlns:a16="http://schemas.microsoft.com/office/drawing/2014/main" id="{6A4B395A-9EC1-7DF2-9E50-A443D829EED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24912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 calcmode="lin" valueType="num">
                                      <p:cBhvr additive="base">
                                        <p:cTn id="7" dur="500" fill="hold"/>
                                        <p:tgtEl>
                                          <p:spTgt spid="3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1">
                                            <p:txEl>
                                              <p:pRg st="1" end="1"/>
                                            </p:txEl>
                                          </p:spTgt>
                                        </p:tgtEl>
                                        <p:attrNameLst>
                                          <p:attrName>style.visibility</p:attrName>
                                        </p:attrNameLst>
                                      </p:cBhvr>
                                      <p:to>
                                        <p:strVal val="visible"/>
                                      </p:to>
                                    </p:set>
                                    <p:anim calcmode="lin" valueType="num">
                                      <p:cBhvr additive="base">
                                        <p:cTn id="13" dur="500" fill="hold"/>
                                        <p:tgtEl>
                                          <p:spTgt spid="3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1">
                                            <p:txEl>
                                              <p:pRg st="2" end="2"/>
                                            </p:txEl>
                                          </p:spTgt>
                                        </p:tgtEl>
                                        <p:attrNameLst>
                                          <p:attrName>style.visibility</p:attrName>
                                        </p:attrNameLst>
                                      </p:cBhvr>
                                      <p:to>
                                        <p:strVal val="visible"/>
                                      </p:to>
                                    </p:set>
                                    <p:anim calcmode="lin" valueType="num">
                                      <p:cBhvr additive="base">
                                        <p:cTn id="19" dur="500" fill="hold"/>
                                        <p:tgtEl>
                                          <p:spTgt spid="3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1">
                                            <p:txEl>
                                              <p:pRg st="3" end="3"/>
                                            </p:txEl>
                                          </p:spTgt>
                                        </p:tgtEl>
                                        <p:attrNameLst>
                                          <p:attrName>style.visibility</p:attrName>
                                        </p:attrNameLst>
                                      </p:cBhvr>
                                      <p:to>
                                        <p:strVal val="visible"/>
                                      </p:to>
                                    </p:set>
                                    <p:anim calcmode="lin" valueType="num">
                                      <p:cBhvr additive="base">
                                        <p:cTn id="25" dur="500" fill="hold"/>
                                        <p:tgtEl>
                                          <p:spTgt spid="31">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1">
                                            <p:txEl>
                                              <p:pRg st="4" end="4"/>
                                            </p:txEl>
                                          </p:spTgt>
                                        </p:tgtEl>
                                        <p:attrNameLst>
                                          <p:attrName>style.visibility</p:attrName>
                                        </p:attrNameLst>
                                      </p:cBhvr>
                                      <p:to>
                                        <p:strVal val="visible"/>
                                      </p:to>
                                    </p:set>
                                    <p:anim calcmode="lin" valueType="num">
                                      <p:cBhvr additive="base">
                                        <p:cTn id="31" dur="500" fill="hold"/>
                                        <p:tgtEl>
                                          <p:spTgt spid="31">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1">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1BC4F2-49C9-4846-677D-3695CEB95B66}"/>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1F7DE2FC-627C-AAE5-565D-BDB2ED66180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C0B527DA-00D5-6051-15A8-0839227F0A3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386F5D56-DD45-8928-E6A2-73E8B4F7F26C}"/>
              </a:ext>
            </a:extLst>
          </p:cNvPr>
          <p:cNvSpPr txBox="1"/>
          <p:nvPr/>
        </p:nvSpPr>
        <p:spPr>
          <a:xfrm>
            <a:off x="2698884" y="524820"/>
            <a:ext cx="809125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Professional Framework of the Valuation Process</a:t>
            </a:r>
          </a:p>
        </p:txBody>
      </p:sp>
      <p:sp>
        <p:nvSpPr>
          <p:cNvPr id="3" name="Rectangle: Top Corners Rounded 2">
            <a:extLst>
              <a:ext uri="{FF2B5EF4-FFF2-40B4-BE49-F238E27FC236}">
                <a16:creationId xmlns:a16="http://schemas.microsoft.com/office/drawing/2014/main" id="{F277CD77-B4A7-4CA0-CB88-2E21D6863680}"/>
              </a:ext>
            </a:extLst>
          </p:cNvPr>
          <p:cNvSpPr/>
          <p:nvPr/>
        </p:nvSpPr>
        <p:spPr>
          <a:xfrm>
            <a:off x="1106353" y="1664604"/>
            <a:ext cx="10459876" cy="1605538"/>
          </a:xfrm>
          <a:prstGeom prst="round2Same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20000"/>
              </a:lnSpc>
              <a:spcBef>
                <a:spcPts val="600"/>
              </a:spcBef>
              <a:spcAft>
                <a:spcPts val="600"/>
              </a:spcAft>
              <a:defRPr/>
            </a:pPr>
            <a:r>
              <a:rPr lang="en-US" sz="2000" b="1" dirty="0">
                <a:solidFill>
                  <a:srgbClr val="0070C0"/>
                </a:solidFill>
                <a:latin typeface="Alexandria"/>
              </a:rPr>
              <a:t>The professional framework of valuation </a:t>
            </a:r>
            <a:r>
              <a:rPr lang="en-US" sz="2000" dirty="0">
                <a:solidFill>
                  <a:schemeClr val="tx1"/>
                </a:solidFill>
                <a:latin typeface="Alexandria"/>
              </a:rPr>
              <a:t>refers to the </a:t>
            </a:r>
            <a:r>
              <a:rPr lang="en-US" sz="2000" b="1" dirty="0">
                <a:solidFill>
                  <a:srgbClr val="FF3399"/>
                </a:solidFill>
                <a:latin typeface="Alexandria"/>
              </a:rPr>
              <a:t>integrated system </a:t>
            </a:r>
            <a:r>
              <a:rPr lang="en-US" sz="2000" b="1" dirty="0">
                <a:solidFill>
                  <a:schemeClr val="tx1"/>
                </a:solidFill>
                <a:latin typeface="Alexandria"/>
              </a:rPr>
              <a:t>of professional standards, ethical principles, and competency requirements </a:t>
            </a:r>
            <a:r>
              <a:rPr lang="en-US" sz="2000" dirty="0">
                <a:solidFill>
                  <a:schemeClr val="tx1"/>
                </a:solidFill>
                <a:latin typeface="Alexandria"/>
              </a:rPr>
              <a:t>that regulate </a:t>
            </a:r>
            <a:r>
              <a:rPr lang="en-US" sz="2000" b="1" dirty="0">
                <a:solidFill>
                  <a:srgbClr val="7030A0"/>
                </a:solidFill>
                <a:latin typeface="Alexandria"/>
              </a:rPr>
              <a:t>the work of the valuer </a:t>
            </a:r>
            <a:r>
              <a:rPr lang="en-US" sz="2000" dirty="0">
                <a:solidFill>
                  <a:schemeClr val="tx1"/>
                </a:solidFill>
                <a:latin typeface="Alexandria"/>
              </a:rPr>
              <a:t>from </a:t>
            </a:r>
            <a:r>
              <a:rPr lang="en-US" sz="2000" b="1" dirty="0">
                <a:solidFill>
                  <a:srgbClr val="00B050"/>
                </a:solidFill>
                <a:latin typeface="Alexandria"/>
              </a:rPr>
              <a:t>the moment an engagement is accepted </a:t>
            </a:r>
            <a:r>
              <a:rPr lang="en-US" sz="2000" b="1" dirty="0">
                <a:solidFill>
                  <a:schemeClr val="tx1"/>
                </a:solidFill>
                <a:latin typeface="Alexandria"/>
              </a:rPr>
              <a:t>until </a:t>
            </a:r>
            <a:r>
              <a:rPr lang="en-US" sz="2000" b="1" dirty="0">
                <a:solidFill>
                  <a:srgbClr val="00B050"/>
                </a:solidFill>
                <a:latin typeface="Alexandria"/>
              </a:rPr>
              <a:t>the final valuation report is issued</a:t>
            </a:r>
            <a:r>
              <a:rPr lang="en-US" sz="2000" b="1" dirty="0">
                <a:solidFill>
                  <a:schemeClr val="tx1"/>
                </a:solidFill>
                <a:latin typeface="Alexandria"/>
              </a:rPr>
              <a:t>. The primary objective of this framework is to ensure that the resulting opinion of value is:</a:t>
            </a:r>
            <a:endParaRPr kumimoji="0" lang="en-US" sz="2000" i="0" strike="noStrike" kern="1200" cap="none" spc="0" normalizeH="0" baseline="0" noProof="0" dirty="0">
              <a:ln>
                <a:noFill/>
              </a:ln>
              <a:solidFill>
                <a:schemeClr val="tx1"/>
              </a:solidFill>
              <a:effectLst/>
              <a:uLnTx/>
              <a:uFillTx/>
              <a:latin typeface="Alexandria"/>
            </a:endParaRPr>
          </a:p>
        </p:txBody>
      </p:sp>
      <p:sp>
        <p:nvSpPr>
          <p:cNvPr id="17" name="TextBox 16">
            <a:extLst>
              <a:ext uri="{FF2B5EF4-FFF2-40B4-BE49-F238E27FC236}">
                <a16:creationId xmlns:a16="http://schemas.microsoft.com/office/drawing/2014/main" id="{6965C457-2D42-95B8-1031-95DC9FA47D70}"/>
              </a:ext>
            </a:extLst>
          </p:cNvPr>
          <p:cNvSpPr txBox="1"/>
          <p:nvPr/>
        </p:nvSpPr>
        <p:spPr>
          <a:xfrm>
            <a:off x="756049" y="1155869"/>
            <a:ext cx="6931109"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The Definition of the Professional Framework :</a:t>
            </a:r>
          </a:p>
        </p:txBody>
      </p:sp>
      <p:sp>
        <p:nvSpPr>
          <p:cNvPr id="4" name="Rectangle: Top Corners Rounded 3">
            <a:extLst>
              <a:ext uri="{FF2B5EF4-FFF2-40B4-BE49-F238E27FC236}">
                <a16:creationId xmlns:a16="http://schemas.microsoft.com/office/drawing/2014/main" id="{0879F27E-5F4A-E7C5-536C-190D02B6EBB8}"/>
              </a:ext>
            </a:extLst>
          </p:cNvPr>
          <p:cNvSpPr/>
          <p:nvPr/>
        </p:nvSpPr>
        <p:spPr>
          <a:xfrm>
            <a:off x="3931068" y="3587859"/>
            <a:ext cx="4128050" cy="455308"/>
          </a:xfrm>
          <a:prstGeom prst="round2SameRect">
            <a:avLst/>
          </a:prstGeom>
          <a:solidFill>
            <a:srgbClr val="FFFFEB"/>
          </a:solidFill>
          <a:ln>
            <a:solidFill>
              <a:srgbClr val="DAA6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US" sz="2000" b="1" dirty="0">
                <a:solidFill>
                  <a:schemeClr val="tx1"/>
                </a:solidFill>
                <a:latin typeface="Alexandria"/>
              </a:rPr>
              <a:t>Objective</a:t>
            </a:r>
            <a:endParaRPr kumimoji="0" lang="en-US" sz="2000" b="1" i="0" u="none" strike="noStrike" kern="1200" cap="none" spc="0" normalizeH="0" baseline="0" noProof="0" dirty="0">
              <a:ln>
                <a:noFill/>
              </a:ln>
              <a:solidFill>
                <a:schemeClr val="tx1"/>
              </a:solidFill>
              <a:effectLst/>
              <a:uLnTx/>
              <a:uFillTx/>
              <a:latin typeface="Calibri"/>
            </a:endParaRPr>
          </a:p>
        </p:txBody>
      </p:sp>
      <p:sp>
        <p:nvSpPr>
          <p:cNvPr id="7" name="Rectangle: Top Corners Rounded 6">
            <a:extLst>
              <a:ext uri="{FF2B5EF4-FFF2-40B4-BE49-F238E27FC236}">
                <a16:creationId xmlns:a16="http://schemas.microsoft.com/office/drawing/2014/main" id="{0BFBED78-27D1-98A1-BD62-F457DBCEE65D}"/>
              </a:ext>
            </a:extLst>
          </p:cNvPr>
          <p:cNvSpPr/>
          <p:nvPr/>
        </p:nvSpPr>
        <p:spPr>
          <a:xfrm>
            <a:off x="3931068" y="4360884"/>
            <a:ext cx="4128050" cy="455308"/>
          </a:xfrm>
          <a:prstGeom prst="round2SameRect">
            <a:avLst/>
          </a:prstGeom>
          <a:solidFill>
            <a:srgbClr val="FFFFEB"/>
          </a:solidFill>
          <a:ln>
            <a:solidFill>
              <a:srgbClr val="DAA6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US" sz="2000" b="1" dirty="0">
                <a:solidFill>
                  <a:schemeClr val="tx1"/>
                </a:solidFill>
                <a:latin typeface="Alexandria"/>
              </a:rPr>
              <a:t>Independent</a:t>
            </a:r>
            <a:endParaRPr kumimoji="0" lang="en-US" sz="2000" b="1" i="0" u="none" strike="noStrike" kern="1200" cap="none" spc="0" normalizeH="0" baseline="0" noProof="0" dirty="0">
              <a:ln>
                <a:noFill/>
              </a:ln>
              <a:solidFill>
                <a:schemeClr val="tx1"/>
              </a:solidFill>
              <a:effectLst/>
              <a:uLnTx/>
              <a:uFillTx/>
              <a:latin typeface="Calibri"/>
            </a:endParaRPr>
          </a:p>
        </p:txBody>
      </p:sp>
      <p:sp>
        <p:nvSpPr>
          <p:cNvPr id="8" name="Rectangle: Top Corners Rounded 7">
            <a:extLst>
              <a:ext uri="{FF2B5EF4-FFF2-40B4-BE49-F238E27FC236}">
                <a16:creationId xmlns:a16="http://schemas.microsoft.com/office/drawing/2014/main" id="{0B68369B-4F98-16D2-4D7C-5251538313E3}"/>
              </a:ext>
            </a:extLst>
          </p:cNvPr>
          <p:cNvSpPr/>
          <p:nvPr/>
        </p:nvSpPr>
        <p:spPr>
          <a:xfrm>
            <a:off x="3931068" y="5087838"/>
            <a:ext cx="4128050" cy="455308"/>
          </a:xfrm>
          <a:prstGeom prst="round2SameRect">
            <a:avLst/>
          </a:prstGeom>
          <a:solidFill>
            <a:srgbClr val="FFFFEB"/>
          </a:solidFill>
          <a:ln>
            <a:solidFill>
              <a:srgbClr val="DAA6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US" sz="2000" b="1" dirty="0">
                <a:solidFill>
                  <a:schemeClr val="tx1"/>
                </a:solidFill>
                <a:latin typeface="Alexandria"/>
              </a:rPr>
              <a:t>Transparent</a:t>
            </a:r>
            <a:endParaRPr kumimoji="0" lang="en-US" sz="2000" b="1" i="0" u="none" strike="noStrike" kern="1200" cap="none" spc="0" normalizeH="0" baseline="0" noProof="0" dirty="0">
              <a:ln>
                <a:noFill/>
              </a:ln>
              <a:solidFill>
                <a:schemeClr val="tx1"/>
              </a:solidFill>
              <a:effectLst/>
              <a:uLnTx/>
              <a:uFillTx/>
              <a:latin typeface="Calibri"/>
            </a:endParaRPr>
          </a:p>
        </p:txBody>
      </p:sp>
      <p:sp>
        <p:nvSpPr>
          <p:cNvPr id="10" name="Rectangle: Top Corners Rounded 9">
            <a:extLst>
              <a:ext uri="{FF2B5EF4-FFF2-40B4-BE49-F238E27FC236}">
                <a16:creationId xmlns:a16="http://schemas.microsoft.com/office/drawing/2014/main" id="{4B4EB279-F3B2-8D48-3E6B-82E5A62869B3}"/>
              </a:ext>
            </a:extLst>
          </p:cNvPr>
          <p:cNvSpPr/>
          <p:nvPr/>
        </p:nvSpPr>
        <p:spPr>
          <a:xfrm>
            <a:off x="3931067" y="5877872"/>
            <a:ext cx="4128051" cy="455308"/>
          </a:xfrm>
          <a:prstGeom prst="round2SameRect">
            <a:avLst/>
          </a:prstGeom>
          <a:solidFill>
            <a:srgbClr val="FFFFEB"/>
          </a:solidFill>
          <a:ln>
            <a:solidFill>
              <a:srgbClr val="DAA6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US" sz="2000" b="1" dirty="0">
                <a:solidFill>
                  <a:schemeClr val="tx1"/>
                </a:solidFill>
                <a:latin typeface="Alexandria"/>
              </a:rPr>
              <a:t>Professionally and legally defensible</a:t>
            </a:r>
            <a:endParaRPr kumimoji="0" lang="en-US" sz="2000" b="1" i="0" u="none" strike="noStrike" kern="1200" cap="none" spc="0" normalizeH="0" baseline="0" noProof="0" dirty="0">
              <a:ln>
                <a:noFill/>
              </a:ln>
              <a:solidFill>
                <a:schemeClr val="tx1"/>
              </a:solidFill>
              <a:effectLst/>
              <a:uLnTx/>
              <a:uFillTx/>
              <a:latin typeface="Calibri"/>
            </a:endParaRPr>
          </a:p>
        </p:txBody>
      </p:sp>
    </p:spTree>
    <p:extLst>
      <p:ext uri="{BB962C8B-B14F-4D97-AF65-F5344CB8AC3E}">
        <p14:creationId xmlns:p14="http://schemas.microsoft.com/office/powerpoint/2010/main" val="2923282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0-#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0-#ppt_w/2"/>
                                          </p:val>
                                        </p:tav>
                                        <p:tav tm="100000">
                                          <p:val>
                                            <p:strVal val="#ppt_x"/>
                                          </p:val>
                                        </p:tav>
                                      </p:tavLst>
                                    </p:anim>
                                    <p:anim calcmode="lin" valueType="num">
                                      <p:cBhvr additive="base">
                                        <p:cTn id="20"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0-#ppt_w/2"/>
                                          </p:val>
                                        </p:tav>
                                        <p:tav tm="100000">
                                          <p:val>
                                            <p:strVal val="#ppt_x"/>
                                          </p:val>
                                        </p:tav>
                                      </p:tavLst>
                                    </p:anim>
                                    <p:anim calcmode="lin" valueType="num">
                                      <p:cBhvr additive="base">
                                        <p:cTn id="26"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0-#ppt_w/2"/>
                                          </p:val>
                                        </p:tav>
                                        <p:tav tm="100000">
                                          <p:val>
                                            <p:strVal val="#ppt_x"/>
                                          </p:val>
                                        </p:tav>
                                      </p:tavLst>
                                    </p:anim>
                                    <p:anim calcmode="lin" valueType="num">
                                      <p:cBhvr additive="base">
                                        <p:cTn id="32"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7" grpId="0" animBg="1"/>
      <p:bldP spid="8" grpId="0" animBg="1"/>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FF26F5-7043-189D-9170-2E5399F22CA3}"/>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D3D33BF4-B2D3-85DB-7070-E37E4BF40EF2}"/>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7042566C-1001-46E0-7024-FCF5BCC3C2B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0CCC98E9-9AA9-26BA-995D-668BDD0014D8}"/>
              </a:ext>
            </a:extLst>
          </p:cNvPr>
          <p:cNvSpPr txBox="1"/>
          <p:nvPr/>
        </p:nvSpPr>
        <p:spPr>
          <a:xfrm>
            <a:off x="2698884" y="524820"/>
            <a:ext cx="809125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Professional Framework of the Valuation Process</a:t>
            </a:r>
          </a:p>
        </p:txBody>
      </p:sp>
      <p:sp>
        <p:nvSpPr>
          <p:cNvPr id="9" name="Isosceles Triangle 8">
            <a:extLst>
              <a:ext uri="{FF2B5EF4-FFF2-40B4-BE49-F238E27FC236}">
                <a16:creationId xmlns:a16="http://schemas.microsoft.com/office/drawing/2014/main" id="{A7E54007-A533-DB31-7CD6-51A73F8DC164}"/>
              </a:ext>
            </a:extLst>
          </p:cNvPr>
          <p:cNvSpPr/>
          <p:nvPr/>
        </p:nvSpPr>
        <p:spPr>
          <a:xfrm>
            <a:off x="2918847" y="2210913"/>
            <a:ext cx="6379757" cy="4299252"/>
          </a:xfrm>
          <a:prstGeom prst="triangle">
            <a:avLst/>
          </a:prstGeom>
          <a:solidFill>
            <a:srgbClr val="FFFFCC"/>
          </a:solidFill>
        </p:spPr>
        <p:style>
          <a:lnRef idx="1">
            <a:schemeClr val="accent4"/>
          </a:lnRef>
          <a:fillRef idx="2">
            <a:schemeClr val="accent4"/>
          </a:fillRef>
          <a:effectRef idx="1">
            <a:schemeClr val="accent4"/>
          </a:effectRef>
          <a:fontRef idx="minor">
            <a:schemeClr val="dk1"/>
          </a:fontRef>
        </p:style>
        <p:txBody>
          <a:bodyPr rtlCol="0" anchor="ctr">
            <a:scene3d>
              <a:camera prst="orthographicFront"/>
              <a:lightRig rig="threePt" dir="t"/>
            </a:scene3d>
            <a:sp3d extrusionH="57150">
              <a:bevelT w="38100" h="38100"/>
            </a:sp3d>
          </a:bodyPr>
          <a:lstStyle/>
          <a:p>
            <a:pPr algn="ctr"/>
            <a:r>
              <a:rPr lang="en-US" sz="2400" b="1" dirty="0">
                <a:solidFill>
                  <a:schemeClr val="tx1"/>
                </a:solidFill>
                <a:latin typeface="Alexandria"/>
              </a:rPr>
              <a:t>Fundamental Principles of the Professional Framework:</a:t>
            </a:r>
          </a:p>
          <a:p>
            <a:pPr algn="ctr"/>
            <a:endParaRPr lang="en-US" dirty="0"/>
          </a:p>
        </p:txBody>
      </p:sp>
      <p:grpSp>
        <p:nvGrpSpPr>
          <p:cNvPr id="11" name="Group 10">
            <a:extLst>
              <a:ext uri="{FF2B5EF4-FFF2-40B4-BE49-F238E27FC236}">
                <a16:creationId xmlns:a16="http://schemas.microsoft.com/office/drawing/2014/main" id="{7456EC2E-5658-DFAA-C6D8-54E251FEC021}"/>
              </a:ext>
            </a:extLst>
          </p:cNvPr>
          <p:cNvGrpSpPr/>
          <p:nvPr/>
        </p:nvGrpSpPr>
        <p:grpSpPr>
          <a:xfrm>
            <a:off x="4670674" y="1677827"/>
            <a:ext cx="2738416" cy="625685"/>
            <a:chOff x="6119" y="2434156"/>
            <a:chExt cx="2552678" cy="618012"/>
          </a:xfrm>
          <a:solidFill>
            <a:srgbClr val="FFFFEB"/>
          </a:solidFill>
        </p:grpSpPr>
        <p:sp>
          <p:nvSpPr>
            <p:cNvPr id="12" name="Rectangle 8">
              <a:extLst>
                <a:ext uri="{FF2B5EF4-FFF2-40B4-BE49-F238E27FC236}">
                  <a16:creationId xmlns:a16="http://schemas.microsoft.com/office/drawing/2014/main" id="{19C68077-1C73-709C-001E-C0DE36781CFC}"/>
                </a:ext>
              </a:extLst>
            </p:cNvPr>
            <p:cNvSpPr/>
            <p:nvPr/>
          </p:nvSpPr>
          <p:spPr>
            <a:xfrm>
              <a:off x="6119" y="2567410"/>
              <a:ext cx="2552678" cy="484758"/>
            </a:xfrm>
            <a:prstGeom prst="horizontalScroll">
              <a:avLst/>
            </a:prstGeom>
            <a:grpFill/>
            <a:ln>
              <a:solidFill>
                <a:schemeClr val="accent2">
                  <a:lumMod val="75000"/>
                </a:schemeClr>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3" name="TextBox 12">
              <a:extLst>
                <a:ext uri="{FF2B5EF4-FFF2-40B4-BE49-F238E27FC236}">
                  <a16:creationId xmlns:a16="http://schemas.microsoft.com/office/drawing/2014/main" id="{BC70CA6F-F8FD-B8AE-DAF3-21DFA5F47010}"/>
                </a:ext>
              </a:extLst>
            </p:cNvPr>
            <p:cNvSpPr txBox="1"/>
            <p:nvPr/>
          </p:nvSpPr>
          <p:spPr>
            <a:xfrm>
              <a:off x="6119" y="2434156"/>
              <a:ext cx="2552678" cy="525155"/>
            </a:xfrm>
            <a:prstGeom prst="horizontalScroll">
              <a:avLst/>
            </a:prstGeom>
            <a:grpFill/>
            <a:ln>
              <a:solidFill>
                <a:schemeClr val="accent2">
                  <a:lumMod val="75000"/>
                </a:schemeClr>
              </a:solidFill>
            </a:ln>
          </p:spPr>
          <p:txBody>
            <a:bodyPr wrap="square">
              <a:spAutoFit/>
            </a:bodyPr>
            <a:lstStyle>
              <a:defPPr>
                <a:defRPr lang="en-US"/>
              </a:defPPr>
              <a:lvl1pPr algn="ctr">
                <a:defRPr sz="2000" b="1">
                  <a:solidFill>
                    <a:srgbClr val="C00000"/>
                  </a:solidFill>
                  <a:latin typeface="Alexandria"/>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1. Transparency</a:t>
              </a:r>
            </a:p>
          </p:txBody>
        </p:sp>
      </p:grpSp>
      <p:grpSp>
        <p:nvGrpSpPr>
          <p:cNvPr id="14" name="Group 13">
            <a:extLst>
              <a:ext uri="{FF2B5EF4-FFF2-40B4-BE49-F238E27FC236}">
                <a16:creationId xmlns:a16="http://schemas.microsoft.com/office/drawing/2014/main" id="{62AD562B-1202-C75E-9642-CD7AD487261F}"/>
              </a:ext>
            </a:extLst>
          </p:cNvPr>
          <p:cNvGrpSpPr/>
          <p:nvPr/>
        </p:nvGrpSpPr>
        <p:grpSpPr>
          <a:xfrm>
            <a:off x="180431" y="6104723"/>
            <a:ext cx="2738416" cy="625685"/>
            <a:chOff x="6119" y="2434156"/>
            <a:chExt cx="2552678" cy="618012"/>
          </a:xfrm>
          <a:solidFill>
            <a:srgbClr val="FFFFEB"/>
          </a:solidFill>
        </p:grpSpPr>
        <p:sp>
          <p:nvSpPr>
            <p:cNvPr id="15" name="Rectangle 8">
              <a:extLst>
                <a:ext uri="{FF2B5EF4-FFF2-40B4-BE49-F238E27FC236}">
                  <a16:creationId xmlns:a16="http://schemas.microsoft.com/office/drawing/2014/main" id="{9BD5ECEE-9918-D834-52F2-34D5BF82072C}"/>
                </a:ext>
              </a:extLst>
            </p:cNvPr>
            <p:cNvSpPr/>
            <p:nvPr/>
          </p:nvSpPr>
          <p:spPr>
            <a:xfrm>
              <a:off x="6119" y="2567410"/>
              <a:ext cx="2552678" cy="484758"/>
            </a:xfrm>
            <a:prstGeom prst="horizontalScroll">
              <a:avLst/>
            </a:prstGeom>
            <a:grpFill/>
            <a:ln>
              <a:solidFill>
                <a:schemeClr val="accent2">
                  <a:lumMod val="75000"/>
                </a:schemeClr>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TextBox 15">
              <a:extLst>
                <a:ext uri="{FF2B5EF4-FFF2-40B4-BE49-F238E27FC236}">
                  <a16:creationId xmlns:a16="http://schemas.microsoft.com/office/drawing/2014/main" id="{72AC6A43-7A94-BD1C-AF26-9A5D98E956D5}"/>
                </a:ext>
              </a:extLst>
            </p:cNvPr>
            <p:cNvSpPr txBox="1"/>
            <p:nvPr/>
          </p:nvSpPr>
          <p:spPr>
            <a:xfrm>
              <a:off x="6119" y="2434156"/>
              <a:ext cx="2552678" cy="525155"/>
            </a:xfrm>
            <a:prstGeom prst="horizontalScroll">
              <a:avLst/>
            </a:prstGeom>
            <a:grpFill/>
            <a:ln>
              <a:solidFill>
                <a:schemeClr val="accent2">
                  <a:lumMod val="75000"/>
                </a:schemeClr>
              </a:solidFill>
            </a:ln>
          </p:spPr>
          <p:txBody>
            <a:bodyPr wrap="square">
              <a:spAutoFit/>
            </a:bodyPr>
            <a:lstStyle>
              <a:defPPr>
                <a:defRPr lang="en-US"/>
              </a:defPPr>
              <a:lvl1pPr algn="ctr">
                <a:defRPr sz="2000" b="1">
                  <a:solidFill>
                    <a:srgbClr val="C00000"/>
                  </a:solidFill>
                  <a:latin typeface="Alexandria"/>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2. Independence</a:t>
              </a:r>
            </a:p>
          </p:txBody>
        </p:sp>
      </p:grpSp>
      <p:grpSp>
        <p:nvGrpSpPr>
          <p:cNvPr id="18" name="Group 17">
            <a:extLst>
              <a:ext uri="{FF2B5EF4-FFF2-40B4-BE49-F238E27FC236}">
                <a16:creationId xmlns:a16="http://schemas.microsoft.com/office/drawing/2014/main" id="{D215CDEC-BBEC-F888-78D9-156812B46D75}"/>
              </a:ext>
            </a:extLst>
          </p:cNvPr>
          <p:cNvGrpSpPr/>
          <p:nvPr/>
        </p:nvGrpSpPr>
        <p:grpSpPr>
          <a:xfrm>
            <a:off x="9298604" y="6041709"/>
            <a:ext cx="2738416" cy="625685"/>
            <a:chOff x="6119" y="2434156"/>
            <a:chExt cx="2552678" cy="618012"/>
          </a:xfrm>
          <a:solidFill>
            <a:srgbClr val="FF0000"/>
          </a:solidFill>
        </p:grpSpPr>
        <p:sp>
          <p:nvSpPr>
            <p:cNvPr id="19" name="Rectangle 8">
              <a:extLst>
                <a:ext uri="{FF2B5EF4-FFF2-40B4-BE49-F238E27FC236}">
                  <a16:creationId xmlns:a16="http://schemas.microsoft.com/office/drawing/2014/main" id="{FB3518C9-6215-B846-3282-D7E9DA284197}"/>
                </a:ext>
              </a:extLst>
            </p:cNvPr>
            <p:cNvSpPr/>
            <p:nvPr/>
          </p:nvSpPr>
          <p:spPr>
            <a:xfrm>
              <a:off x="6119" y="2567410"/>
              <a:ext cx="2552678" cy="484758"/>
            </a:xfrm>
            <a:prstGeom prst="horizontalScroll">
              <a:avLst/>
            </a:prstGeom>
            <a:solidFill>
              <a:srgbClr val="FFFFEB"/>
            </a:solidFill>
            <a:ln>
              <a:solidFill>
                <a:schemeClr val="accent2">
                  <a:lumMod val="75000"/>
                </a:schemeClr>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0" name="TextBox 19">
              <a:extLst>
                <a:ext uri="{FF2B5EF4-FFF2-40B4-BE49-F238E27FC236}">
                  <a16:creationId xmlns:a16="http://schemas.microsoft.com/office/drawing/2014/main" id="{A80CA7EC-4A17-B803-8917-373F58DAEDA1}"/>
                </a:ext>
              </a:extLst>
            </p:cNvPr>
            <p:cNvSpPr txBox="1"/>
            <p:nvPr/>
          </p:nvSpPr>
          <p:spPr>
            <a:xfrm>
              <a:off x="6119" y="2434156"/>
              <a:ext cx="2552678" cy="525155"/>
            </a:xfrm>
            <a:prstGeom prst="horizontalScroll">
              <a:avLst/>
            </a:prstGeom>
            <a:solidFill>
              <a:srgbClr val="FFFFEB"/>
            </a:solidFill>
            <a:ln>
              <a:solidFill>
                <a:schemeClr val="accent2">
                  <a:lumMod val="75000"/>
                </a:schemeClr>
              </a:solidFill>
            </a:ln>
          </p:spPr>
          <p:txBody>
            <a:bodyPr wrap="square">
              <a:spAutoFit/>
            </a:bodyPr>
            <a:lstStyle>
              <a:defPPr>
                <a:defRPr lang="en-US"/>
              </a:defPPr>
              <a:lvl1pPr algn="ctr">
                <a:defRPr sz="2000" b="1">
                  <a:solidFill>
                    <a:srgbClr val="C00000"/>
                  </a:solidFill>
                  <a:latin typeface="Alexandria"/>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3.Objectivity</a:t>
              </a:r>
            </a:p>
          </p:txBody>
        </p:sp>
      </p:grpSp>
      <p:sp>
        <p:nvSpPr>
          <p:cNvPr id="22" name="TextBox 21">
            <a:extLst>
              <a:ext uri="{FF2B5EF4-FFF2-40B4-BE49-F238E27FC236}">
                <a16:creationId xmlns:a16="http://schemas.microsoft.com/office/drawing/2014/main" id="{4DCF39BD-8C6D-9929-FCED-6C7327395FDF}"/>
              </a:ext>
            </a:extLst>
          </p:cNvPr>
          <p:cNvSpPr txBox="1"/>
          <p:nvPr/>
        </p:nvSpPr>
        <p:spPr>
          <a:xfrm>
            <a:off x="-68585" y="1155869"/>
            <a:ext cx="7166809"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Fundamental Principles of the Professional Framework:</a:t>
            </a:r>
          </a:p>
        </p:txBody>
      </p:sp>
    </p:spTree>
    <p:extLst>
      <p:ext uri="{BB962C8B-B14F-4D97-AF65-F5344CB8AC3E}">
        <p14:creationId xmlns:p14="http://schemas.microsoft.com/office/powerpoint/2010/main" val="1223105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0-#ppt_w/2"/>
                                          </p:val>
                                        </p:tav>
                                        <p:tav tm="100000">
                                          <p:val>
                                            <p:strVal val="#ppt_x"/>
                                          </p:val>
                                        </p:tav>
                                      </p:tavLst>
                                    </p:anim>
                                    <p:anim calcmode="lin" valueType="num">
                                      <p:cBhvr additive="base">
                                        <p:cTn id="14"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0-#ppt_w/2"/>
                                          </p:val>
                                        </p:tav>
                                        <p:tav tm="100000">
                                          <p:val>
                                            <p:strVal val="#ppt_x"/>
                                          </p:val>
                                        </p:tav>
                                      </p:tavLst>
                                    </p:anim>
                                    <p:anim calcmode="lin" valueType="num">
                                      <p:cBhvr additive="base">
                                        <p:cTn id="20"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fill="hold"/>
                                        <p:tgtEl>
                                          <p:spTgt spid="18"/>
                                        </p:tgtEl>
                                        <p:attrNameLst>
                                          <p:attrName>ppt_x</p:attrName>
                                        </p:attrNameLst>
                                      </p:cBhvr>
                                      <p:tavLst>
                                        <p:tav tm="0">
                                          <p:val>
                                            <p:strVal val="0-#ppt_w/2"/>
                                          </p:val>
                                        </p:tav>
                                        <p:tav tm="100000">
                                          <p:val>
                                            <p:strVal val="#ppt_x"/>
                                          </p:val>
                                        </p:tav>
                                      </p:tavLst>
                                    </p:anim>
                                    <p:anim calcmode="lin" valueType="num">
                                      <p:cBhvr additive="base">
                                        <p:cTn id="26"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9235FB-B6E2-3C9B-2415-6EF1459C5991}"/>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449C7428-B500-19AD-C3D1-123BA7688416}"/>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EAD6183-7EE5-419E-0A9C-3BEF9A2FA7B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3C6C0711-0187-E44E-9B15-1EA100B52EAE}"/>
              </a:ext>
            </a:extLst>
          </p:cNvPr>
          <p:cNvSpPr txBox="1"/>
          <p:nvPr/>
        </p:nvSpPr>
        <p:spPr>
          <a:xfrm>
            <a:off x="2698882" y="524820"/>
            <a:ext cx="809125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Professional Framework of the Valuation Process</a:t>
            </a:r>
          </a:p>
        </p:txBody>
      </p:sp>
      <p:sp>
        <p:nvSpPr>
          <p:cNvPr id="4" name="TextBox 3">
            <a:extLst>
              <a:ext uri="{FF2B5EF4-FFF2-40B4-BE49-F238E27FC236}">
                <a16:creationId xmlns:a16="http://schemas.microsoft.com/office/drawing/2014/main" id="{C0C79F83-9248-079A-0365-DD87857B6732}"/>
              </a:ext>
            </a:extLst>
          </p:cNvPr>
          <p:cNvSpPr txBox="1"/>
          <p:nvPr/>
        </p:nvSpPr>
        <p:spPr>
          <a:xfrm>
            <a:off x="359230" y="1098719"/>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Fundamental Principles of the Professional Framework:</a:t>
            </a:r>
          </a:p>
        </p:txBody>
      </p:sp>
      <p:grpSp>
        <p:nvGrpSpPr>
          <p:cNvPr id="3" name="Group 2">
            <a:extLst>
              <a:ext uri="{FF2B5EF4-FFF2-40B4-BE49-F238E27FC236}">
                <a16:creationId xmlns:a16="http://schemas.microsoft.com/office/drawing/2014/main" id="{1B3CE662-F126-D5CF-16A6-E6D49FFB5732}"/>
              </a:ext>
            </a:extLst>
          </p:cNvPr>
          <p:cNvGrpSpPr/>
          <p:nvPr/>
        </p:nvGrpSpPr>
        <p:grpSpPr>
          <a:xfrm>
            <a:off x="4541904" y="1501740"/>
            <a:ext cx="3397826" cy="625685"/>
            <a:chOff x="6119" y="2434156"/>
            <a:chExt cx="2552678" cy="618012"/>
          </a:xfrm>
          <a:solidFill>
            <a:srgbClr val="FF0000"/>
          </a:solidFill>
        </p:grpSpPr>
        <p:sp>
          <p:nvSpPr>
            <p:cNvPr id="12" name="Rectangle 8">
              <a:extLst>
                <a:ext uri="{FF2B5EF4-FFF2-40B4-BE49-F238E27FC236}">
                  <a16:creationId xmlns:a16="http://schemas.microsoft.com/office/drawing/2014/main" id="{1ED67940-1EAA-9346-FC1A-005DAD332B11}"/>
                </a:ext>
              </a:extLst>
            </p:cNvPr>
            <p:cNvSpPr/>
            <p:nvPr/>
          </p:nvSpPr>
          <p:spPr>
            <a:xfrm>
              <a:off x="6119" y="2567410"/>
              <a:ext cx="2552678" cy="484758"/>
            </a:xfrm>
            <a:prstGeom prst="horizontalScroll">
              <a:avLst/>
            </a:prstGeom>
            <a:solidFill>
              <a:srgbClr val="FFFFCC"/>
            </a:solidFill>
            <a:ln>
              <a:solidFill>
                <a:schemeClr val="accent2">
                  <a:lumMod val="75000"/>
                </a:schemeClr>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3" name="TextBox 12">
              <a:extLst>
                <a:ext uri="{FF2B5EF4-FFF2-40B4-BE49-F238E27FC236}">
                  <a16:creationId xmlns:a16="http://schemas.microsoft.com/office/drawing/2014/main" id="{A5973CE9-71F7-EE5C-B7C9-106971024AF8}"/>
                </a:ext>
              </a:extLst>
            </p:cNvPr>
            <p:cNvSpPr txBox="1"/>
            <p:nvPr/>
          </p:nvSpPr>
          <p:spPr>
            <a:xfrm>
              <a:off x="6119" y="2434156"/>
              <a:ext cx="2552678" cy="525155"/>
            </a:xfrm>
            <a:prstGeom prst="horizontalScroll">
              <a:avLst/>
            </a:prstGeom>
            <a:solidFill>
              <a:srgbClr val="FFFFCC"/>
            </a:solidFill>
            <a:ln>
              <a:solidFill>
                <a:schemeClr val="accent2">
                  <a:lumMod val="75000"/>
                </a:schemeClr>
              </a:solidFill>
            </a:ln>
          </p:spPr>
          <p:txBody>
            <a:bodyPr wrap="square">
              <a:spAutoFit/>
            </a:bodyPr>
            <a:lstStyle>
              <a:defPPr>
                <a:defRPr lang="en-US"/>
              </a:defPPr>
              <a:lvl1pPr algn="ctr">
                <a:defRPr sz="2000" b="1">
                  <a:solidFill>
                    <a:srgbClr val="C00000"/>
                  </a:solidFill>
                  <a:latin typeface="Alexandria"/>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1. Transparency</a:t>
              </a:r>
            </a:p>
          </p:txBody>
        </p:sp>
      </p:grpSp>
      <p:sp>
        <p:nvSpPr>
          <p:cNvPr id="14" name="Rectangle: Top Corners Rounded 13">
            <a:extLst>
              <a:ext uri="{FF2B5EF4-FFF2-40B4-BE49-F238E27FC236}">
                <a16:creationId xmlns:a16="http://schemas.microsoft.com/office/drawing/2014/main" id="{0A2FE5B6-B085-4166-E23B-245187FC1AD9}"/>
              </a:ext>
            </a:extLst>
          </p:cNvPr>
          <p:cNvSpPr/>
          <p:nvPr/>
        </p:nvSpPr>
        <p:spPr>
          <a:xfrm>
            <a:off x="756047" y="2222189"/>
            <a:ext cx="11287176" cy="980245"/>
          </a:xfrm>
          <a:prstGeom prst="round2Same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20000"/>
              </a:lnSpc>
              <a:spcBef>
                <a:spcPts val="600"/>
              </a:spcBef>
              <a:spcAft>
                <a:spcPts val="600"/>
              </a:spcAft>
              <a:defRPr/>
            </a:pPr>
            <a:r>
              <a:rPr lang="en-US" sz="2000" b="1" dirty="0">
                <a:solidFill>
                  <a:srgbClr val="C00000"/>
                </a:solidFill>
                <a:latin typeface="Alexandria"/>
              </a:rPr>
              <a:t>Transparency</a:t>
            </a:r>
            <a:r>
              <a:rPr lang="en-US" sz="2000" b="1" dirty="0">
                <a:solidFill>
                  <a:schemeClr val="tx1"/>
                </a:solidFill>
                <a:latin typeface="Alexandria"/>
              </a:rPr>
              <a:t> refers to the full disclosure of all material information, assumptions, and limitations that may affect the valuation or the user’s understanding of it.</a:t>
            </a:r>
            <a:endParaRPr kumimoji="0" lang="en-US" sz="2000" i="0" strike="noStrike" kern="1200" cap="none" spc="0" normalizeH="0" baseline="0" noProof="0" dirty="0">
              <a:ln>
                <a:noFill/>
              </a:ln>
              <a:solidFill>
                <a:schemeClr val="tx1"/>
              </a:solidFill>
              <a:effectLst/>
              <a:uLnTx/>
              <a:uFillTx/>
              <a:latin typeface="Alexandria"/>
            </a:endParaRPr>
          </a:p>
        </p:txBody>
      </p:sp>
      <p:sp>
        <p:nvSpPr>
          <p:cNvPr id="15" name="TextBox 14">
            <a:extLst>
              <a:ext uri="{FF2B5EF4-FFF2-40B4-BE49-F238E27FC236}">
                <a16:creationId xmlns:a16="http://schemas.microsoft.com/office/drawing/2014/main" id="{CC61077F-A19E-EF21-DBEB-1E4C91B98FE2}"/>
              </a:ext>
            </a:extLst>
          </p:cNvPr>
          <p:cNvSpPr txBox="1"/>
          <p:nvPr/>
        </p:nvSpPr>
        <p:spPr>
          <a:xfrm>
            <a:off x="3068663" y="3429000"/>
            <a:ext cx="8974559" cy="2060564"/>
          </a:xfrm>
          <a:prstGeom prst="rect">
            <a:avLst/>
          </a:prstGeom>
          <a:solidFill>
            <a:schemeClr val="bg1"/>
          </a:solidFill>
          <a:ln>
            <a:solidFill>
              <a:schemeClr val="accent4">
                <a:lumMod val="50000"/>
              </a:schemeClr>
            </a:solidFill>
          </a:ln>
        </p:spPr>
        <p:txBody>
          <a:bodyPr wrap="square">
            <a:spAutoFit/>
          </a:bodyPr>
          <a:lstStyle/>
          <a:p>
            <a:pPr marL="342900" indent="-342900">
              <a:lnSpc>
                <a:spcPct val="130000"/>
              </a:lnSpc>
              <a:buFont typeface="Wingdings" panose="05000000000000000000" pitchFamily="2" charset="2"/>
              <a:buChar char="Ø"/>
            </a:pPr>
            <a:r>
              <a:rPr lang="en-US" sz="2000" dirty="0">
                <a:latin typeface="Alexandria"/>
              </a:rPr>
              <a:t>“This valuation has been conducted based on an external inspection only, as access to the leased units was not permitted. </a:t>
            </a:r>
          </a:p>
          <a:p>
            <a:pPr marL="342900" indent="-342900">
              <a:lnSpc>
                <a:spcPct val="130000"/>
              </a:lnSpc>
              <a:buFont typeface="Wingdings" panose="05000000000000000000" pitchFamily="2" charset="2"/>
              <a:buChar char="Ø"/>
            </a:pPr>
            <a:r>
              <a:rPr lang="en-US" sz="2000" dirty="0">
                <a:latin typeface="Alexandria"/>
              </a:rPr>
              <a:t>It has been assumed that the internal condition of the inspected units is representative of the remaining units. </a:t>
            </a:r>
          </a:p>
          <a:p>
            <a:pPr marL="342900" indent="-342900">
              <a:lnSpc>
                <a:spcPct val="130000"/>
              </a:lnSpc>
              <a:buFont typeface="Wingdings" panose="05000000000000000000" pitchFamily="2" charset="2"/>
              <a:buChar char="Ø"/>
            </a:pPr>
            <a:r>
              <a:rPr lang="en-US" sz="2000" dirty="0">
                <a:latin typeface="Alexandria"/>
              </a:rPr>
              <a:t>Any material variation may affect the concluded value.”</a:t>
            </a:r>
          </a:p>
        </p:txBody>
      </p:sp>
      <p:sp>
        <p:nvSpPr>
          <p:cNvPr id="16" name="Star: 10 Points 15">
            <a:extLst>
              <a:ext uri="{FF2B5EF4-FFF2-40B4-BE49-F238E27FC236}">
                <a16:creationId xmlns:a16="http://schemas.microsoft.com/office/drawing/2014/main" id="{A5643C7C-F890-3100-0155-1F27BEC90546}"/>
              </a:ext>
            </a:extLst>
          </p:cNvPr>
          <p:cNvSpPr/>
          <p:nvPr/>
        </p:nvSpPr>
        <p:spPr>
          <a:xfrm>
            <a:off x="5843" y="3704543"/>
            <a:ext cx="2944678" cy="1344080"/>
          </a:xfrm>
          <a:prstGeom prst="star10">
            <a:avLst/>
          </a:prstGeom>
          <a:solidFill>
            <a:srgbClr val="FFFFEB"/>
          </a:solidFill>
          <a:ln>
            <a:solidFill>
              <a:schemeClr val="accent4">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latin typeface="Alexandria"/>
              </a:rPr>
              <a:t>Example of Transparency in a valuation report:</a:t>
            </a:r>
          </a:p>
        </p:txBody>
      </p:sp>
      <p:sp>
        <p:nvSpPr>
          <p:cNvPr id="17" name="TextBox 16">
            <a:extLst>
              <a:ext uri="{FF2B5EF4-FFF2-40B4-BE49-F238E27FC236}">
                <a16:creationId xmlns:a16="http://schemas.microsoft.com/office/drawing/2014/main" id="{0BED2067-49E5-F06E-8E2E-5EC944BE2D0F}"/>
              </a:ext>
            </a:extLst>
          </p:cNvPr>
          <p:cNvSpPr txBox="1"/>
          <p:nvPr/>
        </p:nvSpPr>
        <p:spPr>
          <a:xfrm>
            <a:off x="3068662" y="5716130"/>
            <a:ext cx="8974559" cy="860235"/>
          </a:xfrm>
          <a:prstGeom prst="rect">
            <a:avLst/>
          </a:prstGeom>
          <a:solidFill>
            <a:schemeClr val="bg1"/>
          </a:solidFill>
          <a:ln>
            <a:solidFill>
              <a:schemeClr val="accent4">
                <a:lumMod val="50000"/>
              </a:schemeClr>
            </a:solidFill>
          </a:ln>
        </p:spPr>
        <p:txBody>
          <a:bodyPr wrap="square">
            <a:spAutoFit/>
          </a:bodyPr>
          <a:lstStyle/>
          <a:p>
            <a:pPr marL="342900" indent="-342900">
              <a:lnSpc>
                <a:spcPct val="130000"/>
              </a:lnSpc>
              <a:buFont typeface="Wingdings" panose="05000000000000000000" pitchFamily="2" charset="2"/>
              <a:buChar char="Ø"/>
            </a:pPr>
            <a:r>
              <a:rPr lang="en-US" sz="2000" dirty="0">
                <a:latin typeface="Alexandria"/>
              </a:rPr>
              <a:t>“The property has been fully inspected and valued.”</a:t>
            </a:r>
          </a:p>
          <a:p>
            <a:pPr marL="342900" indent="-342900">
              <a:lnSpc>
                <a:spcPct val="130000"/>
              </a:lnSpc>
              <a:buFont typeface="Wingdings" panose="05000000000000000000" pitchFamily="2" charset="2"/>
              <a:buChar char="Ø"/>
            </a:pPr>
            <a:r>
              <a:rPr lang="en-US" sz="2000" dirty="0">
                <a:latin typeface="Alexandria"/>
              </a:rPr>
              <a:t>(This statement is vague and potentially misleading.)</a:t>
            </a:r>
          </a:p>
        </p:txBody>
      </p:sp>
      <p:sp>
        <p:nvSpPr>
          <p:cNvPr id="18" name="Star: 10 Points 17">
            <a:extLst>
              <a:ext uri="{FF2B5EF4-FFF2-40B4-BE49-F238E27FC236}">
                <a16:creationId xmlns:a16="http://schemas.microsoft.com/office/drawing/2014/main" id="{15B8593E-909E-6DD1-315D-188BC8670E6B}"/>
              </a:ext>
            </a:extLst>
          </p:cNvPr>
          <p:cNvSpPr/>
          <p:nvPr/>
        </p:nvSpPr>
        <p:spPr>
          <a:xfrm>
            <a:off x="0" y="5434394"/>
            <a:ext cx="2944678" cy="1344080"/>
          </a:xfrm>
          <a:prstGeom prst="star10">
            <a:avLst/>
          </a:prstGeom>
          <a:solidFill>
            <a:srgbClr val="FFFFEB"/>
          </a:solidFill>
          <a:ln>
            <a:solidFill>
              <a:schemeClr val="accent4">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latin typeface="Alexandria"/>
              </a:rPr>
              <a:t>Example of lack of Transparency:</a:t>
            </a:r>
          </a:p>
        </p:txBody>
      </p:sp>
    </p:spTree>
    <p:extLst>
      <p:ext uri="{BB962C8B-B14F-4D97-AF65-F5344CB8AC3E}">
        <p14:creationId xmlns:p14="http://schemas.microsoft.com/office/powerpoint/2010/main" val="3238742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 fill="hold"/>
                                        <p:tgtEl>
                                          <p:spTgt spid="15"/>
                                        </p:tgtEl>
                                        <p:attrNameLst>
                                          <p:attrName>ppt_x</p:attrName>
                                        </p:attrNameLst>
                                      </p:cBhvr>
                                      <p:tavLst>
                                        <p:tav tm="0">
                                          <p:val>
                                            <p:strVal val="#ppt_x"/>
                                          </p:val>
                                        </p:tav>
                                        <p:tav tm="100000">
                                          <p:val>
                                            <p:strVal val="#ppt_x"/>
                                          </p:val>
                                        </p:tav>
                                      </p:tavLst>
                                    </p:anim>
                                    <p:anim calcmode="lin" valueType="num">
                                      <p:cBhvr additive="base">
                                        <p:cTn id="2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8"/>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500" fill="hold"/>
                                        <p:tgtEl>
                                          <p:spTgt spid="17"/>
                                        </p:tgtEl>
                                        <p:attrNameLst>
                                          <p:attrName>ppt_x</p:attrName>
                                        </p:attrNameLst>
                                      </p:cBhvr>
                                      <p:tavLst>
                                        <p:tav tm="0">
                                          <p:val>
                                            <p:strVal val="#ppt_x"/>
                                          </p:val>
                                        </p:tav>
                                        <p:tav tm="100000">
                                          <p:val>
                                            <p:strVal val="#ppt_x"/>
                                          </p:val>
                                        </p:tav>
                                      </p:tavLst>
                                    </p:anim>
                                    <p:anim calcmode="lin" valueType="num">
                                      <p:cBhvr additive="base">
                                        <p:cTn id="3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7223E9-DAD3-157B-C217-7A6B46B1CCDA}"/>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FD94C2CB-6CE7-33E6-E866-326D715A94AB}"/>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5FFBF00-ECD0-D73D-DA1E-185F428198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43B0D387-8771-CFCF-39F1-1DE4C6D72A53}"/>
              </a:ext>
            </a:extLst>
          </p:cNvPr>
          <p:cNvSpPr txBox="1"/>
          <p:nvPr/>
        </p:nvSpPr>
        <p:spPr>
          <a:xfrm>
            <a:off x="2698882" y="524820"/>
            <a:ext cx="809125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Professional Framework of the Valuation Process</a:t>
            </a:r>
          </a:p>
        </p:txBody>
      </p:sp>
      <p:sp>
        <p:nvSpPr>
          <p:cNvPr id="4" name="TextBox 3">
            <a:extLst>
              <a:ext uri="{FF2B5EF4-FFF2-40B4-BE49-F238E27FC236}">
                <a16:creationId xmlns:a16="http://schemas.microsoft.com/office/drawing/2014/main" id="{0D7AC060-B7D7-0EC6-6B24-8548145D83C0}"/>
              </a:ext>
            </a:extLst>
          </p:cNvPr>
          <p:cNvSpPr txBox="1"/>
          <p:nvPr/>
        </p:nvSpPr>
        <p:spPr>
          <a:xfrm>
            <a:off x="359230" y="1098719"/>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Fundamental Principles of the Professional Framework:</a:t>
            </a:r>
          </a:p>
        </p:txBody>
      </p:sp>
      <p:grpSp>
        <p:nvGrpSpPr>
          <p:cNvPr id="3" name="Group 2">
            <a:extLst>
              <a:ext uri="{FF2B5EF4-FFF2-40B4-BE49-F238E27FC236}">
                <a16:creationId xmlns:a16="http://schemas.microsoft.com/office/drawing/2014/main" id="{49AB9408-8B43-A8E0-A1BC-A65453F93BEA}"/>
              </a:ext>
            </a:extLst>
          </p:cNvPr>
          <p:cNvGrpSpPr/>
          <p:nvPr/>
        </p:nvGrpSpPr>
        <p:grpSpPr>
          <a:xfrm>
            <a:off x="4541904" y="1501740"/>
            <a:ext cx="3397826" cy="625685"/>
            <a:chOff x="6119" y="2434156"/>
            <a:chExt cx="2552678" cy="618012"/>
          </a:xfrm>
          <a:solidFill>
            <a:srgbClr val="FF0000"/>
          </a:solidFill>
        </p:grpSpPr>
        <p:sp>
          <p:nvSpPr>
            <p:cNvPr id="12" name="Rectangle 8">
              <a:extLst>
                <a:ext uri="{FF2B5EF4-FFF2-40B4-BE49-F238E27FC236}">
                  <a16:creationId xmlns:a16="http://schemas.microsoft.com/office/drawing/2014/main" id="{1C4B6AAA-7DD1-2435-68E1-D427C250E7A3}"/>
                </a:ext>
              </a:extLst>
            </p:cNvPr>
            <p:cNvSpPr/>
            <p:nvPr/>
          </p:nvSpPr>
          <p:spPr>
            <a:xfrm>
              <a:off x="6119" y="2567410"/>
              <a:ext cx="2552678" cy="484758"/>
            </a:xfrm>
            <a:prstGeom prst="horizontalScroll">
              <a:avLst/>
            </a:prstGeom>
            <a:solidFill>
              <a:srgbClr val="FFFFCC"/>
            </a:solidFill>
            <a:ln>
              <a:solidFill>
                <a:schemeClr val="accent2">
                  <a:lumMod val="75000"/>
                </a:schemeClr>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3" name="TextBox 12">
              <a:extLst>
                <a:ext uri="{FF2B5EF4-FFF2-40B4-BE49-F238E27FC236}">
                  <a16:creationId xmlns:a16="http://schemas.microsoft.com/office/drawing/2014/main" id="{78DAB6CD-4F03-9CAC-BB22-79F2479AD518}"/>
                </a:ext>
              </a:extLst>
            </p:cNvPr>
            <p:cNvSpPr txBox="1"/>
            <p:nvPr/>
          </p:nvSpPr>
          <p:spPr>
            <a:xfrm>
              <a:off x="6119" y="2434156"/>
              <a:ext cx="2552678" cy="525155"/>
            </a:xfrm>
            <a:prstGeom prst="horizontalScroll">
              <a:avLst/>
            </a:prstGeom>
            <a:solidFill>
              <a:srgbClr val="FFFFCC"/>
            </a:solidFill>
            <a:ln>
              <a:solidFill>
                <a:schemeClr val="accent2">
                  <a:lumMod val="75000"/>
                </a:schemeClr>
              </a:solidFill>
            </a:ln>
          </p:spPr>
          <p:txBody>
            <a:bodyPr wrap="square">
              <a:spAutoFit/>
            </a:bodyPr>
            <a:lstStyle>
              <a:defPPr>
                <a:defRPr lang="en-US"/>
              </a:defPPr>
              <a:lvl1pPr algn="ctr">
                <a:defRPr sz="2000" b="1">
                  <a:solidFill>
                    <a:srgbClr val="C00000"/>
                  </a:solidFill>
                  <a:latin typeface="Alexandria"/>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2. Independence</a:t>
              </a:r>
            </a:p>
          </p:txBody>
        </p:sp>
      </p:grpSp>
      <p:graphicFrame>
        <p:nvGraphicFramePr>
          <p:cNvPr id="7" name="Table 6">
            <a:extLst>
              <a:ext uri="{FF2B5EF4-FFF2-40B4-BE49-F238E27FC236}">
                <a16:creationId xmlns:a16="http://schemas.microsoft.com/office/drawing/2014/main" id="{64B092E6-941A-CB2A-5B61-E38014016CF7}"/>
              </a:ext>
            </a:extLst>
          </p:cNvPr>
          <p:cNvGraphicFramePr>
            <a:graphicFrameLocks noGrp="1"/>
          </p:cNvGraphicFramePr>
          <p:nvPr>
            <p:extLst>
              <p:ext uri="{D42A27DB-BD31-4B8C-83A1-F6EECF244321}">
                <p14:modId xmlns:p14="http://schemas.microsoft.com/office/powerpoint/2010/main" val="2880467448"/>
              </p:ext>
            </p:extLst>
          </p:nvPr>
        </p:nvGraphicFramePr>
        <p:xfrm>
          <a:off x="180431" y="2473199"/>
          <a:ext cx="11861752" cy="2883061"/>
        </p:xfrm>
        <a:graphic>
          <a:graphicData uri="http://schemas.openxmlformats.org/drawingml/2006/table">
            <a:tbl>
              <a:tblPr>
                <a:tableStyleId>{C4B1156A-380E-4F78-BDF5-A606A8083BF9}</a:tableStyleId>
              </a:tblPr>
              <a:tblGrid>
                <a:gridCol w="2655759">
                  <a:extLst>
                    <a:ext uri="{9D8B030D-6E8A-4147-A177-3AD203B41FA5}">
                      <a16:colId xmlns:a16="http://schemas.microsoft.com/office/drawing/2014/main" val="935755070"/>
                    </a:ext>
                  </a:extLst>
                </a:gridCol>
                <a:gridCol w="3058699">
                  <a:extLst>
                    <a:ext uri="{9D8B030D-6E8A-4147-A177-3AD203B41FA5}">
                      <a16:colId xmlns:a16="http://schemas.microsoft.com/office/drawing/2014/main" val="3717592697"/>
                    </a:ext>
                  </a:extLst>
                </a:gridCol>
                <a:gridCol w="3487713">
                  <a:extLst>
                    <a:ext uri="{9D8B030D-6E8A-4147-A177-3AD203B41FA5}">
                      <a16:colId xmlns:a16="http://schemas.microsoft.com/office/drawing/2014/main" val="880468132"/>
                    </a:ext>
                  </a:extLst>
                </a:gridCol>
                <a:gridCol w="2659581">
                  <a:extLst>
                    <a:ext uri="{9D8B030D-6E8A-4147-A177-3AD203B41FA5}">
                      <a16:colId xmlns:a16="http://schemas.microsoft.com/office/drawing/2014/main" val="669769979"/>
                    </a:ext>
                  </a:extLst>
                </a:gridCol>
              </a:tblGrid>
              <a:tr h="524559">
                <a:tc>
                  <a:txBody>
                    <a:bodyPr/>
                    <a:lstStyle/>
                    <a:p>
                      <a:pPr algn="ctr">
                        <a:buNone/>
                      </a:pPr>
                      <a:r>
                        <a:rPr lang="en-US" sz="2000" b="1" dirty="0">
                          <a:latin typeface="Alexandria"/>
                        </a:rPr>
                        <a:t>Level of Independence</a:t>
                      </a:r>
                    </a:p>
                  </a:txBody>
                  <a:tcPr anchor="ctr"/>
                </a:tc>
                <a:tc>
                  <a:txBody>
                    <a:bodyPr/>
                    <a:lstStyle/>
                    <a:p>
                      <a:pPr algn="ctr">
                        <a:buNone/>
                      </a:pPr>
                      <a:r>
                        <a:rPr lang="en-US" sz="2000" b="1" dirty="0">
                          <a:latin typeface="Alexandria"/>
                        </a:rPr>
                        <a:t>Description</a:t>
                      </a:r>
                    </a:p>
                  </a:txBody>
                  <a:tcPr anchor="ctr"/>
                </a:tc>
                <a:tc>
                  <a:txBody>
                    <a:bodyPr/>
                    <a:lstStyle/>
                    <a:p>
                      <a:pPr algn="ctr">
                        <a:buNone/>
                      </a:pPr>
                      <a:r>
                        <a:rPr lang="en-US" sz="2000" b="1" dirty="0">
                          <a:latin typeface="Alexandria"/>
                        </a:rPr>
                        <a:t>Example</a:t>
                      </a:r>
                    </a:p>
                  </a:txBody>
                  <a:tcPr anchor="ctr"/>
                </a:tc>
                <a:tc>
                  <a:txBody>
                    <a:bodyPr/>
                    <a:lstStyle/>
                    <a:p>
                      <a:pPr algn="ctr">
                        <a:buNone/>
                      </a:pPr>
                      <a:r>
                        <a:rPr lang="en-US" sz="2000" b="1" dirty="0">
                          <a:latin typeface="Alexandria"/>
                        </a:rPr>
                        <a:t>Required Action</a:t>
                      </a:r>
                    </a:p>
                  </a:txBody>
                  <a:tcPr anchor="ctr"/>
                </a:tc>
                <a:extLst>
                  <a:ext uri="{0D108BD9-81ED-4DB2-BD59-A6C34878D82A}">
                    <a16:rowId xmlns:a16="http://schemas.microsoft.com/office/drawing/2014/main" val="1586282483"/>
                  </a:ext>
                </a:extLst>
              </a:tr>
              <a:tr h="670736">
                <a:tc>
                  <a:txBody>
                    <a:bodyPr/>
                    <a:lstStyle/>
                    <a:p>
                      <a:pPr algn="ctr">
                        <a:buNone/>
                      </a:pPr>
                      <a:r>
                        <a:rPr lang="en-US" sz="2000" b="1">
                          <a:latin typeface="Alexandria"/>
                        </a:rPr>
                        <a:t>Full Independence</a:t>
                      </a:r>
                      <a:endParaRPr lang="en-US" sz="2000">
                        <a:latin typeface="Alexandria"/>
                      </a:endParaRPr>
                    </a:p>
                  </a:txBody>
                  <a:tcPr anchor="ctr"/>
                </a:tc>
                <a:tc>
                  <a:txBody>
                    <a:bodyPr/>
                    <a:lstStyle/>
                    <a:p>
                      <a:pPr algn="ctr">
                        <a:buNone/>
                      </a:pPr>
                      <a:r>
                        <a:rPr lang="en-US" sz="2000" dirty="0">
                          <a:latin typeface="Alexandria"/>
                        </a:rPr>
                        <a:t>No prior relationship exists</a:t>
                      </a:r>
                    </a:p>
                  </a:txBody>
                  <a:tcPr anchor="ctr">
                    <a:solidFill>
                      <a:schemeClr val="bg1"/>
                    </a:solidFill>
                  </a:tcPr>
                </a:tc>
                <a:tc>
                  <a:txBody>
                    <a:bodyPr/>
                    <a:lstStyle/>
                    <a:p>
                      <a:pPr algn="ctr">
                        <a:buNone/>
                      </a:pPr>
                      <a:r>
                        <a:rPr lang="en-US" sz="2000" dirty="0">
                          <a:latin typeface="Alexandria"/>
                        </a:rPr>
                        <a:t>External valuer appointed for the first time</a:t>
                      </a:r>
                    </a:p>
                  </a:txBody>
                  <a:tcPr anchor="ctr">
                    <a:solidFill>
                      <a:schemeClr val="bg1"/>
                    </a:solidFill>
                  </a:tcPr>
                </a:tc>
                <a:tc>
                  <a:txBody>
                    <a:bodyPr/>
                    <a:lstStyle/>
                    <a:p>
                      <a:pPr algn="ctr">
                        <a:buNone/>
                      </a:pPr>
                      <a:r>
                        <a:rPr lang="en-US" sz="2000" dirty="0">
                          <a:latin typeface="Alexandria"/>
                        </a:rPr>
                        <a:t>No specific disclosure required</a:t>
                      </a:r>
                    </a:p>
                  </a:txBody>
                  <a:tcPr anchor="ctr">
                    <a:solidFill>
                      <a:schemeClr val="bg1"/>
                    </a:solidFill>
                  </a:tcPr>
                </a:tc>
                <a:extLst>
                  <a:ext uri="{0D108BD9-81ED-4DB2-BD59-A6C34878D82A}">
                    <a16:rowId xmlns:a16="http://schemas.microsoft.com/office/drawing/2014/main" val="509137102"/>
                  </a:ext>
                </a:extLst>
              </a:tr>
              <a:tr h="739484">
                <a:tc>
                  <a:txBody>
                    <a:bodyPr/>
                    <a:lstStyle/>
                    <a:p>
                      <a:pPr algn="ctr">
                        <a:buNone/>
                      </a:pPr>
                      <a:r>
                        <a:rPr lang="en-US" sz="2000" b="1">
                          <a:latin typeface="Alexandria"/>
                        </a:rPr>
                        <a:t>Limited Independence</a:t>
                      </a:r>
                      <a:endParaRPr lang="en-US" sz="2000">
                        <a:latin typeface="Alexandria"/>
                      </a:endParaRPr>
                    </a:p>
                  </a:txBody>
                  <a:tcPr anchor="ctr"/>
                </a:tc>
                <a:tc>
                  <a:txBody>
                    <a:bodyPr/>
                    <a:lstStyle/>
                    <a:p>
                      <a:pPr algn="ctr">
                        <a:buNone/>
                      </a:pPr>
                      <a:r>
                        <a:rPr lang="en-US" sz="2000" dirty="0">
                          <a:latin typeface="Alexandria"/>
                        </a:rPr>
                        <a:t>A prior professional relationship exists</a:t>
                      </a:r>
                    </a:p>
                  </a:txBody>
                  <a:tcPr anchor="ctr">
                    <a:solidFill>
                      <a:schemeClr val="bg1"/>
                    </a:solidFill>
                  </a:tcPr>
                </a:tc>
                <a:tc>
                  <a:txBody>
                    <a:bodyPr/>
                    <a:lstStyle/>
                    <a:p>
                      <a:pPr algn="ctr">
                        <a:buNone/>
                      </a:pPr>
                      <a:r>
                        <a:rPr lang="en-US" sz="2000" dirty="0">
                          <a:latin typeface="Alexandria"/>
                        </a:rPr>
                        <a:t>Valuer has previously worked for the same client</a:t>
                      </a:r>
                    </a:p>
                  </a:txBody>
                  <a:tcPr anchor="ctr">
                    <a:solidFill>
                      <a:schemeClr val="bg1"/>
                    </a:solidFill>
                  </a:tcPr>
                </a:tc>
                <a:tc>
                  <a:txBody>
                    <a:bodyPr/>
                    <a:lstStyle/>
                    <a:p>
                      <a:pPr algn="ctr">
                        <a:buNone/>
                      </a:pPr>
                      <a:r>
                        <a:rPr lang="en-US" sz="2000" dirty="0">
                          <a:latin typeface="Alexandria"/>
                        </a:rPr>
                        <a:t>Disclosure of the relationship required</a:t>
                      </a:r>
                    </a:p>
                  </a:txBody>
                  <a:tcPr anchor="ctr">
                    <a:solidFill>
                      <a:schemeClr val="bg1"/>
                    </a:solidFill>
                  </a:tcPr>
                </a:tc>
                <a:extLst>
                  <a:ext uri="{0D108BD9-81ED-4DB2-BD59-A6C34878D82A}">
                    <a16:rowId xmlns:a16="http://schemas.microsoft.com/office/drawing/2014/main" val="567752125"/>
                  </a:ext>
                </a:extLst>
              </a:tr>
              <a:tr h="917978">
                <a:tc>
                  <a:txBody>
                    <a:bodyPr/>
                    <a:lstStyle/>
                    <a:p>
                      <a:pPr algn="ctr">
                        <a:buNone/>
                      </a:pPr>
                      <a:r>
                        <a:rPr lang="en-US" sz="2000" b="1">
                          <a:latin typeface="Alexandria"/>
                        </a:rPr>
                        <a:t>Lack of Independence</a:t>
                      </a:r>
                      <a:endParaRPr lang="en-US" sz="2000">
                        <a:latin typeface="Alexandria"/>
                      </a:endParaRPr>
                    </a:p>
                  </a:txBody>
                  <a:tcPr anchor="ctr"/>
                </a:tc>
                <a:tc>
                  <a:txBody>
                    <a:bodyPr/>
                    <a:lstStyle/>
                    <a:p>
                      <a:pPr algn="ctr">
                        <a:buNone/>
                      </a:pPr>
                      <a:r>
                        <a:rPr lang="en-US" sz="2000">
                          <a:latin typeface="Alexandria"/>
                        </a:rPr>
                        <a:t>Direct financial interest exists</a:t>
                      </a:r>
                    </a:p>
                  </a:txBody>
                  <a:tcPr anchor="ctr">
                    <a:solidFill>
                      <a:schemeClr val="bg1"/>
                    </a:solidFill>
                  </a:tcPr>
                </a:tc>
                <a:tc>
                  <a:txBody>
                    <a:bodyPr/>
                    <a:lstStyle/>
                    <a:p>
                      <a:pPr algn="ctr">
                        <a:buNone/>
                      </a:pPr>
                      <a:r>
                        <a:rPr lang="en-US" sz="2000" dirty="0">
                          <a:latin typeface="Alexandria"/>
                        </a:rPr>
                        <a:t>Valuer owns shares in the client company</a:t>
                      </a:r>
                    </a:p>
                  </a:txBody>
                  <a:tcPr anchor="ctr">
                    <a:solidFill>
                      <a:schemeClr val="bg1"/>
                    </a:solidFill>
                  </a:tcPr>
                </a:tc>
                <a:tc>
                  <a:txBody>
                    <a:bodyPr/>
                    <a:lstStyle/>
                    <a:p>
                      <a:pPr algn="ctr">
                        <a:buNone/>
                      </a:pPr>
                      <a:r>
                        <a:rPr lang="en-US" sz="2000" dirty="0">
                          <a:latin typeface="Alexandria"/>
                        </a:rPr>
                        <a:t>Engagement must be declined</a:t>
                      </a:r>
                    </a:p>
                  </a:txBody>
                  <a:tcPr anchor="ctr">
                    <a:solidFill>
                      <a:schemeClr val="bg1"/>
                    </a:solidFill>
                  </a:tcPr>
                </a:tc>
                <a:extLst>
                  <a:ext uri="{0D108BD9-81ED-4DB2-BD59-A6C34878D82A}">
                    <a16:rowId xmlns:a16="http://schemas.microsoft.com/office/drawing/2014/main" val="4045078872"/>
                  </a:ext>
                </a:extLst>
              </a:tr>
            </a:tbl>
          </a:graphicData>
        </a:graphic>
      </p:graphicFrame>
      <p:sp>
        <p:nvSpPr>
          <p:cNvPr id="9" name="TextBox 8">
            <a:extLst>
              <a:ext uri="{FF2B5EF4-FFF2-40B4-BE49-F238E27FC236}">
                <a16:creationId xmlns:a16="http://schemas.microsoft.com/office/drawing/2014/main" id="{7FA7A06B-A9C2-D21C-904C-EF98278B579D}"/>
              </a:ext>
            </a:extLst>
          </p:cNvPr>
          <p:cNvSpPr txBox="1"/>
          <p:nvPr/>
        </p:nvSpPr>
        <p:spPr>
          <a:xfrm>
            <a:off x="4890439" y="2086033"/>
            <a:ext cx="6098582" cy="400110"/>
          </a:xfrm>
          <a:prstGeom prst="rect">
            <a:avLst/>
          </a:prstGeom>
          <a:noFill/>
        </p:spPr>
        <p:txBody>
          <a:bodyPr wrap="square">
            <a:spAutoFit/>
          </a:bodyPr>
          <a:lstStyle/>
          <a:p>
            <a:pPr>
              <a:buNone/>
            </a:pPr>
            <a:r>
              <a:rPr lang="en-US" sz="2000" b="1" dirty="0">
                <a:latin typeface="Alexandria"/>
              </a:rPr>
              <a:t>Levels of Independence</a:t>
            </a:r>
          </a:p>
        </p:txBody>
      </p:sp>
      <p:sp>
        <p:nvSpPr>
          <p:cNvPr id="10" name="TextBox 9">
            <a:extLst>
              <a:ext uri="{FF2B5EF4-FFF2-40B4-BE49-F238E27FC236}">
                <a16:creationId xmlns:a16="http://schemas.microsoft.com/office/drawing/2014/main" id="{5B132771-A5E0-AE02-BA02-66AFC8A9EC7F}"/>
              </a:ext>
            </a:extLst>
          </p:cNvPr>
          <p:cNvSpPr txBox="1"/>
          <p:nvPr/>
        </p:nvSpPr>
        <p:spPr>
          <a:xfrm>
            <a:off x="495946" y="5557331"/>
            <a:ext cx="11367438" cy="860235"/>
          </a:xfrm>
          <a:prstGeom prst="rect">
            <a:avLst/>
          </a:prstGeom>
          <a:solidFill>
            <a:schemeClr val="bg1"/>
          </a:solidFill>
          <a:ln>
            <a:solidFill>
              <a:srgbClr val="DAA600"/>
            </a:solidFill>
          </a:ln>
        </p:spPr>
        <p:txBody>
          <a:bodyPr wrap="square">
            <a:spAutoFit/>
          </a:bodyPr>
          <a:lstStyle/>
          <a:p>
            <a:pPr>
              <a:lnSpc>
                <a:spcPct val="130000"/>
              </a:lnSpc>
            </a:pPr>
            <a:r>
              <a:rPr lang="en-US" sz="2000" b="1" dirty="0">
                <a:solidFill>
                  <a:srgbClr val="C00000"/>
                </a:solidFill>
                <a:latin typeface="Alexandria"/>
              </a:rPr>
              <a:t>Maintaining independence </a:t>
            </a:r>
            <a:r>
              <a:rPr lang="en-US" sz="2000" dirty="0">
                <a:latin typeface="Alexandria"/>
              </a:rPr>
              <a:t>is essential to preserve professional credibility and impartial judgment in accordance with international valuation standards.</a:t>
            </a:r>
          </a:p>
        </p:txBody>
      </p:sp>
    </p:spTree>
    <p:extLst>
      <p:ext uri="{BB962C8B-B14F-4D97-AF65-F5344CB8AC3E}">
        <p14:creationId xmlns:p14="http://schemas.microsoft.com/office/powerpoint/2010/main" val="2526927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B0994C-8161-54E4-53FC-D0EB6B73A85A}"/>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20D1530C-7438-980E-C8DE-BB402DF0562C}"/>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FBA940A4-4D9F-48CF-8962-404B88DAED4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7CB6F3AC-96FE-45A5-6311-32A7E3221058}"/>
              </a:ext>
            </a:extLst>
          </p:cNvPr>
          <p:cNvSpPr txBox="1"/>
          <p:nvPr/>
        </p:nvSpPr>
        <p:spPr>
          <a:xfrm>
            <a:off x="2698882" y="524820"/>
            <a:ext cx="809125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Professional Framework of the Valuation Process</a:t>
            </a:r>
          </a:p>
        </p:txBody>
      </p:sp>
      <p:sp>
        <p:nvSpPr>
          <p:cNvPr id="4" name="TextBox 3">
            <a:extLst>
              <a:ext uri="{FF2B5EF4-FFF2-40B4-BE49-F238E27FC236}">
                <a16:creationId xmlns:a16="http://schemas.microsoft.com/office/drawing/2014/main" id="{5670303E-5384-1C93-4AD7-33695CEABA94}"/>
              </a:ext>
            </a:extLst>
          </p:cNvPr>
          <p:cNvSpPr txBox="1"/>
          <p:nvPr/>
        </p:nvSpPr>
        <p:spPr>
          <a:xfrm>
            <a:off x="359230" y="1098719"/>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Fundamental Principles of the Professional Framework:</a:t>
            </a:r>
          </a:p>
        </p:txBody>
      </p:sp>
      <p:grpSp>
        <p:nvGrpSpPr>
          <p:cNvPr id="3" name="Group 2">
            <a:extLst>
              <a:ext uri="{FF2B5EF4-FFF2-40B4-BE49-F238E27FC236}">
                <a16:creationId xmlns:a16="http://schemas.microsoft.com/office/drawing/2014/main" id="{E4AD1CA2-A5A4-AA38-7FDA-E0DCBF25A71B}"/>
              </a:ext>
            </a:extLst>
          </p:cNvPr>
          <p:cNvGrpSpPr/>
          <p:nvPr/>
        </p:nvGrpSpPr>
        <p:grpSpPr>
          <a:xfrm>
            <a:off x="4541904" y="1501740"/>
            <a:ext cx="3397826" cy="625685"/>
            <a:chOff x="6119" y="2434156"/>
            <a:chExt cx="2552678" cy="618012"/>
          </a:xfrm>
          <a:solidFill>
            <a:srgbClr val="FF0000"/>
          </a:solidFill>
        </p:grpSpPr>
        <p:sp>
          <p:nvSpPr>
            <p:cNvPr id="12" name="Rectangle 8">
              <a:extLst>
                <a:ext uri="{FF2B5EF4-FFF2-40B4-BE49-F238E27FC236}">
                  <a16:creationId xmlns:a16="http://schemas.microsoft.com/office/drawing/2014/main" id="{A28B5689-1B20-FB39-C150-6BFC306DE341}"/>
                </a:ext>
              </a:extLst>
            </p:cNvPr>
            <p:cNvSpPr/>
            <p:nvPr/>
          </p:nvSpPr>
          <p:spPr>
            <a:xfrm>
              <a:off x="6119" y="2567410"/>
              <a:ext cx="2552678" cy="484758"/>
            </a:xfrm>
            <a:prstGeom prst="horizontalScroll">
              <a:avLst/>
            </a:prstGeom>
            <a:solidFill>
              <a:srgbClr val="FFFFCC"/>
            </a:solidFill>
            <a:ln>
              <a:solidFill>
                <a:schemeClr val="accent2">
                  <a:lumMod val="75000"/>
                </a:schemeClr>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3" name="TextBox 12">
              <a:extLst>
                <a:ext uri="{FF2B5EF4-FFF2-40B4-BE49-F238E27FC236}">
                  <a16:creationId xmlns:a16="http://schemas.microsoft.com/office/drawing/2014/main" id="{9B3859F0-3C56-C87A-85C5-AB67D66C17D9}"/>
                </a:ext>
              </a:extLst>
            </p:cNvPr>
            <p:cNvSpPr txBox="1"/>
            <p:nvPr/>
          </p:nvSpPr>
          <p:spPr>
            <a:xfrm>
              <a:off x="6119" y="2434156"/>
              <a:ext cx="2552678" cy="525155"/>
            </a:xfrm>
            <a:prstGeom prst="horizontalScroll">
              <a:avLst/>
            </a:prstGeom>
            <a:solidFill>
              <a:srgbClr val="FFFFCC"/>
            </a:solidFill>
            <a:ln>
              <a:solidFill>
                <a:schemeClr val="accent2">
                  <a:lumMod val="75000"/>
                </a:schemeClr>
              </a:solidFill>
            </a:ln>
          </p:spPr>
          <p:txBody>
            <a:bodyPr wrap="square">
              <a:spAutoFit/>
            </a:bodyPr>
            <a:lstStyle>
              <a:defPPr>
                <a:defRPr lang="en-US"/>
              </a:defPPr>
              <a:lvl1pPr algn="ctr">
                <a:defRPr sz="2000" b="1">
                  <a:solidFill>
                    <a:srgbClr val="C00000"/>
                  </a:solidFill>
                  <a:latin typeface="Alexandria"/>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3.Objectivity</a:t>
              </a:r>
            </a:p>
          </p:txBody>
        </p:sp>
      </p:grpSp>
      <p:sp>
        <p:nvSpPr>
          <p:cNvPr id="8" name="Rectangle: Top Corners Rounded 7">
            <a:extLst>
              <a:ext uri="{FF2B5EF4-FFF2-40B4-BE49-F238E27FC236}">
                <a16:creationId xmlns:a16="http://schemas.microsoft.com/office/drawing/2014/main" id="{7B3812FF-4D13-6AF6-C569-1B8BCAC15659}"/>
              </a:ext>
            </a:extLst>
          </p:cNvPr>
          <p:cNvSpPr/>
          <p:nvPr/>
        </p:nvSpPr>
        <p:spPr>
          <a:xfrm>
            <a:off x="756047" y="2222189"/>
            <a:ext cx="11287176" cy="1108617"/>
          </a:xfrm>
          <a:prstGeom prst="round2Same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20000"/>
              </a:lnSpc>
              <a:spcBef>
                <a:spcPts val="600"/>
              </a:spcBef>
              <a:spcAft>
                <a:spcPts val="600"/>
              </a:spcAft>
              <a:defRPr/>
            </a:pPr>
            <a:r>
              <a:rPr lang="en-US" sz="2000" b="1" dirty="0">
                <a:solidFill>
                  <a:srgbClr val="C00000"/>
                </a:solidFill>
                <a:latin typeface="Alexandria"/>
              </a:rPr>
              <a:t>Objectivity </a:t>
            </a:r>
            <a:r>
              <a:rPr lang="en-US" sz="2000" b="1" dirty="0">
                <a:solidFill>
                  <a:schemeClr val="tx1"/>
                </a:solidFill>
                <a:latin typeface="Alexandria"/>
              </a:rPr>
              <a:t>requires the valuer to provide an independent professional opinion based solely on market evidence, analytical methods, and professional judgment, regardless of the client’s expectations or desired outcomes.</a:t>
            </a:r>
            <a:endParaRPr kumimoji="0" lang="en-US" sz="2000" i="0" strike="noStrike" kern="1200" cap="none" spc="0" normalizeH="0" baseline="0" noProof="0" dirty="0">
              <a:ln>
                <a:noFill/>
              </a:ln>
              <a:solidFill>
                <a:schemeClr val="tx1"/>
              </a:solidFill>
              <a:effectLst/>
              <a:uLnTx/>
              <a:uFillTx/>
              <a:latin typeface="Alexandria"/>
            </a:endParaRPr>
          </a:p>
        </p:txBody>
      </p:sp>
      <p:sp>
        <p:nvSpPr>
          <p:cNvPr id="11" name="TextBox 10">
            <a:extLst>
              <a:ext uri="{FF2B5EF4-FFF2-40B4-BE49-F238E27FC236}">
                <a16:creationId xmlns:a16="http://schemas.microsoft.com/office/drawing/2014/main" id="{95C5B9D9-E956-A8FB-A753-9B01257DE041}"/>
              </a:ext>
            </a:extLst>
          </p:cNvPr>
          <p:cNvSpPr txBox="1"/>
          <p:nvPr/>
        </p:nvSpPr>
        <p:spPr>
          <a:xfrm>
            <a:off x="3068663" y="3429000"/>
            <a:ext cx="9117494" cy="1260345"/>
          </a:xfrm>
          <a:prstGeom prst="rect">
            <a:avLst/>
          </a:prstGeom>
          <a:solidFill>
            <a:schemeClr val="bg1"/>
          </a:solidFill>
          <a:ln>
            <a:solidFill>
              <a:schemeClr val="accent4">
                <a:lumMod val="50000"/>
              </a:schemeClr>
            </a:solidFill>
          </a:ln>
        </p:spPr>
        <p:txBody>
          <a:bodyPr wrap="square">
            <a:spAutoFit/>
          </a:bodyPr>
          <a:lstStyle/>
          <a:p>
            <a:pPr algn="ctr">
              <a:lnSpc>
                <a:spcPct val="130000"/>
              </a:lnSpc>
            </a:pPr>
            <a:r>
              <a:rPr lang="en-US" sz="2000" b="1" dirty="0">
                <a:solidFill>
                  <a:srgbClr val="FF0000"/>
                </a:solidFill>
                <a:latin typeface="Alexandria"/>
              </a:rPr>
              <a:t>Incorrect scenario:</a:t>
            </a:r>
          </a:p>
          <a:p>
            <a:pPr marL="342900" indent="-342900">
              <a:lnSpc>
                <a:spcPct val="130000"/>
              </a:lnSpc>
              <a:buFont typeface="Wingdings" panose="05000000000000000000" pitchFamily="2" charset="2"/>
              <a:buChar char="Ø"/>
            </a:pPr>
            <a:r>
              <a:rPr lang="en-US" sz="2000" b="1" dirty="0">
                <a:latin typeface="Alexandria"/>
              </a:rPr>
              <a:t>Client</a:t>
            </a:r>
            <a:r>
              <a:rPr lang="en-US" sz="2000" dirty="0">
                <a:latin typeface="Alexandria"/>
              </a:rPr>
              <a:t>: "We need the value to be at least 10 million in order to obtain financing.”</a:t>
            </a:r>
          </a:p>
          <a:p>
            <a:pPr marL="342900" indent="-342900">
              <a:lnSpc>
                <a:spcPct val="130000"/>
              </a:lnSpc>
              <a:buFont typeface="Wingdings" panose="05000000000000000000" pitchFamily="2" charset="2"/>
              <a:buChar char="Ø"/>
            </a:pPr>
            <a:r>
              <a:rPr lang="en-US" sz="2000" b="1" dirty="0">
                <a:latin typeface="Alexandria"/>
              </a:rPr>
              <a:t>Valuer: </a:t>
            </a:r>
            <a:r>
              <a:rPr lang="en-US" sz="2000" dirty="0">
                <a:latin typeface="Alexandria"/>
              </a:rPr>
              <a:t>“I will try to reach that number.”</a:t>
            </a:r>
          </a:p>
        </p:txBody>
      </p:sp>
      <p:sp>
        <p:nvSpPr>
          <p:cNvPr id="14" name="Star: 10 Points 13">
            <a:extLst>
              <a:ext uri="{FF2B5EF4-FFF2-40B4-BE49-F238E27FC236}">
                <a16:creationId xmlns:a16="http://schemas.microsoft.com/office/drawing/2014/main" id="{59E95A65-EF0F-5449-8716-46160BFC0C94}"/>
              </a:ext>
            </a:extLst>
          </p:cNvPr>
          <p:cNvSpPr/>
          <p:nvPr/>
        </p:nvSpPr>
        <p:spPr>
          <a:xfrm>
            <a:off x="123985" y="4059172"/>
            <a:ext cx="2944678" cy="1344080"/>
          </a:xfrm>
          <a:prstGeom prst="star10">
            <a:avLst/>
          </a:prstGeom>
          <a:solidFill>
            <a:srgbClr val="FFFFEB"/>
          </a:solidFill>
          <a:ln>
            <a:solidFill>
              <a:schemeClr val="accent4">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latin typeface="Alexandria"/>
              </a:rPr>
              <a:t>Example of Breach of Objectivity</a:t>
            </a:r>
          </a:p>
        </p:txBody>
      </p:sp>
      <p:sp>
        <p:nvSpPr>
          <p:cNvPr id="15" name="TextBox 14">
            <a:extLst>
              <a:ext uri="{FF2B5EF4-FFF2-40B4-BE49-F238E27FC236}">
                <a16:creationId xmlns:a16="http://schemas.microsoft.com/office/drawing/2014/main" id="{67928B40-2B4C-8891-0BB2-E40167D33DD8}"/>
              </a:ext>
            </a:extLst>
          </p:cNvPr>
          <p:cNvSpPr txBox="1"/>
          <p:nvPr/>
        </p:nvSpPr>
        <p:spPr>
          <a:xfrm>
            <a:off x="3068663" y="5030144"/>
            <a:ext cx="9117494" cy="1660455"/>
          </a:xfrm>
          <a:prstGeom prst="rect">
            <a:avLst/>
          </a:prstGeom>
          <a:solidFill>
            <a:schemeClr val="bg1"/>
          </a:solidFill>
          <a:ln>
            <a:solidFill>
              <a:schemeClr val="accent4">
                <a:lumMod val="50000"/>
              </a:schemeClr>
            </a:solidFill>
          </a:ln>
        </p:spPr>
        <p:txBody>
          <a:bodyPr wrap="square">
            <a:spAutoFit/>
          </a:bodyPr>
          <a:lstStyle/>
          <a:p>
            <a:pPr algn="ctr">
              <a:lnSpc>
                <a:spcPct val="130000"/>
              </a:lnSpc>
            </a:pPr>
            <a:r>
              <a:rPr lang="en-US" sz="2000" b="1" dirty="0">
                <a:solidFill>
                  <a:srgbClr val="FF0000"/>
                </a:solidFill>
                <a:latin typeface="Alexandria"/>
              </a:rPr>
              <a:t>Correct Professional Response</a:t>
            </a:r>
          </a:p>
          <a:p>
            <a:pPr marL="342900" indent="-342900">
              <a:lnSpc>
                <a:spcPct val="130000"/>
              </a:lnSpc>
              <a:buFont typeface="Wingdings" panose="05000000000000000000" pitchFamily="2" charset="2"/>
              <a:buChar char="Ø"/>
            </a:pPr>
            <a:r>
              <a:rPr lang="en-US" sz="2000" b="1" dirty="0">
                <a:latin typeface="Alexandria"/>
              </a:rPr>
              <a:t>Client</a:t>
            </a:r>
            <a:r>
              <a:rPr lang="en-US" sz="2000" dirty="0">
                <a:latin typeface="Alexandria"/>
              </a:rPr>
              <a:t>: “We need the value to be at least 10 million to secure the loan”.</a:t>
            </a:r>
          </a:p>
          <a:p>
            <a:pPr marL="342900" indent="-342900" algn="justLow">
              <a:lnSpc>
                <a:spcPct val="130000"/>
              </a:lnSpc>
              <a:buFont typeface="Wingdings" panose="05000000000000000000" pitchFamily="2" charset="2"/>
              <a:buChar char="Ø"/>
            </a:pPr>
            <a:r>
              <a:rPr lang="en-US" sz="2000" b="1" dirty="0" err="1">
                <a:latin typeface="Alexandria"/>
              </a:rPr>
              <a:t>Valuer</a:t>
            </a:r>
            <a:r>
              <a:rPr lang="en-US" sz="2000" dirty="0" err="1">
                <a:latin typeface="Alexandria"/>
              </a:rPr>
              <a:t>:“I</a:t>
            </a:r>
            <a:r>
              <a:rPr lang="en-US" sz="2000" dirty="0">
                <a:latin typeface="Alexandria"/>
              </a:rPr>
              <a:t> will provide an independent professional opinion based on market evidence and accepted valuation methodologies.”</a:t>
            </a:r>
          </a:p>
        </p:txBody>
      </p:sp>
      <p:sp>
        <p:nvSpPr>
          <p:cNvPr id="17" name="TextBox 16">
            <a:extLst>
              <a:ext uri="{FF2B5EF4-FFF2-40B4-BE49-F238E27FC236}">
                <a16:creationId xmlns:a16="http://schemas.microsoft.com/office/drawing/2014/main" id="{EE19975F-2E60-091F-D745-B3780179EBFC}"/>
              </a:ext>
            </a:extLst>
          </p:cNvPr>
          <p:cNvSpPr txBox="1"/>
          <p:nvPr/>
        </p:nvSpPr>
        <p:spPr>
          <a:xfrm>
            <a:off x="1" y="5584653"/>
            <a:ext cx="3068662" cy="1015663"/>
          </a:xfrm>
          <a:prstGeom prst="rect">
            <a:avLst/>
          </a:prstGeom>
          <a:solidFill>
            <a:srgbClr val="F2FBFC"/>
          </a:solidFill>
          <a:ln>
            <a:solidFill>
              <a:srgbClr val="0070C0"/>
            </a:solidFill>
          </a:ln>
        </p:spPr>
        <p:txBody>
          <a:bodyPr wrap="square">
            <a:spAutoFit/>
          </a:bodyPr>
          <a:lstStyle/>
          <a:p>
            <a:pPr algn="ctr">
              <a:buNone/>
            </a:pPr>
            <a:r>
              <a:rPr lang="en-US" sz="2000" b="1" dirty="0">
                <a:solidFill>
                  <a:srgbClr val="C00000"/>
                </a:solidFill>
                <a:latin typeface="Alexandria"/>
              </a:rPr>
              <a:t>Objectivity</a:t>
            </a:r>
            <a:r>
              <a:rPr lang="en-US" sz="2000" dirty="0">
                <a:latin typeface="Alexandria"/>
              </a:rPr>
              <a:t> protects the </a:t>
            </a:r>
            <a:r>
              <a:rPr lang="en-US" sz="2000" b="1" dirty="0">
                <a:latin typeface="Alexandria"/>
              </a:rPr>
              <a:t>integrity and credibility of the valuation process</a:t>
            </a:r>
            <a:r>
              <a:rPr lang="en-US" sz="2000" dirty="0">
                <a:latin typeface="Alexandria"/>
              </a:rPr>
              <a:t>.</a:t>
            </a:r>
          </a:p>
        </p:txBody>
      </p:sp>
    </p:spTree>
    <p:extLst>
      <p:ext uri="{BB962C8B-B14F-4D97-AF65-F5344CB8AC3E}">
        <p14:creationId xmlns:p14="http://schemas.microsoft.com/office/powerpoint/2010/main" val="1402418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ppt_x"/>
                                          </p:val>
                                        </p:tav>
                                        <p:tav tm="100000">
                                          <p:val>
                                            <p:strVal val="#ppt_x"/>
                                          </p:val>
                                        </p:tav>
                                      </p:tavLst>
                                    </p:anim>
                                    <p:anim calcmode="lin" valueType="num">
                                      <p:cBhvr additive="base">
                                        <p:cTn id="3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500" fill="hold"/>
                                        <p:tgtEl>
                                          <p:spTgt spid="17"/>
                                        </p:tgtEl>
                                        <p:attrNameLst>
                                          <p:attrName>ppt_x</p:attrName>
                                        </p:attrNameLst>
                                      </p:cBhvr>
                                      <p:tavLst>
                                        <p:tav tm="0">
                                          <p:val>
                                            <p:strVal val="#ppt_x"/>
                                          </p:val>
                                        </p:tav>
                                        <p:tav tm="100000">
                                          <p:val>
                                            <p:strVal val="#ppt_x"/>
                                          </p:val>
                                        </p:tav>
                                      </p:tavLst>
                                    </p:anim>
                                    <p:anim calcmode="lin" valueType="num">
                                      <p:cBhvr additive="base">
                                        <p:cTn id="3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4" grpId="0" animBg="1"/>
      <p:bldP spid="15" grpId="0" animBg="1"/>
      <p:bldP spid="1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67A4AF-0EBD-414C-B9D4-CD3B7AB0B8DF}"/>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A4C4BB0B-C898-1B5C-E8AE-61EE315FAAE9}"/>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A51C5E3-24C2-C919-AFF3-D3D208141B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1C883027-2014-BF44-75B8-68CEA230EE7B}"/>
              </a:ext>
            </a:extLst>
          </p:cNvPr>
          <p:cNvSpPr txBox="1"/>
          <p:nvPr/>
        </p:nvSpPr>
        <p:spPr>
          <a:xfrm>
            <a:off x="2698882" y="524820"/>
            <a:ext cx="809125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Professional Framework of the Valuation Process</a:t>
            </a:r>
          </a:p>
        </p:txBody>
      </p:sp>
      <p:sp>
        <p:nvSpPr>
          <p:cNvPr id="4" name="TextBox 3">
            <a:extLst>
              <a:ext uri="{FF2B5EF4-FFF2-40B4-BE49-F238E27FC236}">
                <a16:creationId xmlns:a16="http://schemas.microsoft.com/office/drawing/2014/main" id="{EF871678-B01F-ED4A-4C7E-15B60A4E9F4D}"/>
              </a:ext>
            </a:extLst>
          </p:cNvPr>
          <p:cNvSpPr txBox="1"/>
          <p:nvPr/>
        </p:nvSpPr>
        <p:spPr>
          <a:xfrm>
            <a:off x="359230" y="1098719"/>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Professional Competence and Ethics:</a:t>
            </a:r>
          </a:p>
        </p:txBody>
      </p:sp>
      <p:grpSp>
        <p:nvGrpSpPr>
          <p:cNvPr id="3" name="Group 2">
            <a:extLst>
              <a:ext uri="{FF2B5EF4-FFF2-40B4-BE49-F238E27FC236}">
                <a16:creationId xmlns:a16="http://schemas.microsoft.com/office/drawing/2014/main" id="{D01363AD-A491-B4B2-19DC-BBD3F48789EA}"/>
              </a:ext>
            </a:extLst>
          </p:cNvPr>
          <p:cNvGrpSpPr/>
          <p:nvPr/>
        </p:nvGrpSpPr>
        <p:grpSpPr>
          <a:xfrm>
            <a:off x="4278432" y="1471474"/>
            <a:ext cx="5377010" cy="625685"/>
            <a:chOff x="6118" y="2434156"/>
            <a:chExt cx="4039576" cy="618012"/>
          </a:xfrm>
          <a:solidFill>
            <a:srgbClr val="FF0000"/>
          </a:solidFill>
        </p:grpSpPr>
        <p:sp>
          <p:nvSpPr>
            <p:cNvPr id="12" name="Rectangle 8">
              <a:extLst>
                <a:ext uri="{FF2B5EF4-FFF2-40B4-BE49-F238E27FC236}">
                  <a16:creationId xmlns:a16="http://schemas.microsoft.com/office/drawing/2014/main" id="{ED582C85-FB57-F5F2-6DFD-BD43AF0CCC42}"/>
                </a:ext>
              </a:extLst>
            </p:cNvPr>
            <p:cNvSpPr/>
            <p:nvPr/>
          </p:nvSpPr>
          <p:spPr>
            <a:xfrm>
              <a:off x="6118" y="2567410"/>
              <a:ext cx="4039575" cy="484758"/>
            </a:xfrm>
            <a:prstGeom prst="horizontalScroll">
              <a:avLst/>
            </a:prstGeom>
            <a:solidFill>
              <a:srgbClr val="FFFFCC"/>
            </a:solidFill>
            <a:ln>
              <a:solidFill>
                <a:schemeClr val="accent2">
                  <a:lumMod val="75000"/>
                </a:schemeClr>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3" name="TextBox 12">
              <a:extLst>
                <a:ext uri="{FF2B5EF4-FFF2-40B4-BE49-F238E27FC236}">
                  <a16:creationId xmlns:a16="http://schemas.microsoft.com/office/drawing/2014/main" id="{5EB32A1E-43B4-3DA2-1BD5-141DD99645F8}"/>
                </a:ext>
              </a:extLst>
            </p:cNvPr>
            <p:cNvSpPr txBox="1"/>
            <p:nvPr/>
          </p:nvSpPr>
          <p:spPr>
            <a:xfrm>
              <a:off x="6118" y="2434156"/>
              <a:ext cx="4039576" cy="525154"/>
            </a:xfrm>
            <a:prstGeom prst="horizontalScroll">
              <a:avLst/>
            </a:prstGeom>
            <a:solidFill>
              <a:srgbClr val="FFFFCC"/>
            </a:solidFill>
            <a:ln>
              <a:solidFill>
                <a:schemeClr val="accent2">
                  <a:lumMod val="75000"/>
                </a:schemeClr>
              </a:solidFill>
            </a:ln>
          </p:spPr>
          <p:txBody>
            <a:bodyPr wrap="square">
              <a:spAutoFit/>
            </a:bodyPr>
            <a:lstStyle>
              <a:defPPr>
                <a:defRPr lang="en-US"/>
              </a:defPPr>
              <a:lvl1pPr algn="ctr">
                <a:defRPr sz="2000" b="1">
                  <a:solidFill>
                    <a:srgbClr val="C00000"/>
                  </a:solidFill>
                  <a:latin typeface="Alexandria"/>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Professional Competence Requirements</a:t>
              </a:r>
            </a:p>
          </p:txBody>
        </p:sp>
      </p:grpSp>
      <p:sp>
        <p:nvSpPr>
          <p:cNvPr id="8" name="Rectangle: Top Corners Rounded 7">
            <a:extLst>
              <a:ext uri="{FF2B5EF4-FFF2-40B4-BE49-F238E27FC236}">
                <a16:creationId xmlns:a16="http://schemas.microsoft.com/office/drawing/2014/main" id="{4D25EFBB-2AEB-906C-A37B-9ED65AB612F1}"/>
              </a:ext>
            </a:extLst>
          </p:cNvPr>
          <p:cNvSpPr/>
          <p:nvPr/>
        </p:nvSpPr>
        <p:spPr>
          <a:xfrm>
            <a:off x="180431" y="2222189"/>
            <a:ext cx="12005726" cy="733269"/>
          </a:xfrm>
          <a:prstGeom prst="round2Same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20000"/>
              </a:lnSpc>
              <a:spcBef>
                <a:spcPts val="600"/>
              </a:spcBef>
              <a:spcAft>
                <a:spcPts val="600"/>
              </a:spcAft>
              <a:defRPr/>
            </a:pPr>
            <a:r>
              <a:rPr lang="en-US" sz="2000" b="1" dirty="0">
                <a:solidFill>
                  <a:srgbClr val="C00000"/>
                </a:solidFill>
                <a:latin typeface="Alexandria"/>
              </a:rPr>
              <a:t>Professional competence </a:t>
            </a:r>
            <a:r>
              <a:rPr lang="en-US" sz="2000" b="1" dirty="0">
                <a:solidFill>
                  <a:schemeClr val="tx1"/>
                </a:solidFill>
                <a:latin typeface="Alexandria"/>
              </a:rPr>
              <a:t>refers to the valuer’s knowledge, experience, technical skills, and professional capability to undertake a valuation assignment appropriately.</a:t>
            </a:r>
            <a:endParaRPr kumimoji="0" lang="en-US" sz="2000" i="0" strike="noStrike" kern="1200" cap="none" spc="0" normalizeH="0" baseline="0" noProof="0" dirty="0">
              <a:ln>
                <a:noFill/>
              </a:ln>
              <a:solidFill>
                <a:schemeClr val="tx1"/>
              </a:solidFill>
              <a:effectLst/>
              <a:uLnTx/>
              <a:uFillTx/>
              <a:latin typeface="Alexandria"/>
            </a:endParaRPr>
          </a:p>
        </p:txBody>
      </p:sp>
      <p:sp>
        <p:nvSpPr>
          <p:cNvPr id="11" name="TextBox 10">
            <a:extLst>
              <a:ext uri="{FF2B5EF4-FFF2-40B4-BE49-F238E27FC236}">
                <a16:creationId xmlns:a16="http://schemas.microsoft.com/office/drawing/2014/main" id="{13DECB81-FD9E-FD55-3578-9C6CB5D9A3FD}"/>
              </a:ext>
            </a:extLst>
          </p:cNvPr>
          <p:cNvSpPr txBox="1"/>
          <p:nvPr/>
        </p:nvSpPr>
        <p:spPr>
          <a:xfrm>
            <a:off x="3068663" y="3134533"/>
            <a:ext cx="9117494" cy="860235"/>
          </a:xfrm>
          <a:prstGeom prst="rect">
            <a:avLst/>
          </a:prstGeom>
          <a:solidFill>
            <a:schemeClr val="bg1"/>
          </a:solidFill>
          <a:ln>
            <a:solidFill>
              <a:schemeClr val="accent4">
                <a:lumMod val="50000"/>
              </a:schemeClr>
            </a:solidFill>
          </a:ln>
        </p:spPr>
        <p:txBody>
          <a:bodyPr wrap="square">
            <a:spAutoFit/>
          </a:bodyPr>
          <a:lstStyle/>
          <a:p>
            <a:pPr>
              <a:lnSpc>
                <a:spcPct val="130000"/>
              </a:lnSpc>
            </a:pPr>
            <a:r>
              <a:rPr lang="en-US" sz="2000" dirty="0">
                <a:latin typeface="Alexandria"/>
              </a:rPr>
              <a:t>“Possessing the technical knowledge, experience, and skills necessary to perform the valuation competently for the specific type of asset.”</a:t>
            </a:r>
          </a:p>
        </p:txBody>
      </p:sp>
      <p:sp>
        <p:nvSpPr>
          <p:cNvPr id="14" name="Star: 10 Points 13">
            <a:extLst>
              <a:ext uri="{FF2B5EF4-FFF2-40B4-BE49-F238E27FC236}">
                <a16:creationId xmlns:a16="http://schemas.microsoft.com/office/drawing/2014/main" id="{98450060-A106-F62A-266A-A5E17A8C1271}"/>
              </a:ext>
            </a:extLst>
          </p:cNvPr>
          <p:cNvSpPr/>
          <p:nvPr/>
        </p:nvSpPr>
        <p:spPr>
          <a:xfrm>
            <a:off x="61993" y="3129394"/>
            <a:ext cx="2944678" cy="870512"/>
          </a:xfrm>
          <a:prstGeom prst="star10">
            <a:avLst/>
          </a:prstGeom>
          <a:solidFill>
            <a:srgbClr val="FFFFEB"/>
          </a:solidFill>
          <a:ln>
            <a:solidFill>
              <a:schemeClr val="accent4">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latin typeface="Alexandria"/>
              </a:rPr>
              <a:t>IVS (2024) – Competence</a:t>
            </a:r>
          </a:p>
        </p:txBody>
      </p:sp>
      <p:sp>
        <p:nvSpPr>
          <p:cNvPr id="7" name="TextBox 6">
            <a:extLst>
              <a:ext uri="{FF2B5EF4-FFF2-40B4-BE49-F238E27FC236}">
                <a16:creationId xmlns:a16="http://schemas.microsoft.com/office/drawing/2014/main" id="{531321BA-9E5C-313E-C425-FB2293A394B2}"/>
              </a:ext>
            </a:extLst>
          </p:cNvPr>
          <p:cNvSpPr txBox="1"/>
          <p:nvPr/>
        </p:nvSpPr>
        <p:spPr>
          <a:xfrm>
            <a:off x="3074506" y="4246629"/>
            <a:ext cx="9117494" cy="860235"/>
          </a:xfrm>
          <a:prstGeom prst="rect">
            <a:avLst/>
          </a:prstGeom>
          <a:solidFill>
            <a:schemeClr val="bg1"/>
          </a:solidFill>
          <a:ln>
            <a:solidFill>
              <a:schemeClr val="accent4">
                <a:lumMod val="50000"/>
              </a:schemeClr>
            </a:solidFill>
          </a:ln>
        </p:spPr>
        <p:txBody>
          <a:bodyPr wrap="square">
            <a:spAutoFit/>
          </a:bodyPr>
          <a:lstStyle/>
          <a:p>
            <a:pPr>
              <a:lnSpc>
                <a:spcPct val="130000"/>
              </a:lnSpc>
            </a:pPr>
            <a:r>
              <a:rPr lang="en-US" sz="2000" dirty="0">
                <a:latin typeface="Alexandria"/>
              </a:rPr>
              <a:t>“The ability to perform a valuation assignment to an appropriate professional standard, taking into account the complexity of the task.”</a:t>
            </a:r>
          </a:p>
        </p:txBody>
      </p:sp>
      <p:sp>
        <p:nvSpPr>
          <p:cNvPr id="9" name="Star: 10 Points 8">
            <a:extLst>
              <a:ext uri="{FF2B5EF4-FFF2-40B4-BE49-F238E27FC236}">
                <a16:creationId xmlns:a16="http://schemas.microsoft.com/office/drawing/2014/main" id="{49AA02A2-C334-6102-3EDD-531E90231E88}"/>
              </a:ext>
            </a:extLst>
          </p:cNvPr>
          <p:cNvSpPr/>
          <p:nvPr/>
        </p:nvSpPr>
        <p:spPr>
          <a:xfrm>
            <a:off x="67836" y="4241490"/>
            <a:ext cx="2944678" cy="870512"/>
          </a:xfrm>
          <a:prstGeom prst="star10">
            <a:avLst/>
          </a:prstGeom>
          <a:solidFill>
            <a:srgbClr val="FFFFEB"/>
          </a:solidFill>
          <a:ln>
            <a:solidFill>
              <a:schemeClr val="accent4">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latin typeface="Alexandria"/>
              </a:rPr>
              <a:t>RICS (PS 2) – Competence</a:t>
            </a:r>
          </a:p>
        </p:txBody>
      </p:sp>
      <p:sp>
        <p:nvSpPr>
          <p:cNvPr id="10" name="TextBox 9">
            <a:extLst>
              <a:ext uri="{FF2B5EF4-FFF2-40B4-BE49-F238E27FC236}">
                <a16:creationId xmlns:a16="http://schemas.microsoft.com/office/drawing/2014/main" id="{F2CD97F0-93D9-255C-0EB4-4844997A6705}"/>
              </a:ext>
            </a:extLst>
          </p:cNvPr>
          <p:cNvSpPr txBox="1"/>
          <p:nvPr/>
        </p:nvSpPr>
        <p:spPr>
          <a:xfrm>
            <a:off x="3068663" y="5571250"/>
            <a:ext cx="9117494" cy="860235"/>
          </a:xfrm>
          <a:prstGeom prst="rect">
            <a:avLst/>
          </a:prstGeom>
          <a:solidFill>
            <a:schemeClr val="bg1"/>
          </a:solidFill>
          <a:ln>
            <a:solidFill>
              <a:schemeClr val="accent4">
                <a:lumMod val="50000"/>
              </a:schemeClr>
            </a:solidFill>
          </a:ln>
        </p:spPr>
        <p:txBody>
          <a:bodyPr wrap="square">
            <a:spAutoFit/>
          </a:bodyPr>
          <a:lstStyle/>
          <a:p>
            <a:pPr>
              <a:lnSpc>
                <a:spcPct val="130000"/>
              </a:lnSpc>
            </a:pPr>
            <a:r>
              <a:rPr lang="en-US" sz="2000" dirty="0">
                <a:latin typeface="Alexandria"/>
              </a:rPr>
              <a:t>“A person who possesses the qualifications, ability, and experience necessary to perform an objective, unbiased, and competent valuation.”</a:t>
            </a:r>
          </a:p>
        </p:txBody>
      </p:sp>
      <p:sp>
        <p:nvSpPr>
          <p:cNvPr id="16" name="Star: 10 Points 15">
            <a:extLst>
              <a:ext uri="{FF2B5EF4-FFF2-40B4-BE49-F238E27FC236}">
                <a16:creationId xmlns:a16="http://schemas.microsoft.com/office/drawing/2014/main" id="{EBC08086-8C7A-0624-C163-0C2E7573DECB}"/>
              </a:ext>
            </a:extLst>
          </p:cNvPr>
          <p:cNvSpPr/>
          <p:nvPr/>
        </p:nvSpPr>
        <p:spPr>
          <a:xfrm>
            <a:off x="61993" y="5566111"/>
            <a:ext cx="2944678" cy="870512"/>
          </a:xfrm>
          <a:prstGeom prst="star10">
            <a:avLst/>
          </a:prstGeom>
          <a:solidFill>
            <a:srgbClr val="FFFFEB"/>
          </a:solidFill>
          <a:ln>
            <a:solidFill>
              <a:schemeClr val="accent4">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latin typeface="Alexandria"/>
              </a:rPr>
              <a:t>EVS 3 – Qualified Valuer</a:t>
            </a:r>
          </a:p>
        </p:txBody>
      </p:sp>
    </p:spTree>
    <p:extLst>
      <p:ext uri="{BB962C8B-B14F-4D97-AF65-F5344CB8AC3E}">
        <p14:creationId xmlns:p14="http://schemas.microsoft.com/office/powerpoint/2010/main" val="2915123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ppt_x"/>
                                          </p:val>
                                        </p:tav>
                                        <p:tav tm="100000">
                                          <p:val>
                                            <p:strVal val="#ppt_x"/>
                                          </p:val>
                                        </p:tav>
                                      </p:tavLst>
                                    </p:anim>
                                    <p:anim calcmode="lin" valueType="num">
                                      <p:cBhvr additive="base">
                                        <p:cTn id="3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6"/>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500" fill="hold"/>
                                        <p:tgtEl>
                                          <p:spTgt spid="10"/>
                                        </p:tgtEl>
                                        <p:attrNameLst>
                                          <p:attrName>ppt_x</p:attrName>
                                        </p:attrNameLst>
                                      </p:cBhvr>
                                      <p:tavLst>
                                        <p:tav tm="0">
                                          <p:val>
                                            <p:strVal val="#ppt_x"/>
                                          </p:val>
                                        </p:tav>
                                        <p:tav tm="100000">
                                          <p:val>
                                            <p:strVal val="#ppt_x"/>
                                          </p:val>
                                        </p:tav>
                                      </p:tavLst>
                                    </p:anim>
                                    <p:anim calcmode="lin" valueType="num">
                                      <p:cBhvr additive="base">
                                        <p:cTn id="4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4" grpId="0" animBg="1"/>
      <p:bldP spid="7" grpId="0" animBg="1"/>
      <p:bldP spid="9" grpId="0" animBg="1"/>
      <p:bldP spid="10" grpId="0" animBg="1"/>
      <p:bldP spid="1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C33951-44C6-2BCF-234D-1D48E884DA9F}"/>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AD1E2D05-D2DE-47A3-4373-8A127B606089}"/>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6B9F4B4A-403F-5064-B880-ECE0241A66E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E95288FE-BCE4-ABEC-0F7C-58FA4F386EC4}"/>
              </a:ext>
            </a:extLst>
          </p:cNvPr>
          <p:cNvSpPr txBox="1"/>
          <p:nvPr/>
        </p:nvSpPr>
        <p:spPr>
          <a:xfrm>
            <a:off x="2698882" y="524820"/>
            <a:ext cx="809125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Professional Framework of the Valuation Process</a:t>
            </a:r>
          </a:p>
        </p:txBody>
      </p:sp>
      <p:sp>
        <p:nvSpPr>
          <p:cNvPr id="4" name="TextBox 3">
            <a:extLst>
              <a:ext uri="{FF2B5EF4-FFF2-40B4-BE49-F238E27FC236}">
                <a16:creationId xmlns:a16="http://schemas.microsoft.com/office/drawing/2014/main" id="{C3D290D5-3C39-938A-6F41-4FE56F13B7C8}"/>
              </a:ext>
            </a:extLst>
          </p:cNvPr>
          <p:cNvSpPr txBox="1"/>
          <p:nvPr/>
        </p:nvSpPr>
        <p:spPr>
          <a:xfrm>
            <a:off x="359230" y="1098719"/>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Professional Competence and Ethics:</a:t>
            </a:r>
          </a:p>
        </p:txBody>
      </p:sp>
      <p:grpSp>
        <p:nvGrpSpPr>
          <p:cNvPr id="3" name="Group 2">
            <a:extLst>
              <a:ext uri="{FF2B5EF4-FFF2-40B4-BE49-F238E27FC236}">
                <a16:creationId xmlns:a16="http://schemas.microsoft.com/office/drawing/2014/main" id="{7B3E3540-89FC-7A84-E6C6-831407FBD0D6}"/>
              </a:ext>
            </a:extLst>
          </p:cNvPr>
          <p:cNvGrpSpPr/>
          <p:nvPr/>
        </p:nvGrpSpPr>
        <p:grpSpPr>
          <a:xfrm>
            <a:off x="4278432" y="1424980"/>
            <a:ext cx="5377010" cy="625685"/>
            <a:chOff x="6118" y="2434156"/>
            <a:chExt cx="4039576" cy="618012"/>
          </a:xfrm>
          <a:solidFill>
            <a:srgbClr val="FF0000"/>
          </a:solidFill>
        </p:grpSpPr>
        <p:sp>
          <p:nvSpPr>
            <p:cNvPr id="12" name="Rectangle 8">
              <a:extLst>
                <a:ext uri="{FF2B5EF4-FFF2-40B4-BE49-F238E27FC236}">
                  <a16:creationId xmlns:a16="http://schemas.microsoft.com/office/drawing/2014/main" id="{FC5F21C0-3C17-D592-58BD-E132B24A13EE}"/>
                </a:ext>
              </a:extLst>
            </p:cNvPr>
            <p:cNvSpPr/>
            <p:nvPr/>
          </p:nvSpPr>
          <p:spPr>
            <a:xfrm>
              <a:off x="6118" y="2567410"/>
              <a:ext cx="4039575" cy="484758"/>
            </a:xfrm>
            <a:prstGeom prst="horizontalScroll">
              <a:avLst/>
            </a:prstGeom>
            <a:solidFill>
              <a:srgbClr val="FFFFCC"/>
            </a:solidFill>
            <a:ln>
              <a:solidFill>
                <a:schemeClr val="accent2">
                  <a:lumMod val="75000"/>
                </a:schemeClr>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3" name="TextBox 12">
              <a:extLst>
                <a:ext uri="{FF2B5EF4-FFF2-40B4-BE49-F238E27FC236}">
                  <a16:creationId xmlns:a16="http://schemas.microsoft.com/office/drawing/2014/main" id="{1BCD59C7-4B9E-562F-B36A-7C2B432AF7D8}"/>
                </a:ext>
              </a:extLst>
            </p:cNvPr>
            <p:cNvSpPr txBox="1"/>
            <p:nvPr/>
          </p:nvSpPr>
          <p:spPr>
            <a:xfrm>
              <a:off x="6118" y="2434156"/>
              <a:ext cx="4039576" cy="525154"/>
            </a:xfrm>
            <a:prstGeom prst="horizontalScroll">
              <a:avLst/>
            </a:prstGeom>
            <a:solidFill>
              <a:srgbClr val="FFFFCC"/>
            </a:solidFill>
            <a:ln>
              <a:solidFill>
                <a:schemeClr val="accent2">
                  <a:lumMod val="75000"/>
                </a:schemeClr>
              </a:solidFill>
            </a:ln>
          </p:spPr>
          <p:txBody>
            <a:bodyPr wrap="square">
              <a:spAutoFit/>
            </a:bodyPr>
            <a:lstStyle>
              <a:defPPr>
                <a:defRPr lang="en-US"/>
              </a:defPPr>
              <a:lvl1pPr algn="ctr">
                <a:defRPr sz="2000" b="1">
                  <a:solidFill>
                    <a:srgbClr val="C00000"/>
                  </a:solidFill>
                  <a:latin typeface="Alexandria"/>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Professional Competence Requirements</a:t>
              </a:r>
            </a:p>
          </p:txBody>
        </p:sp>
      </p:grpSp>
      <p:graphicFrame>
        <p:nvGraphicFramePr>
          <p:cNvPr id="15" name="Table 14">
            <a:extLst>
              <a:ext uri="{FF2B5EF4-FFF2-40B4-BE49-F238E27FC236}">
                <a16:creationId xmlns:a16="http://schemas.microsoft.com/office/drawing/2014/main" id="{03A86422-ACAC-01D4-02A4-4ACAA816BF1B}"/>
              </a:ext>
            </a:extLst>
          </p:cNvPr>
          <p:cNvGraphicFramePr>
            <a:graphicFrameLocks noGrp="1"/>
          </p:cNvGraphicFramePr>
          <p:nvPr>
            <p:extLst>
              <p:ext uri="{D42A27DB-BD31-4B8C-83A1-F6EECF244321}">
                <p14:modId xmlns:p14="http://schemas.microsoft.com/office/powerpoint/2010/main" val="2077428084"/>
              </p:ext>
            </p:extLst>
          </p:nvPr>
        </p:nvGraphicFramePr>
        <p:xfrm>
          <a:off x="299250" y="2355944"/>
          <a:ext cx="11892750" cy="4460449"/>
        </p:xfrm>
        <a:graphic>
          <a:graphicData uri="http://schemas.openxmlformats.org/drawingml/2006/table">
            <a:tbl>
              <a:tblPr>
                <a:tableStyleId>{0505E3EF-67EA-436B-97B2-0124C06EBD24}</a:tableStyleId>
              </a:tblPr>
              <a:tblGrid>
                <a:gridCol w="2378550">
                  <a:extLst>
                    <a:ext uri="{9D8B030D-6E8A-4147-A177-3AD203B41FA5}">
                      <a16:colId xmlns:a16="http://schemas.microsoft.com/office/drawing/2014/main" val="925926492"/>
                    </a:ext>
                  </a:extLst>
                </a:gridCol>
                <a:gridCol w="4632234">
                  <a:extLst>
                    <a:ext uri="{9D8B030D-6E8A-4147-A177-3AD203B41FA5}">
                      <a16:colId xmlns:a16="http://schemas.microsoft.com/office/drawing/2014/main" val="810306369"/>
                    </a:ext>
                  </a:extLst>
                </a:gridCol>
                <a:gridCol w="464949">
                  <a:extLst>
                    <a:ext uri="{9D8B030D-6E8A-4147-A177-3AD203B41FA5}">
                      <a16:colId xmlns:a16="http://schemas.microsoft.com/office/drawing/2014/main" val="321789357"/>
                    </a:ext>
                  </a:extLst>
                </a:gridCol>
                <a:gridCol w="449451">
                  <a:extLst>
                    <a:ext uri="{9D8B030D-6E8A-4147-A177-3AD203B41FA5}">
                      <a16:colId xmlns:a16="http://schemas.microsoft.com/office/drawing/2014/main" val="4020698894"/>
                    </a:ext>
                  </a:extLst>
                </a:gridCol>
                <a:gridCol w="3967566">
                  <a:extLst>
                    <a:ext uri="{9D8B030D-6E8A-4147-A177-3AD203B41FA5}">
                      <a16:colId xmlns:a16="http://schemas.microsoft.com/office/drawing/2014/main" val="812748594"/>
                    </a:ext>
                  </a:extLst>
                </a:gridCol>
              </a:tblGrid>
              <a:tr h="624814">
                <a:tc>
                  <a:txBody>
                    <a:bodyPr/>
                    <a:lstStyle/>
                    <a:p>
                      <a:pPr algn="ctr">
                        <a:buNone/>
                      </a:pPr>
                      <a:r>
                        <a:rPr lang="en-US" sz="1800" b="1" dirty="0">
                          <a:latin typeface="Alexandria"/>
                        </a:rPr>
                        <a:t>Competence Criterion</a:t>
                      </a:r>
                    </a:p>
                  </a:txBody>
                  <a:tcPr marL="69069" marR="69069" marT="34534" marB="34534" anchor="ctr"/>
                </a:tc>
                <a:tc>
                  <a:txBody>
                    <a:bodyPr/>
                    <a:lstStyle/>
                    <a:p>
                      <a:pPr algn="ctr">
                        <a:buNone/>
                      </a:pPr>
                      <a:r>
                        <a:rPr lang="en-US" sz="1800" b="1" dirty="0">
                          <a:latin typeface="Alexandria"/>
                        </a:rPr>
                        <a:t>Self-Assessment Question</a:t>
                      </a:r>
                    </a:p>
                  </a:txBody>
                  <a:tcPr marL="69069" marR="69069" marT="34534" marB="34534" anchor="ctr"/>
                </a:tc>
                <a:tc>
                  <a:txBody>
                    <a:bodyPr/>
                    <a:lstStyle/>
                    <a:p>
                      <a:pPr algn="ctr">
                        <a:buNone/>
                      </a:pPr>
                      <a:r>
                        <a:rPr lang="en-US" sz="1800" b="1">
                          <a:latin typeface="Alexandria"/>
                        </a:rPr>
                        <a:t>Yes</a:t>
                      </a:r>
                    </a:p>
                  </a:txBody>
                  <a:tcPr marL="69069" marR="69069" marT="34534" marB="34534" anchor="ctr"/>
                </a:tc>
                <a:tc>
                  <a:txBody>
                    <a:bodyPr/>
                    <a:lstStyle/>
                    <a:p>
                      <a:pPr algn="ctr">
                        <a:buNone/>
                      </a:pPr>
                      <a:r>
                        <a:rPr lang="en-US" sz="1800" b="1" dirty="0">
                          <a:latin typeface="Alexandria"/>
                        </a:rPr>
                        <a:t>No</a:t>
                      </a:r>
                    </a:p>
                  </a:txBody>
                  <a:tcPr marL="69069" marR="69069" marT="34534" marB="34534" anchor="ctr"/>
                </a:tc>
                <a:tc>
                  <a:txBody>
                    <a:bodyPr/>
                    <a:lstStyle/>
                    <a:p>
                      <a:pPr algn="ctr">
                        <a:buNone/>
                      </a:pPr>
                      <a:r>
                        <a:rPr lang="en-US" sz="1800" b="1" dirty="0">
                          <a:latin typeface="Alexandria"/>
                        </a:rPr>
                        <a:t>Action if “No”</a:t>
                      </a:r>
                    </a:p>
                  </a:txBody>
                  <a:tcPr marL="69069" marR="69069" marT="34534" marB="34534" anchor="ctr"/>
                </a:tc>
                <a:extLst>
                  <a:ext uri="{0D108BD9-81ED-4DB2-BD59-A6C34878D82A}">
                    <a16:rowId xmlns:a16="http://schemas.microsoft.com/office/drawing/2014/main" val="1899976488"/>
                  </a:ext>
                </a:extLst>
              </a:tr>
              <a:tr h="870839">
                <a:tc>
                  <a:txBody>
                    <a:bodyPr/>
                    <a:lstStyle/>
                    <a:p>
                      <a:pPr algn="ctr">
                        <a:buNone/>
                      </a:pPr>
                      <a:r>
                        <a:rPr lang="en-US" sz="1800" b="1" dirty="0">
                          <a:latin typeface="Alexandria"/>
                        </a:rPr>
                        <a:t>Asset Type Knowledge</a:t>
                      </a:r>
                    </a:p>
                  </a:txBody>
                  <a:tcPr marL="69069" marR="69069" marT="34534" marB="34534" anchor="ctr"/>
                </a:tc>
                <a:tc>
                  <a:txBody>
                    <a:bodyPr/>
                    <a:lstStyle/>
                    <a:p>
                      <a:pPr algn="ctr">
                        <a:buNone/>
                      </a:pPr>
                      <a:r>
                        <a:rPr lang="en-US" sz="1800" dirty="0">
                          <a:latin typeface="Alexandria"/>
                        </a:rPr>
                        <a:t>Do I have experience with this type of property?</a:t>
                      </a:r>
                    </a:p>
                  </a:txBody>
                  <a:tcPr marL="69069" marR="69069" marT="34534" marB="34534" anchor="ctr">
                    <a:solidFill>
                      <a:schemeClr val="bg1"/>
                    </a:solidFill>
                  </a:tcPr>
                </a:tc>
                <a:tc>
                  <a:txBody>
                    <a:bodyPr/>
                    <a:lstStyle/>
                    <a:p>
                      <a:pPr algn="ctr">
                        <a:buNone/>
                      </a:pPr>
                      <a:endParaRPr lang="en-US" sz="1800">
                        <a:latin typeface="Alexandria"/>
                      </a:endParaRPr>
                    </a:p>
                  </a:txBody>
                  <a:tcPr marL="69069" marR="69069" marT="34534" marB="34534" anchor="ctr">
                    <a:solidFill>
                      <a:schemeClr val="bg1"/>
                    </a:solidFill>
                  </a:tcPr>
                </a:tc>
                <a:tc>
                  <a:txBody>
                    <a:bodyPr/>
                    <a:lstStyle/>
                    <a:p>
                      <a:pPr algn="ctr">
                        <a:buNone/>
                      </a:pPr>
                      <a:endParaRPr lang="en-US" sz="1800">
                        <a:latin typeface="Alexandria"/>
                      </a:endParaRPr>
                    </a:p>
                  </a:txBody>
                  <a:tcPr marL="69069" marR="69069" marT="34534" marB="34534" anchor="ctr">
                    <a:solidFill>
                      <a:schemeClr val="bg1"/>
                    </a:solidFill>
                  </a:tcPr>
                </a:tc>
                <a:tc>
                  <a:txBody>
                    <a:bodyPr/>
                    <a:lstStyle/>
                    <a:p>
                      <a:pPr algn="ctr">
                        <a:buNone/>
                      </a:pPr>
                      <a:r>
                        <a:rPr lang="en-US" sz="1800">
                          <a:latin typeface="Alexandria"/>
                        </a:rPr>
                        <a:t>Consult a specialized expert</a:t>
                      </a:r>
                    </a:p>
                  </a:txBody>
                  <a:tcPr marL="69069" marR="69069" marT="34534" marB="34534" anchor="ctr">
                    <a:solidFill>
                      <a:schemeClr val="bg1"/>
                    </a:solidFill>
                  </a:tcPr>
                </a:tc>
                <a:extLst>
                  <a:ext uri="{0D108BD9-81ED-4DB2-BD59-A6C34878D82A}">
                    <a16:rowId xmlns:a16="http://schemas.microsoft.com/office/drawing/2014/main" val="1932290102"/>
                  </a:ext>
                </a:extLst>
              </a:tr>
              <a:tr h="574752">
                <a:tc>
                  <a:txBody>
                    <a:bodyPr/>
                    <a:lstStyle/>
                    <a:p>
                      <a:pPr algn="ctr">
                        <a:buNone/>
                      </a:pPr>
                      <a:r>
                        <a:rPr lang="en-US" sz="1800" b="1" dirty="0">
                          <a:latin typeface="Alexandria"/>
                        </a:rPr>
                        <a:t>Market Knowledge</a:t>
                      </a:r>
                    </a:p>
                  </a:txBody>
                  <a:tcPr marL="69069" marR="69069" marT="34534" marB="34534" anchor="ctr"/>
                </a:tc>
                <a:tc>
                  <a:txBody>
                    <a:bodyPr/>
                    <a:lstStyle/>
                    <a:p>
                      <a:pPr algn="ctr">
                        <a:buNone/>
                      </a:pPr>
                      <a:r>
                        <a:rPr lang="en-US" sz="1800" dirty="0">
                          <a:latin typeface="Alexandria"/>
                        </a:rPr>
                        <a:t>Am I familiar with the local market?</a:t>
                      </a:r>
                    </a:p>
                  </a:txBody>
                  <a:tcPr marL="69069" marR="69069" marT="34534" marB="34534" anchor="ctr">
                    <a:solidFill>
                      <a:schemeClr val="bg1"/>
                    </a:solidFill>
                  </a:tcPr>
                </a:tc>
                <a:tc>
                  <a:txBody>
                    <a:bodyPr/>
                    <a:lstStyle/>
                    <a:p>
                      <a:pPr algn="ctr">
                        <a:buNone/>
                      </a:pPr>
                      <a:endParaRPr lang="en-US" sz="1800" dirty="0">
                        <a:latin typeface="Alexandria"/>
                      </a:endParaRPr>
                    </a:p>
                  </a:txBody>
                  <a:tcPr marL="69069" marR="69069" marT="34534" marB="34534" anchor="ctr">
                    <a:solidFill>
                      <a:schemeClr val="bg1"/>
                    </a:solidFill>
                  </a:tcPr>
                </a:tc>
                <a:tc>
                  <a:txBody>
                    <a:bodyPr/>
                    <a:lstStyle/>
                    <a:p>
                      <a:pPr algn="ctr">
                        <a:buNone/>
                      </a:pPr>
                      <a:endParaRPr lang="en-US" sz="1800">
                        <a:latin typeface="Alexandria"/>
                      </a:endParaRPr>
                    </a:p>
                  </a:txBody>
                  <a:tcPr marL="69069" marR="69069" marT="34534" marB="34534" anchor="ctr">
                    <a:solidFill>
                      <a:schemeClr val="bg1"/>
                    </a:solidFill>
                  </a:tcPr>
                </a:tc>
                <a:tc>
                  <a:txBody>
                    <a:bodyPr/>
                    <a:lstStyle/>
                    <a:p>
                      <a:pPr algn="ctr">
                        <a:buNone/>
                      </a:pPr>
                      <a:r>
                        <a:rPr lang="en-US" sz="1800">
                          <a:latin typeface="Alexandria"/>
                        </a:rPr>
                        <a:t>Conduct comprehensive market research</a:t>
                      </a:r>
                    </a:p>
                  </a:txBody>
                  <a:tcPr marL="69069" marR="69069" marT="34534" marB="34534" anchor="ctr">
                    <a:solidFill>
                      <a:schemeClr val="bg1"/>
                    </a:solidFill>
                  </a:tcPr>
                </a:tc>
                <a:extLst>
                  <a:ext uri="{0D108BD9-81ED-4DB2-BD59-A6C34878D82A}">
                    <a16:rowId xmlns:a16="http://schemas.microsoft.com/office/drawing/2014/main" val="4196754210"/>
                  </a:ext>
                </a:extLst>
              </a:tr>
              <a:tr h="596710">
                <a:tc>
                  <a:txBody>
                    <a:bodyPr/>
                    <a:lstStyle/>
                    <a:p>
                      <a:pPr algn="ctr">
                        <a:buNone/>
                      </a:pPr>
                      <a:r>
                        <a:rPr lang="en-US" sz="1800" b="1" dirty="0">
                          <a:latin typeface="Alexandria"/>
                        </a:rPr>
                        <a:t>Purpose of Valuation</a:t>
                      </a:r>
                    </a:p>
                  </a:txBody>
                  <a:tcPr marL="69069" marR="69069" marT="34534" marB="34534" anchor="ctr"/>
                </a:tc>
                <a:tc>
                  <a:txBody>
                    <a:bodyPr/>
                    <a:lstStyle/>
                    <a:p>
                      <a:pPr algn="ctr">
                        <a:buNone/>
                      </a:pPr>
                      <a:r>
                        <a:rPr lang="en-US" sz="1800">
                          <a:latin typeface="Alexandria"/>
                        </a:rPr>
                        <a:t>Have I previously undertaken valuations for this purpose?</a:t>
                      </a:r>
                    </a:p>
                  </a:txBody>
                  <a:tcPr marL="69069" marR="69069" marT="34534" marB="34534" anchor="ctr">
                    <a:solidFill>
                      <a:schemeClr val="bg1"/>
                    </a:solidFill>
                  </a:tcPr>
                </a:tc>
                <a:tc>
                  <a:txBody>
                    <a:bodyPr/>
                    <a:lstStyle/>
                    <a:p>
                      <a:pPr algn="ctr">
                        <a:buNone/>
                      </a:pPr>
                      <a:endParaRPr lang="en-US" sz="1800" dirty="0">
                        <a:latin typeface="Alexandria"/>
                      </a:endParaRPr>
                    </a:p>
                  </a:txBody>
                  <a:tcPr marL="69069" marR="69069" marT="34534" marB="34534" anchor="ctr">
                    <a:solidFill>
                      <a:schemeClr val="bg1"/>
                    </a:solidFill>
                  </a:tcPr>
                </a:tc>
                <a:tc>
                  <a:txBody>
                    <a:bodyPr/>
                    <a:lstStyle/>
                    <a:p>
                      <a:pPr algn="ctr">
                        <a:buNone/>
                      </a:pPr>
                      <a:endParaRPr lang="en-US" sz="1800" dirty="0">
                        <a:latin typeface="Alexandria"/>
                      </a:endParaRPr>
                    </a:p>
                  </a:txBody>
                  <a:tcPr marL="69069" marR="69069" marT="34534" marB="34534" anchor="ctr">
                    <a:solidFill>
                      <a:schemeClr val="bg1"/>
                    </a:solidFill>
                  </a:tcPr>
                </a:tc>
                <a:tc>
                  <a:txBody>
                    <a:bodyPr/>
                    <a:lstStyle/>
                    <a:p>
                      <a:pPr algn="ctr">
                        <a:buNone/>
                      </a:pPr>
                      <a:r>
                        <a:rPr lang="en-US" sz="1800">
                          <a:latin typeface="Alexandria"/>
                        </a:rPr>
                        <a:t>Study specific requirements</a:t>
                      </a:r>
                    </a:p>
                  </a:txBody>
                  <a:tcPr marL="69069" marR="69069" marT="34534" marB="34534" anchor="ctr">
                    <a:solidFill>
                      <a:schemeClr val="bg1"/>
                    </a:solidFill>
                  </a:tcPr>
                </a:tc>
                <a:extLst>
                  <a:ext uri="{0D108BD9-81ED-4DB2-BD59-A6C34878D82A}">
                    <a16:rowId xmlns:a16="http://schemas.microsoft.com/office/drawing/2014/main" val="1249699985"/>
                  </a:ext>
                </a:extLst>
              </a:tr>
              <a:tr h="763234">
                <a:tc>
                  <a:txBody>
                    <a:bodyPr/>
                    <a:lstStyle/>
                    <a:p>
                      <a:pPr algn="ctr">
                        <a:buNone/>
                      </a:pPr>
                      <a:r>
                        <a:rPr lang="en-US" sz="1800" b="1" dirty="0">
                          <a:latin typeface="Alexandria"/>
                        </a:rPr>
                        <a:t>Resources</a:t>
                      </a:r>
                    </a:p>
                  </a:txBody>
                  <a:tcPr marL="69069" marR="69069" marT="34534" marB="34534" anchor="ctr"/>
                </a:tc>
                <a:tc>
                  <a:txBody>
                    <a:bodyPr/>
                    <a:lstStyle/>
                    <a:p>
                      <a:pPr algn="ctr">
                        <a:buNone/>
                      </a:pPr>
                      <a:r>
                        <a:rPr lang="en-US" sz="1800">
                          <a:latin typeface="Alexandria"/>
                        </a:rPr>
                        <a:t>Do I have sufficient time and tools to complete the assignment?</a:t>
                      </a:r>
                    </a:p>
                  </a:txBody>
                  <a:tcPr marL="69069" marR="69069" marT="34534" marB="34534" anchor="ctr">
                    <a:solidFill>
                      <a:schemeClr val="bg1"/>
                    </a:solidFill>
                  </a:tcPr>
                </a:tc>
                <a:tc>
                  <a:txBody>
                    <a:bodyPr/>
                    <a:lstStyle/>
                    <a:p>
                      <a:pPr algn="ctr">
                        <a:buNone/>
                      </a:pPr>
                      <a:endParaRPr lang="en-US" sz="1800">
                        <a:latin typeface="Alexandria"/>
                      </a:endParaRPr>
                    </a:p>
                  </a:txBody>
                  <a:tcPr marL="69069" marR="69069" marT="34534" marB="34534" anchor="ctr">
                    <a:solidFill>
                      <a:schemeClr val="bg1"/>
                    </a:solidFill>
                  </a:tcPr>
                </a:tc>
                <a:tc>
                  <a:txBody>
                    <a:bodyPr/>
                    <a:lstStyle/>
                    <a:p>
                      <a:pPr algn="ctr">
                        <a:buNone/>
                      </a:pPr>
                      <a:endParaRPr lang="en-US" sz="1800" dirty="0">
                        <a:latin typeface="Alexandria"/>
                      </a:endParaRPr>
                    </a:p>
                  </a:txBody>
                  <a:tcPr marL="69069" marR="69069" marT="34534" marB="34534" anchor="ctr">
                    <a:solidFill>
                      <a:schemeClr val="bg1"/>
                    </a:solidFill>
                  </a:tcPr>
                </a:tc>
                <a:tc>
                  <a:txBody>
                    <a:bodyPr/>
                    <a:lstStyle/>
                    <a:p>
                      <a:pPr algn="ctr">
                        <a:buNone/>
                      </a:pPr>
                      <a:r>
                        <a:rPr lang="en-US" sz="1800" dirty="0">
                          <a:latin typeface="Alexandria"/>
                        </a:rPr>
                        <a:t>Reschedule or decline</a:t>
                      </a:r>
                    </a:p>
                  </a:txBody>
                  <a:tcPr marL="69069" marR="69069" marT="34534" marB="34534" anchor="ctr">
                    <a:solidFill>
                      <a:schemeClr val="bg1"/>
                    </a:solidFill>
                  </a:tcPr>
                </a:tc>
                <a:extLst>
                  <a:ext uri="{0D108BD9-81ED-4DB2-BD59-A6C34878D82A}">
                    <a16:rowId xmlns:a16="http://schemas.microsoft.com/office/drawing/2014/main" val="2809769110"/>
                  </a:ext>
                </a:extLst>
              </a:tr>
              <a:tr h="1009102">
                <a:tc>
                  <a:txBody>
                    <a:bodyPr/>
                    <a:lstStyle/>
                    <a:p>
                      <a:pPr algn="ctr">
                        <a:buNone/>
                      </a:pPr>
                      <a:r>
                        <a:rPr lang="en-US" sz="1800" b="1" dirty="0">
                          <a:latin typeface="Alexandria"/>
                        </a:rPr>
                        <a:t>Professional Updates</a:t>
                      </a:r>
                    </a:p>
                  </a:txBody>
                  <a:tcPr marL="69069" marR="69069" marT="34534" marB="34534" anchor="ctr"/>
                </a:tc>
                <a:tc>
                  <a:txBody>
                    <a:bodyPr/>
                    <a:lstStyle/>
                    <a:p>
                      <a:pPr algn="ctr">
                        <a:buNone/>
                      </a:pPr>
                      <a:r>
                        <a:rPr lang="en-US" sz="1800" dirty="0">
                          <a:latin typeface="Alexandria"/>
                        </a:rPr>
                        <a:t>Is my knowledge aligned with the latest standards?</a:t>
                      </a:r>
                    </a:p>
                  </a:txBody>
                  <a:tcPr marL="69069" marR="69069" marT="34534" marB="34534" anchor="ctr">
                    <a:solidFill>
                      <a:schemeClr val="bg1"/>
                    </a:solidFill>
                  </a:tcPr>
                </a:tc>
                <a:tc>
                  <a:txBody>
                    <a:bodyPr/>
                    <a:lstStyle/>
                    <a:p>
                      <a:pPr algn="ctr">
                        <a:buNone/>
                      </a:pPr>
                      <a:endParaRPr lang="en-US" sz="1800" dirty="0">
                        <a:latin typeface="Alexandria"/>
                      </a:endParaRPr>
                    </a:p>
                  </a:txBody>
                  <a:tcPr marL="69069" marR="69069" marT="34534" marB="34534" anchor="ctr">
                    <a:solidFill>
                      <a:schemeClr val="bg1"/>
                    </a:solidFill>
                  </a:tcPr>
                </a:tc>
                <a:tc>
                  <a:txBody>
                    <a:bodyPr/>
                    <a:lstStyle/>
                    <a:p>
                      <a:pPr algn="ctr">
                        <a:buNone/>
                      </a:pPr>
                      <a:endParaRPr lang="en-US" sz="1800" dirty="0">
                        <a:latin typeface="Alexandria"/>
                      </a:endParaRPr>
                    </a:p>
                  </a:txBody>
                  <a:tcPr marL="69069" marR="69069" marT="34534" marB="34534" anchor="ctr">
                    <a:solidFill>
                      <a:schemeClr val="bg1"/>
                    </a:solidFill>
                  </a:tcPr>
                </a:tc>
                <a:tc>
                  <a:txBody>
                    <a:bodyPr/>
                    <a:lstStyle/>
                    <a:p>
                      <a:pPr algn="ctr">
                        <a:buNone/>
                      </a:pPr>
                      <a:r>
                        <a:rPr lang="en-US" sz="1800" dirty="0">
                          <a:latin typeface="Alexandria"/>
                        </a:rPr>
                        <a:t>Attend professional training</a:t>
                      </a:r>
                    </a:p>
                  </a:txBody>
                  <a:tcPr marL="69069" marR="69069" marT="34534" marB="34534" anchor="ctr">
                    <a:solidFill>
                      <a:schemeClr val="bg1"/>
                    </a:solidFill>
                  </a:tcPr>
                </a:tc>
                <a:extLst>
                  <a:ext uri="{0D108BD9-81ED-4DB2-BD59-A6C34878D82A}">
                    <a16:rowId xmlns:a16="http://schemas.microsoft.com/office/drawing/2014/main" val="3231641316"/>
                  </a:ext>
                </a:extLst>
              </a:tr>
            </a:tbl>
          </a:graphicData>
        </a:graphic>
      </p:graphicFrame>
      <p:sp>
        <p:nvSpPr>
          <p:cNvPr id="17" name="TextBox 16">
            <a:extLst>
              <a:ext uri="{FF2B5EF4-FFF2-40B4-BE49-F238E27FC236}">
                <a16:creationId xmlns:a16="http://schemas.microsoft.com/office/drawing/2014/main" id="{83761CDA-4AF3-FDAC-8CB7-62C9F5EE9725}"/>
              </a:ext>
            </a:extLst>
          </p:cNvPr>
          <p:cNvSpPr txBox="1"/>
          <p:nvPr/>
        </p:nvSpPr>
        <p:spPr>
          <a:xfrm>
            <a:off x="4691554" y="2008038"/>
            <a:ext cx="6098582" cy="400110"/>
          </a:xfrm>
          <a:prstGeom prst="rect">
            <a:avLst/>
          </a:prstGeom>
          <a:noFill/>
        </p:spPr>
        <p:txBody>
          <a:bodyPr wrap="square">
            <a:spAutoFit/>
          </a:bodyPr>
          <a:lstStyle/>
          <a:p>
            <a:pPr>
              <a:buNone/>
            </a:pPr>
            <a:r>
              <a:rPr lang="en-US" sz="2000" b="1" dirty="0">
                <a:latin typeface="Alexandria"/>
              </a:rPr>
              <a:t>Self-Assessment Competence Matrix</a:t>
            </a:r>
          </a:p>
        </p:txBody>
      </p:sp>
    </p:spTree>
    <p:extLst>
      <p:ext uri="{BB962C8B-B14F-4D97-AF65-F5344CB8AC3E}">
        <p14:creationId xmlns:p14="http://schemas.microsoft.com/office/powerpoint/2010/main" val="1699061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ppt_x"/>
                                          </p:val>
                                        </p:tav>
                                        <p:tav tm="100000">
                                          <p:val>
                                            <p:strVal val="#ppt_x"/>
                                          </p:val>
                                        </p:tav>
                                      </p:tavLst>
                                    </p:anim>
                                    <p:anim calcmode="lin" valueType="num">
                                      <p:cBhvr additive="base">
                                        <p:cTn id="14" dur="500" fill="hold"/>
                                        <p:tgtEl>
                                          <p:spTgt spid="17"/>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ppt_x"/>
                                          </p:val>
                                        </p:tav>
                                        <p:tav tm="100000">
                                          <p:val>
                                            <p:strVal val="#ppt_x"/>
                                          </p:val>
                                        </p:tav>
                                      </p:tavLst>
                                    </p:anim>
                                    <p:anim calcmode="lin" valueType="num">
                                      <p:cBhvr additive="base">
                                        <p:cTn id="1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A37412-2B4A-6C4E-A930-08DBF448F3F9}"/>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97C27A48-3491-0CE6-CC1F-E77C8EB44FC5}"/>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756D34FA-AEA8-93F1-7073-2A47818B5A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E5D69182-3743-7167-BB21-3CAC61F2133B}"/>
              </a:ext>
            </a:extLst>
          </p:cNvPr>
          <p:cNvSpPr txBox="1"/>
          <p:nvPr/>
        </p:nvSpPr>
        <p:spPr>
          <a:xfrm>
            <a:off x="2698882" y="524820"/>
            <a:ext cx="809125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Professional Framework of the Valuation Process</a:t>
            </a:r>
          </a:p>
        </p:txBody>
      </p:sp>
      <p:sp>
        <p:nvSpPr>
          <p:cNvPr id="4" name="TextBox 3">
            <a:extLst>
              <a:ext uri="{FF2B5EF4-FFF2-40B4-BE49-F238E27FC236}">
                <a16:creationId xmlns:a16="http://schemas.microsoft.com/office/drawing/2014/main" id="{0B02B50E-D1AB-F4D1-7E6C-1414E2B891FD}"/>
              </a:ext>
            </a:extLst>
          </p:cNvPr>
          <p:cNvSpPr txBox="1"/>
          <p:nvPr/>
        </p:nvSpPr>
        <p:spPr>
          <a:xfrm>
            <a:off x="359230" y="1098719"/>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Professional Competence and Ethics:</a:t>
            </a:r>
          </a:p>
        </p:txBody>
      </p:sp>
      <p:grpSp>
        <p:nvGrpSpPr>
          <p:cNvPr id="3" name="Group 2">
            <a:extLst>
              <a:ext uri="{FF2B5EF4-FFF2-40B4-BE49-F238E27FC236}">
                <a16:creationId xmlns:a16="http://schemas.microsoft.com/office/drawing/2014/main" id="{A8D38F95-E087-4C45-DECE-0B162310ADE3}"/>
              </a:ext>
            </a:extLst>
          </p:cNvPr>
          <p:cNvGrpSpPr/>
          <p:nvPr/>
        </p:nvGrpSpPr>
        <p:grpSpPr>
          <a:xfrm>
            <a:off x="4278432" y="1471474"/>
            <a:ext cx="5377010" cy="625685"/>
            <a:chOff x="6118" y="2434156"/>
            <a:chExt cx="4039576" cy="618012"/>
          </a:xfrm>
          <a:solidFill>
            <a:srgbClr val="FF0000"/>
          </a:solidFill>
        </p:grpSpPr>
        <p:sp>
          <p:nvSpPr>
            <p:cNvPr id="12" name="Rectangle 8">
              <a:extLst>
                <a:ext uri="{FF2B5EF4-FFF2-40B4-BE49-F238E27FC236}">
                  <a16:creationId xmlns:a16="http://schemas.microsoft.com/office/drawing/2014/main" id="{A47FD0CD-C1CE-5FB9-82C6-BEBF3DCB4190}"/>
                </a:ext>
              </a:extLst>
            </p:cNvPr>
            <p:cNvSpPr/>
            <p:nvPr/>
          </p:nvSpPr>
          <p:spPr>
            <a:xfrm>
              <a:off x="6118" y="2567410"/>
              <a:ext cx="4039575" cy="484758"/>
            </a:xfrm>
            <a:prstGeom prst="horizontalScroll">
              <a:avLst/>
            </a:prstGeom>
            <a:solidFill>
              <a:srgbClr val="FFFFCC"/>
            </a:solidFill>
            <a:ln>
              <a:solidFill>
                <a:schemeClr val="accent2">
                  <a:lumMod val="75000"/>
                </a:schemeClr>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3" name="TextBox 12">
              <a:extLst>
                <a:ext uri="{FF2B5EF4-FFF2-40B4-BE49-F238E27FC236}">
                  <a16:creationId xmlns:a16="http://schemas.microsoft.com/office/drawing/2014/main" id="{3E7B5AFC-D9BF-4FA5-34A4-AA916F3E41A7}"/>
                </a:ext>
              </a:extLst>
            </p:cNvPr>
            <p:cNvSpPr txBox="1"/>
            <p:nvPr/>
          </p:nvSpPr>
          <p:spPr>
            <a:xfrm>
              <a:off x="6118" y="2434156"/>
              <a:ext cx="4039576" cy="525154"/>
            </a:xfrm>
            <a:prstGeom prst="horizontalScroll">
              <a:avLst/>
            </a:prstGeom>
            <a:solidFill>
              <a:srgbClr val="FFFFCC"/>
            </a:solidFill>
            <a:ln>
              <a:solidFill>
                <a:schemeClr val="accent2">
                  <a:lumMod val="75000"/>
                </a:schemeClr>
              </a:solidFill>
            </a:ln>
          </p:spPr>
          <p:txBody>
            <a:bodyPr wrap="square">
              <a:spAutoFit/>
            </a:bodyPr>
            <a:lstStyle>
              <a:defPPr>
                <a:defRPr lang="en-US"/>
              </a:defPPr>
              <a:lvl1pPr algn="ctr">
                <a:defRPr sz="2000" b="1">
                  <a:solidFill>
                    <a:srgbClr val="C00000"/>
                  </a:solidFill>
                  <a:latin typeface="Alexandria"/>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Professional Ethics</a:t>
              </a:r>
            </a:p>
          </p:txBody>
        </p:sp>
      </p:grpSp>
      <p:sp>
        <p:nvSpPr>
          <p:cNvPr id="8" name="Rectangle: Top Corners Rounded 7">
            <a:extLst>
              <a:ext uri="{FF2B5EF4-FFF2-40B4-BE49-F238E27FC236}">
                <a16:creationId xmlns:a16="http://schemas.microsoft.com/office/drawing/2014/main" id="{D76155A7-5E5B-928F-ADE5-53034DCE3F57}"/>
              </a:ext>
            </a:extLst>
          </p:cNvPr>
          <p:cNvSpPr/>
          <p:nvPr/>
        </p:nvSpPr>
        <p:spPr>
          <a:xfrm>
            <a:off x="180431" y="2128403"/>
            <a:ext cx="12005726" cy="870512"/>
          </a:xfrm>
          <a:prstGeom prst="round2Same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20000"/>
              </a:lnSpc>
              <a:defRPr/>
            </a:pPr>
            <a:r>
              <a:rPr lang="en-US" sz="2000" b="1" dirty="0">
                <a:solidFill>
                  <a:srgbClr val="C00000"/>
                </a:solidFill>
                <a:latin typeface="Alexandria"/>
              </a:rPr>
              <a:t>Professional ethics </a:t>
            </a:r>
            <a:r>
              <a:rPr lang="en-US" sz="2000" b="1" dirty="0">
                <a:solidFill>
                  <a:schemeClr val="tx1"/>
                </a:solidFill>
                <a:latin typeface="Alexandria"/>
              </a:rPr>
              <a:t>represent the fundamental code of conduct governing the behavior of valuers.</a:t>
            </a:r>
          </a:p>
          <a:p>
            <a:pPr lvl="0" algn="ctr">
              <a:lnSpc>
                <a:spcPct val="120000"/>
              </a:lnSpc>
              <a:defRPr/>
            </a:pPr>
            <a:r>
              <a:rPr lang="en-US" sz="2000" b="1" dirty="0">
                <a:solidFill>
                  <a:schemeClr val="tx1"/>
                </a:solidFill>
                <a:latin typeface="Alexandria"/>
              </a:rPr>
              <a:t> </a:t>
            </a:r>
            <a:r>
              <a:rPr lang="en-US" sz="2000" b="1" dirty="0">
                <a:solidFill>
                  <a:srgbClr val="7030A0"/>
                </a:solidFill>
                <a:latin typeface="Alexandria"/>
              </a:rPr>
              <a:t>Five core ethical principles </a:t>
            </a:r>
            <a:r>
              <a:rPr lang="en-US" sz="2000" b="1" dirty="0">
                <a:solidFill>
                  <a:schemeClr val="tx1"/>
                </a:solidFill>
                <a:latin typeface="Alexandria"/>
              </a:rPr>
              <a:t>are commonly emphasized.</a:t>
            </a:r>
            <a:endParaRPr kumimoji="0" lang="en-US" sz="2000" i="0" strike="noStrike" kern="1200" cap="none" spc="0" normalizeH="0" baseline="0" noProof="0" dirty="0">
              <a:ln>
                <a:noFill/>
              </a:ln>
              <a:solidFill>
                <a:schemeClr val="tx1"/>
              </a:solidFill>
              <a:effectLst/>
              <a:uLnTx/>
              <a:uFillTx/>
              <a:latin typeface="Alexandria"/>
            </a:endParaRPr>
          </a:p>
        </p:txBody>
      </p:sp>
      <p:sp>
        <p:nvSpPr>
          <p:cNvPr id="14" name="Star: 10 Points 13">
            <a:extLst>
              <a:ext uri="{FF2B5EF4-FFF2-40B4-BE49-F238E27FC236}">
                <a16:creationId xmlns:a16="http://schemas.microsoft.com/office/drawing/2014/main" id="{E7EFE151-4F98-11DA-28D2-2FBC0C47D640}"/>
              </a:ext>
            </a:extLst>
          </p:cNvPr>
          <p:cNvSpPr/>
          <p:nvPr/>
        </p:nvSpPr>
        <p:spPr>
          <a:xfrm>
            <a:off x="95911" y="3329449"/>
            <a:ext cx="2530268" cy="870512"/>
          </a:xfrm>
          <a:prstGeom prst="star10">
            <a:avLst/>
          </a:prstGeom>
          <a:solidFill>
            <a:srgbClr val="FFFFEB"/>
          </a:solid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7030A0"/>
                </a:solidFill>
                <a:latin typeface="Alexandria"/>
              </a:rPr>
              <a:t>1. Integrity</a:t>
            </a:r>
          </a:p>
        </p:txBody>
      </p:sp>
      <p:sp>
        <p:nvSpPr>
          <p:cNvPr id="16" name="Star: 10 Points 15">
            <a:extLst>
              <a:ext uri="{FF2B5EF4-FFF2-40B4-BE49-F238E27FC236}">
                <a16:creationId xmlns:a16="http://schemas.microsoft.com/office/drawing/2014/main" id="{F3CB5902-6A97-B5FF-A87A-39C7A715814E}"/>
              </a:ext>
            </a:extLst>
          </p:cNvPr>
          <p:cNvSpPr/>
          <p:nvPr/>
        </p:nvSpPr>
        <p:spPr>
          <a:xfrm>
            <a:off x="2253097" y="3971449"/>
            <a:ext cx="2530268" cy="870512"/>
          </a:xfrm>
          <a:prstGeom prst="star10">
            <a:avLst/>
          </a:prstGeom>
          <a:solidFill>
            <a:srgbClr val="FFFFEB"/>
          </a:solid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7030A0"/>
                </a:solidFill>
                <a:latin typeface="Alexandria"/>
              </a:rPr>
              <a:t>2. Objectivity</a:t>
            </a:r>
          </a:p>
        </p:txBody>
      </p:sp>
      <p:sp>
        <p:nvSpPr>
          <p:cNvPr id="15" name="Star: 10 Points 14">
            <a:extLst>
              <a:ext uri="{FF2B5EF4-FFF2-40B4-BE49-F238E27FC236}">
                <a16:creationId xmlns:a16="http://schemas.microsoft.com/office/drawing/2014/main" id="{19E1CD08-6DD0-04E9-ECE2-3AC783F5BA46}"/>
              </a:ext>
            </a:extLst>
          </p:cNvPr>
          <p:cNvSpPr/>
          <p:nvPr/>
        </p:nvSpPr>
        <p:spPr>
          <a:xfrm>
            <a:off x="4540603" y="4626418"/>
            <a:ext cx="2765430" cy="870512"/>
          </a:xfrm>
          <a:prstGeom prst="star10">
            <a:avLst/>
          </a:prstGeom>
          <a:solidFill>
            <a:srgbClr val="FFFFEB"/>
          </a:solid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r>
              <a:rPr lang="en-US" sz="2000" b="1" dirty="0">
                <a:solidFill>
                  <a:srgbClr val="7030A0"/>
                </a:solidFill>
                <a:latin typeface="Alexandria"/>
              </a:rPr>
              <a:t>3. Professional Competence</a:t>
            </a:r>
            <a:endParaRPr kumimoji="0" lang="en-US" sz="2000" b="1" i="0" u="none" strike="noStrike" kern="1200" cap="none" spc="0" normalizeH="0" baseline="0" noProof="0" dirty="0">
              <a:ln>
                <a:noFill/>
              </a:ln>
              <a:solidFill>
                <a:srgbClr val="7030A0"/>
              </a:solidFill>
              <a:effectLst/>
              <a:uLnTx/>
              <a:uFillTx/>
              <a:latin typeface="Alexandria"/>
              <a:ea typeface="+mn-ea"/>
              <a:cs typeface="+mn-cs"/>
            </a:endParaRPr>
          </a:p>
        </p:txBody>
      </p:sp>
      <p:sp>
        <p:nvSpPr>
          <p:cNvPr id="17" name="Star: 10 Points 16">
            <a:extLst>
              <a:ext uri="{FF2B5EF4-FFF2-40B4-BE49-F238E27FC236}">
                <a16:creationId xmlns:a16="http://schemas.microsoft.com/office/drawing/2014/main" id="{3AAEC5CE-E521-E1F4-F4EB-4EB4CB7159C6}"/>
              </a:ext>
            </a:extLst>
          </p:cNvPr>
          <p:cNvSpPr/>
          <p:nvPr/>
        </p:nvSpPr>
        <p:spPr>
          <a:xfrm>
            <a:off x="7132056" y="5251618"/>
            <a:ext cx="2867186" cy="870512"/>
          </a:xfrm>
          <a:prstGeom prst="star10">
            <a:avLst/>
          </a:prstGeom>
          <a:solidFill>
            <a:srgbClr val="FFFFEB"/>
          </a:solid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r>
              <a:rPr lang="en-US" sz="2000" b="1" dirty="0">
                <a:solidFill>
                  <a:srgbClr val="7030A0"/>
                </a:solidFill>
                <a:latin typeface="Alexandria"/>
              </a:rPr>
              <a:t>4. Confidentiality</a:t>
            </a:r>
            <a:endParaRPr kumimoji="0" lang="en-US" sz="2000" b="1" i="0" u="none" strike="noStrike" kern="1200" cap="none" spc="0" normalizeH="0" baseline="0" noProof="0" dirty="0">
              <a:ln>
                <a:noFill/>
              </a:ln>
              <a:solidFill>
                <a:srgbClr val="7030A0"/>
              </a:solidFill>
              <a:effectLst/>
              <a:uLnTx/>
              <a:uFillTx/>
              <a:latin typeface="Alexandria"/>
              <a:ea typeface="+mn-ea"/>
              <a:cs typeface="+mn-cs"/>
            </a:endParaRPr>
          </a:p>
        </p:txBody>
      </p:sp>
      <p:sp>
        <p:nvSpPr>
          <p:cNvPr id="18" name="Star: 10 Points 17">
            <a:extLst>
              <a:ext uri="{FF2B5EF4-FFF2-40B4-BE49-F238E27FC236}">
                <a16:creationId xmlns:a16="http://schemas.microsoft.com/office/drawing/2014/main" id="{335BACE4-B1EE-2B6C-1688-9C87ED462D86}"/>
              </a:ext>
            </a:extLst>
          </p:cNvPr>
          <p:cNvSpPr/>
          <p:nvPr/>
        </p:nvSpPr>
        <p:spPr>
          <a:xfrm>
            <a:off x="9318971" y="5987488"/>
            <a:ext cx="2867186" cy="870512"/>
          </a:xfrm>
          <a:prstGeom prst="star10">
            <a:avLst/>
          </a:prstGeom>
          <a:solidFill>
            <a:srgbClr val="FFFFEB"/>
          </a:solid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r>
              <a:rPr lang="en-US" sz="2000" b="1" dirty="0">
                <a:solidFill>
                  <a:srgbClr val="7030A0"/>
                </a:solidFill>
                <a:latin typeface="Alexandria"/>
              </a:rPr>
              <a:t>5. Professional Behavior</a:t>
            </a:r>
            <a:endParaRPr kumimoji="0" lang="en-US" sz="2000" b="1" i="0" u="none" strike="noStrike" kern="1200" cap="none" spc="0" normalizeH="0" baseline="0" noProof="0" dirty="0">
              <a:ln>
                <a:noFill/>
              </a:ln>
              <a:solidFill>
                <a:srgbClr val="7030A0"/>
              </a:solidFill>
              <a:effectLst/>
              <a:uLnTx/>
              <a:uFillTx/>
              <a:latin typeface="Alexandria"/>
              <a:ea typeface="+mn-ea"/>
              <a:cs typeface="+mn-cs"/>
            </a:endParaRPr>
          </a:p>
        </p:txBody>
      </p:sp>
    </p:spTree>
    <p:extLst>
      <p:ext uri="{BB962C8B-B14F-4D97-AF65-F5344CB8AC3E}">
        <p14:creationId xmlns:p14="http://schemas.microsoft.com/office/powerpoint/2010/main" val="3479694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4" grpId="0" animBg="1"/>
      <p:bldP spid="16" grpId="0" animBg="1"/>
      <p:bldP spid="15" grpId="0" animBg="1"/>
      <p:bldP spid="17" grpId="0" animBg="1"/>
      <p:bldP spid="1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E432E9-EC05-528F-9532-4EA928345A6F}"/>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3D3DB00F-E123-E797-81F9-5F3D399799D5}"/>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5E37CF9-7BBB-D34F-261C-264C93A744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93E4776A-88C8-AEA3-0AC4-D3EFDEEE4D22}"/>
              </a:ext>
            </a:extLst>
          </p:cNvPr>
          <p:cNvSpPr txBox="1"/>
          <p:nvPr/>
        </p:nvSpPr>
        <p:spPr>
          <a:xfrm>
            <a:off x="2698882" y="524820"/>
            <a:ext cx="809125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Professional Framework of the Valuation Process</a:t>
            </a:r>
          </a:p>
        </p:txBody>
      </p:sp>
      <p:sp>
        <p:nvSpPr>
          <p:cNvPr id="4" name="TextBox 3">
            <a:extLst>
              <a:ext uri="{FF2B5EF4-FFF2-40B4-BE49-F238E27FC236}">
                <a16:creationId xmlns:a16="http://schemas.microsoft.com/office/drawing/2014/main" id="{03D6112B-00E5-145A-9CB2-40D8F3863069}"/>
              </a:ext>
            </a:extLst>
          </p:cNvPr>
          <p:cNvSpPr txBox="1"/>
          <p:nvPr/>
        </p:nvSpPr>
        <p:spPr>
          <a:xfrm>
            <a:off x="359230" y="1098719"/>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Professional Competence and Ethics:</a:t>
            </a:r>
          </a:p>
        </p:txBody>
      </p:sp>
      <p:grpSp>
        <p:nvGrpSpPr>
          <p:cNvPr id="3" name="Group 2">
            <a:extLst>
              <a:ext uri="{FF2B5EF4-FFF2-40B4-BE49-F238E27FC236}">
                <a16:creationId xmlns:a16="http://schemas.microsoft.com/office/drawing/2014/main" id="{D9935B4A-0D88-845C-DA29-33DE578EF977}"/>
              </a:ext>
            </a:extLst>
          </p:cNvPr>
          <p:cNvGrpSpPr/>
          <p:nvPr/>
        </p:nvGrpSpPr>
        <p:grpSpPr>
          <a:xfrm>
            <a:off x="4278432" y="1471474"/>
            <a:ext cx="5377010" cy="625685"/>
            <a:chOff x="6118" y="2434156"/>
            <a:chExt cx="4039576" cy="618012"/>
          </a:xfrm>
          <a:solidFill>
            <a:srgbClr val="FF0000"/>
          </a:solidFill>
        </p:grpSpPr>
        <p:sp>
          <p:nvSpPr>
            <p:cNvPr id="12" name="Rectangle 8">
              <a:extLst>
                <a:ext uri="{FF2B5EF4-FFF2-40B4-BE49-F238E27FC236}">
                  <a16:creationId xmlns:a16="http://schemas.microsoft.com/office/drawing/2014/main" id="{4181EA73-3EEB-A2A9-1430-6E0ED75041CA}"/>
                </a:ext>
              </a:extLst>
            </p:cNvPr>
            <p:cNvSpPr/>
            <p:nvPr/>
          </p:nvSpPr>
          <p:spPr>
            <a:xfrm>
              <a:off x="6118" y="2567410"/>
              <a:ext cx="4039575" cy="484758"/>
            </a:xfrm>
            <a:prstGeom prst="horizontalScroll">
              <a:avLst/>
            </a:prstGeom>
            <a:solidFill>
              <a:srgbClr val="FFFFCC"/>
            </a:solidFill>
            <a:ln>
              <a:solidFill>
                <a:schemeClr val="accent2">
                  <a:lumMod val="75000"/>
                </a:schemeClr>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3" name="TextBox 12">
              <a:extLst>
                <a:ext uri="{FF2B5EF4-FFF2-40B4-BE49-F238E27FC236}">
                  <a16:creationId xmlns:a16="http://schemas.microsoft.com/office/drawing/2014/main" id="{AD7BA80C-F201-E885-B6C8-EF48EE5D3CDC}"/>
                </a:ext>
              </a:extLst>
            </p:cNvPr>
            <p:cNvSpPr txBox="1"/>
            <p:nvPr/>
          </p:nvSpPr>
          <p:spPr>
            <a:xfrm>
              <a:off x="6118" y="2434156"/>
              <a:ext cx="4039576" cy="525154"/>
            </a:xfrm>
            <a:prstGeom prst="horizontalScroll">
              <a:avLst/>
            </a:prstGeom>
            <a:solidFill>
              <a:srgbClr val="FFFFCC"/>
            </a:solidFill>
            <a:ln>
              <a:solidFill>
                <a:schemeClr val="accent2">
                  <a:lumMod val="75000"/>
                </a:schemeClr>
              </a:solidFill>
            </a:ln>
          </p:spPr>
          <p:txBody>
            <a:bodyPr wrap="square">
              <a:spAutoFit/>
            </a:bodyPr>
            <a:lstStyle>
              <a:defPPr>
                <a:defRPr lang="en-US"/>
              </a:defPPr>
              <a:lvl1pPr algn="ctr">
                <a:defRPr sz="2000" b="1">
                  <a:solidFill>
                    <a:srgbClr val="C00000"/>
                  </a:solidFill>
                  <a:latin typeface="Alexandria"/>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Professional Ethics</a:t>
              </a:r>
            </a:p>
          </p:txBody>
        </p:sp>
      </p:grpSp>
      <p:sp>
        <p:nvSpPr>
          <p:cNvPr id="11" name="TextBox 10">
            <a:extLst>
              <a:ext uri="{FF2B5EF4-FFF2-40B4-BE49-F238E27FC236}">
                <a16:creationId xmlns:a16="http://schemas.microsoft.com/office/drawing/2014/main" id="{2A82ABB6-62FE-30F5-4DA0-CF4413158CE8}"/>
              </a:ext>
            </a:extLst>
          </p:cNvPr>
          <p:cNvSpPr txBox="1"/>
          <p:nvPr/>
        </p:nvSpPr>
        <p:spPr>
          <a:xfrm>
            <a:off x="2626179" y="2359911"/>
            <a:ext cx="9559978" cy="1260345"/>
          </a:xfrm>
          <a:prstGeom prst="rect">
            <a:avLst/>
          </a:prstGeom>
          <a:solidFill>
            <a:schemeClr val="bg1"/>
          </a:solidFill>
          <a:ln>
            <a:solidFill>
              <a:schemeClr val="accent4">
                <a:lumMod val="50000"/>
              </a:schemeClr>
            </a:solidFill>
          </a:ln>
        </p:spPr>
        <p:txBody>
          <a:bodyPr wrap="square">
            <a:spAutoFit/>
          </a:bodyP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mn-cs"/>
              </a:rPr>
              <a:t>Honesty and straightforwardness in all professional and business relationships.</a:t>
            </a:r>
          </a:p>
          <a:p>
            <a:pPr marL="342900" marR="0" lvl="0" indent="-342900" algn="l" defTabSz="914400" rtl="0" eaLnBrk="1" fontAlgn="auto" latinLnBrk="0" hangingPunct="1">
              <a:lnSpc>
                <a:spcPct val="13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7030A0"/>
                </a:solidFill>
                <a:effectLst/>
                <a:uLnTx/>
                <a:uFillTx/>
                <a:latin typeface="Alexandria"/>
                <a:ea typeface="+mn-ea"/>
                <a:cs typeface="+mn-cs"/>
              </a:rPr>
              <a:t>Positive Example: </a:t>
            </a:r>
            <a:r>
              <a:rPr kumimoji="0" lang="en-US" sz="2000" b="0" i="0" u="none" strike="noStrike" kern="1200" cap="none" spc="0" normalizeH="0" baseline="0" noProof="0" dirty="0">
                <a:ln>
                  <a:noFill/>
                </a:ln>
                <a:solidFill>
                  <a:prstClr val="black"/>
                </a:solidFill>
                <a:effectLst/>
                <a:uLnTx/>
                <a:uFillTx/>
                <a:latin typeface="Alexandria"/>
                <a:ea typeface="+mn-ea"/>
                <a:cs typeface="+mn-cs"/>
              </a:rPr>
              <a:t>Refusing to modify a valuation report under client pressure.</a:t>
            </a:r>
          </a:p>
          <a:p>
            <a:pPr marL="342900" marR="0" lvl="0" indent="-342900" algn="l" defTabSz="914400" rtl="0" eaLnBrk="1" fontAlgn="auto" latinLnBrk="0" hangingPunct="1">
              <a:lnSpc>
                <a:spcPct val="13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7030A0"/>
                </a:solidFill>
                <a:effectLst/>
                <a:uLnTx/>
                <a:uFillTx/>
                <a:latin typeface="Alexandria"/>
                <a:ea typeface="+mn-ea"/>
                <a:cs typeface="+mn-cs"/>
              </a:rPr>
              <a:t>Negative Example: </a:t>
            </a:r>
            <a:r>
              <a:rPr kumimoji="0" lang="en-US" sz="2000" b="0" i="0" u="none" strike="noStrike" kern="1200" cap="none" spc="0" normalizeH="0" baseline="0" noProof="0" dirty="0">
                <a:ln>
                  <a:noFill/>
                </a:ln>
                <a:solidFill>
                  <a:prstClr val="black"/>
                </a:solidFill>
                <a:effectLst/>
                <a:uLnTx/>
                <a:uFillTx/>
                <a:latin typeface="Alexandria"/>
                <a:ea typeface="+mn-ea"/>
                <a:cs typeface="+mn-cs"/>
              </a:rPr>
              <a:t>Accepting gifts or incentives in exchange for inflating the value.</a:t>
            </a:r>
          </a:p>
        </p:txBody>
      </p:sp>
      <p:sp>
        <p:nvSpPr>
          <p:cNvPr id="14" name="Star: 10 Points 13">
            <a:extLst>
              <a:ext uri="{FF2B5EF4-FFF2-40B4-BE49-F238E27FC236}">
                <a16:creationId xmlns:a16="http://schemas.microsoft.com/office/drawing/2014/main" id="{74CC321F-9F12-E8EB-E275-14729316F1BB}"/>
              </a:ext>
            </a:extLst>
          </p:cNvPr>
          <p:cNvSpPr/>
          <p:nvPr/>
        </p:nvSpPr>
        <p:spPr>
          <a:xfrm>
            <a:off x="0" y="2557826"/>
            <a:ext cx="2530268" cy="870512"/>
          </a:xfrm>
          <a:prstGeom prst="star10">
            <a:avLst/>
          </a:prstGeom>
          <a:solidFill>
            <a:srgbClr val="FFFFEB"/>
          </a:solid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7030A0"/>
                </a:solidFill>
                <a:effectLst/>
                <a:uLnTx/>
                <a:uFillTx/>
                <a:latin typeface="Alexandria"/>
                <a:ea typeface="+mn-ea"/>
                <a:cs typeface="+mn-cs"/>
              </a:rPr>
              <a:t>1. Integrity</a:t>
            </a:r>
          </a:p>
        </p:txBody>
      </p:sp>
      <p:sp>
        <p:nvSpPr>
          <p:cNvPr id="10" name="TextBox 9">
            <a:extLst>
              <a:ext uri="{FF2B5EF4-FFF2-40B4-BE49-F238E27FC236}">
                <a16:creationId xmlns:a16="http://schemas.microsoft.com/office/drawing/2014/main" id="{CD5BAACD-80C1-3C22-1A8D-75C5EFE57059}"/>
              </a:ext>
            </a:extLst>
          </p:cNvPr>
          <p:cNvSpPr txBox="1"/>
          <p:nvPr/>
        </p:nvSpPr>
        <p:spPr>
          <a:xfrm>
            <a:off x="2632022" y="3956170"/>
            <a:ext cx="9559978" cy="1260345"/>
          </a:xfrm>
          <a:prstGeom prst="rect">
            <a:avLst/>
          </a:prstGeom>
          <a:solidFill>
            <a:schemeClr val="bg1"/>
          </a:solidFill>
          <a:ln>
            <a:solidFill>
              <a:schemeClr val="accent4">
                <a:lumMod val="50000"/>
              </a:schemeClr>
            </a:solidFill>
          </a:ln>
        </p:spPr>
        <p:txBody>
          <a:bodyPr wrap="square">
            <a:spAutoFit/>
          </a:bodyP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mn-cs"/>
              </a:rPr>
              <a:t>Maintaining impartial judgment without bias, conflict of interest, or undue influence.</a:t>
            </a:r>
          </a:p>
          <a:p>
            <a:pPr marL="342900" marR="0" lvl="0" indent="-342900" algn="l" defTabSz="914400" rtl="0" eaLnBrk="1" fontAlgn="auto" latinLnBrk="0" hangingPunct="1">
              <a:lnSpc>
                <a:spcPct val="13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7030A0"/>
                </a:solidFill>
                <a:effectLst/>
                <a:uLnTx/>
                <a:uFillTx/>
                <a:latin typeface="Alexandria"/>
                <a:ea typeface="+mn-ea"/>
                <a:cs typeface="+mn-cs"/>
              </a:rPr>
              <a:t>Positive Example: </a:t>
            </a:r>
            <a:r>
              <a:rPr kumimoji="0" lang="en-US" sz="2000" b="0" i="0" u="none" strike="noStrike" kern="1200" cap="none" spc="0" normalizeH="0" baseline="0" noProof="0" dirty="0">
                <a:ln>
                  <a:noFill/>
                </a:ln>
                <a:solidFill>
                  <a:prstClr val="black"/>
                </a:solidFill>
                <a:effectLst/>
                <a:uLnTx/>
                <a:uFillTx/>
                <a:latin typeface="Alexandria"/>
                <a:ea typeface="+mn-ea"/>
                <a:cs typeface="+mn-cs"/>
              </a:rPr>
              <a:t>Applying the same valuation standards to all clients.</a:t>
            </a:r>
          </a:p>
          <a:p>
            <a:pPr marL="342900" marR="0" lvl="0" indent="-342900" algn="l" defTabSz="914400" rtl="0" eaLnBrk="1" fontAlgn="auto" latinLnBrk="0" hangingPunct="1">
              <a:lnSpc>
                <a:spcPct val="13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7030A0"/>
                </a:solidFill>
                <a:effectLst/>
                <a:uLnTx/>
                <a:uFillTx/>
                <a:latin typeface="Alexandria"/>
                <a:ea typeface="+mn-ea"/>
                <a:cs typeface="+mn-cs"/>
              </a:rPr>
              <a:t>Negative Example</a:t>
            </a:r>
            <a:r>
              <a:rPr kumimoji="0" lang="en-US" sz="2000" b="0" i="0" u="none" strike="noStrike" kern="1200" cap="none" spc="0" normalizeH="0" baseline="0" noProof="0" dirty="0">
                <a:ln>
                  <a:noFill/>
                </a:ln>
                <a:solidFill>
                  <a:prstClr val="black"/>
                </a:solidFill>
                <a:effectLst/>
                <a:uLnTx/>
                <a:uFillTx/>
                <a:latin typeface="Alexandria"/>
                <a:ea typeface="+mn-ea"/>
                <a:cs typeface="+mn-cs"/>
              </a:rPr>
              <a:t>: Providing preferential treatment to a major client.</a:t>
            </a:r>
          </a:p>
        </p:txBody>
      </p:sp>
      <p:sp>
        <p:nvSpPr>
          <p:cNvPr id="16" name="Star: 10 Points 15">
            <a:extLst>
              <a:ext uri="{FF2B5EF4-FFF2-40B4-BE49-F238E27FC236}">
                <a16:creationId xmlns:a16="http://schemas.microsoft.com/office/drawing/2014/main" id="{3A064E08-BD4D-CEC4-3FB1-D8E3EB28835D}"/>
              </a:ext>
            </a:extLst>
          </p:cNvPr>
          <p:cNvSpPr/>
          <p:nvPr/>
        </p:nvSpPr>
        <p:spPr>
          <a:xfrm>
            <a:off x="95911" y="4113327"/>
            <a:ext cx="2530268" cy="870512"/>
          </a:xfrm>
          <a:prstGeom prst="star10">
            <a:avLst/>
          </a:prstGeom>
          <a:solidFill>
            <a:srgbClr val="FFFFEB"/>
          </a:solid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7030A0"/>
                </a:solidFill>
                <a:effectLst/>
                <a:uLnTx/>
                <a:uFillTx/>
                <a:latin typeface="Alexandria"/>
                <a:ea typeface="+mn-ea"/>
                <a:cs typeface="+mn-cs"/>
              </a:rPr>
              <a:t>2. Objectivity</a:t>
            </a:r>
          </a:p>
        </p:txBody>
      </p:sp>
    </p:spTree>
    <p:extLst>
      <p:ext uri="{BB962C8B-B14F-4D97-AF65-F5344CB8AC3E}">
        <p14:creationId xmlns:p14="http://schemas.microsoft.com/office/powerpoint/2010/main" val="2502224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4" grpId="0" animBg="1"/>
      <p:bldP spid="10" grpId="0" animBg="1"/>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B43A71-B480-B448-982F-29F6211EFB9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A1587E22-3C4E-EFB0-0EF6-3D15D274FC92}"/>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D4CC483B-79DB-0A65-B47B-99F7112C806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1BDD7B51-BA84-9B72-F50F-32365CA78B68}"/>
              </a:ext>
            </a:extLst>
          </p:cNvPr>
          <p:cNvSpPr txBox="1"/>
          <p:nvPr/>
        </p:nvSpPr>
        <p:spPr>
          <a:xfrm>
            <a:off x="2698882" y="524820"/>
            <a:ext cx="809125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Professional Framework of the Valuation Process</a:t>
            </a:r>
          </a:p>
        </p:txBody>
      </p:sp>
      <p:sp>
        <p:nvSpPr>
          <p:cNvPr id="4" name="TextBox 3">
            <a:extLst>
              <a:ext uri="{FF2B5EF4-FFF2-40B4-BE49-F238E27FC236}">
                <a16:creationId xmlns:a16="http://schemas.microsoft.com/office/drawing/2014/main" id="{6D4ADE04-998B-0DD6-4B3B-BF9A14B1A3D7}"/>
              </a:ext>
            </a:extLst>
          </p:cNvPr>
          <p:cNvSpPr txBox="1"/>
          <p:nvPr/>
        </p:nvSpPr>
        <p:spPr>
          <a:xfrm>
            <a:off x="359230" y="1098719"/>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Professional Competence and Ethics:</a:t>
            </a:r>
          </a:p>
        </p:txBody>
      </p:sp>
      <p:grpSp>
        <p:nvGrpSpPr>
          <p:cNvPr id="3" name="Group 2">
            <a:extLst>
              <a:ext uri="{FF2B5EF4-FFF2-40B4-BE49-F238E27FC236}">
                <a16:creationId xmlns:a16="http://schemas.microsoft.com/office/drawing/2014/main" id="{F08135F4-04D8-0089-1562-99C53B41052A}"/>
              </a:ext>
            </a:extLst>
          </p:cNvPr>
          <p:cNvGrpSpPr/>
          <p:nvPr/>
        </p:nvGrpSpPr>
        <p:grpSpPr>
          <a:xfrm>
            <a:off x="5413126" y="985302"/>
            <a:ext cx="5377010" cy="625685"/>
            <a:chOff x="6118" y="2434156"/>
            <a:chExt cx="4039576" cy="618012"/>
          </a:xfrm>
          <a:solidFill>
            <a:srgbClr val="FF0000"/>
          </a:solidFill>
        </p:grpSpPr>
        <p:sp>
          <p:nvSpPr>
            <p:cNvPr id="12" name="Rectangle 8">
              <a:extLst>
                <a:ext uri="{FF2B5EF4-FFF2-40B4-BE49-F238E27FC236}">
                  <a16:creationId xmlns:a16="http://schemas.microsoft.com/office/drawing/2014/main" id="{C872538B-1D33-BF80-B00B-171A40436E9A}"/>
                </a:ext>
              </a:extLst>
            </p:cNvPr>
            <p:cNvSpPr/>
            <p:nvPr/>
          </p:nvSpPr>
          <p:spPr>
            <a:xfrm>
              <a:off x="6118" y="2567410"/>
              <a:ext cx="4039575" cy="484758"/>
            </a:xfrm>
            <a:prstGeom prst="horizontalScroll">
              <a:avLst/>
            </a:prstGeom>
            <a:solidFill>
              <a:srgbClr val="FFFFCC"/>
            </a:solidFill>
            <a:ln>
              <a:solidFill>
                <a:schemeClr val="accent2">
                  <a:lumMod val="75000"/>
                </a:schemeClr>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3" name="TextBox 12">
              <a:extLst>
                <a:ext uri="{FF2B5EF4-FFF2-40B4-BE49-F238E27FC236}">
                  <a16:creationId xmlns:a16="http://schemas.microsoft.com/office/drawing/2014/main" id="{6DE9AC11-3DA7-0CD5-442C-6B907126A050}"/>
                </a:ext>
              </a:extLst>
            </p:cNvPr>
            <p:cNvSpPr txBox="1"/>
            <p:nvPr/>
          </p:nvSpPr>
          <p:spPr>
            <a:xfrm>
              <a:off x="6118" y="2434156"/>
              <a:ext cx="4039576" cy="525154"/>
            </a:xfrm>
            <a:prstGeom prst="horizontalScroll">
              <a:avLst/>
            </a:prstGeom>
            <a:solidFill>
              <a:srgbClr val="FFFFCC"/>
            </a:solidFill>
            <a:ln>
              <a:solidFill>
                <a:schemeClr val="accent2">
                  <a:lumMod val="75000"/>
                </a:schemeClr>
              </a:solidFill>
            </a:ln>
          </p:spPr>
          <p:txBody>
            <a:bodyPr wrap="square">
              <a:spAutoFit/>
            </a:bodyPr>
            <a:lstStyle>
              <a:defPPr>
                <a:defRPr lang="en-US"/>
              </a:defPPr>
              <a:lvl1pPr algn="ctr">
                <a:defRPr sz="2000" b="1">
                  <a:solidFill>
                    <a:srgbClr val="C00000"/>
                  </a:solidFill>
                  <a:latin typeface="Alexandria"/>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Professional Ethics</a:t>
              </a:r>
            </a:p>
          </p:txBody>
        </p:sp>
      </p:grpSp>
      <p:sp>
        <p:nvSpPr>
          <p:cNvPr id="11" name="TextBox 10">
            <a:extLst>
              <a:ext uri="{FF2B5EF4-FFF2-40B4-BE49-F238E27FC236}">
                <a16:creationId xmlns:a16="http://schemas.microsoft.com/office/drawing/2014/main" id="{3A43AFD8-B6CD-1A74-E54C-B61687BEACA3}"/>
              </a:ext>
            </a:extLst>
          </p:cNvPr>
          <p:cNvSpPr txBox="1"/>
          <p:nvPr/>
        </p:nvSpPr>
        <p:spPr>
          <a:xfrm>
            <a:off x="2861341" y="1677990"/>
            <a:ext cx="9324815" cy="1660455"/>
          </a:xfrm>
          <a:prstGeom prst="rect">
            <a:avLst/>
          </a:prstGeom>
          <a:solidFill>
            <a:schemeClr val="bg1"/>
          </a:solidFill>
          <a:ln>
            <a:solidFill>
              <a:schemeClr val="accent4">
                <a:lumMod val="50000"/>
              </a:schemeClr>
            </a:solidFill>
          </a:ln>
        </p:spPr>
        <p:txBody>
          <a:bodyPr wrap="square">
            <a:spAutoFit/>
          </a:bodyPr>
          <a:lstStyle/>
          <a:p>
            <a:pPr lvl="0" algn="ctr">
              <a:lnSpc>
                <a:spcPct val="130000"/>
              </a:lnSpc>
            </a:pPr>
            <a:r>
              <a:rPr lang="en-US" sz="2000" b="1" dirty="0">
                <a:solidFill>
                  <a:prstClr val="black"/>
                </a:solidFill>
                <a:latin typeface="Alexandria"/>
              </a:rPr>
              <a:t>Maintaining the knowledge and skills necessary to ensure that clients receive professional services based on current standards and practices.</a:t>
            </a:r>
          </a:p>
          <a:p>
            <a:pPr marL="342900" lvl="0" indent="-342900">
              <a:lnSpc>
                <a:spcPct val="130000"/>
              </a:lnSpc>
              <a:buFont typeface="Wingdings" panose="05000000000000000000" pitchFamily="2" charset="2"/>
              <a:buChar char="ü"/>
            </a:pPr>
            <a:r>
              <a:rPr kumimoji="0" lang="en-US" sz="2000" b="0" i="0" u="none" strike="noStrike" kern="1200" cap="none" spc="0" normalizeH="0" baseline="0" noProof="0" dirty="0">
                <a:ln>
                  <a:noFill/>
                </a:ln>
                <a:solidFill>
                  <a:srgbClr val="7030A0"/>
                </a:solidFill>
                <a:effectLst/>
                <a:uLnTx/>
                <a:uFillTx/>
                <a:latin typeface="Alexandria"/>
                <a:ea typeface="+mn-ea"/>
                <a:cs typeface="+mn-cs"/>
              </a:rPr>
              <a:t>Positive Example: </a:t>
            </a:r>
            <a:r>
              <a:rPr lang="en-US" sz="2000" dirty="0">
                <a:solidFill>
                  <a:prstClr val="black"/>
                </a:solidFill>
                <a:latin typeface="Alexandria"/>
              </a:rPr>
              <a:t>Participating in continuing professional development (CPD).</a:t>
            </a:r>
          </a:p>
          <a:p>
            <a:pPr marL="342900" lvl="0" indent="-342900">
              <a:lnSpc>
                <a:spcPct val="130000"/>
              </a:lnSpc>
              <a:buFont typeface="Wingdings" panose="05000000000000000000" pitchFamily="2" charset="2"/>
              <a:buChar char="ü"/>
            </a:pPr>
            <a:r>
              <a:rPr kumimoji="0" lang="en-US" sz="2000" b="0" i="0" u="none" strike="noStrike" kern="1200" cap="none" spc="0" normalizeH="0" baseline="0" noProof="0" dirty="0">
                <a:ln>
                  <a:noFill/>
                </a:ln>
                <a:solidFill>
                  <a:srgbClr val="7030A0"/>
                </a:solidFill>
                <a:effectLst/>
                <a:uLnTx/>
                <a:uFillTx/>
                <a:latin typeface="Alexandria"/>
                <a:ea typeface="+mn-ea"/>
                <a:cs typeface="+mn-cs"/>
              </a:rPr>
              <a:t>Negative Example: </a:t>
            </a:r>
            <a:r>
              <a:rPr lang="en-US" sz="2000" dirty="0">
                <a:solidFill>
                  <a:prstClr val="black"/>
                </a:solidFill>
                <a:latin typeface="Alexandria"/>
              </a:rPr>
              <a:t>Using outdated or superseded valuation standards.</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14" name="Star: 10 Points 13">
            <a:extLst>
              <a:ext uri="{FF2B5EF4-FFF2-40B4-BE49-F238E27FC236}">
                <a16:creationId xmlns:a16="http://schemas.microsoft.com/office/drawing/2014/main" id="{A23CFC67-CF82-6139-EB10-2977BF29AF21}"/>
              </a:ext>
            </a:extLst>
          </p:cNvPr>
          <p:cNvSpPr/>
          <p:nvPr/>
        </p:nvSpPr>
        <p:spPr>
          <a:xfrm>
            <a:off x="95911" y="2072961"/>
            <a:ext cx="2765430" cy="870512"/>
          </a:xfrm>
          <a:prstGeom prst="star10">
            <a:avLst/>
          </a:prstGeom>
          <a:solidFill>
            <a:srgbClr val="FFFFEB"/>
          </a:solid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r>
              <a:rPr lang="en-US" sz="2000" b="1" dirty="0">
                <a:solidFill>
                  <a:srgbClr val="7030A0"/>
                </a:solidFill>
                <a:latin typeface="Alexandria"/>
              </a:rPr>
              <a:t>3. Professional Competence</a:t>
            </a:r>
            <a:endParaRPr kumimoji="0" lang="en-US" sz="2000" b="1" i="0" u="none" strike="noStrike" kern="1200" cap="none" spc="0" normalizeH="0" baseline="0" noProof="0" dirty="0">
              <a:ln>
                <a:noFill/>
              </a:ln>
              <a:solidFill>
                <a:srgbClr val="7030A0"/>
              </a:solidFill>
              <a:effectLst/>
              <a:uLnTx/>
              <a:uFillTx/>
              <a:latin typeface="Alexandria"/>
              <a:ea typeface="+mn-ea"/>
              <a:cs typeface="+mn-cs"/>
            </a:endParaRPr>
          </a:p>
        </p:txBody>
      </p:sp>
      <p:sp>
        <p:nvSpPr>
          <p:cNvPr id="10" name="TextBox 9">
            <a:extLst>
              <a:ext uri="{FF2B5EF4-FFF2-40B4-BE49-F238E27FC236}">
                <a16:creationId xmlns:a16="http://schemas.microsoft.com/office/drawing/2014/main" id="{2B24EB3C-8857-6A39-D44E-D2CBBE9B7573}"/>
              </a:ext>
            </a:extLst>
          </p:cNvPr>
          <p:cNvSpPr txBox="1"/>
          <p:nvPr/>
        </p:nvSpPr>
        <p:spPr>
          <a:xfrm>
            <a:off x="2867186" y="3486354"/>
            <a:ext cx="9324814" cy="1660455"/>
          </a:xfrm>
          <a:prstGeom prst="rect">
            <a:avLst/>
          </a:prstGeom>
          <a:solidFill>
            <a:schemeClr val="bg1"/>
          </a:solidFill>
          <a:ln>
            <a:solidFill>
              <a:schemeClr val="accent4">
                <a:lumMod val="50000"/>
              </a:schemeClr>
            </a:solidFill>
          </a:ln>
        </p:spPr>
        <p:txBody>
          <a:bodyPr wrap="square">
            <a:spAutoFit/>
          </a:bodyPr>
          <a:lstStyle/>
          <a:p>
            <a:pPr lvl="0" algn="ctr">
              <a:lnSpc>
                <a:spcPct val="130000"/>
              </a:lnSpc>
            </a:pPr>
            <a:r>
              <a:rPr lang="en-US" sz="2000" b="1" dirty="0">
                <a:solidFill>
                  <a:prstClr val="black"/>
                </a:solidFill>
                <a:latin typeface="Alexandria"/>
              </a:rPr>
              <a:t>Respecting the confidentiality of information acquired during professional engagements.</a:t>
            </a:r>
          </a:p>
          <a:p>
            <a:pPr marL="342900" lvl="0" indent="-342900">
              <a:lnSpc>
                <a:spcPct val="130000"/>
              </a:lnSpc>
              <a:buFont typeface="Wingdings" panose="05000000000000000000" pitchFamily="2" charset="2"/>
              <a:buChar char="ü"/>
            </a:pPr>
            <a:r>
              <a:rPr kumimoji="0" lang="en-US" sz="2000" b="0" i="0" u="none" strike="noStrike" kern="1200" cap="none" spc="0" normalizeH="0" baseline="0" noProof="0" dirty="0">
                <a:ln>
                  <a:noFill/>
                </a:ln>
                <a:solidFill>
                  <a:srgbClr val="7030A0"/>
                </a:solidFill>
                <a:effectLst/>
                <a:uLnTx/>
                <a:uFillTx/>
                <a:latin typeface="Alexandria"/>
                <a:ea typeface="+mn-ea"/>
                <a:cs typeface="+mn-cs"/>
              </a:rPr>
              <a:t>Positive Example: </a:t>
            </a:r>
            <a:r>
              <a:rPr lang="en-US" sz="2000" dirty="0">
                <a:solidFill>
                  <a:prstClr val="black"/>
                </a:solidFill>
                <a:latin typeface="Alexandria"/>
              </a:rPr>
              <a:t>Not disclosing valuation details to third parties.</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a:p>
            <a:pPr marL="342900" lvl="0" indent="-342900">
              <a:lnSpc>
                <a:spcPct val="130000"/>
              </a:lnSpc>
              <a:buFont typeface="Wingdings" panose="05000000000000000000" pitchFamily="2" charset="2"/>
              <a:buChar char="ü"/>
            </a:pPr>
            <a:r>
              <a:rPr kumimoji="0" lang="en-US" sz="2000" b="0" i="0" u="none" strike="noStrike" kern="1200" cap="none" spc="0" normalizeH="0" baseline="0" noProof="0" dirty="0">
                <a:ln>
                  <a:noFill/>
                </a:ln>
                <a:solidFill>
                  <a:srgbClr val="7030A0"/>
                </a:solidFill>
                <a:effectLst/>
                <a:uLnTx/>
                <a:uFillTx/>
                <a:latin typeface="Alexandria"/>
                <a:ea typeface="+mn-ea"/>
                <a:cs typeface="+mn-cs"/>
              </a:rPr>
              <a:t>Negative Example</a:t>
            </a:r>
            <a:r>
              <a:rPr lang="en-US" sz="2000" dirty="0">
                <a:solidFill>
                  <a:prstClr val="black"/>
                </a:solidFill>
                <a:latin typeface="Alexandria"/>
              </a:rPr>
              <a:t>: Publishing a client’s property valuation on social media.</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16" name="Star: 10 Points 15">
            <a:extLst>
              <a:ext uri="{FF2B5EF4-FFF2-40B4-BE49-F238E27FC236}">
                <a16:creationId xmlns:a16="http://schemas.microsoft.com/office/drawing/2014/main" id="{8C630C03-C60E-174D-1BFC-294A4B76422A}"/>
              </a:ext>
            </a:extLst>
          </p:cNvPr>
          <p:cNvSpPr/>
          <p:nvPr/>
        </p:nvSpPr>
        <p:spPr>
          <a:xfrm>
            <a:off x="-5845" y="3860565"/>
            <a:ext cx="2867186" cy="870512"/>
          </a:xfrm>
          <a:prstGeom prst="star10">
            <a:avLst/>
          </a:prstGeom>
          <a:solidFill>
            <a:srgbClr val="FFFFEB"/>
          </a:solid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r>
              <a:rPr lang="en-US" sz="2000" b="1" dirty="0">
                <a:solidFill>
                  <a:srgbClr val="7030A0"/>
                </a:solidFill>
                <a:latin typeface="Alexandria"/>
              </a:rPr>
              <a:t>4. Confidentiality</a:t>
            </a:r>
            <a:endParaRPr kumimoji="0" lang="en-US" sz="2000" b="1" i="0" u="none" strike="noStrike" kern="1200" cap="none" spc="0" normalizeH="0" baseline="0" noProof="0" dirty="0">
              <a:ln>
                <a:noFill/>
              </a:ln>
              <a:solidFill>
                <a:srgbClr val="7030A0"/>
              </a:solidFill>
              <a:effectLst/>
              <a:uLnTx/>
              <a:uFillTx/>
              <a:latin typeface="Alexandria"/>
              <a:ea typeface="+mn-ea"/>
              <a:cs typeface="+mn-cs"/>
            </a:endParaRPr>
          </a:p>
        </p:txBody>
      </p:sp>
      <p:sp>
        <p:nvSpPr>
          <p:cNvPr id="7" name="TextBox 6">
            <a:extLst>
              <a:ext uri="{FF2B5EF4-FFF2-40B4-BE49-F238E27FC236}">
                <a16:creationId xmlns:a16="http://schemas.microsoft.com/office/drawing/2014/main" id="{CBDA7CE0-BE89-FDB5-AB69-88D53E58CE98}"/>
              </a:ext>
            </a:extLst>
          </p:cNvPr>
          <p:cNvSpPr txBox="1"/>
          <p:nvPr/>
        </p:nvSpPr>
        <p:spPr>
          <a:xfrm>
            <a:off x="2861341" y="5253197"/>
            <a:ext cx="9324814" cy="1660455"/>
          </a:xfrm>
          <a:prstGeom prst="rect">
            <a:avLst/>
          </a:prstGeom>
          <a:solidFill>
            <a:schemeClr val="bg1"/>
          </a:solidFill>
          <a:ln>
            <a:solidFill>
              <a:schemeClr val="accent4">
                <a:lumMod val="50000"/>
              </a:schemeClr>
            </a:solidFill>
          </a:ln>
        </p:spPr>
        <p:txBody>
          <a:bodyPr wrap="square">
            <a:spAutoFit/>
          </a:bodyPr>
          <a:lstStyle/>
          <a:p>
            <a:pPr lvl="0" algn="ctr">
              <a:lnSpc>
                <a:spcPct val="130000"/>
              </a:lnSpc>
            </a:pPr>
            <a:r>
              <a:rPr lang="en-US" sz="2000" b="1" dirty="0">
                <a:solidFill>
                  <a:prstClr val="black"/>
                </a:solidFill>
                <a:latin typeface="Alexandria"/>
              </a:rPr>
              <a:t>Compliance with relevant laws, regulations, and professional standards.</a:t>
            </a:r>
          </a:p>
          <a:p>
            <a:pPr marL="342900" lvl="0" indent="-342900">
              <a:lnSpc>
                <a:spcPct val="130000"/>
              </a:lnSpc>
              <a:buFont typeface="Wingdings" panose="05000000000000000000" pitchFamily="2" charset="2"/>
              <a:buChar char="ü"/>
            </a:pPr>
            <a:r>
              <a:rPr kumimoji="0" lang="en-US" sz="2000" b="0" i="0" u="none" strike="noStrike" kern="1200" cap="none" spc="0" normalizeH="0" baseline="0" noProof="0" dirty="0">
                <a:ln>
                  <a:noFill/>
                </a:ln>
                <a:solidFill>
                  <a:srgbClr val="7030A0"/>
                </a:solidFill>
                <a:effectLst/>
                <a:uLnTx/>
                <a:uFillTx/>
                <a:latin typeface="Alexandria"/>
                <a:ea typeface="+mn-ea"/>
                <a:cs typeface="+mn-cs"/>
              </a:rPr>
              <a:t>Positive Example: </a:t>
            </a:r>
            <a:r>
              <a:rPr lang="en-US" sz="2000" dirty="0">
                <a:solidFill>
                  <a:prstClr val="black"/>
                </a:solidFill>
                <a:latin typeface="Alexandria"/>
              </a:rPr>
              <a:t>Refusing to undertake valuation services without a valid professional license.</a:t>
            </a:r>
          </a:p>
          <a:p>
            <a:pPr marL="342900" lvl="0" indent="-342900">
              <a:lnSpc>
                <a:spcPct val="130000"/>
              </a:lnSpc>
              <a:buFont typeface="Wingdings" panose="05000000000000000000" pitchFamily="2" charset="2"/>
              <a:buChar char="ü"/>
            </a:pPr>
            <a:r>
              <a:rPr kumimoji="0" lang="en-US" sz="2000" b="0" i="0" u="none" strike="noStrike" kern="1200" cap="none" spc="0" normalizeH="0" baseline="0" noProof="0" dirty="0">
                <a:ln>
                  <a:noFill/>
                </a:ln>
                <a:solidFill>
                  <a:srgbClr val="7030A0"/>
                </a:solidFill>
                <a:effectLst/>
                <a:uLnTx/>
                <a:uFillTx/>
                <a:latin typeface="Alexandria"/>
                <a:ea typeface="+mn-ea"/>
                <a:cs typeface="+mn-cs"/>
              </a:rPr>
              <a:t>Negative Example</a:t>
            </a:r>
            <a:r>
              <a:rPr lang="en-US" sz="2000" dirty="0">
                <a:solidFill>
                  <a:prstClr val="black"/>
                </a:solidFill>
                <a:latin typeface="Alexandria"/>
              </a:rPr>
              <a:t>: Misrepresenting professional qualifications or experience.</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9" name="Star: 10 Points 8">
            <a:extLst>
              <a:ext uri="{FF2B5EF4-FFF2-40B4-BE49-F238E27FC236}">
                <a16:creationId xmlns:a16="http://schemas.microsoft.com/office/drawing/2014/main" id="{B05C4D99-0776-45EC-6BF5-EEDBACCCA6FC}"/>
              </a:ext>
            </a:extLst>
          </p:cNvPr>
          <p:cNvSpPr/>
          <p:nvPr/>
        </p:nvSpPr>
        <p:spPr>
          <a:xfrm>
            <a:off x="-11690" y="5565416"/>
            <a:ext cx="2867186" cy="870512"/>
          </a:xfrm>
          <a:prstGeom prst="star10">
            <a:avLst/>
          </a:prstGeom>
          <a:solidFill>
            <a:srgbClr val="FFFFEB"/>
          </a:solid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r>
              <a:rPr lang="en-US" sz="2000" b="1" dirty="0">
                <a:solidFill>
                  <a:srgbClr val="7030A0"/>
                </a:solidFill>
                <a:latin typeface="Alexandria"/>
              </a:rPr>
              <a:t>5. Professional Behavior</a:t>
            </a:r>
            <a:endParaRPr kumimoji="0" lang="en-US" sz="2000" b="1" i="0" u="none" strike="noStrike" kern="1200" cap="none" spc="0" normalizeH="0" baseline="0" noProof="0" dirty="0">
              <a:ln>
                <a:noFill/>
              </a:ln>
              <a:solidFill>
                <a:srgbClr val="7030A0"/>
              </a:solidFill>
              <a:effectLst/>
              <a:uLnTx/>
              <a:uFillTx/>
              <a:latin typeface="Alexandria"/>
              <a:ea typeface="+mn-ea"/>
              <a:cs typeface="+mn-cs"/>
            </a:endParaRPr>
          </a:p>
        </p:txBody>
      </p:sp>
    </p:spTree>
    <p:extLst>
      <p:ext uri="{BB962C8B-B14F-4D97-AF65-F5344CB8AC3E}">
        <p14:creationId xmlns:p14="http://schemas.microsoft.com/office/powerpoint/2010/main" val="3094468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500" fill="hold"/>
                                        <p:tgtEl>
                                          <p:spTgt spid="7"/>
                                        </p:tgtEl>
                                        <p:attrNameLst>
                                          <p:attrName>ppt_x</p:attrName>
                                        </p:attrNameLst>
                                      </p:cBhvr>
                                      <p:tavLst>
                                        <p:tav tm="0">
                                          <p:val>
                                            <p:strVal val="#ppt_x"/>
                                          </p:val>
                                        </p:tav>
                                        <p:tav tm="100000">
                                          <p:val>
                                            <p:strVal val="#ppt_x"/>
                                          </p:val>
                                        </p:tav>
                                      </p:tavLst>
                                    </p:anim>
                                    <p:anim calcmode="lin" valueType="num">
                                      <p:cBhvr additive="base">
                                        <p:cTn id="3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4" grpId="0" animBg="1"/>
      <p:bldP spid="10" grpId="0" animBg="1"/>
      <p:bldP spid="16" grpId="0" animBg="1"/>
      <p:bldP spid="7" grpId="0" animBg="1"/>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520BBF-BAB9-6480-4265-819D1FD6BE4E}"/>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FE429283-D067-0302-BCBE-CD16D77C9B6E}"/>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79E875E2-4900-0164-D17C-8EA0D319E1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05681DD7-C22A-1850-0F80-014B27872576}"/>
              </a:ext>
            </a:extLst>
          </p:cNvPr>
          <p:cNvSpPr txBox="1"/>
          <p:nvPr/>
        </p:nvSpPr>
        <p:spPr>
          <a:xfrm>
            <a:off x="4347795" y="524820"/>
            <a:ext cx="479342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Valuation Process Lifecycle</a:t>
            </a:r>
          </a:p>
        </p:txBody>
      </p:sp>
      <p:sp>
        <p:nvSpPr>
          <p:cNvPr id="7" name="Rectangle: Top Corners Rounded 6">
            <a:extLst>
              <a:ext uri="{FF2B5EF4-FFF2-40B4-BE49-F238E27FC236}">
                <a16:creationId xmlns:a16="http://schemas.microsoft.com/office/drawing/2014/main" id="{A60C7BF7-346D-5369-4879-69BAFF590B86}"/>
              </a:ext>
            </a:extLst>
          </p:cNvPr>
          <p:cNvSpPr/>
          <p:nvPr/>
        </p:nvSpPr>
        <p:spPr>
          <a:xfrm>
            <a:off x="330250" y="1419828"/>
            <a:ext cx="11768762" cy="733269"/>
          </a:xfrm>
          <a:prstGeom prst="round2Same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20000"/>
              </a:lnSpc>
              <a:spcBef>
                <a:spcPts val="600"/>
              </a:spcBef>
              <a:spcAft>
                <a:spcPts val="600"/>
              </a:spcAft>
              <a:defRPr/>
            </a:pPr>
            <a:r>
              <a:rPr lang="en-US" sz="2000" b="1" dirty="0">
                <a:solidFill>
                  <a:srgbClr val="C00000"/>
                </a:solidFill>
                <a:latin typeface="Alexandria"/>
              </a:rPr>
              <a:t>Valuation </a:t>
            </a:r>
            <a:r>
              <a:rPr lang="en-US" sz="2000" b="1" dirty="0">
                <a:solidFill>
                  <a:schemeClr val="tx1"/>
                </a:solidFill>
                <a:latin typeface="Alexandria"/>
              </a:rPr>
              <a:t>is not merely the production of a numerical figure; rather, it is a </a:t>
            </a:r>
            <a:r>
              <a:rPr lang="en-US" sz="2000" b="1" dirty="0">
                <a:solidFill>
                  <a:srgbClr val="0070C0"/>
                </a:solidFill>
                <a:latin typeface="Alexandria"/>
              </a:rPr>
              <a:t>structured professional process</a:t>
            </a:r>
            <a:r>
              <a:rPr lang="en-US" sz="2000" b="1" dirty="0">
                <a:solidFill>
                  <a:schemeClr val="tx1"/>
                </a:solidFill>
                <a:latin typeface="Alexandria"/>
              </a:rPr>
              <a:t>.</a:t>
            </a:r>
            <a:endParaRPr kumimoji="0" lang="en-US" sz="2000" i="0" strike="noStrike" kern="1200" cap="none" spc="0" normalizeH="0" baseline="0" noProof="0" dirty="0">
              <a:ln>
                <a:noFill/>
              </a:ln>
              <a:solidFill>
                <a:schemeClr val="tx1"/>
              </a:solidFill>
              <a:effectLst/>
              <a:uLnTx/>
              <a:uFillTx/>
              <a:latin typeface="Alexandria"/>
            </a:endParaRPr>
          </a:p>
        </p:txBody>
      </p:sp>
      <p:sp>
        <p:nvSpPr>
          <p:cNvPr id="8" name="Rectangle: Top Corners Rounded 7">
            <a:extLst>
              <a:ext uri="{FF2B5EF4-FFF2-40B4-BE49-F238E27FC236}">
                <a16:creationId xmlns:a16="http://schemas.microsoft.com/office/drawing/2014/main" id="{8BC84191-20AA-0F8B-631C-C9DAAF6E3D7C}"/>
              </a:ext>
            </a:extLst>
          </p:cNvPr>
          <p:cNvSpPr/>
          <p:nvPr/>
        </p:nvSpPr>
        <p:spPr>
          <a:xfrm>
            <a:off x="320595" y="2641887"/>
            <a:ext cx="11768762" cy="733269"/>
          </a:xfrm>
          <a:prstGeom prst="round2Same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20000"/>
              </a:lnSpc>
              <a:spcBef>
                <a:spcPts val="600"/>
              </a:spcBef>
              <a:spcAft>
                <a:spcPts val="600"/>
              </a:spcAft>
              <a:defRPr/>
            </a:pPr>
            <a:r>
              <a:rPr lang="en-US" sz="2000" b="1" dirty="0">
                <a:solidFill>
                  <a:srgbClr val="C00000"/>
                </a:solidFill>
                <a:latin typeface="Alexandria"/>
              </a:rPr>
              <a:t>The value conclusion reached by the valuer </a:t>
            </a:r>
            <a:r>
              <a:rPr lang="en-US" sz="2000" b="1" dirty="0">
                <a:solidFill>
                  <a:schemeClr val="tx1"/>
                </a:solidFill>
                <a:latin typeface="Alexandria"/>
              </a:rPr>
              <a:t>represents the outcome of a systematic sequence of professional steps designed to ensure:</a:t>
            </a:r>
            <a:endParaRPr kumimoji="0" lang="en-US" sz="2000" i="0" strike="noStrike" kern="1200" cap="none" spc="0" normalizeH="0" baseline="0" noProof="0" dirty="0">
              <a:ln>
                <a:noFill/>
              </a:ln>
              <a:solidFill>
                <a:schemeClr val="tx1"/>
              </a:solidFill>
              <a:effectLst/>
              <a:uLnTx/>
              <a:uFillTx/>
              <a:latin typeface="Alexandria"/>
            </a:endParaRPr>
          </a:p>
        </p:txBody>
      </p:sp>
      <p:sp>
        <p:nvSpPr>
          <p:cNvPr id="10" name="Rectangle: Top Corners Rounded 9">
            <a:extLst>
              <a:ext uri="{FF2B5EF4-FFF2-40B4-BE49-F238E27FC236}">
                <a16:creationId xmlns:a16="http://schemas.microsoft.com/office/drawing/2014/main" id="{0224B693-0BD9-7871-1819-3BAF7026A5D5}"/>
              </a:ext>
            </a:extLst>
          </p:cNvPr>
          <p:cNvSpPr/>
          <p:nvPr/>
        </p:nvSpPr>
        <p:spPr>
          <a:xfrm>
            <a:off x="421546" y="3482845"/>
            <a:ext cx="2709111" cy="455308"/>
          </a:xfrm>
          <a:prstGeom prst="round2SameRect">
            <a:avLst/>
          </a:prstGeom>
          <a:solidFill>
            <a:srgbClr val="FFFFEB"/>
          </a:solidFill>
          <a:ln>
            <a:solidFill>
              <a:srgbClr val="DAA6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US" sz="2000" b="1" dirty="0">
                <a:solidFill>
                  <a:schemeClr val="tx1"/>
                </a:solidFill>
                <a:latin typeface="Alexandria"/>
              </a:rPr>
              <a:t>Transparency</a:t>
            </a:r>
            <a:endParaRPr kumimoji="0" lang="en-US" sz="2000" b="1" i="0" u="none" strike="noStrike" kern="1200" cap="none" spc="0" normalizeH="0" baseline="0" noProof="0" dirty="0">
              <a:ln>
                <a:noFill/>
              </a:ln>
              <a:solidFill>
                <a:schemeClr val="tx1"/>
              </a:solidFill>
              <a:effectLst/>
              <a:uLnTx/>
              <a:uFillTx/>
              <a:latin typeface="Calibri"/>
            </a:endParaRPr>
          </a:p>
        </p:txBody>
      </p:sp>
      <p:sp>
        <p:nvSpPr>
          <p:cNvPr id="11" name="Rectangle: Top Corners Rounded 10">
            <a:extLst>
              <a:ext uri="{FF2B5EF4-FFF2-40B4-BE49-F238E27FC236}">
                <a16:creationId xmlns:a16="http://schemas.microsoft.com/office/drawing/2014/main" id="{EADB7093-BA92-7007-D638-5EAE2D174A9A}"/>
              </a:ext>
            </a:extLst>
          </p:cNvPr>
          <p:cNvSpPr/>
          <p:nvPr/>
        </p:nvSpPr>
        <p:spPr>
          <a:xfrm>
            <a:off x="2993239" y="4195277"/>
            <a:ext cx="2709111" cy="455308"/>
          </a:xfrm>
          <a:prstGeom prst="round2SameRect">
            <a:avLst/>
          </a:prstGeom>
          <a:solidFill>
            <a:srgbClr val="FFFFEB"/>
          </a:solidFill>
          <a:ln>
            <a:solidFill>
              <a:srgbClr val="DAA6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US" sz="2000" b="1" dirty="0">
                <a:solidFill>
                  <a:schemeClr val="tx1"/>
                </a:solidFill>
                <a:latin typeface="Alexandria"/>
              </a:rPr>
              <a:t>Independence</a:t>
            </a:r>
            <a:endParaRPr kumimoji="0" lang="en-US" sz="2000" b="1" i="0" u="none" strike="noStrike" kern="1200" cap="none" spc="0" normalizeH="0" baseline="0" noProof="0" dirty="0">
              <a:ln>
                <a:noFill/>
              </a:ln>
              <a:solidFill>
                <a:schemeClr val="tx1"/>
              </a:solidFill>
              <a:effectLst/>
              <a:uLnTx/>
              <a:uFillTx/>
              <a:latin typeface="Calibri"/>
            </a:endParaRPr>
          </a:p>
        </p:txBody>
      </p:sp>
      <p:sp>
        <p:nvSpPr>
          <p:cNvPr id="12" name="Rectangle: Top Corners Rounded 11">
            <a:extLst>
              <a:ext uri="{FF2B5EF4-FFF2-40B4-BE49-F238E27FC236}">
                <a16:creationId xmlns:a16="http://schemas.microsoft.com/office/drawing/2014/main" id="{044B4584-C727-470E-738F-70D8A1E7B3D3}"/>
              </a:ext>
            </a:extLst>
          </p:cNvPr>
          <p:cNvSpPr/>
          <p:nvPr/>
        </p:nvSpPr>
        <p:spPr>
          <a:xfrm>
            <a:off x="4699979" y="4861174"/>
            <a:ext cx="2709111" cy="455308"/>
          </a:xfrm>
          <a:prstGeom prst="round2SameRect">
            <a:avLst/>
          </a:prstGeom>
          <a:solidFill>
            <a:srgbClr val="FFFFEB"/>
          </a:solidFill>
          <a:ln>
            <a:solidFill>
              <a:srgbClr val="DAA6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US" sz="2000" b="1" dirty="0">
                <a:solidFill>
                  <a:schemeClr val="tx1"/>
                </a:solidFill>
                <a:latin typeface="Alexandria"/>
              </a:rPr>
              <a:t>Objectivity</a:t>
            </a:r>
            <a:endParaRPr kumimoji="0" lang="en-US" sz="2000" b="1" i="0" u="none" strike="noStrike" kern="1200" cap="none" spc="0" normalizeH="0" baseline="0" noProof="0" dirty="0">
              <a:ln>
                <a:noFill/>
              </a:ln>
              <a:solidFill>
                <a:schemeClr val="tx1"/>
              </a:solidFill>
              <a:effectLst/>
              <a:uLnTx/>
              <a:uFillTx/>
              <a:latin typeface="Calibri"/>
            </a:endParaRPr>
          </a:p>
        </p:txBody>
      </p:sp>
      <p:sp>
        <p:nvSpPr>
          <p:cNvPr id="13" name="Rectangle: Top Corners Rounded 12">
            <a:extLst>
              <a:ext uri="{FF2B5EF4-FFF2-40B4-BE49-F238E27FC236}">
                <a16:creationId xmlns:a16="http://schemas.microsoft.com/office/drawing/2014/main" id="{36D7E0AE-72C9-DC59-3BCC-DC3A8C16030E}"/>
              </a:ext>
            </a:extLst>
          </p:cNvPr>
          <p:cNvSpPr/>
          <p:nvPr/>
        </p:nvSpPr>
        <p:spPr>
          <a:xfrm>
            <a:off x="6744509" y="5527071"/>
            <a:ext cx="5336920" cy="733268"/>
          </a:xfrm>
          <a:prstGeom prst="round2SameRect">
            <a:avLst/>
          </a:prstGeom>
          <a:solidFill>
            <a:srgbClr val="FFFFEB"/>
          </a:solidFill>
          <a:ln>
            <a:solidFill>
              <a:srgbClr val="DAA6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US" sz="2000" b="1" dirty="0">
                <a:solidFill>
                  <a:schemeClr val="tx1"/>
                </a:solidFill>
                <a:latin typeface="Alexandria"/>
              </a:rPr>
              <a:t>Compliance with professional competence and ethical standards (RICS &amp; IVS)</a:t>
            </a:r>
            <a:endParaRPr kumimoji="0" lang="en-US" sz="2000" b="1" i="0" u="none" strike="noStrike" kern="1200" cap="none" spc="0" normalizeH="0" baseline="0" noProof="0" dirty="0">
              <a:ln>
                <a:noFill/>
              </a:ln>
              <a:solidFill>
                <a:schemeClr val="tx1"/>
              </a:solidFill>
              <a:effectLst/>
              <a:uLnTx/>
              <a:uFillTx/>
              <a:latin typeface="Calibri"/>
            </a:endParaRPr>
          </a:p>
        </p:txBody>
      </p:sp>
    </p:spTree>
    <p:extLst>
      <p:ext uri="{BB962C8B-B14F-4D97-AF65-F5344CB8AC3E}">
        <p14:creationId xmlns:p14="http://schemas.microsoft.com/office/powerpoint/2010/main" val="3220319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0-#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0-#ppt_w/2"/>
                                          </p:val>
                                        </p:tav>
                                        <p:tav tm="100000">
                                          <p:val>
                                            <p:strVal val="#ppt_x"/>
                                          </p:val>
                                        </p:tav>
                                      </p:tavLst>
                                    </p:anim>
                                    <p:anim calcmode="lin" valueType="num">
                                      <p:cBhvr additive="base">
                                        <p:cTn id="26"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0-#ppt_w/2"/>
                                          </p:val>
                                        </p:tav>
                                        <p:tav tm="100000">
                                          <p:val>
                                            <p:strVal val="#ppt_x"/>
                                          </p:val>
                                        </p:tav>
                                      </p:tavLst>
                                    </p:anim>
                                    <p:anim calcmode="lin" valueType="num">
                                      <p:cBhvr additive="base">
                                        <p:cTn id="32"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0-#ppt_w/2"/>
                                          </p:val>
                                        </p:tav>
                                        <p:tav tm="100000">
                                          <p:val>
                                            <p:strVal val="#ppt_x"/>
                                          </p:val>
                                        </p:tav>
                                      </p:tavLst>
                                    </p:anim>
                                    <p:anim calcmode="lin" valueType="num">
                                      <p:cBhvr additive="base">
                                        <p:cTn id="38"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P spid="11" grpId="0" animBg="1"/>
      <p:bldP spid="12" grpId="0"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0C9A07-31A9-1EDC-B55A-8D06664D0BB5}"/>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5C951340-1EAB-0FF0-9930-EE2B922CC0F2}"/>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3EF770DD-052B-DE81-7F5E-8389E75BCD6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34E0308E-2E93-B47F-699A-E0A90846853D}"/>
              </a:ext>
            </a:extLst>
          </p:cNvPr>
          <p:cNvSpPr txBox="1"/>
          <p:nvPr/>
        </p:nvSpPr>
        <p:spPr>
          <a:xfrm>
            <a:off x="4347795" y="524820"/>
            <a:ext cx="479342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Valuation Process Lifecycle</a:t>
            </a:r>
          </a:p>
        </p:txBody>
      </p:sp>
      <p:graphicFrame>
        <p:nvGraphicFramePr>
          <p:cNvPr id="3" name="Diagram 2">
            <a:extLst>
              <a:ext uri="{FF2B5EF4-FFF2-40B4-BE49-F238E27FC236}">
                <a16:creationId xmlns:a16="http://schemas.microsoft.com/office/drawing/2014/main" id="{56CD7F06-A334-003F-4ACF-F95E0FD5B7D1}"/>
              </a:ext>
            </a:extLst>
          </p:cNvPr>
          <p:cNvGraphicFramePr/>
          <p:nvPr>
            <p:extLst>
              <p:ext uri="{D42A27DB-BD31-4B8C-83A1-F6EECF244321}">
                <p14:modId xmlns:p14="http://schemas.microsoft.com/office/powerpoint/2010/main" val="2831464000"/>
              </p:ext>
            </p:extLst>
          </p:nvPr>
        </p:nvGraphicFramePr>
        <p:xfrm>
          <a:off x="180431" y="1524067"/>
          <a:ext cx="11964692" cy="525440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TextBox 3">
            <a:extLst>
              <a:ext uri="{FF2B5EF4-FFF2-40B4-BE49-F238E27FC236}">
                <a16:creationId xmlns:a16="http://schemas.microsoft.com/office/drawing/2014/main" id="{5A94F8F9-DB68-123C-00EF-13F759E81874}"/>
              </a:ext>
            </a:extLst>
          </p:cNvPr>
          <p:cNvSpPr txBox="1"/>
          <p:nvPr/>
        </p:nvSpPr>
        <p:spPr>
          <a:xfrm>
            <a:off x="3895725" y="3674216"/>
            <a:ext cx="4400550" cy="954107"/>
          </a:xfrm>
          <a:prstGeom prst="rect">
            <a:avLst/>
          </a:prstGeom>
          <a:noFill/>
        </p:spPr>
        <p:txBody>
          <a:bodyPr wrap="square">
            <a:spAutoFit/>
          </a:bodyPr>
          <a:lstStyle/>
          <a:p>
            <a:pPr algn="ctr"/>
            <a:r>
              <a:rPr lang="en-US" sz="2800" b="1" dirty="0">
                <a:latin typeface="Alexandria"/>
              </a:rPr>
              <a:t>The Valuation Process Lifecycle</a:t>
            </a:r>
          </a:p>
        </p:txBody>
      </p:sp>
    </p:spTree>
    <p:extLst>
      <p:ext uri="{BB962C8B-B14F-4D97-AF65-F5344CB8AC3E}">
        <p14:creationId xmlns:p14="http://schemas.microsoft.com/office/powerpoint/2010/main" val="2015344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28BF27-B7EE-BCD2-3347-5C851FF27CE4}"/>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1C01E230-0D1B-61BE-E179-EF90D20180FC}"/>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9E2B95AF-74E3-AF67-C4C8-5C90C5903F9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7D38BA52-A3D1-FBE0-D1C3-E6AE6FCC8975}"/>
              </a:ext>
            </a:extLst>
          </p:cNvPr>
          <p:cNvSpPr txBox="1"/>
          <p:nvPr/>
        </p:nvSpPr>
        <p:spPr>
          <a:xfrm>
            <a:off x="359230" y="1098719"/>
            <a:ext cx="9953280" cy="430887"/>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1. Receiving Instructions</a:t>
            </a:r>
          </a:p>
        </p:txBody>
      </p:sp>
      <p:sp>
        <p:nvSpPr>
          <p:cNvPr id="10" name="TextBox 9">
            <a:extLst>
              <a:ext uri="{FF2B5EF4-FFF2-40B4-BE49-F238E27FC236}">
                <a16:creationId xmlns:a16="http://schemas.microsoft.com/office/drawing/2014/main" id="{F8CB6CAD-3D0D-3776-A939-9D77B9BFEFA8}"/>
              </a:ext>
            </a:extLst>
          </p:cNvPr>
          <p:cNvSpPr txBox="1"/>
          <p:nvPr/>
        </p:nvSpPr>
        <p:spPr>
          <a:xfrm>
            <a:off x="625031" y="3039593"/>
            <a:ext cx="11128212" cy="460126"/>
          </a:xfrm>
          <a:prstGeom prst="rect">
            <a:avLst/>
          </a:prstGeom>
          <a:solidFill>
            <a:srgbClr val="FFFFEB"/>
          </a:solidFill>
          <a:ln>
            <a:solidFill>
              <a:srgbClr val="FFE2C5"/>
            </a:solidFill>
          </a:ln>
        </p:spPr>
        <p:txBody>
          <a:bodyPr wrap="square">
            <a:spAutoFit/>
          </a:bodyPr>
          <a:lstStyle/>
          <a:p>
            <a:pPr>
              <a:lnSpc>
                <a:spcPct val="130000"/>
              </a:lnSpc>
            </a:pPr>
            <a:r>
              <a:rPr lang="en-US" sz="2000" b="1" dirty="0">
                <a:latin typeface="Alexandria"/>
              </a:rPr>
              <a:t>The client </a:t>
            </a:r>
            <a:r>
              <a:rPr lang="en-US" sz="2000" dirty="0">
                <a:latin typeface="Alexandria"/>
              </a:rPr>
              <a:t>is the party instructing the valuer to undertake a valuation assignment. The client may be:</a:t>
            </a:r>
          </a:p>
        </p:txBody>
      </p:sp>
      <p:sp>
        <p:nvSpPr>
          <p:cNvPr id="11" name="Arrow: Pentagon 10">
            <a:extLst>
              <a:ext uri="{FF2B5EF4-FFF2-40B4-BE49-F238E27FC236}">
                <a16:creationId xmlns:a16="http://schemas.microsoft.com/office/drawing/2014/main" id="{81395F44-0FE7-8C6C-4AE5-42B8FC8A9F20}"/>
              </a:ext>
            </a:extLst>
          </p:cNvPr>
          <p:cNvSpPr/>
          <p:nvPr/>
        </p:nvSpPr>
        <p:spPr>
          <a:xfrm>
            <a:off x="850230" y="4002322"/>
            <a:ext cx="11128212" cy="484810"/>
          </a:xfrm>
          <a:prstGeom prst="homePlate">
            <a:avLst/>
          </a:prstGeom>
          <a:solidFill>
            <a:schemeClr val="bg1"/>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lgn="ctr">
              <a:buFont typeface="Wingdings" panose="05000000000000000000" pitchFamily="2" charset="2"/>
              <a:buChar char="Ø"/>
              <a:defRPr/>
            </a:pPr>
            <a:r>
              <a:rPr lang="en-US" sz="2000" b="1" dirty="0">
                <a:solidFill>
                  <a:srgbClr val="0070C0"/>
                </a:solidFill>
                <a:latin typeface="Alexandria"/>
              </a:rPr>
              <a:t>Internal</a:t>
            </a:r>
            <a:r>
              <a:rPr lang="en-US" sz="2000" b="1" dirty="0">
                <a:solidFill>
                  <a:schemeClr val="tx1"/>
                </a:solidFill>
                <a:latin typeface="Alexandria"/>
              </a:rPr>
              <a:t>, where the valuation is prepared for the benefit of the organization employing the valuer.</a:t>
            </a:r>
            <a:endParaRPr kumimoji="0" lang="en-US" sz="2000" b="1" i="0" u="none" strike="noStrike" kern="1200" cap="none" spc="0" normalizeH="0" baseline="0" noProof="0" dirty="0">
              <a:ln>
                <a:noFill/>
              </a:ln>
              <a:solidFill>
                <a:schemeClr val="tx1"/>
              </a:solidFill>
              <a:effectLst/>
              <a:uLnTx/>
              <a:uFillTx/>
              <a:latin typeface="Calibri"/>
            </a:endParaRPr>
          </a:p>
        </p:txBody>
      </p:sp>
      <p:sp>
        <p:nvSpPr>
          <p:cNvPr id="3" name="TextBox 2">
            <a:extLst>
              <a:ext uri="{FF2B5EF4-FFF2-40B4-BE49-F238E27FC236}">
                <a16:creationId xmlns:a16="http://schemas.microsoft.com/office/drawing/2014/main" id="{DC3473C5-A976-903A-5EAC-81000891887E}"/>
              </a:ext>
            </a:extLst>
          </p:cNvPr>
          <p:cNvSpPr txBox="1"/>
          <p:nvPr/>
        </p:nvSpPr>
        <p:spPr>
          <a:xfrm>
            <a:off x="4347795" y="524820"/>
            <a:ext cx="479342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Valuation Process Lifecycle</a:t>
            </a:r>
          </a:p>
        </p:txBody>
      </p:sp>
      <p:sp>
        <p:nvSpPr>
          <p:cNvPr id="13" name="Rectangle: Top Corners Rounded 12">
            <a:extLst>
              <a:ext uri="{FF2B5EF4-FFF2-40B4-BE49-F238E27FC236}">
                <a16:creationId xmlns:a16="http://schemas.microsoft.com/office/drawing/2014/main" id="{E0D7676C-C83A-F463-7185-78DD5FB783A6}"/>
              </a:ext>
            </a:extLst>
          </p:cNvPr>
          <p:cNvSpPr/>
          <p:nvPr/>
        </p:nvSpPr>
        <p:spPr>
          <a:xfrm>
            <a:off x="186274" y="1730111"/>
            <a:ext cx="12005726" cy="870512"/>
          </a:xfrm>
          <a:prstGeom prst="round2Same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20000"/>
              </a:lnSpc>
              <a:defRPr/>
            </a:pPr>
            <a:r>
              <a:rPr lang="en-US" sz="2000" b="1" dirty="0">
                <a:solidFill>
                  <a:srgbClr val="4472C4"/>
                </a:solidFill>
                <a:latin typeface="Alexandria"/>
              </a:rPr>
              <a:t>Receiving</a:t>
            </a:r>
            <a:r>
              <a:rPr lang="en-US" sz="2000" b="1" dirty="0">
                <a:solidFill>
                  <a:srgbClr val="C00000"/>
                </a:solidFill>
                <a:latin typeface="Alexandria"/>
              </a:rPr>
              <a:t> </a:t>
            </a:r>
            <a:r>
              <a:rPr lang="en-US" sz="2000" b="1" dirty="0">
                <a:solidFill>
                  <a:srgbClr val="4472C4"/>
                </a:solidFill>
                <a:latin typeface="Alexandria"/>
              </a:rPr>
              <a:t>instruction stage </a:t>
            </a:r>
            <a:r>
              <a:rPr lang="en-US" sz="2000" dirty="0">
                <a:solidFill>
                  <a:schemeClr val="tx1"/>
                </a:solidFill>
                <a:latin typeface="Alexandria"/>
              </a:rPr>
              <a:t>represents the critical starting point of the valuation process. It involves the initial communication between </a:t>
            </a:r>
            <a:r>
              <a:rPr lang="en-US" sz="2000" b="1" dirty="0">
                <a:solidFill>
                  <a:schemeClr val="tx1"/>
                </a:solidFill>
                <a:latin typeface="Alexandria"/>
              </a:rPr>
              <a:t>the client and the valuer </a:t>
            </a:r>
            <a:r>
              <a:rPr lang="en-US" sz="2000" dirty="0">
                <a:solidFill>
                  <a:schemeClr val="tx1"/>
                </a:solidFill>
                <a:latin typeface="Alexandria"/>
              </a:rPr>
              <a:t>in order to clearly define the valuation requirements.</a:t>
            </a:r>
            <a:endParaRPr kumimoji="0" lang="en-US" sz="2000" i="0" strike="noStrike" kern="1200" cap="none" spc="0" normalizeH="0" baseline="0" noProof="0" dirty="0">
              <a:ln>
                <a:noFill/>
              </a:ln>
              <a:solidFill>
                <a:schemeClr val="tx1"/>
              </a:solidFill>
              <a:effectLst/>
              <a:uLnTx/>
              <a:uFillTx/>
              <a:latin typeface="Alexandria"/>
            </a:endParaRPr>
          </a:p>
        </p:txBody>
      </p:sp>
      <p:sp>
        <p:nvSpPr>
          <p:cNvPr id="14" name="Arrow: Pentagon 13">
            <a:extLst>
              <a:ext uri="{FF2B5EF4-FFF2-40B4-BE49-F238E27FC236}">
                <a16:creationId xmlns:a16="http://schemas.microsoft.com/office/drawing/2014/main" id="{7A3880F6-39F6-ABE5-D620-2D3172BF7CDC}"/>
              </a:ext>
            </a:extLst>
          </p:cNvPr>
          <p:cNvSpPr/>
          <p:nvPr/>
        </p:nvSpPr>
        <p:spPr>
          <a:xfrm>
            <a:off x="850230" y="4968950"/>
            <a:ext cx="11128212" cy="484810"/>
          </a:xfrm>
          <a:prstGeom prst="homePlate">
            <a:avLst/>
          </a:prstGeom>
          <a:solidFill>
            <a:schemeClr val="bg1"/>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buFont typeface="Wingdings" panose="05000000000000000000" pitchFamily="2" charset="2"/>
              <a:buChar char="Ø"/>
              <a:defRPr/>
            </a:pPr>
            <a:r>
              <a:rPr lang="en-US" sz="2000" b="1" dirty="0">
                <a:solidFill>
                  <a:srgbClr val="0070C0"/>
                </a:solidFill>
                <a:latin typeface="Alexandria"/>
              </a:rPr>
              <a:t>External</a:t>
            </a:r>
            <a:r>
              <a:rPr lang="en-US" sz="2000" b="1" dirty="0">
                <a:solidFill>
                  <a:schemeClr val="tx1"/>
                </a:solidFill>
                <a:latin typeface="Alexandria"/>
              </a:rPr>
              <a:t>, where the valuer is appointed by an independent third party.</a:t>
            </a:r>
            <a:endParaRPr kumimoji="0" lang="en-US" sz="2000" b="1" i="0" u="none" strike="noStrike" kern="1200" cap="none" spc="0" normalizeH="0" baseline="0" noProof="0" dirty="0">
              <a:ln>
                <a:noFill/>
              </a:ln>
              <a:solidFill>
                <a:schemeClr val="tx1"/>
              </a:solidFill>
              <a:effectLst/>
              <a:uLnTx/>
              <a:uFillTx/>
              <a:latin typeface="Calibri"/>
            </a:endParaRPr>
          </a:p>
        </p:txBody>
      </p:sp>
    </p:spTree>
    <p:extLst>
      <p:ext uri="{BB962C8B-B14F-4D97-AF65-F5344CB8AC3E}">
        <p14:creationId xmlns:p14="http://schemas.microsoft.com/office/powerpoint/2010/main" val="1226331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fill="hold"/>
                                        <p:tgtEl>
                                          <p:spTgt spid="14"/>
                                        </p:tgtEl>
                                        <p:attrNameLst>
                                          <p:attrName>ppt_x</p:attrName>
                                        </p:attrNameLst>
                                      </p:cBhvr>
                                      <p:tavLst>
                                        <p:tav tm="0">
                                          <p:val>
                                            <p:strVal val="0-#ppt_w/2"/>
                                          </p:val>
                                        </p:tav>
                                        <p:tav tm="100000">
                                          <p:val>
                                            <p:strVal val="#ppt_x"/>
                                          </p:val>
                                        </p:tav>
                                      </p:tavLst>
                                    </p:anim>
                                    <p:anim calcmode="lin" valueType="num">
                                      <p:cBhvr additive="base">
                                        <p:cTn id="26"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3" grpId="0" animBg="1"/>
      <p:bldP spid="1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92111C-E239-FFA4-CA20-B85B25133965}"/>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5E0C4977-DC00-28CD-31E3-F44B379E10B4}"/>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CA8E7A5C-A223-7BE8-D5AA-A064992E988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308522DC-F411-A7C5-C53E-7EC7DDEE05D8}"/>
              </a:ext>
            </a:extLst>
          </p:cNvPr>
          <p:cNvSpPr txBox="1"/>
          <p:nvPr/>
        </p:nvSpPr>
        <p:spPr>
          <a:xfrm>
            <a:off x="359230" y="1098719"/>
            <a:ext cx="9953280" cy="430887"/>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1. Receiving Instructions</a:t>
            </a:r>
          </a:p>
        </p:txBody>
      </p:sp>
      <p:sp>
        <p:nvSpPr>
          <p:cNvPr id="3" name="TextBox 2">
            <a:extLst>
              <a:ext uri="{FF2B5EF4-FFF2-40B4-BE49-F238E27FC236}">
                <a16:creationId xmlns:a16="http://schemas.microsoft.com/office/drawing/2014/main" id="{15DB262C-E1D0-88C7-F9B1-DDF8BFA24560}"/>
              </a:ext>
            </a:extLst>
          </p:cNvPr>
          <p:cNvSpPr txBox="1"/>
          <p:nvPr/>
        </p:nvSpPr>
        <p:spPr>
          <a:xfrm>
            <a:off x="4347795" y="524820"/>
            <a:ext cx="479342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Valuation Process Lifecycle</a:t>
            </a:r>
          </a:p>
        </p:txBody>
      </p:sp>
      <p:graphicFrame>
        <p:nvGraphicFramePr>
          <p:cNvPr id="2" name="Table 1">
            <a:extLst>
              <a:ext uri="{FF2B5EF4-FFF2-40B4-BE49-F238E27FC236}">
                <a16:creationId xmlns:a16="http://schemas.microsoft.com/office/drawing/2014/main" id="{59260E65-7C51-F022-D7E6-D5773C87D93E}"/>
              </a:ext>
            </a:extLst>
          </p:cNvPr>
          <p:cNvGraphicFramePr>
            <a:graphicFrameLocks noGrp="1"/>
          </p:cNvGraphicFramePr>
          <p:nvPr>
            <p:extLst>
              <p:ext uri="{D42A27DB-BD31-4B8C-83A1-F6EECF244321}">
                <p14:modId xmlns:p14="http://schemas.microsoft.com/office/powerpoint/2010/main" val="2817688213"/>
              </p:ext>
            </p:extLst>
          </p:nvPr>
        </p:nvGraphicFramePr>
        <p:xfrm>
          <a:off x="483268" y="1884538"/>
          <a:ext cx="11225464" cy="3505200"/>
        </p:xfrm>
        <a:graphic>
          <a:graphicData uri="http://schemas.openxmlformats.org/drawingml/2006/table">
            <a:tbl>
              <a:tblPr>
                <a:tableStyleId>{22838BEF-8BB2-4498-84A7-C5851F593DF1}</a:tableStyleId>
              </a:tblPr>
              <a:tblGrid>
                <a:gridCol w="2136349">
                  <a:extLst>
                    <a:ext uri="{9D8B030D-6E8A-4147-A177-3AD203B41FA5}">
                      <a16:colId xmlns:a16="http://schemas.microsoft.com/office/drawing/2014/main" val="1905233827"/>
                    </a:ext>
                  </a:extLst>
                </a:gridCol>
                <a:gridCol w="4438909">
                  <a:extLst>
                    <a:ext uri="{9D8B030D-6E8A-4147-A177-3AD203B41FA5}">
                      <a16:colId xmlns:a16="http://schemas.microsoft.com/office/drawing/2014/main" val="3013282215"/>
                    </a:ext>
                  </a:extLst>
                </a:gridCol>
                <a:gridCol w="4650206">
                  <a:extLst>
                    <a:ext uri="{9D8B030D-6E8A-4147-A177-3AD203B41FA5}">
                      <a16:colId xmlns:a16="http://schemas.microsoft.com/office/drawing/2014/main" val="1959144803"/>
                    </a:ext>
                  </a:extLst>
                </a:gridCol>
              </a:tblGrid>
              <a:tr h="0">
                <a:tc>
                  <a:txBody>
                    <a:bodyPr/>
                    <a:lstStyle/>
                    <a:p>
                      <a:pPr algn="ctr">
                        <a:buNone/>
                      </a:pPr>
                      <a:r>
                        <a:rPr lang="en-US" sz="2000" b="1" dirty="0">
                          <a:latin typeface="Alexandria"/>
                        </a:rPr>
                        <a:t>Aspect</a:t>
                      </a:r>
                    </a:p>
                  </a:txBody>
                  <a:tcPr anchor="ctr"/>
                </a:tc>
                <a:tc>
                  <a:txBody>
                    <a:bodyPr/>
                    <a:lstStyle/>
                    <a:p>
                      <a:pPr algn="ctr">
                        <a:buNone/>
                      </a:pPr>
                      <a:r>
                        <a:rPr lang="en-US" sz="2000" b="1" dirty="0">
                          <a:latin typeface="Alexandria"/>
                        </a:rPr>
                        <a:t>Internal Client</a:t>
                      </a:r>
                    </a:p>
                  </a:txBody>
                  <a:tcPr anchor="ctr"/>
                </a:tc>
                <a:tc>
                  <a:txBody>
                    <a:bodyPr/>
                    <a:lstStyle/>
                    <a:p>
                      <a:pPr algn="ctr">
                        <a:buNone/>
                      </a:pPr>
                      <a:r>
                        <a:rPr lang="en-US" sz="2000" b="1" dirty="0">
                          <a:latin typeface="Alexandria"/>
                        </a:rPr>
                        <a:t>External Client</a:t>
                      </a:r>
                    </a:p>
                  </a:txBody>
                  <a:tcPr anchor="ctr"/>
                </a:tc>
                <a:extLst>
                  <a:ext uri="{0D108BD9-81ED-4DB2-BD59-A6C34878D82A}">
                    <a16:rowId xmlns:a16="http://schemas.microsoft.com/office/drawing/2014/main" val="2032241437"/>
                  </a:ext>
                </a:extLst>
              </a:tr>
              <a:tr h="0">
                <a:tc>
                  <a:txBody>
                    <a:bodyPr/>
                    <a:lstStyle/>
                    <a:p>
                      <a:pPr algn="ctr">
                        <a:buNone/>
                      </a:pPr>
                      <a:r>
                        <a:rPr lang="en-US" sz="2000" b="1" dirty="0">
                          <a:latin typeface="Alexandria"/>
                        </a:rPr>
                        <a:t>Definition</a:t>
                      </a:r>
                    </a:p>
                  </a:txBody>
                  <a:tcPr anchor="ctr"/>
                </a:tc>
                <a:tc>
                  <a:txBody>
                    <a:bodyPr/>
                    <a:lstStyle/>
                    <a:p>
                      <a:pPr>
                        <a:buNone/>
                      </a:pPr>
                      <a:r>
                        <a:rPr lang="en-US" sz="2000" dirty="0">
                          <a:latin typeface="Alexandria"/>
                        </a:rPr>
                        <a:t>A department within the same organization where the valuer works</a:t>
                      </a:r>
                    </a:p>
                  </a:txBody>
                  <a:tcPr anchor="ctr">
                    <a:solidFill>
                      <a:schemeClr val="bg1"/>
                    </a:solidFill>
                  </a:tcPr>
                </a:tc>
                <a:tc>
                  <a:txBody>
                    <a:bodyPr/>
                    <a:lstStyle/>
                    <a:p>
                      <a:pPr>
                        <a:buNone/>
                      </a:pPr>
                      <a:r>
                        <a:rPr lang="en-US" sz="2000">
                          <a:latin typeface="Alexandria"/>
                        </a:rPr>
                        <a:t>An independent party outside the valuer's organisation</a:t>
                      </a:r>
                    </a:p>
                  </a:txBody>
                  <a:tcPr anchor="ctr">
                    <a:solidFill>
                      <a:schemeClr val="bg1"/>
                    </a:solidFill>
                  </a:tcPr>
                </a:tc>
                <a:extLst>
                  <a:ext uri="{0D108BD9-81ED-4DB2-BD59-A6C34878D82A}">
                    <a16:rowId xmlns:a16="http://schemas.microsoft.com/office/drawing/2014/main" val="491002830"/>
                  </a:ext>
                </a:extLst>
              </a:tr>
              <a:tr h="0">
                <a:tc>
                  <a:txBody>
                    <a:bodyPr/>
                    <a:lstStyle/>
                    <a:p>
                      <a:pPr algn="ctr">
                        <a:buNone/>
                      </a:pPr>
                      <a:r>
                        <a:rPr lang="en-US" sz="2000" b="1" dirty="0">
                          <a:latin typeface="Alexandria"/>
                        </a:rPr>
                        <a:t>Relationship</a:t>
                      </a:r>
                    </a:p>
                  </a:txBody>
                  <a:tcPr anchor="ctr"/>
                </a:tc>
                <a:tc>
                  <a:txBody>
                    <a:bodyPr/>
                    <a:lstStyle/>
                    <a:p>
                      <a:pPr>
                        <a:buNone/>
                      </a:pPr>
                      <a:r>
                        <a:rPr lang="en-US" sz="2000" dirty="0">
                          <a:latin typeface="Alexandria"/>
                        </a:rPr>
                        <a:t>Internal employment relationship</a:t>
                      </a:r>
                    </a:p>
                  </a:txBody>
                  <a:tcPr anchor="ctr">
                    <a:solidFill>
                      <a:schemeClr val="bg1"/>
                    </a:solidFill>
                  </a:tcPr>
                </a:tc>
                <a:tc>
                  <a:txBody>
                    <a:bodyPr/>
                    <a:lstStyle/>
                    <a:p>
                      <a:pPr>
                        <a:buNone/>
                      </a:pPr>
                      <a:r>
                        <a:rPr lang="en-US" sz="2000" dirty="0">
                          <a:latin typeface="Alexandria"/>
                        </a:rPr>
                        <a:t>Independent contractual relationship governed by a formal engagement letter</a:t>
                      </a:r>
                    </a:p>
                  </a:txBody>
                  <a:tcPr anchor="ctr">
                    <a:solidFill>
                      <a:schemeClr val="bg1"/>
                    </a:solidFill>
                  </a:tcPr>
                </a:tc>
                <a:extLst>
                  <a:ext uri="{0D108BD9-81ED-4DB2-BD59-A6C34878D82A}">
                    <a16:rowId xmlns:a16="http://schemas.microsoft.com/office/drawing/2014/main" val="1310627608"/>
                  </a:ext>
                </a:extLst>
              </a:tr>
              <a:tr h="0">
                <a:tc>
                  <a:txBody>
                    <a:bodyPr/>
                    <a:lstStyle/>
                    <a:p>
                      <a:pPr algn="ctr">
                        <a:buNone/>
                      </a:pPr>
                      <a:r>
                        <a:rPr lang="en-US" sz="2000" b="1" dirty="0">
                          <a:latin typeface="Alexandria"/>
                        </a:rPr>
                        <a:t>Example (1)</a:t>
                      </a:r>
                    </a:p>
                  </a:txBody>
                  <a:tcPr anchor="ctr"/>
                </a:tc>
                <a:tc>
                  <a:txBody>
                    <a:bodyPr/>
                    <a:lstStyle/>
                    <a:p>
                      <a:pPr>
                        <a:buNone/>
                      </a:pPr>
                      <a:r>
                        <a:rPr lang="en-US" sz="2000" dirty="0">
                          <a:latin typeface="Alexandria"/>
                        </a:rPr>
                        <a:t>A bank valuer assessing a property for the credit department to support a loan decision</a:t>
                      </a:r>
                    </a:p>
                  </a:txBody>
                  <a:tcPr anchor="ctr">
                    <a:solidFill>
                      <a:schemeClr val="bg1"/>
                    </a:solidFill>
                  </a:tcPr>
                </a:tc>
                <a:tc>
                  <a:txBody>
                    <a:bodyPr/>
                    <a:lstStyle/>
                    <a:p>
                      <a:pPr>
                        <a:buNone/>
                      </a:pPr>
                      <a:r>
                        <a:rPr lang="en-US" sz="2000" dirty="0">
                          <a:latin typeface="Alexandria"/>
                        </a:rPr>
                        <a:t>An independent valuation firm appointed by an investment company to value an office tower for sale</a:t>
                      </a:r>
                    </a:p>
                  </a:txBody>
                  <a:tcPr anchor="ctr">
                    <a:solidFill>
                      <a:schemeClr val="bg1"/>
                    </a:solidFill>
                  </a:tcPr>
                </a:tc>
                <a:extLst>
                  <a:ext uri="{0D108BD9-81ED-4DB2-BD59-A6C34878D82A}">
                    <a16:rowId xmlns:a16="http://schemas.microsoft.com/office/drawing/2014/main" val="2628853333"/>
                  </a:ext>
                </a:extLst>
              </a:tr>
              <a:tr h="0">
                <a:tc>
                  <a:txBody>
                    <a:bodyPr/>
                    <a:lstStyle/>
                    <a:p>
                      <a:pPr algn="ctr">
                        <a:buNone/>
                      </a:pPr>
                      <a:r>
                        <a:rPr lang="en-US" sz="2000" b="1" dirty="0">
                          <a:latin typeface="Alexandria"/>
                        </a:rPr>
                        <a:t>Example (2)</a:t>
                      </a:r>
                    </a:p>
                  </a:txBody>
                  <a:tcPr anchor="ctr"/>
                </a:tc>
                <a:tc>
                  <a:txBody>
                    <a:bodyPr/>
                    <a:lstStyle/>
                    <a:p>
                      <a:pPr>
                        <a:buNone/>
                      </a:pPr>
                      <a:r>
                        <a:rPr lang="en-US" sz="2000">
                          <a:latin typeface="Alexandria"/>
                        </a:rPr>
                        <a:t>A valuer within a development company assessing a project for financial reporting</a:t>
                      </a:r>
                    </a:p>
                  </a:txBody>
                  <a:tcPr anchor="ctr">
                    <a:solidFill>
                      <a:schemeClr val="bg1"/>
                    </a:solidFill>
                  </a:tcPr>
                </a:tc>
                <a:tc>
                  <a:txBody>
                    <a:bodyPr/>
                    <a:lstStyle/>
                    <a:p>
                      <a:pPr>
                        <a:buNone/>
                      </a:pPr>
                      <a:r>
                        <a:rPr lang="en-US" sz="2000" dirty="0">
                          <a:latin typeface="Alexandria"/>
                        </a:rPr>
                        <a:t>A valuation expert appointed by a court to determine the value of a disputed property</a:t>
                      </a:r>
                    </a:p>
                  </a:txBody>
                  <a:tcPr anchor="ctr">
                    <a:solidFill>
                      <a:schemeClr val="bg1"/>
                    </a:solidFill>
                  </a:tcPr>
                </a:tc>
                <a:extLst>
                  <a:ext uri="{0D108BD9-81ED-4DB2-BD59-A6C34878D82A}">
                    <a16:rowId xmlns:a16="http://schemas.microsoft.com/office/drawing/2014/main" val="389681476"/>
                  </a:ext>
                </a:extLst>
              </a:tr>
            </a:tbl>
          </a:graphicData>
        </a:graphic>
      </p:graphicFrame>
      <p:sp>
        <p:nvSpPr>
          <p:cNvPr id="8" name="TextBox 7">
            <a:extLst>
              <a:ext uri="{FF2B5EF4-FFF2-40B4-BE49-F238E27FC236}">
                <a16:creationId xmlns:a16="http://schemas.microsoft.com/office/drawing/2014/main" id="{2CE340FF-884A-6917-513B-DF363552B750}"/>
              </a:ext>
            </a:extLst>
          </p:cNvPr>
          <p:cNvSpPr txBox="1"/>
          <p:nvPr/>
        </p:nvSpPr>
        <p:spPr>
          <a:xfrm>
            <a:off x="4074467" y="1484428"/>
            <a:ext cx="6096000" cy="400110"/>
          </a:xfrm>
          <a:prstGeom prst="rect">
            <a:avLst/>
          </a:prstGeom>
          <a:noFill/>
        </p:spPr>
        <p:txBody>
          <a:bodyPr wrap="square">
            <a:spAutoFit/>
          </a:bodyPr>
          <a:lstStyle/>
          <a:p>
            <a:pPr>
              <a:buNone/>
            </a:pPr>
            <a:r>
              <a:rPr lang="en-US" sz="2000" b="1" dirty="0">
                <a:latin typeface="Alexandria"/>
              </a:rPr>
              <a:t>Difference Between Internal and External Clients</a:t>
            </a:r>
          </a:p>
        </p:txBody>
      </p:sp>
    </p:spTree>
    <p:extLst>
      <p:ext uri="{BB962C8B-B14F-4D97-AF65-F5344CB8AC3E}">
        <p14:creationId xmlns:p14="http://schemas.microsoft.com/office/powerpoint/2010/main" val="3527789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DFC46-C081-BF00-BE76-821B0B002B0F}"/>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476E6534-95DA-D1FB-CB30-3C041AFFA460}"/>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CE53AB24-656A-B0D6-4A0F-5A7A01C9838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3CB79AC8-05B0-A9DD-8DEE-DF16E8A753EC}"/>
              </a:ext>
            </a:extLst>
          </p:cNvPr>
          <p:cNvSpPr txBox="1"/>
          <p:nvPr/>
        </p:nvSpPr>
        <p:spPr>
          <a:xfrm>
            <a:off x="359230" y="1098719"/>
            <a:ext cx="9953280" cy="430887"/>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1. Receiving Instructions</a:t>
            </a:r>
          </a:p>
        </p:txBody>
      </p:sp>
      <p:sp>
        <p:nvSpPr>
          <p:cNvPr id="3" name="TextBox 2">
            <a:extLst>
              <a:ext uri="{FF2B5EF4-FFF2-40B4-BE49-F238E27FC236}">
                <a16:creationId xmlns:a16="http://schemas.microsoft.com/office/drawing/2014/main" id="{634284C7-0466-0339-6775-99EB2CDE6B7A}"/>
              </a:ext>
            </a:extLst>
          </p:cNvPr>
          <p:cNvSpPr txBox="1"/>
          <p:nvPr/>
        </p:nvSpPr>
        <p:spPr>
          <a:xfrm>
            <a:off x="4347795" y="524820"/>
            <a:ext cx="479342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Valuation Process Lifecycle</a:t>
            </a:r>
          </a:p>
        </p:txBody>
      </p:sp>
      <p:sp>
        <p:nvSpPr>
          <p:cNvPr id="8" name="TextBox 7">
            <a:extLst>
              <a:ext uri="{FF2B5EF4-FFF2-40B4-BE49-F238E27FC236}">
                <a16:creationId xmlns:a16="http://schemas.microsoft.com/office/drawing/2014/main" id="{084F7B39-5B8B-76E2-2F4A-1123F8022666}"/>
              </a:ext>
            </a:extLst>
          </p:cNvPr>
          <p:cNvSpPr txBox="1"/>
          <p:nvPr/>
        </p:nvSpPr>
        <p:spPr>
          <a:xfrm>
            <a:off x="3705499" y="1487479"/>
            <a:ext cx="6096000"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mn-cs"/>
              </a:rPr>
              <a:t>Key Elements of the Instructions</a:t>
            </a:r>
          </a:p>
        </p:txBody>
      </p:sp>
      <p:graphicFrame>
        <p:nvGraphicFramePr>
          <p:cNvPr id="7" name="Table 6">
            <a:extLst>
              <a:ext uri="{FF2B5EF4-FFF2-40B4-BE49-F238E27FC236}">
                <a16:creationId xmlns:a16="http://schemas.microsoft.com/office/drawing/2014/main" id="{847D4405-E454-FE2B-79C4-173A2C040D11}"/>
              </a:ext>
            </a:extLst>
          </p:cNvPr>
          <p:cNvGraphicFramePr>
            <a:graphicFrameLocks noGrp="1"/>
          </p:cNvGraphicFramePr>
          <p:nvPr>
            <p:extLst>
              <p:ext uri="{D42A27DB-BD31-4B8C-83A1-F6EECF244321}">
                <p14:modId xmlns:p14="http://schemas.microsoft.com/office/powerpoint/2010/main" val="189979787"/>
              </p:ext>
            </p:extLst>
          </p:nvPr>
        </p:nvGraphicFramePr>
        <p:xfrm>
          <a:off x="359230" y="1915313"/>
          <a:ext cx="11479844" cy="4556072"/>
        </p:xfrm>
        <a:graphic>
          <a:graphicData uri="http://schemas.openxmlformats.org/drawingml/2006/table">
            <a:tbl>
              <a:tblPr>
                <a:tableStyleId>{22838BEF-8BB2-4498-84A7-C5851F593DF1}</a:tableStyleId>
              </a:tblPr>
              <a:tblGrid>
                <a:gridCol w="2255633">
                  <a:extLst>
                    <a:ext uri="{9D8B030D-6E8A-4147-A177-3AD203B41FA5}">
                      <a16:colId xmlns:a16="http://schemas.microsoft.com/office/drawing/2014/main" val="188498529"/>
                    </a:ext>
                  </a:extLst>
                </a:gridCol>
                <a:gridCol w="9224211">
                  <a:extLst>
                    <a:ext uri="{9D8B030D-6E8A-4147-A177-3AD203B41FA5}">
                      <a16:colId xmlns:a16="http://schemas.microsoft.com/office/drawing/2014/main" val="3335234401"/>
                    </a:ext>
                  </a:extLst>
                </a:gridCol>
              </a:tblGrid>
              <a:tr h="396240">
                <a:tc>
                  <a:txBody>
                    <a:bodyPr/>
                    <a:lstStyle/>
                    <a:p>
                      <a:pPr algn="ctr">
                        <a:buNone/>
                      </a:pPr>
                      <a:r>
                        <a:rPr lang="en-US" sz="2000" b="1" dirty="0">
                          <a:latin typeface="Alexandria"/>
                        </a:rPr>
                        <a:t>Element</a:t>
                      </a:r>
                    </a:p>
                  </a:txBody>
                  <a:tcPr anchor="ctr"/>
                </a:tc>
                <a:tc>
                  <a:txBody>
                    <a:bodyPr/>
                    <a:lstStyle/>
                    <a:p>
                      <a:pPr algn="ctr">
                        <a:buNone/>
                      </a:pPr>
                      <a:r>
                        <a:rPr lang="en-US" sz="2000" b="1" dirty="0">
                          <a:latin typeface="Alexandria"/>
                        </a:rPr>
                        <a:t>Description</a:t>
                      </a:r>
                    </a:p>
                  </a:txBody>
                  <a:tcPr anchor="ctr"/>
                </a:tc>
                <a:extLst>
                  <a:ext uri="{0D108BD9-81ED-4DB2-BD59-A6C34878D82A}">
                    <a16:rowId xmlns:a16="http://schemas.microsoft.com/office/drawing/2014/main" val="3461258765"/>
                  </a:ext>
                </a:extLst>
              </a:tr>
              <a:tr h="559984">
                <a:tc>
                  <a:txBody>
                    <a:bodyPr/>
                    <a:lstStyle/>
                    <a:p>
                      <a:pPr algn="ctr">
                        <a:buNone/>
                      </a:pPr>
                      <a:r>
                        <a:rPr lang="en-US" sz="2000" b="1" dirty="0">
                          <a:latin typeface="Alexandria"/>
                        </a:rPr>
                        <a:t>Client</a:t>
                      </a:r>
                    </a:p>
                  </a:txBody>
                  <a:tcPr anchor="ctr"/>
                </a:tc>
                <a:tc>
                  <a:txBody>
                    <a:bodyPr/>
                    <a:lstStyle/>
                    <a:p>
                      <a:pPr>
                        <a:buNone/>
                      </a:pPr>
                      <a:r>
                        <a:rPr lang="en-US" sz="2000" dirty="0">
                          <a:latin typeface="Alexandria"/>
                        </a:rPr>
                        <a:t>The individual or entity requesting the valuation</a:t>
                      </a:r>
                    </a:p>
                  </a:txBody>
                  <a:tcPr anchor="ctr">
                    <a:solidFill>
                      <a:schemeClr val="bg1"/>
                    </a:solidFill>
                  </a:tcPr>
                </a:tc>
                <a:extLst>
                  <a:ext uri="{0D108BD9-81ED-4DB2-BD59-A6C34878D82A}">
                    <a16:rowId xmlns:a16="http://schemas.microsoft.com/office/drawing/2014/main" val="2777224567"/>
                  </a:ext>
                </a:extLst>
              </a:tr>
              <a:tr h="701040">
                <a:tc>
                  <a:txBody>
                    <a:bodyPr/>
                    <a:lstStyle/>
                    <a:p>
                      <a:pPr algn="ctr">
                        <a:buNone/>
                      </a:pPr>
                      <a:r>
                        <a:rPr lang="en-US" sz="2000" b="1" dirty="0">
                          <a:latin typeface="Alexandria"/>
                        </a:rPr>
                        <a:t>Asset to be valued</a:t>
                      </a:r>
                    </a:p>
                  </a:txBody>
                  <a:tcPr anchor="ctr"/>
                </a:tc>
                <a:tc>
                  <a:txBody>
                    <a:bodyPr/>
                    <a:lstStyle/>
                    <a:p>
                      <a:pPr>
                        <a:buNone/>
                      </a:pPr>
                      <a:r>
                        <a:rPr lang="en-US" sz="2000" dirty="0">
                          <a:latin typeface="Alexandria"/>
                        </a:rPr>
                        <a:t>The property or group of properties subject to valuation</a:t>
                      </a:r>
                    </a:p>
                  </a:txBody>
                  <a:tcPr anchor="ctr">
                    <a:solidFill>
                      <a:schemeClr val="bg1"/>
                    </a:solidFill>
                  </a:tcPr>
                </a:tc>
                <a:extLst>
                  <a:ext uri="{0D108BD9-81ED-4DB2-BD59-A6C34878D82A}">
                    <a16:rowId xmlns:a16="http://schemas.microsoft.com/office/drawing/2014/main" val="789056776"/>
                  </a:ext>
                </a:extLst>
              </a:tr>
              <a:tr h="1191928">
                <a:tc>
                  <a:txBody>
                    <a:bodyPr/>
                    <a:lstStyle/>
                    <a:p>
                      <a:pPr algn="ctr">
                        <a:buNone/>
                      </a:pPr>
                      <a:r>
                        <a:rPr lang="en-US" sz="2000" b="1" dirty="0">
                          <a:latin typeface="Alexandria"/>
                        </a:rPr>
                        <a:t>Purpose of valuation</a:t>
                      </a:r>
                    </a:p>
                  </a:txBody>
                  <a:tcPr anchor="ctr"/>
                </a:tc>
                <a:tc>
                  <a:txBody>
                    <a:bodyPr/>
                    <a:lstStyle/>
                    <a:p>
                      <a:pPr>
                        <a:buNone/>
                      </a:pPr>
                      <a:r>
                        <a:rPr lang="en-US" sz="2000" dirty="0">
                          <a:latin typeface="Alexandria"/>
                        </a:rPr>
                        <a:t>The reason for conducting the valuation, such as financial reporting, taxation reporting, litigation support, transaction support, or secured lending decisions</a:t>
                      </a:r>
                    </a:p>
                  </a:txBody>
                  <a:tcPr anchor="ctr">
                    <a:solidFill>
                      <a:schemeClr val="bg1"/>
                    </a:solidFill>
                  </a:tcPr>
                </a:tc>
                <a:extLst>
                  <a:ext uri="{0D108BD9-81ED-4DB2-BD59-A6C34878D82A}">
                    <a16:rowId xmlns:a16="http://schemas.microsoft.com/office/drawing/2014/main" val="1279490203"/>
                  </a:ext>
                </a:extLst>
              </a:tr>
              <a:tr h="1005840">
                <a:tc>
                  <a:txBody>
                    <a:bodyPr/>
                    <a:lstStyle/>
                    <a:p>
                      <a:pPr algn="ctr">
                        <a:buNone/>
                      </a:pPr>
                      <a:r>
                        <a:rPr lang="en-US" sz="2000" b="1" dirty="0">
                          <a:latin typeface="Alexandria"/>
                        </a:rPr>
                        <a:t>Valuation date</a:t>
                      </a:r>
                    </a:p>
                  </a:txBody>
                  <a:tcPr anchor="ctr"/>
                </a:tc>
                <a:tc>
                  <a:txBody>
                    <a:bodyPr/>
                    <a:lstStyle/>
                    <a:p>
                      <a:pPr>
                        <a:buNone/>
                      </a:pPr>
                      <a:r>
                        <a:rPr lang="en-US" sz="2000" dirty="0">
                          <a:latin typeface="Alexandria"/>
                        </a:rPr>
                        <a:t>The date at which the valuation applies. If different from the inspection date or the report date, this must be clearly disclosed</a:t>
                      </a:r>
                    </a:p>
                  </a:txBody>
                  <a:tcPr anchor="ctr">
                    <a:solidFill>
                      <a:schemeClr val="bg1"/>
                    </a:solidFill>
                  </a:tcPr>
                </a:tc>
                <a:extLst>
                  <a:ext uri="{0D108BD9-81ED-4DB2-BD59-A6C34878D82A}">
                    <a16:rowId xmlns:a16="http://schemas.microsoft.com/office/drawing/2014/main" val="1985446222"/>
                  </a:ext>
                </a:extLst>
              </a:tr>
              <a:tr h="701040">
                <a:tc>
                  <a:txBody>
                    <a:bodyPr/>
                    <a:lstStyle/>
                    <a:p>
                      <a:pPr algn="ctr">
                        <a:buNone/>
                      </a:pPr>
                      <a:r>
                        <a:rPr lang="en-US" sz="2000" b="1" dirty="0">
                          <a:latin typeface="Alexandria"/>
                        </a:rPr>
                        <a:t>Intended users</a:t>
                      </a:r>
                    </a:p>
                  </a:txBody>
                  <a:tcPr anchor="ctr"/>
                </a:tc>
                <a:tc>
                  <a:txBody>
                    <a:bodyPr/>
                    <a:lstStyle/>
                    <a:p>
                      <a:pPr>
                        <a:buNone/>
                      </a:pPr>
                      <a:r>
                        <a:rPr lang="en-US" sz="2000" dirty="0">
                          <a:latin typeface="Alexandria"/>
                        </a:rPr>
                        <a:t>The parties who are expected to rely upon the valuation report</a:t>
                      </a:r>
                    </a:p>
                  </a:txBody>
                  <a:tcPr anchor="ctr">
                    <a:solidFill>
                      <a:schemeClr val="bg1"/>
                    </a:solidFill>
                  </a:tcPr>
                </a:tc>
                <a:extLst>
                  <a:ext uri="{0D108BD9-81ED-4DB2-BD59-A6C34878D82A}">
                    <a16:rowId xmlns:a16="http://schemas.microsoft.com/office/drawing/2014/main" val="467810643"/>
                  </a:ext>
                </a:extLst>
              </a:tr>
            </a:tbl>
          </a:graphicData>
        </a:graphic>
      </p:graphicFrame>
    </p:spTree>
    <p:extLst>
      <p:ext uri="{BB962C8B-B14F-4D97-AF65-F5344CB8AC3E}">
        <p14:creationId xmlns:p14="http://schemas.microsoft.com/office/powerpoint/2010/main" val="2400392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7A33DF-CD3D-BBD8-BCBB-CD28F0D4904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EE17FEA-76F7-A60B-2102-0FACECB0611B}"/>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6B2FD3FA-0E33-F791-2D15-6C41FF66DF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B23F67A-B544-DF34-A380-EC3E31B7D08D}"/>
              </a:ext>
            </a:extLst>
          </p:cNvPr>
          <p:cNvSpPr txBox="1"/>
          <p:nvPr/>
        </p:nvSpPr>
        <p:spPr>
          <a:xfrm>
            <a:off x="359230" y="1098719"/>
            <a:ext cx="9953280" cy="430887"/>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1. Receiving Instructions</a:t>
            </a:r>
          </a:p>
        </p:txBody>
      </p:sp>
      <p:sp>
        <p:nvSpPr>
          <p:cNvPr id="11" name="Arrow: Pentagon 10">
            <a:extLst>
              <a:ext uri="{FF2B5EF4-FFF2-40B4-BE49-F238E27FC236}">
                <a16:creationId xmlns:a16="http://schemas.microsoft.com/office/drawing/2014/main" id="{5DDE743E-1E0B-A2BB-7C1B-850528A7E7BB}"/>
              </a:ext>
            </a:extLst>
          </p:cNvPr>
          <p:cNvSpPr/>
          <p:nvPr/>
        </p:nvSpPr>
        <p:spPr>
          <a:xfrm>
            <a:off x="850229" y="2548799"/>
            <a:ext cx="11128212" cy="531674"/>
          </a:xfrm>
          <a:prstGeom prst="homePlate">
            <a:avLst/>
          </a:prstGeom>
          <a:solidFill>
            <a:schemeClr val="bg1"/>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buFont typeface="Wingdings" panose="05000000000000000000" pitchFamily="2" charset="2"/>
              <a:buChar char="Ø"/>
              <a:defRPr/>
            </a:pPr>
            <a:r>
              <a:rPr lang="en-US" sz="2000" b="1" dirty="0">
                <a:solidFill>
                  <a:schemeClr val="tx1"/>
                </a:solidFill>
                <a:latin typeface="Alexandria"/>
              </a:rPr>
              <a:t>The client's requirements are clearly understood</a:t>
            </a:r>
            <a:endParaRPr kumimoji="0" lang="en-US" sz="2000" b="1" i="0" u="none" strike="noStrike" kern="1200" cap="none" spc="0" normalizeH="0" baseline="0" noProof="0" dirty="0">
              <a:ln>
                <a:noFill/>
              </a:ln>
              <a:solidFill>
                <a:schemeClr val="tx1"/>
              </a:solidFill>
              <a:effectLst/>
              <a:uLnTx/>
              <a:uFillTx/>
              <a:latin typeface="Calibri"/>
            </a:endParaRPr>
          </a:p>
        </p:txBody>
      </p:sp>
      <p:sp>
        <p:nvSpPr>
          <p:cNvPr id="3" name="TextBox 2">
            <a:extLst>
              <a:ext uri="{FF2B5EF4-FFF2-40B4-BE49-F238E27FC236}">
                <a16:creationId xmlns:a16="http://schemas.microsoft.com/office/drawing/2014/main" id="{089DD0DB-25FE-6A0C-1866-5DEAAE34114E}"/>
              </a:ext>
            </a:extLst>
          </p:cNvPr>
          <p:cNvSpPr txBox="1"/>
          <p:nvPr/>
        </p:nvSpPr>
        <p:spPr>
          <a:xfrm>
            <a:off x="4347795" y="524820"/>
            <a:ext cx="479342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Valuation Process Lifecycle</a:t>
            </a:r>
          </a:p>
        </p:txBody>
      </p:sp>
      <p:sp>
        <p:nvSpPr>
          <p:cNvPr id="14" name="Arrow: Pentagon 13">
            <a:extLst>
              <a:ext uri="{FF2B5EF4-FFF2-40B4-BE49-F238E27FC236}">
                <a16:creationId xmlns:a16="http://schemas.microsoft.com/office/drawing/2014/main" id="{D5F4BF1A-8C7A-0E26-B8A9-7895235EE82A}"/>
              </a:ext>
            </a:extLst>
          </p:cNvPr>
          <p:cNvSpPr/>
          <p:nvPr/>
        </p:nvSpPr>
        <p:spPr>
          <a:xfrm>
            <a:off x="850229" y="3515427"/>
            <a:ext cx="11128212" cy="531674"/>
          </a:xfrm>
          <a:prstGeom prst="homePlate">
            <a:avLst/>
          </a:prstGeom>
          <a:solidFill>
            <a:schemeClr val="bg1"/>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buFont typeface="Wingdings" panose="05000000000000000000" pitchFamily="2" charset="2"/>
              <a:buChar char="Ø"/>
              <a:defRPr/>
            </a:pPr>
            <a:r>
              <a:rPr lang="en-US" sz="2000" b="1" dirty="0">
                <a:solidFill>
                  <a:schemeClr val="tx1"/>
                </a:solidFill>
                <a:latin typeface="Alexandria"/>
              </a:rPr>
              <a:t>All instructions are documented in writing</a:t>
            </a:r>
            <a:endParaRPr kumimoji="0" lang="en-US" sz="2000" b="1" i="0" u="none" strike="noStrike" kern="1200" cap="none" spc="0" normalizeH="0" baseline="0" noProof="0" dirty="0">
              <a:ln>
                <a:noFill/>
              </a:ln>
              <a:solidFill>
                <a:schemeClr val="tx1"/>
              </a:solidFill>
              <a:effectLst/>
              <a:uLnTx/>
              <a:uFillTx/>
              <a:latin typeface="Calibri"/>
            </a:endParaRPr>
          </a:p>
        </p:txBody>
      </p:sp>
      <p:grpSp>
        <p:nvGrpSpPr>
          <p:cNvPr id="2" name="Group 1">
            <a:extLst>
              <a:ext uri="{FF2B5EF4-FFF2-40B4-BE49-F238E27FC236}">
                <a16:creationId xmlns:a16="http://schemas.microsoft.com/office/drawing/2014/main" id="{882796F1-EFDA-EABD-457F-DD19DDCCD94E}"/>
              </a:ext>
            </a:extLst>
          </p:cNvPr>
          <p:cNvGrpSpPr/>
          <p:nvPr/>
        </p:nvGrpSpPr>
        <p:grpSpPr>
          <a:xfrm>
            <a:off x="3725831" y="1441548"/>
            <a:ext cx="5377010" cy="625685"/>
            <a:chOff x="6118" y="2434156"/>
            <a:chExt cx="4039576" cy="618012"/>
          </a:xfrm>
          <a:solidFill>
            <a:srgbClr val="FF0000"/>
          </a:solidFill>
        </p:grpSpPr>
        <p:sp>
          <p:nvSpPr>
            <p:cNvPr id="7" name="Rectangle 8">
              <a:extLst>
                <a:ext uri="{FF2B5EF4-FFF2-40B4-BE49-F238E27FC236}">
                  <a16:creationId xmlns:a16="http://schemas.microsoft.com/office/drawing/2014/main" id="{5D8FD83E-9D30-15AA-FBFB-FE42145150E5}"/>
                </a:ext>
              </a:extLst>
            </p:cNvPr>
            <p:cNvSpPr/>
            <p:nvPr/>
          </p:nvSpPr>
          <p:spPr>
            <a:xfrm>
              <a:off x="6118" y="2567410"/>
              <a:ext cx="4039575" cy="484758"/>
            </a:xfrm>
            <a:prstGeom prst="horizontalScroll">
              <a:avLst/>
            </a:prstGeom>
            <a:solidFill>
              <a:srgbClr val="FFFFCC"/>
            </a:solidFill>
            <a:ln>
              <a:solidFill>
                <a:schemeClr val="accent2">
                  <a:lumMod val="75000"/>
                </a:schemeClr>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8" name="TextBox 7">
              <a:extLst>
                <a:ext uri="{FF2B5EF4-FFF2-40B4-BE49-F238E27FC236}">
                  <a16:creationId xmlns:a16="http://schemas.microsoft.com/office/drawing/2014/main" id="{F7933F5E-A60F-FB2C-A9C1-6A694BE57558}"/>
                </a:ext>
              </a:extLst>
            </p:cNvPr>
            <p:cNvSpPr txBox="1"/>
            <p:nvPr/>
          </p:nvSpPr>
          <p:spPr>
            <a:xfrm>
              <a:off x="6118" y="2434156"/>
              <a:ext cx="4039576" cy="525154"/>
            </a:xfrm>
            <a:prstGeom prst="horizontalScroll">
              <a:avLst/>
            </a:prstGeom>
            <a:solidFill>
              <a:srgbClr val="FFFFCC"/>
            </a:solidFill>
            <a:ln>
              <a:solidFill>
                <a:schemeClr val="accent2">
                  <a:lumMod val="75000"/>
                </a:schemeClr>
              </a:solidFill>
            </a:ln>
          </p:spPr>
          <p:txBody>
            <a:bodyPr wrap="square">
              <a:spAutoFit/>
            </a:bodyPr>
            <a:lstStyle>
              <a:defPPr>
                <a:defRPr lang="en-US"/>
              </a:defPPr>
              <a:lvl1pPr algn="ctr">
                <a:defRPr sz="2000" b="1">
                  <a:solidFill>
                    <a:srgbClr val="C00000"/>
                  </a:solidFill>
                  <a:latin typeface="Alexandria"/>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Assignment Considerations</a:t>
              </a:r>
            </a:p>
          </p:txBody>
        </p:sp>
      </p:grpSp>
      <p:sp>
        <p:nvSpPr>
          <p:cNvPr id="9" name="Arrow: Pentagon 8">
            <a:extLst>
              <a:ext uri="{FF2B5EF4-FFF2-40B4-BE49-F238E27FC236}">
                <a16:creationId xmlns:a16="http://schemas.microsoft.com/office/drawing/2014/main" id="{A7FD7C8A-5AC6-3005-8FBA-F22C76328F3C}"/>
              </a:ext>
            </a:extLst>
          </p:cNvPr>
          <p:cNvSpPr/>
          <p:nvPr/>
        </p:nvSpPr>
        <p:spPr>
          <a:xfrm>
            <a:off x="850229" y="4526816"/>
            <a:ext cx="11128212" cy="531674"/>
          </a:xfrm>
          <a:prstGeom prst="homePlate">
            <a:avLst/>
          </a:prstGeom>
          <a:solidFill>
            <a:schemeClr val="bg1"/>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buFont typeface="Wingdings" panose="05000000000000000000" pitchFamily="2" charset="2"/>
              <a:buChar char="Ø"/>
              <a:defRPr/>
            </a:pPr>
            <a:r>
              <a:rPr lang="en-US" sz="2000" b="1" dirty="0">
                <a:solidFill>
                  <a:schemeClr val="tx1"/>
                </a:solidFill>
                <a:latin typeface="Alexandria"/>
              </a:rPr>
              <a:t>Any constraints or special assumptions are identified</a:t>
            </a:r>
            <a:endParaRPr kumimoji="0" lang="en-US" sz="2000" b="1" i="0" u="none" strike="noStrike" kern="1200" cap="none" spc="0" normalizeH="0" baseline="0" noProof="0" dirty="0">
              <a:ln>
                <a:noFill/>
              </a:ln>
              <a:solidFill>
                <a:schemeClr val="tx1"/>
              </a:solidFill>
              <a:effectLst/>
              <a:uLnTx/>
              <a:uFillTx/>
              <a:latin typeface="Calibri"/>
            </a:endParaRPr>
          </a:p>
        </p:txBody>
      </p:sp>
      <p:sp>
        <p:nvSpPr>
          <p:cNvPr id="12" name="Arrow: Pentagon 11">
            <a:extLst>
              <a:ext uri="{FF2B5EF4-FFF2-40B4-BE49-F238E27FC236}">
                <a16:creationId xmlns:a16="http://schemas.microsoft.com/office/drawing/2014/main" id="{DD255BB8-7890-093E-8AC2-24F98A218B87}"/>
              </a:ext>
            </a:extLst>
          </p:cNvPr>
          <p:cNvSpPr/>
          <p:nvPr/>
        </p:nvSpPr>
        <p:spPr>
          <a:xfrm>
            <a:off x="850229" y="5493444"/>
            <a:ext cx="11128212" cy="531674"/>
          </a:xfrm>
          <a:prstGeom prst="homePlate">
            <a:avLst/>
          </a:prstGeom>
          <a:solidFill>
            <a:schemeClr val="bg1"/>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buFont typeface="Wingdings" panose="05000000000000000000" pitchFamily="2" charset="2"/>
              <a:buChar char="Ø"/>
              <a:defRPr/>
            </a:pPr>
            <a:r>
              <a:rPr lang="en-US" sz="2000" b="1" dirty="0">
                <a:solidFill>
                  <a:schemeClr val="tx1"/>
                </a:solidFill>
                <a:latin typeface="Alexandria"/>
              </a:rPr>
              <a:t>Additional relevant information is requested when necessary</a:t>
            </a:r>
            <a:endParaRPr kumimoji="0" lang="en-US" sz="2000" b="1" i="0" u="none" strike="noStrike" kern="1200" cap="none" spc="0" normalizeH="0" baseline="0" noProof="0" dirty="0">
              <a:ln>
                <a:noFill/>
              </a:ln>
              <a:solidFill>
                <a:schemeClr val="tx1"/>
              </a:solidFill>
              <a:effectLst/>
              <a:uLnTx/>
              <a:uFillTx/>
              <a:latin typeface="Calibri"/>
            </a:endParaRPr>
          </a:p>
        </p:txBody>
      </p:sp>
    </p:spTree>
    <p:extLst>
      <p:ext uri="{BB962C8B-B14F-4D97-AF65-F5344CB8AC3E}">
        <p14:creationId xmlns:p14="http://schemas.microsoft.com/office/powerpoint/2010/main" val="2744361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0-#ppt_w/2"/>
                                          </p:val>
                                        </p:tav>
                                        <p:tav tm="100000">
                                          <p:val>
                                            <p:strVal val="#ppt_x"/>
                                          </p:val>
                                        </p:tav>
                                      </p:tavLst>
                                    </p:anim>
                                    <p:anim calcmode="lin" valueType="num">
                                      <p:cBhvr additive="base">
                                        <p:cTn id="14"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0-#ppt_w/2"/>
                                          </p:val>
                                        </p:tav>
                                        <p:tav tm="100000">
                                          <p:val>
                                            <p:strVal val="#ppt_x"/>
                                          </p:val>
                                        </p:tav>
                                      </p:tavLst>
                                    </p:anim>
                                    <p:anim calcmode="lin" valueType="num">
                                      <p:cBhvr additive="base">
                                        <p:cTn id="20"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0-#ppt_w/2"/>
                                          </p:val>
                                        </p:tav>
                                        <p:tav tm="100000">
                                          <p:val>
                                            <p:strVal val="#ppt_x"/>
                                          </p:val>
                                        </p:tav>
                                      </p:tavLst>
                                    </p:anim>
                                    <p:anim calcmode="lin" valueType="num">
                                      <p:cBhvr additive="base">
                                        <p:cTn id="26"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0-#ppt_w/2"/>
                                          </p:val>
                                        </p:tav>
                                        <p:tav tm="100000">
                                          <p:val>
                                            <p:strVal val="#ppt_x"/>
                                          </p:val>
                                        </p:tav>
                                      </p:tavLst>
                                    </p:anim>
                                    <p:anim calcmode="lin" valueType="num">
                                      <p:cBhvr additive="base">
                                        <p:cTn id="32"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4" grpId="0" animBg="1"/>
      <p:bldP spid="9" grpId="0" animBg="1"/>
      <p:bldP spid="1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37722D-097C-F4E9-144F-7D4362B14F5A}"/>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6FB0FC3-51AD-2AEB-6D0F-A216AE8603E8}"/>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95E6A003-0BA5-F846-ACAD-D4A69366834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4BAD3ED6-FCB0-A29D-A44D-D93077C2610F}"/>
              </a:ext>
            </a:extLst>
          </p:cNvPr>
          <p:cNvSpPr txBox="1"/>
          <p:nvPr/>
        </p:nvSpPr>
        <p:spPr>
          <a:xfrm>
            <a:off x="359230" y="1098719"/>
            <a:ext cx="9953280" cy="430887"/>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2. Ethics and Conflict of Interest Check</a:t>
            </a:r>
          </a:p>
        </p:txBody>
      </p:sp>
      <p:sp>
        <p:nvSpPr>
          <p:cNvPr id="3" name="TextBox 2">
            <a:extLst>
              <a:ext uri="{FF2B5EF4-FFF2-40B4-BE49-F238E27FC236}">
                <a16:creationId xmlns:a16="http://schemas.microsoft.com/office/drawing/2014/main" id="{AE69C908-C4AE-348A-8A97-E1AC2224E499}"/>
              </a:ext>
            </a:extLst>
          </p:cNvPr>
          <p:cNvSpPr txBox="1"/>
          <p:nvPr/>
        </p:nvSpPr>
        <p:spPr>
          <a:xfrm>
            <a:off x="4347795" y="524820"/>
            <a:ext cx="479342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Valuation Process Lifecycle</a:t>
            </a:r>
          </a:p>
        </p:txBody>
      </p:sp>
      <p:sp>
        <p:nvSpPr>
          <p:cNvPr id="13" name="Rectangle: Top Corners Rounded 12">
            <a:extLst>
              <a:ext uri="{FF2B5EF4-FFF2-40B4-BE49-F238E27FC236}">
                <a16:creationId xmlns:a16="http://schemas.microsoft.com/office/drawing/2014/main" id="{9E855350-C57E-0140-71FB-F38AD0DE56B3}"/>
              </a:ext>
            </a:extLst>
          </p:cNvPr>
          <p:cNvSpPr/>
          <p:nvPr/>
        </p:nvSpPr>
        <p:spPr>
          <a:xfrm>
            <a:off x="180431" y="1520093"/>
            <a:ext cx="12005726" cy="1175706"/>
          </a:xfrm>
          <a:prstGeom prst="round2Same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20000"/>
              </a:lnSpc>
              <a:defRPr/>
            </a:pPr>
            <a:endParaRPr lang="en-US" sz="2000" b="1" dirty="0">
              <a:solidFill>
                <a:schemeClr val="tx1"/>
              </a:solidFill>
              <a:latin typeface="Alexandria"/>
            </a:endParaRPr>
          </a:p>
          <a:p>
            <a:pPr lvl="0" algn="justLow">
              <a:lnSpc>
                <a:spcPct val="120000"/>
              </a:lnSpc>
              <a:defRPr/>
            </a:pPr>
            <a:r>
              <a:rPr lang="en-US" sz="2000" b="1" dirty="0">
                <a:solidFill>
                  <a:schemeClr val="tx1"/>
                </a:solidFill>
                <a:latin typeface="Alexandria"/>
              </a:rPr>
              <a:t>Before accepting a valuation assignment, the valuer must assess two fundamental aspects:</a:t>
            </a:r>
          </a:p>
          <a:p>
            <a:pPr marL="457200" lvl="0" indent="-457200" algn="ctr">
              <a:buAutoNum type="alphaUcPeriod"/>
            </a:pPr>
            <a:r>
              <a:rPr lang="en-US" sz="2000" b="1" dirty="0">
                <a:solidFill>
                  <a:srgbClr val="C00000"/>
                </a:solidFill>
                <a:latin typeface="Alexandria"/>
              </a:rPr>
              <a:t>Conflict of Interest</a:t>
            </a:r>
          </a:p>
          <a:p>
            <a:pPr marL="457200" lvl="0" indent="-457200" algn="ctr">
              <a:buAutoNum type="alphaUcPeriod"/>
            </a:pPr>
            <a:r>
              <a:rPr lang="en-US" sz="2000" b="1" dirty="0">
                <a:solidFill>
                  <a:srgbClr val="C00000"/>
                </a:solidFill>
                <a:latin typeface="Alexandria"/>
              </a:rPr>
              <a:t>Competence</a:t>
            </a:r>
          </a:p>
          <a:p>
            <a:pPr lvl="0" algn="justLow">
              <a:lnSpc>
                <a:spcPct val="120000"/>
              </a:lnSpc>
              <a:defRPr/>
            </a:pPr>
            <a:endParaRPr kumimoji="0" lang="en-US" sz="2000" b="0" i="0" u="none" strike="noStrike" kern="1200" cap="none" spc="0" normalizeH="0" baseline="0" noProof="0" dirty="0">
              <a:ln>
                <a:noFill/>
              </a:ln>
              <a:solidFill>
                <a:schemeClr val="tx1"/>
              </a:solidFill>
              <a:effectLst/>
              <a:uLnTx/>
              <a:uFillTx/>
              <a:latin typeface="Alexandria"/>
            </a:endParaRPr>
          </a:p>
        </p:txBody>
      </p:sp>
      <p:sp>
        <p:nvSpPr>
          <p:cNvPr id="2" name="TextBox 1">
            <a:extLst>
              <a:ext uri="{FF2B5EF4-FFF2-40B4-BE49-F238E27FC236}">
                <a16:creationId xmlns:a16="http://schemas.microsoft.com/office/drawing/2014/main" id="{EEE0D343-D8E4-FD6E-B074-0D4EABA5AF98}"/>
              </a:ext>
            </a:extLst>
          </p:cNvPr>
          <p:cNvSpPr txBox="1"/>
          <p:nvPr/>
        </p:nvSpPr>
        <p:spPr>
          <a:xfrm>
            <a:off x="3068663" y="3134533"/>
            <a:ext cx="9117494" cy="1175706"/>
          </a:xfrm>
          <a:prstGeom prst="rect">
            <a:avLst/>
          </a:prstGeom>
          <a:solidFill>
            <a:schemeClr val="bg1"/>
          </a:solidFill>
          <a:ln>
            <a:solidFill>
              <a:schemeClr val="accent4">
                <a:lumMod val="50000"/>
              </a:schemeClr>
            </a:solidFill>
          </a:ln>
        </p:spPr>
        <p:txBody>
          <a:bodyPr wrap="square">
            <a:spAutoFit/>
          </a:bodyPr>
          <a:lstStyle/>
          <a:p>
            <a:pPr algn="justLow">
              <a:lnSpc>
                <a:spcPct val="120000"/>
              </a:lnSpc>
              <a:buNone/>
            </a:pPr>
            <a:r>
              <a:rPr lang="en-US" sz="2000" dirty="0">
                <a:latin typeface="Alexandria"/>
              </a:rPr>
              <a:t>Valuers must ensure </a:t>
            </a:r>
            <a:r>
              <a:rPr lang="en-US" sz="2000" b="1" dirty="0">
                <a:latin typeface="Alexandria"/>
              </a:rPr>
              <a:t>clear separation between valuation services and advisory services</a:t>
            </a:r>
            <a:r>
              <a:rPr lang="en-US" sz="2000" dirty="0">
                <a:latin typeface="Alexandria"/>
              </a:rPr>
              <a:t> within professional firms, particularly regarding the use of valuation data and client instructions.</a:t>
            </a:r>
          </a:p>
        </p:txBody>
      </p:sp>
      <p:sp>
        <p:nvSpPr>
          <p:cNvPr id="7" name="Star: 10 Points 6">
            <a:extLst>
              <a:ext uri="{FF2B5EF4-FFF2-40B4-BE49-F238E27FC236}">
                <a16:creationId xmlns:a16="http://schemas.microsoft.com/office/drawing/2014/main" id="{34BE2D77-5CC1-2425-6E91-F2D491E78CF5}"/>
              </a:ext>
            </a:extLst>
          </p:cNvPr>
          <p:cNvSpPr/>
          <p:nvPr/>
        </p:nvSpPr>
        <p:spPr>
          <a:xfrm>
            <a:off x="123985" y="4053746"/>
            <a:ext cx="2944678" cy="870512"/>
          </a:xfrm>
          <a:prstGeom prst="star10">
            <a:avLst/>
          </a:prstGeom>
          <a:solidFill>
            <a:srgbClr val="FFFFEB"/>
          </a:solidFill>
          <a:ln>
            <a:solidFill>
              <a:schemeClr val="accent4">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latin typeface="Alexandria"/>
              </a:rPr>
              <a:t>A. Conflict of Interest</a:t>
            </a:r>
          </a:p>
        </p:txBody>
      </p:sp>
      <p:sp>
        <p:nvSpPr>
          <p:cNvPr id="12" name="TextBox 11">
            <a:extLst>
              <a:ext uri="{FF2B5EF4-FFF2-40B4-BE49-F238E27FC236}">
                <a16:creationId xmlns:a16="http://schemas.microsoft.com/office/drawing/2014/main" id="{26BD68A8-F157-B1CC-0B9F-6FA5D570F1B9}"/>
              </a:ext>
            </a:extLst>
          </p:cNvPr>
          <p:cNvSpPr txBox="1"/>
          <p:nvPr/>
        </p:nvSpPr>
        <p:spPr>
          <a:xfrm>
            <a:off x="3074506" y="4667764"/>
            <a:ext cx="9117494" cy="1914370"/>
          </a:xfrm>
          <a:prstGeom prst="rect">
            <a:avLst/>
          </a:prstGeom>
          <a:solidFill>
            <a:schemeClr val="bg1"/>
          </a:solidFill>
          <a:ln>
            <a:solidFill>
              <a:schemeClr val="accent4">
                <a:lumMod val="50000"/>
              </a:schemeClr>
            </a:solidFill>
          </a:ln>
        </p:spPr>
        <p:txBody>
          <a:bodyPr wrap="square">
            <a:spAutoFit/>
          </a:bodyPr>
          <a:lstStyle/>
          <a:p>
            <a:pPr algn="justLow">
              <a:lnSpc>
                <a:spcPct val="120000"/>
              </a:lnSpc>
            </a:pPr>
            <a:r>
              <a:rPr lang="en-US" sz="2000" dirty="0">
                <a:latin typeface="Alexandria"/>
              </a:rPr>
              <a:t>In addition, professional standards require </a:t>
            </a:r>
            <a:r>
              <a:rPr lang="en-US" sz="2000" b="1" dirty="0">
                <a:solidFill>
                  <a:srgbClr val="0070C0"/>
                </a:solidFill>
                <a:latin typeface="Alexandria"/>
              </a:rPr>
              <a:t>mandatory rotation policies </a:t>
            </a:r>
            <a:r>
              <a:rPr lang="en-US" sz="2000" dirty="0">
                <a:latin typeface="Alexandria"/>
              </a:rPr>
              <a:t>when valuing the </a:t>
            </a:r>
            <a:r>
              <a:rPr lang="en-US" sz="2000" b="1" dirty="0">
                <a:latin typeface="Alexandria"/>
              </a:rPr>
              <a:t>same property</a:t>
            </a:r>
            <a:r>
              <a:rPr lang="en-US" sz="2000" dirty="0">
                <a:latin typeface="Alexandria"/>
              </a:rPr>
              <a:t>, in order to mitigate conflicts of interest and reinforce professional objectivity, generally:</a:t>
            </a:r>
          </a:p>
          <a:p>
            <a:pPr algn="justLow">
              <a:lnSpc>
                <a:spcPct val="120000"/>
              </a:lnSpc>
              <a:buFont typeface="Arial" panose="020B0604020202020204" pitchFamily="34" charset="0"/>
              <a:buChar char="•"/>
            </a:pPr>
            <a:r>
              <a:rPr lang="en-US" sz="2000" dirty="0">
                <a:latin typeface="Alexandria"/>
              </a:rPr>
              <a:t>Maximum </a:t>
            </a:r>
            <a:r>
              <a:rPr lang="en-US" sz="2000" b="1" dirty="0">
                <a:latin typeface="Alexandria"/>
              </a:rPr>
              <a:t>5 years</a:t>
            </a:r>
            <a:r>
              <a:rPr lang="en-US" sz="2000" dirty="0">
                <a:latin typeface="Alexandria"/>
              </a:rPr>
              <a:t> for an </a:t>
            </a:r>
            <a:r>
              <a:rPr lang="en-US" sz="2000" b="1" dirty="0">
                <a:latin typeface="Alexandria"/>
              </a:rPr>
              <a:t>individual valuer</a:t>
            </a:r>
          </a:p>
          <a:p>
            <a:pPr algn="justLow">
              <a:lnSpc>
                <a:spcPct val="120000"/>
              </a:lnSpc>
              <a:buFont typeface="Arial" panose="020B0604020202020204" pitchFamily="34" charset="0"/>
              <a:buChar char="•"/>
            </a:pPr>
            <a:r>
              <a:rPr lang="en-US" sz="2000" dirty="0">
                <a:latin typeface="Alexandria"/>
              </a:rPr>
              <a:t>Maximum </a:t>
            </a:r>
            <a:r>
              <a:rPr lang="en-US" sz="2000" b="1" dirty="0">
                <a:latin typeface="Alexandria"/>
              </a:rPr>
              <a:t>10 years</a:t>
            </a:r>
            <a:r>
              <a:rPr lang="en-US" sz="2000" dirty="0">
                <a:latin typeface="Alexandria"/>
              </a:rPr>
              <a:t> for a </a:t>
            </a:r>
            <a:r>
              <a:rPr lang="en-US" sz="2000" b="1" dirty="0">
                <a:latin typeface="Alexandria"/>
              </a:rPr>
              <a:t>valuation firm</a:t>
            </a:r>
          </a:p>
        </p:txBody>
      </p:sp>
    </p:spTree>
    <p:extLst>
      <p:ext uri="{BB962C8B-B14F-4D97-AF65-F5344CB8AC3E}">
        <p14:creationId xmlns:p14="http://schemas.microsoft.com/office/powerpoint/2010/main" val="1620520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ppt_x"/>
                                          </p:val>
                                        </p:tav>
                                        <p:tav tm="100000">
                                          <p:val>
                                            <p:strVal val="#ppt_x"/>
                                          </p:val>
                                        </p:tav>
                                      </p:tavLst>
                                    </p:anim>
                                    <p:anim calcmode="lin" valueType="num">
                                      <p:cBhvr additive="base">
                                        <p:cTn id="2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7" grpId="0" animBg="1"/>
      <p:bldP spid="1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42C5F2-9392-61C5-960E-83A03F99B919}"/>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80EADF31-8DCD-253A-F4C4-880711AB0210}"/>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979AB9F8-F34A-E284-5262-31C530BB6CC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0CB25FE6-859B-3E38-3C4F-6F9289941AAE}"/>
              </a:ext>
            </a:extLst>
          </p:cNvPr>
          <p:cNvSpPr txBox="1"/>
          <p:nvPr/>
        </p:nvSpPr>
        <p:spPr>
          <a:xfrm>
            <a:off x="359230" y="1098719"/>
            <a:ext cx="9953280" cy="430887"/>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2. Ethics and Conflict of Interest Check</a:t>
            </a:r>
          </a:p>
        </p:txBody>
      </p:sp>
      <p:sp>
        <p:nvSpPr>
          <p:cNvPr id="3" name="TextBox 2">
            <a:extLst>
              <a:ext uri="{FF2B5EF4-FFF2-40B4-BE49-F238E27FC236}">
                <a16:creationId xmlns:a16="http://schemas.microsoft.com/office/drawing/2014/main" id="{76EBFB84-AA1B-FEE5-5F52-D03A85E312C4}"/>
              </a:ext>
            </a:extLst>
          </p:cNvPr>
          <p:cNvSpPr txBox="1"/>
          <p:nvPr/>
        </p:nvSpPr>
        <p:spPr>
          <a:xfrm>
            <a:off x="4347795" y="524820"/>
            <a:ext cx="479342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Valuation Process Lifecycle</a:t>
            </a:r>
          </a:p>
        </p:txBody>
      </p:sp>
      <p:graphicFrame>
        <p:nvGraphicFramePr>
          <p:cNvPr id="8" name="Table 7">
            <a:extLst>
              <a:ext uri="{FF2B5EF4-FFF2-40B4-BE49-F238E27FC236}">
                <a16:creationId xmlns:a16="http://schemas.microsoft.com/office/drawing/2014/main" id="{1BCA2718-796A-05FA-188D-135128F29A10}"/>
              </a:ext>
            </a:extLst>
          </p:cNvPr>
          <p:cNvGraphicFramePr>
            <a:graphicFrameLocks noGrp="1"/>
          </p:cNvGraphicFramePr>
          <p:nvPr>
            <p:extLst>
              <p:ext uri="{D42A27DB-BD31-4B8C-83A1-F6EECF244321}">
                <p14:modId xmlns:p14="http://schemas.microsoft.com/office/powerpoint/2010/main" val="2797902965"/>
              </p:ext>
            </p:extLst>
          </p:nvPr>
        </p:nvGraphicFramePr>
        <p:xfrm>
          <a:off x="90215" y="1773271"/>
          <a:ext cx="12011570" cy="5069371"/>
        </p:xfrm>
        <a:graphic>
          <a:graphicData uri="http://schemas.openxmlformats.org/drawingml/2006/table">
            <a:tbl>
              <a:tblPr>
                <a:tableStyleId>{0505E3EF-67EA-436B-97B2-0124C06EBD24}</a:tableStyleId>
              </a:tblPr>
              <a:tblGrid>
                <a:gridCol w="1892968">
                  <a:extLst>
                    <a:ext uri="{9D8B030D-6E8A-4147-A177-3AD203B41FA5}">
                      <a16:colId xmlns:a16="http://schemas.microsoft.com/office/drawing/2014/main" val="1698883014"/>
                    </a:ext>
                  </a:extLst>
                </a:gridCol>
                <a:gridCol w="3749885">
                  <a:extLst>
                    <a:ext uri="{9D8B030D-6E8A-4147-A177-3AD203B41FA5}">
                      <a16:colId xmlns:a16="http://schemas.microsoft.com/office/drawing/2014/main" val="121477782"/>
                    </a:ext>
                  </a:extLst>
                </a:gridCol>
                <a:gridCol w="1159000">
                  <a:extLst>
                    <a:ext uri="{9D8B030D-6E8A-4147-A177-3AD203B41FA5}">
                      <a16:colId xmlns:a16="http://schemas.microsoft.com/office/drawing/2014/main" val="2601493222"/>
                    </a:ext>
                  </a:extLst>
                </a:gridCol>
                <a:gridCol w="2326105">
                  <a:extLst>
                    <a:ext uri="{9D8B030D-6E8A-4147-A177-3AD203B41FA5}">
                      <a16:colId xmlns:a16="http://schemas.microsoft.com/office/drawing/2014/main" val="2538076443"/>
                    </a:ext>
                  </a:extLst>
                </a:gridCol>
                <a:gridCol w="2883612">
                  <a:extLst>
                    <a:ext uri="{9D8B030D-6E8A-4147-A177-3AD203B41FA5}">
                      <a16:colId xmlns:a16="http://schemas.microsoft.com/office/drawing/2014/main" val="3914971439"/>
                    </a:ext>
                  </a:extLst>
                </a:gridCol>
              </a:tblGrid>
              <a:tr h="320592">
                <a:tc>
                  <a:txBody>
                    <a:bodyPr/>
                    <a:lstStyle/>
                    <a:p>
                      <a:pPr algn="ctr">
                        <a:buNone/>
                      </a:pPr>
                      <a:r>
                        <a:rPr lang="en-US" sz="1800" b="1" dirty="0">
                          <a:latin typeface="Alexandria"/>
                        </a:rPr>
                        <a:t>Type of Conflict</a:t>
                      </a:r>
                    </a:p>
                  </a:txBody>
                  <a:tcPr marL="62162" marR="62162" marT="31081" marB="31081" anchor="ctr"/>
                </a:tc>
                <a:tc>
                  <a:txBody>
                    <a:bodyPr/>
                    <a:lstStyle/>
                    <a:p>
                      <a:pPr algn="ctr">
                        <a:buNone/>
                      </a:pPr>
                      <a:r>
                        <a:rPr lang="en-US" sz="1800" b="1" dirty="0">
                          <a:latin typeface="Alexandria"/>
                        </a:rPr>
                        <a:t>Description</a:t>
                      </a:r>
                    </a:p>
                  </a:txBody>
                  <a:tcPr marL="62162" marR="62162" marT="31081" marB="31081" anchor="ctr"/>
                </a:tc>
                <a:tc>
                  <a:txBody>
                    <a:bodyPr/>
                    <a:lstStyle/>
                    <a:p>
                      <a:pPr algn="ctr">
                        <a:buNone/>
                      </a:pPr>
                      <a:r>
                        <a:rPr lang="en-US" sz="1800" b="1" dirty="0">
                          <a:latin typeface="Alexandria"/>
                        </a:rPr>
                        <a:t>Risk Level</a:t>
                      </a:r>
                    </a:p>
                  </a:txBody>
                  <a:tcPr marL="62162" marR="62162" marT="31081" marB="31081" anchor="ctr"/>
                </a:tc>
                <a:tc>
                  <a:txBody>
                    <a:bodyPr/>
                    <a:lstStyle/>
                    <a:p>
                      <a:pPr algn="ctr">
                        <a:buNone/>
                      </a:pPr>
                      <a:r>
                        <a:rPr lang="en-US" sz="1800" b="1" dirty="0">
                          <a:latin typeface="Alexandria"/>
                        </a:rPr>
                        <a:t>Required Action</a:t>
                      </a:r>
                    </a:p>
                  </a:txBody>
                  <a:tcPr marL="62162" marR="62162" marT="31081" marB="31081" anchor="ctr"/>
                </a:tc>
                <a:tc>
                  <a:txBody>
                    <a:bodyPr/>
                    <a:lstStyle/>
                    <a:p>
                      <a:pPr algn="ctr">
                        <a:buNone/>
                      </a:pPr>
                      <a:r>
                        <a:rPr lang="en-US" sz="1800" b="1" dirty="0">
                          <a:latin typeface="Alexandria"/>
                        </a:rPr>
                        <a:t>Example</a:t>
                      </a:r>
                    </a:p>
                  </a:txBody>
                  <a:tcPr marL="62162" marR="62162" marT="31081" marB="31081" anchor="ctr"/>
                </a:tc>
                <a:extLst>
                  <a:ext uri="{0D108BD9-81ED-4DB2-BD59-A6C34878D82A}">
                    <a16:rowId xmlns:a16="http://schemas.microsoft.com/office/drawing/2014/main" val="1609150863"/>
                  </a:ext>
                </a:extLst>
              </a:tr>
              <a:tr h="594863">
                <a:tc>
                  <a:txBody>
                    <a:bodyPr/>
                    <a:lstStyle/>
                    <a:p>
                      <a:pPr algn="ctr">
                        <a:buNone/>
                      </a:pPr>
                      <a:r>
                        <a:rPr lang="en-US" sz="1800" b="1" dirty="0">
                          <a:latin typeface="Alexandria"/>
                        </a:rPr>
                        <a:t>Direct financial interest</a:t>
                      </a:r>
                    </a:p>
                  </a:txBody>
                  <a:tcPr marL="62162" marR="62162" marT="31081" marB="31081" anchor="ctr"/>
                </a:tc>
                <a:tc>
                  <a:txBody>
                    <a:bodyPr/>
                    <a:lstStyle/>
                    <a:p>
                      <a:pPr>
                        <a:buNone/>
                      </a:pPr>
                      <a:r>
                        <a:rPr lang="en-US" sz="1800" dirty="0">
                          <a:latin typeface="Alexandria"/>
                        </a:rPr>
                        <a:t>Ownership or direct investment in the subject asset</a:t>
                      </a:r>
                    </a:p>
                  </a:txBody>
                  <a:tcPr marL="62162" marR="62162" marT="31081" marB="31081" anchor="ctr">
                    <a:solidFill>
                      <a:schemeClr val="bg1"/>
                    </a:solidFill>
                  </a:tcPr>
                </a:tc>
                <a:tc>
                  <a:txBody>
                    <a:bodyPr/>
                    <a:lstStyle/>
                    <a:p>
                      <a:pPr algn="ctr">
                        <a:buNone/>
                      </a:pPr>
                      <a:r>
                        <a:rPr lang="en-US" sz="1800" dirty="0">
                          <a:latin typeface="Alexandria"/>
                        </a:rPr>
                        <a:t>Very high</a:t>
                      </a:r>
                    </a:p>
                  </a:txBody>
                  <a:tcPr marL="62162" marR="62162" marT="31081" marB="31081" anchor="ctr">
                    <a:solidFill>
                      <a:schemeClr val="bg1"/>
                    </a:solidFill>
                  </a:tcPr>
                </a:tc>
                <a:tc>
                  <a:txBody>
                    <a:bodyPr/>
                    <a:lstStyle/>
                    <a:p>
                      <a:pPr>
                        <a:buNone/>
                      </a:pPr>
                      <a:r>
                        <a:rPr lang="en-US" sz="1800" dirty="0">
                          <a:latin typeface="Alexandria"/>
                        </a:rPr>
                        <a:t>Decline the assignment</a:t>
                      </a:r>
                    </a:p>
                  </a:txBody>
                  <a:tcPr marL="62162" marR="62162" marT="31081" marB="31081" anchor="ctr">
                    <a:solidFill>
                      <a:schemeClr val="bg1"/>
                    </a:solidFill>
                  </a:tcPr>
                </a:tc>
                <a:tc>
                  <a:txBody>
                    <a:bodyPr/>
                    <a:lstStyle/>
                    <a:p>
                      <a:pPr>
                        <a:buNone/>
                      </a:pPr>
                      <a:r>
                        <a:rPr lang="en-US" sz="1800">
                          <a:latin typeface="Alexandria"/>
                        </a:rPr>
                        <a:t>Valuer owns shares in the property-owning company</a:t>
                      </a:r>
                    </a:p>
                  </a:txBody>
                  <a:tcPr marL="62162" marR="62162" marT="31081" marB="31081" anchor="ctr">
                    <a:solidFill>
                      <a:schemeClr val="bg1"/>
                    </a:solidFill>
                  </a:tcPr>
                </a:tc>
                <a:extLst>
                  <a:ext uri="{0D108BD9-81ED-4DB2-BD59-A6C34878D82A}">
                    <a16:rowId xmlns:a16="http://schemas.microsoft.com/office/drawing/2014/main" val="3798672720"/>
                  </a:ext>
                </a:extLst>
              </a:tr>
              <a:tr h="594863">
                <a:tc>
                  <a:txBody>
                    <a:bodyPr/>
                    <a:lstStyle/>
                    <a:p>
                      <a:pPr algn="ctr">
                        <a:buNone/>
                      </a:pPr>
                      <a:r>
                        <a:rPr lang="en-US" sz="1800" b="1">
                          <a:latin typeface="Alexandria"/>
                        </a:rPr>
                        <a:t>Indirect financial interest</a:t>
                      </a:r>
                    </a:p>
                  </a:txBody>
                  <a:tcPr marL="62162" marR="62162" marT="31081" marB="31081" anchor="ctr"/>
                </a:tc>
                <a:tc>
                  <a:txBody>
                    <a:bodyPr/>
                    <a:lstStyle/>
                    <a:p>
                      <a:pPr>
                        <a:buNone/>
                      </a:pPr>
                      <a:r>
                        <a:rPr lang="en-US" sz="1800">
                          <a:latin typeface="Alexandria"/>
                        </a:rPr>
                        <a:t>Potential financial benefit that may affect impartiality</a:t>
                      </a:r>
                    </a:p>
                  </a:txBody>
                  <a:tcPr marL="62162" marR="62162" marT="31081" marB="31081" anchor="ctr">
                    <a:solidFill>
                      <a:schemeClr val="bg1"/>
                    </a:solidFill>
                  </a:tcPr>
                </a:tc>
                <a:tc>
                  <a:txBody>
                    <a:bodyPr/>
                    <a:lstStyle/>
                    <a:p>
                      <a:pPr algn="ctr">
                        <a:buNone/>
                      </a:pPr>
                      <a:r>
                        <a:rPr lang="en-US" sz="1800" dirty="0">
                          <a:latin typeface="Alexandria"/>
                        </a:rPr>
                        <a:t>High</a:t>
                      </a:r>
                    </a:p>
                  </a:txBody>
                  <a:tcPr marL="62162" marR="62162" marT="31081" marB="31081" anchor="ctr">
                    <a:solidFill>
                      <a:schemeClr val="bg1"/>
                    </a:solidFill>
                  </a:tcPr>
                </a:tc>
                <a:tc>
                  <a:txBody>
                    <a:bodyPr/>
                    <a:lstStyle/>
                    <a:p>
                      <a:pPr>
                        <a:buNone/>
                      </a:pPr>
                      <a:r>
                        <a:rPr lang="en-US" sz="1800" dirty="0">
                          <a:latin typeface="Alexandria"/>
                        </a:rPr>
                        <a:t>Full disclosure and written consent</a:t>
                      </a:r>
                    </a:p>
                  </a:txBody>
                  <a:tcPr marL="62162" marR="62162" marT="31081" marB="31081" anchor="ctr">
                    <a:solidFill>
                      <a:schemeClr val="bg1"/>
                    </a:solidFill>
                  </a:tcPr>
                </a:tc>
                <a:tc>
                  <a:txBody>
                    <a:bodyPr/>
                    <a:lstStyle/>
                    <a:p>
                      <a:pPr>
                        <a:buNone/>
                      </a:pPr>
                      <a:r>
                        <a:rPr lang="en-US" sz="1800">
                          <a:latin typeface="Alexandria"/>
                        </a:rPr>
                        <a:t>Valuer plans to purchase nearby property</a:t>
                      </a:r>
                    </a:p>
                  </a:txBody>
                  <a:tcPr marL="62162" marR="62162" marT="31081" marB="31081" anchor="ctr">
                    <a:solidFill>
                      <a:schemeClr val="bg1"/>
                    </a:solidFill>
                  </a:tcPr>
                </a:tc>
                <a:extLst>
                  <a:ext uri="{0D108BD9-81ED-4DB2-BD59-A6C34878D82A}">
                    <a16:rowId xmlns:a16="http://schemas.microsoft.com/office/drawing/2014/main" val="1701575440"/>
                  </a:ext>
                </a:extLst>
              </a:tr>
              <a:tr h="581958">
                <a:tc>
                  <a:txBody>
                    <a:bodyPr/>
                    <a:lstStyle/>
                    <a:p>
                      <a:pPr algn="ctr">
                        <a:buNone/>
                      </a:pPr>
                      <a:r>
                        <a:rPr lang="en-US" sz="1800" b="1">
                          <a:latin typeface="Alexandria"/>
                        </a:rPr>
                        <a:t>Close personal relationship</a:t>
                      </a:r>
                    </a:p>
                  </a:txBody>
                  <a:tcPr marL="62162" marR="62162" marT="31081" marB="31081" anchor="ctr"/>
                </a:tc>
                <a:tc>
                  <a:txBody>
                    <a:bodyPr/>
                    <a:lstStyle/>
                    <a:p>
                      <a:pPr>
                        <a:buNone/>
                      </a:pPr>
                      <a:r>
                        <a:rPr lang="en-US" sz="1800">
                          <a:latin typeface="Alexandria"/>
                        </a:rPr>
                        <a:t>Immediate family or close personal ties</a:t>
                      </a:r>
                    </a:p>
                  </a:txBody>
                  <a:tcPr marL="62162" marR="62162" marT="31081" marB="31081" anchor="ctr">
                    <a:solidFill>
                      <a:schemeClr val="bg1"/>
                    </a:solidFill>
                  </a:tcPr>
                </a:tc>
                <a:tc>
                  <a:txBody>
                    <a:bodyPr/>
                    <a:lstStyle/>
                    <a:p>
                      <a:pPr algn="ctr">
                        <a:buNone/>
                      </a:pPr>
                      <a:r>
                        <a:rPr lang="en-US" sz="1800">
                          <a:latin typeface="Alexandria"/>
                        </a:rPr>
                        <a:t>High</a:t>
                      </a:r>
                    </a:p>
                  </a:txBody>
                  <a:tcPr marL="62162" marR="62162" marT="31081" marB="31081" anchor="ctr">
                    <a:solidFill>
                      <a:schemeClr val="bg1"/>
                    </a:solidFill>
                  </a:tcPr>
                </a:tc>
                <a:tc>
                  <a:txBody>
                    <a:bodyPr/>
                    <a:lstStyle/>
                    <a:p>
                      <a:pPr>
                        <a:buNone/>
                      </a:pPr>
                      <a:r>
                        <a:rPr lang="en-US" sz="1800" dirty="0">
                          <a:latin typeface="Alexandria"/>
                        </a:rPr>
                        <a:t>Decline or disclose and obtain approval</a:t>
                      </a:r>
                    </a:p>
                  </a:txBody>
                  <a:tcPr marL="62162" marR="62162" marT="31081" marB="31081" anchor="ctr">
                    <a:solidFill>
                      <a:schemeClr val="bg1"/>
                    </a:solidFill>
                  </a:tcPr>
                </a:tc>
                <a:tc>
                  <a:txBody>
                    <a:bodyPr/>
                    <a:lstStyle/>
                    <a:p>
                      <a:pPr>
                        <a:buNone/>
                      </a:pPr>
                      <a:r>
                        <a:rPr lang="en-US" sz="1800">
                          <a:latin typeface="Alexandria"/>
                        </a:rPr>
                        <a:t>Property owned by valuer’s sibling</a:t>
                      </a:r>
                    </a:p>
                  </a:txBody>
                  <a:tcPr marL="62162" marR="62162" marT="31081" marB="31081" anchor="ctr">
                    <a:solidFill>
                      <a:schemeClr val="bg1"/>
                    </a:solidFill>
                  </a:tcPr>
                </a:tc>
                <a:extLst>
                  <a:ext uri="{0D108BD9-81ED-4DB2-BD59-A6C34878D82A}">
                    <a16:rowId xmlns:a16="http://schemas.microsoft.com/office/drawing/2014/main" val="101141186"/>
                  </a:ext>
                </a:extLst>
              </a:tr>
              <a:tr h="843324">
                <a:tc>
                  <a:txBody>
                    <a:bodyPr/>
                    <a:lstStyle/>
                    <a:p>
                      <a:pPr algn="ctr">
                        <a:buNone/>
                      </a:pPr>
                      <a:r>
                        <a:rPr lang="en-US" sz="1800" b="1">
                          <a:latin typeface="Alexandria"/>
                        </a:rPr>
                        <a:t>Previous professional involvement</a:t>
                      </a:r>
                    </a:p>
                  </a:txBody>
                  <a:tcPr marL="62162" marR="62162" marT="31081" marB="31081" anchor="ctr"/>
                </a:tc>
                <a:tc>
                  <a:txBody>
                    <a:bodyPr/>
                    <a:lstStyle/>
                    <a:p>
                      <a:pPr>
                        <a:buNone/>
                      </a:pPr>
                      <a:r>
                        <a:rPr lang="en-US" sz="1800">
                          <a:latin typeface="Alexandria"/>
                        </a:rPr>
                        <a:t>Prior valuations of the same property or related parties</a:t>
                      </a:r>
                    </a:p>
                  </a:txBody>
                  <a:tcPr marL="62162" marR="62162" marT="31081" marB="31081" anchor="ctr">
                    <a:solidFill>
                      <a:schemeClr val="bg1"/>
                    </a:solidFill>
                  </a:tcPr>
                </a:tc>
                <a:tc>
                  <a:txBody>
                    <a:bodyPr/>
                    <a:lstStyle/>
                    <a:p>
                      <a:pPr algn="ctr">
                        <a:buNone/>
                      </a:pPr>
                      <a:r>
                        <a:rPr lang="en-US" sz="1800" dirty="0">
                          <a:latin typeface="Alexandria"/>
                        </a:rPr>
                        <a:t>Moderate</a:t>
                      </a:r>
                    </a:p>
                  </a:txBody>
                  <a:tcPr marL="62162" marR="62162" marT="31081" marB="31081" anchor="ctr">
                    <a:solidFill>
                      <a:schemeClr val="bg1"/>
                    </a:solidFill>
                  </a:tcPr>
                </a:tc>
                <a:tc>
                  <a:txBody>
                    <a:bodyPr/>
                    <a:lstStyle/>
                    <a:p>
                      <a:pPr>
                        <a:buNone/>
                      </a:pPr>
                      <a:r>
                        <a:rPr lang="en-US" sz="1800" dirty="0">
                          <a:latin typeface="Alexandria"/>
                        </a:rPr>
                        <a:t>Disclosure and consideration of timing restrictions</a:t>
                      </a:r>
                    </a:p>
                  </a:txBody>
                  <a:tcPr marL="62162" marR="62162" marT="31081" marB="31081" anchor="ctr">
                    <a:solidFill>
                      <a:schemeClr val="bg1"/>
                    </a:solidFill>
                  </a:tcPr>
                </a:tc>
                <a:tc>
                  <a:txBody>
                    <a:bodyPr/>
                    <a:lstStyle/>
                    <a:p>
                      <a:pPr>
                        <a:buNone/>
                      </a:pPr>
                      <a:r>
                        <a:rPr lang="en-US" sz="1800">
                          <a:latin typeface="Alexandria"/>
                        </a:rPr>
                        <a:t>Valuer assessed property for seller one year earlier</a:t>
                      </a:r>
                    </a:p>
                  </a:txBody>
                  <a:tcPr marL="62162" marR="62162" marT="31081" marB="31081" anchor="ctr">
                    <a:solidFill>
                      <a:schemeClr val="bg1"/>
                    </a:solidFill>
                  </a:tcPr>
                </a:tc>
                <a:extLst>
                  <a:ext uri="{0D108BD9-81ED-4DB2-BD59-A6C34878D82A}">
                    <a16:rowId xmlns:a16="http://schemas.microsoft.com/office/drawing/2014/main" val="2921029115"/>
                  </a:ext>
                </a:extLst>
              </a:tr>
              <a:tr h="843324">
                <a:tc>
                  <a:txBody>
                    <a:bodyPr/>
                    <a:lstStyle/>
                    <a:p>
                      <a:pPr algn="ctr">
                        <a:buNone/>
                      </a:pPr>
                      <a:r>
                        <a:rPr lang="en-US" sz="1800" b="1">
                          <a:latin typeface="Alexandria"/>
                        </a:rPr>
                        <a:t>Ongoing commercial relationship</a:t>
                      </a:r>
                    </a:p>
                  </a:txBody>
                  <a:tcPr marL="62162" marR="62162" marT="31081" marB="31081" anchor="ctr"/>
                </a:tc>
                <a:tc>
                  <a:txBody>
                    <a:bodyPr/>
                    <a:lstStyle/>
                    <a:p>
                      <a:pPr>
                        <a:buNone/>
                      </a:pPr>
                      <a:r>
                        <a:rPr lang="en-US" sz="1800">
                          <a:latin typeface="Alexandria"/>
                        </a:rPr>
                        <a:t>Business dealings with the client or related parties</a:t>
                      </a:r>
                    </a:p>
                  </a:txBody>
                  <a:tcPr marL="62162" marR="62162" marT="31081" marB="31081" anchor="ctr">
                    <a:solidFill>
                      <a:schemeClr val="bg1"/>
                    </a:solidFill>
                  </a:tcPr>
                </a:tc>
                <a:tc>
                  <a:txBody>
                    <a:bodyPr/>
                    <a:lstStyle/>
                    <a:p>
                      <a:pPr algn="ctr">
                        <a:buNone/>
                      </a:pPr>
                      <a:r>
                        <a:rPr lang="en-US" sz="1800" dirty="0">
                          <a:latin typeface="Alexandria"/>
                        </a:rPr>
                        <a:t>Moderate</a:t>
                      </a:r>
                    </a:p>
                  </a:txBody>
                  <a:tcPr marL="62162" marR="62162" marT="31081" marB="31081" anchor="ctr">
                    <a:solidFill>
                      <a:schemeClr val="bg1"/>
                    </a:solidFill>
                  </a:tcPr>
                </a:tc>
                <a:tc>
                  <a:txBody>
                    <a:bodyPr/>
                    <a:lstStyle/>
                    <a:p>
                      <a:pPr>
                        <a:buNone/>
                      </a:pPr>
                      <a:r>
                        <a:rPr lang="en-US" sz="1800" dirty="0">
                          <a:latin typeface="Alexandria"/>
                        </a:rPr>
                        <a:t>Full disclosure and evaluation of influence</a:t>
                      </a:r>
                    </a:p>
                  </a:txBody>
                  <a:tcPr marL="62162" marR="62162" marT="31081" marB="31081" anchor="ctr">
                    <a:solidFill>
                      <a:schemeClr val="bg1"/>
                    </a:solidFill>
                  </a:tcPr>
                </a:tc>
                <a:tc>
                  <a:txBody>
                    <a:bodyPr/>
                    <a:lstStyle/>
                    <a:p>
                      <a:pPr>
                        <a:buNone/>
                      </a:pPr>
                      <a:r>
                        <a:rPr lang="en-US" sz="1800">
                          <a:latin typeface="Alexandria"/>
                        </a:rPr>
                        <a:t>Valuer rents office space from the client</a:t>
                      </a:r>
                    </a:p>
                  </a:txBody>
                  <a:tcPr marL="62162" marR="62162" marT="31081" marB="31081" anchor="ctr">
                    <a:solidFill>
                      <a:schemeClr val="bg1"/>
                    </a:solidFill>
                  </a:tcPr>
                </a:tc>
                <a:extLst>
                  <a:ext uri="{0D108BD9-81ED-4DB2-BD59-A6C34878D82A}">
                    <a16:rowId xmlns:a16="http://schemas.microsoft.com/office/drawing/2014/main" val="2369633532"/>
                  </a:ext>
                </a:extLst>
              </a:tr>
              <a:tr h="1130239">
                <a:tc>
                  <a:txBody>
                    <a:bodyPr/>
                    <a:lstStyle/>
                    <a:p>
                      <a:pPr algn="ctr">
                        <a:buNone/>
                      </a:pPr>
                      <a:r>
                        <a:rPr lang="en-US" sz="1800" b="1" dirty="0">
                          <a:latin typeface="Alexandria"/>
                        </a:rPr>
                        <a:t>Institutional conflict</a:t>
                      </a:r>
                    </a:p>
                  </a:txBody>
                  <a:tcPr marL="62162" marR="62162" marT="31081" marB="31081" anchor="ctr"/>
                </a:tc>
                <a:tc>
                  <a:txBody>
                    <a:bodyPr/>
                    <a:lstStyle/>
                    <a:p>
                      <a:pPr>
                        <a:buNone/>
                      </a:pPr>
                      <a:r>
                        <a:rPr lang="en-US" sz="1800">
                          <a:latin typeface="Alexandria"/>
                        </a:rPr>
                        <a:t>Multiple departments within the same firm</a:t>
                      </a:r>
                    </a:p>
                  </a:txBody>
                  <a:tcPr marL="62162" marR="62162" marT="31081" marB="31081" anchor="ctr">
                    <a:solidFill>
                      <a:schemeClr val="bg1"/>
                    </a:solidFill>
                  </a:tcPr>
                </a:tc>
                <a:tc>
                  <a:txBody>
                    <a:bodyPr/>
                    <a:lstStyle/>
                    <a:p>
                      <a:pPr algn="ctr">
                        <a:buNone/>
                      </a:pPr>
                      <a:r>
                        <a:rPr lang="en-US" sz="1800" dirty="0">
                          <a:latin typeface="Alexandria"/>
                        </a:rPr>
                        <a:t>Low (if controls exist)</a:t>
                      </a:r>
                    </a:p>
                  </a:txBody>
                  <a:tcPr marL="62162" marR="62162" marT="31081" marB="31081" anchor="ctr">
                    <a:solidFill>
                      <a:schemeClr val="bg1"/>
                    </a:solidFill>
                  </a:tcPr>
                </a:tc>
                <a:tc>
                  <a:txBody>
                    <a:bodyPr/>
                    <a:lstStyle/>
                    <a:p>
                      <a:pPr>
                        <a:buNone/>
                      </a:pPr>
                      <a:r>
                        <a:rPr lang="en-US" sz="1800" dirty="0">
                          <a:latin typeface="Alexandria"/>
                        </a:rPr>
                        <a:t> Application of </a:t>
                      </a:r>
                      <a:r>
                        <a:rPr lang="en-US" sz="1800" b="1" dirty="0">
                          <a:latin typeface="Alexandria"/>
                        </a:rPr>
                        <a:t>Chinese Wall </a:t>
                      </a:r>
                      <a:r>
                        <a:rPr lang="en-US" sz="1800" dirty="0">
                          <a:latin typeface="Alexandria"/>
                        </a:rPr>
                        <a:t>and Functional Separation Controls</a:t>
                      </a:r>
                    </a:p>
                  </a:txBody>
                  <a:tcPr marL="62162" marR="62162" marT="31081" marB="31081" anchor="ctr">
                    <a:solidFill>
                      <a:schemeClr val="bg1"/>
                    </a:solidFill>
                  </a:tcPr>
                </a:tc>
                <a:tc>
                  <a:txBody>
                    <a:bodyPr/>
                    <a:lstStyle/>
                    <a:p>
                      <a:pPr>
                        <a:buNone/>
                      </a:pPr>
                      <a:r>
                        <a:rPr lang="en-US" sz="1800" dirty="0">
                          <a:latin typeface="Alexandria"/>
                        </a:rPr>
                        <a:t>Brokerage department selling the asset while valuation department values it</a:t>
                      </a:r>
                    </a:p>
                  </a:txBody>
                  <a:tcPr marL="62162" marR="62162" marT="31081" marB="31081" anchor="ctr">
                    <a:solidFill>
                      <a:schemeClr val="bg1"/>
                    </a:solidFill>
                  </a:tcPr>
                </a:tc>
                <a:extLst>
                  <a:ext uri="{0D108BD9-81ED-4DB2-BD59-A6C34878D82A}">
                    <a16:rowId xmlns:a16="http://schemas.microsoft.com/office/drawing/2014/main" val="4285978033"/>
                  </a:ext>
                </a:extLst>
              </a:tr>
            </a:tbl>
          </a:graphicData>
        </a:graphic>
      </p:graphicFrame>
      <p:sp>
        <p:nvSpPr>
          <p:cNvPr id="9" name="TextBox 8">
            <a:extLst>
              <a:ext uri="{FF2B5EF4-FFF2-40B4-BE49-F238E27FC236}">
                <a16:creationId xmlns:a16="http://schemas.microsoft.com/office/drawing/2014/main" id="{54C6797F-9387-FCF7-C1E3-A8F38CB78B1C}"/>
              </a:ext>
            </a:extLst>
          </p:cNvPr>
          <p:cNvSpPr txBox="1"/>
          <p:nvPr/>
        </p:nvSpPr>
        <p:spPr>
          <a:xfrm>
            <a:off x="3705499" y="1359143"/>
            <a:ext cx="6096000"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mn-cs"/>
              </a:rPr>
              <a:t>Conflict of Interest Assessment</a:t>
            </a:r>
          </a:p>
        </p:txBody>
      </p:sp>
    </p:spTree>
    <p:extLst>
      <p:ext uri="{BB962C8B-B14F-4D97-AF65-F5344CB8AC3E}">
        <p14:creationId xmlns:p14="http://schemas.microsoft.com/office/powerpoint/2010/main" val="3626625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1EE051-2E44-F220-5934-1AECA1A70E74}"/>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C07D993-AC5E-5AA3-C9C3-FF5E6401F3B9}"/>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8F9CA755-2F1B-9A04-5F48-22435D67708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A54A408A-F9F4-57AE-DA2B-4774ACFA5E1C}"/>
              </a:ext>
            </a:extLst>
          </p:cNvPr>
          <p:cNvSpPr txBox="1"/>
          <p:nvPr/>
        </p:nvSpPr>
        <p:spPr>
          <a:xfrm>
            <a:off x="359230" y="1098719"/>
            <a:ext cx="9953280" cy="430887"/>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2. Ethics and Conflict of Interest Check</a:t>
            </a:r>
          </a:p>
        </p:txBody>
      </p:sp>
      <p:sp>
        <p:nvSpPr>
          <p:cNvPr id="3" name="TextBox 2">
            <a:extLst>
              <a:ext uri="{FF2B5EF4-FFF2-40B4-BE49-F238E27FC236}">
                <a16:creationId xmlns:a16="http://schemas.microsoft.com/office/drawing/2014/main" id="{C4E5A79A-A34B-164D-BA9A-BFE217590469}"/>
              </a:ext>
            </a:extLst>
          </p:cNvPr>
          <p:cNvSpPr txBox="1"/>
          <p:nvPr/>
        </p:nvSpPr>
        <p:spPr>
          <a:xfrm>
            <a:off x="4347795" y="524820"/>
            <a:ext cx="479342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Valuation Process Lifecycle</a:t>
            </a:r>
          </a:p>
        </p:txBody>
      </p:sp>
      <p:sp>
        <p:nvSpPr>
          <p:cNvPr id="10" name="Star: 10 Points 9">
            <a:extLst>
              <a:ext uri="{FF2B5EF4-FFF2-40B4-BE49-F238E27FC236}">
                <a16:creationId xmlns:a16="http://schemas.microsoft.com/office/drawing/2014/main" id="{053FCEDF-5BAC-DC2E-C365-4A0E3E6CA3BB}"/>
              </a:ext>
            </a:extLst>
          </p:cNvPr>
          <p:cNvSpPr/>
          <p:nvPr/>
        </p:nvSpPr>
        <p:spPr>
          <a:xfrm>
            <a:off x="129828" y="2494616"/>
            <a:ext cx="2944678" cy="870512"/>
          </a:xfrm>
          <a:prstGeom prst="star10">
            <a:avLst/>
          </a:prstGeom>
          <a:solidFill>
            <a:srgbClr val="FFFFEB"/>
          </a:solidFill>
          <a:ln>
            <a:solidFill>
              <a:schemeClr val="accent4">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C00000"/>
              </a:solidFill>
              <a:latin typeface="Alexandria"/>
            </a:endParaRPr>
          </a:p>
          <a:p>
            <a:pPr algn="ctr"/>
            <a:r>
              <a:rPr lang="en-US" sz="2000" b="1" dirty="0">
                <a:solidFill>
                  <a:srgbClr val="C00000"/>
                </a:solidFill>
                <a:latin typeface="Alexandria"/>
              </a:rPr>
              <a:t>B. Competence</a:t>
            </a:r>
          </a:p>
          <a:p>
            <a:pPr algn="ctr"/>
            <a:endParaRPr lang="en-US" sz="2000" b="1" dirty="0">
              <a:solidFill>
                <a:srgbClr val="C00000"/>
              </a:solidFill>
              <a:latin typeface="Alexandria"/>
            </a:endParaRPr>
          </a:p>
        </p:txBody>
      </p:sp>
      <p:sp>
        <p:nvSpPr>
          <p:cNvPr id="13" name="TextBox 12">
            <a:extLst>
              <a:ext uri="{FF2B5EF4-FFF2-40B4-BE49-F238E27FC236}">
                <a16:creationId xmlns:a16="http://schemas.microsoft.com/office/drawing/2014/main" id="{701C6DE8-B255-7B62-C43D-CA47C1EEAC12}"/>
              </a:ext>
            </a:extLst>
          </p:cNvPr>
          <p:cNvSpPr txBox="1"/>
          <p:nvPr/>
        </p:nvSpPr>
        <p:spPr>
          <a:xfrm>
            <a:off x="3074506" y="1972687"/>
            <a:ext cx="9117494" cy="2283702"/>
          </a:xfrm>
          <a:prstGeom prst="rect">
            <a:avLst/>
          </a:prstGeom>
          <a:solidFill>
            <a:schemeClr val="bg1"/>
          </a:solidFill>
          <a:ln>
            <a:solidFill>
              <a:schemeClr val="accent4">
                <a:lumMod val="50000"/>
              </a:schemeClr>
            </a:solidFill>
          </a:ln>
        </p:spPr>
        <p:txBody>
          <a:bodyPr wrap="square">
            <a:spAutoFit/>
          </a:bodyPr>
          <a:lstStyle/>
          <a:p>
            <a:pPr marL="342900" indent="-342900" algn="justLow">
              <a:lnSpc>
                <a:spcPct val="120000"/>
              </a:lnSpc>
              <a:buFont typeface="Wingdings" panose="05000000000000000000" pitchFamily="2" charset="2"/>
              <a:buChar char="Ø"/>
            </a:pPr>
            <a:r>
              <a:rPr lang="en-US" sz="2000" b="1" dirty="0">
                <a:latin typeface="Alexandria"/>
              </a:rPr>
              <a:t>The Valuer </a:t>
            </a:r>
            <a:r>
              <a:rPr lang="en-US" sz="2000" dirty="0">
                <a:latin typeface="Alexandria"/>
              </a:rPr>
              <a:t>must be an individual within an organization—whether an internal employee or an external contractor—who possesses the necessary qualifications, ability, and experience to conduct the assessment objectively, impartially, ethically, and efficiently, and who has the appropriate technical skills, experience, and knowledge of the subject matter of the assessment, the market in which they operate, and the purpose of the valuation.</a:t>
            </a:r>
            <a:endParaRPr lang="en-US" sz="2000" b="1" dirty="0">
              <a:latin typeface="Alexandria"/>
            </a:endParaRPr>
          </a:p>
        </p:txBody>
      </p:sp>
    </p:spTree>
    <p:extLst>
      <p:ext uri="{BB962C8B-B14F-4D97-AF65-F5344CB8AC3E}">
        <p14:creationId xmlns:p14="http://schemas.microsoft.com/office/powerpoint/2010/main" val="3460552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B814BF-6108-87BB-49B5-2E4F545B544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2345FAD5-8BFB-36FA-31A1-12938E42AD76}"/>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8A6B71F-F1C8-E6AB-9A08-DE62B1496A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865B3587-E519-0729-B4F8-377C7F69C0CD}"/>
              </a:ext>
            </a:extLst>
          </p:cNvPr>
          <p:cNvSpPr txBox="1"/>
          <p:nvPr/>
        </p:nvSpPr>
        <p:spPr>
          <a:xfrm>
            <a:off x="359230" y="1098719"/>
            <a:ext cx="9953280" cy="430887"/>
          </a:xfrm>
          <a:prstGeom prst="rect">
            <a:avLst/>
          </a:prstGeom>
          <a:noFill/>
        </p:spPr>
        <p:txBody>
          <a:bodyPr wrap="square">
            <a:spAutoFit/>
          </a:bodyPr>
          <a:lstStyle/>
          <a:p>
            <a:pPr lvl="0">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3.Preparation the Scope of Work/</a:t>
            </a:r>
            <a:r>
              <a:rPr lang="en-US" sz="2200" b="1" dirty="0">
                <a:solidFill>
                  <a:srgbClr val="4472C4"/>
                </a:solidFill>
                <a:latin typeface="Alexandria"/>
              </a:rPr>
              <a:t> Letter</a:t>
            </a:r>
            <a:r>
              <a:rPr kumimoji="0" lang="en-US" sz="2200" b="1" i="0" u="none" strike="noStrike" kern="1200" cap="none" spc="0" normalizeH="0" baseline="0" noProof="0" dirty="0">
                <a:ln>
                  <a:noFill/>
                </a:ln>
                <a:solidFill>
                  <a:srgbClr val="4472C4"/>
                </a:solidFill>
                <a:effectLst/>
                <a:uLnTx/>
                <a:uFillTx/>
                <a:latin typeface="Alexandria"/>
                <a:ea typeface="+mn-ea"/>
                <a:cs typeface="+mn-cs"/>
              </a:rPr>
              <a:t> of Engagement</a:t>
            </a:r>
          </a:p>
        </p:txBody>
      </p:sp>
      <p:sp>
        <p:nvSpPr>
          <p:cNvPr id="3" name="TextBox 2">
            <a:extLst>
              <a:ext uri="{FF2B5EF4-FFF2-40B4-BE49-F238E27FC236}">
                <a16:creationId xmlns:a16="http://schemas.microsoft.com/office/drawing/2014/main" id="{D4F28ACA-8215-3E63-CAFF-06D9E9921EB9}"/>
              </a:ext>
            </a:extLst>
          </p:cNvPr>
          <p:cNvSpPr txBox="1"/>
          <p:nvPr/>
        </p:nvSpPr>
        <p:spPr>
          <a:xfrm>
            <a:off x="4347795" y="524820"/>
            <a:ext cx="479342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Valuation Process Lifecycle</a:t>
            </a:r>
          </a:p>
        </p:txBody>
      </p:sp>
      <p:sp>
        <p:nvSpPr>
          <p:cNvPr id="13" name="Rectangle: Top Corners Rounded 12">
            <a:extLst>
              <a:ext uri="{FF2B5EF4-FFF2-40B4-BE49-F238E27FC236}">
                <a16:creationId xmlns:a16="http://schemas.microsoft.com/office/drawing/2014/main" id="{ACAA6AF0-A832-955B-89C7-C06EE0ABEBB1}"/>
              </a:ext>
            </a:extLst>
          </p:cNvPr>
          <p:cNvSpPr/>
          <p:nvPr/>
        </p:nvSpPr>
        <p:spPr>
          <a:xfrm>
            <a:off x="180431" y="1520093"/>
            <a:ext cx="12005726" cy="585734"/>
          </a:xfrm>
          <a:prstGeom prst="round2Same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20000"/>
              </a:lnSpc>
              <a:defRPr/>
            </a:pPr>
            <a:r>
              <a:rPr lang="en-US" sz="2000" b="1" dirty="0">
                <a:solidFill>
                  <a:prstClr val="black"/>
                </a:solidFill>
                <a:latin typeface="Alexandria"/>
              </a:rPr>
              <a:t>This stage represents the </a:t>
            </a:r>
            <a:r>
              <a:rPr lang="en-US" sz="2000" b="1" dirty="0">
                <a:solidFill>
                  <a:srgbClr val="0070C0"/>
                </a:solidFill>
                <a:latin typeface="Alexandria"/>
              </a:rPr>
              <a:t>legal and professional foundation </a:t>
            </a:r>
            <a:r>
              <a:rPr lang="en-US" sz="2000" b="1" dirty="0">
                <a:solidFill>
                  <a:prstClr val="black"/>
                </a:solidFill>
                <a:latin typeface="Alexandria"/>
              </a:rPr>
              <a:t>of the valuation assignment.</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2" name="TextBox 1">
            <a:extLst>
              <a:ext uri="{FF2B5EF4-FFF2-40B4-BE49-F238E27FC236}">
                <a16:creationId xmlns:a16="http://schemas.microsoft.com/office/drawing/2014/main" id="{10D624F9-3D4D-8F6D-F984-8AA586A1D11C}"/>
              </a:ext>
            </a:extLst>
          </p:cNvPr>
          <p:cNvSpPr txBox="1"/>
          <p:nvPr/>
        </p:nvSpPr>
        <p:spPr>
          <a:xfrm>
            <a:off x="182536" y="2850319"/>
            <a:ext cx="11826927" cy="806375"/>
          </a:xfrm>
          <a:prstGeom prst="rect">
            <a:avLst/>
          </a:prstGeom>
          <a:solidFill>
            <a:schemeClr val="bg1"/>
          </a:solidFill>
          <a:ln>
            <a:solidFill>
              <a:schemeClr val="accent4">
                <a:lumMod val="50000"/>
              </a:schemeClr>
            </a:solidFill>
          </a:ln>
        </p:spPr>
        <p:txBody>
          <a:bodyPr wrap="square">
            <a:spAutoFit/>
          </a:bodyPr>
          <a:lstStyle/>
          <a:p>
            <a:pPr lvl="0" algn="justLow">
              <a:lnSpc>
                <a:spcPct val="120000"/>
              </a:lnSpc>
            </a:pPr>
            <a:r>
              <a:rPr lang="en-US" sz="2000" b="1" dirty="0">
                <a:solidFill>
                  <a:prstClr val="black"/>
                </a:solidFill>
                <a:latin typeface="Alexandria"/>
              </a:rPr>
              <a:t>The Scope of Work </a:t>
            </a:r>
            <a:r>
              <a:rPr lang="en-US" sz="2000" dirty="0">
                <a:solidFill>
                  <a:prstClr val="black"/>
                </a:solidFill>
                <a:latin typeface="Alexandria"/>
              </a:rPr>
              <a:t>is the </a:t>
            </a:r>
            <a:r>
              <a:rPr lang="en-US" sz="2000" dirty="0">
                <a:solidFill>
                  <a:srgbClr val="7030A0"/>
                </a:solidFill>
                <a:latin typeface="Alexandria"/>
              </a:rPr>
              <a:t>technical framework </a:t>
            </a:r>
            <a:r>
              <a:rPr lang="en-US" sz="2000" dirty="0">
                <a:solidFill>
                  <a:prstClr val="black"/>
                </a:solidFill>
                <a:latin typeface="Alexandria"/>
              </a:rPr>
              <a:t>of the valuation assignment prepared by the valuer based on the client’s instructions. It defines:</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7" name="Star: 10 Points 6">
            <a:extLst>
              <a:ext uri="{FF2B5EF4-FFF2-40B4-BE49-F238E27FC236}">
                <a16:creationId xmlns:a16="http://schemas.microsoft.com/office/drawing/2014/main" id="{D5EBF73B-41E5-E41C-3FBA-221360F611B2}"/>
              </a:ext>
            </a:extLst>
          </p:cNvPr>
          <p:cNvSpPr/>
          <p:nvPr/>
        </p:nvSpPr>
        <p:spPr>
          <a:xfrm>
            <a:off x="4710955" y="2172654"/>
            <a:ext cx="2944678" cy="667578"/>
          </a:xfrm>
          <a:prstGeom prst="star10">
            <a:avLst/>
          </a:prstGeom>
          <a:solidFill>
            <a:srgbClr val="FFFFEB"/>
          </a:solidFill>
          <a:ln>
            <a:solidFill>
              <a:schemeClr val="accent4">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r>
              <a:rPr lang="en-US" sz="2000" b="1" dirty="0">
                <a:solidFill>
                  <a:srgbClr val="C00000"/>
                </a:solidFill>
                <a:latin typeface="Alexandria"/>
              </a:rPr>
              <a:t>Scope of Work</a:t>
            </a:r>
            <a:endParaRPr kumimoji="0" lang="en-US" sz="2000" b="1" i="0" u="none" strike="noStrike" kern="1200" cap="none" spc="0" normalizeH="0" baseline="0" noProof="0" dirty="0">
              <a:ln>
                <a:noFill/>
              </a:ln>
              <a:solidFill>
                <a:srgbClr val="C00000"/>
              </a:solidFill>
              <a:effectLst/>
              <a:uLnTx/>
              <a:uFillTx/>
              <a:latin typeface="Alexandria"/>
              <a:ea typeface="+mn-ea"/>
              <a:cs typeface="+mn-cs"/>
            </a:endParaRPr>
          </a:p>
        </p:txBody>
      </p:sp>
      <p:sp>
        <p:nvSpPr>
          <p:cNvPr id="8" name="Arrow: Pentagon 7">
            <a:extLst>
              <a:ext uri="{FF2B5EF4-FFF2-40B4-BE49-F238E27FC236}">
                <a16:creationId xmlns:a16="http://schemas.microsoft.com/office/drawing/2014/main" id="{0DC272FB-68F0-358A-1993-059A176EA8FC}"/>
              </a:ext>
            </a:extLst>
          </p:cNvPr>
          <p:cNvSpPr/>
          <p:nvPr/>
        </p:nvSpPr>
        <p:spPr>
          <a:xfrm>
            <a:off x="2821937" y="3807240"/>
            <a:ext cx="6923639" cy="411964"/>
          </a:xfrm>
          <a:prstGeom prst="homePlate">
            <a:avLst/>
          </a:prstGeom>
          <a:solidFill>
            <a:schemeClr val="bg1"/>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buFont typeface="Wingdings" panose="05000000000000000000" pitchFamily="2" charset="2"/>
              <a:buChar char="Ø"/>
              <a:defRPr/>
            </a:pPr>
            <a:r>
              <a:rPr lang="en-US" sz="2000" b="1" dirty="0">
                <a:solidFill>
                  <a:schemeClr val="tx1"/>
                </a:solidFill>
                <a:latin typeface="Alexandria"/>
              </a:rPr>
              <a:t>What will be valued</a:t>
            </a:r>
            <a:endParaRPr kumimoji="0" lang="en-US" sz="2000" b="1" i="0" u="none" strike="noStrike" kern="1200" cap="none" spc="0" normalizeH="0" baseline="0" noProof="0" dirty="0">
              <a:ln>
                <a:noFill/>
              </a:ln>
              <a:solidFill>
                <a:schemeClr val="tx1"/>
              </a:solidFill>
              <a:effectLst/>
              <a:uLnTx/>
              <a:uFillTx/>
              <a:latin typeface="Calibri"/>
            </a:endParaRPr>
          </a:p>
        </p:txBody>
      </p:sp>
      <p:sp>
        <p:nvSpPr>
          <p:cNvPr id="9" name="Arrow: Pentagon 8">
            <a:extLst>
              <a:ext uri="{FF2B5EF4-FFF2-40B4-BE49-F238E27FC236}">
                <a16:creationId xmlns:a16="http://schemas.microsoft.com/office/drawing/2014/main" id="{26AF0967-4EFA-E482-AE90-EF96BA3A7200}"/>
              </a:ext>
            </a:extLst>
          </p:cNvPr>
          <p:cNvSpPr/>
          <p:nvPr/>
        </p:nvSpPr>
        <p:spPr>
          <a:xfrm>
            <a:off x="2821937" y="4456414"/>
            <a:ext cx="6923639" cy="411964"/>
          </a:xfrm>
          <a:prstGeom prst="homePlate">
            <a:avLst/>
          </a:prstGeom>
          <a:solidFill>
            <a:schemeClr val="bg1"/>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buFont typeface="Wingdings" panose="05000000000000000000" pitchFamily="2" charset="2"/>
              <a:buChar char="Ø"/>
              <a:defRPr/>
            </a:pPr>
            <a:r>
              <a:rPr lang="en-US" sz="2000" b="1" dirty="0">
                <a:solidFill>
                  <a:schemeClr val="tx1"/>
                </a:solidFill>
                <a:latin typeface="Alexandria"/>
              </a:rPr>
              <a:t>Why the valuation is being conducted</a:t>
            </a:r>
            <a:endParaRPr kumimoji="0" lang="en-US" sz="2000" b="1" i="0" u="none" strike="noStrike" kern="1200" cap="none" spc="0" normalizeH="0" baseline="0" noProof="0" dirty="0">
              <a:ln>
                <a:noFill/>
              </a:ln>
              <a:solidFill>
                <a:schemeClr val="tx1"/>
              </a:solidFill>
              <a:effectLst/>
              <a:uLnTx/>
              <a:uFillTx/>
              <a:latin typeface="Calibri"/>
            </a:endParaRPr>
          </a:p>
        </p:txBody>
      </p:sp>
      <p:sp>
        <p:nvSpPr>
          <p:cNvPr id="10" name="Arrow: Pentagon 9">
            <a:extLst>
              <a:ext uri="{FF2B5EF4-FFF2-40B4-BE49-F238E27FC236}">
                <a16:creationId xmlns:a16="http://schemas.microsoft.com/office/drawing/2014/main" id="{C62CEB51-EFC0-8D0C-5B5C-3E84C16023E7}"/>
              </a:ext>
            </a:extLst>
          </p:cNvPr>
          <p:cNvSpPr/>
          <p:nvPr/>
        </p:nvSpPr>
        <p:spPr>
          <a:xfrm>
            <a:off x="2821937" y="5081952"/>
            <a:ext cx="6923639" cy="411964"/>
          </a:xfrm>
          <a:prstGeom prst="homePlate">
            <a:avLst/>
          </a:prstGeom>
          <a:solidFill>
            <a:schemeClr val="bg1"/>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buFont typeface="Wingdings" panose="05000000000000000000" pitchFamily="2" charset="2"/>
              <a:buChar char="Ø"/>
              <a:defRPr/>
            </a:pPr>
            <a:r>
              <a:rPr lang="en-US" sz="2000" b="1" dirty="0">
                <a:solidFill>
                  <a:schemeClr val="tx1"/>
                </a:solidFill>
                <a:latin typeface="Alexandria"/>
              </a:rPr>
              <a:t>How the valuation will be undertaken</a:t>
            </a:r>
            <a:endParaRPr kumimoji="0" lang="en-US" sz="2000" b="1" i="0" u="none" strike="noStrike" kern="1200" cap="none" spc="0" normalizeH="0" baseline="0" noProof="0" dirty="0">
              <a:ln>
                <a:noFill/>
              </a:ln>
              <a:solidFill>
                <a:schemeClr val="tx1"/>
              </a:solidFill>
              <a:effectLst/>
              <a:uLnTx/>
              <a:uFillTx/>
              <a:latin typeface="Calibri"/>
            </a:endParaRPr>
          </a:p>
        </p:txBody>
      </p:sp>
      <p:sp>
        <p:nvSpPr>
          <p:cNvPr id="11" name="Arrow: Pentagon 10">
            <a:extLst>
              <a:ext uri="{FF2B5EF4-FFF2-40B4-BE49-F238E27FC236}">
                <a16:creationId xmlns:a16="http://schemas.microsoft.com/office/drawing/2014/main" id="{822A2549-D53C-67FB-FE71-C8AA613D22E7}"/>
              </a:ext>
            </a:extLst>
          </p:cNvPr>
          <p:cNvSpPr/>
          <p:nvPr/>
        </p:nvSpPr>
        <p:spPr>
          <a:xfrm>
            <a:off x="2821937" y="5700253"/>
            <a:ext cx="6923639" cy="411964"/>
          </a:xfrm>
          <a:prstGeom prst="homePlate">
            <a:avLst/>
          </a:prstGeom>
          <a:solidFill>
            <a:schemeClr val="bg1"/>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buFont typeface="Wingdings" panose="05000000000000000000" pitchFamily="2" charset="2"/>
              <a:buChar char="Ø"/>
              <a:defRPr/>
            </a:pPr>
            <a:r>
              <a:rPr lang="en-US" sz="2000" b="1" dirty="0">
                <a:solidFill>
                  <a:schemeClr val="tx1"/>
                </a:solidFill>
                <a:latin typeface="Alexandria"/>
              </a:rPr>
              <a:t>When the valuation applies</a:t>
            </a:r>
            <a:endParaRPr kumimoji="0" lang="en-US" sz="2000" b="1" i="0" u="none" strike="noStrike" kern="1200" cap="none" spc="0" normalizeH="0" baseline="0" noProof="0" dirty="0">
              <a:ln>
                <a:noFill/>
              </a:ln>
              <a:solidFill>
                <a:schemeClr val="tx1"/>
              </a:solidFill>
              <a:effectLst/>
              <a:uLnTx/>
              <a:uFillTx/>
              <a:latin typeface="Calibri"/>
            </a:endParaRPr>
          </a:p>
        </p:txBody>
      </p:sp>
      <p:sp>
        <p:nvSpPr>
          <p:cNvPr id="14" name="Arrow: Pentagon 13">
            <a:extLst>
              <a:ext uri="{FF2B5EF4-FFF2-40B4-BE49-F238E27FC236}">
                <a16:creationId xmlns:a16="http://schemas.microsoft.com/office/drawing/2014/main" id="{1D88BFD0-A5D1-E525-E33C-41F3DBD1CA35}"/>
              </a:ext>
            </a:extLst>
          </p:cNvPr>
          <p:cNvSpPr/>
          <p:nvPr/>
        </p:nvSpPr>
        <p:spPr>
          <a:xfrm>
            <a:off x="2821939" y="6293636"/>
            <a:ext cx="6923639" cy="411964"/>
          </a:xfrm>
          <a:prstGeom prst="homePlate">
            <a:avLst/>
          </a:prstGeom>
          <a:solidFill>
            <a:schemeClr val="bg1"/>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buFont typeface="Wingdings" panose="05000000000000000000" pitchFamily="2" charset="2"/>
              <a:buChar char="Ø"/>
              <a:defRPr/>
            </a:pPr>
            <a:r>
              <a:rPr lang="en-US" sz="2000" b="1" dirty="0">
                <a:solidFill>
                  <a:schemeClr val="tx1"/>
                </a:solidFill>
                <a:latin typeface="Alexandria"/>
              </a:rPr>
              <a:t>What assumptions and limitations apply</a:t>
            </a:r>
            <a:endParaRPr kumimoji="0" lang="en-US" sz="2000" b="1" i="0" u="none" strike="noStrike" kern="1200" cap="none" spc="0" normalizeH="0" baseline="0" noProof="0" dirty="0">
              <a:ln>
                <a:noFill/>
              </a:ln>
              <a:solidFill>
                <a:schemeClr val="tx1"/>
              </a:solidFill>
              <a:effectLst/>
              <a:uLnTx/>
              <a:uFillTx/>
              <a:latin typeface="Calibri"/>
            </a:endParaRPr>
          </a:p>
        </p:txBody>
      </p:sp>
    </p:spTree>
    <p:extLst>
      <p:ext uri="{BB962C8B-B14F-4D97-AF65-F5344CB8AC3E}">
        <p14:creationId xmlns:p14="http://schemas.microsoft.com/office/powerpoint/2010/main" val="1028214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0-#ppt_w/2"/>
                                          </p:val>
                                        </p:tav>
                                        <p:tav tm="100000">
                                          <p:val>
                                            <p:strVal val="#ppt_x"/>
                                          </p:val>
                                        </p:tav>
                                      </p:tavLst>
                                    </p:anim>
                                    <p:anim calcmode="lin" valueType="num">
                                      <p:cBhvr additive="base">
                                        <p:cTn id="24"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500" fill="hold"/>
                                        <p:tgtEl>
                                          <p:spTgt spid="9"/>
                                        </p:tgtEl>
                                        <p:attrNameLst>
                                          <p:attrName>ppt_x</p:attrName>
                                        </p:attrNameLst>
                                      </p:cBhvr>
                                      <p:tavLst>
                                        <p:tav tm="0">
                                          <p:val>
                                            <p:strVal val="0-#ppt_w/2"/>
                                          </p:val>
                                        </p:tav>
                                        <p:tav tm="100000">
                                          <p:val>
                                            <p:strVal val="#ppt_x"/>
                                          </p:val>
                                        </p:tav>
                                      </p:tavLst>
                                    </p:anim>
                                    <p:anim calcmode="lin" valueType="num">
                                      <p:cBhvr additive="base">
                                        <p:cTn id="30"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 fill="hold"/>
                                        <p:tgtEl>
                                          <p:spTgt spid="10"/>
                                        </p:tgtEl>
                                        <p:attrNameLst>
                                          <p:attrName>ppt_x</p:attrName>
                                        </p:attrNameLst>
                                      </p:cBhvr>
                                      <p:tavLst>
                                        <p:tav tm="0">
                                          <p:val>
                                            <p:strVal val="0-#ppt_w/2"/>
                                          </p:val>
                                        </p:tav>
                                        <p:tav tm="100000">
                                          <p:val>
                                            <p:strVal val="#ppt_x"/>
                                          </p:val>
                                        </p:tav>
                                      </p:tavLst>
                                    </p:anim>
                                    <p:anim calcmode="lin" valueType="num">
                                      <p:cBhvr additive="base">
                                        <p:cTn id="36"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grpId="0" nodeType="click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500" fill="hold"/>
                                        <p:tgtEl>
                                          <p:spTgt spid="11"/>
                                        </p:tgtEl>
                                        <p:attrNameLst>
                                          <p:attrName>ppt_x</p:attrName>
                                        </p:attrNameLst>
                                      </p:cBhvr>
                                      <p:tavLst>
                                        <p:tav tm="0">
                                          <p:val>
                                            <p:strVal val="0-#ppt_w/2"/>
                                          </p:val>
                                        </p:tav>
                                        <p:tav tm="100000">
                                          <p:val>
                                            <p:strVal val="#ppt_x"/>
                                          </p:val>
                                        </p:tav>
                                      </p:tavLst>
                                    </p:anim>
                                    <p:anim calcmode="lin" valueType="num">
                                      <p:cBhvr additive="base">
                                        <p:cTn id="42"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0-#ppt_w/2"/>
                                          </p:val>
                                        </p:tav>
                                        <p:tav tm="100000">
                                          <p:val>
                                            <p:strVal val="#ppt_x"/>
                                          </p:val>
                                        </p:tav>
                                      </p:tavLst>
                                    </p:anim>
                                    <p:anim calcmode="lin" valueType="num">
                                      <p:cBhvr additive="base">
                                        <p:cTn id="48"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7" grpId="0" animBg="1"/>
      <p:bldP spid="8" grpId="0" animBg="1"/>
      <p:bldP spid="9" grpId="0" animBg="1"/>
      <p:bldP spid="10" grpId="0" animBg="1"/>
      <p:bldP spid="11" grpId="0" animBg="1"/>
      <p:bldP spid="1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818983-A550-3F97-9290-1873DA960869}"/>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C4E3840E-ECD7-18E0-3A38-75D2308F0C09}"/>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DE9245C5-BA52-77D7-8349-04740D0E11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60D64229-54D8-1D46-F24A-37F238FA5060}"/>
              </a:ext>
            </a:extLst>
          </p:cNvPr>
          <p:cNvSpPr txBox="1"/>
          <p:nvPr/>
        </p:nvSpPr>
        <p:spPr>
          <a:xfrm>
            <a:off x="180430" y="1064254"/>
            <a:ext cx="9953280" cy="430887"/>
          </a:xfrm>
          <a:prstGeom prst="rect">
            <a:avLst/>
          </a:prstGeom>
          <a:noFill/>
        </p:spPr>
        <p:txBody>
          <a:bodyPr wrap="square">
            <a:spAutoFit/>
          </a:bodyPr>
          <a:lstStyle/>
          <a:p>
            <a:pPr lvl="0">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3.Preparation the Scope of Work/</a:t>
            </a:r>
            <a:r>
              <a:rPr lang="en-US" sz="2200" b="1" dirty="0">
                <a:solidFill>
                  <a:srgbClr val="4472C4"/>
                </a:solidFill>
                <a:latin typeface="Alexandria"/>
              </a:rPr>
              <a:t> Letter</a:t>
            </a:r>
            <a:r>
              <a:rPr kumimoji="0" lang="en-US" sz="2200" b="1" i="0" u="none" strike="noStrike" kern="1200" cap="none" spc="0" normalizeH="0" baseline="0" noProof="0" dirty="0">
                <a:ln>
                  <a:noFill/>
                </a:ln>
                <a:solidFill>
                  <a:srgbClr val="4472C4"/>
                </a:solidFill>
                <a:effectLst/>
                <a:uLnTx/>
                <a:uFillTx/>
                <a:latin typeface="Alexandria"/>
                <a:ea typeface="+mn-ea"/>
                <a:cs typeface="+mn-cs"/>
              </a:rPr>
              <a:t> of Engagement</a:t>
            </a:r>
          </a:p>
        </p:txBody>
      </p:sp>
      <p:sp>
        <p:nvSpPr>
          <p:cNvPr id="3" name="TextBox 2">
            <a:extLst>
              <a:ext uri="{FF2B5EF4-FFF2-40B4-BE49-F238E27FC236}">
                <a16:creationId xmlns:a16="http://schemas.microsoft.com/office/drawing/2014/main" id="{94FE4565-0C75-89AA-80A4-950A709C13D6}"/>
              </a:ext>
            </a:extLst>
          </p:cNvPr>
          <p:cNvSpPr txBox="1"/>
          <p:nvPr/>
        </p:nvSpPr>
        <p:spPr>
          <a:xfrm>
            <a:off x="4347795" y="524820"/>
            <a:ext cx="479342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Valuation Process Lifecycle</a:t>
            </a:r>
          </a:p>
        </p:txBody>
      </p:sp>
      <p:sp>
        <p:nvSpPr>
          <p:cNvPr id="9" name="TextBox 8">
            <a:extLst>
              <a:ext uri="{FF2B5EF4-FFF2-40B4-BE49-F238E27FC236}">
                <a16:creationId xmlns:a16="http://schemas.microsoft.com/office/drawing/2014/main" id="{3990CE9A-6051-113C-300E-612A5F3D8D70}"/>
              </a:ext>
            </a:extLst>
          </p:cNvPr>
          <p:cNvSpPr txBox="1"/>
          <p:nvPr/>
        </p:nvSpPr>
        <p:spPr>
          <a:xfrm>
            <a:off x="3411953" y="1402170"/>
            <a:ext cx="6096000"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Mandatory Components of the Scope of Work</a:t>
            </a:r>
          </a:p>
        </p:txBody>
      </p:sp>
      <p:graphicFrame>
        <p:nvGraphicFramePr>
          <p:cNvPr id="7" name="Table 6">
            <a:extLst>
              <a:ext uri="{FF2B5EF4-FFF2-40B4-BE49-F238E27FC236}">
                <a16:creationId xmlns:a16="http://schemas.microsoft.com/office/drawing/2014/main" id="{953790E2-2358-1096-DE8D-220D91D513C0}"/>
              </a:ext>
            </a:extLst>
          </p:cNvPr>
          <p:cNvGraphicFramePr>
            <a:graphicFrameLocks noGrp="1"/>
          </p:cNvGraphicFramePr>
          <p:nvPr>
            <p:extLst>
              <p:ext uri="{D42A27DB-BD31-4B8C-83A1-F6EECF244321}">
                <p14:modId xmlns:p14="http://schemas.microsoft.com/office/powerpoint/2010/main" val="3773568570"/>
              </p:ext>
            </p:extLst>
          </p:nvPr>
        </p:nvGraphicFramePr>
        <p:xfrm>
          <a:off x="180430" y="1790400"/>
          <a:ext cx="11899276" cy="4988074"/>
        </p:xfrm>
        <a:graphic>
          <a:graphicData uri="http://schemas.openxmlformats.org/drawingml/2006/table">
            <a:tbl>
              <a:tblPr>
                <a:tableStyleId>{0505E3EF-67EA-436B-97B2-0124C06EBD24}</a:tableStyleId>
              </a:tblPr>
              <a:tblGrid>
                <a:gridCol w="2974819">
                  <a:extLst>
                    <a:ext uri="{9D8B030D-6E8A-4147-A177-3AD203B41FA5}">
                      <a16:colId xmlns:a16="http://schemas.microsoft.com/office/drawing/2014/main" val="667784293"/>
                    </a:ext>
                  </a:extLst>
                </a:gridCol>
                <a:gridCol w="2974819">
                  <a:extLst>
                    <a:ext uri="{9D8B030D-6E8A-4147-A177-3AD203B41FA5}">
                      <a16:colId xmlns:a16="http://schemas.microsoft.com/office/drawing/2014/main" val="1244450302"/>
                    </a:ext>
                  </a:extLst>
                </a:gridCol>
                <a:gridCol w="3218649">
                  <a:extLst>
                    <a:ext uri="{9D8B030D-6E8A-4147-A177-3AD203B41FA5}">
                      <a16:colId xmlns:a16="http://schemas.microsoft.com/office/drawing/2014/main" val="885888317"/>
                    </a:ext>
                  </a:extLst>
                </a:gridCol>
                <a:gridCol w="2730989">
                  <a:extLst>
                    <a:ext uri="{9D8B030D-6E8A-4147-A177-3AD203B41FA5}">
                      <a16:colId xmlns:a16="http://schemas.microsoft.com/office/drawing/2014/main" val="3897451144"/>
                    </a:ext>
                  </a:extLst>
                </a:gridCol>
              </a:tblGrid>
              <a:tr h="382934">
                <a:tc>
                  <a:txBody>
                    <a:bodyPr/>
                    <a:lstStyle/>
                    <a:p>
                      <a:pPr algn="ctr">
                        <a:buNone/>
                      </a:pPr>
                      <a:r>
                        <a:rPr lang="en-US" sz="1800" b="1" dirty="0">
                          <a:latin typeface="Alexandria"/>
                        </a:rPr>
                        <a:t>Item</a:t>
                      </a:r>
                    </a:p>
                  </a:txBody>
                  <a:tcPr marL="30861" marR="30861" marT="15430" marB="15430" anchor="ctr"/>
                </a:tc>
                <a:tc>
                  <a:txBody>
                    <a:bodyPr/>
                    <a:lstStyle/>
                    <a:p>
                      <a:pPr algn="ctr">
                        <a:buNone/>
                      </a:pPr>
                      <a:r>
                        <a:rPr lang="en-US" sz="1800" b="1" dirty="0">
                          <a:latin typeface="Alexandria"/>
                        </a:rPr>
                        <a:t>Detailed Description</a:t>
                      </a:r>
                    </a:p>
                  </a:txBody>
                  <a:tcPr marL="30861" marR="30861" marT="15430" marB="15430" anchor="ctr"/>
                </a:tc>
                <a:tc>
                  <a:txBody>
                    <a:bodyPr/>
                    <a:lstStyle/>
                    <a:p>
                      <a:pPr algn="ctr">
                        <a:buNone/>
                      </a:pPr>
                      <a:r>
                        <a:rPr lang="en-US" sz="1800" b="1" dirty="0">
                          <a:latin typeface="Alexandria"/>
                        </a:rPr>
                        <a:t>Good Example</a:t>
                      </a:r>
                    </a:p>
                  </a:txBody>
                  <a:tcPr marL="30861" marR="30861" marT="15430" marB="15430" anchor="ctr"/>
                </a:tc>
                <a:tc>
                  <a:txBody>
                    <a:bodyPr/>
                    <a:lstStyle/>
                    <a:p>
                      <a:pPr algn="ctr">
                        <a:buNone/>
                      </a:pPr>
                      <a:r>
                        <a:rPr lang="en-US" sz="1800" b="1" dirty="0">
                          <a:latin typeface="Alexandria"/>
                        </a:rPr>
                        <a:t>Bad Example</a:t>
                      </a:r>
                    </a:p>
                  </a:txBody>
                  <a:tcPr marL="30861" marR="30861" marT="15430" marB="15430" anchor="ctr"/>
                </a:tc>
                <a:extLst>
                  <a:ext uri="{0D108BD9-81ED-4DB2-BD59-A6C34878D82A}">
                    <a16:rowId xmlns:a16="http://schemas.microsoft.com/office/drawing/2014/main" val="2307143401"/>
                  </a:ext>
                </a:extLst>
              </a:tr>
              <a:tr h="488915">
                <a:tc>
                  <a:txBody>
                    <a:bodyPr/>
                    <a:lstStyle/>
                    <a:p>
                      <a:pPr algn="ctr">
                        <a:buNone/>
                      </a:pPr>
                      <a:r>
                        <a:rPr lang="en-US" sz="1800" b="1" dirty="0">
                          <a:latin typeface="Alexandria"/>
                        </a:rPr>
                        <a:t>1. Identity and Status of the Valuer</a:t>
                      </a:r>
                    </a:p>
                  </a:txBody>
                  <a:tcPr marL="30861" marR="30861" marT="15430" marB="15430" anchor="ctr"/>
                </a:tc>
                <a:tc>
                  <a:txBody>
                    <a:bodyPr/>
                    <a:lstStyle/>
                    <a:p>
                      <a:pPr>
                        <a:buNone/>
                      </a:pPr>
                      <a:r>
                        <a:rPr lang="en-US" sz="1800" dirty="0">
                          <a:latin typeface="Alexandria"/>
                        </a:rPr>
                        <a:t>Name, qualifications, license number, and independence</a:t>
                      </a:r>
                    </a:p>
                  </a:txBody>
                  <a:tcPr marL="30861" marR="30861" marT="15430" marB="15430" anchor="ctr">
                    <a:solidFill>
                      <a:schemeClr val="bg1"/>
                    </a:solidFill>
                  </a:tcPr>
                </a:tc>
                <a:tc>
                  <a:txBody>
                    <a:bodyPr/>
                    <a:lstStyle/>
                    <a:p>
                      <a:pPr>
                        <a:buNone/>
                      </a:pPr>
                      <a:r>
                        <a:rPr lang="en-US" sz="1800">
                          <a:latin typeface="Alexandria"/>
                        </a:rPr>
                        <a:t>“Abdullah Al-Saeed, MRICS, License No. 1234, Independent External Valuer”</a:t>
                      </a:r>
                    </a:p>
                  </a:txBody>
                  <a:tcPr marL="30861" marR="30861" marT="15430" marB="15430" anchor="ctr">
                    <a:solidFill>
                      <a:schemeClr val="bg1"/>
                    </a:solidFill>
                  </a:tcPr>
                </a:tc>
                <a:tc>
                  <a:txBody>
                    <a:bodyPr/>
                    <a:lstStyle/>
                    <a:p>
                      <a:pPr>
                        <a:buNone/>
                      </a:pPr>
                      <a:r>
                        <a:rPr lang="en-US" sz="1800" dirty="0">
                          <a:latin typeface="Alexandria"/>
                        </a:rPr>
                        <a:t>“Certified Valuer”</a:t>
                      </a:r>
                    </a:p>
                  </a:txBody>
                  <a:tcPr marL="30861" marR="30861" marT="15430" marB="15430" anchor="ctr">
                    <a:solidFill>
                      <a:schemeClr val="bg1"/>
                    </a:solidFill>
                  </a:tcPr>
                </a:tc>
                <a:extLst>
                  <a:ext uri="{0D108BD9-81ED-4DB2-BD59-A6C34878D82A}">
                    <a16:rowId xmlns:a16="http://schemas.microsoft.com/office/drawing/2014/main" val="1010225928"/>
                  </a:ext>
                </a:extLst>
              </a:tr>
              <a:tr h="488915">
                <a:tc>
                  <a:txBody>
                    <a:bodyPr/>
                    <a:lstStyle/>
                    <a:p>
                      <a:pPr algn="ctr">
                        <a:buNone/>
                      </a:pPr>
                      <a:r>
                        <a:rPr lang="en-US" sz="1800" b="1" dirty="0">
                          <a:latin typeface="Alexandria"/>
                        </a:rPr>
                        <a:t>2. Client Identity</a:t>
                      </a:r>
                    </a:p>
                  </a:txBody>
                  <a:tcPr marL="30861" marR="30861" marT="15430" marB="15430" anchor="ctr"/>
                </a:tc>
                <a:tc>
                  <a:txBody>
                    <a:bodyPr/>
                    <a:lstStyle/>
                    <a:p>
                      <a:pPr>
                        <a:buNone/>
                      </a:pPr>
                      <a:r>
                        <a:rPr lang="en-US" sz="1800" dirty="0">
                          <a:latin typeface="Alexandria"/>
                        </a:rPr>
                        <a:t>Full name and legal status</a:t>
                      </a:r>
                    </a:p>
                  </a:txBody>
                  <a:tcPr marL="30861" marR="30861" marT="15430" marB="15430" anchor="ctr">
                    <a:solidFill>
                      <a:schemeClr val="bg1"/>
                    </a:solidFill>
                  </a:tcPr>
                </a:tc>
                <a:tc>
                  <a:txBody>
                    <a:bodyPr/>
                    <a:lstStyle/>
                    <a:p>
                      <a:pPr>
                        <a:buNone/>
                      </a:pPr>
                      <a:r>
                        <a:rPr lang="en-US" sz="1800" dirty="0">
                          <a:latin typeface="Alexandria"/>
                        </a:rPr>
                        <a:t>“ABC Development Company (LLC), represented by the Chief Financial Officer”</a:t>
                      </a:r>
                    </a:p>
                  </a:txBody>
                  <a:tcPr marL="30861" marR="30861" marT="15430" marB="15430" anchor="ctr">
                    <a:solidFill>
                      <a:schemeClr val="bg1"/>
                    </a:solidFill>
                  </a:tcPr>
                </a:tc>
                <a:tc>
                  <a:txBody>
                    <a:bodyPr/>
                    <a:lstStyle/>
                    <a:p>
                      <a:pPr>
                        <a:buNone/>
                      </a:pPr>
                      <a:r>
                        <a:rPr lang="en-US" sz="1800">
                          <a:latin typeface="Alexandria"/>
                        </a:rPr>
                        <a:t>“Mr. Ahmed”</a:t>
                      </a:r>
                    </a:p>
                  </a:txBody>
                  <a:tcPr marL="30861" marR="30861" marT="15430" marB="15430" anchor="ctr">
                    <a:solidFill>
                      <a:schemeClr val="bg1"/>
                    </a:solidFill>
                  </a:tcPr>
                </a:tc>
                <a:extLst>
                  <a:ext uri="{0D108BD9-81ED-4DB2-BD59-A6C34878D82A}">
                    <a16:rowId xmlns:a16="http://schemas.microsoft.com/office/drawing/2014/main" val="1343386840"/>
                  </a:ext>
                </a:extLst>
              </a:tr>
              <a:tr h="263263">
                <a:tc>
                  <a:txBody>
                    <a:bodyPr/>
                    <a:lstStyle/>
                    <a:p>
                      <a:pPr algn="ctr">
                        <a:buNone/>
                      </a:pPr>
                      <a:r>
                        <a:rPr lang="en-US" sz="1800" b="1" dirty="0">
                          <a:latin typeface="Alexandria"/>
                        </a:rPr>
                        <a:t>3. Intended Users</a:t>
                      </a:r>
                    </a:p>
                  </a:txBody>
                  <a:tcPr marL="30861" marR="30861" marT="15430" marB="15430" anchor="ctr"/>
                </a:tc>
                <a:tc>
                  <a:txBody>
                    <a:bodyPr/>
                    <a:lstStyle/>
                    <a:p>
                      <a:pPr>
                        <a:buNone/>
                      </a:pPr>
                      <a:r>
                        <a:rPr lang="en-US" sz="1800" dirty="0">
                          <a:latin typeface="Alexandria"/>
                        </a:rPr>
                        <a:t>All parties who will rely on the report</a:t>
                      </a:r>
                    </a:p>
                  </a:txBody>
                  <a:tcPr marL="30861" marR="30861" marT="15430" marB="15430" anchor="ctr">
                    <a:solidFill>
                      <a:schemeClr val="bg1"/>
                    </a:solidFill>
                  </a:tcPr>
                </a:tc>
                <a:tc>
                  <a:txBody>
                    <a:bodyPr/>
                    <a:lstStyle/>
                    <a:p>
                      <a:pPr>
                        <a:buNone/>
                      </a:pPr>
                      <a:r>
                        <a:rPr lang="en-US" sz="1800" dirty="0">
                          <a:latin typeface="Alexandria"/>
                        </a:rPr>
                        <a:t>“The client and Banque Saudi Fransi only”</a:t>
                      </a:r>
                    </a:p>
                  </a:txBody>
                  <a:tcPr marL="30861" marR="30861" marT="15430" marB="15430" anchor="ctr">
                    <a:solidFill>
                      <a:schemeClr val="bg1"/>
                    </a:solidFill>
                  </a:tcPr>
                </a:tc>
                <a:tc>
                  <a:txBody>
                    <a:bodyPr/>
                    <a:lstStyle/>
                    <a:p>
                      <a:pPr>
                        <a:buNone/>
                      </a:pPr>
                      <a:r>
                        <a:rPr lang="en-US" sz="1800">
                          <a:latin typeface="Alexandria"/>
                        </a:rPr>
                        <a:t>“Any interested party”</a:t>
                      </a:r>
                    </a:p>
                  </a:txBody>
                  <a:tcPr marL="30861" marR="30861" marT="15430" marB="15430" anchor="ctr">
                    <a:solidFill>
                      <a:schemeClr val="bg1"/>
                    </a:solidFill>
                  </a:tcPr>
                </a:tc>
                <a:extLst>
                  <a:ext uri="{0D108BD9-81ED-4DB2-BD59-A6C34878D82A}">
                    <a16:rowId xmlns:a16="http://schemas.microsoft.com/office/drawing/2014/main" val="1823032009"/>
                  </a:ext>
                </a:extLst>
              </a:tr>
              <a:tr h="376091">
                <a:tc>
                  <a:txBody>
                    <a:bodyPr/>
                    <a:lstStyle/>
                    <a:p>
                      <a:pPr algn="ctr">
                        <a:buNone/>
                      </a:pPr>
                      <a:r>
                        <a:rPr lang="en-US" sz="1800" b="1" dirty="0">
                          <a:latin typeface="Alexandria"/>
                        </a:rPr>
                        <a:t>4. Asset Being Valued</a:t>
                      </a:r>
                    </a:p>
                  </a:txBody>
                  <a:tcPr marL="30861" marR="30861" marT="15430" marB="15430" anchor="ctr"/>
                </a:tc>
                <a:tc>
                  <a:txBody>
                    <a:bodyPr/>
                    <a:lstStyle/>
                    <a:p>
                      <a:pPr>
                        <a:buNone/>
                      </a:pPr>
                      <a:r>
                        <a:rPr lang="en-US" sz="1800" dirty="0">
                          <a:latin typeface="Alexandria"/>
                        </a:rPr>
                        <a:t>Precise and comprehensive description</a:t>
                      </a:r>
                    </a:p>
                  </a:txBody>
                  <a:tcPr marL="30861" marR="30861" marT="15430" marB="15430" anchor="ctr">
                    <a:solidFill>
                      <a:schemeClr val="bg1"/>
                    </a:solidFill>
                  </a:tcPr>
                </a:tc>
                <a:tc>
                  <a:txBody>
                    <a:bodyPr/>
                    <a:lstStyle/>
                    <a:p>
                      <a:pPr>
                        <a:buNone/>
                      </a:pPr>
                      <a:r>
                        <a:rPr lang="en-US" sz="1800" dirty="0">
                          <a:latin typeface="Alexandria"/>
                        </a:rPr>
                        <a:t>“Residential villa, 500 m², Plot 123, Plan 456, Al-Narjis District, Riyadh”</a:t>
                      </a:r>
                    </a:p>
                  </a:txBody>
                  <a:tcPr marL="30861" marR="30861" marT="15430" marB="15430" anchor="ctr">
                    <a:solidFill>
                      <a:schemeClr val="bg1"/>
                    </a:solidFill>
                  </a:tcPr>
                </a:tc>
                <a:tc>
                  <a:txBody>
                    <a:bodyPr/>
                    <a:lstStyle/>
                    <a:p>
                      <a:pPr>
                        <a:buNone/>
                      </a:pPr>
                      <a:r>
                        <a:rPr lang="en-US" sz="1800">
                          <a:latin typeface="Alexandria"/>
                        </a:rPr>
                        <a:t>“A villa in Riyadh”</a:t>
                      </a:r>
                    </a:p>
                  </a:txBody>
                  <a:tcPr marL="30861" marR="30861" marT="15430" marB="15430" anchor="ctr">
                    <a:solidFill>
                      <a:schemeClr val="bg1"/>
                    </a:solidFill>
                  </a:tcPr>
                </a:tc>
                <a:extLst>
                  <a:ext uri="{0D108BD9-81ED-4DB2-BD59-A6C34878D82A}">
                    <a16:rowId xmlns:a16="http://schemas.microsoft.com/office/drawing/2014/main" val="1268263638"/>
                  </a:ext>
                </a:extLst>
              </a:tr>
              <a:tr h="150435">
                <a:tc>
                  <a:txBody>
                    <a:bodyPr/>
                    <a:lstStyle/>
                    <a:p>
                      <a:pPr algn="ctr">
                        <a:buNone/>
                      </a:pPr>
                      <a:r>
                        <a:rPr lang="en-US" sz="1800" b="1">
                          <a:latin typeface="Alexandria"/>
                        </a:rPr>
                        <a:t>5. Currency</a:t>
                      </a:r>
                    </a:p>
                  </a:txBody>
                  <a:tcPr marL="30861" marR="30861" marT="15430" marB="15430" anchor="ctr"/>
                </a:tc>
                <a:tc>
                  <a:txBody>
                    <a:bodyPr/>
                    <a:lstStyle/>
                    <a:p>
                      <a:pPr>
                        <a:buNone/>
                      </a:pPr>
                      <a:r>
                        <a:rPr lang="en-US" sz="1800">
                          <a:latin typeface="Alexandria"/>
                        </a:rPr>
                        <a:t>Currency of valuation</a:t>
                      </a:r>
                    </a:p>
                  </a:txBody>
                  <a:tcPr marL="30861" marR="30861" marT="15430" marB="15430" anchor="ctr">
                    <a:solidFill>
                      <a:schemeClr val="bg1"/>
                    </a:solidFill>
                  </a:tcPr>
                </a:tc>
                <a:tc>
                  <a:txBody>
                    <a:bodyPr/>
                    <a:lstStyle/>
                    <a:p>
                      <a:pPr>
                        <a:buNone/>
                      </a:pPr>
                      <a:r>
                        <a:rPr lang="en-US" sz="1800" dirty="0">
                          <a:latin typeface="Alexandria"/>
                        </a:rPr>
                        <a:t>“Saudi Riyal (SAR)”</a:t>
                      </a:r>
                    </a:p>
                  </a:txBody>
                  <a:tcPr marL="30861" marR="30861" marT="15430" marB="15430" anchor="ctr">
                    <a:solidFill>
                      <a:schemeClr val="bg1"/>
                    </a:solidFill>
                  </a:tcPr>
                </a:tc>
                <a:tc>
                  <a:txBody>
                    <a:bodyPr/>
                    <a:lstStyle/>
                    <a:p>
                      <a:pPr>
                        <a:buNone/>
                      </a:pPr>
                      <a:r>
                        <a:rPr lang="en-US" sz="1800">
                          <a:latin typeface="Alexandria"/>
                        </a:rPr>
                        <a:t>Not specified</a:t>
                      </a:r>
                    </a:p>
                  </a:txBody>
                  <a:tcPr marL="30861" marR="30861" marT="15430" marB="15430" anchor="ctr">
                    <a:solidFill>
                      <a:schemeClr val="bg1"/>
                    </a:solidFill>
                  </a:tcPr>
                </a:tc>
                <a:extLst>
                  <a:ext uri="{0D108BD9-81ED-4DB2-BD59-A6C34878D82A}">
                    <a16:rowId xmlns:a16="http://schemas.microsoft.com/office/drawing/2014/main" val="2585387284"/>
                  </a:ext>
                </a:extLst>
              </a:tr>
              <a:tr h="376091">
                <a:tc>
                  <a:txBody>
                    <a:bodyPr/>
                    <a:lstStyle/>
                    <a:p>
                      <a:pPr algn="ctr">
                        <a:buNone/>
                      </a:pPr>
                      <a:r>
                        <a:rPr lang="en-US" sz="1800" b="1" dirty="0">
                          <a:latin typeface="Alexandria"/>
                        </a:rPr>
                        <a:t>6. Purpose of the Valuation</a:t>
                      </a:r>
                    </a:p>
                  </a:txBody>
                  <a:tcPr marL="30861" marR="30861" marT="15430" marB="15430" anchor="ctr"/>
                </a:tc>
                <a:tc>
                  <a:txBody>
                    <a:bodyPr/>
                    <a:lstStyle/>
                    <a:p>
                      <a:pPr>
                        <a:buNone/>
                      </a:pPr>
                      <a:r>
                        <a:rPr lang="en-US" sz="1800">
                          <a:latin typeface="Alexandria"/>
                        </a:rPr>
                        <a:t>The specific reason for the valuation</a:t>
                      </a:r>
                    </a:p>
                  </a:txBody>
                  <a:tcPr marL="30861" marR="30861" marT="15430" marB="15430" anchor="ctr">
                    <a:solidFill>
                      <a:schemeClr val="bg1"/>
                    </a:solidFill>
                  </a:tcPr>
                </a:tc>
                <a:tc>
                  <a:txBody>
                    <a:bodyPr/>
                    <a:lstStyle/>
                    <a:p>
                      <a:pPr>
                        <a:buNone/>
                      </a:pPr>
                      <a:r>
                        <a:rPr lang="en-US" sz="1800" dirty="0">
                          <a:latin typeface="Alexandria"/>
                        </a:rPr>
                        <a:t>“Obtaining real estate financing from Banque Saudi Fransi”</a:t>
                      </a:r>
                    </a:p>
                  </a:txBody>
                  <a:tcPr marL="30861" marR="30861" marT="15430" marB="15430" anchor="ctr">
                    <a:solidFill>
                      <a:schemeClr val="bg1"/>
                    </a:solidFill>
                  </a:tcPr>
                </a:tc>
                <a:tc>
                  <a:txBody>
                    <a:bodyPr/>
                    <a:lstStyle/>
                    <a:p>
                      <a:pPr>
                        <a:buNone/>
                      </a:pPr>
                      <a:r>
                        <a:rPr lang="en-US" sz="1800">
                          <a:latin typeface="Alexandria"/>
                        </a:rPr>
                        <a:t>“For internal purposes”</a:t>
                      </a:r>
                    </a:p>
                  </a:txBody>
                  <a:tcPr marL="30861" marR="30861" marT="15430" marB="15430" anchor="ctr">
                    <a:solidFill>
                      <a:schemeClr val="bg1"/>
                    </a:solidFill>
                  </a:tcPr>
                </a:tc>
                <a:extLst>
                  <a:ext uri="{0D108BD9-81ED-4DB2-BD59-A6C34878D82A}">
                    <a16:rowId xmlns:a16="http://schemas.microsoft.com/office/drawing/2014/main" val="845758606"/>
                  </a:ext>
                </a:extLst>
              </a:tr>
              <a:tr h="376091">
                <a:tc>
                  <a:txBody>
                    <a:bodyPr/>
                    <a:lstStyle/>
                    <a:p>
                      <a:pPr algn="ctr">
                        <a:buNone/>
                      </a:pPr>
                      <a:r>
                        <a:rPr lang="en-US" sz="1800" b="1">
                          <a:latin typeface="Alexandria"/>
                        </a:rPr>
                        <a:t>7. Basis of Value</a:t>
                      </a:r>
                    </a:p>
                  </a:txBody>
                  <a:tcPr marL="30861" marR="30861" marT="15430" marB="15430" anchor="ctr"/>
                </a:tc>
                <a:tc>
                  <a:txBody>
                    <a:bodyPr/>
                    <a:lstStyle/>
                    <a:p>
                      <a:pPr>
                        <a:buNone/>
                      </a:pPr>
                      <a:r>
                        <a:rPr lang="en-US" sz="1800">
                          <a:latin typeface="Alexandria"/>
                        </a:rPr>
                        <a:t>Definition of the value used</a:t>
                      </a:r>
                    </a:p>
                  </a:txBody>
                  <a:tcPr marL="30861" marR="30861" marT="15430" marB="15430" anchor="ctr">
                    <a:solidFill>
                      <a:schemeClr val="bg1"/>
                    </a:solidFill>
                  </a:tcPr>
                </a:tc>
                <a:tc>
                  <a:txBody>
                    <a:bodyPr/>
                    <a:lstStyle/>
                    <a:p>
                      <a:pPr>
                        <a:buNone/>
                      </a:pPr>
                      <a:r>
                        <a:rPr lang="en-US" sz="1800" dirty="0">
                          <a:latin typeface="Alexandria"/>
                        </a:rPr>
                        <a:t>“Market Value in accordance with the IVS 2024 definition”</a:t>
                      </a:r>
                    </a:p>
                  </a:txBody>
                  <a:tcPr marL="30861" marR="30861" marT="15430" marB="15430" anchor="ctr">
                    <a:solidFill>
                      <a:schemeClr val="bg1"/>
                    </a:solidFill>
                  </a:tcPr>
                </a:tc>
                <a:tc>
                  <a:txBody>
                    <a:bodyPr/>
                    <a:lstStyle/>
                    <a:p>
                      <a:pPr>
                        <a:buNone/>
                      </a:pPr>
                      <a:r>
                        <a:rPr lang="en-US" sz="1800" dirty="0">
                          <a:latin typeface="Alexandria"/>
                        </a:rPr>
                        <a:t>“Fair Value”</a:t>
                      </a:r>
                    </a:p>
                  </a:txBody>
                  <a:tcPr marL="30861" marR="30861" marT="15430" marB="15430" anchor="ctr">
                    <a:solidFill>
                      <a:schemeClr val="bg1"/>
                    </a:solidFill>
                  </a:tcPr>
                </a:tc>
                <a:extLst>
                  <a:ext uri="{0D108BD9-81ED-4DB2-BD59-A6C34878D82A}">
                    <a16:rowId xmlns:a16="http://schemas.microsoft.com/office/drawing/2014/main" val="3271320413"/>
                  </a:ext>
                </a:extLst>
              </a:tr>
            </a:tbl>
          </a:graphicData>
        </a:graphic>
      </p:graphicFrame>
    </p:spTree>
    <p:extLst>
      <p:ext uri="{BB962C8B-B14F-4D97-AF65-F5344CB8AC3E}">
        <p14:creationId xmlns:p14="http://schemas.microsoft.com/office/powerpoint/2010/main" val="119032513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22CA21-512B-D488-374D-E05021FB257F}"/>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616C75B-4504-3890-7ACA-BE59F6F21061}"/>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E00D73A-3084-2C79-0FA3-B18E107EA11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0840DE65-3D88-7889-C451-7EEA5F2A745F}"/>
              </a:ext>
            </a:extLst>
          </p:cNvPr>
          <p:cNvSpPr txBox="1"/>
          <p:nvPr/>
        </p:nvSpPr>
        <p:spPr>
          <a:xfrm>
            <a:off x="144049" y="1107103"/>
            <a:ext cx="9953280" cy="430887"/>
          </a:xfrm>
          <a:prstGeom prst="rect">
            <a:avLst/>
          </a:prstGeom>
          <a:noFill/>
        </p:spPr>
        <p:txBody>
          <a:bodyPr wrap="square">
            <a:spAutoFit/>
          </a:bodyPr>
          <a:lstStyle/>
          <a:p>
            <a:pPr lvl="0">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3.Preparation the Scope of Work/</a:t>
            </a:r>
            <a:r>
              <a:rPr lang="en-US" sz="2200" b="1" dirty="0">
                <a:solidFill>
                  <a:srgbClr val="4472C4"/>
                </a:solidFill>
                <a:latin typeface="Alexandria"/>
              </a:rPr>
              <a:t> Letter</a:t>
            </a:r>
            <a:r>
              <a:rPr kumimoji="0" lang="en-US" sz="2200" b="1" i="0" u="none" strike="noStrike" kern="1200" cap="none" spc="0" normalizeH="0" baseline="0" noProof="0" dirty="0">
                <a:ln>
                  <a:noFill/>
                </a:ln>
                <a:solidFill>
                  <a:srgbClr val="4472C4"/>
                </a:solidFill>
                <a:effectLst/>
                <a:uLnTx/>
                <a:uFillTx/>
                <a:latin typeface="Alexandria"/>
                <a:ea typeface="+mn-ea"/>
                <a:cs typeface="+mn-cs"/>
              </a:rPr>
              <a:t> of Engagement</a:t>
            </a:r>
          </a:p>
        </p:txBody>
      </p:sp>
      <p:sp>
        <p:nvSpPr>
          <p:cNvPr id="3" name="TextBox 2">
            <a:extLst>
              <a:ext uri="{FF2B5EF4-FFF2-40B4-BE49-F238E27FC236}">
                <a16:creationId xmlns:a16="http://schemas.microsoft.com/office/drawing/2014/main" id="{1DAD813A-75EB-E415-A986-2FE94B02C17C}"/>
              </a:ext>
            </a:extLst>
          </p:cNvPr>
          <p:cNvSpPr txBox="1"/>
          <p:nvPr/>
        </p:nvSpPr>
        <p:spPr>
          <a:xfrm>
            <a:off x="4347795" y="524820"/>
            <a:ext cx="479342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Valuation Process Lifecycle</a:t>
            </a:r>
          </a:p>
        </p:txBody>
      </p:sp>
      <p:sp>
        <p:nvSpPr>
          <p:cNvPr id="9" name="TextBox 8">
            <a:extLst>
              <a:ext uri="{FF2B5EF4-FFF2-40B4-BE49-F238E27FC236}">
                <a16:creationId xmlns:a16="http://schemas.microsoft.com/office/drawing/2014/main" id="{9775C0CF-74A2-9F6F-09F3-49D085F318CF}"/>
              </a:ext>
            </a:extLst>
          </p:cNvPr>
          <p:cNvSpPr txBox="1"/>
          <p:nvPr/>
        </p:nvSpPr>
        <p:spPr>
          <a:xfrm>
            <a:off x="3316419" y="1507212"/>
            <a:ext cx="6096000"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black"/>
                </a:solidFill>
                <a:effectLst/>
                <a:uLnTx/>
                <a:uFillTx/>
                <a:latin typeface="Alexandria"/>
                <a:ea typeface="+mn-ea"/>
                <a:cs typeface="+mn-cs"/>
              </a:rPr>
              <a:t>Mandatory Components of the Scope of Work</a:t>
            </a:r>
          </a:p>
        </p:txBody>
      </p:sp>
      <p:graphicFrame>
        <p:nvGraphicFramePr>
          <p:cNvPr id="7" name="Table 6">
            <a:extLst>
              <a:ext uri="{FF2B5EF4-FFF2-40B4-BE49-F238E27FC236}">
                <a16:creationId xmlns:a16="http://schemas.microsoft.com/office/drawing/2014/main" id="{638AA88C-9FBD-F14D-BD02-38F32E6B8D6D}"/>
              </a:ext>
            </a:extLst>
          </p:cNvPr>
          <p:cNvGraphicFramePr>
            <a:graphicFrameLocks noGrp="1"/>
          </p:cNvGraphicFramePr>
          <p:nvPr>
            <p:extLst>
              <p:ext uri="{D42A27DB-BD31-4B8C-83A1-F6EECF244321}">
                <p14:modId xmlns:p14="http://schemas.microsoft.com/office/powerpoint/2010/main" val="3964923468"/>
              </p:ext>
            </p:extLst>
          </p:nvPr>
        </p:nvGraphicFramePr>
        <p:xfrm>
          <a:off x="180430" y="1876544"/>
          <a:ext cx="11899276" cy="4713754"/>
        </p:xfrm>
        <a:graphic>
          <a:graphicData uri="http://schemas.openxmlformats.org/drawingml/2006/table">
            <a:tbl>
              <a:tblPr>
                <a:tableStyleId>{0505E3EF-67EA-436B-97B2-0124C06EBD24}</a:tableStyleId>
              </a:tblPr>
              <a:tblGrid>
                <a:gridCol w="2974819">
                  <a:extLst>
                    <a:ext uri="{9D8B030D-6E8A-4147-A177-3AD203B41FA5}">
                      <a16:colId xmlns:a16="http://schemas.microsoft.com/office/drawing/2014/main" val="667784293"/>
                    </a:ext>
                  </a:extLst>
                </a:gridCol>
                <a:gridCol w="2522221">
                  <a:extLst>
                    <a:ext uri="{9D8B030D-6E8A-4147-A177-3AD203B41FA5}">
                      <a16:colId xmlns:a16="http://schemas.microsoft.com/office/drawing/2014/main" val="1244450302"/>
                    </a:ext>
                  </a:extLst>
                </a:gridCol>
                <a:gridCol w="3427417">
                  <a:extLst>
                    <a:ext uri="{9D8B030D-6E8A-4147-A177-3AD203B41FA5}">
                      <a16:colId xmlns:a16="http://schemas.microsoft.com/office/drawing/2014/main" val="885888317"/>
                    </a:ext>
                  </a:extLst>
                </a:gridCol>
                <a:gridCol w="2974819">
                  <a:extLst>
                    <a:ext uri="{9D8B030D-6E8A-4147-A177-3AD203B41FA5}">
                      <a16:colId xmlns:a16="http://schemas.microsoft.com/office/drawing/2014/main" val="3897451144"/>
                    </a:ext>
                  </a:extLst>
                </a:gridCol>
              </a:tblGrid>
              <a:tr h="382934">
                <a:tc>
                  <a:txBody>
                    <a:bodyPr/>
                    <a:lstStyle/>
                    <a:p>
                      <a:pPr algn="ctr">
                        <a:buNone/>
                      </a:pPr>
                      <a:r>
                        <a:rPr lang="en-US" sz="1800" b="1" dirty="0">
                          <a:latin typeface="Alexandria"/>
                        </a:rPr>
                        <a:t>Item</a:t>
                      </a:r>
                    </a:p>
                  </a:txBody>
                  <a:tcPr marL="30861" marR="30861" marT="15430" marB="15430" anchor="ctr"/>
                </a:tc>
                <a:tc>
                  <a:txBody>
                    <a:bodyPr/>
                    <a:lstStyle/>
                    <a:p>
                      <a:pPr algn="ctr">
                        <a:buNone/>
                      </a:pPr>
                      <a:r>
                        <a:rPr lang="en-US" sz="1800" b="1" dirty="0">
                          <a:latin typeface="Alexandria"/>
                        </a:rPr>
                        <a:t>Detailed Description</a:t>
                      </a:r>
                    </a:p>
                  </a:txBody>
                  <a:tcPr marL="30861" marR="30861" marT="15430" marB="15430" anchor="ctr"/>
                </a:tc>
                <a:tc>
                  <a:txBody>
                    <a:bodyPr/>
                    <a:lstStyle/>
                    <a:p>
                      <a:pPr algn="ctr">
                        <a:buNone/>
                      </a:pPr>
                      <a:r>
                        <a:rPr lang="en-US" sz="1800" b="1" dirty="0">
                          <a:latin typeface="Alexandria"/>
                        </a:rPr>
                        <a:t>Good Example</a:t>
                      </a:r>
                    </a:p>
                  </a:txBody>
                  <a:tcPr marL="30861" marR="30861" marT="15430" marB="15430" anchor="ctr"/>
                </a:tc>
                <a:tc>
                  <a:txBody>
                    <a:bodyPr/>
                    <a:lstStyle/>
                    <a:p>
                      <a:pPr algn="ctr">
                        <a:buNone/>
                      </a:pPr>
                      <a:r>
                        <a:rPr lang="en-US" sz="1800" b="1" dirty="0">
                          <a:latin typeface="Alexandria"/>
                        </a:rPr>
                        <a:t>Bad Example</a:t>
                      </a:r>
                    </a:p>
                  </a:txBody>
                  <a:tcPr marL="30861" marR="30861" marT="15430" marB="15430" anchor="ctr"/>
                </a:tc>
                <a:extLst>
                  <a:ext uri="{0D108BD9-81ED-4DB2-BD59-A6C34878D82A}">
                    <a16:rowId xmlns:a16="http://schemas.microsoft.com/office/drawing/2014/main" val="2307143401"/>
                  </a:ext>
                </a:extLst>
              </a:tr>
              <a:tr h="263263">
                <a:tc>
                  <a:txBody>
                    <a:bodyPr/>
                    <a:lstStyle/>
                    <a:p>
                      <a:pPr algn="ctr">
                        <a:buNone/>
                      </a:pPr>
                      <a:r>
                        <a:rPr lang="en-US" sz="1800" b="1" dirty="0">
                          <a:latin typeface="Alexandria"/>
                        </a:rPr>
                        <a:t>8. Valuation Date</a:t>
                      </a:r>
                    </a:p>
                  </a:txBody>
                  <a:tcPr marL="30861" marR="30861" marT="15430" marB="15430" anchor="ctr"/>
                </a:tc>
                <a:tc>
                  <a:txBody>
                    <a:bodyPr/>
                    <a:lstStyle/>
                    <a:p>
                      <a:pPr>
                        <a:buNone/>
                      </a:pPr>
                      <a:r>
                        <a:rPr lang="en-US" sz="1800">
                          <a:latin typeface="Alexandria"/>
                        </a:rPr>
                        <a:t>The specific date of the value</a:t>
                      </a:r>
                    </a:p>
                  </a:txBody>
                  <a:tcPr marL="30861" marR="30861" marT="15430" marB="15430" anchor="ctr">
                    <a:solidFill>
                      <a:schemeClr val="bg1"/>
                    </a:solidFill>
                  </a:tcPr>
                </a:tc>
                <a:tc>
                  <a:txBody>
                    <a:bodyPr/>
                    <a:lstStyle/>
                    <a:p>
                      <a:pPr>
                        <a:buNone/>
                      </a:pPr>
                      <a:r>
                        <a:rPr lang="en-US" sz="1800">
                          <a:latin typeface="Alexandria"/>
                        </a:rPr>
                        <a:t>“31 December 2024”</a:t>
                      </a:r>
                    </a:p>
                  </a:txBody>
                  <a:tcPr marL="30861" marR="30861" marT="15430" marB="15430" anchor="ctr">
                    <a:solidFill>
                      <a:schemeClr val="bg1"/>
                    </a:solidFill>
                  </a:tcPr>
                </a:tc>
                <a:tc>
                  <a:txBody>
                    <a:bodyPr/>
                    <a:lstStyle/>
                    <a:p>
                      <a:pPr>
                        <a:buNone/>
                      </a:pPr>
                      <a:r>
                        <a:rPr lang="en-US" sz="1800" dirty="0">
                          <a:latin typeface="Alexandria"/>
                        </a:rPr>
                        <a:t>“Year-end”</a:t>
                      </a:r>
                    </a:p>
                  </a:txBody>
                  <a:tcPr marL="30861" marR="30861" marT="15430" marB="15430" anchor="ctr">
                    <a:solidFill>
                      <a:schemeClr val="bg1"/>
                    </a:solidFill>
                  </a:tcPr>
                </a:tc>
                <a:extLst>
                  <a:ext uri="{0D108BD9-81ED-4DB2-BD59-A6C34878D82A}">
                    <a16:rowId xmlns:a16="http://schemas.microsoft.com/office/drawing/2014/main" val="43230964"/>
                  </a:ext>
                </a:extLst>
              </a:tr>
              <a:tr h="376091">
                <a:tc>
                  <a:txBody>
                    <a:bodyPr/>
                    <a:lstStyle/>
                    <a:p>
                      <a:pPr algn="ctr">
                        <a:buNone/>
                      </a:pPr>
                      <a:r>
                        <a:rPr lang="en-US" sz="1800" b="1">
                          <a:latin typeface="Alexandria"/>
                        </a:rPr>
                        <a:t>9. Level of Inspection</a:t>
                      </a:r>
                    </a:p>
                  </a:txBody>
                  <a:tcPr marL="30861" marR="30861" marT="15430" marB="15430" anchor="ctr"/>
                </a:tc>
                <a:tc>
                  <a:txBody>
                    <a:bodyPr/>
                    <a:lstStyle/>
                    <a:p>
                      <a:pPr>
                        <a:buNone/>
                      </a:pPr>
                      <a:r>
                        <a:rPr lang="en-US" sz="1800">
                          <a:latin typeface="Alexandria"/>
                        </a:rPr>
                        <a:t>Scope of inspection and examination</a:t>
                      </a:r>
                    </a:p>
                  </a:txBody>
                  <a:tcPr marL="30861" marR="30861" marT="15430" marB="15430" anchor="ctr">
                    <a:solidFill>
                      <a:schemeClr val="bg1"/>
                    </a:solidFill>
                  </a:tcPr>
                </a:tc>
                <a:tc>
                  <a:txBody>
                    <a:bodyPr/>
                    <a:lstStyle/>
                    <a:p>
                      <a:pPr>
                        <a:buNone/>
                      </a:pPr>
                      <a:r>
                        <a:rPr lang="en-US" sz="1800">
                          <a:latin typeface="Alexandria"/>
                        </a:rPr>
                        <a:t>“External and internal inspection, without structural examination”</a:t>
                      </a:r>
                    </a:p>
                  </a:txBody>
                  <a:tcPr marL="30861" marR="30861" marT="15430" marB="15430" anchor="ctr">
                    <a:solidFill>
                      <a:schemeClr val="bg1"/>
                    </a:solidFill>
                  </a:tcPr>
                </a:tc>
                <a:tc>
                  <a:txBody>
                    <a:bodyPr/>
                    <a:lstStyle/>
                    <a:p>
                      <a:pPr>
                        <a:buNone/>
                      </a:pPr>
                      <a:r>
                        <a:rPr lang="en-US" sz="1800">
                          <a:latin typeface="Alexandria"/>
                        </a:rPr>
                        <a:t>“Full inspection”</a:t>
                      </a:r>
                    </a:p>
                  </a:txBody>
                  <a:tcPr marL="30861" marR="30861" marT="15430" marB="15430" anchor="ctr">
                    <a:solidFill>
                      <a:schemeClr val="bg1"/>
                    </a:solidFill>
                  </a:tcPr>
                </a:tc>
                <a:extLst>
                  <a:ext uri="{0D108BD9-81ED-4DB2-BD59-A6C34878D82A}">
                    <a16:rowId xmlns:a16="http://schemas.microsoft.com/office/drawing/2014/main" val="2830803407"/>
                  </a:ext>
                </a:extLst>
              </a:tr>
              <a:tr h="376091">
                <a:tc>
                  <a:txBody>
                    <a:bodyPr/>
                    <a:lstStyle/>
                    <a:p>
                      <a:pPr algn="ctr">
                        <a:buNone/>
                      </a:pPr>
                      <a:r>
                        <a:rPr lang="en-US" sz="1800" b="1" dirty="0">
                          <a:latin typeface="Alexandria"/>
                        </a:rPr>
                        <a:t>10. Nature of Information</a:t>
                      </a:r>
                    </a:p>
                  </a:txBody>
                  <a:tcPr marL="30861" marR="30861" marT="15430" marB="15430" anchor="ctr"/>
                </a:tc>
                <a:tc>
                  <a:txBody>
                    <a:bodyPr/>
                    <a:lstStyle/>
                    <a:p>
                      <a:pPr>
                        <a:buNone/>
                      </a:pPr>
                      <a:r>
                        <a:rPr lang="en-US" sz="1800">
                          <a:latin typeface="Alexandria"/>
                        </a:rPr>
                        <a:t>Data sources</a:t>
                      </a:r>
                    </a:p>
                  </a:txBody>
                  <a:tcPr marL="30861" marR="30861" marT="15430" marB="15430" anchor="ctr">
                    <a:solidFill>
                      <a:schemeClr val="bg1"/>
                    </a:solidFill>
                  </a:tcPr>
                </a:tc>
                <a:tc>
                  <a:txBody>
                    <a:bodyPr/>
                    <a:lstStyle/>
                    <a:p>
                      <a:pPr>
                        <a:buNone/>
                      </a:pPr>
                      <a:r>
                        <a:rPr lang="en-US" sz="1800">
                          <a:latin typeface="Alexandria"/>
                        </a:rPr>
                        <a:t>“Client data, Ministry of Justice records, local market indicators”</a:t>
                      </a:r>
                    </a:p>
                  </a:txBody>
                  <a:tcPr marL="30861" marR="30861" marT="15430" marB="15430" anchor="ctr">
                    <a:solidFill>
                      <a:schemeClr val="bg1"/>
                    </a:solidFill>
                  </a:tcPr>
                </a:tc>
                <a:tc>
                  <a:txBody>
                    <a:bodyPr/>
                    <a:lstStyle/>
                    <a:p>
                      <a:pPr>
                        <a:buNone/>
                      </a:pPr>
                      <a:r>
                        <a:rPr lang="en-US" sz="1800">
                          <a:latin typeface="Alexandria"/>
                        </a:rPr>
                        <a:t>“Available information”</a:t>
                      </a:r>
                    </a:p>
                  </a:txBody>
                  <a:tcPr marL="30861" marR="30861" marT="15430" marB="15430" anchor="ctr">
                    <a:solidFill>
                      <a:schemeClr val="bg1"/>
                    </a:solidFill>
                  </a:tcPr>
                </a:tc>
                <a:extLst>
                  <a:ext uri="{0D108BD9-81ED-4DB2-BD59-A6C34878D82A}">
                    <a16:rowId xmlns:a16="http://schemas.microsoft.com/office/drawing/2014/main" val="4142761026"/>
                  </a:ext>
                </a:extLst>
              </a:tr>
              <a:tr h="376091">
                <a:tc>
                  <a:txBody>
                    <a:bodyPr/>
                    <a:lstStyle/>
                    <a:p>
                      <a:pPr algn="ctr">
                        <a:buNone/>
                      </a:pPr>
                      <a:r>
                        <a:rPr lang="en-US" sz="1800" b="1" dirty="0">
                          <a:highlight>
                            <a:srgbClr val="FFFF00"/>
                          </a:highlight>
                          <a:latin typeface="Alexandria"/>
                        </a:rPr>
                        <a:t>11. Assumptions</a:t>
                      </a:r>
                    </a:p>
                  </a:txBody>
                  <a:tcPr marL="30861" marR="30861" marT="15430" marB="15430" anchor="ctr"/>
                </a:tc>
                <a:tc>
                  <a:txBody>
                    <a:bodyPr/>
                    <a:lstStyle/>
                    <a:p>
                      <a:pPr>
                        <a:buNone/>
                      </a:pPr>
                      <a:r>
                        <a:rPr lang="en-US" sz="1800">
                          <a:latin typeface="Alexandria"/>
                        </a:rPr>
                        <a:t>Reasonable assumptions</a:t>
                      </a:r>
                    </a:p>
                  </a:txBody>
                  <a:tcPr marL="30861" marR="30861" marT="15430" marB="15430" anchor="ctr">
                    <a:solidFill>
                      <a:schemeClr val="bg1"/>
                    </a:solidFill>
                  </a:tcPr>
                </a:tc>
                <a:tc>
                  <a:txBody>
                    <a:bodyPr/>
                    <a:lstStyle/>
                    <a:p>
                      <a:pPr>
                        <a:buNone/>
                      </a:pPr>
                      <a:r>
                        <a:rPr lang="en-US" sz="1800">
                          <a:latin typeface="Alexandria"/>
                        </a:rPr>
                        <a:t>“Assuming the accuracy of the documents provided by the client”</a:t>
                      </a:r>
                    </a:p>
                  </a:txBody>
                  <a:tcPr marL="30861" marR="30861" marT="15430" marB="15430" anchor="ctr">
                    <a:solidFill>
                      <a:schemeClr val="bg1"/>
                    </a:solidFill>
                  </a:tcPr>
                </a:tc>
                <a:tc>
                  <a:txBody>
                    <a:bodyPr/>
                    <a:lstStyle/>
                    <a:p>
                      <a:pPr>
                        <a:buNone/>
                      </a:pPr>
                      <a:r>
                        <a:rPr lang="en-US" sz="1800">
                          <a:latin typeface="Alexandria"/>
                        </a:rPr>
                        <a:t>Not specified</a:t>
                      </a:r>
                    </a:p>
                  </a:txBody>
                  <a:tcPr marL="30861" marR="30861" marT="15430" marB="15430" anchor="ctr">
                    <a:solidFill>
                      <a:schemeClr val="bg1"/>
                    </a:solidFill>
                  </a:tcPr>
                </a:tc>
                <a:extLst>
                  <a:ext uri="{0D108BD9-81ED-4DB2-BD59-A6C34878D82A}">
                    <a16:rowId xmlns:a16="http://schemas.microsoft.com/office/drawing/2014/main" val="1980847126"/>
                  </a:ext>
                </a:extLst>
              </a:tr>
              <a:tr h="376091">
                <a:tc>
                  <a:txBody>
                    <a:bodyPr/>
                    <a:lstStyle/>
                    <a:p>
                      <a:pPr algn="ctr">
                        <a:buNone/>
                      </a:pPr>
                      <a:r>
                        <a:rPr lang="en-US" sz="1800" b="1" dirty="0">
                          <a:highlight>
                            <a:srgbClr val="FFFF00"/>
                          </a:highlight>
                          <a:latin typeface="Alexandria"/>
                        </a:rPr>
                        <a:t>12. Special Assumptions</a:t>
                      </a:r>
                    </a:p>
                  </a:txBody>
                  <a:tcPr marL="30861" marR="30861" marT="15430" marB="15430" anchor="ctr"/>
                </a:tc>
                <a:tc>
                  <a:txBody>
                    <a:bodyPr/>
                    <a:lstStyle/>
                    <a:p>
                      <a:pPr>
                        <a:buNone/>
                      </a:pPr>
                      <a:r>
                        <a:rPr lang="en-US" sz="1800">
                          <a:latin typeface="Alexandria"/>
                        </a:rPr>
                        <a:t>Unreal or hypothetical assumptions</a:t>
                      </a:r>
                    </a:p>
                  </a:txBody>
                  <a:tcPr marL="30861" marR="30861" marT="15430" marB="15430" anchor="ctr">
                    <a:solidFill>
                      <a:schemeClr val="bg1"/>
                    </a:solidFill>
                  </a:tcPr>
                </a:tc>
                <a:tc>
                  <a:txBody>
                    <a:bodyPr/>
                    <a:lstStyle/>
                    <a:p>
                      <a:pPr>
                        <a:buNone/>
                      </a:pPr>
                      <a:r>
                        <a:rPr lang="en-US" sz="1800">
                          <a:latin typeface="Alexandria"/>
                        </a:rPr>
                        <a:t>“Assuming approval of an additional building permit”</a:t>
                      </a:r>
                    </a:p>
                  </a:txBody>
                  <a:tcPr marL="30861" marR="30861" marT="15430" marB="15430" anchor="ctr">
                    <a:solidFill>
                      <a:schemeClr val="bg1"/>
                    </a:solidFill>
                  </a:tcPr>
                </a:tc>
                <a:tc>
                  <a:txBody>
                    <a:bodyPr/>
                    <a:lstStyle/>
                    <a:p>
                      <a:pPr>
                        <a:buNone/>
                      </a:pPr>
                      <a:r>
                        <a:rPr lang="en-US" sz="1800">
                          <a:latin typeface="Alexandria"/>
                        </a:rPr>
                        <a:t>Not specified</a:t>
                      </a:r>
                    </a:p>
                  </a:txBody>
                  <a:tcPr marL="30861" marR="30861" marT="15430" marB="15430" anchor="ctr">
                    <a:solidFill>
                      <a:schemeClr val="bg1"/>
                    </a:solidFill>
                  </a:tcPr>
                </a:tc>
                <a:extLst>
                  <a:ext uri="{0D108BD9-81ED-4DB2-BD59-A6C34878D82A}">
                    <a16:rowId xmlns:a16="http://schemas.microsoft.com/office/drawing/2014/main" val="4020396700"/>
                  </a:ext>
                </a:extLst>
              </a:tr>
              <a:tr h="376091">
                <a:tc>
                  <a:txBody>
                    <a:bodyPr/>
                    <a:lstStyle/>
                    <a:p>
                      <a:pPr algn="ctr">
                        <a:buNone/>
                      </a:pPr>
                      <a:r>
                        <a:rPr lang="en-US" sz="1800" b="1">
                          <a:latin typeface="Alexandria"/>
                        </a:rPr>
                        <a:t>13. Limitations</a:t>
                      </a:r>
                    </a:p>
                  </a:txBody>
                  <a:tcPr marL="30861" marR="30861" marT="15430" marB="15430" anchor="ctr"/>
                </a:tc>
                <a:tc>
                  <a:txBody>
                    <a:bodyPr/>
                    <a:lstStyle/>
                    <a:p>
                      <a:pPr>
                        <a:buNone/>
                      </a:pPr>
                      <a:r>
                        <a:rPr lang="en-US" sz="1800">
                          <a:latin typeface="Alexandria"/>
                        </a:rPr>
                        <a:t>Limits of the valuation</a:t>
                      </a:r>
                    </a:p>
                  </a:txBody>
                  <a:tcPr marL="30861" marR="30861" marT="15430" marB="15430" anchor="ctr">
                    <a:solidFill>
                      <a:schemeClr val="bg1"/>
                    </a:solidFill>
                  </a:tcPr>
                </a:tc>
                <a:tc>
                  <a:txBody>
                    <a:bodyPr/>
                    <a:lstStyle/>
                    <a:p>
                      <a:pPr>
                        <a:buNone/>
                      </a:pPr>
                      <a:r>
                        <a:rPr lang="en-US" sz="1800">
                          <a:latin typeface="Alexandria"/>
                        </a:rPr>
                        <a:t>“The valuation does not include movable furniture”</a:t>
                      </a:r>
                    </a:p>
                  </a:txBody>
                  <a:tcPr marL="30861" marR="30861" marT="15430" marB="15430" anchor="ctr">
                    <a:solidFill>
                      <a:schemeClr val="bg1"/>
                    </a:solidFill>
                  </a:tcPr>
                </a:tc>
                <a:tc>
                  <a:txBody>
                    <a:bodyPr/>
                    <a:lstStyle/>
                    <a:p>
                      <a:pPr>
                        <a:buNone/>
                      </a:pPr>
                      <a:r>
                        <a:rPr lang="en-US" sz="1800">
                          <a:latin typeface="Alexandria"/>
                        </a:rPr>
                        <a:t>Not specified</a:t>
                      </a:r>
                    </a:p>
                  </a:txBody>
                  <a:tcPr marL="30861" marR="30861" marT="15430" marB="15430" anchor="ctr">
                    <a:solidFill>
                      <a:schemeClr val="bg1"/>
                    </a:solidFill>
                  </a:tcPr>
                </a:tc>
                <a:extLst>
                  <a:ext uri="{0D108BD9-81ED-4DB2-BD59-A6C34878D82A}">
                    <a16:rowId xmlns:a16="http://schemas.microsoft.com/office/drawing/2014/main" val="1811995511"/>
                  </a:ext>
                </a:extLst>
              </a:tr>
              <a:tr h="488915">
                <a:tc>
                  <a:txBody>
                    <a:bodyPr/>
                    <a:lstStyle/>
                    <a:p>
                      <a:pPr algn="ctr">
                        <a:buNone/>
                      </a:pPr>
                      <a:r>
                        <a:rPr lang="en-US" sz="1800" b="1" dirty="0">
                          <a:latin typeface="Alexandria"/>
                        </a:rPr>
                        <a:t>14. Compliance with Standards</a:t>
                      </a:r>
                    </a:p>
                  </a:txBody>
                  <a:tcPr marL="30861" marR="30861" marT="15430" marB="15430" anchor="ctr"/>
                </a:tc>
                <a:tc>
                  <a:txBody>
                    <a:bodyPr/>
                    <a:lstStyle/>
                    <a:p>
                      <a:pPr>
                        <a:buNone/>
                      </a:pPr>
                      <a:r>
                        <a:rPr lang="en-US" sz="1800">
                          <a:latin typeface="Alexandria"/>
                        </a:rPr>
                        <a:t>Applicable standards</a:t>
                      </a:r>
                    </a:p>
                  </a:txBody>
                  <a:tcPr marL="30861" marR="30861" marT="15430" marB="15430" anchor="ctr">
                    <a:solidFill>
                      <a:schemeClr val="bg1"/>
                    </a:solidFill>
                  </a:tcPr>
                </a:tc>
                <a:tc>
                  <a:txBody>
                    <a:bodyPr/>
                    <a:lstStyle/>
                    <a:p>
                      <a:pPr>
                        <a:buNone/>
                      </a:pPr>
                      <a:r>
                        <a:rPr lang="en-US" sz="1800">
                          <a:latin typeface="Alexandria"/>
                        </a:rPr>
                        <a:t>“Valuation conducted in accordance with the RICS Red Book 2023 and IVS 2024”</a:t>
                      </a:r>
                    </a:p>
                  </a:txBody>
                  <a:tcPr marL="30861" marR="30861" marT="15430" marB="15430" anchor="ctr">
                    <a:solidFill>
                      <a:schemeClr val="bg1"/>
                    </a:solidFill>
                  </a:tcPr>
                </a:tc>
                <a:tc>
                  <a:txBody>
                    <a:bodyPr/>
                    <a:lstStyle/>
                    <a:p>
                      <a:pPr>
                        <a:buNone/>
                      </a:pPr>
                      <a:r>
                        <a:rPr lang="en-US" sz="1800" dirty="0">
                          <a:latin typeface="Alexandria"/>
                        </a:rPr>
                        <a:t>“In accordance with international standards”</a:t>
                      </a:r>
                    </a:p>
                  </a:txBody>
                  <a:tcPr marL="30861" marR="30861" marT="15430" marB="15430" anchor="ctr">
                    <a:solidFill>
                      <a:schemeClr val="bg1"/>
                    </a:solidFill>
                  </a:tcPr>
                </a:tc>
                <a:extLst>
                  <a:ext uri="{0D108BD9-81ED-4DB2-BD59-A6C34878D82A}">
                    <a16:rowId xmlns:a16="http://schemas.microsoft.com/office/drawing/2014/main" val="3653242483"/>
                  </a:ext>
                </a:extLst>
              </a:tr>
            </a:tbl>
          </a:graphicData>
        </a:graphic>
      </p:graphicFrame>
    </p:spTree>
    <p:extLst>
      <p:ext uri="{BB962C8B-B14F-4D97-AF65-F5344CB8AC3E}">
        <p14:creationId xmlns:p14="http://schemas.microsoft.com/office/powerpoint/2010/main" val="13969233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E14DA0-172C-88FD-9B2A-4E7F48615DC9}"/>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35F6FDA-BF9A-53E7-71A7-332B75FFC557}"/>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AFC95B5-E65E-C906-74F4-828F48C0E52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80CF6CE-7BFD-0746-71AE-3DB60756B8C1}"/>
              </a:ext>
            </a:extLst>
          </p:cNvPr>
          <p:cNvSpPr txBox="1"/>
          <p:nvPr/>
        </p:nvSpPr>
        <p:spPr>
          <a:xfrm>
            <a:off x="359230" y="1098719"/>
            <a:ext cx="9953280" cy="430887"/>
          </a:xfrm>
          <a:prstGeom prst="rect">
            <a:avLst/>
          </a:prstGeom>
          <a:noFill/>
        </p:spPr>
        <p:txBody>
          <a:bodyPr wrap="square">
            <a:spAutoFit/>
          </a:bodyPr>
          <a:lstStyle/>
          <a:p>
            <a:pPr lvl="0">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3.Preparation the Scope of Work/</a:t>
            </a:r>
            <a:r>
              <a:rPr lang="en-US" sz="2200" b="1" dirty="0">
                <a:solidFill>
                  <a:srgbClr val="4472C4"/>
                </a:solidFill>
                <a:latin typeface="Alexandria"/>
              </a:rPr>
              <a:t> Letter</a:t>
            </a:r>
            <a:r>
              <a:rPr kumimoji="0" lang="en-US" sz="2200" b="1" i="0" u="none" strike="noStrike" kern="1200" cap="none" spc="0" normalizeH="0" baseline="0" noProof="0" dirty="0">
                <a:ln>
                  <a:noFill/>
                </a:ln>
                <a:solidFill>
                  <a:srgbClr val="4472C4"/>
                </a:solidFill>
                <a:effectLst/>
                <a:uLnTx/>
                <a:uFillTx/>
                <a:latin typeface="Alexandria"/>
                <a:ea typeface="+mn-ea"/>
                <a:cs typeface="+mn-cs"/>
              </a:rPr>
              <a:t> of Engagement</a:t>
            </a:r>
          </a:p>
        </p:txBody>
      </p:sp>
      <p:sp>
        <p:nvSpPr>
          <p:cNvPr id="3" name="TextBox 2">
            <a:extLst>
              <a:ext uri="{FF2B5EF4-FFF2-40B4-BE49-F238E27FC236}">
                <a16:creationId xmlns:a16="http://schemas.microsoft.com/office/drawing/2014/main" id="{5DC5732F-4E84-F0F0-7A66-02866CB8FD0F}"/>
              </a:ext>
            </a:extLst>
          </p:cNvPr>
          <p:cNvSpPr txBox="1"/>
          <p:nvPr/>
        </p:nvSpPr>
        <p:spPr>
          <a:xfrm>
            <a:off x="4347795" y="524820"/>
            <a:ext cx="479342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Valuation Process Lifecycle</a:t>
            </a:r>
          </a:p>
        </p:txBody>
      </p:sp>
      <p:sp>
        <p:nvSpPr>
          <p:cNvPr id="2" name="TextBox 1">
            <a:extLst>
              <a:ext uri="{FF2B5EF4-FFF2-40B4-BE49-F238E27FC236}">
                <a16:creationId xmlns:a16="http://schemas.microsoft.com/office/drawing/2014/main" id="{D9DA6975-7575-CFB8-C83C-38CD7FE3ED38}"/>
              </a:ext>
            </a:extLst>
          </p:cNvPr>
          <p:cNvSpPr txBox="1"/>
          <p:nvPr/>
        </p:nvSpPr>
        <p:spPr>
          <a:xfrm>
            <a:off x="3068663" y="1960946"/>
            <a:ext cx="9117494" cy="1175706"/>
          </a:xfrm>
          <a:prstGeom prst="rect">
            <a:avLst/>
          </a:prstGeom>
          <a:solidFill>
            <a:schemeClr val="bg1"/>
          </a:solidFill>
          <a:ln>
            <a:solidFill>
              <a:schemeClr val="accent4">
                <a:lumMod val="50000"/>
              </a:schemeClr>
            </a:solidFill>
          </a:ln>
        </p:spPr>
        <p:txBody>
          <a:bodyPr wrap="square">
            <a:spAutoFit/>
          </a:bodyPr>
          <a:lstStyle/>
          <a:p>
            <a:pPr marL="342900" lvl="0" indent="-342900" algn="justLow">
              <a:lnSpc>
                <a:spcPct val="120000"/>
              </a:lnSpc>
              <a:buFont typeface="Wingdings" panose="05000000000000000000" pitchFamily="2" charset="2"/>
              <a:buChar char="Ø"/>
            </a:pPr>
            <a:r>
              <a:rPr lang="en-US" sz="2000" dirty="0">
                <a:solidFill>
                  <a:prstClr val="black"/>
                </a:solidFill>
                <a:latin typeface="Alexandria"/>
              </a:rPr>
              <a:t>Something we </a:t>
            </a:r>
            <a:r>
              <a:rPr lang="en-US" sz="2000" b="1" dirty="0">
                <a:solidFill>
                  <a:prstClr val="black"/>
                </a:solidFill>
                <a:latin typeface="Alexandria"/>
              </a:rPr>
              <a:t>assume</a:t>
            </a:r>
            <a:r>
              <a:rPr lang="en-US" sz="2000" dirty="0">
                <a:solidFill>
                  <a:prstClr val="black"/>
                </a:solidFill>
                <a:latin typeface="Alexandria"/>
              </a:rPr>
              <a:t> because it is </a:t>
            </a:r>
            <a:r>
              <a:rPr lang="en-US" sz="2000" b="1" dirty="0">
                <a:solidFill>
                  <a:prstClr val="black"/>
                </a:solidFill>
                <a:latin typeface="Alexandria"/>
              </a:rPr>
              <a:t>reasonable and customary</a:t>
            </a:r>
            <a:r>
              <a:rPr lang="en-US" sz="2000" dirty="0">
                <a:solidFill>
                  <a:prstClr val="black"/>
                </a:solidFill>
                <a:latin typeface="Alexandria"/>
              </a:rPr>
              <a:t>, since it cannot be verified with absolute certainty, and it is presumed to reflect reality. </a:t>
            </a:r>
          </a:p>
          <a:p>
            <a:pPr marL="342900" lvl="0" indent="-342900" algn="justLow">
              <a:lnSpc>
                <a:spcPct val="120000"/>
              </a:lnSpc>
              <a:buFont typeface="Wingdings" panose="05000000000000000000" pitchFamily="2" charset="2"/>
              <a:buChar char="Ø"/>
            </a:pPr>
            <a:r>
              <a:rPr kumimoji="0" lang="en-US" sz="2000" b="0" i="0" u="none" strike="noStrike" kern="1200" cap="none" spc="0" normalizeH="0" baseline="0" noProof="0" dirty="0">
                <a:ln>
                  <a:noFill/>
                </a:ln>
                <a:solidFill>
                  <a:prstClr val="black"/>
                </a:solidFill>
                <a:effectLst/>
                <a:uLnTx/>
                <a:uFillTx/>
                <a:latin typeface="Alexandria"/>
                <a:ea typeface="+mn-ea"/>
                <a:cs typeface="+mn-cs"/>
              </a:rPr>
              <a:t>It is </a:t>
            </a:r>
            <a:r>
              <a:rPr lang="en-US" sz="2000" b="1" dirty="0">
                <a:solidFill>
                  <a:prstClr val="black"/>
                </a:solidFill>
                <a:latin typeface="Alexandria"/>
              </a:rPr>
              <a:t>used</a:t>
            </a:r>
            <a:r>
              <a:rPr lang="en-US" sz="2000" dirty="0">
                <a:solidFill>
                  <a:prstClr val="black"/>
                </a:solidFill>
                <a:latin typeface="Alexandria"/>
              </a:rPr>
              <a:t> in almost </a:t>
            </a:r>
            <a:r>
              <a:rPr lang="en-US" sz="2000" b="1" dirty="0">
                <a:solidFill>
                  <a:prstClr val="black"/>
                </a:solidFill>
                <a:latin typeface="Alexandria"/>
              </a:rPr>
              <a:t>every valuation report.</a:t>
            </a:r>
            <a:endParaRPr kumimoji="0" lang="en-US" sz="2000" b="1" i="0" u="none" strike="noStrike" kern="1200" cap="none" spc="0" normalizeH="0" baseline="0" noProof="0" dirty="0">
              <a:ln>
                <a:noFill/>
              </a:ln>
              <a:solidFill>
                <a:prstClr val="black"/>
              </a:solidFill>
              <a:effectLst/>
              <a:uLnTx/>
              <a:uFillTx/>
              <a:latin typeface="Alexandria"/>
            </a:endParaRPr>
          </a:p>
        </p:txBody>
      </p:sp>
      <p:sp>
        <p:nvSpPr>
          <p:cNvPr id="7" name="Star: 10 Points 6">
            <a:extLst>
              <a:ext uri="{FF2B5EF4-FFF2-40B4-BE49-F238E27FC236}">
                <a16:creationId xmlns:a16="http://schemas.microsoft.com/office/drawing/2014/main" id="{ED89919A-57BF-6C3B-DDA3-5B86DC0978F8}"/>
              </a:ext>
            </a:extLst>
          </p:cNvPr>
          <p:cNvSpPr/>
          <p:nvPr/>
        </p:nvSpPr>
        <p:spPr>
          <a:xfrm>
            <a:off x="123985" y="2880159"/>
            <a:ext cx="2944678" cy="870512"/>
          </a:xfrm>
          <a:prstGeom prst="star10">
            <a:avLst/>
          </a:prstGeom>
          <a:solidFill>
            <a:srgbClr val="FFFFEB"/>
          </a:solidFill>
          <a:ln>
            <a:solidFill>
              <a:schemeClr val="accent4">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r>
              <a:rPr lang="ar-SY" sz="2000" b="1" dirty="0">
                <a:solidFill>
                  <a:srgbClr val="C00000"/>
                </a:solidFill>
                <a:highlight>
                  <a:srgbClr val="FFFF00"/>
                </a:highlight>
                <a:latin typeface="Alexandria"/>
              </a:rPr>
              <a:t>11</a:t>
            </a:r>
            <a:r>
              <a:rPr lang="en-US" sz="2000" b="1" dirty="0">
                <a:solidFill>
                  <a:srgbClr val="C00000"/>
                </a:solidFill>
                <a:highlight>
                  <a:srgbClr val="FFFF00"/>
                </a:highlight>
                <a:latin typeface="Alexandria"/>
              </a:rPr>
              <a:t>. Assumption</a:t>
            </a:r>
            <a:endParaRPr kumimoji="0" lang="en-US" sz="2000" b="1" i="0" u="none" strike="noStrike" kern="1200" cap="none" spc="0" normalizeH="0" baseline="0" noProof="0" dirty="0">
              <a:ln>
                <a:noFill/>
              </a:ln>
              <a:solidFill>
                <a:srgbClr val="C00000"/>
              </a:solidFill>
              <a:effectLst/>
              <a:highlight>
                <a:srgbClr val="FFFF00"/>
              </a:highlight>
              <a:uLnTx/>
              <a:uFillTx/>
              <a:latin typeface="Alexandria"/>
            </a:endParaRPr>
          </a:p>
        </p:txBody>
      </p:sp>
      <p:sp>
        <p:nvSpPr>
          <p:cNvPr id="12" name="TextBox 11">
            <a:extLst>
              <a:ext uri="{FF2B5EF4-FFF2-40B4-BE49-F238E27FC236}">
                <a16:creationId xmlns:a16="http://schemas.microsoft.com/office/drawing/2014/main" id="{9374BFF0-0D85-EE2D-E04D-E2FFECCE546A}"/>
              </a:ext>
            </a:extLst>
          </p:cNvPr>
          <p:cNvSpPr txBox="1"/>
          <p:nvPr/>
        </p:nvSpPr>
        <p:spPr>
          <a:xfrm>
            <a:off x="3074506" y="3494177"/>
            <a:ext cx="9117494" cy="1914370"/>
          </a:xfrm>
          <a:prstGeom prst="rect">
            <a:avLst/>
          </a:prstGeom>
          <a:solidFill>
            <a:schemeClr val="bg1"/>
          </a:solidFill>
          <a:ln>
            <a:solidFill>
              <a:schemeClr val="accent4">
                <a:lumMod val="50000"/>
              </a:schemeClr>
            </a:solidFill>
          </a:ln>
        </p:spPr>
        <p:txBody>
          <a:bodyPr wrap="square">
            <a:spAutoFit/>
          </a:bodyPr>
          <a:lstStyle/>
          <a:p>
            <a:pPr lvl="0" algn="justLow">
              <a:lnSpc>
                <a:spcPct val="120000"/>
              </a:lnSpc>
            </a:pPr>
            <a:r>
              <a:rPr lang="en-US" sz="2000" b="1" dirty="0">
                <a:solidFill>
                  <a:srgbClr val="7030A0"/>
                </a:solidFill>
                <a:latin typeface="Alexandria"/>
              </a:rPr>
              <a:t>Examples:</a:t>
            </a:r>
          </a:p>
          <a:p>
            <a:pPr marL="342900" lvl="0" indent="-342900" algn="justLow">
              <a:lnSpc>
                <a:spcPct val="120000"/>
              </a:lnSpc>
              <a:buFont typeface="Wingdings" panose="05000000000000000000" pitchFamily="2" charset="2"/>
              <a:buChar char="ü"/>
            </a:pPr>
            <a:r>
              <a:rPr lang="en-US" sz="2000" b="1" dirty="0">
                <a:latin typeface="Alexandria"/>
              </a:rPr>
              <a:t>“</a:t>
            </a:r>
            <a:r>
              <a:rPr lang="en-US" sz="2000" dirty="0">
                <a:solidFill>
                  <a:prstClr val="black"/>
                </a:solidFill>
                <a:latin typeface="Alexandria"/>
              </a:rPr>
              <a:t>It is assumed that the building is structurally sound as no visible cracks were observed.”</a:t>
            </a:r>
          </a:p>
          <a:p>
            <a:pPr marL="342900" lvl="0" indent="-342900" algn="justLow">
              <a:lnSpc>
                <a:spcPct val="120000"/>
              </a:lnSpc>
              <a:buFont typeface="Wingdings" panose="05000000000000000000" pitchFamily="2" charset="2"/>
              <a:buChar char="ü"/>
            </a:pPr>
            <a:r>
              <a:rPr lang="en-US" sz="2000" dirty="0">
                <a:solidFill>
                  <a:prstClr val="black"/>
                </a:solidFill>
                <a:latin typeface="Alexandria"/>
              </a:rPr>
              <a:t>“It is assumed that the property is free from environmental contamination.”</a:t>
            </a:r>
          </a:p>
          <a:p>
            <a:pPr marL="342900" lvl="0" indent="-342900" algn="justLow">
              <a:lnSpc>
                <a:spcPct val="120000"/>
              </a:lnSpc>
              <a:buFont typeface="Wingdings" panose="05000000000000000000" pitchFamily="2" charset="2"/>
              <a:buChar char="ü"/>
            </a:pPr>
            <a:r>
              <a:rPr lang="en-US" sz="2000" dirty="0">
                <a:solidFill>
                  <a:prstClr val="black"/>
                </a:solidFill>
                <a:latin typeface="Alexandria"/>
              </a:rPr>
              <a:t>“It is assumed that the title deed is legally valid.”</a:t>
            </a:r>
            <a:endParaRPr kumimoji="0" lang="en-US" sz="2000" b="1" i="0" u="none" strike="noStrike" kern="1200" cap="none" spc="0" normalizeH="0" baseline="0" noProof="0" dirty="0">
              <a:ln>
                <a:noFill/>
              </a:ln>
              <a:solidFill>
                <a:prstClr val="black"/>
              </a:solidFill>
              <a:effectLst/>
              <a:uLnTx/>
              <a:uFillTx/>
              <a:latin typeface="Alexandria"/>
              <a:ea typeface="+mn-ea"/>
              <a:cs typeface="+mn-cs"/>
            </a:endParaRPr>
          </a:p>
        </p:txBody>
      </p:sp>
    </p:spTree>
    <p:extLst>
      <p:ext uri="{BB962C8B-B14F-4D97-AF65-F5344CB8AC3E}">
        <p14:creationId xmlns:p14="http://schemas.microsoft.com/office/powerpoint/2010/main" val="1894262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ppt_x"/>
                                          </p:val>
                                        </p:tav>
                                        <p:tav tm="100000">
                                          <p:val>
                                            <p:strVal val="#ppt_x"/>
                                          </p:val>
                                        </p:tav>
                                      </p:tavLst>
                                    </p:anim>
                                    <p:anim calcmode="lin" valueType="num">
                                      <p:cBhvr additive="base">
                                        <p:cTn id="1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P spid="1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C70A02-23C1-D170-B05D-73F6111C6C54}"/>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96E49A3A-990A-31A5-BC04-CBEA0EC71089}"/>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7845A66E-9682-02FB-1DCF-5E95AEEE174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94B83021-A55E-F92A-7A72-A44C4A893283}"/>
              </a:ext>
            </a:extLst>
          </p:cNvPr>
          <p:cNvSpPr txBox="1"/>
          <p:nvPr/>
        </p:nvSpPr>
        <p:spPr>
          <a:xfrm>
            <a:off x="359230" y="1098719"/>
            <a:ext cx="9953280" cy="430887"/>
          </a:xfrm>
          <a:prstGeom prst="rect">
            <a:avLst/>
          </a:prstGeom>
          <a:noFill/>
        </p:spPr>
        <p:txBody>
          <a:bodyPr wrap="square">
            <a:spAutoFit/>
          </a:bodyPr>
          <a:lstStyle/>
          <a:p>
            <a:pPr lvl="0">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3.Preparation the Scope of Work/</a:t>
            </a:r>
            <a:r>
              <a:rPr lang="en-US" sz="2200" b="1" dirty="0">
                <a:solidFill>
                  <a:srgbClr val="4472C4"/>
                </a:solidFill>
                <a:latin typeface="Alexandria"/>
              </a:rPr>
              <a:t> Letter</a:t>
            </a:r>
            <a:r>
              <a:rPr kumimoji="0" lang="en-US" sz="2200" b="1" i="0" u="none" strike="noStrike" kern="1200" cap="none" spc="0" normalizeH="0" baseline="0" noProof="0" dirty="0">
                <a:ln>
                  <a:noFill/>
                </a:ln>
                <a:solidFill>
                  <a:srgbClr val="4472C4"/>
                </a:solidFill>
                <a:effectLst/>
                <a:uLnTx/>
                <a:uFillTx/>
                <a:latin typeface="Alexandria"/>
                <a:ea typeface="+mn-ea"/>
                <a:cs typeface="+mn-cs"/>
              </a:rPr>
              <a:t> of Engagement</a:t>
            </a:r>
          </a:p>
        </p:txBody>
      </p:sp>
      <p:sp>
        <p:nvSpPr>
          <p:cNvPr id="3" name="TextBox 2">
            <a:extLst>
              <a:ext uri="{FF2B5EF4-FFF2-40B4-BE49-F238E27FC236}">
                <a16:creationId xmlns:a16="http://schemas.microsoft.com/office/drawing/2014/main" id="{245BD905-5521-8683-BB22-6AD50698565C}"/>
              </a:ext>
            </a:extLst>
          </p:cNvPr>
          <p:cNvSpPr txBox="1"/>
          <p:nvPr/>
        </p:nvSpPr>
        <p:spPr>
          <a:xfrm>
            <a:off x="4347795" y="524820"/>
            <a:ext cx="479342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Valuation Process Lifecycle</a:t>
            </a:r>
          </a:p>
        </p:txBody>
      </p:sp>
      <p:sp>
        <p:nvSpPr>
          <p:cNvPr id="2" name="TextBox 1">
            <a:extLst>
              <a:ext uri="{FF2B5EF4-FFF2-40B4-BE49-F238E27FC236}">
                <a16:creationId xmlns:a16="http://schemas.microsoft.com/office/drawing/2014/main" id="{D5095593-1FB3-492F-8366-EEA7D0D61EC8}"/>
              </a:ext>
            </a:extLst>
          </p:cNvPr>
          <p:cNvSpPr txBox="1"/>
          <p:nvPr/>
        </p:nvSpPr>
        <p:spPr>
          <a:xfrm>
            <a:off x="3068663" y="1960946"/>
            <a:ext cx="9117494" cy="1175706"/>
          </a:xfrm>
          <a:prstGeom prst="rect">
            <a:avLst/>
          </a:prstGeom>
          <a:solidFill>
            <a:schemeClr val="bg1"/>
          </a:solidFill>
          <a:ln>
            <a:solidFill>
              <a:schemeClr val="accent4">
                <a:lumMod val="50000"/>
              </a:schemeClr>
            </a:solidFill>
          </a:ln>
        </p:spPr>
        <p:txBody>
          <a:bodyPr wrap="square">
            <a:spAutoFit/>
          </a:bodyPr>
          <a:lstStyle/>
          <a:p>
            <a:pPr marL="342900" lvl="0" indent="-342900" algn="justLow">
              <a:lnSpc>
                <a:spcPct val="120000"/>
              </a:lnSpc>
              <a:buFont typeface="Wingdings" panose="05000000000000000000" pitchFamily="2" charset="2"/>
              <a:buChar char="Ø"/>
            </a:pPr>
            <a:r>
              <a:rPr lang="en-US" sz="2000" dirty="0">
                <a:solidFill>
                  <a:prstClr val="black"/>
                </a:solidFill>
                <a:latin typeface="Alexandria"/>
              </a:rPr>
              <a:t>An </a:t>
            </a:r>
            <a:r>
              <a:rPr lang="en-US" sz="2000" b="1" dirty="0">
                <a:solidFill>
                  <a:prstClr val="black"/>
                </a:solidFill>
                <a:latin typeface="Alexandria"/>
              </a:rPr>
              <a:t>assumption</a:t>
            </a:r>
            <a:r>
              <a:rPr lang="en-US" sz="2000" dirty="0">
                <a:solidFill>
                  <a:prstClr val="black"/>
                </a:solidFill>
                <a:latin typeface="Alexandria"/>
              </a:rPr>
              <a:t> where we explicitly state that the condition differs from the current reality.</a:t>
            </a:r>
          </a:p>
          <a:p>
            <a:pPr marL="342900" lvl="0" indent="-342900" algn="justLow">
              <a:lnSpc>
                <a:spcPct val="120000"/>
              </a:lnSpc>
              <a:buFont typeface="Wingdings" panose="05000000000000000000" pitchFamily="2" charset="2"/>
              <a:buChar char="Ø"/>
            </a:pPr>
            <a:r>
              <a:rPr lang="en-US" sz="2000" dirty="0">
                <a:solidFill>
                  <a:prstClr val="black"/>
                </a:solidFill>
                <a:latin typeface="Alexandria"/>
              </a:rPr>
              <a:t>It is </a:t>
            </a:r>
            <a:r>
              <a:rPr lang="en-US" sz="2000" b="1" dirty="0">
                <a:solidFill>
                  <a:prstClr val="black"/>
                </a:solidFill>
                <a:latin typeface="Alexandria"/>
              </a:rPr>
              <a:t>used</a:t>
            </a:r>
            <a:r>
              <a:rPr lang="en-US" sz="2000" dirty="0">
                <a:solidFill>
                  <a:prstClr val="black"/>
                </a:solidFill>
                <a:latin typeface="Alexandria"/>
              </a:rPr>
              <a:t> to simulate a </a:t>
            </a:r>
            <a:r>
              <a:rPr lang="en-US" sz="2000" b="1" dirty="0">
                <a:solidFill>
                  <a:prstClr val="black"/>
                </a:solidFill>
                <a:latin typeface="Alexandria"/>
              </a:rPr>
              <a:t>future or hypothetical scenario</a:t>
            </a:r>
            <a:r>
              <a:rPr lang="en-US" sz="2000" dirty="0">
                <a:solidFill>
                  <a:prstClr val="black"/>
                </a:solidFill>
                <a:latin typeface="Alexandria"/>
              </a:rPr>
              <a:t>.</a:t>
            </a:r>
            <a:endParaRPr kumimoji="0" lang="en-US" sz="2000" b="1" i="0" u="none" strike="noStrike" kern="1200" cap="none" spc="0" normalizeH="0" baseline="0" noProof="0" dirty="0">
              <a:ln>
                <a:noFill/>
              </a:ln>
              <a:solidFill>
                <a:prstClr val="black"/>
              </a:solidFill>
              <a:effectLst/>
              <a:uLnTx/>
              <a:uFillTx/>
              <a:latin typeface="Alexandria"/>
              <a:ea typeface="+mn-ea"/>
              <a:cs typeface="+mn-cs"/>
            </a:endParaRPr>
          </a:p>
        </p:txBody>
      </p:sp>
      <p:sp>
        <p:nvSpPr>
          <p:cNvPr id="7" name="Star: 10 Points 6">
            <a:extLst>
              <a:ext uri="{FF2B5EF4-FFF2-40B4-BE49-F238E27FC236}">
                <a16:creationId xmlns:a16="http://schemas.microsoft.com/office/drawing/2014/main" id="{DFC2909A-857F-C8AB-A014-E30129F5D910}"/>
              </a:ext>
            </a:extLst>
          </p:cNvPr>
          <p:cNvSpPr/>
          <p:nvPr/>
        </p:nvSpPr>
        <p:spPr>
          <a:xfrm>
            <a:off x="123985" y="2880159"/>
            <a:ext cx="2944678" cy="870512"/>
          </a:xfrm>
          <a:prstGeom prst="star10">
            <a:avLst/>
          </a:prstGeom>
          <a:solidFill>
            <a:srgbClr val="FFFFEB"/>
          </a:solidFill>
          <a:ln>
            <a:solidFill>
              <a:schemeClr val="accent4">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r>
              <a:rPr lang="en-US" sz="2000" b="1" dirty="0">
                <a:solidFill>
                  <a:srgbClr val="C00000"/>
                </a:solidFill>
                <a:highlight>
                  <a:srgbClr val="FFFF00"/>
                </a:highlight>
                <a:latin typeface="Alexandria"/>
                <a:cs typeface="Arial" panose="020B0604020202020204" pitchFamily="34" charset="0"/>
              </a:rPr>
              <a:t>12. Special Assumption</a:t>
            </a:r>
            <a:endParaRPr kumimoji="0" lang="en-US" sz="2000" b="1" i="0" u="none" strike="noStrike" kern="1200" cap="none" spc="0" normalizeH="0" baseline="0" noProof="0" dirty="0">
              <a:ln>
                <a:noFill/>
              </a:ln>
              <a:solidFill>
                <a:srgbClr val="C00000"/>
              </a:solidFill>
              <a:effectLst/>
              <a:highlight>
                <a:srgbClr val="FFFF00"/>
              </a:highlight>
              <a:uLnTx/>
              <a:uFillTx/>
              <a:latin typeface="Alexandria"/>
            </a:endParaRPr>
          </a:p>
        </p:txBody>
      </p:sp>
      <p:sp>
        <p:nvSpPr>
          <p:cNvPr id="12" name="TextBox 11">
            <a:extLst>
              <a:ext uri="{FF2B5EF4-FFF2-40B4-BE49-F238E27FC236}">
                <a16:creationId xmlns:a16="http://schemas.microsoft.com/office/drawing/2014/main" id="{B18F96A6-B5CE-0AFD-8453-9218B6463473}"/>
              </a:ext>
            </a:extLst>
          </p:cNvPr>
          <p:cNvSpPr txBox="1"/>
          <p:nvPr/>
        </p:nvSpPr>
        <p:spPr>
          <a:xfrm>
            <a:off x="3074506" y="3398641"/>
            <a:ext cx="9117494" cy="3424014"/>
          </a:xfrm>
          <a:prstGeom prst="rect">
            <a:avLst/>
          </a:prstGeom>
          <a:solidFill>
            <a:schemeClr val="bg1"/>
          </a:solidFill>
          <a:ln>
            <a:solidFill>
              <a:schemeClr val="accent4">
                <a:lumMod val="50000"/>
              </a:schemeClr>
            </a:solidFill>
          </a:ln>
        </p:spPr>
        <p:txBody>
          <a:bodyPr wrap="square">
            <a:spAutoFit/>
          </a:bodyPr>
          <a:lstStyle/>
          <a:p>
            <a:pPr marL="0" marR="0" lvl="0" indent="0" algn="justLow" defTabSz="914400" rtl="0" eaLnBrk="1" fontAlgn="auto" latinLnBrk="0" hangingPunct="1">
              <a:lnSpc>
                <a:spcPct val="12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7030A0"/>
                </a:solidFill>
                <a:effectLst/>
                <a:uLnTx/>
                <a:uFillTx/>
                <a:latin typeface="Alexandria"/>
                <a:ea typeface="+mn-ea"/>
                <a:cs typeface="+mn-cs"/>
              </a:rPr>
              <a:t>Examples:</a:t>
            </a:r>
          </a:p>
          <a:p>
            <a:pPr marL="342900" indent="-342900">
              <a:spcBef>
                <a:spcPts val="300"/>
              </a:spcBef>
              <a:spcAft>
                <a:spcPts val="300"/>
              </a:spcAft>
              <a:buFont typeface="Wingdings" panose="05000000000000000000" pitchFamily="2" charset="2"/>
              <a:buChar char="ü"/>
            </a:pPr>
            <a:r>
              <a:rPr lang="en-US" sz="2000" b="1" dirty="0">
                <a:latin typeface="Alexandria"/>
              </a:rPr>
              <a:t>Vacant land:</a:t>
            </a:r>
            <a:r>
              <a:rPr lang="en-US" sz="2000" dirty="0">
                <a:latin typeface="Alexandria"/>
              </a:rPr>
              <a:t> We value it under a special assumption </a:t>
            </a:r>
            <a:r>
              <a:rPr lang="en-US" sz="2000" b="1" dirty="0">
                <a:latin typeface="Alexandria"/>
              </a:rPr>
              <a:t>“that construction has been completed on the land”</a:t>
            </a:r>
            <a:r>
              <a:rPr lang="en-US" sz="2000" dirty="0">
                <a:latin typeface="Alexandria"/>
              </a:rPr>
              <a:t> (to evaluate the project feasibility).</a:t>
            </a:r>
            <a:br>
              <a:rPr lang="en-US" sz="2000" dirty="0">
                <a:latin typeface="Alexandria"/>
              </a:rPr>
            </a:br>
            <a:r>
              <a:rPr lang="en-US" sz="2000" i="1" dirty="0">
                <a:latin typeface="Alexandria"/>
              </a:rPr>
              <a:t>Reality:</a:t>
            </a:r>
            <a:r>
              <a:rPr lang="en-US" sz="2000" dirty="0">
                <a:latin typeface="Alexandria"/>
              </a:rPr>
              <a:t> It is vacant land.</a:t>
            </a:r>
          </a:p>
          <a:p>
            <a:pPr marL="342900" indent="-342900">
              <a:spcBef>
                <a:spcPts val="300"/>
              </a:spcBef>
              <a:spcAft>
                <a:spcPts val="300"/>
              </a:spcAft>
              <a:buFont typeface="Wingdings" panose="05000000000000000000" pitchFamily="2" charset="2"/>
              <a:buChar char="ü"/>
            </a:pPr>
            <a:r>
              <a:rPr lang="en-US" sz="2000" b="1" dirty="0">
                <a:latin typeface="Alexandria"/>
              </a:rPr>
              <a:t>Leased building:</a:t>
            </a:r>
            <a:r>
              <a:rPr lang="en-US" sz="2000" dirty="0">
                <a:latin typeface="Alexandria"/>
              </a:rPr>
              <a:t> We value it under a special assumption </a:t>
            </a:r>
            <a:r>
              <a:rPr lang="en-US" sz="2000" b="1" dirty="0">
                <a:latin typeface="Alexandria"/>
              </a:rPr>
              <a:t>“that the property is vacant”</a:t>
            </a:r>
            <a:r>
              <a:rPr lang="en-US" sz="2000" dirty="0">
                <a:latin typeface="Alexandria"/>
              </a:rPr>
              <a:t> (for sale to an investor who intends to occupy it).</a:t>
            </a:r>
            <a:br>
              <a:rPr lang="en-US" sz="2000" dirty="0">
                <a:latin typeface="Alexandria"/>
              </a:rPr>
            </a:br>
            <a:r>
              <a:rPr lang="en-US" sz="2000" i="1" dirty="0">
                <a:latin typeface="Alexandria"/>
              </a:rPr>
              <a:t>Reality:</a:t>
            </a:r>
            <a:r>
              <a:rPr lang="en-US" sz="2000" dirty="0">
                <a:latin typeface="Alexandria"/>
              </a:rPr>
              <a:t> It is currently leased.</a:t>
            </a:r>
          </a:p>
          <a:p>
            <a:pPr marL="342900" indent="-342900">
              <a:spcBef>
                <a:spcPts val="300"/>
              </a:spcBef>
              <a:spcAft>
                <a:spcPts val="300"/>
              </a:spcAft>
              <a:buFont typeface="Wingdings" panose="05000000000000000000" pitchFamily="2" charset="2"/>
              <a:buChar char="ü"/>
            </a:pPr>
            <a:r>
              <a:rPr lang="en-US" sz="2000" b="1" dirty="0">
                <a:latin typeface="Alexandria"/>
              </a:rPr>
              <a:t>Change of use:</a:t>
            </a:r>
            <a:r>
              <a:rPr lang="en-US" sz="2000" dirty="0">
                <a:latin typeface="Alexandria"/>
              </a:rPr>
              <a:t> Valuing a villa under the special assumption </a:t>
            </a:r>
            <a:r>
              <a:rPr lang="en-US" sz="2000" b="1" dirty="0">
                <a:latin typeface="Alexandria"/>
              </a:rPr>
              <a:t>“that approval has been obtained to convert it into a restaurant.”</a:t>
            </a:r>
            <a:br>
              <a:rPr lang="en-US" sz="2000" dirty="0">
                <a:latin typeface="Alexandria"/>
              </a:rPr>
            </a:br>
            <a:r>
              <a:rPr lang="en-US" sz="2000" i="1" dirty="0">
                <a:latin typeface="Alexandria"/>
              </a:rPr>
              <a:t>Reality:</a:t>
            </a:r>
            <a:r>
              <a:rPr lang="en-US" sz="2000" dirty="0">
                <a:latin typeface="Alexandria"/>
              </a:rPr>
              <a:t> The license is residential.</a:t>
            </a:r>
          </a:p>
        </p:txBody>
      </p:sp>
    </p:spTree>
    <p:extLst>
      <p:ext uri="{BB962C8B-B14F-4D97-AF65-F5344CB8AC3E}">
        <p14:creationId xmlns:p14="http://schemas.microsoft.com/office/powerpoint/2010/main" val="564478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ppt_x"/>
                                          </p:val>
                                        </p:tav>
                                        <p:tav tm="100000">
                                          <p:val>
                                            <p:strVal val="#ppt_x"/>
                                          </p:val>
                                        </p:tav>
                                      </p:tavLst>
                                    </p:anim>
                                    <p:anim calcmode="lin" valueType="num">
                                      <p:cBhvr additive="base">
                                        <p:cTn id="1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P spid="1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589932-C69A-0A09-6840-4141BCCF1897}"/>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5E6DB7D4-600B-94AD-9E9E-59210943E477}"/>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47AEB01-2FAB-AF3E-D91E-0738A759CE4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477BB733-3B6F-CBE1-E49E-208D9109A605}"/>
              </a:ext>
            </a:extLst>
          </p:cNvPr>
          <p:cNvSpPr txBox="1"/>
          <p:nvPr/>
        </p:nvSpPr>
        <p:spPr>
          <a:xfrm>
            <a:off x="359230" y="1098719"/>
            <a:ext cx="9953280" cy="430887"/>
          </a:xfrm>
          <a:prstGeom prst="rect">
            <a:avLst/>
          </a:prstGeom>
          <a:noFill/>
        </p:spPr>
        <p:txBody>
          <a:bodyPr wrap="square">
            <a:spAutoFit/>
          </a:bodyPr>
          <a:lstStyle/>
          <a:p>
            <a:pPr lvl="0">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3.Preparation the Scope of Work/</a:t>
            </a:r>
            <a:r>
              <a:rPr lang="en-US" sz="2200" b="1" dirty="0">
                <a:solidFill>
                  <a:srgbClr val="4472C4"/>
                </a:solidFill>
                <a:latin typeface="Alexandria"/>
              </a:rPr>
              <a:t> Letter</a:t>
            </a:r>
            <a:r>
              <a:rPr kumimoji="0" lang="en-US" sz="2200" b="1" i="0" u="none" strike="noStrike" kern="1200" cap="none" spc="0" normalizeH="0" baseline="0" noProof="0" dirty="0">
                <a:ln>
                  <a:noFill/>
                </a:ln>
                <a:solidFill>
                  <a:srgbClr val="4472C4"/>
                </a:solidFill>
                <a:effectLst/>
                <a:uLnTx/>
                <a:uFillTx/>
                <a:latin typeface="Alexandria"/>
                <a:ea typeface="+mn-ea"/>
                <a:cs typeface="+mn-cs"/>
              </a:rPr>
              <a:t> of Engagement</a:t>
            </a:r>
          </a:p>
        </p:txBody>
      </p:sp>
      <p:sp>
        <p:nvSpPr>
          <p:cNvPr id="3" name="TextBox 2">
            <a:extLst>
              <a:ext uri="{FF2B5EF4-FFF2-40B4-BE49-F238E27FC236}">
                <a16:creationId xmlns:a16="http://schemas.microsoft.com/office/drawing/2014/main" id="{60600A89-8DC0-CFB8-2B8F-BF746E35AC44}"/>
              </a:ext>
            </a:extLst>
          </p:cNvPr>
          <p:cNvSpPr txBox="1"/>
          <p:nvPr/>
        </p:nvSpPr>
        <p:spPr>
          <a:xfrm>
            <a:off x="4347795" y="524820"/>
            <a:ext cx="479342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Valuation Process Lifecycle</a:t>
            </a:r>
          </a:p>
        </p:txBody>
      </p:sp>
      <p:sp>
        <p:nvSpPr>
          <p:cNvPr id="8" name="TextBox 7">
            <a:extLst>
              <a:ext uri="{FF2B5EF4-FFF2-40B4-BE49-F238E27FC236}">
                <a16:creationId xmlns:a16="http://schemas.microsoft.com/office/drawing/2014/main" id="{98EE0EAF-9CEF-FD80-8B05-F9C418DDF39B}"/>
              </a:ext>
            </a:extLst>
          </p:cNvPr>
          <p:cNvSpPr txBox="1"/>
          <p:nvPr/>
        </p:nvSpPr>
        <p:spPr>
          <a:xfrm>
            <a:off x="3316419" y="1507212"/>
            <a:ext cx="6096000"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black"/>
                </a:solidFill>
                <a:effectLst/>
                <a:uLnTx/>
                <a:uFillTx/>
                <a:latin typeface="Alexandria"/>
                <a:ea typeface="+mn-ea"/>
                <a:cs typeface="+mn-cs"/>
              </a:rPr>
              <a:t>Fundamental Difference Between Assumptions</a:t>
            </a:r>
          </a:p>
        </p:txBody>
      </p:sp>
      <p:graphicFrame>
        <p:nvGraphicFramePr>
          <p:cNvPr id="9" name="Table 8">
            <a:extLst>
              <a:ext uri="{FF2B5EF4-FFF2-40B4-BE49-F238E27FC236}">
                <a16:creationId xmlns:a16="http://schemas.microsoft.com/office/drawing/2014/main" id="{5F8E606A-F05C-8A54-D938-287FF57C40C4}"/>
              </a:ext>
            </a:extLst>
          </p:cNvPr>
          <p:cNvGraphicFramePr>
            <a:graphicFrameLocks noGrp="1"/>
          </p:cNvGraphicFramePr>
          <p:nvPr>
            <p:extLst>
              <p:ext uri="{D42A27DB-BD31-4B8C-83A1-F6EECF244321}">
                <p14:modId xmlns:p14="http://schemas.microsoft.com/office/powerpoint/2010/main" val="506374753"/>
              </p:ext>
            </p:extLst>
          </p:nvPr>
        </p:nvGraphicFramePr>
        <p:xfrm>
          <a:off x="946688" y="1938099"/>
          <a:ext cx="10515600" cy="3291840"/>
        </p:xfrm>
        <a:graphic>
          <a:graphicData uri="http://schemas.openxmlformats.org/drawingml/2006/table">
            <a:tbl>
              <a:tblPr>
                <a:tableStyleId>{0505E3EF-67EA-436B-97B2-0124C06EBD24}</a:tableStyleId>
              </a:tblPr>
              <a:tblGrid>
                <a:gridCol w="1889502">
                  <a:extLst>
                    <a:ext uri="{9D8B030D-6E8A-4147-A177-3AD203B41FA5}">
                      <a16:colId xmlns:a16="http://schemas.microsoft.com/office/drawing/2014/main" val="1689250302"/>
                    </a:ext>
                  </a:extLst>
                </a:gridCol>
                <a:gridCol w="4386020">
                  <a:extLst>
                    <a:ext uri="{9D8B030D-6E8A-4147-A177-3AD203B41FA5}">
                      <a16:colId xmlns:a16="http://schemas.microsoft.com/office/drawing/2014/main" val="3295462148"/>
                    </a:ext>
                  </a:extLst>
                </a:gridCol>
                <a:gridCol w="4240078">
                  <a:extLst>
                    <a:ext uri="{9D8B030D-6E8A-4147-A177-3AD203B41FA5}">
                      <a16:colId xmlns:a16="http://schemas.microsoft.com/office/drawing/2014/main" val="160992991"/>
                    </a:ext>
                  </a:extLst>
                </a:gridCol>
              </a:tblGrid>
              <a:tr h="0">
                <a:tc>
                  <a:txBody>
                    <a:bodyPr/>
                    <a:lstStyle/>
                    <a:p>
                      <a:pPr algn="ctr">
                        <a:buNone/>
                      </a:pPr>
                      <a:r>
                        <a:rPr lang="en-US" sz="2000" b="1" dirty="0">
                          <a:latin typeface="Alexandria"/>
                        </a:rPr>
                        <a:t>Criteria</a:t>
                      </a:r>
                    </a:p>
                  </a:txBody>
                  <a:tcPr anchor="ctr"/>
                </a:tc>
                <a:tc>
                  <a:txBody>
                    <a:bodyPr/>
                    <a:lstStyle/>
                    <a:p>
                      <a:pPr algn="ctr">
                        <a:buNone/>
                      </a:pPr>
                      <a:r>
                        <a:rPr lang="en-US" sz="2000" b="1" dirty="0">
                          <a:latin typeface="Alexandria"/>
                        </a:rPr>
                        <a:t>Assumption</a:t>
                      </a:r>
                    </a:p>
                  </a:txBody>
                  <a:tcPr anchor="ctr"/>
                </a:tc>
                <a:tc>
                  <a:txBody>
                    <a:bodyPr/>
                    <a:lstStyle/>
                    <a:p>
                      <a:pPr algn="ctr">
                        <a:buNone/>
                      </a:pPr>
                      <a:r>
                        <a:rPr lang="en-US" sz="2000" b="1" dirty="0">
                          <a:latin typeface="Alexandria"/>
                        </a:rPr>
                        <a:t>Special Assumption</a:t>
                      </a:r>
                    </a:p>
                  </a:txBody>
                  <a:tcPr anchor="ctr"/>
                </a:tc>
                <a:extLst>
                  <a:ext uri="{0D108BD9-81ED-4DB2-BD59-A6C34878D82A}">
                    <a16:rowId xmlns:a16="http://schemas.microsoft.com/office/drawing/2014/main" val="3340433340"/>
                  </a:ext>
                </a:extLst>
              </a:tr>
              <a:tr h="0">
                <a:tc>
                  <a:txBody>
                    <a:bodyPr/>
                    <a:lstStyle/>
                    <a:p>
                      <a:pPr algn="ctr">
                        <a:buNone/>
                      </a:pPr>
                      <a:r>
                        <a:rPr lang="en-US" sz="2000" b="1" dirty="0">
                          <a:latin typeface="Alexandria"/>
                        </a:rPr>
                        <a:t>Definition</a:t>
                      </a:r>
                    </a:p>
                  </a:txBody>
                  <a:tcPr anchor="ctr"/>
                </a:tc>
                <a:tc>
                  <a:txBody>
                    <a:bodyPr/>
                    <a:lstStyle/>
                    <a:p>
                      <a:pPr>
                        <a:buNone/>
                      </a:pPr>
                      <a:r>
                        <a:rPr lang="en-US" sz="2000" dirty="0">
                          <a:latin typeface="Alexandria"/>
                        </a:rPr>
                        <a:t>A condition assumed to be true without detailed verification</a:t>
                      </a:r>
                    </a:p>
                  </a:txBody>
                  <a:tcPr anchor="ctr">
                    <a:solidFill>
                      <a:schemeClr val="bg1"/>
                    </a:solidFill>
                  </a:tcPr>
                </a:tc>
                <a:tc>
                  <a:txBody>
                    <a:bodyPr/>
                    <a:lstStyle/>
                    <a:p>
                      <a:pPr>
                        <a:buNone/>
                      </a:pPr>
                      <a:r>
                        <a:rPr lang="en-US" sz="2000" dirty="0">
                          <a:latin typeface="Alexandria"/>
                        </a:rPr>
                        <a:t>An assumption that differs from the actual situation at the valuation date</a:t>
                      </a:r>
                    </a:p>
                  </a:txBody>
                  <a:tcPr anchor="ctr">
                    <a:solidFill>
                      <a:schemeClr val="bg1"/>
                    </a:solidFill>
                  </a:tcPr>
                </a:tc>
                <a:extLst>
                  <a:ext uri="{0D108BD9-81ED-4DB2-BD59-A6C34878D82A}">
                    <a16:rowId xmlns:a16="http://schemas.microsoft.com/office/drawing/2014/main" val="1647734646"/>
                  </a:ext>
                </a:extLst>
              </a:tr>
              <a:tr h="0">
                <a:tc>
                  <a:txBody>
                    <a:bodyPr/>
                    <a:lstStyle/>
                    <a:p>
                      <a:pPr algn="ctr">
                        <a:buNone/>
                      </a:pPr>
                      <a:r>
                        <a:rPr lang="en-US" sz="2000" b="1" dirty="0">
                          <a:latin typeface="Alexandria"/>
                        </a:rPr>
                        <a:t>Realism</a:t>
                      </a:r>
                    </a:p>
                  </a:txBody>
                  <a:tcPr anchor="ctr"/>
                </a:tc>
                <a:tc>
                  <a:txBody>
                    <a:bodyPr/>
                    <a:lstStyle/>
                    <a:p>
                      <a:pPr>
                        <a:buNone/>
                      </a:pPr>
                      <a:r>
                        <a:rPr lang="en-US" sz="2000" dirty="0">
                          <a:latin typeface="Alexandria"/>
                        </a:rPr>
                        <a:t>Reasonable and likely</a:t>
                      </a:r>
                    </a:p>
                  </a:txBody>
                  <a:tcPr anchor="ctr">
                    <a:solidFill>
                      <a:schemeClr val="bg1"/>
                    </a:solidFill>
                  </a:tcPr>
                </a:tc>
                <a:tc>
                  <a:txBody>
                    <a:bodyPr/>
                    <a:lstStyle/>
                    <a:p>
                      <a:pPr>
                        <a:buNone/>
                      </a:pPr>
                      <a:r>
                        <a:rPr lang="en-US" sz="2000" dirty="0">
                          <a:latin typeface="Alexandria"/>
                        </a:rPr>
                        <a:t>Not currently true</a:t>
                      </a:r>
                    </a:p>
                  </a:txBody>
                  <a:tcPr anchor="ctr">
                    <a:solidFill>
                      <a:schemeClr val="bg1"/>
                    </a:solidFill>
                  </a:tcPr>
                </a:tc>
                <a:extLst>
                  <a:ext uri="{0D108BD9-81ED-4DB2-BD59-A6C34878D82A}">
                    <a16:rowId xmlns:a16="http://schemas.microsoft.com/office/drawing/2014/main" val="3552301889"/>
                  </a:ext>
                </a:extLst>
              </a:tr>
              <a:tr h="0">
                <a:tc>
                  <a:txBody>
                    <a:bodyPr/>
                    <a:lstStyle/>
                    <a:p>
                      <a:pPr algn="ctr">
                        <a:buNone/>
                      </a:pPr>
                      <a:r>
                        <a:rPr lang="en-US" sz="2000" b="1" dirty="0">
                          <a:latin typeface="Alexandria"/>
                        </a:rPr>
                        <a:t>Verification</a:t>
                      </a:r>
                    </a:p>
                  </a:txBody>
                  <a:tcPr anchor="ctr"/>
                </a:tc>
                <a:tc>
                  <a:txBody>
                    <a:bodyPr/>
                    <a:lstStyle/>
                    <a:p>
                      <a:pPr>
                        <a:buNone/>
                      </a:pPr>
                      <a:r>
                        <a:rPr lang="en-US" sz="2000" dirty="0">
                          <a:latin typeface="Alexandria"/>
                        </a:rPr>
                        <a:t>Can be verified but verification is not required</a:t>
                      </a:r>
                    </a:p>
                  </a:txBody>
                  <a:tcPr anchor="ctr">
                    <a:solidFill>
                      <a:schemeClr val="bg1"/>
                    </a:solidFill>
                  </a:tcPr>
                </a:tc>
                <a:tc>
                  <a:txBody>
                    <a:bodyPr/>
                    <a:lstStyle/>
                    <a:p>
                      <a:pPr>
                        <a:buNone/>
                      </a:pPr>
                      <a:r>
                        <a:rPr lang="en-US" sz="2000" dirty="0">
                          <a:latin typeface="Alexandria"/>
                        </a:rPr>
                        <a:t>Known to be currently incorrect</a:t>
                      </a:r>
                    </a:p>
                  </a:txBody>
                  <a:tcPr anchor="ctr">
                    <a:solidFill>
                      <a:schemeClr val="bg1"/>
                    </a:solidFill>
                  </a:tcPr>
                </a:tc>
                <a:extLst>
                  <a:ext uri="{0D108BD9-81ED-4DB2-BD59-A6C34878D82A}">
                    <a16:rowId xmlns:a16="http://schemas.microsoft.com/office/drawing/2014/main" val="507341521"/>
                  </a:ext>
                </a:extLst>
              </a:tr>
              <a:tr h="0">
                <a:tc>
                  <a:txBody>
                    <a:bodyPr/>
                    <a:lstStyle/>
                    <a:p>
                      <a:pPr algn="ctr">
                        <a:buNone/>
                      </a:pPr>
                      <a:r>
                        <a:rPr lang="en-US" sz="2000" b="1" dirty="0">
                          <a:latin typeface="Alexandria"/>
                        </a:rPr>
                        <a:t>Impact</a:t>
                      </a:r>
                    </a:p>
                  </a:txBody>
                  <a:tcPr anchor="ctr"/>
                </a:tc>
                <a:tc>
                  <a:txBody>
                    <a:bodyPr/>
                    <a:lstStyle/>
                    <a:p>
                      <a:pPr>
                        <a:buNone/>
                      </a:pPr>
                      <a:r>
                        <a:rPr lang="en-US" sz="2000">
                          <a:latin typeface="Alexandria"/>
                        </a:rPr>
                        <a:t>Usually limited</a:t>
                      </a:r>
                    </a:p>
                  </a:txBody>
                  <a:tcPr anchor="ctr">
                    <a:solidFill>
                      <a:schemeClr val="bg1"/>
                    </a:solidFill>
                  </a:tcPr>
                </a:tc>
                <a:tc>
                  <a:txBody>
                    <a:bodyPr/>
                    <a:lstStyle/>
                    <a:p>
                      <a:pPr>
                        <a:buNone/>
                      </a:pPr>
                      <a:r>
                        <a:rPr lang="en-US" sz="2000" dirty="0">
                          <a:latin typeface="Alexandria"/>
                        </a:rPr>
                        <a:t>May be significant</a:t>
                      </a:r>
                    </a:p>
                  </a:txBody>
                  <a:tcPr anchor="ctr">
                    <a:solidFill>
                      <a:schemeClr val="bg1"/>
                    </a:solidFill>
                  </a:tcPr>
                </a:tc>
                <a:extLst>
                  <a:ext uri="{0D108BD9-81ED-4DB2-BD59-A6C34878D82A}">
                    <a16:rowId xmlns:a16="http://schemas.microsoft.com/office/drawing/2014/main" val="2316772198"/>
                  </a:ext>
                </a:extLst>
              </a:tr>
              <a:tr h="0">
                <a:tc>
                  <a:txBody>
                    <a:bodyPr/>
                    <a:lstStyle/>
                    <a:p>
                      <a:pPr algn="ctr">
                        <a:buNone/>
                      </a:pPr>
                      <a:r>
                        <a:rPr lang="en-US" sz="2000" b="1" dirty="0">
                          <a:latin typeface="Alexandria"/>
                        </a:rPr>
                        <a:t>Disclosure</a:t>
                      </a:r>
                    </a:p>
                  </a:txBody>
                  <a:tcPr anchor="ctr"/>
                </a:tc>
                <a:tc>
                  <a:txBody>
                    <a:bodyPr/>
                    <a:lstStyle/>
                    <a:p>
                      <a:pPr>
                        <a:buNone/>
                      </a:pPr>
                      <a:r>
                        <a:rPr lang="en-US" sz="2000">
                          <a:latin typeface="Alexandria"/>
                        </a:rPr>
                        <a:t>Included in the assumptions section</a:t>
                      </a:r>
                    </a:p>
                  </a:txBody>
                  <a:tcPr anchor="ctr">
                    <a:solidFill>
                      <a:schemeClr val="bg1"/>
                    </a:solidFill>
                  </a:tcPr>
                </a:tc>
                <a:tc>
                  <a:txBody>
                    <a:bodyPr/>
                    <a:lstStyle/>
                    <a:p>
                      <a:pPr>
                        <a:buNone/>
                      </a:pPr>
                      <a:r>
                        <a:rPr lang="en-US" sz="2000" dirty="0">
                          <a:latin typeface="Alexandria"/>
                        </a:rPr>
                        <a:t>Clearly disclosed with a separate warning</a:t>
                      </a:r>
                    </a:p>
                  </a:txBody>
                  <a:tcPr anchor="ctr">
                    <a:solidFill>
                      <a:schemeClr val="bg1"/>
                    </a:solidFill>
                  </a:tcPr>
                </a:tc>
                <a:extLst>
                  <a:ext uri="{0D108BD9-81ED-4DB2-BD59-A6C34878D82A}">
                    <a16:rowId xmlns:a16="http://schemas.microsoft.com/office/drawing/2014/main" val="1113580195"/>
                  </a:ext>
                </a:extLst>
              </a:tr>
            </a:tbl>
          </a:graphicData>
        </a:graphic>
      </p:graphicFrame>
    </p:spTree>
    <p:extLst>
      <p:ext uri="{BB962C8B-B14F-4D97-AF65-F5344CB8AC3E}">
        <p14:creationId xmlns:p14="http://schemas.microsoft.com/office/powerpoint/2010/main" val="18359604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423E04-B4AD-9124-7D47-5F79B800EF3F}"/>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83C3074E-2787-C4C7-0503-C185B4531DDA}"/>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64AF8DD-F2EF-75FA-4C98-9A30E119ACB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6481AAA4-E16D-8FBC-E9FD-007A6D2FF317}"/>
              </a:ext>
            </a:extLst>
          </p:cNvPr>
          <p:cNvSpPr txBox="1"/>
          <p:nvPr/>
        </p:nvSpPr>
        <p:spPr>
          <a:xfrm>
            <a:off x="359230" y="1098719"/>
            <a:ext cx="9953280" cy="430887"/>
          </a:xfrm>
          <a:prstGeom prst="rect">
            <a:avLst/>
          </a:prstGeom>
          <a:noFill/>
        </p:spPr>
        <p:txBody>
          <a:bodyPr wrap="square">
            <a:spAutoFit/>
          </a:bodyPr>
          <a:lstStyle/>
          <a:p>
            <a:pPr lvl="0">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3.Preparation the Scope of Work/</a:t>
            </a:r>
            <a:r>
              <a:rPr lang="en-US" sz="2200" b="1" dirty="0">
                <a:solidFill>
                  <a:srgbClr val="4472C4"/>
                </a:solidFill>
                <a:latin typeface="Alexandria"/>
              </a:rPr>
              <a:t> Letter</a:t>
            </a:r>
            <a:r>
              <a:rPr kumimoji="0" lang="en-US" sz="2200" b="1" i="0" u="none" strike="noStrike" kern="1200" cap="none" spc="0" normalizeH="0" baseline="0" noProof="0" dirty="0">
                <a:ln>
                  <a:noFill/>
                </a:ln>
                <a:solidFill>
                  <a:srgbClr val="4472C4"/>
                </a:solidFill>
                <a:effectLst/>
                <a:uLnTx/>
                <a:uFillTx/>
                <a:latin typeface="Alexandria"/>
                <a:ea typeface="+mn-ea"/>
                <a:cs typeface="+mn-cs"/>
              </a:rPr>
              <a:t> of Engagement</a:t>
            </a:r>
          </a:p>
        </p:txBody>
      </p:sp>
      <p:sp>
        <p:nvSpPr>
          <p:cNvPr id="3" name="TextBox 2">
            <a:extLst>
              <a:ext uri="{FF2B5EF4-FFF2-40B4-BE49-F238E27FC236}">
                <a16:creationId xmlns:a16="http://schemas.microsoft.com/office/drawing/2014/main" id="{32AA1D2E-11A8-2010-0300-10C09CBB4592}"/>
              </a:ext>
            </a:extLst>
          </p:cNvPr>
          <p:cNvSpPr txBox="1"/>
          <p:nvPr/>
        </p:nvSpPr>
        <p:spPr>
          <a:xfrm>
            <a:off x="4347795" y="524820"/>
            <a:ext cx="479342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Valuation Process Lifecycle</a:t>
            </a:r>
          </a:p>
        </p:txBody>
      </p:sp>
      <p:sp>
        <p:nvSpPr>
          <p:cNvPr id="2" name="TextBox 1">
            <a:extLst>
              <a:ext uri="{FF2B5EF4-FFF2-40B4-BE49-F238E27FC236}">
                <a16:creationId xmlns:a16="http://schemas.microsoft.com/office/drawing/2014/main" id="{B4AD79DA-F4C9-B324-E10A-B1FA08D7029B}"/>
              </a:ext>
            </a:extLst>
          </p:cNvPr>
          <p:cNvSpPr txBox="1"/>
          <p:nvPr/>
        </p:nvSpPr>
        <p:spPr>
          <a:xfrm>
            <a:off x="182536" y="2079299"/>
            <a:ext cx="11826927" cy="1175706"/>
          </a:xfrm>
          <a:prstGeom prst="rect">
            <a:avLst/>
          </a:prstGeom>
          <a:solidFill>
            <a:schemeClr val="bg1"/>
          </a:solidFill>
          <a:ln>
            <a:solidFill>
              <a:schemeClr val="accent4">
                <a:lumMod val="50000"/>
              </a:schemeClr>
            </a:solidFill>
          </a:ln>
        </p:spPr>
        <p:txBody>
          <a:bodyPr wrap="square">
            <a:spAutoFit/>
          </a:bodyPr>
          <a:lstStyle/>
          <a:p>
            <a:pPr lvl="0" algn="justLow">
              <a:lnSpc>
                <a:spcPct val="120000"/>
              </a:lnSpc>
            </a:pPr>
            <a:r>
              <a:rPr lang="en-US" sz="2000" b="1" dirty="0">
                <a:solidFill>
                  <a:srgbClr val="C00000"/>
                </a:solidFill>
                <a:latin typeface="Alexandria"/>
              </a:rPr>
              <a:t>The Letter of Engagement </a:t>
            </a:r>
            <a:r>
              <a:rPr lang="en-US" sz="2000" b="1" dirty="0">
                <a:solidFill>
                  <a:prstClr val="black"/>
                </a:solidFill>
                <a:latin typeface="Alexandria"/>
              </a:rPr>
              <a:t>is </a:t>
            </a:r>
            <a:r>
              <a:rPr lang="en-US" sz="2000" dirty="0">
                <a:solidFill>
                  <a:prstClr val="black"/>
                </a:solidFill>
                <a:latin typeface="Alexandria"/>
              </a:rPr>
              <a:t>the </a:t>
            </a:r>
            <a:r>
              <a:rPr lang="en-US" sz="2000" b="1" dirty="0">
                <a:solidFill>
                  <a:srgbClr val="7030A0"/>
                </a:solidFill>
                <a:latin typeface="Alexandria"/>
              </a:rPr>
              <a:t>formal contractual document </a:t>
            </a:r>
            <a:r>
              <a:rPr lang="en-US" sz="2000" dirty="0">
                <a:solidFill>
                  <a:prstClr val="black"/>
                </a:solidFill>
                <a:latin typeface="Alexandria"/>
              </a:rPr>
              <a:t>that sets out the </a:t>
            </a:r>
            <a:r>
              <a:rPr lang="en-US" sz="2000" b="1" dirty="0">
                <a:solidFill>
                  <a:prstClr val="black"/>
                </a:solidFill>
                <a:latin typeface="Alexandria"/>
              </a:rPr>
              <a:t>scope of work </a:t>
            </a:r>
            <a:r>
              <a:rPr lang="en-US" sz="2000" dirty="0">
                <a:solidFill>
                  <a:prstClr val="black"/>
                </a:solidFill>
                <a:latin typeface="Alexandria"/>
              </a:rPr>
              <a:t>together with the </a:t>
            </a:r>
            <a:r>
              <a:rPr lang="en-US" sz="2000" b="1" dirty="0">
                <a:solidFill>
                  <a:prstClr val="black"/>
                </a:solidFill>
                <a:latin typeface="Alexandria"/>
              </a:rPr>
              <a:t>legal and regulatory terms</a:t>
            </a:r>
            <a:r>
              <a:rPr lang="en-US" sz="2000" dirty="0">
                <a:solidFill>
                  <a:prstClr val="black"/>
                </a:solidFill>
                <a:latin typeface="Alexandria"/>
              </a:rPr>
              <a:t>.</a:t>
            </a:r>
            <a:endParaRPr lang="ar-SY" sz="2000" dirty="0">
              <a:solidFill>
                <a:prstClr val="black"/>
              </a:solidFill>
              <a:latin typeface="Alexandria"/>
            </a:endParaRPr>
          </a:p>
          <a:p>
            <a:pPr lvl="0" algn="justLow">
              <a:lnSpc>
                <a:spcPct val="120000"/>
              </a:lnSpc>
            </a:pPr>
            <a:r>
              <a:rPr lang="en-US" sz="2000" dirty="0">
                <a:solidFill>
                  <a:prstClr val="black"/>
                </a:solidFill>
                <a:latin typeface="Alexandria"/>
              </a:rPr>
              <a:t>The </a:t>
            </a:r>
            <a:r>
              <a:rPr lang="en-US" sz="2000" b="1" dirty="0">
                <a:solidFill>
                  <a:prstClr val="black"/>
                </a:solidFill>
                <a:latin typeface="Alexandria"/>
              </a:rPr>
              <a:t>valuer</a:t>
            </a:r>
            <a:r>
              <a:rPr lang="en-US" sz="2000" dirty="0">
                <a:solidFill>
                  <a:prstClr val="black"/>
                </a:solidFill>
                <a:latin typeface="Alexandria"/>
              </a:rPr>
              <a:t> prepares the </a:t>
            </a:r>
            <a:r>
              <a:rPr lang="en-US" sz="2000" b="1" dirty="0">
                <a:solidFill>
                  <a:prstClr val="black"/>
                </a:solidFill>
                <a:latin typeface="Alexandria"/>
              </a:rPr>
              <a:t>Letter of Engagement </a:t>
            </a:r>
            <a:r>
              <a:rPr lang="en-US" sz="2000" dirty="0">
                <a:solidFill>
                  <a:prstClr val="black"/>
                </a:solidFill>
                <a:latin typeface="Alexandria"/>
              </a:rPr>
              <a:t>after </a:t>
            </a:r>
            <a:r>
              <a:rPr lang="en-US" sz="2000" b="1" dirty="0">
                <a:solidFill>
                  <a:prstClr val="black"/>
                </a:solidFill>
                <a:latin typeface="Alexandria"/>
              </a:rPr>
              <a:t>defining the Scope of Work</a:t>
            </a:r>
            <a:r>
              <a:rPr lang="en-US" sz="2000" dirty="0">
                <a:solidFill>
                  <a:prstClr val="black"/>
                </a:solidFill>
                <a:latin typeface="Alexandria"/>
              </a:rPr>
              <a:t>.</a:t>
            </a:r>
            <a:endParaRPr kumimoji="0" lang="en-US" sz="2000" i="0" u="none" strike="noStrike" kern="1200" cap="none" spc="0" normalizeH="0" baseline="0" noProof="0" dirty="0">
              <a:ln>
                <a:noFill/>
              </a:ln>
              <a:solidFill>
                <a:prstClr val="black"/>
              </a:solidFill>
              <a:effectLst/>
              <a:uLnTx/>
              <a:uFillTx/>
              <a:latin typeface="Alexandria"/>
            </a:endParaRPr>
          </a:p>
        </p:txBody>
      </p:sp>
      <p:sp>
        <p:nvSpPr>
          <p:cNvPr id="7" name="Star: 10 Points 6">
            <a:extLst>
              <a:ext uri="{FF2B5EF4-FFF2-40B4-BE49-F238E27FC236}">
                <a16:creationId xmlns:a16="http://schemas.microsoft.com/office/drawing/2014/main" id="{481E6DD7-68FC-0F8C-2F08-C7A7378C6C7E}"/>
              </a:ext>
            </a:extLst>
          </p:cNvPr>
          <p:cNvSpPr/>
          <p:nvPr/>
        </p:nvSpPr>
        <p:spPr>
          <a:xfrm>
            <a:off x="4342190" y="1497522"/>
            <a:ext cx="3883132" cy="537627"/>
          </a:xfrm>
          <a:prstGeom prst="star10">
            <a:avLst/>
          </a:prstGeom>
          <a:solidFill>
            <a:srgbClr val="FFFFEB"/>
          </a:solidFill>
          <a:ln>
            <a:solidFill>
              <a:schemeClr val="accent4">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r>
              <a:rPr lang="en-US" sz="2000" b="1" dirty="0">
                <a:solidFill>
                  <a:srgbClr val="C00000"/>
                </a:solidFill>
                <a:latin typeface="Alexandria"/>
              </a:rPr>
              <a:t>Letter of Engagement</a:t>
            </a:r>
            <a:endParaRPr kumimoji="0" lang="en-US" sz="2000" b="1" i="0" u="none" strike="noStrike" kern="1200" cap="none" spc="0" normalizeH="0" baseline="0" noProof="0" dirty="0">
              <a:ln>
                <a:noFill/>
              </a:ln>
              <a:solidFill>
                <a:srgbClr val="C00000"/>
              </a:solidFill>
              <a:effectLst/>
              <a:uLnTx/>
              <a:uFillTx/>
              <a:latin typeface="Alexandria"/>
              <a:ea typeface="+mn-ea"/>
              <a:cs typeface="+mn-cs"/>
            </a:endParaRPr>
          </a:p>
        </p:txBody>
      </p:sp>
      <p:graphicFrame>
        <p:nvGraphicFramePr>
          <p:cNvPr id="15" name="Table 14">
            <a:extLst>
              <a:ext uri="{FF2B5EF4-FFF2-40B4-BE49-F238E27FC236}">
                <a16:creationId xmlns:a16="http://schemas.microsoft.com/office/drawing/2014/main" id="{1DCD3DEE-C526-9BA4-7A5E-AA858EFC10D9}"/>
              </a:ext>
            </a:extLst>
          </p:cNvPr>
          <p:cNvGraphicFramePr>
            <a:graphicFrameLocks noGrp="1"/>
          </p:cNvGraphicFramePr>
          <p:nvPr>
            <p:extLst>
              <p:ext uri="{D42A27DB-BD31-4B8C-83A1-F6EECF244321}">
                <p14:modId xmlns:p14="http://schemas.microsoft.com/office/powerpoint/2010/main" val="3901948230"/>
              </p:ext>
            </p:extLst>
          </p:nvPr>
        </p:nvGraphicFramePr>
        <p:xfrm>
          <a:off x="166506" y="3621484"/>
          <a:ext cx="11913200" cy="3156990"/>
        </p:xfrm>
        <a:graphic>
          <a:graphicData uri="http://schemas.openxmlformats.org/drawingml/2006/table">
            <a:tbl>
              <a:tblPr>
                <a:tableStyleId>{0505E3EF-67EA-436B-97B2-0124C06EBD24}</a:tableStyleId>
              </a:tblPr>
              <a:tblGrid>
                <a:gridCol w="2978300">
                  <a:extLst>
                    <a:ext uri="{9D8B030D-6E8A-4147-A177-3AD203B41FA5}">
                      <a16:colId xmlns:a16="http://schemas.microsoft.com/office/drawing/2014/main" val="2821809300"/>
                    </a:ext>
                  </a:extLst>
                </a:gridCol>
                <a:gridCol w="3659164">
                  <a:extLst>
                    <a:ext uri="{9D8B030D-6E8A-4147-A177-3AD203B41FA5}">
                      <a16:colId xmlns:a16="http://schemas.microsoft.com/office/drawing/2014/main" val="3167544968"/>
                    </a:ext>
                  </a:extLst>
                </a:gridCol>
                <a:gridCol w="3641558">
                  <a:extLst>
                    <a:ext uri="{9D8B030D-6E8A-4147-A177-3AD203B41FA5}">
                      <a16:colId xmlns:a16="http://schemas.microsoft.com/office/drawing/2014/main" val="3417245296"/>
                    </a:ext>
                  </a:extLst>
                </a:gridCol>
                <a:gridCol w="1634178">
                  <a:extLst>
                    <a:ext uri="{9D8B030D-6E8A-4147-A177-3AD203B41FA5}">
                      <a16:colId xmlns:a16="http://schemas.microsoft.com/office/drawing/2014/main" val="2994990348"/>
                    </a:ext>
                  </a:extLst>
                </a:gridCol>
              </a:tblGrid>
              <a:tr h="212193">
                <a:tc>
                  <a:txBody>
                    <a:bodyPr/>
                    <a:lstStyle/>
                    <a:p>
                      <a:pPr algn="ctr">
                        <a:buNone/>
                      </a:pPr>
                      <a:r>
                        <a:rPr lang="en-US" sz="1800" b="1" dirty="0">
                          <a:latin typeface="Alexandria"/>
                        </a:rPr>
                        <a:t>Item</a:t>
                      </a:r>
                    </a:p>
                  </a:txBody>
                  <a:tcPr marL="27893" marR="27893" marT="13947" marB="13947" anchor="ctr"/>
                </a:tc>
                <a:tc>
                  <a:txBody>
                    <a:bodyPr/>
                    <a:lstStyle/>
                    <a:p>
                      <a:pPr algn="ctr">
                        <a:buNone/>
                      </a:pPr>
                      <a:r>
                        <a:rPr lang="en-US" sz="1800" b="1" dirty="0">
                          <a:latin typeface="Alexandria"/>
                        </a:rPr>
                        <a:t>Detailed Description</a:t>
                      </a:r>
                    </a:p>
                  </a:txBody>
                  <a:tcPr marL="27893" marR="27893" marT="13947" marB="13947" anchor="ctr"/>
                </a:tc>
                <a:tc>
                  <a:txBody>
                    <a:bodyPr/>
                    <a:lstStyle/>
                    <a:p>
                      <a:pPr algn="ctr">
                        <a:buNone/>
                      </a:pPr>
                      <a:r>
                        <a:rPr lang="en-US" sz="1800" b="1" dirty="0">
                          <a:latin typeface="Alexandria"/>
                        </a:rPr>
                        <a:t>Good Example</a:t>
                      </a:r>
                    </a:p>
                  </a:txBody>
                  <a:tcPr marL="27893" marR="27893" marT="13947" marB="13947" anchor="ctr"/>
                </a:tc>
                <a:tc>
                  <a:txBody>
                    <a:bodyPr/>
                    <a:lstStyle/>
                    <a:p>
                      <a:pPr algn="ctr">
                        <a:buNone/>
                      </a:pPr>
                      <a:r>
                        <a:rPr lang="en-US" sz="1800" b="1" dirty="0">
                          <a:latin typeface="Alexandria"/>
                        </a:rPr>
                        <a:t>Poor Example</a:t>
                      </a:r>
                    </a:p>
                  </a:txBody>
                  <a:tcPr marL="27893" marR="27893" marT="13947" marB="13947" anchor="ctr"/>
                </a:tc>
                <a:extLst>
                  <a:ext uri="{0D108BD9-81ED-4DB2-BD59-A6C34878D82A}">
                    <a16:rowId xmlns:a16="http://schemas.microsoft.com/office/drawing/2014/main" val="1340198740"/>
                  </a:ext>
                </a:extLst>
              </a:tr>
              <a:tr h="388656">
                <a:tc>
                  <a:txBody>
                    <a:bodyPr/>
                    <a:lstStyle/>
                    <a:p>
                      <a:pPr algn="ctr">
                        <a:buNone/>
                      </a:pPr>
                      <a:r>
                        <a:rPr lang="en-US" sz="1800" b="1" dirty="0">
                          <a:latin typeface="Alexandria"/>
                        </a:rPr>
                        <a:t>1. Nature of the Legal Relationship</a:t>
                      </a:r>
                    </a:p>
                  </a:txBody>
                  <a:tcPr marL="27893" marR="27893" marT="13947" marB="13947" anchor="ctr"/>
                </a:tc>
                <a:tc>
                  <a:txBody>
                    <a:bodyPr/>
                    <a:lstStyle/>
                    <a:p>
                      <a:pPr algn="justLow">
                        <a:buNone/>
                      </a:pPr>
                      <a:r>
                        <a:rPr lang="en-US" sz="1800" dirty="0">
                          <a:latin typeface="Alexandria"/>
                        </a:rPr>
                        <a:t>Clarifies whether the valuer is independent or an internal employee</a:t>
                      </a:r>
                    </a:p>
                  </a:txBody>
                  <a:tcPr marL="27893" marR="27893" marT="13947" marB="13947" anchor="ctr">
                    <a:solidFill>
                      <a:schemeClr val="bg1"/>
                    </a:solidFill>
                  </a:tcPr>
                </a:tc>
                <a:tc>
                  <a:txBody>
                    <a:bodyPr/>
                    <a:lstStyle/>
                    <a:p>
                      <a:pPr algn="justLow">
                        <a:buNone/>
                      </a:pPr>
                      <a:r>
                        <a:rPr lang="en-US" sz="1800" dirty="0">
                          <a:latin typeface="Alexandria"/>
                        </a:rPr>
                        <a:t>“Independent external valuer; no ownership relationship with the client.”</a:t>
                      </a:r>
                    </a:p>
                  </a:txBody>
                  <a:tcPr marL="27893" marR="27893" marT="13947" marB="13947" anchor="ctr">
                    <a:solidFill>
                      <a:schemeClr val="bg1"/>
                    </a:solidFill>
                  </a:tcPr>
                </a:tc>
                <a:tc>
                  <a:txBody>
                    <a:bodyPr/>
                    <a:lstStyle/>
                    <a:p>
                      <a:pPr algn="justLow">
                        <a:buNone/>
                      </a:pPr>
                      <a:r>
                        <a:rPr lang="en-US" sz="1800">
                          <a:latin typeface="Alexandria"/>
                        </a:rPr>
                        <a:t>“Certified valuer.”</a:t>
                      </a:r>
                    </a:p>
                  </a:txBody>
                  <a:tcPr marL="27893" marR="27893" marT="13947" marB="13947" anchor="ctr">
                    <a:solidFill>
                      <a:schemeClr val="bg1"/>
                    </a:solidFill>
                  </a:tcPr>
                </a:tc>
                <a:extLst>
                  <a:ext uri="{0D108BD9-81ED-4DB2-BD59-A6C34878D82A}">
                    <a16:rowId xmlns:a16="http://schemas.microsoft.com/office/drawing/2014/main" val="1322923466"/>
                  </a:ext>
                </a:extLst>
              </a:tr>
              <a:tr h="388656">
                <a:tc>
                  <a:txBody>
                    <a:bodyPr/>
                    <a:lstStyle/>
                    <a:p>
                      <a:pPr algn="ctr">
                        <a:buNone/>
                      </a:pPr>
                      <a:r>
                        <a:rPr lang="en-US" sz="1800" b="1" dirty="0">
                          <a:latin typeface="Alexandria"/>
                        </a:rPr>
                        <a:t>2. Scope of Legal Responsibility</a:t>
                      </a:r>
                    </a:p>
                  </a:txBody>
                  <a:tcPr marL="27893" marR="27893" marT="13947" marB="13947" anchor="ctr"/>
                </a:tc>
                <a:tc>
                  <a:txBody>
                    <a:bodyPr/>
                    <a:lstStyle/>
                    <a:p>
                      <a:pPr algn="justLow">
                        <a:buNone/>
                      </a:pPr>
                      <a:r>
                        <a:rPr lang="en-US" sz="1800" dirty="0">
                          <a:latin typeface="Alexandria"/>
                        </a:rPr>
                        <a:t>Defines the limits of the valuer’s responsibility toward the client and any third parties</a:t>
                      </a:r>
                    </a:p>
                  </a:txBody>
                  <a:tcPr marL="27893" marR="27893" marT="13947" marB="13947" anchor="ctr">
                    <a:solidFill>
                      <a:schemeClr val="bg1"/>
                    </a:solidFill>
                  </a:tcPr>
                </a:tc>
                <a:tc>
                  <a:txBody>
                    <a:bodyPr/>
                    <a:lstStyle/>
                    <a:p>
                      <a:pPr algn="justLow">
                        <a:buNone/>
                      </a:pPr>
                      <a:r>
                        <a:rPr lang="en-US" sz="1800" dirty="0">
                          <a:latin typeface="Alexandria"/>
                        </a:rPr>
                        <a:t>“Reliance is limited to the client and the financing bank only.”</a:t>
                      </a:r>
                    </a:p>
                  </a:txBody>
                  <a:tcPr marL="27893" marR="27893" marT="13947" marB="13947" anchor="ctr">
                    <a:solidFill>
                      <a:schemeClr val="bg1"/>
                    </a:solidFill>
                  </a:tcPr>
                </a:tc>
                <a:tc>
                  <a:txBody>
                    <a:bodyPr/>
                    <a:lstStyle/>
                    <a:p>
                      <a:pPr algn="justLow">
                        <a:buNone/>
                      </a:pPr>
                      <a:r>
                        <a:rPr lang="en-US" sz="1800" dirty="0">
                          <a:latin typeface="Alexandria"/>
                        </a:rPr>
                        <a:t>Not specified</a:t>
                      </a:r>
                    </a:p>
                  </a:txBody>
                  <a:tcPr marL="27893" marR="27893" marT="13947" marB="13947" anchor="ctr">
                    <a:solidFill>
                      <a:schemeClr val="bg1"/>
                    </a:solidFill>
                  </a:tcPr>
                </a:tc>
                <a:extLst>
                  <a:ext uri="{0D108BD9-81ED-4DB2-BD59-A6C34878D82A}">
                    <a16:rowId xmlns:a16="http://schemas.microsoft.com/office/drawing/2014/main" val="3275586451"/>
                  </a:ext>
                </a:extLst>
              </a:tr>
              <a:tr h="298967">
                <a:tc>
                  <a:txBody>
                    <a:bodyPr/>
                    <a:lstStyle/>
                    <a:p>
                      <a:pPr algn="ctr">
                        <a:buNone/>
                      </a:pPr>
                      <a:r>
                        <a:rPr lang="en-US" sz="1800" b="1">
                          <a:latin typeface="Alexandria"/>
                        </a:rPr>
                        <a:t>3. Restrictions on Use and Publication</a:t>
                      </a:r>
                    </a:p>
                  </a:txBody>
                  <a:tcPr marL="27893" marR="27893" marT="13947" marB="13947" anchor="ctr"/>
                </a:tc>
                <a:tc>
                  <a:txBody>
                    <a:bodyPr/>
                    <a:lstStyle/>
                    <a:p>
                      <a:pPr algn="justLow">
                        <a:buNone/>
                      </a:pPr>
                      <a:r>
                        <a:rPr lang="en-US" sz="1800" dirty="0">
                          <a:latin typeface="Alexandria"/>
                        </a:rPr>
                        <a:t>States whether the report is confidential or can be circulated</a:t>
                      </a:r>
                    </a:p>
                  </a:txBody>
                  <a:tcPr marL="27893" marR="27893" marT="13947" marB="13947" anchor="ctr">
                    <a:solidFill>
                      <a:schemeClr val="bg1"/>
                    </a:solidFill>
                  </a:tcPr>
                </a:tc>
                <a:tc>
                  <a:txBody>
                    <a:bodyPr/>
                    <a:lstStyle/>
                    <a:p>
                      <a:pPr algn="justLow">
                        <a:buNone/>
                      </a:pPr>
                      <a:r>
                        <a:rPr lang="en-US" sz="1800" dirty="0">
                          <a:latin typeface="Alexandria"/>
                        </a:rPr>
                        <a:t>“The report may not be published or circulated without written consent.”</a:t>
                      </a:r>
                    </a:p>
                  </a:txBody>
                  <a:tcPr marL="27893" marR="27893" marT="13947" marB="13947" anchor="ctr">
                    <a:solidFill>
                      <a:schemeClr val="bg1"/>
                    </a:solidFill>
                  </a:tcPr>
                </a:tc>
                <a:tc>
                  <a:txBody>
                    <a:bodyPr/>
                    <a:lstStyle/>
                    <a:p>
                      <a:pPr algn="justLow">
                        <a:buNone/>
                      </a:pPr>
                      <a:r>
                        <a:rPr lang="en-US" sz="1800" dirty="0">
                          <a:latin typeface="Alexandria"/>
                        </a:rPr>
                        <a:t>“May be used when needed.”</a:t>
                      </a:r>
                    </a:p>
                  </a:txBody>
                  <a:tcPr marL="27893" marR="27893" marT="13947" marB="13947" anchor="ctr">
                    <a:solidFill>
                      <a:schemeClr val="bg1"/>
                    </a:solidFill>
                  </a:tcPr>
                </a:tc>
                <a:extLst>
                  <a:ext uri="{0D108BD9-81ED-4DB2-BD59-A6C34878D82A}">
                    <a16:rowId xmlns:a16="http://schemas.microsoft.com/office/drawing/2014/main" val="605993647"/>
                  </a:ext>
                </a:extLst>
              </a:tr>
              <a:tr h="298967">
                <a:tc>
                  <a:txBody>
                    <a:bodyPr/>
                    <a:lstStyle/>
                    <a:p>
                      <a:pPr algn="ctr">
                        <a:buNone/>
                      </a:pPr>
                      <a:r>
                        <a:rPr lang="en-US" sz="1800" b="1" dirty="0">
                          <a:latin typeface="Alexandria"/>
                        </a:rPr>
                        <a:t>4. Financial Liability Cap</a:t>
                      </a:r>
                    </a:p>
                  </a:txBody>
                  <a:tcPr marL="27893" marR="27893" marT="13947" marB="13947" anchor="ctr"/>
                </a:tc>
                <a:tc>
                  <a:txBody>
                    <a:bodyPr/>
                    <a:lstStyle/>
                    <a:p>
                      <a:pPr algn="justLow">
                        <a:buNone/>
                      </a:pPr>
                      <a:r>
                        <a:rPr lang="en-US" sz="1800" dirty="0">
                          <a:latin typeface="Alexandria"/>
                        </a:rPr>
                        <a:t>Specifies the maximum compensation in case of professional error</a:t>
                      </a:r>
                    </a:p>
                  </a:txBody>
                  <a:tcPr marL="27893" marR="27893" marT="13947" marB="13947" anchor="ctr">
                    <a:solidFill>
                      <a:schemeClr val="bg1"/>
                    </a:solidFill>
                  </a:tcPr>
                </a:tc>
                <a:tc>
                  <a:txBody>
                    <a:bodyPr/>
                    <a:lstStyle/>
                    <a:p>
                      <a:pPr algn="justLow">
                        <a:buNone/>
                      </a:pPr>
                      <a:r>
                        <a:rPr lang="en-US" sz="1800" dirty="0">
                          <a:latin typeface="Alexandria"/>
                        </a:rPr>
                        <a:t>“Maximum liability is limited to the amount of the professional fee paid.”</a:t>
                      </a:r>
                    </a:p>
                  </a:txBody>
                  <a:tcPr marL="27893" marR="27893" marT="13947" marB="13947" anchor="ctr">
                    <a:solidFill>
                      <a:schemeClr val="bg1"/>
                    </a:solidFill>
                  </a:tcPr>
                </a:tc>
                <a:tc>
                  <a:txBody>
                    <a:bodyPr/>
                    <a:lstStyle/>
                    <a:p>
                      <a:pPr algn="justLow">
                        <a:buNone/>
                      </a:pPr>
                      <a:r>
                        <a:rPr lang="en-US" sz="1800" dirty="0">
                          <a:latin typeface="Alexandria"/>
                        </a:rPr>
                        <a:t>Not specified</a:t>
                      </a:r>
                    </a:p>
                  </a:txBody>
                  <a:tcPr marL="27893" marR="27893" marT="13947" marB="13947" anchor="ctr">
                    <a:solidFill>
                      <a:schemeClr val="bg1"/>
                    </a:solidFill>
                  </a:tcPr>
                </a:tc>
                <a:extLst>
                  <a:ext uri="{0D108BD9-81ED-4DB2-BD59-A6C34878D82A}">
                    <a16:rowId xmlns:a16="http://schemas.microsoft.com/office/drawing/2014/main" val="3142989785"/>
                  </a:ext>
                </a:extLst>
              </a:tr>
            </a:tbl>
          </a:graphicData>
        </a:graphic>
      </p:graphicFrame>
      <p:sp>
        <p:nvSpPr>
          <p:cNvPr id="16" name="TextBox 15">
            <a:extLst>
              <a:ext uri="{FF2B5EF4-FFF2-40B4-BE49-F238E27FC236}">
                <a16:creationId xmlns:a16="http://schemas.microsoft.com/office/drawing/2014/main" id="{D0EE9ADC-0A49-33C2-C143-A2CE43BAD016}"/>
              </a:ext>
            </a:extLst>
          </p:cNvPr>
          <p:cNvSpPr txBox="1"/>
          <p:nvPr/>
        </p:nvSpPr>
        <p:spPr>
          <a:xfrm>
            <a:off x="3235756" y="3284642"/>
            <a:ext cx="6096000"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black"/>
                </a:solidFill>
                <a:effectLst/>
                <a:uLnTx/>
                <a:uFillTx/>
                <a:latin typeface="Alexandria"/>
                <a:ea typeface="+mn-ea"/>
                <a:cs typeface="+mn-cs"/>
              </a:rPr>
              <a:t>Key Elements of a Letter of Engagement</a:t>
            </a:r>
          </a:p>
        </p:txBody>
      </p:sp>
    </p:spTree>
    <p:extLst>
      <p:ext uri="{BB962C8B-B14F-4D97-AF65-F5344CB8AC3E}">
        <p14:creationId xmlns:p14="http://schemas.microsoft.com/office/powerpoint/2010/main" val="2923549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ppt_x"/>
                                          </p:val>
                                        </p:tav>
                                        <p:tav tm="100000">
                                          <p:val>
                                            <p:strVal val="#ppt_x"/>
                                          </p:val>
                                        </p:tav>
                                      </p:tavLst>
                                    </p:anim>
                                    <p:anim calcmode="lin" valueType="num">
                                      <p:cBhvr additive="base">
                                        <p:cTn id="18" dur="500" fill="hold"/>
                                        <p:tgtEl>
                                          <p:spTgt spid="1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fill="hold"/>
                                        <p:tgtEl>
                                          <p:spTgt spid="15"/>
                                        </p:tgtEl>
                                        <p:attrNameLst>
                                          <p:attrName>ppt_x</p:attrName>
                                        </p:attrNameLst>
                                      </p:cBhvr>
                                      <p:tavLst>
                                        <p:tav tm="0">
                                          <p:val>
                                            <p:strVal val="#ppt_x"/>
                                          </p:val>
                                        </p:tav>
                                        <p:tav tm="100000">
                                          <p:val>
                                            <p:strVal val="#ppt_x"/>
                                          </p:val>
                                        </p:tav>
                                      </p:tavLst>
                                    </p:anim>
                                    <p:anim calcmode="lin" valueType="num">
                                      <p:cBhvr additive="base">
                                        <p:cTn id="2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P spid="1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FF29E0-A3FD-7D67-D622-18820553BCF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220F24E3-0799-6EC3-1C20-65C1283C66C8}"/>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0BC4C20-B4B1-939D-1E6D-B5A6D9325AC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D3D8115F-980D-3371-7DED-9EF8112F662A}"/>
              </a:ext>
            </a:extLst>
          </p:cNvPr>
          <p:cNvSpPr txBox="1"/>
          <p:nvPr/>
        </p:nvSpPr>
        <p:spPr>
          <a:xfrm>
            <a:off x="359230" y="1098719"/>
            <a:ext cx="9953280" cy="430887"/>
          </a:xfrm>
          <a:prstGeom prst="rect">
            <a:avLst/>
          </a:prstGeom>
          <a:noFill/>
        </p:spPr>
        <p:txBody>
          <a:bodyPr wrap="square">
            <a:spAutoFit/>
          </a:bodyPr>
          <a:lstStyle/>
          <a:p>
            <a:pPr lvl="0">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3.Preparation the Scope of Work/</a:t>
            </a:r>
            <a:r>
              <a:rPr lang="en-US" sz="2200" b="1" dirty="0">
                <a:solidFill>
                  <a:srgbClr val="4472C4"/>
                </a:solidFill>
                <a:latin typeface="Alexandria"/>
              </a:rPr>
              <a:t> Letter</a:t>
            </a:r>
            <a:r>
              <a:rPr kumimoji="0" lang="en-US" sz="2200" b="1" i="0" u="none" strike="noStrike" kern="1200" cap="none" spc="0" normalizeH="0" baseline="0" noProof="0" dirty="0">
                <a:ln>
                  <a:noFill/>
                </a:ln>
                <a:solidFill>
                  <a:srgbClr val="4472C4"/>
                </a:solidFill>
                <a:effectLst/>
                <a:uLnTx/>
                <a:uFillTx/>
                <a:latin typeface="Alexandria"/>
                <a:ea typeface="+mn-ea"/>
                <a:cs typeface="+mn-cs"/>
              </a:rPr>
              <a:t> of Engagement</a:t>
            </a:r>
          </a:p>
        </p:txBody>
      </p:sp>
      <p:sp>
        <p:nvSpPr>
          <p:cNvPr id="3" name="TextBox 2">
            <a:extLst>
              <a:ext uri="{FF2B5EF4-FFF2-40B4-BE49-F238E27FC236}">
                <a16:creationId xmlns:a16="http://schemas.microsoft.com/office/drawing/2014/main" id="{9C5B4E6F-6F38-B76B-5A43-BB844630F5AF}"/>
              </a:ext>
            </a:extLst>
          </p:cNvPr>
          <p:cNvSpPr txBox="1"/>
          <p:nvPr/>
        </p:nvSpPr>
        <p:spPr>
          <a:xfrm>
            <a:off x="4347795" y="524820"/>
            <a:ext cx="479342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Valuation Process Lifecycle</a:t>
            </a:r>
          </a:p>
        </p:txBody>
      </p:sp>
      <p:graphicFrame>
        <p:nvGraphicFramePr>
          <p:cNvPr id="12" name="Table 11">
            <a:extLst>
              <a:ext uri="{FF2B5EF4-FFF2-40B4-BE49-F238E27FC236}">
                <a16:creationId xmlns:a16="http://schemas.microsoft.com/office/drawing/2014/main" id="{6A6117DA-45FA-7704-F98E-63C0855B36A2}"/>
              </a:ext>
            </a:extLst>
          </p:cNvPr>
          <p:cNvGraphicFramePr>
            <a:graphicFrameLocks noGrp="1"/>
          </p:cNvGraphicFramePr>
          <p:nvPr>
            <p:extLst>
              <p:ext uri="{D42A27DB-BD31-4B8C-83A1-F6EECF244321}">
                <p14:modId xmlns:p14="http://schemas.microsoft.com/office/powerpoint/2010/main" val="3494168108"/>
              </p:ext>
            </p:extLst>
          </p:nvPr>
        </p:nvGraphicFramePr>
        <p:xfrm>
          <a:off x="180431" y="1956754"/>
          <a:ext cx="11913200" cy="4612272"/>
        </p:xfrm>
        <a:graphic>
          <a:graphicData uri="http://schemas.openxmlformats.org/drawingml/2006/table">
            <a:tbl>
              <a:tblPr>
                <a:tableStyleId>{0505E3EF-67EA-436B-97B2-0124C06EBD24}</a:tableStyleId>
              </a:tblPr>
              <a:tblGrid>
                <a:gridCol w="2978300">
                  <a:extLst>
                    <a:ext uri="{9D8B030D-6E8A-4147-A177-3AD203B41FA5}">
                      <a16:colId xmlns:a16="http://schemas.microsoft.com/office/drawing/2014/main" val="2821809300"/>
                    </a:ext>
                  </a:extLst>
                </a:gridCol>
                <a:gridCol w="3659164">
                  <a:extLst>
                    <a:ext uri="{9D8B030D-6E8A-4147-A177-3AD203B41FA5}">
                      <a16:colId xmlns:a16="http://schemas.microsoft.com/office/drawing/2014/main" val="3167544968"/>
                    </a:ext>
                  </a:extLst>
                </a:gridCol>
                <a:gridCol w="3641558">
                  <a:extLst>
                    <a:ext uri="{9D8B030D-6E8A-4147-A177-3AD203B41FA5}">
                      <a16:colId xmlns:a16="http://schemas.microsoft.com/office/drawing/2014/main" val="3417245296"/>
                    </a:ext>
                  </a:extLst>
                </a:gridCol>
                <a:gridCol w="1634178">
                  <a:extLst>
                    <a:ext uri="{9D8B030D-6E8A-4147-A177-3AD203B41FA5}">
                      <a16:colId xmlns:a16="http://schemas.microsoft.com/office/drawing/2014/main" val="2994990348"/>
                    </a:ext>
                  </a:extLst>
                </a:gridCol>
              </a:tblGrid>
              <a:tr h="212193">
                <a:tc>
                  <a:txBody>
                    <a:bodyPr/>
                    <a:lstStyle/>
                    <a:p>
                      <a:pPr algn="ctr">
                        <a:buNone/>
                      </a:pPr>
                      <a:r>
                        <a:rPr lang="en-US" sz="1800" b="1" dirty="0">
                          <a:latin typeface="Alexandria"/>
                        </a:rPr>
                        <a:t>Item</a:t>
                      </a:r>
                    </a:p>
                  </a:txBody>
                  <a:tcPr marL="27893" marR="27893" marT="13947" marB="13947" anchor="ctr"/>
                </a:tc>
                <a:tc>
                  <a:txBody>
                    <a:bodyPr/>
                    <a:lstStyle/>
                    <a:p>
                      <a:pPr algn="ctr">
                        <a:buNone/>
                      </a:pPr>
                      <a:r>
                        <a:rPr lang="en-US" sz="1800" b="1" dirty="0">
                          <a:latin typeface="Alexandria"/>
                        </a:rPr>
                        <a:t>Detailed Description</a:t>
                      </a:r>
                    </a:p>
                  </a:txBody>
                  <a:tcPr marL="27893" marR="27893" marT="13947" marB="13947" anchor="ctr"/>
                </a:tc>
                <a:tc>
                  <a:txBody>
                    <a:bodyPr/>
                    <a:lstStyle/>
                    <a:p>
                      <a:pPr algn="ctr">
                        <a:buNone/>
                      </a:pPr>
                      <a:r>
                        <a:rPr lang="en-US" sz="1800" b="1" dirty="0">
                          <a:latin typeface="Alexandria"/>
                        </a:rPr>
                        <a:t>Good Example</a:t>
                      </a:r>
                    </a:p>
                  </a:txBody>
                  <a:tcPr marL="27893" marR="27893" marT="13947" marB="13947" anchor="ctr"/>
                </a:tc>
                <a:tc>
                  <a:txBody>
                    <a:bodyPr/>
                    <a:lstStyle/>
                    <a:p>
                      <a:pPr algn="ctr">
                        <a:buNone/>
                      </a:pPr>
                      <a:r>
                        <a:rPr lang="en-US" sz="1800" b="1" dirty="0">
                          <a:latin typeface="Alexandria"/>
                        </a:rPr>
                        <a:t>Poor Example</a:t>
                      </a:r>
                    </a:p>
                  </a:txBody>
                  <a:tcPr marL="27893" marR="27893" marT="13947" marB="13947" anchor="ctr"/>
                </a:tc>
                <a:extLst>
                  <a:ext uri="{0D108BD9-81ED-4DB2-BD59-A6C34878D82A}">
                    <a16:rowId xmlns:a16="http://schemas.microsoft.com/office/drawing/2014/main" val="1340198740"/>
                  </a:ext>
                </a:extLst>
              </a:tr>
              <a:tr h="388656">
                <a:tc>
                  <a:txBody>
                    <a:bodyPr/>
                    <a:lstStyle/>
                    <a:p>
                      <a:pPr algn="ctr">
                        <a:buNone/>
                      </a:pPr>
                      <a:r>
                        <a:rPr lang="en-US" sz="1800" b="1" dirty="0">
                          <a:latin typeface="Alexandria"/>
                        </a:rPr>
                        <a:t>5. Professional Indemnity Insurance</a:t>
                      </a:r>
                    </a:p>
                  </a:txBody>
                  <a:tcPr marL="27893" marR="27893" marT="13947" marB="13947" anchor="ctr"/>
                </a:tc>
                <a:tc>
                  <a:txBody>
                    <a:bodyPr/>
                    <a:lstStyle/>
                    <a:p>
                      <a:pPr algn="justLow">
                        <a:buNone/>
                      </a:pPr>
                      <a:r>
                        <a:rPr lang="en-US" sz="1800" dirty="0">
                          <a:latin typeface="Alexandria"/>
                        </a:rPr>
                        <a:t>Confirmation that valid professional liability insurance exists</a:t>
                      </a:r>
                    </a:p>
                  </a:txBody>
                  <a:tcPr marL="27893" marR="27893" marT="13947" marB="13947" anchor="ctr">
                    <a:solidFill>
                      <a:schemeClr val="bg1"/>
                    </a:solidFill>
                  </a:tcPr>
                </a:tc>
                <a:tc>
                  <a:txBody>
                    <a:bodyPr/>
                    <a:lstStyle/>
                    <a:p>
                      <a:pPr algn="justLow">
                        <a:buNone/>
                      </a:pPr>
                      <a:r>
                        <a:rPr lang="en-US" sz="1800" dirty="0">
                          <a:latin typeface="Alexandria"/>
                        </a:rPr>
                        <a:t>“The valuer is insured under a professional indemnity policy of SAR 5 million.”</a:t>
                      </a:r>
                    </a:p>
                  </a:txBody>
                  <a:tcPr marL="27893" marR="27893" marT="13947" marB="13947" anchor="ctr">
                    <a:solidFill>
                      <a:schemeClr val="bg1"/>
                    </a:solidFill>
                  </a:tcPr>
                </a:tc>
                <a:tc>
                  <a:txBody>
                    <a:bodyPr/>
                    <a:lstStyle/>
                    <a:p>
                      <a:pPr algn="justLow">
                        <a:buNone/>
                      </a:pPr>
                      <a:r>
                        <a:rPr lang="en-US" sz="1800" dirty="0">
                          <a:latin typeface="Alexandria"/>
                        </a:rPr>
                        <a:t>Not mentioned</a:t>
                      </a:r>
                    </a:p>
                  </a:txBody>
                  <a:tcPr marL="27893" marR="27893" marT="13947" marB="13947" anchor="ctr">
                    <a:solidFill>
                      <a:schemeClr val="bg1"/>
                    </a:solidFill>
                  </a:tcPr>
                </a:tc>
                <a:extLst>
                  <a:ext uri="{0D108BD9-81ED-4DB2-BD59-A6C34878D82A}">
                    <a16:rowId xmlns:a16="http://schemas.microsoft.com/office/drawing/2014/main" val="2038657275"/>
                  </a:ext>
                </a:extLst>
              </a:tr>
              <a:tr h="388656">
                <a:tc>
                  <a:txBody>
                    <a:bodyPr/>
                    <a:lstStyle/>
                    <a:p>
                      <a:pPr algn="ctr">
                        <a:buNone/>
                      </a:pPr>
                      <a:r>
                        <a:rPr lang="en-US" sz="1800" b="1" dirty="0">
                          <a:latin typeface="Alexandria"/>
                        </a:rPr>
                        <a:t>6. Conflict of Interest</a:t>
                      </a:r>
                    </a:p>
                  </a:txBody>
                  <a:tcPr marL="27893" marR="27893" marT="13947" marB="13947" anchor="ctr"/>
                </a:tc>
                <a:tc>
                  <a:txBody>
                    <a:bodyPr/>
                    <a:lstStyle/>
                    <a:p>
                      <a:pPr algn="justLow">
                        <a:buNone/>
                      </a:pPr>
                      <a:r>
                        <a:rPr lang="en-US" sz="1800">
                          <a:latin typeface="Alexandria"/>
                        </a:rPr>
                        <a:t>Declaration that no conflict of interest exists or disclosure if it does</a:t>
                      </a:r>
                    </a:p>
                  </a:txBody>
                  <a:tcPr marL="27893" marR="27893" marT="13947" marB="13947" anchor="ctr">
                    <a:solidFill>
                      <a:schemeClr val="bg1"/>
                    </a:solidFill>
                  </a:tcPr>
                </a:tc>
                <a:tc>
                  <a:txBody>
                    <a:bodyPr/>
                    <a:lstStyle/>
                    <a:p>
                      <a:pPr algn="justLow">
                        <a:buNone/>
                      </a:pPr>
                      <a:r>
                        <a:rPr lang="en-US" sz="1800" dirty="0">
                          <a:latin typeface="Alexandria"/>
                        </a:rPr>
                        <a:t>“No conflict of interest exists following independence checks dated …”</a:t>
                      </a:r>
                    </a:p>
                  </a:txBody>
                  <a:tcPr marL="27893" marR="27893" marT="13947" marB="13947" anchor="ctr">
                    <a:solidFill>
                      <a:schemeClr val="bg1"/>
                    </a:solidFill>
                  </a:tcPr>
                </a:tc>
                <a:tc>
                  <a:txBody>
                    <a:bodyPr/>
                    <a:lstStyle/>
                    <a:p>
                      <a:pPr algn="justLow">
                        <a:buNone/>
                      </a:pPr>
                      <a:r>
                        <a:rPr lang="en-US" sz="1800">
                          <a:latin typeface="Alexandria"/>
                        </a:rPr>
                        <a:t>Not specified</a:t>
                      </a:r>
                    </a:p>
                  </a:txBody>
                  <a:tcPr marL="27893" marR="27893" marT="13947" marB="13947" anchor="ctr">
                    <a:solidFill>
                      <a:schemeClr val="bg1"/>
                    </a:solidFill>
                  </a:tcPr>
                </a:tc>
                <a:extLst>
                  <a:ext uri="{0D108BD9-81ED-4DB2-BD59-A6C34878D82A}">
                    <a16:rowId xmlns:a16="http://schemas.microsoft.com/office/drawing/2014/main" val="1214938683"/>
                  </a:ext>
                </a:extLst>
              </a:tr>
              <a:tr h="209277">
                <a:tc>
                  <a:txBody>
                    <a:bodyPr/>
                    <a:lstStyle/>
                    <a:p>
                      <a:pPr algn="ctr">
                        <a:buNone/>
                      </a:pPr>
                      <a:r>
                        <a:rPr lang="en-US" sz="1800" b="1">
                          <a:latin typeface="Alexandria"/>
                        </a:rPr>
                        <a:t>7. Basis for Fee Calculation</a:t>
                      </a:r>
                    </a:p>
                  </a:txBody>
                  <a:tcPr marL="27893" marR="27893" marT="13947" marB="13947" anchor="ctr"/>
                </a:tc>
                <a:tc>
                  <a:txBody>
                    <a:bodyPr/>
                    <a:lstStyle/>
                    <a:p>
                      <a:pPr algn="justLow">
                        <a:buNone/>
                      </a:pPr>
                      <a:r>
                        <a:rPr lang="en-US" sz="1800">
                          <a:latin typeface="Alexandria"/>
                        </a:rPr>
                        <a:t>Payment method, amount, and taxes</a:t>
                      </a:r>
                    </a:p>
                  </a:txBody>
                  <a:tcPr marL="27893" marR="27893" marT="13947" marB="13947" anchor="ctr">
                    <a:solidFill>
                      <a:schemeClr val="bg1"/>
                    </a:solidFill>
                  </a:tcPr>
                </a:tc>
                <a:tc>
                  <a:txBody>
                    <a:bodyPr/>
                    <a:lstStyle/>
                    <a:p>
                      <a:pPr algn="justLow">
                        <a:buNone/>
                      </a:pPr>
                      <a:r>
                        <a:rPr lang="en-US" sz="1800" dirty="0">
                          <a:latin typeface="Alexandria"/>
                        </a:rPr>
                        <a:t>“SAR 15,000 fixed fee + VAT.”</a:t>
                      </a:r>
                    </a:p>
                  </a:txBody>
                  <a:tcPr marL="27893" marR="27893" marT="13947" marB="13947" anchor="ctr">
                    <a:solidFill>
                      <a:schemeClr val="bg1"/>
                    </a:solidFill>
                  </a:tcPr>
                </a:tc>
                <a:tc>
                  <a:txBody>
                    <a:bodyPr/>
                    <a:lstStyle/>
                    <a:p>
                      <a:pPr algn="justLow">
                        <a:buNone/>
                      </a:pPr>
                      <a:r>
                        <a:rPr lang="en-US" sz="1800" dirty="0">
                          <a:latin typeface="Alexandria"/>
                        </a:rPr>
                        <a:t>“As agreed.”</a:t>
                      </a:r>
                    </a:p>
                  </a:txBody>
                  <a:tcPr marL="27893" marR="27893" marT="13947" marB="13947" anchor="ctr">
                    <a:solidFill>
                      <a:schemeClr val="bg1"/>
                    </a:solidFill>
                  </a:tcPr>
                </a:tc>
                <a:extLst>
                  <a:ext uri="{0D108BD9-81ED-4DB2-BD59-A6C34878D82A}">
                    <a16:rowId xmlns:a16="http://schemas.microsoft.com/office/drawing/2014/main" val="2620413294"/>
                  </a:ext>
                </a:extLst>
              </a:tr>
              <a:tr h="209277">
                <a:tc>
                  <a:txBody>
                    <a:bodyPr/>
                    <a:lstStyle/>
                    <a:p>
                      <a:pPr algn="ctr">
                        <a:buNone/>
                      </a:pPr>
                      <a:r>
                        <a:rPr lang="en-US" sz="1800" b="1" dirty="0">
                          <a:latin typeface="Alexandria"/>
                        </a:rPr>
                        <a:t>8. Payment Terms</a:t>
                      </a:r>
                    </a:p>
                  </a:txBody>
                  <a:tcPr marL="27893" marR="27893" marT="13947" marB="13947" anchor="ctr"/>
                </a:tc>
                <a:tc>
                  <a:txBody>
                    <a:bodyPr/>
                    <a:lstStyle/>
                    <a:p>
                      <a:pPr algn="justLow">
                        <a:buNone/>
                      </a:pPr>
                      <a:r>
                        <a:rPr lang="en-US" sz="1800">
                          <a:latin typeface="Alexandria"/>
                        </a:rPr>
                        <a:t>Timing and mechanism of payment</a:t>
                      </a:r>
                    </a:p>
                  </a:txBody>
                  <a:tcPr marL="27893" marR="27893" marT="13947" marB="13947" anchor="ctr">
                    <a:solidFill>
                      <a:schemeClr val="bg1"/>
                    </a:solidFill>
                  </a:tcPr>
                </a:tc>
                <a:tc>
                  <a:txBody>
                    <a:bodyPr/>
                    <a:lstStyle/>
                    <a:p>
                      <a:pPr algn="justLow">
                        <a:buNone/>
                      </a:pPr>
                      <a:r>
                        <a:rPr lang="en-US" sz="1800" dirty="0">
                          <a:latin typeface="Alexandria"/>
                        </a:rPr>
                        <a:t>“Payment due within 15 days from invoice date.”</a:t>
                      </a:r>
                    </a:p>
                  </a:txBody>
                  <a:tcPr marL="27893" marR="27893" marT="13947" marB="13947" anchor="ctr">
                    <a:solidFill>
                      <a:schemeClr val="bg1"/>
                    </a:solidFill>
                  </a:tcPr>
                </a:tc>
                <a:tc>
                  <a:txBody>
                    <a:bodyPr/>
                    <a:lstStyle/>
                    <a:p>
                      <a:pPr algn="justLow">
                        <a:buNone/>
                      </a:pPr>
                      <a:r>
                        <a:rPr lang="en-US" sz="1800" dirty="0">
                          <a:latin typeface="Alexandria"/>
                        </a:rPr>
                        <a:t>Not specified</a:t>
                      </a:r>
                    </a:p>
                  </a:txBody>
                  <a:tcPr marL="27893" marR="27893" marT="13947" marB="13947" anchor="ctr">
                    <a:solidFill>
                      <a:schemeClr val="bg1"/>
                    </a:solidFill>
                  </a:tcPr>
                </a:tc>
                <a:extLst>
                  <a:ext uri="{0D108BD9-81ED-4DB2-BD59-A6C34878D82A}">
                    <a16:rowId xmlns:a16="http://schemas.microsoft.com/office/drawing/2014/main" val="2029818649"/>
                  </a:ext>
                </a:extLst>
              </a:tr>
              <a:tr h="298967">
                <a:tc>
                  <a:txBody>
                    <a:bodyPr/>
                    <a:lstStyle/>
                    <a:p>
                      <a:pPr algn="ctr">
                        <a:buNone/>
                      </a:pPr>
                      <a:r>
                        <a:rPr lang="en-US" sz="1800" b="1" dirty="0">
                          <a:latin typeface="Alexandria"/>
                        </a:rPr>
                        <a:t>9. Complaints Procedure</a:t>
                      </a:r>
                    </a:p>
                  </a:txBody>
                  <a:tcPr marL="27893" marR="27893" marT="13947" marB="13947" anchor="ctr"/>
                </a:tc>
                <a:tc>
                  <a:txBody>
                    <a:bodyPr/>
                    <a:lstStyle/>
                    <a:p>
                      <a:pPr algn="justLow">
                        <a:buNone/>
                      </a:pPr>
                      <a:r>
                        <a:rPr lang="en-US" sz="1800">
                          <a:latin typeface="Alexandria"/>
                        </a:rPr>
                        <a:t>Mechanism for submitting and handling complaints</a:t>
                      </a:r>
                    </a:p>
                  </a:txBody>
                  <a:tcPr marL="27893" marR="27893" marT="13947" marB="13947" anchor="ctr">
                    <a:solidFill>
                      <a:schemeClr val="bg1"/>
                    </a:solidFill>
                  </a:tcPr>
                </a:tc>
                <a:tc>
                  <a:txBody>
                    <a:bodyPr/>
                    <a:lstStyle/>
                    <a:p>
                      <a:pPr algn="justLow">
                        <a:buNone/>
                      </a:pPr>
                      <a:r>
                        <a:rPr lang="en-US" sz="1800" dirty="0">
                          <a:latin typeface="Alexandria"/>
                        </a:rPr>
                        <a:t>“Complaints must be submitted in writing within 30 days to …”</a:t>
                      </a:r>
                    </a:p>
                  </a:txBody>
                  <a:tcPr marL="27893" marR="27893" marT="13947" marB="13947" anchor="ctr">
                    <a:solidFill>
                      <a:schemeClr val="bg1"/>
                    </a:solidFill>
                  </a:tcPr>
                </a:tc>
                <a:tc>
                  <a:txBody>
                    <a:bodyPr/>
                    <a:lstStyle/>
                    <a:p>
                      <a:pPr algn="justLow">
                        <a:buNone/>
                      </a:pPr>
                      <a:r>
                        <a:rPr lang="en-US" sz="1800">
                          <a:latin typeface="Alexandria"/>
                        </a:rPr>
                        <a:t>Not mentioned</a:t>
                      </a:r>
                    </a:p>
                  </a:txBody>
                  <a:tcPr marL="27893" marR="27893" marT="13947" marB="13947" anchor="ctr">
                    <a:solidFill>
                      <a:schemeClr val="bg1"/>
                    </a:solidFill>
                  </a:tcPr>
                </a:tc>
                <a:extLst>
                  <a:ext uri="{0D108BD9-81ED-4DB2-BD59-A6C34878D82A}">
                    <a16:rowId xmlns:a16="http://schemas.microsoft.com/office/drawing/2014/main" val="2072966192"/>
                  </a:ext>
                </a:extLst>
              </a:tr>
              <a:tr h="388656">
                <a:tc>
                  <a:txBody>
                    <a:bodyPr/>
                    <a:lstStyle/>
                    <a:p>
                      <a:pPr algn="ctr">
                        <a:buNone/>
                      </a:pPr>
                      <a:r>
                        <a:rPr lang="en-US" sz="1800" b="1" dirty="0">
                          <a:latin typeface="Alexandria"/>
                        </a:rPr>
                        <a:t>10. Termination of Engagement</a:t>
                      </a:r>
                    </a:p>
                  </a:txBody>
                  <a:tcPr marL="27893" marR="27893" marT="13947" marB="13947" anchor="ctr"/>
                </a:tc>
                <a:tc>
                  <a:txBody>
                    <a:bodyPr/>
                    <a:lstStyle/>
                    <a:p>
                      <a:pPr algn="justLow">
                        <a:buNone/>
                      </a:pPr>
                      <a:r>
                        <a:rPr lang="en-US" sz="1800">
                          <a:latin typeface="Alexandria"/>
                        </a:rPr>
                        <a:t>Conditions under which either party may terminate the engagement</a:t>
                      </a:r>
                    </a:p>
                  </a:txBody>
                  <a:tcPr marL="27893" marR="27893" marT="13947" marB="13947" anchor="ctr">
                    <a:solidFill>
                      <a:schemeClr val="bg1"/>
                    </a:solidFill>
                  </a:tcPr>
                </a:tc>
                <a:tc>
                  <a:txBody>
                    <a:bodyPr/>
                    <a:lstStyle/>
                    <a:p>
                      <a:pPr algn="justLow">
                        <a:buNone/>
                      </a:pPr>
                      <a:r>
                        <a:rPr lang="en-US" sz="1800" dirty="0">
                          <a:latin typeface="Alexandria"/>
                        </a:rPr>
                        <a:t>“Either party may terminate the engagement with 7 days’ written notice.”</a:t>
                      </a:r>
                    </a:p>
                  </a:txBody>
                  <a:tcPr marL="27893" marR="27893" marT="13947" marB="13947" anchor="ctr">
                    <a:solidFill>
                      <a:schemeClr val="bg1"/>
                    </a:solidFill>
                  </a:tcPr>
                </a:tc>
                <a:tc>
                  <a:txBody>
                    <a:bodyPr/>
                    <a:lstStyle/>
                    <a:p>
                      <a:pPr algn="justLow">
                        <a:buNone/>
                      </a:pPr>
                      <a:r>
                        <a:rPr lang="en-US" sz="1800" dirty="0">
                          <a:latin typeface="Alexandria"/>
                        </a:rPr>
                        <a:t>Not specified</a:t>
                      </a:r>
                    </a:p>
                  </a:txBody>
                  <a:tcPr marL="27893" marR="27893" marT="13947" marB="13947" anchor="ctr">
                    <a:solidFill>
                      <a:schemeClr val="bg1"/>
                    </a:solidFill>
                  </a:tcPr>
                </a:tc>
                <a:extLst>
                  <a:ext uri="{0D108BD9-81ED-4DB2-BD59-A6C34878D82A}">
                    <a16:rowId xmlns:a16="http://schemas.microsoft.com/office/drawing/2014/main" val="3529946901"/>
                  </a:ext>
                </a:extLst>
              </a:tr>
              <a:tr h="388656">
                <a:tc>
                  <a:txBody>
                    <a:bodyPr/>
                    <a:lstStyle/>
                    <a:p>
                      <a:pPr algn="ctr">
                        <a:buNone/>
                      </a:pPr>
                      <a:r>
                        <a:rPr lang="en-US" sz="1800" b="1" dirty="0">
                          <a:latin typeface="Alexandria"/>
                        </a:rPr>
                        <a:t>11. Governing Law</a:t>
                      </a:r>
                    </a:p>
                  </a:txBody>
                  <a:tcPr marL="27893" marR="27893" marT="13947" marB="13947" anchor="ctr"/>
                </a:tc>
                <a:tc>
                  <a:txBody>
                    <a:bodyPr/>
                    <a:lstStyle/>
                    <a:p>
                      <a:pPr algn="justLow">
                        <a:buNone/>
                      </a:pPr>
                      <a:r>
                        <a:rPr lang="en-US" sz="1800">
                          <a:latin typeface="Alexandria"/>
                        </a:rPr>
                        <a:t>Specifies the jurisdiction or applicable law</a:t>
                      </a:r>
                    </a:p>
                  </a:txBody>
                  <a:tcPr marL="27893" marR="27893" marT="13947" marB="13947" anchor="ctr">
                    <a:solidFill>
                      <a:schemeClr val="bg1"/>
                    </a:solidFill>
                  </a:tcPr>
                </a:tc>
                <a:tc>
                  <a:txBody>
                    <a:bodyPr/>
                    <a:lstStyle/>
                    <a:p>
                      <a:pPr algn="justLow">
                        <a:buNone/>
                      </a:pPr>
                      <a:r>
                        <a:rPr lang="en-US" sz="1800">
                          <a:latin typeface="Alexandria"/>
                        </a:rPr>
                        <a:t>“This agreement is governed by the laws of the Kingdom of Saudi Arabia.”</a:t>
                      </a:r>
                    </a:p>
                  </a:txBody>
                  <a:tcPr marL="27893" marR="27893" marT="13947" marB="13947" anchor="ctr">
                    <a:solidFill>
                      <a:schemeClr val="bg1"/>
                    </a:solidFill>
                  </a:tcPr>
                </a:tc>
                <a:tc>
                  <a:txBody>
                    <a:bodyPr/>
                    <a:lstStyle/>
                    <a:p>
                      <a:pPr algn="justLow">
                        <a:buNone/>
                      </a:pPr>
                      <a:r>
                        <a:rPr lang="en-US" sz="1800" dirty="0">
                          <a:latin typeface="Alexandria"/>
                        </a:rPr>
                        <a:t>Not specified</a:t>
                      </a:r>
                    </a:p>
                  </a:txBody>
                  <a:tcPr marL="27893" marR="27893" marT="13947" marB="13947" anchor="ctr">
                    <a:solidFill>
                      <a:schemeClr val="bg1"/>
                    </a:solidFill>
                  </a:tcPr>
                </a:tc>
                <a:extLst>
                  <a:ext uri="{0D108BD9-81ED-4DB2-BD59-A6C34878D82A}">
                    <a16:rowId xmlns:a16="http://schemas.microsoft.com/office/drawing/2014/main" val="3554962971"/>
                  </a:ext>
                </a:extLst>
              </a:tr>
            </a:tbl>
          </a:graphicData>
        </a:graphic>
      </p:graphicFrame>
      <p:sp>
        <p:nvSpPr>
          <p:cNvPr id="8" name="TextBox 7">
            <a:extLst>
              <a:ext uri="{FF2B5EF4-FFF2-40B4-BE49-F238E27FC236}">
                <a16:creationId xmlns:a16="http://schemas.microsoft.com/office/drawing/2014/main" id="{958ECDF3-FE6F-1E1D-D72F-6143EE4AC279}"/>
              </a:ext>
            </a:extLst>
          </p:cNvPr>
          <p:cNvSpPr txBox="1"/>
          <p:nvPr/>
        </p:nvSpPr>
        <p:spPr>
          <a:xfrm>
            <a:off x="3316419" y="1555338"/>
            <a:ext cx="6096000"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black"/>
                </a:solidFill>
                <a:effectLst/>
                <a:uLnTx/>
                <a:uFillTx/>
                <a:latin typeface="Alexandria"/>
                <a:ea typeface="+mn-ea"/>
                <a:cs typeface="+mn-cs"/>
              </a:rPr>
              <a:t>Key Elements of a Letter of Engagement</a:t>
            </a:r>
          </a:p>
        </p:txBody>
      </p:sp>
    </p:spTree>
    <p:extLst>
      <p:ext uri="{BB962C8B-B14F-4D97-AF65-F5344CB8AC3E}">
        <p14:creationId xmlns:p14="http://schemas.microsoft.com/office/powerpoint/2010/main" val="387229386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92C4A2-D26F-53F9-0785-1F95B7D05E75}"/>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D55C7C61-BF7D-1673-52F6-49482E341FE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DC49B60-C4C3-833F-0D6F-BDCDE247FDC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AFD7EA55-DEE7-0F31-181F-7D1FC8C50724}"/>
              </a:ext>
            </a:extLst>
          </p:cNvPr>
          <p:cNvSpPr txBox="1"/>
          <p:nvPr/>
        </p:nvSpPr>
        <p:spPr>
          <a:xfrm>
            <a:off x="359230" y="1098719"/>
            <a:ext cx="9953280"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3.Preparation the Scope of Work/</a:t>
            </a:r>
            <a:r>
              <a:rPr lang="en-US" sz="2200" b="1" dirty="0">
                <a:solidFill>
                  <a:srgbClr val="4472C4"/>
                </a:solidFill>
                <a:latin typeface="Alexandria"/>
              </a:rPr>
              <a:t>Letter</a:t>
            </a:r>
            <a:r>
              <a:rPr kumimoji="0" lang="en-US" sz="2200" b="1" i="0" u="none" strike="noStrike" kern="1200" cap="none" spc="0" normalizeH="0" baseline="0" noProof="0" dirty="0">
                <a:ln>
                  <a:noFill/>
                </a:ln>
                <a:solidFill>
                  <a:srgbClr val="4472C4"/>
                </a:solidFill>
                <a:effectLst/>
                <a:uLnTx/>
                <a:uFillTx/>
                <a:latin typeface="Alexandria"/>
                <a:ea typeface="+mn-ea"/>
                <a:cs typeface="+mn-cs"/>
              </a:rPr>
              <a:t> of Engagement</a:t>
            </a:r>
          </a:p>
        </p:txBody>
      </p:sp>
      <p:sp>
        <p:nvSpPr>
          <p:cNvPr id="3" name="TextBox 2">
            <a:extLst>
              <a:ext uri="{FF2B5EF4-FFF2-40B4-BE49-F238E27FC236}">
                <a16:creationId xmlns:a16="http://schemas.microsoft.com/office/drawing/2014/main" id="{64FA3E7E-095C-5668-9687-F5266CFFD964}"/>
              </a:ext>
            </a:extLst>
          </p:cNvPr>
          <p:cNvSpPr txBox="1"/>
          <p:nvPr/>
        </p:nvSpPr>
        <p:spPr>
          <a:xfrm>
            <a:off x="4347795" y="524820"/>
            <a:ext cx="479342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Valuation Process Lifecycle</a:t>
            </a:r>
          </a:p>
        </p:txBody>
      </p:sp>
      <p:graphicFrame>
        <p:nvGraphicFramePr>
          <p:cNvPr id="12" name="Table 11">
            <a:extLst>
              <a:ext uri="{FF2B5EF4-FFF2-40B4-BE49-F238E27FC236}">
                <a16:creationId xmlns:a16="http://schemas.microsoft.com/office/drawing/2014/main" id="{3F52E950-865A-2C11-3E5B-576F9350B624}"/>
              </a:ext>
            </a:extLst>
          </p:cNvPr>
          <p:cNvGraphicFramePr>
            <a:graphicFrameLocks noGrp="1"/>
          </p:cNvGraphicFramePr>
          <p:nvPr>
            <p:extLst>
              <p:ext uri="{D42A27DB-BD31-4B8C-83A1-F6EECF244321}">
                <p14:modId xmlns:p14="http://schemas.microsoft.com/office/powerpoint/2010/main" val="2325445128"/>
              </p:ext>
            </p:extLst>
          </p:nvPr>
        </p:nvGraphicFramePr>
        <p:xfrm>
          <a:off x="180431" y="1876544"/>
          <a:ext cx="11913200" cy="3593814"/>
        </p:xfrm>
        <a:graphic>
          <a:graphicData uri="http://schemas.openxmlformats.org/drawingml/2006/table">
            <a:tbl>
              <a:tblPr>
                <a:tableStyleId>{0505E3EF-67EA-436B-97B2-0124C06EBD24}</a:tableStyleId>
              </a:tblPr>
              <a:tblGrid>
                <a:gridCol w="2978300">
                  <a:extLst>
                    <a:ext uri="{9D8B030D-6E8A-4147-A177-3AD203B41FA5}">
                      <a16:colId xmlns:a16="http://schemas.microsoft.com/office/drawing/2014/main" val="2821809300"/>
                    </a:ext>
                  </a:extLst>
                </a:gridCol>
                <a:gridCol w="2953311">
                  <a:extLst>
                    <a:ext uri="{9D8B030D-6E8A-4147-A177-3AD203B41FA5}">
                      <a16:colId xmlns:a16="http://schemas.microsoft.com/office/drawing/2014/main" val="3167544968"/>
                    </a:ext>
                  </a:extLst>
                </a:gridCol>
                <a:gridCol w="3753853">
                  <a:extLst>
                    <a:ext uri="{9D8B030D-6E8A-4147-A177-3AD203B41FA5}">
                      <a16:colId xmlns:a16="http://schemas.microsoft.com/office/drawing/2014/main" val="3417245296"/>
                    </a:ext>
                  </a:extLst>
                </a:gridCol>
                <a:gridCol w="2227736">
                  <a:extLst>
                    <a:ext uri="{9D8B030D-6E8A-4147-A177-3AD203B41FA5}">
                      <a16:colId xmlns:a16="http://schemas.microsoft.com/office/drawing/2014/main" val="2994990348"/>
                    </a:ext>
                  </a:extLst>
                </a:gridCol>
              </a:tblGrid>
              <a:tr h="413934">
                <a:tc>
                  <a:txBody>
                    <a:bodyPr/>
                    <a:lstStyle/>
                    <a:p>
                      <a:pPr algn="ctr">
                        <a:buNone/>
                      </a:pPr>
                      <a:r>
                        <a:rPr lang="en-US" sz="1800" b="1" dirty="0">
                          <a:latin typeface="Alexandria"/>
                        </a:rPr>
                        <a:t>Item</a:t>
                      </a:r>
                    </a:p>
                  </a:txBody>
                  <a:tcPr marL="27893" marR="27893" marT="13947" marB="13947" anchor="ctr"/>
                </a:tc>
                <a:tc>
                  <a:txBody>
                    <a:bodyPr/>
                    <a:lstStyle/>
                    <a:p>
                      <a:pPr algn="ctr">
                        <a:buNone/>
                      </a:pPr>
                      <a:r>
                        <a:rPr lang="en-US" sz="1800" b="1" dirty="0">
                          <a:latin typeface="Alexandria"/>
                        </a:rPr>
                        <a:t>Detailed Description</a:t>
                      </a:r>
                    </a:p>
                  </a:txBody>
                  <a:tcPr marL="27893" marR="27893" marT="13947" marB="13947" anchor="ctr"/>
                </a:tc>
                <a:tc>
                  <a:txBody>
                    <a:bodyPr/>
                    <a:lstStyle/>
                    <a:p>
                      <a:pPr algn="ctr">
                        <a:buNone/>
                      </a:pPr>
                      <a:r>
                        <a:rPr lang="en-US" sz="1800" b="1" dirty="0">
                          <a:latin typeface="Alexandria"/>
                        </a:rPr>
                        <a:t>Good Example</a:t>
                      </a:r>
                    </a:p>
                  </a:txBody>
                  <a:tcPr marL="27893" marR="27893" marT="13947" marB="13947" anchor="ctr"/>
                </a:tc>
                <a:tc>
                  <a:txBody>
                    <a:bodyPr/>
                    <a:lstStyle/>
                    <a:p>
                      <a:pPr algn="ctr">
                        <a:buNone/>
                      </a:pPr>
                      <a:r>
                        <a:rPr lang="en-US" sz="1800" b="1" dirty="0">
                          <a:latin typeface="Alexandria"/>
                        </a:rPr>
                        <a:t>Poor Example</a:t>
                      </a:r>
                    </a:p>
                  </a:txBody>
                  <a:tcPr marL="27893" marR="27893" marT="13947" marB="13947" anchor="ctr"/>
                </a:tc>
                <a:extLst>
                  <a:ext uri="{0D108BD9-81ED-4DB2-BD59-A6C34878D82A}">
                    <a16:rowId xmlns:a16="http://schemas.microsoft.com/office/drawing/2014/main" val="1340198740"/>
                  </a:ext>
                </a:extLst>
              </a:tr>
              <a:tr h="1165391">
                <a:tc>
                  <a:txBody>
                    <a:bodyPr/>
                    <a:lstStyle/>
                    <a:p>
                      <a:pPr algn="ctr">
                        <a:buNone/>
                      </a:pPr>
                      <a:r>
                        <a:rPr lang="en-US" sz="1800" b="1" dirty="0">
                          <a:latin typeface="Alexandria"/>
                        </a:rPr>
                        <a:t>12. Data Protection and Confidentiality</a:t>
                      </a:r>
                    </a:p>
                  </a:txBody>
                  <a:tcPr marL="27893" marR="27893" marT="13947" marB="13947" anchor="ctr"/>
                </a:tc>
                <a:tc>
                  <a:txBody>
                    <a:bodyPr/>
                    <a:lstStyle/>
                    <a:p>
                      <a:pPr algn="l">
                        <a:buNone/>
                      </a:pPr>
                      <a:r>
                        <a:rPr lang="en-US" sz="1800" dirty="0">
                          <a:latin typeface="Alexandria"/>
                        </a:rPr>
                        <a:t>Commitment to protecting information</a:t>
                      </a:r>
                    </a:p>
                  </a:txBody>
                  <a:tcPr marL="27893" marR="27893" marT="13947" marB="13947" anchor="ctr">
                    <a:solidFill>
                      <a:schemeClr val="bg1"/>
                    </a:solidFill>
                  </a:tcPr>
                </a:tc>
                <a:tc>
                  <a:txBody>
                    <a:bodyPr/>
                    <a:lstStyle/>
                    <a:p>
                      <a:pPr algn="l">
                        <a:buNone/>
                      </a:pPr>
                      <a:r>
                        <a:rPr lang="en-US" sz="1800">
                          <a:latin typeface="Alexandria"/>
                        </a:rPr>
                        <a:t>“The valuer shall maintain confidentiality of all data in accordance with data protection regulations.”</a:t>
                      </a:r>
                    </a:p>
                  </a:txBody>
                  <a:tcPr marL="27893" marR="27893" marT="13947" marB="13947" anchor="ctr">
                    <a:solidFill>
                      <a:schemeClr val="bg1"/>
                    </a:solidFill>
                  </a:tcPr>
                </a:tc>
                <a:tc>
                  <a:txBody>
                    <a:bodyPr/>
                    <a:lstStyle/>
                    <a:p>
                      <a:pPr algn="l">
                        <a:buNone/>
                      </a:pPr>
                      <a:r>
                        <a:rPr lang="en-US" sz="1800" dirty="0">
                          <a:latin typeface="Alexandria"/>
                        </a:rPr>
                        <a:t>Not specified</a:t>
                      </a:r>
                    </a:p>
                  </a:txBody>
                  <a:tcPr marL="27893" marR="27893" marT="13947" marB="13947" anchor="ctr">
                    <a:solidFill>
                      <a:schemeClr val="bg1"/>
                    </a:solidFill>
                  </a:tcPr>
                </a:tc>
                <a:extLst>
                  <a:ext uri="{0D108BD9-81ED-4DB2-BD59-A6C34878D82A}">
                    <a16:rowId xmlns:a16="http://schemas.microsoft.com/office/drawing/2014/main" val="1906013490"/>
                  </a:ext>
                </a:extLst>
              </a:tr>
              <a:tr h="1224826">
                <a:tc>
                  <a:txBody>
                    <a:bodyPr/>
                    <a:lstStyle/>
                    <a:p>
                      <a:pPr algn="ctr">
                        <a:buNone/>
                      </a:pPr>
                      <a:r>
                        <a:rPr lang="en-US" sz="1800" b="1" dirty="0">
                          <a:latin typeface="Alexandria"/>
                        </a:rPr>
                        <a:t>13. Statement of Compliance with Standards</a:t>
                      </a:r>
                    </a:p>
                  </a:txBody>
                  <a:tcPr marL="27893" marR="27893" marT="13947" marB="13947" anchor="ctr"/>
                </a:tc>
                <a:tc>
                  <a:txBody>
                    <a:bodyPr/>
                    <a:lstStyle/>
                    <a:p>
                      <a:pPr algn="l">
                        <a:buNone/>
                      </a:pPr>
                      <a:r>
                        <a:rPr lang="en-US" sz="1800" dirty="0">
                          <a:latin typeface="Alexandria"/>
                        </a:rPr>
                        <a:t>Explicit statement of the applicable standards</a:t>
                      </a:r>
                    </a:p>
                  </a:txBody>
                  <a:tcPr marL="27893" marR="27893" marT="13947" marB="13947" anchor="ctr">
                    <a:solidFill>
                      <a:schemeClr val="bg1"/>
                    </a:solidFill>
                  </a:tcPr>
                </a:tc>
                <a:tc>
                  <a:txBody>
                    <a:bodyPr/>
                    <a:lstStyle/>
                    <a:p>
                      <a:pPr algn="l">
                        <a:buNone/>
                      </a:pPr>
                      <a:r>
                        <a:rPr lang="en-US" sz="1800" dirty="0">
                          <a:latin typeface="Alexandria"/>
                        </a:rPr>
                        <a:t>“Valuation conducted in accordance with RICS Red Book 2024 and IVS 2025.”</a:t>
                      </a:r>
                    </a:p>
                  </a:txBody>
                  <a:tcPr marL="27893" marR="27893" marT="13947" marB="13947" anchor="ctr">
                    <a:solidFill>
                      <a:schemeClr val="bg1"/>
                    </a:solidFill>
                  </a:tcPr>
                </a:tc>
                <a:tc>
                  <a:txBody>
                    <a:bodyPr/>
                    <a:lstStyle/>
                    <a:p>
                      <a:pPr algn="l">
                        <a:buNone/>
                      </a:pPr>
                      <a:r>
                        <a:rPr lang="en-US" sz="1800" dirty="0">
                          <a:latin typeface="Alexandria"/>
                        </a:rPr>
                        <a:t>“In accordance with international standards.”</a:t>
                      </a:r>
                    </a:p>
                  </a:txBody>
                  <a:tcPr marL="27893" marR="27893" marT="13947" marB="13947" anchor="ctr">
                    <a:solidFill>
                      <a:schemeClr val="bg1"/>
                    </a:solidFill>
                  </a:tcPr>
                </a:tc>
                <a:extLst>
                  <a:ext uri="{0D108BD9-81ED-4DB2-BD59-A6C34878D82A}">
                    <a16:rowId xmlns:a16="http://schemas.microsoft.com/office/drawing/2014/main" val="3843261819"/>
                  </a:ext>
                </a:extLst>
              </a:tr>
              <a:tr h="789663">
                <a:tc>
                  <a:txBody>
                    <a:bodyPr/>
                    <a:lstStyle/>
                    <a:p>
                      <a:pPr algn="ctr">
                        <a:buNone/>
                      </a:pPr>
                      <a:r>
                        <a:rPr lang="en-US" sz="1800" b="1" dirty="0">
                          <a:latin typeface="Alexandria"/>
                        </a:rPr>
                        <a:t>14. Acknowledgment and Acceptance</a:t>
                      </a:r>
                    </a:p>
                  </a:txBody>
                  <a:tcPr marL="27893" marR="27893" marT="13947" marB="13947" anchor="ctr"/>
                </a:tc>
                <a:tc>
                  <a:txBody>
                    <a:bodyPr/>
                    <a:lstStyle/>
                    <a:p>
                      <a:pPr algn="l">
                        <a:buNone/>
                      </a:pPr>
                      <a:r>
                        <a:rPr lang="en-US" sz="1800">
                          <a:latin typeface="Alexandria"/>
                        </a:rPr>
                        <a:t>Signature of both parties before work begins</a:t>
                      </a:r>
                    </a:p>
                  </a:txBody>
                  <a:tcPr marL="27893" marR="27893" marT="13947" marB="13947" anchor="ctr">
                    <a:solidFill>
                      <a:schemeClr val="bg1"/>
                    </a:solidFill>
                  </a:tcPr>
                </a:tc>
                <a:tc>
                  <a:txBody>
                    <a:bodyPr/>
                    <a:lstStyle/>
                    <a:p>
                      <a:pPr algn="l">
                        <a:buNone/>
                      </a:pPr>
                      <a:r>
                        <a:rPr lang="en-US" sz="1800" dirty="0">
                          <a:latin typeface="Alexandria"/>
                        </a:rPr>
                        <a:t>“Approved and signed on …”</a:t>
                      </a:r>
                    </a:p>
                  </a:txBody>
                  <a:tcPr marL="27893" marR="27893" marT="13947" marB="13947" anchor="ctr">
                    <a:solidFill>
                      <a:schemeClr val="bg1"/>
                    </a:solidFill>
                  </a:tcPr>
                </a:tc>
                <a:tc>
                  <a:txBody>
                    <a:bodyPr/>
                    <a:lstStyle/>
                    <a:p>
                      <a:pPr algn="l">
                        <a:buNone/>
                      </a:pPr>
                      <a:r>
                        <a:rPr lang="en-US" sz="1800" dirty="0">
                          <a:latin typeface="Alexandria"/>
                        </a:rPr>
                        <a:t>Work started without signature</a:t>
                      </a:r>
                    </a:p>
                  </a:txBody>
                  <a:tcPr marL="27893" marR="27893" marT="13947" marB="13947" anchor="ctr">
                    <a:solidFill>
                      <a:schemeClr val="bg1"/>
                    </a:solidFill>
                  </a:tcPr>
                </a:tc>
                <a:extLst>
                  <a:ext uri="{0D108BD9-81ED-4DB2-BD59-A6C34878D82A}">
                    <a16:rowId xmlns:a16="http://schemas.microsoft.com/office/drawing/2014/main" val="1156524201"/>
                  </a:ext>
                </a:extLst>
              </a:tr>
            </a:tbl>
          </a:graphicData>
        </a:graphic>
      </p:graphicFrame>
      <p:sp>
        <p:nvSpPr>
          <p:cNvPr id="8" name="TextBox 7">
            <a:extLst>
              <a:ext uri="{FF2B5EF4-FFF2-40B4-BE49-F238E27FC236}">
                <a16:creationId xmlns:a16="http://schemas.microsoft.com/office/drawing/2014/main" id="{D87AF6F2-CAB3-52A4-ABBA-B31A043A1CE8}"/>
              </a:ext>
            </a:extLst>
          </p:cNvPr>
          <p:cNvSpPr txBox="1"/>
          <p:nvPr/>
        </p:nvSpPr>
        <p:spPr>
          <a:xfrm>
            <a:off x="3316419" y="1507212"/>
            <a:ext cx="6096000"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Key Elements of a Letter of Engagement</a:t>
            </a:r>
          </a:p>
        </p:txBody>
      </p:sp>
    </p:spTree>
    <p:extLst>
      <p:ext uri="{BB962C8B-B14F-4D97-AF65-F5344CB8AC3E}">
        <p14:creationId xmlns:p14="http://schemas.microsoft.com/office/powerpoint/2010/main" val="7631345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E3BE1D-3F7B-E455-E312-BAB06D75B9C2}"/>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EF32E280-A463-2428-6E42-8FE2FE6D2D90}"/>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4A2565A-AE29-D206-C10C-6C3A784E585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D2A80B2B-A9EB-BEC9-354C-7EB8185D88BE}"/>
              </a:ext>
            </a:extLst>
          </p:cNvPr>
          <p:cNvSpPr txBox="1"/>
          <p:nvPr/>
        </p:nvSpPr>
        <p:spPr>
          <a:xfrm>
            <a:off x="359230" y="1098719"/>
            <a:ext cx="9953280" cy="430887"/>
          </a:xfrm>
          <a:prstGeom prst="rect">
            <a:avLst/>
          </a:prstGeom>
          <a:noFill/>
        </p:spPr>
        <p:txBody>
          <a:bodyPr wrap="square">
            <a:spAutoFit/>
          </a:bodyPr>
          <a:lstStyle/>
          <a:p>
            <a:pPr lvl="0">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3.Preparation the Scope of Work/</a:t>
            </a:r>
            <a:r>
              <a:rPr lang="en-US" sz="2200" b="1" dirty="0">
                <a:solidFill>
                  <a:srgbClr val="4472C4"/>
                </a:solidFill>
                <a:latin typeface="Alexandria"/>
              </a:rPr>
              <a:t> Letter</a:t>
            </a:r>
            <a:r>
              <a:rPr kumimoji="0" lang="en-US" sz="2200" b="1" i="0" u="none" strike="noStrike" kern="1200" cap="none" spc="0" normalizeH="0" baseline="0" noProof="0" dirty="0">
                <a:ln>
                  <a:noFill/>
                </a:ln>
                <a:solidFill>
                  <a:srgbClr val="4472C4"/>
                </a:solidFill>
                <a:effectLst/>
                <a:uLnTx/>
                <a:uFillTx/>
                <a:latin typeface="Alexandria"/>
                <a:ea typeface="+mn-ea"/>
                <a:cs typeface="+mn-cs"/>
              </a:rPr>
              <a:t> of Engagement</a:t>
            </a:r>
          </a:p>
        </p:txBody>
      </p:sp>
      <p:sp>
        <p:nvSpPr>
          <p:cNvPr id="3" name="TextBox 2">
            <a:extLst>
              <a:ext uri="{FF2B5EF4-FFF2-40B4-BE49-F238E27FC236}">
                <a16:creationId xmlns:a16="http://schemas.microsoft.com/office/drawing/2014/main" id="{44808863-F583-16C5-9AF8-9BB42E567232}"/>
              </a:ext>
            </a:extLst>
          </p:cNvPr>
          <p:cNvSpPr txBox="1"/>
          <p:nvPr/>
        </p:nvSpPr>
        <p:spPr>
          <a:xfrm>
            <a:off x="4347795" y="524820"/>
            <a:ext cx="479342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Valuation Process Lifecycle</a:t>
            </a:r>
          </a:p>
        </p:txBody>
      </p:sp>
      <p:sp>
        <p:nvSpPr>
          <p:cNvPr id="8" name="TextBox 7">
            <a:extLst>
              <a:ext uri="{FF2B5EF4-FFF2-40B4-BE49-F238E27FC236}">
                <a16:creationId xmlns:a16="http://schemas.microsoft.com/office/drawing/2014/main" id="{0B85A026-31F6-3691-8159-768EA109752B}"/>
              </a:ext>
            </a:extLst>
          </p:cNvPr>
          <p:cNvSpPr txBox="1"/>
          <p:nvPr/>
        </p:nvSpPr>
        <p:spPr>
          <a:xfrm>
            <a:off x="3316419" y="1507212"/>
            <a:ext cx="6096000"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Comparison: Scope of Work vs. Letter of Engagement</a:t>
            </a:r>
          </a:p>
        </p:txBody>
      </p:sp>
      <p:graphicFrame>
        <p:nvGraphicFramePr>
          <p:cNvPr id="2" name="Table 1">
            <a:extLst>
              <a:ext uri="{FF2B5EF4-FFF2-40B4-BE49-F238E27FC236}">
                <a16:creationId xmlns:a16="http://schemas.microsoft.com/office/drawing/2014/main" id="{4CFE0F7D-A925-A061-9143-0F7B0D04FF39}"/>
              </a:ext>
            </a:extLst>
          </p:cNvPr>
          <p:cNvGraphicFramePr>
            <a:graphicFrameLocks noGrp="1"/>
          </p:cNvGraphicFramePr>
          <p:nvPr>
            <p:extLst>
              <p:ext uri="{D42A27DB-BD31-4B8C-83A1-F6EECF244321}">
                <p14:modId xmlns:p14="http://schemas.microsoft.com/office/powerpoint/2010/main" val="3296414062"/>
              </p:ext>
            </p:extLst>
          </p:nvPr>
        </p:nvGraphicFramePr>
        <p:xfrm>
          <a:off x="180431" y="1938099"/>
          <a:ext cx="11851149" cy="4859434"/>
        </p:xfrm>
        <a:graphic>
          <a:graphicData uri="http://schemas.openxmlformats.org/drawingml/2006/table">
            <a:tbl>
              <a:tblPr>
                <a:tableStyleId>{8A107856-5554-42FB-B03E-39F5DBC370BA}</a:tableStyleId>
              </a:tblPr>
              <a:tblGrid>
                <a:gridCol w="2370263">
                  <a:extLst>
                    <a:ext uri="{9D8B030D-6E8A-4147-A177-3AD203B41FA5}">
                      <a16:colId xmlns:a16="http://schemas.microsoft.com/office/drawing/2014/main" val="1581370657"/>
                    </a:ext>
                  </a:extLst>
                </a:gridCol>
                <a:gridCol w="4620126">
                  <a:extLst>
                    <a:ext uri="{9D8B030D-6E8A-4147-A177-3AD203B41FA5}">
                      <a16:colId xmlns:a16="http://schemas.microsoft.com/office/drawing/2014/main" val="2702922440"/>
                    </a:ext>
                  </a:extLst>
                </a:gridCol>
                <a:gridCol w="4860760">
                  <a:extLst>
                    <a:ext uri="{9D8B030D-6E8A-4147-A177-3AD203B41FA5}">
                      <a16:colId xmlns:a16="http://schemas.microsoft.com/office/drawing/2014/main" val="3443848926"/>
                    </a:ext>
                  </a:extLst>
                </a:gridCol>
              </a:tblGrid>
              <a:tr h="378412">
                <a:tc>
                  <a:txBody>
                    <a:bodyPr/>
                    <a:lstStyle/>
                    <a:p>
                      <a:pPr algn="ctr">
                        <a:buNone/>
                      </a:pPr>
                      <a:r>
                        <a:rPr lang="en-US" sz="1800" b="1" dirty="0">
                          <a:latin typeface="Alexandria"/>
                        </a:rPr>
                        <a:t>Comparison Element</a:t>
                      </a:r>
                    </a:p>
                  </a:txBody>
                  <a:tcPr marL="59607" marR="59607" marT="29804" marB="29804" anchor="ctr"/>
                </a:tc>
                <a:tc>
                  <a:txBody>
                    <a:bodyPr/>
                    <a:lstStyle/>
                    <a:p>
                      <a:pPr algn="ctr">
                        <a:buNone/>
                      </a:pPr>
                      <a:r>
                        <a:rPr lang="en-US" sz="1800" b="1">
                          <a:latin typeface="Alexandria"/>
                        </a:rPr>
                        <a:t>Scope of Work</a:t>
                      </a:r>
                    </a:p>
                  </a:txBody>
                  <a:tcPr marL="59607" marR="59607" marT="29804" marB="29804" anchor="ctr"/>
                </a:tc>
                <a:tc>
                  <a:txBody>
                    <a:bodyPr/>
                    <a:lstStyle/>
                    <a:p>
                      <a:pPr algn="ctr">
                        <a:buNone/>
                      </a:pPr>
                      <a:r>
                        <a:rPr lang="en-US" sz="1800" b="1" dirty="0">
                          <a:latin typeface="Alexandria"/>
                        </a:rPr>
                        <a:t>Letter of Engagement</a:t>
                      </a:r>
                    </a:p>
                  </a:txBody>
                  <a:tcPr marL="59607" marR="59607" marT="29804" marB="29804" anchor="ctr"/>
                </a:tc>
                <a:extLst>
                  <a:ext uri="{0D108BD9-81ED-4DB2-BD59-A6C34878D82A}">
                    <a16:rowId xmlns:a16="http://schemas.microsoft.com/office/drawing/2014/main" val="954647160"/>
                  </a:ext>
                </a:extLst>
              </a:tr>
              <a:tr h="400397">
                <a:tc>
                  <a:txBody>
                    <a:bodyPr/>
                    <a:lstStyle/>
                    <a:p>
                      <a:pPr algn="ctr">
                        <a:buNone/>
                      </a:pPr>
                      <a:r>
                        <a:rPr lang="en-US" sz="1800" b="1" dirty="0">
                          <a:latin typeface="Alexandria"/>
                        </a:rPr>
                        <a:t>Nature</a:t>
                      </a:r>
                    </a:p>
                  </a:txBody>
                  <a:tcPr marL="59607" marR="59607" marT="29804" marB="29804" anchor="ctr"/>
                </a:tc>
                <a:tc>
                  <a:txBody>
                    <a:bodyPr/>
                    <a:lstStyle/>
                    <a:p>
                      <a:pPr algn="ctr">
                        <a:buNone/>
                      </a:pPr>
                      <a:r>
                        <a:rPr lang="en-US" sz="1800" dirty="0">
                          <a:latin typeface="Alexandria"/>
                        </a:rPr>
                        <a:t>Technical / Professional</a:t>
                      </a:r>
                    </a:p>
                  </a:txBody>
                  <a:tcPr marL="59607" marR="59607" marT="29804" marB="29804" anchor="ctr">
                    <a:solidFill>
                      <a:schemeClr val="bg1"/>
                    </a:solidFill>
                  </a:tcPr>
                </a:tc>
                <a:tc>
                  <a:txBody>
                    <a:bodyPr/>
                    <a:lstStyle/>
                    <a:p>
                      <a:pPr algn="ctr">
                        <a:buNone/>
                      </a:pPr>
                      <a:r>
                        <a:rPr lang="en-US" sz="1800">
                          <a:latin typeface="Alexandria"/>
                        </a:rPr>
                        <a:t>Contractual / Legal</a:t>
                      </a:r>
                    </a:p>
                  </a:txBody>
                  <a:tcPr marL="59607" marR="59607" marT="29804" marB="29804" anchor="ctr">
                    <a:solidFill>
                      <a:schemeClr val="bg1"/>
                    </a:solidFill>
                  </a:tcPr>
                </a:tc>
                <a:extLst>
                  <a:ext uri="{0D108BD9-81ED-4DB2-BD59-A6C34878D82A}">
                    <a16:rowId xmlns:a16="http://schemas.microsoft.com/office/drawing/2014/main" val="3961808232"/>
                  </a:ext>
                </a:extLst>
              </a:tr>
              <a:tr h="632557">
                <a:tc>
                  <a:txBody>
                    <a:bodyPr/>
                    <a:lstStyle/>
                    <a:p>
                      <a:pPr algn="ctr">
                        <a:buNone/>
                      </a:pPr>
                      <a:r>
                        <a:rPr lang="en-US" sz="1800" b="1" dirty="0">
                          <a:latin typeface="Alexandria"/>
                        </a:rPr>
                        <a:t>Objective</a:t>
                      </a:r>
                    </a:p>
                  </a:txBody>
                  <a:tcPr marL="59607" marR="59607" marT="29804" marB="29804" anchor="ctr"/>
                </a:tc>
                <a:tc>
                  <a:txBody>
                    <a:bodyPr/>
                    <a:lstStyle/>
                    <a:p>
                      <a:pPr algn="ctr">
                        <a:buNone/>
                      </a:pPr>
                      <a:r>
                        <a:rPr lang="en-US" sz="1800" dirty="0">
                          <a:latin typeface="Alexandria"/>
                        </a:rPr>
                        <a:t>Defines what and how the valuation will be performed</a:t>
                      </a:r>
                    </a:p>
                  </a:txBody>
                  <a:tcPr marL="59607" marR="59607" marT="29804" marB="29804" anchor="ctr">
                    <a:solidFill>
                      <a:schemeClr val="bg1"/>
                    </a:solidFill>
                  </a:tcPr>
                </a:tc>
                <a:tc>
                  <a:txBody>
                    <a:bodyPr/>
                    <a:lstStyle/>
                    <a:p>
                      <a:pPr algn="ctr">
                        <a:buNone/>
                      </a:pPr>
                      <a:r>
                        <a:rPr lang="en-US" sz="1800">
                          <a:latin typeface="Alexandria"/>
                        </a:rPr>
                        <a:t>Regulates the legal and financial relationship</a:t>
                      </a:r>
                    </a:p>
                  </a:txBody>
                  <a:tcPr marL="59607" marR="59607" marT="29804" marB="29804" anchor="ctr">
                    <a:solidFill>
                      <a:schemeClr val="bg1"/>
                    </a:solidFill>
                  </a:tcPr>
                </a:tc>
                <a:extLst>
                  <a:ext uri="{0D108BD9-81ED-4DB2-BD59-A6C34878D82A}">
                    <a16:rowId xmlns:a16="http://schemas.microsoft.com/office/drawing/2014/main" val="2607778699"/>
                  </a:ext>
                </a:extLst>
              </a:tr>
              <a:tr h="632557">
                <a:tc>
                  <a:txBody>
                    <a:bodyPr/>
                    <a:lstStyle/>
                    <a:p>
                      <a:pPr algn="ctr">
                        <a:buNone/>
                      </a:pPr>
                      <a:r>
                        <a:rPr lang="en-US" sz="1800" b="1" dirty="0">
                          <a:latin typeface="Alexandria"/>
                        </a:rPr>
                        <a:t>When prepared</a:t>
                      </a:r>
                    </a:p>
                  </a:txBody>
                  <a:tcPr marL="59607" marR="59607" marT="29804" marB="29804" anchor="ctr"/>
                </a:tc>
                <a:tc>
                  <a:txBody>
                    <a:bodyPr/>
                    <a:lstStyle/>
                    <a:p>
                      <a:pPr algn="ctr">
                        <a:buNone/>
                      </a:pPr>
                      <a:r>
                        <a:rPr lang="en-US" sz="1800" dirty="0">
                          <a:latin typeface="Alexandria"/>
                        </a:rPr>
                        <a:t>First, after receiving instructions</a:t>
                      </a:r>
                    </a:p>
                  </a:txBody>
                  <a:tcPr marL="59607" marR="59607" marT="29804" marB="29804" anchor="ctr">
                    <a:solidFill>
                      <a:schemeClr val="bg1"/>
                    </a:solidFill>
                  </a:tcPr>
                </a:tc>
                <a:tc>
                  <a:txBody>
                    <a:bodyPr/>
                    <a:lstStyle/>
                    <a:p>
                      <a:pPr algn="ctr">
                        <a:buNone/>
                      </a:pPr>
                      <a:r>
                        <a:rPr lang="en-US" sz="1800" dirty="0">
                          <a:latin typeface="Alexandria"/>
                        </a:rPr>
                        <a:t>After defining the scope of work and before execution</a:t>
                      </a:r>
                    </a:p>
                  </a:txBody>
                  <a:tcPr marL="59607" marR="59607" marT="29804" marB="29804" anchor="ctr">
                    <a:solidFill>
                      <a:schemeClr val="bg1"/>
                    </a:solidFill>
                  </a:tcPr>
                </a:tc>
                <a:extLst>
                  <a:ext uri="{0D108BD9-81ED-4DB2-BD59-A6C34878D82A}">
                    <a16:rowId xmlns:a16="http://schemas.microsoft.com/office/drawing/2014/main" val="939719356"/>
                  </a:ext>
                </a:extLst>
              </a:tr>
              <a:tr h="632557">
                <a:tc>
                  <a:txBody>
                    <a:bodyPr/>
                    <a:lstStyle/>
                    <a:p>
                      <a:pPr algn="ctr">
                        <a:buNone/>
                      </a:pPr>
                      <a:r>
                        <a:rPr lang="en-US" sz="1800" b="1" dirty="0">
                          <a:latin typeface="Alexandria"/>
                        </a:rPr>
                        <a:t>Requires signature?</a:t>
                      </a:r>
                    </a:p>
                  </a:txBody>
                  <a:tcPr marL="59607" marR="59607" marT="29804" marB="29804" anchor="ctr"/>
                </a:tc>
                <a:tc>
                  <a:txBody>
                    <a:bodyPr/>
                    <a:lstStyle/>
                    <a:p>
                      <a:pPr algn="ctr">
                        <a:buNone/>
                      </a:pPr>
                      <a:r>
                        <a:rPr lang="en-US" sz="1800" dirty="0">
                          <a:latin typeface="Alexandria"/>
                        </a:rPr>
                        <a:t>Not always required under IVS</a:t>
                      </a:r>
                    </a:p>
                  </a:txBody>
                  <a:tcPr marL="59607" marR="59607" marT="29804" marB="29804" anchor="ctr">
                    <a:solidFill>
                      <a:schemeClr val="bg1"/>
                    </a:solidFill>
                  </a:tcPr>
                </a:tc>
                <a:tc>
                  <a:txBody>
                    <a:bodyPr/>
                    <a:lstStyle/>
                    <a:p>
                      <a:pPr algn="ctr">
                        <a:buNone/>
                      </a:pPr>
                      <a:r>
                        <a:rPr lang="en-US" sz="1800" dirty="0">
                          <a:latin typeface="Alexandria"/>
                        </a:rPr>
                        <a:t>Yes (mandatory before issuing the report under RICS)</a:t>
                      </a:r>
                    </a:p>
                  </a:txBody>
                  <a:tcPr marL="59607" marR="59607" marT="29804" marB="29804" anchor="ctr">
                    <a:solidFill>
                      <a:schemeClr val="bg1"/>
                    </a:solidFill>
                  </a:tcPr>
                </a:tc>
                <a:extLst>
                  <a:ext uri="{0D108BD9-81ED-4DB2-BD59-A6C34878D82A}">
                    <a16:rowId xmlns:a16="http://schemas.microsoft.com/office/drawing/2014/main" val="986887235"/>
                  </a:ext>
                </a:extLst>
              </a:tr>
              <a:tr h="632557">
                <a:tc>
                  <a:txBody>
                    <a:bodyPr/>
                    <a:lstStyle/>
                    <a:p>
                      <a:pPr algn="ctr">
                        <a:buNone/>
                      </a:pPr>
                      <a:r>
                        <a:rPr lang="en-US" sz="1800" b="1" dirty="0">
                          <a:latin typeface="Alexandria"/>
                        </a:rPr>
                        <a:t>Identifies the asset and purpose?</a:t>
                      </a:r>
                    </a:p>
                  </a:txBody>
                  <a:tcPr marL="59607" marR="59607" marT="29804" marB="29804" anchor="ctr"/>
                </a:tc>
                <a:tc>
                  <a:txBody>
                    <a:bodyPr/>
                    <a:lstStyle/>
                    <a:p>
                      <a:pPr algn="ctr">
                        <a:buNone/>
                      </a:pPr>
                      <a:r>
                        <a:rPr lang="en-US" sz="1800">
                          <a:latin typeface="Alexandria"/>
                        </a:rPr>
                        <a:t>✔</a:t>
                      </a:r>
                    </a:p>
                  </a:txBody>
                  <a:tcPr marL="59607" marR="59607" marT="29804" marB="29804" anchor="ctr">
                    <a:solidFill>
                      <a:schemeClr val="bg1"/>
                    </a:solidFill>
                  </a:tcPr>
                </a:tc>
                <a:tc>
                  <a:txBody>
                    <a:bodyPr/>
                    <a:lstStyle/>
                    <a:p>
                      <a:pPr algn="ctr">
                        <a:buNone/>
                      </a:pPr>
                      <a:r>
                        <a:rPr lang="en-US" sz="1800" dirty="0">
                          <a:latin typeface="Alexandria"/>
                        </a:rPr>
                        <a:t>✔</a:t>
                      </a:r>
                    </a:p>
                  </a:txBody>
                  <a:tcPr marL="59607" marR="59607" marT="29804" marB="29804" anchor="ctr">
                    <a:solidFill>
                      <a:schemeClr val="bg1"/>
                    </a:solidFill>
                  </a:tcPr>
                </a:tc>
                <a:extLst>
                  <a:ext uri="{0D108BD9-81ED-4DB2-BD59-A6C34878D82A}">
                    <a16:rowId xmlns:a16="http://schemas.microsoft.com/office/drawing/2014/main" val="448808865"/>
                  </a:ext>
                </a:extLst>
              </a:tr>
              <a:tr h="632557">
                <a:tc>
                  <a:txBody>
                    <a:bodyPr/>
                    <a:lstStyle/>
                    <a:p>
                      <a:pPr algn="ctr">
                        <a:buNone/>
                      </a:pPr>
                      <a:r>
                        <a:rPr lang="en-US" sz="1800" b="1" dirty="0">
                          <a:latin typeface="Alexandria"/>
                        </a:rPr>
                        <a:t>Includes basis of value and valuation date?</a:t>
                      </a:r>
                    </a:p>
                  </a:txBody>
                  <a:tcPr marL="59607" marR="59607" marT="29804" marB="29804" anchor="ctr"/>
                </a:tc>
                <a:tc>
                  <a:txBody>
                    <a:bodyPr/>
                    <a:lstStyle/>
                    <a:p>
                      <a:pPr algn="ctr">
                        <a:buNone/>
                      </a:pPr>
                      <a:r>
                        <a:rPr lang="en-US" sz="1800">
                          <a:latin typeface="Alexandria"/>
                        </a:rPr>
                        <a:t>✔</a:t>
                      </a:r>
                    </a:p>
                  </a:txBody>
                  <a:tcPr marL="59607" marR="59607" marT="29804" marB="29804" anchor="ctr">
                    <a:solidFill>
                      <a:schemeClr val="bg1"/>
                    </a:solidFill>
                  </a:tcPr>
                </a:tc>
                <a:tc>
                  <a:txBody>
                    <a:bodyPr/>
                    <a:lstStyle/>
                    <a:p>
                      <a:pPr algn="ctr">
                        <a:buNone/>
                      </a:pPr>
                      <a:r>
                        <a:rPr lang="en-US" sz="1800" dirty="0">
                          <a:latin typeface="Alexandria"/>
                        </a:rPr>
                        <a:t>✔</a:t>
                      </a:r>
                    </a:p>
                  </a:txBody>
                  <a:tcPr marL="59607" marR="59607" marT="29804" marB="29804" anchor="ctr">
                    <a:solidFill>
                      <a:schemeClr val="bg1"/>
                    </a:solidFill>
                  </a:tcPr>
                </a:tc>
                <a:extLst>
                  <a:ext uri="{0D108BD9-81ED-4DB2-BD59-A6C34878D82A}">
                    <a16:rowId xmlns:a16="http://schemas.microsoft.com/office/drawing/2014/main" val="1254380016"/>
                  </a:ext>
                </a:extLst>
              </a:tr>
              <a:tr h="917840">
                <a:tc>
                  <a:txBody>
                    <a:bodyPr/>
                    <a:lstStyle/>
                    <a:p>
                      <a:pPr algn="ctr">
                        <a:buNone/>
                      </a:pPr>
                      <a:r>
                        <a:rPr lang="en-US" sz="1800" b="1" dirty="0">
                          <a:latin typeface="Alexandria"/>
                        </a:rPr>
                        <a:t>Includes inspection scope and assumptions?</a:t>
                      </a:r>
                    </a:p>
                  </a:txBody>
                  <a:tcPr marL="59607" marR="59607" marT="29804" marB="29804" anchor="ctr"/>
                </a:tc>
                <a:tc>
                  <a:txBody>
                    <a:bodyPr/>
                    <a:lstStyle/>
                    <a:p>
                      <a:pPr algn="ctr">
                        <a:buNone/>
                      </a:pPr>
                      <a:r>
                        <a:rPr lang="en-US" sz="1800" dirty="0">
                          <a:latin typeface="Alexandria"/>
                        </a:rPr>
                        <a:t>✔</a:t>
                      </a:r>
                    </a:p>
                  </a:txBody>
                  <a:tcPr marL="59607" marR="59607" marT="29804" marB="29804" anchor="ctr">
                    <a:solidFill>
                      <a:schemeClr val="bg1"/>
                    </a:solidFill>
                  </a:tcPr>
                </a:tc>
                <a:tc>
                  <a:txBody>
                    <a:bodyPr/>
                    <a:lstStyle/>
                    <a:p>
                      <a:pPr algn="ctr">
                        <a:buNone/>
                      </a:pPr>
                      <a:r>
                        <a:rPr lang="en-US" sz="1800" dirty="0">
                          <a:latin typeface="Alexandria"/>
                        </a:rPr>
                        <a:t>✔</a:t>
                      </a:r>
                    </a:p>
                  </a:txBody>
                  <a:tcPr marL="59607" marR="59607" marT="29804" marB="29804" anchor="ctr">
                    <a:solidFill>
                      <a:schemeClr val="bg1"/>
                    </a:solidFill>
                  </a:tcPr>
                </a:tc>
                <a:extLst>
                  <a:ext uri="{0D108BD9-81ED-4DB2-BD59-A6C34878D82A}">
                    <a16:rowId xmlns:a16="http://schemas.microsoft.com/office/drawing/2014/main" val="4198043889"/>
                  </a:ext>
                </a:extLst>
              </a:tr>
            </a:tbl>
          </a:graphicData>
        </a:graphic>
      </p:graphicFrame>
    </p:spTree>
    <p:extLst>
      <p:ext uri="{BB962C8B-B14F-4D97-AF65-F5344CB8AC3E}">
        <p14:creationId xmlns:p14="http://schemas.microsoft.com/office/powerpoint/2010/main" val="251206875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1D4B57-1DE6-BFA8-9B04-BF16248CA70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5B1F932D-443F-4529-4A09-3C4E9F076834}"/>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8F5391BE-000A-8C37-FBA8-F6195B63FCE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91282513-6328-5303-13CE-21B8A0D5E7DC}"/>
              </a:ext>
            </a:extLst>
          </p:cNvPr>
          <p:cNvSpPr txBox="1"/>
          <p:nvPr/>
        </p:nvSpPr>
        <p:spPr>
          <a:xfrm>
            <a:off x="359230" y="1098719"/>
            <a:ext cx="9953280"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3.Preparation the Scope of Work/ Letter of Engagement</a:t>
            </a:r>
          </a:p>
        </p:txBody>
      </p:sp>
      <p:sp>
        <p:nvSpPr>
          <p:cNvPr id="3" name="TextBox 2">
            <a:extLst>
              <a:ext uri="{FF2B5EF4-FFF2-40B4-BE49-F238E27FC236}">
                <a16:creationId xmlns:a16="http://schemas.microsoft.com/office/drawing/2014/main" id="{329E49F1-0497-DD3E-7539-3F845A6A7DE1}"/>
              </a:ext>
            </a:extLst>
          </p:cNvPr>
          <p:cNvSpPr txBox="1"/>
          <p:nvPr/>
        </p:nvSpPr>
        <p:spPr>
          <a:xfrm>
            <a:off x="4347795" y="524820"/>
            <a:ext cx="479342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Valuation Process Lifecycle</a:t>
            </a:r>
          </a:p>
        </p:txBody>
      </p:sp>
      <p:sp>
        <p:nvSpPr>
          <p:cNvPr id="8" name="TextBox 7">
            <a:extLst>
              <a:ext uri="{FF2B5EF4-FFF2-40B4-BE49-F238E27FC236}">
                <a16:creationId xmlns:a16="http://schemas.microsoft.com/office/drawing/2014/main" id="{474A37A7-0D47-77A9-EA97-B20E81D4401C}"/>
              </a:ext>
            </a:extLst>
          </p:cNvPr>
          <p:cNvSpPr txBox="1"/>
          <p:nvPr/>
        </p:nvSpPr>
        <p:spPr>
          <a:xfrm>
            <a:off x="3316419" y="1507212"/>
            <a:ext cx="6096000"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Comparison: Scope of Work vs. Letter of Engagement</a:t>
            </a:r>
          </a:p>
        </p:txBody>
      </p:sp>
      <p:graphicFrame>
        <p:nvGraphicFramePr>
          <p:cNvPr id="2" name="Table 1">
            <a:extLst>
              <a:ext uri="{FF2B5EF4-FFF2-40B4-BE49-F238E27FC236}">
                <a16:creationId xmlns:a16="http://schemas.microsoft.com/office/drawing/2014/main" id="{B445F675-F2E2-B32C-DD98-C3E7E9221175}"/>
              </a:ext>
            </a:extLst>
          </p:cNvPr>
          <p:cNvGraphicFramePr>
            <a:graphicFrameLocks noGrp="1"/>
          </p:cNvGraphicFramePr>
          <p:nvPr>
            <p:extLst>
              <p:ext uri="{D42A27DB-BD31-4B8C-83A1-F6EECF244321}">
                <p14:modId xmlns:p14="http://schemas.microsoft.com/office/powerpoint/2010/main" val="374988021"/>
              </p:ext>
            </p:extLst>
          </p:nvPr>
        </p:nvGraphicFramePr>
        <p:xfrm>
          <a:off x="180431" y="2000488"/>
          <a:ext cx="11851149" cy="4266111"/>
        </p:xfrm>
        <a:graphic>
          <a:graphicData uri="http://schemas.openxmlformats.org/drawingml/2006/table">
            <a:tbl>
              <a:tblPr>
                <a:tableStyleId>{8A107856-5554-42FB-B03E-39F5DBC370BA}</a:tableStyleId>
              </a:tblPr>
              <a:tblGrid>
                <a:gridCol w="2370263">
                  <a:extLst>
                    <a:ext uri="{9D8B030D-6E8A-4147-A177-3AD203B41FA5}">
                      <a16:colId xmlns:a16="http://schemas.microsoft.com/office/drawing/2014/main" val="1581370657"/>
                    </a:ext>
                  </a:extLst>
                </a:gridCol>
                <a:gridCol w="4620126">
                  <a:extLst>
                    <a:ext uri="{9D8B030D-6E8A-4147-A177-3AD203B41FA5}">
                      <a16:colId xmlns:a16="http://schemas.microsoft.com/office/drawing/2014/main" val="2702922440"/>
                    </a:ext>
                  </a:extLst>
                </a:gridCol>
                <a:gridCol w="4860760">
                  <a:extLst>
                    <a:ext uri="{9D8B030D-6E8A-4147-A177-3AD203B41FA5}">
                      <a16:colId xmlns:a16="http://schemas.microsoft.com/office/drawing/2014/main" val="3443848926"/>
                    </a:ext>
                  </a:extLst>
                </a:gridCol>
              </a:tblGrid>
              <a:tr h="494777">
                <a:tc>
                  <a:txBody>
                    <a:bodyPr/>
                    <a:lstStyle/>
                    <a:p>
                      <a:pPr algn="ctr">
                        <a:buNone/>
                      </a:pPr>
                      <a:r>
                        <a:rPr lang="en-US" sz="1800" b="1" dirty="0">
                          <a:latin typeface="Alexandria"/>
                        </a:rPr>
                        <a:t>Comparison Element</a:t>
                      </a:r>
                    </a:p>
                  </a:txBody>
                  <a:tcPr marL="59607" marR="59607" marT="29804" marB="29804" anchor="ctr"/>
                </a:tc>
                <a:tc>
                  <a:txBody>
                    <a:bodyPr/>
                    <a:lstStyle/>
                    <a:p>
                      <a:pPr algn="ctr">
                        <a:buNone/>
                      </a:pPr>
                      <a:r>
                        <a:rPr lang="en-US" sz="1800" b="1">
                          <a:latin typeface="Alexandria"/>
                        </a:rPr>
                        <a:t>Scope of Work</a:t>
                      </a:r>
                    </a:p>
                  </a:txBody>
                  <a:tcPr marL="59607" marR="59607" marT="29804" marB="29804" anchor="ctr"/>
                </a:tc>
                <a:tc>
                  <a:txBody>
                    <a:bodyPr/>
                    <a:lstStyle/>
                    <a:p>
                      <a:pPr algn="ctr">
                        <a:buNone/>
                      </a:pPr>
                      <a:r>
                        <a:rPr lang="en-US" sz="1800" b="1" dirty="0">
                          <a:latin typeface="Alexandria"/>
                        </a:rPr>
                        <a:t>Letter of Engagement</a:t>
                      </a:r>
                    </a:p>
                  </a:txBody>
                  <a:tcPr marL="59607" marR="59607" marT="29804" marB="29804" anchor="ctr"/>
                </a:tc>
                <a:extLst>
                  <a:ext uri="{0D108BD9-81ED-4DB2-BD59-A6C34878D82A}">
                    <a16:rowId xmlns:a16="http://schemas.microsoft.com/office/drawing/2014/main" val="954647160"/>
                  </a:ext>
                </a:extLst>
              </a:tr>
              <a:tr h="455655">
                <a:tc>
                  <a:txBody>
                    <a:bodyPr/>
                    <a:lstStyle/>
                    <a:p>
                      <a:pPr algn="ctr">
                        <a:buNone/>
                      </a:pPr>
                      <a:r>
                        <a:rPr lang="en-US" sz="1800" b="1" dirty="0">
                          <a:latin typeface="Alexandria"/>
                        </a:rPr>
                        <a:t>Includes fees?</a:t>
                      </a:r>
                    </a:p>
                  </a:txBody>
                  <a:tcPr marL="59607" marR="59607" marT="29804" marB="29804" anchor="ctr"/>
                </a:tc>
                <a:tc>
                  <a:txBody>
                    <a:bodyPr/>
                    <a:lstStyle/>
                    <a:p>
                      <a:pPr algn="ctr">
                        <a:buNone/>
                      </a:pPr>
                      <a:r>
                        <a:rPr lang="en-US" sz="1800" dirty="0">
                          <a:latin typeface="Alexandria"/>
                        </a:rPr>
                        <a:t>✖</a:t>
                      </a:r>
                    </a:p>
                  </a:txBody>
                  <a:tcPr marL="59607" marR="59607" marT="29804" marB="29804" anchor="ctr">
                    <a:solidFill>
                      <a:schemeClr val="bg1"/>
                    </a:solidFill>
                  </a:tcPr>
                </a:tc>
                <a:tc>
                  <a:txBody>
                    <a:bodyPr/>
                    <a:lstStyle/>
                    <a:p>
                      <a:pPr algn="ctr">
                        <a:buNone/>
                      </a:pPr>
                      <a:r>
                        <a:rPr lang="en-US" sz="1800" dirty="0">
                          <a:latin typeface="Alexandria"/>
                        </a:rPr>
                        <a:t>✔</a:t>
                      </a:r>
                    </a:p>
                  </a:txBody>
                  <a:tcPr marL="59607" marR="59607" marT="29804" marB="29804" anchor="ctr">
                    <a:solidFill>
                      <a:schemeClr val="bg1"/>
                    </a:solidFill>
                  </a:tcPr>
                </a:tc>
                <a:extLst>
                  <a:ext uri="{0D108BD9-81ED-4DB2-BD59-A6C34878D82A}">
                    <a16:rowId xmlns:a16="http://schemas.microsoft.com/office/drawing/2014/main" val="1424515083"/>
                  </a:ext>
                </a:extLst>
              </a:tr>
              <a:tr h="455655">
                <a:tc>
                  <a:txBody>
                    <a:bodyPr/>
                    <a:lstStyle/>
                    <a:p>
                      <a:pPr algn="ctr">
                        <a:buNone/>
                      </a:pPr>
                      <a:r>
                        <a:rPr lang="en-US" sz="1800" b="1" dirty="0">
                          <a:latin typeface="Alexandria"/>
                        </a:rPr>
                        <a:t>Includes liability limits?</a:t>
                      </a:r>
                    </a:p>
                  </a:txBody>
                  <a:tcPr marL="59607" marR="59607" marT="29804" marB="29804" anchor="ctr"/>
                </a:tc>
                <a:tc>
                  <a:txBody>
                    <a:bodyPr/>
                    <a:lstStyle/>
                    <a:p>
                      <a:pPr algn="ctr">
                        <a:buNone/>
                      </a:pPr>
                      <a:r>
                        <a:rPr lang="en-US" sz="1800" dirty="0">
                          <a:latin typeface="Alexandria"/>
                        </a:rPr>
                        <a:t>✖</a:t>
                      </a:r>
                    </a:p>
                  </a:txBody>
                  <a:tcPr marL="59607" marR="59607" marT="29804" marB="29804" anchor="ctr">
                    <a:solidFill>
                      <a:schemeClr val="bg1"/>
                    </a:solidFill>
                  </a:tcPr>
                </a:tc>
                <a:tc>
                  <a:txBody>
                    <a:bodyPr/>
                    <a:lstStyle/>
                    <a:p>
                      <a:pPr algn="ctr">
                        <a:buNone/>
                      </a:pPr>
                      <a:r>
                        <a:rPr lang="en-US" sz="1800" dirty="0">
                          <a:latin typeface="Alexandria"/>
                        </a:rPr>
                        <a:t>✔</a:t>
                      </a:r>
                    </a:p>
                  </a:txBody>
                  <a:tcPr marL="59607" marR="59607" marT="29804" marB="29804" anchor="ctr">
                    <a:solidFill>
                      <a:schemeClr val="bg1"/>
                    </a:solidFill>
                  </a:tcPr>
                </a:tc>
                <a:extLst>
                  <a:ext uri="{0D108BD9-81ED-4DB2-BD59-A6C34878D82A}">
                    <a16:rowId xmlns:a16="http://schemas.microsoft.com/office/drawing/2014/main" val="1532252074"/>
                  </a:ext>
                </a:extLst>
              </a:tr>
              <a:tr h="829971">
                <a:tc>
                  <a:txBody>
                    <a:bodyPr/>
                    <a:lstStyle/>
                    <a:p>
                      <a:pPr algn="ctr">
                        <a:buNone/>
                      </a:pPr>
                      <a:r>
                        <a:rPr lang="en-US" sz="1800" b="1" dirty="0">
                          <a:latin typeface="Alexandria"/>
                        </a:rPr>
                        <a:t>Includes professional insurance?</a:t>
                      </a:r>
                    </a:p>
                  </a:txBody>
                  <a:tcPr marL="59607" marR="59607" marT="29804" marB="29804" anchor="ctr"/>
                </a:tc>
                <a:tc>
                  <a:txBody>
                    <a:bodyPr/>
                    <a:lstStyle/>
                    <a:p>
                      <a:pPr algn="ctr">
                        <a:buNone/>
                      </a:pPr>
                      <a:r>
                        <a:rPr lang="en-US" sz="1800" dirty="0">
                          <a:latin typeface="Alexandria"/>
                        </a:rPr>
                        <a:t>✖</a:t>
                      </a:r>
                    </a:p>
                  </a:txBody>
                  <a:tcPr marL="59607" marR="59607" marT="29804" marB="29804" anchor="ctr">
                    <a:solidFill>
                      <a:schemeClr val="bg1"/>
                    </a:solidFill>
                  </a:tcPr>
                </a:tc>
                <a:tc>
                  <a:txBody>
                    <a:bodyPr/>
                    <a:lstStyle/>
                    <a:p>
                      <a:pPr algn="ctr">
                        <a:buNone/>
                      </a:pPr>
                      <a:r>
                        <a:rPr lang="en-US" sz="1800" dirty="0">
                          <a:latin typeface="Alexandria"/>
                        </a:rPr>
                        <a:t>✔</a:t>
                      </a:r>
                    </a:p>
                  </a:txBody>
                  <a:tcPr marL="59607" marR="59607" marT="29804" marB="29804" anchor="ctr">
                    <a:solidFill>
                      <a:schemeClr val="bg1"/>
                    </a:solidFill>
                  </a:tcPr>
                </a:tc>
                <a:extLst>
                  <a:ext uri="{0D108BD9-81ED-4DB2-BD59-A6C34878D82A}">
                    <a16:rowId xmlns:a16="http://schemas.microsoft.com/office/drawing/2014/main" val="11628222"/>
                  </a:ext>
                </a:extLst>
              </a:tr>
              <a:tr h="1200082">
                <a:tc>
                  <a:txBody>
                    <a:bodyPr/>
                    <a:lstStyle/>
                    <a:p>
                      <a:pPr algn="ctr">
                        <a:buNone/>
                      </a:pPr>
                      <a:r>
                        <a:rPr lang="en-US" sz="1800" b="1" dirty="0">
                          <a:latin typeface="Alexandria"/>
                        </a:rPr>
                        <a:t>Includes payment and termination conditions?</a:t>
                      </a:r>
                    </a:p>
                  </a:txBody>
                  <a:tcPr marL="59607" marR="59607" marT="29804" marB="29804" anchor="ctr"/>
                </a:tc>
                <a:tc>
                  <a:txBody>
                    <a:bodyPr/>
                    <a:lstStyle/>
                    <a:p>
                      <a:pPr algn="ctr">
                        <a:buNone/>
                      </a:pPr>
                      <a:r>
                        <a:rPr lang="en-US" sz="1800">
                          <a:latin typeface="Alexandria"/>
                        </a:rPr>
                        <a:t>✖</a:t>
                      </a:r>
                    </a:p>
                  </a:txBody>
                  <a:tcPr marL="59607" marR="59607" marT="29804" marB="29804" anchor="ctr">
                    <a:solidFill>
                      <a:schemeClr val="bg1"/>
                    </a:solidFill>
                  </a:tcPr>
                </a:tc>
                <a:tc>
                  <a:txBody>
                    <a:bodyPr/>
                    <a:lstStyle/>
                    <a:p>
                      <a:pPr algn="ctr">
                        <a:buNone/>
                      </a:pPr>
                      <a:r>
                        <a:rPr lang="en-US" sz="1800" dirty="0">
                          <a:latin typeface="Alexandria"/>
                        </a:rPr>
                        <a:t>✔</a:t>
                      </a:r>
                    </a:p>
                  </a:txBody>
                  <a:tcPr marL="59607" marR="59607" marT="29804" marB="29804" anchor="ctr">
                    <a:solidFill>
                      <a:schemeClr val="bg1"/>
                    </a:solidFill>
                  </a:tcPr>
                </a:tc>
                <a:extLst>
                  <a:ext uri="{0D108BD9-81ED-4DB2-BD59-A6C34878D82A}">
                    <a16:rowId xmlns:a16="http://schemas.microsoft.com/office/drawing/2014/main" val="2115096164"/>
                  </a:ext>
                </a:extLst>
              </a:tr>
              <a:tr h="829971">
                <a:tc>
                  <a:txBody>
                    <a:bodyPr/>
                    <a:lstStyle/>
                    <a:p>
                      <a:pPr algn="ctr">
                        <a:buNone/>
                      </a:pPr>
                      <a:r>
                        <a:rPr lang="en-US" sz="1800" b="1" dirty="0">
                          <a:latin typeface="Alexandria"/>
                        </a:rPr>
                        <a:t>Protects what?</a:t>
                      </a:r>
                    </a:p>
                  </a:txBody>
                  <a:tcPr marL="59607" marR="59607" marT="29804" marB="29804" anchor="ctr"/>
                </a:tc>
                <a:tc>
                  <a:txBody>
                    <a:bodyPr/>
                    <a:lstStyle/>
                    <a:p>
                      <a:pPr algn="ctr">
                        <a:buNone/>
                      </a:pPr>
                      <a:r>
                        <a:rPr lang="en-US" sz="1800" dirty="0">
                          <a:latin typeface="Alexandria"/>
                        </a:rPr>
                        <a:t>Quality of the professional opinion</a:t>
                      </a:r>
                    </a:p>
                  </a:txBody>
                  <a:tcPr marL="59607" marR="59607" marT="29804" marB="29804" anchor="ctr">
                    <a:solidFill>
                      <a:schemeClr val="bg1"/>
                    </a:solidFill>
                  </a:tcPr>
                </a:tc>
                <a:tc>
                  <a:txBody>
                    <a:bodyPr/>
                    <a:lstStyle/>
                    <a:p>
                      <a:pPr algn="ctr">
                        <a:buNone/>
                      </a:pPr>
                      <a:r>
                        <a:rPr lang="en-US" sz="1800" dirty="0">
                          <a:latin typeface="Alexandria"/>
                        </a:rPr>
                        <a:t>Legal liability of the valuer</a:t>
                      </a:r>
                    </a:p>
                  </a:txBody>
                  <a:tcPr marL="59607" marR="59607" marT="29804" marB="29804" anchor="ctr">
                    <a:solidFill>
                      <a:schemeClr val="bg1"/>
                    </a:solidFill>
                  </a:tcPr>
                </a:tc>
                <a:extLst>
                  <a:ext uri="{0D108BD9-81ED-4DB2-BD59-A6C34878D82A}">
                    <a16:rowId xmlns:a16="http://schemas.microsoft.com/office/drawing/2014/main" val="3598316459"/>
                  </a:ext>
                </a:extLst>
              </a:tr>
            </a:tbl>
          </a:graphicData>
        </a:graphic>
      </p:graphicFrame>
    </p:spTree>
    <p:extLst>
      <p:ext uri="{BB962C8B-B14F-4D97-AF65-F5344CB8AC3E}">
        <p14:creationId xmlns:p14="http://schemas.microsoft.com/office/powerpoint/2010/main" val="333779619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47E62B-D625-B697-AA06-5952BC3876A7}"/>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C09E20B1-D0F8-F5EE-BDD0-D4C92F0A9CC5}"/>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79B603E5-A1DB-7EFF-CF74-776F9EA340E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934D94FA-AE48-A882-AA0E-25A1D5F3EE28}"/>
              </a:ext>
            </a:extLst>
          </p:cNvPr>
          <p:cNvSpPr txBox="1"/>
          <p:nvPr/>
        </p:nvSpPr>
        <p:spPr>
          <a:xfrm>
            <a:off x="359230" y="1098719"/>
            <a:ext cx="9953280"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4. Inspection and Investigation</a:t>
            </a:r>
          </a:p>
        </p:txBody>
      </p:sp>
      <p:sp>
        <p:nvSpPr>
          <p:cNvPr id="3" name="TextBox 2">
            <a:extLst>
              <a:ext uri="{FF2B5EF4-FFF2-40B4-BE49-F238E27FC236}">
                <a16:creationId xmlns:a16="http://schemas.microsoft.com/office/drawing/2014/main" id="{D2062A76-2C5B-0A4A-4E54-4D4762182147}"/>
              </a:ext>
            </a:extLst>
          </p:cNvPr>
          <p:cNvSpPr txBox="1"/>
          <p:nvPr/>
        </p:nvSpPr>
        <p:spPr>
          <a:xfrm>
            <a:off x="4347795" y="524820"/>
            <a:ext cx="479342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Valuation Process Lifecycle</a:t>
            </a:r>
          </a:p>
        </p:txBody>
      </p:sp>
      <p:sp>
        <p:nvSpPr>
          <p:cNvPr id="13" name="Rectangle: Top Corners Rounded 12">
            <a:extLst>
              <a:ext uri="{FF2B5EF4-FFF2-40B4-BE49-F238E27FC236}">
                <a16:creationId xmlns:a16="http://schemas.microsoft.com/office/drawing/2014/main" id="{42E50253-7F18-70C1-52CE-0F13BD39E608}"/>
              </a:ext>
            </a:extLst>
          </p:cNvPr>
          <p:cNvSpPr/>
          <p:nvPr/>
        </p:nvSpPr>
        <p:spPr>
          <a:xfrm>
            <a:off x="180431" y="1645859"/>
            <a:ext cx="11412168" cy="585734"/>
          </a:xfrm>
          <a:prstGeom prst="round2Same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lnSpc>
                <a:spcPct val="120000"/>
              </a:lnSpc>
              <a:defRPr/>
            </a:pPr>
            <a:r>
              <a:rPr lang="en-US" sz="2000" b="1" dirty="0">
                <a:solidFill>
                  <a:srgbClr val="C00000"/>
                </a:solidFill>
                <a:latin typeface="Alexandria"/>
              </a:rPr>
              <a:t>Inspection</a:t>
            </a:r>
            <a:r>
              <a:rPr lang="en-US" sz="2000" b="1" dirty="0">
                <a:solidFill>
                  <a:prstClr val="black"/>
                </a:solidFill>
                <a:latin typeface="Alexandria"/>
              </a:rPr>
              <a:t> is not merely “looking”; it is an investigation.</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12" name="Rectangle: Top Corners Rounded 11">
            <a:extLst>
              <a:ext uri="{FF2B5EF4-FFF2-40B4-BE49-F238E27FC236}">
                <a16:creationId xmlns:a16="http://schemas.microsoft.com/office/drawing/2014/main" id="{5E212A8E-BB84-28C8-7F94-2E7F3BF82C31}"/>
              </a:ext>
            </a:extLst>
          </p:cNvPr>
          <p:cNvSpPr/>
          <p:nvPr/>
        </p:nvSpPr>
        <p:spPr>
          <a:xfrm>
            <a:off x="180431" y="2721583"/>
            <a:ext cx="11412168" cy="585734"/>
          </a:xfrm>
          <a:prstGeom prst="round2Same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20000"/>
              </a:lnSpc>
              <a:defRPr/>
            </a:pPr>
            <a:r>
              <a:rPr lang="en-US" sz="2000" b="1" dirty="0">
                <a:solidFill>
                  <a:srgbClr val="C00000"/>
                </a:solidFill>
                <a:latin typeface="Alexandria"/>
              </a:rPr>
              <a:t>Levels of inspection </a:t>
            </a:r>
            <a:r>
              <a:rPr lang="en-US" sz="2000" b="1" dirty="0">
                <a:solidFill>
                  <a:prstClr val="black"/>
                </a:solidFill>
                <a:latin typeface="Alexandria"/>
              </a:rPr>
              <a:t>are part of the scope of work and must be defined before the valuation begins.</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15" name="Rectangle: Top Corners Rounded 14">
            <a:extLst>
              <a:ext uri="{FF2B5EF4-FFF2-40B4-BE49-F238E27FC236}">
                <a16:creationId xmlns:a16="http://schemas.microsoft.com/office/drawing/2014/main" id="{872897A3-2F7C-4A62-FD41-0FD480792BFC}"/>
              </a:ext>
            </a:extLst>
          </p:cNvPr>
          <p:cNvSpPr/>
          <p:nvPr/>
        </p:nvSpPr>
        <p:spPr>
          <a:xfrm>
            <a:off x="186274" y="4040673"/>
            <a:ext cx="11412168" cy="1171467"/>
          </a:xfrm>
          <a:prstGeom prst="round2Same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20000"/>
              </a:lnSpc>
              <a:defRPr/>
            </a:pPr>
            <a:r>
              <a:rPr lang="en-US" sz="2000" b="1" dirty="0">
                <a:solidFill>
                  <a:srgbClr val="C00000"/>
                </a:solidFill>
                <a:latin typeface="Alexandria"/>
              </a:rPr>
              <a:t>The inspection level </a:t>
            </a:r>
            <a:r>
              <a:rPr lang="en-US" sz="2000" b="1" dirty="0">
                <a:solidFill>
                  <a:prstClr val="black"/>
                </a:solidFill>
                <a:latin typeface="Alexandria"/>
              </a:rPr>
              <a:t>determines the strength of the foundation on which the valuation is based, not merely a procedural step before writing the report.</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Tree>
    <p:extLst>
      <p:ext uri="{BB962C8B-B14F-4D97-AF65-F5344CB8AC3E}">
        <p14:creationId xmlns:p14="http://schemas.microsoft.com/office/powerpoint/2010/main" val="3795659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2" grpId="0" animBg="1"/>
      <p:bldP spid="1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AC01AC-22C9-800F-0926-A238EA41D00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6E139159-EF9C-477F-24F2-CAE214D7CD94}"/>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CBED0AA-9F70-BDDE-88B7-6801A2EBB54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98E9907D-59C6-7C1E-FA43-B8F28A131CBA}"/>
              </a:ext>
            </a:extLst>
          </p:cNvPr>
          <p:cNvSpPr txBox="1"/>
          <p:nvPr/>
        </p:nvSpPr>
        <p:spPr>
          <a:xfrm>
            <a:off x="359230" y="1098719"/>
            <a:ext cx="9953280"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4. Inspection and Investigation</a:t>
            </a:r>
          </a:p>
        </p:txBody>
      </p:sp>
      <p:sp>
        <p:nvSpPr>
          <p:cNvPr id="3" name="TextBox 2">
            <a:extLst>
              <a:ext uri="{FF2B5EF4-FFF2-40B4-BE49-F238E27FC236}">
                <a16:creationId xmlns:a16="http://schemas.microsoft.com/office/drawing/2014/main" id="{1320FC97-E291-0C22-067B-37B35A2DDB25}"/>
              </a:ext>
            </a:extLst>
          </p:cNvPr>
          <p:cNvSpPr txBox="1"/>
          <p:nvPr/>
        </p:nvSpPr>
        <p:spPr>
          <a:xfrm>
            <a:off x="4347795" y="524820"/>
            <a:ext cx="479342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Valuation Process Lifecycle</a:t>
            </a:r>
          </a:p>
        </p:txBody>
      </p:sp>
      <p:sp>
        <p:nvSpPr>
          <p:cNvPr id="8" name="TextBox 7">
            <a:extLst>
              <a:ext uri="{FF2B5EF4-FFF2-40B4-BE49-F238E27FC236}">
                <a16:creationId xmlns:a16="http://schemas.microsoft.com/office/drawing/2014/main" id="{C466ECFE-DF3B-46C7-D10A-FA18BF87BF25}"/>
              </a:ext>
            </a:extLst>
          </p:cNvPr>
          <p:cNvSpPr txBox="1"/>
          <p:nvPr/>
        </p:nvSpPr>
        <p:spPr>
          <a:xfrm>
            <a:off x="3316419" y="1507212"/>
            <a:ext cx="6096000"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Inspection Levels Table (According to RICS)</a:t>
            </a:r>
          </a:p>
        </p:txBody>
      </p:sp>
      <p:graphicFrame>
        <p:nvGraphicFramePr>
          <p:cNvPr id="7" name="Table 6">
            <a:extLst>
              <a:ext uri="{FF2B5EF4-FFF2-40B4-BE49-F238E27FC236}">
                <a16:creationId xmlns:a16="http://schemas.microsoft.com/office/drawing/2014/main" id="{2E48E7D6-8BA5-F247-C46D-F44B49A3F99E}"/>
              </a:ext>
            </a:extLst>
          </p:cNvPr>
          <p:cNvGraphicFramePr>
            <a:graphicFrameLocks noGrp="1"/>
          </p:cNvGraphicFramePr>
          <p:nvPr>
            <p:extLst>
              <p:ext uri="{D42A27DB-BD31-4B8C-83A1-F6EECF244321}">
                <p14:modId xmlns:p14="http://schemas.microsoft.com/office/powerpoint/2010/main" val="1677259893"/>
              </p:ext>
            </p:extLst>
          </p:nvPr>
        </p:nvGraphicFramePr>
        <p:xfrm>
          <a:off x="180430" y="1825625"/>
          <a:ext cx="12011570" cy="4646389"/>
        </p:xfrm>
        <a:graphic>
          <a:graphicData uri="http://schemas.openxmlformats.org/drawingml/2006/table">
            <a:tbl>
              <a:tblPr>
                <a:tableStyleId>{22838BEF-8BB2-4498-84A7-C5851F593DF1}</a:tableStyleId>
              </a:tblPr>
              <a:tblGrid>
                <a:gridCol w="1375654">
                  <a:extLst>
                    <a:ext uri="{9D8B030D-6E8A-4147-A177-3AD203B41FA5}">
                      <a16:colId xmlns:a16="http://schemas.microsoft.com/office/drawing/2014/main" val="1822081052"/>
                    </a:ext>
                  </a:extLst>
                </a:gridCol>
                <a:gridCol w="2759242">
                  <a:extLst>
                    <a:ext uri="{9D8B030D-6E8A-4147-A177-3AD203B41FA5}">
                      <a16:colId xmlns:a16="http://schemas.microsoft.com/office/drawing/2014/main" val="1773527609"/>
                    </a:ext>
                  </a:extLst>
                </a:gridCol>
                <a:gridCol w="2598821">
                  <a:extLst>
                    <a:ext uri="{9D8B030D-6E8A-4147-A177-3AD203B41FA5}">
                      <a16:colId xmlns:a16="http://schemas.microsoft.com/office/drawing/2014/main" val="2395443783"/>
                    </a:ext>
                  </a:extLst>
                </a:gridCol>
                <a:gridCol w="2875539">
                  <a:extLst>
                    <a:ext uri="{9D8B030D-6E8A-4147-A177-3AD203B41FA5}">
                      <a16:colId xmlns:a16="http://schemas.microsoft.com/office/drawing/2014/main" val="3288475697"/>
                    </a:ext>
                  </a:extLst>
                </a:gridCol>
                <a:gridCol w="2402314">
                  <a:extLst>
                    <a:ext uri="{9D8B030D-6E8A-4147-A177-3AD203B41FA5}">
                      <a16:colId xmlns:a16="http://schemas.microsoft.com/office/drawing/2014/main" val="4162640663"/>
                    </a:ext>
                  </a:extLst>
                </a:gridCol>
              </a:tblGrid>
              <a:tr h="523437">
                <a:tc>
                  <a:txBody>
                    <a:bodyPr/>
                    <a:lstStyle/>
                    <a:p>
                      <a:pPr algn="ctr">
                        <a:buNone/>
                      </a:pPr>
                      <a:r>
                        <a:rPr lang="en-US" sz="1800" b="1" dirty="0">
                          <a:latin typeface="Alexandria"/>
                        </a:rPr>
                        <a:t>Level</a:t>
                      </a:r>
                    </a:p>
                  </a:txBody>
                  <a:tcPr marL="77702" marR="77702" marT="38851" marB="38851" anchor="ctr"/>
                </a:tc>
                <a:tc>
                  <a:txBody>
                    <a:bodyPr/>
                    <a:lstStyle/>
                    <a:p>
                      <a:pPr algn="ctr">
                        <a:buNone/>
                      </a:pPr>
                      <a:r>
                        <a:rPr lang="en-US" sz="1800" b="1" dirty="0">
                          <a:latin typeface="Alexandria"/>
                        </a:rPr>
                        <a:t>Description</a:t>
                      </a:r>
                    </a:p>
                  </a:txBody>
                  <a:tcPr marL="77702" marR="77702" marT="38851" marB="38851" anchor="ctr"/>
                </a:tc>
                <a:tc>
                  <a:txBody>
                    <a:bodyPr/>
                    <a:lstStyle/>
                    <a:p>
                      <a:pPr algn="ctr">
                        <a:buNone/>
                      </a:pPr>
                      <a:r>
                        <a:rPr lang="en-US" sz="1800" b="1" dirty="0">
                          <a:latin typeface="Alexandria"/>
                        </a:rPr>
                        <a:t>Includes</a:t>
                      </a:r>
                    </a:p>
                  </a:txBody>
                  <a:tcPr marL="77702" marR="77702" marT="38851" marB="38851" anchor="ctr"/>
                </a:tc>
                <a:tc>
                  <a:txBody>
                    <a:bodyPr/>
                    <a:lstStyle/>
                    <a:p>
                      <a:pPr algn="ctr">
                        <a:buNone/>
                      </a:pPr>
                      <a:r>
                        <a:rPr lang="en-US" sz="1800" b="1" dirty="0">
                          <a:latin typeface="Alexandria"/>
                        </a:rPr>
                        <a:t>Does Not Include</a:t>
                      </a:r>
                    </a:p>
                  </a:txBody>
                  <a:tcPr marL="77702" marR="77702" marT="38851" marB="38851" anchor="ctr"/>
                </a:tc>
                <a:tc>
                  <a:txBody>
                    <a:bodyPr/>
                    <a:lstStyle/>
                    <a:p>
                      <a:pPr algn="ctr">
                        <a:buNone/>
                      </a:pPr>
                      <a:r>
                        <a:rPr lang="en-US" sz="1800" b="1" dirty="0">
                          <a:latin typeface="Alexandria"/>
                        </a:rPr>
                        <a:t>Typical Use</a:t>
                      </a:r>
                    </a:p>
                  </a:txBody>
                  <a:tcPr marL="77702" marR="77702" marT="38851" marB="38851" anchor="ctr"/>
                </a:tc>
                <a:extLst>
                  <a:ext uri="{0D108BD9-81ED-4DB2-BD59-A6C34878D82A}">
                    <a16:rowId xmlns:a16="http://schemas.microsoft.com/office/drawing/2014/main" val="1882428690"/>
                  </a:ext>
                </a:extLst>
              </a:tr>
              <a:tr h="1243239">
                <a:tc>
                  <a:txBody>
                    <a:bodyPr/>
                    <a:lstStyle/>
                    <a:p>
                      <a:pPr algn="ctr">
                        <a:buNone/>
                      </a:pPr>
                      <a:r>
                        <a:rPr lang="en-US" sz="1800" b="1" dirty="0">
                          <a:latin typeface="Alexandria"/>
                        </a:rPr>
                        <a:t>Full Inspection</a:t>
                      </a:r>
                    </a:p>
                  </a:txBody>
                  <a:tcPr marL="77702" marR="77702" marT="38851" marB="38851" anchor="ctr"/>
                </a:tc>
                <a:tc>
                  <a:txBody>
                    <a:bodyPr/>
                    <a:lstStyle/>
                    <a:p>
                      <a:pPr>
                        <a:buNone/>
                      </a:pPr>
                      <a:r>
                        <a:rPr lang="en-US" sz="1800" dirty="0">
                          <a:latin typeface="Alexandria"/>
                        </a:rPr>
                        <a:t>Comprehensive internal and external examination</a:t>
                      </a:r>
                    </a:p>
                  </a:txBody>
                  <a:tcPr marL="77702" marR="77702" marT="38851" marB="38851" anchor="ctr">
                    <a:solidFill>
                      <a:schemeClr val="bg1"/>
                    </a:solidFill>
                  </a:tcPr>
                </a:tc>
                <a:tc>
                  <a:txBody>
                    <a:bodyPr/>
                    <a:lstStyle/>
                    <a:p>
                      <a:pPr>
                        <a:buNone/>
                      </a:pPr>
                      <a:r>
                        <a:rPr lang="en-US" sz="1800" dirty="0">
                          <a:latin typeface="Alexandria"/>
                        </a:rPr>
                        <a:t>• All rooms and spaces</a:t>
                      </a:r>
                    </a:p>
                    <a:p>
                      <a:pPr>
                        <a:buNone/>
                      </a:pPr>
                      <a:r>
                        <a:rPr lang="en-US" sz="1800" dirty="0">
                          <a:latin typeface="Alexandria"/>
                        </a:rPr>
                        <a:t>• Roofs and basements</a:t>
                      </a:r>
                    </a:p>
                    <a:p>
                      <a:pPr>
                        <a:buNone/>
                      </a:pPr>
                      <a:r>
                        <a:rPr lang="en-US" sz="1800" dirty="0">
                          <a:latin typeface="Alexandria"/>
                        </a:rPr>
                        <a:t>• Visible systems</a:t>
                      </a:r>
                    </a:p>
                    <a:p>
                      <a:pPr>
                        <a:buNone/>
                      </a:pPr>
                      <a:r>
                        <a:rPr lang="en-US" sz="1800" dirty="0">
                          <a:latin typeface="Alexandria"/>
                        </a:rPr>
                        <a:t>• Detailed measurements</a:t>
                      </a:r>
                    </a:p>
                  </a:txBody>
                  <a:tcPr marL="77702" marR="77702" marT="38851" marB="38851" anchor="ctr">
                    <a:solidFill>
                      <a:schemeClr val="bg1"/>
                    </a:solidFill>
                  </a:tcPr>
                </a:tc>
                <a:tc>
                  <a:txBody>
                    <a:bodyPr/>
                    <a:lstStyle/>
                    <a:p>
                      <a:pPr>
                        <a:buNone/>
                      </a:pPr>
                      <a:r>
                        <a:rPr lang="en-US" sz="1800" dirty="0">
                          <a:latin typeface="Alexandria"/>
                        </a:rPr>
                        <a:t>• Specialized structural testing</a:t>
                      </a:r>
                    </a:p>
                    <a:p>
                      <a:pPr>
                        <a:buNone/>
                      </a:pPr>
                      <a:r>
                        <a:rPr lang="en-US" sz="1800" dirty="0">
                          <a:latin typeface="Alexandria"/>
                        </a:rPr>
                        <a:t>• Opening walls</a:t>
                      </a:r>
                    </a:p>
                    <a:p>
                      <a:pPr>
                        <a:buNone/>
                      </a:pPr>
                      <a:r>
                        <a:rPr lang="en-US" sz="1800" dirty="0">
                          <a:latin typeface="Alexandria"/>
                        </a:rPr>
                        <a:t>• Laboratory testing</a:t>
                      </a:r>
                    </a:p>
                  </a:txBody>
                  <a:tcPr marL="77702" marR="77702" marT="38851" marB="38851" anchor="ctr">
                    <a:solidFill>
                      <a:schemeClr val="bg1"/>
                    </a:solidFill>
                  </a:tcPr>
                </a:tc>
                <a:tc>
                  <a:txBody>
                    <a:bodyPr/>
                    <a:lstStyle/>
                    <a:p>
                      <a:pPr>
                        <a:buNone/>
                      </a:pPr>
                      <a:r>
                        <a:rPr lang="en-US" sz="1800">
                          <a:latin typeface="Alexandria"/>
                        </a:rPr>
                        <a:t>Valuations for purchase or financing</a:t>
                      </a:r>
                    </a:p>
                  </a:txBody>
                  <a:tcPr marL="77702" marR="77702" marT="38851" marB="38851" anchor="ctr">
                    <a:solidFill>
                      <a:schemeClr val="bg1"/>
                    </a:solidFill>
                  </a:tcPr>
                </a:tc>
                <a:extLst>
                  <a:ext uri="{0D108BD9-81ED-4DB2-BD59-A6C34878D82A}">
                    <a16:rowId xmlns:a16="http://schemas.microsoft.com/office/drawing/2014/main" val="3845542283"/>
                  </a:ext>
                </a:extLst>
              </a:tr>
              <a:tr h="1243239">
                <a:tc>
                  <a:txBody>
                    <a:bodyPr/>
                    <a:lstStyle/>
                    <a:p>
                      <a:pPr algn="ctr">
                        <a:buNone/>
                      </a:pPr>
                      <a:r>
                        <a:rPr lang="en-US" sz="1800" b="1" dirty="0">
                          <a:latin typeface="Alexandria"/>
                        </a:rPr>
                        <a:t>External Inspection</a:t>
                      </a:r>
                    </a:p>
                  </a:txBody>
                  <a:tcPr marL="77702" marR="77702" marT="38851" marB="38851" anchor="ctr"/>
                </a:tc>
                <a:tc>
                  <a:txBody>
                    <a:bodyPr/>
                    <a:lstStyle/>
                    <a:p>
                      <a:pPr>
                        <a:buNone/>
                      </a:pPr>
                      <a:r>
                        <a:rPr lang="en-US" sz="1800">
                          <a:latin typeface="Alexandria"/>
                        </a:rPr>
                        <a:t>External observation only</a:t>
                      </a:r>
                    </a:p>
                  </a:txBody>
                  <a:tcPr marL="77702" marR="77702" marT="38851" marB="38851" anchor="ctr">
                    <a:solidFill>
                      <a:schemeClr val="bg1"/>
                    </a:solidFill>
                  </a:tcPr>
                </a:tc>
                <a:tc>
                  <a:txBody>
                    <a:bodyPr/>
                    <a:lstStyle/>
                    <a:p>
                      <a:pPr>
                        <a:buNone/>
                      </a:pPr>
                      <a:r>
                        <a:rPr lang="en-US" sz="1800" dirty="0">
                          <a:latin typeface="Alexandria"/>
                        </a:rPr>
                        <a:t>• Building façades</a:t>
                      </a:r>
                    </a:p>
                    <a:p>
                      <a:pPr>
                        <a:buNone/>
                      </a:pPr>
                      <a:r>
                        <a:rPr lang="en-US" sz="1800" dirty="0">
                          <a:latin typeface="Alexandria"/>
                        </a:rPr>
                        <a:t>• Site location</a:t>
                      </a:r>
                    </a:p>
                    <a:p>
                      <a:pPr>
                        <a:buNone/>
                      </a:pPr>
                      <a:r>
                        <a:rPr lang="en-US" sz="1800" dirty="0">
                          <a:latin typeface="Alexandria"/>
                        </a:rPr>
                        <a:t>• Surroundings</a:t>
                      </a:r>
                    </a:p>
                    <a:p>
                      <a:pPr>
                        <a:buNone/>
                      </a:pPr>
                      <a:r>
                        <a:rPr lang="en-US" sz="1800" dirty="0">
                          <a:latin typeface="Alexandria"/>
                        </a:rPr>
                        <a:t>• Visible condition</a:t>
                      </a:r>
                    </a:p>
                  </a:txBody>
                  <a:tcPr marL="77702" marR="77702" marT="38851" marB="38851" anchor="ctr">
                    <a:solidFill>
                      <a:schemeClr val="bg1"/>
                    </a:solidFill>
                  </a:tcPr>
                </a:tc>
                <a:tc>
                  <a:txBody>
                    <a:bodyPr/>
                    <a:lstStyle/>
                    <a:p>
                      <a:pPr>
                        <a:buNone/>
                      </a:pPr>
                      <a:r>
                        <a:rPr lang="en-US" sz="1800" dirty="0">
                          <a:latin typeface="Alexandria"/>
                        </a:rPr>
                        <a:t>• Any internal inspection</a:t>
                      </a:r>
                    </a:p>
                    <a:p>
                      <a:pPr>
                        <a:buNone/>
                      </a:pPr>
                      <a:r>
                        <a:rPr lang="en-US" sz="1800" dirty="0">
                          <a:latin typeface="Alexandria"/>
                        </a:rPr>
                        <a:t>• Finishing details</a:t>
                      </a:r>
                    </a:p>
                    <a:p>
                      <a:pPr>
                        <a:buNone/>
                      </a:pPr>
                      <a:r>
                        <a:rPr lang="en-US" sz="1800" dirty="0">
                          <a:latin typeface="Alexandria"/>
                        </a:rPr>
                        <a:t>• Condition of systems</a:t>
                      </a:r>
                    </a:p>
                  </a:txBody>
                  <a:tcPr marL="77702" marR="77702" marT="38851" marB="38851" anchor="ctr">
                    <a:solidFill>
                      <a:schemeClr val="bg1"/>
                    </a:solidFill>
                  </a:tcPr>
                </a:tc>
                <a:tc>
                  <a:txBody>
                    <a:bodyPr/>
                    <a:lstStyle/>
                    <a:p>
                      <a:pPr>
                        <a:buNone/>
                      </a:pPr>
                      <a:r>
                        <a:rPr lang="en-US" sz="1800">
                          <a:latin typeface="Alexandria"/>
                        </a:rPr>
                        <a:t>Valuation updates or taxation</a:t>
                      </a:r>
                    </a:p>
                  </a:txBody>
                  <a:tcPr marL="77702" marR="77702" marT="38851" marB="38851" anchor="ctr">
                    <a:solidFill>
                      <a:schemeClr val="bg1"/>
                    </a:solidFill>
                  </a:tcPr>
                </a:tc>
                <a:extLst>
                  <a:ext uri="{0D108BD9-81ED-4DB2-BD59-A6C34878D82A}">
                    <a16:rowId xmlns:a16="http://schemas.microsoft.com/office/drawing/2014/main" val="4074951874"/>
                  </a:ext>
                </a:extLst>
              </a:tr>
              <a:tr h="543917">
                <a:tc>
                  <a:txBody>
                    <a:bodyPr/>
                    <a:lstStyle/>
                    <a:p>
                      <a:pPr algn="ctr">
                        <a:buNone/>
                      </a:pPr>
                      <a:r>
                        <a:rPr lang="en-US" sz="1800" b="1" dirty="0">
                          <a:latin typeface="Alexandria"/>
                        </a:rPr>
                        <a:t>Limited Inspection</a:t>
                      </a:r>
                    </a:p>
                  </a:txBody>
                  <a:tcPr marL="77702" marR="77702" marT="38851" marB="38851" anchor="ctr"/>
                </a:tc>
                <a:tc>
                  <a:txBody>
                    <a:bodyPr/>
                    <a:lstStyle/>
                    <a:p>
                      <a:pPr>
                        <a:buNone/>
                      </a:pPr>
                      <a:r>
                        <a:rPr lang="en-US" sz="1800">
                          <a:latin typeface="Alexandria"/>
                        </a:rPr>
                        <a:t>Inspection of specific areas only</a:t>
                      </a:r>
                    </a:p>
                  </a:txBody>
                  <a:tcPr marL="77702" marR="77702" marT="38851" marB="38851" anchor="ctr">
                    <a:solidFill>
                      <a:schemeClr val="bg1"/>
                    </a:solidFill>
                  </a:tcPr>
                </a:tc>
                <a:tc>
                  <a:txBody>
                    <a:bodyPr/>
                    <a:lstStyle/>
                    <a:p>
                      <a:pPr>
                        <a:buNone/>
                      </a:pPr>
                      <a:r>
                        <a:rPr lang="en-US" sz="1800" dirty="0">
                          <a:latin typeface="Alexandria"/>
                        </a:rPr>
                        <a:t>• Accessible areas</a:t>
                      </a:r>
                    </a:p>
                    <a:p>
                      <a:pPr>
                        <a:buNone/>
                      </a:pPr>
                      <a:r>
                        <a:rPr lang="en-US" sz="1800" dirty="0">
                          <a:latin typeface="Alexandria"/>
                        </a:rPr>
                        <a:t>• Sample units</a:t>
                      </a:r>
                    </a:p>
                  </a:txBody>
                  <a:tcPr marL="77702" marR="77702" marT="38851" marB="38851" anchor="ctr">
                    <a:solidFill>
                      <a:schemeClr val="bg1"/>
                    </a:solidFill>
                  </a:tcPr>
                </a:tc>
                <a:tc>
                  <a:txBody>
                    <a:bodyPr/>
                    <a:lstStyle/>
                    <a:p>
                      <a:pPr>
                        <a:buNone/>
                      </a:pPr>
                      <a:r>
                        <a:rPr lang="en-US" sz="1800" dirty="0">
                          <a:latin typeface="Alexandria"/>
                        </a:rPr>
                        <a:t>• Leased units</a:t>
                      </a:r>
                    </a:p>
                    <a:p>
                      <a:pPr>
                        <a:buNone/>
                      </a:pPr>
                      <a:r>
                        <a:rPr lang="en-US" sz="1800" dirty="0">
                          <a:latin typeface="Alexandria"/>
                        </a:rPr>
                        <a:t>• Closed areas</a:t>
                      </a:r>
                    </a:p>
                  </a:txBody>
                  <a:tcPr marL="77702" marR="77702" marT="38851" marB="38851" anchor="ctr">
                    <a:solidFill>
                      <a:schemeClr val="bg1"/>
                    </a:solidFill>
                  </a:tcPr>
                </a:tc>
                <a:tc>
                  <a:txBody>
                    <a:bodyPr/>
                    <a:lstStyle/>
                    <a:p>
                      <a:pPr>
                        <a:buNone/>
                      </a:pPr>
                      <a:r>
                        <a:rPr lang="en-US" sz="1800">
                          <a:latin typeface="Alexandria"/>
                        </a:rPr>
                        <a:t>Fully leased properties</a:t>
                      </a:r>
                    </a:p>
                  </a:txBody>
                  <a:tcPr marL="77702" marR="77702" marT="38851" marB="38851" anchor="ctr">
                    <a:solidFill>
                      <a:schemeClr val="bg1"/>
                    </a:solidFill>
                  </a:tcPr>
                </a:tc>
                <a:extLst>
                  <a:ext uri="{0D108BD9-81ED-4DB2-BD59-A6C34878D82A}">
                    <a16:rowId xmlns:a16="http://schemas.microsoft.com/office/drawing/2014/main" val="2177692435"/>
                  </a:ext>
                </a:extLst>
              </a:tr>
              <a:tr h="1010132">
                <a:tc>
                  <a:txBody>
                    <a:bodyPr/>
                    <a:lstStyle/>
                    <a:p>
                      <a:pPr algn="ctr">
                        <a:buNone/>
                      </a:pPr>
                      <a:r>
                        <a:rPr lang="en-US" sz="1800" b="1" dirty="0">
                          <a:latin typeface="Alexandria"/>
                        </a:rPr>
                        <a:t>Desktop Valuation</a:t>
                      </a:r>
                    </a:p>
                  </a:txBody>
                  <a:tcPr marL="77702" marR="77702" marT="38851" marB="38851" anchor="ctr"/>
                </a:tc>
                <a:tc>
                  <a:txBody>
                    <a:bodyPr/>
                    <a:lstStyle/>
                    <a:p>
                      <a:pPr>
                        <a:buNone/>
                      </a:pPr>
                      <a:r>
                        <a:rPr lang="en-US" sz="1800">
                          <a:latin typeface="Alexandria"/>
                        </a:rPr>
                        <a:t>Office-based valuation only</a:t>
                      </a:r>
                    </a:p>
                  </a:txBody>
                  <a:tcPr marL="77702" marR="77702" marT="38851" marB="38851" anchor="ctr">
                    <a:solidFill>
                      <a:schemeClr val="bg1"/>
                    </a:solidFill>
                  </a:tcPr>
                </a:tc>
                <a:tc>
                  <a:txBody>
                    <a:bodyPr/>
                    <a:lstStyle/>
                    <a:p>
                      <a:pPr>
                        <a:buNone/>
                      </a:pPr>
                      <a:r>
                        <a:rPr lang="fr-FR" sz="1800" dirty="0">
                          <a:latin typeface="Alexandria"/>
                        </a:rPr>
                        <a:t>• Document </a:t>
                      </a:r>
                      <a:r>
                        <a:rPr lang="fr-FR" sz="1800" dirty="0" err="1">
                          <a:latin typeface="Alexandria"/>
                        </a:rPr>
                        <a:t>analysis</a:t>
                      </a:r>
                      <a:endParaRPr lang="fr-FR" sz="1800" dirty="0">
                        <a:latin typeface="Alexandria"/>
                      </a:endParaRPr>
                    </a:p>
                    <a:p>
                      <a:pPr>
                        <a:buNone/>
                      </a:pPr>
                      <a:r>
                        <a:rPr lang="fr-FR" sz="1800" dirty="0">
                          <a:latin typeface="Alexandria"/>
                        </a:rPr>
                        <a:t>• </a:t>
                      </a:r>
                      <a:r>
                        <a:rPr lang="fr-FR" sz="1800" dirty="0" err="1">
                          <a:latin typeface="Alexandria"/>
                        </a:rPr>
                        <a:t>Available</a:t>
                      </a:r>
                      <a:r>
                        <a:rPr lang="fr-FR" sz="1800" dirty="0">
                          <a:latin typeface="Alexandria"/>
                        </a:rPr>
                        <a:t> </a:t>
                      </a:r>
                      <a:r>
                        <a:rPr lang="fr-FR" sz="1800" dirty="0" err="1">
                          <a:latin typeface="Alexandria"/>
                        </a:rPr>
                        <a:t>photographs</a:t>
                      </a:r>
                      <a:endParaRPr lang="fr-FR" sz="1800" dirty="0">
                        <a:latin typeface="Alexandria"/>
                      </a:endParaRPr>
                    </a:p>
                    <a:p>
                      <a:pPr>
                        <a:buNone/>
                      </a:pPr>
                      <a:r>
                        <a:rPr lang="fr-FR" sz="1800" dirty="0">
                          <a:latin typeface="Alexandria"/>
                        </a:rPr>
                        <a:t>• </a:t>
                      </a:r>
                      <a:r>
                        <a:rPr lang="fr-FR" sz="1800" dirty="0" err="1">
                          <a:latin typeface="Alexandria"/>
                        </a:rPr>
                        <a:t>Databases</a:t>
                      </a:r>
                      <a:endParaRPr lang="fr-FR" sz="1800" dirty="0">
                        <a:latin typeface="Alexandria"/>
                      </a:endParaRPr>
                    </a:p>
                  </a:txBody>
                  <a:tcPr marL="77702" marR="77702" marT="38851" marB="38851" anchor="ctr">
                    <a:solidFill>
                      <a:schemeClr val="bg1"/>
                    </a:solidFill>
                  </a:tcPr>
                </a:tc>
                <a:tc>
                  <a:txBody>
                    <a:bodyPr/>
                    <a:lstStyle/>
                    <a:p>
                      <a:pPr>
                        <a:buNone/>
                      </a:pPr>
                      <a:r>
                        <a:rPr lang="en-US" sz="1800" dirty="0">
                          <a:latin typeface="Alexandria"/>
                        </a:rPr>
                        <a:t>• Any physical inspection</a:t>
                      </a:r>
                    </a:p>
                  </a:txBody>
                  <a:tcPr marL="77702" marR="77702" marT="38851" marB="38851" anchor="ctr">
                    <a:solidFill>
                      <a:schemeClr val="bg1"/>
                    </a:solidFill>
                  </a:tcPr>
                </a:tc>
                <a:tc>
                  <a:txBody>
                    <a:bodyPr/>
                    <a:lstStyle/>
                    <a:p>
                      <a:pPr>
                        <a:buNone/>
                      </a:pPr>
                      <a:r>
                        <a:rPr lang="en-US" sz="1800" dirty="0">
                          <a:latin typeface="Alexandria"/>
                        </a:rPr>
                        <a:t>Preliminary valuations or large portfolios</a:t>
                      </a:r>
                    </a:p>
                  </a:txBody>
                  <a:tcPr marL="77702" marR="77702" marT="38851" marB="38851" anchor="ctr">
                    <a:solidFill>
                      <a:schemeClr val="bg1"/>
                    </a:solidFill>
                  </a:tcPr>
                </a:tc>
                <a:extLst>
                  <a:ext uri="{0D108BD9-81ED-4DB2-BD59-A6C34878D82A}">
                    <a16:rowId xmlns:a16="http://schemas.microsoft.com/office/drawing/2014/main" val="3841567331"/>
                  </a:ext>
                </a:extLst>
              </a:tr>
            </a:tbl>
          </a:graphicData>
        </a:graphic>
      </p:graphicFrame>
    </p:spTree>
    <p:extLst>
      <p:ext uri="{BB962C8B-B14F-4D97-AF65-F5344CB8AC3E}">
        <p14:creationId xmlns:p14="http://schemas.microsoft.com/office/powerpoint/2010/main" val="98684346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38B7E3-BAE4-0F62-230B-E69433530C0D}"/>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8A113B8E-C73A-7905-39C4-953CDD79435B}"/>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54F9E872-565D-F8FE-6F11-3758EB2B64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30C555A5-C43F-1C0B-2FBC-16CCE8CA9EC4}"/>
              </a:ext>
            </a:extLst>
          </p:cNvPr>
          <p:cNvSpPr txBox="1"/>
          <p:nvPr/>
        </p:nvSpPr>
        <p:spPr>
          <a:xfrm>
            <a:off x="359230" y="1098719"/>
            <a:ext cx="9953280"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4. Inspection and Investigation</a:t>
            </a:r>
          </a:p>
        </p:txBody>
      </p:sp>
      <p:sp>
        <p:nvSpPr>
          <p:cNvPr id="3" name="TextBox 2">
            <a:extLst>
              <a:ext uri="{FF2B5EF4-FFF2-40B4-BE49-F238E27FC236}">
                <a16:creationId xmlns:a16="http://schemas.microsoft.com/office/drawing/2014/main" id="{01968428-1369-ECCD-5039-02FD355FFA06}"/>
              </a:ext>
            </a:extLst>
          </p:cNvPr>
          <p:cNvSpPr txBox="1"/>
          <p:nvPr/>
        </p:nvSpPr>
        <p:spPr>
          <a:xfrm>
            <a:off x="4347795" y="524820"/>
            <a:ext cx="479342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Valuation Process Lifecycle</a:t>
            </a:r>
          </a:p>
        </p:txBody>
      </p:sp>
      <p:sp>
        <p:nvSpPr>
          <p:cNvPr id="13" name="Rectangle: Top Corners Rounded 12">
            <a:extLst>
              <a:ext uri="{FF2B5EF4-FFF2-40B4-BE49-F238E27FC236}">
                <a16:creationId xmlns:a16="http://schemas.microsoft.com/office/drawing/2014/main" id="{CD5647D3-7599-DC45-82F2-EFE66C4B99A5}"/>
              </a:ext>
            </a:extLst>
          </p:cNvPr>
          <p:cNvSpPr/>
          <p:nvPr/>
        </p:nvSpPr>
        <p:spPr>
          <a:xfrm>
            <a:off x="180431" y="1645859"/>
            <a:ext cx="11412168" cy="842474"/>
          </a:xfrm>
          <a:prstGeom prst="round2Same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lnSpc>
                <a:spcPct val="120000"/>
              </a:lnSpc>
              <a:defRPr/>
            </a:pPr>
            <a:r>
              <a:rPr lang="en-US" sz="2000" b="1" dirty="0">
                <a:solidFill>
                  <a:srgbClr val="C00000"/>
                </a:solidFill>
                <a:latin typeface="Alexandria"/>
              </a:rPr>
              <a:t>ESG </a:t>
            </a:r>
            <a:r>
              <a:rPr lang="en-US" sz="2000" b="1" dirty="0">
                <a:solidFill>
                  <a:schemeClr val="tx1"/>
                </a:solidFill>
                <a:latin typeface="Alexandria"/>
              </a:rPr>
              <a:t>factors</a:t>
            </a:r>
            <a:r>
              <a:rPr lang="en-US" sz="2000" b="1" dirty="0">
                <a:solidFill>
                  <a:srgbClr val="C00000"/>
                </a:solidFill>
                <a:latin typeface="Alexandria"/>
              </a:rPr>
              <a:t> (E</a:t>
            </a:r>
            <a:r>
              <a:rPr lang="en-US" sz="2000" b="1" dirty="0">
                <a:solidFill>
                  <a:schemeClr val="tx1"/>
                </a:solidFill>
                <a:latin typeface="Alexandria"/>
              </a:rPr>
              <a:t>nvironmental</a:t>
            </a:r>
            <a:r>
              <a:rPr lang="en-US" sz="2000" b="1" dirty="0">
                <a:solidFill>
                  <a:srgbClr val="C00000"/>
                </a:solidFill>
                <a:latin typeface="Alexandria"/>
              </a:rPr>
              <a:t>, S</a:t>
            </a:r>
            <a:r>
              <a:rPr lang="en-US" sz="2000" b="1" dirty="0">
                <a:solidFill>
                  <a:schemeClr val="tx1"/>
                </a:solidFill>
                <a:latin typeface="Alexandria"/>
              </a:rPr>
              <a:t>ocial</a:t>
            </a:r>
            <a:r>
              <a:rPr lang="en-US" sz="2000" b="1" dirty="0">
                <a:solidFill>
                  <a:srgbClr val="C00000"/>
                </a:solidFill>
                <a:latin typeface="Alexandria"/>
              </a:rPr>
              <a:t>, </a:t>
            </a:r>
            <a:r>
              <a:rPr lang="en-US" sz="2000" b="1" dirty="0">
                <a:solidFill>
                  <a:schemeClr val="tx1"/>
                </a:solidFill>
                <a:latin typeface="Alexandria"/>
              </a:rPr>
              <a:t>and</a:t>
            </a:r>
            <a:r>
              <a:rPr lang="en-US" sz="2000" b="1" dirty="0">
                <a:solidFill>
                  <a:srgbClr val="C00000"/>
                </a:solidFill>
                <a:latin typeface="Alexandria"/>
              </a:rPr>
              <a:t> G</a:t>
            </a:r>
            <a:r>
              <a:rPr lang="en-US" sz="2000" b="1" dirty="0">
                <a:solidFill>
                  <a:schemeClr val="tx1"/>
                </a:solidFill>
                <a:latin typeface="Alexandria"/>
              </a:rPr>
              <a:t>overnance</a:t>
            </a:r>
            <a:r>
              <a:rPr lang="en-US" sz="2000" b="1" dirty="0">
                <a:solidFill>
                  <a:srgbClr val="C00000"/>
                </a:solidFill>
                <a:latin typeface="Alexandria"/>
              </a:rPr>
              <a:t>) </a:t>
            </a:r>
            <a:r>
              <a:rPr lang="en-US" sz="2000" b="1" dirty="0">
                <a:solidFill>
                  <a:schemeClr val="tx1"/>
                </a:solidFill>
                <a:latin typeface="Alexandria"/>
              </a:rPr>
              <a:t>should now be considered as a mandatory element in engagement terms and valuation reports.</a:t>
            </a:r>
            <a:endParaRPr kumimoji="0" lang="en-US" sz="2000" b="0" i="0" u="none" strike="noStrike" kern="1200" cap="none" spc="0" normalizeH="0" baseline="0" noProof="0" dirty="0">
              <a:ln>
                <a:noFill/>
              </a:ln>
              <a:solidFill>
                <a:schemeClr val="tx1"/>
              </a:solidFill>
              <a:effectLst/>
              <a:uLnTx/>
              <a:uFillTx/>
              <a:latin typeface="Alexandria"/>
            </a:endParaRPr>
          </a:p>
        </p:txBody>
      </p:sp>
      <p:sp>
        <p:nvSpPr>
          <p:cNvPr id="12" name="Rectangle: Top Corners Rounded 11">
            <a:extLst>
              <a:ext uri="{FF2B5EF4-FFF2-40B4-BE49-F238E27FC236}">
                <a16:creationId xmlns:a16="http://schemas.microsoft.com/office/drawing/2014/main" id="{4313874F-6FCB-DA1C-A033-816CADC5A97E}"/>
              </a:ext>
            </a:extLst>
          </p:cNvPr>
          <p:cNvSpPr/>
          <p:nvPr/>
        </p:nvSpPr>
        <p:spPr>
          <a:xfrm>
            <a:off x="180431" y="2721582"/>
            <a:ext cx="11412168" cy="842473"/>
          </a:xfrm>
          <a:prstGeom prst="round2Same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20000"/>
              </a:lnSpc>
              <a:defRPr/>
            </a:pPr>
            <a:r>
              <a:rPr lang="en-US" sz="2000" b="1" dirty="0">
                <a:solidFill>
                  <a:schemeClr val="tx1"/>
                </a:solidFill>
                <a:latin typeface="Alexandria"/>
              </a:rPr>
              <a:t>According to IVS 2024 and EVS 2020, valuers should observe sustainability indicators during inspection, such as:</a:t>
            </a:r>
            <a:endParaRPr kumimoji="0" lang="en-US" sz="2000" b="0" i="0" u="none" strike="noStrike" kern="1200" cap="none" spc="0" normalizeH="0" baseline="0" noProof="0" dirty="0">
              <a:ln>
                <a:noFill/>
              </a:ln>
              <a:solidFill>
                <a:schemeClr val="tx1"/>
              </a:solidFill>
              <a:effectLst/>
              <a:uLnTx/>
              <a:uFillTx/>
              <a:latin typeface="Alexandria"/>
            </a:endParaRPr>
          </a:p>
        </p:txBody>
      </p:sp>
      <p:sp>
        <p:nvSpPr>
          <p:cNvPr id="2" name="Arrow: Pentagon 1">
            <a:extLst>
              <a:ext uri="{FF2B5EF4-FFF2-40B4-BE49-F238E27FC236}">
                <a16:creationId xmlns:a16="http://schemas.microsoft.com/office/drawing/2014/main" id="{12561602-910E-CA8C-BF88-9C128DF55008}"/>
              </a:ext>
            </a:extLst>
          </p:cNvPr>
          <p:cNvSpPr/>
          <p:nvPr/>
        </p:nvSpPr>
        <p:spPr>
          <a:xfrm>
            <a:off x="2821937" y="3675557"/>
            <a:ext cx="6923639" cy="411964"/>
          </a:xfrm>
          <a:prstGeom prst="homePlate">
            <a:avLst/>
          </a:prstGeom>
          <a:solidFill>
            <a:schemeClr val="bg1"/>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buFont typeface="Wingdings" panose="05000000000000000000" pitchFamily="2" charset="2"/>
              <a:buChar char="Ø"/>
              <a:defRPr/>
            </a:pPr>
            <a:r>
              <a:rPr lang="en-US" sz="2000" b="1" dirty="0">
                <a:solidFill>
                  <a:schemeClr val="tx1"/>
                </a:solidFill>
                <a:latin typeface="Alexandria"/>
              </a:rPr>
              <a:t>Energy efficiency</a:t>
            </a:r>
            <a:endParaRPr kumimoji="0" lang="en-US" sz="2000" b="1" i="0" u="none" strike="noStrike" kern="1200" cap="none" spc="0" normalizeH="0" baseline="0" noProof="0" dirty="0">
              <a:ln>
                <a:noFill/>
              </a:ln>
              <a:solidFill>
                <a:schemeClr val="tx1"/>
              </a:solidFill>
              <a:effectLst/>
              <a:uLnTx/>
              <a:uFillTx/>
              <a:latin typeface="Calibri"/>
            </a:endParaRPr>
          </a:p>
        </p:txBody>
      </p:sp>
      <p:sp>
        <p:nvSpPr>
          <p:cNvPr id="7" name="Arrow: Pentagon 6">
            <a:extLst>
              <a:ext uri="{FF2B5EF4-FFF2-40B4-BE49-F238E27FC236}">
                <a16:creationId xmlns:a16="http://schemas.microsoft.com/office/drawing/2014/main" id="{2ACEBC23-2D75-0D7C-208C-F5359DDF2758}"/>
              </a:ext>
            </a:extLst>
          </p:cNvPr>
          <p:cNvSpPr/>
          <p:nvPr/>
        </p:nvSpPr>
        <p:spPr>
          <a:xfrm>
            <a:off x="2821937" y="4261771"/>
            <a:ext cx="6923639" cy="411964"/>
          </a:xfrm>
          <a:prstGeom prst="homePlate">
            <a:avLst/>
          </a:prstGeom>
          <a:solidFill>
            <a:schemeClr val="bg1"/>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buFont typeface="Wingdings" panose="05000000000000000000" pitchFamily="2" charset="2"/>
              <a:buChar char="Ø"/>
              <a:defRPr/>
            </a:pPr>
            <a:r>
              <a:rPr lang="en-US" sz="2000" b="1" dirty="0">
                <a:solidFill>
                  <a:schemeClr val="tx1"/>
                </a:solidFill>
                <a:latin typeface="Alexandria"/>
              </a:rPr>
              <a:t>Insulation quality</a:t>
            </a:r>
            <a:endParaRPr kumimoji="0" lang="en-US" sz="2000" b="1" i="0" u="none" strike="noStrike" kern="1200" cap="none" spc="0" normalizeH="0" baseline="0" noProof="0" dirty="0">
              <a:ln>
                <a:noFill/>
              </a:ln>
              <a:solidFill>
                <a:schemeClr val="tx1"/>
              </a:solidFill>
              <a:effectLst/>
              <a:uLnTx/>
              <a:uFillTx/>
              <a:latin typeface="Calibri"/>
            </a:endParaRPr>
          </a:p>
        </p:txBody>
      </p:sp>
      <p:sp>
        <p:nvSpPr>
          <p:cNvPr id="8" name="Arrow: Pentagon 7">
            <a:extLst>
              <a:ext uri="{FF2B5EF4-FFF2-40B4-BE49-F238E27FC236}">
                <a16:creationId xmlns:a16="http://schemas.microsoft.com/office/drawing/2014/main" id="{3E9CE58F-5B92-51B6-7ECA-05ED8B71EF7E}"/>
              </a:ext>
            </a:extLst>
          </p:cNvPr>
          <p:cNvSpPr/>
          <p:nvPr/>
        </p:nvSpPr>
        <p:spPr>
          <a:xfrm>
            <a:off x="2821937" y="4800177"/>
            <a:ext cx="6923639" cy="411964"/>
          </a:xfrm>
          <a:prstGeom prst="homePlate">
            <a:avLst/>
          </a:prstGeom>
          <a:solidFill>
            <a:schemeClr val="bg1"/>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buFont typeface="Wingdings" panose="05000000000000000000" pitchFamily="2" charset="2"/>
              <a:buChar char="Ø"/>
              <a:defRPr/>
            </a:pPr>
            <a:r>
              <a:rPr lang="en-US" sz="2000" b="1" dirty="0">
                <a:solidFill>
                  <a:schemeClr val="tx1"/>
                </a:solidFill>
                <a:latin typeface="Alexandria"/>
              </a:rPr>
              <a:t>Flood risk</a:t>
            </a:r>
            <a:endParaRPr kumimoji="0" lang="en-US" sz="2000" b="1" i="0" u="none" strike="noStrike" kern="1200" cap="none" spc="0" normalizeH="0" baseline="0" noProof="0" dirty="0">
              <a:ln>
                <a:noFill/>
              </a:ln>
              <a:solidFill>
                <a:schemeClr val="tx1"/>
              </a:solidFill>
              <a:effectLst/>
              <a:uLnTx/>
              <a:uFillTx/>
              <a:latin typeface="Calibri"/>
            </a:endParaRPr>
          </a:p>
        </p:txBody>
      </p:sp>
      <p:sp>
        <p:nvSpPr>
          <p:cNvPr id="9" name="Arrow: Pentagon 8">
            <a:extLst>
              <a:ext uri="{FF2B5EF4-FFF2-40B4-BE49-F238E27FC236}">
                <a16:creationId xmlns:a16="http://schemas.microsoft.com/office/drawing/2014/main" id="{874CF0A4-794E-19B5-BD7B-F66E4A9748CB}"/>
              </a:ext>
            </a:extLst>
          </p:cNvPr>
          <p:cNvSpPr/>
          <p:nvPr/>
        </p:nvSpPr>
        <p:spPr>
          <a:xfrm>
            <a:off x="2821936" y="5419323"/>
            <a:ext cx="6923639" cy="411964"/>
          </a:xfrm>
          <a:prstGeom prst="homePlate">
            <a:avLst/>
          </a:prstGeom>
          <a:solidFill>
            <a:schemeClr val="bg1"/>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buFont typeface="Wingdings" panose="05000000000000000000" pitchFamily="2" charset="2"/>
              <a:buChar char="Ø"/>
              <a:defRPr/>
            </a:pPr>
            <a:r>
              <a:rPr lang="en-US" sz="2000" b="1" dirty="0">
                <a:solidFill>
                  <a:schemeClr val="tx1"/>
                </a:solidFill>
                <a:latin typeface="Alexandria"/>
              </a:rPr>
              <a:t>Environmental conditions</a:t>
            </a:r>
            <a:endParaRPr kumimoji="0" lang="en-US" sz="2000" b="1" i="0" u="none" strike="noStrike" kern="1200" cap="none" spc="0" normalizeH="0" baseline="0" noProof="0" dirty="0">
              <a:ln>
                <a:noFill/>
              </a:ln>
              <a:solidFill>
                <a:schemeClr val="tx1"/>
              </a:solidFill>
              <a:effectLst/>
              <a:uLnTx/>
              <a:uFillTx/>
              <a:latin typeface="Calibri"/>
            </a:endParaRPr>
          </a:p>
        </p:txBody>
      </p:sp>
      <p:grpSp>
        <p:nvGrpSpPr>
          <p:cNvPr id="10" name="Group 9">
            <a:extLst>
              <a:ext uri="{FF2B5EF4-FFF2-40B4-BE49-F238E27FC236}">
                <a16:creationId xmlns:a16="http://schemas.microsoft.com/office/drawing/2014/main" id="{7172D685-86F6-1ACC-1536-D9195CFCF770}"/>
              </a:ext>
            </a:extLst>
          </p:cNvPr>
          <p:cNvGrpSpPr/>
          <p:nvPr/>
        </p:nvGrpSpPr>
        <p:grpSpPr>
          <a:xfrm>
            <a:off x="561933" y="5831287"/>
            <a:ext cx="11030666" cy="940653"/>
            <a:chOff x="6119" y="2434156"/>
            <a:chExt cx="2552678" cy="929117"/>
          </a:xfrm>
          <a:solidFill>
            <a:srgbClr val="FF0000"/>
          </a:solidFill>
        </p:grpSpPr>
        <p:sp>
          <p:nvSpPr>
            <p:cNvPr id="11" name="Rectangle 8">
              <a:extLst>
                <a:ext uri="{FF2B5EF4-FFF2-40B4-BE49-F238E27FC236}">
                  <a16:creationId xmlns:a16="http://schemas.microsoft.com/office/drawing/2014/main" id="{73625906-6924-370D-739B-5F6D9681FB06}"/>
                </a:ext>
              </a:extLst>
            </p:cNvPr>
            <p:cNvSpPr/>
            <p:nvPr/>
          </p:nvSpPr>
          <p:spPr>
            <a:xfrm>
              <a:off x="6119" y="2567410"/>
              <a:ext cx="2552678" cy="484758"/>
            </a:xfrm>
            <a:prstGeom prst="horizontalScroll">
              <a:avLst/>
            </a:prstGeom>
            <a:solidFill>
              <a:srgbClr val="FFFFCC"/>
            </a:solidFill>
            <a:ln>
              <a:solidFill>
                <a:schemeClr val="accent2">
                  <a:lumMod val="75000"/>
                </a:schemeClr>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TextBox 13">
              <a:extLst>
                <a:ext uri="{FF2B5EF4-FFF2-40B4-BE49-F238E27FC236}">
                  <a16:creationId xmlns:a16="http://schemas.microsoft.com/office/drawing/2014/main" id="{38E68015-43E0-6C80-6EEC-01E0F693B37C}"/>
                </a:ext>
              </a:extLst>
            </p:cNvPr>
            <p:cNvSpPr txBox="1"/>
            <p:nvPr/>
          </p:nvSpPr>
          <p:spPr>
            <a:xfrm>
              <a:off x="6119" y="2434156"/>
              <a:ext cx="2552678" cy="929117"/>
            </a:xfrm>
            <a:prstGeom prst="horizontalScroll">
              <a:avLst/>
            </a:prstGeom>
            <a:solidFill>
              <a:srgbClr val="FFFFEB"/>
            </a:solidFill>
            <a:ln>
              <a:solidFill>
                <a:schemeClr val="accent2">
                  <a:lumMod val="75000"/>
                </a:schemeClr>
              </a:solidFill>
            </a:ln>
          </p:spPr>
          <p:txBody>
            <a:bodyPr wrap="square">
              <a:spAutoFit/>
            </a:bodyPr>
            <a:lstStyle>
              <a:defPPr>
                <a:defRPr lang="en-US"/>
              </a:defPPr>
              <a:lvl1pPr algn="ctr">
                <a:defRPr sz="2000" b="1">
                  <a:solidFill>
                    <a:srgbClr val="C00000"/>
                  </a:solidFill>
                  <a:latin typeface="Alexandria"/>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tx1"/>
                  </a:solidFill>
                  <a:effectLst/>
                  <a:uLnTx/>
                  <a:uFillTx/>
                  <a:latin typeface="Alexandria"/>
                  <a:ea typeface="+mn-ea"/>
                  <a:cs typeface="+mn-cs"/>
                </a:rPr>
                <a:t>The </a:t>
              </a:r>
              <a:r>
                <a:rPr kumimoji="0" lang="en-US" sz="2000" b="1" i="0" u="none" strike="noStrike" kern="1200" cap="none" spc="0" normalizeH="0" baseline="0" noProof="0" dirty="0">
                  <a:ln>
                    <a:noFill/>
                  </a:ln>
                  <a:solidFill>
                    <a:srgbClr val="00B0F0"/>
                  </a:solidFill>
                  <a:effectLst/>
                  <a:uLnTx/>
                  <a:uFillTx/>
                  <a:latin typeface="Alexandria"/>
                  <a:ea typeface="+mn-ea"/>
                  <a:cs typeface="+mn-cs"/>
                </a:rPr>
                <a:t>lower</a:t>
              </a:r>
              <a:r>
                <a:rPr kumimoji="0" lang="en-US" sz="2000" b="1" i="0" u="none" strike="noStrike" kern="1200" cap="none" spc="0" normalizeH="0" baseline="0" noProof="0" dirty="0">
                  <a:ln>
                    <a:noFill/>
                  </a:ln>
                  <a:solidFill>
                    <a:schemeClr val="tx1"/>
                  </a:solidFill>
                  <a:effectLst/>
                  <a:uLnTx/>
                  <a:uFillTx/>
                  <a:latin typeface="Alexandria"/>
                  <a:ea typeface="+mn-ea"/>
                  <a:cs typeface="+mn-cs"/>
                </a:rPr>
                <a:t> the level of </a:t>
              </a:r>
              <a:r>
                <a:rPr kumimoji="0" lang="en-US" sz="2000" b="1" i="0" u="none" strike="noStrike" kern="1200" cap="none" spc="0" normalizeH="0" baseline="0" noProof="0" dirty="0">
                  <a:ln>
                    <a:noFill/>
                  </a:ln>
                  <a:solidFill>
                    <a:srgbClr val="00B0F0"/>
                  </a:solidFill>
                  <a:effectLst/>
                  <a:uLnTx/>
                  <a:uFillTx/>
                  <a:latin typeface="Alexandria"/>
                  <a:ea typeface="+mn-ea"/>
                  <a:cs typeface="+mn-cs"/>
                </a:rPr>
                <a:t>inspection</a:t>
              </a:r>
              <a:r>
                <a:rPr kumimoji="0" lang="en-US" sz="2000" b="1" i="0" u="none" strike="noStrike" kern="1200" cap="none" spc="0" normalizeH="0" baseline="0" noProof="0" dirty="0">
                  <a:ln>
                    <a:noFill/>
                  </a:ln>
                  <a:solidFill>
                    <a:schemeClr val="tx1"/>
                  </a:solidFill>
                  <a:effectLst/>
                  <a:uLnTx/>
                  <a:uFillTx/>
                  <a:latin typeface="Alexandria"/>
                  <a:ea typeface="+mn-ea"/>
                  <a:cs typeface="+mn-cs"/>
                </a:rPr>
                <a:t>, the </a:t>
              </a:r>
              <a:r>
                <a:rPr kumimoji="0" lang="en-US" sz="2000" b="1" i="0" u="none" strike="noStrike" kern="1200" cap="none" spc="0" normalizeH="0" baseline="0" noProof="0" dirty="0">
                  <a:ln>
                    <a:noFill/>
                  </a:ln>
                  <a:effectLst/>
                  <a:uLnTx/>
                  <a:uFillTx/>
                  <a:latin typeface="Alexandria"/>
                  <a:ea typeface="+mn-ea"/>
                  <a:cs typeface="+mn-cs"/>
                </a:rPr>
                <a:t>higher</a:t>
              </a:r>
              <a:r>
                <a:rPr kumimoji="0" lang="en-US" sz="2000" b="1" i="0" u="none" strike="noStrike" kern="1200" cap="none" spc="0" normalizeH="0" baseline="0" noProof="0" dirty="0">
                  <a:ln>
                    <a:noFill/>
                  </a:ln>
                  <a:solidFill>
                    <a:schemeClr val="tx1"/>
                  </a:solidFill>
                  <a:effectLst/>
                  <a:uLnTx/>
                  <a:uFillTx/>
                  <a:latin typeface="Alexandria"/>
                  <a:ea typeface="+mn-ea"/>
                  <a:cs typeface="+mn-cs"/>
                </a:rPr>
                <a:t> the </a:t>
              </a:r>
              <a:r>
                <a:rPr kumimoji="0" lang="en-US" sz="2000" b="1" i="0" u="none" strike="noStrike" kern="1200" cap="none" spc="0" normalizeH="0" baseline="0" noProof="0" dirty="0">
                  <a:ln>
                    <a:noFill/>
                  </a:ln>
                  <a:effectLst/>
                  <a:uLnTx/>
                  <a:uFillTx/>
                  <a:latin typeface="Alexandria"/>
                  <a:ea typeface="+mn-ea"/>
                  <a:cs typeface="+mn-cs"/>
                </a:rPr>
                <a:t>professional risk</a:t>
              </a:r>
              <a:r>
                <a:rPr kumimoji="0" lang="en-US" sz="2000" b="1" i="0" u="none" strike="noStrike" kern="1200" cap="none" spc="0" normalizeH="0" baseline="0" noProof="0" dirty="0">
                  <a:ln>
                    <a:noFill/>
                  </a:ln>
                  <a:solidFill>
                    <a:schemeClr val="tx1"/>
                  </a:solidFill>
                  <a:effectLst/>
                  <a:uLnTx/>
                  <a:uFillTx/>
                  <a:latin typeface="Alexandria"/>
                  <a:ea typeface="+mn-ea"/>
                  <a:cs typeface="+mn-cs"/>
                </a:rPr>
                <a:t>, and the </a:t>
              </a:r>
              <a:r>
                <a:rPr kumimoji="0" lang="en-US" sz="2000" b="1" i="0" u="none" strike="noStrike" kern="1200" cap="none" spc="0" normalizeH="0" baseline="0" noProof="0" dirty="0">
                  <a:ln>
                    <a:noFill/>
                  </a:ln>
                  <a:solidFill>
                    <a:srgbClr val="FF3399"/>
                  </a:solidFill>
                  <a:effectLst/>
                  <a:uLnTx/>
                  <a:uFillTx/>
                  <a:latin typeface="Alexandria"/>
                  <a:ea typeface="+mn-ea"/>
                  <a:cs typeface="+mn-cs"/>
                </a:rPr>
                <a:t>greater</a:t>
              </a:r>
              <a:r>
                <a:rPr kumimoji="0" lang="en-US" sz="2000" b="1" i="0" u="none" strike="noStrike" kern="1200" cap="none" spc="0" normalizeH="0" baseline="0" noProof="0" dirty="0">
                  <a:ln>
                    <a:noFill/>
                  </a:ln>
                  <a:solidFill>
                    <a:schemeClr val="tx1"/>
                  </a:solidFill>
                  <a:effectLst/>
                  <a:uLnTx/>
                  <a:uFillTx/>
                  <a:latin typeface="Alexandria"/>
                  <a:ea typeface="+mn-ea"/>
                  <a:cs typeface="+mn-cs"/>
                </a:rPr>
                <a:t> the need to </a:t>
              </a:r>
              <a:r>
                <a:rPr kumimoji="0" lang="en-US" sz="2000" b="1" i="0" u="none" strike="noStrike" kern="1200" cap="none" spc="0" normalizeH="0" baseline="0" noProof="0" dirty="0">
                  <a:ln>
                    <a:noFill/>
                  </a:ln>
                  <a:solidFill>
                    <a:srgbClr val="FF3399"/>
                  </a:solidFill>
                  <a:effectLst/>
                  <a:uLnTx/>
                  <a:uFillTx/>
                  <a:latin typeface="Alexandria"/>
                  <a:ea typeface="+mn-ea"/>
                  <a:cs typeface="+mn-cs"/>
                </a:rPr>
                <a:t>disclose limitations clearly.</a:t>
              </a:r>
            </a:p>
          </p:txBody>
        </p:sp>
      </p:grpSp>
    </p:spTree>
    <p:extLst>
      <p:ext uri="{BB962C8B-B14F-4D97-AF65-F5344CB8AC3E}">
        <p14:creationId xmlns:p14="http://schemas.microsoft.com/office/powerpoint/2010/main" val="1834022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0-#ppt_w/2"/>
                                          </p:val>
                                        </p:tav>
                                        <p:tav tm="100000">
                                          <p:val>
                                            <p:strVal val="#ppt_x"/>
                                          </p:val>
                                        </p:tav>
                                      </p:tavLst>
                                    </p:anim>
                                    <p:anim calcmode="lin" valueType="num">
                                      <p:cBhvr additive="base">
                                        <p:cTn id="20"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0-#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0-#ppt_w/2"/>
                                          </p:val>
                                        </p:tav>
                                        <p:tav tm="100000">
                                          <p:val>
                                            <p:strVal val="#ppt_x"/>
                                          </p:val>
                                        </p:tav>
                                      </p:tavLst>
                                    </p:anim>
                                    <p:anim calcmode="lin" valueType="num">
                                      <p:cBhvr additive="base">
                                        <p:cTn id="32"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0-#ppt_w/2"/>
                                          </p:val>
                                        </p:tav>
                                        <p:tav tm="100000">
                                          <p:val>
                                            <p:strVal val="#ppt_x"/>
                                          </p:val>
                                        </p:tav>
                                      </p:tavLst>
                                    </p:anim>
                                    <p:anim calcmode="lin" valueType="num">
                                      <p:cBhvr additive="base">
                                        <p:cTn id="38"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500" fill="hold"/>
                                        <p:tgtEl>
                                          <p:spTgt spid="10"/>
                                        </p:tgtEl>
                                        <p:attrNameLst>
                                          <p:attrName>ppt_x</p:attrName>
                                        </p:attrNameLst>
                                      </p:cBhvr>
                                      <p:tavLst>
                                        <p:tav tm="0">
                                          <p:val>
                                            <p:strVal val="0-#ppt_w/2"/>
                                          </p:val>
                                        </p:tav>
                                        <p:tav tm="100000">
                                          <p:val>
                                            <p:strVal val="#ppt_x"/>
                                          </p:val>
                                        </p:tav>
                                      </p:tavLst>
                                    </p:anim>
                                    <p:anim calcmode="lin" valueType="num">
                                      <p:cBhvr additive="base">
                                        <p:cTn id="44"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2" grpId="0" animBg="1"/>
      <p:bldP spid="2" grpId="0" animBg="1"/>
      <p:bldP spid="7" grpId="0" animBg="1"/>
      <p:bldP spid="8" grpId="0" animBg="1"/>
      <p:bldP spid="9"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DF7483-5898-2AC1-EB3C-B11685C8A9EA}"/>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48F1C50F-AC6B-08D5-D3B9-B56640CF278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C81AF72-1807-783D-A659-2F0DB7A71A6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3995938B-EEA0-980B-6A54-A95E336E090C}"/>
              </a:ext>
            </a:extLst>
          </p:cNvPr>
          <p:cNvSpPr txBox="1"/>
          <p:nvPr/>
        </p:nvSpPr>
        <p:spPr>
          <a:xfrm>
            <a:off x="359230" y="1098719"/>
            <a:ext cx="9953280"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Y" sz="2200" b="1" i="0" u="none" strike="noStrike" kern="1200" cap="none" spc="0" normalizeH="0" baseline="0" noProof="0" dirty="0">
                <a:ln>
                  <a:noFill/>
                </a:ln>
                <a:solidFill>
                  <a:srgbClr val="4472C4"/>
                </a:solidFill>
                <a:effectLst/>
                <a:uLnTx/>
                <a:uFillTx/>
                <a:latin typeface="Alexandria"/>
                <a:ea typeface="+mn-ea"/>
                <a:cs typeface="+mn-cs"/>
              </a:rPr>
              <a:t>5</a:t>
            </a:r>
            <a:r>
              <a:rPr kumimoji="0" lang="en-US" sz="2200" b="1" i="0" u="none" strike="noStrike" kern="1200" cap="none" spc="0" normalizeH="0" baseline="0" noProof="0" dirty="0">
                <a:ln>
                  <a:noFill/>
                </a:ln>
                <a:solidFill>
                  <a:srgbClr val="4472C4"/>
                </a:solidFill>
                <a:effectLst/>
                <a:uLnTx/>
                <a:uFillTx/>
                <a:latin typeface="Alexandria"/>
                <a:ea typeface="+mn-ea"/>
                <a:cs typeface="+mn-cs"/>
              </a:rPr>
              <a:t>. Data Collection and Market Analysis</a:t>
            </a:r>
          </a:p>
        </p:txBody>
      </p:sp>
      <p:sp>
        <p:nvSpPr>
          <p:cNvPr id="3" name="TextBox 2">
            <a:extLst>
              <a:ext uri="{FF2B5EF4-FFF2-40B4-BE49-F238E27FC236}">
                <a16:creationId xmlns:a16="http://schemas.microsoft.com/office/drawing/2014/main" id="{A18CB17C-8739-9D6D-8CDC-114DE5A795F5}"/>
              </a:ext>
            </a:extLst>
          </p:cNvPr>
          <p:cNvSpPr txBox="1"/>
          <p:nvPr/>
        </p:nvSpPr>
        <p:spPr>
          <a:xfrm>
            <a:off x="4347795" y="524820"/>
            <a:ext cx="479342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Valuation Process Lifecycle</a:t>
            </a:r>
          </a:p>
        </p:txBody>
      </p:sp>
      <p:sp>
        <p:nvSpPr>
          <p:cNvPr id="13" name="Rectangle: Top Corners Rounded 12">
            <a:extLst>
              <a:ext uri="{FF2B5EF4-FFF2-40B4-BE49-F238E27FC236}">
                <a16:creationId xmlns:a16="http://schemas.microsoft.com/office/drawing/2014/main" id="{20F44B8C-0938-F15C-B70A-29D542E37B91}"/>
              </a:ext>
            </a:extLst>
          </p:cNvPr>
          <p:cNvSpPr/>
          <p:nvPr/>
        </p:nvSpPr>
        <p:spPr>
          <a:xfrm>
            <a:off x="180431" y="1645859"/>
            <a:ext cx="11412168" cy="902940"/>
          </a:xfrm>
          <a:prstGeom prst="round2Same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nSpc>
                <a:spcPct val="120000"/>
              </a:lnSpc>
              <a:defRPr/>
            </a:pPr>
            <a:r>
              <a:rPr lang="en-US" sz="2000" dirty="0">
                <a:solidFill>
                  <a:schemeClr val="tx1"/>
                </a:solidFill>
                <a:latin typeface="Alexandria"/>
              </a:rPr>
              <a:t>After completing the inspection, the valuer moves to the </a:t>
            </a:r>
            <a:r>
              <a:rPr lang="en-US" sz="2000" dirty="0">
                <a:solidFill>
                  <a:srgbClr val="C00000"/>
                </a:solidFill>
                <a:latin typeface="Alexandria"/>
              </a:rPr>
              <a:t>data collection and market analysis </a:t>
            </a:r>
            <a:r>
              <a:rPr lang="en-US" sz="2000" dirty="0">
                <a:solidFill>
                  <a:schemeClr val="tx1"/>
                </a:solidFill>
                <a:latin typeface="Alexandria"/>
              </a:rPr>
              <a:t>stage, which is a critical phase that directly affects the reliability of the valuation.</a:t>
            </a:r>
            <a:endParaRPr kumimoji="0" lang="en-US" sz="2000" i="0" u="none" strike="noStrike" kern="1200" cap="none" spc="0" normalizeH="0" baseline="0" noProof="0" dirty="0">
              <a:ln>
                <a:noFill/>
              </a:ln>
              <a:solidFill>
                <a:schemeClr val="tx1"/>
              </a:solidFill>
              <a:effectLst/>
              <a:uLnTx/>
              <a:uFillTx/>
              <a:latin typeface="Alexandria"/>
            </a:endParaRPr>
          </a:p>
        </p:txBody>
      </p:sp>
      <p:sp>
        <p:nvSpPr>
          <p:cNvPr id="12" name="Rectangle: Top Corners Rounded 11">
            <a:extLst>
              <a:ext uri="{FF2B5EF4-FFF2-40B4-BE49-F238E27FC236}">
                <a16:creationId xmlns:a16="http://schemas.microsoft.com/office/drawing/2014/main" id="{656BAA81-F53E-A895-EA07-4BA4D7DF4918}"/>
              </a:ext>
            </a:extLst>
          </p:cNvPr>
          <p:cNvSpPr/>
          <p:nvPr/>
        </p:nvSpPr>
        <p:spPr>
          <a:xfrm>
            <a:off x="180431" y="2721582"/>
            <a:ext cx="11412168" cy="1587619"/>
          </a:xfrm>
          <a:prstGeom prst="round2Same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20000"/>
              </a:lnSpc>
              <a:defRPr/>
            </a:pPr>
            <a:r>
              <a:rPr lang="en-US" sz="2000" dirty="0">
                <a:solidFill>
                  <a:schemeClr val="tx1"/>
                </a:solidFill>
                <a:latin typeface="Alexandria"/>
              </a:rPr>
              <a:t>IVS 102 states that investigations necessary to support a valuation must be sufficient considering the </a:t>
            </a:r>
            <a:r>
              <a:rPr lang="en-US" sz="2000" b="1" dirty="0">
                <a:solidFill>
                  <a:schemeClr val="tx1"/>
                </a:solidFill>
                <a:latin typeface="Alexandria"/>
              </a:rPr>
              <a:t>purpose of the assignment</a:t>
            </a:r>
            <a:r>
              <a:rPr lang="en-US" sz="2000" dirty="0">
                <a:solidFill>
                  <a:schemeClr val="tx1"/>
                </a:solidFill>
                <a:latin typeface="Alexandria"/>
              </a:rPr>
              <a:t>. To support these investigations, adequate evidence must be assembled by the valuer and/or reliable third parties. </a:t>
            </a:r>
            <a:r>
              <a:rPr lang="en-US" sz="2000" b="1" dirty="0">
                <a:solidFill>
                  <a:schemeClr val="tx1"/>
                </a:solidFill>
                <a:latin typeface="Alexandria"/>
              </a:rPr>
              <a:t>All market data </a:t>
            </a:r>
            <a:r>
              <a:rPr lang="en-US" sz="2000" dirty="0">
                <a:solidFill>
                  <a:schemeClr val="tx1"/>
                </a:solidFill>
                <a:latin typeface="Alexandria"/>
              </a:rPr>
              <a:t>used as </a:t>
            </a:r>
            <a:r>
              <a:rPr lang="en-US" sz="2000" b="1" dirty="0">
                <a:solidFill>
                  <a:schemeClr val="tx1"/>
                </a:solidFill>
                <a:latin typeface="Alexandria"/>
              </a:rPr>
              <a:t>inputs</a:t>
            </a:r>
            <a:r>
              <a:rPr lang="en-US" sz="2000" dirty="0">
                <a:solidFill>
                  <a:schemeClr val="tx1"/>
                </a:solidFill>
                <a:latin typeface="Alexandria"/>
              </a:rPr>
              <a:t> in the </a:t>
            </a:r>
            <a:r>
              <a:rPr lang="en-US" sz="2000" b="1" dirty="0">
                <a:solidFill>
                  <a:schemeClr val="tx1"/>
                </a:solidFill>
                <a:latin typeface="Alexandria"/>
              </a:rPr>
              <a:t>valuation process </a:t>
            </a:r>
            <a:r>
              <a:rPr lang="en-US" sz="2000" dirty="0">
                <a:solidFill>
                  <a:schemeClr val="tx1"/>
                </a:solidFill>
                <a:latin typeface="Alexandria"/>
              </a:rPr>
              <a:t>must be understood and verified when necessary.</a:t>
            </a:r>
            <a:endParaRPr kumimoji="0" lang="en-US" sz="2000" i="0" u="none" strike="noStrike" kern="1200" cap="none" spc="0" normalizeH="0" baseline="0" noProof="0" dirty="0">
              <a:ln>
                <a:noFill/>
              </a:ln>
              <a:solidFill>
                <a:schemeClr val="tx1"/>
              </a:solidFill>
              <a:effectLst/>
              <a:uLnTx/>
              <a:uFillTx/>
              <a:latin typeface="Alexandria"/>
            </a:endParaRPr>
          </a:p>
        </p:txBody>
      </p:sp>
      <p:sp>
        <p:nvSpPr>
          <p:cNvPr id="15" name="Rectangle: Top Corners Rounded 14">
            <a:extLst>
              <a:ext uri="{FF2B5EF4-FFF2-40B4-BE49-F238E27FC236}">
                <a16:creationId xmlns:a16="http://schemas.microsoft.com/office/drawing/2014/main" id="{997A1906-EA06-5F64-0745-0D26E701CDB1}"/>
              </a:ext>
            </a:extLst>
          </p:cNvPr>
          <p:cNvSpPr/>
          <p:nvPr/>
        </p:nvSpPr>
        <p:spPr>
          <a:xfrm>
            <a:off x="180431" y="4605186"/>
            <a:ext cx="11412168" cy="606955"/>
          </a:xfrm>
          <a:prstGeom prst="round2Same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lnSpc>
                <a:spcPct val="120000"/>
              </a:lnSpc>
              <a:defRPr/>
            </a:pPr>
            <a:r>
              <a:rPr lang="en-US" sz="2000" b="1" dirty="0">
                <a:solidFill>
                  <a:schemeClr val="tx1"/>
                </a:solidFill>
                <a:latin typeface="Alexandria"/>
              </a:rPr>
              <a:t>There is no correct valuation method without correct data.</a:t>
            </a:r>
            <a:endParaRPr kumimoji="0" lang="en-US" sz="2000" b="0" i="0" u="none" strike="noStrike" kern="1200" cap="none" spc="0" normalizeH="0" baseline="0" noProof="0" dirty="0">
              <a:ln>
                <a:noFill/>
              </a:ln>
              <a:solidFill>
                <a:schemeClr val="tx1"/>
              </a:solidFill>
              <a:effectLst/>
              <a:uLnTx/>
              <a:uFillTx/>
              <a:latin typeface="Alexandria"/>
            </a:endParaRPr>
          </a:p>
        </p:txBody>
      </p:sp>
      <p:sp>
        <p:nvSpPr>
          <p:cNvPr id="2" name="Rectangle: Top Corners Rounded 1">
            <a:extLst>
              <a:ext uri="{FF2B5EF4-FFF2-40B4-BE49-F238E27FC236}">
                <a16:creationId xmlns:a16="http://schemas.microsoft.com/office/drawing/2014/main" id="{DC9094E5-93D0-D79C-3175-3A607416B276}"/>
              </a:ext>
            </a:extLst>
          </p:cNvPr>
          <p:cNvSpPr/>
          <p:nvPr/>
        </p:nvSpPr>
        <p:spPr>
          <a:xfrm>
            <a:off x="180431" y="5726225"/>
            <a:ext cx="11412168" cy="606955"/>
          </a:xfrm>
          <a:prstGeom prst="round2Same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lnSpc>
                <a:spcPct val="120000"/>
              </a:lnSpc>
              <a:defRPr/>
            </a:pPr>
            <a:r>
              <a:rPr lang="en-US" sz="2000" b="1" dirty="0">
                <a:solidFill>
                  <a:schemeClr val="tx1"/>
                </a:solidFill>
                <a:latin typeface="Alexandria"/>
              </a:rPr>
              <a:t>Quality of value = Quality of data × Quality of analysis.</a:t>
            </a:r>
            <a:endParaRPr kumimoji="0" lang="en-US" sz="2000" b="0" i="0" u="none" strike="noStrike" kern="1200" cap="none" spc="0" normalizeH="0" baseline="0" noProof="0" dirty="0">
              <a:ln>
                <a:noFill/>
              </a:ln>
              <a:solidFill>
                <a:schemeClr val="tx1"/>
              </a:solidFill>
              <a:effectLst/>
              <a:uLnTx/>
              <a:uFillTx/>
              <a:latin typeface="Alexandria"/>
            </a:endParaRPr>
          </a:p>
        </p:txBody>
      </p:sp>
    </p:spTree>
    <p:extLst>
      <p:ext uri="{BB962C8B-B14F-4D97-AF65-F5344CB8AC3E}">
        <p14:creationId xmlns:p14="http://schemas.microsoft.com/office/powerpoint/2010/main" val="979481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additive="base">
                                        <p:cTn id="25" dur="500" fill="hold"/>
                                        <p:tgtEl>
                                          <p:spTgt spid="2"/>
                                        </p:tgtEl>
                                        <p:attrNameLst>
                                          <p:attrName>ppt_x</p:attrName>
                                        </p:attrNameLst>
                                      </p:cBhvr>
                                      <p:tavLst>
                                        <p:tav tm="0">
                                          <p:val>
                                            <p:strVal val="#ppt_x"/>
                                          </p:val>
                                        </p:tav>
                                        <p:tav tm="100000">
                                          <p:val>
                                            <p:strVal val="#ppt_x"/>
                                          </p:val>
                                        </p:tav>
                                      </p:tavLst>
                                    </p:anim>
                                    <p:anim calcmode="lin" valueType="num">
                                      <p:cBhvr additive="base">
                                        <p:cTn id="2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2" grpId="0" animBg="1"/>
      <p:bldP spid="15" grpId="0" animBg="1"/>
      <p:bldP spid="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FB1261-35E0-7085-4E88-545D2693F432}"/>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3766AC63-C9CA-70D3-96A5-EAF817C1FF75}"/>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DC141A4A-9CAC-AFA9-4FDD-5A9F49EAED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ABCF2177-8940-7BAF-1773-AC87A6A14C36}"/>
              </a:ext>
            </a:extLst>
          </p:cNvPr>
          <p:cNvSpPr txBox="1"/>
          <p:nvPr/>
        </p:nvSpPr>
        <p:spPr>
          <a:xfrm>
            <a:off x="359230" y="1098719"/>
            <a:ext cx="9953280"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Y" sz="2200" b="1" i="0" u="none" strike="noStrike" kern="1200" cap="none" spc="0" normalizeH="0" baseline="0" noProof="0" dirty="0">
                <a:ln>
                  <a:noFill/>
                </a:ln>
                <a:solidFill>
                  <a:srgbClr val="4472C4"/>
                </a:solidFill>
                <a:effectLst/>
                <a:uLnTx/>
                <a:uFillTx/>
                <a:latin typeface="Alexandria"/>
                <a:ea typeface="+mn-ea"/>
                <a:cs typeface="Arial" panose="020B0604020202020204" pitchFamily="34" charset="0"/>
              </a:rPr>
              <a:t>5</a:t>
            </a:r>
            <a:r>
              <a:rPr kumimoji="0" lang="en-US" sz="2200" b="1" i="0" u="none" strike="noStrike" kern="1200" cap="none" spc="0" normalizeH="0" baseline="0" noProof="0" dirty="0">
                <a:ln>
                  <a:noFill/>
                </a:ln>
                <a:solidFill>
                  <a:srgbClr val="4472C4"/>
                </a:solidFill>
                <a:effectLst/>
                <a:uLnTx/>
                <a:uFillTx/>
                <a:latin typeface="Alexandria"/>
                <a:ea typeface="+mn-ea"/>
                <a:cs typeface="+mn-cs"/>
              </a:rPr>
              <a:t>. Data Collection and Market Analysis</a:t>
            </a:r>
          </a:p>
        </p:txBody>
      </p:sp>
      <p:sp>
        <p:nvSpPr>
          <p:cNvPr id="3" name="TextBox 2">
            <a:extLst>
              <a:ext uri="{FF2B5EF4-FFF2-40B4-BE49-F238E27FC236}">
                <a16:creationId xmlns:a16="http://schemas.microsoft.com/office/drawing/2014/main" id="{0E899DEE-BFF4-AD37-E5BF-935D2DE581F5}"/>
              </a:ext>
            </a:extLst>
          </p:cNvPr>
          <p:cNvSpPr txBox="1"/>
          <p:nvPr/>
        </p:nvSpPr>
        <p:spPr>
          <a:xfrm>
            <a:off x="4347795" y="524820"/>
            <a:ext cx="479342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Valuation Process Lifecycle</a:t>
            </a:r>
          </a:p>
        </p:txBody>
      </p:sp>
      <p:sp>
        <p:nvSpPr>
          <p:cNvPr id="7" name="TextBox 6">
            <a:extLst>
              <a:ext uri="{FF2B5EF4-FFF2-40B4-BE49-F238E27FC236}">
                <a16:creationId xmlns:a16="http://schemas.microsoft.com/office/drawing/2014/main" id="{7BF1AE9E-8B64-7FB4-EC0F-0D009E3F816C}"/>
              </a:ext>
            </a:extLst>
          </p:cNvPr>
          <p:cNvSpPr txBox="1"/>
          <p:nvPr/>
        </p:nvSpPr>
        <p:spPr>
          <a:xfrm>
            <a:off x="3725831" y="1441548"/>
            <a:ext cx="5377010" cy="531674"/>
          </a:xfrm>
          <a:prstGeom prst="horizontalScroll">
            <a:avLst/>
          </a:prstGeom>
          <a:solidFill>
            <a:srgbClr val="FFFFCC"/>
          </a:solidFill>
          <a:ln>
            <a:solidFill>
              <a:schemeClr val="accent2">
                <a:lumMod val="75000"/>
              </a:schemeClr>
            </a:solidFill>
          </a:ln>
        </p:spPr>
        <p:txBody>
          <a:bodyPr wrap="square">
            <a:spAutoFit/>
          </a:bodyPr>
          <a:lstStyle>
            <a:defPPr>
              <a:defRPr lang="en-US"/>
            </a:defPPr>
            <a:lvl1pPr algn="ctr">
              <a:defRPr sz="2000" b="1">
                <a:solidFill>
                  <a:srgbClr val="C00000"/>
                </a:solidFill>
                <a:latin typeface="Alexandria"/>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Classification of Data Sources</a:t>
            </a:r>
          </a:p>
        </p:txBody>
      </p:sp>
      <p:graphicFrame>
        <p:nvGraphicFramePr>
          <p:cNvPr id="8" name="Table 7">
            <a:extLst>
              <a:ext uri="{FF2B5EF4-FFF2-40B4-BE49-F238E27FC236}">
                <a16:creationId xmlns:a16="http://schemas.microsoft.com/office/drawing/2014/main" id="{B65ECF51-0AFF-AA32-3D12-040F4155DA7D}"/>
              </a:ext>
            </a:extLst>
          </p:cNvPr>
          <p:cNvGraphicFramePr>
            <a:graphicFrameLocks noGrp="1"/>
          </p:cNvGraphicFramePr>
          <p:nvPr>
            <p:extLst>
              <p:ext uri="{D42A27DB-BD31-4B8C-83A1-F6EECF244321}">
                <p14:modId xmlns:p14="http://schemas.microsoft.com/office/powerpoint/2010/main" val="3191271124"/>
              </p:ext>
            </p:extLst>
          </p:nvPr>
        </p:nvGraphicFramePr>
        <p:xfrm>
          <a:off x="2213811" y="2062184"/>
          <a:ext cx="9565821" cy="2073622"/>
        </p:xfrm>
        <a:graphic>
          <a:graphicData uri="http://schemas.openxmlformats.org/drawingml/2006/table">
            <a:tbl>
              <a:tblPr>
                <a:tableStyleId>{16D9F66E-5EB9-4882-86FB-DCBF35E3C3E4}</a:tableStyleId>
              </a:tblPr>
              <a:tblGrid>
                <a:gridCol w="3188607">
                  <a:extLst>
                    <a:ext uri="{9D8B030D-6E8A-4147-A177-3AD203B41FA5}">
                      <a16:colId xmlns:a16="http://schemas.microsoft.com/office/drawing/2014/main" val="1457224406"/>
                    </a:ext>
                  </a:extLst>
                </a:gridCol>
                <a:gridCol w="3188607">
                  <a:extLst>
                    <a:ext uri="{9D8B030D-6E8A-4147-A177-3AD203B41FA5}">
                      <a16:colId xmlns:a16="http://schemas.microsoft.com/office/drawing/2014/main" val="4151274814"/>
                    </a:ext>
                  </a:extLst>
                </a:gridCol>
                <a:gridCol w="3188607">
                  <a:extLst>
                    <a:ext uri="{9D8B030D-6E8A-4147-A177-3AD203B41FA5}">
                      <a16:colId xmlns:a16="http://schemas.microsoft.com/office/drawing/2014/main" val="2536593226"/>
                    </a:ext>
                  </a:extLst>
                </a:gridCol>
              </a:tblGrid>
              <a:tr h="377022">
                <a:tc>
                  <a:txBody>
                    <a:bodyPr/>
                    <a:lstStyle/>
                    <a:p>
                      <a:pPr algn="ctr">
                        <a:buNone/>
                      </a:pPr>
                      <a:r>
                        <a:rPr lang="en-US" b="1" dirty="0">
                          <a:latin typeface="Alexandria"/>
                        </a:rPr>
                        <a:t>Source</a:t>
                      </a:r>
                    </a:p>
                  </a:txBody>
                  <a:tcPr anchor="ctr"/>
                </a:tc>
                <a:tc>
                  <a:txBody>
                    <a:bodyPr/>
                    <a:lstStyle/>
                    <a:p>
                      <a:pPr algn="ctr">
                        <a:buNone/>
                      </a:pPr>
                      <a:r>
                        <a:rPr lang="en-US" b="1" dirty="0">
                          <a:latin typeface="Alexandria"/>
                        </a:rPr>
                        <a:t>Nature of Data</a:t>
                      </a:r>
                    </a:p>
                  </a:txBody>
                  <a:tcPr anchor="ctr"/>
                </a:tc>
                <a:tc>
                  <a:txBody>
                    <a:bodyPr/>
                    <a:lstStyle/>
                    <a:p>
                      <a:pPr algn="ctr">
                        <a:buNone/>
                      </a:pPr>
                      <a:r>
                        <a:rPr lang="en-US" b="1" dirty="0">
                          <a:latin typeface="Alexandria"/>
                        </a:rPr>
                        <a:t>When Is It Important?</a:t>
                      </a:r>
                    </a:p>
                  </a:txBody>
                  <a:tcPr anchor="ctr"/>
                </a:tc>
                <a:extLst>
                  <a:ext uri="{0D108BD9-81ED-4DB2-BD59-A6C34878D82A}">
                    <a16:rowId xmlns:a16="http://schemas.microsoft.com/office/drawing/2014/main" val="2147184368"/>
                  </a:ext>
                </a:extLst>
              </a:tr>
              <a:tr h="659789">
                <a:tc>
                  <a:txBody>
                    <a:bodyPr/>
                    <a:lstStyle/>
                    <a:p>
                      <a:pPr>
                        <a:buNone/>
                      </a:pPr>
                      <a:r>
                        <a:rPr lang="en-US" b="1" dirty="0">
                          <a:latin typeface="Alexandria"/>
                        </a:rPr>
                        <a:t>Direct field inspection</a:t>
                      </a:r>
                    </a:p>
                  </a:txBody>
                  <a:tcPr anchor="ctr"/>
                </a:tc>
                <a:tc>
                  <a:txBody>
                    <a:bodyPr/>
                    <a:lstStyle/>
                    <a:p>
                      <a:pPr>
                        <a:buNone/>
                      </a:pPr>
                      <a:r>
                        <a:rPr lang="en-US" dirty="0">
                          <a:latin typeface="Alexandria"/>
                        </a:rPr>
                        <a:t>Physical condition, actual use, occupancy</a:t>
                      </a:r>
                    </a:p>
                  </a:txBody>
                  <a:tcPr anchor="ctr">
                    <a:solidFill>
                      <a:schemeClr val="bg1"/>
                    </a:solidFill>
                  </a:tcPr>
                </a:tc>
                <a:tc>
                  <a:txBody>
                    <a:bodyPr/>
                    <a:lstStyle/>
                    <a:p>
                      <a:pPr>
                        <a:buNone/>
                      </a:pPr>
                      <a:r>
                        <a:rPr lang="en-US" dirty="0">
                          <a:latin typeface="Alexandria"/>
                        </a:rPr>
                        <a:t>All valuations</a:t>
                      </a:r>
                    </a:p>
                  </a:txBody>
                  <a:tcPr anchor="ctr">
                    <a:solidFill>
                      <a:schemeClr val="bg1"/>
                    </a:solidFill>
                  </a:tcPr>
                </a:tc>
                <a:extLst>
                  <a:ext uri="{0D108BD9-81ED-4DB2-BD59-A6C34878D82A}">
                    <a16:rowId xmlns:a16="http://schemas.microsoft.com/office/drawing/2014/main" val="1547143371"/>
                  </a:ext>
                </a:extLst>
              </a:tr>
              <a:tr h="659789">
                <a:tc>
                  <a:txBody>
                    <a:bodyPr/>
                    <a:lstStyle/>
                    <a:p>
                      <a:pPr>
                        <a:buNone/>
                      </a:pPr>
                      <a:r>
                        <a:rPr lang="en-US" b="1" dirty="0">
                          <a:latin typeface="Alexandria"/>
                        </a:rPr>
                        <a:t>Interviews with relevant parties</a:t>
                      </a:r>
                    </a:p>
                  </a:txBody>
                  <a:tcPr anchor="ctr"/>
                </a:tc>
                <a:tc>
                  <a:txBody>
                    <a:bodyPr/>
                    <a:lstStyle/>
                    <a:p>
                      <a:pPr>
                        <a:buNone/>
                      </a:pPr>
                      <a:r>
                        <a:rPr lang="en-US" dirty="0">
                          <a:latin typeface="Alexandria"/>
                        </a:rPr>
                        <a:t>Operational information, development intentions</a:t>
                      </a:r>
                    </a:p>
                  </a:txBody>
                  <a:tcPr anchor="ctr">
                    <a:solidFill>
                      <a:schemeClr val="bg1"/>
                    </a:solidFill>
                  </a:tcPr>
                </a:tc>
                <a:tc>
                  <a:txBody>
                    <a:bodyPr/>
                    <a:lstStyle/>
                    <a:p>
                      <a:pPr>
                        <a:buNone/>
                      </a:pPr>
                      <a:r>
                        <a:rPr lang="en-US" dirty="0">
                          <a:latin typeface="Alexandria"/>
                        </a:rPr>
                        <a:t>Investment assets</a:t>
                      </a:r>
                    </a:p>
                  </a:txBody>
                  <a:tcPr anchor="ctr">
                    <a:solidFill>
                      <a:schemeClr val="bg1"/>
                    </a:solidFill>
                  </a:tcPr>
                </a:tc>
                <a:extLst>
                  <a:ext uri="{0D108BD9-81ED-4DB2-BD59-A6C34878D82A}">
                    <a16:rowId xmlns:a16="http://schemas.microsoft.com/office/drawing/2014/main" val="243532266"/>
                  </a:ext>
                </a:extLst>
              </a:tr>
              <a:tr h="377022">
                <a:tc>
                  <a:txBody>
                    <a:bodyPr/>
                    <a:lstStyle/>
                    <a:p>
                      <a:pPr>
                        <a:buNone/>
                      </a:pPr>
                      <a:r>
                        <a:rPr lang="en-US" b="1" dirty="0">
                          <a:latin typeface="Alexandria"/>
                        </a:rPr>
                        <a:t>Specialized surveys</a:t>
                      </a:r>
                    </a:p>
                  </a:txBody>
                  <a:tcPr anchor="ctr"/>
                </a:tc>
                <a:tc>
                  <a:txBody>
                    <a:bodyPr/>
                    <a:lstStyle/>
                    <a:p>
                      <a:pPr>
                        <a:buNone/>
                      </a:pPr>
                      <a:r>
                        <a:rPr lang="en-US">
                          <a:latin typeface="Alexandria"/>
                        </a:rPr>
                        <a:t>Market trends and expectations</a:t>
                      </a:r>
                    </a:p>
                  </a:txBody>
                  <a:tcPr anchor="ctr">
                    <a:solidFill>
                      <a:schemeClr val="bg1"/>
                    </a:solidFill>
                  </a:tcPr>
                </a:tc>
                <a:tc>
                  <a:txBody>
                    <a:bodyPr/>
                    <a:lstStyle/>
                    <a:p>
                      <a:pPr>
                        <a:buNone/>
                      </a:pPr>
                      <a:r>
                        <a:rPr lang="en-US" dirty="0">
                          <a:latin typeface="Alexandria"/>
                        </a:rPr>
                        <a:t>Large portfolio studies</a:t>
                      </a:r>
                    </a:p>
                  </a:txBody>
                  <a:tcPr anchor="ctr">
                    <a:solidFill>
                      <a:schemeClr val="bg1"/>
                    </a:solidFill>
                  </a:tcPr>
                </a:tc>
                <a:extLst>
                  <a:ext uri="{0D108BD9-81ED-4DB2-BD59-A6C34878D82A}">
                    <a16:rowId xmlns:a16="http://schemas.microsoft.com/office/drawing/2014/main" val="2817425948"/>
                  </a:ext>
                </a:extLst>
              </a:tr>
            </a:tbl>
          </a:graphicData>
        </a:graphic>
      </p:graphicFrame>
      <p:sp>
        <p:nvSpPr>
          <p:cNvPr id="9" name="Star: 10 Points 8">
            <a:extLst>
              <a:ext uri="{FF2B5EF4-FFF2-40B4-BE49-F238E27FC236}">
                <a16:creationId xmlns:a16="http://schemas.microsoft.com/office/drawing/2014/main" id="{3D16BA6D-A277-24CF-2F42-DFAAA4C906D4}"/>
              </a:ext>
            </a:extLst>
          </p:cNvPr>
          <p:cNvSpPr/>
          <p:nvPr/>
        </p:nvSpPr>
        <p:spPr>
          <a:xfrm>
            <a:off x="-13920" y="1973222"/>
            <a:ext cx="2089826" cy="870512"/>
          </a:xfrm>
          <a:prstGeom prst="star10">
            <a:avLst/>
          </a:prstGeom>
          <a:solidFill>
            <a:srgbClr val="FFFFEB"/>
          </a:solidFill>
          <a:ln>
            <a:solidFill>
              <a:schemeClr val="accent4">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r>
              <a:rPr lang="en-US" sz="2000" b="1" dirty="0">
                <a:solidFill>
                  <a:srgbClr val="C00000"/>
                </a:solidFill>
                <a:latin typeface="Alexandria"/>
                <a:cs typeface="Arial" panose="020B0604020202020204" pitchFamily="34" charset="0"/>
              </a:rPr>
              <a:t>Primary Data</a:t>
            </a:r>
            <a:endParaRPr kumimoji="0" lang="en-US" sz="2000" b="1" i="0" u="none" strike="noStrike" kern="1200" cap="none" spc="0" normalizeH="0" baseline="0" noProof="0" dirty="0">
              <a:ln>
                <a:noFill/>
              </a:ln>
              <a:solidFill>
                <a:srgbClr val="C00000"/>
              </a:solidFill>
              <a:effectLst/>
              <a:highlight>
                <a:srgbClr val="FFFF00"/>
              </a:highlight>
              <a:uLnTx/>
              <a:uFillTx/>
              <a:latin typeface="Alexandria"/>
            </a:endParaRPr>
          </a:p>
        </p:txBody>
      </p:sp>
      <p:sp>
        <p:nvSpPr>
          <p:cNvPr id="11" name="TextBox 10">
            <a:extLst>
              <a:ext uri="{FF2B5EF4-FFF2-40B4-BE49-F238E27FC236}">
                <a16:creationId xmlns:a16="http://schemas.microsoft.com/office/drawing/2014/main" id="{808CBBEE-AD53-086A-A60B-5A4D2FAA0E9A}"/>
              </a:ext>
            </a:extLst>
          </p:cNvPr>
          <p:cNvSpPr txBox="1"/>
          <p:nvPr/>
        </p:nvSpPr>
        <p:spPr>
          <a:xfrm>
            <a:off x="180431" y="2881209"/>
            <a:ext cx="1895475" cy="1200329"/>
          </a:xfrm>
          <a:prstGeom prst="rect">
            <a:avLst/>
          </a:prstGeom>
          <a:solidFill>
            <a:srgbClr val="FFFFCC"/>
          </a:solidFill>
        </p:spPr>
        <p:txBody>
          <a:bodyPr wrap="square">
            <a:spAutoFit/>
          </a:bodyPr>
          <a:lstStyle/>
          <a:p>
            <a:pPr algn="ctr">
              <a:buNone/>
            </a:pPr>
            <a:r>
              <a:rPr lang="en-US" dirty="0">
                <a:latin typeface="Alexandria"/>
              </a:rPr>
              <a:t>📌 </a:t>
            </a:r>
            <a:r>
              <a:rPr lang="en-US" b="1" dirty="0">
                <a:latin typeface="Alexandria"/>
              </a:rPr>
              <a:t>Advantage:</a:t>
            </a:r>
            <a:r>
              <a:rPr lang="en-US" dirty="0">
                <a:latin typeface="Alexandria"/>
              </a:rPr>
              <a:t> Most accurate but time-consuming to obtain.</a:t>
            </a:r>
          </a:p>
        </p:txBody>
      </p:sp>
      <p:sp>
        <p:nvSpPr>
          <p:cNvPr id="14" name="Star: 10 Points 13">
            <a:extLst>
              <a:ext uri="{FF2B5EF4-FFF2-40B4-BE49-F238E27FC236}">
                <a16:creationId xmlns:a16="http://schemas.microsoft.com/office/drawing/2014/main" id="{F3974D22-9F69-E150-21C2-914D1B8987F9}"/>
              </a:ext>
            </a:extLst>
          </p:cNvPr>
          <p:cNvSpPr/>
          <p:nvPr/>
        </p:nvSpPr>
        <p:spPr>
          <a:xfrm>
            <a:off x="558870" y="4668384"/>
            <a:ext cx="2089826" cy="870512"/>
          </a:xfrm>
          <a:prstGeom prst="star10">
            <a:avLst/>
          </a:prstGeom>
          <a:solidFill>
            <a:srgbClr val="FFFFEB"/>
          </a:solidFill>
          <a:ln>
            <a:solidFill>
              <a:schemeClr val="accent4">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r>
              <a:rPr lang="en-US" sz="2000" b="1" dirty="0">
                <a:solidFill>
                  <a:srgbClr val="C00000"/>
                </a:solidFill>
                <a:latin typeface="Alexandria"/>
                <a:cs typeface="Arial" panose="020B0604020202020204" pitchFamily="34" charset="0"/>
              </a:rPr>
              <a:t>Secondary Data</a:t>
            </a:r>
            <a:endParaRPr kumimoji="0" lang="en-US" sz="2000" b="1" i="0" u="none" strike="noStrike" kern="1200" cap="none" spc="0" normalizeH="0" baseline="0" noProof="0" dirty="0">
              <a:ln>
                <a:noFill/>
              </a:ln>
              <a:solidFill>
                <a:srgbClr val="C00000"/>
              </a:solidFill>
              <a:effectLst/>
              <a:highlight>
                <a:srgbClr val="FFFF00"/>
              </a:highlight>
              <a:uLnTx/>
              <a:uFillTx/>
              <a:latin typeface="Alexandria"/>
            </a:endParaRPr>
          </a:p>
        </p:txBody>
      </p:sp>
      <p:sp>
        <p:nvSpPr>
          <p:cNvPr id="16" name="TextBox 15">
            <a:extLst>
              <a:ext uri="{FF2B5EF4-FFF2-40B4-BE49-F238E27FC236}">
                <a16:creationId xmlns:a16="http://schemas.microsoft.com/office/drawing/2014/main" id="{96F47F2D-4FA1-04FA-AA25-BAE48A4816E9}"/>
              </a:ext>
            </a:extLst>
          </p:cNvPr>
          <p:cNvSpPr txBox="1"/>
          <p:nvPr/>
        </p:nvSpPr>
        <p:spPr>
          <a:xfrm>
            <a:off x="302737" y="5578145"/>
            <a:ext cx="2809875" cy="1200329"/>
          </a:xfrm>
          <a:prstGeom prst="rect">
            <a:avLst/>
          </a:prstGeom>
          <a:solidFill>
            <a:srgbClr val="FFFFCC"/>
          </a:solidFill>
        </p:spPr>
        <p:txBody>
          <a:bodyPr wrap="square">
            <a:spAutoFit/>
          </a:bodyPr>
          <a:lstStyle/>
          <a:p>
            <a:pPr>
              <a:buNone/>
            </a:pPr>
            <a:r>
              <a:rPr lang="en-US" dirty="0">
                <a:latin typeface="Alexandria"/>
              </a:rPr>
              <a:t>📌 </a:t>
            </a:r>
            <a:r>
              <a:rPr lang="en-US" b="1" dirty="0">
                <a:latin typeface="Alexandria"/>
              </a:rPr>
              <a:t>Advantage:</a:t>
            </a:r>
            <a:r>
              <a:rPr lang="en-US" dirty="0">
                <a:latin typeface="Alexandria"/>
              </a:rPr>
              <a:t> </a:t>
            </a:r>
          </a:p>
          <a:p>
            <a:pPr>
              <a:buNone/>
            </a:pPr>
            <a:r>
              <a:rPr lang="en-US" dirty="0">
                <a:latin typeface="Alexandria"/>
              </a:rPr>
              <a:t>Fast and accessible but requires </a:t>
            </a:r>
            <a:r>
              <a:rPr lang="en-US" b="1" dirty="0">
                <a:latin typeface="Alexandria"/>
              </a:rPr>
              <a:t>verification of reliability</a:t>
            </a:r>
            <a:r>
              <a:rPr lang="en-US" dirty="0">
                <a:latin typeface="Alexandria"/>
              </a:rPr>
              <a:t>.</a:t>
            </a:r>
          </a:p>
        </p:txBody>
      </p:sp>
      <p:graphicFrame>
        <p:nvGraphicFramePr>
          <p:cNvPr id="17" name="Table 16">
            <a:extLst>
              <a:ext uri="{FF2B5EF4-FFF2-40B4-BE49-F238E27FC236}">
                <a16:creationId xmlns:a16="http://schemas.microsoft.com/office/drawing/2014/main" id="{E7662C45-CEC3-914C-DA1E-FBCAFD0B8CD3}"/>
              </a:ext>
            </a:extLst>
          </p:cNvPr>
          <p:cNvGraphicFramePr>
            <a:graphicFrameLocks noGrp="1"/>
          </p:cNvGraphicFramePr>
          <p:nvPr>
            <p:extLst>
              <p:ext uri="{D42A27DB-BD31-4B8C-83A1-F6EECF244321}">
                <p14:modId xmlns:p14="http://schemas.microsoft.com/office/powerpoint/2010/main" val="419790359"/>
              </p:ext>
            </p:extLst>
          </p:nvPr>
        </p:nvGraphicFramePr>
        <p:xfrm>
          <a:off x="3304673" y="4949674"/>
          <a:ext cx="8474960" cy="1828800"/>
        </p:xfrm>
        <a:graphic>
          <a:graphicData uri="http://schemas.openxmlformats.org/drawingml/2006/table">
            <a:tbl>
              <a:tblPr>
                <a:tableStyleId>{16D9F66E-5EB9-4882-86FB-DCBF35E3C3E4}</a:tableStyleId>
              </a:tblPr>
              <a:tblGrid>
                <a:gridCol w="4237480">
                  <a:extLst>
                    <a:ext uri="{9D8B030D-6E8A-4147-A177-3AD203B41FA5}">
                      <a16:colId xmlns:a16="http://schemas.microsoft.com/office/drawing/2014/main" val="3774933556"/>
                    </a:ext>
                  </a:extLst>
                </a:gridCol>
                <a:gridCol w="4237480">
                  <a:extLst>
                    <a:ext uri="{9D8B030D-6E8A-4147-A177-3AD203B41FA5}">
                      <a16:colId xmlns:a16="http://schemas.microsoft.com/office/drawing/2014/main" val="3814932612"/>
                    </a:ext>
                  </a:extLst>
                </a:gridCol>
              </a:tblGrid>
              <a:tr h="0">
                <a:tc>
                  <a:txBody>
                    <a:bodyPr/>
                    <a:lstStyle/>
                    <a:p>
                      <a:pPr algn="ctr">
                        <a:buNone/>
                      </a:pPr>
                      <a:r>
                        <a:rPr lang="en-US" b="1" dirty="0">
                          <a:latin typeface="Alexandria"/>
                        </a:rPr>
                        <a:t>Source</a:t>
                      </a:r>
                    </a:p>
                  </a:txBody>
                  <a:tcPr anchor="ctr"/>
                </a:tc>
                <a:tc>
                  <a:txBody>
                    <a:bodyPr/>
                    <a:lstStyle/>
                    <a:p>
                      <a:pPr algn="ctr">
                        <a:buNone/>
                      </a:pPr>
                      <a:r>
                        <a:rPr lang="en-US" b="1" dirty="0">
                          <a:latin typeface="Alexandria"/>
                        </a:rPr>
                        <a:t>Type of Data</a:t>
                      </a:r>
                    </a:p>
                  </a:txBody>
                  <a:tcPr anchor="ctr"/>
                </a:tc>
                <a:extLst>
                  <a:ext uri="{0D108BD9-81ED-4DB2-BD59-A6C34878D82A}">
                    <a16:rowId xmlns:a16="http://schemas.microsoft.com/office/drawing/2014/main" val="2669638487"/>
                  </a:ext>
                </a:extLst>
              </a:tr>
              <a:tr h="0">
                <a:tc>
                  <a:txBody>
                    <a:bodyPr/>
                    <a:lstStyle/>
                    <a:p>
                      <a:pPr algn="ctr">
                        <a:buNone/>
                      </a:pPr>
                      <a:r>
                        <a:rPr lang="en-US" b="1" dirty="0">
                          <a:latin typeface="Alexandria"/>
                        </a:rPr>
                        <a:t>Government records</a:t>
                      </a:r>
                    </a:p>
                  </a:txBody>
                  <a:tcPr anchor="ctr"/>
                </a:tc>
                <a:tc>
                  <a:txBody>
                    <a:bodyPr/>
                    <a:lstStyle/>
                    <a:p>
                      <a:pPr>
                        <a:buNone/>
                      </a:pPr>
                      <a:r>
                        <a:rPr lang="en-US" dirty="0">
                          <a:latin typeface="Alexandria"/>
                        </a:rPr>
                        <a:t>Ownership, permits, urban planning</a:t>
                      </a:r>
                    </a:p>
                  </a:txBody>
                  <a:tcPr anchor="ctr">
                    <a:solidFill>
                      <a:schemeClr val="bg1"/>
                    </a:solidFill>
                  </a:tcPr>
                </a:tc>
                <a:extLst>
                  <a:ext uri="{0D108BD9-81ED-4DB2-BD59-A6C34878D82A}">
                    <a16:rowId xmlns:a16="http://schemas.microsoft.com/office/drawing/2014/main" val="833486278"/>
                  </a:ext>
                </a:extLst>
              </a:tr>
              <a:tr h="0">
                <a:tc>
                  <a:txBody>
                    <a:bodyPr/>
                    <a:lstStyle/>
                    <a:p>
                      <a:pPr algn="ctr">
                        <a:buNone/>
                      </a:pPr>
                      <a:r>
                        <a:rPr lang="en-US" b="1" dirty="0">
                          <a:latin typeface="Alexandria"/>
                        </a:rPr>
                        <a:t>Real estate databases</a:t>
                      </a:r>
                    </a:p>
                  </a:txBody>
                  <a:tcPr anchor="ctr"/>
                </a:tc>
                <a:tc>
                  <a:txBody>
                    <a:bodyPr/>
                    <a:lstStyle/>
                    <a:p>
                      <a:pPr>
                        <a:buNone/>
                      </a:pPr>
                      <a:r>
                        <a:rPr lang="en-US" dirty="0">
                          <a:latin typeface="Alexandria"/>
                        </a:rPr>
                        <a:t>Comparable sales, rents</a:t>
                      </a:r>
                    </a:p>
                  </a:txBody>
                  <a:tcPr anchor="ctr">
                    <a:solidFill>
                      <a:schemeClr val="bg1"/>
                    </a:solidFill>
                  </a:tcPr>
                </a:tc>
                <a:extLst>
                  <a:ext uri="{0D108BD9-81ED-4DB2-BD59-A6C34878D82A}">
                    <a16:rowId xmlns:a16="http://schemas.microsoft.com/office/drawing/2014/main" val="2582869618"/>
                  </a:ext>
                </a:extLst>
              </a:tr>
              <a:tr h="0">
                <a:tc>
                  <a:txBody>
                    <a:bodyPr/>
                    <a:lstStyle/>
                    <a:p>
                      <a:pPr algn="ctr">
                        <a:buNone/>
                      </a:pPr>
                      <a:r>
                        <a:rPr lang="en-US" b="1" dirty="0">
                          <a:latin typeface="Alexandria"/>
                        </a:rPr>
                        <a:t>Economic reports</a:t>
                      </a:r>
                    </a:p>
                  </a:txBody>
                  <a:tcPr anchor="ctr"/>
                </a:tc>
                <a:tc>
                  <a:txBody>
                    <a:bodyPr/>
                    <a:lstStyle/>
                    <a:p>
                      <a:pPr>
                        <a:buNone/>
                      </a:pPr>
                      <a:r>
                        <a:rPr lang="en-US" dirty="0">
                          <a:latin typeface="Alexandria"/>
                        </a:rPr>
                        <a:t>Market indicators, forecasts</a:t>
                      </a:r>
                    </a:p>
                  </a:txBody>
                  <a:tcPr anchor="ctr">
                    <a:solidFill>
                      <a:schemeClr val="bg1"/>
                    </a:solidFill>
                  </a:tcPr>
                </a:tc>
                <a:extLst>
                  <a:ext uri="{0D108BD9-81ED-4DB2-BD59-A6C34878D82A}">
                    <a16:rowId xmlns:a16="http://schemas.microsoft.com/office/drawing/2014/main" val="3421566668"/>
                  </a:ext>
                </a:extLst>
              </a:tr>
              <a:tr h="0">
                <a:tc>
                  <a:txBody>
                    <a:bodyPr/>
                    <a:lstStyle/>
                    <a:p>
                      <a:pPr algn="ctr">
                        <a:buNone/>
                      </a:pPr>
                      <a:r>
                        <a:rPr lang="en-US" b="1" dirty="0">
                          <a:latin typeface="Alexandria"/>
                        </a:rPr>
                        <a:t>Sector studies</a:t>
                      </a:r>
                    </a:p>
                  </a:txBody>
                  <a:tcPr anchor="ctr"/>
                </a:tc>
                <a:tc>
                  <a:txBody>
                    <a:bodyPr/>
                    <a:lstStyle/>
                    <a:p>
                      <a:pPr>
                        <a:buNone/>
                      </a:pPr>
                      <a:r>
                        <a:rPr lang="en-US" dirty="0">
                          <a:latin typeface="Alexandria"/>
                        </a:rPr>
                        <a:t>Supply and demand analysis</a:t>
                      </a:r>
                    </a:p>
                  </a:txBody>
                  <a:tcPr anchor="ctr">
                    <a:solidFill>
                      <a:schemeClr val="bg1"/>
                    </a:solidFill>
                  </a:tcPr>
                </a:tc>
                <a:extLst>
                  <a:ext uri="{0D108BD9-81ED-4DB2-BD59-A6C34878D82A}">
                    <a16:rowId xmlns:a16="http://schemas.microsoft.com/office/drawing/2014/main" val="4200373184"/>
                  </a:ext>
                </a:extLst>
              </a:tr>
            </a:tbl>
          </a:graphicData>
        </a:graphic>
      </p:graphicFrame>
    </p:spTree>
    <p:extLst>
      <p:ext uri="{BB962C8B-B14F-4D97-AF65-F5344CB8AC3E}">
        <p14:creationId xmlns:p14="http://schemas.microsoft.com/office/powerpoint/2010/main" val="703248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500" fill="hold"/>
                                        <p:tgtEl>
                                          <p:spTgt spid="17"/>
                                        </p:tgtEl>
                                        <p:attrNameLst>
                                          <p:attrName>ppt_x</p:attrName>
                                        </p:attrNameLst>
                                      </p:cBhvr>
                                      <p:tavLst>
                                        <p:tav tm="0">
                                          <p:val>
                                            <p:strVal val="#ppt_x"/>
                                          </p:val>
                                        </p:tav>
                                        <p:tav tm="100000">
                                          <p:val>
                                            <p:strVal val="#ppt_x"/>
                                          </p:val>
                                        </p:tav>
                                      </p:tavLst>
                                    </p:anim>
                                    <p:anim calcmode="lin" valueType="num">
                                      <p:cBhvr additive="base">
                                        <p:cTn id="3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1" grpId="0" animBg="1"/>
      <p:bldP spid="14" grpId="0" animBg="1"/>
      <p:bldP spid="1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A2BC3D-8BDF-11EE-D533-A23FA4A690F5}"/>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83B3F88F-32C5-E4F2-0E96-80207E4C6B72}"/>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DF3E8BD6-9E62-B42C-C27B-B88F9B225A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32A58392-B6B4-4B56-0763-1CD6EF706ABE}"/>
              </a:ext>
            </a:extLst>
          </p:cNvPr>
          <p:cNvSpPr txBox="1"/>
          <p:nvPr/>
        </p:nvSpPr>
        <p:spPr>
          <a:xfrm>
            <a:off x="359230" y="1098719"/>
            <a:ext cx="9953280"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5. Data Collection and Market Analysis</a:t>
            </a:r>
          </a:p>
        </p:txBody>
      </p:sp>
      <p:sp>
        <p:nvSpPr>
          <p:cNvPr id="3" name="TextBox 2">
            <a:extLst>
              <a:ext uri="{FF2B5EF4-FFF2-40B4-BE49-F238E27FC236}">
                <a16:creationId xmlns:a16="http://schemas.microsoft.com/office/drawing/2014/main" id="{C58F4445-2DD1-5B10-4AEC-93A524999278}"/>
              </a:ext>
            </a:extLst>
          </p:cNvPr>
          <p:cNvSpPr txBox="1"/>
          <p:nvPr/>
        </p:nvSpPr>
        <p:spPr>
          <a:xfrm>
            <a:off x="4347795" y="524820"/>
            <a:ext cx="479342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Valuation Process Lifecycle</a:t>
            </a:r>
          </a:p>
        </p:txBody>
      </p:sp>
      <p:sp>
        <p:nvSpPr>
          <p:cNvPr id="8" name="TextBox 7">
            <a:extLst>
              <a:ext uri="{FF2B5EF4-FFF2-40B4-BE49-F238E27FC236}">
                <a16:creationId xmlns:a16="http://schemas.microsoft.com/office/drawing/2014/main" id="{97AF6E39-DC1A-DAB3-FC0C-A4F0F7BE6370}"/>
              </a:ext>
            </a:extLst>
          </p:cNvPr>
          <p:cNvSpPr txBox="1"/>
          <p:nvPr/>
        </p:nvSpPr>
        <p:spPr>
          <a:xfrm>
            <a:off x="3316419" y="1456293"/>
            <a:ext cx="6096000"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Classification of Data by Use in Valuation Approaches</a:t>
            </a:r>
          </a:p>
        </p:txBody>
      </p:sp>
      <p:graphicFrame>
        <p:nvGraphicFramePr>
          <p:cNvPr id="2" name="Table 1">
            <a:extLst>
              <a:ext uri="{FF2B5EF4-FFF2-40B4-BE49-F238E27FC236}">
                <a16:creationId xmlns:a16="http://schemas.microsoft.com/office/drawing/2014/main" id="{CBC71DC1-3C2C-B7D5-7E98-EACB93A09D3A}"/>
              </a:ext>
            </a:extLst>
          </p:cNvPr>
          <p:cNvGraphicFramePr>
            <a:graphicFrameLocks noGrp="1"/>
          </p:cNvGraphicFramePr>
          <p:nvPr>
            <p:extLst>
              <p:ext uri="{D42A27DB-BD31-4B8C-83A1-F6EECF244321}">
                <p14:modId xmlns:p14="http://schemas.microsoft.com/office/powerpoint/2010/main" val="229198520"/>
              </p:ext>
            </p:extLst>
          </p:nvPr>
        </p:nvGraphicFramePr>
        <p:xfrm>
          <a:off x="509316" y="1825625"/>
          <a:ext cx="11442051" cy="4675128"/>
        </p:xfrm>
        <a:graphic>
          <a:graphicData uri="http://schemas.openxmlformats.org/drawingml/2006/table">
            <a:tbl>
              <a:tblPr>
                <a:tableStyleId>{16D9F66E-5EB9-4882-86FB-DCBF35E3C3E4}</a:tableStyleId>
              </a:tblPr>
              <a:tblGrid>
                <a:gridCol w="3814017">
                  <a:extLst>
                    <a:ext uri="{9D8B030D-6E8A-4147-A177-3AD203B41FA5}">
                      <a16:colId xmlns:a16="http://schemas.microsoft.com/office/drawing/2014/main" val="3173006488"/>
                    </a:ext>
                  </a:extLst>
                </a:gridCol>
                <a:gridCol w="3814017">
                  <a:extLst>
                    <a:ext uri="{9D8B030D-6E8A-4147-A177-3AD203B41FA5}">
                      <a16:colId xmlns:a16="http://schemas.microsoft.com/office/drawing/2014/main" val="3381378425"/>
                    </a:ext>
                  </a:extLst>
                </a:gridCol>
                <a:gridCol w="3814017">
                  <a:extLst>
                    <a:ext uri="{9D8B030D-6E8A-4147-A177-3AD203B41FA5}">
                      <a16:colId xmlns:a16="http://schemas.microsoft.com/office/drawing/2014/main" val="4278483463"/>
                    </a:ext>
                  </a:extLst>
                </a:gridCol>
              </a:tblGrid>
              <a:tr h="463944">
                <a:tc>
                  <a:txBody>
                    <a:bodyPr/>
                    <a:lstStyle/>
                    <a:p>
                      <a:pPr algn="ctr">
                        <a:buNone/>
                      </a:pPr>
                      <a:r>
                        <a:rPr lang="en-US" sz="2000" b="1" dirty="0">
                          <a:latin typeface="Alexandria"/>
                        </a:rPr>
                        <a:t>Data Type</a:t>
                      </a:r>
                    </a:p>
                  </a:txBody>
                  <a:tcPr anchor="ctr"/>
                </a:tc>
                <a:tc>
                  <a:txBody>
                    <a:bodyPr/>
                    <a:lstStyle/>
                    <a:p>
                      <a:pPr algn="ctr">
                        <a:buNone/>
                      </a:pPr>
                      <a:r>
                        <a:rPr lang="en-US" sz="2000" b="1" dirty="0">
                          <a:latin typeface="Alexandria"/>
                        </a:rPr>
                        <a:t>Sources</a:t>
                      </a:r>
                    </a:p>
                  </a:txBody>
                  <a:tcPr anchor="ctr"/>
                </a:tc>
                <a:tc>
                  <a:txBody>
                    <a:bodyPr/>
                    <a:lstStyle/>
                    <a:p>
                      <a:pPr algn="ctr">
                        <a:buNone/>
                      </a:pPr>
                      <a:r>
                        <a:rPr lang="en-US" sz="2000" b="1" dirty="0">
                          <a:latin typeface="Alexandria"/>
                        </a:rPr>
                        <a:t>Use</a:t>
                      </a:r>
                    </a:p>
                  </a:txBody>
                  <a:tcPr anchor="ctr"/>
                </a:tc>
                <a:extLst>
                  <a:ext uri="{0D108BD9-81ED-4DB2-BD59-A6C34878D82A}">
                    <a16:rowId xmlns:a16="http://schemas.microsoft.com/office/drawing/2014/main" val="178621170"/>
                  </a:ext>
                </a:extLst>
              </a:tr>
              <a:tr h="820824">
                <a:tc>
                  <a:txBody>
                    <a:bodyPr/>
                    <a:lstStyle/>
                    <a:p>
                      <a:pPr algn="ctr">
                        <a:buNone/>
                      </a:pPr>
                      <a:r>
                        <a:rPr lang="en-US" sz="2000" b="1" dirty="0">
                          <a:latin typeface="Alexandria"/>
                        </a:rPr>
                        <a:t>Comparable Data</a:t>
                      </a:r>
                    </a:p>
                  </a:txBody>
                  <a:tcPr anchor="ctr"/>
                </a:tc>
                <a:tc>
                  <a:txBody>
                    <a:bodyPr/>
                    <a:lstStyle/>
                    <a:p>
                      <a:pPr>
                        <a:buNone/>
                      </a:pPr>
                      <a:r>
                        <a:rPr lang="en-US" sz="2000" dirty="0">
                          <a:latin typeface="Alexandria"/>
                        </a:rPr>
                        <a:t>Recent sales transactions, listing offers</a:t>
                      </a:r>
                    </a:p>
                  </a:txBody>
                  <a:tcPr anchor="ctr">
                    <a:solidFill>
                      <a:schemeClr val="bg1"/>
                    </a:solidFill>
                  </a:tcPr>
                </a:tc>
                <a:tc>
                  <a:txBody>
                    <a:bodyPr/>
                    <a:lstStyle/>
                    <a:p>
                      <a:pPr>
                        <a:buNone/>
                      </a:pPr>
                      <a:r>
                        <a:rPr lang="en-US" sz="2000">
                          <a:latin typeface="Alexandria"/>
                        </a:rPr>
                        <a:t>Sales Comparison Approach</a:t>
                      </a:r>
                    </a:p>
                  </a:txBody>
                  <a:tcPr anchor="ctr">
                    <a:solidFill>
                      <a:schemeClr val="bg1"/>
                    </a:solidFill>
                  </a:tcPr>
                </a:tc>
                <a:extLst>
                  <a:ext uri="{0D108BD9-81ED-4DB2-BD59-A6C34878D82A}">
                    <a16:rowId xmlns:a16="http://schemas.microsoft.com/office/drawing/2014/main" val="1853403028"/>
                  </a:ext>
                </a:extLst>
              </a:tr>
              <a:tr h="820824">
                <a:tc>
                  <a:txBody>
                    <a:bodyPr/>
                    <a:lstStyle/>
                    <a:p>
                      <a:pPr algn="ctr">
                        <a:buNone/>
                      </a:pPr>
                      <a:r>
                        <a:rPr lang="en-US" sz="2000" b="1" dirty="0">
                          <a:latin typeface="Alexandria"/>
                        </a:rPr>
                        <a:t>Income Data</a:t>
                      </a:r>
                    </a:p>
                  </a:txBody>
                  <a:tcPr anchor="ctr"/>
                </a:tc>
                <a:tc>
                  <a:txBody>
                    <a:bodyPr/>
                    <a:lstStyle/>
                    <a:p>
                      <a:pPr>
                        <a:buNone/>
                      </a:pPr>
                      <a:r>
                        <a:rPr lang="en-US" sz="2000" dirty="0">
                          <a:latin typeface="Alexandria"/>
                        </a:rPr>
                        <a:t>Lease agreements, market yield rates</a:t>
                      </a:r>
                    </a:p>
                  </a:txBody>
                  <a:tcPr anchor="ctr">
                    <a:solidFill>
                      <a:schemeClr val="bg1"/>
                    </a:solidFill>
                  </a:tcPr>
                </a:tc>
                <a:tc>
                  <a:txBody>
                    <a:bodyPr/>
                    <a:lstStyle/>
                    <a:p>
                      <a:pPr>
                        <a:buNone/>
                      </a:pPr>
                      <a:r>
                        <a:rPr lang="en-US" sz="2000">
                          <a:latin typeface="Alexandria"/>
                        </a:rPr>
                        <a:t>Income Approach (Capitalization / DCF)</a:t>
                      </a:r>
                    </a:p>
                  </a:txBody>
                  <a:tcPr anchor="ctr">
                    <a:solidFill>
                      <a:schemeClr val="bg1"/>
                    </a:solidFill>
                  </a:tcPr>
                </a:tc>
                <a:extLst>
                  <a:ext uri="{0D108BD9-81ED-4DB2-BD59-A6C34878D82A}">
                    <a16:rowId xmlns:a16="http://schemas.microsoft.com/office/drawing/2014/main" val="1904237184"/>
                  </a:ext>
                </a:extLst>
              </a:tr>
              <a:tr h="820824">
                <a:tc>
                  <a:txBody>
                    <a:bodyPr/>
                    <a:lstStyle/>
                    <a:p>
                      <a:pPr algn="ctr">
                        <a:buNone/>
                      </a:pPr>
                      <a:r>
                        <a:rPr lang="en-US" sz="2000" b="1" dirty="0">
                          <a:latin typeface="Alexandria"/>
                        </a:rPr>
                        <a:t>Cost Data</a:t>
                      </a:r>
                    </a:p>
                  </a:txBody>
                  <a:tcPr anchor="ctr"/>
                </a:tc>
                <a:tc>
                  <a:txBody>
                    <a:bodyPr/>
                    <a:lstStyle/>
                    <a:p>
                      <a:pPr>
                        <a:buNone/>
                      </a:pPr>
                      <a:r>
                        <a:rPr lang="en-US" sz="2000">
                          <a:latin typeface="Alexandria"/>
                        </a:rPr>
                        <a:t>Construction costs, depreciation rates</a:t>
                      </a:r>
                    </a:p>
                  </a:txBody>
                  <a:tcPr anchor="ctr">
                    <a:solidFill>
                      <a:schemeClr val="bg1"/>
                    </a:solidFill>
                  </a:tcPr>
                </a:tc>
                <a:tc>
                  <a:txBody>
                    <a:bodyPr/>
                    <a:lstStyle/>
                    <a:p>
                      <a:pPr>
                        <a:buNone/>
                      </a:pPr>
                      <a:r>
                        <a:rPr lang="en-US" sz="2000" dirty="0">
                          <a:latin typeface="Alexandria"/>
                        </a:rPr>
                        <a:t>Cost Approach</a:t>
                      </a:r>
                    </a:p>
                  </a:txBody>
                  <a:tcPr anchor="ctr">
                    <a:solidFill>
                      <a:schemeClr val="bg1"/>
                    </a:solidFill>
                  </a:tcPr>
                </a:tc>
                <a:extLst>
                  <a:ext uri="{0D108BD9-81ED-4DB2-BD59-A6C34878D82A}">
                    <a16:rowId xmlns:a16="http://schemas.microsoft.com/office/drawing/2014/main" val="4038409791"/>
                  </a:ext>
                </a:extLst>
              </a:tr>
              <a:tr h="463944">
                <a:tc>
                  <a:txBody>
                    <a:bodyPr/>
                    <a:lstStyle/>
                    <a:p>
                      <a:pPr algn="ctr">
                        <a:buNone/>
                      </a:pPr>
                      <a:r>
                        <a:rPr lang="en-US" sz="2000" b="1">
                          <a:latin typeface="Alexandria"/>
                        </a:rPr>
                        <a:t>Macroeconomic Data</a:t>
                      </a:r>
                    </a:p>
                  </a:txBody>
                  <a:tcPr anchor="ctr"/>
                </a:tc>
                <a:tc>
                  <a:txBody>
                    <a:bodyPr/>
                    <a:lstStyle/>
                    <a:p>
                      <a:pPr>
                        <a:buNone/>
                      </a:pPr>
                      <a:r>
                        <a:rPr lang="en-US" sz="2000">
                          <a:latin typeface="Alexandria"/>
                        </a:rPr>
                        <a:t>Interest rates, inflation, GDP</a:t>
                      </a:r>
                    </a:p>
                  </a:txBody>
                  <a:tcPr anchor="ctr">
                    <a:solidFill>
                      <a:schemeClr val="bg1"/>
                    </a:solidFill>
                  </a:tcPr>
                </a:tc>
                <a:tc>
                  <a:txBody>
                    <a:bodyPr/>
                    <a:lstStyle/>
                    <a:p>
                      <a:pPr>
                        <a:buNone/>
                      </a:pPr>
                      <a:r>
                        <a:rPr lang="en-US" sz="2000" dirty="0">
                          <a:latin typeface="Alexandria"/>
                        </a:rPr>
                        <a:t>General market analysis</a:t>
                      </a:r>
                    </a:p>
                  </a:txBody>
                  <a:tcPr anchor="ctr">
                    <a:solidFill>
                      <a:schemeClr val="bg1"/>
                    </a:solidFill>
                  </a:tcPr>
                </a:tc>
                <a:extLst>
                  <a:ext uri="{0D108BD9-81ED-4DB2-BD59-A6C34878D82A}">
                    <a16:rowId xmlns:a16="http://schemas.microsoft.com/office/drawing/2014/main" val="1082375795"/>
                  </a:ext>
                </a:extLst>
              </a:tr>
              <a:tr h="820824">
                <a:tc>
                  <a:txBody>
                    <a:bodyPr/>
                    <a:lstStyle/>
                    <a:p>
                      <a:pPr algn="ctr">
                        <a:buNone/>
                      </a:pPr>
                      <a:r>
                        <a:rPr lang="en-US" sz="2000" b="1" dirty="0">
                          <a:latin typeface="Alexandria"/>
                        </a:rPr>
                        <a:t>Supply and Demand Data</a:t>
                      </a:r>
                    </a:p>
                  </a:txBody>
                  <a:tcPr anchor="ctr"/>
                </a:tc>
                <a:tc>
                  <a:txBody>
                    <a:bodyPr/>
                    <a:lstStyle/>
                    <a:p>
                      <a:pPr>
                        <a:buNone/>
                      </a:pPr>
                      <a:r>
                        <a:rPr lang="en-US" sz="2000">
                          <a:latin typeface="Alexandria"/>
                        </a:rPr>
                        <a:t>Transaction volume, inventory, vacancy rates</a:t>
                      </a:r>
                    </a:p>
                  </a:txBody>
                  <a:tcPr anchor="ctr">
                    <a:solidFill>
                      <a:schemeClr val="bg1"/>
                    </a:solidFill>
                  </a:tcPr>
                </a:tc>
                <a:tc>
                  <a:txBody>
                    <a:bodyPr/>
                    <a:lstStyle/>
                    <a:p>
                      <a:pPr>
                        <a:buNone/>
                      </a:pPr>
                      <a:r>
                        <a:rPr lang="en-US" sz="2000" dirty="0">
                          <a:latin typeface="Alexandria"/>
                        </a:rPr>
                        <a:t>Market balance analysis</a:t>
                      </a:r>
                    </a:p>
                  </a:txBody>
                  <a:tcPr anchor="ctr">
                    <a:solidFill>
                      <a:schemeClr val="bg1"/>
                    </a:solidFill>
                  </a:tcPr>
                </a:tc>
                <a:extLst>
                  <a:ext uri="{0D108BD9-81ED-4DB2-BD59-A6C34878D82A}">
                    <a16:rowId xmlns:a16="http://schemas.microsoft.com/office/drawing/2014/main" val="4040027484"/>
                  </a:ext>
                </a:extLst>
              </a:tr>
              <a:tr h="463944">
                <a:tc>
                  <a:txBody>
                    <a:bodyPr/>
                    <a:lstStyle/>
                    <a:p>
                      <a:pPr algn="ctr">
                        <a:buNone/>
                      </a:pPr>
                      <a:r>
                        <a:rPr lang="en-US" sz="2000" b="1" dirty="0">
                          <a:latin typeface="Alexandria"/>
                        </a:rPr>
                        <a:t>Regulatory Data</a:t>
                      </a:r>
                    </a:p>
                  </a:txBody>
                  <a:tcPr anchor="ctr"/>
                </a:tc>
                <a:tc>
                  <a:txBody>
                    <a:bodyPr/>
                    <a:lstStyle/>
                    <a:p>
                      <a:pPr>
                        <a:buNone/>
                      </a:pPr>
                      <a:r>
                        <a:rPr lang="en-US" sz="2000" dirty="0">
                          <a:latin typeface="Alexandria"/>
                        </a:rPr>
                        <a:t>Planning laws, taxes</a:t>
                      </a:r>
                    </a:p>
                  </a:txBody>
                  <a:tcPr anchor="ctr">
                    <a:solidFill>
                      <a:schemeClr val="bg1"/>
                    </a:solidFill>
                  </a:tcPr>
                </a:tc>
                <a:tc>
                  <a:txBody>
                    <a:bodyPr/>
                    <a:lstStyle/>
                    <a:p>
                      <a:pPr>
                        <a:buNone/>
                      </a:pPr>
                      <a:r>
                        <a:rPr lang="en-US" sz="2000" dirty="0">
                          <a:latin typeface="Alexandria"/>
                        </a:rPr>
                        <a:t>Analysis of regulatory impact</a:t>
                      </a:r>
                    </a:p>
                  </a:txBody>
                  <a:tcPr anchor="ctr">
                    <a:solidFill>
                      <a:schemeClr val="bg1"/>
                    </a:solidFill>
                  </a:tcPr>
                </a:tc>
                <a:extLst>
                  <a:ext uri="{0D108BD9-81ED-4DB2-BD59-A6C34878D82A}">
                    <a16:rowId xmlns:a16="http://schemas.microsoft.com/office/drawing/2014/main" val="1101469131"/>
                  </a:ext>
                </a:extLst>
              </a:tr>
            </a:tbl>
          </a:graphicData>
        </a:graphic>
      </p:graphicFrame>
    </p:spTree>
    <p:extLst>
      <p:ext uri="{BB962C8B-B14F-4D97-AF65-F5344CB8AC3E}">
        <p14:creationId xmlns:p14="http://schemas.microsoft.com/office/powerpoint/2010/main" val="139504346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2DCEE9-8E9A-3A9A-D415-14D33BF0E834}"/>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2BF29876-2504-E1DA-93CD-6AAF496A898E}"/>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5FD7FA4F-667E-D1E7-1A87-9A267B2BB9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71B284E7-EC95-908C-4784-D94ADBF251ED}"/>
              </a:ext>
            </a:extLst>
          </p:cNvPr>
          <p:cNvSpPr txBox="1"/>
          <p:nvPr/>
        </p:nvSpPr>
        <p:spPr>
          <a:xfrm>
            <a:off x="359230" y="1098719"/>
            <a:ext cx="9953280"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Y" sz="2200" b="1" i="0" u="none" strike="noStrike" kern="1200" cap="none" spc="0" normalizeH="0" baseline="0" noProof="0" dirty="0">
                <a:ln>
                  <a:noFill/>
                </a:ln>
                <a:solidFill>
                  <a:srgbClr val="4472C4"/>
                </a:solidFill>
                <a:effectLst/>
                <a:uLnTx/>
                <a:uFillTx/>
                <a:latin typeface="Alexandria"/>
                <a:ea typeface="+mn-ea"/>
                <a:cs typeface="Arial" panose="020B0604020202020204" pitchFamily="34" charset="0"/>
              </a:rPr>
              <a:t>5</a:t>
            </a:r>
            <a:r>
              <a:rPr kumimoji="0" lang="en-US" sz="2200" b="1" i="0" u="none" strike="noStrike" kern="1200" cap="none" spc="0" normalizeH="0" baseline="0" noProof="0" dirty="0">
                <a:ln>
                  <a:noFill/>
                </a:ln>
                <a:solidFill>
                  <a:srgbClr val="4472C4"/>
                </a:solidFill>
                <a:effectLst/>
                <a:uLnTx/>
                <a:uFillTx/>
                <a:latin typeface="Alexandria"/>
                <a:ea typeface="+mn-ea"/>
                <a:cs typeface="+mn-cs"/>
              </a:rPr>
              <a:t>. Data Collection and Market Analysis</a:t>
            </a:r>
          </a:p>
        </p:txBody>
      </p:sp>
      <p:sp>
        <p:nvSpPr>
          <p:cNvPr id="3" name="TextBox 2">
            <a:extLst>
              <a:ext uri="{FF2B5EF4-FFF2-40B4-BE49-F238E27FC236}">
                <a16:creationId xmlns:a16="http://schemas.microsoft.com/office/drawing/2014/main" id="{83478C28-90F3-59CC-C108-5B97221B495C}"/>
              </a:ext>
            </a:extLst>
          </p:cNvPr>
          <p:cNvSpPr txBox="1"/>
          <p:nvPr/>
        </p:nvSpPr>
        <p:spPr>
          <a:xfrm>
            <a:off x="4347795" y="524820"/>
            <a:ext cx="479342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Valuation Process Lifecycle</a:t>
            </a:r>
          </a:p>
        </p:txBody>
      </p:sp>
      <p:sp>
        <p:nvSpPr>
          <p:cNvPr id="13" name="Rectangle: Top Corners Rounded 12">
            <a:extLst>
              <a:ext uri="{FF2B5EF4-FFF2-40B4-BE49-F238E27FC236}">
                <a16:creationId xmlns:a16="http://schemas.microsoft.com/office/drawing/2014/main" id="{76188734-E632-0BED-E12E-D7E97B427FCD}"/>
              </a:ext>
            </a:extLst>
          </p:cNvPr>
          <p:cNvSpPr/>
          <p:nvPr/>
        </p:nvSpPr>
        <p:spPr>
          <a:xfrm>
            <a:off x="180431" y="1645859"/>
            <a:ext cx="11412168" cy="529203"/>
          </a:xfrm>
          <a:prstGeom prst="round2Same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nSpc>
                <a:spcPct val="120000"/>
              </a:lnSpc>
              <a:defRPr/>
            </a:pPr>
            <a:r>
              <a:rPr lang="en-US" sz="2000" b="1" dirty="0">
                <a:solidFill>
                  <a:prstClr val="black"/>
                </a:solidFill>
                <a:latin typeface="Alexandria"/>
              </a:rPr>
              <a:t>Not all data </a:t>
            </a:r>
            <a:r>
              <a:rPr lang="en-US" sz="2000" dirty="0">
                <a:solidFill>
                  <a:prstClr val="black"/>
                </a:solidFill>
                <a:latin typeface="Alexandria"/>
              </a:rPr>
              <a:t>have the same </a:t>
            </a:r>
            <a:r>
              <a:rPr lang="en-US" sz="2000" b="1" dirty="0">
                <a:solidFill>
                  <a:prstClr val="black"/>
                </a:solidFill>
                <a:latin typeface="Alexandria"/>
              </a:rPr>
              <a:t>level of strength.</a:t>
            </a:r>
            <a:endParaRPr kumimoji="0" lang="en-US" sz="2000" b="1" i="0" u="none" strike="noStrike" kern="1200" cap="none" spc="0" normalizeH="0" baseline="0" noProof="0" dirty="0">
              <a:ln>
                <a:noFill/>
              </a:ln>
              <a:solidFill>
                <a:prstClr val="black"/>
              </a:solidFill>
              <a:effectLst/>
              <a:uLnTx/>
              <a:uFillTx/>
              <a:latin typeface="Alexandria"/>
            </a:endParaRPr>
          </a:p>
        </p:txBody>
      </p:sp>
      <p:sp>
        <p:nvSpPr>
          <p:cNvPr id="12" name="Rectangle: Top Corners Rounded 11">
            <a:extLst>
              <a:ext uri="{FF2B5EF4-FFF2-40B4-BE49-F238E27FC236}">
                <a16:creationId xmlns:a16="http://schemas.microsoft.com/office/drawing/2014/main" id="{4D2A6769-5CC3-7DAA-F90A-D494C52FA927}"/>
              </a:ext>
            </a:extLst>
          </p:cNvPr>
          <p:cNvSpPr/>
          <p:nvPr/>
        </p:nvSpPr>
        <p:spPr>
          <a:xfrm>
            <a:off x="180431" y="2487198"/>
            <a:ext cx="11412168" cy="1883604"/>
          </a:xfrm>
          <a:prstGeom prst="round2Same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20000"/>
              </a:lnSpc>
              <a:defRPr/>
            </a:pPr>
            <a:r>
              <a:rPr lang="en-US" sz="2000" b="1" dirty="0">
                <a:solidFill>
                  <a:prstClr val="black"/>
                </a:solidFill>
                <a:latin typeface="Alexandria"/>
              </a:rPr>
              <a:t>Each data point should be evaluated in terms of:</a:t>
            </a:r>
          </a:p>
          <a:p>
            <a:pPr marL="342900" lvl="0" indent="-342900" algn="justLow">
              <a:lnSpc>
                <a:spcPct val="120000"/>
              </a:lnSpc>
              <a:buFont typeface="Wingdings" panose="05000000000000000000" pitchFamily="2" charset="2"/>
              <a:buChar char="v"/>
              <a:defRPr/>
            </a:pPr>
            <a:r>
              <a:rPr lang="en-US" sz="2000" dirty="0">
                <a:solidFill>
                  <a:prstClr val="black"/>
                </a:solidFill>
                <a:latin typeface="Alexandria"/>
              </a:rPr>
              <a:t>Recency</a:t>
            </a:r>
          </a:p>
          <a:p>
            <a:pPr marL="342900" lvl="0" indent="-342900" algn="justLow">
              <a:lnSpc>
                <a:spcPct val="120000"/>
              </a:lnSpc>
              <a:buFont typeface="Wingdings" panose="05000000000000000000" pitchFamily="2" charset="2"/>
              <a:buChar char="v"/>
              <a:defRPr/>
            </a:pPr>
            <a:r>
              <a:rPr lang="en-US" sz="2000" dirty="0">
                <a:solidFill>
                  <a:prstClr val="black"/>
                </a:solidFill>
                <a:latin typeface="Alexandria"/>
              </a:rPr>
              <a:t>Comparability</a:t>
            </a:r>
          </a:p>
          <a:p>
            <a:pPr marL="342900" lvl="0" indent="-342900" algn="justLow">
              <a:lnSpc>
                <a:spcPct val="120000"/>
              </a:lnSpc>
              <a:buFont typeface="Wingdings" panose="05000000000000000000" pitchFamily="2" charset="2"/>
              <a:buChar char="v"/>
              <a:defRPr/>
            </a:pPr>
            <a:r>
              <a:rPr lang="en-US" sz="2000" dirty="0">
                <a:solidFill>
                  <a:prstClr val="black"/>
                </a:solidFill>
                <a:latin typeface="Alexandria"/>
              </a:rPr>
              <a:t>Reliability</a:t>
            </a:r>
          </a:p>
          <a:p>
            <a:pPr marL="342900" lvl="0" indent="-342900" algn="justLow">
              <a:lnSpc>
                <a:spcPct val="120000"/>
              </a:lnSpc>
              <a:buFont typeface="Wingdings" panose="05000000000000000000" pitchFamily="2" charset="2"/>
              <a:buChar char="v"/>
              <a:defRPr/>
            </a:pPr>
            <a:r>
              <a:rPr lang="en-US" sz="2000" dirty="0">
                <a:solidFill>
                  <a:prstClr val="black"/>
                </a:solidFill>
                <a:latin typeface="Alexandria"/>
              </a:rPr>
              <a:t>Verifiability</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7" name="Rectangle: Top Corners Rounded 6">
            <a:extLst>
              <a:ext uri="{FF2B5EF4-FFF2-40B4-BE49-F238E27FC236}">
                <a16:creationId xmlns:a16="http://schemas.microsoft.com/office/drawing/2014/main" id="{B2A4F3AE-1D37-8624-D9D1-033A23303D33}"/>
              </a:ext>
            </a:extLst>
          </p:cNvPr>
          <p:cNvSpPr/>
          <p:nvPr/>
        </p:nvSpPr>
        <p:spPr>
          <a:xfrm>
            <a:off x="180431" y="4717026"/>
            <a:ext cx="11412168" cy="529203"/>
          </a:xfrm>
          <a:prstGeom prst="round2Same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nSpc>
                <a:spcPct val="120000"/>
              </a:lnSpc>
              <a:defRPr/>
            </a:pPr>
            <a:r>
              <a:rPr lang="en-US" sz="2000" b="1" dirty="0">
                <a:solidFill>
                  <a:prstClr val="black"/>
                </a:solidFill>
                <a:latin typeface="Alexandria"/>
              </a:rPr>
              <a:t>The valuer </a:t>
            </a:r>
            <a:r>
              <a:rPr lang="en-US" sz="2000" dirty="0">
                <a:solidFill>
                  <a:prstClr val="black"/>
                </a:solidFill>
                <a:latin typeface="Alexandria"/>
              </a:rPr>
              <a:t>does not </a:t>
            </a:r>
            <a:r>
              <a:rPr lang="en-US" sz="2000" b="1" dirty="0">
                <a:solidFill>
                  <a:prstClr val="black"/>
                </a:solidFill>
                <a:latin typeface="Alexandria"/>
              </a:rPr>
              <a:t>create value</a:t>
            </a:r>
            <a:r>
              <a:rPr lang="en-US" sz="2000" dirty="0">
                <a:solidFill>
                  <a:prstClr val="black"/>
                </a:solidFill>
                <a:latin typeface="Alexandria"/>
              </a:rPr>
              <a:t>; </a:t>
            </a:r>
            <a:r>
              <a:rPr lang="en-US" sz="2000" b="1" dirty="0">
                <a:solidFill>
                  <a:prstClr val="black"/>
                </a:solidFill>
                <a:latin typeface="Alexandria"/>
              </a:rPr>
              <a:t>the valuer reveals</a:t>
            </a:r>
            <a:r>
              <a:rPr lang="en-US" sz="2000" dirty="0">
                <a:solidFill>
                  <a:prstClr val="black"/>
                </a:solidFill>
                <a:latin typeface="Alexandria"/>
              </a:rPr>
              <a:t> it through </a:t>
            </a:r>
            <a:r>
              <a:rPr lang="en-US" sz="2000" b="1" dirty="0">
                <a:solidFill>
                  <a:prstClr val="black"/>
                </a:solidFill>
                <a:latin typeface="Alexandria"/>
              </a:rPr>
              <a:t>market data analysis</a:t>
            </a:r>
            <a:r>
              <a:rPr lang="en-US" sz="2000" dirty="0">
                <a:solidFill>
                  <a:prstClr val="black"/>
                </a:solidFill>
                <a:latin typeface="Alexandria"/>
              </a:rPr>
              <a:t>.</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8" name="Rectangle: Top Corners Rounded 7">
            <a:extLst>
              <a:ext uri="{FF2B5EF4-FFF2-40B4-BE49-F238E27FC236}">
                <a16:creationId xmlns:a16="http://schemas.microsoft.com/office/drawing/2014/main" id="{62E7E760-5312-E597-6B5C-BB96006A78E7}"/>
              </a:ext>
            </a:extLst>
          </p:cNvPr>
          <p:cNvSpPr/>
          <p:nvPr/>
        </p:nvSpPr>
        <p:spPr>
          <a:xfrm>
            <a:off x="180431" y="5592453"/>
            <a:ext cx="11412168" cy="529203"/>
          </a:xfrm>
          <a:prstGeom prst="round2Same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nSpc>
                <a:spcPct val="120000"/>
              </a:lnSpc>
              <a:defRPr/>
            </a:pPr>
            <a:r>
              <a:rPr lang="en-US" sz="2000" b="1" dirty="0">
                <a:solidFill>
                  <a:prstClr val="black"/>
                </a:solidFill>
                <a:latin typeface="Alexandria"/>
              </a:rPr>
              <a:t>Any weakness in the data </a:t>
            </a:r>
            <a:r>
              <a:rPr lang="en-US" sz="2000" dirty="0">
                <a:solidFill>
                  <a:prstClr val="black"/>
                </a:solidFill>
                <a:latin typeface="Alexandria"/>
              </a:rPr>
              <a:t>will directly affect the </a:t>
            </a:r>
            <a:r>
              <a:rPr lang="en-US" sz="2000" b="1" dirty="0">
                <a:solidFill>
                  <a:prstClr val="black"/>
                </a:solidFill>
                <a:latin typeface="Alexandria"/>
              </a:rPr>
              <a:t>strength of the professional opinion</a:t>
            </a:r>
            <a:r>
              <a:rPr lang="en-US" sz="2000" dirty="0">
                <a:solidFill>
                  <a:prstClr val="black"/>
                </a:solidFill>
                <a:latin typeface="Alexandria"/>
              </a:rPr>
              <a:t>.</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Tree>
    <p:extLst>
      <p:ext uri="{BB962C8B-B14F-4D97-AF65-F5344CB8AC3E}">
        <p14:creationId xmlns:p14="http://schemas.microsoft.com/office/powerpoint/2010/main" val="3161917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2" grpId="0" animBg="1"/>
      <p:bldP spid="7" grpId="0" animBg="1"/>
      <p:bldP spid="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B8A6E9-261F-3ED5-3E93-EE5B6140A60A}"/>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1426A62A-0F16-DD10-60F9-34B80D23F487}"/>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12F2788-8E66-5862-5DAC-51687ABC29D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4BD87256-F29F-4B0F-4304-01391B8F7F8F}"/>
              </a:ext>
            </a:extLst>
          </p:cNvPr>
          <p:cNvSpPr txBox="1"/>
          <p:nvPr/>
        </p:nvSpPr>
        <p:spPr>
          <a:xfrm>
            <a:off x="359230" y="1098719"/>
            <a:ext cx="9953280"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Y" sz="2200" b="1" i="0" u="none" strike="noStrike" kern="1200" cap="none" spc="0" normalizeH="0" baseline="0" noProof="0" dirty="0">
                <a:ln>
                  <a:noFill/>
                </a:ln>
                <a:solidFill>
                  <a:srgbClr val="4472C4"/>
                </a:solidFill>
                <a:effectLst/>
                <a:uLnTx/>
                <a:uFillTx/>
                <a:latin typeface="Alexandria"/>
                <a:ea typeface="+mn-ea"/>
                <a:cs typeface="Arial" panose="020B0604020202020204" pitchFamily="34" charset="0"/>
              </a:rPr>
              <a:t>5</a:t>
            </a:r>
            <a:r>
              <a:rPr kumimoji="0" lang="en-US" sz="2200" b="1" i="0" u="none" strike="noStrike" kern="1200" cap="none" spc="0" normalizeH="0" baseline="0" noProof="0" dirty="0">
                <a:ln>
                  <a:noFill/>
                </a:ln>
                <a:solidFill>
                  <a:srgbClr val="4472C4"/>
                </a:solidFill>
                <a:effectLst/>
                <a:uLnTx/>
                <a:uFillTx/>
                <a:latin typeface="Alexandria"/>
                <a:ea typeface="+mn-ea"/>
                <a:cs typeface="+mn-cs"/>
              </a:rPr>
              <a:t>. Data Collection and Market Analysis</a:t>
            </a:r>
          </a:p>
        </p:txBody>
      </p:sp>
      <p:sp>
        <p:nvSpPr>
          <p:cNvPr id="3" name="TextBox 2">
            <a:extLst>
              <a:ext uri="{FF2B5EF4-FFF2-40B4-BE49-F238E27FC236}">
                <a16:creationId xmlns:a16="http://schemas.microsoft.com/office/drawing/2014/main" id="{64A1200B-C89C-BC2E-BF71-3A27074CA67F}"/>
              </a:ext>
            </a:extLst>
          </p:cNvPr>
          <p:cNvSpPr txBox="1"/>
          <p:nvPr/>
        </p:nvSpPr>
        <p:spPr>
          <a:xfrm>
            <a:off x="4347795" y="524820"/>
            <a:ext cx="479342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Valuation Process Lifecycle</a:t>
            </a:r>
          </a:p>
        </p:txBody>
      </p:sp>
      <p:sp>
        <p:nvSpPr>
          <p:cNvPr id="12" name="Rectangle: Top Corners Rounded 11">
            <a:extLst>
              <a:ext uri="{FF2B5EF4-FFF2-40B4-BE49-F238E27FC236}">
                <a16:creationId xmlns:a16="http://schemas.microsoft.com/office/drawing/2014/main" id="{40AF2F53-6D6F-0A2B-E19D-01DCC2FAD8B2}"/>
              </a:ext>
            </a:extLst>
          </p:cNvPr>
          <p:cNvSpPr/>
          <p:nvPr/>
        </p:nvSpPr>
        <p:spPr>
          <a:xfrm>
            <a:off x="180431" y="2056311"/>
            <a:ext cx="11412168" cy="757506"/>
          </a:xfrm>
          <a:prstGeom prst="round2Same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20000"/>
              </a:lnSpc>
              <a:defRPr/>
            </a:pPr>
            <a:r>
              <a:rPr lang="en-US" sz="2000" b="1" dirty="0">
                <a:solidFill>
                  <a:prstClr val="black"/>
                </a:solidFill>
                <a:latin typeface="Alexandria"/>
              </a:rPr>
              <a:t>1) Defining the Relevant Market: </a:t>
            </a:r>
            <a:r>
              <a:rPr lang="en-US" sz="2000" dirty="0">
                <a:solidFill>
                  <a:prstClr val="black"/>
                </a:solidFill>
                <a:latin typeface="Alexandria"/>
              </a:rPr>
              <a:t>Classifying the property within its sub-market (luxury residential, Class A offices, retail, etc.).</a:t>
            </a:r>
            <a:endParaRPr kumimoji="0" lang="en-US" sz="2000" i="0" u="none" strike="noStrike" kern="1200" cap="none" spc="0" normalizeH="0" baseline="0" noProof="0" dirty="0">
              <a:ln>
                <a:noFill/>
              </a:ln>
              <a:solidFill>
                <a:prstClr val="black"/>
              </a:solidFill>
              <a:effectLst/>
              <a:uLnTx/>
              <a:uFillTx/>
              <a:latin typeface="Alexandria"/>
            </a:endParaRPr>
          </a:p>
        </p:txBody>
      </p:sp>
      <p:sp>
        <p:nvSpPr>
          <p:cNvPr id="7" name="Rectangle: Top Corners Rounded 6">
            <a:extLst>
              <a:ext uri="{FF2B5EF4-FFF2-40B4-BE49-F238E27FC236}">
                <a16:creationId xmlns:a16="http://schemas.microsoft.com/office/drawing/2014/main" id="{A40215B5-10F3-2402-940D-E4E2260CC00F}"/>
              </a:ext>
            </a:extLst>
          </p:cNvPr>
          <p:cNvSpPr/>
          <p:nvPr/>
        </p:nvSpPr>
        <p:spPr>
          <a:xfrm>
            <a:off x="180431" y="3105306"/>
            <a:ext cx="11412168" cy="529203"/>
          </a:xfrm>
          <a:prstGeom prst="round2Same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nSpc>
                <a:spcPct val="120000"/>
              </a:lnSpc>
              <a:defRPr/>
            </a:pPr>
            <a:r>
              <a:rPr lang="en-US" sz="2000" b="1" dirty="0">
                <a:solidFill>
                  <a:prstClr val="black"/>
                </a:solidFill>
                <a:latin typeface="Alexandria"/>
              </a:rPr>
              <a:t>2)Supply and Demand Analysis: </a:t>
            </a:r>
            <a:r>
              <a:rPr lang="en-US" sz="2000" dirty="0">
                <a:solidFill>
                  <a:prstClr val="black"/>
                </a:solidFill>
                <a:latin typeface="Alexandria"/>
              </a:rPr>
              <a:t>Assessing current and future supply compared with actual demand.</a:t>
            </a:r>
            <a:endParaRPr kumimoji="0" lang="en-US" sz="2000" i="0" u="none" strike="noStrike" kern="1200" cap="none" spc="0" normalizeH="0" baseline="0" noProof="0" dirty="0">
              <a:ln>
                <a:noFill/>
              </a:ln>
              <a:solidFill>
                <a:prstClr val="black"/>
              </a:solidFill>
              <a:effectLst/>
              <a:uLnTx/>
              <a:uFillTx/>
              <a:latin typeface="Alexandria"/>
            </a:endParaRPr>
          </a:p>
        </p:txBody>
      </p:sp>
      <p:sp>
        <p:nvSpPr>
          <p:cNvPr id="8" name="Rectangle: Top Corners Rounded 7">
            <a:extLst>
              <a:ext uri="{FF2B5EF4-FFF2-40B4-BE49-F238E27FC236}">
                <a16:creationId xmlns:a16="http://schemas.microsoft.com/office/drawing/2014/main" id="{31115C7E-7DF4-8FD7-B884-4C9453A46913}"/>
              </a:ext>
            </a:extLst>
          </p:cNvPr>
          <p:cNvSpPr/>
          <p:nvPr/>
        </p:nvSpPr>
        <p:spPr>
          <a:xfrm>
            <a:off x="180431" y="3935798"/>
            <a:ext cx="11412168" cy="529203"/>
          </a:xfrm>
          <a:prstGeom prst="round2Same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nSpc>
                <a:spcPct val="120000"/>
              </a:lnSpc>
              <a:defRPr/>
            </a:pPr>
            <a:r>
              <a:rPr lang="en-US" sz="2000" b="1" dirty="0">
                <a:solidFill>
                  <a:prstClr val="black"/>
                </a:solidFill>
                <a:latin typeface="Alexandria"/>
              </a:rPr>
              <a:t>3)Trend and Price Analysis: </a:t>
            </a:r>
            <a:r>
              <a:rPr lang="en-US" sz="2000" dirty="0">
                <a:solidFill>
                  <a:prstClr val="black"/>
                </a:solidFill>
                <a:latin typeface="Alexandria"/>
              </a:rPr>
              <a:t>Evaluating trends in prices, rents, and investment returns.</a:t>
            </a:r>
            <a:endParaRPr kumimoji="0" lang="en-US" sz="2000" i="0" u="none" strike="noStrike" kern="1200" cap="none" spc="0" normalizeH="0" baseline="0" noProof="0" dirty="0">
              <a:ln>
                <a:noFill/>
              </a:ln>
              <a:solidFill>
                <a:prstClr val="black"/>
              </a:solidFill>
              <a:effectLst/>
              <a:uLnTx/>
              <a:uFillTx/>
              <a:latin typeface="Alexandria"/>
            </a:endParaRPr>
          </a:p>
        </p:txBody>
      </p:sp>
      <p:sp>
        <p:nvSpPr>
          <p:cNvPr id="2" name="TextBox 1">
            <a:extLst>
              <a:ext uri="{FF2B5EF4-FFF2-40B4-BE49-F238E27FC236}">
                <a16:creationId xmlns:a16="http://schemas.microsoft.com/office/drawing/2014/main" id="{0111E374-E963-7FE4-D9DF-313132BF5A09}"/>
              </a:ext>
            </a:extLst>
          </p:cNvPr>
          <p:cNvSpPr txBox="1"/>
          <p:nvPr/>
        </p:nvSpPr>
        <p:spPr>
          <a:xfrm>
            <a:off x="3725831" y="1441548"/>
            <a:ext cx="5377010" cy="531674"/>
          </a:xfrm>
          <a:prstGeom prst="horizontalScroll">
            <a:avLst/>
          </a:prstGeom>
          <a:solidFill>
            <a:srgbClr val="FFFFCC"/>
          </a:solidFill>
          <a:ln>
            <a:solidFill>
              <a:schemeClr val="accent2">
                <a:lumMod val="75000"/>
              </a:schemeClr>
            </a:solidFill>
          </a:ln>
        </p:spPr>
        <p:txBody>
          <a:bodyPr wrap="square">
            <a:spAutoFit/>
          </a:bodyPr>
          <a:lstStyle>
            <a:defPPr>
              <a:defRPr lang="en-US"/>
            </a:defPPr>
            <a:lvl1pPr algn="ctr">
              <a:defRPr sz="2000" b="1">
                <a:solidFill>
                  <a:srgbClr val="C00000"/>
                </a:solidFill>
                <a:latin typeface="Alexandria"/>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Steps of Market Analysis</a:t>
            </a:r>
          </a:p>
        </p:txBody>
      </p:sp>
      <p:sp>
        <p:nvSpPr>
          <p:cNvPr id="9" name="Rectangle: Top Corners Rounded 8">
            <a:extLst>
              <a:ext uri="{FF2B5EF4-FFF2-40B4-BE49-F238E27FC236}">
                <a16:creationId xmlns:a16="http://schemas.microsoft.com/office/drawing/2014/main" id="{81E678E7-D311-A1B9-12B0-8E7B560CE36B}"/>
              </a:ext>
            </a:extLst>
          </p:cNvPr>
          <p:cNvSpPr/>
          <p:nvPr/>
        </p:nvSpPr>
        <p:spPr>
          <a:xfrm>
            <a:off x="180431" y="4766290"/>
            <a:ext cx="11412168" cy="1566890"/>
          </a:xfrm>
          <a:prstGeom prst="round2Same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nSpc>
                <a:spcPct val="120000"/>
              </a:lnSpc>
              <a:defRPr/>
            </a:pPr>
            <a:r>
              <a:rPr lang="en-US" sz="2000" b="1" dirty="0">
                <a:solidFill>
                  <a:prstClr val="black"/>
                </a:solidFill>
                <a:latin typeface="Alexandria"/>
              </a:rPr>
              <a:t>4) Competition Analysis:</a:t>
            </a:r>
          </a:p>
          <a:p>
            <a:pPr marL="342900" lvl="0" indent="-342900">
              <a:lnSpc>
                <a:spcPct val="120000"/>
              </a:lnSpc>
              <a:buFont typeface="Wingdings" panose="05000000000000000000" pitchFamily="2" charset="2"/>
              <a:buChar char="Ø"/>
              <a:defRPr/>
            </a:pPr>
            <a:r>
              <a:rPr lang="en-US" sz="2000" dirty="0">
                <a:solidFill>
                  <a:prstClr val="black"/>
                </a:solidFill>
                <a:latin typeface="Alexandria"/>
              </a:rPr>
              <a:t>Direct competing properties</a:t>
            </a:r>
          </a:p>
          <a:p>
            <a:pPr marL="342900" lvl="0" indent="-342900">
              <a:lnSpc>
                <a:spcPct val="120000"/>
              </a:lnSpc>
              <a:buFont typeface="Wingdings" panose="05000000000000000000" pitchFamily="2" charset="2"/>
              <a:buChar char="Ø"/>
              <a:defRPr/>
            </a:pPr>
            <a:r>
              <a:rPr lang="en-US" sz="2000" dirty="0">
                <a:solidFill>
                  <a:prstClr val="black"/>
                </a:solidFill>
                <a:latin typeface="Alexandria"/>
              </a:rPr>
              <a:t>Relative advantages and disadvantages</a:t>
            </a:r>
          </a:p>
          <a:p>
            <a:pPr marL="342900" lvl="0" indent="-342900">
              <a:lnSpc>
                <a:spcPct val="120000"/>
              </a:lnSpc>
              <a:buFont typeface="Wingdings" panose="05000000000000000000" pitchFamily="2" charset="2"/>
              <a:buChar char="Ø"/>
              <a:defRPr/>
            </a:pPr>
            <a:r>
              <a:rPr lang="en-US" sz="2000" dirty="0">
                <a:solidFill>
                  <a:prstClr val="black"/>
                </a:solidFill>
                <a:latin typeface="Alexandria"/>
              </a:rPr>
              <a:t>Market positioning</a:t>
            </a:r>
            <a:endParaRPr kumimoji="0" lang="en-US" sz="2000" i="0" u="none" strike="noStrike" kern="1200" cap="none" spc="0" normalizeH="0" baseline="0" noProof="0" dirty="0">
              <a:ln>
                <a:noFill/>
              </a:ln>
              <a:solidFill>
                <a:prstClr val="black"/>
              </a:solidFill>
              <a:effectLst/>
              <a:uLnTx/>
              <a:uFillTx/>
              <a:latin typeface="Alexandria"/>
            </a:endParaRPr>
          </a:p>
        </p:txBody>
      </p:sp>
    </p:spTree>
    <p:extLst>
      <p:ext uri="{BB962C8B-B14F-4D97-AF65-F5344CB8AC3E}">
        <p14:creationId xmlns:p14="http://schemas.microsoft.com/office/powerpoint/2010/main" val="1037133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7" grpId="0" animBg="1"/>
      <p:bldP spid="8" grpId="0" animBg="1"/>
      <p:bldP spid="2" grpId="0" animBg="1"/>
      <p:bldP spid="9"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13823B-9E90-22DB-324B-1610F231063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D44CBC69-E19E-EDC5-5BC5-DB1D27CCDB42}"/>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88FB6ED-34D6-AA6F-743D-B2414B23DF3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D4AACE7B-6E90-A74D-6A60-EE8F3598DF77}"/>
              </a:ext>
            </a:extLst>
          </p:cNvPr>
          <p:cNvSpPr txBox="1"/>
          <p:nvPr/>
        </p:nvSpPr>
        <p:spPr>
          <a:xfrm>
            <a:off x="359230" y="1098719"/>
            <a:ext cx="9953280"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Y" sz="2200" b="1" i="0" u="none" strike="noStrike" kern="1200" cap="none" spc="0" normalizeH="0" baseline="0" noProof="0" dirty="0">
                <a:ln>
                  <a:noFill/>
                </a:ln>
                <a:solidFill>
                  <a:srgbClr val="4472C4"/>
                </a:solidFill>
                <a:effectLst/>
                <a:uLnTx/>
                <a:uFillTx/>
                <a:latin typeface="Alexandria"/>
                <a:ea typeface="+mn-ea"/>
                <a:cs typeface="Arial" panose="020B0604020202020204" pitchFamily="34" charset="0"/>
              </a:rPr>
              <a:t>5</a:t>
            </a:r>
            <a:r>
              <a:rPr kumimoji="0" lang="en-US" sz="2200" b="1" i="0" u="none" strike="noStrike" kern="1200" cap="none" spc="0" normalizeH="0" baseline="0" noProof="0" dirty="0">
                <a:ln>
                  <a:noFill/>
                </a:ln>
                <a:solidFill>
                  <a:srgbClr val="4472C4"/>
                </a:solidFill>
                <a:effectLst/>
                <a:uLnTx/>
                <a:uFillTx/>
                <a:latin typeface="Alexandria"/>
                <a:ea typeface="+mn-ea"/>
                <a:cs typeface="+mn-cs"/>
              </a:rPr>
              <a:t>. Data Collection and Market Analysis</a:t>
            </a:r>
          </a:p>
        </p:txBody>
      </p:sp>
      <p:sp>
        <p:nvSpPr>
          <p:cNvPr id="3" name="TextBox 2">
            <a:extLst>
              <a:ext uri="{FF2B5EF4-FFF2-40B4-BE49-F238E27FC236}">
                <a16:creationId xmlns:a16="http://schemas.microsoft.com/office/drawing/2014/main" id="{BABDFFA1-756B-D778-51FC-7FA7889565A6}"/>
              </a:ext>
            </a:extLst>
          </p:cNvPr>
          <p:cNvSpPr txBox="1"/>
          <p:nvPr/>
        </p:nvSpPr>
        <p:spPr>
          <a:xfrm>
            <a:off x="4347795" y="524820"/>
            <a:ext cx="479342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Valuation Process Lifecycle</a:t>
            </a:r>
          </a:p>
        </p:txBody>
      </p:sp>
      <p:sp>
        <p:nvSpPr>
          <p:cNvPr id="12" name="Rectangle: Top Corners Rounded 11">
            <a:extLst>
              <a:ext uri="{FF2B5EF4-FFF2-40B4-BE49-F238E27FC236}">
                <a16:creationId xmlns:a16="http://schemas.microsoft.com/office/drawing/2014/main" id="{AE61D656-CA89-E39C-506B-764E27C44A90}"/>
              </a:ext>
            </a:extLst>
          </p:cNvPr>
          <p:cNvSpPr/>
          <p:nvPr/>
        </p:nvSpPr>
        <p:spPr>
          <a:xfrm>
            <a:off x="180431" y="2056311"/>
            <a:ext cx="11412168" cy="757506"/>
          </a:xfrm>
          <a:prstGeom prst="round2Same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20000"/>
              </a:lnSpc>
              <a:defRPr/>
            </a:pPr>
            <a:r>
              <a:rPr lang="en-US" sz="2000" b="1" dirty="0">
                <a:solidFill>
                  <a:prstClr val="black"/>
                </a:solidFill>
                <a:latin typeface="Alexandria"/>
              </a:rPr>
              <a:t>5) Highest and Best Use Analysis (HABU): </a:t>
            </a:r>
            <a:r>
              <a:rPr lang="en-US" sz="2000" dirty="0">
                <a:solidFill>
                  <a:prstClr val="black"/>
                </a:solidFill>
                <a:latin typeface="Alexandria"/>
              </a:rPr>
              <a:t>In most cases, valuers confirm that the highest and best use is the same as the current use. In some situations, an alternative use with higher value may be identified.</a:t>
            </a:r>
            <a:endParaRPr kumimoji="0" lang="en-US" sz="2000" i="0" u="none" strike="noStrike" kern="1200" cap="none" spc="0" normalizeH="0" baseline="0" noProof="0" dirty="0">
              <a:ln>
                <a:noFill/>
              </a:ln>
              <a:solidFill>
                <a:prstClr val="black"/>
              </a:solidFill>
              <a:effectLst/>
              <a:uLnTx/>
              <a:uFillTx/>
              <a:latin typeface="Alexandria"/>
            </a:endParaRPr>
          </a:p>
        </p:txBody>
      </p:sp>
      <p:sp>
        <p:nvSpPr>
          <p:cNvPr id="7" name="Rectangle: Top Corners Rounded 6">
            <a:extLst>
              <a:ext uri="{FF2B5EF4-FFF2-40B4-BE49-F238E27FC236}">
                <a16:creationId xmlns:a16="http://schemas.microsoft.com/office/drawing/2014/main" id="{33E8DE07-3A0E-76A0-BBBE-1CA77E943830}"/>
              </a:ext>
            </a:extLst>
          </p:cNvPr>
          <p:cNvSpPr/>
          <p:nvPr/>
        </p:nvSpPr>
        <p:spPr>
          <a:xfrm>
            <a:off x="180431" y="3105306"/>
            <a:ext cx="11412168" cy="1263922"/>
          </a:xfrm>
          <a:prstGeom prst="round2Same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nSpc>
                <a:spcPct val="120000"/>
              </a:lnSpc>
              <a:defRPr/>
            </a:pPr>
            <a:r>
              <a:rPr lang="en-US" sz="2000" b="1" dirty="0">
                <a:solidFill>
                  <a:prstClr val="black"/>
                </a:solidFill>
                <a:latin typeface="Alexandria"/>
              </a:rPr>
              <a:t>6) Screening and Adjusting Comparables: </a:t>
            </a:r>
            <a:r>
              <a:rPr lang="en-US" sz="2000" dirty="0">
                <a:solidFill>
                  <a:prstClr val="black"/>
                </a:solidFill>
                <a:latin typeface="Alexandria"/>
              </a:rPr>
              <a:t>Adjusting comparable data to reflect differences with the subject property.</a:t>
            </a:r>
          </a:p>
          <a:p>
            <a:pPr lvl="0">
              <a:lnSpc>
                <a:spcPct val="120000"/>
              </a:lnSpc>
              <a:defRPr/>
            </a:pPr>
            <a:r>
              <a:rPr lang="en-US" sz="2000" b="1" dirty="0">
                <a:solidFill>
                  <a:prstClr val="black"/>
                </a:solidFill>
                <a:latin typeface="Alexandria"/>
              </a:rPr>
              <a:t>Adjustments</a:t>
            </a:r>
            <a:r>
              <a:rPr lang="en-US" sz="2000" dirty="0">
                <a:solidFill>
                  <a:prstClr val="black"/>
                </a:solidFill>
                <a:latin typeface="Alexandria"/>
              </a:rPr>
              <a:t> refine the </a:t>
            </a:r>
            <a:r>
              <a:rPr lang="en-US" sz="2000" b="1" dirty="0">
                <a:solidFill>
                  <a:prstClr val="black"/>
                </a:solidFill>
                <a:latin typeface="Alexandria"/>
              </a:rPr>
              <a:t>comparables rather than excluding them entirely</a:t>
            </a:r>
            <a:endParaRPr kumimoji="0" lang="en-US" sz="2000" b="1" i="0" u="none" strike="noStrike" kern="1200" cap="none" spc="0" normalizeH="0" baseline="0" noProof="0" dirty="0">
              <a:ln>
                <a:noFill/>
              </a:ln>
              <a:solidFill>
                <a:prstClr val="black"/>
              </a:solidFill>
              <a:effectLst/>
              <a:uLnTx/>
              <a:uFillTx/>
              <a:latin typeface="Alexandria"/>
            </a:endParaRPr>
          </a:p>
        </p:txBody>
      </p:sp>
      <p:sp>
        <p:nvSpPr>
          <p:cNvPr id="2" name="TextBox 1">
            <a:extLst>
              <a:ext uri="{FF2B5EF4-FFF2-40B4-BE49-F238E27FC236}">
                <a16:creationId xmlns:a16="http://schemas.microsoft.com/office/drawing/2014/main" id="{56C5853E-A818-99F8-EAE6-42B4ADE64DA3}"/>
              </a:ext>
            </a:extLst>
          </p:cNvPr>
          <p:cNvSpPr txBox="1"/>
          <p:nvPr/>
        </p:nvSpPr>
        <p:spPr>
          <a:xfrm>
            <a:off x="3725831" y="1441548"/>
            <a:ext cx="5377010" cy="531674"/>
          </a:xfrm>
          <a:prstGeom prst="horizontalScroll">
            <a:avLst/>
          </a:prstGeom>
          <a:solidFill>
            <a:srgbClr val="FFFFCC"/>
          </a:solidFill>
          <a:ln>
            <a:solidFill>
              <a:schemeClr val="accent2">
                <a:lumMod val="75000"/>
              </a:schemeClr>
            </a:solidFill>
          </a:ln>
        </p:spPr>
        <p:txBody>
          <a:bodyPr wrap="square">
            <a:spAutoFit/>
          </a:bodyPr>
          <a:lstStyle>
            <a:defPPr>
              <a:defRPr lang="en-US"/>
            </a:defPPr>
            <a:lvl1pPr algn="ctr">
              <a:defRPr sz="2000" b="1">
                <a:solidFill>
                  <a:srgbClr val="C00000"/>
                </a:solidFill>
                <a:latin typeface="Alexandria"/>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Steps of Market Analysis</a:t>
            </a:r>
          </a:p>
        </p:txBody>
      </p:sp>
    </p:spTree>
    <p:extLst>
      <p:ext uri="{BB962C8B-B14F-4D97-AF65-F5344CB8AC3E}">
        <p14:creationId xmlns:p14="http://schemas.microsoft.com/office/powerpoint/2010/main" val="3357869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7" grpId="0" animBg="1"/>
      <p:bldP spid="2"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36E8B4-0867-B666-5E33-97939A301078}"/>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4AE56E3C-2FD4-9010-F71E-E325B25A82D6}"/>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C7402D90-2725-2D95-FFEE-18D70DCDBC8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D782E1E-072A-97D9-BDD2-15997C800EE0}"/>
              </a:ext>
            </a:extLst>
          </p:cNvPr>
          <p:cNvSpPr txBox="1"/>
          <p:nvPr/>
        </p:nvSpPr>
        <p:spPr>
          <a:xfrm>
            <a:off x="359230" y="1098719"/>
            <a:ext cx="9953280"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Arial" panose="020B0604020202020204" pitchFamily="34" charset="0"/>
              </a:rPr>
              <a:t>6</a:t>
            </a:r>
            <a:r>
              <a:rPr kumimoji="0" lang="en-US" sz="2200" b="1" i="0" u="none" strike="noStrike" kern="1200" cap="none" spc="0" normalizeH="0" baseline="0" noProof="0" dirty="0">
                <a:ln>
                  <a:noFill/>
                </a:ln>
                <a:solidFill>
                  <a:srgbClr val="4472C4"/>
                </a:solidFill>
                <a:effectLst/>
                <a:uLnTx/>
                <a:uFillTx/>
                <a:latin typeface="Alexandria"/>
                <a:ea typeface="+mn-ea"/>
                <a:cs typeface="+mn-cs"/>
              </a:rPr>
              <a:t>. Applying Valuation Approaches</a:t>
            </a:r>
          </a:p>
        </p:txBody>
      </p:sp>
      <p:sp>
        <p:nvSpPr>
          <p:cNvPr id="3" name="TextBox 2">
            <a:extLst>
              <a:ext uri="{FF2B5EF4-FFF2-40B4-BE49-F238E27FC236}">
                <a16:creationId xmlns:a16="http://schemas.microsoft.com/office/drawing/2014/main" id="{763CAB6B-27AF-CDE0-BD88-CA942A0356AE}"/>
              </a:ext>
            </a:extLst>
          </p:cNvPr>
          <p:cNvSpPr txBox="1"/>
          <p:nvPr/>
        </p:nvSpPr>
        <p:spPr>
          <a:xfrm>
            <a:off x="4347795" y="524820"/>
            <a:ext cx="479342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Valuation Process Lifecycle</a:t>
            </a:r>
          </a:p>
        </p:txBody>
      </p:sp>
      <p:sp>
        <p:nvSpPr>
          <p:cNvPr id="2" name="TextBox 1">
            <a:extLst>
              <a:ext uri="{FF2B5EF4-FFF2-40B4-BE49-F238E27FC236}">
                <a16:creationId xmlns:a16="http://schemas.microsoft.com/office/drawing/2014/main" id="{E176FBA3-03BE-4B56-DF6C-5AF8A1937359}"/>
              </a:ext>
            </a:extLst>
          </p:cNvPr>
          <p:cNvSpPr txBox="1"/>
          <p:nvPr/>
        </p:nvSpPr>
        <p:spPr>
          <a:xfrm>
            <a:off x="3316419" y="1507212"/>
            <a:ext cx="6096000" cy="400110"/>
          </a:xfrm>
          <a:prstGeom prst="rect">
            <a:avLst/>
          </a:prstGeom>
          <a:noFill/>
        </p:spPr>
        <p:txBody>
          <a:bodyPr wrap="square">
            <a:spAutoFit/>
          </a:bodyPr>
          <a:lstStyle/>
          <a:p>
            <a:pPr lvl="0" algn="ctr">
              <a:defRPr/>
            </a:pPr>
            <a:r>
              <a:rPr kumimoji="0" lang="en-US" sz="2000" b="1" i="0" u="none" strike="noStrike" kern="1200" cap="none" spc="0" normalizeH="0" baseline="0" noProof="0" dirty="0">
                <a:ln>
                  <a:noFill/>
                </a:ln>
                <a:solidFill>
                  <a:prstClr val="black"/>
                </a:solidFill>
                <a:effectLst/>
                <a:uLnTx/>
                <a:uFillTx/>
                <a:latin typeface="Alexandria"/>
                <a:ea typeface="+mn-ea"/>
                <a:cs typeface="+mn-cs"/>
              </a:rPr>
              <a:t>The Three Main Approaches</a:t>
            </a:r>
          </a:p>
        </p:txBody>
      </p:sp>
      <p:graphicFrame>
        <p:nvGraphicFramePr>
          <p:cNvPr id="9" name="Table 8">
            <a:extLst>
              <a:ext uri="{FF2B5EF4-FFF2-40B4-BE49-F238E27FC236}">
                <a16:creationId xmlns:a16="http://schemas.microsoft.com/office/drawing/2014/main" id="{6B3AD77A-3A94-015D-B91C-88735C52FBF4}"/>
              </a:ext>
            </a:extLst>
          </p:cNvPr>
          <p:cNvGraphicFramePr>
            <a:graphicFrameLocks noGrp="1"/>
          </p:cNvGraphicFramePr>
          <p:nvPr>
            <p:extLst>
              <p:ext uri="{D42A27DB-BD31-4B8C-83A1-F6EECF244321}">
                <p14:modId xmlns:p14="http://schemas.microsoft.com/office/powerpoint/2010/main" val="1813089181"/>
              </p:ext>
            </p:extLst>
          </p:nvPr>
        </p:nvGraphicFramePr>
        <p:xfrm>
          <a:off x="767729" y="1938099"/>
          <a:ext cx="11193379" cy="3474886"/>
        </p:xfrm>
        <a:graphic>
          <a:graphicData uri="http://schemas.openxmlformats.org/drawingml/2006/table">
            <a:tbl>
              <a:tblPr>
                <a:tableStyleId>{C4B1156A-380E-4F78-BDF5-A606A8083BF9}</a:tableStyleId>
              </a:tblPr>
              <a:tblGrid>
                <a:gridCol w="3393873">
                  <a:extLst>
                    <a:ext uri="{9D8B030D-6E8A-4147-A177-3AD203B41FA5}">
                      <a16:colId xmlns:a16="http://schemas.microsoft.com/office/drawing/2014/main" val="3787116421"/>
                    </a:ext>
                  </a:extLst>
                </a:gridCol>
                <a:gridCol w="4068380">
                  <a:extLst>
                    <a:ext uri="{9D8B030D-6E8A-4147-A177-3AD203B41FA5}">
                      <a16:colId xmlns:a16="http://schemas.microsoft.com/office/drawing/2014/main" val="871207467"/>
                    </a:ext>
                  </a:extLst>
                </a:gridCol>
                <a:gridCol w="3731126">
                  <a:extLst>
                    <a:ext uri="{9D8B030D-6E8A-4147-A177-3AD203B41FA5}">
                      <a16:colId xmlns:a16="http://schemas.microsoft.com/office/drawing/2014/main" val="3238043659"/>
                    </a:ext>
                  </a:extLst>
                </a:gridCol>
              </a:tblGrid>
              <a:tr h="550897">
                <a:tc>
                  <a:txBody>
                    <a:bodyPr/>
                    <a:lstStyle/>
                    <a:p>
                      <a:pPr algn="ctr">
                        <a:buNone/>
                      </a:pPr>
                      <a:r>
                        <a:rPr lang="en-US" sz="2000" b="1" dirty="0">
                          <a:latin typeface="Alexandria"/>
                        </a:rPr>
                        <a:t>Approach</a:t>
                      </a:r>
                    </a:p>
                  </a:txBody>
                  <a:tcPr anchor="ctr"/>
                </a:tc>
                <a:tc>
                  <a:txBody>
                    <a:bodyPr/>
                    <a:lstStyle/>
                    <a:p>
                      <a:pPr algn="ctr">
                        <a:buNone/>
                      </a:pPr>
                      <a:r>
                        <a:rPr lang="en-US" sz="2000" b="1" dirty="0">
                          <a:latin typeface="Alexandria"/>
                        </a:rPr>
                        <a:t>Description</a:t>
                      </a:r>
                    </a:p>
                  </a:txBody>
                  <a:tcPr anchor="ctr"/>
                </a:tc>
                <a:tc>
                  <a:txBody>
                    <a:bodyPr/>
                    <a:lstStyle/>
                    <a:p>
                      <a:pPr algn="ctr">
                        <a:buNone/>
                      </a:pPr>
                      <a:r>
                        <a:rPr lang="en-US" sz="2000" b="1" dirty="0">
                          <a:latin typeface="Alexandria"/>
                        </a:rPr>
                        <a:t>Best Use</a:t>
                      </a:r>
                    </a:p>
                  </a:txBody>
                  <a:tcPr anchor="ctr"/>
                </a:tc>
                <a:extLst>
                  <a:ext uri="{0D108BD9-81ED-4DB2-BD59-A6C34878D82A}">
                    <a16:rowId xmlns:a16="http://schemas.microsoft.com/office/drawing/2014/main" val="450901158"/>
                  </a:ext>
                </a:extLst>
              </a:tr>
              <a:tr h="974663">
                <a:tc>
                  <a:txBody>
                    <a:bodyPr/>
                    <a:lstStyle/>
                    <a:p>
                      <a:pPr algn="ctr">
                        <a:buNone/>
                      </a:pPr>
                      <a:r>
                        <a:rPr lang="en-US" sz="2000" b="1" dirty="0">
                          <a:latin typeface="Alexandria"/>
                        </a:rPr>
                        <a:t>Sales Comparison Approach</a:t>
                      </a:r>
                    </a:p>
                  </a:txBody>
                  <a:tcPr anchor="ctr"/>
                </a:tc>
                <a:tc>
                  <a:txBody>
                    <a:bodyPr/>
                    <a:lstStyle/>
                    <a:p>
                      <a:pPr>
                        <a:buNone/>
                      </a:pPr>
                      <a:r>
                        <a:rPr lang="en-US" sz="2000" dirty="0">
                          <a:latin typeface="Alexandria"/>
                        </a:rPr>
                        <a:t>Comparing with similar properties that have been sold</a:t>
                      </a:r>
                    </a:p>
                  </a:txBody>
                  <a:tcPr anchor="ctr">
                    <a:solidFill>
                      <a:schemeClr val="bg1"/>
                    </a:solidFill>
                  </a:tcPr>
                </a:tc>
                <a:tc>
                  <a:txBody>
                    <a:bodyPr/>
                    <a:lstStyle/>
                    <a:p>
                      <a:pPr>
                        <a:buNone/>
                      </a:pPr>
                      <a:r>
                        <a:rPr lang="en-US" sz="2000">
                          <a:latin typeface="Alexandria"/>
                        </a:rPr>
                        <a:t>Residential properties and land</a:t>
                      </a:r>
                    </a:p>
                  </a:txBody>
                  <a:tcPr anchor="ctr">
                    <a:solidFill>
                      <a:schemeClr val="bg1"/>
                    </a:solidFill>
                  </a:tcPr>
                </a:tc>
                <a:extLst>
                  <a:ext uri="{0D108BD9-81ED-4DB2-BD59-A6C34878D82A}">
                    <a16:rowId xmlns:a16="http://schemas.microsoft.com/office/drawing/2014/main" val="3475001417"/>
                  </a:ext>
                </a:extLst>
              </a:tr>
              <a:tr h="974663">
                <a:tc>
                  <a:txBody>
                    <a:bodyPr/>
                    <a:lstStyle/>
                    <a:p>
                      <a:pPr algn="ctr">
                        <a:buNone/>
                      </a:pPr>
                      <a:r>
                        <a:rPr lang="en-US" sz="2000" b="1" dirty="0">
                          <a:latin typeface="Alexandria"/>
                        </a:rPr>
                        <a:t>Income Approach</a:t>
                      </a:r>
                    </a:p>
                  </a:txBody>
                  <a:tcPr anchor="ctr"/>
                </a:tc>
                <a:tc>
                  <a:txBody>
                    <a:bodyPr/>
                    <a:lstStyle/>
                    <a:p>
                      <a:pPr>
                        <a:buNone/>
                      </a:pPr>
                      <a:r>
                        <a:rPr lang="en-US" sz="2000" dirty="0">
                          <a:latin typeface="Alexandria"/>
                        </a:rPr>
                        <a:t>Capitalization or discounted cash flow (DCF)</a:t>
                      </a:r>
                    </a:p>
                  </a:txBody>
                  <a:tcPr anchor="ctr">
                    <a:solidFill>
                      <a:schemeClr val="bg1"/>
                    </a:solidFill>
                  </a:tcPr>
                </a:tc>
                <a:tc>
                  <a:txBody>
                    <a:bodyPr/>
                    <a:lstStyle/>
                    <a:p>
                      <a:pPr>
                        <a:buNone/>
                      </a:pPr>
                      <a:r>
                        <a:rPr lang="en-US" sz="2000" dirty="0">
                          <a:latin typeface="Alexandria"/>
                        </a:rPr>
                        <a:t>Investment and commercial properties</a:t>
                      </a:r>
                    </a:p>
                  </a:txBody>
                  <a:tcPr anchor="ctr">
                    <a:solidFill>
                      <a:schemeClr val="bg1"/>
                    </a:solidFill>
                  </a:tcPr>
                </a:tc>
                <a:extLst>
                  <a:ext uri="{0D108BD9-81ED-4DB2-BD59-A6C34878D82A}">
                    <a16:rowId xmlns:a16="http://schemas.microsoft.com/office/drawing/2014/main" val="1066893226"/>
                  </a:ext>
                </a:extLst>
              </a:tr>
              <a:tr h="974663">
                <a:tc>
                  <a:txBody>
                    <a:bodyPr/>
                    <a:lstStyle/>
                    <a:p>
                      <a:pPr algn="ctr">
                        <a:buNone/>
                      </a:pPr>
                      <a:r>
                        <a:rPr lang="en-US" sz="2000" b="1" dirty="0">
                          <a:latin typeface="Alexandria"/>
                        </a:rPr>
                        <a:t>Cost Approach</a:t>
                      </a:r>
                    </a:p>
                  </a:txBody>
                  <a:tcPr anchor="ctr"/>
                </a:tc>
                <a:tc>
                  <a:txBody>
                    <a:bodyPr/>
                    <a:lstStyle/>
                    <a:p>
                      <a:pPr>
                        <a:buNone/>
                      </a:pPr>
                      <a:r>
                        <a:rPr lang="en-US" sz="2000">
                          <a:latin typeface="Alexandria"/>
                        </a:rPr>
                        <a:t>Replacement cost minus depreciation</a:t>
                      </a:r>
                    </a:p>
                  </a:txBody>
                  <a:tcPr anchor="ctr">
                    <a:solidFill>
                      <a:schemeClr val="bg1"/>
                    </a:solidFill>
                  </a:tcPr>
                </a:tc>
                <a:tc>
                  <a:txBody>
                    <a:bodyPr/>
                    <a:lstStyle/>
                    <a:p>
                      <a:pPr>
                        <a:buNone/>
                      </a:pPr>
                      <a:r>
                        <a:rPr lang="en-US" sz="2000" dirty="0">
                          <a:latin typeface="Alexandria"/>
                        </a:rPr>
                        <a:t>Specialized and new properties</a:t>
                      </a:r>
                    </a:p>
                  </a:txBody>
                  <a:tcPr anchor="ctr">
                    <a:solidFill>
                      <a:schemeClr val="bg1"/>
                    </a:solidFill>
                  </a:tcPr>
                </a:tc>
                <a:extLst>
                  <a:ext uri="{0D108BD9-81ED-4DB2-BD59-A6C34878D82A}">
                    <a16:rowId xmlns:a16="http://schemas.microsoft.com/office/drawing/2014/main" val="1158714641"/>
                  </a:ext>
                </a:extLst>
              </a:tr>
            </a:tbl>
          </a:graphicData>
        </a:graphic>
      </p:graphicFrame>
    </p:spTree>
    <p:extLst>
      <p:ext uri="{BB962C8B-B14F-4D97-AF65-F5344CB8AC3E}">
        <p14:creationId xmlns:p14="http://schemas.microsoft.com/office/powerpoint/2010/main" val="358088613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1B978F-F0EA-59B2-9F0E-8947B5ACFEAD}"/>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861C51B7-C70B-A733-7076-68CF7766E637}"/>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F91461E2-375F-7054-3AC9-389D0F50606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9891C0F7-D782-0E82-F415-53BF2532B691}"/>
              </a:ext>
            </a:extLst>
          </p:cNvPr>
          <p:cNvSpPr txBox="1"/>
          <p:nvPr/>
        </p:nvSpPr>
        <p:spPr>
          <a:xfrm>
            <a:off x="359230" y="1098719"/>
            <a:ext cx="9953280"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Arial" panose="020B0604020202020204" pitchFamily="34" charset="0"/>
              </a:rPr>
              <a:t>7. Preparation and Review of the Final Report</a:t>
            </a:r>
          </a:p>
        </p:txBody>
      </p:sp>
      <p:sp>
        <p:nvSpPr>
          <p:cNvPr id="3" name="TextBox 2">
            <a:extLst>
              <a:ext uri="{FF2B5EF4-FFF2-40B4-BE49-F238E27FC236}">
                <a16:creationId xmlns:a16="http://schemas.microsoft.com/office/drawing/2014/main" id="{097EB762-97D3-16E0-9384-2BE36221C67F}"/>
              </a:ext>
            </a:extLst>
          </p:cNvPr>
          <p:cNvSpPr txBox="1"/>
          <p:nvPr/>
        </p:nvSpPr>
        <p:spPr>
          <a:xfrm>
            <a:off x="4347795" y="524820"/>
            <a:ext cx="479342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Valuation Process Lifecycle</a:t>
            </a:r>
          </a:p>
        </p:txBody>
      </p:sp>
      <p:sp>
        <p:nvSpPr>
          <p:cNvPr id="9" name="TextBox 8">
            <a:extLst>
              <a:ext uri="{FF2B5EF4-FFF2-40B4-BE49-F238E27FC236}">
                <a16:creationId xmlns:a16="http://schemas.microsoft.com/office/drawing/2014/main" id="{D31EF7A4-F481-8227-AADF-6BE428DF2E54}"/>
              </a:ext>
            </a:extLst>
          </p:cNvPr>
          <p:cNvSpPr txBox="1"/>
          <p:nvPr/>
        </p:nvSpPr>
        <p:spPr>
          <a:xfrm>
            <a:off x="3350294" y="1445804"/>
            <a:ext cx="6096000" cy="400110"/>
          </a:xfrm>
          <a:prstGeom prst="rect">
            <a:avLst/>
          </a:prstGeom>
          <a:noFill/>
        </p:spPr>
        <p:txBody>
          <a:bodyPr wrap="square">
            <a:spAutoFit/>
          </a:bodyPr>
          <a:lstStyle/>
          <a:p>
            <a:pPr lvl="0" algn="ctr">
              <a:defRPr/>
            </a:pPr>
            <a:r>
              <a:rPr kumimoji="0" lang="en-US" sz="2000" b="1" i="0" u="none" strike="noStrike" kern="1200" cap="none" spc="0" normalizeH="0" baseline="0" noProof="0" dirty="0">
                <a:ln>
                  <a:noFill/>
                </a:ln>
                <a:solidFill>
                  <a:prstClr val="black"/>
                </a:solidFill>
                <a:effectLst/>
                <a:uLnTx/>
                <a:uFillTx/>
                <a:latin typeface="Alexandria"/>
                <a:ea typeface="+mn-ea"/>
                <a:cs typeface="+mn-cs"/>
              </a:rPr>
              <a:t>A.</a:t>
            </a:r>
            <a:r>
              <a:rPr kumimoji="0" lang="ar-SY" sz="2000" b="1" i="0" u="none" strike="noStrike" kern="1200" cap="none" spc="0" normalizeH="0" baseline="0" noProof="0" dirty="0">
                <a:ln>
                  <a:noFill/>
                </a:ln>
                <a:solidFill>
                  <a:prstClr val="black"/>
                </a:solidFill>
                <a:effectLst/>
                <a:uLnTx/>
                <a:uFillTx/>
                <a:latin typeface="Alexandria"/>
                <a:ea typeface="+mn-ea"/>
                <a:cs typeface="+mn-cs"/>
              </a:rPr>
              <a:t> </a:t>
            </a:r>
            <a:r>
              <a:rPr kumimoji="0" lang="en-US" sz="2000" b="1" i="0" u="none" strike="noStrike" kern="1200" cap="none" spc="0" normalizeH="0" baseline="0" noProof="0" dirty="0">
                <a:ln>
                  <a:noFill/>
                </a:ln>
                <a:solidFill>
                  <a:prstClr val="black"/>
                </a:solidFill>
                <a:effectLst/>
                <a:uLnTx/>
                <a:uFillTx/>
                <a:latin typeface="Alexandria"/>
                <a:ea typeface="+mn-ea"/>
                <a:cs typeface="+mn-cs"/>
              </a:rPr>
              <a:t>Report Structure</a:t>
            </a:r>
          </a:p>
        </p:txBody>
      </p:sp>
      <p:graphicFrame>
        <p:nvGraphicFramePr>
          <p:cNvPr id="10" name="Table 9">
            <a:extLst>
              <a:ext uri="{FF2B5EF4-FFF2-40B4-BE49-F238E27FC236}">
                <a16:creationId xmlns:a16="http://schemas.microsoft.com/office/drawing/2014/main" id="{1FA55D37-8E45-F6AB-763C-AFFE20A20854}"/>
              </a:ext>
            </a:extLst>
          </p:cNvPr>
          <p:cNvGraphicFramePr>
            <a:graphicFrameLocks noGrp="1"/>
          </p:cNvGraphicFramePr>
          <p:nvPr>
            <p:extLst>
              <p:ext uri="{D42A27DB-BD31-4B8C-83A1-F6EECF244321}">
                <p14:modId xmlns:p14="http://schemas.microsoft.com/office/powerpoint/2010/main" val="2187278329"/>
              </p:ext>
            </p:extLst>
          </p:nvPr>
        </p:nvGraphicFramePr>
        <p:xfrm>
          <a:off x="359230" y="1876691"/>
          <a:ext cx="11624223" cy="4796628"/>
        </p:xfrm>
        <a:graphic>
          <a:graphicData uri="http://schemas.openxmlformats.org/drawingml/2006/table">
            <a:tbl>
              <a:tblPr>
                <a:tableStyleId>{C4B1156A-380E-4F78-BDF5-A606A8083BF9}</a:tableStyleId>
              </a:tblPr>
              <a:tblGrid>
                <a:gridCol w="4600990">
                  <a:extLst>
                    <a:ext uri="{9D8B030D-6E8A-4147-A177-3AD203B41FA5}">
                      <a16:colId xmlns:a16="http://schemas.microsoft.com/office/drawing/2014/main" val="748720883"/>
                    </a:ext>
                  </a:extLst>
                </a:gridCol>
                <a:gridCol w="7023233">
                  <a:extLst>
                    <a:ext uri="{9D8B030D-6E8A-4147-A177-3AD203B41FA5}">
                      <a16:colId xmlns:a16="http://schemas.microsoft.com/office/drawing/2014/main" val="297620058"/>
                    </a:ext>
                  </a:extLst>
                </a:gridCol>
              </a:tblGrid>
              <a:tr h="399789">
                <a:tc>
                  <a:txBody>
                    <a:bodyPr/>
                    <a:lstStyle/>
                    <a:p>
                      <a:pPr algn="ctr">
                        <a:buNone/>
                      </a:pPr>
                      <a:r>
                        <a:rPr lang="en-US" sz="2000" b="1" dirty="0">
                          <a:latin typeface="Alexandria"/>
                        </a:rPr>
                        <a:t>Main Section</a:t>
                      </a:r>
                    </a:p>
                  </a:txBody>
                  <a:tcPr marL="87027" marR="87027" marT="43513" marB="43513" anchor="ctr"/>
                </a:tc>
                <a:tc>
                  <a:txBody>
                    <a:bodyPr/>
                    <a:lstStyle/>
                    <a:p>
                      <a:pPr algn="ctr">
                        <a:buNone/>
                      </a:pPr>
                      <a:r>
                        <a:rPr lang="en-US" sz="2000" b="1" dirty="0">
                          <a:latin typeface="Alexandria"/>
                        </a:rPr>
                        <a:t>Detailed Contents</a:t>
                      </a:r>
                    </a:p>
                  </a:txBody>
                  <a:tcPr marL="87027" marR="87027" marT="43513" marB="43513" anchor="ctr"/>
                </a:tc>
                <a:extLst>
                  <a:ext uri="{0D108BD9-81ED-4DB2-BD59-A6C34878D82A}">
                    <a16:rowId xmlns:a16="http://schemas.microsoft.com/office/drawing/2014/main" val="3609019962"/>
                  </a:ext>
                </a:extLst>
              </a:tr>
              <a:tr h="621567">
                <a:tc>
                  <a:txBody>
                    <a:bodyPr/>
                    <a:lstStyle/>
                    <a:p>
                      <a:pPr algn="ctr">
                        <a:buNone/>
                      </a:pPr>
                      <a:r>
                        <a:rPr lang="en-US" sz="2000" b="1" dirty="0">
                          <a:latin typeface="Alexandria"/>
                        </a:rPr>
                        <a:t>1. Executive Summary</a:t>
                      </a:r>
                      <a:endParaRPr lang="en-US" sz="2000" dirty="0">
                        <a:latin typeface="Alexandria"/>
                      </a:endParaRPr>
                    </a:p>
                  </a:txBody>
                  <a:tcPr marL="87027" marR="87027" marT="43513" marB="43513" anchor="ctr"/>
                </a:tc>
                <a:tc>
                  <a:txBody>
                    <a:bodyPr/>
                    <a:lstStyle/>
                    <a:p>
                      <a:pPr>
                        <a:buNone/>
                      </a:pPr>
                      <a:r>
                        <a:rPr lang="en-US" sz="2000" dirty="0">
                          <a:latin typeface="Alexandria"/>
                        </a:rPr>
                        <a:t>• Final Value• Valuation Date and Purpose• Key Assumptions</a:t>
                      </a:r>
                    </a:p>
                  </a:txBody>
                  <a:tcPr marL="87027" marR="87027" marT="43513" marB="43513" anchor="ctr">
                    <a:solidFill>
                      <a:schemeClr val="bg1"/>
                    </a:solidFill>
                  </a:tcPr>
                </a:tc>
                <a:extLst>
                  <a:ext uri="{0D108BD9-81ED-4DB2-BD59-A6C34878D82A}">
                    <a16:rowId xmlns:a16="http://schemas.microsoft.com/office/drawing/2014/main" val="1714662496"/>
                  </a:ext>
                </a:extLst>
              </a:tr>
              <a:tr h="710783">
                <a:tc>
                  <a:txBody>
                    <a:bodyPr/>
                    <a:lstStyle/>
                    <a:p>
                      <a:pPr algn="ctr">
                        <a:buNone/>
                      </a:pPr>
                      <a:r>
                        <a:rPr lang="en-US" sz="2000" b="1" dirty="0">
                          <a:latin typeface="Alexandria"/>
                        </a:rPr>
                        <a:t>2. Introduction and Scope</a:t>
                      </a:r>
                      <a:endParaRPr lang="en-US" sz="2000" dirty="0">
                        <a:latin typeface="Alexandria"/>
                      </a:endParaRPr>
                    </a:p>
                  </a:txBody>
                  <a:tcPr marL="87027" marR="87027" marT="43513" marB="43513" anchor="ctr"/>
                </a:tc>
                <a:tc>
                  <a:txBody>
                    <a:bodyPr/>
                    <a:lstStyle/>
                    <a:p>
                      <a:pPr>
                        <a:buNone/>
                      </a:pPr>
                      <a:r>
                        <a:rPr lang="en-US" sz="2000" dirty="0">
                          <a:latin typeface="Alexandria"/>
                        </a:rPr>
                        <a:t>• Instructions Received• Basis of Value Applied• Inspection and Valuation Dates</a:t>
                      </a:r>
                    </a:p>
                  </a:txBody>
                  <a:tcPr marL="87027" marR="87027" marT="43513" marB="43513" anchor="ctr">
                    <a:solidFill>
                      <a:schemeClr val="bg1"/>
                    </a:solidFill>
                  </a:tcPr>
                </a:tc>
                <a:extLst>
                  <a:ext uri="{0D108BD9-81ED-4DB2-BD59-A6C34878D82A}">
                    <a16:rowId xmlns:a16="http://schemas.microsoft.com/office/drawing/2014/main" val="1981791876"/>
                  </a:ext>
                </a:extLst>
              </a:tr>
              <a:tr h="621567">
                <a:tc>
                  <a:txBody>
                    <a:bodyPr/>
                    <a:lstStyle/>
                    <a:p>
                      <a:pPr algn="ctr">
                        <a:buNone/>
                      </a:pPr>
                      <a:r>
                        <a:rPr lang="en-US" sz="2000" b="1">
                          <a:latin typeface="Alexandria"/>
                        </a:rPr>
                        <a:t>3. Property Description</a:t>
                      </a:r>
                      <a:endParaRPr lang="en-US" sz="2000">
                        <a:latin typeface="Alexandria"/>
                      </a:endParaRPr>
                    </a:p>
                  </a:txBody>
                  <a:tcPr marL="87027" marR="87027" marT="43513" marB="43513" anchor="ctr"/>
                </a:tc>
                <a:tc>
                  <a:txBody>
                    <a:bodyPr/>
                    <a:lstStyle/>
                    <a:p>
                      <a:pPr>
                        <a:buNone/>
                      </a:pPr>
                      <a:r>
                        <a:rPr lang="en-US" sz="2000" dirty="0">
                          <a:latin typeface="Alexandria"/>
                        </a:rPr>
                        <a:t>• Location and Surroundings• Physical Description• Legal Status</a:t>
                      </a:r>
                    </a:p>
                  </a:txBody>
                  <a:tcPr marL="87027" marR="87027" marT="43513" marB="43513" anchor="ctr">
                    <a:solidFill>
                      <a:schemeClr val="bg1"/>
                    </a:solidFill>
                  </a:tcPr>
                </a:tc>
                <a:extLst>
                  <a:ext uri="{0D108BD9-81ED-4DB2-BD59-A6C34878D82A}">
                    <a16:rowId xmlns:a16="http://schemas.microsoft.com/office/drawing/2014/main" val="2966900914"/>
                  </a:ext>
                </a:extLst>
              </a:tr>
              <a:tr h="710783">
                <a:tc>
                  <a:txBody>
                    <a:bodyPr/>
                    <a:lstStyle/>
                    <a:p>
                      <a:pPr algn="ctr">
                        <a:buNone/>
                      </a:pPr>
                      <a:r>
                        <a:rPr lang="en-US" sz="2000" b="1" dirty="0">
                          <a:latin typeface="Alexandria"/>
                        </a:rPr>
                        <a:t>4. Market Analysis</a:t>
                      </a:r>
                      <a:endParaRPr lang="en-US" sz="2000" dirty="0">
                        <a:latin typeface="Alexandria"/>
                      </a:endParaRPr>
                    </a:p>
                  </a:txBody>
                  <a:tcPr marL="87027" marR="87027" marT="43513" marB="43513" anchor="ctr"/>
                </a:tc>
                <a:tc>
                  <a:txBody>
                    <a:bodyPr/>
                    <a:lstStyle/>
                    <a:p>
                      <a:pPr>
                        <a:buNone/>
                      </a:pPr>
                      <a:r>
                        <a:rPr lang="en-US" sz="2000" dirty="0">
                          <a:latin typeface="Alexandria"/>
                        </a:rPr>
                        <a:t>• Current Market Conditions• Supply and Demand• Future Outlook</a:t>
                      </a:r>
                    </a:p>
                  </a:txBody>
                  <a:tcPr marL="87027" marR="87027" marT="43513" marB="43513" anchor="ctr">
                    <a:solidFill>
                      <a:schemeClr val="bg1"/>
                    </a:solidFill>
                  </a:tcPr>
                </a:tc>
                <a:extLst>
                  <a:ext uri="{0D108BD9-81ED-4DB2-BD59-A6C34878D82A}">
                    <a16:rowId xmlns:a16="http://schemas.microsoft.com/office/drawing/2014/main" val="1790640848"/>
                  </a:ext>
                </a:extLst>
              </a:tr>
              <a:tr h="621567">
                <a:tc>
                  <a:txBody>
                    <a:bodyPr/>
                    <a:lstStyle/>
                    <a:p>
                      <a:pPr algn="ctr">
                        <a:buNone/>
                      </a:pPr>
                      <a:r>
                        <a:rPr lang="en-US" sz="2000" b="1" dirty="0">
                          <a:latin typeface="Alexandria"/>
                        </a:rPr>
                        <a:t>5. Valuation Methodology</a:t>
                      </a:r>
                      <a:endParaRPr lang="en-US" sz="2000" dirty="0">
                        <a:latin typeface="Alexandria"/>
                      </a:endParaRPr>
                    </a:p>
                  </a:txBody>
                  <a:tcPr marL="87027" marR="87027" marT="43513" marB="43513" anchor="ctr"/>
                </a:tc>
                <a:tc>
                  <a:txBody>
                    <a:bodyPr/>
                    <a:lstStyle/>
                    <a:p>
                      <a:pPr>
                        <a:buNone/>
                      </a:pPr>
                      <a:r>
                        <a:rPr lang="en-US" sz="2000" dirty="0">
                          <a:latin typeface="Alexandria"/>
                        </a:rPr>
                        <a:t>• Applied Approaches• Data Used• Detailed Calculations</a:t>
                      </a:r>
                    </a:p>
                  </a:txBody>
                  <a:tcPr marL="87027" marR="87027" marT="43513" marB="43513" anchor="ctr">
                    <a:solidFill>
                      <a:schemeClr val="bg1"/>
                    </a:solidFill>
                  </a:tcPr>
                </a:tc>
                <a:extLst>
                  <a:ext uri="{0D108BD9-81ED-4DB2-BD59-A6C34878D82A}">
                    <a16:rowId xmlns:a16="http://schemas.microsoft.com/office/drawing/2014/main" val="2351162059"/>
                  </a:ext>
                </a:extLst>
              </a:tr>
              <a:tr h="710783">
                <a:tc>
                  <a:txBody>
                    <a:bodyPr/>
                    <a:lstStyle/>
                    <a:p>
                      <a:pPr algn="ctr">
                        <a:buNone/>
                      </a:pPr>
                      <a:r>
                        <a:rPr lang="en-US" sz="2000" b="1" dirty="0">
                          <a:latin typeface="Alexandria"/>
                        </a:rPr>
                        <a:t>6. Valuation and Conclusion</a:t>
                      </a:r>
                      <a:endParaRPr lang="en-US" sz="2000" dirty="0">
                        <a:latin typeface="Alexandria"/>
                      </a:endParaRPr>
                    </a:p>
                  </a:txBody>
                  <a:tcPr marL="87027" marR="87027" marT="43513" marB="43513" anchor="ctr"/>
                </a:tc>
                <a:tc>
                  <a:txBody>
                    <a:bodyPr/>
                    <a:lstStyle/>
                    <a:p>
                      <a:pPr>
                        <a:buNone/>
                      </a:pPr>
                      <a:r>
                        <a:rPr lang="en-US" sz="2000" dirty="0">
                          <a:latin typeface="Alexandria"/>
                        </a:rPr>
                        <a:t>• Application of Approaches• Reconciliation of Results• Final Opinion of Value</a:t>
                      </a:r>
                    </a:p>
                  </a:txBody>
                  <a:tcPr marL="87027" marR="87027" marT="43513" marB="43513" anchor="ctr">
                    <a:solidFill>
                      <a:schemeClr val="bg1"/>
                    </a:solidFill>
                  </a:tcPr>
                </a:tc>
                <a:extLst>
                  <a:ext uri="{0D108BD9-81ED-4DB2-BD59-A6C34878D82A}">
                    <a16:rowId xmlns:a16="http://schemas.microsoft.com/office/drawing/2014/main" val="2067624517"/>
                  </a:ext>
                </a:extLst>
              </a:tr>
              <a:tr h="399789">
                <a:tc>
                  <a:txBody>
                    <a:bodyPr/>
                    <a:lstStyle/>
                    <a:p>
                      <a:pPr algn="ctr">
                        <a:buNone/>
                      </a:pPr>
                      <a:r>
                        <a:rPr lang="en-US" sz="2000" b="1" dirty="0">
                          <a:latin typeface="Alexandria"/>
                        </a:rPr>
                        <a:t>7. Appendices</a:t>
                      </a:r>
                      <a:endParaRPr lang="en-US" sz="2000" dirty="0">
                        <a:latin typeface="Alexandria"/>
                      </a:endParaRPr>
                    </a:p>
                  </a:txBody>
                  <a:tcPr marL="87027" marR="87027" marT="43513" marB="43513" anchor="ctr"/>
                </a:tc>
                <a:tc>
                  <a:txBody>
                    <a:bodyPr/>
                    <a:lstStyle/>
                    <a:p>
                      <a:pPr>
                        <a:buNone/>
                      </a:pPr>
                      <a:r>
                        <a:rPr lang="en-US" sz="2000" dirty="0">
                          <a:latin typeface="Alexandria"/>
                        </a:rPr>
                        <a:t>• Photos and Plans• Supporting Documents</a:t>
                      </a:r>
                    </a:p>
                  </a:txBody>
                  <a:tcPr marL="87027" marR="87027" marT="43513" marB="43513" anchor="ctr">
                    <a:solidFill>
                      <a:schemeClr val="bg1"/>
                    </a:solidFill>
                  </a:tcPr>
                </a:tc>
                <a:extLst>
                  <a:ext uri="{0D108BD9-81ED-4DB2-BD59-A6C34878D82A}">
                    <a16:rowId xmlns:a16="http://schemas.microsoft.com/office/drawing/2014/main" val="1853038685"/>
                  </a:ext>
                </a:extLst>
              </a:tr>
            </a:tbl>
          </a:graphicData>
        </a:graphic>
      </p:graphicFrame>
    </p:spTree>
    <p:extLst>
      <p:ext uri="{BB962C8B-B14F-4D97-AF65-F5344CB8AC3E}">
        <p14:creationId xmlns:p14="http://schemas.microsoft.com/office/powerpoint/2010/main" val="205974201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CE3ECD-6FAF-FA59-573C-735BD479F64A}"/>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1989CAB0-1A77-67EB-283A-D3E575D4054C}"/>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ADF00A67-1952-9A0C-AA30-DC3B0242C01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9F2A1FB-DEE1-5AE3-21EB-12D63CF88FFF}"/>
              </a:ext>
            </a:extLst>
          </p:cNvPr>
          <p:cNvSpPr txBox="1"/>
          <p:nvPr/>
        </p:nvSpPr>
        <p:spPr>
          <a:xfrm>
            <a:off x="359230" y="1098719"/>
            <a:ext cx="9953280"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Arial" panose="020B0604020202020204" pitchFamily="34" charset="0"/>
              </a:rPr>
              <a:t>7. Preparation and Review of the Final Report</a:t>
            </a:r>
          </a:p>
        </p:txBody>
      </p:sp>
      <p:sp>
        <p:nvSpPr>
          <p:cNvPr id="3" name="TextBox 2">
            <a:extLst>
              <a:ext uri="{FF2B5EF4-FFF2-40B4-BE49-F238E27FC236}">
                <a16:creationId xmlns:a16="http://schemas.microsoft.com/office/drawing/2014/main" id="{AC559447-A1E4-7946-2590-55F4A407650D}"/>
              </a:ext>
            </a:extLst>
          </p:cNvPr>
          <p:cNvSpPr txBox="1"/>
          <p:nvPr/>
        </p:nvSpPr>
        <p:spPr>
          <a:xfrm>
            <a:off x="4347795" y="524820"/>
            <a:ext cx="479342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Valuation Process Lifecycle</a:t>
            </a:r>
          </a:p>
        </p:txBody>
      </p:sp>
      <p:sp>
        <p:nvSpPr>
          <p:cNvPr id="9" name="TextBox 8">
            <a:extLst>
              <a:ext uri="{FF2B5EF4-FFF2-40B4-BE49-F238E27FC236}">
                <a16:creationId xmlns:a16="http://schemas.microsoft.com/office/drawing/2014/main" id="{2C9293BA-8828-B306-9C0F-2D83DFA086B8}"/>
              </a:ext>
            </a:extLst>
          </p:cNvPr>
          <p:cNvSpPr txBox="1"/>
          <p:nvPr/>
        </p:nvSpPr>
        <p:spPr>
          <a:xfrm>
            <a:off x="3350294" y="1445804"/>
            <a:ext cx="6096000"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mn-cs"/>
              </a:rPr>
              <a:t>B. Review and Quality Process</a:t>
            </a:r>
          </a:p>
        </p:txBody>
      </p:sp>
      <p:graphicFrame>
        <p:nvGraphicFramePr>
          <p:cNvPr id="2" name="Table 1">
            <a:extLst>
              <a:ext uri="{FF2B5EF4-FFF2-40B4-BE49-F238E27FC236}">
                <a16:creationId xmlns:a16="http://schemas.microsoft.com/office/drawing/2014/main" id="{EEE3E6F4-C00F-47F9-92C6-58C1E5EF1EF3}"/>
              </a:ext>
            </a:extLst>
          </p:cNvPr>
          <p:cNvGraphicFramePr>
            <a:graphicFrameLocks noGrp="1"/>
          </p:cNvGraphicFramePr>
          <p:nvPr>
            <p:extLst>
              <p:ext uri="{D42A27DB-BD31-4B8C-83A1-F6EECF244321}">
                <p14:modId xmlns:p14="http://schemas.microsoft.com/office/powerpoint/2010/main" val="774454942"/>
              </p:ext>
            </p:extLst>
          </p:nvPr>
        </p:nvGraphicFramePr>
        <p:xfrm>
          <a:off x="772027" y="1876690"/>
          <a:ext cx="10647945" cy="4219309"/>
        </p:xfrm>
        <a:graphic>
          <a:graphicData uri="http://schemas.openxmlformats.org/drawingml/2006/table">
            <a:tbl>
              <a:tblPr>
                <a:tableStyleId>{C4B1156A-380E-4F78-BDF5-A606A8083BF9}</a:tableStyleId>
              </a:tblPr>
              <a:tblGrid>
                <a:gridCol w="3549315">
                  <a:extLst>
                    <a:ext uri="{9D8B030D-6E8A-4147-A177-3AD203B41FA5}">
                      <a16:colId xmlns:a16="http://schemas.microsoft.com/office/drawing/2014/main" val="3019946383"/>
                    </a:ext>
                  </a:extLst>
                </a:gridCol>
                <a:gridCol w="3549315">
                  <a:extLst>
                    <a:ext uri="{9D8B030D-6E8A-4147-A177-3AD203B41FA5}">
                      <a16:colId xmlns:a16="http://schemas.microsoft.com/office/drawing/2014/main" val="1203192015"/>
                    </a:ext>
                  </a:extLst>
                </a:gridCol>
                <a:gridCol w="3549315">
                  <a:extLst>
                    <a:ext uri="{9D8B030D-6E8A-4147-A177-3AD203B41FA5}">
                      <a16:colId xmlns:a16="http://schemas.microsoft.com/office/drawing/2014/main" val="1667985886"/>
                    </a:ext>
                  </a:extLst>
                </a:gridCol>
              </a:tblGrid>
              <a:tr h="577379">
                <a:tc>
                  <a:txBody>
                    <a:bodyPr/>
                    <a:lstStyle/>
                    <a:p>
                      <a:pPr algn="ctr">
                        <a:buNone/>
                      </a:pPr>
                      <a:r>
                        <a:rPr lang="en-US" sz="2000" b="1" dirty="0">
                          <a:latin typeface="Alexandria"/>
                        </a:rPr>
                        <a:t>Level</a:t>
                      </a:r>
                    </a:p>
                  </a:txBody>
                  <a:tcPr anchor="ctr"/>
                </a:tc>
                <a:tc>
                  <a:txBody>
                    <a:bodyPr/>
                    <a:lstStyle/>
                    <a:p>
                      <a:pPr algn="ctr">
                        <a:buNone/>
                      </a:pPr>
                      <a:r>
                        <a:rPr lang="en-US" sz="2000" b="1" dirty="0">
                          <a:latin typeface="Alexandria"/>
                        </a:rPr>
                        <a:t>Scope</a:t>
                      </a:r>
                    </a:p>
                  </a:txBody>
                  <a:tcPr anchor="ctr"/>
                </a:tc>
                <a:tc>
                  <a:txBody>
                    <a:bodyPr/>
                    <a:lstStyle/>
                    <a:p>
                      <a:pPr algn="ctr">
                        <a:buNone/>
                      </a:pPr>
                      <a:r>
                        <a:rPr lang="en-US" sz="2000" b="1" dirty="0">
                          <a:latin typeface="Alexandria"/>
                        </a:rPr>
                        <a:t>Responsible Party</a:t>
                      </a:r>
                    </a:p>
                  </a:txBody>
                  <a:tcPr anchor="ctr"/>
                </a:tc>
                <a:extLst>
                  <a:ext uri="{0D108BD9-81ED-4DB2-BD59-A6C34878D82A}">
                    <a16:rowId xmlns:a16="http://schemas.microsoft.com/office/drawing/2014/main" val="4033000927"/>
                  </a:ext>
                </a:extLst>
              </a:tr>
              <a:tr h="1021517">
                <a:tc>
                  <a:txBody>
                    <a:bodyPr/>
                    <a:lstStyle/>
                    <a:p>
                      <a:pPr algn="ctr">
                        <a:buNone/>
                      </a:pPr>
                      <a:r>
                        <a:rPr lang="en-US" sz="2000" b="1" dirty="0">
                          <a:latin typeface="Alexandria"/>
                        </a:rPr>
                        <a:t>Self-review</a:t>
                      </a:r>
                    </a:p>
                  </a:txBody>
                  <a:tcPr anchor="ctr"/>
                </a:tc>
                <a:tc>
                  <a:txBody>
                    <a:bodyPr/>
                    <a:lstStyle/>
                    <a:p>
                      <a:pPr>
                        <a:buNone/>
                      </a:pPr>
                      <a:r>
                        <a:rPr lang="en-US" sz="2000" dirty="0">
                          <a:latin typeface="Alexandria"/>
                        </a:rPr>
                        <a:t>Accuracy of data and calculations</a:t>
                      </a:r>
                    </a:p>
                  </a:txBody>
                  <a:tcPr anchor="ctr">
                    <a:solidFill>
                      <a:schemeClr val="bg1"/>
                    </a:solidFill>
                  </a:tcPr>
                </a:tc>
                <a:tc>
                  <a:txBody>
                    <a:bodyPr/>
                    <a:lstStyle/>
                    <a:p>
                      <a:pPr>
                        <a:buNone/>
                      </a:pPr>
                      <a:r>
                        <a:rPr lang="en-US" sz="2000">
                          <a:latin typeface="Alexandria"/>
                        </a:rPr>
                        <a:t>Lead valuer</a:t>
                      </a:r>
                    </a:p>
                  </a:txBody>
                  <a:tcPr anchor="ctr">
                    <a:solidFill>
                      <a:schemeClr val="bg1"/>
                    </a:solidFill>
                  </a:tcPr>
                </a:tc>
                <a:extLst>
                  <a:ext uri="{0D108BD9-81ED-4DB2-BD59-A6C34878D82A}">
                    <a16:rowId xmlns:a16="http://schemas.microsoft.com/office/drawing/2014/main" val="2070470136"/>
                  </a:ext>
                </a:extLst>
              </a:tr>
              <a:tr h="1021517">
                <a:tc>
                  <a:txBody>
                    <a:bodyPr/>
                    <a:lstStyle/>
                    <a:p>
                      <a:pPr algn="ctr">
                        <a:buNone/>
                      </a:pPr>
                      <a:r>
                        <a:rPr lang="en-US" sz="2000" b="1">
                          <a:latin typeface="Alexandria"/>
                        </a:rPr>
                        <a:t>Technical review</a:t>
                      </a:r>
                    </a:p>
                  </a:txBody>
                  <a:tcPr anchor="ctr"/>
                </a:tc>
                <a:tc>
                  <a:txBody>
                    <a:bodyPr/>
                    <a:lstStyle/>
                    <a:p>
                      <a:pPr>
                        <a:buNone/>
                      </a:pPr>
                      <a:r>
                        <a:rPr lang="en-US" sz="2000" dirty="0">
                          <a:latin typeface="Alexandria"/>
                        </a:rPr>
                        <a:t>Methodology and standards compliance</a:t>
                      </a:r>
                    </a:p>
                  </a:txBody>
                  <a:tcPr anchor="ctr">
                    <a:solidFill>
                      <a:schemeClr val="bg1"/>
                    </a:solidFill>
                  </a:tcPr>
                </a:tc>
                <a:tc>
                  <a:txBody>
                    <a:bodyPr/>
                    <a:lstStyle/>
                    <a:p>
                      <a:pPr>
                        <a:buNone/>
                      </a:pPr>
                      <a:r>
                        <a:rPr lang="en-US" sz="2000" dirty="0">
                          <a:latin typeface="Alexandria"/>
                        </a:rPr>
                        <a:t>Senior valuer / expert</a:t>
                      </a:r>
                    </a:p>
                  </a:txBody>
                  <a:tcPr anchor="ctr">
                    <a:solidFill>
                      <a:schemeClr val="bg1"/>
                    </a:solidFill>
                  </a:tcPr>
                </a:tc>
                <a:extLst>
                  <a:ext uri="{0D108BD9-81ED-4DB2-BD59-A6C34878D82A}">
                    <a16:rowId xmlns:a16="http://schemas.microsoft.com/office/drawing/2014/main" val="3131413426"/>
                  </a:ext>
                </a:extLst>
              </a:tr>
              <a:tr h="1021517">
                <a:tc>
                  <a:txBody>
                    <a:bodyPr/>
                    <a:lstStyle/>
                    <a:p>
                      <a:pPr algn="ctr">
                        <a:buNone/>
                      </a:pPr>
                      <a:r>
                        <a:rPr lang="en-US" sz="2000" b="1" dirty="0">
                          <a:latin typeface="Alexandria"/>
                        </a:rPr>
                        <a:t>Compliance review</a:t>
                      </a:r>
                    </a:p>
                  </a:txBody>
                  <a:tcPr anchor="ctr"/>
                </a:tc>
                <a:tc>
                  <a:txBody>
                    <a:bodyPr/>
                    <a:lstStyle/>
                    <a:p>
                      <a:pPr>
                        <a:buNone/>
                      </a:pPr>
                      <a:r>
                        <a:rPr lang="en-US" sz="2000" dirty="0">
                          <a:latin typeface="Alexandria"/>
                        </a:rPr>
                        <a:t>Compliance with professional standards</a:t>
                      </a:r>
                    </a:p>
                  </a:txBody>
                  <a:tcPr anchor="ctr">
                    <a:solidFill>
                      <a:schemeClr val="bg1"/>
                    </a:solidFill>
                  </a:tcPr>
                </a:tc>
                <a:tc>
                  <a:txBody>
                    <a:bodyPr/>
                    <a:lstStyle/>
                    <a:p>
                      <a:pPr>
                        <a:buNone/>
                      </a:pPr>
                      <a:r>
                        <a:rPr lang="en-US" sz="2000" dirty="0">
                          <a:latin typeface="Alexandria"/>
                        </a:rPr>
                        <a:t>Quality manager</a:t>
                      </a:r>
                    </a:p>
                  </a:txBody>
                  <a:tcPr anchor="ctr">
                    <a:solidFill>
                      <a:schemeClr val="bg1"/>
                    </a:solidFill>
                  </a:tcPr>
                </a:tc>
                <a:extLst>
                  <a:ext uri="{0D108BD9-81ED-4DB2-BD59-A6C34878D82A}">
                    <a16:rowId xmlns:a16="http://schemas.microsoft.com/office/drawing/2014/main" val="3648866189"/>
                  </a:ext>
                </a:extLst>
              </a:tr>
              <a:tr h="577379">
                <a:tc>
                  <a:txBody>
                    <a:bodyPr/>
                    <a:lstStyle/>
                    <a:p>
                      <a:pPr algn="ctr">
                        <a:buNone/>
                      </a:pPr>
                      <a:r>
                        <a:rPr lang="en-US" sz="2000" b="1" dirty="0">
                          <a:latin typeface="Alexandria"/>
                        </a:rPr>
                        <a:t>Final approval</a:t>
                      </a:r>
                    </a:p>
                  </a:txBody>
                  <a:tcPr anchor="ctr"/>
                </a:tc>
                <a:tc>
                  <a:txBody>
                    <a:bodyPr/>
                    <a:lstStyle/>
                    <a:p>
                      <a:pPr>
                        <a:buNone/>
                      </a:pPr>
                      <a:r>
                        <a:rPr lang="en-US" sz="2000" dirty="0">
                          <a:latin typeface="Alexandria"/>
                        </a:rPr>
                        <a:t>Authorization and signature</a:t>
                      </a:r>
                    </a:p>
                  </a:txBody>
                  <a:tcPr anchor="ctr">
                    <a:solidFill>
                      <a:schemeClr val="bg1"/>
                    </a:solidFill>
                  </a:tcPr>
                </a:tc>
                <a:tc>
                  <a:txBody>
                    <a:bodyPr/>
                    <a:lstStyle/>
                    <a:p>
                      <a:pPr>
                        <a:buNone/>
                      </a:pPr>
                      <a:r>
                        <a:rPr lang="en-US" sz="2000" dirty="0">
                          <a:latin typeface="Alexandria"/>
                        </a:rPr>
                        <a:t>Partner / responsible director</a:t>
                      </a:r>
                    </a:p>
                  </a:txBody>
                  <a:tcPr anchor="ctr">
                    <a:solidFill>
                      <a:schemeClr val="bg1"/>
                    </a:solidFill>
                  </a:tcPr>
                </a:tc>
                <a:extLst>
                  <a:ext uri="{0D108BD9-81ED-4DB2-BD59-A6C34878D82A}">
                    <a16:rowId xmlns:a16="http://schemas.microsoft.com/office/drawing/2014/main" val="3835586264"/>
                  </a:ext>
                </a:extLst>
              </a:tr>
            </a:tbl>
          </a:graphicData>
        </a:graphic>
      </p:graphicFrame>
    </p:spTree>
    <p:extLst>
      <p:ext uri="{BB962C8B-B14F-4D97-AF65-F5344CB8AC3E}">
        <p14:creationId xmlns:p14="http://schemas.microsoft.com/office/powerpoint/2010/main" val="282298586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62ED7E-8D59-AEAA-FC56-51734326E098}"/>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D3627414-BF88-FEC6-C182-2649F3AB0C51}"/>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54F86504-AD8D-98DC-609E-F7D94D64CD5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FBD2929-47EE-139E-16D6-B73B03DBEA35}"/>
              </a:ext>
            </a:extLst>
          </p:cNvPr>
          <p:cNvSpPr txBox="1"/>
          <p:nvPr/>
        </p:nvSpPr>
        <p:spPr>
          <a:xfrm>
            <a:off x="359230" y="1098719"/>
            <a:ext cx="9953280"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Arial" panose="020B0604020202020204" pitchFamily="34" charset="0"/>
              </a:rPr>
              <a:t>7. Preparation and Review of the Final Report</a:t>
            </a:r>
          </a:p>
        </p:txBody>
      </p:sp>
      <p:sp>
        <p:nvSpPr>
          <p:cNvPr id="3" name="TextBox 2">
            <a:extLst>
              <a:ext uri="{FF2B5EF4-FFF2-40B4-BE49-F238E27FC236}">
                <a16:creationId xmlns:a16="http://schemas.microsoft.com/office/drawing/2014/main" id="{FE95698F-89AE-EC09-377A-E9827B7CE469}"/>
              </a:ext>
            </a:extLst>
          </p:cNvPr>
          <p:cNvSpPr txBox="1"/>
          <p:nvPr/>
        </p:nvSpPr>
        <p:spPr>
          <a:xfrm>
            <a:off x="4347795" y="524820"/>
            <a:ext cx="479342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Valuation Process Lifecycle</a:t>
            </a:r>
          </a:p>
        </p:txBody>
      </p:sp>
      <p:sp>
        <p:nvSpPr>
          <p:cNvPr id="9" name="TextBox 8">
            <a:extLst>
              <a:ext uri="{FF2B5EF4-FFF2-40B4-BE49-F238E27FC236}">
                <a16:creationId xmlns:a16="http://schemas.microsoft.com/office/drawing/2014/main" id="{0569E15A-6FAC-9D8E-6070-907D16DADBF9}"/>
              </a:ext>
            </a:extLst>
          </p:cNvPr>
          <p:cNvSpPr txBox="1"/>
          <p:nvPr/>
        </p:nvSpPr>
        <p:spPr>
          <a:xfrm>
            <a:off x="3350294" y="1445804"/>
            <a:ext cx="6096000"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mn-cs"/>
              </a:rPr>
              <a:t>C. Final Checklist</a:t>
            </a:r>
          </a:p>
        </p:txBody>
      </p:sp>
      <p:sp>
        <p:nvSpPr>
          <p:cNvPr id="7" name="Arrow: Pentagon 6">
            <a:extLst>
              <a:ext uri="{FF2B5EF4-FFF2-40B4-BE49-F238E27FC236}">
                <a16:creationId xmlns:a16="http://schemas.microsoft.com/office/drawing/2014/main" id="{C339CB63-73E5-3F1C-645E-D630E773E657}"/>
              </a:ext>
            </a:extLst>
          </p:cNvPr>
          <p:cNvSpPr/>
          <p:nvPr/>
        </p:nvSpPr>
        <p:spPr>
          <a:xfrm>
            <a:off x="3190905" y="1921443"/>
            <a:ext cx="6923639" cy="411964"/>
          </a:xfrm>
          <a:prstGeom prst="homePlate">
            <a:avLst/>
          </a:prstGeom>
          <a:solidFill>
            <a:schemeClr val="bg1"/>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buFont typeface="Wingdings" panose="05000000000000000000" pitchFamily="2" charset="2"/>
              <a:buChar char="Ø"/>
              <a:defRPr/>
            </a:pPr>
            <a:r>
              <a:rPr lang="en-US" sz="2000" b="1" dirty="0">
                <a:solidFill>
                  <a:schemeClr val="tx1"/>
                </a:solidFill>
                <a:latin typeface="Alexandria"/>
              </a:rPr>
              <a:t>All report sections completed</a:t>
            </a:r>
            <a:endParaRPr kumimoji="0" lang="en-US" sz="2000" b="1" i="0" u="none" strike="noStrike" kern="1200" cap="none" spc="0" normalizeH="0" baseline="0" noProof="0" dirty="0">
              <a:ln>
                <a:noFill/>
              </a:ln>
              <a:solidFill>
                <a:schemeClr val="tx1"/>
              </a:solidFill>
              <a:effectLst/>
              <a:uLnTx/>
              <a:uFillTx/>
              <a:latin typeface="Calibri"/>
            </a:endParaRPr>
          </a:p>
        </p:txBody>
      </p:sp>
      <p:sp>
        <p:nvSpPr>
          <p:cNvPr id="8" name="Arrow: Pentagon 7">
            <a:extLst>
              <a:ext uri="{FF2B5EF4-FFF2-40B4-BE49-F238E27FC236}">
                <a16:creationId xmlns:a16="http://schemas.microsoft.com/office/drawing/2014/main" id="{7AD38AE9-5238-3874-C07F-4085EACF323A}"/>
              </a:ext>
            </a:extLst>
          </p:cNvPr>
          <p:cNvSpPr/>
          <p:nvPr/>
        </p:nvSpPr>
        <p:spPr>
          <a:xfrm>
            <a:off x="3190905" y="2507657"/>
            <a:ext cx="6923639" cy="411964"/>
          </a:xfrm>
          <a:prstGeom prst="homePlate">
            <a:avLst/>
          </a:prstGeom>
          <a:solidFill>
            <a:schemeClr val="bg1"/>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buFont typeface="Wingdings" panose="05000000000000000000" pitchFamily="2" charset="2"/>
              <a:buChar char="Ø"/>
              <a:defRPr/>
            </a:pPr>
            <a:r>
              <a:rPr lang="en-US" sz="2000" b="1" dirty="0">
                <a:solidFill>
                  <a:schemeClr val="tx1"/>
                </a:solidFill>
                <a:latin typeface="Alexandria"/>
              </a:rPr>
              <a:t>Accuracy of data and calculations</a:t>
            </a:r>
            <a:endParaRPr kumimoji="0" lang="en-US" sz="2000" b="1" i="0" u="none" strike="noStrike" kern="1200" cap="none" spc="0" normalizeH="0" baseline="0" noProof="0" dirty="0">
              <a:ln>
                <a:noFill/>
              </a:ln>
              <a:solidFill>
                <a:schemeClr val="tx1"/>
              </a:solidFill>
              <a:effectLst/>
              <a:uLnTx/>
              <a:uFillTx/>
              <a:latin typeface="Calibri"/>
            </a:endParaRPr>
          </a:p>
        </p:txBody>
      </p:sp>
      <p:sp>
        <p:nvSpPr>
          <p:cNvPr id="10" name="Arrow: Pentagon 9">
            <a:extLst>
              <a:ext uri="{FF2B5EF4-FFF2-40B4-BE49-F238E27FC236}">
                <a16:creationId xmlns:a16="http://schemas.microsoft.com/office/drawing/2014/main" id="{4E30A43C-9C78-CB7E-0596-73AE95B308CE}"/>
              </a:ext>
            </a:extLst>
          </p:cNvPr>
          <p:cNvSpPr/>
          <p:nvPr/>
        </p:nvSpPr>
        <p:spPr>
          <a:xfrm>
            <a:off x="3190905" y="3046063"/>
            <a:ext cx="6923639" cy="411964"/>
          </a:xfrm>
          <a:prstGeom prst="homePlate">
            <a:avLst/>
          </a:prstGeom>
          <a:solidFill>
            <a:schemeClr val="bg1"/>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buFont typeface="Wingdings" panose="05000000000000000000" pitchFamily="2" charset="2"/>
              <a:buChar char="Ø"/>
              <a:defRPr/>
            </a:pPr>
            <a:r>
              <a:rPr lang="en-US" sz="2000" b="1" dirty="0">
                <a:solidFill>
                  <a:schemeClr val="tx1"/>
                </a:solidFill>
                <a:latin typeface="Alexandria"/>
              </a:rPr>
              <a:t>Clear assumptions and limiting conditions</a:t>
            </a:r>
            <a:endParaRPr kumimoji="0" lang="en-US" sz="2000" b="1" i="0" u="none" strike="noStrike" kern="1200" cap="none" spc="0" normalizeH="0" baseline="0" noProof="0" dirty="0">
              <a:ln>
                <a:noFill/>
              </a:ln>
              <a:solidFill>
                <a:schemeClr val="tx1"/>
              </a:solidFill>
              <a:effectLst/>
              <a:uLnTx/>
              <a:uFillTx/>
              <a:latin typeface="Calibri"/>
            </a:endParaRPr>
          </a:p>
        </p:txBody>
      </p:sp>
      <p:sp>
        <p:nvSpPr>
          <p:cNvPr id="11" name="Arrow: Pentagon 10">
            <a:extLst>
              <a:ext uri="{FF2B5EF4-FFF2-40B4-BE49-F238E27FC236}">
                <a16:creationId xmlns:a16="http://schemas.microsoft.com/office/drawing/2014/main" id="{8F767C4E-325D-7BB7-9E2B-7DB0E2A4F9BC}"/>
              </a:ext>
            </a:extLst>
          </p:cNvPr>
          <p:cNvSpPr/>
          <p:nvPr/>
        </p:nvSpPr>
        <p:spPr>
          <a:xfrm>
            <a:off x="3190904" y="3665209"/>
            <a:ext cx="6923639" cy="411964"/>
          </a:xfrm>
          <a:prstGeom prst="homePlate">
            <a:avLst/>
          </a:prstGeom>
          <a:solidFill>
            <a:schemeClr val="bg1"/>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buFont typeface="Wingdings" panose="05000000000000000000" pitchFamily="2" charset="2"/>
              <a:buChar char="Ø"/>
              <a:defRPr/>
            </a:pPr>
            <a:r>
              <a:rPr lang="en-US" sz="2000" b="1" dirty="0">
                <a:solidFill>
                  <a:schemeClr val="tx1"/>
                </a:solidFill>
                <a:latin typeface="Alexandria"/>
              </a:rPr>
              <a:t>Compliance with professional standards (IVS / RICS / EVS)</a:t>
            </a:r>
            <a:endParaRPr kumimoji="0" lang="en-US" sz="2000" b="1" i="0" u="none" strike="noStrike" kern="1200" cap="none" spc="0" normalizeH="0" baseline="0" noProof="0" dirty="0">
              <a:ln>
                <a:noFill/>
              </a:ln>
              <a:solidFill>
                <a:schemeClr val="tx1"/>
              </a:solidFill>
              <a:effectLst/>
              <a:uLnTx/>
              <a:uFillTx/>
              <a:latin typeface="Calibri"/>
            </a:endParaRPr>
          </a:p>
        </p:txBody>
      </p:sp>
      <p:sp>
        <p:nvSpPr>
          <p:cNvPr id="12" name="Arrow: Pentagon 11">
            <a:extLst>
              <a:ext uri="{FF2B5EF4-FFF2-40B4-BE49-F238E27FC236}">
                <a16:creationId xmlns:a16="http://schemas.microsoft.com/office/drawing/2014/main" id="{B1DD621A-5B90-E841-567B-F735886E86CC}"/>
              </a:ext>
            </a:extLst>
          </p:cNvPr>
          <p:cNvSpPr/>
          <p:nvPr/>
        </p:nvSpPr>
        <p:spPr>
          <a:xfrm>
            <a:off x="3190904" y="4332450"/>
            <a:ext cx="6923639" cy="411964"/>
          </a:xfrm>
          <a:prstGeom prst="homePlate">
            <a:avLst/>
          </a:prstGeom>
          <a:solidFill>
            <a:schemeClr val="bg1"/>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buFont typeface="Wingdings" panose="05000000000000000000" pitchFamily="2" charset="2"/>
              <a:buChar char="Ø"/>
              <a:defRPr/>
            </a:pPr>
            <a:r>
              <a:rPr lang="en-US" sz="2000" b="1" dirty="0">
                <a:solidFill>
                  <a:schemeClr val="tx1"/>
                </a:solidFill>
                <a:latin typeface="Alexandria"/>
              </a:rPr>
              <a:t>Signature and seal of the certified valuer</a:t>
            </a:r>
            <a:endParaRPr kumimoji="0" lang="en-US" sz="2000" b="1" i="0" u="none" strike="noStrike" kern="1200" cap="none" spc="0" normalizeH="0" baseline="0" noProof="0" dirty="0">
              <a:ln>
                <a:noFill/>
              </a:ln>
              <a:solidFill>
                <a:schemeClr val="tx1"/>
              </a:solidFill>
              <a:effectLst/>
              <a:uLnTx/>
              <a:uFillTx/>
              <a:latin typeface="Calibri"/>
            </a:endParaRPr>
          </a:p>
        </p:txBody>
      </p:sp>
      <p:sp>
        <p:nvSpPr>
          <p:cNvPr id="13" name="Arrow: Pentagon 12">
            <a:extLst>
              <a:ext uri="{FF2B5EF4-FFF2-40B4-BE49-F238E27FC236}">
                <a16:creationId xmlns:a16="http://schemas.microsoft.com/office/drawing/2014/main" id="{6D8719B7-B930-0A6C-5AE4-E009DE960B81}"/>
              </a:ext>
            </a:extLst>
          </p:cNvPr>
          <p:cNvSpPr/>
          <p:nvPr/>
        </p:nvSpPr>
        <p:spPr>
          <a:xfrm>
            <a:off x="3190903" y="4997011"/>
            <a:ext cx="6923639" cy="411964"/>
          </a:xfrm>
          <a:prstGeom prst="homePlate">
            <a:avLst/>
          </a:prstGeom>
          <a:solidFill>
            <a:schemeClr val="bg1"/>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buFont typeface="Wingdings" panose="05000000000000000000" pitchFamily="2" charset="2"/>
              <a:buChar char="Ø"/>
              <a:defRPr/>
            </a:pPr>
            <a:r>
              <a:rPr lang="en-US" sz="2000" b="1" dirty="0">
                <a:solidFill>
                  <a:schemeClr val="tx1"/>
                </a:solidFill>
                <a:latin typeface="Alexandria"/>
              </a:rPr>
              <a:t>Archiving a complete copy of the file</a:t>
            </a:r>
            <a:endParaRPr kumimoji="0" lang="en-US" sz="2000" b="1" i="0" u="none" strike="noStrike" kern="1200" cap="none" spc="0" normalizeH="0" baseline="0" noProof="0" dirty="0">
              <a:ln>
                <a:noFill/>
              </a:ln>
              <a:solidFill>
                <a:schemeClr val="tx1"/>
              </a:solidFill>
              <a:effectLst/>
              <a:uLnTx/>
              <a:uFillTx/>
              <a:latin typeface="Calibri"/>
            </a:endParaRPr>
          </a:p>
        </p:txBody>
      </p:sp>
    </p:spTree>
    <p:extLst>
      <p:ext uri="{BB962C8B-B14F-4D97-AF65-F5344CB8AC3E}">
        <p14:creationId xmlns:p14="http://schemas.microsoft.com/office/powerpoint/2010/main" val="232752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0-#ppt_w/2"/>
                                          </p:val>
                                        </p:tav>
                                        <p:tav tm="100000">
                                          <p:val>
                                            <p:strVal val="#ppt_x"/>
                                          </p:val>
                                        </p:tav>
                                      </p:tavLst>
                                    </p:anim>
                                    <p:anim calcmode="lin" valueType="num">
                                      <p:cBhvr additive="base">
                                        <p:cTn id="14"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0-#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0-#ppt_w/2"/>
                                          </p:val>
                                        </p:tav>
                                        <p:tav tm="100000">
                                          <p:val>
                                            <p:strVal val="#ppt_x"/>
                                          </p:val>
                                        </p:tav>
                                      </p:tavLst>
                                    </p:anim>
                                    <p:anim calcmode="lin" valueType="num">
                                      <p:cBhvr additive="base">
                                        <p:cTn id="26"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0-#ppt_w/2"/>
                                          </p:val>
                                        </p:tav>
                                        <p:tav tm="100000">
                                          <p:val>
                                            <p:strVal val="#ppt_x"/>
                                          </p:val>
                                        </p:tav>
                                      </p:tavLst>
                                    </p:anim>
                                    <p:anim calcmode="lin" valueType="num">
                                      <p:cBhvr additive="base">
                                        <p:cTn id="32"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0-#ppt_w/2"/>
                                          </p:val>
                                        </p:tav>
                                        <p:tav tm="100000">
                                          <p:val>
                                            <p:strVal val="#ppt_x"/>
                                          </p:val>
                                        </p:tav>
                                      </p:tavLst>
                                    </p:anim>
                                    <p:anim calcmode="lin" valueType="num">
                                      <p:cBhvr additive="base">
                                        <p:cTn id="38"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P spid="11" grpId="0" animBg="1"/>
      <p:bldP spid="12" grpId="0" animBg="1"/>
      <p:bldP spid="13"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BD3993-4716-D7BD-C5D2-F7CC84EA506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B2C1642-ADED-89D4-5A7E-C86EB2ACE92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0BE5B7E7-903A-55E0-23D8-34196454F6F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28B6BD5-A596-6D5E-D5C3-69C13A010D9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0"/>
              </a:spcBef>
              <a:spcAft>
                <a:spcPts val="60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5C4FA722-F84C-FD91-E5EE-1A60EB22C2E3}"/>
              </a:ext>
            </a:extLst>
          </p:cNvPr>
          <p:cNvSpPr txBox="1"/>
          <p:nvPr/>
        </p:nvSpPr>
        <p:spPr>
          <a:xfrm>
            <a:off x="4630698" y="734217"/>
            <a:ext cx="466053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Lecture Summary: Quick Review</a:t>
            </a:r>
          </a:p>
        </p:txBody>
      </p:sp>
      <p:sp>
        <p:nvSpPr>
          <p:cNvPr id="28" name="Rectangle 27">
            <a:extLst>
              <a:ext uri="{FF2B5EF4-FFF2-40B4-BE49-F238E27FC236}">
                <a16:creationId xmlns:a16="http://schemas.microsoft.com/office/drawing/2014/main" id="{2DD139CB-1443-D651-501D-81F6258CEC1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7C38A4B0-EA66-5226-89D2-D33C6FF76C3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E3D5C03B-6361-C4AD-CB19-61B2CDD3D67A}"/>
              </a:ext>
            </a:extLst>
          </p:cNvPr>
          <p:cNvSpPr txBox="1"/>
          <p:nvPr/>
        </p:nvSpPr>
        <p:spPr>
          <a:xfrm>
            <a:off x="4262946" y="1180686"/>
            <a:ext cx="6315829" cy="531674"/>
          </a:xfrm>
          <a:prstGeom prst="horizontalScroll">
            <a:avLst/>
          </a:prstGeom>
          <a:solidFill>
            <a:srgbClr val="FDE9FC"/>
          </a:solidFill>
          <a:ln w="38100">
            <a:solidFill>
              <a:srgbClr val="FF66FF"/>
            </a:solidFill>
          </a:ln>
        </p:spPr>
        <p:txBody>
          <a:bodyPr wrap="square">
            <a:spAutoFit/>
          </a:bodyPr>
          <a:lstStyle/>
          <a:p>
            <a:pPr lvl="0" algn="ctr">
              <a:defRPr/>
            </a:pPr>
            <a:r>
              <a:rPr lang="en-US" sz="2000" b="1" dirty="0">
                <a:solidFill>
                  <a:prstClr val="black"/>
                </a:solidFill>
                <a:latin typeface="Alexandria"/>
                <a:ea typeface="Calibri" panose="020F0502020204030204" pitchFamily="34" charset="0"/>
                <a:cs typeface="Times New Roman" panose="02020603050405020304" pitchFamily="18" charset="0"/>
              </a:rPr>
              <a:t>The Professional Framework of the Valuation Process</a:t>
            </a:r>
          </a:p>
        </p:txBody>
      </p:sp>
      <p:sp>
        <p:nvSpPr>
          <p:cNvPr id="12" name="TextBox 11">
            <a:extLst>
              <a:ext uri="{FF2B5EF4-FFF2-40B4-BE49-F238E27FC236}">
                <a16:creationId xmlns:a16="http://schemas.microsoft.com/office/drawing/2014/main" id="{73E474D7-CB90-20A8-FB99-0CC6213A3FCE}"/>
              </a:ext>
            </a:extLst>
          </p:cNvPr>
          <p:cNvSpPr txBox="1"/>
          <p:nvPr/>
        </p:nvSpPr>
        <p:spPr>
          <a:xfrm>
            <a:off x="4303921" y="1819493"/>
            <a:ext cx="6098582" cy="369332"/>
          </a:xfrm>
          <a:prstGeom prst="rect">
            <a:avLst/>
          </a:prstGeom>
          <a:solidFill>
            <a:schemeClr val="bg1"/>
          </a:solidFill>
          <a:ln>
            <a:solidFill>
              <a:srgbClr val="FF66FF"/>
            </a:solidFill>
          </a:ln>
        </p:spPr>
        <p:txBody>
          <a:bodyPr wrap="square">
            <a:spAutoFit/>
          </a:bodyPr>
          <a:lstStyle/>
          <a:p>
            <a:pPr lvl="0" algn="ctr" defTabSz="1066800">
              <a:lnSpc>
                <a:spcPct val="90000"/>
              </a:lnSpc>
              <a:spcBef>
                <a:spcPct val="0"/>
              </a:spcBef>
              <a:spcAft>
                <a:spcPct val="35000"/>
              </a:spcAft>
              <a:defRPr/>
            </a:pPr>
            <a:r>
              <a:rPr lang="en-US" sz="2000" dirty="0">
                <a:solidFill>
                  <a:prstClr val="black"/>
                </a:solidFill>
                <a:latin typeface="Alexandria"/>
              </a:rPr>
              <a:t>The Definition of the Professional Framework</a:t>
            </a:r>
          </a:p>
        </p:txBody>
      </p:sp>
      <p:sp>
        <p:nvSpPr>
          <p:cNvPr id="10" name="TextBox 9">
            <a:extLst>
              <a:ext uri="{FF2B5EF4-FFF2-40B4-BE49-F238E27FC236}">
                <a16:creationId xmlns:a16="http://schemas.microsoft.com/office/drawing/2014/main" id="{492DB9B2-E970-E6C4-160C-F48223B31B74}"/>
              </a:ext>
            </a:extLst>
          </p:cNvPr>
          <p:cNvSpPr txBox="1"/>
          <p:nvPr/>
        </p:nvSpPr>
        <p:spPr>
          <a:xfrm>
            <a:off x="4731083" y="2211096"/>
            <a:ext cx="6098582" cy="437043"/>
          </a:xfrm>
          <a:prstGeom prst="rect">
            <a:avLst/>
          </a:prstGeom>
          <a:solidFill>
            <a:schemeClr val="bg1"/>
          </a:solidFill>
          <a:ln>
            <a:solidFill>
              <a:srgbClr val="FF66FF"/>
            </a:solidFill>
          </a:ln>
        </p:spPr>
        <p:txBody>
          <a:bodyPr wrap="square">
            <a:spAutoFit/>
          </a:bodyPr>
          <a:lstStyle/>
          <a:p>
            <a:pPr algn="ctr">
              <a:lnSpc>
                <a:spcPct val="120000"/>
              </a:lnSpc>
              <a:spcBef>
                <a:spcPts val="600"/>
              </a:spcBef>
              <a:spcAft>
                <a:spcPts val="600"/>
              </a:spcAft>
              <a:tabLst>
                <a:tab pos="457200" algn="l"/>
              </a:tabLst>
            </a:pPr>
            <a:r>
              <a:rPr lang="en-US" sz="2000" dirty="0">
                <a:latin typeface="Alexandria"/>
                <a:ea typeface="Calibri" panose="020F0502020204030204" pitchFamily="34" charset="0"/>
                <a:cs typeface="Times New Roman" panose="02020603050405020304" pitchFamily="18" charset="0"/>
              </a:rPr>
              <a:t>Fundamental Principles of the Professional Framework</a:t>
            </a:r>
          </a:p>
        </p:txBody>
      </p:sp>
      <p:sp>
        <p:nvSpPr>
          <p:cNvPr id="13" name="TextBox 12">
            <a:extLst>
              <a:ext uri="{FF2B5EF4-FFF2-40B4-BE49-F238E27FC236}">
                <a16:creationId xmlns:a16="http://schemas.microsoft.com/office/drawing/2014/main" id="{5E970F0B-749A-1DBD-9C8D-D71E07CDDD5E}"/>
              </a:ext>
            </a:extLst>
          </p:cNvPr>
          <p:cNvSpPr txBox="1"/>
          <p:nvPr/>
        </p:nvSpPr>
        <p:spPr>
          <a:xfrm>
            <a:off x="5267004" y="3297790"/>
            <a:ext cx="4472247" cy="531674"/>
          </a:xfrm>
          <a:prstGeom prst="horizontalScroll">
            <a:avLst/>
          </a:prstGeom>
          <a:solidFill>
            <a:schemeClr val="bg2"/>
          </a:solidFill>
          <a:ln w="38100">
            <a:solidFill>
              <a:srgbClr val="777777"/>
            </a:solidFill>
          </a:ln>
        </p:spPr>
        <p:txBody>
          <a:bodyPr wrap="square">
            <a:spAutoFit/>
          </a:bodyPr>
          <a:lstStyle/>
          <a:p>
            <a:pPr lvl="0" algn="ctr">
              <a:defRPr/>
            </a:pPr>
            <a:r>
              <a:rPr lang="en-US" sz="2000" b="1" dirty="0">
                <a:solidFill>
                  <a:prstClr val="black"/>
                </a:solidFill>
                <a:latin typeface="Alexandria"/>
                <a:ea typeface="Calibri" panose="020F0502020204030204" pitchFamily="34" charset="0"/>
                <a:cs typeface="Times New Roman" panose="02020603050405020304" pitchFamily="18" charset="0"/>
              </a:rPr>
              <a:t>The Valuation Process Lifecycle</a:t>
            </a:r>
          </a:p>
        </p:txBody>
      </p:sp>
      <p:sp>
        <p:nvSpPr>
          <p:cNvPr id="14" name="TextBox 13">
            <a:extLst>
              <a:ext uri="{FF2B5EF4-FFF2-40B4-BE49-F238E27FC236}">
                <a16:creationId xmlns:a16="http://schemas.microsoft.com/office/drawing/2014/main" id="{3A8A2B54-BF42-81FB-9F5D-AA855C5ACD7A}"/>
              </a:ext>
            </a:extLst>
          </p:cNvPr>
          <p:cNvSpPr txBox="1"/>
          <p:nvPr/>
        </p:nvSpPr>
        <p:spPr>
          <a:xfrm>
            <a:off x="2487522" y="3885978"/>
            <a:ext cx="6516913" cy="369332"/>
          </a:xfrm>
          <a:prstGeom prst="rect">
            <a:avLst/>
          </a:prstGeom>
          <a:solidFill>
            <a:schemeClr val="bg1"/>
          </a:solidFill>
          <a:ln>
            <a:solidFill>
              <a:srgbClr val="777777"/>
            </a:solidFill>
          </a:ln>
        </p:spPr>
        <p:txBody>
          <a:bodyPr wrap="square">
            <a:spAutoFit/>
          </a:bodyPr>
          <a:lstStyle/>
          <a:p>
            <a:pPr lvl="0" algn="ctr" defTabSz="1066800">
              <a:lnSpc>
                <a:spcPct val="90000"/>
              </a:lnSpc>
              <a:spcBef>
                <a:spcPct val="0"/>
              </a:spcBef>
              <a:spcAft>
                <a:spcPct val="35000"/>
              </a:spcAft>
              <a:defRPr/>
            </a:pPr>
            <a:r>
              <a:rPr lang="en-US" sz="2000" dirty="0">
                <a:solidFill>
                  <a:prstClr val="black"/>
                </a:solidFill>
                <a:latin typeface="Alexandria"/>
              </a:rPr>
              <a:t>1. Receiving Instructions</a:t>
            </a:r>
          </a:p>
        </p:txBody>
      </p:sp>
      <p:sp>
        <p:nvSpPr>
          <p:cNvPr id="15" name="TextBox 14">
            <a:extLst>
              <a:ext uri="{FF2B5EF4-FFF2-40B4-BE49-F238E27FC236}">
                <a16:creationId xmlns:a16="http://schemas.microsoft.com/office/drawing/2014/main" id="{0B773528-F4A5-5CD1-7DC9-6B1327D34B82}"/>
              </a:ext>
            </a:extLst>
          </p:cNvPr>
          <p:cNvSpPr txBox="1"/>
          <p:nvPr/>
        </p:nvSpPr>
        <p:spPr>
          <a:xfrm>
            <a:off x="3062720" y="4293377"/>
            <a:ext cx="6098582" cy="437043"/>
          </a:xfrm>
          <a:prstGeom prst="rect">
            <a:avLst/>
          </a:prstGeom>
          <a:solidFill>
            <a:schemeClr val="bg1"/>
          </a:solidFill>
          <a:ln>
            <a:solidFill>
              <a:srgbClr val="777777"/>
            </a:solidFill>
          </a:ln>
        </p:spPr>
        <p:txBody>
          <a:bodyPr wrap="square">
            <a:spAutoFit/>
          </a:bodyPr>
          <a:lstStyle/>
          <a:p>
            <a:pPr algn="ctr">
              <a:lnSpc>
                <a:spcPct val="120000"/>
              </a:lnSpc>
              <a:spcBef>
                <a:spcPts val="600"/>
              </a:spcBef>
              <a:spcAft>
                <a:spcPts val="600"/>
              </a:spcAft>
              <a:tabLst>
                <a:tab pos="457200" algn="l"/>
              </a:tabLst>
            </a:pPr>
            <a:r>
              <a:rPr lang="en-US" sz="2000" dirty="0">
                <a:latin typeface="Alexandria"/>
                <a:ea typeface="Calibri" panose="020F0502020204030204" pitchFamily="34" charset="0"/>
                <a:cs typeface="Times New Roman" panose="02020603050405020304" pitchFamily="18" charset="0"/>
              </a:rPr>
              <a:t>2.Ethics and Conflict of Interest Check</a:t>
            </a:r>
          </a:p>
        </p:txBody>
      </p:sp>
      <p:sp>
        <p:nvSpPr>
          <p:cNvPr id="16" name="TextBox 15">
            <a:extLst>
              <a:ext uri="{FF2B5EF4-FFF2-40B4-BE49-F238E27FC236}">
                <a16:creationId xmlns:a16="http://schemas.microsoft.com/office/drawing/2014/main" id="{728D5B41-B26A-61E5-2A9C-1DC6620B45C2}"/>
              </a:ext>
            </a:extLst>
          </p:cNvPr>
          <p:cNvSpPr txBox="1"/>
          <p:nvPr/>
        </p:nvSpPr>
        <p:spPr>
          <a:xfrm>
            <a:off x="3911672" y="4763701"/>
            <a:ext cx="6098582" cy="369332"/>
          </a:xfrm>
          <a:prstGeom prst="rect">
            <a:avLst/>
          </a:prstGeom>
          <a:solidFill>
            <a:schemeClr val="bg1"/>
          </a:solidFill>
          <a:ln>
            <a:solidFill>
              <a:srgbClr val="777777"/>
            </a:solidFill>
          </a:ln>
        </p:spPr>
        <p:txBody>
          <a:bodyPr wrap="square">
            <a:spAutoFit/>
          </a:bodyPr>
          <a:lstStyle/>
          <a:p>
            <a:pPr lvl="0" algn="ctr" defTabSz="1066800">
              <a:lnSpc>
                <a:spcPct val="90000"/>
              </a:lnSpc>
              <a:spcBef>
                <a:spcPct val="0"/>
              </a:spcBef>
              <a:spcAft>
                <a:spcPct val="35000"/>
              </a:spcAft>
              <a:defRPr/>
            </a:pPr>
            <a:r>
              <a:rPr lang="en-US" sz="2000" dirty="0">
                <a:solidFill>
                  <a:prstClr val="black"/>
                </a:solidFill>
                <a:latin typeface="Alexandria"/>
              </a:rPr>
              <a:t>3.Preparation the Scope of Work/Letter of Engagement</a:t>
            </a:r>
          </a:p>
        </p:txBody>
      </p:sp>
      <p:sp>
        <p:nvSpPr>
          <p:cNvPr id="3" name="TextBox 2">
            <a:extLst>
              <a:ext uri="{FF2B5EF4-FFF2-40B4-BE49-F238E27FC236}">
                <a16:creationId xmlns:a16="http://schemas.microsoft.com/office/drawing/2014/main" id="{7F27CE7D-5239-3E08-08E9-2853287A5B14}"/>
              </a:ext>
            </a:extLst>
          </p:cNvPr>
          <p:cNvSpPr txBox="1"/>
          <p:nvPr/>
        </p:nvSpPr>
        <p:spPr>
          <a:xfrm>
            <a:off x="4782423" y="5199595"/>
            <a:ext cx="6098582" cy="369332"/>
          </a:xfrm>
          <a:prstGeom prst="rect">
            <a:avLst/>
          </a:prstGeom>
          <a:solidFill>
            <a:schemeClr val="bg1"/>
          </a:solidFill>
          <a:ln>
            <a:solidFill>
              <a:srgbClr val="777777"/>
            </a:solidFill>
          </a:ln>
        </p:spPr>
        <p:txBody>
          <a:bodyPr wrap="square">
            <a:spAutoFit/>
          </a:bodyPr>
          <a:lstStyle/>
          <a:p>
            <a:pPr lvl="0" algn="ctr" defTabSz="1066800">
              <a:lnSpc>
                <a:spcPct val="90000"/>
              </a:lnSpc>
              <a:spcBef>
                <a:spcPct val="0"/>
              </a:spcBef>
              <a:spcAft>
                <a:spcPct val="35000"/>
              </a:spcAft>
              <a:tabLst>
                <a:tab pos="4973638" algn="l"/>
              </a:tabLst>
              <a:defRPr/>
            </a:pPr>
            <a:r>
              <a:rPr lang="en-US" sz="2000" dirty="0">
                <a:solidFill>
                  <a:prstClr val="black"/>
                </a:solidFill>
                <a:latin typeface="Alexandria"/>
              </a:rPr>
              <a:t>4. Inspection and Investigation</a:t>
            </a:r>
          </a:p>
        </p:txBody>
      </p:sp>
      <p:sp>
        <p:nvSpPr>
          <p:cNvPr id="4" name="TextBox 3">
            <a:extLst>
              <a:ext uri="{FF2B5EF4-FFF2-40B4-BE49-F238E27FC236}">
                <a16:creationId xmlns:a16="http://schemas.microsoft.com/office/drawing/2014/main" id="{5B3B329E-4BA1-5832-9EB2-0186CA197775}"/>
              </a:ext>
            </a:extLst>
          </p:cNvPr>
          <p:cNvSpPr txBox="1"/>
          <p:nvPr/>
        </p:nvSpPr>
        <p:spPr>
          <a:xfrm>
            <a:off x="5267004" y="5612343"/>
            <a:ext cx="6652279" cy="369332"/>
          </a:xfrm>
          <a:prstGeom prst="rect">
            <a:avLst/>
          </a:prstGeom>
          <a:solidFill>
            <a:schemeClr val="bg1"/>
          </a:solidFill>
          <a:ln>
            <a:solidFill>
              <a:srgbClr val="777777"/>
            </a:solidFill>
          </a:ln>
        </p:spPr>
        <p:txBody>
          <a:bodyPr wrap="square">
            <a:spAutoFit/>
          </a:bodyPr>
          <a:lstStyle/>
          <a:p>
            <a:pPr lvl="0" algn="ctr" defTabSz="1066800">
              <a:lnSpc>
                <a:spcPct val="90000"/>
              </a:lnSpc>
              <a:spcBef>
                <a:spcPct val="0"/>
              </a:spcBef>
              <a:spcAft>
                <a:spcPct val="35000"/>
              </a:spcAft>
              <a:defRPr/>
            </a:pPr>
            <a:r>
              <a:rPr lang="en-US" sz="2000" dirty="0">
                <a:solidFill>
                  <a:prstClr val="black"/>
                </a:solidFill>
                <a:latin typeface="Alexandria"/>
              </a:rPr>
              <a:t>5. Data Collection and Market Analysis</a:t>
            </a:r>
          </a:p>
        </p:txBody>
      </p:sp>
      <p:sp>
        <p:nvSpPr>
          <p:cNvPr id="18" name="TextBox 17">
            <a:extLst>
              <a:ext uri="{FF2B5EF4-FFF2-40B4-BE49-F238E27FC236}">
                <a16:creationId xmlns:a16="http://schemas.microsoft.com/office/drawing/2014/main" id="{97F2F7F4-2A01-AFFB-6A27-3866F9DE20A9}"/>
              </a:ext>
            </a:extLst>
          </p:cNvPr>
          <p:cNvSpPr txBox="1"/>
          <p:nvPr/>
        </p:nvSpPr>
        <p:spPr>
          <a:xfrm>
            <a:off x="5169009" y="2696154"/>
            <a:ext cx="6098582" cy="437043"/>
          </a:xfrm>
          <a:prstGeom prst="rect">
            <a:avLst/>
          </a:prstGeom>
          <a:solidFill>
            <a:schemeClr val="bg1"/>
          </a:solidFill>
          <a:ln>
            <a:solidFill>
              <a:srgbClr val="FF66FF"/>
            </a:solidFill>
          </a:ln>
        </p:spPr>
        <p:txBody>
          <a:bodyPr wrap="square">
            <a:spAutoFit/>
          </a:bodyPr>
          <a:lstStyle/>
          <a:p>
            <a:pPr algn="ctr">
              <a:lnSpc>
                <a:spcPct val="120000"/>
              </a:lnSpc>
              <a:spcBef>
                <a:spcPts val="600"/>
              </a:spcBef>
              <a:spcAft>
                <a:spcPts val="600"/>
              </a:spcAft>
              <a:tabLst>
                <a:tab pos="457200" algn="l"/>
              </a:tabLst>
            </a:pPr>
            <a:r>
              <a:rPr lang="en-US" sz="2000" dirty="0">
                <a:latin typeface="Alexandria"/>
                <a:ea typeface="Calibri" panose="020F0502020204030204" pitchFamily="34" charset="0"/>
                <a:cs typeface="Times New Roman" panose="02020603050405020304" pitchFamily="18" charset="0"/>
              </a:rPr>
              <a:t>Professional Competence and Ethics</a:t>
            </a:r>
          </a:p>
        </p:txBody>
      </p:sp>
      <p:sp>
        <p:nvSpPr>
          <p:cNvPr id="21" name="TextBox 20">
            <a:extLst>
              <a:ext uri="{FF2B5EF4-FFF2-40B4-BE49-F238E27FC236}">
                <a16:creationId xmlns:a16="http://schemas.microsoft.com/office/drawing/2014/main" id="{BEB46696-DA9D-32D7-2985-59E30DD3C46D}"/>
              </a:ext>
            </a:extLst>
          </p:cNvPr>
          <p:cNvSpPr txBox="1"/>
          <p:nvPr/>
        </p:nvSpPr>
        <p:spPr>
          <a:xfrm>
            <a:off x="5550493" y="6067270"/>
            <a:ext cx="6652279" cy="369332"/>
          </a:xfrm>
          <a:prstGeom prst="rect">
            <a:avLst/>
          </a:prstGeom>
          <a:solidFill>
            <a:schemeClr val="bg1"/>
          </a:solidFill>
          <a:ln>
            <a:solidFill>
              <a:srgbClr val="777777"/>
            </a:solidFill>
          </a:ln>
        </p:spPr>
        <p:txBody>
          <a:bodyPr wrap="square">
            <a:spAutoFit/>
          </a:bodyPr>
          <a:lstStyle/>
          <a:p>
            <a:pPr lvl="0" algn="ctr" defTabSz="1066800">
              <a:lnSpc>
                <a:spcPct val="90000"/>
              </a:lnSpc>
              <a:spcBef>
                <a:spcPct val="0"/>
              </a:spcBef>
              <a:spcAft>
                <a:spcPct val="35000"/>
              </a:spcAft>
              <a:defRPr/>
            </a:pPr>
            <a:r>
              <a:rPr lang="en-US" sz="2000" dirty="0">
                <a:solidFill>
                  <a:prstClr val="black"/>
                </a:solidFill>
                <a:latin typeface="Alexandria"/>
              </a:rPr>
              <a:t>6.Application of Valuation Approaches</a:t>
            </a:r>
          </a:p>
        </p:txBody>
      </p:sp>
      <p:sp>
        <p:nvSpPr>
          <p:cNvPr id="22" name="TextBox 21">
            <a:extLst>
              <a:ext uri="{FF2B5EF4-FFF2-40B4-BE49-F238E27FC236}">
                <a16:creationId xmlns:a16="http://schemas.microsoft.com/office/drawing/2014/main" id="{09DFBBBB-10A2-ED47-40AE-DB5FBC011E28}"/>
              </a:ext>
            </a:extLst>
          </p:cNvPr>
          <p:cNvSpPr txBox="1"/>
          <p:nvPr/>
        </p:nvSpPr>
        <p:spPr>
          <a:xfrm>
            <a:off x="5517875" y="6506155"/>
            <a:ext cx="6652279" cy="369332"/>
          </a:xfrm>
          <a:prstGeom prst="rect">
            <a:avLst/>
          </a:prstGeom>
          <a:solidFill>
            <a:schemeClr val="bg1"/>
          </a:solidFill>
          <a:ln>
            <a:solidFill>
              <a:srgbClr val="777777"/>
            </a:solidFill>
          </a:ln>
        </p:spPr>
        <p:txBody>
          <a:bodyPr wrap="square">
            <a:spAutoFit/>
          </a:bodyPr>
          <a:lstStyle/>
          <a:p>
            <a:pPr lvl="0" algn="ctr" defTabSz="1066800">
              <a:lnSpc>
                <a:spcPct val="90000"/>
              </a:lnSpc>
              <a:spcBef>
                <a:spcPct val="0"/>
              </a:spcBef>
              <a:spcAft>
                <a:spcPct val="35000"/>
              </a:spcAft>
              <a:defRPr/>
            </a:pPr>
            <a:r>
              <a:rPr lang="en-US" sz="2000" dirty="0">
                <a:solidFill>
                  <a:prstClr val="black"/>
                </a:solidFill>
                <a:latin typeface="Alexandria"/>
              </a:rPr>
              <a:t>7. Preparation and Review of the Final Report</a:t>
            </a:r>
          </a:p>
        </p:txBody>
      </p:sp>
    </p:spTree>
    <p:extLst>
      <p:ext uri="{BB962C8B-B14F-4D97-AF65-F5344CB8AC3E}">
        <p14:creationId xmlns:p14="http://schemas.microsoft.com/office/powerpoint/2010/main" val="539309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fill="hold"/>
                                        <p:tgtEl>
                                          <p:spTgt spid="18"/>
                                        </p:tgtEl>
                                        <p:attrNameLst>
                                          <p:attrName>ppt_x</p:attrName>
                                        </p:attrNameLst>
                                      </p:cBhvr>
                                      <p:tavLst>
                                        <p:tav tm="0">
                                          <p:val>
                                            <p:strVal val="#ppt_x"/>
                                          </p:val>
                                        </p:tav>
                                        <p:tav tm="100000">
                                          <p:val>
                                            <p:strVal val="#ppt_x"/>
                                          </p:val>
                                        </p:tav>
                                      </p:tavLst>
                                    </p:anim>
                                    <p:anim calcmode="lin" valueType="num">
                                      <p:cBhvr additive="base">
                                        <p:cTn id="2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ppt_x"/>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fill="hold"/>
                                        <p:tgtEl>
                                          <p:spTgt spid="14"/>
                                        </p:tgtEl>
                                        <p:attrNameLst>
                                          <p:attrName>ppt_x</p:attrName>
                                        </p:attrNameLst>
                                      </p:cBhvr>
                                      <p:tavLst>
                                        <p:tav tm="0">
                                          <p:val>
                                            <p:strVal val="#ppt_x"/>
                                          </p:val>
                                        </p:tav>
                                        <p:tav tm="100000">
                                          <p:val>
                                            <p:strVal val="#ppt_x"/>
                                          </p:val>
                                        </p:tav>
                                      </p:tavLst>
                                    </p:anim>
                                    <p:anim calcmode="lin" valueType="num">
                                      <p:cBhvr additive="base">
                                        <p:cTn id="3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fill="hold"/>
                                        <p:tgtEl>
                                          <p:spTgt spid="15"/>
                                        </p:tgtEl>
                                        <p:attrNameLst>
                                          <p:attrName>ppt_x</p:attrName>
                                        </p:attrNameLst>
                                      </p:cBhvr>
                                      <p:tavLst>
                                        <p:tav tm="0">
                                          <p:val>
                                            <p:strVal val="#ppt_x"/>
                                          </p:val>
                                        </p:tav>
                                        <p:tav tm="100000">
                                          <p:val>
                                            <p:strVal val="#ppt_x"/>
                                          </p:val>
                                        </p:tav>
                                      </p:tavLst>
                                    </p:anim>
                                    <p:anim calcmode="lin" valueType="num">
                                      <p:cBhvr additive="base">
                                        <p:cTn id="4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500" fill="hold"/>
                                        <p:tgtEl>
                                          <p:spTgt spid="16"/>
                                        </p:tgtEl>
                                        <p:attrNameLst>
                                          <p:attrName>ppt_x</p:attrName>
                                        </p:attrNameLst>
                                      </p:cBhvr>
                                      <p:tavLst>
                                        <p:tav tm="0">
                                          <p:val>
                                            <p:strVal val="#ppt_x"/>
                                          </p:val>
                                        </p:tav>
                                        <p:tav tm="100000">
                                          <p:val>
                                            <p:strVal val="#ppt_x"/>
                                          </p:val>
                                        </p:tav>
                                      </p:tavLst>
                                    </p:anim>
                                    <p:anim calcmode="lin" valueType="num">
                                      <p:cBhvr additive="base">
                                        <p:cTn id="5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tgtEl>
                                        <p:attrNameLst>
                                          <p:attrName>style.visibility</p:attrName>
                                        </p:attrNameLst>
                                      </p:cBhvr>
                                      <p:to>
                                        <p:strVal val="visible"/>
                                      </p:to>
                                    </p:set>
                                    <p:anim calcmode="lin" valueType="num">
                                      <p:cBhvr additive="base">
                                        <p:cTn id="55" dur="500" fill="hold"/>
                                        <p:tgtEl>
                                          <p:spTgt spid="3"/>
                                        </p:tgtEl>
                                        <p:attrNameLst>
                                          <p:attrName>ppt_x</p:attrName>
                                        </p:attrNameLst>
                                      </p:cBhvr>
                                      <p:tavLst>
                                        <p:tav tm="0">
                                          <p:val>
                                            <p:strVal val="#ppt_x"/>
                                          </p:val>
                                        </p:tav>
                                        <p:tav tm="100000">
                                          <p:val>
                                            <p:strVal val="#ppt_x"/>
                                          </p:val>
                                        </p:tav>
                                      </p:tavLst>
                                    </p:anim>
                                    <p:anim calcmode="lin" valueType="num">
                                      <p:cBhvr additive="base">
                                        <p:cTn id="5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additive="base">
                                        <p:cTn id="61" dur="500" fill="hold"/>
                                        <p:tgtEl>
                                          <p:spTgt spid="4"/>
                                        </p:tgtEl>
                                        <p:attrNameLst>
                                          <p:attrName>ppt_x</p:attrName>
                                        </p:attrNameLst>
                                      </p:cBhvr>
                                      <p:tavLst>
                                        <p:tav tm="0">
                                          <p:val>
                                            <p:strVal val="#ppt_x"/>
                                          </p:val>
                                        </p:tav>
                                        <p:tav tm="100000">
                                          <p:val>
                                            <p:strVal val="#ppt_x"/>
                                          </p:val>
                                        </p:tav>
                                      </p:tavLst>
                                    </p:anim>
                                    <p:anim calcmode="lin" valueType="num">
                                      <p:cBhvr additive="base">
                                        <p:cTn id="6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500" fill="hold"/>
                                        <p:tgtEl>
                                          <p:spTgt spid="21"/>
                                        </p:tgtEl>
                                        <p:attrNameLst>
                                          <p:attrName>ppt_x</p:attrName>
                                        </p:attrNameLst>
                                      </p:cBhvr>
                                      <p:tavLst>
                                        <p:tav tm="0">
                                          <p:val>
                                            <p:strVal val="#ppt_x"/>
                                          </p:val>
                                        </p:tav>
                                        <p:tav tm="100000">
                                          <p:val>
                                            <p:strVal val="#ppt_x"/>
                                          </p:val>
                                        </p:tav>
                                      </p:tavLst>
                                    </p:anim>
                                    <p:anim calcmode="lin" valueType="num">
                                      <p:cBhvr additive="base">
                                        <p:cTn id="6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22"/>
                                        </p:tgtEl>
                                        <p:attrNameLst>
                                          <p:attrName>style.visibility</p:attrName>
                                        </p:attrNameLst>
                                      </p:cBhvr>
                                      <p:to>
                                        <p:strVal val="visible"/>
                                      </p:to>
                                    </p:set>
                                    <p:anim calcmode="lin" valueType="num">
                                      <p:cBhvr additive="base">
                                        <p:cTn id="73" dur="500" fill="hold"/>
                                        <p:tgtEl>
                                          <p:spTgt spid="22"/>
                                        </p:tgtEl>
                                        <p:attrNameLst>
                                          <p:attrName>ppt_x</p:attrName>
                                        </p:attrNameLst>
                                      </p:cBhvr>
                                      <p:tavLst>
                                        <p:tav tm="0">
                                          <p:val>
                                            <p:strVal val="#ppt_x"/>
                                          </p:val>
                                        </p:tav>
                                        <p:tav tm="100000">
                                          <p:val>
                                            <p:strVal val="#ppt_x"/>
                                          </p:val>
                                        </p:tav>
                                      </p:tavLst>
                                    </p:anim>
                                    <p:anim calcmode="lin" valueType="num">
                                      <p:cBhvr additive="base">
                                        <p:cTn id="74"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0" grpId="0" animBg="1"/>
      <p:bldP spid="13" grpId="0" animBg="1"/>
      <p:bldP spid="14" grpId="0" animBg="1"/>
      <p:bldP spid="15" grpId="0" animBg="1"/>
      <p:bldP spid="16" grpId="0" animBg="1"/>
      <p:bldP spid="3" grpId="0" animBg="1"/>
      <p:bldP spid="4" grpId="0" animBg="1"/>
      <p:bldP spid="18" grpId="0" animBg="1"/>
      <p:bldP spid="21" grpId="0" animBg="1"/>
      <p:bldP spid="22"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13982</TotalTime>
  <Words>4840</Words>
  <Application>Microsoft Office PowerPoint</Application>
  <PresentationFormat>Widescreen</PresentationFormat>
  <Paragraphs>812</Paragraphs>
  <Slides>51</Slides>
  <Notes>50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51</vt:i4>
      </vt:variant>
    </vt:vector>
  </HeadingPairs>
  <TitlesOfParts>
    <vt:vector size="57" baseType="lpstr">
      <vt:lpstr>Alexandria</vt: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Weam Agha</cp:lastModifiedBy>
  <cp:revision>69</cp:revision>
  <dcterms:created xsi:type="dcterms:W3CDTF">2023-04-29T09:08:00Z</dcterms:created>
  <dcterms:modified xsi:type="dcterms:W3CDTF">2026-03-05T11:54:33Z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