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heme/theme3.xml" ContentType="application/vnd.openxmlformats-officedocument.theme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2"/>
  </p:sldMasterIdLst>
  <p:notesMasterIdLst>
    <p:notesMasterId r:id="rId20"/>
  </p:notesMasterIdLst>
  <p:handoutMasterIdLst>
    <p:handoutMasterId r:id="rId21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71" r:id="rId10"/>
    <p:sldId id="263" r:id="rId11"/>
    <p:sldId id="264" r:id="rId12"/>
    <p:sldId id="265" r:id="rId13"/>
    <p:sldId id="267" r:id="rId14"/>
    <p:sldId id="266" r:id="rId15"/>
    <p:sldId id="268" r:id="rId16"/>
    <p:sldId id="269" r:id="rId17"/>
    <p:sldId id="270" r:id="rId18"/>
    <p:sldId id="272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34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2BBB6E-6D85-4121-BE15-6D36D096427D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FBE179F-68A4-4294-A29C-DF88890FCB28}">
      <dgm:prSet/>
      <dgm:spPr/>
      <dgm:t>
        <a:bodyPr/>
        <a:lstStyle/>
        <a:p>
          <a:r>
            <a:rPr lang="en-US" b="1" dirty="0"/>
            <a:t>Problem Statement &amp; Objectives</a:t>
          </a:r>
          <a:endParaRPr lang="en-US" dirty="0"/>
        </a:p>
      </dgm:t>
    </dgm:pt>
    <dgm:pt modelId="{EA520358-C52C-4E6C-9654-79BE844BCA32}" type="parTrans" cxnId="{7E7DEEBC-A8EC-4D76-9267-31B7DC3D62F0}">
      <dgm:prSet/>
      <dgm:spPr/>
      <dgm:t>
        <a:bodyPr/>
        <a:lstStyle/>
        <a:p>
          <a:endParaRPr lang="en-US"/>
        </a:p>
      </dgm:t>
    </dgm:pt>
    <dgm:pt modelId="{01A526A4-1D20-4C6C-9192-52D627FE55E9}" type="sibTrans" cxnId="{7E7DEEBC-A8EC-4D76-9267-31B7DC3D62F0}">
      <dgm:prSet/>
      <dgm:spPr/>
      <dgm:t>
        <a:bodyPr/>
        <a:lstStyle/>
        <a:p>
          <a:endParaRPr lang="en-US"/>
        </a:p>
      </dgm:t>
    </dgm:pt>
    <dgm:pt modelId="{1177A5D6-E037-4531-90F1-7113A3375066}">
      <dgm:prSet/>
      <dgm:spPr/>
      <dgm:t>
        <a:bodyPr/>
        <a:lstStyle/>
        <a:p>
          <a:r>
            <a:rPr lang="en-US" b="1" dirty="0"/>
            <a:t>Related Works</a:t>
          </a:r>
          <a:endParaRPr lang="en-US" dirty="0"/>
        </a:p>
      </dgm:t>
    </dgm:pt>
    <dgm:pt modelId="{844087E6-CE99-40BB-9AC2-77C99F8776CE}" type="parTrans" cxnId="{9677B500-5C47-473D-AA6C-27FC77DB877F}">
      <dgm:prSet/>
      <dgm:spPr/>
      <dgm:t>
        <a:bodyPr/>
        <a:lstStyle/>
        <a:p>
          <a:endParaRPr lang="en-US"/>
        </a:p>
      </dgm:t>
    </dgm:pt>
    <dgm:pt modelId="{3F328A3A-410F-4B85-9F4F-370D2710DE84}" type="sibTrans" cxnId="{9677B500-5C47-473D-AA6C-27FC77DB877F}">
      <dgm:prSet/>
      <dgm:spPr/>
      <dgm:t>
        <a:bodyPr/>
        <a:lstStyle/>
        <a:p>
          <a:endParaRPr lang="en-US"/>
        </a:p>
      </dgm:t>
    </dgm:pt>
    <dgm:pt modelId="{33FFCE41-1C28-4308-B816-89B212496303}">
      <dgm:prSet/>
      <dgm:spPr/>
      <dgm:t>
        <a:bodyPr/>
        <a:lstStyle/>
        <a:p>
          <a:r>
            <a:rPr lang="en-US" b="1"/>
            <a:t>Methodology and Proposed Approach</a:t>
          </a:r>
          <a:endParaRPr lang="en-US"/>
        </a:p>
      </dgm:t>
    </dgm:pt>
    <dgm:pt modelId="{44688B08-8EDB-4086-A4A7-5981F34973CD}" type="parTrans" cxnId="{2D2D5131-1A42-48C7-8057-B00C523BE837}">
      <dgm:prSet/>
      <dgm:spPr/>
      <dgm:t>
        <a:bodyPr/>
        <a:lstStyle/>
        <a:p>
          <a:endParaRPr lang="en-US"/>
        </a:p>
      </dgm:t>
    </dgm:pt>
    <dgm:pt modelId="{0B284EBA-FF17-40DA-8FA1-526304946CC9}" type="sibTrans" cxnId="{2D2D5131-1A42-48C7-8057-B00C523BE837}">
      <dgm:prSet/>
      <dgm:spPr/>
      <dgm:t>
        <a:bodyPr/>
        <a:lstStyle/>
        <a:p>
          <a:endParaRPr lang="en-US"/>
        </a:p>
      </dgm:t>
    </dgm:pt>
    <dgm:pt modelId="{51A9163F-1C45-4B8A-9291-AEFDAD753863}">
      <dgm:prSet/>
      <dgm:spPr/>
      <dgm:t>
        <a:bodyPr/>
        <a:lstStyle/>
        <a:p>
          <a:r>
            <a:rPr lang="en-US" b="1"/>
            <a:t>Expected Results</a:t>
          </a:r>
          <a:endParaRPr lang="en-US"/>
        </a:p>
      </dgm:t>
    </dgm:pt>
    <dgm:pt modelId="{68F51A3E-3F0E-4CBA-ABE7-EF4CE39C5E51}" type="parTrans" cxnId="{02C06CF3-670D-4F02-A777-D38C1B6FCC73}">
      <dgm:prSet/>
      <dgm:spPr/>
      <dgm:t>
        <a:bodyPr/>
        <a:lstStyle/>
        <a:p>
          <a:endParaRPr lang="en-US"/>
        </a:p>
      </dgm:t>
    </dgm:pt>
    <dgm:pt modelId="{FC7EC6A2-FC91-4BE1-BEE0-5326B47C646F}" type="sibTrans" cxnId="{02C06CF3-670D-4F02-A777-D38C1B6FCC73}">
      <dgm:prSet/>
      <dgm:spPr/>
      <dgm:t>
        <a:bodyPr/>
        <a:lstStyle/>
        <a:p>
          <a:endParaRPr lang="en-US"/>
        </a:p>
      </dgm:t>
    </dgm:pt>
    <dgm:pt modelId="{BAD5B468-9401-4B06-A18F-68B28B590969}">
      <dgm:prSet/>
      <dgm:spPr/>
      <dgm:t>
        <a:bodyPr/>
        <a:lstStyle/>
        <a:p>
          <a:r>
            <a:rPr lang="en-US" b="1"/>
            <a:t>Conclusion</a:t>
          </a:r>
          <a:endParaRPr lang="en-US"/>
        </a:p>
      </dgm:t>
    </dgm:pt>
    <dgm:pt modelId="{9EE094A4-E92F-4107-8CD6-2A0A3D626846}" type="parTrans" cxnId="{60F54D9B-CFC3-4B64-8D33-917DAEF3806C}">
      <dgm:prSet/>
      <dgm:spPr/>
      <dgm:t>
        <a:bodyPr/>
        <a:lstStyle/>
        <a:p>
          <a:endParaRPr lang="en-US"/>
        </a:p>
      </dgm:t>
    </dgm:pt>
    <dgm:pt modelId="{3FFA7D92-46E6-45B9-8A90-20971B005219}" type="sibTrans" cxnId="{60F54D9B-CFC3-4B64-8D33-917DAEF3806C}">
      <dgm:prSet/>
      <dgm:spPr/>
      <dgm:t>
        <a:bodyPr/>
        <a:lstStyle/>
        <a:p>
          <a:endParaRPr lang="en-US"/>
        </a:p>
      </dgm:t>
    </dgm:pt>
    <dgm:pt modelId="{57F3DAE6-8790-4AD8-930D-52E5E4CC53AB}" type="pres">
      <dgm:prSet presAssocID="{342BBB6E-6D85-4121-BE15-6D36D096427D}" presName="vert0" presStyleCnt="0">
        <dgm:presLayoutVars>
          <dgm:dir/>
          <dgm:animOne val="branch"/>
          <dgm:animLvl val="lvl"/>
        </dgm:presLayoutVars>
      </dgm:prSet>
      <dgm:spPr/>
    </dgm:pt>
    <dgm:pt modelId="{BD6BB52F-F415-488F-B8AD-424822A612D2}" type="pres">
      <dgm:prSet presAssocID="{3FBE179F-68A4-4294-A29C-DF88890FCB28}" presName="thickLine" presStyleLbl="alignNode1" presStyleIdx="0" presStyleCnt="5"/>
      <dgm:spPr/>
    </dgm:pt>
    <dgm:pt modelId="{9F9E1741-DB9E-4492-91E1-DFB8497F9E86}" type="pres">
      <dgm:prSet presAssocID="{3FBE179F-68A4-4294-A29C-DF88890FCB28}" presName="horz1" presStyleCnt="0"/>
      <dgm:spPr/>
    </dgm:pt>
    <dgm:pt modelId="{7DD2A76C-C7AD-4DC7-951C-F24B55B3C3EF}" type="pres">
      <dgm:prSet presAssocID="{3FBE179F-68A4-4294-A29C-DF88890FCB28}" presName="tx1" presStyleLbl="revTx" presStyleIdx="0" presStyleCnt="5"/>
      <dgm:spPr/>
    </dgm:pt>
    <dgm:pt modelId="{D3C79F93-0C91-4921-879A-93520BA94D21}" type="pres">
      <dgm:prSet presAssocID="{3FBE179F-68A4-4294-A29C-DF88890FCB28}" presName="vert1" presStyleCnt="0"/>
      <dgm:spPr/>
    </dgm:pt>
    <dgm:pt modelId="{1376CE3A-4E1D-4863-9FDF-D09C793CBB3F}" type="pres">
      <dgm:prSet presAssocID="{1177A5D6-E037-4531-90F1-7113A3375066}" presName="thickLine" presStyleLbl="alignNode1" presStyleIdx="1" presStyleCnt="5"/>
      <dgm:spPr/>
    </dgm:pt>
    <dgm:pt modelId="{D94939EC-F118-4BC9-B32B-1A7ED51B9BD7}" type="pres">
      <dgm:prSet presAssocID="{1177A5D6-E037-4531-90F1-7113A3375066}" presName="horz1" presStyleCnt="0"/>
      <dgm:spPr/>
    </dgm:pt>
    <dgm:pt modelId="{0E7493FC-ECED-4FAA-A867-0E0537190A43}" type="pres">
      <dgm:prSet presAssocID="{1177A5D6-E037-4531-90F1-7113A3375066}" presName="tx1" presStyleLbl="revTx" presStyleIdx="1" presStyleCnt="5"/>
      <dgm:spPr/>
    </dgm:pt>
    <dgm:pt modelId="{AD79E573-6756-4E19-BF54-2150BAA5F0E8}" type="pres">
      <dgm:prSet presAssocID="{1177A5D6-E037-4531-90F1-7113A3375066}" presName="vert1" presStyleCnt="0"/>
      <dgm:spPr/>
    </dgm:pt>
    <dgm:pt modelId="{1D37E55F-734B-4C30-8FB0-CEEF654ED138}" type="pres">
      <dgm:prSet presAssocID="{33FFCE41-1C28-4308-B816-89B212496303}" presName="thickLine" presStyleLbl="alignNode1" presStyleIdx="2" presStyleCnt="5"/>
      <dgm:spPr/>
    </dgm:pt>
    <dgm:pt modelId="{5DB81922-DC65-4507-94FD-6DD603D4A2EC}" type="pres">
      <dgm:prSet presAssocID="{33FFCE41-1C28-4308-B816-89B212496303}" presName="horz1" presStyleCnt="0"/>
      <dgm:spPr/>
    </dgm:pt>
    <dgm:pt modelId="{D8757CBF-81BF-4404-BF10-1D2AFBC99B5B}" type="pres">
      <dgm:prSet presAssocID="{33FFCE41-1C28-4308-B816-89B212496303}" presName="tx1" presStyleLbl="revTx" presStyleIdx="2" presStyleCnt="5"/>
      <dgm:spPr/>
    </dgm:pt>
    <dgm:pt modelId="{FA3A2FFA-D783-4601-9DD2-D94A0ACA2569}" type="pres">
      <dgm:prSet presAssocID="{33FFCE41-1C28-4308-B816-89B212496303}" presName="vert1" presStyleCnt="0"/>
      <dgm:spPr/>
    </dgm:pt>
    <dgm:pt modelId="{9237DE9F-3C1F-40C1-AC25-152DE8621115}" type="pres">
      <dgm:prSet presAssocID="{51A9163F-1C45-4B8A-9291-AEFDAD753863}" presName="thickLine" presStyleLbl="alignNode1" presStyleIdx="3" presStyleCnt="5"/>
      <dgm:spPr/>
    </dgm:pt>
    <dgm:pt modelId="{4C8C95E0-E8B4-45E0-9012-FAEB112C661B}" type="pres">
      <dgm:prSet presAssocID="{51A9163F-1C45-4B8A-9291-AEFDAD753863}" presName="horz1" presStyleCnt="0"/>
      <dgm:spPr/>
    </dgm:pt>
    <dgm:pt modelId="{B82551F3-8BC1-4E0B-8E7E-28EE52465104}" type="pres">
      <dgm:prSet presAssocID="{51A9163F-1C45-4B8A-9291-AEFDAD753863}" presName="tx1" presStyleLbl="revTx" presStyleIdx="3" presStyleCnt="5"/>
      <dgm:spPr/>
    </dgm:pt>
    <dgm:pt modelId="{64AA8A7D-2473-40CE-AE2B-8D7D4B60793E}" type="pres">
      <dgm:prSet presAssocID="{51A9163F-1C45-4B8A-9291-AEFDAD753863}" presName="vert1" presStyleCnt="0"/>
      <dgm:spPr/>
    </dgm:pt>
    <dgm:pt modelId="{3853E7A3-8488-4BEF-833B-59B08A380DFF}" type="pres">
      <dgm:prSet presAssocID="{BAD5B468-9401-4B06-A18F-68B28B590969}" presName="thickLine" presStyleLbl="alignNode1" presStyleIdx="4" presStyleCnt="5"/>
      <dgm:spPr/>
    </dgm:pt>
    <dgm:pt modelId="{3AC2DC13-72A5-4E98-ACB6-664BDE1E6F24}" type="pres">
      <dgm:prSet presAssocID="{BAD5B468-9401-4B06-A18F-68B28B590969}" presName="horz1" presStyleCnt="0"/>
      <dgm:spPr/>
    </dgm:pt>
    <dgm:pt modelId="{4AC1E5C7-9781-4575-9410-8C13D0AB4B2A}" type="pres">
      <dgm:prSet presAssocID="{BAD5B468-9401-4B06-A18F-68B28B590969}" presName="tx1" presStyleLbl="revTx" presStyleIdx="4" presStyleCnt="5"/>
      <dgm:spPr/>
    </dgm:pt>
    <dgm:pt modelId="{BB05DBE4-64CC-481F-9533-8BFC5E8B0923}" type="pres">
      <dgm:prSet presAssocID="{BAD5B468-9401-4B06-A18F-68B28B590969}" presName="vert1" presStyleCnt="0"/>
      <dgm:spPr/>
    </dgm:pt>
  </dgm:ptLst>
  <dgm:cxnLst>
    <dgm:cxn modelId="{9677B500-5C47-473D-AA6C-27FC77DB877F}" srcId="{342BBB6E-6D85-4121-BE15-6D36D096427D}" destId="{1177A5D6-E037-4531-90F1-7113A3375066}" srcOrd="1" destOrd="0" parTransId="{844087E6-CE99-40BB-9AC2-77C99F8776CE}" sibTransId="{3F328A3A-410F-4B85-9F4F-370D2710DE84}"/>
    <dgm:cxn modelId="{4844CF02-54EA-4F10-A874-B486F3A9ADA3}" type="presOf" srcId="{1177A5D6-E037-4531-90F1-7113A3375066}" destId="{0E7493FC-ECED-4FAA-A867-0E0537190A43}" srcOrd="0" destOrd="0" presId="urn:microsoft.com/office/officeart/2008/layout/LinedList"/>
    <dgm:cxn modelId="{2D2D5131-1A42-48C7-8057-B00C523BE837}" srcId="{342BBB6E-6D85-4121-BE15-6D36D096427D}" destId="{33FFCE41-1C28-4308-B816-89B212496303}" srcOrd="2" destOrd="0" parTransId="{44688B08-8EDB-4086-A4A7-5981F34973CD}" sibTransId="{0B284EBA-FF17-40DA-8FA1-526304946CC9}"/>
    <dgm:cxn modelId="{EB87633B-63F9-41EF-9A51-45BAB6DDFA0B}" type="presOf" srcId="{342BBB6E-6D85-4121-BE15-6D36D096427D}" destId="{57F3DAE6-8790-4AD8-930D-52E5E4CC53AB}" srcOrd="0" destOrd="0" presId="urn:microsoft.com/office/officeart/2008/layout/LinedList"/>
    <dgm:cxn modelId="{08972C6D-FA17-456B-9912-8A50B60D09E6}" type="presOf" srcId="{33FFCE41-1C28-4308-B816-89B212496303}" destId="{D8757CBF-81BF-4404-BF10-1D2AFBC99B5B}" srcOrd="0" destOrd="0" presId="urn:microsoft.com/office/officeart/2008/layout/LinedList"/>
    <dgm:cxn modelId="{60F54D9B-CFC3-4B64-8D33-917DAEF3806C}" srcId="{342BBB6E-6D85-4121-BE15-6D36D096427D}" destId="{BAD5B468-9401-4B06-A18F-68B28B590969}" srcOrd="4" destOrd="0" parTransId="{9EE094A4-E92F-4107-8CD6-2A0A3D626846}" sibTransId="{3FFA7D92-46E6-45B9-8A90-20971B005219}"/>
    <dgm:cxn modelId="{D20BB19D-F21D-4832-9238-D401FC939CAF}" type="presOf" srcId="{BAD5B468-9401-4B06-A18F-68B28B590969}" destId="{4AC1E5C7-9781-4575-9410-8C13D0AB4B2A}" srcOrd="0" destOrd="0" presId="urn:microsoft.com/office/officeart/2008/layout/LinedList"/>
    <dgm:cxn modelId="{E56230A2-2129-4E64-AF5F-C2E4643BDD6B}" type="presOf" srcId="{3FBE179F-68A4-4294-A29C-DF88890FCB28}" destId="{7DD2A76C-C7AD-4DC7-951C-F24B55B3C3EF}" srcOrd="0" destOrd="0" presId="urn:microsoft.com/office/officeart/2008/layout/LinedList"/>
    <dgm:cxn modelId="{7E7DEEBC-A8EC-4D76-9267-31B7DC3D62F0}" srcId="{342BBB6E-6D85-4121-BE15-6D36D096427D}" destId="{3FBE179F-68A4-4294-A29C-DF88890FCB28}" srcOrd="0" destOrd="0" parTransId="{EA520358-C52C-4E6C-9654-79BE844BCA32}" sibTransId="{01A526A4-1D20-4C6C-9192-52D627FE55E9}"/>
    <dgm:cxn modelId="{7F3086D2-CAE6-416D-870C-7A11ACFE434D}" type="presOf" srcId="{51A9163F-1C45-4B8A-9291-AEFDAD753863}" destId="{B82551F3-8BC1-4E0B-8E7E-28EE52465104}" srcOrd="0" destOrd="0" presId="urn:microsoft.com/office/officeart/2008/layout/LinedList"/>
    <dgm:cxn modelId="{02C06CF3-670D-4F02-A777-D38C1B6FCC73}" srcId="{342BBB6E-6D85-4121-BE15-6D36D096427D}" destId="{51A9163F-1C45-4B8A-9291-AEFDAD753863}" srcOrd="3" destOrd="0" parTransId="{68F51A3E-3F0E-4CBA-ABE7-EF4CE39C5E51}" sibTransId="{FC7EC6A2-FC91-4BE1-BEE0-5326B47C646F}"/>
    <dgm:cxn modelId="{80A74686-F095-4338-A9C1-43936F83A97B}" type="presParOf" srcId="{57F3DAE6-8790-4AD8-930D-52E5E4CC53AB}" destId="{BD6BB52F-F415-488F-B8AD-424822A612D2}" srcOrd="0" destOrd="0" presId="urn:microsoft.com/office/officeart/2008/layout/LinedList"/>
    <dgm:cxn modelId="{7CA81D2A-83FB-4FB9-9632-5FE5AF4CB490}" type="presParOf" srcId="{57F3DAE6-8790-4AD8-930D-52E5E4CC53AB}" destId="{9F9E1741-DB9E-4492-91E1-DFB8497F9E86}" srcOrd="1" destOrd="0" presId="urn:microsoft.com/office/officeart/2008/layout/LinedList"/>
    <dgm:cxn modelId="{C1C53E43-6004-4A71-91A1-A9A8736A7452}" type="presParOf" srcId="{9F9E1741-DB9E-4492-91E1-DFB8497F9E86}" destId="{7DD2A76C-C7AD-4DC7-951C-F24B55B3C3EF}" srcOrd="0" destOrd="0" presId="urn:microsoft.com/office/officeart/2008/layout/LinedList"/>
    <dgm:cxn modelId="{11012F46-D523-4D9C-B558-21E53B61E439}" type="presParOf" srcId="{9F9E1741-DB9E-4492-91E1-DFB8497F9E86}" destId="{D3C79F93-0C91-4921-879A-93520BA94D21}" srcOrd="1" destOrd="0" presId="urn:microsoft.com/office/officeart/2008/layout/LinedList"/>
    <dgm:cxn modelId="{D942B38A-3ED5-4C98-BD2D-DE53212E3736}" type="presParOf" srcId="{57F3DAE6-8790-4AD8-930D-52E5E4CC53AB}" destId="{1376CE3A-4E1D-4863-9FDF-D09C793CBB3F}" srcOrd="2" destOrd="0" presId="urn:microsoft.com/office/officeart/2008/layout/LinedList"/>
    <dgm:cxn modelId="{92D49FA7-6ED7-48F2-83DA-F9921CEBB167}" type="presParOf" srcId="{57F3DAE6-8790-4AD8-930D-52E5E4CC53AB}" destId="{D94939EC-F118-4BC9-B32B-1A7ED51B9BD7}" srcOrd="3" destOrd="0" presId="urn:microsoft.com/office/officeart/2008/layout/LinedList"/>
    <dgm:cxn modelId="{11D31F54-87BC-4F79-BB90-FDFFE64E23D4}" type="presParOf" srcId="{D94939EC-F118-4BC9-B32B-1A7ED51B9BD7}" destId="{0E7493FC-ECED-4FAA-A867-0E0537190A43}" srcOrd="0" destOrd="0" presId="urn:microsoft.com/office/officeart/2008/layout/LinedList"/>
    <dgm:cxn modelId="{135C9746-2A2C-4BC7-9C2E-4CBFC738524A}" type="presParOf" srcId="{D94939EC-F118-4BC9-B32B-1A7ED51B9BD7}" destId="{AD79E573-6756-4E19-BF54-2150BAA5F0E8}" srcOrd="1" destOrd="0" presId="urn:microsoft.com/office/officeart/2008/layout/LinedList"/>
    <dgm:cxn modelId="{4B09A014-DC50-4242-94F0-5FFFC0B082FB}" type="presParOf" srcId="{57F3DAE6-8790-4AD8-930D-52E5E4CC53AB}" destId="{1D37E55F-734B-4C30-8FB0-CEEF654ED138}" srcOrd="4" destOrd="0" presId="urn:microsoft.com/office/officeart/2008/layout/LinedList"/>
    <dgm:cxn modelId="{C4CC1564-18EA-41CC-82F5-B977A008BC7D}" type="presParOf" srcId="{57F3DAE6-8790-4AD8-930D-52E5E4CC53AB}" destId="{5DB81922-DC65-4507-94FD-6DD603D4A2EC}" srcOrd="5" destOrd="0" presId="urn:microsoft.com/office/officeart/2008/layout/LinedList"/>
    <dgm:cxn modelId="{3E992224-7C82-4D9E-A4F2-3978FAF536F0}" type="presParOf" srcId="{5DB81922-DC65-4507-94FD-6DD603D4A2EC}" destId="{D8757CBF-81BF-4404-BF10-1D2AFBC99B5B}" srcOrd="0" destOrd="0" presId="urn:microsoft.com/office/officeart/2008/layout/LinedList"/>
    <dgm:cxn modelId="{BA42EBA7-A9D3-484B-91F4-B6CB83675EB0}" type="presParOf" srcId="{5DB81922-DC65-4507-94FD-6DD603D4A2EC}" destId="{FA3A2FFA-D783-4601-9DD2-D94A0ACA2569}" srcOrd="1" destOrd="0" presId="urn:microsoft.com/office/officeart/2008/layout/LinedList"/>
    <dgm:cxn modelId="{C78FFBA4-A553-4CDB-AA4D-4D052A6F4487}" type="presParOf" srcId="{57F3DAE6-8790-4AD8-930D-52E5E4CC53AB}" destId="{9237DE9F-3C1F-40C1-AC25-152DE8621115}" srcOrd="6" destOrd="0" presId="urn:microsoft.com/office/officeart/2008/layout/LinedList"/>
    <dgm:cxn modelId="{9C764A05-E572-4B41-890E-258CFB655542}" type="presParOf" srcId="{57F3DAE6-8790-4AD8-930D-52E5E4CC53AB}" destId="{4C8C95E0-E8B4-45E0-9012-FAEB112C661B}" srcOrd="7" destOrd="0" presId="urn:microsoft.com/office/officeart/2008/layout/LinedList"/>
    <dgm:cxn modelId="{255FF39C-EB08-42C8-A351-526FA51B7CF8}" type="presParOf" srcId="{4C8C95E0-E8B4-45E0-9012-FAEB112C661B}" destId="{B82551F3-8BC1-4E0B-8E7E-28EE52465104}" srcOrd="0" destOrd="0" presId="urn:microsoft.com/office/officeart/2008/layout/LinedList"/>
    <dgm:cxn modelId="{66FDC24C-EC27-4BFF-8694-130F5BA4306B}" type="presParOf" srcId="{4C8C95E0-E8B4-45E0-9012-FAEB112C661B}" destId="{64AA8A7D-2473-40CE-AE2B-8D7D4B60793E}" srcOrd="1" destOrd="0" presId="urn:microsoft.com/office/officeart/2008/layout/LinedList"/>
    <dgm:cxn modelId="{8F2C922C-E660-4BE1-9EB2-63B9F0CDB77B}" type="presParOf" srcId="{57F3DAE6-8790-4AD8-930D-52E5E4CC53AB}" destId="{3853E7A3-8488-4BEF-833B-59B08A380DFF}" srcOrd="8" destOrd="0" presId="urn:microsoft.com/office/officeart/2008/layout/LinedList"/>
    <dgm:cxn modelId="{C650D31F-BE56-4AD7-9595-47D0D94C267F}" type="presParOf" srcId="{57F3DAE6-8790-4AD8-930D-52E5E4CC53AB}" destId="{3AC2DC13-72A5-4E98-ACB6-664BDE1E6F24}" srcOrd="9" destOrd="0" presId="urn:microsoft.com/office/officeart/2008/layout/LinedList"/>
    <dgm:cxn modelId="{B4F15DF7-4B27-489C-BC4D-87649D191736}" type="presParOf" srcId="{3AC2DC13-72A5-4E98-ACB6-664BDE1E6F24}" destId="{4AC1E5C7-9781-4575-9410-8C13D0AB4B2A}" srcOrd="0" destOrd="0" presId="urn:microsoft.com/office/officeart/2008/layout/LinedList"/>
    <dgm:cxn modelId="{0B1B387E-8205-44DD-8717-9B552AEFE0D7}" type="presParOf" srcId="{3AC2DC13-72A5-4E98-ACB6-664BDE1E6F24}" destId="{BB05DBE4-64CC-481F-9533-8BFC5E8B092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7DFBAA-DC93-4DD5-93CC-0BB1B6BD4841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CC3DA24-747B-475B-BD80-35497D2CCF6C}">
      <dgm:prSet/>
      <dgm:spPr/>
      <dgm:t>
        <a:bodyPr/>
        <a:lstStyle/>
        <a:p>
          <a:r>
            <a:rPr lang="en-US" b="1"/>
            <a:t>Higher Accuracy</a:t>
          </a:r>
          <a:r>
            <a:rPr lang="en-US"/>
            <a:t> – Fewer false positives.</a:t>
          </a:r>
        </a:p>
      </dgm:t>
    </dgm:pt>
    <dgm:pt modelId="{51EC14E7-FCDB-4372-9BFD-940372D85BAD}" type="parTrans" cxnId="{04D35FE8-0ADF-492B-A474-D78DA1C682C1}">
      <dgm:prSet/>
      <dgm:spPr/>
      <dgm:t>
        <a:bodyPr/>
        <a:lstStyle/>
        <a:p>
          <a:endParaRPr lang="en-US"/>
        </a:p>
      </dgm:t>
    </dgm:pt>
    <dgm:pt modelId="{AF86A099-493F-4354-9663-A0C21A42406C}" type="sibTrans" cxnId="{04D35FE8-0ADF-492B-A474-D78DA1C682C1}">
      <dgm:prSet/>
      <dgm:spPr/>
      <dgm:t>
        <a:bodyPr/>
        <a:lstStyle/>
        <a:p>
          <a:endParaRPr lang="en-US"/>
        </a:p>
      </dgm:t>
    </dgm:pt>
    <dgm:pt modelId="{95DC2E87-2D57-4B03-AFA0-CC4B69A3D329}">
      <dgm:prSet/>
      <dgm:spPr/>
      <dgm:t>
        <a:bodyPr/>
        <a:lstStyle/>
        <a:p>
          <a:r>
            <a:rPr lang="en-US" b="1"/>
            <a:t>Adaptive System</a:t>
          </a:r>
          <a:r>
            <a:rPr lang="en-US"/>
            <a:t> – Learns and evolves with new fraud patterns.</a:t>
          </a:r>
        </a:p>
      </dgm:t>
    </dgm:pt>
    <dgm:pt modelId="{485FEF08-12AF-48BC-883D-60EC02EF6C6A}" type="parTrans" cxnId="{AD2359CB-6D0F-472B-9DAF-67F7950668BC}">
      <dgm:prSet/>
      <dgm:spPr/>
      <dgm:t>
        <a:bodyPr/>
        <a:lstStyle/>
        <a:p>
          <a:endParaRPr lang="en-US"/>
        </a:p>
      </dgm:t>
    </dgm:pt>
    <dgm:pt modelId="{E6DD1B8B-F255-4E13-AE3B-07B4C8305712}" type="sibTrans" cxnId="{AD2359CB-6D0F-472B-9DAF-67F7950668BC}">
      <dgm:prSet/>
      <dgm:spPr/>
      <dgm:t>
        <a:bodyPr/>
        <a:lstStyle/>
        <a:p>
          <a:endParaRPr lang="en-US"/>
        </a:p>
      </dgm:t>
    </dgm:pt>
    <dgm:pt modelId="{014A9F84-5542-4549-AE03-24B1E0CF2738}">
      <dgm:prSet/>
      <dgm:spPr/>
      <dgm:t>
        <a:bodyPr/>
        <a:lstStyle/>
        <a:p>
          <a:r>
            <a:rPr lang="en-US" b="1"/>
            <a:t>Real-Time Performance</a:t>
          </a:r>
          <a:r>
            <a:rPr lang="en-US"/>
            <a:t> – Fast detection for high-volume transactions.</a:t>
          </a:r>
        </a:p>
      </dgm:t>
    </dgm:pt>
    <dgm:pt modelId="{38287637-70F3-49BC-B9C7-7AC17BCBB887}" type="parTrans" cxnId="{D5D4D271-FC6E-474E-8346-576A4C5C2F7C}">
      <dgm:prSet/>
      <dgm:spPr/>
      <dgm:t>
        <a:bodyPr/>
        <a:lstStyle/>
        <a:p>
          <a:endParaRPr lang="en-US"/>
        </a:p>
      </dgm:t>
    </dgm:pt>
    <dgm:pt modelId="{9375D608-08BD-4675-BDBB-073B7040426F}" type="sibTrans" cxnId="{D5D4D271-FC6E-474E-8346-576A4C5C2F7C}">
      <dgm:prSet/>
      <dgm:spPr/>
      <dgm:t>
        <a:bodyPr/>
        <a:lstStyle/>
        <a:p>
          <a:endParaRPr lang="en-US"/>
        </a:p>
      </dgm:t>
    </dgm:pt>
    <dgm:pt modelId="{BFA53252-0B69-4DA4-A95C-7184628043DB}">
      <dgm:prSet/>
      <dgm:spPr/>
      <dgm:t>
        <a:bodyPr/>
        <a:lstStyle/>
        <a:p>
          <a:r>
            <a:rPr lang="en-US" b="1"/>
            <a:t>Practical Use</a:t>
          </a:r>
          <a:r>
            <a:rPr lang="en-US"/>
            <a:t> – Scalable for banks and e-commerce.</a:t>
          </a:r>
        </a:p>
      </dgm:t>
    </dgm:pt>
    <dgm:pt modelId="{0EB08102-445B-4FDE-9B31-062BFA70522C}" type="parTrans" cxnId="{A738B1DD-A929-466A-8A06-D3FF771A8BB4}">
      <dgm:prSet/>
      <dgm:spPr/>
      <dgm:t>
        <a:bodyPr/>
        <a:lstStyle/>
        <a:p>
          <a:endParaRPr lang="en-US"/>
        </a:p>
      </dgm:t>
    </dgm:pt>
    <dgm:pt modelId="{B533AAC1-1FB7-4BFF-9DF6-07FB3DB05257}" type="sibTrans" cxnId="{A738B1DD-A929-466A-8A06-D3FF771A8BB4}">
      <dgm:prSet/>
      <dgm:spPr/>
      <dgm:t>
        <a:bodyPr/>
        <a:lstStyle/>
        <a:p>
          <a:endParaRPr lang="en-US"/>
        </a:p>
      </dgm:t>
    </dgm:pt>
    <dgm:pt modelId="{AF541C25-1452-4F5F-BB20-DEBC274DA216}" type="pres">
      <dgm:prSet presAssocID="{1E7DFBAA-DC93-4DD5-93CC-0BB1B6BD4841}" presName="outerComposite" presStyleCnt="0">
        <dgm:presLayoutVars>
          <dgm:chMax val="5"/>
          <dgm:dir/>
          <dgm:resizeHandles val="exact"/>
        </dgm:presLayoutVars>
      </dgm:prSet>
      <dgm:spPr/>
    </dgm:pt>
    <dgm:pt modelId="{4E75C5BA-9E1B-4E00-98F6-024483C001E7}" type="pres">
      <dgm:prSet presAssocID="{1E7DFBAA-DC93-4DD5-93CC-0BB1B6BD4841}" presName="dummyMaxCanvas" presStyleCnt="0">
        <dgm:presLayoutVars/>
      </dgm:prSet>
      <dgm:spPr/>
    </dgm:pt>
    <dgm:pt modelId="{E291B6C5-676B-4495-8601-FBDF43ED6D05}" type="pres">
      <dgm:prSet presAssocID="{1E7DFBAA-DC93-4DD5-93CC-0BB1B6BD4841}" presName="FourNodes_1" presStyleLbl="node1" presStyleIdx="0" presStyleCnt="4">
        <dgm:presLayoutVars>
          <dgm:bulletEnabled val="1"/>
        </dgm:presLayoutVars>
      </dgm:prSet>
      <dgm:spPr/>
    </dgm:pt>
    <dgm:pt modelId="{15404CEE-270B-4F89-96D8-B1275B32C75B}" type="pres">
      <dgm:prSet presAssocID="{1E7DFBAA-DC93-4DD5-93CC-0BB1B6BD4841}" presName="FourNodes_2" presStyleLbl="node1" presStyleIdx="1" presStyleCnt="4">
        <dgm:presLayoutVars>
          <dgm:bulletEnabled val="1"/>
        </dgm:presLayoutVars>
      </dgm:prSet>
      <dgm:spPr/>
    </dgm:pt>
    <dgm:pt modelId="{BAA223EC-0DA3-4D16-B582-C3068112E2DF}" type="pres">
      <dgm:prSet presAssocID="{1E7DFBAA-DC93-4DD5-93CC-0BB1B6BD4841}" presName="FourNodes_3" presStyleLbl="node1" presStyleIdx="2" presStyleCnt="4">
        <dgm:presLayoutVars>
          <dgm:bulletEnabled val="1"/>
        </dgm:presLayoutVars>
      </dgm:prSet>
      <dgm:spPr/>
    </dgm:pt>
    <dgm:pt modelId="{4537332F-3F7D-41DA-80B7-1314E7508332}" type="pres">
      <dgm:prSet presAssocID="{1E7DFBAA-DC93-4DD5-93CC-0BB1B6BD4841}" presName="FourNodes_4" presStyleLbl="node1" presStyleIdx="3" presStyleCnt="4">
        <dgm:presLayoutVars>
          <dgm:bulletEnabled val="1"/>
        </dgm:presLayoutVars>
      </dgm:prSet>
      <dgm:spPr/>
    </dgm:pt>
    <dgm:pt modelId="{5E27B32B-5865-48E0-A81D-16728AD32798}" type="pres">
      <dgm:prSet presAssocID="{1E7DFBAA-DC93-4DD5-93CC-0BB1B6BD4841}" presName="FourConn_1-2" presStyleLbl="fgAccFollowNode1" presStyleIdx="0" presStyleCnt="3">
        <dgm:presLayoutVars>
          <dgm:bulletEnabled val="1"/>
        </dgm:presLayoutVars>
      </dgm:prSet>
      <dgm:spPr/>
    </dgm:pt>
    <dgm:pt modelId="{E6ECA229-37D0-4C83-907D-30FC8FB8BA1A}" type="pres">
      <dgm:prSet presAssocID="{1E7DFBAA-DC93-4DD5-93CC-0BB1B6BD4841}" presName="FourConn_2-3" presStyleLbl="fgAccFollowNode1" presStyleIdx="1" presStyleCnt="3">
        <dgm:presLayoutVars>
          <dgm:bulletEnabled val="1"/>
        </dgm:presLayoutVars>
      </dgm:prSet>
      <dgm:spPr/>
    </dgm:pt>
    <dgm:pt modelId="{46761541-AA47-4066-B0F5-7C9ED6ACCA9E}" type="pres">
      <dgm:prSet presAssocID="{1E7DFBAA-DC93-4DD5-93CC-0BB1B6BD4841}" presName="FourConn_3-4" presStyleLbl="fgAccFollowNode1" presStyleIdx="2" presStyleCnt="3">
        <dgm:presLayoutVars>
          <dgm:bulletEnabled val="1"/>
        </dgm:presLayoutVars>
      </dgm:prSet>
      <dgm:spPr/>
    </dgm:pt>
    <dgm:pt modelId="{C735F76E-FCF9-4CD2-996F-2EE612CC0D8E}" type="pres">
      <dgm:prSet presAssocID="{1E7DFBAA-DC93-4DD5-93CC-0BB1B6BD4841}" presName="FourNodes_1_text" presStyleLbl="node1" presStyleIdx="3" presStyleCnt="4">
        <dgm:presLayoutVars>
          <dgm:bulletEnabled val="1"/>
        </dgm:presLayoutVars>
      </dgm:prSet>
      <dgm:spPr/>
    </dgm:pt>
    <dgm:pt modelId="{2E7F363E-D2E0-42F5-9E7B-F4D41F36CF44}" type="pres">
      <dgm:prSet presAssocID="{1E7DFBAA-DC93-4DD5-93CC-0BB1B6BD4841}" presName="FourNodes_2_text" presStyleLbl="node1" presStyleIdx="3" presStyleCnt="4">
        <dgm:presLayoutVars>
          <dgm:bulletEnabled val="1"/>
        </dgm:presLayoutVars>
      </dgm:prSet>
      <dgm:spPr/>
    </dgm:pt>
    <dgm:pt modelId="{24A810EB-B227-41F8-9924-1EC045A560A2}" type="pres">
      <dgm:prSet presAssocID="{1E7DFBAA-DC93-4DD5-93CC-0BB1B6BD4841}" presName="FourNodes_3_text" presStyleLbl="node1" presStyleIdx="3" presStyleCnt="4">
        <dgm:presLayoutVars>
          <dgm:bulletEnabled val="1"/>
        </dgm:presLayoutVars>
      </dgm:prSet>
      <dgm:spPr/>
    </dgm:pt>
    <dgm:pt modelId="{F1ED3E46-B113-4465-9BD4-1DBCB37EF371}" type="pres">
      <dgm:prSet presAssocID="{1E7DFBAA-DC93-4DD5-93CC-0BB1B6BD4841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73E92C1D-EC4F-49FC-B1A2-A0B5FDC7DFF7}" type="presOf" srcId="{9375D608-08BD-4675-BDBB-073B7040426F}" destId="{46761541-AA47-4066-B0F5-7C9ED6ACCA9E}" srcOrd="0" destOrd="0" presId="urn:microsoft.com/office/officeart/2005/8/layout/vProcess5"/>
    <dgm:cxn modelId="{58914223-CF6F-4320-831A-176414EA15D1}" type="presOf" srcId="{014A9F84-5542-4549-AE03-24B1E0CF2738}" destId="{BAA223EC-0DA3-4D16-B582-C3068112E2DF}" srcOrd="0" destOrd="0" presId="urn:microsoft.com/office/officeart/2005/8/layout/vProcess5"/>
    <dgm:cxn modelId="{3C612D25-FB52-41A5-9125-86F072EB4C29}" type="presOf" srcId="{95DC2E87-2D57-4B03-AFA0-CC4B69A3D329}" destId="{2E7F363E-D2E0-42F5-9E7B-F4D41F36CF44}" srcOrd="1" destOrd="0" presId="urn:microsoft.com/office/officeart/2005/8/layout/vProcess5"/>
    <dgm:cxn modelId="{26283170-E22D-4BE3-AB00-233E67C4A96B}" type="presOf" srcId="{FCC3DA24-747B-475B-BD80-35497D2CCF6C}" destId="{C735F76E-FCF9-4CD2-996F-2EE612CC0D8E}" srcOrd="1" destOrd="0" presId="urn:microsoft.com/office/officeart/2005/8/layout/vProcess5"/>
    <dgm:cxn modelId="{D5D4D271-FC6E-474E-8346-576A4C5C2F7C}" srcId="{1E7DFBAA-DC93-4DD5-93CC-0BB1B6BD4841}" destId="{014A9F84-5542-4549-AE03-24B1E0CF2738}" srcOrd="2" destOrd="0" parTransId="{38287637-70F3-49BC-B9C7-7AC17BCBB887}" sibTransId="{9375D608-08BD-4675-BDBB-073B7040426F}"/>
    <dgm:cxn modelId="{DF1B047D-A0EC-4F77-93F9-D95681ED089B}" type="presOf" srcId="{BFA53252-0B69-4DA4-A95C-7184628043DB}" destId="{F1ED3E46-B113-4465-9BD4-1DBCB37EF371}" srcOrd="1" destOrd="0" presId="urn:microsoft.com/office/officeart/2005/8/layout/vProcess5"/>
    <dgm:cxn modelId="{5C3AB38F-F4C0-416C-8D58-304991FE66EE}" type="presOf" srcId="{BFA53252-0B69-4DA4-A95C-7184628043DB}" destId="{4537332F-3F7D-41DA-80B7-1314E7508332}" srcOrd="0" destOrd="0" presId="urn:microsoft.com/office/officeart/2005/8/layout/vProcess5"/>
    <dgm:cxn modelId="{20CA70A2-4AF8-4C9F-AFA8-CA8B1DC57F41}" type="presOf" srcId="{E6DD1B8B-F255-4E13-AE3B-07B4C8305712}" destId="{E6ECA229-37D0-4C83-907D-30FC8FB8BA1A}" srcOrd="0" destOrd="0" presId="urn:microsoft.com/office/officeart/2005/8/layout/vProcess5"/>
    <dgm:cxn modelId="{8007EDAF-7387-48F3-B60F-656DAE6A32F8}" type="presOf" srcId="{AF86A099-493F-4354-9663-A0C21A42406C}" destId="{5E27B32B-5865-48E0-A81D-16728AD32798}" srcOrd="0" destOrd="0" presId="urn:microsoft.com/office/officeart/2005/8/layout/vProcess5"/>
    <dgm:cxn modelId="{16AAD3BB-8F00-4016-9280-594545D2D7B9}" type="presOf" srcId="{014A9F84-5542-4549-AE03-24B1E0CF2738}" destId="{24A810EB-B227-41F8-9924-1EC045A560A2}" srcOrd="1" destOrd="0" presId="urn:microsoft.com/office/officeart/2005/8/layout/vProcess5"/>
    <dgm:cxn modelId="{AD2359CB-6D0F-472B-9DAF-67F7950668BC}" srcId="{1E7DFBAA-DC93-4DD5-93CC-0BB1B6BD4841}" destId="{95DC2E87-2D57-4B03-AFA0-CC4B69A3D329}" srcOrd="1" destOrd="0" parTransId="{485FEF08-12AF-48BC-883D-60EC02EF6C6A}" sibTransId="{E6DD1B8B-F255-4E13-AE3B-07B4C8305712}"/>
    <dgm:cxn modelId="{7F0483CD-F540-4CCD-AA7A-7FD9FAFB2CF9}" type="presOf" srcId="{FCC3DA24-747B-475B-BD80-35497D2CCF6C}" destId="{E291B6C5-676B-4495-8601-FBDF43ED6D05}" srcOrd="0" destOrd="0" presId="urn:microsoft.com/office/officeart/2005/8/layout/vProcess5"/>
    <dgm:cxn modelId="{B63DA6D6-1DB7-466E-A828-B1280FFD3754}" type="presOf" srcId="{1E7DFBAA-DC93-4DD5-93CC-0BB1B6BD4841}" destId="{AF541C25-1452-4F5F-BB20-DEBC274DA216}" srcOrd="0" destOrd="0" presId="urn:microsoft.com/office/officeart/2005/8/layout/vProcess5"/>
    <dgm:cxn modelId="{A738B1DD-A929-466A-8A06-D3FF771A8BB4}" srcId="{1E7DFBAA-DC93-4DD5-93CC-0BB1B6BD4841}" destId="{BFA53252-0B69-4DA4-A95C-7184628043DB}" srcOrd="3" destOrd="0" parTransId="{0EB08102-445B-4FDE-9B31-062BFA70522C}" sibTransId="{B533AAC1-1FB7-4BFF-9DF6-07FB3DB05257}"/>
    <dgm:cxn modelId="{04D35FE8-0ADF-492B-A474-D78DA1C682C1}" srcId="{1E7DFBAA-DC93-4DD5-93CC-0BB1B6BD4841}" destId="{FCC3DA24-747B-475B-BD80-35497D2CCF6C}" srcOrd="0" destOrd="0" parTransId="{51EC14E7-FCDB-4372-9BFD-940372D85BAD}" sibTransId="{AF86A099-493F-4354-9663-A0C21A42406C}"/>
    <dgm:cxn modelId="{79C2D3FA-EEFA-4FCE-B48A-1600586CF4FE}" type="presOf" srcId="{95DC2E87-2D57-4B03-AFA0-CC4B69A3D329}" destId="{15404CEE-270B-4F89-96D8-B1275B32C75B}" srcOrd="0" destOrd="0" presId="urn:microsoft.com/office/officeart/2005/8/layout/vProcess5"/>
    <dgm:cxn modelId="{81A18709-DAC6-45E4-B21E-16295344D131}" type="presParOf" srcId="{AF541C25-1452-4F5F-BB20-DEBC274DA216}" destId="{4E75C5BA-9E1B-4E00-98F6-024483C001E7}" srcOrd="0" destOrd="0" presId="urn:microsoft.com/office/officeart/2005/8/layout/vProcess5"/>
    <dgm:cxn modelId="{4D8A4D19-D707-4EDB-A36A-47B414E15CC1}" type="presParOf" srcId="{AF541C25-1452-4F5F-BB20-DEBC274DA216}" destId="{E291B6C5-676B-4495-8601-FBDF43ED6D05}" srcOrd="1" destOrd="0" presId="urn:microsoft.com/office/officeart/2005/8/layout/vProcess5"/>
    <dgm:cxn modelId="{FC266890-1B7D-46EA-8E32-F41D8151FAAA}" type="presParOf" srcId="{AF541C25-1452-4F5F-BB20-DEBC274DA216}" destId="{15404CEE-270B-4F89-96D8-B1275B32C75B}" srcOrd="2" destOrd="0" presId="urn:microsoft.com/office/officeart/2005/8/layout/vProcess5"/>
    <dgm:cxn modelId="{4A6BD783-ABA4-4E03-8E9E-FDF90ED7744F}" type="presParOf" srcId="{AF541C25-1452-4F5F-BB20-DEBC274DA216}" destId="{BAA223EC-0DA3-4D16-B582-C3068112E2DF}" srcOrd="3" destOrd="0" presId="urn:microsoft.com/office/officeart/2005/8/layout/vProcess5"/>
    <dgm:cxn modelId="{4A9EF604-4849-4358-ADE2-EA78B8A2ABD8}" type="presParOf" srcId="{AF541C25-1452-4F5F-BB20-DEBC274DA216}" destId="{4537332F-3F7D-41DA-80B7-1314E7508332}" srcOrd="4" destOrd="0" presId="urn:microsoft.com/office/officeart/2005/8/layout/vProcess5"/>
    <dgm:cxn modelId="{EA17861B-8359-46AE-BA2B-44198F309882}" type="presParOf" srcId="{AF541C25-1452-4F5F-BB20-DEBC274DA216}" destId="{5E27B32B-5865-48E0-A81D-16728AD32798}" srcOrd="5" destOrd="0" presId="urn:microsoft.com/office/officeart/2005/8/layout/vProcess5"/>
    <dgm:cxn modelId="{BBB817F6-40EB-480B-94F2-EF79846630A2}" type="presParOf" srcId="{AF541C25-1452-4F5F-BB20-DEBC274DA216}" destId="{E6ECA229-37D0-4C83-907D-30FC8FB8BA1A}" srcOrd="6" destOrd="0" presId="urn:microsoft.com/office/officeart/2005/8/layout/vProcess5"/>
    <dgm:cxn modelId="{6909EF8E-E61D-4A0D-8A0D-41470A2B6BB1}" type="presParOf" srcId="{AF541C25-1452-4F5F-BB20-DEBC274DA216}" destId="{46761541-AA47-4066-B0F5-7C9ED6ACCA9E}" srcOrd="7" destOrd="0" presId="urn:microsoft.com/office/officeart/2005/8/layout/vProcess5"/>
    <dgm:cxn modelId="{928D13C7-FC4F-4C61-B444-347C197B2928}" type="presParOf" srcId="{AF541C25-1452-4F5F-BB20-DEBC274DA216}" destId="{C735F76E-FCF9-4CD2-996F-2EE612CC0D8E}" srcOrd="8" destOrd="0" presId="urn:microsoft.com/office/officeart/2005/8/layout/vProcess5"/>
    <dgm:cxn modelId="{973025BC-BBEB-43A1-94C8-3F0DD2689F56}" type="presParOf" srcId="{AF541C25-1452-4F5F-BB20-DEBC274DA216}" destId="{2E7F363E-D2E0-42F5-9E7B-F4D41F36CF44}" srcOrd="9" destOrd="0" presId="urn:microsoft.com/office/officeart/2005/8/layout/vProcess5"/>
    <dgm:cxn modelId="{2B57E877-A759-4067-A2F1-24EBF0BBCA95}" type="presParOf" srcId="{AF541C25-1452-4F5F-BB20-DEBC274DA216}" destId="{24A810EB-B227-41F8-9924-1EC045A560A2}" srcOrd="10" destOrd="0" presId="urn:microsoft.com/office/officeart/2005/8/layout/vProcess5"/>
    <dgm:cxn modelId="{1412EAAA-0494-48F5-BA65-4D41376CB192}" type="presParOf" srcId="{AF541C25-1452-4F5F-BB20-DEBC274DA216}" destId="{F1ED3E46-B113-4465-9BD4-1DBCB37EF371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6BB52F-F415-488F-B8AD-424822A612D2}">
      <dsp:nvSpPr>
        <dsp:cNvPr id="0" name=""/>
        <dsp:cNvSpPr/>
      </dsp:nvSpPr>
      <dsp:spPr>
        <a:xfrm>
          <a:off x="0" y="623"/>
          <a:ext cx="64928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2A76C-C7AD-4DC7-951C-F24B55B3C3EF}">
      <dsp:nvSpPr>
        <dsp:cNvPr id="0" name=""/>
        <dsp:cNvSpPr/>
      </dsp:nvSpPr>
      <dsp:spPr>
        <a:xfrm>
          <a:off x="0" y="623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/>
            <a:t>Problem Statement &amp; Objectives</a:t>
          </a:r>
          <a:endParaRPr lang="en-US" sz="3000" kern="1200" dirty="0"/>
        </a:p>
      </dsp:txBody>
      <dsp:txXfrm>
        <a:off x="0" y="623"/>
        <a:ext cx="6492875" cy="1020830"/>
      </dsp:txXfrm>
    </dsp:sp>
    <dsp:sp modelId="{1376CE3A-4E1D-4863-9FDF-D09C793CBB3F}">
      <dsp:nvSpPr>
        <dsp:cNvPr id="0" name=""/>
        <dsp:cNvSpPr/>
      </dsp:nvSpPr>
      <dsp:spPr>
        <a:xfrm>
          <a:off x="0" y="1021453"/>
          <a:ext cx="6492875" cy="0"/>
        </a:xfrm>
        <a:prstGeom prst="line">
          <a:avLst/>
        </a:prstGeom>
        <a:solidFill>
          <a:schemeClr val="accent2">
            <a:hueOff val="-898490"/>
            <a:satOff val="6181"/>
            <a:lumOff val="686"/>
            <a:alphaOff val="0"/>
          </a:schemeClr>
        </a:solidFill>
        <a:ln w="15875" cap="rnd" cmpd="sng" algn="ctr">
          <a:solidFill>
            <a:schemeClr val="accent2">
              <a:hueOff val="-898490"/>
              <a:satOff val="6181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7493FC-ECED-4FAA-A867-0E0537190A43}">
      <dsp:nvSpPr>
        <dsp:cNvPr id="0" name=""/>
        <dsp:cNvSpPr/>
      </dsp:nvSpPr>
      <dsp:spPr>
        <a:xfrm>
          <a:off x="0" y="1021453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/>
            <a:t>Related Works</a:t>
          </a:r>
          <a:endParaRPr lang="en-US" sz="3000" kern="1200" dirty="0"/>
        </a:p>
      </dsp:txBody>
      <dsp:txXfrm>
        <a:off x="0" y="1021453"/>
        <a:ext cx="6492875" cy="1020830"/>
      </dsp:txXfrm>
    </dsp:sp>
    <dsp:sp modelId="{1D37E55F-734B-4C30-8FB0-CEEF654ED138}">
      <dsp:nvSpPr>
        <dsp:cNvPr id="0" name=""/>
        <dsp:cNvSpPr/>
      </dsp:nvSpPr>
      <dsp:spPr>
        <a:xfrm>
          <a:off x="0" y="2042284"/>
          <a:ext cx="6492875" cy="0"/>
        </a:xfrm>
        <a:prstGeom prst="line">
          <a:avLst/>
        </a:prstGeom>
        <a:solidFill>
          <a:schemeClr val="accent2">
            <a:hueOff val="-1796981"/>
            <a:satOff val="12361"/>
            <a:lumOff val="1372"/>
            <a:alphaOff val="0"/>
          </a:schemeClr>
        </a:solidFill>
        <a:ln w="15875" cap="rnd" cmpd="sng" algn="ctr">
          <a:solidFill>
            <a:schemeClr val="accent2">
              <a:hueOff val="-1796981"/>
              <a:satOff val="12361"/>
              <a:lumOff val="137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757CBF-81BF-4404-BF10-1D2AFBC99B5B}">
      <dsp:nvSpPr>
        <dsp:cNvPr id="0" name=""/>
        <dsp:cNvSpPr/>
      </dsp:nvSpPr>
      <dsp:spPr>
        <a:xfrm>
          <a:off x="0" y="2042284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/>
            <a:t>Methodology and Proposed Approach</a:t>
          </a:r>
          <a:endParaRPr lang="en-US" sz="3000" kern="1200"/>
        </a:p>
      </dsp:txBody>
      <dsp:txXfrm>
        <a:off x="0" y="2042284"/>
        <a:ext cx="6492875" cy="1020830"/>
      </dsp:txXfrm>
    </dsp:sp>
    <dsp:sp modelId="{9237DE9F-3C1F-40C1-AC25-152DE8621115}">
      <dsp:nvSpPr>
        <dsp:cNvPr id="0" name=""/>
        <dsp:cNvSpPr/>
      </dsp:nvSpPr>
      <dsp:spPr>
        <a:xfrm>
          <a:off x="0" y="3063115"/>
          <a:ext cx="6492875" cy="0"/>
        </a:xfrm>
        <a:prstGeom prst="line">
          <a:avLst/>
        </a:prstGeom>
        <a:solidFill>
          <a:schemeClr val="accent2">
            <a:hueOff val="-2695471"/>
            <a:satOff val="18542"/>
            <a:lumOff val="2058"/>
            <a:alphaOff val="0"/>
          </a:schemeClr>
        </a:solidFill>
        <a:ln w="15875" cap="rnd" cmpd="sng" algn="ctr">
          <a:solidFill>
            <a:schemeClr val="accent2">
              <a:hueOff val="-2695471"/>
              <a:satOff val="18542"/>
              <a:lumOff val="20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2551F3-8BC1-4E0B-8E7E-28EE52465104}">
      <dsp:nvSpPr>
        <dsp:cNvPr id="0" name=""/>
        <dsp:cNvSpPr/>
      </dsp:nvSpPr>
      <dsp:spPr>
        <a:xfrm>
          <a:off x="0" y="3063115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/>
            <a:t>Expected Results</a:t>
          </a:r>
          <a:endParaRPr lang="en-US" sz="3000" kern="1200"/>
        </a:p>
      </dsp:txBody>
      <dsp:txXfrm>
        <a:off x="0" y="3063115"/>
        <a:ext cx="6492875" cy="1020830"/>
      </dsp:txXfrm>
    </dsp:sp>
    <dsp:sp modelId="{3853E7A3-8488-4BEF-833B-59B08A380DFF}">
      <dsp:nvSpPr>
        <dsp:cNvPr id="0" name=""/>
        <dsp:cNvSpPr/>
      </dsp:nvSpPr>
      <dsp:spPr>
        <a:xfrm>
          <a:off x="0" y="4083946"/>
          <a:ext cx="6492875" cy="0"/>
        </a:xfrm>
        <a:prstGeom prst="line">
          <a:avLst/>
        </a:prstGeom>
        <a:solidFill>
          <a:schemeClr val="accent2">
            <a:hueOff val="-3593961"/>
            <a:satOff val="24722"/>
            <a:lumOff val="2744"/>
            <a:alphaOff val="0"/>
          </a:schemeClr>
        </a:solidFill>
        <a:ln w="15875" cap="rnd" cmpd="sng" algn="ctr">
          <a:solidFill>
            <a:schemeClr val="accent2">
              <a:hueOff val="-3593961"/>
              <a:satOff val="24722"/>
              <a:lumOff val="27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C1E5C7-9781-4575-9410-8C13D0AB4B2A}">
      <dsp:nvSpPr>
        <dsp:cNvPr id="0" name=""/>
        <dsp:cNvSpPr/>
      </dsp:nvSpPr>
      <dsp:spPr>
        <a:xfrm>
          <a:off x="0" y="4083946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/>
            <a:t>Conclusion</a:t>
          </a:r>
          <a:endParaRPr lang="en-US" sz="3000" kern="1200"/>
        </a:p>
      </dsp:txBody>
      <dsp:txXfrm>
        <a:off x="0" y="4083946"/>
        <a:ext cx="6492875" cy="10208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91B6C5-676B-4495-8601-FBDF43ED6D05}">
      <dsp:nvSpPr>
        <dsp:cNvPr id="0" name=""/>
        <dsp:cNvSpPr/>
      </dsp:nvSpPr>
      <dsp:spPr>
        <a:xfrm>
          <a:off x="0" y="0"/>
          <a:ext cx="5194300" cy="112318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Higher Accuracy</a:t>
          </a:r>
          <a:r>
            <a:rPr lang="en-US" sz="2100" kern="1200"/>
            <a:t> – Fewer false positives.</a:t>
          </a:r>
        </a:p>
      </dsp:txBody>
      <dsp:txXfrm>
        <a:off x="32897" y="32897"/>
        <a:ext cx="3887383" cy="1057394"/>
      </dsp:txXfrm>
    </dsp:sp>
    <dsp:sp modelId="{15404CEE-270B-4F89-96D8-B1275B32C75B}">
      <dsp:nvSpPr>
        <dsp:cNvPr id="0" name=""/>
        <dsp:cNvSpPr/>
      </dsp:nvSpPr>
      <dsp:spPr>
        <a:xfrm>
          <a:off x="435022" y="1327404"/>
          <a:ext cx="5194300" cy="1123188"/>
        </a:xfrm>
        <a:prstGeom prst="roundRect">
          <a:avLst>
            <a:gd name="adj" fmla="val 10000"/>
          </a:avLst>
        </a:prstGeom>
        <a:solidFill>
          <a:schemeClr val="accent2">
            <a:hueOff val="-1197987"/>
            <a:satOff val="8241"/>
            <a:lumOff val="91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Adaptive System</a:t>
          </a:r>
          <a:r>
            <a:rPr lang="en-US" sz="2100" kern="1200"/>
            <a:t> – Learns and evolves with new fraud patterns.</a:t>
          </a:r>
        </a:p>
      </dsp:txBody>
      <dsp:txXfrm>
        <a:off x="467919" y="1360301"/>
        <a:ext cx="3963411" cy="1057394"/>
      </dsp:txXfrm>
    </dsp:sp>
    <dsp:sp modelId="{BAA223EC-0DA3-4D16-B582-C3068112E2DF}">
      <dsp:nvSpPr>
        <dsp:cNvPr id="0" name=""/>
        <dsp:cNvSpPr/>
      </dsp:nvSpPr>
      <dsp:spPr>
        <a:xfrm>
          <a:off x="863552" y="2654808"/>
          <a:ext cx="5194300" cy="1123188"/>
        </a:xfrm>
        <a:prstGeom prst="roundRect">
          <a:avLst>
            <a:gd name="adj" fmla="val 10000"/>
          </a:avLst>
        </a:prstGeom>
        <a:solidFill>
          <a:schemeClr val="accent2">
            <a:hueOff val="-2395974"/>
            <a:satOff val="16481"/>
            <a:lumOff val="1829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Real-Time Performance</a:t>
          </a:r>
          <a:r>
            <a:rPr lang="en-US" sz="2100" kern="1200"/>
            <a:t> – Fast detection for high-volume transactions.</a:t>
          </a:r>
        </a:p>
      </dsp:txBody>
      <dsp:txXfrm>
        <a:off x="896449" y="2687705"/>
        <a:ext cx="3969904" cy="1057394"/>
      </dsp:txXfrm>
    </dsp:sp>
    <dsp:sp modelId="{4537332F-3F7D-41DA-80B7-1314E7508332}">
      <dsp:nvSpPr>
        <dsp:cNvPr id="0" name=""/>
        <dsp:cNvSpPr/>
      </dsp:nvSpPr>
      <dsp:spPr>
        <a:xfrm>
          <a:off x="1298574" y="3982212"/>
          <a:ext cx="5194300" cy="1123188"/>
        </a:xfrm>
        <a:prstGeom prst="roundRect">
          <a:avLst>
            <a:gd name="adj" fmla="val 10000"/>
          </a:avLst>
        </a:prstGeom>
        <a:solidFill>
          <a:schemeClr val="accent2">
            <a:hueOff val="-3593961"/>
            <a:satOff val="24722"/>
            <a:lumOff val="2744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Practical Use</a:t>
          </a:r>
          <a:r>
            <a:rPr lang="en-US" sz="2100" kern="1200"/>
            <a:t> – Scalable for banks and e-commerce.</a:t>
          </a:r>
        </a:p>
      </dsp:txBody>
      <dsp:txXfrm>
        <a:off x="1331471" y="4015109"/>
        <a:ext cx="3963411" cy="1057394"/>
      </dsp:txXfrm>
    </dsp:sp>
    <dsp:sp modelId="{5E27B32B-5865-48E0-A81D-16728AD32798}">
      <dsp:nvSpPr>
        <dsp:cNvPr id="0" name=""/>
        <dsp:cNvSpPr/>
      </dsp:nvSpPr>
      <dsp:spPr>
        <a:xfrm>
          <a:off x="4464227" y="860259"/>
          <a:ext cx="730072" cy="73007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4628493" y="860259"/>
        <a:ext cx="401540" cy="549379"/>
      </dsp:txXfrm>
    </dsp:sp>
    <dsp:sp modelId="{E6ECA229-37D0-4C83-907D-30FC8FB8BA1A}">
      <dsp:nvSpPr>
        <dsp:cNvPr id="0" name=""/>
        <dsp:cNvSpPr/>
      </dsp:nvSpPr>
      <dsp:spPr>
        <a:xfrm>
          <a:off x="4899250" y="2187663"/>
          <a:ext cx="730072" cy="73007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2262220"/>
            <a:satOff val="12987"/>
            <a:lumOff val="857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2262220"/>
              <a:satOff val="12987"/>
              <a:lumOff val="85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5063516" y="2187663"/>
        <a:ext cx="401540" cy="549379"/>
      </dsp:txXfrm>
    </dsp:sp>
    <dsp:sp modelId="{46761541-AA47-4066-B0F5-7C9ED6ACCA9E}">
      <dsp:nvSpPr>
        <dsp:cNvPr id="0" name=""/>
        <dsp:cNvSpPr/>
      </dsp:nvSpPr>
      <dsp:spPr>
        <a:xfrm>
          <a:off x="5327780" y="3515067"/>
          <a:ext cx="730072" cy="73007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4524440"/>
            <a:satOff val="25974"/>
            <a:lumOff val="1714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4524440"/>
              <a:satOff val="25974"/>
              <a:lumOff val="17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5492046" y="3515067"/>
        <a:ext cx="401540" cy="5493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tags" Target="../tags/tag5.xml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1158C6F-B5D1-4D3A-9FE4-91B3AB87D29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83AC14-926B-4A95-98F5-3F57D1BED70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91E71E-B010-4B62-8688-6B16C466167A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D3F9FA-83AA-48BF-A552-4C9CAF305AB3}"/>
              </a:ext>
            </a:extLst>
          </p:cNvPr>
          <p:cNvSpPr>
            <a:spLocks noGrp="1"/>
          </p:cNvSpPr>
          <p:nvPr>
            <p:ph type="ftr" sz="quarter" idx="2"/>
            <p:custDataLst>
              <p:tags r:id="rId2"/>
            </p:custDataLst>
          </p:nvPr>
        </p:nvSpPr>
        <p:spPr>
          <a:xfrm>
            <a:off x="0" y="8685213"/>
            <a:ext cx="68580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algn="ctr"/>
            <a:r>
              <a:rPr lang="en-US" sz="800">
                <a:solidFill>
                  <a:srgbClr val="AEC90B"/>
                </a:solidFill>
                <a:latin typeface="Segoe UI" panose="020B0502040204020203" pitchFamily="34" charset="0"/>
              </a:rPr>
              <a:t>Public | </a:t>
            </a:r>
            <a:r>
              <a:rPr lang="ar-SA" sz="800">
                <a:solidFill>
                  <a:srgbClr val="AEC90B"/>
                </a:solidFill>
                <a:latin typeface="Segoe UI" panose="020B0502040204020203" pitchFamily="34" charset="0"/>
              </a:rPr>
              <a:t>عام</a:t>
            </a:r>
            <a:endParaRPr lang="en-US" sz="800">
              <a:solidFill>
                <a:srgbClr val="AEC90B"/>
              </a:solidFill>
              <a:latin typeface="Segoe UI" panose="020B0502040204020203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7DDFA6-22D4-455A-814E-B6D7FCE4798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C4A011-2250-4B2A-BF24-0E0C5EEC2B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469449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tags" Target="../tags/tag4.xml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EE95EE-E273-417F-B73B-35B4A5A1F118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2"/>
            </p:custDataLst>
          </p:nvPr>
        </p:nvSpPr>
        <p:spPr>
          <a:xfrm>
            <a:off x="0" y="8685213"/>
            <a:ext cx="68580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800" b="0" i="0" u="none">
                <a:solidFill>
                  <a:srgbClr val="AEC90B"/>
                </a:solidFill>
                <a:latin typeface="Segoe UI" panose="020B0502040204020203" pitchFamily="34" charset="0"/>
              </a:defRPr>
            </a:lvl1pPr>
          </a:lstStyle>
          <a:p>
            <a:r>
              <a:rPr lang="en-US"/>
              <a:t>Public | </a:t>
            </a:r>
            <a:r>
              <a:rPr lang="ar-SA"/>
              <a:t>عام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75804-3EE6-49F1-AA60-CEBF506706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133247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E75804-3EE6-49F1-AA60-CEBF5067065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543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E75804-3EE6-49F1-AA60-CEBF5067065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759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5883275"/>
            <a:ext cx="12192000" cy="365125"/>
          </a:xfrm>
        </p:spPr>
        <p:txBody>
          <a:bodyPr/>
          <a:lstStyle>
            <a:lvl1pPr>
              <a:defRPr b="0" i="0" u="none">
                <a:solidFill>
                  <a:srgbClr val="AEC90B"/>
                </a:solidFill>
              </a:defRPr>
            </a:lvl1pPr>
          </a:lstStyle>
          <a:p>
            <a:r>
              <a:rPr lang="en-US"/>
              <a:t>Public | </a:t>
            </a:r>
            <a:r>
              <a:rPr lang="ar-SA"/>
              <a:t>عام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250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>
            <a:lvl1pPr>
              <a:defRPr b="0" i="0" u="none">
                <a:solidFill>
                  <a:srgbClr val="AEC90B"/>
                </a:solidFill>
              </a:defRPr>
            </a:lvl1pPr>
          </a:lstStyle>
          <a:p>
            <a:r>
              <a:rPr lang="en-US"/>
              <a:t>Public | </a:t>
            </a:r>
            <a:r>
              <a:rPr lang="ar-SA"/>
              <a:t>عام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46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743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825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015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450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969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37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118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339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7353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690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6917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0538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3948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674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237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AD1D0EF-BFC0-4906-8F79-AD398A3F5699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19"/>
            </p:custDataLst>
          </p:nvPr>
        </p:nvSpPr>
        <p:spPr>
          <a:xfrm>
            <a:off x="0" y="5883275"/>
            <a:ext cx="1219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 b="0" i="0" u="none">
                <a:solidFill>
                  <a:srgbClr val="AEC90B"/>
                </a:solidFill>
                <a:effectLst/>
                <a:latin typeface="Segoe UI" panose="020B0502040204020203" pitchFamily="34" charset="0"/>
              </a:defRPr>
            </a:lvl1pPr>
          </a:lstStyle>
          <a:p>
            <a:r>
              <a:rPr lang="en-US"/>
              <a:t>Public | </a:t>
            </a:r>
            <a:r>
              <a:rPr lang="ar-SA"/>
              <a:t>عام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87B0143-90EE-4111-9B7F-11460C7BDE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293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تحديثات الأنظمة | مجموعة جامعة الجميع الذكية القابضة">
            <a:extLst>
              <a:ext uri="{FF2B5EF4-FFF2-40B4-BE49-F238E27FC236}">
                <a16:creationId xmlns:a16="http://schemas.microsoft.com/office/drawing/2014/main" id="{1DB4A34F-7A25-4D9C-A471-542C11B632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625" y="0"/>
            <a:ext cx="5162750" cy="2266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11F3FA7-0C1D-4B5F-B123-83D691874A15}"/>
              </a:ext>
            </a:extLst>
          </p:cNvPr>
          <p:cNvSpPr/>
          <p:nvPr/>
        </p:nvSpPr>
        <p:spPr>
          <a:xfrm>
            <a:off x="3047999" y="373999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>
                <a:ln/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Adaptive AI for Enhanced Credit Card Fraud Detection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034DE1C-31F5-44CE-8C76-0456756DD1A0}"/>
              </a:ext>
            </a:extLst>
          </p:cNvPr>
          <p:cNvSpPr/>
          <p:nvPr/>
        </p:nvSpPr>
        <p:spPr>
          <a:xfrm>
            <a:off x="3838755" y="5255461"/>
            <a:ext cx="7462647" cy="1669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3845" marR="867410" indent="2540">
              <a:spcBef>
                <a:spcPts val="0"/>
              </a:spcBef>
              <a:spcAft>
                <a:spcPts val="1880"/>
              </a:spcAft>
            </a:pPr>
            <a:r>
              <a:rPr lang="en-U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Prepared by</a:t>
            </a:r>
          </a:p>
          <a:p>
            <a:pPr marL="283845" marR="867410" indent="2540">
              <a:spcBef>
                <a:spcPts val="0"/>
              </a:spcBef>
              <a:spcAft>
                <a:spcPts val="1880"/>
              </a:spcAft>
            </a:pPr>
            <a:r>
              <a:rPr lang="en-U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      Name:</a:t>
            </a:r>
            <a:r>
              <a:rPr 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Bothina</a:t>
            </a:r>
            <a:r>
              <a:rPr 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Ahmed Hessen Osman</a:t>
            </a:r>
            <a:endParaRPr lang="en-US" sz="1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3845" marR="0" indent="-6350" algn="just">
              <a:spcBef>
                <a:spcPts val="0"/>
              </a:spcBef>
              <a:spcAft>
                <a:spcPts val="1260"/>
              </a:spcAft>
            </a:pPr>
            <a:r>
              <a:rPr lang="en-U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		      ID No.:</a:t>
            </a:r>
            <a:r>
              <a:rPr 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243002096</a:t>
            </a:r>
          </a:p>
          <a:p>
            <a:pPr marL="283845" marR="0" indent="-6350" algn="just">
              <a:spcBef>
                <a:spcPts val="0"/>
              </a:spcBef>
              <a:spcAft>
                <a:spcPts val="1260"/>
              </a:spcAft>
            </a:pP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	     Supervisor Name</a:t>
            </a:r>
            <a:r>
              <a:rPr lang="en-US" sz="1400" b="1" dirty="0"/>
              <a:t>:</a:t>
            </a:r>
            <a:r>
              <a:rPr lang="en-US" sz="1400" dirty="0"/>
              <a:t> Dr. Hager Salah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76B9FAA-997F-4B6F-A439-8528207893EE}"/>
              </a:ext>
            </a:extLst>
          </p:cNvPr>
          <p:cNvSpPr/>
          <p:nvPr/>
        </p:nvSpPr>
        <p:spPr>
          <a:xfrm>
            <a:off x="3084918" y="2471671"/>
            <a:ext cx="60221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Submitted in fulfillment of the requirements for the degree </a:t>
            </a:r>
          </a:p>
          <a:p>
            <a:pPr algn="ctr"/>
            <a:r>
              <a:rPr lang="en-US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Master of Science in Artificial Intelligence</a:t>
            </a:r>
          </a:p>
        </p:txBody>
      </p:sp>
    </p:spTree>
    <p:extLst>
      <p:ext uri="{BB962C8B-B14F-4D97-AF65-F5344CB8AC3E}">
        <p14:creationId xmlns:p14="http://schemas.microsoft.com/office/powerpoint/2010/main" val="2770447539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4C52C56-BEF2-4E22-8C8E-A7AC96B03A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D3A4E1-4A85-4159-AA4F-64505B70FA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1" y="685800"/>
            <a:ext cx="2639962" cy="510540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Agenda Overview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D36494A-078D-F4A9-4477-33A8F0A73E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3537843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73265496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D8798-AFDD-580F-61A5-C5171C768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Problem Statement &amp; Objectives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AC78B4-7957-E63B-1C35-EA9CD764E5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Introduction </a:t>
            </a:r>
          </a:p>
          <a:p>
            <a:r>
              <a:rPr lang="en-US" dirty="0"/>
              <a:t>The rapid growth of digital transactions has increased the risk of credit card fraud.</a:t>
            </a:r>
          </a:p>
          <a:p>
            <a:r>
              <a:rPr lang="en-US" dirty="0"/>
              <a:t>Traditional rule-based systems struggle to keep pace with evolving fraud strategies.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808662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161FC-4691-66CE-1F52-514490DD3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Problem Statement &amp; Objectives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7A6622-7369-BCF8-641A-BAC16FEBE9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Problem</a:t>
            </a:r>
          </a:p>
          <a:p>
            <a:r>
              <a:rPr lang="en-US" dirty="0"/>
              <a:t>Existing systems are </a:t>
            </a:r>
            <a:r>
              <a:rPr lang="en-US" b="1" dirty="0"/>
              <a:t>static</a:t>
            </a:r>
            <a:r>
              <a:rPr lang="en-US" dirty="0"/>
              <a:t>, slow to adapt, and generate a high number of </a:t>
            </a:r>
            <a:r>
              <a:rPr lang="en-US" b="1" dirty="0"/>
              <a:t>false positives</a:t>
            </a:r>
            <a:r>
              <a:rPr lang="en-US" dirty="0"/>
              <a:t>.</a:t>
            </a:r>
          </a:p>
          <a:p>
            <a:r>
              <a:rPr lang="en-US" dirty="0"/>
              <a:t>This leads to disrupted customer experiences and increased operational costs.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189771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51D38B-1398-7137-DDDD-E08C8DBF42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Problem Statement &amp; Objectives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76EE00-BC5B-B542-18DA-54DAE1E1C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Objective</a:t>
            </a:r>
          </a:p>
          <a:p>
            <a:pPr marL="0" indent="0">
              <a:buNone/>
            </a:pPr>
            <a:r>
              <a:rPr lang="en-US" dirty="0"/>
              <a:t>The main goal of this project is to develop and evaluate deep learning models for accurate and real-time credit card fraud detection. Specifically:</a:t>
            </a:r>
          </a:p>
          <a:p>
            <a:r>
              <a:rPr lang="en-US" dirty="0"/>
              <a:t>Develop a model that can automatically identify fraudulent credit card transactions with high accuracy and low false-positive rates.</a:t>
            </a:r>
          </a:p>
          <a:p>
            <a:r>
              <a:rPr lang="en-US" dirty="0"/>
              <a:t>Improve efficiency in detecting fraudulent activities by leveraging temporal and sequential data patterns using  Recurrent Neural Network (RNN), Long Short-Term Memory (LSTM), and Gated Recurrent Unit (GRU) models.</a:t>
            </a:r>
          </a:p>
        </p:txBody>
      </p:sp>
    </p:spTree>
    <p:extLst>
      <p:ext uri="{BB962C8B-B14F-4D97-AF65-F5344CB8AC3E}">
        <p14:creationId xmlns:p14="http://schemas.microsoft.com/office/powerpoint/2010/main" val="994012534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FB897F-A00C-D98A-2D35-3FAADD8E19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B9891-2539-B08F-E0AE-AB965405E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Related Works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413C56-DE42-96AB-1BED-D8224E1235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US" sz="3200" b="1" dirty="0"/>
              <a:t>Overview of Previous Studies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en-US" dirty="0"/>
              <a:t>Recent studies (2020–2024) have applied various machine learning and deep learning techniques to credit card fraud detection. Results show promising accuracy levels ranging from </a:t>
            </a:r>
            <a:r>
              <a:rPr lang="en-US" b="1" dirty="0"/>
              <a:t>83% to 96%</a:t>
            </a:r>
            <a:r>
              <a:rPr lang="en-US" dirty="0"/>
              <a:t>, depending on the methodology:</a:t>
            </a:r>
            <a:endParaRPr lang="ar-SA" dirty="0"/>
          </a:p>
          <a:p>
            <a:r>
              <a:rPr lang="en-US" dirty="0"/>
              <a:t>CNN variants (without pooling) struggled with feature loss, achieving lower accuracy.</a:t>
            </a:r>
          </a:p>
          <a:p>
            <a:r>
              <a:rPr lang="en-US" dirty="0"/>
              <a:t>Hybrid models like </a:t>
            </a:r>
            <a:r>
              <a:rPr lang="en-US" b="1" dirty="0"/>
              <a:t>CNN–SVM</a:t>
            </a:r>
            <a:r>
              <a:rPr lang="en-US" dirty="0"/>
              <a:t> (Convolutional Neural Network - Support Vector Machine) and </a:t>
            </a:r>
            <a:r>
              <a:rPr lang="en-US" b="1" dirty="0" err="1"/>
              <a:t>BiLSTM</a:t>
            </a:r>
            <a:r>
              <a:rPr lang="en-US" b="1" dirty="0"/>
              <a:t>–GRU </a:t>
            </a:r>
            <a:r>
              <a:rPr lang="en-US" dirty="0"/>
              <a:t> (Bidirectional Long Short-Term Memory - Gated Recurrent Unit) improved performance but still suffered from data imbalance and limited adaptability.</a:t>
            </a:r>
          </a:p>
          <a:p>
            <a:r>
              <a:rPr lang="en-US" b="1" dirty="0"/>
              <a:t>LSTM-based approaches</a:t>
            </a:r>
            <a:r>
              <a:rPr lang="en-US" dirty="0"/>
              <a:t> (Long Short-Term Memory) reached higher accuracy, yet they remain resource-intensive and lack real-time deployment validation.</a:t>
            </a:r>
            <a:endParaRPr lang="ar-S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240587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196180-CDA4-0487-EAD8-75EB8C65EF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27BF3-48E2-0C5F-DDCD-9A75F06CB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Related Works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BF886-0CB8-DD12-7E60-E149BB7D69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lang="en-US" sz="2600" b="1" dirty="0"/>
              <a:t>Gap of Previous Studies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en-US" dirty="0"/>
              <a:t>Despite advances, these studies did not provide a </a:t>
            </a:r>
            <a:r>
              <a:rPr lang="en-US" b="1" dirty="0"/>
              <a:t>practical real-time framework</a:t>
            </a:r>
            <a:r>
              <a:rPr lang="en-US" dirty="0"/>
              <a:t>. They fell short in:</a:t>
            </a:r>
          </a:p>
          <a:p>
            <a:r>
              <a:rPr lang="en-US" b="1" dirty="0"/>
              <a:t>Real-time adaptability</a:t>
            </a:r>
            <a:r>
              <a:rPr lang="en-US" dirty="0"/>
              <a:t> – most experiments were conducted offline.</a:t>
            </a:r>
          </a:p>
          <a:p>
            <a:r>
              <a:rPr lang="en-US" b="1" dirty="0"/>
              <a:t>Handling imbalanced datasets</a:t>
            </a:r>
            <a:r>
              <a:rPr lang="en-US" dirty="0"/>
              <a:t> – limited use of advanced resampling or cost-sensitive methods.</a:t>
            </a:r>
          </a:p>
          <a:p>
            <a:r>
              <a:rPr lang="en-US" b="1" dirty="0"/>
              <a:t>Sustainability of accuracy</a:t>
            </a:r>
            <a:r>
              <a:rPr lang="en-US" dirty="0"/>
              <a:t> – lack of adaptive learning to respond to evolving fraud patterns.</a:t>
            </a:r>
          </a:p>
          <a:p>
            <a:r>
              <a:rPr lang="en-US" b="1" dirty="0"/>
              <a:t>Scalability</a:t>
            </a:r>
            <a:r>
              <a:rPr lang="en-US" dirty="0"/>
              <a:t> – high computational cost limits deployment in real-world banking or e-commerce environments.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8428408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6628C-2288-15AD-DC6D-91F1ACA6A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0706" y="685800"/>
            <a:ext cx="9742318" cy="1752599"/>
          </a:xfrm>
        </p:spPr>
        <p:txBody>
          <a:bodyPr>
            <a:normAutofit/>
          </a:bodyPr>
          <a:lstStyle/>
          <a:p>
            <a:r>
              <a:rPr lang="en-US" dirty="0"/>
              <a:t>Related Works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6A4D212-7459-8A05-B85A-F515FD24B2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7085610"/>
              </p:ext>
            </p:extLst>
          </p:nvPr>
        </p:nvGraphicFramePr>
        <p:xfrm>
          <a:off x="1760705" y="2986124"/>
          <a:ext cx="9742322" cy="25135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63053">
                  <a:extLst>
                    <a:ext uri="{9D8B030D-6E8A-4147-A177-3AD203B41FA5}">
                      <a16:colId xmlns:a16="http://schemas.microsoft.com/office/drawing/2014/main" val="1076658923"/>
                    </a:ext>
                  </a:extLst>
                </a:gridCol>
                <a:gridCol w="776842">
                  <a:extLst>
                    <a:ext uri="{9D8B030D-6E8A-4147-A177-3AD203B41FA5}">
                      <a16:colId xmlns:a16="http://schemas.microsoft.com/office/drawing/2014/main" val="1385959834"/>
                    </a:ext>
                  </a:extLst>
                </a:gridCol>
                <a:gridCol w="1019507">
                  <a:extLst>
                    <a:ext uri="{9D8B030D-6E8A-4147-A177-3AD203B41FA5}">
                      <a16:colId xmlns:a16="http://schemas.microsoft.com/office/drawing/2014/main" val="2967445548"/>
                    </a:ext>
                  </a:extLst>
                </a:gridCol>
                <a:gridCol w="1813686">
                  <a:extLst>
                    <a:ext uri="{9D8B030D-6E8A-4147-A177-3AD203B41FA5}">
                      <a16:colId xmlns:a16="http://schemas.microsoft.com/office/drawing/2014/main" val="3580895984"/>
                    </a:ext>
                  </a:extLst>
                </a:gridCol>
                <a:gridCol w="947811">
                  <a:extLst>
                    <a:ext uri="{9D8B030D-6E8A-4147-A177-3AD203B41FA5}">
                      <a16:colId xmlns:a16="http://schemas.microsoft.com/office/drawing/2014/main" val="3272163085"/>
                    </a:ext>
                  </a:extLst>
                </a:gridCol>
                <a:gridCol w="2021423">
                  <a:extLst>
                    <a:ext uri="{9D8B030D-6E8A-4147-A177-3AD203B41FA5}">
                      <a16:colId xmlns:a16="http://schemas.microsoft.com/office/drawing/2014/main" val="2803944452"/>
                    </a:ext>
                  </a:extLst>
                </a:gridCol>
              </a:tblGrid>
              <a:tr h="290922"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Study Title &amp; Source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Year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Method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Dataset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Result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Limitation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extLst>
                  <a:ext uri="{0D108BD9-81ED-4DB2-BD59-A6C34878D82A}">
                    <a16:rowId xmlns:a16="http://schemas.microsoft.com/office/drawing/2014/main" val="301812358"/>
                  </a:ext>
                </a:extLst>
              </a:tr>
              <a:tr h="555648"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Credit Card Fraud Detection Using CNN without Pooling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2023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CNN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ctr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Kaggle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83.72%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Feature loss → low accuracy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extLst>
                  <a:ext uri="{0D108BD9-81ED-4DB2-BD59-A6C34878D82A}">
                    <a16:rowId xmlns:a16="http://schemas.microsoft.com/office/drawing/2014/main" val="3727524651"/>
                  </a:ext>
                </a:extLst>
              </a:tr>
              <a:tr h="555648"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Hybrid CNN–SVM for Fraud Detection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2023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CNN–SVM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ctr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Kaggle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91.05%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Still imbalanced, offline only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extLst>
                  <a:ext uri="{0D108BD9-81ED-4DB2-BD59-A6C34878D82A}">
                    <a16:rowId xmlns:a16="http://schemas.microsoft.com/office/drawing/2014/main" val="790437603"/>
                  </a:ext>
                </a:extLst>
              </a:tr>
              <a:tr h="555648"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 dirty="0" err="1">
                          <a:effectLst/>
                        </a:rPr>
                        <a:t>BiLSTM</a:t>
                      </a:r>
                      <a:r>
                        <a:rPr lang="en-US" sz="1200" dirty="0">
                          <a:effectLst/>
                        </a:rPr>
                        <a:t>–GRU–</a:t>
                      </a:r>
                      <a:r>
                        <a:rPr lang="en-US" sz="1200" dirty="0" err="1">
                          <a:effectLst/>
                        </a:rPr>
                        <a:t>MaxPooling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2020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BiLSTM–GRU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ctr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Kaggle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91.37%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Complex, hard real-time deployment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extLst>
                  <a:ext uri="{0D108BD9-81ED-4DB2-BD59-A6C34878D82A}">
                    <a16:rowId xmlns:a16="http://schemas.microsoft.com/office/drawing/2014/main" val="3415034924"/>
                  </a:ext>
                </a:extLst>
              </a:tr>
              <a:tr h="555648"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LSTM Approach for Fraud Detection 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2024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LSTM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ctr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Kaggle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>
                          <a:effectLst/>
                        </a:rPr>
                        <a:t>96.3%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200" dirty="0">
                          <a:effectLst/>
                        </a:rPr>
                        <a:t>Resource-intensive, no real-time test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877" marR="7877" marT="7877" marB="7877" anchor="ctr"/>
                </a:tc>
                <a:extLst>
                  <a:ext uri="{0D108BD9-81ED-4DB2-BD59-A6C34878D82A}">
                    <a16:rowId xmlns:a16="http://schemas.microsoft.com/office/drawing/2014/main" val="20322139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426262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4E7B6A-CFA5-B3AD-CF32-7C0635EF2E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DCD27-7B94-050D-AB7D-849B1DA9D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Methodology &amp; Proposed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3DDB2C-0BF8-B797-E919-B8F45F4F63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Data Collection</a:t>
            </a:r>
          </a:p>
          <a:p>
            <a:r>
              <a:rPr lang="en-US" dirty="0"/>
              <a:t>Kaggle dataset with anonymized transactions (only 0.172% fraud).</a:t>
            </a:r>
          </a:p>
        </p:txBody>
      </p:sp>
    </p:spTree>
    <p:extLst>
      <p:ext uri="{BB962C8B-B14F-4D97-AF65-F5344CB8AC3E}">
        <p14:creationId xmlns:p14="http://schemas.microsoft.com/office/powerpoint/2010/main" val="2399273256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011035-9D98-3B0F-1219-CCDA5B31C4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A7428-9AE4-5580-5859-A1F268F06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Methodology &amp; Proposed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8B2EE1-ED24-D9DF-97E8-CBB1D8287D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Data Preprocessing</a:t>
            </a:r>
            <a:endParaRPr lang="en-US" dirty="0"/>
          </a:p>
          <a:p>
            <a:r>
              <a:rPr lang="en-US" dirty="0"/>
              <a:t>Remove missing/invalid values.</a:t>
            </a:r>
          </a:p>
          <a:p>
            <a:r>
              <a:rPr lang="en-US" dirty="0"/>
              <a:t>Normalize continuous variables.</a:t>
            </a:r>
          </a:p>
          <a:p>
            <a:r>
              <a:rPr lang="en-US" dirty="0"/>
              <a:t>Handle imbalance using Synthetic Minority Over-sampling Technique (</a:t>
            </a:r>
            <a:r>
              <a:rPr lang="en-US" b="1" dirty="0"/>
              <a:t>SMOTE) 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65393937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CD5050-1309-5847-5CD6-BB0B0ADC1A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7C65F-79BD-4F93-9114-C9D7A3F6B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Methodology &amp; Proposed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353AB4-34BF-EB8A-C4EF-5B054D320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Model/Method Selection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Traditional ML Models (Baselines)</a:t>
            </a:r>
            <a:endParaRPr lang="en-US" dirty="0"/>
          </a:p>
          <a:p>
            <a:r>
              <a:rPr lang="en-US" b="1" dirty="0"/>
              <a:t>Logistic Regression</a:t>
            </a:r>
            <a:r>
              <a:rPr lang="en-US" dirty="0"/>
              <a:t> – simple interpretable baseline.</a:t>
            </a:r>
          </a:p>
          <a:p>
            <a:r>
              <a:rPr lang="en-US" b="1" dirty="0"/>
              <a:t>Decision Trees</a:t>
            </a:r>
            <a:r>
              <a:rPr lang="en-US" dirty="0"/>
              <a:t> – non-linear, easy to understand.</a:t>
            </a:r>
          </a:p>
          <a:p>
            <a:r>
              <a:rPr lang="en-US" b="1" dirty="0"/>
              <a:t>Random Forest</a:t>
            </a:r>
            <a:r>
              <a:rPr lang="en-US" dirty="0"/>
              <a:t> – ensemble, handles non-linear relations.</a:t>
            </a:r>
          </a:p>
          <a:p>
            <a:r>
              <a:rPr lang="en-US" b="1" dirty="0"/>
              <a:t>Support Vector Machine (SVM)</a:t>
            </a:r>
            <a:r>
              <a:rPr lang="en-US" dirty="0"/>
              <a:t> – effective in high-dimensional data.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657251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F96F9E-BC77-FC70-AFB5-7991CFCEE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Methodology &amp; Proposed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93FB36-83DC-735C-CA56-174F7F58A7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Model/Method Selection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Boosting Model</a:t>
            </a:r>
            <a:endParaRPr lang="en-US" dirty="0"/>
          </a:p>
          <a:p>
            <a:r>
              <a:rPr lang="en-US" b="1" dirty="0"/>
              <a:t>Extreme Gradient Boosting </a:t>
            </a:r>
            <a:r>
              <a:rPr lang="en-US" dirty="0"/>
              <a:t>(</a:t>
            </a:r>
            <a:r>
              <a:rPr lang="en-US" b="1" dirty="0" err="1"/>
              <a:t>XGBoost</a:t>
            </a:r>
            <a:r>
              <a:rPr lang="en-US" b="1" dirty="0"/>
              <a:t>)</a:t>
            </a:r>
            <a:r>
              <a:rPr lang="en-US" dirty="0"/>
              <a:t> – efficient boosting, high accuracy for tabular data.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7442254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DCD5FA-8C1B-028B-35A9-A81169B853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AC743E-00CC-48AE-3E40-E6887B8A0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Methodology &amp; Proposed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E7B343-8667-5C36-736B-3E3299A3CD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Model/Method Selection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Optimization Techniques</a:t>
            </a:r>
            <a:endParaRPr lang="en-US" dirty="0"/>
          </a:p>
          <a:p>
            <a:r>
              <a:rPr lang="en-US" dirty="0"/>
              <a:t>Hyperparameter tuning (grid search, learning rate).</a:t>
            </a:r>
          </a:p>
          <a:p>
            <a:r>
              <a:rPr lang="en-US" dirty="0"/>
              <a:t>Regularization to reduce overfitting.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264499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874A5-0B62-BD32-B635-7BA76981B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Methodology &amp; Proposed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A2F3E0-E178-2669-83B8-79BAF826B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/>
              <a:t>Model/Method Selection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Deep Learning Models</a:t>
            </a:r>
            <a:endParaRPr lang="en-US" dirty="0"/>
          </a:p>
          <a:p>
            <a:r>
              <a:rPr lang="en-US" b="1" dirty="0"/>
              <a:t>Convolutional Neural Network</a:t>
            </a:r>
            <a:r>
              <a:rPr lang="en-US" dirty="0"/>
              <a:t>(</a:t>
            </a:r>
            <a:r>
              <a:rPr lang="en-US" b="1" dirty="0"/>
              <a:t>CNN), Recurrent Neural Network (RNN) </a:t>
            </a:r>
            <a:r>
              <a:rPr lang="en-US" dirty="0"/>
              <a:t>– feature extraction &amp; sequential learning.</a:t>
            </a:r>
          </a:p>
          <a:p>
            <a:r>
              <a:rPr lang="en-US" b="1" dirty="0"/>
              <a:t>Long Short-Term Memory (LSTM), Gated Recurrent Unit </a:t>
            </a:r>
            <a:r>
              <a:rPr lang="en-US" dirty="0"/>
              <a:t>(</a:t>
            </a:r>
            <a:r>
              <a:rPr lang="en-US" b="1" dirty="0"/>
              <a:t>GRU), Bidirectional</a:t>
            </a:r>
            <a:r>
              <a:rPr lang="en-US" dirty="0"/>
              <a:t> </a:t>
            </a:r>
            <a:r>
              <a:rPr lang="en-US" b="1" dirty="0"/>
              <a:t>Long Short-Term Memory (</a:t>
            </a:r>
            <a:r>
              <a:rPr lang="en-US" b="1" dirty="0" err="1"/>
              <a:t>BiLSTM</a:t>
            </a:r>
            <a:r>
              <a:rPr lang="en-US" b="1" dirty="0"/>
              <a:t>), Bidirectional Gated Recurrent Unit (</a:t>
            </a:r>
            <a:r>
              <a:rPr lang="en-US" b="1" dirty="0" err="1"/>
              <a:t>BiGRU</a:t>
            </a:r>
            <a:r>
              <a:rPr lang="en-US" b="1" dirty="0"/>
              <a:t>)</a:t>
            </a:r>
            <a:r>
              <a:rPr lang="en-US" dirty="0"/>
              <a:t> – capture sequential and temporal transaction patterns.</a:t>
            </a:r>
          </a:p>
          <a:p>
            <a:r>
              <a:rPr lang="en-US" b="1" dirty="0"/>
              <a:t>Deep Neural Network (DNN)</a:t>
            </a:r>
            <a:r>
              <a:rPr lang="en-US" dirty="0"/>
              <a:t> – captures complex data interactions.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097211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94C52C56-BEF2-4E22-8C8E-A7AC96B03A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63D0CD-9F31-D580-8B56-1930CCB9A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1" y="685800"/>
            <a:ext cx="2639962" cy="510540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Expected Results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24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29" name="Content Placeholder 2">
            <a:extLst>
              <a:ext uri="{FF2B5EF4-FFF2-40B4-BE49-F238E27FC236}">
                <a16:creationId xmlns:a16="http://schemas.microsoft.com/office/drawing/2014/main" id="{C1EE027A-C1AB-FEA1-26AA-A8C6A954BC2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1413950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09625583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8643778-7F6C-4E8D-84D1-D5CDB99281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22F88D-6907-48AF-B024-346E855E0D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823A4F-BC12-7E80-9A7E-B9EFE4497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112" y="685801"/>
            <a:ext cx="2743200" cy="5105400"/>
          </a:xfrm>
        </p:spPr>
        <p:txBody>
          <a:bodyPr>
            <a:normAutofit/>
          </a:bodyPr>
          <a:lstStyle/>
          <a:p>
            <a:pPr algn="l"/>
            <a:r>
              <a:rPr lang="en-US" sz="3200">
                <a:solidFill>
                  <a:srgbClr val="FFFFFF"/>
                </a:solidFill>
              </a:rPr>
              <a:t>Conclusion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3842748-48B5-4DD0-A06A-A31C74024A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548E99BE-1071-4690-9B9C-07926CEE55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9301F039-B467-413A-B25C-770E51069D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9F06AEC1-5558-49E8-8CAC-FEBD00DF0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D10B76B9-BA68-471E-B58C-ED91198A9F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FEB3913B-54A3-490E-BA4B-5D0330990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F75DC961-08A4-46F8-8A80-2E1FB977E1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FB9F44-A720-EEFC-258F-B655384660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106" y="685801"/>
            <a:ext cx="6385918" cy="5105400"/>
          </a:xfrm>
        </p:spPr>
        <p:txBody>
          <a:bodyPr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sz="2000"/>
              <a:t>Scalable framework for banks, e-commerce, and payment platforms.</a:t>
            </a:r>
          </a:p>
          <a:p>
            <a:pPr lvl="0">
              <a:lnSpc>
                <a:spcPct val="90000"/>
              </a:lnSpc>
            </a:pPr>
            <a:r>
              <a:rPr lang="en-US" sz="2000" b="1"/>
              <a:t>Credit card fraud</a:t>
            </a:r>
            <a:r>
              <a:rPr lang="en-US" sz="2000"/>
              <a:t> remains a critical challenge in the digital era, with growing risks and financial losses.</a:t>
            </a:r>
          </a:p>
          <a:p>
            <a:pPr lvl="0">
              <a:lnSpc>
                <a:spcPct val="90000"/>
              </a:lnSpc>
            </a:pPr>
            <a:r>
              <a:rPr lang="en-US" sz="2000"/>
              <a:t>Traditional detection systems are </a:t>
            </a:r>
            <a:r>
              <a:rPr lang="en-US" sz="2000" b="1"/>
              <a:t>static</a:t>
            </a:r>
            <a:r>
              <a:rPr lang="en-US" sz="2000"/>
              <a:t>, limited in adaptability, and generate many </a:t>
            </a:r>
            <a:r>
              <a:rPr lang="en-US" sz="2000" b="1"/>
              <a:t>false positives</a:t>
            </a:r>
            <a:r>
              <a:rPr lang="en-US" sz="2000"/>
              <a:t>.</a:t>
            </a:r>
          </a:p>
          <a:p>
            <a:pPr lvl="0">
              <a:lnSpc>
                <a:spcPct val="90000"/>
              </a:lnSpc>
            </a:pPr>
            <a:r>
              <a:rPr lang="en-US" sz="2000"/>
              <a:t>This research proposes a </a:t>
            </a:r>
            <a:r>
              <a:rPr lang="en-US" sz="2000" b="1"/>
              <a:t>real-time fraud detection framework</a:t>
            </a:r>
            <a:r>
              <a:rPr lang="en-US" sz="2000"/>
              <a:t> using ML/DL, integrated with </a:t>
            </a:r>
            <a:r>
              <a:rPr lang="en-US" sz="2000" b="1"/>
              <a:t>adaptive learning</a:t>
            </a:r>
            <a:r>
              <a:rPr lang="en-US" sz="2000"/>
              <a:t>.</a:t>
            </a:r>
          </a:p>
          <a:p>
            <a:pPr lvl="0">
              <a:lnSpc>
                <a:spcPct val="90000"/>
              </a:lnSpc>
            </a:pPr>
            <a:r>
              <a:rPr lang="en-US" sz="2000"/>
              <a:t>The expected outcome is an </a:t>
            </a:r>
            <a:r>
              <a:rPr lang="en-US" sz="2000" b="1"/>
              <a:t>accurate, scalable, and practical system</a:t>
            </a:r>
            <a:r>
              <a:rPr lang="en-US" sz="2000"/>
              <a:t> ready for deployment in banks, e-commerce, and payment platforms.</a:t>
            </a:r>
          </a:p>
          <a:p>
            <a:pPr lvl="0">
              <a:lnSpc>
                <a:spcPct val="90000"/>
              </a:lnSpc>
            </a:pPr>
            <a:r>
              <a:rPr lang="en-US" sz="2000"/>
              <a:t>By combining </a:t>
            </a:r>
            <a:r>
              <a:rPr lang="en-US" sz="2000" b="1"/>
              <a:t>transactional and behavioral data</a:t>
            </a:r>
            <a:r>
              <a:rPr lang="en-US" sz="2000"/>
              <a:t>, the framework ensures </a:t>
            </a:r>
            <a:r>
              <a:rPr lang="en-US" sz="2000" b="1"/>
              <a:t>long-term resilience</a:t>
            </a:r>
            <a:r>
              <a:rPr lang="en-US" sz="2000"/>
              <a:t> against evolving fraud patterns.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355651164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E9D059B6-ADD8-488A-B346-63289E90D1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F69B42B4-BC82-4495-A6F9-A28167B56A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7">
              <a:extLst>
                <a:ext uri="{FF2B5EF4-FFF2-40B4-BE49-F238E27FC236}">
                  <a16:creationId xmlns:a16="http://schemas.microsoft.com/office/drawing/2014/main" id="{83CC168C-2AD4-4FFB-9F25-420ED6514C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6C9F369A-6158-4AE8-BA04-138A9DFFAE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FC7B1DF4-AD98-42A8-820F-667A3DCC40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61C58B74-3656-4FD5-AC47-EE3A59EBB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B349A01-D803-4A18-B608-47BFCED434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15655827-B42D-4180-88D3-D83F25E4B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4ACCB06-563C-4ADE-B4D6-1FE9F723C7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3955594"/>
            <a:ext cx="1828958" cy="2902407"/>
          </a:xfrm>
          <a:custGeom>
            <a:avLst/>
            <a:gdLst>
              <a:gd name="connsiteX0" fmla="*/ 0 w 1828958"/>
              <a:gd name="connsiteY0" fmla="*/ 0 h 2902407"/>
              <a:gd name="connsiteX1" fmla="*/ 1828958 w 1828958"/>
              <a:gd name="connsiteY1" fmla="*/ 2902407 h 2902407"/>
              <a:gd name="connsiteX2" fmla="*/ 1709896 w 1828958"/>
              <a:gd name="connsiteY2" fmla="*/ 2902407 h 2902407"/>
              <a:gd name="connsiteX3" fmla="*/ 0 w 1828958"/>
              <a:gd name="connsiteY3" fmla="*/ 63474 h 2902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8958" h="2902407">
                <a:moveTo>
                  <a:pt x="0" y="0"/>
                </a:moveTo>
                <a:lnTo>
                  <a:pt x="1828958" y="2902407"/>
                </a:lnTo>
                <a:lnTo>
                  <a:pt x="1709896" y="2902407"/>
                </a:lnTo>
                <a:lnTo>
                  <a:pt x="0" y="63474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0761ECD-D92B-46AE-82CA-640023D28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" y="3220098"/>
            <a:ext cx="2910045" cy="3637903"/>
          </a:xfrm>
          <a:custGeom>
            <a:avLst/>
            <a:gdLst>
              <a:gd name="connsiteX0" fmla="*/ 0 w 2910045"/>
              <a:gd name="connsiteY0" fmla="*/ 0 h 3637903"/>
              <a:gd name="connsiteX1" fmla="*/ 2910045 w 2910045"/>
              <a:gd name="connsiteY1" fmla="*/ 3637903 h 3637903"/>
              <a:gd name="connsiteX2" fmla="*/ 2786220 w 2910045"/>
              <a:gd name="connsiteY2" fmla="*/ 3637903 h 3637903"/>
              <a:gd name="connsiteX3" fmla="*/ 0 w 2910045"/>
              <a:gd name="connsiteY3" fmla="*/ 20366 h 3637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10045" h="3637903">
                <a:moveTo>
                  <a:pt x="0" y="0"/>
                </a:moveTo>
                <a:lnTo>
                  <a:pt x="2910045" y="3637903"/>
                </a:lnTo>
                <a:lnTo>
                  <a:pt x="2786220" y="3637903"/>
                </a:lnTo>
                <a:lnTo>
                  <a:pt x="0" y="2036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9A928607-C55C-40FD-B2DF-6CD6A7226A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" y="2845509"/>
            <a:ext cx="4149883" cy="4012491"/>
          </a:xfrm>
          <a:custGeom>
            <a:avLst/>
            <a:gdLst>
              <a:gd name="connsiteX0" fmla="*/ 0 w 4149883"/>
              <a:gd name="connsiteY0" fmla="*/ 0 h 4012491"/>
              <a:gd name="connsiteX1" fmla="*/ 4149883 w 4149883"/>
              <a:gd name="connsiteY1" fmla="*/ 4012491 h 4012491"/>
              <a:gd name="connsiteX2" fmla="*/ 2910046 w 4149883"/>
              <a:gd name="connsiteY2" fmla="*/ 4012491 h 4012491"/>
              <a:gd name="connsiteX3" fmla="*/ 0 w 4149883"/>
              <a:gd name="connsiteY3" fmla="*/ 374587 h 4012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49883" h="4012491">
                <a:moveTo>
                  <a:pt x="0" y="0"/>
                </a:moveTo>
                <a:lnTo>
                  <a:pt x="4149883" y="4012491"/>
                </a:lnTo>
                <a:lnTo>
                  <a:pt x="2910046" y="4012491"/>
                </a:lnTo>
                <a:lnTo>
                  <a:pt x="0" y="3745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400A20C1-29A4-43E0-AB15-7931F76F8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3332410"/>
            <a:ext cx="2719546" cy="3525590"/>
          </a:xfrm>
          <a:custGeom>
            <a:avLst/>
            <a:gdLst>
              <a:gd name="connsiteX0" fmla="*/ 0 w 2719546"/>
              <a:gd name="connsiteY0" fmla="*/ 0 h 3525590"/>
              <a:gd name="connsiteX1" fmla="*/ 2719546 w 2719546"/>
              <a:gd name="connsiteY1" fmla="*/ 3525590 h 3525590"/>
              <a:gd name="connsiteX2" fmla="*/ 1828959 w 2719546"/>
              <a:gd name="connsiteY2" fmla="*/ 3525590 h 3525590"/>
              <a:gd name="connsiteX3" fmla="*/ 0 w 2719546"/>
              <a:gd name="connsiteY3" fmla="*/ 623183 h 3525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19546" h="3525590">
                <a:moveTo>
                  <a:pt x="0" y="0"/>
                </a:moveTo>
                <a:lnTo>
                  <a:pt x="2719546" y="3525590"/>
                </a:lnTo>
                <a:lnTo>
                  <a:pt x="1828959" y="3525590"/>
                </a:lnTo>
                <a:lnTo>
                  <a:pt x="0" y="623183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121BE7-F23D-1364-11CC-EE601E3B7D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643468"/>
            <a:ext cx="9144000" cy="361889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dirty="0"/>
              <a:t>Thank you for your attention</a:t>
            </a:r>
          </a:p>
        </p:txBody>
      </p:sp>
    </p:spTree>
    <p:extLst>
      <p:ext uri="{BB962C8B-B14F-4D97-AF65-F5344CB8AC3E}">
        <p14:creationId xmlns:p14="http://schemas.microsoft.com/office/powerpoint/2010/main" val="3235822523"/>
      </p:ext>
    </p:extLst>
  </p:cSld>
  <p:clrMapOvr>
    <a:masterClrMapping/>
  </p:clrMapOvr>
  <p:transition spd="slow">
    <p:wipe dir="r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Public | عام"/>
  <p:tag name="BJHEADERFOOTERTEXTMARKING" val="Public | عام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Public | عام"/>
  <p:tag name="BJHEADERFOOTERTEXTMARKING" val="Public | عام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Public | عام"/>
  <p:tag name="BJHEADERFOOTERTEXTMARKING" val="Public | عام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Public | عام"/>
  <p:tag name="BJHEADERFOOTERTEXTMARKING" val="Public | عام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Public | عام"/>
  <p:tag name="BJHEADERFOOTERTEXTMARKING" val="Public | عام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sisl xmlns:xsd="http://www.w3.org/2001/XMLSchema" xmlns:xsi="http://www.w3.org/2001/XMLSchema-instance" xmlns="http://www.boldonjames.com/2008/01/sie/internal/label" sislVersion="0" policy="b971009d-5b54-40b1-8df3-c6018c02f97a" origin="userSelected">
  <element uid="bcb9b9ad-90b8-4937-a625-ce8b1b2368c9" value=""/>
</sisl>
</file>

<file path=customXml/itemProps1.xml><?xml version="1.0" encoding="utf-8"?>
<ds:datastoreItem xmlns:ds="http://schemas.openxmlformats.org/officeDocument/2006/customXml" ds:itemID="{B85AE7BC-3200-4BD1-A57C-B4024FEA7622}">
  <ds:schemaRefs>
    <ds:schemaRef ds:uri="http://www.w3.org/2001/XMLSchema"/>
    <ds:schemaRef ds:uri="http://www.boldonjames.com/2008/01/sie/internal/labe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2833</TotalTime>
  <Words>865</Words>
  <Application>Microsoft Office PowerPoint</Application>
  <PresentationFormat>Widescreen</PresentationFormat>
  <Paragraphs>115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Corbel</vt:lpstr>
      <vt:lpstr>Segoe UI</vt:lpstr>
      <vt:lpstr>Times New Roman</vt:lpstr>
      <vt:lpstr>Parallax</vt:lpstr>
      <vt:lpstr>PowerPoint Presentation</vt:lpstr>
      <vt:lpstr>Agenda Overview</vt:lpstr>
      <vt:lpstr>Problem Statement &amp; Objectives</vt:lpstr>
      <vt:lpstr>Problem Statement &amp; Objectives</vt:lpstr>
      <vt:lpstr>Problem Statement &amp; Objectives</vt:lpstr>
      <vt:lpstr>Related Works</vt:lpstr>
      <vt:lpstr>Related Works</vt:lpstr>
      <vt:lpstr>Related Works</vt:lpstr>
      <vt:lpstr>Methodology &amp; Proposed Approach</vt:lpstr>
      <vt:lpstr>Methodology &amp; Proposed Approach</vt:lpstr>
      <vt:lpstr>Methodology &amp; Proposed Approach</vt:lpstr>
      <vt:lpstr>Methodology &amp; Proposed Approach</vt:lpstr>
      <vt:lpstr>Methodology &amp; Proposed Approach</vt:lpstr>
      <vt:lpstr>Methodology &amp; Proposed Approach</vt:lpstr>
      <vt:lpstr>Expected Results</vt:lpstr>
      <vt:lpstr>Conclusion</vt:lpstr>
      <vt:lpstr>Thank you for your attention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Ahmad Abu Talib</dc:creator>
  <cp:lastModifiedBy>bosina ahmed</cp:lastModifiedBy>
  <cp:revision>16</cp:revision>
  <dcterms:created xsi:type="dcterms:W3CDTF">2025-08-25T13:12:44Z</dcterms:created>
  <dcterms:modified xsi:type="dcterms:W3CDTF">2025-08-27T17:40:26Z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IndexRef">
    <vt:lpwstr>585fd1d5-345a-4924-bb92-29bcac19a0e0</vt:lpwstr>
  </property>
  <property fmtid="{D5CDD505-2E9C-101B-9397-08002B2CF9AE}" pid="3" name="bjClsUserRVM">
    <vt:lpwstr>[]</vt:lpwstr>
  </property>
  <property fmtid="{D5CDD505-2E9C-101B-9397-08002B2CF9AE}" pid="4" name="bjSaver">
    <vt:lpwstr>hPhEzfBcSJO/O64mR9M736B6xY2O5SLb</vt:lpwstr>
  </property>
  <property fmtid="{D5CDD505-2E9C-101B-9397-08002B2CF9AE}" pid="5" name="bjDocumentLabelXML">
    <vt:lpwstr>&lt;?xml version="1.0" encoding="us-ascii"?&gt;&lt;sisl xmlns:xsd="http://www.w3.org/2001/XMLSchema" xmlns:xsi="http://www.w3.org/2001/XMLSchema-instance" sislVersion="0" policy="b971009d-5b54-40b1-8df3-c6018c02f97a" origin="userSelected" xmlns="http://www.boldonj</vt:lpwstr>
  </property>
  <property fmtid="{D5CDD505-2E9C-101B-9397-08002B2CF9AE}" pid="6" name="bjDocumentLabelXML-0">
    <vt:lpwstr>ames.com/2008/01/sie/internal/label"&gt;&lt;element uid="bcb9b9ad-90b8-4937-a625-ce8b1b2368c9" value="" /&gt;&lt;/sisl&gt;</vt:lpwstr>
  </property>
  <property fmtid="{D5CDD505-2E9C-101B-9397-08002B2CF9AE}" pid="7" name="bjDocumentSecurityLabel">
    <vt:lpwstr>Public | عام </vt:lpwstr>
  </property>
  <property fmtid="{D5CDD505-2E9C-101B-9397-08002B2CF9AE}" pid="8" name="bjSlideMasterFooterText">
    <vt:lpwstr>Public | عام</vt:lpwstr>
  </property>
  <property fmtid="{D5CDD505-2E9C-101B-9397-08002B2CF9AE}" pid="9" name="bjpmDocIH">
    <vt:lpwstr>Y8y70RcSegQwQMt6kihZRS6wTWjHqdQS</vt:lpwstr>
  </property>
</Properties>
</file>