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483"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481" r:id="rId17"/>
    <p:sldId id="274" r:id="rId18"/>
    <p:sldId id="275" r:id="rId19"/>
    <p:sldId id="482" r:id="rId20"/>
    <p:sldId id="484"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3"/>
            <p14:sldId id="257"/>
            <p14:sldId id="258"/>
            <p14:sldId id="259"/>
            <p14:sldId id="260"/>
            <p14:sldId id="261"/>
            <p14:sldId id="262"/>
            <p14:sldId id="263"/>
            <p14:sldId id="264"/>
            <p14:sldId id="265"/>
            <p14:sldId id="266"/>
            <p14:sldId id="267"/>
            <p14:sldId id="268"/>
            <p14:sldId id="269"/>
            <p14:sldId id="270"/>
            <p14:sldId id="481"/>
            <p14:sldId id="274"/>
            <p14:sldId id="275"/>
            <p14:sldId id="482"/>
            <p14:sldId id="484"/>
            <p14:sldId id="276"/>
            <p14:sldId id="277"/>
            <p14:sldId id="278"/>
            <p14:sldId id="279"/>
            <p14:sldId id="280"/>
            <p14:sldId id="281"/>
            <p14:sldId id="282"/>
            <p14:sldId id="283"/>
            <p14:sldId id="284"/>
            <p14:sldId id="285"/>
            <p14:sldId id="286"/>
            <p14:sldId id="287"/>
            <p14:sldId id="288"/>
            <p14:sldId id="289"/>
            <p14:sldId id="290"/>
            <p14:sldId id="291"/>
            <p14:sldId id="292"/>
            <p14:sldId id="2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110" d="100"/>
          <a:sy n="110" d="100"/>
        </p:scale>
        <p:origin x="52" y="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101" name="Google Shape;101;p2: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02/03/2023</a:t>
            </a:r>
            <a:endParaRPr/>
          </a:p>
        </p:txBody>
      </p:sp>
      <p:sp>
        <p:nvSpPr>
          <p:cNvPr id="102" name="Google Shape;102;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3" name="Google Shape;11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114" name="Google Shape;114;p3: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02/03/2023</a:t>
            </a:r>
            <a:endParaRPr/>
          </a:p>
        </p:txBody>
      </p:sp>
      <p:sp>
        <p:nvSpPr>
          <p:cNvPr id="115" name="Google Shape;115;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3" name="Google Shape;123;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124" name="Google Shape;124;p4: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02/03/2023</a:t>
            </a:r>
            <a:endParaRPr/>
          </a:p>
        </p:txBody>
      </p:sp>
      <p:sp>
        <p:nvSpPr>
          <p:cNvPr id="125" name="Google Shape;125;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3" name="Google Shape;13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134" name="Google Shape;134;p5: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02/03/2023</a:t>
            </a:r>
            <a:endParaRPr/>
          </a:p>
        </p:txBody>
      </p:sp>
      <p:sp>
        <p:nvSpPr>
          <p:cNvPr id="135" name="Google Shape;135;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2" name="Google Shape;142;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143" name="Google Shape;143;p6: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02/03/2023</a:t>
            </a:r>
            <a:endParaRPr/>
          </a:p>
        </p:txBody>
      </p:sp>
      <p:sp>
        <p:nvSpPr>
          <p:cNvPr id="144" name="Google Shape;144;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153" name="Google Shape;153;p7: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02/03/2023</a:t>
            </a:r>
            <a:endParaRPr/>
          </a:p>
        </p:txBody>
      </p:sp>
      <p:sp>
        <p:nvSpPr>
          <p:cNvPr id="154" name="Google Shape;154;p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3" name="Google Shape;163;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164" name="Google Shape;164;p8: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02/03/2023</a:t>
            </a:r>
            <a:endParaRPr/>
          </a:p>
        </p:txBody>
      </p:sp>
      <p:sp>
        <p:nvSpPr>
          <p:cNvPr id="165" name="Google Shape;165;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3" name="Google Shape;173;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174" name="Google Shape;174;p9: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02/03/2023</a:t>
            </a:r>
            <a:endParaRPr/>
          </a:p>
        </p:txBody>
      </p:sp>
      <p:sp>
        <p:nvSpPr>
          <p:cNvPr id="175" name="Google Shape;175;p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3" name="Google Shape;183;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184" name="Google Shape;184;p10: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02/03/2023</a:t>
            </a:r>
            <a:endParaRPr/>
          </a:p>
        </p:txBody>
      </p:sp>
      <p:sp>
        <p:nvSpPr>
          <p:cNvPr id="185" name="Google Shape;185;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Google Shape;192;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3" name="Google Shape;193;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194" name="Google Shape;194;p11: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02/03/2023</a:t>
            </a:r>
            <a:endParaRPr/>
          </a:p>
        </p:txBody>
      </p:sp>
      <p:sp>
        <p:nvSpPr>
          <p:cNvPr id="195" name="Google Shape;195;p1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2" name="Google Shape;202;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dirty="0"/>
          </a:p>
        </p:txBody>
      </p:sp>
      <p:sp>
        <p:nvSpPr>
          <p:cNvPr id="203" name="Google Shape;203;p12: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02/03/2023</a:t>
            </a:r>
            <a:endParaRPr/>
          </a:p>
        </p:txBody>
      </p:sp>
      <p:sp>
        <p:nvSpPr>
          <p:cNvPr id="204" name="Google Shape;204;p1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2" name="Google Shape;212;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13" name="Google Shape;213;p13: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02/03/2023</a:t>
            </a:r>
            <a:endParaRPr/>
          </a:p>
        </p:txBody>
      </p:sp>
      <p:sp>
        <p:nvSpPr>
          <p:cNvPr id="214" name="Google Shape;214;p1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2" name="Google Shape;222;p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23" name="Google Shape;223;p14: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02/03/2023</a:t>
            </a:r>
            <a:endParaRPr/>
          </a:p>
        </p:txBody>
      </p:sp>
      <p:sp>
        <p:nvSpPr>
          <p:cNvPr id="224" name="Google Shape;224;p1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2" name="Google Shape;232;p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33" name="Google Shape;233;p15: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02/03/2023</a:t>
            </a:r>
            <a:endParaRPr/>
          </a:p>
        </p:txBody>
      </p:sp>
      <p:sp>
        <p:nvSpPr>
          <p:cNvPr id="234" name="Google Shape;234;p1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2" name="Google Shape;242;p1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43" name="Google Shape;243;p16: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02/03/2023</a:t>
            </a:r>
            <a:endParaRPr/>
          </a:p>
        </p:txBody>
      </p:sp>
      <p:sp>
        <p:nvSpPr>
          <p:cNvPr id="244" name="Google Shape;244;p1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16</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0"/>
        <p:cNvGrpSpPr/>
        <p:nvPr/>
      </p:nvGrpSpPr>
      <p:grpSpPr>
        <a:xfrm>
          <a:off x="0" y="0"/>
          <a:ext cx="0" cy="0"/>
          <a:chOff x="0" y="0"/>
          <a:chExt cx="0" cy="0"/>
        </a:xfrm>
      </p:grpSpPr>
      <p:sp>
        <p:nvSpPr>
          <p:cNvPr id="271" name="Google Shape;271;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2" name="Google Shape;272;p1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73" name="Google Shape;273;p19: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02/03/2023</a:t>
            </a:r>
            <a:endParaRPr/>
          </a:p>
        </p:txBody>
      </p:sp>
      <p:sp>
        <p:nvSpPr>
          <p:cNvPr id="274" name="Google Shape;274;p1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2" name="Google Shape;282;p2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83" name="Google Shape;283;p20: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02/03/2023</a:t>
            </a:r>
            <a:endParaRPr/>
          </a:p>
        </p:txBody>
      </p:sp>
      <p:sp>
        <p:nvSpPr>
          <p:cNvPr id="284" name="Google Shape;284;p2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18</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p:cNvGrpSpPr/>
        <p:nvPr/>
      </p:nvGrpSpPr>
      <p:grpSpPr>
        <a:xfrm>
          <a:off x="0" y="0"/>
          <a:ext cx="0" cy="0"/>
          <a:chOff x="0" y="0"/>
          <a:chExt cx="0" cy="0"/>
        </a:xfrm>
      </p:grpSpPr>
      <p:sp>
        <p:nvSpPr>
          <p:cNvPr id="291" name="Google Shape;291;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2" name="Google Shape;292;p2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93" name="Google Shape;293;p21: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02/03/2023</a:t>
            </a:r>
            <a:endParaRPr/>
          </a:p>
        </p:txBody>
      </p:sp>
      <p:sp>
        <p:nvSpPr>
          <p:cNvPr id="294" name="Google Shape;294;p2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19</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2" name="Google Shape;282;p2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83" name="Google Shape;283;p20: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02/03/2023</a:t>
            </a:r>
            <a:endParaRPr/>
          </a:p>
        </p:txBody>
      </p:sp>
      <p:sp>
        <p:nvSpPr>
          <p:cNvPr id="284" name="Google Shape;284;p2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20</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p:cNvGrpSpPr/>
        <p:nvPr/>
      </p:nvGrpSpPr>
      <p:grpSpPr>
        <a:xfrm>
          <a:off x="0" y="0"/>
          <a:ext cx="0" cy="0"/>
          <a:chOff x="0" y="0"/>
          <a:chExt cx="0" cy="0"/>
        </a:xfrm>
      </p:grpSpPr>
      <p:sp>
        <p:nvSpPr>
          <p:cNvPr id="291" name="Google Shape;291;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2" name="Google Shape;292;p2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93" name="Google Shape;293;p21: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02/03/2023</a:t>
            </a:r>
            <a:endParaRPr/>
          </a:p>
        </p:txBody>
      </p:sp>
      <p:sp>
        <p:nvSpPr>
          <p:cNvPr id="294" name="Google Shape;294;p2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21</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0"/>
        <p:cNvGrpSpPr/>
        <p:nvPr/>
      </p:nvGrpSpPr>
      <p:grpSpPr>
        <a:xfrm>
          <a:off x="0" y="0"/>
          <a:ext cx="0" cy="0"/>
          <a:chOff x="0" y="0"/>
          <a:chExt cx="0" cy="0"/>
        </a:xfrm>
      </p:grpSpPr>
      <p:sp>
        <p:nvSpPr>
          <p:cNvPr id="301" name="Google Shape;301;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02" name="Google Shape;302;p2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303" name="Google Shape;303;p22: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02/03/2023</a:t>
            </a:r>
            <a:endParaRPr/>
          </a:p>
        </p:txBody>
      </p:sp>
      <p:sp>
        <p:nvSpPr>
          <p:cNvPr id="304" name="Google Shape;304;p2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22</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9"/>
        <p:cNvGrpSpPr/>
        <p:nvPr/>
      </p:nvGrpSpPr>
      <p:grpSpPr>
        <a:xfrm>
          <a:off x="0" y="0"/>
          <a:ext cx="0" cy="0"/>
          <a:chOff x="0" y="0"/>
          <a:chExt cx="0" cy="0"/>
        </a:xfrm>
      </p:grpSpPr>
      <p:sp>
        <p:nvSpPr>
          <p:cNvPr id="310" name="Google Shape;310;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1" name="Google Shape;311;p2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312" name="Google Shape;312;p23: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02/03/2023</a:t>
            </a:r>
            <a:endParaRPr/>
          </a:p>
        </p:txBody>
      </p:sp>
      <p:sp>
        <p:nvSpPr>
          <p:cNvPr id="313" name="Google Shape;313;p2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23</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9"/>
        <p:cNvGrpSpPr/>
        <p:nvPr/>
      </p:nvGrpSpPr>
      <p:grpSpPr>
        <a:xfrm>
          <a:off x="0" y="0"/>
          <a:ext cx="0" cy="0"/>
          <a:chOff x="0" y="0"/>
          <a:chExt cx="0" cy="0"/>
        </a:xfrm>
      </p:grpSpPr>
      <p:sp>
        <p:nvSpPr>
          <p:cNvPr id="320" name="Google Shape;320;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21" name="Google Shape;321;p2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322" name="Google Shape;322;p24: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02/03/2023</a:t>
            </a:r>
            <a:endParaRPr/>
          </a:p>
        </p:txBody>
      </p:sp>
      <p:sp>
        <p:nvSpPr>
          <p:cNvPr id="323" name="Google Shape;323;p2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24</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
        <p:cNvGrpSpPr/>
        <p:nvPr/>
      </p:nvGrpSpPr>
      <p:grpSpPr>
        <a:xfrm>
          <a:off x="0" y="0"/>
          <a:ext cx="0" cy="0"/>
          <a:chOff x="0" y="0"/>
          <a:chExt cx="0" cy="0"/>
        </a:xfrm>
      </p:grpSpPr>
      <p:sp>
        <p:nvSpPr>
          <p:cNvPr id="330" name="Google Shape;330;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1" name="Google Shape;331;p2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332" name="Google Shape;332;p25: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02/03/2023</a:t>
            </a:r>
            <a:endParaRPr/>
          </a:p>
        </p:txBody>
      </p:sp>
      <p:sp>
        <p:nvSpPr>
          <p:cNvPr id="333" name="Google Shape;333;p2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25</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8"/>
        <p:cNvGrpSpPr/>
        <p:nvPr/>
      </p:nvGrpSpPr>
      <p:grpSpPr>
        <a:xfrm>
          <a:off x="0" y="0"/>
          <a:ext cx="0" cy="0"/>
          <a:chOff x="0" y="0"/>
          <a:chExt cx="0" cy="0"/>
        </a:xfrm>
      </p:grpSpPr>
      <p:sp>
        <p:nvSpPr>
          <p:cNvPr id="339" name="Google Shape;339;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40" name="Google Shape;340;p2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341" name="Google Shape;341;p26: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02/03/2023</a:t>
            </a:r>
            <a:endParaRPr/>
          </a:p>
        </p:txBody>
      </p:sp>
      <p:sp>
        <p:nvSpPr>
          <p:cNvPr id="342" name="Google Shape;342;p2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26</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8"/>
        <p:cNvGrpSpPr/>
        <p:nvPr/>
      </p:nvGrpSpPr>
      <p:grpSpPr>
        <a:xfrm>
          <a:off x="0" y="0"/>
          <a:ext cx="0" cy="0"/>
          <a:chOff x="0" y="0"/>
          <a:chExt cx="0" cy="0"/>
        </a:xfrm>
      </p:grpSpPr>
      <p:sp>
        <p:nvSpPr>
          <p:cNvPr id="349" name="Google Shape;349;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0" name="Google Shape;350;p2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351" name="Google Shape;351;p27: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02/03/2023</a:t>
            </a:r>
            <a:endParaRPr/>
          </a:p>
        </p:txBody>
      </p:sp>
      <p:sp>
        <p:nvSpPr>
          <p:cNvPr id="352" name="Google Shape;352;p2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27</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8"/>
        <p:cNvGrpSpPr/>
        <p:nvPr/>
      </p:nvGrpSpPr>
      <p:grpSpPr>
        <a:xfrm>
          <a:off x="0" y="0"/>
          <a:ext cx="0" cy="0"/>
          <a:chOff x="0" y="0"/>
          <a:chExt cx="0" cy="0"/>
        </a:xfrm>
      </p:grpSpPr>
      <p:sp>
        <p:nvSpPr>
          <p:cNvPr id="359" name="Google Shape;359;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0" name="Google Shape;360;p2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361" name="Google Shape;361;p28: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02/03/2023</a:t>
            </a:r>
            <a:endParaRPr/>
          </a:p>
        </p:txBody>
      </p:sp>
      <p:sp>
        <p:nvSpPr>
          <p:cNvPr id="362" name="Google Shape;362;p2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28</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0" name="Google Shape;370;p2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371" name="Google Shape;371;p29: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02/03/2023</a:t>
            </a:r>
            <a:endParaRPr/>
          </a:p>
        </p:txBody>
      </p:sp>
      <p:sp>
        <p:nvSpPr>
          <p:cNvPr id="372" name="Google Shape;372;p2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29</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0" name="Google Shape;380;p3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381" name="Google Shape;381;p30: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02/03/2023</a:t>
            </a:r>
            <a:endParaRPr/>
          </a:p>
        </p:txBody>
      </p:sp>
      <p:sp>
        <p:nvSpPr>
          <p:cNvPr id="382" name="Google Shape;382;p3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30</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7"/>
        <p:cNvGrpSpPr/>
        <p:nvPr/>
      </p:nvGrpSpPr>
      <p:grpSpPr>
        <a:xfrm>
          <a:off x="0" y="0"/>
          <a:ext cx="0" cy="0"/>
          <a:chOff x="0" y="0"/>
          <a:chExt cx="0" cy="0"/>
        </a:xfrm>
      </p:grpSpPr>
      <p:sp>
        <p:nvSpPr>
          <p:cNvPr id="388" name="Google Shape;388;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9" name="Google Shape;389;p3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390" name="Google Shape;390;p31: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02/03/2023</a:t>
            </a:r>
            <a:endParaRPr/>
          </a:p>
        </p:txBody>
      </p:sp>
      <p:sp>
        <p:nvSpPr>
          <p:cNvPr id="391" name="Google Shape;391;p3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31</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7"/>
        <p:cNvGrpSpPr/>
        <p:nvPr/>
      </p:nvGrpSpPr>
      <p:grpSpPr>
        <a:xfrm>
          <a:off x="0" y="0"/>
          <a:ext cx="0" cy="0"/>
          <a:chOff x="0" y="0"/>
          <a:chExt cx="0" cy="0"/>
        </a:xfrm>
      </p:grpSpPr>
      <p:sp>
        <p:nvSpPr>
          <p:cNvPr id="398" name="Google Shape;398;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99" name="Google Shape;399;p3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400" name="Google Shape;400;p32: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02/03/2023</a:t>
            </a:r>
            <a:endParaRPr/>
          </a:p>
        </p:txBody>
      </p:sp>
      <p:sp>
        <p:nvSpPr>
          <p:cNvPr id="401" name="Google Shape;401;p3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32</a:t>
            </a:fld>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7"/>
        <p:cNvGrpSpPr/>
        <p:nvPr/>
      </p:nvGrpSpPr>
      <p:grpSpPr>
        <a:xfrm>
          <a:off x="0" y="0"/>
          <a:ext cx="0" cy="0"/>
          <a:chOff x="0" y="0"/>
          <a:chExt cx="0" cy="0"/>
        </a:xfrm>
      </p:grpSpPr>
      <p:sp>
        <p:nvSpPr>
          <p:cNvPr id="408" name="Google Shape;408;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09" name="Google Shape;409;p3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410" name="Google Shape;410;p33: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02/03/2023</a:t>
            </a:r>
            <a:endParaRPr/>
          </a:p>
        </p:txBody>
      </p:sp>
      <p:sp>
        <p:nvSpPr>
          <p:cNvPr id="411" name="Google Shape;411;p3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33</a:t>
            </a:fld>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8"/>
        <p:cNvGrpSpPr/>
        <p:nvPr/>
      </p:nvGrpSpPr>
      <p:grpSpPr>
        <a:xfrm>
          <a:off x="0" y="0"/>
          <a:ext cx="0" cy="0"/>
          <a:chOff x="0" y="0"/>
          <a:chExt cx="0" cy="0"/>
        </a:xfrm>
      </p:grpSpPr>
      <p:sp>
        <p:nvSpPr>
          <p:cNvPr id="419" name="Google Shape;419;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20" name="Google Shape;420;p3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421" name="Google Shape;421;p34: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02/03/2023</a:t>
            </a:r>
            <a:endParaRPr/>
          </a:p>
        </p:txBody>
      </p:sp>
      <p:sp>
        <p:nvSpPr>
          <p:cNvPr id="422" name="Google Shape;422;p3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34</a:t>
            </a:fld>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8"/>
        <p:cNvGrpSpPr/>
        <p:nvPr/>
      </p:nvGrpSpPr>
      <p:grpSpPr>
        <a:xfrm>
          <a:off x="0" y="0"/>
          <a:ext cx="0" cy="0"/>
          <a:chOff x="0" y="0"/>
          <a:chExt cx="0" cy="0"/>
        </a:xfrm>
      </p:grpSpPr>
      <p:sp>
        <p:nvSpPr>
          <p:cNvPr id="429" name="Google Shape;429;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30" name="Google Shape;430;p3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431" name="Google Shape;431;p35: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02/03/2023</a:t>
            </a:r>
            <a:endParaRPr/>
          </a:p>
        </p:txBody>
      </p:sp>
      <p:sp>
        <p:nvSpPr>
          <p:cNvPr id="432" name="Google Shape;432;p3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35</a:t>
            </a:fld>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8"/>
        <p:cNvGrpSpPr/>
        <p:nvPr/>
      </p:nvGrpSpPr>
      <p:grpSpPr>
        <a:xfrm>
          <a:off x="0" y="0"/>
          <a:ext cx="0" cy="0"/>
          <a:chOff x="0" y="0"/>
          <a:chExt cx="0" cy="0"/>
        </a:xfrm>
      </p:grpSpPr>
      <p:sp>
        <p:nvSpPr>
          <p:cNvPr id="439" name="Google Shape;439;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40" name="Google Shape;440;p3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441" name="Google Shape;441;p36: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02/03/2023</a:t>
            </a:r>
            <a:endParaRPr/>
          </a:p>
        </p:txBody>
      </p:sp>
      <p:sp>
        <p:nvSpPr>
          <p:cNvPr id="442" name="Google Shape;442;p3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36</a:t>
            </a:fld>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9"/>
        <p:cNvGrpSpPr/>
        <p:nvPr/>
      </p:nvGrpSpPr>
      <p:grpSpPr>
        <a:xfrm>
          <a:off x="0" y="0"/>
          <a:ext cx="0" cy="0"/>
          <a:chOff x="0" y="0"/>
          <a:chExt cx="0" cy="0"/>
        </a:xfrm>
      </p:grpSpPr>
      <p:sp>
        <p:nvSpPr>
          <p:cNvPr id="450" name="Google Shape;450;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51" name="Google Shape;451;p3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452" name="Google Shape;452;p37: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02/03/2023</a:t>
            </a:r>
            <a:endParaRPr/>
          </a:p>
        </p:txBody>
      </p:sp>
      <p:sp>
        <p:nvSpPr>
          <p:cNvPr id="453" name="Google Shape;453;p3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37</a:t>
            </a:fld>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9"/>
        <p:cNvGrpSpPr/>
        <p:nvPr/>
      </p:nvGrpSpPr>
      <p:grpSpPr>
        <a:xfrm>
          <a:off x="0" y="0"/>
          <a:ext cx="0" cy="0"/>
          <a:chOff x="0" y="0"/>
          <a:chExt cx="0" cy="0"/>
        </a:xfrm>
      </p:grpSpPr>
      <p:sp>
        <p:nvSpPr>
          <p:cNvPr id="460" name="Google Shape;460;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61" name="Google Shape;461;p3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462" name="Google Shape;462;p38: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02/03/2023</a:t>
            </a:r>
            <a:endParaRPr/>
          </a:p>
        </p:txBody>
      </p:sp>
      <p:sp>
        <p:nvSpPr>
          <p:cNvPr id="463" name="Google Shape;463;p3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38</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7/12/2024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7/12/2024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7/12/2024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7/12/2024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7/12/2024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7/12/2024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7/12/2024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7/12/2024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7/12/2024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7/12/2024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7/12/2024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7/12/2024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9.svg"/><Relationship Id="rId2" Type="http://schemas.openxmlformats.org/officeDocument/2006/relationships/image" Target="../media/image5.jpeg"/><Relationship Id="rId1" Type="http://schemas.openxmlformats.org/officeDocument/2006/relationships/slideLayout" Target="../slideLayouts/slideLayout13.xml"/><Relationship Id="rId6" Type="http://schemas.openxmlformats.org/officeDocument/2006/relationships/image" Target="../media/image8.png"/><Relationship Id="rId5" Type="http://schemas.openxmlformats.org/officeDocument/2006/relationships/image" Target="../media/image2.png"/><Relationship Id="rId4" Type="http://schemas.openxmlformats.org/officeDocument/2006/relationships/image" Target="../media/image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64822" y="316707"/>
            <a:ext cx="5836768" cy="568404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buClrTx/>
            </a:pPr>
            <a:endParaRPr lang="en-US" sz="1350" kern="1200">
              <a:solidFill>
                <a:prstClr val="white"/>
              </a:solidFill>
              <a:latin typeface="Calibri" panose="020F0502020204030204"/>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290410" y="2324697"/>
            <a:ext cx="5077327" cy="1132811"/>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6F1730"/>
                </a:solidFill>
                <a:effectLst/>
                <a:uLnTx/>
                <a:uFillTx/>
                <a:latin typeface="Georgia"/>
                <a:ea typeface="Georgia"/>
                <a:cs typeface="Georgia"/>
                <a:sym typeface="Georgia"/>
              </a:rPr>
              <a:t>Entrepreneurial Leadership &amp; Organizational </a:t>
            </a:r>
            <a:r>
              <a:rPr kumimoji="0" lang="en-US" sz="2400" b="1" i="0" u="none" strike="noStrike" kern="0" cap="none" spc="0" normalizeH="0" baseline="0" noProof="0" dirty="0" err="1">
                <a:ln>
                  <a:noFill/>
                </a:ln>
                <a:solidFill>
                  <a:srgbClr val="6F1730"/>
                </a:solidFill>
                <a:effectLst/>
                <a:uLnTx/>
                <a:uFillTx/>
                <a:latin typeface="Georgia"/>
                <a:ea typeface="Georgia"/>
                <a:cs typeface="Georgia"/>
                <a:sym typeface="Georgia"/>
              </a:rPr>
              <a:t>Behaviour</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118801" y="5239994"/>
            <a:ext cx="2637456" cy="3968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pPr>
            <a:r>
              <a:rPr lang="en-US" sz="2100" b="1" kern="1200" dirty="0">
                <a:solidFill>
                  <a:prstClr val="white"/>
                </a:solidFill>
                <a:latin typeface="Times New Roman" panose="02020603050405020304" pitchFamily="18" charset="0"/>
                <a:cs typeface="Times New Roman" panose="02020603050405020304" pitchFamily="18" charset="0"/>
              </a:rPr>
              <a:t>Introduction </a:t>
            </a:r>
          </a:p>
        </p:txBody>
      </p:sp>
      <p:sp>
        <p:nvSpPr>
          <p:cNvPr id="46" name="TextBox 45">
            <a:extLst>
              <a:ext uri="{FF2B5EF4-FFF2-40B4-BE49-F238E27FC236}">
                <a16:creationId xmlns:a16="http://schemas.microsoft.com/office/drawing/2014/main" id="{FA59789B-D841-DB76-25B9-1348B202C2B5}"/>
              </a:ext>
            </a:extLst>
          </p:cNvPr>
          <p:cNvSpPr txBox="1"/>
          <p:nvPr/>
        </p:nvSpPr>
        <p:spPr>
          <a:xfrm>
            <a:off x="442743" y="4128965"/>
            <a:ext cx="6168676" cy="1200329"/>
          </a:xfrm>
          <a:prstGeom prst="rect">
            <a:avLst/>
          </a:prstGeom>
          <a:noFill/>
        </p:spPr>
        <p:txBody>
          <a:bodyPr wrap="none" rtlCol="0">
            <a:spAutoFit/>
          </a:bodyPr>
          <a:lstStyle/>
          <a:p>
            <a:pPr fontAlgn="base">
              <a:spcBef>
                <a:spcPct val="0"/>
              </a:spcBef>
              <a:spcAft>
                <a:spcPct val="0"/>
              </a:spcAft>
              <a:buClrTx/>
              <a:defRPr/>
            </a:pPr>
            <a:r>
              <a:rPr lang="en-US" altLang="en-US" sz="2100" kern="1200" dirty="0">
                <a:solidFill>
                  <a:srgbClr val="24A9E1"/>
                </a:solidFill>
                <a:latin typeface="Tajawal Medium"/>
                <a:ea typeface="+mn-ea"/>
                <a:cs typeface="Arial" panose="020B0604020202020204" pitchFamily="34" charset="0"/>
              </a:rPr>
              <a:t>ENT 612</a:t>
            </a: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lang="en-US" sz="1500" kern="1200" dirty="0">
                <a:solidFill>
                  <a:prstClr val="black"/>
                </a:solidFill>
                <a:latin typeface="Times New Roman" panose="02020603050405020304" pitchFamily="18" charset="0"/>
                <a:ea typeface="+mn-ea"/>
                <a:cs typeface="Times New Roman" panose="02020603050405020304" pitchFamily="18" charset="0"/>
              </a:rPr>
              <a:t> </a:t>
            </a:r>
            <a:r>
              <a:rPr kumimoji="0" lang="en-US" sz="2400" b="1" i="0" u="none" strike="noStrike" kern="0" cap="none" spc="0" normalizeH="0" baseline="0" noProof="0" dirty="0">
                <a:ln>
                  <a:noFill/>
                </a:ln>
                <a:solidFill>
                  <a:srgbClr val="1F3864"/>
                </a:solidFill>
                <a:effectLst/>
                <a:uLnTx/>
                <a:uFillTx/>
                <a:latin typeface="Georgia"/>
                <a:ea typeface="Georgia"/>
                <a:cs typeface="Georgia"/>
                <a:sym typeface="Georgia"/>
              </a:rPr>
              <a:t>Master of Entrepreneurship Program</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defTabSz="685800">
              <a:buClrTx/>
            </a:pPr>
            <a:r>
              <a:rPr lang="en-US" sz="1500" kern="1200" dirty="0">
                <a:solidFill>
                  <a:prstClr val="black"/>
                </a:solidFill>
                <a:latin typeface="Times New Roman" panose="02020603050405020304" pitchFamily="18" charset="0"/>
                <a:ea typeface="+mn-ea"/>
                <a:cs typeface="Times New Roman" panose="02020603050405020304" pitchFamily="18" charset="0"/>
              </a:rPr>
              <a:t>    </a:t>
            </a: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669964" y="1059491"/>
            <a:ext cx="2215991" cy="1034717"/>
          </a:xfrm>
          <a:prstGeom prst="rect">
            <a:avLst/>
          </a:prstGeom>
        </p:spPr>
      </p:pic>
      <p:pic>
        <p:nvPicPr>
          <p:cNvPr id="2" name="Picture 1">
            <a:extLst>
              <a:ext uri="{FF2B5EF4-FFF2-40B4-BE49-F238E27FC236}">
                <a16:creationId xmlns:a16="http://schemas.microsoft.com/office/drawing/2014/main" id="{7FDB98B8-0FA2-B275-03A0-AB64F640015E}"/>
              </a:ext>
            </a:extLst>
          </p:cNvPr>
          <p:cNvPicPr>
            <a:picLocks noChangeAspect="1"/>
          </p:cNvPicPr>
          <p:nvPr/>
        </p:nvPicPr>
        <p:blipFill>
          <a:blip r:embed="rId4"/>
          <a:stretch>
            <a:fillRect/>
          </a:stretch>
        </p:blipFill>
        <p:spPr>
          <a:xfrm>
            <a:off x="6708274" y="1735941"/>
            <a:ext cx="4721040" cy="2655585"/>
          </a:xfrm>
          <a:prstGeom prst="rect">
            <a:avLst/>
          </a:prstGeom>
        </p:spPr>
      </p:pic>
    </p:spTree>
    <p:extLst>
      <p:ext uri="{BB962C8B-B14F-4D97-AF65-F5344CB8AC3E}">
        <p14:creationId xmlns:p14="http://schemas.microsoft.com/office/powerpoint/2010/main" val="41010418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4" name="Google Shape;104;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a:t>
            </a:fld>
            <a:endParaRPr/>
          </a:p>
        </p:txBody>
      </p:sp>
      <p:sp>
        <p:nvSpPr>
          <p:cNvPr id="105" name="Google Shape;105;p2"/>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5</a:t>
            </a:r>
            <a:endParaRPr/>
          </a:p>
        </p:txBody>
      </p:sp>
      <p:sp>
        <p:nvSpPr>
          <p:cNvPr id="106" name="Google Shape;106;p2"/>
          <p:cNvSpPr txBox="1"/>
          <p:nvPr/>
        </p:nvSpPr>
        <p:spPr>
          <a:xfrm>
            <a:off x="1728439" y="1867335"/>
            <a:ext cx="9132601" cy="553998"/>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2000" b="1">
                <a:solidFill>
                  <a:schemeClr val="dk1"/>
                </a:solidFill>
                <a:latin typeface="Times"/>
                <a:ea typeface="Times"/>
                <a:cs typeface="Times"/>
                <a:sym typeface="Times"/>
              </a:rPr>
              <a:t>2. Establishing a Comparative and Competitive Advantage</a:t>
            </a:r>
            <a:endParaRPr sz="2000">
              <a:solidFill>
                <a:schemeClr val="dk1"/>
              </a:solidFill>
              <a:latin typeface="Calibri"/>
              <a:ea typeface="Calibri"/>
              <a:cs typeface="Calibri"/>
              <a:sym typeface="Calibri"/>
            </a:endParaRPr>
          </a:p>
        </p:txBody>
      </p:sp>
      <p:sp>
        <p:nvSpPr>
          <p:cNvPr id="107" name="Google Shape;107;p2"/>
          <p:cNvSpPr txBox="1"/>
          <p:nvPr/>
        </p:nvSpPr>
        <p:spPr>
          <a:xfrm>
            <a:off x="1728438" y="2530228"/>
            <a:ext cx="7415561" cy="553998"/>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2000" b="1">
                <a:solidFill>
                  <a:schemeClr val="dk1"/>
                </a:solidFill>
                <a:latin typeface="Times"/>
                <a:ea typeface="Times"/>
                <a:cs typeface="Times"/>
                <a:sym typeface="Times"/>
              </a:rPr>
              <a:t>3. Making Your Product or Service Sustainable</a:t>
            </a:r>
            <a:endParaRPr sz="2000" b="1">
              <a:solidFill>
                <a:schemeClr val="dk1"/>
              </a:solidFill>
              <a:latin typeface="Calibri"/>
              <a:ea typeface="Calibri"/>
              <a:cs typeface="Calibri"/>
              <a:sym typeface="Calibri"/>
            </a:endParaRPr>
          </a:p>
        </p:txBody>
      </p:sp>
      <p:sp>
        <p:nvSpPr>
          <p:cNvPr id="108" name="Google Shape;108;p2"/>
          <p:cNvSpPr txBox="1"/>
          <p:nvPr/>
        </p:nvSpPr>
        <p:spPr>
          <a:xfrm>
            <a:off x="1728438" y="3241489"/>
            <a:ext cx="84054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Calibri"/>
                <a:ea typeface="Calibri"/>
                <a:cs typeface="Calibri"/>
                <a:sym typeface="Calibri"/>
              </a:rPr>
              <a:t>4. </a:t>
            </a:r>
            <a:r>
              <a:rPr lang="en-GB" sz="2000" b="1">
                <a:solidFill>
                  <a:schemeClr val="dk1"/>
                </a:solidFill>
                <a:latin typeface="Times"/>
                <a:ea typeface="Times"/>
                <a:cs typeface="Times"/>
                <a:sym typeface="Times"/>
              </a:rPr>
              <a:t>Keeping Your Product or Service Profitable</a:t>
            </a:r>
            <a:endParaRPr/>
          </a:p>
        </p:txBody>
      </p:sp>
      <p:sp>
        <p:nvSpPr>
          <p:cNvPr id="109" name="Google Shape;109;p2"/>
          <p:cNvSpPr txBox="1"/>
          <p:nvPr/>
        </p:nvSpPr>
        <p:spPr>
          <a:xfrm>
            <a:off x="1851102" y="3950254"/>
            <a:ext cx="484625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imes New Roman"/>
                <a:ea typeface="Times New Roman"/>
                <a:cs typeface="Times New Roman"/>
                <a:sym typeface="Times New Roman"/>
              </a:rPr>
              <a:t>5. Effective Team Building</a:t>
            </a:r>
            <a:endParaRPr sz="2000" b="1">
              <a:solidFill>
                <a:schemeClr val="dk1"/>
              </a:solidFill>
              <a:latin typeface="Times New Roman"/>
              <a:ea typeface="Times New Roman"/>
              <a:cs typeface="Times New Roman"/>
              <a:sym typeface="Times New Roman"/>
            </a:endParaRPr>
          </a:p>
        </p:txBody>
      </p:sp>
      <p:sp>
        <p:nvSpPr>
          <p:cNvPr id="110" name="Google Shape;110;p2"/>
          <p:cNvSpPr txBox="1"/>
          <p:nvPr/>
        </p:nvSpPr>
        <p:spPr>
          <a:xfrm>
            <a:off x="2516460" y="285721"/>
            <a:ext cx="6094140" cy="369332"/>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1800" b="1" dirty="0">
                <a:solidFill>
                  <a:srgbClr val="FF0000"/>
                </a:solidFill>
                <a:latin typeface="Times New Roman"/>
                <a:ea typeface="Times New Roman"/>
                <a:cs typeface="Times New Roman"/>
                <a:sym typeface="Times New Roman"/>
              </a:rPr>
              <a:t>The previous lecture has covered the following topics</a:t>
            </a:r>
            <a:endParaRPr sz="1600" dirty="0">
              <a:solidFill>
                <a:srgbClr val="FF0000"/>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a:t>
            </a:fld>
            <a:endParaRPr/>
          </a:p>
        </p:txBody>
      </p:sp>
      <p:sp>
        <p:nvSpPr>
          <p:cNvPr id="118" name="Google Shape;118;p3"/>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5</a:t>
            </a:r>
            <a:endParaRPr/>
          </a:p>
        </p:txBody>
      </p:sp>
      <p:sp>
        <p:nvSpPr>
          <p:cNvPr id="119" name="Google Shape;119;p3"/>
          <p:cNvSpPr txBox="1"/>
          <p:nvPr/>
        </p:nvSpPr>
        <p:spPr>
          <a:xfrm>
            <a:off x="2516460" y="285721"/>
            <a:ext cx="6094140" cy="369332"/>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1800" b="1" dirty="0">
                <a:solidFill>
                  <a:srgbClr val="FF0000"/>
                </a:solidFill>
                <a:latin typeface="Times New Roman"/>
                <a:ea typeface="Times New Roman"/>
                <a:cs typeface="Times New Roman"/>
                <a:sym typeface="Times New Roman"/>
              </a:rPr>
              <a:t>This lecture covers the following topics</a:t>
            </a:r>
            <a:endParaRPr sz="1600" dirty="0">
              <a:solidFill>
                <a:srgbClr val="FF0000"/>
              </a:solidFill>
              <a:latin typeface="Calibri"/>
              <a:ea typeface="Calibri"/>
              <a:cs typeface="Calibri"/>
              <a:sym typeface="Calibri"/>
            </a:endParaRPr>
          </a:p>
        </p:txBody>
      </p:sp>
      <p:sp>
        <p:nvSpPr>
          <p:cNvPr id="120" name="Google Shape;120;p3"/>
          <p:cNvSpPr txBox="1"/>
          <p:nvPr/>
        </p:nvSpPr>
        <p:spPr>
          <a:xfrm>
            <a:off x="2314575" y="1485037"/>
            <a:ext cx="6096000" cy="3699474"/>
          </a:xfrm>
          <a:prstGeom prst="rect">
            <a:avLst/>
          </a:prstGeom>
          <a:noFill/>
          <a:ln>
            <a:noFill/>
          </a:ln>
        </p:spPr>
        <p:txBody>
          <a:bodyPr spcFirstLastPara="1" wrap="square" lIns="91425" tIns="45700" rIns="91425" bIns="45700" anchor="t" anchorCtr="0">
            <a:spAutoFit/>
          </a:bodyPr>
          <a:lstStyle/>
          <a:p>
            <a:pPr marL="285750" marR="0" lvl="0" indent="-285750" algn="l" rtl="0">
              <a:lnSpc>
                <a:spcPct val="200000"/>
              </a:lnSpc>
              <a:spcBef>
                <a:spcPts val="0"/>
              </a:spcBef>
              <a:spcAft>
                <a:spcPts val="0"/>
              </a:spcAft>
              <a:buClr>
                <a:schemeClr val="dk1"/>
              </a:buClr>
              <a:buSzPts val="2000"/>
              <a:buFont typeface="Noto Sans Symbols"/>
              <a:buChar char="▪"/>
            </a:pPr>
            <a:r>
              <a:rPr lang="en-GB" sz="2000">
                <a:solidFill>
                  <a:schemeClr val="dk1"/>
                </a:solidFill>
                <a:latin typeface="Calibri"/>
                <a:ea typeface="Calibri"/>
                <a:cs typeface="Calibri"/>
                <a:sym typeface="Calibri"/>
              </a:rPr>
              <a:t>Successful leadership </a:t>
            </a:r>
            <a:endParaRPr/>
          </a:p>
          <a:p>
            <a:pPr marL="285750" marR="0" lvl="0" indent="-285750" algn="l" rtl="0">
              <a:lnSpc>
                <a:spcPct val="200000"/>
              </a:lnSpc>
              <a:spcBef>
                <a:spcPts val="0"/>
              </a:spcBef>
              <a:spcAft>
                <a:spcPts val="0"/>
              </a:spcAft>
              <a:buClr>
                <a:schemeClr val="dk1"/>
              </a:buClr>
              <a:buSzPts val="2000"/>
              <a:buFont typeface="Noto Sans Symbols"/>
              <a:buChar char="▪"/>
            </a:pPr>
            <a:r>
              <a:rPr lang="en-GB" sz="2000">
                <a:solidFill>
                  <a:schemeClr val="dk1"/>
                </a:solidFill>
                <a:latin typeface="Calibri"/>
                <a:ea typeface="Calibri"/>
                <a:cs typeface="Calibri"/>
                <a:sym typeface="Calibri"/>
              </a:rPr>
              <a:t>Professional Leadership</a:t>
            </a:r>
            <a:endParaRPr/>
          </a:p>
          <a:p>
            <a:pPr marL="285750" marR="0" lvl="0" indent="-285750" algn="l" rtl="0">
              <a:lnSpc>
                <a:spcPct val="200000"/>
              </a:lnSpc>
              <a:spcBef>
                <a:spcPts val="0"/>
              </a:spcBef>
              <a:spcAft>
                <a:spcPts val="0"/>
              </a:spcAft>
              <a:buClr>
                <a:schemeClr val="dk1"/>
              </a:buClr>
              <a:buSzPts val="2000"/>
              <a:buFont typeface="Noto Sans Symbols"/>
              <a:buChar char="▪"/>
            </a:pPr>
            <a:r>
              <a:rPr lang="en-GB" sz="2000">
                <a:solidFill>
                  <a:schemeClr val="dk1"/>
                </a:solidFill>
                <a:latin typeface="Calibri"/>
                <a:ea typeface="Calibri"/>
                <a:cs typeface="Calibri"/>
                <a:sym typeface="Calibri"/>
              </a:rPr>
              <a:t>Personal Leadership</a:t>
            </a:r>
            <a:endParaRPr/>
          </a:p>
          <a:p>
            <a:pPr marL="285750" marR="0" lvl="0" indent="-285750" algn="l" rtl="0">
              <a:lnSpc>
                <a:spcPct val="200000"/>
              </a:lnSpc>
              <a:spcBef>
                <a:spcPts val="0"/>
              </a:spcBef>
              <a:spcAft>
                <a:spcPts val="0"/>
              </a:spcAft>
              <a:buClr>
                <a:schemeClr val="dk1"/>
              </a:buClr>
              <a:buSzPts val="2000"/>
              <a:buFont typeface="Noto Sans Symbols"/>
              <a:buChar char="▪"/>
            </a:pPr>
            <a:r>
              <a:rPr lang="en-GB" sz="2000">
                <a:solidFill>
                  <a:schemeClr val="dk1"/>
                </a:solidFill>
                <a:latin typeface="Calibri"/>
                <a:ea typeface="Calibri"/>
                <a:cs typeface="Calibri"/>
                <a:sym typeface="Calibri"/>
              </a:rPr>
              <a:t>Moral Leadership</a:t>
            </a:r>
            <a:endParaRPr/>
          </a:p>
          <a:p>
            <a:pPr marL="285750" marR="0" lvl="0" indent="-285750" algn="l" rtl="0">
              <a:lnSpc>
                <a:spcPct val="200000"/>
              </a:lnSpc>
              <a:spcBef>
                <a:spcPts val="0"/>
              </a:spcBef>
              <a:spcAft>
                <a:spcPts val="0"/>
              </a:spcAft>
              <a:buClr>
                <a:schemeClr val="dk1"/>
              </a:buClr>
              <a:buSzPts val="2000"/>
              <a:buFont typeface="Noto Sans Symbols"/>
              <a:buChar char="▪"/>
            </a:pPr>
            <a:r>
              <a:rPr lang="en-GB" sz="2000">
                <a:solidFill>
                  <a:schemeClr val="dk1"/>
                </a:solidFill>
                <a:latin typeface="Calibri"/>
                <a:ea typeface="Calibri"/>
                <a:cs typeface="Calibri"/>
                <a:sym typeface="Calibri"/>
              </a:rPr>
              <a:t> Entrepreneurial Leadership in a Non-profit Setting</a:t>
            </a:r>
            <a:endParaRPr/>
          </a:p>
          <a:p>
            <a:pPr marL="285750" marR="0" lvl="0" indent="-285750" algn="l" rtl="0">
              <a:lnSpc>
                <a:spcPct val="200000"/>
              </a:lnSpc>
              <a:spcBef>
                <a:spcPts val="0"/>
              </a:spcBef>
              <a:spcAft>
                <a:spcPts val="0"/>
              </a:spcAft>
              <a:buClr>
                <a:schemeClr val="dk1"/>
              </a:buClr>
              <a:buSzPts val="2000"/>
              <a:buFont typeface="Noto Sans Symbols"/>
              <a:buChar char="▪"/>
            </a:pPr>
            <a:r>
              <a:rPr lang="en-GB" sz="2000">
                <a:solidFill>
                  <a:schemeClr val="dk1"/>
                </a:solidFill>
                <a:latin typeface="Calibri"/>
                <a:ea typeface="Calibri"/>
                <a:cs typeface="Calibri"/>
                <a:sym typeface="Calibri"/>
              </a:rPr>
              <a:t>Seven Deadly Leadership Diseases</a:t>
            </a: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sp>
        <p:nvSpPr>
          <p:cNvPr id="127" name="Google Shape;127;p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4</a:t>
            </a:fld>
            <a:endParaRPr/>
          </a:p>
        </p:txBody>
      </p:sp>
      <p:sp>
        <p:nvSpPr>
          <p:cNvPr id="128" name="Google Shape;128;p4"/>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5</a:t>
            </a:r>
            <a:endParaRPr/>
          </a:p>
        </p:txBody>
      </p:sp>
      <p:pic>
        <p:nvPicPr>
          <p:cNvPr id="129" name="Google Shape;129;p4" descr="Graphical user interface&#10;&#10;Description automatically generated with medium confidence"/>
          <p:cNvPicPr preferRelativeResize="0"/>
          <p:nvPr/>
        </p:nvPicPr>
        <p:blipFill rotWithShape="1">
          <a:blip r:embed="rId3">
            <a:alphaModFix/>
          </a:blip>
          <a:srcRect l="38277" t="14899" r="21539" b="16890"/>
          <a:stretch/>
        </p:blipFill>
        <p:spPr>
          <a:xfrm>
            <a:off x="2395129" y="1025673"/>
            <a:ext cx="6806021" cy="5330677"/>
          </a:xfrm>
          <a:prstGeom prst="rect">
            <a:avLst/>
          </a:prstGeom>
          <a:noFill/>
          <a:ln>
            <a:noFill/>
          </a:ln>
        </p:spPr>
      </p:pic>
      <p:sp>
        <p:nvSpPr>
          <p:cNvPr id="130" name="Google Shape;130;p4"/>
          <p:cNvSpPr txBox="1"/>
          <p:nvPr/>
        </p:nvSpPr>
        <p:spPr>
          <a:xfrm>
            <a:off x="2785654" y="301773"/>
            <a:ext cx="6093822"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rgbClr val="FF0000"/>
                </a:solidFill>
                <a:latin typeface="Calibri"/>
                <a:ea typeface="Calibri"/>
                <a:cs typeface="Calibri"/>
                <a:sym typeface="Calibri"/>
              </a:rPr>
              <a:t>Part 2: The enduring leadership Model.</a:t>
            </a:r>
            <a:endParaRPr dirty="0">
              <a:solidFill>
                <a:srgbClr val="FF0000"/>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6"/>
        <p:cNvGrpSpPr/>
        <p:nvPr/>
      </p:nvGrpSpPr>
      <p:grpSpPr>
        <a:xfrm>
          <a:off x="0" y="0"/>
          <a:ext cx="0" cy="0"/>
          <a:chOff x="0" y="0"/>
          <a:chExt cx="0" cy="0"/>
        </a:xfrm>
      </p:grpSpPr>
      <p:sp>
        <p:nvSpPr>
          <p:cNvPr id="137" name="Google Shape;137;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5</a:t>
            </a:fld>
            <a:endParaRPr/>
          </a:p>
        </p:txBody>
      </p:sp>
      <p:sp>
        <p:nvSpPr>
          <p:cNvPr id="138" name="Google Shape;138;p5"/>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5</a:t>
            </a:r>
            <a:endParaRPr/>
          </a:p>
        </p:txBody>
      </p:sp>
      <p:sp>
        <p:nvSpPr>
          <p:cNvPr id="139" name="Google Shape;139;p5"/>
          <p:cNvSpPr txBox="1"/>
          <p:nvPr/>
        </p:nvSpPr>
        <p:spPr>
          <a:xfrm>
            <a:off x="2951546" y="2486277"/>
            <a:ext cx="5023411"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600" b="1">
                <a:solidFill>
                  <a:srgbClr val="C00000"/>
                </a:solidFill>
                <a:latin typeface="Calibri"/>
                <a:ea typeface="Calibri"/>
                <a:cs typeface="Calibri"/>
                <a:sym typeface="Calibri"/>
              </a:rPr>
              <a:t>Successful leadership </a:t>
            </a:r>
            <a:endParaRPr sz="3600" b="1">
              <a:solidFill>
                <a:srgbClr val="C00000"/>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sp>
        <p:nvSpPr>
          <p:cNvPr id="146" name="Google Shape;146;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6</a:t>
            </a:fld>
            <a:endParaRPr/>
          </a:p>
        </p:txBody>
      </p:sp>
      <p:sp>
        <p:nvSpPr>
          <p:cNvPr id="147" name="Google Shape;147;p6"/>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5</a:t>
            </a:r>
            <a:endParaRPr/>
          </a:p>
        </p:txBody>
      </p:sp>
      <p:sp>
        <p:nvSpPr>
          <p:cNvPr id="148" name="Google Shape;148;p6"/>
          <p:cNvSpPr txBox="1"/>
          <p:nvPr/>
        </p:nvSpPr>
        <p:spPr>
          <a:xfrm>
            <a:off x="819149" y="1192589"/>
            <a:ext cx="11115676" cy="4708941"/>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2000" dirty="0">
                <a:solidFill>
                  <a:schemeClr val="dk1"/>
                </a:solidFill>
                <a:latin typeface="Calibri"/>
                <a:ea typeface="Calibri"/>
                <a:cs typeface="Calibri"/>
                <a:sym typeface="Calibri"/>
              </a:rPr>
              <a:t>What do good leaders want? Obviously, a successful leader wants to “win.” “Winning” is easy to measure in the worlds of sports, games, and academia. However, “winning” in a business context can take many forms. It could mean improved efficiency, a greater market share, or most commonly today maximizing profits and shareholder value. In the context of quality entrepreneurial leadership, “winning” is a long-term prospect. It means creating exciting new products or services that will endure and that will become world-class. It also means, in many cases, becoming the market leader and the best company in the world in the entrepreneur’s chosen field. No matter how “winning” is measured, entrepreneurial leaders want a part of it! But can leaders “win” by themselves? Of course not! A good leader needs good people, and for those people to cooperate, and contribute their efforts. </a:t>
            </a:r>
            <a:r>
              <a:rPr lang="en-GB" sz="2000" dirty="0">
                <a:solidFill>
                  <a:schemeClr val="dk1"/>
                </a:solidFill>
                <a:highlight>
                  <a:srgbClr val="FFFF00"/>
                </a:highlight>
                <a:latin typeface="Calibri"/>
                <a:ea typeface="Calibri"/>
                <a:cs typeface="Calibri"/>
                <a:sym typeface="Calibri"/>
              </a:rPr>
              <a:t>The more people a leader leads, the more he or she will depend on those people.</a:t>
            </a:r>
            <a:endParaRPr dirty="0">
              <a:highlight>
                <a:srgbClr val="FFFF00"/>
              </a:highlight>
            </a:endParaRPr>
          </a:p>
        </p:txBody>
      </p:sp>
      <p:sp>
        <p:nvSpPr>
          <p:cNvPr id="149" name="Google Shape;149;p6"/>
          <p:cNvSpPr txBox="1"/>
          <p:nvPr/>
        </p:nvSpPr>
        <p:spPr>
          <a:xfrm>
            <a:off x="2516332" y="310237"/>
            <a:ext cx="6094268"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dirty="0">
                <a:solidFill>
                  <a:srgbClr val="FF0000"/>
                </a:solidFill>
                <a:latin typeface="Calibri"/>
                <a:ea typeface="Calibri"/>
                <a:cs typeface="Calibri"/>
                <a:sym typeface="Calibri"/>
              </a:rPr>
              <a:t>Successful leadership </a:t>
            </a:r>
            <a:endParaRPr sz="2400" b="1" dirty="0">
              <a:solidFill>
                <a:srgbClr val="FF0000"/>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sp>
        <p:nvSpPr>
          <p:cNvPr id="156" name="Google Shape;156;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7</a:t>
            </a:fld>
            <a:endParaRPr/>
          </a:p>
        </p:txBody>
      </p:sp>
      <p:sp>
        <p:nvSpPr>
          <p:cNvPr id="157" name="Google Shape;157;p7"/>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5</a:t>
            </a:r>
            <a:endParaRPr/>
          </a:p>
        </p:txBody>
      </p:sp>
      <p:sp>
        <p:nvSpPr>
          <p:cNvPr id="158" name="Google Shape;158;p7"/>
          <p:cNvSpPr txBox="1"/>
          <p:nvPr/>
        </p:nvSpPr>
        <p:spPr>
          <a:xfrm>
            <a:off x="346364" y="1349475"/>
            <a:ext cx="11388435" cy="1477328"/>
          </a:xfrm>
          <a:prstGeom prst="rect">
            <a:avLst/>
          </a:prstGeom>
          <a:noFill/>
          <a:ln w="9525" cap="flat" cmpd="sng">
            <a:solidFill>
              <a:schemeClr val="accent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rgbClr val="C00000"/>
                </a:solidFill>
                <a:latin typeface="Calibri"/>
                <a:ea typeface="Calibri"/>
                <a:cs typeface="Calibri"/>
                <a:sym typeface="Calibri"/>
              </a:rPr>
              <a:t>How to Develop Co-Operators</a:t>
            </a:r>
            <a:r>
              <a:rPr lang="en-GB" sz="1800">
                <a:solidFill>
                  <a:schemeClr val="dk1"/>
                </a:solidFill>
                <a:latin typeface="Calibri"/>
                <a:ea typeface="Calibri"/>
                <a:cs typeface="Calibri"/>
                <a:sym typeface="Calibri"/>
              </a:rPr>
              <a:t>:</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 it’s important to remember two points about entrepreneurial leadership:</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 </a:t>
            </a:r>
            <a:r>
              <a:rPr lang="en-GB" sz="1800" b="1">
                <a:solidFill>
                  <a:schemeClr val="dk1"/>
                </a:solidFill>
                <a:latin typeface="Calibri"/>
                <a:ea typeface="Calibri"/>
                <a:cs typeface="Calibri"/>
                <a:sym typeface="Calibri"/>
              </a:rPr>
              <a:t>First</a:t>
            </a:r>
            <a:r>
              <a:rPr lang="en-GB" sz="1800">
                <a:solidFill>
                  <a:schemeClr val="dk1"/>
                </a:solidFill>
                <a:latin typeface="Calibri"/>
                <a:ea typeface="Calibri"/>
                <a:cs typeface="Calibri"/>
                <a:sym typeface="Calibri"/>
              </a:rPr>
              <a:t>, leaders want to win. </a:t>
            </a:r>
            <a:r>
              <a:rPr lang="en-GB" sz="1800" b="1">
                <a:solidFill>
                  <a:schemeClr val="dk1"/>
                </a:solidFill>
                <a:latin typeface="Calibri"/>
                <a:ea typeface="Calibri"/>
                <a:cs typeface="Calibri"/>
                <a:sym typeface="Calibri"/>
              </a:rPr>
              <a:t>Second</a:t>
            </a:r>
            <a:r>
              <a:rPr lang="en-GB" sz="1800">
                <a:solidFill>
                  <a:schemeClr val="dk1"/>
                </a:solidFill>
                <a:latin typeface="Calibri"/>
                <a:ea typeface="Calibri"/>
                <a:cs typeface="Calibri"/>
                <a:sym typeface="Calibri"/>
              </a:rPr>
              <a:t>, leaders need the willing cooperation of employees whom we’ll call “co-operators” to win. Therefore, the most important question now is, “How can leaders develop these co-operators?” We develop co-operators by being passionate and enthusiastic about our messages.</a:t>
            </a:r>
            <a:endParaRPr/>
          </a:p>
        </p:txBody>
      </p:sp>
      <p:sp>
        <p:nvSpPr>
          <p:cNvPr id="159" name="Google Shape;159;p7"/>
          <p:cNvSpPr txBox="1"/>
          <p:nvPr/>
        </p:nvSpPr>
        <p:spPr>
          <a:xfrm>
            <a:off x="346364" y="3152061"/>
            <a:ext cx="11388435" cy="2308324"/>
          </a:xfrm>
          <a:prstGeom prst="rect">
            <a:avLst/>
          </a:prstGeom>
          <a:noFill/>
          <a:ln w="9525" cap="flat" cmpd="sng">
            <a:solidFill>
              <a:srgbClr val="FF000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dirty="0">
                <a:solidFill>
                  <a:srgbClr val="C00000"/>
                </a:solidFill>
                <a:latin typeface="Calibri"/>
                <a:ea typeface="Calibri"/>
                <a:cs typeface="Calibri"/>
                <a:sym typeface="Calibri"/>
              </a:rPr>
              <a:t>The Power of Win: </a:t>
            </a:r>
            <a:endParaRPr dirty="0"/>
          </a:p>
          <a:p>
            <a:pPr marL="0" marR="0" lvl="0" indent="0" algn="l" rtl="0">
              <a:spcBef>
                <a:spcPts val="0"/>
              </a:spcBef>
              <a:spcAft>
                <a:spcPts val="0"/>
              </a:spcAft>
              <a:buNone/>
            </a:pPr>
            <a:r>
              <a:rPr lang="en-GB" sz="1800" dirty="0">
                <a:solidFill>
                  <a:schemeClr val="dk1"/>
                </a:solidFill>
                <a:latin typeface="Calibri"/>
                <a:ea typeface="Calibri"/>
                <a:cs typeface="Calibri"/>
                <a:sym typeface="Calibri"/>
              </a:rPr>
              <a:t>In today’s world, simply being passionate about the company’s purpose—its mission and vision—isn’t enough. </a:t>
            </a:r>
            <a:r>
              <a:rPr lang="en-GB" sz="1800" dirty="0">
                <a:solidFill>
                  <a:schemeClr val="dk1"/>
                </a:solidFill>
                <a:highlight>
                  <a:srgbClr val="FFFF00"/>
                </a:highlight>
                <a:latin typeface="Calibri"/>
                <a:ea typeface="Calibri"/>
                <a:cs typeface="Calibri"/>
                <a:sym typeface="Calibri"/>
              </a:rPr>
              <a:t>The mission and vision themselves must align to form a win-win situation for both owners and employees.</a:t>
            </a:r>
            <a:endParaRPr dirty="0">
              <a:highlight>
                <a:srgbClr val="FFFF00"/>
              </a:highlight>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dirty="0">
                <a:solidFill>
                  <a:schemeClr val="dk1"/>
                </a:solidFill>
                <a:latin typeface="Calibri"/>
                <a:ea typeface="Calibri"/>
                <a:cs typeface="Calibri"/>
                <a:sym typeface="Calibri"/>
              </a:rPr>
              <a:t> Employee engagement occurs when workers can achieve their own goals best when their efforts contribute to the success of the company. In effect, the employees win when the company wins. Entrepreneurial leaders in companies of all sizes, particularly mid-size and large ones, must ask themselves, “Will co-operators be passionate about my company if it’s posting record profits at the expense of their pay?  </a:t>
            </a:r>
            <a:endParaRPr dirty="0"/>
          </a:p>
        </p:txBody>
      </p:sp>
      <p:sp>
        <p:nvSpPr>
          <p:cNvPr id="160" name="Google Shape;160;p7"/>
          <p:cNvSpPr txBox="1"/>
          <p:nvPr/>
        </p:nvSpPr>
        <p:spPr>
          <a:xfrm>
            <a:off x="2516332" y="310237"/>
            <a:ext cx="6094268"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dirty="0">
                <a:solidFill>
                  <a:srgbClr val="FF0000"/>
                </a:solidFill>
                <a:latin typeface="Calibri"/>
                <a:ea typeface="Calibri"/>
                <a:cs typeface="Calibri"/>
                <a:sym typeface="Calibri"/>
              </a:rPr>
              <a:t>Successful leadership </a:t>
            </a:r>
            <a:endParaRPr sz="2400" b="1" dirty="0">
              <a:solidFill>
                <a:srgbClr val="FF0000"/>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sp>
        <p:nvSpPr>
          <p:cNvPr id="167" name="Google Shape;167;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8</a:t>
            </a:fld>
            <a:endParaRPr/>
          </a:p>
        </p:txBody>
      </p:sp>
      <p:sp>
        <p:nvSpPr>
          <p:cNvPr id="168" name="Google Shape;168;p8"/>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5</a:t>
            </a:r>
            <a:endParaRPr/>
          </a:p>
        </p:txBody>
      </p:sp>
      <p:sp>
        <p:nvSpPr>
          <p:cNvPr id="169" name="Google Shape;169;p8"/>
          <p:cNvSpPr txBox="1"/>
          <p:nvPr/>
        </p:nvSpPr>
        <p:spPr>
          <a:xfrm>
            <a:off x="843280" y="1487160"/>
            <a:ext cx="10170160" cy="3555717"/>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1900">
                <a:solidFill>
                  <a:schemeClr val="dk1"/>
                </a:solidFill>
                <a:latin typeface="Calibri"/>
                <a:ea typeface="Calibri"/>
                <a:cs typeface="Calibri"/>
                <a:sym typeface="Calibri"/>
              </a:rPr>
              <a:t>Leaders need co-operators who will grab them by the shirt and alert them when there’s a cliff ahead. In order to be effective, leaders must be dependent on co-operators at all levels of the organization co-operators who will provide constructive feedback. Engaged co-operators do more than follow they willingly contribute their efforts and thoughts. Another in-vogue phrase is “</a:t>
            </a:r>
            <a:r>
              <a:rPr lang="en-GB" sz="1900" i="1">
                <a:solidFill>
                  <a:schemeClr val="dk1"/>
                </a:solidFill>
                <a:latin typeface="Calibri"/>
                <a:ea typeface="Calibri"/>
                <a:cs typeface="Calibri"/>
                <a:sym typeface="Calibri"/>
              </a:rPr>
              <a:t>leading from behind</a:t>
            </a:r>
            <a:r>
              <a:rPr lang="en-GB" sz="1900">
                <a:solidFill>
                  <a:schemeClr val="dk1"/>
                </a:solidFill>
                <a:latin typeface="Calibri"/>
                <a:ea typeface="Calibri"/>
                <a:cs typeface="Calibri"/>
                <a:sym typeface="Calibri"/>
              </a:rPr>
              <a:t>.” This phrase is often used to criticize leaders, when in fact leaders are working behind the scenes to obtain buy-in from critical stakeholders.</a:t>
            </a:r>
            <a:endParaRPr/>
          </a:p>
          <a:p>
            <a:pPr marL="0" marR="0" lvl="0" indent="0" algn="l" rtl="0">
              <a:lnSpc>
                <a:spcPct val="150000"/>
              </a:lnSpc>
              <a:spcBef>
                <a:spcPts val="0"/>
              </a:spcBef>
              <a:spcAft>
                <a:spcPts val="0"/>
              </a:spcAft>
              <a:buNone/>
            </a:pPr>
            <a:endParaRPr sz="1900">
              <a:solidFill>
                <a:schemeClr val="dk1"/>
              </a:solidFill>
              <a:latin typeface="Calibri"/>
              <a:ea typeface="Calibri"/>
              <a:cs typeface="Calibri"/>
              <a:sym typeface="Calibri"/>
            </a:endParaRPr>
          </a:p>
          <a:p>
            <a:pPr marL="0" marR="0" lvl="0" indent="0" algn="l" rtl="0">
              <a:lnSpc>
                <a:spcPct val="150000"/>
              </a:lnSpc>
              <a:spcBef>
                <a:spcPts val="0"/>
              </a:spcBef>
              <a:spcAft>
                <a:spcPts val="0"/>
              </a:spcAft>
              <a:buNone/>
            </a:pPr>
            <a:r>
              <a:rPr lang="en-GB" sz="1900">
                <a:solidFill>
                  <a:schemeClr val="dk1"/>
                </a:solidFill>
                <a:latin typeface="Calibri"/>
                <a:ea typeface="Calibri"/>
                <a:cs typeface="Calibri"/>
                <a:sym typeface="Calibri"/>
              </a:rPr>
              <a:t>Being out front with no one to follow you or cooperate with you isn’t leading: it’s going it alone.</a:t>
            </a:r>
            <a:endParaRPr/>
          </a:p>
        </p:txBody>
      </p:sp>
      <p:sp>
        <p:nvSpPr>
          <p:cNvPr id="170" name="Google Shape;170;p8"/>
          <p:cNvSpPr txBox="1"/>
          <p:nvPr/>
        </p:nvSpPr>
        <p:spPr>
          <a:xfrm>
            <a:off x="2516332" y="310237"/>
            <a:ext cx="6094268"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dirty="0">
                <a:solidFill>
                  <a:srgbClr val="FF0000"/>
                </a:solidFill>
                <a:latin typeface="Calibri"/>
                <a:ea typeface="Calibri"/>
                <a:cs typeface="Calibri"/>
                <a:sym typeface="Calibri"/>
              </a:rPr>
              <a:t>Successful leadership </a:t>
            </a:r>
            <a:endParaRPr sz="2400" b="1" dirty="0">
              <a:solidFill>
                <a:srgbClr val="FF0000"/>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sp>
        <p:nvSpPr>
          <p:cNvPr id="177" name="Google Shape;177;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9</a:t>
            </a:fld>
            <a:endParaRPr/>
          </a:p>
        </p:txBody>
      </p:sp>
      <p:sp>
        <p:nvSpPr>
          <p:cNvPr id="178" name="Google Shape;178;p9"/>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5</a:t>
            </a:r>
            <a:endParaRPr/>
          </a:p>
        </p:txBody>
      </p:sp>
      <p:sp>
        <p:nvSpPr>
          <p:cNvPr id="179" name="Google Shape;179;p9"/>
          <p:cNvSpPr txBox="1"/>
          <p:nvPr/>
        </p:nvSpPr>
        <p:spPr>
          <a:xfrm>
            <a:off x="914400" y="1321921"/>
            <a:ext cx="10220960" cy="4247276"/>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1800" dirty="0">
                <a:solidFill>
                  <a:srgbClr val="C00000"/>
                </a:solidFill>
                <a:latin typeface="Calibri"/>
                <a:ea typeface="Calibri"/>
                <a:cs typeface="Calibri"/>
                <a:sym typeface="Calibri"/>
              </a:rPr>
              <a:t> </a:t>
            </a:r>
            <a:r>
              <a:rPr lang="en-GB" sz="1800" b="1" dirty="0">
                <a:solidFill>
                  <a:srgbClr val="C00000"/>
                </a:solidFill>
                <a:latin typeface="Calibri"/>
                <a:ea typeface="Calibri"/>
                <a:cs typeface="Calibri"/>
                <a:sym typeface="Calibri"/>
              </a:rPr>
              <a:t>Preventing Catastrophe through Willing Cooperation</a:t>
            </a:r>
            <a:endParaRPr sz="1800" dirty="0">
              <a:solidFill>
                <a:schemeClr val="dk1"/>
              </a:solidFill>
              <a:latin typeface="Calibri"/>
              <a:ea typeface="Calibri"/>
              <a:cs typeface="Calibri"/>
              <a:sym typeface="Calibri"/>
            </a:endParaRPr>
          </a:p>
          <a:p>
            <a:pPr marL="0" marR="0" lvl="0" indent="0" algn="l" rtl="0">
              <a:lnSpc>
                <a:spcPct val="150000"/>
              </a:lnSpc>
              <a:spcBef>
                <a:spcPts val="0"/>
              </a:spcBef>
              <a:spcAft>
                <a:spcPts val="0"/>
              </a:spcAft>
              <a:buNone/>
            </a:pPr>
            <a:r>
              <a:rPr lang="en-GB" sz="1800" dirty="0">
                <a:solidFill>
                  <a:schemeClr val="dk1"/>
                </a:solidFill>
                <a:highlight>
                  <a:srgbClr val="FFFF00"/>
                </a:highlight>
                <a:latin typeface="Calibri"/>
                <a:ea typeface="Calibri"/>
                <a:cs typeface="Calibri"/>
                <a:sym typeface="Calibri"/>
              </a:rPr>
              <a:t>When people cooperate willingly, amazing things can happen</a:t>
            </a:r>
            <a:r>
              <a:rPr lang="en-GB" sz="1800" dirty="0">
                <a:solidFill>
                  <a:schemeClr val="dk1"/>
                </a:solidFill>
                <a:latin typeface="Calibri"/>
                <a:ea typeface="Calibri"/>
                <a:cs typeface="Calibri"/>
                <a:sym typeface="Calibri"/>
              </a:rPr>
              <a:t>. We saw this with our own eyes when we tried to fix a problem that had been plaguing the entire beverage industry. For far too long, the ink applied to the bottom of our cans was getting smeared. The ink spelled out a code that notified us of the time and day the can had been produced, as well as the plant the can had come from. </a:t>
            </a:r>
            <a:endParaRPr dirty="0"/>
          </a:p>
          <a:p>
            <a:pPr marL="0" marR="0" lvl="0" indent="0" algn="l" rtl="0">
              <a:lnSpc>
                <a:spcPct val="150000"/>
              </a:lnSpc>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lnSpc>
                <a:spcPct val="150000"/>
              </a:lnSpc>
              <a:spcBef>
                <a:spcPts val="0"/>
              </a:spcBef>
              <a:spcAft>
                <a:spcPts val="0"/>
              </a:spcAft>
              <a:buNone/>
            </a:pPr>
            <a:r>
              <a:rPr lang="en-GB" sz="1800" dirty="0">
                <a:solidFill>
                  <a:schemeClr val="dk1"/>
                </a:solidFill>
                <a:latin typeface="Calibri"/>
                <a:ea typeface="Calibri"/>
                <a:cs typeface="Calibri"/>
                <a:sym typeface="Calibri"/>
              </a:rPr>
              <a:t>This smearing of the ink was especially problematic because these codes were essential for proper rotation and quality evaluations. Interestingly, we seemed to find the problem everywhere, including on major beer brewers’ products, as well as on the bottom of major soft drinks. No one seemed capable of solving the problem.</a:t>
            </a:r>
            <a:endParaRPr dirty="0"/>
          </a:p>
        </p:txBody>
      </p:sp>
      <p:sp>
        <p:nvSpPr>
          <p:cNvPr id="180" name="Google Shape;180;p9"/>
          <p:cNvSpPr txBox="1"/>
          <p:nvPr/>
        </p:nvSpPr>
        <p:spPr>
          <a:xfrm>
            <a:off x="2516332" y="310237"/>
            <a:ext cx="6094268"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dirty="0">
                <a:solidFill>
                  <a:srgbClr val="FF0000"/>
                </a:solidFill>
                <a:latin typeface="Calibri"/>
                <a:ea typeface="Calibri"/>
                <a:cs typeface="Calibri"/>
                <a:sym typeface="Calibri"/>
              </a:rPr>
              <a:t>Successful leadership </a:t>
            </a:r>
            <a:endParaRPr sz="2400" b="1" dirty="0">
              <a:solidFill>
                <a:srgbClr val="FF0000"/>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sp>
        <p:nvSpPr>
          <p:cNvPr id="187" name="Google Shape;187;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10</a:t>
            </a:fld>
            <a:endParaRPr/>
          </a:p>
        </p:txBody>
      </p:sp>
      <p:sp>
        <p:nvSpPr>
          <p:cNvPr id="188" name="Google Shape;188;p10"/>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5</a:t>
            </a:r>
            <a:endParaRPr/>
          </a:p>
        </p:txBody>
      </p:sp>
      <p:sp>
        <p:nvSpPr>
          <p:cNvPr id="189" name="Google Shape;189;p10"/>
          <p:cNvSpPr txBox="1"/>
          <p:nvPr/>
        </p:nvSpPr>
        <p:spPr>
          <a:xfrm>
            <a:off x="741680" y="1188224"/>
            <a:ext cx="10241280" cy="4204356"/>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1800">
                <a:solidFill>
                  <a:schemeClr val="dk1"/>
                </a:solidFill>
                <a:latin typeface="Calibri"/>
                <a:ea typeface="Calibri"/>
                <a:cs typeface="Calibri"/>
                <a:sym typeface="Calibri"/>
              </a:rPr>
              <a:t> Since the industry was constricting and becoming a “small industry,” number-wise, a tiny group of engineers from the equipment companies was responsible for designing all of our production lines.  One of our production employees submitted a suggestion with a detailed solution to the ink problem. He proposed moving the coding machine to provide more space before reaching the packaging machine, so as to allow more drying time. When I heard about this, I asked him how long he’d had this idea. He said several years.</a:t>
            </a:r>
            <a:endParaRPr/>
          </a:p>
          <a:p>
            <a:pPr marL="0" marR="0" lvl="0" indent="0" algn="l" rtl="0">
              <a:lnSpc>
                <a:spcPct val="150000"/>
              </a:lnSpc>
              <a:spcBef>
                <a:spcPts val="0"/>
              </a:spcBef>
              <a:spcAft>
                <a:spcPts val="0"/>
              </a:spcAft>
              <a:buNone/>
            </a:pPr>
            <a:endParaRPr sz="1800">
              <a:solidFill>
                <a:schemeClr val="dk1"/>
              </a:solidFill>
              <a:latin typeface="Calibri"/>
              <a:ea typeface="Calibri"/>
              <a:cs typeface="Calibri"/>
              <a:sym typeface="Calibri"/>
            </a:endParaRPr>
          </a:p>
          <a:p>
            <a:pPr marL="0" marR="0" lvl="0" indent="0" algn="l" rtl="0">
              <a:lnSpc>
                <a:spcPct val="150000"/>
              </a:lnSpc>
              <a:spcBef>
                <a:spcPts val="0"/>
              </a:spcBef>
              <a:spcAft>
                <a:spcPts val="0"/>
              </a:spcAft>
              <a:buNone/>
            </a:pPr>
            <a:r>
              <a:rPr lang="en-GB" sz="1800" i="1">
                <a:solidFill>
                  <a:schemeClr val="dk1"/>
                </a:solidFill>
                <a:latin typeface="Calibri"/>
                <a:ea typeface="Calibri"/>
                <a:cs typeface="Calibri"/>
                <a:sym typeface="Calibri"/>
              </a:rPr>
              <a:t>“Why didn’t you tell anyone?” I asked. “Because I didn’t think anyone cared.  </a:t>
            </a:r>
            <a:r>
              <a:rPr lang="en-GB" sz="1800">
                <a:solidFill>
                  <a:schemeClr val="dk1"/>
                </a:solidFill>
                <a:latin typeface="Calibri"/>
                <a:ea typeface="Calibri"/>
                <a:cs typeface="Calibri"/>
                <a:sym typeface="Calibri"/>
              </a:rPr>
              <a:t>The managers never asked the production workers about it, nor did they ever listen to us.” “So, why now?” I asked. “Well, this time I think you guys are serious, or at least it seems that way. So, I thought I’d give it a try.” His solution worked. For the most part, the other companies’ cans remained unreadable. </a:t>
            </a:r>
            <a:endParaRPr/>
          </a:p>
        </p:txBody>
      </p:sp>
      <p:sp>
        <p:nvSpPr>
          <p:cNvPr id="190" name="Google Shape;190;p10"/>
          <p:cNvSpPr txBox="1"/>
          <p:nvPr/>
        </p:nvSpPr>
        <p:spPr>
          <a:xfrm>
            <a:off x="2516332" y="310237"/>
            <a:ext cx="6094268"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dirty="0">
                <a:solidFill>
                  <a:srgbClr val="FF0000"/>
                </a:solidFill>
                <a:latin typeface="Calibri"/>
                <a:ea typeface="Calibri"/>
                <a:cs typeface="Calibri"/>
                <a:sym typeface="Calibri"/>
              </a:rPr>
              <a:t>Successful leadership </a:t>
            </a:r>
            <a:endParaRPr sz="2400" b="1" dirty="0">
              <a:solidFill>
                <a:srgbClr val="FF0000"/>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sp>
        <p:nvSpPr>
          <p:cNvPr id="197" name="Google Shape;197;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11</a:t>
            </a:fld>
            <a:endParaRPr/>
          </a:p>
        </p:txBody>
      </p:sp>
      <p:sp>
        <p:nvSpPr>
          <p:cNvPr id="198" name="Google Shape;198;p11"/>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5</a:t>
            </a:r>
            <a:endParaRPr/>
          </a:p>
        </p:txBody>
      </p:sp>
      <p:sp>
        <p:nvSpPr>
          <p:cNvPr id="199" name="Google Shape;199;p11"/>
          <p:cNvSpPr txBox="1"/>
          <p:nvPr/>
        </p:nvSpPr>
        <p:spPr>
          <a:xfrm>
            <a:off x="3113219" y="2659898"/>
            <a:ext cx="5290002"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600" b="1">
                <a:solidFill>
                  <a:srgbClr val="C00000"/>
                </a:solidFill>
                <a:latin typeface="Calibri"/>
                <a:ea typeface="Calibri"/>
                <a:cs typeface="Calibri"/>
                <a:sym typeface="Calibri"/>
              </a:rPr>
              <a:t>Professional Leadership</a:t>
            </a:r>
            <a:endParaRPr sz="3600" b="1">
              <a:solidFill>
                <a:srgbClr val="C00000"/>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sp>
        <p:nvSpPr>
          <p:cNvPr id="206" name="Google Shape;206;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12</a:t>
            </a:fld>
            <a:endParaRPr/>
          </a:p>
        </p:txBody>
      </p:sp>
      <p:sp>
        <p:nvSpPr>
          <p:cNvPr id="207" name="Google Shape;207;p12"/>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5</a:t>
            </a:r>
            <a:endParaRPr/>
          </a:p>
        </p:txBody>
      </p:sp>
      <p:sp>
        <p:nvSpPr>
          <p:cNvPr id="208" name="Google Shape;208;p12"/>
          <p:cNvSpPr txBox="1"/>
          <p:nvPr/>
        </p:nvSpPr>
        <p:spPr>
          <a:xfrm>
            <a:off x="2661805" y="310237"/>
            <a:ext cx="6868390"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rgbClr val="FF0000"/>
                </a:solidFill>
                <a:latin typeface="Calibri"/>
                <a:ea typeface="Calibri"/>
                <a:cs typeface="Calibri"/>
                <a:sym typeface="Calibri"/>
              </a:rPr>
              <a:t>Professional Leadership</a:t>
            </a:r>
            <a:endParaRPr sz="2000" b="1" dirty="0">
              <a:solidFill>
                <a:srgbClr val="FF0000"/>
              </a:solidFill>
              <a:latin typeface="Calibri"/>
              <a:ea typeface="Calibri"/>
              <a:cs typeface="Calibri"/>
              <a:sym typeface="Calibri"/>
            </a:endParaRPr>
          </a:p>
        </p:txBody>
      </p:sp>
      <p:sp>
        <p:nvSpPr>
          <p:cNvPr id="209" name="Google Shape;209;p12"/>
          <p:cNvSpPr txBox="1"/>
          <p:nvPr/>
        </p:nvSpPr>
        <p:spPr>
          <a:xfrm>
            <a:off x="940708" y="1425734"/>
            <a:ext cx="9927922" cy="4315027"/>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000" b="1">
                <a:solidFill>
                  <a:srgbClr val="002060"/>
                </a:solidFill>
                <a:latin typeface="Calibri"/>
                <a:ea typeface="Calibri"/>
                <a:cs typeface="Calibri"/>
                <a:sym typeface="Calibri"/>
              </a:rPr>
              <a:t>Creating a Common Purpose</a:t>
            </a:r>
            <a:endParaRPr/>
          </a:p>
          <a:p>
            <a:pPr marL="0" marR="0" lvl="0" indent="0" algn="just" rtl="0">
              <a:lnSpc>
                <a:spcPct val="200000"/>
              </a:lnSpc>
              <a:spcBef>
                <a:spcPts val="0"/>
              </a:spcBef>
              <a:spcAft>
                <a:spcPts val="0"/>
              </a:spcAft>
              <a:buNone/>
            </a:pPr>
            <a:r>
              <a:rPr lang="en-GB" sz="2000">
                <a:solidFill>
                  <a:schemeClr val="dk1"/>
                </a:solidFill>
                <a:latin typeface="Calibri"/>
                <a:ea typeface="Calibri"/>
                <a:cs typeface="Calibri"/>
                <a:sym typeface="Calibri"/>
              </a:rPr>
              <a:t> Professional leadership encompasses the “formal” part of leadership setting the vision and mission for an organization, and creating a process for achieving the organization’s goals. Creating such a process typically means that a leader will align procedures, people, and infrastructure. It will also mean that a leader will establish a “common purpose.” Establishing a “common purpose” a reason to exist, and a collective vision of what the company strives to be is the most important and most difficult task set out for the entrepreneurial leader</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15"/>
        <p:cNvGrpSpPr/>
        <p:nvPr/>
      </p:nvGrpSpPr>
      <p:grpSpPr>
        <a:xfrm>
          <a:off x="0" y="0"/>
          <a:ext cx="0" cy="0"/>
          <a:chOff x="0" y="0"/>
          <a:chExt cx="0" cy="0"/>
        </a:xfrm>
      </p:grpSpPr>
      <p:sp>
        <p:nvSpPr>
          <p:cNvPr id="216" name="Google Shape;216;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13</a:t>
            </a:fld>
            <a:endParaRPr/>
          </a:p>
        </p:txBody>
      </p:sp>
      <p:sp>
        <p:nvSpPr>
          <p:cNvPr id="217" name="Google Shape;217;p13"/>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5</a:t>
            </a:r>
            <a:endParaRPr/>
          </a:p>
        </p:txBody>
      </p:sp>
      <p:sp>
        <p:nvSpPr>
          <p:cNvPr id="218" name="Google Shape;218;p13"/>
          <p:cNvSpPr txBox="1"/>
          <p:nvPr/>
        </p:nvSpPr>
        <p:spPr>
          <a:xfrm>
            <a:off x="2661805" y="310237"/>
            <a:ext cx="6868390"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rgbClr val="FF0000"/>
                </a:solidFill>
                <a:latin typeface="Calibri"/>
                <a:ea typeface="Calibri"/>
                <a:cs typeface="Calibri"/>
                <a:sym typeface="Calibri"/>
              </a:rPr>
              <a:t>Professional Leadership</a:t>
            </a:r>
            <a:endParaRPr sz="2000" b="1" dirty="0">
              <a:solidFill>
                <a:srgbClr val="FF0000"/>
              </a:solidFill>
              <a:latin typeface="Calibri"/>
              <a:ea typeface="Calibri"/>
              <a:cs typeface="Calibri"/>
              <a:sym typeface="Calibri"/>
            </a:endParaRPr>
          </a:p>
        </p:txBody>
      </p:sp>
      <p:sp>
        <p:nvSpPr>
          <p:cNvPr id="219" name="Google Shape;219;p13"/>
          <p:cNvSpPr txBox="1"/>
          <p:nvPr/>
        </p:nvSpPr>
        <p:spPr>
          <a:xfrm>
            <a:off x="1234633" y="1286130"/>
            <a:ext cx="9722734" cy="4478109"/>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1900" b="1" dirty="0">
                <a:solidFill>
                  <a:srgbClr val="002060"/>
                </a:solidFill>
                <a:latin typeface="Calibri"/>
                <a:ea typeface="Calibri"/>
                <a:cs typeface="Calibri"/>
                <a:sym typeface="Calibri"/>
              </a:rPr>
              <a:t>Proactive Communication: Mission, Vision, and Method of Operations Statements </a:t>
            </a:r>
            <a:endParaRPr dirty="0"/>
          </a:p>
          <a:p>
            <a:pPr marL="0" marR="0" lvl="0" indent="0" algn="l" rtl="0">
              <a:lnSpc>
                <a:spcPct val="150000"/>
              </a:lnSpc>
              <a:spcBef>
                <a:spcPts val="0"/>
              </a:spcBef>
              <a:spcAft>
                <a:spcPts val="0"/>
              </a:spcAft>
              <a:buNone/>
            </a:pPr>
            <a:r>
              <a:rPr lang="en-GB" sz="1900" dirty="0">
                <a:solidFill>
                  <a:schemeClr val="dk1"/>
                </a:solidFill>
                <a:highlight>
                  <a:srgbClr val="FFFF00"/>
                </a:highlight>
                <a:latin typeface="Calibri"/>
                <a:ea typeface="Calibri"/>
                <a:cs typeface="Calibri"/>
                <a:sym typeface="Calibri"/>
              </a:rPr>
              <a:t>Establishing a common purpose starts with proactive communication</a:t>
            </a:r>
            <a:r>
              <a:rPr lang="en-GB" sz="1900" dirty="0">
                <a:solidFill>
                  <a:schemeClr val="dk1"/>
                </a:solidFill>
                <a:latin typeface="Calibri"/>
                <a:ea typeface="Calibri"/>
                <a:cs typeface="Calibri"/>
                <a:sym typeface="Calibri"/>
              </a:rPr>
              <a:t>. Proactive communication is the art of telling team members what’s expected of them in advance, rather than reacting to their actions in a given situation. </a:t>
            </a:r>
            <a:endParaRPr dirty="0"/>
          </a:p>
          <a:p>
            <a:pPr marL="0" marR="0" lvl="0" indent="0" algn="l" rtl="0">
              <a:lnSpc>
                <a:spcPct val="150000"/>
              </a:lnSpc>
              <a:spcBef>
                <a:spcPts val="0"/>
              </a:spcBef>
              <a:spcAft>
                <a:spcPts val="0"/>
              </a:spcAft>
              <a:buNone/>
            </a:pPr>
            <a:endParaRPr sz="1900" dirty="0">
              <a:solidFill>
                <a:schemeClr val="dk1"/>
              </a:solidFill>
              <a:latin typeface="Calibri"/>
              <a:ea typeface="Calibri"/>
              <a:cs typeface="Calibri"/>
              <a:sym typeface="Calibri"/>
            </a:endParaRPr>
          </a:p>
          <a:p>
            <a:pPr marL="0" marR="0" lvl="0" indent="0" algn="l" rtl="0">
              <a:lnSpc>
                <a:spcPct val="150000"/>
              </a:lnSpc>
              <a:spcBef>
                <a:spcPts val="0"/>
              </a:spcBef>
              <a:spcAft>
                <a:spcPts val="0"/>
              </a:spcAft>
              <a:buNone/>
            </a:pPr>
            <a:r>
              <a:rPr lang="en-GB" sz="1900" dirty="0">
                <a:solidFill>
                  <a:schemeClr val="dk1"/>
                </a:solidFill>
                <a:latin typeface="Calibri"/>
                <a:ea typeface="Calibri"/>
                <a:cs typeface="Calibri"/>
                <a:sym typeface="Calibri"/>
              </a:rPr>
              <a:t>The best way to accomplish proactive communication is by creating the following: </a:t>
            </a:r>
            <a:endParaRPr dirty="0"/>
          </a:p>
          <a:p>
            <a:pPr marL="0" marR="0" lvl="0" indent="0" algn="l" rtl="0">
              <a:lnSpc>
                <a:spcPct val="150000"/>
              </a:lnSpc>
              <a:spcBef>
                <a:spcPts val="0"/>
              </a:spcBef>
              <a:spcAft>
                <a:spcPts val="0"/>
              </a:spcAft>
              <a:buNone/>
            </a:pPr>
            <a:r>
              <a:rPr lang="en-GB" sz="1900" dirty="0">
                <a:solidFill>
                  <a:srgbClr val="C00000"/>
                </a:solidFill>
                <a:latin typeface="Calibri"/>
                <a:ea typeface="Calibri"/>
                <a:cs typeface="Calibri"/>
                <a:sym typeface="Calibri"/>
              </a:rPr>
              <a:t>1</a:t>
            </a:r>
            <a:r>
              <a:rPr lang="en-GB" sz="1900" dirty="0">
                <a:solidFill>
                  <a:schemeClr val="dk1"/>
                </a:solidFill>
                <a:latin typeface="Calibri"/>
                <a:ea typeface="Calibri"/>
                <a:cs typeface="Calibri"/>
                <a:sym typeface="Calibri"/>
              </a:rPr>
              <a:t>. A mission statement giving your reasons for existing</a:t>
            </a:r>
            <a:endParaRPr dirty="0"/>
          </a:p>
          <a:p>
            <a:pPr marL="0" marR="0" lvl="0" indent="0" algn="l" rtl="0">
              <a:lnSpc>
                <a:spcPct val="150000"/>
              </a:lnSpc>
              <a:spcBef>
                <a:spcPts val="0"/>
              </a:spcBef>
              <a:spcAft>
                <a:spcPts val="0"/>
              </a:spcAft>
              <a:buNone/>
            </a:pPr>
            <a:r>
              <a:rPr lang="en-GB" sz="1900" dirty="0">
                <a:solidFill>
                  <a:srgbClr val="C00000"/>
                </a:solidFill>
                <a:latin typeface="Calibri"/>
                <a:ea typeface="Calibri"/>
                <a:cs typeface="Calibri"/>
                <a:sym typeface="Calibri"/>
              </a:rPr>
              <a:t>2</a:t>
            </a:r>
            <a:r>
              <a:rPr lang="en-GB" sz="1900" dirty="0">
                <a:solidFill>
                  <a:schemeClr val="dk1"/>
                </a:solidFill>
                <a:latin typeface="Calibri"/>
                <a:ea typeface="Calibri"/>
                <a:cs typeface="Calibri"/>
                <a:sym typeface="Calibri"/>
              </a:rPr>
              <a:t>. A vision statement outlining where you’ll be in five years</a:t>
            </a:r>
            <a:endParaRPr dirty="0"/>
          </a:p>
          <a:p>
            <a:pPr marL="0" marR="0" lvl="0" indent="0" algn="l" rtl="0">
              <a:lnSpc>
                <a:spcPct val="150000"/>
              </a:lnSpc>
              <a:spcBef>
                <a:spcPts val="0"/>
              </a:spcBef>
              <a:spcAft>
                <a:spcPts val="0"/>
              </a:spcAft>
              <a:buNone/>
            </a:pPr>
            <a:r>
              <a:rPr lang="en-GB" sz="1900" dirty="0">
                <a:solidFill>
                  <a:srgbClr val="C00000"/>
                </a:solidFill>
                <a:latin typeface="Calibri"/>
                <a:ea typeface="Calibri"/>
                <a:cs typeface="Calibri"/>
                <a:sym typeface="Calibri"/>
              </a:rPr>
              <a:t>3</a:t>
            </a:r>
            <a:r>
              <a:rPr lang="en-GB" sz="1900" dirty="0">
                <a:solidFill>
                  <a:schemeClr val="dk1"/>
                </a:solidFill>
                <a:latin typeface="Calibri"/>
                <a:ea typeface="Calibri"/>
                <a:cs typeface="Calibri"/>
                <a:sym typeface="Calibri"/>
              </a:rPr>
              <a:t>. A method of operations statement explaining how the company will deal with both its external and internal customers</a:t>
            </a:r>
            <a:endParaRP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Google Shape;226;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14</a:t>
            </a:fld>
            <a:endParaRPr/>
          </a:p>
        </p:txBody>
      </p:sp>
      <p:sp>
        <p:nvSpPr>
          <p:cNvPr id="227" name="Google Shape;227;p14"/>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5</a:t>
            </a:r>
            <a:endParaRPr/>
          </a:p>
        </p:txBody>
      </p:sp>
      <p:sp>
        <p:nvSpPr>
          <p:cNvPr id="228" name="Google Shape;228;p14"/>
          <p:cNvSpPr txBox="1"/>
          <p:nvPr/>
        </p:nvSpPr>
        <p:spPr>
          <a:xfrm>
            <a:off x="2661805" y="279459"/>
            <a:ext cx="6868390"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rgbClr val="FF0000"/>
                </a:solidFill>
                <a:latin typeface="Calibri"/>
                <a:ea typeface="Calibri"/>
                <a:cs typeface="Calibri"/>
                <a:sym typeface="Calibri"/>
              </a:rPr>
              <a:t>Professional</a:t>
            </a:r>
            <a:r>
              <a:rPr lang="en-GB" sz="2000" b="1" dirty="0">
                <a:solidFill>
                  <a:srgbClr val="FEE599"/>
                </a:solidFill>
                <a:latin typeface="Calibri"/>
                <a:ea typeface="Calibri"/>
                <a:cs typeface="Calibri"/>
                <a:sym typeface="Calibri"/>
              </a:rPr>
              <a:t> </a:t>
            </a:r>
            <a:r>
              <a:rPr lang="en-GB" sz="2000" b="1" dirty="0">
                <a:solidFill>
                  <a:srgbClr val="FF0000"/>
                </a:solidFill>
                <a:latin typeface="Calibri"/>
                <a:ea typeface="Calibri"/>
                <a:cs typeface="Calibri"/>
                <a:sym typeface="Calibri"/>
              </a:rPr>
              <a:t>Leadership</a:t>
            </a:r>
            <a:endParaRPr sz="2000" b="1" dirty="0">
              <a:solidFill>
                <a:srgbClr val="FF0000"/>
              </a:solidFill>
              <a:latin typeface="Calibri"/>
              <a:ea typeface="Calibri"/>
              <a:cs typeface="Calibri"/>
              <a:sym typeface="Calibri"/>
            </a:endParaRPr>
          </a:p>
        </p:txBody>
      </p:sp>
      <p:sp>
        <p:nvSpPr>
          <p:cNvPr id="229" name="Google Shape;229;p14"/>
          <p:cNvSpPr txBox="1"/>
          <p:nvPr/>
        </p:nvSpPr>
        <p:spPr>
          <a:xfrm>
            <a:off x="346364" y="1119073"/>
            <a:ext cx="11587135" cy="4619854"/>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1800" b="1" dirty="0">
                <a:solidFill>
                  <a:srgbClr val="002060"/>
                </a:solidFill>
                <a:latin typeface="Calibri"/>
                <a:ea typeface="Calibri"/>
                <a:cs typeface="Calibri"/>
                <a:sym typeface="Calibri"/>
              </a:rPr>
              <a:t>Creating Coordination</a:t>
            </a:r>
            <a:endParaRPr dirty="0"/>
          </a:p>
          <a:p>
            <a:pPr marL="0" marR="0" lvl="0" indent="0" algn="l" rtl="0">
              <a:lnSpc>
                <a:spcPct val="150000"/>
              </a:lnSpc>
              <a:spcBef>
                <a:spcPts val="0"/>
              </a:spcBef>
              <a:spcAft>
                <a:spcPts val="0"/>
              </a:spcAft>
              <a:buNone/>
            </a:pPr>
            <a:r>
              <a:rPr lang="en-GB" sz="1800" dirty="0">
                <a:solidFill>
                  <a:schemeClr val="dk1"/>
                </a:solidFill>
                <a:latin typeface="Calibri"/>
                <a:ea typeface="Calibri"/>
                <a:cs typeface="Calibri"/>
                <a:sym typeface="Calibri"/>
              </a:rPr>
              <a:t>Coordination is the “strategic alignment” of an organization’s people, processes, and assets. This involves acquiring the necessary elements to run the organization and then bringing together the organisation’s various functions to align with its common purpose. </a:t>
            </a:r>
            <a:endParaRPr dirty="0"/>
          </a:p>
          <a:p>
            <a:pPr marL="0" marR="0" lvl="0" indent="0" algn="l" rtl="0">
              <a:lnSpc>
                <a:spcPct val="150000"/>
              </a:lnSpc>
              <a:spcBef>
                <a:spcPts val="0"/>
              </a:spcBef>
              <a:spcAft>
                <a:spcPts val="0"/>
              </a:spcAft>
              <a:buNone/>
            </a:pPr>
            <a:r>
              <a:rPr lang="en-GB" sz="1800" dirty="0">
                <a:solidFill>
                  <a:schemeClr val="dk1"/>
                </a:solidFill>
                <a:latin typeface="Calibri"/>
                <a:ea typeface="Calibri"/>
                <a:cs typeface="Calibri"/>
                <a:sym typeface="Calibri"/>
              </a:rPr>
              <a:t>The best example of strategic alignment that can be provided is how to fix what is called a “quality problem.” consistently providing quality in all areas was something that struggled.</a:t>
            </a:r>
            <a:endParaRPr dirty="0"/>
          </a:p>
          <a:p>
            <a:pPr marL="0" marR="0" lvl="0" indent="0" algn="l" rtl="0">
              <a:lnSpc>
                <a:spcPct val="150000"/>
              </a:lnSpc>
              <a:spcBef>
                <a:spcPts val="0"/>
              </a:spcBef>
              <a:spcAft>
                <a:spcPts val="0"/>
              </a:spcAft>
              <a:buNone/>
            </a:pPr>
            <a:r>
              <a:rPr lang="en-GB" sz="1800" dirty="0">
                <a:solidFill>
                  <a:schemeClr val="dk1"/>
                </a:solidFill>
                <a:latin typeface="Calibri"/>
                <a:ea typeface="Calibri"/>
                <a:cs typeface="Calibri"/>
                <a:sym typeface="Calibri"/>
              </a:rPr>
              <a:t>In a great many organizations, the meaning of “quality” is so rarely spelt out. So, the solution is to develop an “operational definition” of quality. The operational definition included two elements: </a:t>
            </a:r>
            <a:endParaRPr dirty="0"/>
          </a:p>
          <a:p>
            <a:pPr marL="0" marR="0" lvl="0" indent="0" algn="l" rtl="0">
              <a:lnSpc>
                <a:spcPct val="150000"/>
              </a:lnSpc>
              <a:spcBef>
                <a:spcPts val="0"/>
              </a:spcBef>
              <a:spcAft>
                <a:spcPts val="0"/>
              </a:spcAft>
              <a:buNone/>
            </a:pPr>
            <a:r>
              <a:rPr lang="en-GB" sz="1800" dirty="0">
                <a:solidFill>
                  <a:srgbClr val="002060"/>
                </a:solidFill>
                <a:latin typeface="Calibri"/>
                <a:ea typeface="Calibri"/>
                <a:cs typeface="Calibri"/>
                <a:sym typeface="Calibri"/>
              </a:rPr>
              <a:t>1</a:t>
            </a:r>
            <a:r>
              <a:rPr lang="en-GB" sz="1800" dirty="0">
                <a:solidFill>
                  <a:schemeClr val="dk1"/>
                </a:solidFill>
                <a:latin typeface="Calibri"/>
                <a:ea typeface="Calibri"/>
                <a:cs typeface="Calibri"/>
                <a:sym typeface="Calibri"/>
              </a:rPr>
              <a:t>. Our positioning of the product, and whether it still met our customers’ needs.</a:t>
            </a:r>
            <a:endParaRPr dirty="0"/>
          </a:p>
          <a:p>
            <a:pPr marL="0" marR="0" lvl="0" indent="0" algn="l" rtl="0">
              <a:lnSpc>
                <a:spcPct val="150000"/>
              </a:lnSpc>
              <a:spcBef>
                <a:spcPts val="0"/>
              </a:spcBef>
              <a:spcAft>
                <a:spcPts val="0"/>
              </a:spcAft>
              <a:buNone/>
            </a:pPr>
            <a:r>
              <a:rPr lang="en-GB" sz="1800" dirty="0">
                <a:solidFill>
                  <a:srgbClr val="002060"/>
                </a:solidFill>
                <a:latin typeface="Calibri"/>
                <a:ea typeface="Calibri"/>
                <a:cs typeface="Calibri"/>
                <a:sym typeface="Calibri"/>
              </a:rPr>
              <a:t>2</a:t>
            </a:r>
            <a:r>
              <a:rPr lang="en-GB" sz="1800" dirty="0">
                <a:solidFill>
                  <a:schemeClr val="dk1"/>
                </a:solidFill>
                <a:latin typeface="Calibri"/>
                <a:ea typeface="Calibri"/>
                <a:cs typeface="Calibri"/>
                <a:sym typeface="Calibri"/>
              </a:rPr>
              <a:t>. The consistency of our product. Were we meeting the standards that we’d first established? </a:t>
            </a:r>
            <a:endParaRPr dirty="0"/>
          </a:p>
          <a:p>
            <a:pPr marL="0" marR="0" lvl="0" indent="0" algn="l" rtl="0">
              <a:lnSpc>
                <a:spcPct val="150000"/>
              </a:lnSpc>
              <a:spcBef>
                <a:spcPts val="0"/>
              </a:spcBef>
              <a:spcAft>
                <a:spcPts val="0"/>
              </a:spcAft>
              <a:buNone/>
            </a:pPr>
            <a:r>
              <a:rPr lang="en-GB" sz="1800" dirty="0">
                <a:solidFill>
                  <a:schemeClr val="dk1"/>
                </a:solidFill>
                <a:latin typeface="Calibri"/>
                <a:ea typeface="Calibri"/>
                <a:cs typeface="Calibri"/>
                <a:sym typeface="Calibri"/>
              </a:rPr>
              <a:t>Were we keeping our initial promise to our customers? </a:t>
            </a:r>
            <a:endParaRPr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sp>
        <p:nvSpPr>
          <p:cNvPr id="236" name="Google Shape;236;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15</a:t>
            </a:fld>
            <a:endParaRPr/>
          </a:p>
        </p:txBody>
      </p:sp>
      <p:sp>
        <p:nvSpPr>
          <p:cNvPr id="237" name="Google Shape;237;p15"/>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5</a:t>
            </a:r>
            <a:endParaRPr/>
          </a:p>
        </p:txBody>
      </p:sp>
      <p:sp>
        <p:nvSpPr>
          <p:cNvPr id="238" name="Google Shape;238;p15"/>
          <p:cNvSpPr txBox="1"/>
          <p:nvPr/>
        </p:nvSpPr>
        <p:spPr>
          <a:xfrm>
            <a:off x="2661805" y="310237"/>
            <a:ext cx="6868390"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rgbClr val="FF0000"/>
                </a:solidFill>
                <a:latin typeface="Calibri"/>
                <a:ea typeface="Calibri"/>
                <a:cs typeface="Calibri"/>
                <a:sym typeface="Calibri"/>
              </a:rPr>
              <a:t>Professional</a:t>
            </a:r>
            <a:r>
              <a:rPr lang="en-GB" sz="2000" b="1" dirty="0">
                <a:solidFill>
                  <a:srgbClr val="FEE599"/>
                </a:solidFill>
                <a:latin typeface="Calibri"/>
                <a:ea typeface="Calibri"/>
                <a:cs typeface="Calibri"/>
                <a:sym typeface="Calibri"/>
              </a:rPr>
              <a:t> </a:t>
            </a:r>
            <a:r>
              <a:rPr lang="en-GB" sz="2000" b="1" dirty="0">
                <a:solidFill>
                  <a:srgbClr val="FF0000"/>
                </a:solidFill>
                <a:latin typeface="Calibri"/>
                <a:ea typeface="Calibri"/>
                <a:cs typeface="Calibri"/>
                <a:sym typeface="Calibri"/>
              </a:rPr>
              <a:t>Leadership</a:t>
            </a:r>
            <a:endParaRPr sz="2000" b="1" dirty="0">
              <a:solidFill>
                <a:srgbClr val="FF0000"/>
              </a:solidFill>
              <a:latin typeface="Calibri"/>
              <a:ea typeface="Calibri"/>
              <a:cs typeface="Calibri"/>
              <a:sym typeface="Calibri"/>
            </a:endParaRPr>
          </a:p>
        </p:txBody>
      </p:sp>
      <p:sp>
        <p:nvSpPr>
          <p:cNvPr id="239" name="Google Shape;239;p15"/>
          <p:cNvSpPr txBox="1"/>
          <p:nvPr/>
        </p:nvSpPr>
        <p:spPr>
          <a:xfrm>
            <a:off x="868101" y="1433543"/>
            <a:ext cx="10162572" cy="4199611"/>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2000" b="1">
                <a:solidFill>
                  <a:srgbClr val="002060"/>
                </a:solidFill>
                <a:latin typeface="Calibri"/>
                <a:ea typeface="Calibri"/>
                <a:cs typeface="Calibri"/>
                <a:sym typeface="Calibri"/>
              </a:rPr>
              <a:t>Getting Leaders to Cooperate </a:t>
            </a:r>
            <a:endParaRPr/>
          </a:p>
          <a:p>
            <a:pPr marL="0" marR="0" lvl="0" indent="0" algn="l" rtl="0">
              <a:lnSpc>
                <a:spcPct val="150000"/>
              </a:lnSpc>
              <a:spcBef>
                <a:spcPts val="0"/>
              </a:spcBef>
              <a:spcAft>
                <a:spcPts val="0"/>
              </a:spcAft>
              <a:buNone/>
            </a:pPr>
            <a:r>
              <a:rPr lang="en-GB" sz="2000">
                <a:solidFill>
                  <a:schemeClr val="dk1"/>
                </a:solidFill>
                <a:latin typeface="Calibri"/>
                <a:ea typeface="Calibri"/>
                <a:cs typeface="Calibri"/>
                <a:sym typeface="Calibri"/>
              </a:rPr>
              <a:t>Coordinating leaders’ efforts can be the most difficult step in strategic alignment. we’ve found that the more pride a leader has in the performance of his or her department, the less he or she is willing to cooperate with other departments. Much too often, leaders wish only for their department to excel and are reluctant to see other departments outshine theirs. This results in them being reluctant to willingly work with other leaders since doing so takes away from the time they can spend on their own department. </a:t>
            </a:r>
            <a:endParaRPr/>
          </a:p>
          <a:p>
            <a:pPr marL="0" marR="0" lvl="0" indent="0" algn="l" rtl="0">
              <a:lnSpc>
                <a:spcPct val="150000"/>
              </a:lnSpc>
              <a:spcBef>
                <a:spcPts val="0"/>
              </a:spcBef>
              <a:spcAft>
                <a:spcPts val="0"/>
              </a:spcAft>
              <a:buNone/>
            </a:pPr>
            <a:endParaRPr sz="2000">
              <a:solidFill>
                <a:schemeClr val="dk1"/>
              </a:solidFill>
              <a:latin typeface="Calibri"/>
              <a:ea typeface="Calibri"/>
              <a:cs typeface="Calibri"/>
              <a:sym typeface="Calibri"/>
            </a:endParaRPr>
          </a:p>
          <a:p>
            <a:pPr marL="0" marR="0" lvl="0" indent="0" algn="l" rtl="0">
              <a:lnSpc>
                <a:spcPct val="150000"/>
              </a:lnSpc>
              <a:spcBef>
                <a:spcPts val="0"/>
              </a:spcBef>
              <a:spcAft>
                <a:spcPts val="0"/>
              </a:spcAft>
              <a:buNone/>
            </a:pPr>
            <a:r>
              <a:rPr lang="en-GB" sz="2000">
                <a:solidFill>
                  <a:schemeClr val="dk1"/>
                </a:solidFill>
                <a:latin typeface="Calibri"/>
                <a:ea typeface="Calibri"/>
                <a:cs typeface="Calibri"/>
                <a:sym typeface="Calibri"/>
              </a:rPr>
              <a:t>The only way this was going to happen was if managers cooperated with each other.</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45"/>
        <p:cNvGrpSpPr/>
        <p:nvPr/>
      </p:nvGrpSpPr>
      <p:grpSpPr>
        <a:xfrm>
          <a:off x="0" y="0"/>
          <a:ext cx="0" cy="0"/>
          <a:chOff x="0" y="0"/>
          <a:chExt cx="0" cy="0"/>
        </a:xfrm>
      </p:grpSpPr>
      <p:sp>
        <p:nvSpPr>
          <p:cNvPr id="246" name="Google Shape;246;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16</a:t>
            </a:fld>
            <a:endParaRPr/>
          </a:p>
        </p:txBody>
      </p:sp>
      <p:sp>
        <p:nvSpPr>
          <p:cNvPr id="247" name="Google Shape;247;p16"/>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5</a:t>
            </a:r>
            <a:endParaRPr/>
          </a:p>
        </p:txBody>
      </p:sp>
      <p:sp>
        <p:nvSpPr>
          <p:cNvPr id="248" name="Google Shape;248;p16"/>
          <p:cNvSpPr txBox="1"/>
          <p:nvPr/>
        </p:nvSpPr>
        <p:spPr>
          <a:xfrm>
            <a:off x="2306256" y="2680465"/>
            <a:ext cx="6094070" cy="64633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3600" b="1">
                <a:solidFill>
                  <a:srgbClr val="C00000"/>
                </a:solidFill>
                <a:latin typeface="Calibri"/>
                <a:ea typeface="Calibri"/>
                <a:cs typeface="Calibri"/>
                <a:sym typeface="Calibri"/>
              </a:rPr>
              <a:t>Personal Leadership</a:t>
            </a:r>
            <a:endParaRPr sz="3600">
              <a:solidFill>
                <a:srgbClr val="C00000"/>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75"/>
        <p:cNvGrpSpPr/>
        <p:nvPr/>
      </p:nvGrpSpPr>
      <p:grpSpPr>
        <a:xfrm>
          <a:off x="0" y="0"/>
          <a:ext cx="0" cy="0"/>
          <a:chOff x="0" y="0"/>
          <a:chExt cx="0" cy="0"/>
        </a:xfrm>
      </p:grpSpPr>
      <p:sp>
        <p:nvSpPr>
          <p:cNvPr id="276" name="Google Shape;27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17</a:t>
            </a:fld>
            <a:endParaRPr/>
          </a:p>
        </p:txBody>
      </p:sp>
      <p:sp>
        <p:nvSpPr>
          <p:cNvPr id="277" name="Google Shape;277;p19"/>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5</a:t>
            </a:r>
            <a:endParaRPr/>
          </a:p>
        </p:txBody>
      </p:sp>
      <p:sp>
        <p:nvSpPr>
          <p:cNvPr id="278" name="Google Shape;278;p19"/>
          <p:cNvSpPr txBox="1"/>
          <p:nvPr/>
        </p:nvSpPr>
        <p:spPr>
          <a:xfrm>
            <a:off x="2653497" y="279459"/>
            <a:ext cx="5367759"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b="1" dirty="0">
                <a:solidFill>
                  <a:srgbClr val="FF0000"/>
                </a:solidFill>
                <a:latin typeface="Calibri"/>
                <a:ea typeface="Calibri"/>
                <a:cs typeface="Calibri"/>
                <a:sym typeface="Calibri"/>
              </a:rPr>
              <a:t>Personal Leadership</a:t>
            </a:r>
            <a:endParaRPr sz="2800" dirty="0">
              <a:solidFill>
                <a:srgbClr val="FF0000"/>
              </a:solidFill>
              <a:latin typeface="Calibri"/>
              <a:ea typeface="Calibri"/>
              <a:cs typeface="Calibri"/>
              <a:sym typeface="Calibri"/>
            </a:endParaRPr>
          </a:p>
        </p:txBody>
      </p:sp>
      <p:sp>
        <p:nvSpPr>
          <p:cNvPr id="279" name="Google Shape;279;p19"/>
          <p:cNvSpPr txBox="1"/>
          <p:nvPr/>
        </p:nvSpPr>
        <p:spPr>
          <a:xfrm>
            <a:off x="326109" y="1294560"/>
            <a:ext cx="11771453" cy="452431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rgbClr val="C00000"/>
                </a:solidFill>
                <a:latin typeface="Calibri"/>
                <a:ea typeface="Calibri"/>
                <a:cs typeface="Calibri"/>
                <a:sym typeface="Calibri"/>
              </a:rPr>
              <a:t>Building Trust through Reliability and Quality </a:t>
            </a:r>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 Trust begins with honesty and sincerity, and ultimately it depends on reliability. Reliability is a matter of being consistent and is an important part of delivering quality.</a:t>
            </a:r>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Joseph Duran, whose made many lasting contributions to the field of quality management over more than 70 years. Duran defined quality as “</a:t>
            </a:r>
            <a:r>
              <a:rPr lang="en-GB" sz="1800" b="1">
                <a:solidFill>
                  <a:schemeClr val="dk1"/>
                </a:solidFill>
                <a:latin typeface="Calibri"/>
                <a:ea typeface="Calibri"/>
                <a:cs typeface="Calibri"/>
                <a:sym typeface="Calibri"/>
              </a:rPr>
              <a:t>fitness for use</a:t>
            </a:r>
            <a:r>
              <a:rPr lang="en-GB" sz="1800">
                <a:solidFill>
                  <a:schemeClr val="dk1"/>
                </a:solidFill>
                <a:latin typeface="Calibri"/>
                <a:ea typeface="Calibri"/>
                <a:cs typeface="Calibri"/>
                <a:sym typeface="Calibri"/>
              </a:rPr>
              <a:t>,” which he then broke down into three parts. “</a:t>
            </a:r>
            <a:r>
              <a:rPr lang="en-GB" sz="1800" b="1">
                <a:solidFill>
                  <a:schemeClr val="dk1"/>
                </a:solidFill>
                <a:latin typeface="Calibri"/>
                <a:ea typeface="Calibri"/>
                <a:cs typeface="Calibri"/>
                <a:sym typeface="Calibri"/>
              </a:rPr>
              <a:t>Quality planning</a:t>
            </a:r>
            <a:r>
              <a:rPr lang="en-GB" sz="1800">
                <a:solidFill>
                  <a:schemeClr val="dk1"/>
                </a:solidFill>
                <a:latin typeface="Calibri"/>
                <a:ea typeface="Calibri"/>
                <a:cs typeface="Calibri"/>
                <a:sym typeface="Calibri"/>
              </a:rPr>
              <a:t>” was defining and developing products to satisfy customer needs; “</a:t>
            </a:r>
            <a:r>
              <a:rPr lang="en-GB" sz="1800" b="1">
                <a:solidFill>
                  <a:schemeClr val="dk1"/>
                </a:solidFill>
                <a:latin typeface="Calibri"/>
                <a:ea typeface="Calibri"/>
                <a:cs typeface="Calibri"/>
                <a:sym typeface="Calibri"/>
              </a:rPr>
              <a:t>quality control</a:t>
            </a:r>
            <a:r>
              <a:rPr lang="en-GB" sz="1800">
                <a:solidFill>
                  <a:schemeClr val="dk1"/>
                </a:solidFill>
                <a:latin typeface="Calibri"/>
                <a:ea typeface="Calibri"/>
                <a:cs typeface="Calibri"/>
                <a:sym typeface="Calibri"/>
              </a:rPr>
              <a:t>” was establishing and consistently meeting standards; and “</a:t>
            </a:r>
            <a:r>
              <a:rPr lang="en-GB" sz="1800" b="1">
                <a:solidFill>
                  <a:schemeClr val="dk1"/>
                </a:solidFill>
                <a:latin typeface="Calibri"/>
                <a:ea typeface="Calibri"/>
                <a:cs typeface="Calibri"/>
                <a:sym typeface="Calibri"/>
              </a:rPr>
              <a:t>quality improvement</a:t>
            </a:r>
            <a:r>
              <a:rPr lang="en-GB" sz="1800">
                <a:solidFill>
                  <a:schemeClr val="dk1"/>
                </a:solidFill>
                <a:latin typeface="Calibri"/>
                <a:ea typeface="Calibri"/>
                <a:cs typeface="Calibri"/>
                <a:sym typeface="Calibri"/>
              </a:rPr>
              <a:t>” was based on “proving” the need for improvement and then following through on remedies.</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 Our definition was divided into two parts, both based on honesty and reliability. The </a:t>
            </a:r>
            <a:r>
              <a:rPr lang="en-GB" sz="1800" i="1">
                <a:solidFill>
                  <a:schemeClr val="dk1"/>
                </a:solidFill>
                <a:latin typeface="Calibri"/>
                <a:ea typeface="Calibri"/>
                <a:cs typeface="Calibri"/>
                <a:sym typeface="Calibri"/>
              </a:rPr>
              <a:t>first</a:t>
            </a:r>
            <a:r>
              <a:rPr lang="en-GB" sz="1800">
                <a:solidFill>
                  <a:schemeClr val="dk1"/>
                </a:solidFill>
                <a:latin typeface="Calibri"/>
                <a:ea typeface="Calibri"/>
                <a:cs typeface="Calibri"/>
                <a:sym typeface="Calibri"/>
              </a:rPr>
              <a:t> was to position the product properly. This involved meeting the customer’s wants and needs and communicating our intent to our customers through honesty in our advertising. The </a:t>
            </a:r>
            <a:r>
              <a:rPr lang="en-GB" sz="1800" i="1">
                <a:solidFill>
                  <a:schemeClr val="dk1"/>
                </a:solidFill>
                <a:latin typeface="Calibri"/>
                <a:ea typeface="Calibri"/>
                <a:cs typeface="Calibri"/>
                <a:sym typeface="Calibri"/>
              </a:rPr>
              <a:t>second</a:t>
            </a:r>
            <a:r>
              <a:rPr lang="en-GB" sz="1800">
                <a:solidFill>
                  <a:schemeClr val="dk1"/>
                </a:solidFill>
                <a:latin typeface="Calibri"/>
                <a:ea typeface="Calibri"/>
                <a:cs typeface="Calibri"/>
                <a:sym typeface="Calibri"/>
              </a:rPr>
              <a:t> part of quality for us was consistently meeting and exceeding our standards. </a:t>
            </a:r>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Keeping your promise to your customers by consistently meeting and exceeding your standards is the delivery system for creating “wows.” Consistency also builds trust on a personal level: people who are consistent can be trusted and therefore are reliable.</a:t>
            </a:r>
            <a:endParaRPr sz="1800">
              <a:solidFill>
                <a:schemeClr val="dk1"/>
              </a:solidFill>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85"/>
        <p:cNvGrpSpPr/>
        <p:nvPr/>
      </p:nvGrpSpPr>
      <p:grpSpPr>
        <a:xfrm>
          <a:off x="0" y="0"/>
          <a:ext cx="0" cy="0"/>
          <a:chOff x="0" y="0"/>
          <a:chExt cx="0" cy="0"/>
        </a:xfrm>
      </p:grpSpPr>
      <p:sp>
        <p:nvSpPr>
          <p:cNvPr id="286" name="Google Shape;286;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18</a:t>
            </a:fld>
            <a:endParaRPr/>
          </a:p>
        </p:txBody>
      </p:sp>
      <p:sp>
        <p:nvSpPr>
          <p:cNvPr id="287" name="Google Shape;287;p20"/>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5</a:t>
            </a:r>
            <a:endParaRPr/>
          </a:p>
        </p:txBody>
      </p:sp>
      <p:sp>
        <p:nvSpPr>
          <p:cNvPr id="288" name="Google Shape;288;p20"/>
          <p:cNvSpPr txBox="1"/>
          <p:nvPr/>
        </p:nvSpPr>
        <p:spPr>
          <a:xfrm>
            <a:off x="2653497" y="279459"/>
            <a:ext cx="5367759"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b="1" dirty="0">
                <a:solidFill>
                  <a:srgbClr val="FF0000"/>
                </a:solidFill>
                <a:latin typeface="Calibri"/>
                <a:ea typeface="Calibri"/>
                <a:cs typeface="Calibri"/>
                <a:sym typeface="Calibri"/>
              </a:rPr>
              <a:t>Personal Leadership</a:t>
            </a:r>
            <a:endParaRPr sz="2800" dirty="0">
              <a:solidFill>
                <a:srgbClr val="FF0000"/>
              </a:solidFill>
              <a:latin typeface="Calibri"/>
              <a:ea typeface="Calibri"/>
              <a:cs typeface="Calibri"/>
              <a:sym typeface="Calibri"/>
            </a:endParaRPr>
          </a:p>
        </p:txBody>
      </p:sp>
      <p:sp>
        <p:nvSpPr>
          <p:cNvPr id="289" name="Google Shape;289;p20"/>
          <p:cNvSpPr txBox="1"/>
          <p:nvPr/>
        </p:nvSpPr>
        <p:spPr>
          <a:xfrm>
            <a:off x="782782" y="1677831"/>
            <a:ext cx="10941408" cy="3737946"/>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2000" b="1">
                <a:solidFill>
                  <a:srgbClr val="C00000"/>
                </a:solidFill>
                <a:latin typeface="Calibri"/>
                <a:ea typeface="Calibri"/>
                <a:cs typeface="Calibri"/>
                <a:sym typeface="Calibri"/>
              </a:rPr>
              <a:t>Accessibility</a:t>
            </a:r>
            <a:endParaRPr sz="2000">
              <a:solidFill>
                <a:schemeClr val="dk1"/>
              </a:solidFill>
              <a:latin typeface="Calibri"/>
              <a:ea typeface="Calibri"/>
              <a:cs typeface="Calibri"/>
              <a:sym typeface="Calibri"/>
            </a:endParaRPr>
          </a:p>
          <a:p>
            <a:pPr marL="0" marR="0" lvl="0" indent="0" algn="l" rtl="0">
              <a:lnSpc>
                <a:spcPct val="150000"/>
              </a:lnSpc>
              <a:spcBef>
                <a:spcPts val="0"/>
              </a:spcBef>
              <a:spcAft>
                <a:spcPts val="0"/>
              </a:spcAft>
              <a:buNone/>
            </a:pPr>
            <a:r>
              <a:rPr lang="en-GB" sz="2000">
                <a:solidFill>
                  <a:schemeClr val="dk1"/>
                </a:solidFill>
                <a:latin typeface="Calibri"/>
                <a:ea typeface="Calibri"/>
                <a:cs typeface="Calibri"/>
                <a:sym typeface="Calibri"/>
              </a:rPr>
              <a:t> One of the most effective methods to prove to your customers and people that you care is through accessibility. This includes being easy to reach and talk to and being responsive. Employees and customers should be able to reach the person who’s the decision maker. There’s nothing more frustrating to employees and customers than not being able to get an answer or decision. Accessibility is also critical when it comes to fellow workers. One of the most frustrating things about working in a bureaucracy is not being able to find someone who will give you a straight answer, help you with a problem, or make a decision.</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95"/>
        <p:cNvGrpSpPr/>
        <p:nvPr/>
      </p:nvGrpSpPr>
      <p:grpSpPr>
        <a:xfrm>
          <a:off x="0" y="0"/>
          <a:ext cx="0" cy="0"/>
          <a:chOff x="0" y="0"/>
          <a:chExt cx="0" cy="0"/>
        </a:xfrm>
      </p:grpSpPr>
      <p:sp>
        <p:nvSpPr>
          <p:cNvPr id="296" name="Google Shape;296;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19</a:t>
            </a:fld>
            <a:endParaRPr/>
          </a:p>
        </p:txBody>
      </p:sp>
      <p:sp>
        <p:nvSpPr>
          <p:cNvPr id="297" name="Google Shape;297;p21"/>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5</a:t>
            </a:r>
            <a:endParaRPr/>
          </a:p>
        </p:txBody>
      </p:sp>
      <p:sp>
        <p:nvSpPr>
          <p:cNvPr id="298" name="Google Shape;298;p21"/>
          <p:cNvSpPr txBox="1"/>
          <p:nvPr/>
        </p:nvSpPr>
        <p:spPr>
          <a:xfrm>
            <a:off x="2653497" y="279459"/>
            <a:ext cx="5367759"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b="1" dirty="0">
                <a:solidFill>
                  <a:srgbClr val="FF0000"/>
                </a:solidFill>
                <a:latin typeface="Calibri"/>
                <a:ea typeface="Calibri"/>
                <a:cs typeface="Calibri"/>
                <a:sym typeface="Calibri"/>
              </a:rPr>
              <a:t>Personal Leadership</a:t>
            </a:r>
            <a:endParaRPr sz="2800" dirty="0">
              <a:solidFill>
                <a:srgbClr val="FF0000"/>
              </a:solidFill>
              <a:latin typeface="Calibri"/>
              <a:ea typeface="Calibri"/>
              <a:cs typeface="Calibri"/>
              <a:sym typeface="Calibri"/>
            </a:endParaRPr>
          </a:p>
        </p:txBody>
      </p:sp>
      <p:sp>
        <p:nvSpPr>
          <p:cNvPr id="299" name="Google Shape;299;p21"/>
          <p:cNvSpPr txBox="1"/>
          <p:nvPr/>
        </p:nvSpPr>
        <p:spPr>
          <a:xfrm>
            <a:off x="1055224" y="1665464"/>
            <a:ext cx="10081551" cy="3737946"/>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2000" b="1">
                <a:solidFill>
                  <a:srgbClr val="C00000"/>
                </a:solidFill>
                <a:latin typeface="Calibri"/>
                <a:ea typeface="Calibri"/>
                <a:cs typeface="Calibri"/>
                <a:sym typeface="Calibri"/>
              </a:rPr>
              <a:t>Caring through Suggestion </a:t>
            </a:r>
            <a:endParaRPr/>
          </a:p>
          <a:p>
            <a:pPr marL="0" marR="0" lvl="0" indent="0" algn="l" rtl="0">
              <a:lnSpc>
                <a:spcPct val="150000"/>
              </a:lnSpc>
              <a:spcBef>
                <a:spcPts val="0"/>
              </a:spcBef>
              <a:spcAft>
                <a:spcPts val="0"/>
              </a:spcAft>
              <a:buNone/>
            </a:pPr>
            <a:r>
              <a:rPr lang="en-GB" sz="2000">
                <a:solidFill>
                  <a:schemeClr val="dk1"/>
                </a:solidFill>
                <a:latin typeface="Calibri"/>
                <a:ea typeface="Calibri"/>
                <a:cs typeface="Calibri"/>
                <a:sym typeface="Calibri"/>
              </a:rPr>
              <a:t>Another effective way to show employees you care is through a “suggestion program,” in which employees are permitted to air their thoughts on improvements. </a:t>
            </a:r>
            <a:endParaRPr/>
          </a:p>
          <a:p>
            <a:pPr marL="0" marR="0" lvl="0" indent="0" algn="l" rtl="0">
              <a:lnSpc>
                <a:spcPct val="150000"/>
              </a:lnSpc>
              <a:spcBef>
                <a:spcPts val="0"/>
              </a:spcBef>
              <a:spcAft>
                <a:spcPts val="0"/>
              </a:spcAft>
              <a:buNone/>
            </a:pPr>
            <a:endParaRPr sz="2000">
              <a:solidFill>
                <a:schemeClr val="dk1"/>
              </a:solidFill>
              <a:latin typeface="Calibri"/>
              <a:ea typeface="Calibri"/>
              <a:cs typeface="Calibri"/>
              <a:sym typeface="Calibri"/>
            </a:endParaRPr>
          </a:p>
          <a:p>
            <a:pPr marL="0" marR="0" lvl="0" indent="0" algn="l" rtl="0">
              <a:lnSpc>
                <a:spcPct val="150000"/>
              </a:lnSpc>
              <a:spcBef>
                <a:spcPts val="0"/>
              </a:spcBef>
              <a:spcAft>
                <a:spcPts val="0"/>
              </a:spcAft>
              <a:buNone/>
            </a:pPr>
            <a:r>
              <a:rPr lang="en-GB" sz="2000">
                <a:solidFill>
                  <a:schemeClr val="dk1"/>
                </a:solidFill>
                <a:latin typeface="Calibri"/>
                <a:ea typeface="Calibri"/>
                <a:cs typeface="Calibri"/>
                <a:sym typeface="Calibri"/>
              </a:rPr>
              <a:t>This program required that management provide a detailed response to every suggestion within one week, with explanations for why that response was accepted or rejected.  Also awarded prizes to the people who provided beneficial suggestions, and publicly recognized them in the company newsletter.</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85"/>
        <p:cNvGrpSpPr/>
        <p:nvPr/>
      </p:nvGrpSpPr>
      <p:grpSpPr>
        <a:xfrm>
          <a:off x="0" y="0"/>
          <a:ext cx="0" cy="0"/>
          <a:chOff x="0" y="0"/>
          <a:chExt cx="0" cy="0"/>
        </a:xfrm>
      </p:grpSpPr>
      <p:sp>
        <p:nvSpPr>
          <p:cNvPr id="286" name="Google Shape;286;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20</a:t>
            </a:fld>
            <a:endParaRPr/>
          </a:p>
        </p:txBody>
      </p:sp>
      <p:sp>
        <p:nvSpPr>
          <p:cNvPr id="287" name="Google Shape;287;p20"/>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5</a:t>
            </a:r>
            <a:endParaRPr/>
          </a:p>
        </p:txBody>
      </p:sp>
      <p:sp>
        <p:nvSpPr>
          <p:cNvPr id="288" name="Google Shape;288;p20"/>
          <p:cNvSpPr txBox="1"/>
          <p:nvPr/>
        </p:nvSpPr>
        <p:spPr>
          <a:xfrm>
            <a:off x="2653497" y="279459"/>
            <a:ext cx="5367759"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b="1" dirty="0">
                <a:solidFill>
                  <a:srgbClr val="FF0000"/>
                </a:solidFill>
                <a:latin typeface="Calibri"/>
                <a:ea typeface="Calibri"/>
                <a:cs typeface="Calibri"/>
                <a:sym typeface="Calibri"/>
              </a:rPr>
              <a:t>Personal Leadership</a:t>
            </a:r>
            <a:endParaRPr sz="2800" dirty="0">
              <a:solidFill>
                <a:srgbClr val="FF0000"/>
              </a:solidFill>
              <a:latin typeface="Calibri"/>
              <a:ea typeface="Calibri"/>
              <a:cs typeface="Calibri"/>
              <a:sym typeface="Calibri"/>
            </a:endParaRPr>
          </a:p>
        </p:txBody>
      </p:sp>
      <p:sp>
        <p:nvSpPr>
          <p:cNvPr id="289" name="Google Shape;289;p20"/>
          <p:cNvSpPr txBox="1"/>
          <p:nvPr/>
        </p:nvSpPr>
        <p:spPr>
          <a:xfrm>
            <a:off x="782782" y="1677831"/>
            <a:ext cx="10941408" cy="3737946"/>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2000" b="1">
                <a:solidFill>
                  <a:srgbClr val="C00000"/>
                </a:solidFill>
                <a:latin typeface="Calibri"/>
                <a:ea typeface="Calibri"/>
                <a:cs typeface="Calibri"/>
                <a:sym typeface="Calibri"/>
              </a:rPr>
              <a:t>Accessibility</a:t>
            </a:r>
            <a:endParaRPr sz="2000">
              <a:solidFill>
                <a:schemeClr val="dk1"/>
              </a:solidFill>
              <a:latin typeface="Calibri"/>
              <a:ea typeface="Calibri"/>
              <a:cs typeface="Calibri"/>
              <a:sym typeface="Calibri"/>
            </a:endParaRPr>
          </a:p>
          <a:p>
            <a:pPr marL="0" marR="0" lvl="0" indent="0" algn="l" rtl="0">
              <a:lnSpc>
                <a:spcPct val="150000"/>
              </a:lnSpc>
              <a:spcBef>
                <a:spcPts val="0"/>
              </a:spcBef>
              <a:spcAft>
                <a:spcPts val="0"/>
              </a:spcAft>
              <a:buNone/>
            </a:pPr>
            <a:r>
              <a:rPr lang="en-GB" sz="2000">
                <a:solidFill>
                  <a:schemeClr val="dk1"/>
                </a:solidFill>
                <a:latin typeface="Calibri"/>
                <a:ea typeface="Calibri"/>
                <a:cs typeface="Calibri"/>
                <a:sym typeface="Calibri"/>
              </a:rPr>
              <a:t> One of the most effective methods to prove to your customers and people that you care is through accessibility. This includes being easy to reach and talk to and being responsive. Employees and customers should be able to reach the person who’s the decision maker. There’s nothing more frustrating to employees and customers than not being able to get an answer or decision. Accessibility is also critical when it comes to fellow workers. One of the most frustrating things about working in a bureaucracy is not being able to find someone who will give you a straight answer, help you with a problem, or make a decision.</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95"/>
        <p:cNvGrpSpPr/>
        <p:nvPr/>
      </p:nvGrpSpPr>
      <p:grpSpPr>
        <a:xfrm>
          <a:off x="0" y="0"/>
          <a:ext cx="0" cy="0"/>
          <a:chOff x="0" y="0"/>
          <a:chExt cx="0" cy="0"/>
        </a:xfrm>
      </p:grpSpPr>
      <p:sp>
        <p:nvSpPr>
          <p:cNvPr id="296" name="Google Shape;296;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21</a:t>
            </a:fld>
            <a:endParaRPr/>
          </a:p>
        </p:txBody>
      </p:sp>
      <p:sp>
        <p:nvSpPr>
          <p:cNvPr id="297" name="Google Shape;297;p21"/>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5</a:t>
            </a:r>
            <a:endParaRPr/>
          </a:p>
        </p:txBody>
      </p:sp>
      <p:sp>
        <p:nvSpPr>
          <p:cNvPr id="298" name="Google Shape;298;p21"/>
          <p:cNvSpPr txBox="1"/>
          <p:nvPr/>
        </p:nvSpPr>
        <p:spPr>
          <a:xfrm>
            <a:off x="2653497" y="279459"/>
            <a:ext cx="5367759"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b="1" dirty="0">
                <a:solidFill>
                  <a:srgbClr val="FF0000"/>
                </a:solidFill>
                <a:latin typeface="Calibri"/>
                <a:ea typeface="Calibri"/>
                <a:cs typeface="Calibri"/>
                <a:sym typeface="Calibri"/>
              </a:rPr>
              <a:t>Personal Leadership</a:t>
            </a:r>
            <a:endParaRPr sz="2800" dirty="0">
              <a:solidFill>
                <a:srgbClr val="FF0000"/>
              </a:solidFill>
              <a:latin typeface="Calibri"/>
              <a:ea typeface="Calibri"/>
              <a:cs typeface="Calibri"/>
              <a:sym typeface="Calibri"/>
            </a:endParaRPr>
          </a:p>
        </p:txBody>
      </p:sp>
      <p:sp>
        <p:nvSpPr>
          <p:cNvPr id="299" name="Google Shape;299;p21"/>
          <p:cNvSpPr txBox="1"/>
          <p:nvPr/>
        </p:nvSpPr>
        <p:spPr>
          <a:xfrm>
            <a:off x="1055224" y="1665464"/>
            <a:ext cx="10081551" cy="3737946"/>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2000" b="1">
                <a:solidFill>
                  <a:srgbClr val="C00000"/>
                </a:solidFill>
                <a:latin typeface="Calibri"/>
                <a:ea typeface="Calibri"/>
                <a:cs typeface="Calibri"/>
                <a:sym typeface="Calibri"/>
              </a:rPr>
              <a:t>Caring through Suggestion </a:t>
            </a:r>
            <a:endParaRPr/>
          </a:p>
          <a:p>
            <a:pPr marL="0" marR="0" lvl="0" indent="0" algn="l" rtl="0">
              <a:lnSpc>
                <a:spcPct val="150000"/>
              </a:lnSpc>
              <a:spcBef>
                <a:spcPts val="0"/>
              </a:spcBef>
              <a:spcAft>
                <a:spcPts val="0"/>
              </a:spcAft>
              <a:buNone/>
            </a:pPr>
            <a:r>
              <a:rPr lang="en-GB" sz="2000">
                <a:solidFill>
                  <a:schemeClr val="dk1"/>
                </a:solidFill>
                <a:latin typeface="Calibri"/>
                <a:ea typeface="Calibri"/>
                <a:cs typeface="Calibri"/>
                <a:sym typeface="Calibri"/>
              </a:rPr>
              <a:t>Another effective way to show employees you care is through a “suggestion program,” in which employees are permitted to air their thoughts on improvements. </a:t>
            </a:r>
            <a:endParaRPr/>
          </a:p>
          <a:p>
            <a:pPr marL="0" marR="0" lvl="0" indent="0" algn="l" rtl="0">
              <a:lnSpc>
                <a:spcPct val="150000"/>
              </a:lnSpc>
              <a:spcBef>
                <a:spcPts val="0"/>
              </a:spcBef>
              <a:spcAft>
                <a:spcPts val="0"/>
              </a:spcAft>
              <a:buNone/>
            </a:pPr>
            <a:endParaRPr sz="2000">
              <a:solidFill>
                <a:schemeClr val="dk1"/>
              </a:solidFill>
              <a:latin typeface="Calibri"/>
              <a:ea typeface="Calibri"/>
              <a:cs typeface="Calibri"/>
              <a:sym typeface="Calibri"/>
            </a:endParaRPr>
          </a:p>
          <a:p>
            <a:pPr marL="0" marR="0" lvl="0" indent="0" algn="l" rtl="0">
              <a:lnSpc>
                <a:spcPct val="150000"/>
              </a:lnSpc>
              <a:spcBef>
                <a:spcPts val="0"/>
              </a:spcBef>
              <a:spcAft>
                <a:spcPts val="0"/>
              </a:spcAft>
              <a:buNone/>
            </a:pPr>
            <a:r>
              <a:rPr lang="en-GB" sz="2000">
                <a:solidFill>
                  <a:schemeClr val="dk1"/>
                </a:solidFill>
                <a:latin typeface="Calibri"/>
                <a:ea typeface="Calibri"/>
                <a:cs typeface="Calibri"/>
                <a:sym typeface="Calibri"/>
              </a:rPr>
              <a:t>This program required that management provide a detailed response to every suggestion within one week, with explanations for why that response was accepted or rejected.  Also awarded prizes to the people who provided beneficial suggestions, and publicly recognized them in the company newsletter.</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05"/>
        <p:cNvGrpSpPr/>
        <p:nvPr/>
      </p:nvGrpSpPr>
      <p:grpSpPr>
        <a:xfrm>
          <a:off x="0" y="0"/>
          <a:ext cx="0" cy="0"/>
          <a:chOff x="0" y="0"/>
          <a:chExt cx="0" cy="0"/>
        </a:xfrm>
      </p:grpSpPr>
      <p:sp>
        <p:nvSpPr>
          <p:cNvPr id="306" name="Google Shape;306;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22</a:t>
            </a:fld>
            <a:endParaRPr/>
          </a:p>
        </p:txBody>
      </p:sp>
      <p:sp>
        <p:nvSpPr>
          <p:cNvPr id="307" name="Google Shape;307;p22"/>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5</a:t>
            </a:r>
            <a:endParaRPr/>
          </a:p>
        </p:txBody>
      </p:sp>
      <p:sp>
        <p:nvSpPr>
          <p:cNvPr id="308" name="Google Shape;308;p22"/>
          <p:cNvSpPr txBox="1"/>
          <p:nvPr/>
        </p:nvSpPr>
        <p:spPr>
          <a:xfrm>
            <a:off x="1930399" y="2886424"/>
            <a:ext cx="7758545"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4000" b="1">
                <a:solidFill>
                  <a:srgbClr val="C00000"/>
                </a:solidFill>
                <a:latin typeface="Calibri"/>
                <a:ea typeface="Calibri"/>
                <a:cs typeface="Calibri"/>
                <a:sym typeface="Calibri"/>
              </a:rPr>
              <a:t>Moral Leadership</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14"/>
        <p:cNvGrpSpPr/>
        <p:nvPr/>
      </p:nvGrpSpPr>
      <p:grpSpPr>
        <a:xfrm>
          <a:off x="0" y="0"/>
          <a:ext cx="0" cy="0"/>
          <a:chOff x="0" y="0"/>
          <a:chExt cx="0" cy="0"/>
        </a:xfrm>
      </p:grpSpPr>
      <p:sp>
        <p:nvSpPr>
          <p:cNvPr id="315" name="Google Shape;315;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23</a:t>
            </a:fld>
            <a:endParaRPr/>
          </a:p>
        </p:txBody>
      </p:sp>
      <p:sp>
        <p:nvSpPr>
          <p:cNvPr id="316" name="Google Shape;316;p23"/>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5</a:t>
            </a:r>
            <a:endParaRPr/>
          </a:p>
        </p:txBody>
      </p:sp>
      <p:sp>
        <p:nvSpPr>
          <p:cNvPr id="317" name="Google Shape;317;p23"/>
          <p:cNvSpPr txBox="1"/>
          <p:nvPr/>
        </p:nvSpPr>
        <p:spPr>
          <a:xfrm>
            <a:off x="2595418" y="310237"/>
            <a:ext cx="6096000"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dirty="0">
                <a:solidFill>
                  <a:srgbClr val="FF0000"/>
                </a:solidFill>
                <a:latin typeface="Calibri"/>
                <a:ea typeface="Calibri"/>
                <a:cs typeface="Calibri"/>
                <a:sym typeface="Calibri"/>
              </a:rPr>
              <a:t>Moral Leadership</a:t>
            </a:r>
            <a:endParaRPr dirty="0">
              <a:solidFill>
                <a:srgbClr val="FF0000"/>
              </a:solidFill>
            </a:endParaRPr>
          </a:p>
        </p:txBody>
      </p:sp>
      <p:sp>
        <p:nvSpPr>
          <p:cNvPr id="318" name="Google Shape;318;p23"/>
          <p:cNvSpPr txBox="1"/>
          <p:nvPr/>
        </p:nvSpPr>
        <p:spPr>
          <a:xfrm>
            <a:off x="681180" y="1326822"/>
            <a:ext cx="11030527" cy="4204356"/>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1800" b="1">
                <a:solidFill>
                  <a:srgbClr val="7030A0"/>
                </a:solidFill>
                <a:latin typeface="Calibri"/>
                <a:ea typeface="Calibri"/>
                <a:cs typeface="Calibri"/>
                <a:sym typeface="Calibri"/>
              </a:rPr>
              <a:t>Leading by Example </a:t>
            </a:r>
            <a:endParaRPr sz="1800">
              <a:solidFill>
                <a:schemeClr val="dk1"/>
              </a:solidFill>
              <a:latin typeface="Calibri"/>
              <a:ea typeface="Calibri"/>
              <a:cs typeface="Calibri"/>
              <a:sym typeface="Calibri"/>
            </a:endParaRPr>
          </a:p>
          <a:p>
            <a:pPr marL="0" marR="0" lvl="0" indent="0" algn="just" rtl="0">
              <a:lnSpc>
                <a:spcPct val="150000"/>
              </a:lnSpc>
              <a:spcBef>
                <a:spcPts val="0"/>
              </a:spcBef>
              <a:spcAft>
                <a:spcPts val="0"/>
              </a:spcAft>
              <a:buNone/>
            </a:pPr>
            <a:r>
              <a:rPr lang="en-GB" sz="1800">
                <a:solidFill>
                  <a:schemeClr val="dk1"/>
                </a:solidFill>
                <a:latin typeface="Calibri"/>
                <a:ea typeface="Calibri"/>
                <a:cs typeface="Calibri"/>
                <a:sym typeface="Calibri"/>
              </a:rPr>
              <a:t> “When you become a leader, your people will be watching all your actions and listening to every word you say, since what you do and say affects their career and livelihood. They’ll be watching you and talking about your every action—mostly the bad ones since they probably won’t even acknowledge the good ones. So, keep these things in mind and act and speak appropriately.” This is arguably one of the main reasons why it is so difficult to lead: whether we choose to or not, we always lead by example. </a:t>
            </a:r>
            <a:endParaRPr/>
          </a:p>
          <a:p>
            <a:pPr marL="0" marR="0" lvl="0" indent="0" algn="just" rtl="0">
              <a:lnSpc>
                <a:spcPct val="150000"/>
              </a:lnSpc>
              <a:spcBef>
                <a:spcPts val="0"/>
              </a:spcBef>
              <a:spcAft>
                <a:spcPts val="0"/>
              </a:spcAft>
              <a:buNone/>
            </a:pPr>
            <a:endParaRPr sz="1800">
              <a:solidFill>
                <a:schemeClr val="dk1"/>
              </a:solidFill>
              <a:latin typeface="Calibri"/>
              <a:ea typeface="Calibri"/>
              <a:cs typeface="Calibri"/>
              <a:sym typeface="Calibri"/>
            </a:endParaRPr>
          </a:p>
          <a:p>
            <a:pPr marL="0" marR="0" lvl="0" indent="0" algn="just" rtl="0">
              <a:lnSpc>
                <a:spcPct val="150000"/>
              </a:lnSpc>
              <a:spcBef>
                <a:spcPts val="0"/>
              </a:spcBef>
              <a:spcAft>
                <a:spcPts val="0"/>
              </a:spcAft>
              <a:buNone/>
            </a:pPr>
            <a:r>
              <a:rPr lang="en-GB" sz="1800">
                <a:solidFill>
                  <a:schemeClr val="dk1"/>
                </a:solidFill>
                <a:latin typeface="Calibri"/>
                <a:ea typeface="Calibri"/>
                <a:cs typeface="Calibri"/>
                <a:sym typeface="Calibri"/>
              </a:rPr>
              <a:t> “now your people will be watching everything you do. In the past, they would not have paid attention to you or what you did. They will also listen to everything you say now because you can affect their income and position.” This is also why it is so darn difficult to lead: we are being watched and listened to at all times, and no one is perfect.</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24"/>
        <p:cNvGrpSpPr/>
        <p:nvPr/>
      </p:nvGrpSpPr>
      <p:grpSpPr>
        <a:xfrm>
          <a:off x="0" y="0"/>
          <a:ext cx="0" cy="0"/>
          <a:chOff x="0" y="0"/>
          <a:chExt cx="0" cy="0"/>
        </a:xfrm>
      </p:grpSpPr>
      <p:sp>
        <p:nvSpPr>
          <p:cNvPr id="325" name="Google Shape;325;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24</a:t>
            </a:fld>
            <a:endParaRPr/>
          </a:p>
        </p:txBody>
      </p:sp>
      <p:sp>
        <p:nvSpPr>
          <p:cNvPr id="326" name="Google Shape;326;p24"/>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5</a:t>
            </a:r>
            <a:endParaRPr/>
          </a:p>
        </p:txBody>
      </p:sp>
      <p:sp>
        <p:nvSpPr>
          <p:cNvPr id="327" name="Google Shape;327;p24"/>
          <p:cNvSpPr txBox="1"/>
          <p:nvPr/>
        </p:nvSpPr>
        <p:spPr>
          <a:xfrm>
            <a:off x="2595418" y="310237"/>
            <a:ext cx="6096000"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dirty="0">
                <a:solidFill>
                  <a:srgbClr val="FF0000"/>
                </a:solidFill>
                <a:latin typeface="Calibri"/>
                <a:ea typeface="Calibri"/>
                <a:cs typeface="Calibri"/>
                <a:sym typeface="Calibri"/>
              </a:rPr>
              <a:t>Moral Leadership</a:t>
            </a:r>
            <a:endParaRPr dirty="0">
              <a:solidFill>
                <a:srgbClr val="FF0000"/>
              </a:solidFill>
            </a:endParaRPr>
          </a:p>
        </p:txBody>
      </p:sp>
      <p:sp>
        <p:nvSpPr>
          <p:cNvPr id="328" name="Google Shape;328;p24"/>
          <p:cNvSpPr txBox="1"/>
          <p:nvPr/>
        </p:nvSpPr>
        <p:spPr>
          <a:xfrm>
            <a:off x="683490" y="1443841"/>
            <a:ext cx="10483274" cy="3416320"/>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1800" b="1">
                <a:solidFill>
                  <a:srgbClr val="7030A0"/>
                </a:solidFill>
                <a:latin typeface="Calibri"/>
                <a:ea typeface="Calibri"/>
                <a:cs typeface="Calibri"/>
                <a:sym typeface="Calibri"/>
              </a:rPr>
              <a:t>Honouring Dignity, Fostering Respect</a:t>
            </a:r>
            <a:endParaRPr/>
          </a:p>
          <a:p>
            <a:pPr marL="0" marR="0" lvl="0" indent="0" algn="just" rtl="0">
              <a:spcBef>
                <a:spcPts val="0"/>
              </a:spcBef>
              <a:spcAft>
                <a:spcPts val="0"/>
              </a:spcAft>
              <a:buNone/>
            </a:pPr>
            <a:r>
              <a:rPr lang="en-GB" sz="1800">
                <a:solidFill>
                  <a:schemeClr val="dk1"/>
                </a:solidFill>
                <a:latin typeface="Calibri"/>
                <a:ea typeface="Calibri"/>
                <a:cs typeface="Calibri"/>
                <a:sym typeface="Calibri"/>
              </a:rPr>
              <a:t> To begin “moral leadership,” be sure to implement two rules in your company when you became CEO and owner. </a:t>
            </a:r>
            <a:endParaRPr/>
          </a:p>
          <a:p>
            <a:pPr marL="0" marR="0" lvl="0" indent="0" algn="just" rtl="0">
              <a:spcBef>
                <a:spcPts val="0"/>
              </a:spcBef>
              <a:spcAft>
                <a:spcPts val="0"/>
              </a:spcAft>
              <a:buNone/>
            </a:pPr>
            <a:endParaRPr sz="1800">
              <a:solidFill>
                <a:schemeClr val="dk1"/>
              </a:solidFill>
              <a:latin typeface="Calibri"/>
              <a:ea typeface="Calibri"/>
              <a:cs typeface="Calibri"/>
              <a:sym typeface="Calibri"/>
            </a:endParaRPr>
          </a:p>
          <a:p>
            <a:pPr marL="0" marR="0" lvl="0" indent="0" algn="just" rtl="0">
              <a:spcBef>
                <a:spcPts val="0"/>
              </a:spcBef>
              <a:spcAft>
                <a:spcPts val="0"/>
              </a:spcAft>
              <a:buNone/>
            </a:pPr>
            <a:r>
              <a:rPr lang="en-GB" sz="1800">
                <a:solidFill>
                  <a:schemeClr val="dk1"/>
                </a:solidFill>
                <a:latin typeface="Calibri"/>
                <a:ea typeface="Calibri"/>
                <a:cs typeface="Calibri"/>
                <a:sym typeface="Calibri"/>
              </a:rPr>
              <a:t>The first rule is, “Honor each person’s dignity and pride.” This motto should be printed on signs that sat on each leader’s desk, and on a banner that hung from the ceiling of the main plant.</a:t>
            </a:r>
            <a:endParaRPr/>
          </a:p>
          <a:p>
            <a:pPr marL="0" marR="0" lvl="0" indent="0" algn="just" rtl="0">
              <a:spcBef>
                <a:spcPts val="0"/>
              </a:spcBef>
              <a:spcAft>
                <a:spcPts val="0"/>
              </a:spcAft>
              <a:buNone/>
            </a:pPr>
            <a:endParaRPr sz="1800">
              <a:solidFill>
                <a:schemeClr val="dk1"/>
              </a:solidFill>
              <a:latin typeface="Calibri"/>
              <a:ea typeface="Calibri"/>
              <a:cs typeface="Calibri"/>
              <a:sym typeface="Calibri"/>
            </a:endParaRPr>
          </a:p>
          <a:p>
            <a:pPr marL="0" marR="0" lvl="0" indent="0" algn="just" rtl="0">
              <a:spcBef>
                <a:spcPts val="0"/>
              </a:spcBef>
              <a:spcAft>
                <a:spcPts val="0"/>
              </a:spcAft>
              <a:buNone/>
            </a:pPr>
            <a:endParaRPr sz="1800">
              <a:solidFill>
                <a:schemeClr val="dk1"/>
              </a:solidFill>
              <a:latin typeface="Calibri"/>
              <a:ea typeface="Calibri"/>
              <a:cs typeface="Calibri"/>
              <a:sym typeface="Calibri"/>
            </a:endParaRPr>
          </a:p>
          <a:p>
            <a:pPr marL="0" marR="0" lvl="0" indent="0" algn="just" rtl="0">
              <a:spcBef>
                <a:spcPts val="0"/>
              </a:spcBef>
              <a:spcAft>
                <a:spcPts val="0"/>
              </a:spcAft>
              <a:buNone/>
            </a:pPr>
            <a:r>
              <a:rPr lang="en-GB" sz="1800">
                <a:solidFill>
                  <a:schemeClr val="dk1"/>
                </a:solidFill>
                <a:latin typeface="Calibri"/>
                <a:ea typeface="Calibri"/>
                <a:cs typeface="Calibri"/>
                <a:sym typeface="Calibri"/>
              </a:rPr>
              <a:t>The second rule is “Treat others the way you’d like to be treated.” This always seemed to be what call a common-sense rule, because it seemed so logical. If I don’t like being treated rudely, for instance, then why would you treat someone else this way? There is an old saying that goes, “All good things come to those who wait”; we should add, “All good things come to those who treat others the way they want to be treated.”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34"/>
        <p:cNvGrpSpPr/>
        <p:nvPr/>
      </p:nvGrpSpPr>
      <p:grpSpPr>
        <a:xfrm>
          <a:off x="0" y="0"/>
          <a:ext cx="0" cy="0"/>
          <a:chOff x="0" y="0"/>
          <a:chExt cx="0" cy="0"/>
        </a:xfrm>
      </p:grpSpPr>
      <p:sp>
        <p:nvSpPr>
          <p:cNvPr id="335" name="Google Shape;33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25</a:t>
            </a:fld>
            <a:endParaRPr/>
          </a:p>
        </p:txBody>
      </p:sp>
      <p:sp>
        <p:nvSpPr>
          <p:cNvPr id="336" name="Google Shape;336;p25"/>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5</a:t>
            </a:r>
            <a:endParaRPr/>
          </a:p>
        </p:txBody>
      </p:sp>
      <p:sp>
        <p:nvSpPr>
          <p:cNvPr id="337" name="Google Shape;337;p25"/>
          <p:cNvSpPr txBox="1"/>
          <p:nvPr/>
        </p:nvSpPr>
        <p:spPr>
          <a:xfrm>
            <a:off x="2401453" y="2609334"/>
            <a:ext cx="6918037"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a:solidFill>
                  <a:srgbClr val="C00000"/>
                </a:solidFill>
                <a:latin typeface="Calibri"/>
                <a:ea typeface="Calibri"/>
                <a:cs typeface="Calibri"/>
                <a:sym typeface="Calibri"/>
              </a:rPr>
              <a:t> Entrepreneurial Leadership in a Non-profit Setting</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43"/>
        <p:cNvGrpSpPr/>
        <p:nvPr/>
      </p:nvGrpSpPr>
      <p:grpSpPr>
        <a:xfrm>
          <a:off x="0" y="0"/>
          <a:ext cx="0" cy="0"/>
          <a:chOff x="0" y="0"/>
          <a:chExt cx="0" cy="0"/>
        </a:xfrm>
      </p:grpSpPr>
      <p:sp>
        <p:nvSpPr>
          <p:cNvPr id="344" name="Google Shape;344;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26</a:t>
            </a:fld>
            <a:endParaRPr/>
          </a:p>
        </p:txBody>
      </p:sp>
      <p:sp>
        <p:nvSpPr>
          <p:cNvPr id="345" name="Google Shape;345;p26"/>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5</a:t>
            </a:r>
            <a:endParaRPr/>
          </a:p>
        </p:txBody>
      </p:sp>
      <p:sp>
        <p:nvSpPr>
          <p:cNvPr id="346" name="Google Shape;346;p26"/>
          <p:cNvSpPr txBox="1"/>
          <p:nvPr/>
        </p:nvSpPr>
        <p:spPr>
          <a:xfrm>
            <a:off x="2650837" y="310237"/>
            <a:ext cx="6096000"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rgbClr val="FF0000"/>
                </a:solidFill>
                <a:latin typeface="Calibri"/>
                <a:ea typeface="Calibri"/>
                <a:cs typeface="Calibri"/>
                <a:sym typeface="Calibri"/>
              </a:rPr>
              <a:t> Entrepreneurial Leadership in a Non-profit Setting</a:t>
            </a:r>
            <a:endParaRPr dirty="0">
              <a:solidFill>
                <a:srgbClr val="FF0000"/>
              </a:solidFill>
            </a:endParaRPr>
          </a:p>
        </p:txBody>
      </p:sp>
      <p:sp>
        <p:nvSpPr>
          <p:cNvPr id="347" name="Google Shape;347;p26"/>
          <p:cNvSpPr txBox="1"/>
          <p:nvPr/>
        </p:nvSpPr>
        <p:spPr>
          <a:xfrm>
            <a:off x="563417" y="1372536"/>
            <a:ext cx="10686473" cy="397031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rgbClr val="1E4E79"/>
                </a:solidFill>
                <a:latin typeface="Calibri"/>
                <a:ea typeface="Calibri"/>
                <a:cs typeface="Calibri"/>
                <a:sym typeface="Calibri"/>
              </a:rPr>
              <a:t>Principles for Leading a Successful Non-profit </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A common belief is that there are differences between businesses and non-profits. What we most often hear is that businesses are profit-driven and non-profits aren’t. I agree with the first statement, but the second statement is far from accurate.</a:t>
            </a:r>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 Many non-profits' methods of operation can sure give the impression that their standard is maximizing donations and fundraising.</a:t>
            </a:r>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 A good question is whether non-profits are run differently by their leaders. There is little difference in the management of an enterprise, whether it is for-profit or non-profit. “It’s just a question of who your boss is and who you have to ask for money,”</a:t>
            </a:r>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The most important and relevant question is, should they be led differently? Are there different principles that we should use for non-profits? And the answer is absolutely not.</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53"/>
        <p:cNvGrpSpPr/>
        <p:nvPr/>
      </p:nvGrpSpPr>
      <p:grpSpPr>
        <a:xfrm>
          <a:off x="0" y="0"/>
          <a:ext cx="0" cy="0"/>
          <a:chOff x="0" y="0"/>
          <a:chExt cx="0" cy="0"/>
        </a:xfrm>
      </p:grpSpPr>
      <p:sp>
        <p:nvSpPr>
          <p:cNvPr id="354" name="Google Shape;354;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27</a:t>
            </a:fld>
            <a:endParaRPr/>
          </a:p>
        </p:txBody>
      </p:sp>
      <p:sp>
        <p:nvSpPr>
          <p:cNvPr id="355" name="Google Shape;355;p27"/>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5</a:t>
            </a:r>
            <a:endParaRPr/>
          </a:p>
        </p:txBody>
      </p:sp>
      <p:sp>
        <p:nvSpPr>
          <p:cNvPr id="356" name="Google Shape;356;p27"/>
          <p:cNvSpPr txBox="1"/>
          <p:nvPr/>
        </p:nvSpPr>
        <p:spPr>
          <a:xfrm>
            <a:off x="2650837" y="310237"/>
            <a:ext cx="6096000"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rgbClr val="FF0000"/>
                </a:solidFill>
                <a:latin typeface="Calibri"/>
                <a:ea typeface="Calibri"/>
                <a:cs typeface="Calibri"/>
                <a:sym typeface="Calibri"/>
              </a:rPr>
              <a:t> Entrepreneurial Leadership in a Non-profit Setting</a:t>
            </a:r>
            <a:endParaRPr dirty="0">
              <a:solidFill>
                <a:srgbClr val="FF0000"/>
              </a:solidFill>
            </a:endParaRPr>
          </a:p>
        </p:txBody>
      </p:sp>
      <p:sp>
        <p:nvSpPr>
          <p:cNvPr id="357" name="Google Shape;357;p27"/>
          <p:cNvSpPr txBox="1"/>
          <p:nvPr/>
        </p:nvSpPr>
        <p:spPr>
          <a:xfrm>
            <a:off x="1302327" y="1676922"/>
            <a:ext cx="9448800" cy="3338735"/>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1800" b="1">
                <a:solidFill>
                  <a:srgbClr val="1E4E79"/>
                </a:solidFill>
                <a:latin typeface="Calibri"/>
                <a:ea typeface="Calibri"/>
                <a:cs typeface="Calibri"/>
                <a:sym typeface="Calibri"/>
              </a:rPr>
              <a:t>Create a Message Using Measurement </a:t>
            </a:r>
            <a:endParaRPr/>
          </a:p>
          <a:p>
            <a:pPr marL="0" marR="0" lvl="0" indent="0" algn="just" rtl="0">
              <a:spcBef>
                <a:spcPts val="0"/>
              </a:spcBef>
              <a:spcAft>
                <a:spcPts val="0"/>
              </a:spcAft>
              <a:buNone/>
            </a:pPr>
            <a:endParaRPr sz="1800">
              <a:solidFill>
                <a:schemeClr val="dk1"/>
              </a:solidFill>
              <a:latin typeface="Calibri"/>
              <a:ea typeface="Calibri"/>
              <a:cs typeface="Calibri"/>
              <a:sym typeface="Calibri"/>
            </a:endParaRPr>
          </a:p>
          <a:p>
            <a:pPr marL="0" marR="0" lvl="0" indent="0" algn="just" rtl="0">
              <a:spcBef>
                <a:spcPts val="0"/>
              </a:spcBef>
              <a:spcAft>
                <a:spcPts val="0"/>
              </a:spcAft>
              <a:buNone/>
            </a:pPr>
            <a:r>
              <a:rPr lang="en-GB" sz="1800">
                <a:solidFill>
                  <a:schemeClr val="dk1"/>
                </a:solidFill>
                <a:latin typeface="Calibri"/>
                <a:ea typeface="Calibri"/>
                <a:cs typeface="Calibri"/>
                <a:sym typeface="Calibri"/>
              </a:rPr>
              <a:t>In the non-profit world, “generating new business” means securing donors.</a:t>
            </a:r>
            <a:endParaRPr/>
          </a:p>
          <a:p>
            <a:pPr marL="0" marR="0" lvl="0" indent="0" algn="just" rtl="0">
              <a:spcBef>
                <a:spcPts val="0"/>
              </a:spcBef>
              <a:spcAft>
                <a:spcPts val="0"/>
              </a:spcAft>
              <a:buNone/>
            </a:pPr>
            <a:endParaRPr sz="1800">
              <a:solidFill>
                <a:schemeClr val="dk1"/>
              </a:solidFill>
              <a:latin typeface="Calibri"/>
              <a:ea typeface="Calibri"/>
              <a:cs typeface="Calibri"/>
              <a:sym typeface="Calibri"/>
            </a:endParaRPr>
          </a:p>
          <a:p>
            <a:pPr marL="0" marR="0" lvl="0" indent="0" algn="just" rtl="0">
              <a:lnSpc>
                <a:spcPct val="200000"/>
              </a:lnSpc>
              <a:spcBef>
                <a:spcPts val="0"/>
              </a:spcBef>
              <a:spcAft>
                <a:spcPts val="0"/>
              </a:spcAft>
              <a:buNone/>
            </a:pPr>
            <a:r>
              <a:rPr lang="en-GB" sz="1800">
                <a:solidFill>
                  <a:schemeClr val="dk1"/>
                </a:solidFill>
                <a:latin typeface="Calibri"/>
                <a:ea typeface="Calibri"/>
                <a:cs typeface="Calibri"/>
                <a:sym typeface="Calibri"/>
              </a:rPr>
              <a:t> also, you need a message in order to continue, and that new “business” could only be won by measurement. You have to show that your program helped make people self-sufficient. In non-profits, measurement is often “proven” by the number of people helped, and by the amount of money raised.</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63"/>
        <p:cNvGrpSpPr/>
        <p:nvPr/>
      </p:nvGrpSpPr>
      <p:grpSpPr>
        <a:xfrm>
          <a:off x="0" y="0"/>
          <a:ext cx="0" cy="0"/>
          <a:chOff x="0" y="0"/>
          <a:chExt cx="0" cy="0"/>
        </a:xfrm>
      </p:grpSpPr>
      <p:sp>
        <p:nvSpPr>
          <p:cNvPr id="364" name="Google Shape;364;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28</a:t>
            </a:fld>
            <a:endParaRPr/>
          </a:p>
        </p:txBody>
      </p:sp>
      <p:sp>
        <p:nvSpPr>
          <p:cNvPr id="365" name="Google Shape;365;p28"/>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5</a:t>
            </a:r>
            <a:endParaRPr/>
          </a:p>
        </p:txBody>
      </p:sp>
      <p:sp>
        <p:nvSpPr>
          <p:cNvPr id="366" name="Google Shape;366;p28"/>
          <p:cNvSpPr txBox="1"/>
          <p:nvPr/>
        </p:nvSpPr>
        <p:spPr>
          <a:xfrm>
            <a:off x="2650837" y="310237"/>
            <a:ext cx="6096000"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rgbClr val="FF0000"/>
                </a:solidFill>
                <a:latin typeface="Calibri"/>
                <a:ea typeface="Calibri"/>
                <a:cs typeface="Calibri"/>
                <a:sym typeface="Calibri"/>
              </a:rPr>
              <a:t> Entrepreneurial Leadership in a Non-profit Setting</a:t>
            </a:r>
            <a:endParaRPr dirty="0">
              <a:solidFill>
                <a:srgbClr val="FF0000"/>
              </a:solidFill>
            </a:endParaRPr>
          </a:p>
        </p:txBody>
      </p:sp>
      <p:sp>
        <p:nvSpPr>
          <p:cNvPr id="367" name="Google Shape;367;p28"/>
          <p:cNvSpPr txBox="1"/>
          <p:nvPr/>
        </p:nvSpPr>
        <p:spPr>
          <a:xfrm>
            <a:off x="1212273" y="2144542"/>
            <a:ext cx="9494983" cy="2126864"/>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1800" b="1">
                <a:solidFill>
                  <a:srgbClr val="1E4E79"/>
                </a:solidFill>
                <a:latin typeface="Calibri"/>
                <a:ea typeface="Calibri"/>
                <a:cs typeface="Calibri"/>
                <a:sym typeface="Calibri"/>
              </a:rPr>
              <a:t>Build a Talented Board </a:t>
            </a:r>
            <a:endParaRPr/>
          </a:p>
          <a:p>
            <a:pPr marL="0" marR="0" lvl="0" indent="0" algn="l" rtl="0">
              <a:lnSpc>
                <a:spcPct val="150000"/>
              </a:lnSpc>
              <a:spcBef>
                <a:spcPts val="0"/>
              </a:spcBef>
              <a:spcAft>
                <a:spcPts val="0"/>
              </a:spcAft>
              <a:buNone/>
            </a:pPr>
            <a:r>
              <a:rPr lang="en-GB" sz="1800">
                <a:solidFill>
                  <a:schemeClr val="dk1"/>
                </a:solidFill>
                <a:latin typeface="Calibri"/>
                <a:ea typeface="Calibri"/>
                <a:cs typeface="Calibri"/>
                <a:sym typeface="Calibri"/>
              </a:rPr>
              <a:t>• In building a non-profit board surround yourself with people whose skills complemented each other and you.</a:t>
            </a:r>
            <a:endParaRPr/>
          </a:p>
          <a:p>
            <a:pPr marL="0" marR="0" lvl="0" indent="0" algn="l" rtl="0">
              <a:lnSpc>
                <a:spcPct val="150000"/>
              </a:lnSpc>
              <a:spcBef>
                <a:spcPts val="0"/>
              </a:spcBef>
              <a:spcAft>
                <a:spcPts val="0"/>
              </a:spcAft>
              <a:buNone/>
            </a:pPr>
            <a:r>
              <a:rPr lang="en-GB" sz="1800">
                <a:solidFill>
                  <a:schemeClr val="dk1"/>
                </a:solidFill>
                <a:latin typeface="Calibri"/>
                <a:ea typeface="Calibri"/>
                <a:cs typeface="Calibri"/>
                <a:sym typeface="Calibri"/>
              </a:rPr>
              <a:t>• Impose spending policies or limits on what could be spent; and </a:t>
            </a:r>
            <a:endParaRPr/>
          </a:p>
          <a:p>
            <a:pPr marL="0" marR="0" lvl="0" indent="0" algn="l" rtl="0">
              <a:lnSpc>
                <a:spcPct val="150000"/>
              </a:lnSpc>
              <a:spcBef>
                <a:spcPts val="0"/>
              </a:spcBef>
              <a:spcAft>
                <a:spcPts val="0"/>
              </a:spcAft>
              <a:buNone/>
            </a:pPr>
            <a:r>
              <a:rPr lang="en-GB" sz="1800">
                <a:solidFill>
                  <a:schemeClr val="dk1"/>
                </a:solidFill>
                <a:latin typeface="Calibri"/>
                <a:ea typeface="Calibri"/>
                <a:cs typeface="Calibri"/>
                <a:sym typeface="Calibri"/>
              </a:rPr>
              <a:t>• Implement timely reporting systems, so you could accurately monitor your progress. </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73"/>
        <p:cNvGrpSpPr/>
        <p:nvPr/>
      </p:nvGrpSpPr>
      <p:grpSpPr>
        <a:xfrm>
          <a:off x="0" y="0"/>
          <a:ext cx="0" cy="0"/>
          <a:chOff x="0" y="0"/>
          <a:chExt cx="0" cy="0"/>
        </a:xfrm>
      </p:grpSpPr>
      <p:sp>
        <p:nvSpPr>
          <p:cNvPr id="374" name="Google Shape;374;p2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29</a:t>
            </a:fld>
            <a:endParaRPr/>
          </a:p>
        </p:txBody>
      </p:sp>
      <p:sp>
        <p:nvSpPr>
          <p:cNvPr id="375" name="Google Shape;375;p29"/>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5</a:t>
            </a:r>
            <a:endParaRPr/>
          </a:p>
        </p:txBody>
      </p:sp>
      <p:sp>
        <p:nvSpPr>
          <p:cNvPr id="376" name="Google Shape;376;p29"/>
          <p:cNvSpPr txBox="1"/>
          <p:nvPr/>
        </p:nvSpPr>
        <p:spPr>
          <a:xfrm>
            <a:off x="2650837" y="310237"/>
            <a:ext cx="6096000"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rgbClr val="FF0000"/>
                </a:solidFill>
                <a:latin typeface="Calibri"/>
                <a:ea typeface="Calibri"/>
                <a:cs typeface="Calibri"/>
                <a:sym typeface="Calibri"/>
              </a:rPr>
              <a:t> Entrepreneurial Leadership in a Non-profit Setting</a:t>
            </a:r>
            <a:endParaRPr dirty="0">
              <a:solidFill>
                <a:srgbClr val="FF0000"/>
              </a:solidFill>
            </a:endParaRPr>
          </a:p>
        </p:txBody>
      </p:sp>
      <p:sp>
        <p:nvSpPr>
          <p:cNvPr id="377" name="Google Shape;377;p29"/>
          <p:cNvSpPr txBox="1"/>
          <p:nvPr/>
        </p:nvSpPr>
        <p:spPr>
          <a:xfrm>
            <a:off x="1002145" y="1510713"/>
            <a:ext cx="10187709" cy="337335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1800" b="1">
                <a:solidFill>
                  <a:srgbClr val="1E4E79"/>
                </a:solidFill>
                <a:latin typeface="Calibri"/>
                <a:ea typeface="Calibri"/>
                <a:cs typeface="Calibri"/>
                <a:sym typeface="Calibri"/>
              </a:rPr>
              <a:t>Ethics and Morals in Running a Non-profit</a:t>
            </a:r>
            <a:endParaRPr/>
          </a:p>
          <a:p>
            <a:pPr marL="0" marR="0" lvl="0" indent="0" algn="just" rtl="0">
              <a:lnSpc>
                <a:spcPct val="150000"/>
              </a:lnSpc>
              <a:spcBef>
                <a:spcPts val="0"/>
              </a:spcBef>
              <a:spcAft>
                <a:spcPts val="0"/>
              </a:spcAft>
              <a:buNone/>
            </a:pPr>
            <a:r>
              <a:rPr lang="en-GB" sz="1800">
                <a:solidFill>
                  <a:schemeClr val="dk1"/>
                </a:solidFill>
                <a:latin typeface="Calibri"/>
                <a:ea typeface="Calibri"/>
                <a:cs typeface="Calibri"/>
                <a:sym typeface="Calibri"/>
              </a:rPr>
              <a:t> In all non-profit organizations, the leaders’ focus should be on how to achieve the organization’s purpose ethically and morally. When done successfully, the organization will have sufficient surpluses and fund balances to grow and prosper. This can be a challenge, however, in trying economic times. </a:t>
            </a:r>
            <a:endParaRPr/>
          </a:p>
          <a:p>
            <a:pPr marL="0" marR="0" lvl="0" indent="0" algn="just" rtl="0">
              <a:lnSpc>
                <a:spcPct val="150000"/>
              </a:lnSpc>
              <a:spcBef>
                <a:spcPts val="0"/>
              </a:spcBef>
              <a:spcAft>
                <a:spcPts val="0"/>
              </a:spcAft>
              <a:buNone/>
            </a:pPr>
            <a:endParaRPr sz="1800">
              <a:solidFill>
                <a:schemeClr val="dk1"/>
              </a:solidFill>
              <a:latin typeface="Calibri"/>
              <a:ea typeface="Calibri"/>
              <a:cs typeface="Calibri"/>
              <a:sym typeface="Calibri"/>
            </a:endParaRPr>
          </a:p>
          <a:p>
            <a:pPr marL="0" marR="0" lvl="0" indent="0" algn="just" rtl="0">
              <a:lnSpc>
                <a:spcPct val="150000"/>
              </a:lnSpc>
              <a:spcBef>
                <a:spcPts val="0"/>
              </a:spcBef>
              <a:spcAft>
                <a:spcPts val="0"/>
              </a:spcAft>
              <a:buNone/>
            </a:pPr>
            <a:r>
              <a:rPr lang="en-GB" sz="1800">
                <a:solidFill>
                  <a:schemeClr val="dk1"/>
                </a:solidFill>
                <a:latin typeface="Calibri"/>
                <a:ea typeface="Calibri"/>
                <a:cs typeface="Calibri"/>
                <a:sym typeface="Calibri"/>
              </a:rPr>
              <a:t> The purpose should always be more important than the organization. The organization is only a tool to deliver a purpose. If an organization isn’t sustaining itself and can’t be turned around, it should be dissolved before it loses its fund balances (equity) and goes bankrupt. </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83"/>
        <p:cNvGrpSpPr/>
        <p:nvPr/>
      </p:nvGrpSpPr>
      <p:grpSpPr>
        <a:xfrm>
          <a:off x="0" y="0"/>
          <a:ext cx="0" cy="0"/>
          <a:chOff x="0" y="0"/>
          <a:chExt cx="0" cy="0"/>
        </a:xfrm>
      </p:grpSpPr>
      <p:sp>
        <p:nvSpPr>
          <p:cNvPr id="384" name="Google Shape;384;p3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30</a:t>
            </a:fld>
            <a:endParaRPr/>
          </a:p>
        </p:txBody>
      </p:sp>
      <p:sp>
        <p:nvSpPr>
          <p:cNvPr id="385" name="Google Shape;385;p30"/>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5</a:t>
            </a:r>
            <a:endParaRPr/>
          </a:p>
        </p:txBody>
      </p:sp>
      <p:sp>
        <p:nvSpPr>
          <p:cNvPr id="386" name="Google Shape;386;p30"/>
          <p:cNvSpPr txBox="1"/>
          <p:nvPr/>
        </p:nvSpPr>
        <p:spPr>
          <a:xfrm>
            <a:off x="2216726" y="2489261"/>
            <a:ext cx="6096000"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3200" b="1">
                <a:solidFill>
                  <a:srgbClr val="C00000"/>
                </a:solidFill>
                <a:latin typeface="Calibri"/>
                <a:ea typeface="Calibri"/>
                <a:cs typeface="Calibri"/>
                <a:sym typeface="Calibri"/>
              </a:rPr>
              <a:t>Seven Deadly Leadership Diseases</a:t>
            </a:r>
            <a:endParaRPr sz="3200" b="1">
              <a:solidFill>
                <a:srgbClr val="C00000"/>
              </a:solidFill>
              <a:latin typeface="Calibri"/>
              <a:ea typeface="Calibri"/>
              <a:cs typeface="Calibri"/>
              <a:sym typeface="Calibri"/>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92"/>
        <p:cNvGrpSpPr/>
        <p:nvPr/>
      </p:nvGrpSpPr>
      <p:grpSpPr>
        <a:xfrm>
          <a:off x="0" y="0"/>
          <a:ext cx="0" cy="0"/>
          <a:chOff x="0" y="0"/>
          <a:chExt cx="0" cy="0"/>
        </a:xfrm>
      </p:grpSpPr>
      <p:sp>
        <p:nvSpPr>
          <p:cNvPr id="393" name="Google Shape;393;p3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31</a:t>
            </a:fld>
            <a:endParaRPr/>
          </a:p>
        </p:txBody>
      </p:sp>
      <p:sp>
        <p:nvSpPr>
          <p:cNvPr id="394" name="Google Shape;394;p31"/>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5</a:t>
            </a:r>
            <a:endParaRPr/>
          </a:p>
        </p:txBody>
      </p:sp>
      <p:sp>
        <p:nvSpPr>
          <p:cNvPr id="395" name="Google Shape;395;p31"/>
          <p:cNvSpPr txBox="1"/>
          <p:nvPr/>
        </p:nvSpPr>
        <p:spPr>
          <a:xfrm>
            <a:off x="877453" y="1354108"/>
            <a:ext cx="10476347" cy="4401205"/>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endParaRPr sz="2000">
              <a:solidFill>
                <a:schemeClr val="dk1"/>
              </a:solidFill>
              <a:latin typeface="Calibri"/>
              <a:ea typeface="Calibri"/>
              <a:cs typeface="Calibri"/>
              <a:sym typeface="Calibri"/>
            </a:endParaRPr>
          </a:p>
          <a:p>
            <a:pPr marL="0" marR="0" lvl="0" indent="0" algn="just" rtl="0">
              <a:spcBef>
                <a:spcPts val="0"/>
              </a:spcBef>
              <a:spcAft>
                <a:spcPts val="0"/>
              </a:spcAft>
              <a:buNone/>
            </a:pPr>
            <a:r>
              <a:rPr lang="en-GB" sz="2000">
                <a:solidFill>
                  <a:schemeClr val="dk1"/>
                </a:solidFill>
                <a:latin typeface="Calibri"/>
                <a:ea typeface="Calibri"/>
                <a:cs typeface="Calibri"/>
                <a:sym typeface="Calibri"/>
              </a:rPr>
              <a:t>There are seven deadly leadership diseases endemic to organizations of all kinds: business, and non-profit. </a:t>
            </a:r>
            <a:endParaRPr/>
          </a:p>
          <a:p>
            <a:pPr marL="0" marR="0" lvl="0" indent="0" algn="just" rtl="0">
              <a:spcBef>
                <a:spcPts val="0"/>
              </a:spcBef>
              <a:spcAft>
                <a:spcPts val="0"/>
              </a:spcAft>
              <a:buNone/>
            </a:pPr>
            <a:endParaRPr sz="2000">
              <a:solidFill>
                <a:schemeClr val="dk1"/>
              </a:solidFill>
              <a:latin typeface="Calibri"/>
              <a:ea typeface="Calibri"/>
              <a:cs typeface="Calibri"/>
              <a:sym typeface="Calibri"/>
            </a:endParaRPr>
          </a:p>
          <a:p>
            <a:pPr marL="0" marR="0" lvl="0" indent="0" algn="just" rtl="0">
              <a:spcBef>
                <a:spcPts val="0"/>
              </a:spcBef>
              <a:spcAft>
                <a:spcPts val="0"/>
              </a:spcAft>
              <a:buNone/>
            </a:pPr>
            <a:r>
              <a:rPr lang="en-GB" sz="2000">
                <a:solidFill>
                  <a:schemeClr val="dk1"/>
                </a:solidFill>
                <a:latin typeface="Calibri"/>
                <a:ea typeface="Calibri"/>
                <a:cs typeface="Calibri"/>
                <a:sym typeface="Calibri"/>
              </a:rPr>
              <a:t>King’s/Queen’s Disease, King’s/Queen’s Disease often occurs in people who have been successful and in charge for a long time. It doesn’t occur too often in beginners. </a:t>
            </a:r>
            <a:endParaRPr/>
          </a:p>
          <a:p>
            <a:pPr marL="0" marR="0" lvl="0" indent="0" algn="just" rtl="0">
              <a:spcBef>
                <a:spcPts val="0"/>
              </a:spcBef>
              <a:spcAft>
                <a:spcPts val="0"/>
              </a:spcAft>
              <a:buNone/>
            </a:pPr>
            <a:endParaRPr sz="2000">
              <a:solidFill>
                <a:schemeClr val="dk1"/>
              </a:solidFill>
              <a:latin typeface="Calibri"/>
              <a:ea typeface="Calibri"/>
              <a:cs typeface="Calibri"/>
              <a:sym typeface="Calibri"/>
            </a:endParaRPr>
          </a:p>
          <a:p>
            <a:pPr marL="0" marR="0" lvl="0" indent="0" algn="just" rtl="0">
              <a:spcBef>
                <a:spcPts val="0"/>
              </a:spcBef>
              <a:spcAft>
                <a:spcPts val="0"/>
              </a:spcAft>
              <a:buNone/>
            </a:pPr>
            <a:r>
              <a:rPr lang="en-GB" sz="2000">
                <a:solidFill>
                  <a:schemeClr val="dk1"/>
                </a:solidFill>
                <a:latin typeface="Calibri"/>
                <a:ea typeface="Calibri"/>
                <a:cs typeface="Calibri"/>
                <a:sym typeface="Calibri"/>
              </a:rPr>
              <a:t>It's easy to fall into the trap of being a “king” a leader who had all the answers, whose people wouldn’t argue with him and who was treated with considerable reverence by everyone around him.</a:t>
            </a:r>
            <a:endParaRPr/>
          </a:p>
          <a:p>
            <a:pPr marL="0" marR="0" lvl="0" indent="0" algn="just" rtl="0">
              <a:spcBef>
                <a:spcPts val="0"/>
              </a:spcBef>
              <a:spcAft>
                <a:spcPts val="0"/>
              </a:spcAft>
              <a:buNone/>
            </a:pPr>
            <a:endParaRPr sz="2000">
              <a:solidFill>
                <a:schemeClr val="dk1"/>
              </a:solidFill>
              <a:latin typeface="Calibri"/>
              <a:ea typeface="Calibri"/>
              <a:cs typeface="Calibri"/>
              <a:sym typeface="Calibri"/>
            </a:endParaRPr>
          </a:p>
          <a:p>
            <a:pPr marL="0" marR="0" lvl="0" indent="0" algn="just" rtl="0">
              <a:spcBef>
                <a:spcPts val="0"/>
              </a:spcBef>
              <a:spcAft>
                <a:spcPts val="0"/>
              </a:spcAft>
              <a:buNone/>
            </a:pPr>
            <a:r>
              <a:rPr lang="en-GB" sz="2000">
                <a:solidFill>
                  <a:schemeClr val="dk1"/>
                </a:solidFill>
                <a:latin typeface="Calibri"/>
                <a:ea typeface="Calibri"/>
                <a:cs typeface="Calibri"/>
                <a:sym typeface="Calibri"/>
              </a:rPr>
              <a:t>These are the classic symptoms of having King’s (Queen’s) Disease. For those of you who feel lulled into being a “king” or “queen,”  some simple words of wisdom: </a:t>
            </a:r>
            <a:endParaRPr/>
          </a:p>
          <a:p>
            <a:pPr marL="0" marR="0" lvl="0" indent="0" algn="just" rtl="0">
              <a:spcBef>
                <a:spcPts val="0"/>
              </a:spcBef>
              <a:spcAft>
                <a:spcPts val="0"/>
              </a:spcAft>
              <a:buNone/>
            </a:pPr>
            <a:endParaRPr sz="2000">
              <a:solidFill>
                <a:schemeClr val="dk1"/>
              </a:solidFill>
              <a:latin typeface="Calibri"/>
              <a:ea typeface="Calibri"/>
              <a:cs typeface="Calibri"/>
              <a:sym typeface="Calibri"/>
            </a:endParaRPr>
          </a:p>
        </p:txBody>
      </p:sp>
      <p:sp>
        <p:nvSpPr>
          <p:cNvPr id="396" name="Google Shape;396;p31"/>
          <p:cNvSpPr txBox="1"/>
          <p:nvPr/>
        </p:nvSpPr>
        <p:spPr>
          <a:xfrm>
            <a:off x="2678545" y="352962"/>
            <a:ext cx="6308437"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rgbClr val="FF0000"/>
                </a:solidFill>
                <a:latin typeface="Calibri"/>
                <a:ea typeface="Calibri"/>
                <a:cs typeface="Calibri"/>
                <a:sym typeface="Calibri"/>
              </a:rPr>
              <a:t>Seven Deadly Leadership Diseases</a:t>
            </a:r>
            <a:endParaRPr dirty="0">
              <a:solidFill>
                <a:srgbClr val="FF0000"/>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02"/>
        <p:cNvGrpSpPr/>
        <p:nvPr/>
      </p:nvGrpSpPr>
      <p:grpSpPr>
        <a:xfrm>
          <a:off x="0" y="0"/>
          <a:ext cx="0" cy="0"/>
          <a:chOff x="0" y="0"/>
          <a:chExt cx="0" cy="0"/>
        </a:xfrm>
      </p:grpSpPr>
      <p:sp>
        <p:nvSpPr>
          <p:cNvPr id="403" name="Google Shape;403;p3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32</a:t>
            </a:fld>
            <a:endParaRPr/>
          </a:p>
        </p:txBody>
      </p:sp>
      <p:sp>
        <p:nvSpPr>
          <p:cNvPr id="404" name="Google Shape;404;p32"/>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5</a:t>
            </a:r>
            <a:endParaRPr/>
          </a:p>
        </p:txBody>
      </p:sp>
      <p:sp>
        <p:nvSpPr>
          <p:cNvPr id="405" name="Google Shape;405;p32"/>
          <p:cNvSpPr txBox="1"/>
          <p:nvPr/>
        </p:nvSpPr>
        <p:spPr>
          <a:xfrm>
            <a:off x="2678545" y="352962"/>
            <a:ext cx="6308437"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rgbClr val="FF0000"/>
                </a:solidFill>
                <a:latin typeface="Calibri"/>
                <a:ea typeface="Calibri"/>
                <a:cs typeface="Calibri"/>
                <a:sym typeface="Calibri"/>
              </a:rPr>
              <a:t>Seven Deadly Leadership Diseases</a:t>
            </a:r>
            <a:endParaRPr dirty="0">
              <a:solidFill>
                <a:srgbClr val="FF0000"/>
              </a:solidFill>
            </a:endParaRPr>
          </a:p>
        </p:txBody>
      </p:sp>
      <p:sp>
        <p:nvSpPr>
          <p:cNvPr id="406" name="Google Shape;406;p32"/>
          <p:cNvSpPr txBox="1"/>
          <p:nvPr/>
        </p:nvSpPr>
        <p:spPr>
          <a:xfrm>
            <a:off x="267854" y="1336119"/>
            <a:ext cx="11656291" cy="3893374"/>
          </a:xfrm>
          <a:prstGeom prst="rect">
            <a:avLst/>
          </a:prstGeom>
          <a:noFill/>
          <a:ln>
            <a:noFill/>
          </a:ln>
        </p:spPr>
        <p:txBody>
          <a:bodyPr spcFirstLastPara="1" wrap="square" lIns="91425" tIns="45700" rIns="91425" bIns="45700" anchor="t" anchorCtr="0">
            <a:spAutoFit/>
          </a:bodyPr>
          <a:lstStyle/>
          <a:p>
            <a:pPr marL="457200" marR="0" lvl="0" indent="-457200" algn="l" rtl="0">
              <a:spcBef>
                <a:spcPts val="0"/>
              </a:spcBef>
              <a:spcAft>
                <a:spcPts val="0"/>
              </a:spcAft>
              <a:buClr>
                <a:schemeClr val="dk1"/>
              </a:buClr>
              <a:buSzPts val="1900"/>
              <a:buFont typeface="Calibri"/>
              <a:buAutoNum type="arabicPeriod"/>
            </a:pPr>
            <a:r>
              <a:rPr lang="en-GB" sz="1900">
                <a:solidFill>
                  <a:schemeClr val="dk1"/>
                </a:solidFill>
                <a:latin typeface="Calibri"/>
                <a:ea typeface="Calibri"/>
                <a:cs typeface="Calibri"/>
                <a:sym typeface="Calibri"/>
              </a:rPr>
              <a:t>Don’t just read your positive press clippings. If you want to really know what’s being said about you, read the bad reviews—they’re more valuable than the good ones. These reviews may give you an early warning that you’re becoming complacent. </a:t>
            </a:r>
            <a:endParaRPr/>
          </a:p>
          <a:p>
            <a:pPr marL="457200" marR="0" lvl="0" indent="-336550" algn="l" rtl="0">
              <a:spcBef>
                <a:spcPts val="0"/>
              </a:spcBef>
              <a:spcAft>
                <a:spcPts val="0"/>
              </a:spcAft>
              <a:buClr>
                <a:schemeClr val="dk1"/>
              </a:buClr>
              <a:buSzPts val="1900"/>
              <a:buFont typeface="Calibri"/>
              <a:buNone/>
            </a:pPr>
            <a:endParaRPr sz="1900">
              <a:solidFill>
                <a:schemeClr val="dk1"/>
              </a:solidFill>
              <a:latin typeface="Calibri"/>
              <a:ea typeface="Calibri"/>
              <a:cs typeface="Calibri"/>
              <a:sym typeface="Calibri"/>
            </a:endParaRPr>
          </a:p>
          <a:p>
            <a:pPr marL="0" marR="0" lvl="0" indent="0" algn="l" rtl="0">
              <a:spcBef>
                <a:spcPts val="0"/>
              </a:spcBef>
              <a:spcAft>
                <a:spcPts val="0"/>
              </a:spcAft>
              <a:buNone/>
            </a:pPr>
            <a:r>
              <a:rPr lang="en-GB" sz="1900" b="1">
                <a:solidFill>
                  <a:schemeClr val="dk1"/>
                </a:solidFill>
                <a:latin typeface="Calibri"/>
                <a:ea typeface="Calibri"/>
                <a:cs typeface="Calibri"/>
                <a:sym typeface="Calibri"/>
              </a:rPr>
              <a:t>2</a:t>
            </a:r>
            <a:r>
              <a:rPr lang="en-GB" sz="1900">
                <a:solidFill>
                  <a:schemeClr val="dk1"/>
                </a:solidFill>
                <a:latin typeface="Calibri"/>
                <a:ea typeface="Calibri"/>
                <a:cs typeface="Calibri"/>
                <a:sym typeface="Calibri"/>
              </a:rPr>
              <a:t>. Surround yourself with people who are better than you at what you do. Then, create an environment where it’s healthy to civilly and respectfully disagree. Adopt a policy of “Give me the bad news first; good news can always wait,” and don’t shoot the messenger. The sooner you get bad news, the quicker you can start to work on the solution. The easier and more pleasant you make it for people to be the carriers of bad news, the better the odds will be that you’ll get the bad news when it will do you the best.</a:t>
            </a:r>
            <a:endParaRPr/>
          </a:p>
          <a:p>
            <a:pPr marL="0" marR="0" lvl="0" indent="0" algn="l" rtl="0">
              <a:spcBef>
                <a:spcPts val="0"/>
              </a:spcBef>
              <a:spcAft>
                <a:spcPts val="0"/>
              </a:spcAft>
              <a:buNone/>
            </a:pPr>
            <a:endParaRPr sz="1900">
              <a:solidFill>
                <a:schemeClr val="dk1"/>
              </a:solidFill>
              <a:latin typeface="Calibri"/>
              <a:ea typeface="Calibri"/>
              <a:cs typeface="Calibri"/>
              <a:sym typeface="Calibri"/>
            </a:endParaRPr>
          </a:p>
          <a:p>
            <a:pPr marL="0" marR="0" lvl="0" indent="0" algn="l" rtl="0">
              <a:spcBef>
                <a:spcPts val="0"/>
              </a:spcBef>
              <a:spcAft>
                <a:spcPts val="0"/>
              </a:spcAft>
              <a:buNone/>
            </a:pPr>
            <a:r>
              <a:rPr lang="en-GB" sz="1900" b="1">
                <a:solidFill>
                  <a:schemeClr val="dk1"/>
                </a:solidFill>
                <a:latin typeface="Calibri"/>
                <a:ea typeface="Calibri"/>
                <a:cs typeface="Calibri"/>
                <a:sym typeface="Calibri"/>
              </a:rPr>
              <a:t>3</a:t>
            </a:r>
            <a:r>
              <a:rPr lang="en-GB" sz="1900">
                <a:solidFill>
                  <a:schemeClr val="dk1"/>
                </a:solidFill>
                <a:latin typeface="Calibri"/>
                <a:ea typeface="Calibri"/>
                <a:cs typeface="Calibri"/>
                <a:sym typeface="Calibri"/>
              </a:rPr>
              <a:t>. Finally, create an environment where the focus is on “what’s right,” not “who is right.” Often, if not most of the time, “kings” and “queens” declare and determine who is right, rather than what is right. When it isn’t clear which facts are correct, try to rely on credible outside sources that both sides will accept</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12"/>
        <p:cNvGrpSpPr/>
        <p:nvPr/>
      </p:nvGrpSpPr>
      <p:grpSpPr>
        <a:xfrm>
          <a:off x="0" y="0"/>
          <a:ext cx="0" cy="0"/>
          <a:chOff x="0" y="0"/>
          <a:chExt cx="0" cy="0"/>
        </a:xfrm>
      </p:grpSpPr>
      <p:sp>
        <p:nvSpPr>
          <p:cNvPr id="413" name="Google Shape;413;p3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33</a:t>
            </a:fld>
            <a:endParaRPr/>
          </a:p>
        </p:txBody>
      </p:sp>
      <p:sp>
        <p:nvSpPr>
          <p:cNvPr id="414" name="Google Shape;414;p33"/>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5</a:t>
            </a:r>
            <a:endParaRPr/>
          </a:p>
        </p:txBody>
      </p:sp>
      <p:sp>
        <p:nvSpPr>
          <p:cNvPr id="415" name="Google Shape;415;p33"/>
          <p:cNvSpPr txBox="1"/>
          <p:nvPr/>
        </p:nvSpPr>
        <p:spPr>
          <a:xfrm>
            <a:off x="531090" y="1452645"/>
            <a:ext cx="11129819" cy="1200329"/>
          </a:xfrm>
          <a:prstGeom prst="rect">
            <a:avLst/>
          </a:prstGeom>
          <a:noFill/>
          <a:ln w="9525" cap="flat" cmpd="sng">
            <a:solidFill>
              <a:schemeClr val="accent2"/>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rgbClr val="002060"/>
                </a:solidFill>
                <a:latin typeface="Calibri"/>
                <a:ea typeface="Calibri"/>
                <a:cs typeface="Calibri"/>
                <a:sym typeface="Calibri"/>
              </a:rPr>
              <a:t>Bad Listener Disease </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Bad Listener Disease most often follows King’s/Queen’s Disease, although it can also precede it. Most of the time, it affects successful people and companies. The have-nots—people who are starting out, or companies that aren’t yet a factor in the market—most often are great listeners, because they want to learn from those “who have done it.” </a:t>
            </a:r>
            <a:endParaRPr/>
          </a:p>
        </p:txBody>
      </p:sp>
      <p:sp>
        <p:nvSpPr>
          <p:cNvPr id="416" name="Google Shape;416;p33"/>
          <p:cNvSpPr txBox="1"/>
          <p:nvPr/>
        </p:nvSpPr>
        <p:spPr>
          <a:xfrm>
            <a:off x="581890" y="2960913"/>
            <a:ext cx="11028218" cy="2308324"/>
          </a:xfrm>
          <a:prstGeom prst="rect">
            <a:avLst/>
          </a:prstGeom>
          <a:noFill/>
          <a:ln w="9525" cap="flat" cmpd="sng">
            <a:solidFill>
              <a:schemeClr val="accent2"/>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rgbClr val="002060"/>
                </a:solidFill>
                <a:latin typeface="Calibri"/>
                <a:ea typeface="Calibri"/>
                <a:cs typeface="Calibri"/>
                <a:sym typeface="Calibri"/>
              </a:rPr>
              <a:t>Listen to the Market </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Listening to the market involves seeking an understanding of a situation and proactively responding to threats from competition. This is an essential process for both new and long-time market leaders. Market leaders especially need to be on the alert for threats from competitors, because these leaders have the most to lose. </a:t>
            </a:r>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Economist Joseph Schumpeter coined the phrase “creative destruction”: attack yourself before your competitor does. When you have the leading product or service in your market, and there’s something that can be done to improve it, “listen” to the market and make the improvement before your competitors do. </a:t>
            </a:r>
            <a:endParaRPr/>
          </a:p>
        </p:txBody>
      </p:sp>
      <p:sp>
        <p:nvSpPr>
          <p:cNvPr id="417" name="Google Shape;417;p33"/>
          <p:cNvSpPr txBox="1"/>
          <p:nvPr/>
        </p:nvSpPr>
        <p:spPr>
          <a:xfrm>
            <a:off x="2678545" y="352962"/>
            <a:ext cx="6308437"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rgbClr val="FF0000"/>
                </a:solidFill>
                <a:latin typeface="Calibri"/>
                <a:ea typeface="Calibri"/>
                <a:cs typeface="Calibri"/>
                <a:sym typeface="Calibri"/>
              </a:rPr>
              <a:t>Seven Deadly Leadership Diseases</a:t>
            </a:r>
            <a:endParaRPr dirty="0">
              <a:solidFill>
                <a:srgbClr val="FF0000"/>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23"/>
        <p:cNvGrpSpPr/>
        <p:nvPr/>
      </p:nvGrpSpPr>
      <p:grpSpPr>
        <a:xfrm>
          <a:off x="0" y="0"/>
          <a:ext cx="0" cy="0"/>
          <a:chOff x="0" y="0"/>
          <a:chExt cx="0" cy="0"/>
        </a:xfrm>
      </p:grpSpPr>
      <p:sp>
        <p:nvSpPr>
          <p:cNvPr id="424" name="Google Shape;424;p3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34</a:t>
            </a:fld>
            <a:endParaRPr/>
          </a:p>
        </p:txBody>
      </p:sp>
      <p:sp>
        <p:nvSpPr>
          <p:cNvPr id="425" name="Google Shape;425;p34"/>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5</a:t>
            </a:r>
            <a:endParaRPr/>
          </a:p>
        </p:txBody>
      </p:sp>
      <p:sp>
        <p:nvSpPr>
          <p:cNvPr id="426" name="Google Shape;426;p34"/>
          <p:cNvSpPr txBox="1"/>
          <p:nvPr/>
        </p:nvSpPr>
        <p:spPr>
          <a:xfrm>
            <a:off x="2678545" y="352962"/>
            <a:ext cx="6308437"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rgbClr val="FF0000"/>
                </a:solidFill>
                <a:latin typeface="Calibri"/>
                <a:ea typeface="Calibri"/>
                <a:cs typeface="Calibri"/>
                <a:sym typeface="Calibri"/>
              </a:rPr>
              <a:t>Seven Deadly Leadership Diseases</a:t>
            </a:r>
            <a:endParaRPr dirty="0">
              <a:solidFill>
                <a:srgbClr val="FF0000"/>
              </a:solidFill>
            </a:endParaRPr>
          </a:p>
        </p:txBody>
      </p:sp>
      <p:sp>
        <p:nvSpPr>
          <p:cNvPr id="427" name="Google Shape;427;p34"/>
          <p:cNvSpPr txBox="1"/>
          <p:nvPr/>
        </p:nvSpPr>
        <p:spPr>
          <a:xfrm>
            <a:off x="1212273" y="1804405"/>
            <a:ext cx="9451687" cy="3338735"/>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None/>
            </a:pPr>
            <a:r>
              <a:rPr lang="en-GB" sz="1800" b="1">
                <a:solidFill>
                  <a:srgbClr val="002060"/>
                </a:solidFill>
                <a:latin typeface="Calibri"/>
                <a:ea typeface="Calibri"/>
                <a:cs typeface="Calibri"/>
                <a:sym typeface="Calibri"/>
              </a:rPr>
              <a:t>Listen to People, Too </a:t>
            </a:r>
            <a:endParaRPr sz="1800">
              <a:solidFill>
                <a:schemeClr val="dk1"/>
              </a:solidFill>
              <a:latin typeface="Calibri"/>
              <a:ea typeface="Calibri"/>
              <a:cs typeface="Calibri"/>
              <a:sym typeface="Calibri"/>
            </a:endParaRPr>
          </a:p>
          <a:p>
            <a:pPr marL="0" marR="0" lvl="0" indent="0" algn="l" rtl="0">
              <a:lnSpc>
                <a:spcPct val="200000"/>
              </a:lnSpc>
              <a:spcBef>
                <a:spcPts val="0"/>
              </a:spcBef>
              <a:spcAft>
                <a:spcPts val="0"/>
              </a:spcAft>
              <a:buNone/>
            </a:pPr>
            <a:r>
              <a:rPr lang="en-GB" sz="1800">
                <a:solidFill>
                  <a:schemeClr val="dk1"/>
                </a:solidFill>
                <a:latin typeface="Calibri"/>
                <a:ea typeface="Calibri"/>
                <a:cs typeface="Calibri"/>
                <a:sym typeface="Calibri"/>
              </a:rPr>
              <a:t>Another type of “bad” listening is a failure to listen to individuals on a personal level. “Active” listening is difficult because it’s more than being quiet while someone talks—it’s not simply a 50-50 effort. Good listening is active listening, a 100 per cent effort to fully understand (though not necessarily agree with) the other person. Asking questions is the first rule of active listening so that you can make sure you fully understand the meaning of what the other party is saying.</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33"/>
        <p:cNvGrpSpPr/>
        <p:nvPr/>
      </p:nvGrpSpPr>
      <p:grpSpPr>
        <a:xfrm>
          <a:off x="0" y="0"/>
          <a:ext cx="0" cy="0"/>
          <a:chOff x="0" y="0"/>
          <a:chExt cx="0" cy="0"/>
        </a:xfrm>
      </p:grpSpPr>
      <p:sp>
        <p:nvSpPr>
          <p:cNvPr id="434" name="Google Shape;434;p3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35</a:t>
            </a:fld>
            <a:endParaRPr/>
          </a:p>
        </p:txBody>
      </p:sp>
      <p:sp>
        <p:nvSpPr>
          <p:cNvPr id="435" name="Google Shape;435;p35"/>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5</a:t>
            </a:r>
            <a:endParaRPr/>
          </a:p>
        </p:txBody>
      </p:sp>
      <p:sp>
        <p:nvSpPr>
          <p:cNvPr id="436" name="Google Shape;436;p35"/>
          <p:cNvSpPr txBox="1"/>
          <p:nvPr/>
        </p:nvSpPr>
        <p:spPr>
          <a:xfrm>
            <a:off x="2678545" y="352962"/>
            <a:ext cx="6308437"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rgbClr val="FF0000"/>
                </a:solidFill>
                <a:latin typeface="Calibri"/>
                <a:ea typeface="Calibri"/>
                <a:cs typeface="Calibri"/>
                <a:sym typeface="Calibri"/>
              </a:rPr>
              <a:t>Seven Deadly Leadership Diseases</a:t>
            </a:r>
            <a:endParaRPr dirty="0">
              <a:solidFill>
                <a:srgbClr val="FF0000"/>
              </a:solidFill>
            </a:endParaRPr>
          </a:p>
        </p:txBody>
      </p:sp>
      <p:sp>
        <p:nvSpPr>
          <p:cNvPr id="437" name="Google Shape;437;p35"/>
          <p:cNvSpPr txBox="1"/>
          <p:nvPr/>
        </p:nvSpPr>
        <p:spPr>
          <a:xfrm>
            <a:off x="274782" y="1219050"/>
            <a:ext cx="11783868" cy="452431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rgbClr val="002060"/>
                </a:solidFill>
                <a:latin typeface="Calibri"/>
                <a:ea typeface="Calibri"/>
                <a:cs typeface="Calibri"/>
                <a:sym typeface="Calibri"/>
              </a:rPr>
              <a:t>Growth for the Sake of Growth Disease </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Growth is very important, but it shouldn’t be the focus of leaders. </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Having a reason to grow is much more important. Growth for the sake of growth often results in the opposite of real growth a company losing its focus and ending up much smaller, or out of business. </a:t>
            </a:r>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Overexpansion is a fairly simple issue and it is a pretty easy trap to avoid, yet thousands of businesses fail each year from falling victim to it. Overexpansion means that you are growing your business too fast, that you have somehow confused success with expansion, and that your business is spinning out of control.</a:t>
            </a:r>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We can say that the signs are easy to recognize problems with customer service and quality. I would add that another tell-tale sign is losing key people often some of your best ones as a result of the stress of dealing with angry customers. </a:t>
            </a:r>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A great lesson is that no company is entitled to grow there should always be a good reason. Two of the best reasons are expanding your territory or acquiring unique technology. Another good reason is creating new products and services. This is what call “earned” growth. Creating new products and services is not the only way to generate new business; continuous improvement of existing products and services will produce new business that is well-earned. </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43"/>
        <p:cNvGrpSpPr/>
        <p:nvPr/>
      </p:nvGrpSpPr>
      <p:grpSpPr>
        <a:xfrm>
          <a:off x="0" y="0"/>
          <a:ext cx="0" cy="0"/>
          <a:chOff x="0" y="0"/>
          <a:chExt cx="0" cy="0"/>
        </a:xfrm>
      </p:grpSpPr>
      <p:sp>
        <p:nvSpPr>
          <p:cNvPr id="444" name="Google Shape;444;p3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36</a:t>
            </a:fld>
            <a:endParaRPr/>
          </a:p>
        </p:txBody>
      </p:sp>
      <p:sp>
        <p:nvSpPr>
          <p:cNvPr id="445" name="Google Shape;445;p36"/>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5</a:t>
            </a:r>
            <a:endParaRPr/>
          </a:p>
        </p:txBody>
      </p:sp>
      <p:sp>
        <p:nvSpPr>
          <p:cNvPr id="446" name="Google Shape;446;p36"/>
          <p:cNvSpPr txBox="1"/>
          <p:nvPr/>
        </p:nvSpPr>
        <p:spPr>
          <a:xfrm>
            <a:off x="2678545" y="352962"/>
            <a:ext cx="6308437"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rgbClr val="FF0000"/>
                </a:solidFill>
                <a:latin typeface="Calibri"/>
                <a:ea typeface="Calibri"/>
                <a:cs typeface="Calibri"/>
                <a:sym typeface="Calibri"/>
              </a:rPr>
              <a:t>Seven Deadly Leadership Diseases</a:t>
            </a:r>
            <a:endParaRPr dirty="0">
              <a:solidFill>
                <a:srgbClr val="FF0000"/>
              </a:solidFill>
            </a:endParaRPr>
          </a:p>
        </p:txBody>
      </p:sp>
      <p:sp>
        <p:nvSpPr>
          <p:cNvPr id="447" name="Google Shape;447;p36"/>
          <p:cNvSpPr txBox="1"/>
          <p:nvPr/>
        </p:nvSpPr>
        <p:spPr>
          <a:xfrm>
            <a:off x="1123949" y="1686820"/>
            <a:ext cx="9705975" cy="1295868"/>
          </a:xfrm>
          <a:prstGeom prst="rect">
            <a:avLst/>
          </a:prstGeom>
          <a:noFill/>
          <a:ln w="9525" cap="flat" cmpd="sng">
            <a:solidFill>
              <a:schemeClr val="accent2"/>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1800" b="1">
                <a:solidFill>
                  <a:srgbClr val="002060"/>
                </a:solidFill>
                <a:latin typeface="Calibri"/>
                <a:ea typeface="Calibri"/>
                <a:cs typeface="Calibri"/>
                <a:sym typeface="Calibri"/>
              </a:rPr>
              <a:t>Spending More Than You Make Disease</a:t>
            </a:r>
            <a:endParaRPr/>
          </a:p>
          <a:p>
            <a:pPr marL="0" marR="0" lvl="0" indent="0" algn="l" rtl="0">
              <a:lnSpc>
                <a:spcPct val="150000"/>
              </a:lnSpc>
              <a:spcBef>
                <a:spcPts val="0"/>
              </a:spcBef>
              <a:spcAft>
                <a:spcPts val="0"/>
              </a:spcAft>
              <a:buNone/>
            </a:pPr>
            <a:r>
              <a:rPr lang="en-GB" sz="1800">
                <a:solidFill>
                  <a:schemeClr val="dk1"/>
                </a:solidFill>
                <a:latin typeface="Calibri"/>
                <a:ea typeface="Calibri"/>
                <a:cs typeface="Calibri"/>
                <a:sym typeface="Calibri"/>
              </a:rPr>
              <a:t> Growing too fast often results in cash-flow problems, which, if we’re to adhere to our earlier principle that “cash is king,” can spell the death knell for a company. You spend more than your annual income</a:t>
            </a:r>
            <a:endParaRPr/>
          </a:p>
        </p:txBody>
      </p:sp>
      <p:sp>
        <p:nvSpPr>
          <p:cNvPr id="448" name="Google Shape;448;p36"/>
          <p:cNvSpPr txBox="1"/>
          <p:nvPr/>
        </p:nvSpPr>
        <p:spPr>
          <a:xfrm>
            <a:off x="1047749" y="3463533"/>
            <a:ext cx="9782175" cy="1711366"/>
          </a:xfrm>
          <a:prstGeom prst="rect">
            <a:avLst/>
          </a:prstGeom>
          <a:noFill/>
          <a:ln w="9525" cap="flat" cmpd="sng">
            <a:solidFill>
              <a:schemeClr val="accent2"/>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1800" b="1">
                <a:solidFill>
                  <a:srgbClr val="002060"/>
                </a:solidFill>
                <a:latin typeface="Calibri"/>
                <a:ea typeface="Calibri"/>
                <a:cs typeface="Calibri"/>
                <a:sym typeface="Calibri"/>
              </a:rPr>
              <a:t>Millionaires’ Disease </a:t>
            </a:r>
            <a:endParaRPr/>
          </a:p>
          <a:p>
            <a:pPr marL="0" marR="0" lvl="0" indent="0" algn="l" rtl="0">
              <a:lnSpc>
                <a:spcPct val="150000"/>
              </a:lnSpc>
              <a:spcBef>
                <a:spcPts val="0"/>
              </a:spcBef>
              <a:spcAft>
                <a:spcPts val="0"/>
              </a:spcAft>
              <a:buNone/>
            </a:pPr>
            <a:r>
              <a:rPr lang="en-GB" sz="1800">
                <a:solidFill>
                  <a:schemeClr val="dk1"/>
                </a:solidFill>
                <a:latin typeface="Calibri"/>
                <a:ea typeface="Calibri"/>
                <a:cs typeface="Calibri"/>
                <a:sym typeface="Calibri"/>
              </a:rPr>
              <a:t>Deciding to do something simply because you can afford it bypasses the necessary “homework,” and will most often land you on the losing end of the financial equation. Millionaires’ Disease is the quickest and easiest way to end up not having the money to do the right thing.</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54"/>
        <p:cNvGrpSpPr/>
        <p:nvPr/>
      </p:nvGrpSpPr>
      <p:grpSpPr>
        <a:xfrm>
          <a:off x="0" y="0"/>
          <a:ext cx="0" cy="0"/>
          <a:chOff x="0" y="0"/>
          <a:chExt cx="0" cy="0"/>
        </a:xfrm>
      </p:grpSpPr>
      <p:sp>
        <p:nvSpPr>
          <p:cNvPr id="455" name="Google Shape;455;p3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37</a:t>
            </a:fld>
            <a:endParaRPr/>
          </a:p>
        </p:txBody>
      </p:sp>
      <p:sp>
        <p:nvSpPr>
          <p:cNvPr id="456" name="Google Shape;456;p37"/>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5</a:t>
            </a:r>
            <a:endParaRPr/>
          </a:p>
        </p:txBody>
      </p:sp>
      <p:sp>
        <p:nvSpPr>
          <p:cNvPr id="457" name="Google Shape;457;p37"/>
          <p:cNvSpPr txBox="1"/>
          <p:nvPr/>
        </p:nvSpPr>
        <p:spPr>
          <a:xfrm>
            <a:off x="2790593" y="279459"/>
            <a:ext cx="6094140" cy="369332"/>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1800" b="1" dirty="0">
                <a:solidFill>
                  <a:srgbClr val="FF0000"/>
                </a:solidFill>
                <a:latin typeface="Times New Roman"/>
                <a:ea typeface="Times New Roman"/>
                <a:cs typeface="Times New Roman"/>
                <a:sym typeface="Times New Roman"/>
              </a:rPr>
              <a:t>This lecture covered the following topics</a:t>
            </a:r>
            <a:endParaRPr sz="1600" dirty="0">
              <a:solidFill>
                <a:srgbClr val="FF0000"/>
              </a:solidFill>
              <a:latin typeface="Calibri"/>
              <a:ea typeface="Calibri"/>
              <a:cs typeface="Calibri"/>
              <a:sym typeface="Calibri"/>
            </a:endParaRPr>
          </a:p>
        </p:txBody>
      </p:sp>
      <p:sp>
        <p:nvSpPr>
          <p:cNvPr id="458" name="Google Shape;458;p37"/>
          <p:cNvSpPr txBox="1"/>
          <p:nvPr/>
        </p:nvSpPr>
        <p:spPr>
          <a:xfrm>
            <a:off x="395849" y="1582340"/>
            <a:ext cx="11430001" cy="3693319"/>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1800" b="1">
                <a:solidFill>
                  <a:srgbClr val="002060"/>
                </a:solidFill>
                <a:latin typeface="Calibri"/>
                <a:ea typeface="Calibri"/>
                <a:cs typeface="Calibri"/>
                <a:sym typeface="Calibri"/>
              </a:rPr>
              <a:t>Bottom-Line Blindness Disease</a:t>
            </a:r>
            <a:endParaRPr/>
          </a:p>
          <a:p>
            <a:pPr marL="0" marR="0" lvl="0" indent="0" algn="just" rtl="0">
              <a:spcBef>
                <a:spcPts val="0"/>
              </a:spcBef>
              <a:spcAft>
                <a:spcPts val="0"/>
              </a:spcAft>
              <a:buNone/>
            </a:pPr>
            <a:endParaRPr sz="1800">
              <a:solidFill>
                <a:schemeClr val="dk1"/>
              </a:solidFill>
              <a:latin typeface="Calibri"/>
              <a:ea typeface="Calibri"/>
              <a:cs typeface="Calibri"/>
              <a:sym typeface="Calibri"/>
            </a:endParaRPr>
          </a:p>
          <a:p>
            <a:pPr marL="0" marR="0" lvl="0" indent="0" algn="just" rtl="0">
              <a:spcBef>
                <a:spcPts val="0"/>
              </a:spcBef>
              <a:spcAft>
                <a:spcPts val="0"/>
              </a:spcAft>
              <a:buNone/>
            </a:pPr>
            <a:r>
              <a:rPr lang="en-GB" sz="1800">
                <a:solidFill>
                  <a:schemeClr val="dk1"/>
                </a:solidFill>
                <a:latin typeface="Calibri"/>
                <a:ea typeface="Calibri"/>
                <a:cs typeface="Calibri"/>
                <a:sym typeface="Calibri"/>
              </a:rPr>
              <a:t> Over the years we’ve bumped into a very common phenomenon in business that I call “bottom-line blindness”: if the bottom line is good, blindness to everything else becomes the norm. Working for both large and small companies, I found that if the profit and loss statement for the month was good, no one asked why it was good, nor did they seem to care. However, when the bottom line was bad—look out! The questions came fast and furious, and you’d better have the answers or find them. Bottom-line blindness often includes a “win at all costs” attitude and culture. In these situations “the ends justify the means,” regardless of what’s involved in the “ends,” or bottom line.</a:t>
            </a:r>
            <a:endParaRPr/>
          </a:p>
          <a:p>
            <a:pPr marL="0" marR="0" lvl="0" indent="0" algn="just" rtl="0">
              <a:spcBef>
                <a:spcPts val="0"/>
              </a:spcBef>
              <a:spcAft>
                <a:spcPts val="0"/>
              </a:spcAft>
              <a:buNone/>
            </a:pPr>
            <a:endParaRPr sz="1800">
              <a:solidFill>
                <a:schemeClr val="dk1"/>
              </a:solidFill>
              <a:latin typeface="Calibri"/>
              <a:ea typeface="Calibri"/>
              <a:cs typeface="Calibri"/>
              <a:sym typeface="Calibri"/>
            </a:endParaRPr>
          </a:p>
          <a:p>
            <a:pPr marL="0" marR="0" lvl="0" indent="0" algn="just" rtl="0">
              <a:spcBef>
                <a:spcPts val="0"/>
              </a:spcBef>
              <a:spcAft>
                <a:spcPts val="0"/>
              </a:spcAft>
              <a:buNone/>
            </a:pPr>
            <a:r>
              <a:rPr lang="en-GB" sz="1800">
                <a:solidFill>
                  <a:schemeClr val="dk1"/>
                </a:solidFill>
                <a:latin typeface="Calibri"/>
                <a:ea typeface="Calibri"/>
                <a:cs typeface="Calibri"/>
                <a:sym typeface="Calibri"/>
              </a:rPr>
              <a:t> How do we solve bottom-line blindness? We can learn a lot about the solution from former Green Bay Packers coach Vince Lombardi, who openly regretted once saying, “Winning isn’t the most important thing; it’s the only thing.” According to his players and those who knew him well, he was a stickler for the basics. His focus was on fundamentals, discipline, and love—the members of the team had to care about each other. </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64"/>
        <p:cNvGrpSpPr/>
        <p:nvPr/>
      </p:nvGrpSpPr>
      <p:grpSpPr>
        <a:xfrm>
          <a:off x="0" y="0"/>
          <a:ext cx="0" cy="0"/>
          <a:chOff x="0" y="0"/>
          <a:chExt cx="0" cy="0"/>
        </a:xfrm>
      </p:grpSpPr>
      <p:sp>
        <p:nvSpPr>
          <p:cNvPr id="465" name="Google Shape;465;p3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38</a:t>
            </a:fld>
            <a:endParaRPr/>
          </a:p>
        </p:txBody>
      </p:sp>
      <p:sp>
        <p:nvSpPr>
          <p:cNvPr id="466" name="Google Shape;466;p38"/>
          <p:cNvSpPr txBox="1"/>
          <p:nvPr/>
        </p:nvSpPr>
        <p:spPr>
          <a:xfrm>
            <a:off x="1164799" y="1842771"/>
            <a:ext cx="6093724"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a:solidFill>
                  <a:schemeClr val="dk1"/>
                </a:solidFill>
                <a:latin typeface="Times New Roman"/>
                <a:ea typeface="Times New Roman"/>
                <a:cs typeface="Times New Roman"/>
                <a:sym typeface="Times New Roman"/>
              </a:rPr>
              <a:t>References</a:t>
            </a:r>
            <a:endParaRPr/>
          </a:p>
        </p:txBody>
      </p:sp>
      <p:sp>
        <p:nvSpPr>
          <p:cNvPr id="467" name="Google Shape;467;p38"/>
          <p:cNvSpPr txBox="1"/>
          <p:nvPr/>
        </p:nvSpPr>
        <p:spPr>
          <a:xfrm>
            <a:off x="1053547" y="2705352"/>
            <a:ext cx="9809328" cy="457626"/>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None/>
            </a:pPr>
            <a:r>
              <a:rPr lang="en-GB" sz="1400" i="0">
                <a:solidFill>
                  <a:schemeClr val="dk1"/>
                </a:solidFill>
                <a:latin typeface="Times New Roman"/>
                <a:ea typeface="Times New Roman"/>
                <a:cs typeface="Times New Roman"/>
                <a:sym typeface="Times New Roman"/>
              </a:rPr>
              <a:t>- </a:t>
            </a:r>
            <a:r>
              <a:rPr lang="en-GB" sz="1400" i="0" u="none" strike="noStrike">
                <a:solidFill>
                  <a:schemeClr val="dk1"/>
                </a:solidFill>
                <a:latin typeface="Times New Roman"/>
                <a:ea typeface="Times New Roman"/>
                <a:cs typeface="Times New Roman"/>
                <a:sym typeface="Times New Roman"/>
              </a:rPr>
              <a:t>Entrepreneurial Leadership: A practical Guide to Generating New Business by Angelo Mastrangelo 1st Edition. </a:t>
            </a:r>
            <a:endParaRPr sz="1400" i="0">
              <a:solidFill>
                <a:schemeClr val="dk1"/>
              </a:solidFill>
              <a:latin typeface="Times New Roman"/>
              <a:ea typeface="Times New Roman"/>
              <a:cs typeface="Times New Roman"/>
              <a:sym typeface="Times New Roman"/>
            </a:endParaRPr>
          </a:p>
        </p:txBody>
      </p:sp>
      <p:sp>
        <p:nvSpPr>
          <p:cNvPr id="468" name="Google Shape;468;p38"/>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5</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1822</TotalTime>
  <Words>4283</Words>
  <Application>Microsoft Office PowerPoint</Application>
  <PresentationFormat>Widescreen</PresentationFormat>
  <Paragraphs>332</Paragraphs>
  <Slides>39</Slides>
  <Notes>38</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39</vt:i4>
      </vt:variant>
    </vt:vector>
  </HeadingPairs>
  <TitlesOfParts>
    <vt:vector size="48" baseType="lpstr">
      <vt:lpstr>Arial</vt:lpstr>
      <vt:lpstr>Calibri</vt:lpstr>
      <vt:lpstr>Calibri Light</vt:lpstr>
      <vt:lpstr>Georgia</vt:lpstr>
      <vt:lpstr>Noto Sans Symbols</vt:lpstr>
      <vt:lpstr>Tajawal Medium</vt:lpstr>
      <vt:lpstr>Times</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Amany Ramadan</cp:lastModifiedBy>
  <cp:revision>16</cp:revision>
  <dcterms:created xsi:type="dcterms:W3CDTF">2023-04-29T09:08:23Z</dcterms:created>
  <dcterms:modified xsi:type="dcterms:W3CDTF">2024-07-13T07:28:46Z</dcterms:modified>
</cp:coreProperties>
</file>