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53"/>
  </p:notesMasterIdLst>
  <p:handoutMasterIdLst>
    <p:handoutMasterId r:id="rId54"/>
  </p:handoutMasterIdLst>
  <p:sldIdLst>
    <p:sldId id="256" r:id="rId3"/>
    <p:sldId id="366" r:id="rId4"/>
    <p:sldId id="367" r:id="rId5"/>
    <p:sldId id="259" r:id="rId6"/>
    <p:sldId id="263" r:id="rId7"/>
    <p:sldId id="264" r:id="rId8"/>
    <p:sldId id="265" r:id="rId9"/>
    <p:sldId id="266" r:id="rId10"/>
    <p:sldId id="267" r:id="rId11"/>
    <p:sldId id="369" r:id="rId12"/>
    <p:sldId id="370" r:id="rId13"/>
    <p:sldId id="371" r:id="rId14"/>
    <p:sldId id="372" r:id="rId15"/>
    <p:sldId id="373" r:id="rId16"/>
    <p:sldId id="374" r:id="rId17"/>
    <p:sldId id="375" r:id="rId18"/>
    <p:sldId id="376" r:id="rId19"/>
    <p:sldId id="377" r:id="rId20"/>
    <p:sldId id="404" r:id="rId21"/>
    <p:sldId id="378" r:id="rId22"/>
    <p:sldId id="379" r:id="rId23"/>
    <p:sldId id="380" r:id="rId24"/>
    <p:sldId id="405" r:id="rId25"/>
    <p:sldId id="382" r:id="rId26"/>
    <p:sldId id="383" r:id="rId27"/>
    <p:sldId id="384" r:id="rId28"/>
    <p:sldId id="385" r:id="rId29"/>
    <p:sldId id="386" r:id="rId30"/>
    <p:sldId id="387" r:id="rId31"/>
    <p:sldId id="388" r:id="rId32"/>
    <p:sldId id="389" r:id="rId33"/>
    <p:sldId id="390" r:id="rId34"/>
    <p:sldId id="409" r:id="rId35"/>
    <p:sldId id="391" r:id="rId36"/>
    <p:sldId id="407" r:id="rId37"/>
    <p:sldId id="408" r:id="rId38"/>
    <p:sldId id="392" r:id="rId39"/>
    <p:sldId id="410" r:id="rId40"/>
    <p:sldId id="393" r:id="rId41"/>
    <p:sldId id="394" r:id="rId42"/>
    <p:sldId id="411" r:id="rId43"/>
    <p:sldId id="395" r:id="rId44"/>
    <p:sldId id="396" r:id="rId45"/>
    <p:sldId id="397" r:id="rId46"/>
    <p:sldId id="398" r:id="rId47"/>
    <p:sldId id="399" r:id="rId48"/>
    <p:sldId id="400" r:id="rId49"/>
    <p:sldId id="401" r:id="rId50"/>
    <p:sldId id="402" r:id="rId51"/>
    <p:sldId id="406"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792" y="60"/>
      </p:cViewPr>
      <p:guideLst>
        <p:guide orient="horz" pos="2160"/>
        <p:guide pos="3840"/>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906951-D560-4592-A54A-3E3F3E34AFBA}" type="datetimeFigureOut">
              <a:rPr lang="en-US" smtClean="0"/>
              <a:t>11/18/2021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9CCFF2-9E87-47BA-BB54-AA4786D9755E}" type="slidenum">
              <a:rPr lang="en-US" smtClean="0"/>
              <a:t>‹#›</a:t>
            </a:fld>
            <a:endParaRPr lang="en-US"/>
          </a:p>
        </p:txBody>
      </p:sp>
    </p:spTree>
    <p:extLst>
      <p:ext uri="{BB962C8B-B14F-4D97-AF65-F5344CB8AC3E}">
        <p14:creationId xmlns:p14="http://schemas.microsoft.com/office/powerpoint/2010/main" val="547771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8C9439-AF84-4A8B-8340-13DCC62DE04C}" type="datetimeFigureOut">
              <a:rPr lang="en-US" smtClean="0"/>
              <a:t>11/18/2021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6C0AD9-F3EC-49D5-B219-D36EA4F2CDD0}" type="slidenum">
              <a:rPr lang="en-US" smtClean="0"/>
              <a:t>‹#›</a:t>
            </a:fld>
            <a:endParaRPr lang="en-US"/>
          </a:p>
        </p:txBody>
      </p:sp>
    </p:spTree>
    <p:extLst>
      <p:ext uri="{BB962C8B-B14F-4D97-AF65-F5344CB8AC3E}">
        <p14:creationId xmlns:p14="http://schemas.microsoft.com/office/powerpoint/2010/main" val="31894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0FEE2EF9-3A2C-46F9-AB25-B15B8244D547}" type="datetime1">
              <a:rPr kumimoji="0" lang="en-US" altLang="en-US" sz="1200" smtClean="0"/>
              <a:pPr/>
              <a:t>11/18/2021</a:t>
            </a:fld>
            <a:endParaRPr kumimoji="0" lang="en-US" altLang="en-US" sz="1200" smtClean="0"/>
          </a:p>
        </p:txBody>
      </p:sp>
      <p:sp>
        <p:nvSpPr>
          <p:cNvPr id="10243"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E4BCBCB6-452E-454A-88D4-0F20D6433F30}" type="slidenum">
              <a:rPr kumimoji="0" lang="en-US" altLang="en-US" sz="1200" smtClean="0"/>
              <a:pPr/>
              <a:t>5</a:t>
            </a:fld>
            <a:endParaRPr kumimoji="0" lang="en-US" altLang="en-US" sz="1200" smtClean="0"/>
          </a:p>
        </p:txBody>
      </p:sp>
      <p:sp>
        <p:nvSpPr>
          <p:cNvPr id="10244" name="Rectangle 2"/>
          <p:cNvSpPr>
            <a:spLocks noGrp="1" noRot="1" noChangeAspect="1" noChangeArrowheads="1" noTextEdit="1"/>
          </p:cNvSpPr>
          <p:nvPr>
            <p:ph type="sldImg"/>
          </p:nvPr>
        </p:nvSpPr>
        <p:spPr>
          <a:ln/>
        </p:spPr>
      </p:sp>
      <p:sp>
        <p:nvSpPr>
          <p:cNvPr id="1024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231171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B6912CDA-20DD-4642-8288-0725E7A44EC4}" type="datetime1">
              <a:rPr kumimoji="0" lang="en-US" altLang="en-US" sz="1200" smtClean="0"/>
              <a:pPr/>
              <a:t>11/18/2021</a:t>
            </a:fld>
            <a:endParaRPr kumimoji="0" lang="en-US" altLang="en-US" sz="1200" smtClean="0"/>
          </a:p>
        </p:txBody>
      </p:sp>
      <p:sp>
        <p:nvSpPr>
          <p:cNvPr id="12291"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New Roman" panose="02020603050405020304" pitchFamily="18" charset="0"/>
              </a:defRPr>
            </a:lvl1pPr>
            <a:lvl2pPr marL="742950" indent="-285750">
              <a:defRPr kumimoji="1" sz="2400">
                <a:solidFill>
                  <a:schemeClr val="tx1"/>
                </a:solidFill>
                <a:latin typeface="Times New Roman" panose="02020603050405020304" pitchFamily="18" charset="0"/>
              </a:defRPr>
            </a:lvl2pPr>
            <a:lvl3pPr marL="1143000" indent="-228600">
              <a:defRPr kumimoji="1" sz="2400">
                <a:solidFill>
                  <a:schemeClr val="tx1"/>
                </a:solidFill>
                <a:latin typeface="Times New Roman" panose="02020603050405020304" pitchFamily="18" charset="0"/>
              </a:defRPr>
            </a:lvl3pPr>
            <a:lvl4pPr marL="1600200" indent="-228600">
              <a:defRPr kumimoji="1" sz="2400">
                <a:solidFill>
                  <a:schemeClr val="tx1"/>
                </a:solidFill>
                <a:latin typeface="Times New Roman" panose="02020603050405020304" pitchFamily="18" charset="0"/>
              </a:defRPr>
            </a:lvl4pPr>
            <a:lvl5pPr marL="2057400" indent="-228600">
              <a:defRPr kumimoji="1"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defRPr>
            </a:lvl9pPr>
          </a:lstStyle>
          <a:p>
            <a:fld id="{C68C6AA4-A55C-42BA-A556-A3CEE7FB208B}" type="slidenum">
              <a:rPr kumimoji="0" lang="en-US" altLang="en-US" sz="1200" smtClean="0"/>
              <a:pPr/>
              <a:t>6</a:t>
            </a:fld>
            <a:endParaRPr kumimoji="0" lang="en-US" altLang="en-US" sz="1200" smtClean="0"/>
          </a:p>
        </p:txBody>
      </p:sp>
      <p:sp>
        <p:nvSpPr>
          <p:cNvPr id="12292" name="Rectangle 2"/>
          <p:cNvSpPr>
            <a:spLocks noGrp="1" noRot="1" noChangeAspect="1" noChangeArrowheads="1" noTextEdit="1"/>
          </p:cNvSpPr>
          <p:nvPr>
            <p:ph type="sldImg"/>
          </p:nvPr>
        </p:nvSpPr>
        <p:spPr>
          <a:ln/>
        </p:spPr>
      </p:sp>
      <p:sp>
        <p:nvSpPr>
          <p:cNvPr id="1229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37034704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1"/>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D7E06E30-7393-4918-ABFE-529AC3D28EA0}" type="datetime1">
              <a:rPr kumimoji="0" lang="en-US" altLang="en-US" smtClean="0">
                <a:latin typeface="Times New Roman" panose="02020603050405020304" pitchFamily="18" charset="0"/>
              </a:rPr>
              <a:pPr>
                <a:spcBef>
                  <a:spcPct val="0"/>
                </a:spcBef>
              </a:pPr>
              <a:t>11/18/2021</a:t>
            </a:fld>
            <a:endParaRPr kumimoji="0" lang="en-US" altLang="en-US" smtClean="0">
              <a:latin typeface="Times New Roman" panose="02020603050405020304" pitchFamily="18" charset="0"/>
            </a:endParaRPr>
          </a:p>
        </p:txBody>
      </p:sp>
      <p:sp>
        <p:nvSpPr>
          <p:cNvPr id="16387" name="Rectangle 1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Arial" panose="020B0604020202020204" pitchFamily="34" charset="0"/>
              </a:defRPr>
            </a:lvl1pPr>
            <a:lvl2pPr marL="742950" indent="-285750">
              <a:spcBef>
                <a:spcPct val="30000"/>
              </a:spcBef>
              <a:defRPr kumimoji="1" sz="1200">
                <a:solidFill>
                  <a:schemeClr val="tx1"/>
                </a:solidFill>
                <a:latin typeface="Arial" panose="020B0604020202020204" pitchFamily="34" charset="0"/>
              </a:defRPr>
            </a:lvl2pPr>
            <a:lvl3pPr marL="1143000" indent="-228600">
              <a:spcBef>
                <a:spcPct val="30000"/>
              </a:spcBef>
              <a:defRPr kumimoji="1" sz="1200">
                <a:solidFill>
                  <a:schemeClr val="tx1"/>
                </a:solidFill>
                <a:latin typeface="Arial" panose="020B0604020202020204" pitchFamily="34" charset="0"/>
              </a:defRPr>
            </a:lvl3pPr>
            <a:lvl4pPr marL="1600200" indent="-228600">
              <a:spcBef>
                <a:spcPct val="30000"/>
              </a:spcBef>
              <a:defRPr kumimoji="1" sz="1200">
                <a:solidFill>
                  <a:schemeClr val="tx1"/>
                </a:solidFill>
                <a:latin typeface="Arial" panose="020B0604020202020204" pitchFamily="34" charset="0"/>
              </a:defRPr>
            </a:lvl4pPr>
            <a:lvl5pPr marL="2057400" indent="-228600">
              <a:spcBef>
                <a:spcPct val="30000"/>
              </a:spcBef>
              <a:defRPr kumimoji="1" sz="1200">
                <a:solidFill>
                  <a:schemeClr val="tx1"/>
                </a:solidFill>
                <a:latin typeface="Arial" panose="020B0604020202020204" pitchFamily="34" charset="0"/>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E3BB3B76-44BE-4895-8C8E-21FD6831B677}" type="slidenum">
              <a:rPr kumimoji="0" lang="en-US" altLang="en-US" smtClean="0">
                <a:latin typeface="Times New Roman" panose="02020603050405020304" pitchFamily="18" charset="0"/>
              </a:rPr>
              <a:pPr>
                <a:spcBef>
                  <a:spcPct val="0"/>
                </a:spcBef>
              </a:pPr>
              <a:t>9</a:t>
            </a:fld>
            <a:endParaRPr kumimoji="0" lang="en-US" altLang="en-US" smtClean="0">
              <a:latin typeface="Times New Roman" panose="02020603050405020304" pitchFamily="18" charset="0"/>
            </a:endParaRPr>
          </a:p>
        </p:txBody>
      </p:sp>
      <p:sp>
        <p:nvSpPr>
          <p:cNvPr id="16388" name="Rectangle 2"/>
          <p:cNvSpPr>
            <a:spLocks noGrp="1" noRot="1" noChangeAspect="1" noChangeArrowheads="1" noTextEdit="1"/>
          </p:cNvSpPr>
          <p:nvPr>
            <p:ph type="sldImg"/>
          </p:nvPr>
        </p:nvSpPr>
        <p:spPr>
          <a:ln/>
        </p:spPr>
      </p:sp>
      <p:sp>
        <p:nvSpPr>
          <p:cNvPr id="1638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2367514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67618" y="1122363"/>
            <a:ext cx="9889588" cy="2387600"/>
          </a:xfrm>
        </p:spPr>
        <p:txBody>
          <a:bodyPr anchor="b">
            <a:normAutofit/>
          </a:bodyPr>
          <a:lstStyle>
            <a:lvl1pPr algn="ctr">
              <a:defRPr sz="5400">
                <a:latin typeface="Times New Roman" panose="02020603050405020304" pitchFamily="18" charset="0"/>
                <a:cs typeface="Times New Roman" panose="02020603050405020304" pitchFamily="18"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4" name="Date Placeholder 3"/>
          <p:cNvSpPr>
            <a:spLocks noGrp="1"/>
          </p:cNvSpPr>
          <p:nvPr>
            <p:ph type="dt" sz="half" idx="10"/>
          </p:nvPr>
        </p:nvSpPr>
        <p:spPr>
          <a:xfrm>
            <a:off x="618186" y="6356350"/>
            <a:ext cx="3309870" cy="365125"/>
          </a:xfrm>
        </p:spPr>
        <p:txBody>
          <a:bodyPr/>
          <a:lstStyle/>
          <a:p>
            <a:r>
              <a:rPr lang="en-US" dirty="0" smtClean="0"/>
              <a:t>Lecture 2 - Introduction to information technology </a:t>
            </a:r>
            <a:endParaRPr lang="en-US" dirty="0"/>
          </a:p>
        </p:txBody>
      </p:sp>
      <p:sp>
        <p:nvSpPr>
          <p:cNvPr id="5" name="Footer Placeholder 4"/>
          <p:cNvSpPr>
            <a:spLocks noGrp="1"/>
          </p:cNvSpPr>
          <p:nvPr>
            <p:ph type="ftr" sz="quarter" idx="11"/>
          </p:nvPr>
        </p:nvSpPr>
        <p:spPr/>
        <p:txBody>
          <a:bodyPr/>
          <a:lstStyle/>
          <a:p>
            <a:r>
              <a:rPr lang="en-US" smtClean="0"/>
              <a:t>Dr. Eng Youssef Ntefeh</a:t>
            </a:r>
            <a:endParaRPr lang="en-US"/>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8906777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24882" cy="1325563"/>
          </a:xfrm>
          <a:solidFill>
            <a:srgbClr val="24A9E1"/>
          </a:solidFill>
        </p:spPr>
        <p:txBody>
          <a:bodyPr/>
          <a:lstStyle>
            <a:lvl1pPr algn="ctr">
              <a:defRPr>
                <a:solidFill>
                  <a:schemeClr val="bg1"/>
                </a:solidFill>
                <a:latin typeface="Times New Roman" panose="02020603050405020304" pitchFamily="18" charset="0"/>
                <a:cs typeface="Times New Roman" panose="02020603050405020304"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838200" y="1828800"/>
            <a:ext cx="10515600" cy="4348163"/>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3082" y="0"/>
            <a:ext cx="2154265" cy="1931831"/>
          </a:xfrm>
          <a:prstGeom prst="rect">
            <a:avLst/>
          </a:prstGeom>
        </p:spPr>
      </p:pic>
      <p:sp>
        <p:nvSpPr>
          <p:cNvPr id="8" name="Footer Placeholder 4"/>
          <p:cNvSpPr txBox="1">
            <a:spLocks/>
          </p:cNvSpPr>
          <p:nvPr userDrawn="1"/>
        </p:nvSpPr>
        <p:spPr>
          <a:xfrm>
            <a:off x="8651632" y="6356350"/>
            <a:ext cx="3338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smtClean="0">
                <a:solidFill>
                  <a:schemeClr val="tx1"/>
                </a:solidFill>
                <a:latin typeface="Times New Roman" panose="02020603050405020304" pitchFamily="18" charset="0"/>
                <a:cs typeface="Times New Roman" panose="02020603050405020304" pitchFamily="18" charset="0"/>
              </a:rPr>
              <a:t>Internet and Information Technology  - ITC202 </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9" name="Footer Placeholder 4"/>
          <p:cNvSpPr txBox="1">
            <a:spLocks/>
          </p:cNvSpPr>
          <p:nvPr userDrawn="1"/>
        </p:nvSpPr>
        <p:spPr>
          <a:xfrm>
            <a:off x="4542485"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smtClean="0">
                <a:solidFill>
                  <a:schemeClr val="tx1"/>
                </a:solidFill>
                <a:latin typeface="Times New Roman" panose="02020603050405020304" pitchFamily="18" charset="0"/>
                <a:cs typeface="Times New Roman" panose="02020603050405020304" pitchFamily="18" charset="0"/>
              </a:rPr>
              <a:t>Dr. Eng. Youssef </a:t>
            </a:r>
            <a:r>
              <a:rPr lang="en-US" b="1" dirty="0" err="1" smtClean="0">
                <a:solidFill>
                  <a:schemeClr val="tx1"/>
                </a:solidFill>
                <a:latin typeface="Times New Roman" panose="02020603050405020304" pitchFamily="18" charset="0"/>
                <a:cs typeface="Times New Roman" panose="02020603050405020304" pitchFamily="18" charset="0"/>
              </a:rPr>
              <a:t>Ntefeh</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0" name="Footer Placeholder 4"/>
          <p:cNvSpPr txBox="1">
            <a:spLocks/>
          </p:cNvSpPr>
          <p:nvPr userDrawn="1"/>
        </p:nvSpPr>
        <p:spPr>
          <a:xfrm>
            <a:off x="549191"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smtClean="0">
                <a:solidFill>
                  <a:schemeClr val="tx1"/>
                </a:solidFill>
                <a:latin typeface="Times New Roman" panose="02020603050405020304" pitchFamily="18" charset="0"/>
                <a:cs typeface="Times New Roman" panose="02020603050405020304" pitchFamily="18" charset="0"/>
              </a:rPr>
              <a:t>Lecture 10 – Microsoft office: Excel</a:t>
            </a:r>
          </a:p>
        </p:txBody>
      </p:sp>
    </p:spTree>
    <p:extLst>
      <p:ext uri="{BB962C8B-B14F-4D97-AF65-F5344CB8AC3E}">
        <p14:creationId xmlns:p14="http://schemas.microsoft.com/office/powerpoint/2010/main" val="21768428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1 -  History of computing. </a:t>
            </a:r>
            <a:endParaRPr lang="en-US"/>
          </a:p>
        </p:txBody>
      </p:sp>
      <p:sp>
        <p:nvSpPr>
          <p:cNvPr id="5" name="Footer Placeholder 4"/>
          <p:cNvSpPr>
            <a:spLocks noGrp="1"/>
          </p:cNvSpPr>
          <p:nvPr>
            <p:ph type="ftr" sz="quarter" idx="11"/>
          </p:nvPr>
        </p:nvSpPr>
        <p:spPr/>
        <p:txBody>
          <a:bodyPr/>
          <a:lstStyle/>
          <a:p>
            <a:r>
              <a:rPr lang="en-US" smtClean="0"/>
              <a:t>Dr. Eng Youssef Ntefeh</a:t>
            </a:r>
            <a:endParaRPr lang="en-US"/>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149051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1 -  History of computing. </a:t>
            </a:r>
            <a:endParaRPr lang="en-US"/>
          </a:p>
        </p:txBody>
      </p:sp>
      <p:sp>
        <p:nvSpPr>
          <p:cNvPr id="6" name="Footer Placeholder 5"/>
          <p:cNvSpPr>
            <a:spLocks noGrp="1"/>
          </p:cNvSpPr>
          <p:nvPr>
            <p:ph type="ftr" sz="quarter" idx="11"/>
          </p:nvPr>
        </p:nvSpPr>
        <p:spPr/>
        <p:txBody>
          <a:bodyPr/>
          <a:lstStyle/>
          <a:p>
            <a:r>
              <a:rPr lang="en-US" smtClean="0"/>
              <a:t>Dr. Eng Youssef Ntefeh</a:t>
            </a:r>
            <a:endParaRPr lang="en-US"/>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06919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1 -  History of computing. </a:t>
            </a:r>
            <a:endParaRPr lang="en-US"/>
          </a:p>
        </p:txBody>
      </p:sp>
      <p:sp>
        <p:nvSpPr>
          <p:cNvPr id="8" name="Footer Placeholder 7"/>
          <p:cNvSpPr>
            <a:spLocks noGrp="1"/>
          </p:cNvSpPr>
          <p:nvPr>
            <p:ph type="ftr" sz="quarter" idx="11"/>
          </p:nvPr>
        </p:nvSpPr>
        <p:spPr/>
        <p:txBody>
          <a:bodyPr/>
          <a:lstStyle/>
          <a:p>
            <a:r>
              <a:rPr lang="en-US" smtClean="0"/>
              <a:t>Dr. Eng Youssef Ntefeh</a:t>
            </a:r>
            <a:endParaRPr lang="en-US"/>
          </a:p>
        </p:txBody>
      </p:sp>
      <p:sp>
        <p:nvSpPr>
          <p:cNvPr id="9" name="Slide Number Placeholder 8"/>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195326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Lecture 1 -  History of computing. </a:t>
            </a:r>
            <a:endParaRPr lang="en-US"/>
          </a:p>
        </p:txBody>
      </p:sp>
      <p:sp>
        <p:nvSpPr>
          <p:cNvPr id="4" name="Footer Placeholder 3"/>
          <p:cNvSpPr>
            <a:spLocks noGrp="1"/>
          </p:cNvSpPr>
          <p:nvPr>
            <p:ph type="ftr" sz="quarter" idx="11"/>
          </p:nvPr>
        </p:nvSpPr>
        <p:spPr/>
        <p:txBody>
          <a:bodyPr/>
          <a:lstStyle/>
          <a:p>
            <a:r>
              <a:rPr lang="en-US" smtClean="0"/>
              <a:t>Dr. Eng Youssef Ntefeh</a:t>
            </a:r>
            <a:endParaRPr lang="en-US"/>
          </a:p>
        </p:txBody>
      </p:sp>
      <p:sp>
        <p:nvSpPr>
          <p:cNvPr id="5" name="Slide Number Placeholder 4"/>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35307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1 -  History of computing. </a:t>
            </a:r>
            <a:endParaRPr lang="en-US"/>
          </a:p>
        </p:txBody>
      </p:sp>
      <p:sp>
        <p:nvSpPr>
          <p:cNvPr id="3" name="Footer Placeholder 2"/>
          <p:cNvSpPr>
            <a:spLocks noGrp="1"/>
          </p:cNvSpPr>
          <p:nvPr>
            <p:ph type="ftr" sz="quarter" idx="11"/>
          </p:nvPr>
        </p:nvSpPr>
        <p:spPr/>
        <p:txBody>
          <a:bodyPr/>
          <a:lstStyle/>
          <a:p>
            <a:r>
              <a:rPr lang="en-US" smtClean="0"/>
              <a:t>Dr. Eng Youssef Ntefeh</a:t>
            </a:r>
            <a:endParaRPr lang="en-US"/>
          </a:p>
        </p:txBody>
      </p:sp>
      <p:sp>
        <p:nvSpPr>
          <p:cNvPr id="4" name="Slide Number Placeholder 3"/>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469930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1 -  History of computing. </a:t>
            </a:r>
            <a:endParaRPr lang="en-US"/>
          </a:p>
        </p:txBody>
      </p:sp>
      <p:sp>
        <p:nvSpPr>
          <p:cNvPr id="6" name="Footer Placeholder 5"/>
          <p:cNvSpPr>
            <a:spLocks noGrp="1"/>
          </p:cNvSpPr>
          <p:nvPr>
            <p:ph type="ftr" sz="quarter" idx="11"/>
          </p:nvPr>
        </p:nvSpPr>
        <p:spPr/>
        <p:txBody>
          <a:bodyPr/>
          <a:lstStyle/>
          <a:p>
            <a:r>
              <a:rPr lang="en-US" smtClean="0"/>
              <a:t>Dr. Eng Youssef Ntefeh</a:t>
            </a:r>
            <a:endParaRPr lang="en-US"/>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444526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1 -  History of computing. </a:t>
            </a:r>
            <a:endParaRPr lang="en-US"/>
          </a:p>
        </p:txBody>
      </p:sp>
      <p:sp>
        <p:nvSpPr>
          <p:cNvPr id="6" name="Footer Placeholder 5"/>
          <p:cNvSpPr>
            <a:spLocks noGrp="1"/>
          </p:cNvSpPr>
          <p:nvPr>
            <p:ph type="ftr" sz="quarter" idx="11"/>
          </p:nvPr>
        </p:nvSpPr>
        <p:spPr/>
        <p:txBody>
          <a:bodyPr/>
          <a:lstStyle/>
          <a:p>
            <a:r>
              <a:rPr lang="en-US" smtClean="0"/>
              <a:t>Dr. Eng Youssef Ntefeh</a:t>
            </a:r>
            <a:endParaRPr lang="en-US"/>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603693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1 -  History of computing. </a:t>
            </a:r>
            <a:endParaRPr lang="en-US"/>
          </a:p>
        </p:txBody>
      </p:sp>
      <p:sp>
        <p:nvSpPr>
          <p:cNvPr id="5" name="Footer Placeholder 4"/>
          <p:cNvSpPr>
            <a:spLocks noGrp="1"/>
          </p:cNvSpPr>
          <p:nvPr>
            <p:ph type="ftr" sz="quarter" idx="11"/>
          </p:nvPr>
        </p:nvSpPr>
        <p:spPr/>
        <p:txBody>
          <a:bodyPr/>
          <a:lstStyle/>
          <a:p>
            <a:r>
              <a:rPr lang="en-US" smtClean="0"/>
              <a:t>Dr. Eng Youssef Ntefeh</a:t>
            </a:r>
            <a:endParaRPr lang="en-US"/>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929353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1 -  History of computing. </a:t>
            </a:r>
            <a:endParaRPr lang="en-US"/>
          </a:p>
        </p:txBody>
      </p:sp>
      <p:sp>
        <p:nvSpPr>
          <p:cNvPr id="5" name="Footer Placeholder 4"/>
          <p:cNvSpPr>
            <a:spLocks noGrp="1"/>
          </p:cNvSpPr>
          <p:nvPr>
            <p:ph type="ftr" sz="quarter" idx="11"/>
          </p:nvPr>
        </p:nvSpPr>
        <p:spPr/>
        <p:txBody>
          <a:bodyPr/>
          <a:lstStyle/>
          <a:p>
            <a:r>
              <a:rPr lang="en-US" smtClean="0"/>
              <a:t>Dr. Eng Youssef Ntefeh</a:t>
            </a:r>
            <a:endParaRPr lang="en-US"/>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592440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67618" y="1122363"/>
            <a:ext cx="9889588" cy="2387600"/>
          </a:xfrm>
        </p:spPr>
        <p:txBody>
          <a:bodyPr anchor="b">
            <a:normAutofit/>
          </a:bodyPr>
          <a:lstStyle>
            <a:lvl1pPr algn="ctr">
              <a:defRPr sz="5400">
                <a:latin typeface="Times New Roman" panose="02020603050405020304" pitchFamily="18" charset="0"/>
                <a:cs typeface="Times New Roman" panose="02020603050405020304" pitchFamily="18"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4" name="Date Placeholder 3"/>
          <p:cNvSpPr>
            <a:spLocks noGrp="1"/>
          </p:cNvSpPr>
          <p:nvPr>
            <p:ph type="dt" sz="half" idx="10"/>
          </p:nvPr>
        </p:nvSpPr>
        <p:spPr>
          <a:xfrm>
            <a:off x="618186" y="6356350"/>
            <a:ext cx="3309870" cy="365125"/>
          </a:xfrm>
        </p:spPr>
        <p:txBody>
          <a:bodyPr/>
          <a:lstStyle/>
          <a:p>
            <a:r>
              <a:rPr lang="en-US" dirty="0" smtClean="0"/>
              <a:t>Lecture 2 - Introduction to information technology </a:t>
            </a:r>
            <a:endParaRPr lang="en-US" dirty="0"/>
          </a:p>
        </p:txBody>
      </p:sp>
      <p:sp>
        <p:nvSpPr>
          <p:cNvPr id="5" name="Footer Placeholder 4"/>
          <p:cNvSpPr>
            <a:spLocks noGrp="1"/>
          </p:cNvSpPr>
          <p:nvPr>
            <p:ph type="ftr" sz="quarter" idx="11"/>
          </p:nvPr>
        </p:nvSpPr>
        <p:spPr/>
        <p:txBody>
          <a:bodyPr/>
          <a:lstStyle/>
          <a:p>
            <a:r>
              <a:rPr lang="en-US" smtClean="0"/>
              <a:t>Dr. Eng Youssef Ntefeh</a:t>
            </a:r>
            <a:endParaRPr lang="en-US"/>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20824628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24882" cy="1325563"/>
          </a:xfrm>
          <a:solidFill>
            <a:srgbClr val="24A9E1"/>
          </a:solidFill>
        </p:spPr>
        <p:txBody>
          <a:bodyPr/>
          <a:lstStyle>
            <a:lvl1pPr algn="ctr">
              <a:defRPr>
                <a:solidFill>
                  <a:schemeClr val="bg1"/>
                </a:solidFill>
                <a:latin typeface="Times New Roman" panose="02020603050405020304" pitchFamily="18" charset="0"/>
                <a:cs typeface="Times New Roman" panose="02020603050405020304"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838200" y="1828800"/>
            <a:ext cx="10515600" cy="4348163"/>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3082" y="0"/>
            <a:ext cx="2154265" cy="1931831"/>
          </a:xfrm>
          <a:prstGeom prst="rect">
            <a:avLst/>
          </a:prstGeom>
        </p:spPr>
      </p:pic>
      <p:sp>
        <p:nvSpPr>
          <p:cNvPr id="8" name="Footer Placeholder 4"/>
          <p:cNvSpPr txBox="1">
            <a:spLocks/>
          </p:cNvSpPr>
          <p:nvPr userDrawn="1"/>
        </p:nvSpPr>
        <p:spPr>
          <a:xfrm>
            <a:off x="8651632" y="6356350"/>
            <a:ext cx="33386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smtClean="0">
                <a:solidFill>
                  <a:schemeClr val="tx1"/>
                </a:solidFill>
                <a:latin typeface="Times New Roman" panose="02020603050405020304" pitchFamily="18" charset="0"/>
                <a:cs typeface="Times New Roman" panose="02020603050405020304" pitchFamily="18" charset="0"/>
              </a:rPr>
              <a:t>Internet and Information Technology  - ITC202 </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9" name="Footer Placeholder 4"/>
          <p:cNvSpPr txBox="1">
            <a:spLocks/>
          </p:cNvSpPr>
          <p:nvPr userDrawn="1"/>
        </p:nvSpPr>
        <p:spPr>
          <a:xfrm>
            <a:off x="4542485"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smtClean="0">
                <a:solidFill>
                  <a:schemeClr val="tx1"/>
                </a:solidFill>
                <a:latin typeface="Times New Roman" panose="02020603050405020304" pitchFamily="18" charset="0"/>
                <a:cs typeface="Times New Roman" panose="02020603050405020304" pitchFamily="18" charset="0"/>
              </a:rPr>
              <a:t>Dr. Eng. Youssef </a:t>
            </a:r>
            <a:r>
              <a:rPr lang="en-US" b="1" dirty="0" err="1" smtClean="0">
                <a:solidFill>
                  <a:schemeClr val="tx1"/>
                </a:solidFill>
                <a:latin typeface="Times New Roman" panose="02020603050405020304" pitchFamily="18" charset="0"/>
                <a:cs typeface="Times New Roman" panose="02020603050405020304" pitchFamily="18" charset="0"/>
              </a:rPr>
              <a:t>Ntefeh</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1" name="Footer Placeholder 4"/>
          <p:cNvSpPr txBox="1">
            <a:spLocks/>
          </p:cNvSpPr>
          <p:nvPr userDrawn="1"/>
        </p:nvSpPr>
        <p:spPr>
          <a:xfrm>
            <a:off x="549191"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smtClean="0">
                <a:solidFill>
                  <a:schemeClr val="tx1"/>
                </a:solidFill>
                <a:latin typeface="Times New Roman" panose="02020603050405020304" pitchFamily="18" charset="0"/>
                <a:cs typeface="Times New Roman" panose="02020603050405020304" pitchFamily="18" charset="0"/>
              </a:rPr>
              <a:t>Lecture 10 – Microsoft office: Excel</a:t>
            </a:r>
          </a:p>
        </p:txBody>
      </p:sp>
    </p:spTree>
    <p:extLst>
      <p:ext uri="{BB962C8B-B14F-4D97-AF65-F5344CB8AC3E}">
        <p14:creationId xmlns:p14="http://schemas.microsoft.com/office/powerpoint/2010/main" val="96662438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1 -  History of computing. </a:t>
            </a:r>
            <a:endParaRPr lang="en-US"/>
          </a:p>
        </p:txBody>
      </p:sp>
      <p:sp>
        <p:nvSpPr>
          <p:cNvPr id="5" name="Footer Placeholder 4"/>
          <p:cNvSpPr>
            <a:spLocks noGrp="1"/>
          </p:cNvSpPr>
          <p:nvPr>
            <p:ph type="ftr" sz="quarter" idx="11"/>
          </p:nvPr>
        </p:nvSpPr>
        <p:spPr/>
        <p:txBody>
          <a:bodyPr/>
          <a:lstStyle/>
          <a:p>
            <a:r>
              <a:rPr lang="en-US" smtClean="0"/>
              <a:t>Dr. Eng Youssef Ntefeh</a:t>
            </a:r>
            <a:endParaRPr lang="en-US"/>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41405989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1 -  History of computing. </a:t>
            </a:r>
            <a:endParaRPr lang="en-US"/>
          </a:p>
        </p:txBody>
      </p:sp>
      <p:sp>
        <p:nvSpPr>
          <p:cNvPr id="6" name="Footer Placeholder 5"/>
          <p:cNvSpPr>
            <a:spLocks noGrp="1"/>
          </p:cNvSpPr>
          <p:nvPr>
            <p:ph type="ftr" sz="quarter" idx="11"/>
          </p:nvPr>
        </p:nvSpPr>
        <p:spPr/>
        <p:txBody>
          <a:bodyPr/>
          <a:lstStyle/>
          <a:p>
            <a:r>
              <a:rPr lang="en-US" smtClean="0"/>
              <a:t>Dr. Eng Youssef Ntefeh</a:t>
            </a:r>
            <a:endParaRPr lang="en-US"/>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41213250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1 -  History of computing. </a:t>
            </a:r>
            <a:endParaRPr lang="en-US"/>
          </a:p>
        </p:txBody>
      </p:sp>
      <p:sp>
        <p:nvSpPr>
          <p:cNvPr id="8" name="Footer Placeholder 7"/>
          <p:cNvSpPr>
            <a:spLocks noGrp="1"/>
          </p:cNvSpPr>
          <p:nvPr>
            <p:ph type="ftr" sz="quarter" idx="11"/>
          </p:nvPr>
        </p:nvSpPr>
        <p:spPr/>
        <p:txBody>
          <a:bodyPr/>
          <a:lstStyle/>
          <a:p>
            <a:r>
              <a:rPr lang="en-US" smtClean="0"/>
              <a:t>Dr. Eng Youssef Ntefeh</a:t>
            </a:r>
            <a:endParaRPr lang="en-US"/>
          </a:p>
        </p:txBody>
      </p:sp>
      <p:sp>
        <p:nvSpPr>
          <p:cNvPr id="9" name="Slide Number Placeholder 8"/>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628333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Lecture 1 -  History of computing. </a:t>
            </a:r>
            <a:endParaRPr lang="en-US"/>
          </a:p>
        </p:txBody>
      </p:sp>
      <p:sp>
        <p:nvSpPr>
          <p:cNvPr id="4" name="Footer Placeholder 3"/>
          <p:cNvSpPr>
            <a:spLocks noGrp="1"/>
          </p:cNvSpPr>
          <p:nvPr>
            <p:ph type="ftr" sz="quarter" idx="11"/>
          </p:nvPr>
        </p:nvSpPr>
        <p:spPr/>
        <p:txBody>
          <a:bodyPr/>
          <a:lstStyle/>
          <a:p>
            <a:r>
              <a:rPr lang="en-US" smtClean="0"/>
              <a:t>Dr. Eng Youssef Ntefeh</a:t>
            </a:r>
            <a:endParaRPr lang="en-US"/>
          </a:p>
        </p:txBody>
      </p:sp>
      <p:sp>
        <p:nvSpPr>
          <p:cNvPr id="5" name="Slide Number Placeholder 4"/>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8242431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1 -  History of computing. </a:t>
            </a:r>
            <a:endParaRPr lang="en-US"/>
          </a:p>
        </p:txBody>
      </p:sp>
      <p:sp>
        <p:nvSpPr>
          <p:cNvPr id="3" name="Footer Placeholder 2"/>
          <p:cNvSpPr>
            <a:spLocks noGrp="1"/>
          </p:cNvSpPr>
          <p:nvPr>
            <p:ph type="ftr" sz="quarter" idx="11"/>
          </p:nvPr>
        </p:nvSpPr>
        <p:spPr/>
        <p:txBody>
          <a:bodyPr/>
          <a:lstStyle/>
          <a:p>
            <a:r>
              <a:rPr lang="en-US" smtClean="0"/>
              <a:t>Dr. Eng Youssef Ntefeh</a:t>
            </a:r>
            <a:endParaRPr lang="en-US"/>
          </a:p>
        </p:txBody>
      </p:sp>
      <p:sp>
        <p:nvSpPr>
          <p:cNvPr id="4" name="Slide Number Placeholder 3"/>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492389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1 -  History of computing. </a:t>
            </a:r>
            <a:endParaRPr lang="en-US"/>
          </a:p>
        </p:txBody>
      </p:sp>
      <p:sp>
        <p:nvSpPr>
          <p:cNvPr id="6" name="Footer Placeholder 5"/>
          <p:cNvSpPr>
            <a:spLocks noGrp="1"/>
          </p:cNvSpPr>
          <p:nvPr>
            <p:ph type="ftr" sz="quarter" idx="11"/>
          </p:nvPr>
        </p:nvSpPr>
        <p:spPr/>
        <p:txBody>
          <a:bodyPr/>
          <a:lstStyle/>
          <a:p>
            <a:r>
              <a:rPr lang="en-US" smtClean="0"/>
              <a:t>Dr. Eng Youssef Ntefeh</a:t>
            </a:r>
            <a:endParaRPr lang="en-US"/>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0628185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1 -  History of computing. </a:t>
            </a:r>
            <a:endParaRPr lang="en-US"/>
          </a:p>
        </p:txBody>
      </p:sp>
      <p:sp>
        <p:nvSpPr>
          <p:cNvPr id="6" name="Footer Placeholder 5"/>
          <p:cNvSpPr>
            <a:spLocks noGrp="1"/>
          </p:cNvSpPr>
          <p:nvPr>
            <p:ph type="ftr" sz="quarter" idx="11"/>
          </p:nvPr>
        </p:nvSpPr>
        <p:spPr/>
        <p:txBody>
          <a:bodyPr/>
          <a:lstStyle/>
          <a:p>
            <a:r>
              <a:rPr lang="en-US" smtClean="0"/>
              <a:t>Dr. Eng Youssef Ntefeh</a:t>
            </a:r>
            <a:endParaRPr lang="en-US"/>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1598825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1 -  History of computing. </a:t>
            </a:r>
            <a:endParaRPr lang="en-US"/>
          </a:p>
        </p:txBody>
      </p:sp>
      <p:sp>
        <p:nvSpPr>
          <p:cNvPr id="5" name="Footer Placeholder 4"/>
          <p:cNvSpPr>
            <a:spLocks noGrp="1"/>
          </p:cNvSpPr>
          <p:nvPr>
            <p:ph type="ftr" sz="quarter" idx="11"/>
          </p:nvPr>
        </p:nvSpPr>
        <p:spPr/>
        <p:txBody>
          <a:bodyPr/>
          <a:lstStyle/>
          <a:p>
            <a:r>
              <a:rPr lang="en-US" smtClean="0"/>
              <a:t>Dr. Eng Youssef Ntefeh</a:t>
            </a:r>
            <a:endParaRPr lang="en-US"/>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8351739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1 -  History of computing. </a:t>
            </a:r>
            <a:endParaRPr lang="en-US"/>
          </a:p>
        </p:txBody>
      </p:sp>
      <p:sp>
        <p:nvSpPr>
          <p:cNvPr id="5" name="Footer Placeholder 4"/>
          <p:cNvSpPr>
            <a:spLocks noGrp="1"/>
          </p:cNvSpPr>
          <p:nvPr>
            <p:ph type="ftr" sz="quarter" idx="11"/>
          </p:nvPr>
        </p:nvSpPr>
        <p:spPr/>
        <p:txBody>
          <a:bodyPr/>
          <a:lstStyle/>
          <a:p>
            <a:r>
              <a:rPr lang="en-US" smtClean="0"/>
              <a:t>Dr. Eng Youssef Ntefeh</a:t>
            </a:r>
            <a:endParaRPr lang="en-US"/>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090759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Lecture 1 -  History of computing. </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Dr. Eng Youssef Ntefeh</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195CB5-BC59-4CF9-8239-F64668574F7B}" type="slidenum">
              <a:rPr lang="en-US" smtClean="0"/>
              <a:t>‹#›</a:t>
            </a:fld>
            <a:endParaRPr lang="en-US"/>
          </a:p>
        </p:txBody>
      </p:sp>
    </p:spTree>
    <p:extLst>
      <p:ext uri="{BB962C8B-B14F-4D97-AF65-F5344CB8AC3E}">
        <p14:creationId xmlns:p14="http://schemas.microsoft.com/office/powerpoint/2010/main" val="921154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Lecture 1 -  History of computing. </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Dr. Eng Youssef Ntefeh</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195CB5-BC59-4CF9-8239-F64668574F7B}" type="slidenum">
              <a:rPr lang="en-US" smtClean="0"/>
              <a:t>‹#›</a:t>
            </a:fld>
            <a:endParaRPr lang="en-US"/>
          </a:p>
        </p:txBody>
      </p:sp>
    </p:spTree>
    <p:extLst>
      <p:ext uri="{BB962C8B-B14F-4D97-AF65-F5344CB8AC3E}">
        <p14:creationId xmlns:p14="http://schemas.microsoft.com/office/powerpoint/2010/main" val="305456192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p:cNvSpPr>
            <a:spLocks noGrp="1"/>
          </p:cNvSpPr>
          <p:nvPr>
            <p:ph type="ctrTitle"/>
          </p:nvPr>
        </p:nvSpPr>
        <p:spPr>
          <a:xfrm>
            <a:off x="0" y="3454806"/>
            <a:ext cx="12192000" cy="2387600"/>
          </a:xfrm>
          <a:solidFill>
            <a:schemeClr val="accent1">
              <a:lumMod val="75000"/>
            </a:schemeClr>
          </a:solidFill>
        </p:spPr>
        <p:txBody>
          <a:bodyPr>
            <a:noAutofit/>
          </a:bodyPr>
          <a:lstStyle/>
          <a:p>
            <a:r>
              <a:rPr lang="en-US" sz="4400" dirty="0" smtClean="0">
                <a:solidFill>
                  <a:schemeClr val="bg1"/>
                </a:solidFill>
              </a:rPr>
              <a:t>Internet and Information Technology</a:t>
            </a:r>
            <a:br>
              <a:rPr lang="en-US" sz="4400" dirty="0" smtClean="0">
                <a:solidFill>
                  <a:schemeClr val="bg1"/>
                </a:solidFill>
              </a:rPr>
            </a:br>
            <a:r>
              <a:rPr lang="en-US" sz="4400" dirty="0" smtClean="0">
                <a:solidFill>
                  <a:schemeClr val="bg1"/>
                </a:solidFill>
              </a:rPr>
              <a:t>ITC202</a:t>
            </a:r>
            <a:br>
              <a:rPr lang="en-US" sz="4400" dirty="0" smtClean="0">
                <a:solidFill>
                  <a:schemeClr val="bg1"/>
                </a:solidFill>
              </a:rPr>
            </a:br>
            <a:r>
              <a:rPr lang="en-US" sz="4400" dirty="0" smtClean="0">
                <a:solidFill>
                  <a:schemeClr val="bg1"/>
                </a:solidFill>
              </a:rPr>
              <a:t> 	</a:t>
            </a:r>
            <a:br>
              <a:rPr lang="en-US" sz="4400" dirty="0" smtClean="0">
                <a:solidFill>
                  <a:schemeClr val="bg1"/>
                </a:solidFill>
              </a:rPr>
            </a:br>
            <a:r>
              <a:rPr lang="en-US" sz="2800" dirty="0" smtClean="0"/>
              <a:t>Lecture 10 –</a:t>
            </a:r>
            <a:r>
              <a:rPr lang="en-US" altLang="en-US" sz="2800" dirty="0" smtClean="0"/>
              <a:t> Microsoft office: Excel</a:t>
            </a:r>
            <a:endParaRPr lang="en-US" sz="2800" dirty="0"/>
          </a:p>
        </p:txBody>
      </p:sp>
      <p:sp>
        <p:nvSpPr>
          <p:cNvPr id="8" name="Subtitle 7"/>
          <p:cNvSpPr>
            <a:spLocks noGrp="1"/>
          </p:cNvSpPr>
          <p:nvPr>
            <p:ph type="subTitle" idx="1"/>
          </p:nvPr>
        </p:nvSpPr>
        <p:spPr>
          <a:xfrm>
            <a:off x="1498209" y="6267866"/>
            <a:ext cx="9144000" cy="590134"/>
          </a:xfrm>
        </p:spPr>
        <p:txBody>
          <a:bodyPr>
            <a:normAutofit/>
          </a:bodyPr>
          <a:lstStyle/>
          <a:p>
            <a:r>
              <a:rPr lang="en-US" sz="2800" b="1" dirty="0" smtClean="0">
                <a:solidFill>
                  <a:schemeClr val="accent1">
                    <a:lumMod val="75000"/>
                  </a:schemeClr>
                </a:solidFill>
              </a:rPr>
              <a:t>Dr. Eng. Youssef </a:t>
            </a:r>
            <a:r>
              <a:rPr lang="en-US" sz="2800" b="1" dirty="0" err="1" smtClean="0">
                <a:solidFill>
                  <a:schemeClr val="accent1">
                    <a:lumMod val="75000"/>
                  </a:schemeClr>
                </a:solidFill>
              </a:rPr>
              <a:t>Ntefeh</a:t>
            </a:r>
            <a:endParaRPr lang="en-US" sz="2800" b="1" dirty="0">
              <a:solidFill>
                <a:schemeClr val="accent1">
                  <a:lumMod val="75000"/>
                </a:schemeClr>
              </a:solidFill>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3203" y="0"/>
            <a:ext cx="4094012" cy="3671292"/>
          </a:xfrm>
          <a:prstGeom prst="rect">
            <a:avLst/>
          </a:prstGeom>
        </p:spPr>
      </p:pic>
    </p:spTree>
    <p:extLst>
      <p:ext uri="{BB962C8B-B14F-4D97-AF65-F5344CB8AC3E}">
        <p14:creationId xmlns:p14="http://schemas.microsoft.com/office/powerpoint/2010/main" val="42485476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Course Topics </a:t>
            </a:r>
            <a:endParaRPr lang="en-US" dirty="0"/>
          </a:p>
        </p:txBody>
      </p:sp>
      <p:sp>
        <p:nvSpPr>
          <p:cNvPr id="3" name="Content Placeholder 2"/>
          <p:cNvSpPr>
            <a:spLocks noGrp="1"/>
          </p:cNvSpPr>
          <p:nvPr>
            <p:ph idx="1"/>
          </p:nvPr>
        </p:nvSpPr>
        <p:spPr/>
        <p:txBody>
          <a:bodyPr/>
          <a:lstStyle/>
          <a:p>
            <a:pPr lvl="0"/>
            <a:r>
              <a:rPr lang="en-US" dirty="0"/>
              <a:t>History of computing.</a:t>
            </a:r>
          </a:p>
          <a:p>
            <a:pPr lvl="0"/>
            <a:r>
              <a:rPr lang="en-US" dirty="0"/>
              <a:t>Introduction to information technology.</a:t>
            </a:r>
          </a:p>
          <a:p>
            <a:pPr lvl="0"/>
            <a:r>
              <a:rPr lang="en-US" dirty="0"/>
              <a:t>System and application software</a:t>
            </a:r>
          </a:p>
          <a:p>
            <a:pPr lvl="0"/>
            <a:r>
              <a:rPr lang="en-US" dirty="0"/>
              <a:t>MS Word.</a:t>
            </a:r>
          </a:p>
          <a:p>
            <a:pPr lvl="0"/>
            <a:r>
              <a:rPr lang="en-US" dirty="0">
                <a:solidFill>
                  <a:srgbClr val="FF0000"/>
                </a:solidFill>
              </a:rPr>
              <a:t>MS Excel.</a:t>
            </a:r>
          </a:p>
          <a:p>
            <a:pPr lvl="0"/>
            <a:r>
              <a:rPr lang="en-US" dirty="0"/>
              <a:t>MS PowerPoint.</a:t>
            </a:r>
          </a:p>
          <a:p>
            <a:r>
              <a:rPr lang="en-US" dirty="0"/>
              <a:t>Common web services and tools.</a:t>
            </a:r>
          </a:p>
        </p:txBody>
      </p:sp>
    </p:spTree>
    <p:extLst>
      <p:ext uri="{BB962C8B-B14F-4D97-AF65-F5344CB8AC3E}">
        <p14:creationId xmlns:p14="http://schemas.microsoft.com/office/powerpoint/2010/main" val="38282290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Learning </a:t>
            </a:r>
            <a:r>
              <a:rPr lang="en-US" b="1" dirty="0" smtClean="0"/>
              <a:t>Outcomes</a:t>
            </a:r>
            <a:endParaRPr lang="en-US" dirty="0"/>
          </a:p>
        </p:txBody>
      </p:sp>
      <p:sp>
        <p:nvSpPr>
          <p:cNvPr id="3" name="Content Placeholder 2"/>
          <p:cNvSpPr>
            <a:spLocks noGrp="1"/>
          </p:cNvSpPr>
          <p:nvPr>
            <p:ph idx="1"/>
          </p:nvPr>
        </p:nvSpPr>
        <p:spPr/>
        <p:txBody>
          <a:bodyPr/>
          <a:lstStyle/>
          <a:p>
            <a:pPr lvl="0"/>
            <a:r>
              <a:rPr lang="en-US" dirty="0"/>
              <a:t>Using Technology to Change the World.</a:t>
            </a:r>
          </a:p>
          <a:p>
            <a:pPr lvl="0"/>
            <a:r>
              <a:rPr lang="en-US" dirty="0"/>
              <a:t>Understanding the Computers Parts.</a:t>
            </a:r>
          </a:p>
          <a:p>
            <a:pPr lvl="0"/>
            <a:r>
              <a:rPr lang="en-US" dirty="0" smtClean="0"/>
              <a:t>Application Software: Programs That Let You Work.</a:t>
            </a:r>
          </a:p>
          <a:p>
            <a:pPr lvl="0"/>
            <a:r>
              <a:rPr lang="en-US" dirty="0" smtClean="0">
                <a:solidFill>
                  <a:srgbClr val="FF0000"/>
                </a:solidFill>
              </a:rPr>
              <a:t>Introduction to Word, Excel, and PowerPoint.</a:t>
            </a:r>
          </a:p>
          <a:p>
            <a:r>
              <a:rPr lang="en-US" dirty="0" smtClean="0"/>
              <a:t>Using </a:t>
            </a:r>
            <a:r>
              <a:rPr lang="en-US" dirty="0"/>
              <a:t>the Internet and Web’s Resources</a:t>
            </a:r>
            <a:r>
              <a:rPr lang="en-US" dirty="0" smtClean="0"/>
              <a:t>.</a:t>
            </a:r>
          </a:p>
          <a:p>
            <a:r>
              <a:rPr lang="en-US" dirty="0"/>
              <a:t>Protecting Your Digital Data and Devices</a:t>
            </a:r>
            <a:r>
              <a:rPr lang="en-US" dirty="0" smtClean="0"/>
              <a:t>.</a:t>
            </a:r>
            <a:endParaRPr lang="en-US" dirty="0"/>
          </a:p>
        </p:txBody>
      </p:sp>
    </p:spTree>
    <p:extLst>
      <p:ext uri="{BB962C8B-B14F-4D97-AF65-F5344CB8AC3E}">
        <p14:creationId xmlns:p14="http://schemas.microsoft.com/office/powerpoint/2010/main" val="9699020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a:bodyPr>
          <a:lstStyle/>
          <a:p>
            <a:r>
              <a:rPr lang="en-US" altLang="en-US" dirty="0"/>
              <a:t>Explain</a:t>
            </a:r>
          </a:p>
          <a:p>
            <a:pPr lvl="1">
              <a:spcBef>
                <a:spcPts val="1200"/>
              </a:spcBef>
            </a:pPr>
            <a:r>
              <a:rPr lang="en-US" altLang="en-US" dirty="0"/>
              <a:t>Basic spreadsheet concepts</a:t>
            </a:r>
          </a:p>
          <a:p>
            <a:pPr lvl="1">
              <a:spcBef>
                <a:spcPts val="1200"/>
              </a:spcBef>
            </a:pPr>
            <a:r>
              <a:rPr lang="en-US" altLang="en-US" dirty="0"/>
              <a:t>Relative/Absolute addresses</a:t>
            </a:r>
          </a:p>
          <a:p>
            <a:pPr lvl="1">
              <a:spcBef>
                <a:spcPts val="1200"/>
              </a:spcBef>
            </a:pPr>
            <a:r>
              <a:rPr lang="en-US" altLang="en-US" dirty="0"/>
              <a:t>Functions</a:t>
            </a:r>
          </a:p>
          <a:p>
            <a:pPr lvl="1">
              <a:spcBef>
                <a:spcPts val="1200"/>
              </a:spcBef>
            </a:pPr>
            <a:r>
              <a:rPr lang="en-US" altLang="en-US" dirty="0"/>
              <a:t>Advanced formatting options</a:t>
            </a:r>
          </a:p>
          <a:p>
            <a:endParaRPr lang="en-US" altLang="en-US" sz="2600" dirty="0">
              <a:solidFill>
                <a:schemeClr val="bg2"/>
              </a:solidFill>
            </a:endParaRPr>
          </a:p>
          <a:p>
            <a:r>
              <a:rPr lang="en-US" altLang="en-US" dirty="0"/>
              <a:t>Show how to:</a:t>
            </a:r>
          </a:p>
          <a:p>
            <a:endParaRPr lang="en-US" altLang="en-US" sz="800" dirty="0"/>
          </a:p>
          <a:p>
            <a:pPr lvl="1"/>
            <a:r>
              <a:rPr lang="en-US" altLang="en-US" dirty="0"/>
              <a:t>Create, edit, print, and save spreadsheets using Excel</a:t>
            </a:r>
          </a:p>
          <a:p>
            <a:endParaRPr lang="en-US" altLang="en-US" sz="2000" dirty="0"/>
          </a:p>
        </p:txBody>
      </p:sp>
    </p:spTree>
    <p:extLst>
      <p:ext uri="{BB962C8B-B14F-4D97-AF65-F5344CB8AC3E}">
        <p14:creationId xmlns:p14="http://schemas.microsoft.com/office/powerpoint/2010/main" val="41042648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p:txBody>
          <a:bodyPr/>
          <a:lstStyle/>
          <a:p>
            <a:r>
              <a:rPr lang="en-US" altLang="en-US" smtClean="0"/>
              <a:t>Concepts</a:t>
            </a:r>
            <a:endParaRPr lang="en-US" altLang="en-US" dirty="0" smtClean="0"/>
          </a:p>
        </p:txBody>
      </p:sp>
      <p:sp>
        <p:nvSpPr>
          <p:cNvPr id="9220" name="Rectangle 3"/>
          <p:cNvSpPr>
            <a:spLocks noGrp="1" noChangeArrowheads="1"/>
          </p:cNvSpPr>
          <p:nvPr>
            <p:ph type="body" idx="1"/>
          </p:nvPr>
        </p:nvSpPr>
        <p:spPr/>
        <p:txBody>
          <a:bodyPr>
            <a:normAutofit fontScale="92500" lnSpcReduction="20000"/>
          </a:bodyPr>
          <a:lstStyle/>
          <a:p>
            <a:r>
              <a:rPr lang="en-US" altLang="en-US" smtClean="0"/>
              <a:t>Spreadsheet is made up of rows and columns (cols), essentially a table</a:t>
            </a:r>
          </a:p>
          <a:p>
            <a:endParaRPr lang="en-US" altLang="en-US" smtClean="0"/>
          </a:p>
          <a:p>
            <a:pPr lvl="1"/>
            <a:r>
              <a:rPr lang="en-US" altLang="en-US" smtClean="0"/>
              <a:t>Excel calls this a worksheet</a:t>
            </a:r>
          </a:p>
          <a:p>
            <a:endParaRPr lang="en-US" altLang="en-US" smtClean="0"/>
          </a:p>
          <a:p>
            <a:r>
              <a:rPr lang="en-US" altLang="en-US" smtClean="0"/>
              <a:t>Col(s) identified with a letter(s): A</a:t>
            </a:r>
          </a:p>
          <a:p>
            <a:endParaRPr lang="en-US" altLang="en-US" smtClean="0"/>
          </a:p>
          <a:p>
            <a:r>
              <a:rPr lang="en-US" altLang="en-US" smtClean="0"/>
              <a:t>Row(s) identified with a number(s): 1</a:t>
            </a:r>
          </a:p>
          <a:p>
            <a:endParaRPr lang="en-US" altLang="en-US" smtClean="0"/>
          </a:p>
          <a:p>
            <a:pPr lvl="1"/>
            <a:r>
              <a:rPr lang="en-US" altLang="en-US" smtClean="0"/>
              <a:t>Intersection of row &amp; col is a cell</a:t>
            </a:r>
          </a:p>
          <a:p>
            <a:endParaRPr lang="en-US" altLang="en-US" smtClean="0"/>
          </a:p>
          <a:p>
            <a:pPr lvl="1"/>
            <a:r>
              <a:rPr lang="en-US" altLang="en-US" smtClean="0"/>
              <a:t>Cells identified by col letter followed by the row number: A1</a:t>
            </a:r>
            <a:endParaRPr lang="en-US" altLang="en-US" dirty="0" smtClean="0"/>
          </a:p>
        </p:txBody>
      </p:sp>
    </p:spTree>
    <p:extLst>
      <p:ext uri="{BB962C8B-B14F-4D97-AF65-F5344CB8AC3E}">
        <p14:creationId xmlns:p14="http://schemas.microsoft.com/office/powerpoint/2010/main" val="1224106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p:txBody>
          <a:bodyPr/>
          <a:lstStyle/>
          <a:p>
            <a:r>
              <a:rPr lang="en-US" altLang="en-US" smtClean="0"/>
              <a:t>Concepts</a:t>
            </a:r>
          </a:p>
        </p:txBody>
      </p:sp>
      <p:sp>
        <p:nvSpPr>
          <p:cNvPr id="208899" name="Rectangle 3">
            <a:extLst>
              <a:ext uri="{FF2B5EF4-FFF2-40B4-BE49-F238E27FC236}">
                <a16:creationId xmlns:a16="http://schemas.microsoft.com/office/drawing/2014/main" id="{3AB72D57-86EE-4354-ABF8-890C8D0D3FB1}"/>
              </a:ext>
            </a:extLst>
          </p:cNvPr>
          <p:cNvSpPr>
            <a:spLocks noGrp="1" noChangeArrowheads="1"/>
          </p:cNvSpPr>
          <p:nvPr>
            <p:ph type="body" idx="1"/>
          </p:nvPr>
        </p:nvSpPr>
        <p:spPr/>
        <p:txBody>
          <a:bodyPr/>
          <a:lstStyle/>
          <a:p>
            <a:r>
              <a:rPr lang="en-US" smtClean="0"/>
              <a:t>Cells hold the contents of the spreadsheet/worksheet</a:t>
            </a:r>
          </a:p>
          <a:p>
            <a:endParaRPr lang="en-US" smtClean="0"/>
          </a:p>
          <a:p>
            <a:r>
              <a:rPr lang="en-US" smtClean="0"/>
              <a:t>Input is entered one cell at a time via the active cell</a:t>
            </a:r>
          </a:p>
          <a:p>
            <a:endParaRPr lang="en-US" smtClean="0"/>
          </a:p>
          <a:p>
            <a:r>
              <a:rPr lang="en-US" smtClean="0"/>
              <a:t>To enter data, move the cursor to a cell (to make it the active cell) and start typing</a:t>
            </a:r>
          </a:p>
          <a:p>
            <a:endParaRPr lang="en-US" smtClean="0"/>
          </a:p>
          <a:p>
            <a:r>
              <a:rPr lang="en-US" smtClean="0"/>
              <a:t>In Excel, multiple worksheets are stored in a single PC file with a file extension of .xlsx called a workbook</a:t>
            </a:r>
          </a:p>
          <a:p>
            <a:endParaRPr lang="en-US" smtClean="0"/>
          </a:p>
          <a:p>
            <a:endParaRPr lang="en-US" smtClean="0"/>
          </a:p>
          <a:p>
            <a:endParaRPr lang="en-US" dirty="0"/>
          </a:p>
        </p:txBody>
      </p:sp>
    </p:spTree>
    <p:extLst>
      <p:ext uri="{BB962C8B-B14F-4D97-AF65-F5344CB8AC3E}">
        <p14:creationId xmlns:p14="http://schemas.microsoft.com/office/powerpoint/2010/main" val="2097896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Exc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392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fld id="{FC44424C-F0E5-4F5E-8460-3E468FF7FF92}" type="slidenum">
              <a:rPr lang="en-US" altLang="en-US" sz="1400">
                <a:solidFill>
                  <a:schemeClr val="hlink"/>
                </a:solidFill>
              </a:rPr>
              <a:pPr>
                <a:spcBef>
                  <a:spcPct val="0"/>
                </a:spcBef>
                <a:buClrTx/>
                <a:buSzTx/>
                <a:buFontTx/>
                <a:buNone/>
              </a:pPr>
              <a:t>7</a:t>
            </a:fld>
            <a:endParaRPr lang="en-US" altLang="en-US" sz="1400">
              <a:solidFill>
                <a:schemeClr val="hlink"/>
              </a:solidFill>
            </a:endParaRPr>
          </a:p>
        </p:txBody>
      </p:sp>
      <p:sp>
        <p:nvSpPr>
          <p:cNvPr id="13316" name="Text Box 5"/>
          <p:cNvSpPr txBox="1">
            <a:spLocks noChangeArrowheads="1"/>
          </p:cNvSpPr>
          <p:nvPr/>
        </p:nvSpPr>
        <p:spPr bwMode="auto">
          <a:xfrm>
            <a:off x="1524000" y="4038600"/>
            <a:ext cx="9144000" cy="954088"/>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Like Word, when Excel first started you can create from a template or create blank workbook</a:t>
            </a:r>
          </a:p>
        </p:txBody>
      </p:sp>
      <p:sp>
        <p:nvSpPr>
          <p:cNvPr id="13317" name="AutoShape 5"/>
          <p:cNvSpPr>
            <a:spLocks noChangeArrowheads="1"/>
          </p:cNvSpPr>
          <p:nvPr/>
        </p:nvSpPr>
        <p:spPr bwMode="auto">
          <a:xfrm>
            <a:off x="5138738" y="2297114"/>
            <a:ext cx="976312" cy="485775"/>
          </a:xfrm>
          <a:prstGeom prst="rightArrow">
            <a:avLst>
              <a:gd name="adj1" fmla="val 50000"/>
              <a:gd name="adj2" fmla="val 50245"/>
            </a:avLst>
          </a:prstGeom>
          <a:solidFill>
            <a:srgbClr val="FFFF00"/>
          </a:solidFill>
          <a:ln w="9525">
            <a:solidFill>
              <a:schemeClr val="bg2"/>
            </a:solidFill>
            <a:miter lim="800000"/>
            <a:headEnd/>
            <a:tailEnd/>
          </a:ln>
        </p:spPr>
        <p:txBody>
          <a:bodyPr wrap="none" anchor="ct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endParaRPr lang="en-US" altLang="en-US" sz="2400">
              <a:latin typeface="Times New Roman" panose="02020603050405020304" pitchFamily="18" charset="0"/>
            </a:endParaRPr>
          </a:p>
        </p:txBody>
      </p:sp>
    </p:spTree>
    <p:extLst>
      <p:ext uri="{BB962C8B-B14F-4D97-AF65-F5344CB8AC3E}">
        <p14:creationId xmlns:p14="http://schemas.microsoft.com/office/powerpoint/2010/main" val="3544765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creen Clippi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0350" y="0"/>
            <a:ext cx="9131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fld id="{4C95DC24-16A0-4E30-ABF9-C0469E0CE0E4}" type="slidenum">
              <a:rPr lang="en-US" altLang="en-US" sz="1400">
                <a:solidFill>
                  <a:schemeClr val="hlink"/>
                </a:solidFill>
              </a:rPr>
              <a:pPr>
                <a:spcBef>
                  <a:spcPct val="0"/>
                </a:spcBef>
                <a:buClrTx/>
                <a:buSzTx/>
                <a:buFontTx/>
                <a:buNone/>
              </a:pPr>
              <a:t>8</a:t>
            </a:fld>
            <a:endParaRPr lang="en-US" altLang="en-US" sz="1400">
              <a:solidFill>
                <a:schemeClr val="hlink"/>
              </a:solidFill>
            </a:endParaRPr>
          </a:p>
        </p:txBody>
      </p:sp>
      <p:sp>
        <p:nvSpPr>
          <p:cNvPr id="14340" name="Text Box 5"/>
          <p:cNvSpPr txBox="1">
            <a:spLocks noChangeArrowheads="1"/>
          </p:cNvSpPr>
          <p:nvPr/>
        </p:nvSpPr>
        <p:spPr bwMode="auto">
          <a:xfrm>
            <a:off x="4495800" y="152400"/>
            <a:ext cx="5867400" cy="528638"/>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Standard tabs and ribbons</a:t>
            </a:r>
          </a:p>
        </p:txBody>
      </p:sp>
      <p:sp>
        <p:nvSpPr>
          <p:cNvPr id="14341" name="Line 7"/>
          <p:cNvSpPr>
            <a:spLocks noChangeShapeType="1"/>
          </p:cNvSpPr>
          <p:nvPr/>
        </p:nvSpPr>
        <p:spPr bwMode="auto">
          <a:xfrm flipH="1" flipV="1">
            <a:off x="1828800" y="1752600"/>
            <a:ext cx="1371600" cy="838200"/>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2" name="Line 8"/>
          <p:cNvSpPr>
            <a:spLocks noChangeShapeType="1"/>
          </p:cNvSpPr>
          <p:nvPr/>
        </p:nvSpPr>
        <p:spPr bwMode="auto">
          <a:xfrm>
            <a:off x="4208464" y="3011488"/>
            <a:ext cx="592137" cy="493712"/>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3" name="Line 10"/>
          <p:cNvSpPr>
            <a:spLocks noChangeShapeType="1"/>
          </p:cNvSpPr>
          <p:nvPr/>
        </p:nvSpPr>
        <p:spPr bwMode="auto">
          <a:xfrm flipH="1" flipV="1">
            <a:off x="5181600" y="2076451"/>
            <a:ext cx="3200400" cy="2671763"/>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4" name="Line 11"/>
          <p:cNvSpPr>
            <a:spLocks noChangeShapeType="1"/>
          </p:cNvSpPr>
          <p:nvPr/>
        </p:nvSpPr>
        <p:spPr bwMode="auto">
          <a:xfrm flipH="1" flipV="1">
            <a:off x="1828800" y="3581400"/>
            <a:ext cx="3733800" cy="1055688"/>
          </a:xfrm>
          <a:prstGeom prst="line">
            <a:avLst/>
          </a:prstGeom>
          <a:noFill/>
          <a:ln w="476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5" name="Text Box 6"/>
          <p:cNvSpPr txBox="1">
            <a:spLocks noChangeArrowheads="1"/>
          </p:cNvSpPr>
          <p:nvPr/>
        </p:nvSpPr>
        <p:spPr bwMode="auto">
          <a:xfrm>
            <a:off x="1905000" y="2322514"/>
            <a:ext cx="8763000" cy="954087"/>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Active cell (where cursor is) has border (called the cell pointer) and cell address displayed in Name box</a:t>
            </a:r>
          </a:p>
        </p:txBody>
      </p:sp>
      <p:sp>
        <p:nvSpPr>
          <p:cNvPr id="14346" name="Text Box 9"/>
          <p:cNvSpPr txBox="1">
            <a:spLocks noChangeArrowheads="1"/>
          </p:cNvSpPr>
          <p:nvPr/>
        </p:nvSpPr>
        <p:spPr bwMode="auto">
          <a:xfrm>
            <a:off x="5562600" y="3886201"/>
            <a:ext cx="4648200" cy="1382713"/>
          </a:xfrm>
          <a:prstGeom prst="rect">
            <a:avLst/>
          </a:prstGeom>
          <a:solidFill>
            <a:srgbClr val="FFFF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eaLnBrk="1" hangingPunct="1">
              <a:spcBef>
                <a:spcPct val="0"/>
              </a:spcBef>
              <a:buClrTx/>
              <a:buSzTx/>
              <a:buFontTx/>
              <a:buNone/>
            </a:pPr>
            <a:r>
              <a:rPr lang="en-US" altLang="en-US">
                <a:solidFill>
                  <a:srgbClr val="0033CC"/>
                </a:solidFill>
                <a:latin typeface="Tahoma" panose="020B0604030504040204" pitchFamily="34" charset="0"/>
              </a:rPr>
              <a:t>Border shows row numbers, column letters, and active row/col is highlighted</a:t>
            </a:r>
            <a:r>
              <a:rPr lang="en-US" altLang="en-US">
                <a:latin typeface="Tahoma" panose="020B0604030504040204" pitchFamily="34" charset="0"/>
              </a:rPr>
              <a:t> </a:t>
            </a:r>
          </a:p>
        </p:txBody>
      </p:sp>
      <p:pic>
        <p:nvPicPr>
          <p:cNvPr id="14347" name="Picture 2" descr="Screen Clippi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2413" y="6330950"/>
            <a:ext cx="9144001"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8" name="Line 8"/>
          <p:cNvSpPr>
            <a:spLocks noChangeShapeType="1"/>
          </p:cNvSpPr>
          <p:nvPr/>
        </p:nvSpPr>
        <p:spPr bwMode="auto">
          <a:xfrm flipH="1">
            <a:off x="3695700" y="5818188"/>
            <a:ext cx="1143000" cy="457200"/>
          </a:xfrm>
          <a:prstGeom prst="line">
            <a:avLst/>
          </a:prstGeom>
          <a:noFill/>
          <a:ln w="47625">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49" name="Line 8"/>
          <p:cNvSpPr>
            <a:spLocks noChangeShapeType="1"/>
          </p:cNvSpPr>
          <p:nvPr/>
        </p:nvSpPr>
        <p:spPr bwMode="auto">
          <a:xfrm flipH="1">
            <a:off x="3086100" y="5802313"/>
            <a:ext cx="1143000" cy="457200"/>
          </a:xfrm>
          <a:prstGeom prst="line">
            <a:avLst/>
          </a:prstGeom>
          <a:noFill/>
          <a:ln w="47625">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350" name="Text Box 9"/>
          <p:cNvSpPr txBox="1">
            <a:spLocks noChangeArrowheads="1"/>
          </p:cNvSpPr>
          <p:nvPr/>
        </p:nvSpPr>
        <p:spPr bwMode="auto">
          <a:xfrm>
            <a:off x="1600200" y="5486401"/>
            <a:ext cx="4191000" cy="523875"/>
          </a:xfrm>
          <a:prstGeom prst="rect">
            <a:avLst/>
          </a:prstGeom>
          <a:solidFill>
            <a:srgbClr val="FFFF00"/>
          </a:solidFill>
          <a:ln w="9525">
            <a:solidFill>
              <a:schemeClr val="bg2"/>
            </a:solidFill>
            <a:miter lim="800000"/>
            <a:headEnd/>
            <a:tailEnd/>
          </a:ln>
        </p:spPr>
        <p:txBody>
          <a:bodyPr>
            <a:spAutoFit/>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lgn="ctr">
              <a:spcBef>
                <a:spcPct val="0"/>
              </a:spcBef>
              <a:buClrTx/>
              <a:buSzTx/>
              <a:buFontTx/>
              <a:buNone/>
            </a:pPr>
            <a:r>
              <a:rPr lang="en-US" altLang="en-US">
                <a:solidFill>
                  <a:srgbClr val="0033CC"/>
                </a:solidFill>
                <a:latin typeface="Tahoma" panose="020B0604030504040204" pitchFamily="34" charset="0"/>
              </a:rPr>
              <a:t>SS can have many sheets</a:t>
            </a:r>
            <a:endParaRPr lang="en-US" altLang="en-US">
              <a:latin typeface="Tahoma" panose="020B0604030504040204" pitchFamily="34" charset="0"/>
            </a:endParaRPr>
          </a:p>
        </p:txBody>
      </p:sp>
    </p:spTree>
    <p:extLst>
      <p:ext uri="{BB962C8B-B14F-4D97-AF65-F5344CB8AC3E}">
        <p14:creationId xmlns:p14="http://schemas.microsoft.com/office/powerpoint/2010/main" val="3921699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r>
              <a:rPr lang="en-US" altLang="en-US" smtClean="0"/>
              <a:t>Moving In the Spreadsheet</a:t>
            </a:r>
          </a:p>
        </p:txBody>
      </p:sp>
      <p:sp>
        <p:nvSpPr>
          <p:cNvPr id="15364" name="Rectangle 3"/>
          <p:cNvSpPr>
            <a:spLocks noGrp="1" noChangeArrowheads="1"/>
          </p:cNvSpPr>
          <p:nvPr>
            <p:ph type="body" idx="1"/>
          </p:nvPr>
        </p:nvSpPr>
        <p:spPr>
          <a:xfrm>
            <a:off x="838199" y="1828800"/>
            <a:ext cx="11076709" cy="4348163"/>
          </a:xfrm>
        </p:spPr>
        <p:txBody>
          <a:bodyPr/>
          <a:lstStyle/>
          <a:p>
            <a:r>
              <a:rPr lang="en-US" altLang="en-US" dirty="0" smtClean="0"/>
              <a:t>Up, down, right, and left arrows move one cell at a time </a:t>
            </a:r>
          </a:p>
          <a:p>
            <a:r>
              <a:rPr lang="en-US" altLang="en-US" dirty="0" smtClean="0"/>
              <a:t>When at the edge of the displayed portion of the spreadsheet, the arrows scroll one row/column at a time</a:t>
            </a:r>
          </a:p>
          <a:p>
            <a:r>
              <a:rPr lang="en-US" dirty="0"/>
              <a:t>To AutoFit column width or AutoFit row height, double click on the border between the column / row name and the next one </a:t>
            </a:r>
          </a:p>
          <a:p>
            <a:endParaRPr lang="en-US" b="1" dirty="0"/>
          </a:p>
          <a:p>
            <a:endParaRPr lang="en-US" altLang="en-US" dirty="0" smtClean="0"/>
          </a:p>
          <a:p>
            <a:endParaRPr lang="en-US" altLang="en-US" dirty="0"/>
          </a:p>
        </p:txBody>
      </p:sp>
      <p:sp>
        <p:nvSpPr>
          <p:cNvPr id="15362" name="Slide Number Placeholder 5"/>
          <p:cNvSpPr>
            <a:spLocks noGrp="1"/>
          </p:cNvSpPr>
          <p:nvPr>
            <p:ph type="sldNum" sz="quarter" idx="429496729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75000"/>
              <a:buFont typeface="Arial" panose="020B0604020202020204" pitchFamily="34" charset="0"/>
              <a:buChar char="■"/>
              <a:defRPr kumimoji="1" sz="2800">
                <a:solidFill>
                  <a:schemeClr val="tx1"/>
                </a:solidFill>
                <a:latin typeface="Arial" panose="020B0604020202020204" pitchFamily="34" charset="0"/>
              </a:defRPr>
            </a:lvl1pPr>
            <a:lvl2pPr marL="742950" indent="-285750">
              <a:spcBef>
                <a:spcPct val="20000"/>
              </a:spcBef>
              <a:buClr>
                <a:schemeClr val="tx2"/>
              </a:buClr>
              <a:buSzPct val="75000"/>
              <a:buFont typeface="Arial" panose="020B0604020202020204" pitchFamily="34" charset="0"/>
              <a:buChar char="♦"/>
              <a:defRPr kumimoji="1" sz="2600">
                <a:solidFill>
                  <a:schemeClr val="bg2"/>
                </a:solidFill>
                <a:latin typeface="Arial" panose="020B0604020202020204" pitchFamily="34" charset="0"/>
              </a:defRPr>
            </a:lvl2pPr>
            <a:lvl3pPr marL="1143000" indent="-228600">
              <a:spcBef>
                <a:spcPct val="20000"/>
              </a:spcBef>
              <a:buClr>
                <a:schemeClr val="hlink"/>
              </a:buClr>
              <a:buSzPct val="65000"/>
              <a:buFont typeface="Arial" panose="020B0604020202020204" pitchFamily="34" charset="0"/>
              <a:buChar char="►"/>
              <a:defRPr kumimoji="1" sz="2400">
                <a:solidFill>
                  <a:schemeClr val="tx1"/>
                </a:solidFill>
                <a:latin typeface="Arial" panose="020B0604020202020204" pitchFamily="34" charset="0"/>
              </a:defRPr>
            </a:lvl3pPr>
            <a:lvl4pPr marL="1600200" indent="-228600">
              <a:spcBef>
                <a:spcPct val="20000"/>
              </a:spcBef>
              <a:buClr>
                <a:schemeClr val="tx2"/>
              </a:buClr>
              <a:buSzPct val="100000"/>
              <a:buChar char="•"/>
              <a:defRPr kumimoji="1" sz="2000">
                <a:solidFill>
                  <a:schemeClr val="bg2"/>
                </a:solidFill>
                <a:latin typeface="Arial" panose="020B0604020202020204" pitchFamily="34" charset="0"/>
              </a:defRPr>
            </a:lvl4pPr>
            <a:lvl5pPr marL="2057400" indent="-228600">
              <a:spcBef>
                <a:spcPct val="20000"/>
              </a:spcBef>
              <a:buClr>
                <a:schemeClr val="hlink"/>
              </a:buClr>
              <a:buSzPct val="100000"/>
              <a:buChar char="–"/>
              <a:defRPr kumimoji="1">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buSzPct val="100000"/>
              <a:buChar char="–"/>
              <a:defRPr kumimoji="1">
                <a:solidFill>
                  <a:schemeClr val="tx1"/>
                </a:solidFill>
                <a:latin typeface="Arial" panose="020B0604020202020204" pitchFamily="34" charset="0"/>
              </a:defRPr>
            </a:lvl9pPr>
          </a:lstStyle>
          <a:p>
            <a:pPr>
              <a:spcBef>
                <a:spcPct val="0"/>
              </a:spcBef>
              <a:buClrTx/>
              <a:buSzTx/>
              <a:buFontTx/>
              <a:buNone/>
            </a:pPr>
            <a:fld id="{10E921DB-28D6-43FC-880C-7C25F6C08CD5}" type="slidenum">
              <a:rPr lang="en-US" altLang="en-US" sz="1400">
                <a:solidFill>
                  <a:schemeClr val="hlink"/>
                </a:solidFill>
              </a:rPr>
              <a:pPr>
                <a:spcBef>
                  <a:spcPct val="0"/>
                </a:spcBef>
                <a:buClrTx/>
                <a:buSzTx/>
                <a:buFontTx/>
                <a:buNone/>
              </a:pPr>
              <a:t>9</a:t>
            </a:fld>
            <a:endParaRPr lang="en-US" altLang="en-US" sz="1400">
              <a:solidFill>
                <a:schemeClr val="hlink"/>
              </a:solidFill>
            </a:endParaRPr>
          </a:p>
        </p:txBody>
      </p:sp>
    </p:spTree>
    <p:extLst>
      <p:ext uri="{BB962C8B-B14F-4D97-AF65-F5344CB8AC3E}">
        <p14:creationId xmlns:p14="http://schemas.microsoft.com/office/powerpoint/2010/main" val="4757894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Convert Scientific Notation To Text</a:t>
            </a:r>
            <a:endParaRPr lang="en-US" dirty="0"/>
          </a:p>
        </p:txBody>
      </p:sp>
      <p:sp>
        <p:nvSpPr>
          <p:cNvPr id="3" name="Content Placeholder 2"/>
          <p:cNvSpPr>
            <a:spLocks noGrp="1"/>
          </p:cNvSpPr>
          <p:nvPr>
            <p:ph idx="1"/>
          </p:nvPr>
        </p:nvSpPr>
        <p:spPr>
          <a:xfrm>
            <a:off x="838200" y="1828800"/>
            <a:ext cx="6549571" cy="4348163"/>
          </a:xfrm>
        </p:spPr>
        <p:txBody>
          <a:bodyPr>
            <a:normAutofit fontScale="85000" lnSpcReduction="10000"/>
          </a:bodyPr>
          <a:lstStyle/>
          <a:p>
            <a:pPr>
              <a:lnSpc>
                <a:spcPct val="150000"/>
              </a:lnSpc>
            </a:pPr>
            <a:r>
              <a:rPr lang="en-US" dirty="0" smtClean="0"/>
              <a:t>If </a:t>
            </a:r>
            <a:r>
              <a:rPr lang="en-US" dirty="0"/>
              <a:t>you have a lot of numbers which are displayed as the scientific notation, </a:t>
            </a:r>
            <a:r>
              <a:rPr lang="en-US" dirty="0" smtClean="0"/>
              <a:t>you </a:t>
            </a:r>
            <a:r>
              <a:rPr lang="en-US" dirty="0"/>
              <a:t>can convert them with the </a:t>
            </a:r>
            <a:r>
              <a:rPr lang="en-US" b="1" dirty="0"/>
              <a:t>Format Cells</a:t>
            </a:r>
            <a:r>
              <a:rPr lang="en-US" dirty="0"/>
              <a:t> function in Excel.</a:t>
            </a:r>
          </a:p>
          <a:p>
            <a:pPr>
              <a:lnSpc>
                <a:spcPct val="150000"/>
              </a:lnSpc>
            </a:pPr>
            <a:r>
              <a:rPr lang="en-US" b="1" dirty="0"/>
              <a:t>1</a:t>
            </a:r>
            <a:r>
              <a:rPr lang="en-US" dirty="0"/>
              <a:t>. Select the data range that you want to convert.</a:t>
            </a:r>
          </a:p>
          <a:p>
            <a:pPr>
              <a:lnSpc>
                <a:spcPct val="150000"/>
              </a:lnSpc>
            </a:pPr>
            <a:r>
              <a:rPr lang="en-US" b="1" dirty="0" smtClean="0"/>
              <a:t>2</a:t>
            </a:r>
            <a:r>
              <a:rPr lang="en-US" dirty="0" smtClean="0"/>
              <a:t>. Right click, and choose </a:t>
            </a:r>
            <a:r>
              <a:rPr lang="en-US" b="1" dirty="0" smtClean="0"/>
              <a:t>Format Cells</a:t>
            </a:r>
            <a:r>
              <a:rPr lang="en-US" dirty="0" smtClean="0"/>
              <a:t> from the context menu</a:t>
            </a:r>
          </a:p>
        </p:txBody>
      </p:sp>
      <p:pic>
        <p:nvPicPr>
          <p:cNvPr id="1026" name="Picture 2" descr="doc-convert-sientific-to-text-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2947" y="1828800"/>
            <a:ext cx="3638550" cy="4305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940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Convert Scientific Notation To Text</a:t>
            </a:r>
            <a:endParaRPr lang="en-US" dirty="0"/>
          </a:p>
        </p:txBody>
      </p:sp>
      <p:sp>
        <p:nvSpPr>
          <p:cNvPr id="3" name="Content Placeholder 2"/>
          <p:cNvSpPr>
            <a:spLocks noGrp="1"/>
          </p:cNvSpPr>
          <p:nvPr>
            <p:ph idx="1"/>
          </p:nvPr>
        </p:nvSpPr>
        <p:spPr>
          <a:xfrm>
            <a:off x="0" y="1828800"/>
            <a:ext cx="6284685" cy="4348163"/>
          </a:xfrm>
        </p:spPr>
        <p:txBody>
          <a:bodyPr>
            <a:normAutofit fontScale="85000" lnSpcReduction="10000"/>
          </a:bodyPr>
          <a:lstStyle/>
          <a:p>
            <a:pPr algn="just">
              <a:lnSpc>
                <a:spcPct val="160000"/>
              </a:lnSpc>
            </a:pPr>
            <a:r>
              <a:rPr lang="en-US" b="1" dirty="0"/>
              <a:t>3</a:t>
            </a:r>
            <a:r>
              <a:rPr lang="en-US" dirty="0"/>
              <a:t>. In the </a:t>
            </a:r>
            <a:r>
              <a:rPr lang="en-US" b="1" dirty="0"/>
              <a:t>Format Cells</a:t>
            </a:r>
            <a:r>
              <a:rPr lang="en-US" dirty="0"/>
              <a:t> dialog, under the </a:t>
            </a:r>
            <a:r>
              <a:rPr lang="en-US" b="1" dirty="0"/>
              <a:t>Number</a:t>
            </a:r>
            <a:r>
              <a:rPr lang="en-US" dirty="0"/>
              <a:t> tab, click </a:t>
            </a:r>
            <a:r>
              <a:rPr lang="en-US" b="1" dirty="0"/>
              <a:t>Custom</a:t>
            </a:r>
            <a:r>
              <a:rPr lang="en-US" dirty="0"/>
              <a:t> from the </a:t>
            </a:r>
            <a:r>
              <a:rPr lang="en-US" b="1" dirty="0"/>
              <a:t>Category</a:t>
            </a:r>
            <a:r>
              <a:rPr lang="en-US" dirty="0"/>
              <a:t> list box, input the number </a:t>
            </a:r>
            <a:r>
              <a:rPr lang="en-US" b="1" dirty="0"/>
              <a:t>0</a:t>
            </a:r>
            <a:r>
              <a:rPr lang="en-US" dirty="0"/>
              <a:t> into the Type </a:t>
            </a:r>
            <a:r>
              <a:rPr lang="en-US" dirty="0" smtClean="0"/>
              <a:t>box</a:t>
            </a:r>
          </a:p>
          <a:p>
            <a:pPr algn="just">
              <a:lnSpc>
                <a:spcPct val="160000"/>
              </a:lnSpc>
            </a:pPr>
            <a:r>
              <a:rPr lang="en-US" b="1" dirty="0" smtClean="0"/>
              <a:t>4</a:t>
            </a:r>
            <a:r>
              <a:rPr lang="en-US" dirty="0"/>
              <a:t>. Then click </a:t>
            </a:r>
            <a:r>
              <a:rPr lang="en-US" b="1" dirty="0"/>
              <a:t>OK</a:t>
            </a:r>
            <a:r>
              <a:rPr lang="en-US" dirty="0"/>
              <a:t> button, and the cell numbers which displayed as scientific notation have been converted to normal numbers</a:t>
            </a:r>
            <a:r>
              <a:rPr lang="en-US" dirty="0" smtClean="0"/>
              <a:t>.</a:t>
            </a:r>
            <a:endParaRPr lang="en-US" b="1" dirty="0"/>
          </a:p>
        </p:txBody>
      </p:sp>
      <p:pic>
        <p:nvPicPr>
          <p:cNvPr id="2050" name="Picture 2" descr="doc-convert-sientific-to-text-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4913" y="1828800"/>
            <a:ext cx="4920343" cy="4318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3027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How to Merge </a:t>
            </a:r>
            <a:r>
              <a:rPr lang="en-US" b="1" dirty="0" smtClean="0"/>
              <a:t>Cells</a:t>
            </a:r>
            <a:endParaRPr lang="en-US" dirty="0"/>
          </a:p>
        </p:txBody>
      </p:sp>
      <p:sp>
        <p:nvSpPr>
          <p:cNvPr id="3" name="Content Placeholder 2"/>
          <p:cNvSpPr>
            <a:spLocks noGrp="1"/>
          </p:cNvSpPr>
          <p:nvPr>
            <p:ph idx="1"/>
          </p:nvPr>
        </p:nvSpPr>
        <p:spPr>
          <a:xfrm>
            <a:off x="838200" y="1828800"/>
            <a:ext cx="6867890" cy="4348163"/>
          </a:xfrm>
        </p:spPr>
        <p:txBody>
          <a:bodyPr>
            <a:normAutofit fontScale="92500" lnSpcReduction="20000"/>
          </a:bodyPr>
          <a:lstStyle/>
          <a:p>
            <a:pPr algn="just">
              <a:lnSpc>
                <a:spcPct val="150000"/>
              </a:lnSpc>
            </a:pPr>
            <a:r>
              <a:rPr lang="en-US" dirty="0"/>
              <a:t>Highlight or select a range of cells.</a:t>
            </a:r>
          </a:p>
          <a:p>
            <a:pPr algn="just">
              <a:lnSpc>
                <a:spcPct val="150000"/>
              </a:lnSpc>
            </a:pPr>
            <a:r>
              <a:rPr lang="en-US" dirty="0"/>
              <a:t>Right-click on the highlighted cells and select </a:t>
            </a:r>
            <a:r>
              <a:rPr lang="en-US" i="1" dirty="0"/>
              <a:t>Format Cells...</a:t>
            </a:r>
            <a:r>
              <a:rPr lang="en-US" dirty="0"/>
              <a:t>.</a:t>
            </a:r>
          </a:p>
          <a:p>
            <a:pPr algn="just">
              <a:lnSpc>
                <a:spcPct val="150000"/>
              </a:lnSpc>
            </a:pPr>
            <a:r>
              <a:rPr lang="en-US" dirty="0"/>
              <a:t>Click the </a:t>
            </a:r>
            <a:r>
              <a:rPr lang="en-US" i="1" dirty="0"/>
              <a:t>Alignment</a:t>
            </a:r>
            <a:r>
              <a:rPr lang="en-US" dirty="0"/>
              <a:t> tab and place a checkmark in the checkbox labeled </a:t>
            </a:r>
            <a:r>
              <a:rPr lang="en-US" i="1" dirty="0"/>
              <a:t>Merge cells</a:t>
            </a:r>
            <a:r>
              <a:rPr lang="en-US" dirty="0"/>
              <a:t>.</a:t>
            </a:r>
          </a:p>
          <a:p>
            <a:pPr algn="just">
              <a:lnSpc>
                <a:spcPct val="150000"/>
              </a:lnSpc>
            </a:pPr>
            <a:r>
              <a:rPr lang="en-US" dirty="0"/>
              <a:t>you can also use the </a:t>
            </a:r>
            <a:r>
              <a:rPr lang="en-US" b="1" dirty="0"/>
              <a:t>Merge and Center</a:t>
            </a:r>
            <a:r>
              <a:rPr lang="en-US" dirty="0"/>
              <a:t> button on the Excel tool bar.</a:t>
            </a:r>
          </a:p>
        </p:txBody>
      </p:sp>
      <p:pic>
        <p:nvPicPr>
          <p:cNvPr id="3074" name="Picture 2" descr="Merge in Excel 2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6090" y="2453957"/>
            <a:ext cx="4485910" cy="2758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0208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wrap the text in a cell </a:t>
            </a:r>
          </a:p>
        </p:txBody>
      </p:sp>
      <p:sp>
        <p:nvSpPr>
          <p:cNvPr id="3" name="Content Placeholder 2"/>
          <p:cNvSpPr>
            <a:spLocks noGrp="1"/>
          </p:cNvSpPr>
          <p:nvPr>
            <p:ph idx="1"/>
          </p:nvPr>
        </p:nvSpPr>
        <p:spPr>
          <a:xfrm>
            <a:off x="838200" y="1828800"/>
            <a:ext cx="7313908" cy="4348163"/>
          </a:xfrm>
        </p:spPr>
        <p:txBody>
          <a:bodyPr/>
          <a:lstStyle/>
          <a:p>
            <a:pPr>
              <a:lnSpc>
                <a:spcPct val="150000"/>
              </a:lnSpc>
            </a:pPr>
            <a:r>
              <a:rPr lang="en-US" dirty="0"/>
              <a:t>Highlight or select a range of cells</a:t>
            </a:r>
            <a:r>
              <a:rPr lang="en-US" dirty="0" smtClean="0"/>
              <a:t>.</a:t>
            </a:r>
          </a:p>
          <a:p>
            <a:pPr>
              <a:lnSpc>
                <a:spcPct val="150000"/>
              </a:lnSpc>
            </a:pPr>
            <a:r>
              <a:rPr lang="en-US" dirty="0"/>
              <a:t>use the </a:t>
            </a:r>
            <a:r>
              <a:rPr lang="en-US" b="1" dirty="0" smtClean="0"/>
              <a:t>warp</a:t>
            </a:r>
            <a:r>
              <a:rPr lang="en-US" dirty="0"/>
              <a:t> button on the Excel tool bar.</a:t>
            </a:r>
          </a:p>
          <a:p>
            <a:pPr>
              <a:lnSpc>
                <a:spcPct val="150000"/>
              </a:lnSpc>
            </a:pPr>
            <a:endParaRPr lang="en-US" dirty="0" smtClean="0"/>
          </a:p>
          <a:p>
            <a:pPr>
              <a:lnSpc>
                <a:spcPct val="150000"/>
              </a:lnSpc>
            </a:pPr>
            <a:endParaRPr lang="en-US" dirty="0"/>
          </a:p>
        </p:txBody>
      </p:sp>
      <p:pic>
        <p:nvPicPr>
          <p:cNvPr id="4" name="Picture 3"/>
          <p:cNvPicPr>
            <a:picLocks noChangeAspect="1"/>
          </p:cNvPicPr>
          <p:nvPr/>
        </p:nvPicPr>
        <p:blipFill rotWithShape="1">
          <a:blip r:embed="rId2"/>
          <a:srcRect l="25303" t="3129" r="43965" b="22299"/>
          <a:stretch/>
        </p:blipFill>
        <p:spPr>
          <a:xfrm>
            <a:off x="7710281" y="1828800"/>
            <a:ext cx="3187201" cy="4348163"/>
          </a:xfrm>
          <a:prstGeom prst="rect">
            <a:avLst/>
          </a:prstGeom>
        </p:spPr>
      </p:pic>
    </p:spTree>
    <p:extLst>
      <p:ext uri="{BB962C8B-B14F-4D97-AF65-F5344CB8AC3E}">
        <p14:creationId xmlns:p14="http://schemas.microsoft.com/office/powerpoint/2010/main" val="40619286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Move or copy cells and cell contents</a:t>
            </a:r>
            <a:br>
              <a:rPr lang="en-US" dirty="0"/>
            </a:br>
            <a:endParaRPr lang="en-US" dirty="0"/>
          </a:p>
        </p:txBody>
      </p:sp>
      <p:sp>
        <p:nvSpPr>
          <p:cNvPr id="3" name="Content Placeholder 2"/>
          <p:cNvSpPr>
            <a:spLocks noGrp="1"/>
          </p:cNvSpPr>
          <p:nvPr>
            <p:ph idx="1"/>
          </p:nvPr>
        </p:nvSpPr>
        <p:spPr/>
        <p:txBody>
          <a:bodyPr>
            <a:normAutofit/>
          </a:bodyPr>
          <a:lstStyle/>
          <a:p>
            <a:pPr>
              <a:lnSpc>
                <a:spcPct val="150000"/>
              </a:lnSpc>
            </a:pPr>
            <a:r>
              <a:rPr lang="en-US" dirty="0" smtClean="0"/>
              <a:t>Move </a:t>
            </a:r>
            <a:r>
              <a:rPr lang="en-US" dirty="0"/>
              <a:t>cells by drag and </a:t>
            </a:r>
            <a:r>
              <a:rPr lang="en-US" dirty="0" smtClean="0"/>
              <a:t>dropping</a:t>
            </a:r>
            <a:endParaRPr lang="en-US" dirty="0"/>
          </a:p>
          <a:p>
            <a:pPr>
              <a:lnSpc>
                <a:spcPct val="150000"/>
              </a:lnSpc>
            </a:pPr>
            <a:r>
              <a:rPr lang="en-US" dirty="0" smtClean="0"/>
              <a:t>Select </a:t>
            </a:r>
            <a:r>
              <a:rPr lang="en-US" dirty="0"/>
              <a:t>the cells or range of cells that you want to move or </a:t>
            </a:r>
            <a:r>
              <a:rPr lang="en-US" dirty="0" smtClean="0"/>
              <a:t>copy.</a:t>
            </a:r>
          </a:p>
          <a:p>
            <a:pPr>
              <a:lnSpc>
                <a:spcPct val="150000"/>
              </a:lnSpc>
            </a:pPr>
            <a:r>
              <a:rPr lang="en-US" dirty="0" smtClean="0"/>
              <a:t>Point </a:t>
            </a:r>
            <a:r>
              <a:rPr lang="en-US" dirty="0"/>
              <a:t>to the border of the selection.</a:t>
            </a:r>
          </a:p>
          <a:p>
            <a:pPr>
              <a:lnSpc>
                <a:spcPct val="150000"/>
              </a:lnSpc>
            </a:pPr>
            <a:r>
              <a:rPr lang="en-US" dirty="0" smtClean="0"/>
              <a:t>When </a:t>
            </a:r>
            <a:r>
              <a:rPr lang="en-US" dirty="0"/>
              <a:t>the pointer becomes a move pointer move pointer, drag the cell or range of cells to another location</a:t>
            </a:r>
            <a:r>
              <a:rPr lang="en-US" dirty="0" smtClean="0"/>
              <a:t>.</a:t>
            </a:r>
            <a:endParaRPr lang="en-US" dirty="0"/>
          </a:p>
        </p:txBody>
      </p:sp>
    </p:spTree>
    <p:extLst>
      <p:ext uri="{BB962C8B-B14F-4D97-AF65-F5344CB8AC3E}">
        <p14:creationId xmlns:p14="http://schemas.microsoft.com/office/powerpoint/2010/main" val="26569186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Insert or delete rows and </a:t>
            </a:r>
            <a:r>
              <a:rPr lang="en-US" dirty="0" smtClean="0"/>
              <a:t>columns</a:t>
            </a:r>
            <a:endParaRPr lang="en-US" dirty="0"/>
          </a:p>
        </p:txBody>
      </p:sp>
      <p:sp>
        <p:nvSpPr>
          <p:cNvPr id="3" name="Content Placeholder 2"/>
          <p:cNvSpPr>
            <a:spLocks noGrp="1"/>
          </p:cNvSpPr>
          <p:nvPr>
            <p:ph idx="1"/>
          </p:nvPr>
        </p:nvSpPr>
        <p:spPr>
          <a:xfrm>
            <a:off x="838200" y="1828800"/>
            <a:ext cx="11353800" cy="4348163"/>
          </a:xfrm>
        </p:spPr>
        <p:txBody>
          <a:bodyPr>
            <a:normAutofit fontScale="70000" lnSpcReduction="20000"/>
          </a:bodyPr>
          <a:lstStyle/>
          <a:p>
            <a:pPr marL="0" indent="0" algn="just">
              <a:lnSpc>
                <a:spcPct val="160000"/>
              </a:lnSpc>
              <a:buNone/>
            </a:pPr>
            <a:r>
              <a:rPr lang="en-US" sz="3400" b="1" dirty="0" smtClean="0"/>
              <a:t>insert </a:t>
            </a:r>
            <a:r>
              <a:rPr lang="en-US" sz="3400" b="1" dirty="0"/>
              <a:t>or delete a </a:t>
            </a:r>
            <a:r>
              <a:rPr lang="en-US" sz="3400" b="1" dirty="0" smtClean="0"/>
              <a:t>column:</a:t>
            </a:r>
          </a:p>
          <a:p>
            <a:pPr algn="just">
              <a:lnSpc>
                <a:spcPct val="160000"/>
              </a:lnSpc>
            </a:pPr>
            <a:r>
              <a:rPr lang="en-US" dirty="0" smtClean="0"/>
              <a:t>Select </a:t>
            </a:r>
            <a:r>
              <a:rPr lang="en-US" dirty="0"/>
              <a:t>any cell within the column, then go to </a:t>
            </a:r>
            <a:r>
              <a:rPr lang="en-US" b="1" dirty="0"/>
              <a:t>Home</a:t>
            </a:r>
            <a:r>
              <a:rPr lang="en-US" dirty="0"/>
              <a:t> &gt; </a:t>
            </a:r>
            <a:r>
              <a:rPr lang="en-US" b="1" dirty="0"/>
              <a:t>Insert</a:t>
            </a:r>
            <a:r>
              <a:rPr lang="en-US" dirty="0"/>
              <a:t> &gt; </a:t>
            </a:r>
            <a:r>
              <a:rPr lang="en-US" b="1" dirty="0"/>
              <a:t>Insert Sheet Columns </a:t>
            </a:r>
            <a:r>
              <a:rPr lang="en-US" dirty="0"/>
              <a:t>or </a:t>
            </a:r>
            <a:r>
              <a:rPr lang="en-US" b="1" dirty="0"/>
              <a:t>Delete Sheet Columns</a:t>
            </a:r>
            <a:r>
              <a:rPr lang="en-US" dirty="0"/>
              <a:t>.</a:t>
            </a:r>
          </a:p>
          <a:p>
            <a:pPr algn="just">
              <a:lnSpc>
                <a:spcPct val="160000"/>
              </a:lnSpc>
            </a:pPr>
            <a:r>
              <a:rPr lang="en-US" dirty="0"/>
              <a:t>Alternatively, right-click the top of the column, and then select </a:t>
            </a:r>
            <a:r>
              <a:rPr lang="en-US" b="1" dirty="0"/>
              <a:t>Insert</a:t>
            </a:r>
            <a:r>
              <a:rPr lang="en-US" dirty="0"/>
              <a:t> or </a:t>
            </a:r>
            <a:r>
              <a:rPr lang="en-US" b="1" dirty="0"/>
              <a:t>Delete</a:t>
            </a:r>
            <a:r>
              <a:rPr lang="en-US" dirty="0"/>
              <a:t>. </a:t>
            </a:r>
          </a:p>
          <a:p>
            <a:pPr marL="0" indent="0" algn="just">
              <a:lnSpc>
                <a:spcPct val="160000"/>
              </a:lnSpc>
              <a:buNone/>
            </a:pPr>
            <a:r>
              <a:rPr lang="en-US" sz="3400" b="1" dirty="0"/>
              <a:t>Insert or delete a row</a:t>
            </a:r>
          </a:p>
          <a:p>
            <a:pPr algn="just">
              <a:lnSpc>
                <a:spcPct val="160000"/>
              </a:lnSpc>
            </a:pPr>
            <a:r>
              <a:rPr lang="en-US" dirty="0"/>
              <a:t>Select any cell within the row, then go to </a:t>
            </a:r>
            <a:r>
              <a:rPr lang="en-US" b="1" dirty="0"/>
              <a:t>Home</a:t>
            </a:r>
            <a:r>
              <a:rPr lang="en-US" dirty="0"/>
              <a:t> &gt; </a:t>
            </a:r>
            <a:r>
              <a:rPr lang="en-US" b="1" dirty="0"/>
              <a:t>Insert</a:t>
            </a:r>
            <a:r>
              <a:rPr lang="en-US" dirty="0"/>
              <a:t> &gt; </a:t>
            </a:r>
            <a:r>
              <a:rPr lang="en-US" b="1" dirty="0"/>
              <a:t>Insert Sheet Rows </a:t>
            </a:r>
            <a:r>
              <a:rPr lang="en-US" dirty="0"/>
              <a:t>or </a:t>
            </a:r>
            <a:r>
              <a:rPr lang="en-US" b="1" dirty="0"/>
              <a:t>Delete Sheet Rows</a:t>
            </a:r>
            <a:r>
              <a:rPr lang="en-US" dirty="0"/>
              <a:t>.</a:t>
            </a:r>
          </a:p>
          <a:p>
            <a:pPr algn="just">
              <a:lnSpc>
                <a:spcPct val="160000"/>
              </a:lnSpc>
            </a:pPr>
            <a:r>
              <a:rPr lang="en-US" dirty="0"/>
              <a:t>Alternatively, right-click the row number, and then select </a:t>
            </a:r>
            <a:r>
              <a:rPr lang="en-US" b="1" dirty="0"/>
              <a:t>Insert</a:t>
            </a:r>
            <a:r>
              <a:rPr lang="en-US" dirty="0"/>
              <a:t> or </a:t>
            </a:r>
            <a:r>
              <a:rPr lang="en-US" b="1" dirty="0"/>
              <a:t>Delete</a:t>
            </a:r>
            <a:r>
              <a:rPr lang="en-US" dirty="0"/>
              <a:t>.</a:t>
            </a:r>
          </a:p>
          <a:p>
            <a:pPr algn="just">
              <a:lnSpc>
                <a:spcPct val="160000"/>
              </a:lnSpc>
            </a:pPr>
            <a:endParaRPr lang="en-US" dirty="0"/>
          </a:p>
        </p:txBody>
      </p:sp>
    </p:spTree>
    <p:extLst>
      <p:ext uri="{BB962C8B-B14F-4D97-AF65-F5344CB8AC3E}">
        <p14:creationId xmlns:p14="http://schemas.microsoft.com/office/powerpoint/2010/main" val="14510514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to Increment a Number in </a:t>
            </a:r>
            <a:r>
              <a:rPr lang="en-US" dirty="0" smtClean="0"/>
              <a:t>Excel</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60000"/>
              </a:lnSpc>
            </a:pPr>
            <a:r>
              <a:rPr lang="en-US" dirty="0" smtClean="0"/>
              <a:t>Excel offers </a:t>
            </a:r>
            <a:r>
              <a:rPr lang="en-US" dirty="0"/>
              <a:t>a numbering system to automatically create a series of incremented </a:t>
            </a:r>
            <a:r>
              <a:rPr lang="en-US" dirty="0" smtClean="0"/>
              <a:t>numbers.</a:t>
            </a:r>
          </a:p>
          <a:p>
            <a:pPr algn="just">
              <a:lnSpc>
                <a:spcPct val="160000"/>
              </a:lnSpc>
            </a:pPr>
            <a:r>
              <a:rPr lang="en-US" dirty="0" smtClean="0"/>
              <a:t>Enter </a:t>
            </a:r>
            <a:r>
              <a:rPr lang="en-US" dirty="0"/>
              <a:t>any starting value in cell A1. Enter the next value in cell A2 to establish a pattern. Select those two cells and drag the bottom fill handle down the column to create a series of incremental numbers. </a:t>
            </a:r>
            <a:endParaRPr lang="en-US" dirty="0" smtClean="0"/>
          </a:p>
          <a:p>
            <a:pPr algn="just">
              <a:lnSpc>
                <a:spcPct val="160000"/>
              </a:lnSpc>
            </a:pPr>
            <a:r>
              <a:rPr lang="en-US" dirty="0" smtClean="0"/>
              <a:t>As </a:t>
            </a:r>
            <a:r>
              <a:rPr lang="en-US" dirty="0"/>
              <a:t>an example, entering 12 and 24 in cells A1 and A2 would create the series 12, 24, 36, 48, 60 when copied down to cell A5.</a:t>
            </a:r>
          </a:p>
        </p:txBody>
      </p:sp>
    </p:spTree>
    <p:extLst>
      <p:ext uri="{BB962C8B-B14F-4D97-AF65-F5344CB8AC3E}">
        <p14:creationId xmlns:p14="http://schemas.microsoft.com/office/powerpoint/2010/main" val="35515054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 , avearge functions</a:t>
            </a:r>
            <a:endParaRPr lang="en-US" dirty="0"/>
          </a:p>
        </p:txBody>
      </p:sp>
      <p:sp>
        <p:nvSpPr>
          <p:cNvPr id="3" name="Content Placeholder 2"/>
          <p:cNvSpPr>
            <a:spLocks noGrp="1"/>
          </p:cNvSpPr>
          <p:nvPr>
            <p:ph idx="1"/>
          </p:nvPr>
        </p:nvSpPr>
        <p:spPr/>
        <p:txBody>
          <a:bodyPr/>
          <a:lstStyle/>
          <a:p>
            <a:pPr algn="just">
              <a:lnSpc>
                <a:spcPct val="150000"/>
              </a:lnSpc>
            </a:pPr>
            <a:r>
              <a:rPr lang="en-US" b="1" dirty="0" smtClean="0"/>
              <a:t>SUM</a:t>
            </a:r>
            <a:r>
              <a:rPr lang="en-US" dirty="0"/>
              <a:t> function adds values. You can add individual values, cell references or ranges or a mix of all three.</a:t>
            </a:r>
          </a:p>
          <a:p>
            <a:pPr marL="0" indent="0" algn="just">
              <a:lnSpc>
                <a:spcPct val="150000"/>
              </a:lnSpc>
              <a:buNone/>
            </a:pPr>
            <a:r>
              <a:rPr lang="en-US" dirty="0"/>
              <a:t>For example</a:t>
            </a:r>
            <a:r>
              <a:rPr lang="en-US" dirty="0" smtClean="0"/>
              <a:t>: </a:t>
            </a:r>
            <a:r>
              <a:rPr lang="en-US" b="1" dirty="0" smtClean="0"/>
              <a:t>=</a:t>
            </a:r>
            <a:r>
              <a:rPr lang="en-US" b="1" dirty="0"/>
              <a:t>SUM(A2:A10)</a:t>
            </a:r>
            <a:r>
              <a:rPr lang="en-US" dirty="0"/>
              <a:t> Adds the values in cells A2:10.</a:t>
            </a:r>
          </a:p>
          <a:p>
            <a:pPr algn="just">
              <a:lnSpc>
                <a:spcPct val="150000"/>
              </a:lnSpc>
            </a:pPr>
            <a:r>
              <a:rPr lang="en-US" b="1" dirty="0" smtClean="0"/>
              <a:t>AVERAGE</a:t>
            </a:r>
            <a:r>
              <a:rPr lang="en-US" dirty="0"/>
              <a:t> </a:t>
            </a:r>
            <a:r>
              <a:rPr lang="en-US" dirty="0" smtClean="0"/>
              <a:t>function </a:t>
            </a:r>
            <a:r>
              <a:rPr lang="en-US" dirty="0"/>
              <a:t>r</a:t>
            </a:r>
            <a:r>
              <a:rPr lang="en-US" dirty="0" smtClean="0"/>
              <a:t>eturns </a:t>
            </a:r>
            <a:r>
              <a:rPr lang="en-US" dirty="0"/>
              <a:t>the average (arithmetic mean) of the arguments. For example, if the range A1:A20 contains numbers, the formula </a:t>
            </a:r>
            <a:r>
              <a:rPr lang="en-US" b="1" dirty="0"/>
              <a:t>=AVERAGE(A1:A20)</a:t>
            </a:r>
            <a:r>
              <a:rPr lang="en-US" dirty="0"/>
              <a:t> returns the average of those numbers.</a:t>
            </a:r>
            <a:endParaRPr lang="en-US" dirty="0" smtClean="0"/>
          </a:p>
        </p:txBody>
      </p:sp>
    </p:spTree>
    <p:extLst>
      <p:ext uri="{BB962C8B-B14F-4D97-AF65-F5344CB8AC3E}">
        <p14:creationId xmlns:p14="http://schemas.microsoft.com/office/powerpoint/2010/main" val="40694260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Filter a range of </a:t>
            </a:r>
            <a:r>
              <a:rPr lang="en-US" dirty="0" smtClean="0"/>
              <a:t>data</a:t>
            </a:r>
            <a:endParaRPr lang="en-US" dirty="0"/>
          </a:p>
        </p:txBody>
      </p:sp>
      <p:sp>
        <p:nvSpPr>
          <p:cNvPr id="3" name="Content Placeholder 2"/>
          <p:cNvSpPr>
            <a:spLocks noGrp="1"/>
          </p:cNvSpPr>
          <p:nvPr>
            <p:ph idx="1"/>
          </p:nvPr>
        </p:nvSpPr>
        <p:spPr>
          <a:xfrm>
            <a:off x="232229" y="1828800"/>
            <a:ext cx="7412717" cy="4348163"/>
          </a:xfrm>
        </p:spPr>
        <p:txBody>
          <a:bodyPr>
            <a:normAutofit/>
          </a:bodyPr>
          <a:lstStyle/>
          <a:p>
            <a:pPr algn="just">
              <a:lnSpc>
                <a:spcPct val="150000"/>
              </a:lnSpc>
            </a:pPr>
            <a:r>
              <a:rPr lang="en-US" dirty="0" smtClean="0"/>
              <a:t>select </a:t>
            </a:r>
            <a:r>
              <a:rPr lang="en-US" dirty="0"/>
              <a:t>any cell within the range.</a:t>
            </a:r>
          </a:p>
          <a:p>
            <a:pPr algn="just">
              <a:lnSpc>
                <a:spcPct val="150000"/>
              </a:lnSpc>
            </a:pPr>
            <a:r>
              <a:rPr lang="en-US" dirty="0"/>
              <a:t>Select </a:t>
            </a:r>
            <a:r>
              <a:rPr lang="en-US" b="1" dirty="0"/>
              <a:t>Data </a:t>
            </a:r>
            <a:r>
              <a:rPr lang="en-US" dirty="0"/>
              <a:t>&gt; </a:t>
            </a:r>
            <a:r>
              <a:rPr lang="en-US" b="1" dirty="0"/>
              <a:t>Filter</a:t>
            </a:r>
            <a:r>
              <a:rPr lang="en-US" dirty="0" smtClean="0"/>
              <a:t>.</a:t>
            </a:r>
            <a:endParaRPr lang="en-US" dirty="0"/>
          </a:p>
          <a:p>
            <a:pPr algn="just">
              <a:lnSpc>
                <a:spcPct val="150000"/>
              </a:lnSpc>
            </a:pPr>
            <a:r>
              <a:rPr lang="en-US" dirty="0"/>
              <a:t>Select the column header arrow Filter arrow</a:t>
            </a:r>
            <a:r>
              <a:rPr lang="en-US" dirty="0" smtClean="0"/>
              <a:t>.</a:t>
            </a:r>
            <a:endParaRPr lang="en-US" dirty="0"/>
          </a:p>
          <a:p>
            <a:pPr algn="just">
              <a:lnSpc>
                <a:spcPct val="150000"/>
              </a:lnSpc>
            </a:pPr>
            <a:r>
              <a:rPr lang="en-US" dirty="0"/>
              <a:t>Select Text Filters or Number Filters, and then select a comparison, like Between.</a:t>
            </a:r>
          </a:p>
        </p:txBody>
      </p:sp>
      <p:pic>
        <p:nvPicPr>
          <p:cNvPr id="5122" name="Picture 2" descr="Filter butt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0641" y="2033586"/>
            <a:ext cx="2095500" cy="117157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Number Filters Betw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4947" y="2619374"/>
            <a:ext cx="4286250" cy="4238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1227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Order of Operator Precedence in Excel </a:t>
            </a:r>
            <a:r>
              <a:rPr lang="en-US" dirty="0" smtClean="0"/>
              <a:t>Formulas</a:t>
            </a:r>
            <a:endParaRPr lang="en-US" dirty="0"/>
          </a:p>
        </p:txBody>
      </p:sp>
      <p:sp>
        <p:nvSpPr>
          <p:cNvPr id="3" name="Content Placeholder 2"/>
          <p:cNvSpPr>
            <a:spLocks noGrp="1"/>
          </p:cNvSpPr>
          <p:nvPr>
            <p:ph idx="1"/>
          </p:nvPr>
        </p:nvSpPr>
        <p:spPr>
          <a:xfrm>
            <a:off x="257628" y="1828800"/>
            <a:ext cx="11136086" cy="4348163"/>
          </a:xfrm>
        </p:spPr>
        <p:txBody>
          <a:bodyPr>
            <a:normAutofit/>
          </a:bodyPr>
          <a:lstStyle/>
          <a:p>
            <a:pPr algn="just">
              <a:lnSpc>
                <a:spcPct val="150000"/>
              </a:lnSpc>
            </a:pPr>
            <a:r>
              <a:rPr lang="en-US" dirty="0"/>
              <a:t>It’s important to understand that when you create a formula with several operators, Excel evaluates and performs the calculation in a specific order. For instance, Excel always performs multiplication before addition. This order is called the </a:t>
            </a:r>
            <a:r>
              <a:rPr lang="en-US" i="1" dirty="0"/>
              <a:t>order of operator precedence</a:t>
            </a:r>
            <a:r>
              <a:rPr lang="en-US" dirty="0"/>
              <a:t>. You can force Excel to override the built-in operator precedence by using parentheses to specify which operation to evaluate first</a:t>
            </a:r>
            <a:r>
              <a:rPr lang="en-US" dirty="0" smtClean="0"/>
              <a:t>.</a:t>
            </a:r>
          </a:p>
          <a:p>
            <a:pPr algn="just">
              <a:lnSpc>
                <a:spcPct val="150000"/>
              </a:lnSpc>
            </a:pPr>
            <a:endParaRPr lang="en-US" dirty="0"/>
          </a:p>
        </p:txBody>
      </p:sp>
    </p:spTree>
    <p:extLst>
      <p:ext uri="{BB962C8B-B14F-4D97-AF65-F5344CB8AC3E}">
        <p14:creationId xmlns:p14="http://schemas.microsoft.com/office/powerpoint/2010/main" val="9498003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Order of Operator Precedence in Excel </a:t>
            </a:r>
            <a:r>
              <a:rPr lang="en-US" dirty="0" smtClean="0"/>
              <a:t>Formulas</a:t>
            </a:r>
            <a:endParaRPr lang="en-US" dirty="0"/>
          </a:p>
        </p:txBody>
      </p:sp>
      <p:sp>
        <p:nvSpPr>
          <p:cNvPr id="4" name="Content Placeholder 2"/>
          <p:cNvSpPr txBox="1">
            <a:spLocks/>
          </p:cNvSpPr>
          <p:nvPr/>
        </p:nvSpPr>
        <p:spPr>
          <a:xfrm>
            <a:off x="1016000" y="1828800"/>
            <a:ext cx="10907485" cy="4348163"/>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dirty="0"/>
              <a:t>The order of operations for Excel is as follows:</a:t>
            </a:r>
          </a:p>
          <a:p>
            <a:pPr algn="just">
              <a:lnSpc>
                <a:spcPct val="150000"/>
              </a:lnSpc>
            </a:pPr>
            <a:r>
              <a:rPr lang="en-US" dirty="0" smtClean="0"/>
              <a:t>Evaluate </a:t>
            </a:r>
            <a:r>
              <a:rPr lang="en-US" dirty="0"/>
              <a:t>items in parentheses.</a:t>
            </a:r>
          </a:p>
          <a:p>
            <a:pPr algn="just">
              <a:lnSpc>
                <a:spcPct val="150000"/>
              </a:lnSpc>
            </a:pPr>
            <a:r>
              <a:rPr lang="en-US" dirty="0" smtClean="0"/>
              <a:t>Perform </a:t>
            </a:r>
            <a:r>
              <a:rPr lang="en-US" dirty="0"/>
              <a:t>negation (-).</a:t>
            </a:r>
          </a:p>
          <a:p>
            <a:pPr algn="just">
              <a:lnSpc>
                <a:spcPct val="150000"/>
              </a:lnSpc>
            </a:pPr>
            <a:r>
              <a:rPr lang="en-US" dirty="0" smtClean="0"/>
              <a:t>Perform </a:t>
            </a:r>
            <a:r>
              <a:rPr lang="en-US" dirty="0"/>
              <a:t>exponentiation (^).</a:t>
            </a:r>
          </a:p>
          <a:p>
            <a:pPr algn="just">
              <a:lnSpc>
                <a:spcPct val="150000"/>
              </a:lnSpc>
            </a:pPr>
            <a:r>
              <a:rPr lang="en-US" dirty="0"/>
              <a:t>Perform multiplication (*) and division (/), which are of equal precedence.</a:t>
            </a:r>
          </a:p>
          <a:p>
            <a:pPr algn="just">
              <a:lnSpc>
                <a:spcPct val="150000"/>
              </a:lnSpc>
            </a:pPr>
            <a:r>
              <a:rPr lang="en-US" dirty="0"/>
              <a:t>Perform addition (+) and subtraction (-), which are of equal precedence.</a:t>
            </a:r>
          </a:p>
          <a:p>
            <a:pPr marL="0" indent="0" algn="just">
              <a:lnSpc>
                <a:spcPct val="150000"/>
              </a:lnSpc>
              <a:buNone/>
            </a:pPr>
            <a:endParaRPr lang="en-US" dirty="0"/>
          </a:p>
        </p:txBody>
      </p:sp>
    </p:spTree>
    <p:extLst>
      <p:ext uri="{BB962C8B-B14F-4D97-AF65-F5344CB8AC3E}">
        <p14:creationId xmlns:p14="http://schemas.microsoft.com/office/powerpoint/2010/main" val="19136052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cell in another </a:t>
            </a:r>
            <a:r>
              <a:rPr lang="en-US" dirty="0"/>
              <a:t>sheet in </a:t>
            </a:r>
            <a:r>
              <a:rPr lang="en-US" dirty="0" smtClean="0"/>
              <a:t>Excel</a:t>
            </a:r>
            <a:endParaRPr lang="en-US" dirty="0"/>
          </a:p>
        </p:txBody>
      </p:sp>
      <p:sp>
        <p:nvSpPr>
          <p:cNvPr id="3" name="Content Placeholder 2"/>
          <p:cNvSpPr>
            <a:spLocks noGrp="1"/>
          </p:cNvSpPr>
          <p:nvPr>
            <p:ph idx="1"/>
          </p:nvPr>
        </p:nvSpPr>
        <p:spPr/>
        <p:txBody>
          <a:bodyPr/>
          <a:lstStyle/>
          <a:p>
            <a:pPr algn="just">
              <a:lnSpc>
                <a:spcPct val="150000"/>
              </a:lnSpc>
            </a:pPr>
            <a:r>
              <a:rPr lang="en-US" dirty="0"/>
              <a:t>To reference a cell or range of cells in another worksheet in the same workbook, put the worksheet name followed by an exclamation mark (!) before the cell address.</a:t>
            </a:r>
          </a:p>
          <a:p>
            <a:pPr algn="just">
              <a:lnSpc>
                <a:spcPct val="150000"/>
              </a:lnSpc>
            </a:pPr>
            <a:r>
              <a:rPr lang="en-US" dirty="0"/>
              <a:t>In other words, in an Excel reference to another worksheet, you use the following format:</a:t>
            </a:r>
          </a:p>
          <a:p>
            <a:pPr marL="0" indent="0" algn="ctr">
              <a:lnSpc>
                <a:spcPct val="150000"/>
              </a:lnSpc>
              <a:buNone/>
            </a:pPr>
            <a:r>
              <a:rPr lang="en-US" b="1" i="1" dirty="0" smtClean="0"/>
              <a:t>Sheet_name</a:t>
            </a:r>
            <a:r>
              <a:rPr lang="en-US" b="1" dirty="0" smtClean="0"/>
              <a:t>!</a:t>
            </a:r>
            <a:r>
              <a:rPr lang="en-US" b="1" i="1" dirty="0" smtClean="0"/>
              <a:t>Cell_address</a:t>
            </a:r>
            <a:endParaRPr lang="en-US" b="1" dirty="0"/>
          </a:p>
          <a:p>
            <a:pPr algn="just">
              <a:lnSpc>
                <a:spcPct val="150000"/>
              </a:lnSpc>
            </a:pPr>
            <a:endParaRPr lang="en-US" dirty="0"/>
          </a:p>
        </p:txBody>
      </p:sp>
    </p:spTree>
    <p:extLst>
      <p:ext uri="{BB962C8B-B14F-4D97-AF65-F5344CB8AC3E}">
        <p14:creationId xmlns:p14="http://schemas.microsoft.com/office/powerpoint/2010/main" val="39368486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PROPER </a:t>
            </a:r>
            <a:r>
              <a:rPr lang="en-US" b="1" dirty="0" smtClean="0"/>
              <a:t>Function</a:t>
            </a:r>
            <a:endParaRPr lang="en-US" dirty="0"/>
          </a:p>
        </p:txBody>
      </p:sp>
      <p:sp>
        <p:nvSpPr>
          <p:cNvPr id="3" name="Content Placeholder 2"/>
          <p:cNvSpPr>
            <a:spLocks noGrp="1"/>
          </p:cNvSpPr>
          <p:nvPr>
            <p:ph idx="1"/>
          </p:nvPr>
        </p:nvSpPr>
        <p:spPr/>
        <p:txBody>
          <a:bodyPr/>
          <a:lstStyle/>
          <a:p>
            <a:pPr fontAlgn="base"/>
            <a:r>
              <a:rPr lang="en-US" dirty="0"/>
              <a:t>The Excel PROPER function capitalizes each word in a given text string. Numbers, punctuation, and spaces are not affected</a:t>
            </a:r>
            <a:r>
              <a:rPr lang="en-US" dirty="0" smtClean="0"/>
              <a:t>.</a:t>
            </a:r>
            <a:r>
              <a:rPr lang="en-US" dirty="0"/>
              <a:t/>
            </a:r>
            <a:br>
              <a:rPr lang="en-US" dirty="0"/>
            </a:br>
            <a:endParaRPr lang="en-US" dirty="0"/>
          </a:p>
        </p:txBody>
      </p:sp>
      <p:pic>
        <p:nvPicPr>
          <p:cNvPr id="16386" name="Picture 2" descr="Excel PROPER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1047" b="13369"/>
          <a:stretch/>
        </p:blipFill>
        <p:spPr bwMode="auto">
          <a:xfrm>
            <a:off x="3463925" y="2716666"/>
            <a:ext cx="5264150" cy="3300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62627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IF </a:t>
            </a:r>
            <a:r>
              <a:rPr lang="en-US" dirty="0"/>
              <a:t>function</a:t>
            </a:r>
          </a:p>
        </p:txBody>
      </p:sp>
      <p:sp>
        <p:nvSpPr>
          <p:cNvPr id="3" name="Content Placeholder 2"/>
          <p:cNvSpPr>
            <a:spLocks noGrp="1"/>
          </p:cNvSpPr>
          <p:nvPr>
            <p:ph idx="1"/>
          </p:nvPr>
        </p:nvSpPr>
        <p:spPr>
          <a:xfrm>
            <a:off x="838200" y="1828800"/>
            <a:ext cx="6447971" cy="4348163"/>
          </a:xfrm>
        </p:spPr>
        <p:txBody>
          <a:bodyPr>
            <a:normAutofit/>
          </a:bodyPr>
          <a:lstStyle/>
          <a:p>
            <a:pPr algn="just" fontAlgn="base">
              <a:lnSpc>
                <a:spcPct val="150000"/>
              </a:lnSpc>
            </a:pPr>
            <a:r>
              <a:rPr lang="en-US" dirty="0"/>
              <a:t>The IF function runs a logical test and returns one value for a TRUE result, and another for a FALSE result. For example, to "pass" scores above 70: =IF(A1&gt;70,"Pass","Fail"). </a:t>
            </a:r>
          </a:p>
          <a:p>
            <a:pPr algn="just" fontAlgn="base">
              <a:lnSpc>
                <a:spcPct val="150000"/>
              </a:lnSpc>
            </a:pPr>
            <a:endParaRPr lang="en-US" dirty="0"/>
          </a:p>
        </p:txBody>
      </p:sp>
      <p:pic>
        <p:nvPicPr>
          <p:cNvPr id="17491" name="Picture 83" descr="Excel IF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30714"/>
          <a:stretch/>
        </p:blipFill>
        <p:spPr bwMode="auto">
          <a:xfrm>
            <a:off x="7572375" y="2097881"/>
            <a:ext cx="461962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36538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RAND </a:t>
            </a:r>
            <a:r>
              <a:rPr lang="en-US" dirty="0" smtClean="0"/>
              <a:t>function</a:t>
            </a:r>
            <a:endParaRPr lang="en-US" dirty="0"/>
          </a:p>
        </p:txBody>
      </p:sp>
      <p:sp>
        <p:nvSpPr>
          <p:cNvPr id="3" name="Content Placeholder 2"/>
          <p:cNvSpPr>
            <a:spLocks noGrp="1"/>
          </p:cNvSpPr>
          <p:nvPr>
            <p:ph idx="1"/>
          </p:nvPr>
        </p:nvSpPr>
        <p:spPr>
          <a:xfrm>
            <a:off x="838200" y="1828800"/>
            <a:ext cx="7609114" cy="4348163"/>
          </a:xfrm>
        </p:spPr>
        <p:txBody>
          <a:bodyPr/>
          <a:lstStyle/>
          <a:p>
            <a:pPr fontAlgn="base">
              <a:lnSpc>
                <a:spcPct val="150000"/>
              </a:lnSpc>
            </a:pPr>
            <a:r>
              <a:rPr lang="en-US" dirty="0"/>
              <a:t>The Excel RAND function returns a random number between 0 and 1. For example, =RAND() will generate a number like 0.422245717. </a:t>
            </a:r>
            <a:endParaRPr lang="en-US" dirty="0" smtClean="0"/>
          </a:p>
          <a:p>
            <a:pPr fontAlgn="base">
              <a:lnSpc>
                <a:spcPct val="150000"/>
              </a:lnSpc>
            </a:pPr>
            <a:r>
              <a:rPr lang="en-US" dirty="0" smtClean="0"/>
              <a:t>RAND </a:t>
            </a:r>
            <a:r>
              <a:rPr lang="en-US" dirty="0"/>
              <a:t>recalculates when a worksheet is opened or changed.</a:t>
            </a:r>
          </a:p>
          <a:p>
            <a:pPr marL="0" indent="0">
              <a:lnSpc>
                <a:spcPct val="150000"/>
              </a:lnSpc>
              <a:buNone/>
            </a:pPr>
            <a:endParaRPr lang="en-US" dirty="0"/>
          </a:p>
        </p:txBody>
      </p:sp>
      <p:pic>
        <p:nvPicPr>
          <p:cNvPr id="18434" name="Picture 2" descr="Excel RAND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7469"/>
          <a:stretch/>
        </p:blipFill>
        <p:spPr bwMode="auto">
          <a:xfrm>
            <a:off x="9022443" y="2097881"/>
            <a:ext cx="2835729"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3425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EXACT </a:t>
            </a:r>
            <a:r>
              <a:rPr lang="en-US" b="1" dirty="0" smtClean="0"/>
              <a:t>Function</a:t>
            </a:r>
            <a:endParaRPr lang="en-US" dirty="0"/>
          </a:p>
        </p:txBody>
      </p:sp>
      <p:sp>
        <p:nvSpPr>
          <p:cNvPr id="3" name="Content Placeholder 2"/>
          <p:cNvSpPr>
            <a:spLocks noGrp="1"/>
          </p:cNvSpPr>
          <p:nvPr>
            <p:ph idx="1"/>
          </p:nvPr>
        </p:nvSpPr>
        <p:spPr/>
        <p:txBody>
          <a:bodyPr/>
          <a:lstStyle/>
          <a:p>
            <a:r>
              <a:rPr lang="en-US" dirty="0"/>
              <a:t>The Microsoft Excel EXACT function compares two strings and returns TRUE if both values are the same. Otherwise, it will return FALSE.</a:t>
            </a:r>
          </a:p>
          <a:p>
            <a:pPr lvl="0"/>
            <a:r>
              <a:rPr lang="en-US" altLang="en-US" dirty="0">
                <a:solidFill>
                  <a:srgbClr val="333333"/>
                </a:solidFill>
                <a:latin typeface="Menlo"/>
              </a:rPr>
              <a:t>EXACT( text1, text2 )</a:t>
            </a:r>
            <a:r>
              <a:rPr lang="en-US" altLang="en-US" dirty="0"/>
              <a:t/>
            </a:r>
            <a:br>
              <a:rPr lang="en-US" altLang="en-US" dirty="0"/>
            </a:br>
            <a:endParaRPr lang="en-US" altLang="en-US" sz="4400" dirty="0">
              <a:latin typeface="Arial" panose="020B0604020202020204" pitchFamily="34" charset="0"/>
            </a:endParaRPr>
          </a:p>
          <a:p>
            <a:r>
              <a:rPr lang="en-US" b="1" dirty="0"/>
              <a:t>Returns</a:t>
            </a:r>
          </a:p>
          <a:p>
            <a:r>
              <a:rPr lang="en-US" dirty="0"/>
              <a:t>The EXACT function returns TRUE if the two strings are the same.</a:t>
            </a:r>
            <a:br>
              <a:rPr lang="en-US" dirty="0"/>
            </a:br>
            <a:r>
              <a:rPr lang="en-US" dirty="0"/>
              <a:t>The EXACT function returns FALSE if the two strings are different.</a:t>
            </a:r>
          </a:p>
          <a:p>
            <a:endParaRPr lang="en-US" dirty="0"/>
          </a:p>
        </p:txBody>
      </p:sp>
      <p:sp>
        <p:nvSpPr>
          <p:cNvPr id="6" name="Rectangle 3"/>
          <p:cNvSpPr>
            <a:spLocks noChangeArrowheads="1"/>
          </p:cNvSpPr>
          <p:nvPr/>
        </p:nvSpPr>
        <p:spPr bwMode="auto">
          <a:xfrm>
            <a:off x="3178629" y="3586104"/>
            <a:ext cx="65" cy="376354"/>
          </a:xfrm>
          <a:prstGeom prst="rect">
            <a:avLst/>
          </a:prstGeom>
          <a:solidFill>
            <a:srgbClr val="EFF1F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9839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208634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&amp; </a:t>
            </a:r>
          </a:p>
        </p:txBody>
      </p:sp>
      <p:sp>
        <p:nvSpPr>
          <p:cNvPr id="3" name="Content Placeholder 2"/>
          <p:cNvSpPr>
            <a:spLocks noGrp="1"/>
          </p:cNvSpPr>
          <p:nvPr>
            <p:ph idx="1"/>
          </p:nvPr>
        </p:nvSpPr>
        <p:spPr/>
        <p:txBody>
          <a:bodyPr/>
          <a:lstStyle/>
          <a:p>
            <a:pPr>
              <a:lnSpc>
                <a:spcPct val="150000"/>
              </a:lnSpc>
            </a:pPr>
            <a:r>
              <a:rPr lang="en-US" dirty="0"/>
              <a:t>Connects, or concatenates, two values to produce one continuous text value</a:t>
            </a:r>
            <a:r>
              <a:rPr lang="en-US" dirty="0" smtClean="0"/>
              <a:t>.</a:t>
            </a:r>
            <a:endParaRPr lang="en-US" dirty="0"/>
          </a:p>
          <a:p>
            <a:pPr>
              <a:lnSpc>
                <a:spcPct val="150000"/>
              </a:lnSpc>
            </a:pPr>
            <a:r>
              <a:rPr lang="en-US" dirty="0"/>
              <a:t>="North"&amp;"wind"</a:t>
            </a:r>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32590572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LEN function</a:t>
            </a:r>
          </a:p>
        </p:txBody>
      </p:sp>
      <p:sp>
        <p:nvSpPr>
          <p:cNvPr id="3" name="Content Placeholder 2"/>
          <p:cNvSpPr>
            <a:spLocks noGrp="1"/>
          </p:cNvSpPr>
          <p:nvPr>
            <p:ph idx="1"/>
          </p:nvPr>
        </p:nvSpPr>
        <p:spPr>
          <a:xfrm>
            <a:off x="838200" y="1828800"/>
            <a:ext cx="6197145" cy="4348163"/>
          </a:xfrm>
        </p:spPr>
        <p:txBody>
          <a:bodyPr/>
          <a:lstStyle/>
          <a:p>
            <a:pPr algn="just" fontAlgn="base">
              <a:lnSpc>
                <a:spcPct val="150000"/>
              </a:lnSpc>
            </a:pPr>
            <a:r>
              <a:rPr lang="en-US" dirty="0"/>
              <a:t>The Excel LEN function returns the length of a given text string as the number of characters. LEN will also count characters in numbers, but number formatting is not included.</a:t>
            </a:r>
          </a:p>
          <a:p>
            <a:pPr marL="0" indent="0" algn="just">
              <a:lnSpc>
                <a:spcPct val="150000"/>
              </a:lnSpc>
              <a:buNone/>
            </a:pPr>
            <a:endParaRPr lang="en-US" dirty="0"/>
          </a:p>
        </p:txBody>
      </p:sp>
      <p:pic>
        <p:nvPicPr>
          <p:cNvPr id="19458" name="Picture 2" descr="Excel LEN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2659"/>
          <a:stretch/>
        </p:blipFill>
        <p:spPr bwMode="auto">
          <a:xfrm>
            <a:off x="7035346" y="1981766"/>
            <a:ext cx="5156654"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1420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REPT Function</a:t>
            </a:r>
            <a:br>
              <a:rPr lang="en-US" b="1" dirty="0"/>
            </a:br>
            <a:endParaRPr lang="en-US" dirty="0"/>
          </a:p>
        </p:txBody>
      </p:sp>
      <p:sp>
        <p:nvSpPr>
          <p:cNvPr id="3" name="Content Placeholder 2"/>
          <p:cNvSpPr>
            <a:spLocks noGrp="1"/>
          </p:cNvSpPr>
          <p:nvPr>
            <p:ph idx="1"/>
          </p:nvPr>
        </p:nvSpPr>
        <p:spPr/>
        <p:txBody>
          <a:bodyPr/>
          <a:lstStyle/>
          <a:p>
            <a:pPr fontAlgn="base"/>
            <a:r>
              <a:rPr lang="en-US" dirty="0"/>
              <a:t>The Excel REPT function repeats characters a given number of times. For example, =REPT("x",5) returns "xxxxx".</a:t>
            </a:r>
          </a:p>
          <a:p>
            <a:pPr marL="0" indent="0">
              <a:buNone/>
            </a:pPr>
            <a:endParaRPr lang="en-US" dirty="0"/>
          </a:p>
        </p:txBody>
      </p:sp>
    </p:spTree>
    <p:extLst>
      <p:ext uri="{BB962C8B-B14F-4D97-AF65-F5344CB8AC3E}">
        <p14:creationId xmlns:p14="http://schemas.microsoft.com/office/powerpoint/2010/main" val="38492001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TRIM function</a:t>
            </a:r>
          </a:p>
        </p:txBody>
      </p:sp>
      <p:sp>
        <p:nvSpPr>
          <p:cNvPr id="3" name="Content Placeholder 2"/>
          <p:cNvSpPr>
            <a:spLocks noGrp="1"/>
          </p:cNvSpPr>
          <p:nvPr>
            <p:ph idx="1"/>
          </p:nvPr>
        </p:nvSpPr>
        <p:spPr/>
        <p:txBody>
          <a:bodyPr/>
          <a:lstStyle/>
          <a:p>
            <a:pPr>
              <a:lnSpc>
                <a:spcPct val="150000"/>
              </a:lnSpc>
            </a:pPr>
            <a:r>
              <a:rPr lang="en-US" dirty="0" smtClean="0"/>
              <a:t>The </a:t>
            </a:r>
            <a:r>
              <a:rPr lang="en-US" dirty="0"/>
              <a:t>TRIM function is used to “normalize” all spacing. TRIM automatically strips space at the start and end of a given string and leaves just one space between all words inside the string. It takes care of extra spaces caused by empty cells. </a:t>
            </a:r>
            <a:endParaRPr lang="en-US" dirty="0" smtClean="0"/>
          </a:p>
          <a:p>
            <a:pPr>
              <a:lnSpc>
                <a:spcPct val="150000"/>
              </a:lnSpc>
            </a:pPr>
            <a:r>
              <a:rPr lang="en-US" dirty="0"/>
              <a:t>=TRIM("   A stitch    in time.   ")  </a:t>
            </a:r>
            <a:r>
              <a:rPr lang="en-US" dirty="0" smtClean="0"/>
              <a:t>returns </a:t>
            </a:r>
            <a:r>
              <a:rPr lang="en-US" dirty="0"/>
              <a:t>"A stitch in time."</a:t>
            </a:r>
          </a:p>
        </p:txBody>
      </p:sp>
    </p:spTree>
    <p:extLst>
      <p:ext uri="{BB962C8B-B14F-4D97-AF65-F5344CB8AC3E}">
        <p14:creationId xmlns:p14="http://schemas.microsoft.com/office/powerpoint/2010/main" val="24312119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LEFT function</a:t>
            </a:r>
          </a:p>
        </p:txBody>
      </p:sp>
      <p:sp>
        <p:nvSpPr>
          <p:cNvPr id="3" name="Content Placeholder 2"/>
          <p:cNvSpPr>
            <a:spLocks noGrp="1"/>
          </p:cNvSpPr>
          <p:nvPr>
            <p:ph idx="1"/>
          </p:nvPr>
        </p:nvSpPr>
        <p:spPr>
          <a:xfrm>
            <a:off x="377371" y="1828800"/>
            <a:ext cx="5515429" cy="4348163"/>
          </a:xfrm>
        </p:spPr>
        <p:txBody>
          <a:bodyPr/>
          <a:lstStyle/>
          <a:p>
            <a:pPr algn="just">
              <a:lnSpc>
                <a:spcPct val="150000"/>
              </a:lnSpc>
            </a:pPr>
            <a:r>
              <a:rPr lang="en-US" dirty="0"/>
              <a:t>The Excel LEFT function extracts a given number of characters from the left side of a supplied text string. For </a:t>
            </a:r>
            <a:r>
              <a:rPr lang="en-US" dirty="0" smtClean="0"/>
              <a:t>example:</a:t>
            </a:r>
          </a:p>
          <a:p>
            <a:pPr algn="just">
              <a:lnSpc>
                <a:spcPct val="150000"/>
              </a:lnSpc>
            </a:pPr>
            <a:r>
              <a:rPr lang="en-US" dirty="0" smtClean="0"/>
              <a:t> </a:t>
            </a:r>
            <a:r>
              <a:rPr lang="en-US" dirty="0"/>
              <a:t>LEFT("apple",3) returns "app</a:t>
            </a:r>
            <a:r>
              <a:rPr lang="en-US" dirty="0" smtClean="0"/>
              <a:t>".</a:t>
            </a:r>
          </a:p>
          <a:p>
            <a:pPr algn="just">
              <a:lnSpc>
                <a:spcPct val="150000"/>
              </a:lnSpc>
            </a:pPr>
            <a:endParaRPr lang="en-US" dirty="0"/>
          </a:p>
        </p:txBody>
      </p:sp>
      <p:pic>
        <p:nvPicPr>
          <p:cNvPr id="20482" name="Picture 2" descr="Excel TRIM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12211" b="23428"/>
          <a:stretch/>
        </p:blipFill>
        <p:spPr bwMode="auto">
          <a:xfrm>
            <a:off x="6338661" y="2544195"/>
            <a:ext cx="5853339" cy="2917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59913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SUBSTITUTE function</a:t>
            </a:r>
          </a:p>
        </p:txBody>
      </p:sp>
      <p:sp>
        <p:nvSpPr>
          <p:cNvPr id="3" name="Content Placeholder 2"/>
          <p:cNvSpPr>
            <a:spLocks noGrp="1"/>
          </p:cNvSpPr>
          <p:nvPr>
            <p:ph idx="1"/>
          </p:nvPr>
        </p:nvSpPr>
        <p:spPr>
          <a:xfrm>
            <a:off x="838200" y="1828800"/>
            <a:ext cx="11353800" cy="4348163"/>
          </a:xfrm>
        </p:spPr>
        <p:txBody>
          <a:bodyPr/>
          <a:lstStyle/>
          <a:p>
            <a:pPr>
              <a:lnSpc>
                <a:spcPct val="150000"/>
              </a:lnSpc>
            </a:pPr>
            <a:r>
              <a:rPr lang="en-US" dirty="0"/>
              <a:t>The Excel SUBSTITUTE function replaces text in a given string by matching. For example =SUBSTITUTE("952-455-7865","-","") returns "9524557865"; the dash is stripped. SUBSTITUTE is </a:t>
            </a:r>
            <a:r>
              <a:rPr lang="en-US" dirty="0" smtClean="0"/>
              <a:t>case-sensitive.</a:t>
            </a:r>
          </a:p>
          <a:p>
            <a:pPr>
              <a:lnSpc>
                <a:spcPct val="150000"/>
              </a:lnSpc>
            </a:pPr>
            <a:endParaRPr lang="en-US" dirty="0"/>
          </a:p>
        </p:txBody>
      </p:sp>
      <p:pic>
        <p:nvPicPr>
          <p:cNvPr id="21506" name="Picture 2" descr="Excel SUBSTITUTE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b="36205"/>
          <a:stretch/>
        </p:blipFill>
        <p:spPr bwMode="auto">
          <a:xfrm>
            <a:off x="3074668" y="3746387"/>
            <a:ext cx="6667500" cy="2430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1456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REPLACE function</a:t>
            </a:r>
          </a:p>
        </p:txBody>
      </p:sp>
      <p:sp>
        <p:nvSpPr>
          <p:cNvPr id="3" name="Content Placeholder 2"/>
          <p:cNvSpPr>
            <a:spLocks noGrp="1"/>
          </p:cNvSpPr>
          <p:nvPr>
            <p:ph idx="1"/>
          </p:nvPr>
        </p:nvSpPr>
        <p:spPr>
          <a:xfrm>
            <a:off x="838200" y="1828800"/>
            <a:ext cx="7144657" cy="4348163"/>
          </a:xfrm>
        </p:spPr>
        <p:txBody>
          <a:bodyPr>
            <a:normAutofit/>
          </a:bodyPr>
          <a:lstStyle/>
          <a:p>
            <a:pPr>
              <a:lnSpc>
                <a:spcPct val="150000"/>
              </a:lnSpc>
            </a:pPr>
            <a:r>
              <a:rPr lang="en-US" dirty="0"/>
              <a:t>The Excel REPLACE function replaces characters specified by location in a given text string with another text string. For </a:t>
            </a:r>
            <a:r>
              <a:rPr lang="en-US" dirty="0" smtClean="0"/>
              <a:t>example:</a:t>
            </a:r>
          </a:p>
          <a:p>
            <a:pPr>
              <a:lnSpc>
                <a:spcPct val="150000"/>
              </a:lnSpc>
            </a:pPr>
            <a:r>
              <a:rPr lang="en-US" dirty="0" smtClean="0"/>
              <a:t>=REPLACE</a:t>
            </a:r>
            <a:r>
              <a:rPr lang="en-US" dirty="0"/>
              <a:t>("XYZ123",4,3,"456") returns "XYZ456".</a:t>
            </a:r>
          </a:p>
        </p:txBody>
      </p:sp>
      <p:pic>
        <p:nvPicPr>
          <p:cNvPr id="22530" name="Picture 2" descr="Excel REPLACE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7272"/>
          <a:stretch/>
        </p:blipFill>
        <p:spPr bwMode="auto">
          <a:xfrm>
            <a:off x="8435382" y="1828800"/>
            <a:ext cx="3455400" cy="4621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29029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TODAY </a:t>
            </a:r>
            <a:r>
              <a:rPr lang="en-US" b="1" dirty="0" smtClean="0"/>
              <a:t>Function</a:t>
            </a:r>
            <a:endParaRPr lang="en-US" dirty="0"/>
          </a:p>
        </p:txBody>
      </p:sp>
      <p:sp>
        <p:nvSpPr>
          <p:cNvPr id="3" name="Content Placeholder 2"/>
          <p:cNvSpPr>
            <a:spLocks noGrp="1"/>
          </p:cNvSpPr>
          <p:nvPr>
            <p:ph idx="1"/>
          </p:nvPr>
        </p:nvSpPr>
        <p:spPr/>
        <p:txBody>
          <a:bodyPr/>
          <a:lstStyle/>
          <a:p>
            <a:r>
              <a:rPr lang="en-US" dirty="0"/>
              <a:t>The Excel TODAY function returns the current date, updated continuously when a worksheet is changed or opened. The TODAY function takes no arguments.</a:t>
            </a:r>
            <a:endParaRPr lang="en-US" dirty="0"/>
          </a:p>
        </p:txBody>
      </p:sp>
    </p:spTree>
    <p:extLst>
      <p:ext uri="{BB962C8B-B14F-4D97-AF65-F5344CB8AC3E}">
        <p14:creationId xmlns:p14="http://schemas.microsoft.com/office/powerpoint/2010/main" val="10989104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COUNTBLANK function</a:t>
            </a:r>
          </a:p>
        </p:txBody>
      </p:sp>
      <p:sp>
        <p:nvSpPr>
          <p:cNvPr id="3" name="Content Placeholder 2"/>
          <p:cNvSpPr>
            <a:spLocks noGrp="1"/>
          </p:cNvSpPr>
          <p:nvPr>
            <p:ph idx="1"/>
          </p:nvPr>
        </p:nvSpPr>
        <p:spPr>
          <a:xfrm>
            <a:off x="838200" y="1828800"/>
            <a:ext cx="6955971" cy="4348163"/>
          </a:xfrm>
        </p:spPr>
        <p:txBody>
          <a:bodyPr/>
          <a:lstStyle/>
          <a:p>
            <a:pPr algn="just" fontAlgn="base">
              <a:lnSpc>
                <a:spcPct val="150000"/>
              </a:lnSpc>
            </a:pPr>
            <a:r>
              <a:rPr lang="en-US" dirty="0"/>
              <a:t>The Excel COUNTBLANK function returns a count of empty cells in a </a:t>
            </a:r>
            <a:r>
              <a:rPr lang="en-US" u="sng" dirty="0"/>
              <a:t>range</a:t>
            </a:r>
            <a:r>
              <a:rPr lang="en-US" dirty="0"/>
              <a:t>. Cells that contain text, numbers, errors, spaces, etc. are </a:t>
            </a:r>
            <a:r>
              <a:rPr lang="en-US" i="1" dirty="0"/>
              <a:t>not</a:t>
            </a:r>
            <a:r>
              <a:rPr lang="en-US" dirty="0"/>
              <a:t> counted. Formulas that return empty text are counted</a:t>
            </a:r>
            <a:r>
              <a:rPr lang="en-US" dirty="0" smtClean="0"/>
              <a:t>.</a:t>
            </a:r>
          </a:p>
          <a:p>
            <a:pPr algn="just" fontAlgn="base">
              <a:lnSpc>
                <a:spcPct val="150000"/>
              </a:lnSpc>
            </a:pPr>
            <a:r>
              <a:rPr lang="en-US" dirty="0" smtClean="0"/>
              <a:t>=</a:t>
            </a:r>
            <a:r>
              <a:rPr lang="en-US" dirty="0"/>
              <a:t>COUNTBLANK(B5:B15) // returns 3</a:t>
            </a:r>
          </a:p>
        </p:txBody>
      </p:sp>
      <p:pic>
        <p:nvPicPr>
          <p:cNvPr id="9219" name="Picture 3" descr="Excel COUNTBLANK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4646"/>
          <a:stretch/>
        </p:blipFill>
        <p:spPr bwMode="auto">
          <a:xfrm>
            <a:off x="7935232" y="1980973"/>
            <a:ext cx="3690711"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2527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COUNTA Function</a:t>
            </a:r>
            <a:endParaRPr lang="en-US" dirty="0"/>
          </a:p>
        </p:txBody>
      </p:sp>
      <p:sp>
        <p:nvSpPr>
          <p:cNvPr id="6" name="Content Placeholder 5"/>
          <p:cNvSpPr>
            <a:spLocks noGrp="1"/>
          </p:cNvSpPr>
          <p:nvPr>
            <p:ph idx="1"/>
          </p:nvPr>
        </p:nvSpPr>
        <p:spPr>
          <a:xfrm>
            <a:off x="838200" y="1828800"/>
            <a:ext cx="5896429" cy="4348163"/>
          </a:xfrm>
        </p:spPr>
        <p:txBody>
          <a:bodyPr>
            <a:normAutofit/>
          </a:bodyPr>
          <a:lstStyle/>
          <a:p>
            <a:pPr fontAlgn="base"/>
            <a:r>
              <a:rPr lang="en-US" dirty="0"/>
              <a:t>The Excel COUNTA function returns the count of cells that contain numbers, text, logical values, error values, and empty text (""). COUNTA does not count empty cells.</a:t>
            </a:r>
          </a:p>
          <a:p>
            <a:r>
              <a:rPr lang="en-US" b="1" dirty="0"/>
              <a:t>Examples</a:t>
            </a:r>
          </a:p>
          <a:p>
            <a:r>
              <a:rPr lang="en-US" dirty="0"/>
              <a:t>=COUNTA(B5:B15) // returns </a:t>
            </a:r>
            <a:r>
              <a:rPr lang="en-US" dirty="0" smtClean="0"/>
              <a:t>9</a:t>
            </a:r>
            <a:r>
              <a:rPr lang="en-US" dirty="0"/>
              <a:t/>
            </a:r>
            <a:br>
              <a:rPr lang="en-US" dirty="0"/>
            </a:br>
            <a:endParaRPr lang="en-US" dirty="0"/>
          </a:p>
        </p:txBody>
      </p:sp>
      <p:pic>
        <p:nvPicPr>
          <p:cNvPr id="1028" name="Picture 4" descr="Excel COUNTA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5082"/>
          <a:stretch/>
        </p:blipFill>
        <p:spPr bwMode="auto">
          <a:xfrm>
            <a:off x="7329714" y="1580566"/>
            <a:ext cx="4417466" cy="4596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09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COUNT </a:t>
            </a:r>
            <a:r>
              <a:rPr lang="en-US" b="1" dirty="0" smtClean="0"/>
              <a:t>Function</a:t>
            </a:r>
            <a:endParaRPr lang="en-US" dirty="0"/>
          </a:p>
        </p:txBody>
      </p:sp>
      <p:sp>
        <p:nvSpPr>
          <p:cNvPr id="3" name="Content Placeholder 2"/>
          <p:cNvSpPr>
            <a:spLocks noGrp="1"/>
          </p:cNvSpPr>
          <p:nvPr>
            <p:ph idx="1"/>
          </p:nvPr>
        </p:nvSpPr>
        <p:spPr>
          <a:xfrm>
            <a:off x="838199" y="1828800"/>
            <a:ext cx="6331857" cy="4348163"/>
          </a:xfrm>
        </p:spPr>
        <p:txBody>
          <a:bodyPr>
            <a:normAutofit/>
          </a:bodyPr>
          <a:lstStyle/>
          <a:p>
            <a:pPr fontAlgn="base"/>
            <a:r>
              <a:rPr lang="en-US" dirty="0"/>
              <a:t>The Excel COUNT function returns a count of values that are numbers. Numbers include negative numbers, percentages, dates, times, fractions, and formulas that return numbers. Empty cells and text values are </a:t>
            </a:r>
            <a:r>
              <a:rPr lang="en-US" dirty="0" smtClean="0"/>
              <a:t>ignored.</a:t>
            </a:r>
            <a:endParaRPr lang="en-US" dirty="0"/>
          </a:p>
          <a:p>
            <a:pPr fontAlgn="base"/>
            <a:r>
              <a:rPr lang="en-US" b="1" dirty="0" smtClean="0"/>
              <a:t>Examples</a:t>
            </a:r>
          </a:p>
          <a:p>
            <a:pPr fontAlgn="base"/>
            <a:r>
              <a:rPr lang="en-US" dirty="0"/>
              <a:t>=COUNT(B5:B15) // returns 6</a:t>
            </a:r>
            <a:br>
              <a:rPr lang="en-US" dirty="0"/>
            </a:br>
            <a:endParaRPr lang="en-US" dirty="0"/>
          </a:p>
        </p:txBody>
      </p:sp>
      <p:pic>
        <p:nvPicPr>
          <p:cNvPr id="2050" name="Picture 2" descr="Excel COUN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45517"/>
          <a:stretch/>
        </p:blipFill>
        <p:spPr bwMode="auto">
          <a:xfrm>
            <a:off x="7620001" y="1828800"/>
            <a:ext cx="4470400" cy="4688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368809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CONVERT function</a:t>
            </a:r>
          </a:p>
        </p:txBody>
      </p:sp>
      <p:sp>
        <p:nvSpPr>
          <p:cNvPr id="3" name="Content Placeholder 2"/>
          <p:cNvSpPr>
            <a:spLocks noGrp="1"/>
          </p:cNvSpPr>
          <p:nvPr>
            <p:ph idx="1"/>
          </p:nvPr>
        </p:nvSpPr>
        <p:spPr>
          <a:xfrm>
            <a:off x="838200" y="1828800"/>
            <a:ext cx="5867400" cy="4348163"/>
          </a:xfrm>
        </p:spPr>
        <p:txBody>
          <a:bodyPr>
            <a:normAutofit/>
          </a:bodyPr>
          <a:lstStyle/>
          <a:p>
            <a:pPr fontAlgn="base"/>
            <a:r>
              <a:rPr lang="en-US" dirty="0"/>
              <a:t>The Excel CONVERT function converts a number in one measurement system to another. For example, you can use CONVERT to convert feet into meters, pounds into kilograms, Fahrenheit to Celsius, gallons into liters, and for many other unit conversions</a:t>
            </a:r>
            <a:r>
              <a:rPr lang="en-US" dirty="0" smtClean="0"/>
              <a:t>.</a:t>
            </a:r>
            <a:r>
              <a:rPr lang="en-US" dirty="0"/>
              <a:t/>
            </a:r>
            <a:br>
              <a:rPr lang="en-US" dirty="0"/>
            </a:br>
            <a:endParaRPr lang="en-US" dirty="0"/>
          </a:p>
        </p:txBody>
      </p:sp>
      <p:pic>
        <p:nvPicPr>
          <p:cNvPr id="10242" name="Picture 2" descr="Excel CONVER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1193"/>
          <a:stretch/>
        </p:blipFill>
        <p:spPr bwMode="auto">
          <a:xfrm>
            <a:off x="6937555" y="2229304"/>
            <a:ext cx="525444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30966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PI </a:t>
            </a:r>
            <a:r>
              <a:rPr lang="en-US" b="1" dirty="0" smtClean="0"/>
              <a:t>Function</a:t>
            </a:r>
            <a:endParaRPr lang="en-US" dirty="0"/>
          </a:p>
        </p:txBody>
      </p:sp>
      <p:sp>
        <p:nvSpPr>
          <p:cNvPr id="3" name="Content Placeholder 2"/>
          <p:cNvSpPr>
            <a:spLocks noGrp="1"/>
          </p:cNvSpPr>
          <p:nvPr>
            <p:ph idx="1"/>
          </p:nvPr>
        </p:nvSpPr>
        <p:spPr/>
        <p:txBody>
          <a:bodyPr/>
          <a:lstStyle/>
          <a:p>
            <a:r>
              <a:rPr lang="en-US" dirty="0"/>
              <a:t>The Excel PI function returns the value of the geometric constant </a:t>
            </a:r>
            <a:r>
              <a:rPr lang="el-GR" dirty="0"/>
              <a:t>π (</a:t>
            </a:r>
            <a:r>
              <a:rPr lang="en-US" dirty="0"/>
              <a:t>pi).</a:t>
            </a:r>
            <a:endParaRPr lang="en-US" dirty="0"/>
          </a:p>
        </p:txBody>
      </p:sp>
      <p:pic>
        <p:nvPicPr>
          <p:cNvPr id="1026" name="Picture 2" descr="Excel PI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762" r="59885" b="52381"/>
          <a:stretch/>
        </p:blipFill>
        <p:spPr bwMode="auto">
          <a:xfrm>
            <a:off x="7082971" y="2699657"/>
            <a:ext cx="5109029" cy="3410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88622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CEILING function</a:t>
            </a:r>
          </a:p>
        </p:txBody>
      </p:sp>
      <p:sp>
        <p:nvSpPr>
          <p:cNvPr id="3" name="Content Placeholder 2"/>
          <p:cNvSpPr>
            <a:spLocks noGrp="1"/>
          </p:cNvSpPr>
          <p:nvPr>
            <p:ph idx="1"/>
          </p:nvPr>
        </p:nvSpPr>
        <p:spPr>
          <a:xfrm>
            <a:off x="188686" y="1828800"/>
            <a:ext cx="7150100" cy="4348163"/>
          </a:xfrm>
        </p:spPr>
        <p:txBody>
          <a:bodyPr>
            <a:normAutofit/>
          </a:bodyPr>
          <a:lstStyle/>
          <a:p>
            <a:pPr algn="just" fontAlgn="base">
              <a:lnSpc>
                <a:spcPct val="160000"/>
              </a:lnSpc>
            </a:pPr>
            <a:r>
              <a:rPr lang="en-US" sz="1800" dirty="0"/>
              <a:t>The Excel CEILING function rounds a number up to a given multiple. The multiple to use for rounding is provided as the </a:t>
            </a:r>
            <a:r>
              <a:rPr lang="en-US" sz="1800" i="1" dirty="0"/>
              <a:t>significance</a:t>
            </a:r>
            <a:r>
              <a:rPr lang="en-US" sz="1800" dirty="0"/>
              <a:t> argument. If the number is already an exact multiple, no rounding occurs and the original number is returned.</a:t>
            </a:r>
          </a:p>
          <a:p>
            <a:pPr fontAlgn="base">
              <a:lnSpc>
                <a:spcPct val="160000"/>
              </a:lnSpc>
            </a:pPr>
            <a:r>
              <a:rPr lang="en-US" sz="1800" dirty="0"/>
              <a:t>The CEILING function </a:t>
            </a:r>
            <a:r>
              <a:rPr lang="en-US" sz="1800" dirty="0" smtClean="0"/>
              <a:t>takes two</a:t>
            </a:r>
            <a:r>
              <a:rPr lang="en-US" sz="1800" dirty="0"/>
              <a:t> </a:t>
            </a:r>
            <a:r>
              <a:rPr lang="en-US" sz="1800" u="sng" dirty="0"/>
              <a:t>arguments</a:t>
            </a:r>
            <a:r>
              <a:rPr lang="en-US" sz="1800" dirty="0"/>
              <a:t>, </a:t>
            </a:r>
            <a:r>
              <a:rPr lang="en-US" sz="1800" i="1" dirty="0"/>
              <a:t>number,</a:t>
            </a:r>
            <a:r>
              <a:rPr lang="en-US" sz="1800" dirty="0"/>
              <a:t> and </a:t>
            </a:r>
            <a:r>
              <a:rPr lang="en-US" sz="1800" i="1" dirty="0" smtClean="0"/>
              <a:t>significance.</a:t>
            </a:r>
            <a:endParaRPr lang="en-US" sz="1800" dirty="0"/>
          </a:p>
          <a:p>
            <a:pPr fontAlgn="base">
              <a:lnSpc>
                <a:spcPct val="160000"/>
              </a:lnSpc>
            </a:pPr>
            <a:r>
              <a:rPr lang="en-US" sz="1800" dirty="0"/>
              <a:t> </a:t>
            </a:r>
            <a:r>
              <a:rPr lang="en-US" sz="1800" i="1" dirty="0"/>
              <a:t>Number</a:t>
            </a:r>
            <a:r>
              <a:rPr lang="en-US" sz="1800" dirty="0"/>
              <a:t> is the numeric value to round up. </a:t>
            </a:r>
            <a:endParaRPr lang="en-US" sz="1800" dirty="0" smtClean="0"/>
          </a:p>
          <a:p>
            <a:pPr algn="just" fontAlgn="base">
              <a:lnSpc>
                <a:spcPct val="160000"/>
              </a:lnSpc>
            </a:pPr>
            <a:r>
              <a:rPr lang="en-US" sz="1800" dirty="0" smtClean="0"/>
              <a:t>The</a:t>
            </a:r>
            <a:r>
              <a:rPr lang="en-US" sz="1800" dirty="0"/>
              <a:t> </a:t>
            </a:r>
            <a:r>
              <a:rPr lang="en-US" sz="1800" i="1" dirty="0"/>
              <a:t>significance</a:t>
            </a:r>
            <a:r>
              <a:rPr lang="en-US" sz="1800" dirty="0"/>
              <a:t> argument is the multiple to which </a:t>
            </a:r>
            <a:r>
              <a:rPr lang="en-US" sz="1800" i="1" dirty="0"/>
              <a:t>number</a:t>
            </a:r>
            <a:r>
              <a:rPr lang="en-US" sz="1800" dirty="0"/>
              <a:t> should be rounded</a:t>
            </a:r>
            <a:r>
              <a:rPr lang="en-US" sz="1800" dirty="0" smtClean="0"/>
              <a:t>.</a:t>
            </a:r>
            <a:endParaRPr lang="en-US" sz="1800" dirty="0"/>
          </a:p>
        </p:txBody>
      </p:sp>
      <p:pic>
        <p:nvPicPr>
          <p:cNvPr id="23554" name="Picture 2" descr="Excel CEILING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7211" b="20381"/>
          <a:stretch/>
        </p:blipFill>
        <p:spPr bwMode="auto">
          <a:xfrm>
            <a:off x="7338786" y="2486138"/>
            <a:ext cx="4853214" cy="3033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45208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FLOOR function</a:t>
            </a:r>
          </a:p>
        </p:txBody>
      </p:sp>
      <p:sp>
        <p:nvSpPr>
          <p:cNvPr id="3" name="Content Placeholder 2"/>
          <p:cNvSpPr>
            <a:spLocks noGrp="1"/>
          </p:cNvSpPr>
          <p:nvPr>
            <p:ph idx="1"/>
          </p:nvPr>
        </p:nvSpPr>
        <p:spPr>
          <a:xfrm>
            <a:off x="838200" y="1828800"/>
            <a:ext cx="5359400" cy="4348163"/>
          </a:xfrm>
        </p:spPr>
        <p:txBody>
          <a:bodyPr>
            <a:normAutofit fontScale="92500" lnSpcReduction="10000"/>
          </a:bodyPr>
          <a:lstStyle/>
          <a:p>
            <a:pPr algn="just" fontAlgn="base">
              <a:lnSpc>
                <a:spcPct val="150000"/>
              </a:lnSpc>
            </a:pPr>
            <a:r>
              <a:rPr lang="en-US" dirty="0"/>
              <a:t>The Excel FLOOR function rounds a given number down to the nearest specified multiple. FLOOR works like the MROUND function, but FLOOR </a:t>
            </a:r>
            <a:r>
              <a:rPr lang="en-US" i="1" dirty="0"/>
              <a:t>always rounds down</a:t>
            </a:r>
            <a:r>
              <a:rPr lang="en-US" dirty="0" smtClean="0"/>
              <a:t>.</a:t>
            </a:r>
          </a:p>
          <a:p>
            <a:pPr marL="0" indent="0" algn="just">
              <a:lnSpc>
                <a:spcPct val="150000"/>
              </a:lnSpc>
              <a:buNone/>
            </a:pPr>
            <a:r>
              <a:rPr lang="en-US" dirty="0"/>
              <a:t/>
            </a:r>
            <a:br>
              <a:rPr lang="en-US" dirty="0"/>
            </a:br>
            <a:endParaRPr lang="en-US" dirty="0"/>
          </a:p>
        </p:txBody>
      </p:sp>
      <p:pic>
        <p:nvPicPr>
          <p:cNvPr id="11266" name="Picture 2" descr="Excel FLOOR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23966"/>
          <a:stretch/>
        </p:blipFill>
        <p:spPr bwMode="auto">
          <a:xfrm>
            <a:off x="6875689" y="1828800"/>
            <a:ext cx="5069568"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4384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 </a:t>
            </a:r>
            <a:r>
              <a:rPr lang="en-US" b="1" dirty="0" smtClean="0"/>
              <a:t>Function</a:t>
            </a:r>
            <a:endParaRPr lang="en-US" dirty="0"/>
          </a:p>
        </p:txBody>
      </p:sp>
      <p:sp>
        <p:nvSpPr>
          <p:cNvPr id="3" name="Content Placeholder 2"/>
          <p:cNvSpPr>
            <a:spLocks noGrp="1"/>
          </p:cNvSpPr>
          <p:nvPr>
            <p:ph idx="1"/>
          </p:nvPr>
        </p:nvSpPr>
        <p:spPr>
          <a:xfrm>
            <a:off x="838200" y="1828800"/>
            <a:ext cx="5475514" cy="4348163"/>
          </a:xfrm>
        </p:spPr>
        <p:txBody>
          <a:bodyPr/>
          <a:lstStyle/>
          <a:p>
            <a:r>
              <a:rPr lang="en-US" dirty="0"/>
              <a:t>The Excel INT function returns the integer part of a decimal number</a:t>
            </a:r>
            <a:endParaRPr lang="en-US" dirty="0"/>
          </a:p>
        </p:txBody>
      </p:sp>
      <p:pic>
        <p:nvPicPr>
          <p:cNvPr id="2050" name="Picture 2" descr="Excel IN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54660"/>
          <a:stretch/>
        </p:blipFill>
        <p:spPr bwMode="auto">
          <a:xfrm>
            <a:off x="8505371" y="1828799"/>
            <a:ext cx="3585029" cy="4518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93708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TRUNC function</a:t>
            </a:r>
          </a:p>
        </p:txBody>
      </p:sp>
      <p:sp>
        <p:nvSpPr>
          <p:cNvPr id="3" name="Content Placeholder 2"/>
          <p:cNvSpPr>
            <a:spLocks noGrp="1"/>
          </p:cNvSpPr>
          <p:nvPr>
            <p:ph idx="1"/>
          </p:nvPr>
        </p:nvSpPr>
        <p:spPr>
          <a:xfrm>
            <a:off x="838199" y="1828800"/>
            <a:ext cx="6056087" cy="4348163"/>
          </a:xfrm>
        </p:spPr>
        <p:txBody>
          <a:bodyPr>
            <a:normAutofit lnSpcReduction="10000"/>
          </a:bodyPr>
          <a:lstStyle/>
          <a:p>
            <a:pPr fontAlgn="base">
              <a:lnSpc>
                <a:spcPct val="150000"/>
              </a:lnSpc>
            </a:pPr>
            <a:r>
              <a:rPr lang="en-US" dirty="0"/>
              <a:t>The Excel TRUNC function returns a truncated number based on an (optional) number of digits. For example, TRUNC(4.9) will return 4, and TRUNC(-3.5) will return -3. The TRUNC function does no rounding, it simply truncates as specified</a:t>
            </a:r>
            <a:r>
              <a:rPr lang="en-US" dirty="0" smtClean="0"/>
              <a:t>.</a:t>
            </a:r>
            <a:endParaRPr lang="en-US" dirty="0"/>
          </a:p>
        </p:txBody>
      </p:sp>
      <p:pic>
        <p:nvPicPr>
          <p:cNvPr id="12290" name="Picture 2" descr="Excel TRUNC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36592"/>
          <a:stretch/>
        </p:blipFill>
        <p:spPr bwMode="auto">
          <a:xfrm>
            <a:off x="7068457" y="1828799"/>
            <a:ext cx="5021943" cy="4525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64688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ROUND function</a:t>
            </a:r>
          </a:p>
        </p:txBody>
      </p:sp>
      <p:sp>
        <p:nvSpPr>
          <p:cNvPr id="3" name="Content Placeholder 2"/>
          <p:cNvSpPr>
            <a:spLocks noGrp="1"/>
          </p:cNvSpPr>
          <p:nvPr>
            <p:ph idx="1"/>
          </p:nvPr>
        </p:nvSpPr>
        <p:spPr>
          <a:xfrm>
            <a:off x="838200" y="1828800"/>
            <a:ext cx="5243286" cy="4348163"/>
          </a:xfrm>
        </p:spPr>
        <p:txBody>
          <a:bodyPr/>
          <a:lstStyle/>
          <a:p>
            <a:pPr fontAlgn="base">
              <a:lnSpc>
                <a:spcPct val="150000"/>
              </a:lnSpc>
            </a:pPr>
            <a:r>
              <a:rPr lang="en-US" dirty="0"/>
              <a:t>The Excel ROUND function returns a number rounded to a given number of digits. The ROUND function can round to the right or left of the decimal point</a:t>
            </a:r>
            <a:r>
              <a:rPr lang="en-US" dirty="0" smtClean="0"/>
              <a:t>.</a:t>
            </a:r>
          </a:p>
          <a:p>
            <a:pPr marL="0" indent="0" fontAlgn="base">
              <a:lnSpc>
                <a:spcPct val="150000"/>
              </a:lnSpc>
              <a:buNone/>
            </a:pPr>
            <a:endParaRPr lang="en-US" dirty="0"/>
          </a:p>
        </p:txBody>
      </p:sp>
      <p:pic>
        <p:nvPicPr>
          <p:cNvPr id="13314" name="Picture 2" descr="Excel ROUND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r="13932" b="19062"/>
          <a:stretch/>
        </p:blipFill>
        <p:spPr bwMode="auto">
          <a:xfrm>
            <a:off x="6453414" y="1952739"/>
            <a:ext cx="5738586" cy="3083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6661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FV function</a:t>
            </a:r>
          </a:p>
        </p:txBody>
      </p:sp>
      <p:sp>
        <p:nvSpPr>
          <p:cNvPr id="3" name="Content Placeholder 2"/>
          <p:cNvSpPr>
            <a:spLocks noGrp="1"/>
          </p:cNvSpPr>
          <p:nvPr>
            <p:ph idx="1"/>
          </p:nvPr>
        </p:nvSpPr>
        <p:spPr>
          <a:xfrm>
            <a:off x="0" y="1828800"/>
            <a:ext cx="6066972" cy="4348163"/>
          </a:xfrm>
        </p:spPr>
        <p:txBody>
          <a:bodyPr>
            <a:normAutofit/>
          </a:bodyPr>
          <a:lstStyle/>
          <a:p>
            <a:pPr algn="just" fontAlgn="base">
              <a:lnSpc>
                <a:spcPct val="150000"/>
              </a:lnSpc>
            </a:pPr>
            <a:r>
              <a:rPr lang="en-US" dirty="0"/>
              <a:t>The Excel FV function is a financial function that returns the future value of an investment. You can use the FV function to get the future value of an investment assuming periodic, constant payments with a constant interest rate</a:t>
            </a:r>
            <a:r>
              <a:rPr lang="en-US" dirty="0" smtClean="0"/>
              <a:t>.</a:t>
            </a:r>
          </a:p>
          <a:p>
            <a:pPr algn="just">
              <a:lnSpc>
                <a:spcPct val="150000"/>
              </a:lnSpc>
            </a:pPr>
            <a:endParaRPr lang="en-US" dirty="0"/>
          </a:p>
        </p:txBody>
      </p:sp>
      <p:pic>
        <p:nvPicPr>
          <p:cNvPr id="14338" name="Picture 2" descr="Excel FV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8938" r="38390" b="16015"/>
          <a:stretch/>
        </p:blipFill>
        <p:spPr bwMode="auto">
          <a:xfrm>
            <a:off x="6066973" y="1828800"/>
            <a:ext cx="6125028" cy="4263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976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PV function</a:t>
            </a:r>
          </a:p>
        </p:txBody>
      </p:sp>
      <p:sp>
        <p:nvSpPr>
          <p:cNvPr id="3" name="Content Placeholder 2"/>
          <p:cNvSpPr>
            <a:spLocks noGrp="1"/>
          </p:cNvSpPr>
          <p:nvPr>
            <p:ph idx="1"/>
          </p:nvPr>
        </p:nvSpPr>
        <p:spPr>
          <a:xfrm>
            <a:off x="838199" y="1828800"/>
            <a:ext cx="10918371" cy="4348163"/>
          </a:xfrm>
        </p:spPr>
        <p:txBody>
          <a:bodyPr>
            <a:normAutofit fontScale="92500" lnSpcReduction="20000"/>
          </a:bodyPr>
          <a:lstStyle/>
          <a:p>
            <a:pPr fontAlgn="base"/>
            <a:r>
              <a:rPr lang="en-US" dirty="0"/>
              <a:t>The Excel PV function is a financial function that returns the present value of an investment. You can use the PV function to get the value in today's dollars of a series of future payments, assuming periodic, constant payments and a constant interest rate</a:t>
            </a:r>
            <a:r>
              <a:rPr lang="en-US" dirty="0" smtClean="0"/>
              <a:t>.</a:t>
            </a:r>
          </a:p>
          <a:p>
            <a:pPr fontAlgn="base"/>
            <a:r>
              <a:rPr lang="en-US" dirty="0"/>
              <a:t>=PV (rate, nper, pmt, [fv], [type</a:t>
            </a:r>
            <a:r>
              <a:rPr lang="en-US" dirty="0" smtClean="0"/>
              <a:t>])</a:t>
            </a:r>
          </a:p>
          <a:p>
            <a:pPr fontAlgn="base"/>
            <a:r>
              <a:rPr lang="en-US" b="1" dirty="0"/>
              <a:t>rate</a:t>
            </a:r>
            <a:r>
              <a:rPr lang="en-US" dirty="0"/>
              <a:t> - The interest rate per period.</a:t>
            </a:r>
          </a:p>
          <a:p>
            <a:pPr fontAlgn="base"/>
            <a:r>
              <a:rPr lang="en-US" b="1" dirty="0"/>
              <a:t>nper</a:t>
            </a:r>
            <a:r>
              <a:rPr lang="en-US" dirty="0"/>
              <a:t> - The total number of payment periods.</a:t>
            </a:r>
          </a:p>
          <a:p>
            <a:pPr fontAlgn="base"/>
            <a:r>
              <a:rPr lang="en-US" b="1" dirty="0"/>
              <a:t>pmt</a:t>
            </a:r>
            <a:r>
              <a:rPr lang="en-US" dirty="0"/>
              <a:t> - The payment made each period.</a:t>
            </a:r>
          </a:p>
          <a:p>
            <a:pPr fontAlgn="base"/>
            <a:r>
              <a:rPr lang="en-US" b="1" dirty="0"/>
              <a:t>fv</a:t>
            </a:r>
            <a:r>
              <a:rPr lang="en-US" dirty="0"/>
              <a:t> - [optional] A cash balance you want to attain after the last payment is made. If omitted, assumed to be zero.</a:t>
            </a:r>
          </a:p>
          <a:p>
            <a:pPr fontAlgn="base"/>
            <a:r>
              <a:rPr lang="en-US" b="1" dirty="0"/>
              <a:t>type</a:t>
            </a:r>
            <a:r>
              <a:rPr lang="en-US" dirty="0"/>
              <a:t> - [optional] When payments are due. 0 = end of period, 1 = beginning of period. Default is 0.</a:t>
            </a:r>
          </a:p>
          <a:p>
            <a:pPr fontAlgn="base"/>
            <a:endParaRPr lang="en-US" dirty="0"/>
          </a:p>
        </p:txBody>
      </p:sp>
    </p:spTree>
    <p:extLst>
      <p:ext uri="{BB962C8B-B14F-4D97-AF65-F5344CB8AC3E}">
        <p14:creationId xmlns:p14="http://schemas.microsoft.com/office/powerpoint/2010/main" val="35454286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PMT function</a:t>
            </a:r>
          </a:p>
        </p:txBody>
      </p:sp>
      <p:sp>
        <p:nvSpPr>
          <p:cNvPr id="3" name="Content Placeholder 2"/>
          <p:cNvSpPr>
            <a:spLocks noGrp="1"/>
          </p:cNvSpPr>
          <p:nvPr>
            <p:ph idx="1"/>
          </p:nvPr>
        </p:nvSpPr>
        <p:spPr>
          <a:xfrm>
            <a:off x="838201" y="1828800"/>
            <a:ext cx="5751286" cy="4348163"/>
          </a:xfrm>
        </p:spPr>
        <p:txBody>
          <a:bodyPr>
            <a:normAutofit lnSpcReduction="10000"/>
          </a:bodyPr>
          <a:lstStyle/>
          <a:p>
            <a:pPr algn="just">
              <a:lnSpc>
                <a:spcPct val="150000"/>
              </a:lnSpc>
            </a:pPr>
            <a:r>
              <a:rPr lang="en-US" dirty="0"/>
              <a:t>The Excel PMT function is a financial function that returns the periodic payment for a loan. You can use the PMT function to figure out payments for a loan, given the loan amount, number of periods, and interest rate.</a:t>
            </a:r>
          </a:p>
          <a:p>
            <a:pPr algn="just">
              <a:lnSpc>
                <a:spcPct val="150000"/>
              </a:lnSpc>
            </a:pPr>
            <a:endParaRPr lang="en-US" dirty="0"/>
          </a:p>
          <a:p>
            <a:pPr algn="just">
              <a:lnSpc>
                <a:spcPct val="150000"/>
              </a:lnSpc>
            </a:pPr>
            <a:endParaRPr lang="en-US" dirty="0"/>
          </a:p>
        </p:txBody>
      </p:sp>
      <p:pic>
        <p:nvPicPr>
          <p:cNvPr id="15364" name="Picture 4" descr="Excel PMT function"/>
          <p:cNvPicPr>
            <a:picLocks noChangeAspect="1" noChangeArrowheads="1"/>
          </p:cNvPicPr>
          <p:nvPr/>
        </p:nvPicPr>
        <p:blipFill rotWithShape="1">
          <a:blip r:embed="rId2">
            <a:extLst>
              <a:ext uri="{28A0092B-C50C-407E-A947-70E740481C1C}">
                <a14:useLocalDpi xmlns:a14="http://schemas.microsoft.com/office/drawing/2010/main" val="0"/>
              </a:ext>
            </a:extLst>
          </a:blip>
          <a:srcRect t="8176" r="37898"/>
          <a:stretch/>
        </p:blipFill>
        <p:spPr bwMode="auto">
          <a:xfrm>
            <a:off x="6807201" y="1828800"/>
            <a:ext cx="5384799" cy="4549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56090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t>
            </a:r>
            <a:r>
              <a:rPr lang="en-US" b="1" dirty="0" smtClean="0"/>
              <a:t>harts</a:t>
            </a:r>
            <a:endParaRPr lang="en-US" dirty="0"/>
          </a:p>
        </p:txBody>
      </p:sp>
      <p:sp>
        <p:nvSpPr>
          <p:cNvPr id="3" name="Content Placeholder 2"/>
          <p:cNvSpPr>
            <a:spLocks noGrp="1"/>
          </p:cNvSpPr>
          <p:nvPr>
            <p:ph idx="1"/>
          </p:nvPr>
        </p:nvSpPr>
        <p:spPr/>
        <p:txBody>
          <a:bodyPr>
            <a:normAutofit fontScale="85000" lnSpcReduction="10000"/>
          </a:bodyPr>
          <a:lstStyle/>
          <a:p>
            <a:pPr fontAlgn="base">
              <a:lnSpc>
                <a:spcPct val="150000"/>
              </a:lnSpc>
            </a:pPr>
            <a:r>
              <a:rPr lang="en-US" b="1" dirty="0"/>
              <a:t>How to create a basic chart</a:t>
            </a:r>
          </a:p>
          <a:p>
            <a:pPr fontAlgn="base">
              <a:lnSpc>
                <a:spcPct val="150000"/>
              </a:lnSpc>
            </a:pPr>
            <a:r>
              <a:rPr lang="en-US" dirty="0" smtClean="0"/>
              <a:t>The </a:t>
            </a:r>
            <a:r>
              <a:rPr lang="en-US" dirty="0"/>
              <a:t>charting system in Excel is flexible and deep. You can create charts with very little effort, and you have the power to customize almost every aspect of a chart.</a:t>
            </a:r>
          </a:p>
          <a:p>
            <a:pPr fontAlgn="base">
              <a:lnSpc>
                <a:spcPct val="150000"/>
              </a:lnSpc>
            </a:pPr>
            <a:r>
              <a:rPr lang="en-US" dirty="0" smtClean="0"/>
              <a:t>if </a:t>
            </a:r>
            <a:r>
              <a:rPr lang="en-US" dirty="0"/>
              <a:t>we have annual </a:t>
            </a:r>
            <a:r>
              <a:rPr lang="en-US" dirty="0" smtClean="0"/>
              <a:t>sales for </a:t>
            </a:r>
            <a:r>
              <a:rPr lang="en-US" dirty="0"/>
              <a:t>a small company. We'll use this data to build a basic column chart. The first step in creating a chart in Excel is to prepare the data. Charting works best if the data is structured in a simple grid that doesn't include blank rows or columns</a:t>
            </a:r>
            <a:r>
              <a:rPr lang="en-US" dirty="0" smtClean="0"/>
              <a:t>.</a:t>
            </a:r>
            <a:endParaRPr lang="en-US" dirty="0"/>
          </a:p>
        </p:txBody>
      </p:sp>
    </p:spTree>
    <p:extLst>
      <p:ext uri="{BB962C8B-B14F-4D97-AF65-F5344CB8AC3E}">
        <p14:creationId xmlns:p14="http://schemas.microsoft.com/office/powerpoint/2010/main" val="407113608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Charts</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rotWithShape="1">
          <a:blip r:embed="rId2"/>
          <a:srcRect t="9032" b="9248"/>
          <a:stretch/>
        </p:blipFill>
        <p:spPr>
          <a:xfrm>
            <a:off x="838200" y="1828800"/>
            <a:ext cx="9866361" cy="4533130"/>
          </a:xfrm>
          <a:prstGeom prst="rect">
            <a:avLst/>
          </a:prstGeom>
        </p:spPr>
      </p:pic>
    </p:spTree>
    <p:extLst>
      <p:ext uri="{BB962C8B-B14F-4D97-AF65-F5344CB8AC3E}">
        <p14:creationId xmlns:p14="http://schemas.microsoft.com/office/powerpoint/2010/main" val="367316129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Charts</a:t>
            </a:r>
            <a:endParaRPr lang="en-US" dirty="0"/>
          </a:p>
        </p:txBody>
      </p:sp>
      <p:sp>
        <p:nvSpPr>
          <p:cNvPr id="3" name="Content Placeholder 2"/>
          <p:cNvSpPr>
            <a:spLocks noGrp="1"/>
          </p:cNvSpPr>
          <p:nvPr>
            <p:ph idx="1"/>
          </p:nvPr>
        </p:nvSpPr>
        <p:spPr/>
        <p:txBody>
          <a:bodyPr>
            <a:normAutofit fontScale="70000" lnSpcReduction="20000"/>
          </a:bodyPr>
          <a:lstStyle/>
          <a:p>
            <a:pPr algn="just" fontAlgn="base">
              <a:lnSpc>
                <a:spcPct val="150000"/>
              </a:lnSpc>
            </a:pPr>
            <a:r>
              <a:rPr lang="en-US" dirty="0"/>
              <a:t>First, select the data you'd like to chart. If your data includes totals, don't include these in your selection. However, you should include data labels, if they exist, so that Excel can use them in the chart.</a:t>
            </a:r>
          </a:p>
          <a:p>
            <a:pPr algn="just" fontAlgn="base">
              <a:lnSpc>
                <a:spcPct val="150000"/>
              </a:lnSpc>
            </a:pPr>
            <a:r>
              <a:rPr lang="en-US" dirty="0"/>
              <a:t>Next, click the Insert tab on the ribbon; then click Column, to see a list of column chart styles. All Excel charts have several variations. For Column charts, you'll see options for 2-D columns, 3-D columns, cylinders, cones, and pyramids.</a:t>
            </a:r>
          </a:p>
          <a:p>
            <a:pPr algn="just" fontAlgn="base">
              <a:lnSpc>
                <a:spcPct val="150000"/>
              </a:lnSpc>
            </a:pPr>
            <a:r>
              <a:rPr lang="en-US" dirty="0"/>
              <a:t>For this example, we're going to stick with a basic 2-D column. When you select a chart option, Excel will immediately create a chart in that style. With the chart selected, Excel highlights the cells used to create the chart on the worksheet. You'll see this highlighting only when the chart is selected.</a:t>
            </a:r>
          </a:p>
          <a:p>
            <a:pPr algn="just">
              <a:lnSpc>
                <a:spcPct val="150000"/>
              </a:lnSpc>
            </a:pPr>
            <a:endParaRPr lang="en-US" dirty="0"/>
          </a:p>
        </p:txBody>
      </p:sp>
    </p:spTree>
    <p:extLst>
      <p:ext uri="{BB962C8B-B14F-4D97-AF65-F5344CB8AC3E}">
        <p14:creationId xmlns:p14="http://schemas.microsoft.com/office/powerpoint/2010/main" val="138650438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pic>
        <p:nvPicPr>
          <p:cNvPr id="1026" name="Picture 2" descr="https://images-na.ssl-images-amazon.com/images/I/517QlOwQ1lL._SX386_BO1,204,203,200_.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10173" y="1842655"/>
            <a:ext cx="3380936" cy="4348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91631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1368</TotalTime>
  <Words>1775</Words>
  <Application>Microsoft Office PowerPoint</Application>
  <PresentationFormat>Widescreen</PresentationFormat>
  <Paragraphs>203</Paragraphs>
  <Slides>50</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50</vt:i4>
      </vt:variant>
    </vt:vector>
  </HeadingPairs>
  <TitlesOfParts>
    <vt:vector size="58" baseType="lpstr">
      <vt:lpstr>Arial</vt:lpstr>
      <vt:lpstr>Calibri</vt:lpstr>
      <vt:lpstr>Calibri Light</vt:lpstr>
      <vt:lpstr>Menlo</vt:lpstr>
      <vt:lpstr>Tahoma</vt:lpstr>
      <vt:lpstr>Times New Roman</vt:lpstr>
      <vt:lpstr>Office Theme</vt:lpstr>
      <vt:lpstr>1_Office Theme</vt:lpstr>
      <vt:lpstr>Internet and Information Technology ITC202    Lecture 10 – Microsoft office: Excel</vt:lpstr>
      <vt:lpstr>Course Topics </vt:lpstr>
      <vt:lpstr>Learning Outcomes</vt:lpstr>
      <vt:lpstr>Learning Objectives</vt:lpstr>
      <vt:lpstr>Concepts</vt:lpstr>
      <vt:lpstr>Concepts</vt:lpstr>
      <vt:lpstr>PowerPoint Presentation</vt:lpstr>
      <vt:lpstr>PowerPoint Presentation</vt:lpstr>
      <vt:lpstr>Moving In the Spreadsheet</vt:lpstr>
      <vt:lpstr>Convert Scientific Notation To Text</vt:lpstr>
      <vt:lpstr>Convert Scientific Notation To Text</vt:lpstr>
      <vt:lpstr>How to Merge Cells</vt:lpstr>
      <vt:lpstr>wrap the text in a cell </vt:lpstr>
      <vt:lpstr>Move or copy cells and cell contents </vt:lpstr>
      <vt:lpstr>Insert or delete rows and columns</vt:lpstr>
      <vt:lpstr>How to Increment a Number in Excel</vt:lpstr>
      <vt:lpstr>Sum , avearge functions</vt:lpstr>
      <vt:lpstr>Filter a range of data</vt:lpstr>
      <vt:lpstr>The Order of Operator Precedence in Excel Formulas</vt:lpstr>
      <vt:lpstr>The Order of Operator Precedence in Excel Formulas</vt:lpstr>
      <vt:lpstr>Reference cell in another sheet in Excel</vt:lpstr>
      <vt:lpstr>PROPER Function</vt:lpstr>
      <vt:lpstr>IF function</vt:lpstr>
      <vt:lpstr>RAND function</vt:lpstr>
      <vt:lpstr>EXACT Function</vt:lpstr>
      <vt:lpstr>&amp; </vt:lpstr>
      <vt:lpstr>LEN function</vt:lpstr>
      <vt:lpstr>REPT Function </vt:lpstr>
      <vt:lpstr>TRIM function</vt:lpstr>
      <vt:lpstr>LEFT function</vt:lpstr>
      <vt:lpstr>SUBSTITUTE function</vt:lpstr>
      <vt:lpstr>REPLACE function</vt:lpstr>
      <vt:lpstr>TODAY Function</vt:lpstr>
      <vt:lpstr>COUNTBLANK function</vt:lpstr>
      <vt:lpstr>COUNTA Function</vt:lpstr>
      <vt:lpstr>COUNT Function</vt:lpstr>
      <vt:lpstr>CONVERT function</vt:lpstr>
      <vt:lpstr>PI Function</vt:lpstr>
      <vt:lpstr>CEILING function</vt:lpstr>
      <vt:lpstr>FLOOR function</vt:lpstr>
      <vt:lpstr>INT Function</vt:lpstr>
      <vt:lpstr>TRUNC function</vt:lpstr>
      <vt:lpstr>ROUND function</vt:lpstr>
      <vt:lpstr>FV function</vt:lpstr>
      <vt:lpstr>PV function</vt:lpstr>
      <vt:lpstr>PMT function</vt:lpstr>
      <vt:lpstr>Charts</vt:lpstr>
      <vt:lpstr>Charts</vt:lpstr>
      <vt:lpstr>Charts</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129</cp:revision>
  <dcterms:created xsi:type="dcterms:W3CDTF">2021-06-09T17:43:05Z</dcterms:created>
  <dcterms:modified xsi:type="dcterms:W3CDTF">2021-11-18T19:47:37Z</dcterms:modified>
</cp:coreProperties>
</file>