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4" r:id="rId6"/>
    <p:sldId id="264" r:id="rId7"/>
    <p:sldId id="265" r:id="rId8"/>
    <p:sldId id="266" r:id="rId9"/>
    <p:sldId id="267" r:id="rId10"/>
    <p:sldId id="268" r:id="rId11"/>
    <p:sldId id="271" r:id="rId12"/>
    <p:sldId id="496" r:id="rId13"/>
    <p:sldId id="497" r:id="rId14"/>
    <p:sldId id="274" r:id="rId15"/>
    <p:sldId id="275" r:id="rId16"/>
    <p:sldId id="276" r:id="rId17"/>
    <p:sldId id="277" r:id="rId18"/>
    <p:sldId id="278" r:id="rId19"/>
    <p:sldId id="279" r:id="rId20"/>
    <p:sldId id="280" r:id="rId21"/>
    <p:sldId id="281" r:id="rId22"/>
    <p:sldId id="282" r:id="rId23"/>
    <p:sldId id="283" r:id="rId24"/>
    <p:sldId id="285" r:id="rId25"/>
    <p:sldId id="291" r:id="rId26"/>
    <p:sldId id="498" r:id="rId27"/>
    <p:sldId id="499" r:id="rId28"/>
    <p:sldId id="502" r:id="rId29"/>
    <p:sldId id="297" r:id="rId30"/>
    <p:sldId id="293" r:id="rId31"/>
    <p:sldId id="258" r:id="rId32"/>
    <p:sldId id="503" r:id="rId33"/>
    <p:sldId id="286" r:id="rId34"/>
    <p:sldId id="504" r:id="rId35"/>
    <p:sldId id="287" r:id="rId36"/>
    <p:sldId id="288" r:id="rId37"/>
    <p:sldId id="505" r:id="rId38"/>
    <p:sldId id="289" r:id="rId39"/>
    <p:sldId id="290" r:id="rId40"/>
    <p:sldId id="506" r:id="rId41"/>
    <p:sldId id="292" r:id="rId42"/>
    <p:sldId id="26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Lst>
        </p14:section>
        <p14:section name="Default Section" id="{E7E007F6-2D72-44C9-88B2-220972403D04}">
          <p14:sldIdLst>
            <p14:sldId id="264"/>
            <p14:sldId id="265"/>
            <p14:sldId id="266"/>
            <p14:sldId id="267"/>
            <p14:sldId id="268"/>
            <p14:sldId id="271"/>
            <p14:sldId id="496"/>
            <p14:sldId id="497"/>
            <p14:sldId id="274"/>
            <p14:sldId id="275"/>
            <p14:sldId id="276"/>
            <p14:sldId id="277"/>
            <p14:sldId id="278"/>
            <p14:sldId id="279"/>
            <p14:sldId id="280"/>
            <p14:sldId id="281"/>
            <p14:sldId id="282"/>
            <p14:sldId id="283"/>
            <p14:sldId id="285"/>
            <p14:sldId id="291"/>
            <p14:sldId id="498"/>
            <p14:sldId id="499"/>
            <p14:sldId id="502"/>
            <p14:sldId id="297"/>
            <p14:sldId id="293"/>
            <p14:sldId id="258"/>
            <p14:sldId id="503"/>
            <p14:sldId id="286"/>
            <p14:sldId id="504"/>
            <p14:sldId id="287"/>
            <p14:sldId id="288"/>
            <p14:sldId id="505"/>
            <p14:sldId id="289"/>
            <p14:sldId id="290"/>
            <p14:sldId id="506"/>
            <p14:sldId id="292"/>
            <p14:sldId id="269"/>
          </p14:sldIdLst>
        </p14:section>
        <p14:section name="Untitled Section" id="{0BDAD05C-9DD8-44AD-9ED6-67BE300593E6}">
          <p14:sldIdLst>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071" autoAdjust="0"/>
  </p:normalViewPr>
  <p:slideViewPr>
    <p:cSldViewPr snapToGrid="0">
      <p:cViewPr varScale="1">
        <p:scale>
          <a:sx n="81" d="100"/>
          <a:sy n="81" d="100"/>
        </p:scale>
        <p:origin x="725"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A2843-C934-4627-BCC0-648342731F81}" type="doc">
      <dgm:prSet loTypeId="urn:microsoft.com/office/officeart/2005/8/layout/rings+Icon" loCatId="officeonline" qsTypeId="urn:microsoft.com/office/officeart/2005/8/quickstyle/3d7" qsCatId="3D" csTypeId="urn:microsoft.com/office/officeart/2005/8/colors/accent1_2" csCatId="accent1" phldr="1"/>
      <dgm:spPr/>
    </dgm:pt>
    <dgm:pt modelId="{AA1C9921-F4F5-41E6-8C43-9ACDB969B974}">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a:t>
          </a:r>
          <a:endParaRPr lang="en-US" b="1" dirty="0">
            <a:solidFill>
              <a:srgbClr val="C00000"/>
            </a:solidFill>
            <a:effectLst>
              <a:outerShdw blurRad="38100" dist="38100" dir="2700000" algn="tl">
                <a:srgbClr val="000000">
                  <a:alpha val="43137"/>
                </a:srgbClr>
              </a:outerShdw>
            </a:effectLst>
          </a:endParaRPr>
        </a:p>
      </dgm:t>
    </dgm:pt>
    <dgm:pt modelId="{FF8E9615-FCC2-4FB8-8D1C-40A92B3F47C9}" type="parTrans" cxnId="{0592137B-CBF7-49AF-9A30-9FC5430C0174}">
      <dgm:prSet/>
      <dgm:spPr/>
      <dgm:t>
        <a:bodyPr/>
        <a:lstStyle/>
        <a:p>
          <a:endParaRPr lang="en-US" b="1">
            <a:solidFill>
              <a:srgbClr val="C00000"/>
            </a:solidFill>
            <a:effectLst>
              <a:outerShdw blurRad="38100" dist="38100" dir="2700000" algn="tl">
                <a:srgbClr val="000000">
                  <a:alpha val="43137"/>
                </a:srgbClr>
              </a:outerShdw>
            </a:effectLst>
          </a:endParaRPr>
        </a:p>
      </dgm:t>
    </dgm:pt>
    <dgm:pt modelId="{0D1335AB-7115-42F3-871F-F5E2377EDA40}" type="sibTrans" cxnId="{0592137B-CBF7-49AF-9A30-9FC5430C0174}">
      <dgm:prSet/>
      <dgm:spPr/>
      <dgm:t>
        <a:bodyPr/>
        <a:lstStyle/>
        <a:p>
          <a:endParaRPr lang="en-US" b="1">
            <a:solidFill>
              <a:srgbClr val="C00000"/>
            </a:solidFill>
            <a:effectLst>
              <a:outerShdw blurRad="38100" dist="38100" dir="2700000" algn="tl">
                <a:srgbClr val="000000">
                  <a:alpha val="43137"/>
                </a:srgbClr>
              </a:outerShdw>
            </a:effectLst>
          </a:endParaRPr>
        </a:p>
      </dgm:t>
    </dgm:pt>
    <dgm:pt modelId="{D3732B51-4B8D-4FC5-A2FF-4E30C4D51927}">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Participation</a:t>
          </a:r>
          <a:endParaRPr lang="en-US" b="1" dirty="0">
            <a:solidFill>
              <a:srgbClr val="C00000"/>
            </a:solidFill>
            <a:effectLst>
              <a:outerShdw blurRad="38100" dist="38100" dir="2700000" algn="tl">
                <a:srgbClr val="000000">
                  <a:alpha val="43137"/>
                </a:srgbClr>
              </a:outerShdw>
            </a:effectLst>
          </a:endParaRPr>
        </a:p>
      </dgm:t>
    </dgm:pt>
    <dgm:pt modelId="{5292B50B-4315-40A1-AC9D-258CAB9DC866}" type="parTrans" cxnId="{4D5CB83A-F18B-4772-BEEE-1B03E78F96F9}">
      <dgm:prSet/>
      <dgm:spPr/>
      <dgm:t>
        <a:bodyPr/>
        <a:lstStyle/>
        <a:p>
          <a:endParaRPr lang="en-US" b="1">
            <a:solidFill>
              <a:srgbClr val="C00000"/>
            </a:solidFill>
            <a:effectLst>
              <a:outerShdw blurRad="38100" dist="38100" dir="2700000" algn="tl">
                <a:srgbClr val="000000">
                  <a:alpha val="43137"/>
                </a:srgbClr>
              </a:outerShdw>
            </a:effectLst>
          </a:endParaRPr>
        </a:p>
      </dgm:t>
    </dgm:pt>
    <dgm:pt modelId="{D594D635-D22B-482D-BE7E-764AD50CFEC7}" type="sibTrans" cxnId="{4D5CB83A-F18B-4772-BEEE-1B03E78F96F9}">
      <dgm:prSet/>
      <dgm:spPr/>
      <dgm:t>
        <a:bodyPr/>
        <a:lstStyle/>
        <a:p>
          <a:endParaRPr lang="en-US" b="1">
            <a:solidFill>
              <a:srgbClr val="C00000"/>
            </a:solidFill>
            <a:effectLst>
              <a:outerShdw blurRad="38100" dist="38100" dir="2700000" algn="tl">
                <a:srgbClr val="000000">
                  <a:alpha val="43137"/>
                </a:srgbClr>
              </a:outerShdw>
            </a:effectLst>
          </a:endParaRPr>
        </a:p>
      </dgm:t>
    </dgm:pt>
    <dgm:pt modelId="{0C59B48E-EA2F-4D58-8079-89190CB3DED8}">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Reinforced</a:t>
          </a:r>
          <a:endParaRPr lang="en-US" b="1" dirty="0">
            <a:solidFill>
              <a:srgbClr val="C00000"/>
            </a:solidFill>
            <a:effectLst>
              <a:outerShdw blurRad="38100" dist="38100" dir="2700000" algn="tl">
                <a:srgbClr val="000000">
                  <a:alpha val="43137"/>
                </a:srgbClr>
              </a:outerShdw>
            </a:effectLst>
          </a:endParaRPr>
        </a:p>
      </dgm:t>
    </dgm:pt>
    <dgm:pt modelId="{8C066DCB-8A2B-4D69-A68D-2A6EE44AD6C3}" type="parTrans" cxnId="{88B48F72-4D6F-4DF8-9582-DA0946223781}">
      <dgm:prSet/>
      <dgm:spPr/>
      <dgm:t>
        <a:bodyPr/>
        <a:lstStyle/>
        <a:p>
          <a:endParaRPr lang="en-US" b="1">
            <a:solidFill>
              <a:srgbClr val="C00000"/>
            </a:solidFill>
            <a:effectLst>
              <a:outerShdw blurRad="38100" dist="38100" dir="2700000" algn="tl">
                <a:srgbClr val="000000">
                  <a:alpha val="43137"/>
                </a:srgbClr>
              </a:outerShdw>
            </a:effectLst>
          </a:endParaRPr>
        </a:p>
      </dgm:t>
    </dgm:pt>
    <dgm:pt modelId="{7EFC809E-44A6-4808-91CC-0C1FCA3745D2}" type="sibTrans" cxnId="{88B48F72-4D6F-4DF8-9582-DA0946223781}">
      <dgm:prSet/>
      <dgm:spPr/>
      <dgm:t>
        <a:bodyPr/>
        <a:lstStyle/>
        <a:p>
          <a:endParaRPr lang="en-US" b="1">
            <a:solidFill>
              <a:srgbClr val="C00000"/>
            </a:solidFill>
            <a:effectLst>
              <a:outerShdw blurRad="38100" dist="38100" dir="2700000" algn="tl">
                <a:srgbClr val="000000">
                  <a:alpha val="43137"/>
                </a:srgbClr>
              </a:outerShdw>
            </a:effectLst>
          </a:endParaRPr>
        </a:p>
      </dgm:t>
    </dgm:pt>
    <dgm:pt modelId="{0C521415-8C3F-4ED2-B2DE-72313879CE48}" type="pres">
      <dgm:prSet presAssocID="{6B1A2843-C934-4627-BCC0-648342731F81}" presName="Name0" presStyleCnt="0">
        <dgm:presLayoutVars>
          <dgm:chMax val="7"/>
          <dgm:dir/>
          <dgm:resizeHandles val="exact"/>
        </dgm:presLayoutVars>
      </dgm:prSet>
      <dgm:spPr/>
    </dgm:pt>
    <dgm:pt modelId="{8AF2A3FE-73AD-413B-9DB6-F2865B00BE39}" type="pres">
      <dgm:prSet presAssocID="{6B1A2843-C934-4627-BCC0-648342731F81}" presName="ellipse1" presStyleLbl="vennNode1" presStyleIdx="0" presStyleCnt="3">
        <dgm:presLayoutVars>
          <dgm:bulletEnabled val="1"/>
        </dgm:presLayoutVars>
      </dgm:prSet>
      <dgm:spPr/>
      <dgm:t>
        <a:bodyPr/>
        <a:lstStyle/>
        <a:p>
          <a:endParaRPr lang="en-US"/>
        </a:p>
      </dgm:t>
    </dgm:pt>
    <dgm:pt modelId="{4A71DD3D-6BFF-4253-8CDF-915FDFD2B550}" type="pres">
      <dgm:prSet presAssocID="{6B1A2843-C934-4627-BCC0-648342731F81}" presName="ellipse2" presStyleLbl="vennNode1" presStyleIdx="1" presStyleCnt="3">
        <dgm:presLayoutVars>
          <dgm:bulletEnabled val="1"/>
        </dgm:presLayoutVars>
      </dgm:prSet>
      <dgm:spPr/>
      <dgm:t>
        <a:bodyPr/>
        <a:lstStyle/>
        <a:p>
          <a:endParaRPr lang="en-US"/>
        </a:p>
      </dgm:t>
    </dgm:pt>
    <dgm:pt modelId="{37D56D88-18ED-44BA-9F71-86CF0C61B191}" type="pres">
      <dgm:prSet presAssocID="{6B1A2843-C934-4627-BCC0-648342731F81}" presName="ellipse3" presStyleLbl="vennNode1" presStyleIdx="2" presStyleCnt="3">
        <dgm:presLayoutVars>
          <dgm:bulletEnabled val="1"/>
        </dgm:presLayoutVars>
      </dgm:prSet>
      <dgm:spPr/>
      <dgm:t>
        <a:bodyPr/>
        <a:lstStyle/>
        <a:p>
          <a:endParaRPr lang="en-US"/>
        </a:p>
      </dgm:t>
    </dgm:pt>
  </dgm:ptLst>
  <dgm:cxnLst>
    <dgm:cxn modelId="{88B48F72-4D6F-4DF8-9582-DA0946223781}" srcId="{6B1A2843-C934-4627-BCC0-648342731F81}" destId="{0C59B48E-EA2F-4D58-8079-89190CB3DED8}" srcOrd="2" destOrd="0" parTransId="{8C066DCB-8A2B-4D69-A68D-2A6EE44AD6C3}" sibTransId="{7EFC809E-44A6-4808-91CC-0C1FCA3745D2}"/>
    <dgm:cxn modelId="{0592137B-CBF7-49AF-9A30-9FC5430C0174}" srcId="{6B1A2843-C934-4627-BCC0-648342731F81}" destId="{AA1C9921-F4F5-41E6-8C43-9ACDB969B974}" srcOrd="0" destOrd="0" parTransId="{FF8E9615-FCC2-4FB8-8D1C-40A92B3F47C9}" sibTransId="{0D1335AB-7115-42F3-871F-F5E2377EDA40}"/>
    <dgm:cxn modelId="{D44B43EC-1F6F-4D71-BF65-B2FA1C975744}" type="presOf" srcId="{0C59B48E-EA2F-4D58-8079-89190CB3DED8}" destId="{37D56D88-18ED-44BA-9F71-86CF0C61B191}" srcOrd="0" destOrd="0" presId="urn:microsoft.com/office/officeart/2005/8/layout/rings+Icon"/>
    <dgm:cxn modelId="{30A0C93E-39CB-4B07-8594-5141D9FF67DE}" type="presOf" srcId="{AA1C9921-F4F5-41E6-8C43-9ACDB969B974}" destId="{8AF2A3FE-73AD-413B-9DB6-F2865B00BE39}" srcOrd="0" destOrd="0" presId="urn:microsoft.com/office/officeart/2005/8/layout/rings+Icon"/>
    <dgm:cxn modelId="{1637EC16-EC82-467F-AD18-891CEAFD0038}" type="presOf" srcId="{D3732B51-4B8D-4FC5-A2FF-4E30C4D51927}" destId="{4A71DD3D-6BFF-4253-8CDF-915FDFD2B550}" srcOrd="0" destOrd="0" presId="urn:microsoft.com/office/officeart/2005/8/layout/rings+Icon"/>
    <dgm:cxn modelId="{4D5CB83A-F18B-4772-BEEE-1B03E78F96F9}" srcId="{6B1A2843-C934-4627-BCC0-648342731F81}" destId="{D3732B51-4B8D-4FC5-A2FF-4E30C4D51927}" srcOrd="1" destOrd="0" parTransId="{5292B50B-4315-40A1-AC9D-258CAB9DC866}" sibTransId="{D594D635-D22B-482D-BE7E-764AD50CFEC7}"/>
    <dgm:cxn modelId="{3EA848DF-3430-4DD1-858F-531786FF61E3}" type="presOf" srcId="{6B1A2843-C934-4627-BCC0-648342731F81}" destId="{0C521415-8C3F-4ED2-B2DE-72313879CE48}" srcOrd="0" destOrd="0" presId="urn:microsoft.com/office/officeart/2005/8/layout/rings+Icon"/>
    <dgm:cxn modelId="{937C02FB-6B57-4D62-863B-A54F86A85DD0}" type="presParOf" srcId="{0C521415-8C3F-4ED2-B2DE-72313879CE48}" destId="{8AF2A3FE-73AD-413B-9DB6-F2865B00BE39}" srcOrd="0" destOrd="0" presId="urn:microsoft.com/office/officeart/2005/8/layout/rings+Icon"/>
    <dgm:cxn modelId="{6798375D-632C-4F19-9D21-BF7A85105283}" type="presParOf" srcId="{0C521415-8C3F-4ED2-B2DE-72313879CE48}" destId="{4A71DD3D-6BFF-4253-8CDF-915FDFD2B550}" srcOrd="1" destOrd="0" presId="urn:microsoft.com/office/officeart/2005/8/layout/rings+Icon"/>
    <dgm:cxn modelId="{EBDD7ADF-7908-4DA9-83AA-21C1D22DF3F2}" type="presParOf" srcId="{0C521415-8C3F-4ED2-B2DE-72313879CE48}" destId="{37D56D88-18ED-44BA-9F71-86CF0C61B191}" srcOrd="2" destOrd="0" presId="urn:microsoft.com/office/officeart/2005/8/layout/rings+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F2A3FE-73AD-413B-9DB6-F2865B00BE39}">
      <dsp:nvSpPr>
        <dsp:cNvPr id="0" name=""/>
        <dsp:cNvSpPr/>
      </dsp:nvSpPr>
      <dsp:spPr>
        <a:xfrm>
          <a:off x="617952" y="0"/>
          <a:ext cx="2497874" cy="2497839"/>
        </a:xfrm>
        <a:prstGeom prst="ellipse">
          <a:avLst/>
        </a:prstGeom>
        <a:solidFill>
          <a:schemeClr val="accent1">
            <a:alpha val="50000"/>
            <a:hueOff val="0"/>
            <a:satOff val="0"/>
            <a:lumOff val="0"/>
            <a:alphaOff val="0"/>
          </a:schemeClr>
        </a:solidFill>
        <a:ln>
          <a:noFill/>
        </a:ln>
        <a:effectLst/>
        <a:sp3d extrusionH="50600" prstMaterial="clear">
          <a:bevelT w="101600" h="80600" prst="relaxedInset"/>
          <a:bevelB w="80600" h="80600" prst="relaxedInset"/>
        </a:sp3d>
      </dsp:spPr>
      <dsp:style>
        <a:lnRef idx="0">
          <a:scrgbClr r="0" g="0" b="0"/>
        </a:lnRef>
        <a:fillRef idx="1">
          <a:scrgbClr r="0" g="0" b="0"/>
        </a:fillRef>
        <a:effectRef idx="0">
          <a:scrgbClr r="0" g="0" b="0"/>
        </a:effectRef>
        <a:fontRef idx="minor">
          <a:schemeClr val="tx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a:t>
          </a:r>
          <a:endParaRPr lang="en-US" sz="2200" b="1" kern="1200" dirty="0">
            <a:solidFill>
              <a:srgbClr val="C00000"/>
            </a:solidFill>
            <a:effectLst>
              <a:outerShdw blurRad="38100" dist="38100" dir="2700000" algn="tl">
                <a:srgbClr val="000000">
                  <a:alpha val="43137"/>
                </a:srgbClr>
              </a:outerShdw>
            </a:effectLst>
          </a:endParaRPr>
        </a:p>
      </dsp:txBody>
      <dsp:txXfrm>
        <a:off x="983757" y="365800"/>
        <a:ext cx="1766264" cy="1766239"/>
      </dsp:txXfrm>
    </dsp:sp>
    <dsp:sp modelId="{4A71DD3D-6BFF-4253-8CDF-915FDFD2B550}">
      <dsp:nvSpPr>
        <dsp:cNvPr id="0" name=""/>
        <dsp:cNvSpPr/>
      </dsp:nvSpPr>
      <dsp:spPr>
        <a:xfrm>
          <a:off x="1903631" y="1665919"/>
          <a:ext cx="2497874" cy="2497839"/>
        </a:xfrm>
        <a:prstGeom prst="ellipse">
          <a:avLst/>
        </a:prstGeom>
        <a:solidFill>
          <a:schemeClr val="accent1">
            <a:alpha val="50000"/>
            <a:hueOff val="0"/>
            <a:satOff val="0"/>
            <a:lumOff val="0"/>
            <a:alphaOff val="0"/>
          </a:schemeClr>
        </a:solidFill>
        <a:ln>
          <a:noFill/>
        </a:ln>
        <a:effectLst/>
        <a:sp3d extrusionH="50600" prstMaterial="clear">
          <a:bevelT w="101600" h="80600" prst="relaxedInset"/>
          <a:bevelB w="80600" h="80600" prst="relaxedInset"/>
        </a:sp3d>
      </dsp:spPr>
      <dsp:style>
        <a:lnRef idx="0">
          <a:scrgbClr r="0" g="0" b="0"/>
        </a:lnRef>
        <a:fillRef idx="1">
          <a:scrgbClr r="0" g="0" b="0"/>
        </a:fillRef>
        <a:effectRef idx="0">
          <a:scrgbClr r="0" g="0" b="0"/>
        </a:effectRef>
        <a:fontRef idx="minor">
          <a:schemeClr val="tx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Participation</a:t>
          </a:r>
          <a:endParaRPr lang="en-US" sz="2200" b="1" kern="1200" dirty="0">
            <a:solidFill>
              <a:srgbClr val="C00000"/>
            </a:solidFill>
            <a:effectLst>
              <a:outerShdw blurRad="38100" dist="38100" dir="2700000" algn="tl">
                <a:srgbClr val="000000">
                  <a:alpha val="43137"/>
                </a:srgbClr>
              </a:outerShdw>
            </a:effectLst>
          </a:endParaRPr>
        </a:p>
      </dsp:txBody>
      <dsp:txXfrm>
        <a:off x="2269436" y="2031719"/>
        <a:ext cx="1766264" cy="1766239"/>
      </dsp:txXfrm>
    </dsp:sp>
    <dsp:sp modelId="{37D56D88-18ED-44BA-9F71-86CF0C61B191}">
      <dsp:nvSpPr>
        <dsp:cNvPr id="0" name=""/>
        <dsp:cNvSpPr/>
      </dsp:nvSpPr>
      <dsp:spPr>
        <a:xfrm>
          <a:off x="3187789" y="0"/>
          <a:ext cx="2497874" cy="2497839"/>
        </a:xfrm>
        <a:prstGeom prst="ellipse">
          <a:avLst/>
        </a:prstGeom>
        <a:solidFill>
          <a:schemeClr val="accent1">
            <a:alpha val="50000"/>
            <a:hueOff val="0"/>
            <a:satOff val="0"/>
            <a:lumOff val="0"/>
            <a:alphaOff val="0"/>
          </a:schemeClr>
        </a:solidFill>
        <a:ln>
          <a:noFill/>
        </a:ln>
        <a:effectLst/>
        <a:sp3d extrusionH="50600" prstMaterial="clear">
          <a:bevelT w="101600" h="80600" prst="relaxedInset"/>
          <a:bevelB w="80600" h="80600" prst="relaxedInset"/>
        </a:sp3d>
      </dsp:spPr>
      <dsp:style>
        <a:lnRef idx="0">
          <a:scrgbClr r="0" g="0" b="0"/>
        </a:lnRef>
        <a:fillRef idx="1">
          <a:scrgbClr r="0" g="0" b="0"/>
        </a:fillRef>
        <a:effectRef idx="0">
          <a:scrgbClr r="0" g="0" b="0"/>
        </a:effectRef>
        <a:fontRef idx="minor">
          <a:schemeClr val="tx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b="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Reinforced</a:t>
          </a:r>
          <a:endParaRPr lang="en-US" sz="2200" b="1" kern="1200" dirty="0">
            <a:solidFill>
              <a:srgbClr val="C00000"/>
            </a:solidFill>
            <a:effectLst>
              <a:outerShdw blurRad="38100" dist="38100" dir="2700000" algn="tl">
                <a:srgbClr val="000000">
                  <a:alpha val="43137"/>
                </a:srgbClr>
              </a:outerShdw>
            </a:effectLst>
          </a:endParaRPr>
        </a:p>
      </dsp:txBody>
      <dsp:txXfrm>
        <a:off x="3553594" y="365800"/>
        <a:ext cx="1766264" cy="1766239"/>
      </dsp:txXfrm>
    </dsp:sp>
  </dsp:spTree>
</dsp:drawing>
</file>

<file path=ppt/diagrams/layout1.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7AC317DF-06FA-412C-A430-11AFCDA2A422}" type="slidenum">
              <a:rPr lang="en-US">
                <a:latin typeface="Arial" charset="0"/>
              </a:rPr>
              <a:pPr fontAlgn="base">
                <a:spcBef>
                  <a:spcPct val="0"/>
                </a:spcBef>
                <a:spcAft>
                  <a:spcPct val="0"/>
                </a:spcAft>
              </a:pPr>
              <a:t>4</a:t>
            </a:fld>
            <a:endParaRPr lang="en-US">
              <a:latin typeface="Arial" charset="0"/>
            </a:endParaRPr>
          </a:p>
        </p:txBody>
      </p:sp>
      <p:sp>
        <p:nvSpPr>
          <p:cNvPr id="358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spcBef>
                <a:spcPct val="0"/>
              </a:spcBef>
              <a:spcAft>
                <a:spcPct val="20000"/>
              </a:spcAft>
            </a:pPr>
            <a:r>
              <a:rPr lang="en-US" sz="1800" b="1" dirty="0">
                <a:latin typeface="Arial" charset="0"/>
              </a:rPr>
              <a:t>What are the strengths and weaknesses of each method?  On flip charts your group will write the strengths and weaknesses for a particular method.</a:t>
            </a:r>
          </a:p>
          <a:p>
            <a:pPr>
              <a:lnSpc>
                <a:spcPct val="90000"/>
              </a:lnSpc>
              <a:spcBef>
                <a:spcPct val="0"/>
              </a:spcBef>
              <a:spcAft>
                <a:spcPct val="20000"/>
              </a:spcAft>
            </a:pPr>
            <a:endParaRPr lang="en-US" sz="1000" b="1" dirty="0">
              <a:latin typeface="Arial" charset="0"/>
            </a:endParaRPr>
          </a:p>
          <a:p>
            <a:pPr>
              <a:lnSpc>
                <a:spcPct val="90000"/>
              </a:lnSpc>
              <a:spcBef>
                <a:spcPct val="0"/>
              </a:spcBef>
              <a:spcAft>
                <a:spcPct val="20000"/>
              </a:spcAft>
            </a:pPr>
            <a:r>
              <a:rPr lang="en-US" sz="1800" b="1" dirty="0">
                <a:latin typeface="Arial" charset="0"/>
              </a:rPr>
              <a:t>On the Job  I won’t cover this tonight, </a:t>
            </a:r>
          </a:p>
          <a:p>
            <a:pPr>
              <a:lnSpc>
                <a:spcPct val="90000"/>
              </a:lnSpc>
              <a:spcBef>
                <a:spcPct val="0"/>
              </a:spcBef>
              <a:spcAft>
                <a:spcPct val="30000"/>
              </a:spcAft>
            </a:pPr>
            <a:r>
              <a:rPr lang="en-US" sz="1800" b="1" dirty="0">
                <a:latin typeface="Arial" charset="0"/>
              </a:rPr>
              <a:t>But it is the most common method of training.  Unfortunately most companies don’t do a good job implementing this type of training.  </a:t>
            </a:r>
          </a:p>
          <a:p>
            <a:pPr>
              <a:lnSpc>
                <a:spcPct val="90000"/>
              </a:lnSpc>
              <a:spcBef>
                <a:spcPct val="0"/>
              </a:spcBef>
              <a:spcAft>
                <a:spcPct val="30000"/>
              </a:spcAft>
            </a:pPr>
            <a:r>
              <a:rPr lang="en-US" sz="1800" b="1" dirty="0">
                <a:latin typeface="Arial" charset="0"/>
              </a:rPr>
              <a:t>The biggest problem is the fact that they don’t spend much time training the trainer.  They just use the high performer or whoever is available.</a:t>
            </a:r>
          </a:p>
          <a:p>
            <a:pPr>
              <a:lnSpc>
                <a:spcPct val="90000"/>
              </a:lnSpc>
              <a:spcBef>
                <a:spcPct val="0"/>
              </a:spcBef>
            </a:pPr>
            <a:endParaRPr lang="en-US" sz="1000" b="1" dirty="0">
              <a:solidFill>
                <a:srgbClr val="008000"/>
              </a:solidFill>
              <a:latin typeface="Arial" charset="0"/>
            </a:endParaRPr>
          </a:p>
          <a:p>
            <a:pPr>
              <a:lnSpc>
                <a:spcPct val="90000"/>
              </a:lnSpc>
              <a:spcBef>
                <a:spcPct val="0"/>
              </a:spcBef>
            </a:pPr>
            <a:r>
              <a:rPr lang="en-US" sz="1800" b="1" dirty="0">
                <a:solidFill>
                  <a:srgbClr val="008000"/>
                </a:solidFill>
                <a:latin typeface="Arial" charset="0"/>
              </a:rPr>
              <a:t>NEXT SLIDE</a:t>
            </a:r>
          </a:p>
        </p:txBody>
      </p:sp>
    </p:spTree>
    <p:extLst>
      <p:ext uri="{BB962C8B-B14F-4D97-AF65-F5344CB8AC3E}">
        <p14:creationId xmlns:p14="http://schemas.microsoft.com/office/powerpoint/2010/main" val="470536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1E74E5A0-35F2-4A7F-BE7B-2CBA9540E9B6}" type="slidenum">
              <a:rPr lang="en-US">
                <a:latin typeface="Arial" charset="0"/>
              </a:rPr>
              <a:pPr fontAlgn="base">
                <a:spcBef>
                  <a:spcPct val="0"/>
                </a:spcBef>
                <a:spcAft>
                  <a:spcPct val="0"/>
                </a:spcAft>
              </a:pPr>
              <a:t>5</a:t>
            </a:fld>
            <a:endParaRPr lang="en-US">
              <a:latin typeface="Arial" charset="0"/>
            </a:endParaRPr>
          </a:p>
        </p:txBody>
      </p:sp>
      <p:sp>
        <p:nvSpPr>
          <p:cNvPr id="368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dirty="0">
                <a:latin typeface="Arial" charset="0"/>
              </a:rPr>
              <a:t>Can you think of a method that doesn’t use the lecture to some extent?</a:t>
            </a:r>
          </a:p>
          <a:p>
            <a:pPr>
              <a:spcBef>
                <a:spcPct val="0"/>
              </a:spcBef>
            </a:pPr>
            <a:r>
              <a:rPr lang="en-US" sz="1800" b="1" u="sng" dirty="0">
                <a:latin typeface="Arial" charset="0"/>
              </a:rPr>
              <a:t>Objectives (KSAs)</a:t>
            </a:r>
            <a:r>
              <a:rPr lang="en-AU" sz="1800" dirty="0">
                <a:latin typeface="Arial" charset="0"/>
              </a:rPr>
              <a:t> </a:t>
            </a:r>
            <a:endParaRPr lang="en-US" sz="1800" dirty="0">
              <a:latin typeface="Arial" charset="0"/>
            </a:endParaRPr>
          </a:p>
          <a:p>
            <a:pPr>
              <a:spcBef>
                <a:spcPct val="0"/>
              </a:spcBef>
            </a:pPr>
            <a:r>
              <a:rPr lang="en-US" sz="1800" dirty="0">
                <a:latin typeface="Arial" charset="0"/>
              </a:rPr>
              <a:t>Lectures = knowledge and attitudes (moderate)</a:t>
            </a:r>
          </a:p>
          <a:p>
            <a:pPr>
              <a:spcBef>
                <a:spcPct val="0"/>
              </a:spcBef>
            </a:pPr>
            <a:endParaRPr lang="en-US" sz="1800" dirty="0">
              <a:latin typeface="Arial" charset="0"/>
            </a:endParaRPr>
          </a:p>
          <a:p>
            <a:pPr>
              <a:spcBef>
                <a:spcPct val="0"/>
              </a:spcBef>
            </a:pPr>
            <a:r>
              <a:rPr lang="en-US" sz="1800" dirty="0">
                <a:solidFill>
                  <a:srgbClr val="008000"/>
                </a:solidFill>
                <a:latin typeface="Arial" charset="0"/>
              </a:rPr>
              <a:t>NEXT SLIDE</a:t>
            </a:r>
          </a:p>
        </p:txBody>
      </p:sp>
    </p:spTree>
    <p:extLst>
      <p:ext uri="{BB962C8B-B14F-4D97-AF65-F5344CB8AC3E}">
        <p14:creationId xmlns:p14="http://schemas.microsoft.com/office/powerpoint/2010/main" val="1996249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E3F96C39-A239-4947-8F36-52BDCA4C605C}" type="slidenum">
              <a:rPr lang="en-US">
                <a:latin typeface="Arial" charset="0"/>
              </a:rPr>
              <a:pPr fontAlgn="base">
                <a:spcBef>
                  <a:spcPct val="0"/>
                </a:spcBef>
                <a:spcAft>
                  <a:spcPct val="0"/>
                </a:spcAft>
              </a:pPr>
              <a:t>6</a:t>
            </a:fld>
            <a:endParaRPr lang="en-US">
              <a:latin typeface="Arial" charset="0"/>
            </a:endParaRPr>
          </a:p>
        </p:txBody>
      </p:sp>
      <p:sp>
        <p:nvSpPr>
          <p:cNvPr id="37891" name="Rectangle 2"/>
          <p:cNvSpPr>
            <a:spLocks noGrp="1" noRot="1" noChangeAspect="1" noChangeArrowheads="1" noTextEdit="1"/>
          </p:cNvSpPr>
          <p:nvPr>
            <p:ph type="sldImg"/>
          </p:nvPr>
        </p:nvSpPr>
        <p:spPr bwMode="auto">
          <a:xfrm>
            <a:off x="990600" y="685800"/>
            <a:ext cx="4876800" cy="27432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xfrm>
            <a:off x="457200" y="3810000"/>
            <a:ext cx="6096000" cy="464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dirty="0">
                <a:latin typeface="Arial" charset="0"/>
              </a:rPr>
              <a:t>Organize Logically</a:t>
            </a:r>
          </a:p>
          <a:p>
            <a:pPr lvl="1">
              <a:spcBef>
                <a:spcPct val="0"/>
              </a:spcBef>
              <a:buFontTx/>
              <a:buChar char="•"/>
            </a:pPr>
            <a:r>
              <a:rPr lang="en-US" sz="1800" b="1" dirty="0">
                <a:latin typeface="Arial" charset="0"/>
              </a:rPr>
              <a:t>Introduction:</a:t>
            </a:r>
            <a:r>
              <a:rPr lang="en-US" sz="1800" dirty="0">
                <a:latin typeface="Arial" charset="0"/>
              </a:rPr>
              <a:t>  Trainer, topic, purpose/objectives</a:t>
            </a:r>
            <a:endParaRPr lang="en-US" sz="1800" b="1" dirty="0">
              <a:latin typeface="Arial" charset="0"/>
            </a:endParaRPr>
          </a:p>
          <a:p>
            <a:pPr lvl="1">
              <a:spcBef>
                <a:spcPct val="0"/>
              </a:spcBef>
              <a:buFontTx/>
              <a:buChar char="•"/>
            </a:pPr>
            <a:r>
              <a:rPr lang="en-US" sz="1800" b="1" dirty="0">
                <a:latin typeface="Arial" charset="0"/>
              </a:rPr>
              <a:t>Body:</a:t>
            </a:r>
            <a:r>
              <a:rPr lang="en-US" sz="1800" dirty="0">
                <a:latin typeface="Arial" charset="0"/>
              </a:rPr>
              <a:t>  Organize into logical sequence </a:t>
            </a:r>
            <a:endParaRPr lang="en-US" sz="1800" b="1" dirty="0">
              <a:latin typeface="Arial" charset="0"/>
            </a:endParaRPr>
          </a:p>
          <a:p>
            <a:pPr lvl="1">
              <a:spcBef>
                <a:spcPct val="0"/>
              </a:spcBef>
              <a:buFontTx/>
              <a:buChar char="•"/>
            </a:pPr>
            <a:r>
              <a:rPr lang="en-US" sz="1800" b="1" dirty="0">
                <a:latin typeface="Arial" charset="0"/>
              </a:rPr>
              <a:t>End:</a:t>
            </a:r>
            <a:r>
              <a:rPr lang="en-US" sz="1800" dirty="0">
                <a:latin typeface="Arial" charset="0"/>
              </a:rPr>
              <a:t>  Summarize and conclusions</a:t>
            </a:r>
          </a:p>
          <a:p>
            <a:pPr>
              <a:spcBef>
                <a:spcPct val="0"/>
              </a:spcBef>
            </a:pPr>
            <a:endParaRPr lang="en-US" sz="1000" dirty="0">
              <a:latin typeface="Arial" charset="0"/>
            </a:endParaRPr>
          </a:p>
          <a:p>
            <a:pPr>
              <a:spcBef>
                <a:spcPct val="0"/>
              </a:spcBef>
            </a:pPr>
            <a:r>
              <a:rPr lang="en-US" sz="1800" b="1" dirty="0">
                <a:latin typeface="Arial" charset="0"/>
              </a:rPr>
              <a:t>Include a variety of visual and auditory experiences</a:t>
            </a:r>
            <a:r>
              <a:rPr lang="en-US" sz="1800" dirty="0">
                <a:latin typeface="Arial" charset="0"/>
              </a:rPr>
              <a:t> to keep trainee attention on the material.</a:t>
            </a:r>
          </a:p>
          <a:p>
            <a:pPr>
              <a:spcBef>
                <a:spcPct val="0"/>
              </a:spcBef>
            </a:pPr>
            <a:endParaRPr lang="en-US" sz="1000" dirty="0">
              <a:latin typeface="Arial" charset="0"/>
            </a:endParaRPr>
          </a:p>
          <a:p>
            <a:pPr>
              <a:spcBef>
                <a:spcPct val="0"/>
              </a:spcBef>
            </a:pPr>
            <a:r>
              <a:rPr lang="en-US" sz="1800" dirty="0">
                <a:latin typeface="Arial" charset="0"/>
              </a:rPr>
              <a:t>Include a variety of visual and auditory experiences</a:t>
            </a:r>
          </a:p>
          <a:p>
            <a:pPr>
              <a:spcBef>
                <a:spcPct val="0"/>
              </a:spcBef>
            </a:pPr>
            <a:r>
              <a:rPr lang="en-US" sz="1800" b="1" dirty="0">
                <a:latin typeface="Arial" charset="0"/>
              </a:rPr>
              <a:t>Find ways of getting trainees to participate</a:t>
            </a:r>
          </a:p>
          <a:p>
            <a:pPr>
              <a:spcBef>
                <a:spcPct val="0"/>
              </a:spcBef>
            </a:pPr>
            <a:endParaRPr lang="en-US" sz="1000" b="1" dirty="0">
              <a:latin typeface="Arial" charset="0"/>
            </a:endParaRPr>
          </a:p>
          <a:p>
            <a:pPr>
              <a:spcBef>
                <a:spcPct val="0"/>
              </a:spcBef>
              <a:buFontTx/>
              <a:buChar char="•"/>
            </a:pPr>
            <a:r>
              <a:rPr lang="en-US" sz="1800" dirty="0">
                <a:latin typeface="Arial" charset="0"/>
              </a:rPr>
              <a:t>Discussions/questioning leads to higher level learning (concepts &amp; principles)</a:t>
            </a:r>
          </a:p>
          <a:p>
            <a:pPr>
              <a:spcBef>
                <a:spcPct val="0"/>
              </a:spcBef>
              <a:buFontTx/>
              <a:buChar char="•"/>
            </a:pPr>
            <a:r>
              <a:rPr lang="en-US" sz="1800" dirty="0">
                <a:latin typeface="Arial" charset="0"/>
              </a:rPr>
              <a:t>Questioning- closed/open;   direct/overhead; relay &amp; reverse </a:t>
            </a:r>
          </a:p>
        </p:txBody>
      </p:sp>
    </p:spTree>
    <p:extLst>
      <p:ext uri="{BB962C8B-B14F-4D97-AF65-F5344CB8AC3E}">
        <p14:creationId xmlns:p14="http://schemas.microsoft.com/office/powerpoint/2010/main" val="34004713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buClr>
                <a:schemeClr val="tx1"/>
              </a:buClr>
              <a:buFont typeface="Wingdings" pitchFamily="2" charset="2"/>
              <a:buNone/>
            </a:pPr>
            <a:endParaRPr lang="en-US" sz="1800" b="1">
              <a:latin typeface="Verdana" pitchFamily="34" charset="0"/>
            </a:endParaRPr>
          </a:p>
        </p:txBody>
      </p:sp>
    </p:spTree>
    <p:extLst>
      <p:ext uri="{BB962C8B-B14F-4D97-AF65-F5344CB8AC3E}">
        <p14:creationId xmlns:p14="http://schemas.microsoft.com/office/powerpoint/2010/main" val="970159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191E4C00-07A5-4A8F-9603-416189D15504}" type="slidenum">
              <a:rPr lang="en-US">
                <a:latin typeface="Arial" charset="0"/>
              </a:rPr>
              <a:pPr fontAlgn="base">
                <a:spcBef>
                  <a:spcPct val="0"/>
                </a:spcBef>
                <a:spcAft>
                  <a:spcPct val="0"/>
                </a:spcAft>
              </a:pPr>
              <a:t>8</a:t>
            </a:fld>
            <a:endParaRPr lang="en-US">
              <a:latin typeface="Arial" charset="0"/>
            </a:endParaRPr>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Outline at start, summarize at end</a:t>
            </a:r>
          </a:p>
          <a:p>
            <a:pPr>
              <a:spcBef>
                <a:spcPct val="0"/>
              </a:spcBef>
            </a:pPr>
            <a:r>
              <a:rPr lang="en-US" sz="1800">
                <a:latin typeface="Arial" charset="0"/>
              </a:rPr>
              <a:t>Observe trainee reactions</a:t>
            </a:r>
          </a:p>
          <a:p>
            <a:pPr>
              <a:spcBef>
                <a:spcPct val="0"/>
              </a:spcBef>
            </a:pPr>
            <a:r>
              <a:rPr lang="en-US" sz="1800">
                <a:latin typeface="Arial" charset="0"/>
              </a:rPr>
              <a:t>Encourage questions  and responses</a:t>
            </a:r>
          </a:p>
          <a:p>
            <a:pPr>
              <a:spcBef>
                <a:spcPct val="0"/>
              </a:spcBef>
            </a:pPr>
            <a:r>
              <a:rPr lang="en-US" sz="1800">
                <a:latin typeface="Arial" charset="0"/>
              </a:rPr>
              <a:t>Listen effectively and actively</a:t>
            </a:r>
          </a:p>
          <a:p>
            <a:pPr>
              <a:spcBef>
                <a:spcPct val="0"/>
              </a:spcBef>
            </a:pPr>
            <a:r>
              <a:rPr lang="en-US" sz="1800">
                <a:latin typeface="Arial" charset="0"/>
              </a:rPr>
              <a:t>Use humor and give interesting examples</a:t>
            </a:r>
          </a:p>
        </p:txBody>
      </p:sp>
    </p:spTree>
    <p:extLst>
      <p:ext uri="{BB962C8B-B14F-4D97-AF65-F5344CB8AC3E}">
        <p14:creationId xmlns:p14="http://schemas.microsoft.com/office/powerpoint/2010/main" val="2068310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52E66AEB-BA91-4FFF-82A9-53855D32CECE}" type="slidenum">
              <a:rPr lang="en-US">
                <a:latin typeface="Arial" charset="0"/>
              </a:rPr>
              <a:pPr fontAlgn="base">
                <a:spcBef>
                  <a:spcPct val="0"/>
                </a:spcBef>
                <a:spcAft>
                  <a:spcPct val="0"/>
                </a:spcAft>
              </a:pPr>
              <a:t>9</a:t>
            </a:fld>
            <a:endParaRPr lang="en-US">
              <a:latin typeface="Arial" charset="0"/>
            </a:endParaRPr>
          </a:p>
        </p:txBody>
      </p:sp>
      <p:sp>
        <p:nvSpPr>
          <p:cNvPr id="409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Avoid Platform Errors  Show Slides</a:t>
            </a:r>
          </a:p>
          <a:p>
            <a:pPr lvl="1">
              <a:spcBef>
                <a:spcPct val="0"/>
              </a:spcBef>
            </a:pPr>
            <a:r>
              <a:rPr lang="en-US" sz="1800">
                <a:latin typeface="Arial" charset="0"/>
              </a:rPr>
              <a:t>Back to the trainees while talking-keep eye contact</a:t>
            </a:r>
          </a:p>
          <a:p>
            <a:pPr lvl="1">
              <a:spcBef>
                <a:spcPct val="0"/>
              </a:spcBef>
            </a:pPr>
            <a:r>
              <a:rPr lang="en-US" sz="1800">
                <a:latin typeface="Arial" charset="0"/>
              </a:rPr>
              <a:t>Using technical language or jargon</a:t>
            </a:r>
          </a:p>
          <a:p>
            <a:pPr lvl="1">
              <a:spcBef>
                <a:spcPct val="0"/>
              </a:spcBef>
            </a:pPr>
            <a:r>
              <a:rPr lang="en-US" sz="1800">
                <a:latin typeface="Arial" charset="0"/>
              </a:rPr>
              <a:t>Non-relevant side tracks</a:t>
            </a:r>
          </a:p>
          <a:p>
            <a:pPr lvl="1">
              <a:spcBef>
                <a:spcPct val="0"/>
              </a:spcBef>
            </a:pPr>
            <a:r>
              <a:rPr lang="en-US" sz="1800">
                <a:latin typeface="Arial" charset="0"/>
              </a:rPr>
              <a:t>Reading rather than speaking to trainees</a:t>
            </a:r>
          </a:p>
          <a:p>
            <a:pPr lvl="1">
              <a:spcBef>
                <a:spcPct val="0"/>
              </a:spcBef>
            </a:pPr>
            <a:r>
              <a:rPr lang="en-US" sz="1800">
                <a:latin typeface="Arial" charset="0"/>
              </a:rPr>
              <a:t>Monotone</a:t>
            </a:r>
          </a:p>
          <a:p>
            <a:pPr lvl="1">
              <a:spcBef>
                <a:spcPct val="0"/>
              </a:spcBef>
            </a:pPr>
            <a:r>
              <a:rPr lang="en-US" sz="1800">
                <a:latin typeface="Arial" charset="0"/>
              </a:rPr>
              <a:t>Distracting gestures</a:t>
            </a:r>
          </a:p>
          <a:p>
            <a:pPr lvl="1">
              <a:spcBef>
                <a:spcPct val="0"/>
              </a:spcBef>
            </a:pPr>
            <a:r>
              <a:rPr lang="en-US" sz="1800">
                <a:latin typeface="Arial" charset="0"/>
              </a:rPr>
              <a:t>Projector on with no image or irrelevant image</a:t>
            </a:r>
          </a:p>
          <a:p>
            <a:pPr lvl="1">
              <a:spcBef>
                <a:spcPct val="0"/>
              </a:spcBef>
            </a:pPr>
            <a:r>
              <a:rPr lang="en-US" sz="1800">
                <a:latin typeface="Arial" charset="0"/>
              </a:rPr>
              <a:t>Losing your place</a:t>
            </a:r>
          </a:p>
        </p:txBody>
      </p:sp>
    </p:spTree>
    <p:extLst>
      <p:ext uri="{BB962C8B-B14F-4D97-AF65-F5344CB8AC3E}">
        <p14:creationId xmlns:p14="http://schemas.microsoft.com/office/powerpoint/2010/main" val="2802316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01030F0C-B8CE-4FAF-8552-189F75B5325E}" type="slidenum">
              <a:rPr lang="en-US">
                <a:latin typeface="Arial" charset="0"/>
              </a:rPr>
              <a:pPr fontAlgn="base">
                <a:spcBef>
                  <a:spcPct val="0"/>
                </a:spcBef>
                <a:spcAft>
                  <a:spcPct val="0"/>
                </a:spcAft>
              </a:pPr>
              <a:t>11</a:t>
            </a:fld>
            <a:endParaRPr lang="en-US">
              <a:latin typeface="Arial" charset="0"/>
            </a:endParaRPr>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a:latin typeface="Arial" charset="0"/>
              </a:rPr>
              <a:t>Match complexity level of lecture to the trainees’ ability</a:t>
            </a:r>
            <a:r>
              <a:rPr lang="en-US" sz="1800">
                <a:latin typeface="Arial" charset="0"/>
              </a:rPr>
              <a:t> to comprehend</a:t>
            </a:r>
          </a:p>
          <a:p>
            <a:pPr>
              <a:spcBef>
                <a:spcPct val="0"/>
              </a:spcBef>
            </a:pPr>
            <a:r>
              <a:rPr lang="en-US" sz="1800" b="1">
                <a:latin typeface="Arial" charset="0"/>
              </a:rPr>
              <a:t>A wide range of readiness competencies creates problems</a:t>
            </a:r>
          </a:p>
          <a:p>
            <a:pPr>
              <a:spcBef>
                <a:spcPct val="0"/>
              </a:spcBef>
            </a:pPr>
            <a:r>
              <a:rPr lang="en-US" sz="1800" b="1">
                <a:latin typeface="Arial" charset="0"/>
              </a:rPr>
              <a:t>Solution:</a:t>
            </a:r>
            <a:r>
              <a:rPr lang="en-US" sz="1800">
                <a:latin typeface="Arial" charset="0"/>
              </a:rPr>
              <a:t>  Train different levels separately if possible</a:t>
            </a:r>
          </a:p>
          <a:p>
            <a:pPr>
              <a:spcBef>
                <a:spcPct val="0"/>
              </a:spcBef>
            </a:pPr>
            <a:r>
              <a:rPr lang="en-US" sz="1800">
                <a:latin typeface="Arial" charset="0"/>
              </a:rPr>
              <a:t>Otherwise,   Provide pre-training materials to bring everyone up to level</a:t>
            </a:r>
          </a:p>
          <a:p>
            <a:pPr lvl="1">
              <a:spcBef>
                <a:spcPct val="0"/>
              </a:spcBef>
            </a:pPr>
            <a:endParaRPr lang="en-US" sz="1800">
              <a:latin typeface="Arial" charset="0"/>
            </a:endParaRPr>
          </a:p>
          <a:p>
            <a:pPr>
              <a:spcBef>
                <a:spcPct val="0"/>
              </a:spcBef>
            </a:pPr>
            <a:r>
              <a:rPr lang="en-US" sz="1800">
                <a:latin typeface="Arial" charset="0"/>
              </a:rPr>
              <a:t>Before we go to these I want to call your attention, on the next slide,</a:t>
            </a:r>
          </a:p>
          <a:p>
            <a:pPr>
              <a:spcBef>
                <a:spcPct val="0"/>
              </a:spcBef>
            </a:pPr>
            <a:r>
              <a:rPr lang="en-US" sz="1800">
                <a:latin typeface="Arial" charset="0"/>
              </a:rPr>
              <a:t> </a:t>
            </a:r>
          </a:p>
        </p:txBody>
      </p:sp>
    </p:spTree>
    <p:extLst>
      <p:ext uri="{BB962C8B-B14F-4D97-AF65-F5344CB8AC3E}">
        <p14:creationId xmlns:p14="http://schemas.microsoft.com/office/powerpoint/2010/main" val="3000502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1427FC67-BF5B-4786-B9D7-FDB1652A523A}" type="slidenum">
              <a:rPr lang="en-US">
                <a:latin typeface="Arial" charset="0"/>
              </a:rPr>
              <a:pPr fontAlgn="base">
                <a:spcBef>
                  <a:spcPct val="0"/>
                </a:spcBef>
                <a:spcAft>
                  <a:spcPct val="0"/>
                </a:spcAft>
              </a:pPr>
              <a:t>12</a:t>
            </a:fld>
            <a:endParaRPr lang="en-US">
              <a:latin typeface="Arial" charset="0"/>
            </a:endParaRPr>
          </a:p>
        </p:txBody>
      </p:sp>
      <p:sp>
        <p:nvSpPr>
          <p:cNvPr id="43011" name="Rectangle 2"/>
          <p:cNvSpPr>
            <a:spLocks noGrp="1" noRot="1" noChangeAspect="1" noChangeArrowheads="1" noTextEdit="1"/>
          </p:cNvSpPr>
          <p:nvPr>
            <p:ph type="sldImg"/>
          </p:nvPr>
        </p:nvSpPr>
        <p:spPr bwMode="auto">
          <a:xfrm>
            <a:off x="1058863" y="685800"/>
            <a:ext cx="4740275" cy="2667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xfrm>
            <a:off x="685800" y="3581400"/>
            <a:ext cx="5486400" cy="4876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Demonstrations are similar to lectures, but have a “show how to do” component.</a:t>
            </a:r>
          </a:p>
          <a:p>
            <a:pPr>
              <a:spcBef>
                <a:spcPct val="0"/>
              </a:spcBef>
            </a:pPr>
            <a:endParaRPr lang="en-US" sz="1800">
              <a:latin typeface="Arial" charset="0"/>
            </a:endParaRPr>
          </a:p>
          <a:p>
            <a:pPr>
              <a:spcBef>
                <a:spcPct val="0"/>
              </a:spcBef>
            </a:pPr>
            <a:r>
              <a:rPr lang="en-US" sz="1800">
                <a:latin typeface="Arial" charset="0"/>
              </a:rPr>
              <a:t>The process is very similar to the Job Instruction Technique that is part of the OJT section.</a:t>
            </a:r>
          </a:p>
          <a:p>
            <a:pPr>
              <a:spcBef>
                <a:spcPct val="0"/>
              </a:spcBef>
            </a:pPr>
            <a:endParaRPr lang="en-US" sz="1000">
              <a:latin typeface="Arial" charset="0"/>
            </a:endParaRPr>
          </a:p>
          <a:p>
            <a:pPr>
              <a:spcBef>
                <a:spcPct val="0"/>
              </a:spcBef>
            </a:pPr>
            <a:r>
              <a:rPr lang="en-US" sz="1800">
                <a:latin typeface="Arial" charset="0"/>
              </a:rPr>
              <a:t>Basically the process has 4 steps:</a:t>
            </a:r>
          </a:p>
          <a:p>
            <a:pPr>
              <a:spcBef>
                <a:spcPct val="0"/>
              </a:spcBef>
              <a:buFontTx/>
              <a:buChar char="•"/>
            </a:pPr>
            <a:r>
              <a:rPr lang="en-US" sz="1800">
                <a:latin typeface="Arial" charset="0"/>
              </a:rPr>
              <a:t>Break down into logical parts or sequences</a:t>
            </a:r>
          </a:p>
          <a:p>
            <a:pPr>
              <a:spcBef>
                <a:spcPct val="0"/>
              </a:spcBef>
              <a:buFontTx/>
              <a:buChar char="•"/>
            </a:pPr>
            <a:r>
              <a:rPr lang="en-US" sz="1800">
                <a:latin typeface="Arial" charset="0"/>
              </a:rPr>
              <a:t>Explain objectives and steps</a:t>
            </a:r>
          </a:p>
          <a:p>
            <a:pPr>
              <a:spcBef>
                <a:spcPct val="0"/>
              </a:spcBef>
              <a:buFontTx/>
              <a:buChar char="•"/>
            </a:pPr>
            <a:r>
              <a:rPr lang="en-US" sz="1800">
                <a:latin typeface="Arial" charset="0"/>
              </a:rPr>
              <a:t>Ask for questions after each part</a:t>
            </a:r>
          </a:p>
          <a:p>
            <a:pPr>
              <a:spcBef>
                <a:spcPct val="0"/>
              </a:spcBef>
              <a:buFontTx/>
              <a:buChar char="•"/>
            </a:pPr>
            <a:r>
              <a:rPr lang="en-US" sz="1800">
                <a:latin typeface="Arial" charset="0"/>
              </a:rPr>
              <a:t>Review and summarize at end</a:t>
            </a:r>
          </a:p>
          <a:p>
            <a:pPr>
              <a:spcBef>
                <a:spcPct val="0"/>
              </a:spcBef>
            </a:pPr>
            <a:r>
              <a:rPr lang="en-US" sz="1800">
                <a:latin typeface="Arial" charset="0"/>
              </a:rPr>
              <a:t>Training that provides a “hands on” component creates better learning…</a:t>
            </a:r>
          </a:p>
          <a:p>
            <a:pPr>
              <a:spcBef>
                <a:spcPct val="0"/>
              </a:spcBef>
            </a:pPr>
            <a:r>
              <a:rPr lang="en-US" sz="1800" b="1">
                <a:latin typeface="Arial" charset="0"/>
              </a:rPr>
              <a:t>As the </a:t>
            </a:r>
            <a:r>
              <a:rPr lang="en-US" sz="1800" b="1">
                <a:solidFill>
                  <a:srgbClr val="008000"/>
                </a:solidFill>
                <a:latin typeface="Arial" charset="0"/>
              </a:rPr>
              <a:t>NEXT SLIDE</a:t>
            </a:r>
            <a:r>
              <a:rPr lang="en-US" sz="1800" b="1">
                <a:latin typeface="Arial" charset="0"/>
              </a:rPr>
              <a:t> demonstrates!!</a:t>
            </a:r>
          </a:p>
        </p:txBody>
      </p:sp>
    </p:spTree>
    <p:extLst>
      <p:ext uri="{BB962C8B-B14F-4D97-AF65-F5344CB8AC3E}">
        <p14:creationId xmlns:p14="http://schemas.microsoft.com/office/powerpoint/2010/main" val="12106965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90707E13-4531-4113-BE10-2580407C9937}" type="slidenum">
              <a:rPr lang="en-US">
                <a:latin typeface="Arial" charset="0"/>
              </a:rPr>
              <a:pPr fontAlgn="base">
                <a:spcBef>
                  <a:spcPct val="0"/>
                </a:spcBef>
                <a:spcAft>
                  <a:spcPct val="0"/>
                </a:spcAft>
              </a:pPr>
              <a:t>13</a:t>
            </a:fld>
            <a:endParaRPr lang="en-US">
              <a:latin typeface="Arial" charset="0"/>
            </a:endParaRPr>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spcBef>
                <a:spcPct val="0"/>
              </a:spcBef>
            </a:pPr>
            <a:r>
              <a:rPr lang="en-US" sz="1600">
                <a:latin typeface="Arial" charset="0"/>
              </a:rPr>
              <a:t>We will cover Demonstrations next, but first, lets look at the table from the text that looks at the match between various training methods and the types of learning objectives they are most appropriate for.  </a:t>
            </a:r>
          </a:p>
          <a:p>
            <a:pPr>
              <a:lnSpc>
                <a:spcPct val="80000"/>
              </a:lnSpc>
              <a:spcBef>
                <a:spcPct val="0"/>
              </a:spcBef>
            </a:pPr>
            <a:r>
              <a:rPr lang="en-US" sz="1600">
                <a:latin typeface="Arial" charset="0"/>
              </a:rPr>
              <a:t>You can see I’ve highlighted the ratings in green for the lecture.  What is the lesson here about the most effective type of lecture?</a:t>
            </a:r>
          </a:p>
          <a:p>
            <a:pPr>
              <a:lnSpc>
                <a:spcPct val="80000"/>
              </a:lnSpc>
              <a:spcBef>
                <a:spcPct val="0"/>
              </a:spcBef>
            </a:pPr>
            <a:endParaRPr lang="en-US" sz="1600">
              <a:latin typeface="Arial" charset="0"/>
            </a:endParaRPr>
          </a:p>
          <a:p>
            <a:pPr>
              <a:lnSpc>
                <a:spcPct val="80000"/>
              </a:lnSpc>
              <a:spcBef>
                <a:spcPct val="0"/>
              </a:spcBef>
            </a:pPr>
            <a:r>
              <a:rPr lang="en-US" sz="1600">
                <a:latin typeface="Arial" charset="0"/>
              </a:rPr>
              <a:t>We will cover the Demonstration method next.  What type of learning objectives is it best suited for?</a:t>
            </a:r>
          </a:p>
          <a:p>
            <a:pPr>
              <a:lnSpc>
                <a:spcPct val="80000"/>
              </a:lnSpc>
              <a:spcBef>
                <a:spcPct val="0"/>
              </a:spcBef>
            </a:pPr>
            <a:endParaRPr lang="en-US" sz="1600">
              <a:latin typeface="Arial" charset="0"/>
            </a:endParaRPr>
          </a:p>
          <a:p>
            <a:pPr>
              <a:lnSpc>
                <a:spcPct val="80000"/>
              </a:lnSpc>
              <a:spcBef>
                <a:spcPct val="0"/>
              </a:spcBef>
            </a:pPr>
            <a:r>
              <a:rPr lang="en-US" sz="1600">
                <a:latin typeface="Arial" charset="0"/>
              </a:rPr>
              <a:t>As you design and develop the training modules for your project, make sure that you refer to the table when deciding on which method to use.</a:t>
            </a:r>
          </a:p>
          <a:p>
            <a:pPr>
              <a:lnSpc>
                <a:spcPct val="80000"/>
              </a:lnSpc>
              <a:spcBef>
                <a:spcPct val="0"/>
              </a:spcBef>
            </a:pPr>
            <a:endParaRPr lang="en-US" sz="1600">
              <a:latin typeface="Arial" charset="0"/>
            </a:endParaRPr>
          </a:p>
          <a:p>
            <a:pPr>
              <a:lnSpc>
                <a:spcPct val="80000"/>
              </a:lnSpc>
              <a:spcBef>
                <a:spcPct val="0"/>
              </a:spcBef>
            </a:pPr>
            <a:r>
              <a:rPr lang="en-US" sz="1600">
                <a:solidFill>
                  <a:srgbClr val="008000"/>
                </a:solidFill>
                <a:latin typeface="Arial" charset="0"/>
              </a:rPr>
              <a:t>NEXT SLIDE</a:t>
            </a:r>
          </a:p>
        </p:txBody>
      </p:sp>
    </p:spTree>
    <p:extLst>
      <p:ext uri="{BB962C8B-B14F-4D97-AF65-F5344CB8AC3E}">
        <p14:creationId xmlns:p14="http://schemas.microsoft.com/office/powerpoint/2010/main" val="272542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CA053179-E385-4C34-9176-A44B8C63A453}" type="slidenum">
              <a:rPr lang="en-US">
                <a:latin typeface="Arial" charset="0"/>
              </a:rPr>
              <a:pPr fontAlgn="base">
                <a:spcBef>
                  <a:spcPct val="0"/>
                </a:spcBef>
                <a:spcAft>
                  <a:spcPct val="0"/>
                </a:spcAft>
              </a:pPr>
              <a:t>15</a:t>
            </a:fld>
            <a:endParaRPr lang="en-US">
              <a:latin typeface="Arial" charset="0"/>
            </a:endParaRPr>
          </a:p>
        </p:txBody>
      </p:sp>
      <p:sp>
        <p:nvSpPr>
          <p:cNvPr id="450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The KEY is: Physical and psychological fidelity</a:t>
            </a:r>
          </a:p>
          <a:p>
            <a:pPr>
              <a:spcBef>
                <a:spcPct val="0"/>
              </a:spcBef>
            </a:pPr>
            <a:r>
              <a:rPr lang="en-US" sz="1800">
                <a:latin typeface="Arial" charset="0"/>
              </a:rPr>
              <a:t>There is typically a difference between Simulations and Games in terms of fidelity.</a:t>
            </a:r>
          </a:p>
          <a:p>
            <a:pPr>
              <a:spcBef>
                <a:spcPct val="0"/>
              </a:spcBef>
            </a:pPr>
            <a:endParaRPr lang="en-US" sz="1800">
              <a:latin typeface="Arial" charset="0"/>
            </a:endParaRPr>
          </a:p>
          <a:p>
            <a:pPr>
              <a:spcBef>
                <a:spcPct val="0"/>
              </a:spcBef>
            </a:pPr>
            <a:r>
              <a:rPr lang="en-US" sz="1800">
                <a:latin typeface="Arial" charset="0"/>
              </a:rPr>
              <a:t>Also, while simulations are more realistic, games typically are more fun,</a:t>
            </a:r>
          </a:p>
          <a:p>
            <a:pPr>
              <a:spcBef>
                <a:spcPct val="0"/>
              </a:spcBef>
            </a:pPr>
            <a:r>
              <a:rPr lang="en-US" sz="1800">
                <a:latin typeface="Arial" charset="0"/>
              </a:rPr>
              <a:t>Thus, more easily capture trainee attention and motivation.</a:t>
            </a:r>
          </a:p>
        </p:txBody>
      </p:sp>
    </p:spTree>
    <p:extLst>
      <p:ext uri="{BB962C8B-B14F-4D97-AF65-F5344CB8AC3E}">
        <p14:creationId xmlns:p14="http://schemas.microsoft.com/office/powerpoint/2010/main" val="2054685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B687CB29-4FFE-4075-8B15-145EBE906EDC}" type="slidenum">
              <a:rPr lang="en-US">
                <a:latin typeface="Arial" charset="0"/>
              </a:rPr>
              <a:pPr fontAlgn="base">
                <a:spcBef>
                  <a:spcPct val="0"/>
                </a:spcBef>
                <a:spcAft>
                  <a:spcPct val="0"/>
                </a:spcAft>
              </a:pPr>
              <a:t>16</a:t>
            </a:fld>
            <a:endParaRPr lang="en-US">
              <a:latin typeface="Arial" charset="0"/>
            </a:endParaRPr>
          </a:p>
        </p:txBody>
      </p:sp>
      <p:sp>
        <p:nvSpPr>
          <p:cNvPr id="46083" name="Rectangle 2"/>
          <p:cNvSpPr>
            <a:spLocks noGrp="1" noRot="1" noChangeAspect="1" noChangeArrowheads="1" noTextEdit="1"/>
          </p:cNvSpPr>
          <p:nvPr>
            <p:ph type="sldImg"/>
          </p:nvPr>
        </p:nvSpPr>
        <p:spPr bwMode="auto">
          <a:xfrm>
            <a:off x="-2801938" y="685800"/>
            <a:ext cx="12461876" cy="7010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4" name="Text Box 4"/>
          <p:cNvSpPr txBox="1">
            <a:spLocks noChangeArrowheads="1"/>
          </p:cNvSpPr>
          <p:nvPr/>
        </p:nvSpPr>
        <p:spPr bwMode="auto">
          <a:xfrm>
            <a:off x="0" y="7772400"/>
            <a:ext cx="6477000" cy="119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spcBef>
                <a:spcPct val="50000"/>
              </a:spcBef>
            </a:pPr>
            <a:r>
              <a:rPr lang="en-US"/>
              <a:t>Go over the Model…..then</a:t>
            </a:r>
          </a:p>
          <a:p>
            <a:pPr>
              <a:spcBef>
                <a:spcPct val="50000"/>
              </a:spcBef>
            </a:pPr>
            <a:r>
              <a:rPr lang="en-US"/>
              <a:t>Let’s look at training methods that focus on this model.      </a:t>
            </a:r>
          </a:p>
          <a:p>
            <a:pPr>
              <a:spcBef>
                <a:spcPct val="50000"/>
              </a:spcBef>
            </a:pPr>
            <a:r>
              <a:rPr lang="en-US">
                <a:solidFill>
                  <a:srgbClr val="008000"/>
                </a:solidFill>
              </a:rPr>
              <a:t>NEXT SLIDE</a:t>
            </a:r>
          </a:p>
        </p:txBody>
      </p:sp>
    </p:spTree>
    <p:extLst>
      <p:ext uri="{BB962C8B-B14F-4D97-AF65-F5344CB8AC3E}">
        <p14:creationId xmlns:p14="http://schemas.microsoft.com/office/powerpoint/2010/main" val="40761490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52EA7F4A-7590-4199-B0EA-F34B9549AAAA}" type="slidenum">
              <a:rPr lang="en-US">
                <a:latin typeface="Arial" charset="0"/>
              </a:rPr>
              <a:pPr fontAlgn="base">
                <a:spcBef>
                  <a:spcPct val="0"/>
                </a:spcBef>
                <a:spcAft>
                  <a:spcPct val="0"/>
                </a:spcAft>
              </a:pPr>
              <a:t>17</a:t>
            </a:fld>
            <a:endParaRPr lang="en-US">
              <a:latin typeface="Arial" charset="0"/>
            </a:endParaRPr>
          </a:p>
        </p:txBody>
      </p:sp>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dirty="0">
                <a:latin typeface="Arial" charset="0"/>
              </a:rPr>
              <a:t>Case Studies</a:t>
            </a:r>
            <a:endParaRPr lang="en-US" sz="1800" dirty="0">
              <a:latin typeface="Arial" charset="0"/>
            </a:endParaRPr>
          </a:p>
          <a:p>
            <a:pPr>
              <a:spcBef>
                <a:spcPct val="0"/>
              </a:spcBef>
            </a:pPr>
            <a:r>
              <a:rPr lang="en-US" sz="1800" dirty="0">
                <a:latin typeface="Arial" charset="0"/>
              </a:rPr>
              <a:t>Decision making knowledge and skill and knowledge of company/industry</a:t>
            </a:r>
            <a:endParaRPr lang="en-US" sz="1800" b="1" dirty="0">
              <a:latin typeface="Arial" charset="0"/>
            </a:endParaRPr>
          </a:p>
          <a:p>
            <a:pPr>
              <a:spcBef>
                <a:spcPct val="0"/>
              </a:spcBef>
            </a:pPr>
            <a:r>
              <a:rPr lang="en-US" sz="1800" b="1" dirty="0">
                <a:latin typeface="Arial" charset="0"/>
              </a:rPr>
              <a:t>Role Playing</a:t>
            </a:r>
            <a:endParaRPr lang="en-US" sz="1800" dirty="0">
              <a:latin typeface="Arial" charset="0"/>
            </a:endParaRPr>
          </a:p>
          <a:p>
            <a:pPr>
              <a:spcBef>
                <a:spcPct val="0"/>
              </a:spcBef>
            </a:pPr>
            <a:r>
              <a:rPr lang="en-US" sz="1800" dirty="0">
                <a:latin typeface="Arial" charset="0"/>
              </a:rPr>
              <a:t>Feedback critical piece and usually not done well</a:t>
            </a:r>
            <a:endParaRPr lang="en-US" sz="1800" b="1" dirty="0">
              <a:latin typeface="Arial" charset="0"/>
            </a:endParaRPr>
          </a:p>
          <a:p>
            <a:pPr>
              <a:spcBef>
                <a:spcPct val="0"/>
              </a:spcBef>
            </a:pPr>
            <a:r>
              <a:rPr lang="en-US" sz="1800" b="1" dirty="0">
                <a:latin typeface="Arial" charset="0"/>
              </a:rPr>
              <a:t>Behavior Modeling</a:t>
            </a:r>
            <a:endParaRPr lang="en-US" sz="1800" dirty="0">
              <a:latin typeface="Arial" charset="0"/>
            </a:endParaRPr>
          </a:p>
          <a:p>
            <a:pPr>
              <a:spcBef>
                <a:spcPct val="0"/>
              </a:spcBef>
            </a:pPr>
            <a:r>
              <a:rPr lang="en-US" sz="1800" dirty="0">
                <a:latin typeface="Arial" charset="0"/>
              </a:rPr>
              <a:t>	Video better than live, but has to fit the 	company.</a:t>
            </a:r>
          </a:p>
          <a:p>
            <a:pPr>
              <a:spcBef>
                <a:spcPct val="0"/>
              </a:spcBef>
            </a:pPr>
            <a:endParaRPr lang="en-US" sz="1800" dirty="0">
              <a:latin typeface="Arial" charset="0"/>
            </a:endParaRPr>
          </a:p>
          <a:p>
            <a:pPr>
              <a:spcBef>
                <a:spcPct val="0"/>
              </a:spcBef>
            </a:pPr>
            <a:r>
              <a:rPr lang="en-US" sz="1800" dirty="0">
                <a:latin typeface="Arial" charset="0"/>
              </a:rPr>
              <a:t>Business games can also be thought of as simulations, but they have a competitive component to them.  </a:t>
            </a:r>
            <a:r>
              <a:rPr lang="en-US" sz="1800" b="1" dirty="0">
                <a:solidFill>
                  <a:srgbClr val="008000"/>
                </a:solidFill>
                <a:latin typeface="Arial" charset="0"/>
              </a:rPr>
              <a:t>NEXT SLIDE</a:t>
            </a:r>
          </a:p>
        </p:txBody>
      </p:sp>
    </p:spTree>
    <p:extLst>
      <p:ext uri="{BB962C8B-B14F-4D97-AF65-F5344CB8AC3E}">
        <p14:creationId xmlns:p14="http://schemas.microsoft.com/office/powerpoint/2010/main" val="7757842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25A7E0C6-2AB1-4E5F-BA14-6F04907F4DDD}" type="slidenum">
              <a:rPr lang="en-US">
                <a:latin typeface="Arial" charset="0"/>
              </a:rPr>
              <a:pPr fontAlgn="base">
                <a:spcBef>
                  <a:spcPct val="0"/>
                </a:spcBef>
                <a:spcAft>
                  <a:spcPct val="0"/>
                </a:spcAft>
              </a:pPr>
              <a:t>18</a:t>
            </a:fld>
            <a:endParaRPr lang="en-US">
              <a:latin typeface="Arial" charset="0"/>
            </a:endParaRPr>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dirty="0">
                <a:latin typeface="Arial" charset="0"/>
              </a:rPr>
              <a:t>Case Studies</a:t>
            </a:r>
            <a:endParaRPr lang="en-US" sz="1800" dirty="0">
              <a:latin typeface="Arial" charset="0"/>
            </a:endParaRPr>
          </a:p>
          <a:p>
            <a:pPr>
              <a:spcBef>
                <a:spcPct val="0"/>
              </a:spcBef>
            </a:pPr>
            <a:r>
              <a:rPr lang="en-US" sz="1800" dirty="0">
                <a:latin typeface="Arial" charset="0"/>
              </a:rPr>
              <a:t>Decision making knowledge and skill and knowledge of company/industry</a:t>
            </a:r>
            <a:endParaRPr lang="en-US" sz="1800" b="1" dirty="0">
              <a:latin typeface="Arial" charset="0"/>
            </a:endParaRPr>
          </a:p>
          <a:p>
            <a:pPr>
              <a:spcBef>
                <a:spcPct val="0"/>
              </a:spcBef>
            </a:pPr>
            <a:r>
              <a:rPr lang="en-US" sz="1800" b="1" dirty="0">
                <a:latin typeface="Arial" charset="0"/>
              </a:rPr>
              <a:t>Role Playing</a:t>
            </a:r>
            <a:endParaRPr lang="en-US" sz="1800" dirty="0">
              <a:latin typeface="Arial" charset="0"/>
            </a:endParaRPr>
          </a:p>
          <a:p>
            <a:pPr>
              <a:spcBef>
                <a:spcPct val="0"/>
              </a:spcBef>
            </a:pPr>
            <a:r>
              <a:rPr lang="en-US" sz="1800" dirty="0">
                <a:latin typeface="Arial" charset="0"/>
              </a:rPr>
              <a:t>Feedback critical piece and usually not done well</a:t>
            </a:r>
            <a:endParaRPr lang="en-US" sz="1800" b="1" dirty="0">
              <a:latin typeface="Arial" charset="0"/>
            </a:endParaRPr>
          </a:p>
          <a:p>
            <a:pPr>
              <a:spcBef>
                <a:spcPct val="0"/>
              </a:spcBef>
            </a:pPr>
            <a:r>
              <a:rPr lang="en-US" sz="1800" b="1" dirty="0">
                <a:latin typeface="Arial" charset="0"/>
              </a:rPr>
              <a:t>Behavior Modeling</a:t>
            </a:r>
            <a:endParaRPr lang="en-US" sz="1800" dirty="0">
              <a:latin typeface="Arial" charset="0"/>
            </a:endParaRPr>
          </a:p>
          <a:p>
            <a:pPr>
              <a:spcBef>
                <a:spcPct val="0"/>
              </a:spcBef>
            </a:pPr>
            <a:r>
              <a:rPr lang="en-US" sz="1800" dirty="0">
                <a:latin typeface="Arial" charset="0"/>
              </a:rPr>
              <a:t>	Video better than live, but has to fit the 	company.</a:t>
            </a:r>
          </a:p>
          <a:p>
            <a:pPr>
              <a:spcBef>
                <a:spcPct val="0"/>
              </a:spcBef>
            </a:pPr>
            <a:endParaRPr lang="en-US" sz="1800" dirty="0">
              <a:latin typeface="Arial" charset="0"/>
            </a:endParaRPr>
          </a:p>
          <a:p>
            <a:pPr>
              <a:spcBef>
                <a:spcPct val="0"/>
              </a:spcBef>
            </a:pPr>
            <a:r>
              <a:rPr lang="en-US" sz="1800" dirty="0">
                <a:latin typeface="Arial" charset="0"/>
              </a:rPr>
              <a:t>Business games can also be thought of as simulations, but they have a competitive component to them.  </a:t>
            </a:r>
            <a:r>
              <a:rPr lang="en-US" sz="1800" b="1" dirty="0">
                <a:solidFill>
                  <a:srgbClr val="008000"/>
                </a:solidFill>
                <a:latin typeface="Arial" charset="0"/>
              </a:rPr>
              <a:t>NEXT SLIDE</a:t>
            </a:r>
          </a:p>
        </p:txBody>
      </p:sp>
    </p:spTree>
    <p:extLst>
      <p:ext uri="{BB962C8B-B14F-4D97-AF65-F5344CB8AC3E}">
        <p14:creationId xmlns:p14="http://schemas.microsoft.com/office/powerpoint/2010/main" val="13530418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9EF936A0-D403-4BD9-A6FE-384DDB12D668}" type="slidenum">
              <a:rPr lang="en-US">
                <a:latin typeface="Arial" charset="0"/>
              </a:rPr>
              <a:pPr fontAlgn="base">
                <a:spcBef>
                  <a:spcPct val="0"/>
                </a:spcBef>
                <a:spcAft>
                  <a:spcPct val="0"/>
                </a:spcAft>
              </a:pPr>
              <a:t>19</a:t>
            </a:fld>
            <a:endParaRPr lang="en-US">
              <a:latin typeface="Arial" charset="0"/>
            </a:endParaRPr>
          </a:p>
        </p:txBody>
      </p:sp>
      <p:sp>
        <p:nvSpPr>
          <p:cNvPr id="49155" name="Rectangle 2"/>
          <p:cNvSpPr>
            <a:spLocks noGrp="1" noRot="1" noChangeAspect="1" noChangeArrowheads="1" noTextEdit="1"/>
          </p:cNvSpPr>
          <p:nvPr>
            <p:ph type="sldImg"/>
          </p:nvPr>
        </p:nvSpPr>
        <p:spPr bwMode="auto">
          <a:xfrm>
            <a:off x="-2212975" y="685800"/>
            <a:ext cx="11512550" cy="6477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Text Box 4"/>
          <p:cNvSpPr txBox="1">
            <a:spLocks noChangeArrowheads="1"/>
          </p:cNvSpPr>
          <p:nvPr/>
        </p:nvSpPr>
        <p:spPr bwMode="auto">
          <a:xfrm>
            <a:off x="457200" y="7391400"/>
            <a:ext cx="58674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spcBef>
                <a:spcPct val="50000"/>
              </a:spcBef>
            </a:pPr>
            <a:r>
              <a:rPr lang="en-US">
                <a:latin typeface="Calibri" pitchFamily="34" charset="0"/>
              </a:rPr>
              <a:t>Let’s look at the types of learning objectives these experiential methods match up best with.</a:t>
            </a:r>
          </a:p>
          <a:p>
            <a:pPr>
              <a:spcBef>
                <a:spcPct val="50000"/>
              </a:spcBef>
            </a:pPr>
            <a:r>
              <a:rPr lang="en-US" b="1">
                <a:solidFill>
                  <a:srgbClr val="008000"/>
                </a:solidFill>
                <a:latin typeface="Calibri" pitchFamily="34" charset="0"/>
              </a:rPr>
              <a:t>NEXT SLIDE</a:t>
            </a:r>
          </a:p>
        </p:txBody>
      </p:sp>
    </p:spTree>
    <p:extLst>
      <p:ext uri="{BB962C8B-B14F-4D97-AF65-F5344CB8AC3E}">
        <p14:creationId xmlns:p14="http://schemas.microsoft.com/office/powerpoint/2010/main" val="4017697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4B0FE28C-DA9C-4A8B-A357-80A6594BA204}" type="slidenum">
              <a:rPr lang="en-US">
                <a:latin typeface="Arial" charset="0"/>
              </a:rPr>
              <a:pPr fontAlgn="base">
                <a:spcBef>
                  <a:spcPct val="0"/>
                </a:spcBef>
                <a:spcAft>
                  <a:spcPct val="0"/>
                </a:spcAft>
              </a:pPr>
              <a:t>21</a:t>
            </a:fld>
            <a:endParaRPr lang="en-US">
              <a:latin typeface="Arial" charset="0"/>
            </a:endParaRPr>
          </a:p>
        </p:txBody>
      </p:sp>
    </p:spTree>
    <p:extLst>
      <p:ext uri="{BB962C8B-B14F-4D97-AF65-F5344CB8AC3E}">
        <p14:creationId xmlns:p14="http://schemas.microsoft.com/office/powerpoint/2010/main" val="18823384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endParaRPr lang="en-US" dirty="0">
              <a:latin typeface="Arial" pitchFamily="34" charset="0"/>
            </a:endParaRPr>
          </a:p>
        </p:txBody>
      </p:sp>
      <p:sp>
        <p:nvSpPr>
          <p:cNvPr id="49156" name="Slide Number Placeholder 3"/>
          <p:cNvSpPr>
            <a:spLocks noGrp="1"/>
          </p:cNvSpPr>
          <p:nvPr>
            <p:ph type="sldNum" sz="quarter" idx="5"/>
          </p:nvPr>
        </p:nvSpPr>
        <p:spPr>
          <a:noFill/>
        </p:spPr>
        <p:txBody>
          <a:bodyPr/>
          <a:lstStyle/>
          <a:p>
            <a:fld id="{766CCD59-A44B-4C5A-BDEE-F6F77D48EA56}" type="slidenum">
              <a:rPr lang="en-US" smtClean="0">
                <a:latin typeface="Arial" pitchFamily="34" charset="0"/>
              </a:rPr>
              <a:pPr/>
              <a:t>27</a:t>
            </a:fld>
            <a:endParaRPr lang="en-US" dirty="0">
              <a:latin typeface="Arial" pitchFamily="34" charset="0"/>
            </a:endParaRPr>
          </a:p>
        </p:txBody>
      </p:sp>
    </p:spTree>
    <p:extLst>
      <p:ext uri="{BB962C8B-B14F-4D97-AF65-F5344CB8AC3E}">
        <p14:creationId xmlns:p14="http://schemas.microsoft.com/office/powerpoint/2010/main" val="36974046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endParaRPr lang="en-US" dirty="0">
              <a:latin typeface="Arial" pitchFamily="34" charset="0"/>
            </a:endParaRPr>
          </a:p>
        </p:txBody>
      </p:sp>
      <p:sp>
        <p:nvSpPr>
          <p:cNvPr id="49156" name="Slide Number Placeholder 3"/>
          <p:cNvSpPr>
            <a:spLocks noGrp="1"/>
          </p:cNvSpPr>
          <p:nvPr>
            <p:ph type="sldNum" sz="quarter" idx="5"/>
          </p:nvPr>
        </p:nvSpPr>
        <p:spPr>
          <a:noFill/>
        </p:spPr>
        <p:txBody>
          <a:bodyPr/>
          <a:lstStyle/>
          <a:p>
            <a:fld id="{766CCD59-A44B-4C5A-BDEE-F6F77D48EA56}" type="slidenum">
              <a:rPr lang="en-US" smtClean="0">
                <a:latin typeface="Arial" pitchFamily="34" charset="0"/>
              </a:rPr>
              <a:pPr/>
              <a:t>28</a:t>
            </a:fld>
            <a:endParaRPr lang="en-US" dirty="0">
              <a:latin typeface="Arial" pitchFamily="34" charset="0"/>
            </a:endParaRPr>
          </a:p>
        </p:txBody>
      </p:sp>
    </p:spTree>
    <p:extLst>
      <p:ext uri="{BB962C8B-B14F-4D97-AF65-F5344CB8AC3E}">
        <p14:creationId xmlns:p14="http://schemas.microsoft.com/office/powerpoint/2010/main" val="7165726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3/6/2026</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3/6/2026</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3/6/2026</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3/6/2026</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3.png"/><Relationship Id="rId2" Type="http://schemas.openxmlformats.org/officeDocument/2006/relationships/image" Target="../media/image21.jpeg"/><Relationship Id="rId1" Type="http://schemas.openxmlformats.org/officeDocument/2006/relationships/slideLayout" Target="../slideLayouts/slideLayout13.xml"/><Relationship Id="rId6"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941973" y="5222772"/>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Mumen Thabet</a:t>
            </a: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312607" y="1494664"/>
            <a:ext cx="6202493" cy="3477875"/>
          </a:xfrm>
          <a:prstGeom prst="rect">
            <a:avLst/>
          </a:prstGeom>
          <a:noFill/>
        </p:spPr>
        <p:txBody>
          <a:bodyPr wrap="squar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3 </a:t>
            </a:r>
          </a:p>
          <a:p>
            <a:pPr algn="ctr"/>
            <a:r>
              <a:rPr lang="en-US" sz="4400" b="1" dirty="0"/>
              <a:t>Development, Implementation, </a:t>
            </a:r>
          </a:p>
          <a:p>
            <a:pPr algn="ctr"/>
            <a:r>
              <a:rPr lang="en-US" sz="4400" b="1" dirty="0"/>
              <a:t>and Transfer of Training</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2842"/>
    </mc:Choice>
    <mc:Fallback xmlns="">
      <p:transition spd="slow" advTm="3284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289AE770-49C6-7A67-EC75-A2218EE6C075}"/>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DB8B21BB-26B8-145B-FE1B-5080C04F5517}"/>
              </a:ext>
            </a:extLst>
          </p:cNvPr>
          <p:cNvSpPr txBox="1"/>
          <p:nvPr/>
        </p:nvSpPr>
        <p:spPr>
          <a:xfrm>
            <a:off x="6668582" y="3160593"/>
            <a:ext cx="5105500" cy="1569660"/>
          </a:xfrm>
          <a:prstGeom prst="rect">
            <a:avLst/>
          </a:prstGeom>
          <a:noFill/>
        </p:spPr>
        <p:txBody>
          <a:bodyPr wrap="none" rtlCol="0">
            <a:spAutoFit/>
          </a:bodyPr>
          <a:lstStyle/>
          <a:p>
            <a:pPr algn="ctr"/>
            <a:r>
              <a:rPr lang="en-US" sz="4800" b="1" dirty="0">
                <a:solidFill>
                  <a:schemeClr val="accent1"/>
                </a:solidFill>
              </a:rPr>
              <a:t>Traditional Training</a:t>
            </a:r>
          </a:p>
          <a:p>
            <a:pPr algn="ctr"/>
            <a:r>
              <a:rPr lang="en-US" sz="4800" b="1" dirty="0">
                <a:solidFill>
                  <a:schemeClr val="accent1"/>
                </a:solidFill>
              </a:rPr>
              <a:t> Methods</a:t>
            </a:r>
          </a:p>
        </p:txBody>
      </p:sp>
      <p:pic>
        <p:nvPicPr>
          <p:cNvPr id="6" name="Graphic 21">
            <a:extLst>
              <a:ext uri="{FF2B5EF4-FFF2-40B4-BE49-F238E27FC236}">
                <a16:creationId xmlns="" xmlns:a16="http://schemas.microsoft.com/office/drawing/2014/main" id="{9543F2F2-F2C4-2418-54A1-BFB4B442D74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mc:AlternateContent xmlns:mc="http://schemas.openxmlformats.org/markup-compatibility/2006" xmlns:p14="http://schemas.microsoft.com/office/powerpoint/2010/main">
    <mc:Choice Requires="p14">
      <p:transition spd="slow" p14:dur="2000" advTm="9831"/>
    </mc:Choice>
    <mc:Fallback xmlns="">
      <p:transition spd="slow" advTm="983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220436" y="542386"/>
            <a:ext cx="4572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4000" b="1" dirty="0">
                <a:solidFill>
                  <a:schemeClr val="accent1"/>
                </a:solidFill>
                <a:latin typeface="Times New Roman" panose="02020603050405020304" pitchFamily="18" charset="0"/>
                <a:cs typeface="Times New Roman" panose="02020603050405020304" pitchFamily="18" charset="0"/>
              </a:rPr>
              <a:t>Training Methods</a:t>
            </a:r>
            <a:endParaRPr lang="en-US" sz="4000" dirty="0">
              <a:solidFill>
                <a:schemeClr val="accent1"/>
              </a:solidFill>
              <a:latin typeface="Times New Roman" panose="02020603050405020304" pitchFamily="18" charset="0"/>
              <a:cs typeface="Times New Roman" panose="02020603050405020304" pitchFamily="18" charset="0"/>
            </a:endParaRPr>
          </a:p>
        </p:txBody>
      </p:sp>
      <p:sp>
        <p:nvSpPr>
          <p:cNvPr id="4103" name="TextBox 6"/>
          <p:cNvSpPr txBox="1">
            <a:spLocks noChangeArrowheads="1"/>
          </p:cNvSpPr>
          <p:nvPr/>
        </p:nvSpPr>
        <p:spPr bwMode="auto">
          <a:xfrm>
            <a:off x="440579" y="2086897"/>
            <a:ext cx="3733026" cy="400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lgn="ctr">
              <a:lnSpc>
                <a:spcPct val="150000"/>
              </a:lnSpc>
              <a:spcAft>
                <a:spcPts val="2400"/>
              </a:spcAft>
            </a:pPr>
            <a:r>
              <a:rPr lang="en-US" sz="3200" dirty="0"/>
              <a:t>Unit Goal:  </a:t>
            </a:r>
          </a:p>
          <a:p>
            <a:pPr algn="ctr">
              <a:lnSpc>
                <a:spcPct val="150000"/>
              </a:lnSpc>
              <a:spcAft>
                <a:spcPts val="2400"/>
              </a:spcAft>
            </a:pPr>
            <a:r>
              <a:rPr lang="en-US" sz="3200" dirty="0"/>
              <a:t>Understand how to use each of the methods to maximize learning</a:t>
            </a:r>
          </a:p>
        </p:txBody>
      </p:sp>
      <p:pic>
        <p:nvPicPr>
          <p:cNvPr id="2" name="Picture 1">
            <a:extLst>
              <a:ext uri="{FF2B5EF4-FFF2-40B4-BE49-F238E27FC236}">
                <a16:creationId xmlns="" xmlns:a16="http://schemas.microsoft.com/office/drawing/2014/main" id="{219659E5-B06F-734F-E7CB-B6A3642C0D17}"/>
              </a:ext>
            </a:extLst>
          </p:cNvPr>
          <p:cNvPicPr>
            <a:picLocks noChangeAspect="1"/>
          </p:cNvPicPr>
          <p:nvPr/>
        </p:nvPicPr>
        <p:blipFill>
          <a:blip r:embed="rId2"/>
          <a:stretch>
            <a:fillRect/>
          </a:stretch>
        </p:blipFill>
        <p:spPr>
          <a:xfrm>
            <a:off x="4173605" y="0"/>
            <a:ext cx="8359639" cy="6858000"/>
          </a:xfrm>
          <a:prstGeom prst="rect">
            <a:avLst/>
          </a:prstGeom>
        </p:spPr>
      </p:pic>
    </p:spTree>
    <p:extLst>
      <p:ext uri="{BB962C8B-B14F-4D97-AF65-F5344CB8AC3E}">
        <p14:creationId xmlns:p14="http://schemas.microsoft.com/office/powerpoint/2010/main" val="3153852022"/>
      </p:ext>
    </p:extLst>
  </p:cSld>
  <p:clrMapOvr>
    <a:masterClrMapping/>
  </p:clrMapOvr>
  <mc:AlternateContent xmlns:mc="http://schemas.openxmlformats.org/markup-compatibility/2006" xmlns:p14="http://schemas.microsoft.com/office/powerpoint/2010/main">
    <mc:Choice Requires="p14">
      <p:transition spd="slow" p14:dur="2000" advTm="301381"/>
    </mc:Choice>
    <mc:Fallback xmlns="">
      <p:transition spd="slow" advTm="30138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p:cNvSpPr>
            <a:spLocks noGrp="1" noChangeArrowheads="1"/>
          </p:cNvSpPr>
          <p:nvPr>
            <p:ph type="title"/>
          </p:nvPr>
        </p:nvSpPr>
        <p:spPr>
          <a:xfrm>
            <a:off x="1429636" y="454933"/>
            <a:ext cx="8843639" cy="527050"/>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Training Methods</a:t>
            </a:r>
          </a:p>
        </p:txBody>
      </p:sp>
      <p:sp>
        <p:nvSpPr>
          <p:cNvPr id="5125" name="Rectangle 5"/>
          <p:cNvSpPr>
            <a:spLocks noGrp="1" noChangeArrowheads="1"/>
          </p:cNvSpPr>
          <p:nvPr>
            <p:ph type="body" idx="1"/>
          </p:nvPr>
        </p:nvSpPr>
        <p:spPr>
          <a:xfrm>
            <a:off x="552450" y="1768876"/>
            <a:ext cx="4619625" cy="4441794"/>
          </a:xfrm>
        </p:spPr>
        <p:txBody>
          <a:bodyPr>
            <a:normAutofit/>
          </a:bodyPr>
          <a:lstStyle/>
          <a:p>
            <a:pPr>
              <a:lnSpc>
                <a:spcPct val="80000"/>
              </a:lnSpc>
            </a:pPr>
            <a:r>
              <a:rPr lang="en-US" sz="2400" b="1" dirty="0">
                <a:latin typeface="Times New Roman" panose="02020603050405020304" pitchFamily="18" charset="0"/>
                <a:cs typeface="Times New Roman" panose="02020603050405020304" pitchFamily="18" charset="0"/>
              </a:rPr>
              <a:t>Lectures &amp; Demonstrations</a:t>
            </a:r>
          </a:p>
          <a:p>
            <a:pPr>
              <a:lnSpc>
                <a:spcPct val="80000"/>
              </a:lnSpc>
              <a:buFont typeface="Wingdings" pitchFamily="2" charset="2"/>
              <a:buNone/>
            </a:pPr>
            <a:endParaRPr lang="en-US" sz="900" dirty="0">
              <a:latin typeface="Times New Roman" panose="02020603050405020304" pitchFamily="18" charset="0"/>
              <a:cs typeface="Times New Roman" panose="02020603050405020304" pitchFamily="18" charset="0"/>
            </a:endParaRPr>
          </a:p>
          <a:p>
            <a:pPr>
              <a:lnSpc>
                <a:spcPct val="80000"/>
              </a:lnSpc>
            </a:pPr>
            <a:r>
              <a:rPr lang="en-US" sz="2400" b="1" dirty="0">
                <a:latin typeface="Times New Roman" panose="02020603050405020304" pitchFamily="18" charset="0"/>
                <a:cs typeface="Times New Roman" panose="02020603050405020304" pitchFamily="18" charset="0"/>
              </a:rPr>
              <a:t>Experiential Techniques</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In Basket</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Case Studies</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Equipment Simulations</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Role playing</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Behavior Modeling</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Business Games</a:t>
            </a:r>
          </a:p>
          <a:p>
            <a:pPr>
              <a:lnSpc>
                <a:spcPct val="80000"/>
              </a:lnSpc>
            </a:pPr>
            <a:r>
              <a:rPr lang="en-US" sz="2400" b="1" dirty="0">
                <a:latin typeface="Times New Roman" panose="02020603050405020304" pitchFamily="18" charset="0"/>
                <a:cs typeface="Times New Roman" panose="02020603050405020304" pitchFamily="18" charset="0"/>
              </a:rPr>
              <a:t>On the Job</a:t>
            </a:r>
          </a:p>
          <a:p>
            <a:pPr>
              <a:lnSpc>
                <a:spcPct val="80000"/>
              </a:lnSpc>
            </a:pPr>
            <a:r>
              <a:rPr lang="en-US" sz="2400" b="1" dirty="0">
                <a:latin typeface="Times New Roman" panose="02020603050405020304" pitchFamily="18" charset="0"/>
                <a:cs typeface="Times New Roman" panose="02020603050405020304" pitchFamily="18" charset="0"/>
              </a:rPr>
              <a:t>Audio-Visual Aids</a:t>
            </a:r>
            <a:endParaRPr lang="en-US" sz="20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B72012C1-B17C-8AF8-80D6-AAB4BC357BC9}"/>
              </a:ext>
            </a:extLst>
          </p:cNvPr>
          <p:cNvSpPr txBox="1"/>
          <p:nvPr/>
        </p:nvSpPr>
        <p:spPr>
          <a:xfrm>
            <a:off x="5384800" y="1768876"/>
            <a:ext cx="6066971" cy="5441490"/>
          </a:xfrm>
          <a:prstGeom prst="rect">
            <a:avLst/>
          </a:prstGeom>
          <a:noFill/>
        </p:spPr>
        <p:txBody>
          <a:bodyPr wrap="square" rtlCol="0">
            <a:spAutoFit/>
          </a:bodyPr>
          <a:lstStyle/>
          <a:p>
            <a:pPr algn="ctr">
              <a:lnSpc>
                <a:spcPct val="90000"/>
              </a:lnSpc>
              <a:spcBef>
                <a:spcPct val="0"/>
              </a:spcBef>
              <a:spcAft>
                <a:spcPct val="20000"/>
              </a:spcAft>
            </a:pPr>
            <a:r>
              <a:rPr lang="en-US" sz="1800" b="1" dirty="0">
                <a:solidFill>
                  <a:srgbClr val="C00000"/>
                </a:solidFill>
                <a:latin typeface="Arial" charset="0"/>
              </a:rPr>
              <a:t>What are the strengths and weaknesses of each method? </a:t>
            </a:r>
          </a:p>
          <a:p>
            <a:pPr algn="ctr">
              <a:lnSpc>
                <a:spcPct val="90000"/>
              </a:lnSpc>
              <a:spcBef>
                <a:spcPct val="0"/>
              </a:spcBef>
              <a:spcAft>
                <a:spcPct val="20000"/>
              </a:spcAft>
            </a:pPr>
            <a:r>
              <a:rPr lang="en-US" sz="1800" b="1" dirty="0">
                <a:latin typeface="Arial" charset="0"/>
              </a:rPr>
              <a:t>On flip charts your group will write the strengths and weaknesses for a particular method.</a:t>
            </a:r>
          </a:p>
          <a:p>
            <a:pPr algn="ctr">
              <a:lnSpc>
                <a:spcPct val="90000"/>
              </a:lnSpc>
              <a:spcBef>
                <a:spcPct val="0"/>
              </a:spcBef>
              <a:spcAft>
                <a:spcPct val="20000"/>
              </a:spcAft>
            </a:pPr>
            <a:endParaRPr lang="en-US" sz="1000" b="1" dirty="0">
              <a:latin typeface="Arial" charset="0"/>
            </a:endParaRPr>
          </a:p>
          <a:p>
            <a:pPr algn="ctr">
              <a:lnSpc>
                <a:spcPct val="90000"/>
              </a:lnSpc>
              <a:spcBef>
                <a:spcPct val="0"/>
              </a:spcBef>
              <a:spcAft>
                <a:spcPct val="20000"/>
              </a:spcAft>
            </a:pPr>
            <a:r>
              <a:rPr lang="en-US" sz="1800" b="1" dirty="0">
                <a:latin typeface="Arial" charset="0"/>
              </a:rPr>
              <a:t>On the Job  I won’t cover this tonight, </a:t>
            </a:r>
          </a:p>
          <a:p>
            <a:pPr algn="ctr">
              <a:lnSpc>
                <a:spcPct val="200000"/>
              </a:lnSpc>
              <a:spcBef>
                <a:spcPct val="0"/>
              </a:spcBef>
              <a:spcAft>
                <a:spcPct val="30000"/>
              </a:spcAft>
            </a:pPr>
            <a:r>
              <a:rPr lang="en-US" sz="1800" b="1" dirty="0">
                <a:latin typeface="Arial" charset="0"/>
              </a:rPr>
              <a:t>But it is the most common method of training.  Unfortunately, most companies don’t do a good job implementing this type of training.  </a:t>
            </a:r>
          </a:p>
          <a:p>
            <a:pPr algn="ctr">
              <a:lnSpc>
                <a:spcPct val="200000"/>
              </a:lnSpc>
              <a:spcBef>
                <a:spcPct val="0"/>
              </a:spcBef>
              <a:spcAft>
                <a:spcPct val="30000"/>
              </a:spcAft>
            </a:pPr>
            <a:r>
              <a:rPr lang="en-US" sz="1800" b="1" dirty="0">
                <a:solidFill>
                  <a:schemeClr val="accent1"/>
                </a:solidFill>
                <a:latin typeface="Arial" charset="0"/>
              </a:rPr>
              <a:t>The biggest problem is the fact that they don’t spend much time involving with the trainer.  They just use the high performer or whoever is available.</a:t>
            </a:r>
          </a:p>
          <a:p>
            <a:pPr algn="ctr"/>
            <a:endParaRPr lang="en-US" dirty="0"/>
          </a:p>
        </p:txBody>
      </p:sp>
    </p:spTree>
    <p:extLst>
      <p:ext uri="{BB962C8B-B14F-4D97-AF65-F5344CB8AC3E}">
        <p14:creationId xmlns:p14="http://schemas.microsoft.com/office/powerpoint/2010/main" val="1726118249"/>
      </p:ext>
    </p:extLst>
  </p:cSld>
  <p:clrMapOvr>
    <a:masterClrMapping/>
  </p:clrMapOvr>
  <mc:AlternateContent xmlns:mc="http://schemas.openxmlformats.org/markup-compatibility/2006" xmlns:p14="http://schemas.microsoft.com/office/powerpoint/2010/main">
    <mc:Choice Requires="p14">
      <p:transition spd="slow" p14:dur="2000" advTm="180034"/>
    </mc:Choice>
    <mc:Fallback xmlns="">
      <p:transition spd="slow" advTm="18003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ctrTitle"/>
          </p:nvPr>
        </p:nvSpPr>
        <p:spPr>
          <a:xfrm>
            <a:off x="523283" y="478971"/>
            <a:ext cx="9809825" cy="666565"/>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defRPr/>
            </a:pPr>
            <a:r>
              <a:rPr lang="en-US" sz="4400" b="1" dirty="0">
                <a:latin typeface="Times New Roman" panose="02020603050405020304" pitchFamily="18" charset="0"/>
                <a:cs typeface="Times New Roman" panose="02020603050405020304" pitchFamily="18" charset="0"/>
              </a:rPr>
              <a:t>Lecture/Discussion</a:t>
            </a:r>
            <a:r>
              <a:rPr lang="en-US" sz="4400" dirty="0">
                <a:latin typeface="Times New Roman" panose="02020603050405020304" pitchFamily="18" charset="0"/>
                <a:cs typeface="Times New Roman" panose="02020603050405020304" pitchFamily="18" charset="0"/>
              </a:rPr>
              <a:t> </a:t>
            </a:r>
          </a:p>
        </p:txBody>
      </p:sp>
      <p:sp>
        <p:nvSpPr>
          <p:cNvPr id="2051" name="Rectangle 3"/>
          <p:cNvSpPr>
            <a:spLocks noGrp="1" noChangeArrowheads="1"/>
          </p:cNvSpPr>
          <p:nvPr>
            <p:ph type="subTitle" idx="1"/>
          </p:nvPr>
        </p:nvSpPr>
        <p:spPr>
          <a:xfrm>
            <a:off x="887767" y="1340528"/>
            <a:ext cx="10270563" cy="4572000"/>
          </a:xfrm>
        </p:spPr>
        <p:txBody>
          <a:bodyPr rtlCol="0">
            <a:normAutofit/>
          </a:bodyPr>
          <a:lstStyle/>
          <a:p>
            <a:pPr indent="-274320" algn="l">
              <a:lnSpc>
                <a:spcPct val="100000"/>
              </a:lnSpc>
              <a:spcAft>
                <a:spcPct val="15000"/>
              </a:spcAft>
              <a:buBlip>
                <a:blip r:embed="rId3"/>
              </a:buBlip>
              <a:defRPr/>
            </a:pPr>
            <a:r>
              <a:rPr lang="en-US" sz="2800" dirty="0">
                <a:solidFill>
                  <a:schemeClr val="tx1"/>
                </a:solidFill>
                <a:latin typeface="Times New Roman" panose="02020603050405020304" pitchFamily="18" charset="0"/>
                <a:cs typeface="Times New Roman" panose="02020603050405020304" pitchFamily="18" charset="0"/>
              </a:rPr>
              <a:t>Most common component of training</a:t>
            </a:r>
          </a:p>
          <a:p>
            <a:pPr indent="-274320" algn="l">
              <a:lnSpc>
                <a:spcPct val="100000"/>
              </a:lnSpc>
              <a:spcAft>
                <a:spcPct val="15000"/>
              </a:spcAft>
              <a:buBlip>
                <a:blip r:embed="rId3"/>
              </a:buBlip>
              <a:defRPr/>
            </a:pPr>
            <a:r>
              <a:rPr lang="en-US" sz="2800" dirty="0">
                <a:solidFill>
                  <a:schemeClr val="tx1"/>
                </a:solidFill>
                <a:latin typeface="Times New Roman" panose="02020603050405020304" pitchFamily="18" charset="0"/>
                <a:cs typeface="Times New Roman" panose="02020603050405020304" pitchFamily="18" charset="0"/>
              </a:rPr>
              <a:t>Every other method uses the lecture to some extent.</a:t>
            </a:r>
          </a:p>
          <a:p>
            <a:pPr indent="-457200" algn="l">
              <a:spcAft>
                <a:spcPct val="15000"/>
              </a:spcAft>
              <a:buBlip>
                <a:blip r:embed="rId3"/>
              </a:buBlip>
              <a:defRPr/>
            </a:pPr>
            <a:r>
              <a:rPr lang="en-US" sz="2800" dirty="0">
                <a:solidFill>
                  <a:schemeClr val="tx1"/>
                </a:solidFill>
                <a:latin typeface="Times New Roman" panose="02020603050405020304" pitchFamily="18" charset="0"/>
                <a:cs typeface="Times New Roman" panose="02020603050405020304" pitchFamily="18" charset="0"/>
              </a:rPr>
              <a:t>Can be delivered and divided :</a:t>
            </a:r>
          </a:p>
          <a:p>
            <a:pPr lvl="2" indent="-457200" algn="l">
              <a:spcAft>
                <a:spcPct val="15000"/>
              </a:spcAft>
              <a:buClr>
                <a:srgbClr val="00206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orally</a:t>
            </a:r>
          </a:p>
          <a:p>
            <a:pPr lvl="2" indent="-457200" algn="l">
              <a:spcAft>
                <a:spcPct val="15000"/>
              </a:spcAft>
              <a:buClr>
                <a:srgbClr val="00206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in written form</a:t>
            </a:r>
          </a:p>
          <a:p>
            <a:pPr lvl="2" indent="-457200" algn="l">
              <a:spcAft>
                <a:spcPct val="15000"/>
              </a:spcAft>
              <a:buClr>
                <a:srgbClr val="00206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on electronic media (USB, tablet, smart phone, etc.)</a:t>
            </a:r>
          </a:p>
          <a:p>
            <a:pPr algn="l" fontAlgn="auto">
              <a:spcAft>
                <a:spcPct val="15000"/>
              </a:spcAft>
              <a:buFont typeface="Arial" pitchFamily="34" charset="0"/>
              <a:buNone/>
              <a:defRPr/>
            </a:pPr>
            <a:endParaRPr lang="en-US" sz="28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78D58D66-EF77-982B-F0F5-3CE0265FEE02}"/>
              </a:ext>
            </a:extLst>
          </p:cNvPr>
          <p:cNvSpPr txBox="1"/>
          <p:nvPr/>
        </p:nvSpPr>
        <p:spPr>
          <a:xfrm>
            <a:off x="2491409" y="5546035"/>
            <a:ext cx="8189843" cy="1631216"/>
          </a:xfrm>
          <a:prstGeom prst="rect">
            <a:avLst/>
          </a:prstGeom>
          <a:noFill/>
        </p:spPr>
        <p:txBody>
          <a:bodyPr wrap="square" rtlCol="0">
            <a:spAutoFit/>
          </a:bodyPr>
          <a:lstStyle/>
          <a:p>
            <a:pPr algn="ctr">
              <a:spcBef>
                <a:spcPct val="0"/>
              </a:spcBef>
            </a:pPr>
            <a:r>
              <a:rPr lang="en-US" sz="2000" dirty="0">
                <a:solidFill>
                  <a:srgbClr val="C00000"/>
                </a:solidFill>
                <a:latin typeface="Times New Roman" panose="02020603050405020304" pitchFamily="18" charset="0"/>
                <a:cs typeface="Times New Roman" panose="02020603050405020304" pitchFamily="18" charset="0"/>
              </a:rPr>
              <a:t>Can you think of a method that doesn’t use the lecture to some extent?</a:t>
            </a:r>
          </a:p>
          <a:p>
            <a:pPr algn="ctr">
              <a:spcBef>
                <a:spcPct val="0"/>
              </a:spcBef>
            </a:pPr>
            <a:r>
              <a:rPr lang="en-US" sz="2000" b="1" u="sng" dirty="0">
                <a:solidFill>
                  <a:srgbClr val="C00000"/>
                </a:solidFill>
                <a:latin typeface="Times New Roman" panose="02020603050405020304" pitchFamily="18" charset="0"/>
                <a:cs typeface="Times New Roman" panose="02020603050405020304" pitchFamily="18" charset="0"/>
              </a:rPr>
              <a:t>Objectives (KSAs)</a:t>
            </a:r>
            <a:r>
              <a:rPr lang="en-AU" sz="2000" dirty="0">
                <a:solidFill>
                  <a:srgbClr val="C00000"/>
                </a:solidFill>
                <a:latin typeface="Times New Roman" panose="02020603050405020304" pitchFamily="18" charset="0"/>
                <a:cs typeface="Times New Roman" panose="02020603050405020304" pitchFamily="18" charset="0"/>
              </a:rPr>
              <a:t> </a:t>
            </a:r>
            <a:endParaRPr lang="en-US" sz="2000" dirty="0">
              <a:solidFill>
                <a:srgbClr val="C00000"/>
              </a:solidFill>
              <a:latin typeface="Times New Roman" panose="02020603050405020304" pitchFamily="18" charset="0"/>
              <a:cs typeface="Times New Roman" panose="02020603050405020304" pitchFamily="18" charset="0"/>
            </a:endParaRPr>
          </a:p>
          <a:p>
            <a:pPr algn="ctr">
              <a:spcBef>
                <a:spcPct val="0"/>
              </a:spcBef>
            </a:pPr>
            <a:r>
              <a:rPr lang="en-US" sz="2000" dirty="0">
                <a:solidFill>
                  <a:srgbClr val="C00000"/>
                </a:solidFill>
                <a:latin typeface="Times New Roman" panose="02020603050405020304" pitchFamily="18" charset="0"/>
                <a:cs typeface="Times New Roman" panose="02020603050405020304" pitchFamily="18" charset="0"/>
              </a:rPr>
              <a:t>Lectures = knowledge and attitudes (moderate)</a:t>
            </a:r>
          </a:p>
          <a:p>
            <a:pPr algn="ctr">
              <a:spcBef>
                <a:spcPct val="0"/>
              </a:spcBef>
            </a:pPr>
            <a:endParaRPr lang="en-US" sz="2000" dirty="0">
              <a:solidFill>
                <a:srgbClr val="C00000"/>
              </a:solidFill>
              <a:latin typeface="Times New Roman" panose="02020603050405020304" pitchFamily="18" charset="0"/>
              <a:cs typeface="Times New Roman" panose="02020603050405020304" pitchFamily="18" charset="0"/>
            </a:endParaRPr>
          </a:p>
          <a:p>
            <a:pPr algn="ctr"/>
            <a:endParaRPr lang="en-US" sz="20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0547483"/>
      </p:ext>
    </p:extLst>
  </p:cSld>
  <p:clrMapOvr>
    <a:masterClrMapping/>
  </p:clrMapOvr>
  <mc:AlternateContent xmlns:mc="http://schemas.openxmlformats.org/markup-compatibility/2006" xmlns:p14="http://schemas.microsoft.com/office/powerpoint/2010/main">
    <mc:Choice Requires="p14">
      <p:transition spd="slow" p14:dur="2000" advTm="87711"/>
    </mc:Choice>
    <mc:Fallback xmlns="">
      <p:transition spd="slow" advTm="8771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905341" y="435428"/>
            <a:ext cx="9676661" cy="796031"/>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defRPr/>
            </a:pPr>
            <a:r>
              <a:rPr lang="en-US" sz="4000" b="1" dirty="0">
                <a:latin typeface="Times New Roman" panose="02020603050405020304" pitchFamily="18" charset="0"/>
                <a:cs typeface="Times New Roman" panose="02020603050405020304" pitchFamily="18" charset="0"/>
              </a:rPr>
              <a:t>Lecture/Discussion:  Pre-delivery Development</a:t>
            </a:r>
            <a:endParaRPr lang="en-US" sz="4000" dirty="0">
              <a:latin typeface="Times New Roman" panose="02020603050405020304" pitchFamily="18" charset="0"/>
              <a:cs typeface="Times New Roman" panose="02020603050405020304" pitchFamily="18" charset="0"/>
            </a:endParaRPr>
          </a:p>
        </p:txBody>
      </p:sp>
      <p:sp>
        <p:nvSpPr>
          <p:cNvPr id="47107" name="Rectangle 3"/>
          <p:cNvSpPr>
            <a:spLocks noGrp="1" noChangeArrowheads="1"/>
          </p:cNvSpPr>
          <p:nvPr>
            <p:ph type="body" idx="1"/>
          </p:nvPr>
        </p:nvSpPr>
        <p:spPr>
          <a:xfrm>
            <a:off x="716988" y="1545772"/>
            <a:ext cx="6278765" cy="4876800"/>
          </a:xfrm>
        </p:spPr>
        <p:txBody>
          <a:bodyPr rtlCol="0">
            <a:normAutofit lnSpcReduction="10000"/>
          </a:bodyPr>
          <a:lstStyle/>
          <a:p>
            <a:pPr>
              <a:defRPr/>
            </a:pPr>
            <a:r>
              <a:rPr lang="en-US" dirty="0">
                <a:latin typeface="Times New Roman" panose="02020603050405020304" pitchFamily="18" charset="0"/>
                <a:cs typeface="Times New Roman" panose="02020603050405020304" pitchFamily="18" charset="0"/>
              </a:rPr>
              <a:t>Gather your content</a:t>
            </a:r>
          </a:p>
          <a:p>
            <a:pPr>
              <a:defRPr/>
            </a:pPr>
            <a:r>
              <a:rPr lang="en-US" dirty="0">
                <a:latin typeface="Times New Roman" panose="02020603050405020304" pitchFamily="18" charset="0"/>
                <a:cs typeface="Times New Roman" panose="02020603050405020304" pitchFamily="18" charset="0"/>
              </a:rPr>
              <a:t>Organize logically</a:t>
            </a:r>
          </a:p>
          <a:p>
            <a:pPr lvl="1">
              <a:defRPr/>
            </a:pPr>
            <a:r>
              <a:rPr lang="en-US" dirty="0">
                <a:latin typeface="Times New Roman" panose="02020603050405020304" pitchFamily="18" charset="0"/>
                <a:cs typeface="Times New Roman" panose="02020603050405020304" pitchFamily="18" charset="0"/>
              </a:rPr>
              <a:t>Start lecture with goal AND how you’ll get there</a:t>
            </a:r>
          </a:p>
          <a:p>
            <a:pPr lvl="1">
              <a:defRPr/>
            </a:pPr>
            <a:r>
              <a:rPr lang="en-US" dirty="0">
                <a:latin typeface="Times New Roman" panose="02020603050405020304" pitchFamily="18" charset="0"/>
                <a:cs typeface="Times New Roman" panose="02020603050405020304" pitchFamily="18" charset="0"/>
              </a:rPr>
              <a:t>Connect with previous learning</a:t>
            </a:r>
          </a:p>
          <a:p>
            <a:pPr lvl="1">
              <a:defRPr/>
            </a:pPr>
            <a:r>
              <a:rPr lang="en-US" dirty="0">
                <a:latin typeface="Times New Roman" panose="02020603050405020304" pitchFamily="18" charset="0"/>
                <a:cs typeface="Times New Roman" panose="02020603050405020304" pitchFamily="18" charset="0"/>
              </a:rPr>
              <a:t>Deliver Content</a:t>
            </a:r>
          </a:p>
          <a:p>
            <a:pPr lvl="1">
              <a:defRPr/>
            </a:pPr>
            <a:r>
              <a:rPr lang="en-US" dirty="0">
                <a:latin typeface="Times New Roman" panose="02020603050405020304" pitchFamily="18" charset="0"/>
                <a:cs typeface="Times New Roman" panose="02020603050405020304" pitchFamily="18" charset="0"/>
              </a:rPr>
              <a:t>Connect each component with goal</a:t>
            </a:r>
          </a:p>
          <a:p>
            <a:pPr lvl="1">
              <a:defRPr/>
            </a:pPr>
            <a:r>
              <a:rPr lang="en-US" dirty="0">
                <a:latin typeface="Times New Roman" panose="02020603050405020304" pitchFamily="18" charset="0"/>
                <a:cs typeface="Times New Roman" panose="02020603050405020304" pitchFamily="18" charset="0"/>
              </a:rPr>
              <a:t>End with review</a:t>
            </a:r>
          </a:p>
          <a:p>
            <a:pPr>
              <a:defRPr/>
            </a:pPr>
            <a:r>
              <a:rPr lang="en-US" dirty="0">
                <a:latin typeface="Times New Roman" panose="02020603050405020304" pitchFamily="18" charset="0"/>
                <a:cs typeface="Times New Roman" panose="02020603050405020304" pitchFamily="18" charset="0"/>
              </a:rPr>
              <a:t>Include a variety of visual and auditory experiences</a:t>
            </a:r>
          </a:p>
          <a:p>
            <a:pPr>
              <a:buNone/>
              <a:defRPr/>
            </a:pPr>
            <a:endParaRPr lang="en-US" sz="1800"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Find ways for trainees to participate</a:t>
            </a:r>
          </a:p>
          <a:p>
            <a:pPr>
              <a:defRPr/>
            </a:pPr>
            <a:endParaRPr lang="en-US"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006C47D1-3EF5-BE8A-CC62-322C23D726EC}"/>
              </a:ext>
            </a:extLst>
          </p:cNvPr>
          <p:cNvPicPr>
            <a:picLocks noChangeAspect="1"/>
          </p:cNvPicPr>
          <p:nvPr/>
        </p:nvPicPr>
        <p:blipFill>
          <a:blip r:embed="rId3"/>
          <a:stretch>
            <a:fillRect/>
          </a:stretch>
        </p:blipFill>
        <p:spPr>
          <a:xfrm>
            <a:off x="7553739" y="2517913"/>
            <a:ext cx="4335118" cy="3904659"/>
          </a:xfrm>
          <a:prstGeom prst="rect">
            <a:avLst/>
          </a:prstGeom>
        </p:spPr>
      </p:pic>
    </p:spTree>
    <p:extLst>
      <p:ext uri="{BB962C8B-B14F-4D97-AF65-F5344CB8AC3E}">
        <p14:creationId xmlns:p14="http://schemas.microsoft.com/office/powerpoint/2010/main" val="4125925383"/>
      </p:ext>
    </p:extLst>
  </p:cSld>
  <p:clrMapOvr>
    <a:masterClrMapping/>
  </p:clrMapOvr>
  <mc:AlternateContent xmlns:mc="http://schemas.openxmlformats.org/markup-compatibility/2006" xmlns:p14="http://schemas.microsoft.com/office/powerpoint/2010/main">
    <mc:Choice Requires="p14">
      <p:transition spd="slow" p14:dur="2000" advTm="363424"/>
    </mc:Choice>
    <mc:Fallback xmlns="">
      <p:transition spd="slow" advTm="36342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idx="4294967295"/>
          </p:nvPr>
        </p:nvSpPr>
        <p:spPr>
          <a:xfrm>
            <a:off x="665825" y="381000"/>
            <a:ext cx="10528917" cy="1036638"/>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4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 Enhancements</a:t>
            </a:r>
          </a:p>
        </p:txBody>
      </p:sp>
      <p:sp>
        <p:nvSpPr>
          <p:cNvPr id="8197" name="Rectangle 4"/>
          <p:cNvSpPr>
            <a:spLocks noGrp="1" noChangeArrowheads="1"/>
          </p:cNvSpPr>
          <p:nvPr>
            <p:ph type="body" sz="half" idx="4294967295"/>
          </p:nvPr>
        </p:nvSpPr>
        <p:spPr>
          <a:xfrm>
            <a:off x="482225" y="2255242"/>
            <a:ext cx="9215022" cy="2815114"/>
          </a:xfrm>
        </p:spPr>
        <p:txBody>
          <a:bodyPr>
            <a:normAutofit fontScale="92500" lnSpcReduction="10000"/>
          </a:bodyPr>
          <a:lstStyle/>
          <a:p>
            <a:pPr>
              <a:lnSpc>
                <a:spcPct val="115000"/>
              </a:lnSpc>
              <a:buClr>
                <a:srgbClr val="FF00FF"/>
              </a:buClr>
              <a:buFont typeface="Wingdings" pitchFamily="2" charset="2"/>
              <a:buChar char="§"/>
            </a:pPr>
            <a:r>
              <a:rPr lang="en-US" b="1" dirty="0">
                <a:latin typeface="Times New Roman" panose="02020603050405020304" pitchFamily="18" charset="0"/>
                <a:cs typeface="Times New Roman" panose="02020603050405020304" pitchFamily="18" charset="0"/>
              </a:rPr>
              <a:t>Include discussion/facilitation</a:t>
            </a:r>
          </a:p>
          <a:p>
            <a:pPr>
              <a:lnSpc>
                <a:spcPct val="115000"/>
              </a:lnSpc>
              <a:buClr>
                <a:srgbClr val="FF00FF"/>
              </a:buClr>
              <a:buFont typeface="Wingdings" pitchFamily="2" charset="2"/>
              <a:buChar char="§"/>
            </a:pPr>
            <a:r>
              <a:rPr lang="en-US" b="1" dirty="0">
                <a:latin typeface="Times New Roman" panose="02020603050405020304" pitchFamily="18" charset="0"/>
                <a:cs typeface="Times New Roman" panose="02020603050405020304" pitchFamily="18" charset="0"/>
              </a:rPr>
              <a:t>Include a variety of visual and auditory experiences</a:t>
            </a:r>
          </a:p>
          <a:p>
            <a:pPr>
              <a:lnSpc>
                <a:spcPct val="115000"/>
              </a:lnSpc>
              <a:buClr>
                <a:srgbClr val="FF00FF"/>
              </a:buClr>
              <a:buFont typeface="Wingdings" pitchFamily="2" charset="2"/>
              <a:buChar char="§"/>
            </a:pPr>
            <a:r>
              <a:rPr lang="en-US" b="1" dirty="0">
                <a:latin typeface="Times New Roman" panose="02020603050405020304" pitchFamily="18" charset="0"/>
                <a:cs typeface="Times New Roman" panose="02020603050405020304" pitchFamily="18" charset="0"/>
              </a:rPr>
              <a:t>Put online</a:t>
            </a:r>
          </a:p>
          <a:p>
            <a:pPr>
              <a:lnSpc>
                <a:spcPct val="115000"/>
              </a:lnSpc>
              <a:buClr>
                <a:srgbClr val="FF00FF"/>
              </a:buClr>
              <a:buFont typeface="Wingdings" pitchFamily="2" charset="2"/>
              <a:buChar char="§"/>
            </a:pPr>
            <a:r>
              <a:rPr lang="en-US" b="1" dirty="0">
                <a:latin typeface="Times New Roman" panose="02020603050405020304" pitchFamily="18" charset="0"/>
                <a:cs typeface="Times New Roman" panose="02020603050405020304" pitchFamily="18" charset="0"/>
              </a:rPr>
              <a:t>Integrate note-taking </a:t>
            </a:r>
          </a:p>
          <a:p>
            <a:pPr>
              <a:lnSpc>
                <a:spcPct val="115000"/>
              </a:lnSpc>
              <a:buClr>
                <a:srgbClr val="FF00FF"/>
              </a:buClr>
              <a:buFont typeface="Wingdings" pitchFamily="2" charset="2"/>
              <a:buChar char="§"/>
            </a:pPr>
            <a:r>
              <a:rPr lang="en-US" b="1" dirty="0">
                <a:latin typeface="Times New Roman" panose="02020603050405020304" pitchFamily="18" charset="0"/>
                <a:cs typeface="Times New Roman" panose="02020603050405020304" pitchFamily="18" charset="0"/>
              </a:rPr>
              <a:t>Demo if possible</a:t>
            </a:r>
          </a:p>
        </p:txBody>
      </p:sp>
      <p:pic>
        <p:nvPicPr>
          <p:cNvPr id="2" name="Picture 1">
            <a:extLst>
              <a:ext uri="{FF2B5EF4-FFF2-40B4-BE49-F238E27FC236}">
                <a16:creationId xmlns="" xmlns:a16="http://schemas.microsoft.com/office/drawing/2014/main" id="{05BD8135-C854-5A58-0213-09E0D57D8391}"/>
              </a:ext>
            </a:extLst>
          </p:cNvPr>
          <p:cNvPicPr>
            <a:picLocks noChangeAspect="1"/>
          </p:cNvPicPr>
          <p:nvPr/>
        </p:nvPicPr>
        <p:blipFill>
          <a:blip r:embed="rId3"/>
          <a:stretch>
            <a:fillRect/>
          </a:stretch>
        </p:blipFill>
        <p:spPr>
          <a:xfrm>
            <a:off x="7818782" y="3834619"/>
            <a:ext cx="4156213" cy="2888568"/>
          </a:xfrm>
          <a:prstGeom prst="rect">
            <a:avLst/>
          </a:prstGeom>
        </p:spPr>
      </p:pic>
      <p:sp>
        <p:nvSpPr>
          <p:cNvPr id="5" name="Rectangle 2">
            <a:extLst>
              <a:ext uri="{FF2B5EF4-FFF2-40B4-BE49-F238E27FC236}">
                <a16:creationId xmlns="" xmlns:a16="http://schemas.microsoft.com/office/drawing/2014/main" id="{06DE6FF6-2AA6-77C8-DA45-CF605EA17509}"/>
              </a:ext>
            </a:extLst>
          </p:cNvPr>
          <p:cNvSpPr>
            <a:spLocks noChangeArrowheads="1"/>
          </p:cNvSpPr>
          <p:nvPr/>
        </p:nvSpPr>
        <p:spPr bwMode="auto">
          <a:xfrm>
            <a:off x="482225" y="5586391"/>
            <a:ext cx="6705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a:ln>
                  <a:noFill/>
                </a:ln>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Using managers as trainers is one method to make training more relevant.</a:t>
            </a:r>
          </a:p>
        </p:txBody>
      </p:sp>
    </p:spTree>
    <p:extLst>
      <p:ext uri="{BB962C8B-B14F-4D97-AF65-F5344CB8AC3E}">
        <p14:creationId xmlns:p14="http://schemas.microsoft.com/office/powerpoint/2010/main" val="285514190"/>
      </p:ext>
    </p:extLst>
  </p:cSld>
  <p:clrMapOvr>
    <a:masterClrMapping/>
  </p:clrMapOvr>
  <p:transition advTm="94491"/>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620486" y="537053"/>
            <a:ext cx="8439538" cy="633939"/>
          </a:xfrm>
          <a:ln>
            <a:solidFill>
              <a:schemeClr val="tx1"/>
            </a:solidFill>
          </a:ln>
          <a:effectLst/>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b="1" dirty="0">
                <a:latin typeface="Times New Roman" panose="02020603050405020304" pitchFamily="18" charset="0"/>
                <a:cs typeface="Times New Roman" panose="02020603050405020304" pitchFamily="18" charset="0"/>
              </a:rPr>
              <a:t>Presenter Do’s</a:t>
            </a:r>
            <a:endParaRPr lang="en-US" dirty="0">
              <a:latin typeface="Times New Roman" panose="02020603050405020304" pitchFamily="18" charset="0"/>
              <a:cs typeface="Times New Roman" panose="02020603050405020304" pitchFamily="18" charset="0"/>
            </a:endParaRPr>
          </a:p>
        </p:txBody>
      </p:sp>
      <p:sp>
        <p:nvSpPr>
          <p:cNvPr id="48131" name="Rectangle 3"/>
          <p:cNvSpPr>
            <a:spLocks noGrp="1" noChangeArrowheads="1"/>
          </p:cNvSpPr>
          <p:nvPr>
            <p:ph type="body" idx="1"/>
          </p:nvPr>
        </p:nvSpPr>
        <p:spPr>
          <a:xfrm>
            <a:off x="754602" y="1367161"/>
            <a:ext cx="6746128" cy="4783169"/>
          </a:xfrm>
        </p:spPr>
        <p:txBody>
          <a:bodyPr rtlCol="0">
            <a:normAutofit/>
          </a:bodyPr>
          <a:lstStyle/>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Know your content very well</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Talk about your content conversationally</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Engage trainees</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Observe trainee reactions</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Encourage questions  and responses</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Listen effectively and actively</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Use humor and give interesting examples</a:t>
            </a:r>
          </a:p>
        </p:txBody>
      </p:sp>
      <p:pic>
        <p:nvPicPr>
          <p:cNvPr id="2" name="Picture 1">
            <a:extLst>
              <a:ext uri="{FF2B5EF4-FFF2-40B4-BE49-F238E27FC236}">
                <a16:creationId xmlns="" xmlns:a16="http://schemas.microsoft.com/office/drawing/2014/main" id="{B8580A24-3C3B-4A30-4B2C-5E252DDD9B4F}"/>
              </a:ext>
            </a:extLst>
          </p:cNvPr>
          <p:cNvPicPr>
            <a:picLocks noChangeAspect="1"/>
          </p:cNvPicPr>
          <p:nvPr/>
        </p:nvPicPr>
        <p:blipFill>
          <a:blip r:embed="rId3"/>
          <a:stretch>
            <a:fillRect/>
          </a:stretch>
        </p:blipFill>
        <p:spPr>
          <a:xfrm>
            <a:off x="7033190" y="3351674"/>
            <a:ext cx="5039541" cy="3358350"/>
          </a:xfrm>
          <a:prstGeom prst="rect">
            <a:avLst/>
          </a:prstGeom>
        </p:spPr>
      </p:pic>
    </p:spTree>
    <p:extLst>
      <p:ext uri="{BB962C8B-B14F-4D97-AF65-F5344CB8AC3E}">
        <p14:creationId xmlns:p14="http://schemas.microsoft.com/office/powerpoint/2010/main" val="938333382"/>
      </p:ext>
    </p:extLst>
  </p:cSld>
  <p:clrMapOvr>
    <a:masterClrMapping/>
  </p:clrMapOvr>
  <mc:AlternateContent xmlns:mc="http://schemas.openxmlformats.org/markup-compatibility/2006" xmlns:p14="http://schemas.microsoft.com/office/powerpoint/2010/main">
    <mc:Choice Requires="p14">
      <p:transition spd="slow" p14:dur="2000" advTm="255289"/>
    </mc:Choice>
    <mc:Fallback xmlns="">
      <p:transition spd="slow" advTm="25528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904437" y="509513"/>
            <a:ext cx="8602522" cy="675942"/>
          </a:xfrm>
        </p:spPr>
        <p:style>
          <a:lnRef idx="1">
            <a:schemeClr val="accent1"/>
          </a:lnRef>
          <a:fillRef idx="3">
            <a:schemeClr val="accent1"/>
          </a:fillRef>
          <a:effectRef idx="2">
            <a:schemeClr val="accent1"/>
          </a:effectRef>
          <a:fontRef idx="minor">
            <a:schemeClr val="lt1"/>
          </a:fontRef>
        </p:style>
        <p:txBody>
          <a:bodyPr rtlCol="0">
            <a:noAutofit/>
          </a:bodyPr>
          <a:lstStyle/>
          <a:p>
            <a:pPr algn="ctr">
              <a:defRPr/>
            </a:pPr>
            <a:r>
              <a:rPr lang="en-US" sz="4000" b="1" dirty="0">
                <a:latin typeface="Times New Roman" panose="02020603050405020304" pitchFamily="18" charset="0"/>
                <a:cs typeface="Times New Roman" panose="02020603050405020304" pitchFamily="18" charset="0"/>
              </a:rPr>
              <a:t>Presenter Don’ts</a:t>
            </a:r>
          </a:p>
        </p:txBody>
      </p:sp>
      <p:sp>
        <p:nvSpPr>
          <p:cNvPr id="49155" name="Rectangle 3"/>
          <p:cNvSpPr>
            <a:spLocks noGrp="1" noChangeArrowheads="1"/>
          </p:cNvSpPr>
          <p:nvPr>
            <p:ph type="body" idx="1"/>
          </p:nvPr>
        </p:nvSpPr>
        <p:spPr>
          <a:xfrm>
            <a:off x="368164" y="1257300"/>
            <a:ext cx="8229600" cy="4343400"/>
          </a:xfrm>
        </p:spPr>
        <p:txBody>
          <a:bodyPr rtlCol="0">
            <a:normAutofit/>
          </a:bodyPr>
          <a:lstStyle/>
          <a:p>
            <a:pPr>
              <a:spcAft>
                <a:spcPts val="1800"/>
              </a:spcAft>
              <a:buNone/>
              <a:defRPr/>
            </a:pPr>
            <a:r>
              <a:rPr lang="en-US" sz="3200" dirty="0">
                <a:latin typeface="Times New Roman" panose="02020603050405020304" pitchFamily="18" charset="0"/>
                <a:cs typeface="Times New Roman" panose="02020603050405020304" pitchFamily="18" charset="0"/>
              </a:rPr>
              <a:t>Avoid Platform Errors such as:</a:t>
            </a:r>
          </a:p>
          <a:p>
            <a:pPr lvl="1">
              <a:spcBef>
                <a:spcPts val="60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Monotone speech pattern</a:t>
            </a:r>
          </a:p>
          <a:p>
            <a:pPr lvl="1">
              <a:spcBef>
                <a:spcPts val="60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Have your back to the trainees while talking</a:t>
            </a:r>
          </a:p>
          <a:p>
            <a:pPr lvl="1">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Allowing long, non-relevant sidetracks</a:t>
            </a:r>
          </a:p>
          <a:p>
            <a:pPr lvl="1">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Reading rather than speaking to trainees</a:t>
            </a:r>
          </a:p>
          <a:p>
            <a:pPr lvl="1">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Standing in front of the projection screen</a:t>
            </a:r>
          </a:p>
          <a:p>
            <a:pPr>
              <a:spcAft>
                <a:spcPts val="1800"/>
              </a:spcAft>
              <a:defRPr/>
            </a:pPr>
            <a:endParaRPr lang="en-US"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B72C0200-E35D-E8D2-6756-D90BB15A36A6}"/>
              </a:ext>
            </a:extLst>
          </p:cNvPr>
          <p:cNvPicPr>
            <a:picLocks noChangeAspect="1"/>
          </p:cNvPicPr>
          <p:nvPr/>
        </p:nvPicPr>
        <p:blipFill>
          <a:blip r:embed="rId3"/>
          <a:stretch>
            <a:fillRect/>
          </a:stretch>
        </p:blipFill>
        <p:spPr>
          <a:xfrm>
            <a:off x="8960332" y="3429000"/>
            <a:ext cx="3046137" cy="3046137"/>
          </a:xfrm>
          <a:prstGeom prst="rect">
            <a:avLst/>
          </a:prstGeom>
        </p:spPr>
      </p:pic>
    </p:spTree>
    <p:extLst>
      <p:ext uri="{BB962C8B-B14F-4D97-AF65-F5344CB8AC3E}">
        <p14:creationId xmlns:p14="http://schemas.microsoft.com/office/powerpoint/2010/main" val="3364506834"/>
      </p:ext>
    </p:extLst>
  </p:cSld>
  <p:clrMapOvr>
    <a:masterClrMapping/>
  </p:clrMapOvr>
  <mc:AlternateContent xmlns:mc="http://schemas.openxmlformats.org/markup-compatibility/2006" xmlns:p14="http://schemas.microsoft.com/office/powerpoint/2010/main">
    <mc:Choice Requires="p14">
      <p:transition spd="slow" p14:dur="2000" advTm="246001"/>
    </mc:Choice>
    <mc:Fallback xmlns="">
      <p:transition spd="slow" advTm="24600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5381" y="588824"/>
            <a:ext cx="8680505" cy="720571"/>
          </a:xfrm>
        </p:spPr>
        <p:style>
          <a:lnRef idx="1">
            <a:schemeClr val="accent1"/>
          </a:lnRef>
          <a:fillRef idx="3">
            <a:schemeClr val="accent1"/>
          </a:fillRef>
          <a:effectRef idx="2">
            <a:schemeClr val="accent1"/>
          </a:effectRef>
          <a:fontRef idx="minor">
            <a:schemeClr val="lt1"/>
          </a:fontRef>
        </p:style>
        <p:txBody>
          <a:bodyPr rtlCol="0">
            <a:normAutofit/>
          </a:bodyPr>
          <a:lstStyle/>
          <a:p>
            <a:pPr algn="ctr">
              <a:defRPr/>
            </a:pPr>
            <a:r>
              <a:rPr lang="en-US" b="1" dirty="0">
                <a:latin typeface="Times New Roman" panose="02020603050405020304" pitchFamily="18" charset="0"/>
                <a:cs typeface="Times New Roman" panose="02020603050405020304" pitchFamily="18" charset="0"/>
              </a:rPr>
              <a:t>Additional Presenter Don’ts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65073" y="1759226"/>
            <a:ext cx="8959049" cy="3733800"/>
          </a:xfrm>
        </p:spPr>
        <p:txBody>
          <a:bodyPr rtlCol="0">
            <a:normAutofit/>
          </a:bodyPr>
          <a:lstStyle/>
          <a:p>
            <a:pPr marL="0" indent="0">
              <a:spcBef>
                <a:spcPts val="0"/>
              </a:spcBef>
              <a:spcAft>
                <a:spcPts val="1800"/>
              </a:spcAft>
              <a:buClr>
                <a:schemeClr val="tx1"/>
              </a:buClr>
              <a:buNone/>
              <a:defRPr/>
            </a:pPr>
            <a:r>
              <a:rPr lang="en-US" sz="3200" dirty="0">
                <a:latin typeface="Times New Roman" panose="02020603050405020304" pitchFamily="18" charset="0"/>
                <a:cs typeface="Times New Roman" panose="02020603050405020304" pitchFamily="18" charset="0"/>
              </a:rPr>
              <a:t>Avoid Platform Errors such as:</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Distracting gestures and body language</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Projector on with no image or irrelevant image</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Losing your place becomes an event</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Too many space fillers (umm, </a:t>
            </a:r>
            <a:r>
              <a:rPr lang="en-US" sz="2800" dirty="0" err="1">
                <a:latin typeface="Times New Roman" panose="02020603050405020304" pitchFamily="18" charset="0"/>
                <a:cs typeface="Times New Roman" panose="02020603050405020304" pitchFamily="18" charset="0"/>
              </a:rPr>
              <a:t>ahh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a:t>
            </a:r>
            <a:r>
              <a:rPr lang="en-US" sz="2800" dirty="0">
                <a:latin typeface="Times New Roman" panose="02020603050405020304" pitchFamily="18" charset="0"/>
                <a:cs typeface="Times New Roman" panose="02020603050405020304" pitchFamily="18" charset="0"/>
              </a:rPr>
              <a:t> know, etc.)</a:t>
            </a:r>
          </a:p>
          <a:p>
            <a:pPr marL="0" indent="0">
              <a:spcBef>
                <a:spcPts val="0"/>
              </a:spcBef>
              <a:spcAft>
                <a:spcPts val="1800"/>
              </a:spcAft>
              <a:buNone/>
              <a:defRPr/>
            </a:pPr>
            <a:endParaRPr lang="en-US"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 xmlns:a16="http://schemas.microsoft.com/office/drawing/2014/main" id="{1F84B12B-3969-DBA0-6289-3C083498C611}"/>
              </a:ext>
            </a:extLst>
          </p:cNvPr>
          <p:cNvPicPr>
            <a:picLocks noChangeAspect="1"/>
          </p:cNvPicPr>
          <p:nvPr/>
        </p:nvPicPr>
        <p:blipFill>
          <a:blip r:embed="rId2"/>
          <a:stretch>
            <a:fillRect/>
          </a:stretch>
        </p:blipFill>
        <p:spPr>
          <a:xfrm>
            <a:off x="8662738" y="3309730"/>
            <a:ext cx="3364189" cy="3364189"/>
          </a:xfrm>
          <a:prstGeom prst="rect">
            <a:avLst/>
          </a:prstGeom>
        </p:spPr>
      </p:pic>
    </p:spTree>
    <p:extLst>
      <p:ext uri="{BB962C8B-B14F-4D97-AF65-F5344CB8AC3E}">
        <p14:creationId xmlns:p14="http://schemas.microsoft.com/office/powerpoint/2010/main" val="1739590692"/>
      </p:ext>
    </p:extLst>
  </p:cSld>
  <p:clrMapOvr>
    <a:masterClrMapping/>
  </p:clrMapOvr>
  <mc:AlternateContent xmlns:mc="http://schemas.openxmlformats.org/markup-compatibility/2006" xmlns:p14="http://schemas.microsoft.com/office/powerpoint/2010/main">
    <mc:Choice Requires="p14">
      <p:transition spd="slow" p14:dur="2000" advTm="130923"/>
    </mc:Choice>
    <mc:Fallback xmlns="">
      <p:transition spd="slow" advTm="13092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951571" y="488584"/>
            <a:ext cx="9747682" cy="692459"/>
          </a:xfrm>
        </p:spPr>
        <p:style>
          <a:lnRef idx="1">
            <a:schemeClr val="accent1"/>
          </a:lnRef>
          <a:fillRef idx="3">
            <a:schemeClr val="accent1"/>
          </a:fillRef>
          <a:effectRef idx="2">
            <a:schemeClr val="accent1"/>
          </a:effectRef>
          <a:fontRef idx="minor">
            <a:schemeClr val="lt1"/>
          </a:fontRef>
        </p:style>
        <p:txBody>
          <a:bodyPr rtlCol="0">
            <a:normAutofit/>
          </a:bodyPr>
          <a:lstStyle/>
          <a:p>
            <a:pPr algn="ctr">
              <a:defRPr/>
            </a:pPr>
            <a:r>
              <a:rPr lang="en-US" sz="3600" b="1" dirty="0">
                <a:latin typeface="Times New Roman" panose="02020603050405020304" pitchFamily="18" charset="0"/>
                <a:cs typeface="Times New Roman" panose="02020603050405020304" pitchFamily="18" charset="0"/>
              </a:rPr>
              <a:t>Match Content and Pace to Trainee Readiness</a:t>
            </a:r>
            <a:r>
              <a:rPr lang="en-US" sz="3600" dirty="0">
                <a:latin typeface="Times New Roman" panose="02020603050405020304" pitchFamily="18" charset="0"/>
                <a:cs typeface="Times New Roman" panose="02020603050405020304" pitchFamily="18" charset="0"/>
              </a:rPr>
              <a:t> </a:t>
            </a:r>
          </a:p>
        </p:txBody>
      </p:sp>
      <p:sp>
        <p:nvSpPr>
          <p:cNvPr id="14341" name="Rectangle 3"/>
          <p:cNvSpPr>
            <a:spLocks noGrp="1" noChangeArrowheads="1"/>
          </p:cNvSpPr>
          <p:nvPr>
            <p:ph type="body" idx="1"/>
          </p:nvPr>
        </p:nvSpPr>
        <p:spPr>
          <a:xfrm>
            <a:off x="1710612" y="1410077"/>
            <a:ext cx="8229600" cy="1295400"/>
          </a:xfrm>
        </p:spPr>
        <p:txBody>
          <a:bodyPr>
            <a:normAutofit/>
          </a:bodyPr>
          <a:lstStyle/>
          <a:p>
            <a:pPr>
              <a:buFont typeface="Wingdings" pitchFamily="2" charset="2"/>
              <a:buNone/>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Match complexity level and the pace of the lecture to the trainees’ ability to comprehend</a:t>
            </a:r>
          </a:p>
          <a:p>
            <a:pPr>
              <a:buFont typeface="Wingdings" pitchFamily="2" charset="2"/>
              <a:buNone/>
            </a:pPr>
            <a:endPar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342" name="Rectangle 4"/>
          <p:cNvSpPr>
            <a:spLocks noChangeArrowheads="1"/>
          </p:cNvSpPr>
          <p:nvPr/>
        </p:nvSpPr>
        <p:spPr bwMode="auto">
          <a:xfrm>
            <a:off x="321905" y="1143320"/>
            <a:ext cx="11548189" cy="564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273050" indent="-273050">
              <a:lnSpc>
                <a:spcPct val="150000"/>
              </a:lnSpc>
              <a:spcAft>
                <a:spcPts val="1800"/>
              </a:spcAft>
              <a:tabLst>
                <a:tab pos="1143000" algn="l"/>
              </a:tabLst>
            </a:pPr>
            <a:endParaRPr lang="en-US" sz="3200" b="1" dirty="0">
              <a:solidFill>
                <a:schemeClr val="tx2"/>
              </a:solidFill>
              <a:latin typeface="Times New Roman" panose="02020603050405020304" pitchFamily="18" charset="0"/>
              <a:cs typeface="Times New Roman" panose="02020603050405020304" pitchFamily="18" charset="0"/>
            </a:endParaRPr>
          </a:p>
          <a:p>
            <a:pPr marL="273050" indent="-273050">
              <a:lnSpc>
                <a:spcPct val="150000"/>
              </a:lnSpc>
              <a:spcAft>
                <a:spcPts val="1800"/>
              </a:spcAft>
              <a:tabLst>
                <a:tab pos="1143000" algn="l"/>
              </a:tabLst>
            </a:pPr>
            <a:r>
              <a:rPr lang="en-US" sz="3200" b="1" dirty="0">
                <a:solidFill>
                  <a:schemeClr val="tx2"/>
                </a:solidFill>
                <a:latin typeface="Times New Roman" panose="02020603050405020304" pitchFamily="18" charset="0"/>
                <a:cs typeface="Times New Roman" panose="02020603050405020304" pitchFamily="18" charset="0"/>
              </a:rPr>
              <a:t>Options:  </a:t>
            </a:r>
          </a:p>
          <a:p>
            <a:pPr marL="273050" indent="-273050">
              <a:lnSpc>
                <a:spcPct val="150000"/>
              </a:lnSpc>
              <a:spcAft>
                <a:spcPts val="1800"/>
              </a:spcAft>
              <a:buFont typeface="Wingdings" pitchFamily="2" charset="2"/>
              <a:buChar char="Ø"/>
              <a:tabLst>
                <a:tab pos="1143000" algn="l"/>
              </a:tabLst>
            </a:pPr>
            <a:r>
              <a:rPr lang="en-US" sz="2800" b="1" dirty="0">
                <a:latin typeface="Times New Roman" panose="02020603050405020304" pitchFamily="18" charset="0"/>
                <a:cs typeface="Times New Roman" panose="02020603050405020304" pitchFamily="18" charset="0"/>
              </a:rPr>
              <a:t>Train different levels separately if possible</a:t>
            </a:r>
          </a:p>
          <a:p>
            <a:pPr marL="273050" indent="-273050">
              <a:lnSpc>
                <a:spcPct val="150000"/>
              </a:lnSpc>
              <a:spcAft>
                <a:spcPts val="1800"/>
              </a:spcAft>
              <a:buFont typeface="Wingdings" pitchFamily="2" charset="2"/>
              <a:buChar char="Ø"/>
              <a:tabLst>
                <a:tab pos="1143000" algn="l"/>
              </a:tabLst>
            </a:pPr>
            <a:r>
              <a:rPr lang="en-US" sz="2800" b="1" dirty="0">
                <a:latin typeface="Times New Roman" panose="02020603050405020304" pitchFamily="18" charset="0"/>
                <a:cs typeface="Times New Roman" panose="02020603050405020304" pitchFamily="18" charset="0"/>
              </a:rPr>
              <a:t>Develop and use pre-training materials and/or experiences to get everyone up to speed for training.</a:t>
            </a:r>
            <a:endParaRPr lang="ar-EG" sz="2800" b="1" dirty="0">
              <a:latin typeface="Times New Roman" panose="02020603050405020304" pitchFamily="18" charset="0"/>
              <a:cs typeface="Times New Roman" panose="02020603050405020304" pitchFamily="18" charset="0"/>
            </a:endParaRPr>
          </a:p>
          <a:p>
            <a:pPr marL="273050" indent="-273050">
              <a:lnSpc>
                <a:spcPct val="150000"/>
              </a:lnSpc>
              <a:spcAft>
                <a:spcPts val="1800"/>
              </a:spcAft>
              <a:buFont typeface="Wingdings" pitchFamily="2" charset="2"/>
              <a:buChar char="Ø"/>
              <a:tabLst>
                <a:tab pos="1143000" algn="l"/>
              </a:tabLst>
            </a:pPr>
            <a:r>
              <a:rPr lang="en-US" sz="2800" b="1" dirty="0">
                <a:latin typeface="Times New Roman" panose="02020603050405020304" pitchFamily="18" charset="0"/>
                <a:cs typeface="Times New Roman" panose="02020603050405020304" pitchFamily="18" charset="0"/>
              </a:rPr>
              <a:t>The knowledge of the benefits and drawbacks associated with the solution is more significant than the solution itself.</a:t>
            </a:r>
          </a:p>
        </p:txBody>
      </p:sp>
    </p:spTree>
    <p:extLst>
      <p:ext uri="{BB962C8B-B14F-4D97-AF65-F5344CB8AC3E}">
        <p14:creationId xmlns:p14="http://schemas.microsoft.com/office/powerpoint/2010/main" val="1564050887"/>
      </p:ext>
    </p:extLst>
  </p:cSld>
  <p:clrMapOvr>
    <a:masterClrMapping/>
  </p:clrMapOvr>
  <mc:AlternateContent xmlns:mc="http://schemas.openxmlformats.org/markup-compatibility/2006" xmlns:p14="http://schemas.microsoft.com/office/powerpoint/2010/main">
    <mc:Choice Requires="p14">
      <p:transition spd="slow" p14:dur="2000" advTm="235692"/>
    </mc:Choice>
    <mc:Fallback xmlns="">
      <p:transition spd="slow" advTm="23569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932290" y="425538"/>
            <a:ext cx="9561251" cy="644371"/>
          </a:xfrm>
          <a:effectLst>
            <a:glow rad="63500">
              <a:schemeClr val="accent1">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ormAutofit/>
          </a:bodyPr>
          <a:lstStyle/>
          <a:p>
            <a:pPr algn="ctr">
              <a:defRPr/>
            </a:pPr>
            <a:r>
              <a:rPr lang="en-US" sz="3600" b="1" dirty="0">
                <a:latin typeface="Times New Roman" panose="02020603050405020304" pitchFamily="18" charset="0"/>
                <a:cs typeface="Times New Roman" panose="02020603050405020304" pitchFamily="18" charset="0"/>
              </a:rPr>
              <a:t>DEMONSTRATIONS</a:t>
            </a:r>
            <a:endParaRPr lang="en-US" sz="3600" dirty="0">
              <a:latin typeface="Times New Roman" panose="02020603050405020304" pitchFamily="18" charset="0"/>
              <a:cs typeface="Times New Roman" panose="02020603050405020304" pitchFamily="18" charset="0"/>
            </a:endParaRPr>
          </a:p>
        </p:txBody>
      </p:sp>
      <p:sp>
        <p:nvSpPr>
          <p:cNvPr id="15365" name="Rectangle 3"/>
          <p:cNvSpPr>
            <a:spLocks noGrp="1" noChangeArrowheads="1"/>
          </p:cNvSpPr>
          <p:nvPr>
            <p:ph type="body" idx="1"/>
          </p:nvPr>
        </p:nvSpPr>
        <p:spPr>
          <a:xfrm>
            <a:off x="1020930" y="1132643"/>
            <a:ext cx="9623395" cy="924758"/>
          </a:xfrm>
        </p:spPr>
        <p:txBody>
          <a:bodyPr/>
          <a:lstStyle/>
          <a:p>
            <a:pPr algn="ctr">
              <a:spcAft>
                <a:spcPct val="15000"/>
              </a:spcAft>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Demonstrations are lectures with a “show how to do it” component.</a:t>
            </a:r>
          </a:p>
        </p:txBody>
      </p:sp>
      <p:sp>
        <p:nvSpPr>
          <p:cNvPr id="15367" name="TextBox 5"/>
          <p:cNvSpPr txBox="1">
            <a:spLocks noChangeArrowheads="1"/>
          </p:cNvSpPr>
          <p:nvPr/>
        </p:nvSpPr>
        <p:spPr bwMode="auto">
          <a:xfrm>
            <a:off x="677918" y="2346894"/>
            <a:ext cx="11514081" cy="300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indent="-45720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spcAft>
                <a:spcPct val="15000"/>
              </a:spcAft>
            </a:pPr>
            <a:r>
              <a:rPr lang="en-US" sz="2800" b="1" dirty="0">
                <a:cs typeface="Times New Roman" panose="02020603050405020304" pitchFamily="18" charset="0"/>
              </a:rPr>
              <a:t>Process:</a:t>
            </a:r>
          </a:p>
          <a:p>
            <a:pPr lvl="1">
              <a:spcAft>
                <a:spcPts val="1800"/>
              </a:spcAft>
              <a:buFont typeface="Arial" charset="0"/>
              <a:buChar char="•"/>
            </a:pPr>
            <a:r>
              <a:rPr lang="en-US" sz="2800" dirty="0">
                <a:cs typeface="Times New Roman" panose="02020603050405020304" pitchFamily="18" charset="0"/>
              </a:rPr>
              <a:t>Break down into logical parts or sequences (have a check list)</a:t>
            </a:r>
          </a:p>
          <a:p>
            <a:pPr lvl="1">
              <a:spcAft>
                <a:spcPts val="1800"/>
              </a:spcAft>
              <a:buFont typeface="Arial" charset="0"/>
              <a:buChar char="•"/>
            </a:pPr>
            <a:r>
              <a:rPr lang="en-US" sz="2800" dirty="0">
                <a:cs typeface="Times New Roman" panose="02020603050405020304" pitchFamily="18" charset="0"/>
              </a:rPr>
              <a:t>Explain each step and its objective(s)</a:t>
            </a:r>
          </a:p>
          <a:p>
            <a:pPr lvl="1">
              <a:spcAft>
                <a:spcPts val="1800"/>
              </a:spcAft>
              <a:buFont typeface="Arial" charset="0"/>
              <a:buChar char="•"/>
            </a:pPr>
            <a:r>
              <a:rPr lang="en-US" sz="2800" dirty="0">
                <a:cs typeface="Times New Roman" panose="02020603050405020304" pitchFamily="18" charset="0"/>
              </a:rPr>
              <a:t>Ask for questions after each part</a:t>
            </a:r>
          </a:p>
          <a:p>
            <a:pPr lvl="1">
              <a:spcAft>
                <a:spcPts val="1800"/>
              </a:spcAft>
              <a:buFont typeface="Arial" charset="0"/>
              <a:buChar char="•"/>
            </a:pPr>
            <a:r>
              <a:rPr lang="en-US" sz="2800" dirty="0">
                <a:cs typeface="Times New Roman" panose="02020603050405020304" pitchFamily="18" charset="0"/>
              </a:rPr>
              <a:t>Review and summarize at end</a:t>
            </a:r>
          </a:p>
        </p:txBody>
      </p:sp>
    </p:spTree>
    <p:extLst>
      <p:ext uri="{BB962C8B-B14F-4D97-AF65-F5344CB8AC3E}">
        <p14:creationId xmlns:p14="http://schemas.microsoft.com/office/powerpoint/2010/main" val="1689645493"/>
      </p:ext>
    </p:extLst>
  </p:cSld>
  <p:clrMapOvr>
    <a:masterClrMapping/>
  </p:clrMapOvr>
  <mc:AlternateContent xmlns:mc="http://schemas.openxmlformats.org/markup-compatibility/2006" xmlns:p14="http://schemas.microsoft.com/office/powerpoint/2010/main">
    <mc:Choice Requires="p14">
      <p:transition spd="slow" p14:dur="2000" advTm="83299"/>
    </mc:Choice>
    <mc:Fallback xmlns="">
      <p:transition spd="slow" advTm="8329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976678" y="437704"/>
            <a:ext cx="9827581" cy="577048"/>
          </a:xfrm>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ormAutofit/>
          </a:bodyPr>
          <a:lstStyle/>
          <a:p>
            <a:pPr>
              <a:defRPr/>
            </a:pPr>
            <a:r>
              <a:rPr lang="en-US" sz="2800" b="1" dirty="0">
                <a:cs typeface="Arial" pitchFamily="34" charset="0"/>
              </a:rPr>
              <a:t>Lecture &amp; Demonstration Effectiveness Meeting KSA Objectives</a:t>
            </a:r>
          </a:p>
        </p:txBody>
      </p:sp>
      <p:graphicFrame>
        <p:nvGraphicFramePr>
          <p:cNvPr id="9291" name="Group 75"/>
          <p:cNvGraphicFramePr>
            <a:graphicFrameLocks noGrp="1"/>
          </p:cNvGraphicFramePr>
          <p:nvPr/>
        </p:nvGraphicFramePr>
        <p:xfrm>
          <a:off x="1154096" y="1091952"/>
          <a:ext cx="9209103" cy="4393706"/>
        </p:xfrm>
        <a:graphic>
          <a:graphicData uri="http://schemas.openxmlformats.org/drawingml/2006/table">
            <a:tbl>
              <a:tblPr/>
              <a:tblGrid>
                <a:gridCol w="2055603">
                  <a:extLst>
                    <a:ext uri="{9D8B030D-6E8A-4147-A177-3AD203B41FA5}">
                      <a16:colId xmlns="" xmlns:a16="http://schemas.microsoft.com/office/drawing/2014/main" val="20000"/>
                    </a:ext>
                  </a:extLst>
                </a:gridCol>
                <a:gridCol w="1068914">
                  <a:extLst>
                    <a:ext uri="{9D8B030D-6E8A-4147-A177-3AD203B41FA5}">
                      <a16:colId xmlns="" xmlns:a16="http://schemas.microsoft.com/office/drawing/2014/main" val="20001"/>
                    </a:ext>
                  </a:extLst>
                </a:gridCol>
                <a:gridCol w="1397810">
                  <a:extLst>
                    <a:ext uri="{9D8B030D-6E8A-4147-A177-3AD203B41FA5}">
                      <a16:colId xmlns="" xmlns:a16="http://schemas.microsoft.com/office/drawing/2014/main" val="20002"/>
                    </a:ext>
                  </a:extLst>
                </a:gridCol>
                <a:gridCol w="1151138">
                  <a:extLst>
                    <a:ext uri="{9D8B030D-6E8A-4147-A177-3AD203B41FA5}">
                      <a16:colId xmlns="" xmlns:a16="http://schemas.microsoft.com/office/drawing/2014/main" val="20003"/>
                    </a:ext>
                  </a:extLst>
                </a:gridCol>
                <a:gridCol w="1233362">
                  <a:extLst>
                    <a:ext uri="{9D8B030D-6E8A-4147-A177-3AD203B41FA5}">
                      <a16:colId xmlns="" xmlns:a16="http://schemas.microsoft.com/office/drawing/2014/main" val="20004"/>
                    </a:ext>
                  </a:extLst>
                </a:gridCol>
                <a:gridCol w="1151138">
                  <a:extLst>
                    <a:ext uri="{9D8B030D-6E8A-4147-A177-3AD203B41FA5}">
                      <a16:colId xmlns="" xmlns:a16="http://schemas.microsoft.com/office/drawing/2014/main" val="20005"/>
                    </a:ext>
                  </a:extLst>
                </a:gridCol>
                <a:gridCol w="1151138">
                  <a:extLst>
                    <a:ext uri="{9D8B030D-6E8A-4147-A177-3AD203B41FA5}">
                      <a16:colId xmlns="" xmlns:a16="http://schemas.microsoft.com/office/drawing/2014/main" val="20006"/>
                    </a:ext>
                  </a:extLst>
                </a:gridCol>
              </a:tblGrid>
              <a:tr h="468040">
                <a:tc gridSpan="7">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cs typeface="Arial" charset="0"/>
                        </a:rPr>
                        <a:t>Goal of Training</a:t>
                      </a:r>
                      <a:endParaRPr kumimoji="0" lang="en-US" sz="2000" b="0" i="0" u="none" strike="noStrike" cap="none" normalizeH="0" baseline="0" dirty="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0"/>
                  </a:ext>
                </a:extLst>
              </a:tr>
              <a:tr h="46804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CA" sz="1800" b="0" i="0" u="none" strike="noStrike" cap="none" normalizeH="0" baseline="0" dirty="0">
                        <a:ln>
                          <a:noFill/>
                        </a:ln>
                        <a:solidFill>
                          <a:schemeClr val="tx1"/>
                        </a:solidFill>
                        <a:effectLst>
                          <a:outerShdw blurRad="38100" dist="38100" dir="2700000" algn="tl">
                            <a:srgbClr val="000000"/>
                          </a:outerShdw>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gridSpan="3">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800" b="1" i="1" u="none" strike="noStrike" cap="none" normalizeH="0" baseline="0" dirty="0">
                          <a:ln>
                            <a:noFill/>
                          </a:ln>
                          <a:solidFill>
                            <a:schemeClr val="tx1"/>
                          </a:solidFill>
                          <a:effectLst/>
                          <a:latin typeface="Arial" charset="0"/>
                          <a:cs typeface="Times New Roman" pitchFamily="18" charset="0"/>
                        </a:rPr>
                        <a:t>Knowledge</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hMerge="1">
                  <a:txBody>
                    <a:bodyPr/>
                    <a:lstStyle/>
                    <a:p>
                      <a:endParaRPr lang="en-US"/>
                    </a:p>
                  </a:txBody>
                  <a:tcPr/>
                </a:tc>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800" b="1" i="1" u="none" strike="noStrike" cap="none" normalizeH="0" baseline="0" dirty="0">
                          <a:ln>
                            <a:noFill/>
                          </a:ln>
                          <a:solidFill>
                            <a:schemeClr val="tx1"/>
                          </a:solidFill>
                          <a:effectLst/>
                          <a:latin typeface="Arial" charset="0"/>
                          <a:cs typeface="Times New Roman" pitchFamily="18" charset="0"/>
                        </a:rPr>
                        <a:t>Skills</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800" b="1" i="1" u="none" strike="noStrike" cap="none" normalizeH="0" baseline="0" dirty="0">
                          <a:ln>
                            <a:noFill/>
                          </a:ln>
                          <a:solidFill>
                            <a:schemeClr val="tx1"/>
                          </a:solidFill>
                          <a:effectLst/>
                          <a:latin typeface="Arial" charset="0"/>
                          <a:cs typeface="Times New Roman" pitchFamily="18" charset="0"/>
                        </a:rPr>
                        <a:t>Attitude</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 xmlns:a16="http://schemas.microsoft.com/office/drawing/2014/main" val="10001"/>
                  </a:ext>
                </a:extLst>
              </a:tr>
              <a:tr h="106733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dirty="0">
                          <a:ln>
                            <a:noFill/>
                          </a:ln>
                          <a:solidFill>
                            <a:schemeClr val="tx1"/>
                          </a:solidFill>
                          <a:effectLst/>
                          <a:latin typeface="Arial" charset="0"/>
                          <a:cs typeface="Times New Roman" pitchFamily="18" charset="0"/>
                        </a:rPr>
                        <a:t>Training Methods</a:t>
                      </a:r>
                      <a:endParaRPr kumimoji="0" lang="en-US" sz="1800" b="0"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dirty="0">
                          <a:ln>
                            <a:noFill/>
                          </a:ln>
                          <a:solidFill>
                            <a:schemeClr val="tx1"/>
                          </a:solidFill>
                          <a:effectLst/>
                          <a:latin typeface="Arial" charset="0"/>
                          <a:cs typeface="Times New Roman" pitchFamily="18" charset="0"/>
                        </a:rPr>
                        <a:t>Declara- tive</a:t>
                      </a:r>
                      <a:endParaRPr kumimoji="0" lang="en-US" sz="1600" b="1"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600" b="1" i="1" u="none" strike="noStrike" cap="none" normalizeH="0" baseline="0" dirty="0">
                          <a:ln>
                            <a:noFill/>
                          </a:ln>
                          <a:solidFill>
                            <a:schemeClr val="tx1"/>
                          </a:solidFill>
                          <a:effectLst/>
                          <a:latin typeface="Arial" charset="0"/>
                          <a:cs typeface="Times New Roman" pitchFamily="18" charset="0"/>
                        </a:rPr>
                        <a:t>Procedural</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600" b="1" i="1" u="none" strike="noStrike" cap="none" normalizeH="0" baseline="0" dirty="0">
                          <a:ln>
                            <a:noFill/>
                          </a:ln>
                          <a:solidFill>
                            <a:schemeClr val="tx1"/>
                          </a:solidFill>
                          <a:effectLst/>
                          <a:latin typeface="Arial" charset="0"/>
                          <a:cs typeface="Times New Roman" pitchFamily="18" charset="0"/>
                        </a:rPr>
                        <a:t>Strategic</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600" b="1" i="1" u="none" strike="noStrike" cap="none" normalizeH="0" baseline="0" dirty="0">
                          <a:ln>
                            <a:noFill/>
                          </a:ln>
                          <a:solidFill>
                            <a:schemeClr val="tx1"/>
                          </a:solidFill>
                          <a:effectLst/>
                          <a:latin typeface="Arial" charset="0"/>
                          <a:cs typeface="Times New Roman" pitchFamily="18" charset="0"/>
                        </a:rPr>
                        <a:t>Technical</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dirty="0">
                          <a:ln>
                            <a:noFill/>
                          </a:ln>
                          <a:solidFill>
                            <a:schemeClr val="tx1"/>
                          </a:solidFill>
                          <a:effectLst/>
                          <a:latin typeface="Arial" charset="0"/>
                          <a:cs typeface="Times New Roman" pitchFamily="18" charset="0"/>
                        </a:rPr>
                        <a:t>Inter- personal</a:t>
                      </a:r>
                      <a:endParaRPr kumimoji="0" lang="en-US" sz="1600" b="1"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CA" sz="1600" b="0"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 xmlns:a16="http://schemas.microsoft.com/office/drawing/2014/main" val="10002"/>
                  </a:ext>
                </a:extLst>
              </a:tr>
              <a:tr h="93608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Lecture:</a:t>
                      </a:r>
                    </a:p>
                    <a:p>
                      <a:pPr marL="0" marR="0" lvl="0" indent="0" algn="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Times New Roman" pitchFamily="18" charset="0"/>
                        </a:rPr>
                        <a:t>    Straight </a:t>
                      </a:r>
                      <a:r>
                        <a:rPr kumimoji="0" lang="en-US" sz="2400" b="1" i="0" u="none" strike="noStrike" cap="none" normalizeH="0" baseline="30000" dirty="0">
                          <a:ln>
                            <a:noFill/>
                          </a:ln>
                          <a:solidFill>
                            <a:srgbClr val="FF0000"/>
                          </a:solidFill>
                          <a:effectLst/>
                          <a:latin typeface="Arial" charset="0"/>
                          <a:cs typeface="Times New Roman" pitchFamily="18" charset="0"/>
                        </a:rPr>
                        <a:t>a</a:t>
                      </a:r>
                      <a:endParaRPr kumimoji="0" lang="en-US" sz="2400" b="1" i="0" u="none" strike="noStrike" cap="none" normalizeH="0" baseline="0" dirty="0">
                        <a:ln>
                          <a:noFill/>
                        </a:ln>
                        <a:solidFill>
                          <a:srgbClr val="FF0000"/>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bg1"/>
                          </a:solidFill>
                          <a:effectLst/>
                          <a:latin typeface="Arial" charset="0"/>
                        </a:rPr>
                        <a:t>3</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cs typeface="Times New Roman" pitchFamily="18" charset="0"/>
                        </a:rPr>
                        <a:t>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cs typeface="Times New Roman" pitchFamily="18"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cs typeface="Times New Roman" pitchFamily="18"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bg1"/>
                          </a:solidFill>
                          <a:effectLst/>
                          <a:latin typeface="Arial"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rPr>
                        <a:t>3</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 xmlns:a16="http://schemas.microsoft.com/office/drawing/2014/main" val="10003"/>
                  </a:ext>
                </a:extLst>
              </a:tr>
              <a:tr h="625205">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Times New Roman" pitchFamily="18" charset="0"/>
                        </a:rPr>
                        <a:t> Discussion</a:t>
                      </a:r>
                      <a:endParaRPr kumimoji="0" lang="en-US" sz="1800" b="1"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FF00"/>
                          </a:solidFill>
                          <a:effectLst/>
                          <a:latin typeface="Arial"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cs typeface="Times New Roman" pitchFamily="18" charset="0"/>
                        </a:rPr>
                        <a:t>3</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cs typeface="Times New Roman" pitchFamily="18" charset="0"/>
                        </a:rPr>
                        <a:t>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cs typeface="Times New Roman" pitchFamily="18"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FF00"/>
                          </a:solidFill>
                          <a:effectLst/>
                          <a:latin typeface="Arial"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rPr>
                        <a:t>4</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 xmlns:a16="http://schemas.microsoft.com/office/drawing/2014/main" val="10004"/>
                  </a:ext>
                </a:extLst>
              </a:tr>
              <a:tr h="82900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Demonstration</a:t>
                      </a:r>
                      <a:endParaRPr kumimoji="0" lang="en-US" sz="1800" b="0"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cs typeface="Times New Roman" pitchFamily="18"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cs typeface="Times New Roman" pitchFamily="18" charset="0"/>
                        </a:rPr>
                        <a:t>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cs typeface="Times New Roman" pitchFamily="18"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rPr>
                        <a:t>3</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 xmlns:a16="http://schemas.microsoft.com/office/drawing/2014/main" val="10005"/>
                  </a:ext>
                </a:extLst>
              </a:tr>
            </a:tbl>
          </a:graphicData>
        </a:graphic>
      </p:graphicFrame>
      <p:sp>
        <p:nvSpPr>
          <p:cNvPr id="16438" name="Rectangle 68"/>
          <p:cNvSpPr>
            <a:spLocks noChangeArrowheads="1"/>
          </p:cNvSpPr>
          <p:nvPr/>
        </p:nvSpPr>
        <p:spPr bwMode="auto">
          <a:xfrm>
            <a:off x="1065319" y="5485659"/>
            <a:ext cx="929788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b="1" dirty="0">
                <a:solidFill>
                  <a:srgbClr val="FF0000"/>
                </a:solidFill>
                <a:cs typeface="Times New Roman" pitchFamily="18" charset="0"/>
              </a:rPr>
              <a:t>a</a:t>
            </a:r>
            <a:r>
              <a:rPr lang="en-US" b="1" dirty="0">
                <a:cs typeface="Times New Roman" pitchFamily="18" charset="0"/>
              </a:rPr>
              <a:t> </a:t>
            </a:r>
            <a:r>
              <a:rPr lang="en-US" b="1" dirty="0">
                <a:solidFill>
                  <a:schemeClr val="tx2"/>
                </a:solidFill>
                <a:cs typeface="Times New Roman" pitchFamily="18" charset="0"/>
              </a:rPr>
              <a:t>This rating is for lectures delivered orally, printed lectures would be one point higher in each knowledge category</a:t>
            </a:r>
          </a:p>
        </p:txBody>
      </p:sp>
    </p:spTree>
    <p:extLst>
      <p:ext uri="{BB962C8B-B14F-4D97-AF65-F5344CB8AC3E}">
        <p14:creationId xmlns:p14="http://schemas.microsoft.com/office/powerpoint/2010/main" val="2558655335"/>
      </p:ext>
    </p:extLst>
  </p:cSld>
  <p:clrMapOvr>
    <a:masterClrMapping/>
  </p:clrMapOvr>
  <p:transition advTm="181032">
    <p:blind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type="body" idx="1"/>
          </p:nvPr>
        </p:nvSpPr>
        <p:spPr>
          <a:xfrm>
            <a:off x="1114963" y="574090"/>
            <a:ext cx="9534617" cy="848828"/>
          </a:xfrm>
          <a:effectLst>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rtlCol="0" anchor="ctr">
            <a:noAutofit/>
          </a:bodyPr>
          <a:lstStyle/>
          <a:p>
            <a:pPr algn="ctr">
              <a:buNone/>
              <a:defRPr/>
            </a:pPr>
            <a:r>
              <a:rPr lang="en-US" sz="3600" b="1" dirty="0">
                <a:latin typeface="Times New Roman" panose="02020603050405020304" pitchFamily="18" charset="0"/>
                <a:cs typeface="Times New Roman" panose="02020603050405020304" pitchFamily="18" charset="0"/>
              </a:rPr>
              <a:t>Experiential Methods: Simulations &amp; Games</a:t>
            </a:r>
            <a:endParaRPr lang="en-US" sz="3600" b="1" dirty="0">
              <a:solidFill>
                <a:schemeClr val="tx2"/>
              </a:solidFill>
              <a:latin typeface="Times New Roman" panose="02020603050405020304" pitchFamily="18" charset="0"/>
              <a:cs typeface="Times New Roman" panose="02020603050405020304" pitchFamily="18" charset="0"/>
            </a:endParaRPr>
          </a:p>
        </p:txBody>
      </p:sp>
      <p:sp>
        <p:nvSpPr>
          <p:cNvPr id="17416" name="Rectangle 5"/>
          <p:cNvSpPr>
            <a:spLocks noChangeArrowheads="1"/>
          </p:cNvSpPr>
          <p:nvPr/>
        </p:nvSpPr>
        <p:spPr bwMode="auto">
          <a:xfrm>
            <a:off x="303150" y="1926447"/>
            <a:ext cx="5792850" cy="3548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Case Studies</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Equipment Simulations</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Business Games</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Role Playing</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Behavior Modeling</a:t>
            </a:r>
          </a:p>
        </p:txBody>
      </p:sp>
      <p:pic>
        <p:nvPicPr>
          <p:cNvPr id="2" name="Picture 1">
            <a:extLst>
              <a:ext uri="{FF2B5EF4-FFF2-40B4-BE49-F238E27FC236}">
                <a16:creationId xmlns="" xmlns:a16="http://schemas.microsoft.com/office/drawing/2014/main" id="{0817F667-358A-6B02-D793-D2C3EE53DCF2}"/>
              </a:ext>
            </a:extLst>
          </p:cNvPr>
          <p:cNvPicPr>
            <a:picLocks noChangeAspect="1"/>
          </p:cNvPicPr>
          <p:nvPr/>
        </p:nvPicPr>
        <p:blipFill>
          <a:blip r:embed="rId2"/>
          <a:stretch>
            <a:fillRect/>
          </a:stretch>
        </p:blipFill>
        <p:spPr>
          <a:xfrm>
            <a:off x="6096000" y="1533111"/>
            <a:ext cx="5143500" cy="5143500"/>
          </a:xfrm>
          <a:prstGeom prst="rect">
            <a:avLst/>
          </a:prstGeom>
        </p:spPr>
      </p:pic>
    </p:spTree>
    <p:extLst>
      <p:ext uri="{BB962C8B-B14F-4D97-AF65-F5344CB8AC3E}">
        <p14:creationId xmlns:p14="http://schemas.microsoft.com/office/powerpoint/2010/main" val="3870841546"/>
      </p:ext>
    </p:extLst>
  </p:cSld>
  <p:clrMapOvr>
    <a:masterClrMapping/>
  </p:clrMapOvr>
  <mc:AlternateContent xmlns:mc="http://schemas.openxmlformats.org/markup-compatibility/2006" xmlns:p14="http://schemas.microsoft.com/office/powerpoint/2010/main">
    <mc:Choice Requires="p14">
      <p:transition spd="slow" p14:dur="2000" advTm="20002"/>
    </mc:Choice>
    <mc:Fallback xmlns="">
      <p:transition spd="slow" advTm="2000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1127720" y="650023"/>
            <a:ext cx="9490230" cy="612560"/>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3600" b="1" dirty="0">
                <a:latin typeface="Times New Roman" panose="02020603050405020304" pitchFamily="18" charset="0"/>
                <a:cs typeface="Times New Roman" panose="02020603050405020304" pitchFamily="18" charset="0"/>
              </a:rPr>
              <a:t>For Experiential Learning</a:t>
            </a:r>
          </a:p>
        </p:txBody>
      </p:sp>
      <p:sp>
        <p:nvSpPr>
          <p:cNvPr id="18437" name="Rectangle 3"/>
          <p:cNvSpPr>
            <a:spLocks noGrp="1" noChangeArrowheads="1"/>
          </p:cNvSpPr>
          <p:nvPr>
            <p:ph type="body" idx="1"/>
          </p:nvPr>
        </p:nvSpPr>
        <p:spPr>
          <a:xfrm>
            <a:off x="484349" y="1739077"/>
            <a:ext cx="8229600" cy="1600200"/>
          </a:xfrm>
        </p:spPr>
        <p:txBody>
          <a:bodyPr/>
          <a:lstStyle/>
          <a:p>
            <a:pPr>
              <a:buFont typeface="Wingdings" pitchFamily="2" charset="2"/>
              <a:buNone/>
            </a:pPr>
            <a:r>
              <a:rPr lang="en-US" b="1" dirty="0">
                <a:latin typeface="Times New Roman" panose="02020603050405020304" pitchFamily="18" charset="0"/>
                <a:cs typeface="Times New Roman" panose="02020603050405020304" pitchFamily="18" charset="0"/>
              </a:rPr>
              <a:t>The Key is:</a:t>
            </a:r>
          </a:p>
          <a:p>
            <a:pPr>
              <a:buFont typeface="Wingdings" pitchFamily="2" charset="2"/>
              <a:buNone/>
            </a:pPr>
            <a:r>
              <a:rPr lang="en-US" b="1" dirty="0">
                <a:latin typeface="Times New Roman" panose="02020603050405020304" pitchFamily="18" charset="0"/>
                <a:cs typeface="Times New Roman" panose="02020603050405020304" pitchFamily="18" charset="0"/>
              </a:rPr>
              <a:t>Physical and Psychological Fidelity</a:t>
            </a:r>
          </a:p>
        </p:txBody>
      </p:sp>
      <p:sp>
        <p:nvSpPr>
          <p:cNvPr id="18439" name="TextBox 4"/>
          <p:cNvSpPr txBox="1">
            <a:spLocks noChangeArrowheads="1"/>
          </p:cNvSpPr>
          <p:nvPr/>
        </p:nvSpPr>
        <p:spPr bwMode="auto">
          <a:xfrm>
            <a:off x="1127720" y="2984774"/>
            <a:ext cx="556574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r>
              <a:rPr lang="en-US" sz="2400" b="1" dirty="0">
                <a:cs typeface="Times New Roman" panose="02020603050405020304" pitchFamily="18" charset="0"/>
              </a:rPr>
              <a:t>The closer you can come to what it would be like in the “real world” the better.</a:t>
            </a:r>
          </a:p>
        </p:txBody>
      </p:sp>
      <p:sp>
        <p:nvSpPr>
          <p:cNvPr id="18440" name="TextBox 5"/>
          <p:cNvSpPr txBox="1">
            <a:spLocks noChangeArrowheads="1"/>
          </p:cNvSpPr>
          <p:nvPr/>
        </p:nvSpPr>
        <p:spPr bwMode="auto">
          <a:xfrm>
            <a:off x="981946" y="4584974"/>
            <a:ext cx="41148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lgn="ctr"/>
            <a:r>
              <a:rPr lang="en-US" sz="2800" b="1" dirty="0">
                <a:cs typeface="Times New Roman" panose="02020603050405020304" pitchFamily="18" charset="0"/>
              </a:rPr>
              <a:t>Identical  Elements </a:t>
            </a:r>
          </a:p>
          <a:p>
            <a:pPr algn="ctr"/>
            <a:r>
              <a:rPr lang="en-US" sz="2800" b="1" dirty="0">
                <a:cs typeface="Times New Roman" panose="02020603050405020304" pitchFamily="18" charset="0"/>
              </a:rPr>
              <a:t>vs. </a:t>
            </a:r>
          </a:p>
          <a:p>
            <a:pPr algn="ctr"/>
            <a:r>
              <a:rPr lang="en-US" sz="2800" b="1" dirty="0">
                <a:cs typeface="Times New Roman" panose="02020603050405020304" pitchFamily="18" charset="0"/>
              </a:rPr>
              <a:t>General Principles</a:t>
            </a:r>
          </a:p>
        </p:txBody>
      </p:sp>
      <p:pic>
        <p:nvPicPr>
          <p:cNvPr id="2" name="Picture 1">
            <a:extLst>
              <a:ext uri="{FF2B5EF4-FFF2-40B4-BE49-F238E27FC236}">
                <a16:creationId xmlns="" xmlns:a16="http://schemas.microsoft.com/office/drawing/2014/main" id="{BCF9C78F-FD17-B262-137B-4CCE17BA1AD3}"/>
              </a:ext>
            </a:extLst>
          </p:cNvPr>
          <p:cNvPicPr>
            <a:picLocks noChangeAspect="1"/>
          </p:cNvPicPr>
          <p:nvPr/>
        </p:nvPicPr>
        <p:blipFill>
          <a:blip r:embed="rId3"/>
          <a:stretch>
            <a:fillRect/>
          </a:stretch>
        </p:blipFill>
        <p:spPr>
          <a:xfrm>
            <a:off x="6255508" y="3518724"/>
            <a:ext cx="5936491" cy="3339276"/>
          </a:xfrm>
          <a:prstGeom prst="rect">
            <a:avLst/>
          </a:prstGeom>
        </p:spPr>
      </p:pic>
    </p:spTree>
    <p:extLst>
      <p:ext uri="{BB962C8B-B14F-4D97-AF65-F5344CB8AC3E}">
        <p14:creationId xmlns:p14="http://schemas.microsoft.com/office/powerpoint/2010/main" val="1321619889"/>
      </p:ext>
    </p:extLst>
  </p:cSld>
  <p:clrMapOvr>
    <a:masterClrMapping/>
  </p:clrMapOvr>
  <mc:AlternateContent xmlns:mc="http://schemas.openxmlformats.org/markup-compatibility/2006" xmlns:p14="http://schemas.microsoft.com/office/powerpoint/2010/main">
    <mc:Choice Requires="p14">
      <p:transition spd="slow" p14:dur="2000" advTm="64677"/>
    </mc:Choice>
    <mc:Fallback xmlns="">
      <p:transition spd="slow" advTm="6467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1207045" y="418020"/>
            <a:ext cx="8905783" cy="550416"/>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Experiential Learning Model </a:t>
            </a:r>
          </a:p>
        </p:txBody>
      </p:sp>
      <p:pic>
        <p:nvPicPr>
          <p:cNvPr id="3" name="Picture 2">
            <a:extLst>
              <a:ext uri="{FF2B5EF4-FFF2-40B4-BE49-F238E27FC236}">
                <a16:creationId xmlns="" xmlns:a16="http://schemas.microsoft.com/office/drawing/2014/main" id="{FE6D132B-9A0E-423E-BA3D-A5E51AD204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2369" y="1083075"/>
            <a:ext cx="7936637" cy="4980373"/>
          </a:xfrm>
          <a:prstGeom prst="rect">
            <a:avLst/>
          </a:prstGeom>
        </p:spPr>
      </p:pic>
    </p:spTree>
    <p:extLst>
      <p:ext uri="{BB962C8B-B14F-4D97-AF65-F5344CB8AC3E}">
        <p14:creationId xmlns:p14="http://schemas.microsoft.com/office/powerpoint/2010/main" val="1472429612"/>
      </p:ext>
    </p:extLst>
  </p:cSld>
  <p:clrMapOvr>
    <a:masterClrMapping/>
  </p:clrMapOvr>
  <mc:AlternateContent xmlns:mc="http://schemas.openxmlformats.org/markup-compatibility/2006" xmlns:p14="http://schemas.microsoft.com/office/powerpoint/2010/main">
    <mc:Choice Requires="p14">
      <p:transition spd="slow" p14:dur="2000" advTm="150962"/>
    </mc:Choice>
    <mc:Fallback xmlns="">
      <p:transition spd="slow" advTm="15096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867746" y="429751"/>
            <a:ext cx="9543495" cy="787893"/>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Simulations</a:t>
            </a:r>
          </a:p>
        </p:txBody>
      </p:sp>
      <p:sp>
        <p:nvSpPr>
          <p:cNvPr id="20485" name="Rectangle 3"/>
          <p:cNvSpPr>
            <a:spLocks noGrp="1" noChangeArrowheads="1"/>
          </p:cNvSpPr>
          <p:nvPr>
            <p:ph type="body" idx="1"/>
          </p:nvPr>
        </p:nvSpPr>
        <p:spPr>
          <a:xfrm>
            <a:off x="914399" y="1408374"/>
            <a:ext cx="10515600" cy="4351338"/>
          </a:xfrm>
        </p:spPr>
        <p:txBody>
          <a:bodyPr>
            <a:normAutofit lnSpcReduction="10000"/>
          </a:bodyPr>
          <a:lstStyle/>
          <a:p>
            <a:pPr>
              <a:lnSpc>
                <a:spcPct val="90000"/>
              </a:lnSpc>
              <a:spcBef>
                <a:spcPct val="65000"/>
              </a:spcBef>
            </a:pPr>
            <a:r>
              <a:rPr lang="en-US" b="1" dirty="0">
                <a:latin typeface="Times New Roman" panose="02020603050405020304" pitchFamily="18" charset="0"/>
                <a:cs typeface="Times New Roman" panose="02020603050405020304" pitchFamily="18" charset="0"/>
              </a:rPr>
              <a:t>Equipment</a:t>
            </a:r>
          </a:p>
          <a:p>
            <a:pPr>
              <a:lnSpc>
                <a:spcPct val="90000"/>
              </a:lnSpc>
              <a:spcBef>
                <a:spcPct val="65000"/>
              </a:spcBef>
            </a:pPr>
            <a:r>
              <a:rPr lang="en-US" b="1" dirty="0">
                <a:latin typeface="Times New Roman" panose="02020603050405020304" pitchFamily="18" charset="0"/>
                <a:cs typeface="Times New Roman" panose="02020603050405020304" pitchFamily="18" charset="0"/>
              </a:rPr>
              <a:t>Case Studies </a:t>
            </a:r>
            <a:r>
              <a:rPr lang="en-US" dirty="0">
                <a:latin typeface="Times New Roman" panose="02020603050405020304" pitchFamily="18" charset="0"/>
                <a:cs typeface="Times New Roman" panose="02020603050405020304" pitchFamily="18" charset="0"/>
              </a:rPr>
              <a:t>(any size, small vignettes to 50 pages)</a:t>
            </a:r>
          </a:p>
          <a:p>
            <a:pPr>
              <a:lnSpc>
                <a:spcPct val="90000"/>
              </a:lnSpc>
              <a:spcBef>
                <a:spcPct val="65000"/>
              </a:spcBef>
            </a:pPr>
            <a:r>
              <a:rPr lang="en-US" b="1" dirty="0">
                <a:latin typeface="Times New Roman" panose="02020603050405020304" pitchFamily="18" charset="0"/>
                <a:cs typeface="Times New Roman" panose="02020603050405020304" pitchFamily="18" charset="0"/>
              </a:rPr>
              <a:t>Role Playing </a:t>
            </a:r>
            <a:r>
              <a:rPr lang="en-US" dirty="0">
                <a:latin typeface="Times New Roman" panose="02020603050405020304" pitchFamily="18" charset="0"/>
                <a:cs typeface="Times New Roman" panose="02020603050405020304" pitchFamily="18" charset="0"/>
              </a:rPr>
              <a:t>(actual behavior)</a:t>
            </a:r>
            <a:endParaRPr lang="en-US" b="1" dirty="0">
              <a:latin typeface="Times New Roman" panose="02020603050405020304" pitchFamily="18" charset="0"/>
              <a:cs typeface="Times New Roman" panose="02020603050405020304" pitchFamily="18" charset="0"/>
            </a:endParaRPr>
          </a:p>
          <a:p>
            <a:pPr lvl="1">
              <a:spcBef>
                <a:spcPct val="65000"/>
              </a:spcBef>
            </a:pPr>
            <a:r>
              <a:rPr lang="en-US" b="1" dirty="0">
                <a:latin typeface="Times New Roman" panose="02020603050405020304" pitchFamily="18" charset="0"/>
                <a:cs typeface="Times New Roman" panose="02020603050405020304" pitchFamily="18" charset="0"/>
              </a:rPr>
              <a:t>Feedback = critical piece and usually not done well</a:t>
            </a:r>
          </a:p>
          <a:p>
            <a:pPr lvl="1">
              <a:spcBef>
                <a:spcPct val="65000"/>
              </a:spcBef>
            </a:pPr>
            <a:r>
              <a:rPr lang="en-US" b="1" dirty="0">
                <a:latin typeface="Times New Roman" panose="02020603050405020304" pitchFamily="18" charset="0"/>
                <a:cs typeface="Times New Roman" panose="02020603050405020304" pitchFamily="18" charset="0"/>
              </a:rPr>
              <a:t>In a role-play, role rotation occurs when participants adopt the persona that best represents their beliefs.</a:t>
            </a:r>
          </a:p>
          <a:p>
            <a:pPr>
              <a:lnSpc>
                <a:spcPct val="90000"/>
              </a:lnSpc>
              <a:spcBef>
                <a:spcPct val="65000"/>
              </a:spcBef>
            </a:pPr>
            <a:r>
              <a:rPr lang="en-US" b="1" dirty="0">
                <a:latin typeface="Times New Roman" panose="02020603050405020304" pitchFamily="18" charset="0"/>
                <a:cs typeface="Times New Roman" panose="02020603050405020304" pitchFamily="18" charset="0"/>
              </a:rPr>
              <a:t>Behavior Modeling </a:t>
            </a:r>
            <a:r>
              <a:rPr lang="en-US" dirty="0">
                <a:latin typeface="Times New Roman" panose="02020603050405020304" pitchFamily="18" charset="0"/>
                <a:cs typeface="Times New Roman" panose="02020603050405020304" pitchFamily="18" charset="0"/>
              </a:rPr>
              <a:t>(observe then do)</a:t>
            </a:r>
            <a:endParaRPr lang="en-US" b="1" dirty="0">
              <a:latin typeface="Times New Roman" panose="02020603050405020304" pitchFamily="18" charset="0"/>
              <a:cs typeface="Times New Roman" panose="02020603050405020304" pitchFamily="18" charset="0"/>
            </a:endParaRPr>
          </a:p>
          <a:p>
            <a:pPr lvl="1">
              <a:lnSpc>
                <a:spcPct val="90000"/>
              </a:lnSpc>
              <a:spcBef>
                <a:spcPct val="65000"/>
              </a:spcBef>
            </a:pPr>
            <a:r>
              <a:rPr lang="en-US" dirty="0">
                <a:latin typeface="Times New Roman" panose="02020603050405020304" pitchFamily="18" charset="0"/>
                <a:cs typeface="Times New Roman" panose="02020603050405020304" pitchFamily="18" charset="0"/>
              </a:rPr>
              <a:t>Video better than live</a:t>
            </a:r>
          </a:p>
        </p:txBody>
      </p:sp>
    </p:spTree>
    <p:extLst>
      <p:ext uri="{BB962C8B-B14F-4D97-AF65-F5344CB8AC3E}">
        <p14:creationId xmlns:p14="http://schemas.microsoft.com/office/powerpoint/2010/main" val="3615776039"/>
      </p:ext>
    </p:extLst>
  </p:cSld>
  <p:clrMapOvr>
    <a:masterClrMapping/>
  </p:clrMapOvr>
  <mc:AlternateContent xmlns:mc="http://schemas.openxmlformats.org/markup-compatibility/2006" xmlns:p14="http://schemas.microsoft.com/office/powerpoint/2010/main">
    <mc:Choice Requires="p14">
      <p:transition spd="slow" p14:dur="2000" advTm="141140"/>
    </mc:Choice>
    <mc:Fallback xmlns="">
      <p:transition spd="slow" advTm="14114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1035698" y="453530"/>
            <a:ext cx="10203024" cy="796771"/>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Delivery of Simulations</a:t>
            </a:r>
          </a:p>
        </p:txBody>
      </p:sp>
      <p:sp>
        <p:nvSpPr>
          <p:cNvPr id="56323" name="Rectangle 3"/>
          <p:cNvSpPr>
            <a:spLocks noGrp="1" noChangeArrowheads="1"/>
          </p:cNvSpPr>
          <p:nvPr>
            <p:ph type="body" idx="1"/>
          </p:nvPr>
        </p:nvSpPr>
        <p:spPr>
          <a:xfrm>
            <a:off x="838200" y="1426130"/>
            <a:ext cx="10515600" cy="4351338"/>
          </a:xfrm>
        </p:spPr>
        <p:txBody>
          <a:bodyPr rtlCol="0">
            <a:normAutofit/>
          </a:bodyPr>
          <a:lstStyle/>
          <a:p>
            <a:pPr>
              <a:spcBef>
                <a:spcPct val="65000"/>
              </a:spcBef>
              <a:defRPr/>
            </a:pPr>
            <a:r>
              <a:rPr lang="en-US" b="1" dirty="0">
                <a:latin typeface="Times New Roman" panose="02020603050405020304" pitchFamily="18" charset="0"/>
                <a:cs typeface="Times New Roman" panose="02020603050405020304" pitchFamily="18" charset="0"/>
              </a:rPr>
              <a:t>Equipment: Must have simulation equipment.</a:t>
            </a:r>
          </a:p>
          <a:p>
            <a:pPr>
              <a:spcBef>
                <a:spcPct val="65000"/>
              </a:spcBef>
              <a:defRPr/>
            </a:pPr>
            <a:r>
              <a:rPr lang="en-US" b="1" dirty="0">
                <a:latin typeface="Times New Roman" panose="02020603050405020304" pitchFamily="18" charset="0"/>
                <a:cs typeface="Times New Roman" panose="02020603050405020304" pitchFamily="18" charset="0"/>
              </a:rPr>
              <a:t>Case Studies:  Can have case on Paper, Live, Video or any combo</a:t>
            </a:r>
            <a:endParaRPr lang="en-US" dirty="0">
              <a:latin typeface="Times New Roman" panose="02020603050405020304" pitchFamily="18" charset="0"/>
              <a:cs typeface="Times New Roman" panose="02020603050405020304" pitchFamily="18" charset="0"/>
            </a:endParaRPr>
          </a:p>
          <a:p>
            <a:pPr>
              <a:spcBef>
                <a:spcPct val="65000"/>
              </a:spcBef>
              <a:defRPr/>
            </a:pPr>
            <a:r>
              <a:rPr lang="en-US" b="1" dirty="0">
                <a:latin typeface="Times New Roman" panose="02020603050405020304" pitchFamily="18" charset="0"/>
                <a:cs typeface="Times New Roman" panose="02020603050405020304" pitchFamily="18" charset="0"/>
              </a:rPr>
              <a:t>Role Playing:  Situation can be on paper, live or video. Trainees then act out roles. </a:t>
            </a:r>
          </a:p>
          <a:p>
            <a:pPr>
              <a:spcBef>
                <a:spcPct val="65000"/>
              </a:spcBef>
              <a:buNone/>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Demonstration role play </a:t>
            </a:r>
            <a:r>
              <a:rPr lang="en-US" b="1" dirty="0">
                <a:latin typeface="Times New Roman" panose="02020603050405020304" pitchFamily="18" charset="0"/>
                <a:cs typeface="Times New Roman" panose="02020603050405020304" pitchFamily="18" charset="0"/>
              </a:rPr>
              <a:t>can be live or video.</a:t>
            </a:r>
          </a:p>
          <a:p>
            <a:pPr>
              <a:spcBef>
                <a:spcPct val="65000"/>
              </a:spcBef>
              <a:defRPr/>
            </a:pPr>
            <a:r>
              <a:rPr lang="en-US" b="1" dirty="0">
                <a:latin typeface="Times New Roman" panose="02020603050405020304" pitchFamily="18" charset="0"/>
                <a:cs typeface="Times New Roman" panose="02020603050405020304" pitchFamily="18" charset="0"/>
              </a:rPr>
              <a:t>Behavior Modeling: Video better than live</a:t>
            </a:r>
          </a:p>
        </p:txBody>
      </p:sp>
      <p:sp>
        <p:nvSpPr>
          <p:cNvPr id="4" name="Rectangle 2">
            <a:extLst>
              <a:ext uri="{FF2B5EF4-FFF2-40B4-BE49-F238E27FC236}">
                <a16:creationId xmlns="" xmlns:a16="http://schemas.microsoft.com/office/drawing/2014/main" id="{599DE1BA-CF4C-A1A9-FF00-D497117640F0}"/>
              </a:ext>
            </a:extLst>
          </p:cNvPr>
          <p:cNvSpPr>
            <a:spLocks noChangeArrowheads="1"/>
          </p:cNvSpPr>
          <p:nvPr/>
        </p:nvSpPr>
        <p:spPr bwMode="auto">
          <a:xfrm>
            <a:off x="1638300" y="5300414"/>
            <a:ext cx="831343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Every tool is very helpful in helping trainees improve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their ability to apply or use knowledge.</a:t>
            </a:r>
          </a:p>
        </p:txBody>
      </p:sp>
    </p:spTree>
    <p:extLst>
      <p:ext uri="{BB962C8B-B14F-4D97-AF65-F5344CB8AC3E}">
        <p14:creationId xmlns:p14="http://schemas.microsoft.com/office/powerpoint/2010/main" val="77579753"/>
      </p:ext>
    </p:extLst>
  </p:cSld>
  <p:clrMapOvr>
    <a:masterClrMapping/>
  </p:clrMapOvr>
  <mc:AlternateContent xmlns:mc="http://schemas.openxmlformats.org/markup-compatibility/2006" xmlns:p14="http://schemas.microsoft.com/office/powerpoint/2010/main">
    <mc:Choice Requires="p14">
      <p:transition spd="slow" p14:dur="2000" advTm="182030"/>
    </mc:Choice>
    <mc:Fallback xmlns="">
      <p:transition spd="slow" advTm="18203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598382" y="415755"/>
            <a:ext cx="9960746" cy="523783"/>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 GAMES: </a:t>
            </a:r>
          </a:p>
        </p:txBody>
      </p:sp>
      <p:sp>
        <p:nvSpPr>
          <p:cNvPr id="57347" name="Rectangle 3"/>
          <p:cNvSpPr>
            <a:spLocks noGrp="1" noChangeArrowheads="1"/>
          </p:cNvSpPr>
          <p:nvPr>
            <p:ph type="body" idx="1"/>
          </p:nvPr>
        </p:nvSpPr>
        <p:spPr>
          <a:xfrm>
            <a:off x="598382" y="1301920"/>
            <a:ext cx="9268288" cy="5140325"/>
          </a:xfrm>
        </p:spPr>
        <p:txBody>
          <a:bodyPr rtlCol="0">
            <a:normAutofit/>
          </a:bodyPr>
          <a:lstStyle/>
          <a:p>
            <a:pPr fontAlgn="auto">
              <a:spcAft>
                <a:spcPct val="20000"/>
              </a:spcAft>
              <a:defRPr/>
            </a:pPr>
            <a:r>
              <a:rPr lang="en-US" dirty="0">
                <a:latin typeface="Times New Roman" panose="02020603050405020304" pitchFamily="18" charset="0"/>
                <a:cs typeface="Times New Roman" panose="02020603050405020304" pitchFamily="18" charset="0"/>
              </a:rPr>
              <a:t>Can be paper, board, video, computer</a:t>
            </a:r>
          </a:p>
          <a:p>
            <a:pPr fontAlgn="auto">
              <a:spcAft>
                <a:spcPct val="20000"/>
              </a:spcAft>
              <a:defRPr/>
            </a:pPr>
            <a:r>
              <a:rPr lang="en-US" dirty="0">
                <a:latin typeface="Times New Roman" panose="02020603050405020304" pitchFamily="18" charset="0"/>
                <a:cs typeface="Times New Roman" panose="02020603050405020304" pitchFamily="18" charset="0"/>
              </a:rPr>
              <a:t>Should be fun and interesting</a:t>
            </a:r>
          </a:p>
          <a:p>
            <a:pPr fontAlgn="auto">
              <a:spcAft>
                <a:spcPct val="20000"/>
              </a:spcAft>
              <a:defRPr/>
            </a:pPr>
            <a:r>
              <a:rPr lang="en-US" dirty="0">
                <a:latin typeface="Times New Roman" panose="02020603050405020304" pitchFamily="18" charset="0"/>
                <a:cs typeface="Times New Roman" panose="02020603050405020304" pitchFamily="18" charset="0"/>
              </a:rPr>
              <a:t>Make sure you have enough time</a:t>
            </a:r>
          </a:p>
          <a:p>
            <a:pPr fontAlgn="auto">
              <a:spcAft>
                <a:spcPct val="20000"/>
              </a:spcAft>
              <a:defRPr/>
            </a:pPr>
            <a:r>
              <a:rPr lang="en-US" dirty="0">
                <a:latin typeface="Times New Roman" panose="02020603050405020304" pitchFamily="18" charset="0"/>
                <a:cs typeface="Times New Roman" panose="02020603050405020304" pitchFamily="18" charset="0"/>
              </a:rPr>
              <a:t>Before starting make sure trainees</a:t>
            </a:r>
            <a:endParaRPr lang="en-AU" dirty="0">
              <a:latin typeface="Times New Roman" panose="02020603050405020304" pitchFamily="18" charset="0"/>
              <a:cs typeface="Times New Roman" panose="02020603050405020304" pitchFamily="18" charset="0"/>
            </a:endParaRPr>
          </a:p>
          <a:p>
            <a:pPr lvl="1" fontAlgn="auto">
              <a:spcAft>
                <a:spcPct val="20000"/>
              </a:spcAft>
              <a:defRPr/>
            </a:pPr>
            <a:r>
              <a:rPr lang="en-AU" dirty="0">
                <a:latin typeface="Times New Roman" panose="02020603050405020304" pitchFamily="18" charset="0"/>
                <a:cs typeface="Times New Roman" panose="02020603050405020304" pitchFamily="18" charset="0"/>
              </a:rPr>
              <a:t>Understand objectives</a:t>
            </a:r>
          </a:p>
          <a:p>
            <a:pPr lvl="1" fontAlgn="auto">
              <a:spcAft>
                <a:spcPct val="20000"/>
              </a:spcAft>
              <a:defRPr/>
            </a:pPr>
            <a:r>
              <a:rPr lang="en-AU" dirty="0">
                <a:latin typeface="Times New Roman" panose="02020603050405020304" pitchFamily="18" charset="0"/>
                <a:cs typeface="Times New Roman" panose="02020603050405020304" pitchFamily="18" charset="0"/>
              </a:rPr>
              <a:t>Understand rules and procedures</a:t>
            </a:r>
          </a:p>
          <a:p>
            <a:pPr fontAlgn="auto">
              <a:spcAft>
                <a:spcPct val="20000"/>
              </a:spcAft>
              <a:defRPr/>
            </a:pPr>
            <a:r>
              <a:rPr lang="en-AU" dirty="0">
                <a:latin typeface="Times New Roman" panose="02020603050405020304" pitchFamily="18" charset="0"/>
                <a:cs typeface="Times New Roman" panose="02020603050405020304" pitchFamily="18" charset="0"/>
              </a:rPr>
              <a:t>Make sure the game allows</a:t>
            </a:r>
          </a:p>
          <a:p>
            <a:pPr lvl="1" fontAlgn="auto">
              <a:spcAft>
                <a:spcPct val="20000"/>
              </a:spcAft>
              <a:defRPr/>
            </a:pPr>
            <a:r>
              <a:rPr lang="en-AU" dirty="0">
                <a:latin typeface="Times New Roman" panose="02020603050405020304" pitchFamily="18" charset="0"/>
                <a:cs typeface="Times New Roman" panose="02020603050405020304" pitchFamily="18" charset="0"/>
              </a:rPr>
              <a:t>Trainees to make decisions, examine feedback, make new decisions, receive more feedback, etc.</a:t>
            </a:r>
          </a:p>
          <a:p>
            <a:pPr lvl="1" fontAlgn="auto">
              <a:spcAft>
                <a:spcPct val="20000"/>
              </a:spcAft>
              <a:defRPr/>
            </a:pPr>
            <a:r>
              <a:rPr lang="en-AU" dirty="0">
                <a:latin typeface="Times New Roman" panose="02020603050405020304" pitchFamily="18" charset="0"/>
                <a:cs typeface="Times New Roman" panose="02020603050405020304" pitchFamily="18" charset="0"/>
              </a:rPr>
              <a:t>Reflect on and capture lessons learned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4133590"/>
      </p:ext>
    </p:extLst>
  </p:cSld>
  <p:clrMapOvr>
    <a:masterClrMapping/>
  </p:clrMapOvr>
  <mc:AlternateContent xmlns:mc="http://schemas.openxmlformats.org/markup-compatibility/2006" xmlns:p14="http://schemas.microsoft.com/office/powerpoint/2010/main">
    <mc:Choice Requires="p14">
      <p:transition spd="slow" p14:dur="2000" advTm="387155"/>
    </mc:Choice>
    <mc:Fallback xmlns="">
      <p:transition spd="slow" advTm="38715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3163"/>
            <a:ext cx="10515600" cy="1107525"/>
          </a:xfrm>
          <a:solidFill>
            <a:schemeClr val="accent1"/>
          </a:solidFill>
        </p:spPr>
        <p:txBody>
          <a:bodyPr rtlCol="0">
            <a:normAutofit/>
          </a:bodyPr>
          <a:lstStyle/>
          <a:p>
            <a:pPr algn="ctr">
              <a:defRPr/>
            </a:pPr>
            <a:r>
              <a:rPr lang="en-US" b="1" dirty="0">
                <a:ln>
                  <a:solidFill>
                    <a:schemeClr val="bg1"/>
                  </a:solid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Memory Games</a:t>
            </a:r>
          </a:p>
        </p:txBody>
      </p:sp>
      <p:sp>
        <p:nvSpPr>
          <p:cNvPr id="23555" name="Content Placeholder 2"/>
          <p:cNvSpPr>
            <a:spLocks noGrp="1"/>
          </p:cNvSpPr>
          <p:nvPr>
            <p:ph idx="1"/>
          </p:nvPr>
        </p:nvSpPr>
        <p:spPr>
          <a:xfrm>
            <a:off x="838200" y="2044150"/>
            <a:ext cx="9372600" cy="2312986"/>
          </a:xfrm>
        </p:spPr>
        <p:txBody>
          <a:bodyPr/>
          <a:lstStyle/>
          <a:p>
            <a:r>
              <a:rPr lang="en-US" dirty="0">
                <a:latin typeface="Times New Roman" panose="02020603050405020304" pitchFamily="18" charset="0"/>
                <a:cs typeface="Times New Roman" panose="02020603050405020304" pitchFamily="18" charset="0"/>
              </a:rPr>
              <a:t>Memory games such as Jeopardy are not business games.</a:t>
            </a:r>
          </a:p>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But they can be fun as well as useful for review and reinforcement of key learning points.</a:t>
            </a:r>
          </a:p>
        </p:txBody>
      </p:sp>
      <p:pic>
        <p:nvPicPr>
          <p:cNvPr id="3" name="Picture 2">
            <a:extLst>
              <a:ext uri="{FF2B5EF4-FFF2-40B4-BE49-F238E27FC236}">
                <a16:creationId xmlns="" xmlns:a16="http://schemas.microsoft.com/office/drawing/2014/main" id="{A2946AB4-E094-C7C1-7372-0CCBDE42DFB6}"/>
              </a:ext>
            </a:extLst>
          </p:cNvPr>
          <p:cNvPicPr>
            <a:picLocks noChangeAspect="1"/>
          </p:cNvPicPr>
          <p:nvPr/>
        </p:nvPicPr>
        <p:blipFill>
          <a:blip r:embed="rId2"/>
          <a:stretch>
            <a:fillRect/>
          </a:stretch>
        </p:blipFill>
        <p:spPr>
          <a:xfrm>
            <a:off x="7173360" y="3760717"/>
            <a:ext cx="4576684" cy="2878621"/>
          </a:xfrm>
          <a:prstGeom prst="rect">
            <a:avLst/>
          </a:prstGeom>
        </p:spPr>
      </p:pic>
    </p:spTree>
    <p:extLst>
      <p:ext uri="{BB962C8B-B14F-4D97-AF65-F5344CB8AC3E}">
        <p14:creationId xmlns:p14="http://schemas.microsoft.com/office/powerpoint/2010/main" val="977823600"/>
      </p:ext>
    </p:extLst>
  </p:cSld>
  <p:clrMapOvr>
    <a:masterClrMapping/>
  </p:clrMapOvr>
  <mc:AlternateContent xmlns:mc="http://schemas.openxmlformats.org/markup-compatibility/2006" xmlns:p14="http://schemas.microsoft.com/office/powerpoint/2010/main">
    <mc:Choice Requires="p14">
      <p:transition spd="slow" p14:dur="2000" advTm="49398"/>
    </mc:Choice>
    <mc:Fallback xmlns="">
      <p:transition spd="slow" advTm="4939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28261" y="573178"/>
            <a:ext cx="10515600" cy="558153"/>
          </a:xfrm>
          <a:effectLst>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sz="3600" b="1" dirty="0">
                <a:solidFill>
                  <a:schemeClr val="bg1">
                    <a:lumMod val="95000"/>
                  </a:schemeClr>
                </a:solidFill>
                <a:latin typeface="Times New Roman" panose="02020603050405020304" pitchFamily="18" charset="0"/>
                <a:cs typeface="Times New Roman" panose="02020603050405020304" pitchFamily="18" charset="0"/>
              </a:rPr>
              <a:t>Keep Training Energized With </a:t>
            </a:r>
            <a:r>
              <a:rPr lang="en-US" sz="3600" b="1" dirty="0">
                <a:latin typeface="Times New Roman" panose="02020603050405020304" pitchFamily="18" charset="0"/>
                <a:cs typeface="Times New Roman" panose="02020603050405020304" pitchFamily="18" charset="0"/>
              </a:rPr>
              <a:t>CPR</a:t>
            </a:r>
          </a:p>
        </p:txBody>
      </p:sp>
      <p:sp>
        <p:nvSpPr>
          <p:cNvPr id="6147" name="Rectangle 3"/>
          <p:cNvSpPr>
            <a:spLocks noGrp="1" noChangeArrowheads="1"/>
          </p:cNvSpPr>
          <p:nvPr>
            <p:ph idx="1"/>
          </p:nvPr>
        </p:nvSpPr>
        <p:spPr>
          <a:xfrm>
            <a:off x="519987" y="1515445"/>
            <a:ext cx="8229600" cy="4449763"/>
          </a:xfrm>
        </p:spPr>
        <p:txBody>
          <a:bodyPr rtlCol="0">
            <a:normAutofit/>
          </a:bodyPr>
          <a:lstStyle/>
          <a:p>
            <a:pPr marL="438912" indent="-320040">
              <a:spcBef>
                <a:spcPts val="0"/>
              </a:spcBef>
              <a:buFont typeface="Wingdings 2"/>
              <a:buChar char=""/>
              <a:defRPr/>
            </a:pPr>
            <a:r>
              <a:rPr lang="en-US" sz="3200" dirty="0">
                <a:latin typeface="Times New Roman" panose="02020603050405020304" pitchFamily="18" charset="0"/>
                <a:cs typeface="Times New Roman" panose="02020603050405020304" pitchFamily="18" charset="0"/>
              </a:rPr>
              <a:t>Create energizing activities in which:</a:t>
            </a:r>
          </a:p>
          <a:p>
            <a:pPr marL="731520" lvl="1" indent="-274320">
              <a:spcAft>
                <a:spcPct val="25000"/>
              </a:spcAft>
              <a:buFont typeface="Wingdings"/>
              <a:buChar char=""/>
              <a:defRPr/>
            </a:pPr>
            <a:r>
              <a:rPr lang="en-US" sz="3200"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C</a:t>
            </a:r>
            <a:r>
              <a:rPr lang="en-US" sz="3200" dirty="0">
                <a:latin typeface="Times New Roman" panose="02020603050405020304" pitchFamily="18" charset="0"/>
                <a:cs typeface="Times New Roman" panose="02020603050405020304" pitchFamily="18" charset="0"/>
              </a:rPr>
              <a:t>ontent is excellent and relevant</a:t>
            </a:r>
          </a:p>
          <a:p>
            <a:pPr marL="731520" lvl="1" indent="-274320">
              <a:spcAft>
                <a:spcPct val="25000"/>
              </a:spcAft>
              <a:buFont typeface="Wingdings"/>
              <a:buChar char=""/>
              <a:defRPr/>
            </a:pPr>
            <a:r>
              <a:rPr lang="en-US" sz="3200"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P</a:t>
            </a:r>
            <a:r>
              <a:rPr lang="en-US" sz="3200" dirty="0">
                <a:latin typeface="Times New Roman" panose="02020603050405020304" pitchFamily="18" charset="0"/>
                <a:cs typeface="Times New Roman" panose="02020603050405020304" pitchFamily="18" charset="0"/>
              </a:rPr>
              <a:t>articipation is encouraged</a:t>
            </a:r>
          </a:p>
          <a:p>
            <a:pPr marL="731520" lvl="1" indent="-274320">
              <a:spcAft>
                <a:spcPct val="25000"/>
              </a:spcAft>
              <a:buFont typeface="Wingdings"/>
              <a:buChar char=""/>
              <a:defRPr/>
            </a:pPr>
            <a:r>
              <a:rPr lang="en-US" sz="3200" dirty="0">
                <a:latin typeface="Times New Roman" panose="02020603050405020304" pitchFamily="18" charset="0"/>
                <a:cs typeface="Times New Roman" panose="02020603050405020304" pitchFamily="18" charset="0"/>
              </a:rPr>
              <a:t> Learning is </a:t>
            </a:r>
            <a:r>
              <a:rPr lang="en-US" sz="3200"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R</a:t>
            </a:r>
            <a:r>
              <a:rPr lang="en-US" sz="3200" dirty="0">
                <a:latin typeface="Times New Roman" panose="02020603050405020304" pitchFamily="18" charset="0"/>
                <a:cs typeface="Times New Roman" panose="02020603050405020304" pitchFamily="18" charset="0"/>
              </a:rPr>
              <a:t>einforced</a:t>
            </a:r>
          </a:p>
          <a:p>
            <a:pPr marL="457200" lvl="1" indent="0">
              <a:spcAft>
                <a:spcPct val="25000"/>
              </a:spcAft>
              <a:buNone/>
              <a:defRPr/>
            </a:pPr>
            <a:endParaRPr lang="en-US" dirty="0">
              <a:latin typeface="Times New Roman" panose="02020603050405020304" pitchFamily="18" charset="0"/>
              <a:cs typeface="Times New Roman" panose="02020603050405020304" pitchFamily="18" charset="0"/>
            </a:endParaRPr>
          </a:p>
          <a:p>
            <a:pPr marL="331470" indent="-274320">
              <a:spcBef>
                <a:spcPts val="0"/>
              </a:spcBef>
              <a:spcAft>
                <a:spcPct val="25000"/>
              </a:spcAft>
              <a:buClr>
                <a:srgbClr val="0070C0"/>
              </a:buClr>
              <a:buNone/>
              <a:defRPr/>
            </a:pPr>
            <a:r>
              <a:rPr lang="en-US" dirty="0">
                <a:latin typeface="Times New Roman" panose="02020603050405020304" pitchFamily="18" charset="0"/>
                <a:cs typeface="Times New Roman" panose="02020603050405020304" pitchFamily="18" charset="0"/>
              </a:rPr>
              <a:t>Exercises = Participation &amp;</a:t>
            </a:r>
          </a:p>
          <a:p>
            <a:pPr marL="331470" indent="-274320">
              <a:spcBef>
                <a:spcPts val="0"/>
              </a:spcBef>
              <a:spcAft>
                <a:spcPct val="25000"/>
              </a:spcAft>
              <a:buClr>
                <a:srgbClr val="0070C0"/>
              </a:buClr>
              <a:buNone/>
              <a:defRPr/>
            </a:pPr>
            <a:r>
              <a:rPr lang="en-US" dirty="0">
                <a:latin typeface="Times New Roman" panose="02020603050405020304" pitchFamily="18" charset="0"/>
                <a:cs typeface="Times New Roman" panose="02020603050405020304" pitchFamily="18" charset="0"/>
              </a:rPr>
              <a:t>		Learning Reinforcement</a:t>
            </a:r>
          </a:p>
          <a:p>
            <a:pPr marL="731520" lvl="1" indent="-274320">
              <a:spcAft>
                <a:spcPct val="25000"/>
              </a:spcAft>
              <a:buFont typeface="Wingdings"/>
              <a:buChar char=""/>
              <a:defRPr/>
            </a:pPr>
            <a:endParaRPr lang="en-US" dirty="0">
              <a:solidFill>
                <a:schemeClr val="accent4">
                  <a:lumMod val="50000"/>
                </a:schemeClr>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 xmlns:a16="http://schemas.microsoft.com/office/drawing/2014/main" id="{506EC86D-C565-D79C-8D8A-697890C9C09C}"/>
              </a:ext>
            </a:extLst>
          </p:cNvPr>
          <p:cNvGraphicFramePr/>
          <p:nvPr>
            <p:extLst>
              <p:ext uri="{D42A27DB-BD31-4B8C-83A1-F6EECF244321}">
                <p14:modId xmlns:p14="http://schemas.microsoft.com/office/powerpoint/2010/main" val="493562515"/>
              </p:ext>
            </p:extLst>
          </p:nvPr>
        </p:nvGraphicFramePr>
        <p:xfrm>
          <a:off x="5848626" y="2532727"/>
          <a:ext cx="6303617" cy="41637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802073"/>
      </p:ext>
    </p:extLst>
  </p:cSld>
  <p:clrMapOvr>
    <a:masterClrMapping/>
  </p:clrMapOvr>
  <mc:AlternateContent xmlns:mc="http://schemas.openxmlformats.org/markup-compatibility/2006" xmlns:p14="http://schemas.microsoft.com/office/powerpoint/2010/main">
    <mc:Choice Requires="p14">
      <p:transition spd="slow" p14:dur="2000" advTm="132595"/>
    </mc:Choice>
    <mc:Fallback xmlns="">
      <p:transition spd="slow" advTm="13259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p:txBody>
          <a:bodyPr rtlCol="0">
            <a:normAutofit/>
          </a:bodyPr>
          <a:lstStyle/>
          <a:p>
            <a:pPr algn="ct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Trainer Process for: On the Job Training</a:t>
            </a:r>
          </a:p>
        </p:txBody>
      </p:sp>
      <p:sp>
        <p:nvSpPr>
          <p:cNvPr id="31749" name="Rectangle 5"/>
          <p:cNvSpPr>
            <a:spLocks noGrp="1" noChangeArrowheads="1"/>
          </p:cNvSpPr>
          <p:nvPr>
            <p:ph type="body" idx="1"/>
          </p:nvPr>
        </p:nvSpPr>
        <p:spPr>
          <a:xfrm>
            <a:off x="738808" y="1690688"/>
            <a:ext cx="10614992" cy="4114800"/>
          </a:xfrm>
        </p:spPr>
        <p:txBody>
          <a:bodyPr>
            <a:normAutofit/>
          </a:bodyPr>
          <a:lstStyle/>
          <a:p>
            <a:pPr marL="609600" indent="-609600">
              <a:lnSpc>
                <a:spcPct val="100000"/>
              </a:lnSpc>
              <a:spcBef>
                <a:spcPct val="0"/>
              </a:spcBef>
              <a:spcAft>
                <a:spcPts val="1800"/>
              </a:spcAft>
              <a:buNone/>
            </a:pPr>
            <a:r>
              <a:rPr lang="en-US" sz="3600" b="1" dirty="0">
                <a:solidFill>
                  <a:schemeClr val="folHlink"/>
                </a:solidFill>
                <a:latin typeface="Times New Roman" panose="02020603050405020304" pitchFamily="18" charset="0"/>
                <a:cs typeface="Times New Roman" panose="02020603050405020304" pitchFamily="18" charset="0"/>
              </a:rPr>
              <a:t>1. Prepare</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Break down job into important steps. </a:t>
            </a:r>
            <a:r>
              <a:rPr lang="en-US" sz="2600" b="1" i="1" dirty="0">
                <a:latin typeface="Times New Roman" panose="02020603050405020304" pitchFamily="18" charset="0"/>
                <a:cs typeface="Times New Roman" panose="02020603050405020304" pitchFamily="18" charset="0"/>
              </a:rPr>
              <a:t>Have a checklist.</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Have necessary equipment, materials and supplies ready.</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Rehearse yourself!!</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Put learner at ease</a:t>
            </a:r>
          </a:p>
          <a:p>
            <a:pPr marL="990600" lvl="1" indent="-533400">
              <a:lnSpc>
                <a:spcPct val="100000"/>
              </a:lnSpc>
              <a:spcBef>
                <a:spcPct val="0"/>
              </a:spcBef>
              <a:spcAft>
                <a:spcPts val="1800"/>
              </a:spcAft>
            </a:pPr>
            <a:r>
              <a:rPr lang="en-US" sz="2600" b="1" kern="0" dirty="0">
                <a:latin typeface="Times New Roman" panose="02020603050405020304" pitchFamily="18" charset="0"/>
                <a:ea typeface="Times New Roman" panose="02020603050405020304" pitchFamily="18" charset="0"/>
              </a:rPr>
              <a:t>on-site training is not the best idea</a:t>
            </a:r>
            <a:endParaRPr lang="en-US" sz="35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1957151"/>
      </p:ext>
    </p:extLst>
  </p:cSld>
  <p:clrMapOvr>
    <a:masterClrMapping/>
  </p:clrMapOvr>
  <mc:AlternateContent xmlns:mc="http://schemas.openxmlformats.org/markup-compatibility/2006" xmlns:p14="http://schemas.microsoft.com/office/powerpoint/2010/main">
    <mc:Choice Requires="p14">
      <p:transition spd="slow" p14:dur="2000" advTm="117549"/>
    </mc:Choice>
    <mc:Fallback xmlns="">
      <p:transition spd="slow" advTm="11754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rtlCol="0">
            <a:normAutofit/>
          </a:bodyPr>
          <a:lstStyle/>
          <a:p>
            <a:pPr algn="ct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Trainer Process for: On the Job Training</a:t>
            </a:r>
          </a:p>
        </p:txBody>
      </p:sp>
      <p:sp>
        <p:nvSpPr>
          <p:cNvPr id="6147" name="Rectangle 3"/>
          <p:cNvSpPr>
            <a:spLocks noGrp="1" noChangeArrowheads="1"/>
          </p:cNvSpPr>
          <p:nvPr>
            <p:ph type="body" idx="1"/>
          </p:nvPr>
        </p:nvSpPr>
        <p:spPr>
          <a:xfrm>
            <a:off x="742121" y="1671846"/>
            <a:ext cx="9422295" cy="4114800"/>
          </a:xfrm>
        </p:spPr>
        <p:txBody>
          <a:bodyPr rtlCol="0">
            <a:normAutofit lnSpcReduction="10000"/>
          </a:bodyPr>
          <a:lstStyle/>
          <a:p>
            <a:pPr>
              <a:spcBef>
                <a:spcPts val="0"/>
              </a:spcBef>
              <a:spcAft>
                <a:spcPts val="1800"/>
              </a:spcAft>
              <a:buNone/>
              <a:defRPr/>
            </a:pPr>
            <a:r>
              <a:rPr lang="en-US" sz="4400" b="1" dirty="0">
                <a:solidFill>
                  <a:schemeClr val="folHlink"/>
                </a:solidFill>
                <a:latin typeface="Times New Roman" panose="02020603050405020304" pitchFamily="18" charset="0"/>
                <a:cs typeface="Times New Roman" panose="02020603050405020304" pitchFamily="18" charset="0"/>
              </a:rPr>
              <a:t> </a:t>
            </a:r>
            <a:r>
              <a:rPr lang="en-US" sz="3600" b="1" dirty="0">
                <a:solidFill>
                  <a:schemeClr val="folHlink"/>
                </a:solidFill>
                <a:latin typeface="Times New Roman" panose="02020603050405020304" pitchFamily="18" charset="0"/>
                <a:cs typeface="Times New Roman" panose="02020603050405020304" pitchFamily="18" charset="0"/>
              </a:rPr>
              <a:t>2. Present (Train) </a:t>
            </a:r>
          </a:p>
          <a:p>
            <a:pPr lvl="1">
              <a:spcBef>
                <a:spcPts val="0"/>
              </a:spcBef>
              <a:spcAft>
                <a:spcPts val="1800"/>
              </a:spcAft>
              <a:defRPr/>
            </a:pPr>
            <a:r>
              <a:rPr lang="en-US" sz="4000" b="1"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Tell trainee the objective and steps involved</a:t>
            </a:r>
          </a:p>
          <a:p>
            <a:pPr lvl="1">
              <a:spcBef>
                <a:spcPts val="0"/>
              </a:spcBef>
              <a:spcAft>
                <a:spcPts val="1800"/>
              </a:spcAft>
              <a:defRPr/>
            </a:pPr>
            <a:r>
              <a:rPr lang="en-US" sz="3200" b="1" dirty="0">
                <a:latin typeface="Times New Roman" panose="02020603050405020304" pitchFamily="18" charset="0"/>
                <a:cs typeface="Times New Roman" panose="02020603050405020304" pitchFamily="18" charset="0"/>
              </a:rPr>
              <a:t> Show (demonstrate) trainee how to do the task</a:t>
            </a:r>
          </a:p>
          <a:p>
            <a:pPr lvl="1">
              <a:spcBef>
                <a:spcPts val="0"/>
              </a:spcBef>
              <a:spcAft>
                <a:spcPts val="1800"/>
              </a:spcAft>
              <a:defRPr/>
            </a:pPr>
            <a:r>
              <a:rPr lang="en-US" sz="3200" b="1" dirty="0">
                <a:latin typeface="Times New Roman" panose="02020603050405020304" pitchFamily="18" charset="0"/>
                <a:cs typeface="Times New Roman" panose="02020603050405020304" pitchFamily="18" charset="0"/>
              </a:rPr>
              <a:t> Explain the key points</a:t>
            </a:r>
          </a:p>
          <a:p>
            <a:pPr lvl="1">
              <a:spcBef>
                <a:spcPts val="0"/>
              </a:spcBef>
              <a:spcAft>
                <a:spcPts val="1800"/>
              </a:spcAft>
              <a:defRPr/>
            </a:pPr>
            <a:r>
              <a:rPr lang="en-US" sz="3200" b="1" dirty="0">
                <a:latin typeface="Times New Roman" panose="02020603050405020304" pitchFamily="18" charset="0"/>
                <a:cs typeface="Times New Roman" panose="02020603050405020304" pitchFamily="18" charset="0"/>
              </a:rPr>
              <a:t> Ask for questions and repeat if trainee seems confused</a:t>
            </a:r>
          </a:p>
          <a:p>
            <a:pPr>
              <a:spcBef>
                <a:spcPts val="0"/>
              </a:spcBef>
              <a:spcAft>
                <a:spcPts val="1800"/>
              </a:spcAft>
              <a:defRPr/>
            </a:pP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3678156"/>
      </p:ext>
    </p:extLst>
  </p:cSld>
  <p:clrMapOvr>
    <a:masterClrMapping/>
  </p:clrMapOvr>
  <mc:AlternateContent xmlns:mc="http://schemas.openxmlformats.org/markup-compatibility/2006" xmlns:p14="http://schemas.microsoft.com/office/powerpoint/2010/main">
    <mc:Choice Requires="p14">
      <p:transition spd="slow" p14:dur="2000" advTm="87850"/>
    </mc:Choice>
    <mc:Fallback xmlns="">
      <p:transition spd="slow" advTm="8785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057401" y="228601"/>
            <a:ext cx="8663608" cy="1081087"/>
          </a:xfrm>
        </p:spPr>
        <p:txBody>
          <a:bodyPr rtlCol="0">
            <a:normAutofit/>
          </a:bodyPr>
          <a:lstStyle/>
          <a:p>
            <a:pP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Trainer Process for: On the Job Training</a:t>
            </a:r>
          </a:p>
        </p:txBody>
      </p:sp>
      <p:sp>
        <p:nvSpPr>
          <p:cNvPr id="33797" name="Rectangle 3"/>
          <p:cNvSpPr>
            <a:spLocks noGrp="1" noChangeArrowheads="1"/>
          </p:cNvSpPr>
          <p:nvPr>
            <p:ph type="body" idx="1"/>
          </p:nvPr>
        </p:nvSpPr>
        <p:spPr>
          <a:xfrm>
            <a:off x="387626" y="1520686"/>
            <a:ext cx="9074426" cy="4840288"/>
          </a:xfrm>
        </p:spPr>
        <p:txBody>
          <a:bodyPr>
            <a:normAutofit/>
          </a:bodyPr>
          <a:lstStyle/>
          <a:p>
            <a:pPr marL="609600" indent="-609600">
              <a:lnSpc>
                <a:spcPct val="95000"/>
              </a:lnSpc>
              <a:spcAft>
                <a:spcPts val="1800"/>
              </a:spcAft>
              <a:buNone/>
            </a:pPr>
            <a:r>
              <a:rPr lang="en-US" sz="3200" b="1" dirty="0">
                <a:solidFill>
                  <a:schemeClr val="folHlink"/>
                </a:solidFill>
                <a:latin typeface="Times New Roman" panose="02020603050405020304" pitchFamily="18" charset="0"/>
                <a:cs typeface="Times New Roman" panose="02020603050405020304" pitchFamily="18" charset="0"/>
              </a:rPr>
              <a:t>3. Have trainee Try Out</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Have trainee talk thru &amp; explain steps</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Have the trainee do each step</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Praise for correct work</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Correct mistakes until task is performed correctly</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Praise trainee for completing whole task correctly</a:t>
            </a:r>
          </a:p>
        </p:txBody>
      </p:sp>
    </p:spTree>
    <p:extLst>
      <p:ext uri="{BB962C8B-B14F-4D97-AF65-F5344CB8AC3E}">
        <p14:creationId xmlns:p14="http://schemas.microsoft.com/office/powerpoint/2010/main" val="3939622720"/>
      </p:ext>
    </p:extLst>
  </p:cSld>
  <p:clrMapOvr>
    <a:masterClrMapping/>
  </p:clrMapOvr>
  <mc:AlternateContent xmlns:mc="http://schemas.openxmlformats.org/markup-compatibility/2006" xmlns:p14="http://schemas.microsoft.com/office/powerpoint/2010/main">
    <mc:Choice Requires="p14">
      <p:transition spd="slow" p14:dur="2000" advTm="185351"/>
    </mc:Choice>
    <mc:Fallback xmlns="">
      <p:transition spd="slow" advTm="18535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87740" y="612909"/>
            <a:ext cx="9312676" cy="646331"/>
          </a:xfrm>
          <a:prstGeom prst="rect">
            <a:avLst/>
          </a:prstGeom>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a:defRPr/>
            </a:pP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drives you silly about slide shows?</a:t>
            </a:r>
          </a:p>
        </p:txBody>
      </p:sp>
      <p:sp>
        <p:nvSpPr>
          <p:cNvPr id="2" name="TextBox 1"/>
          <p:cNvSpPr txBox="1">
            <a:spLocks noChangeArrowheads="1"/>
          </p:cNvSpPr>
          <p:nvPr/>
        </p:nvSpPr>
        <p:spPr bwMode="auto">
          <a:xfrm>
            <a:off x="641322" y="1843950"/>
            <a:ext cx="7092730" cy="459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lnSpc>
                <a:spcPct val="150000"/>
              </a:lnSpc>
              <a:buFont typeface="Arial" charset="0"/>
              <a:buChar char="•"/>
            </a:pPr>
            <a:r>
              <a:rPr lang="en-US" sz="4000" dirty="0"/>
              <a:t>Crowded slides</a:t>
            </a:r>
          </a:p>
          <a:p>
            <a:pPr>
              <a:lnSpc>
                <a:spcPct val="150000"/>
              </a:lnSpc>
              <a:buFont typeface="Arial" charset="0"/>
              <a:buChar char="•"/>
            </a:pPr>
            <a:r>
              <a:rPr lang="en-US" sz="4000" dirty="0"/>
              <a:t>All text, no images</a:t>
            </a:r>
          </a:p>
          <a:p>
            <a:pPr>
              <a:lnSpc>
                <a:spcPct val="150000"/>
              </a:lnSpc>
              <a:buFont typeface="Arial" charset="0"/>
              <a:buChar char="•"/>
            </a:pPr>
            <a:r>
              <a:rPr lang="en-US" sz="4000" dirty="0"/>
              <a:t>Trainer reads slides</a:t>
            </a:r>
          </a:p>
          <a:p>
            <a:pPr>
              <a:lnSpc>
                <a:spcPct val="150000"/>
              </a:lnSpc>
              <a:buFont typeface="Arial" charset="0"/>
              <a:buChar char="•"/>
            </a:pPr>
            <a:r>
              <a:rPr lang="en-US" sz="4000" dirty="0"/>
              <a:t>Trainer stands in front of screen</a:t>
            </a:r>
          </a:p>
          <a:p>
            <a:pPr>
              <a:lnSpc>
                <a:spcPct val="150000"/>
              </a:lnSpc>
              <a:buFont typeface="Arial" charset="0"/>
              <a:buChar char="•"/>
            </a:pPr>
            <a:r>
              <a:rPr lang="en-US" sz="4000" dirty="0"/>
              <a:t>Fonts are too small</a:t>
            </a:r>
          </a:p>
        </p:txBody>
      </p:sp>
      <p:pic>
        <p:nvPicPr>
          <p:cNvPr id="4" name="Picture 3" descr="Businessman hand on forehead">
            <a:extLst>
              <a:ext uri="{FF2B5EF4-FFF2-40B4-BE49-F238E27FC236}">
                <a16:creationId xmlns="" xmlns:a16="http://schemas.microsoft.com/office/drawing/2014/main" id="{1FD0A6A5-C18F-BAD2-CA0A-A90977AB6A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84663" y="612909"/>
            <a:ext cx="2231505" cy="6065391"/>
          </a:xfrm>
          <a:prstGeom prst="rect">
            <a:avLst/>
          </a:prstGeom>
        </p:spPr>
      </p:pic>
    </p:spTree>
    <p:custDataLst>
      <p:tags r:id="rId1"/>
    </p:custDataLst>
    <p:extLst>
      <p:ext uri="{BB962C8B-B14F-4D97-AF65-F5344CB8AC3E}">
        <p14:creationId xmlns:p14="http://schemas.microsoft.com/office/powerpoint/2010/main" val="5509946"/>
      </p:ext>
    </p:extLst>
  </p:cSld>
  <p:clrMapOvr>
    <a:masterClrMapping/>
  </p:clrMapOvr>
  <mc:AlternateContent xmlns:mc="http://schemas.openxmlformats.org/markup-compatibility/2006" xmlns:p14="http://schemas.microsoft.com/office/powerpoint/2010/main">
    <mc:Choice Requires="p14">
      <p:transition spd="slow" p14:dur="2000" advTm="169283"/>
    </mc:Choice>
    <mc:Fallback xmlns="">
      <p:transition spd="slow" advTm="1692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52F442A-C96C-402B-9A59-61BDA262B0A8}"/>
              </a:ext>
            </a:extLst>
          </p:cNvPr>
          <p:cNvSpPr>
            <a:spLocks noGrp="1"/>
          </p:cNvSpPr>
          <p:nvPr>
            <p:ph type="title"/>
          </p:nvPr>
        </p:nvSpPr>
        <p:spPr>
          <a:xfrm>
            <a:off x="838200" y="365125"/>
            <a:ext cx="10515600" cy="625475"/>
          </a:xfrm>
          <a:solidFill>
            <a:schemeClr val="accent1"/>
          </a:solidFill>
        </p:spPr>
        <p:txBody>
          <a:bodyPr>
            <a:norm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Keep Posters Simple and Easy to Read</a:t>
            </a:r>
          </a:p>
        </p:txBody>
      </p:sp>
      <p:pic>
        <p:nvPicPr>
          <p:cNvPr id="5" name="Content Placeholder 4">
            <a:extLst>
              <a:ext uri="{FF2B5EF4-FFF2-40B4-BE49-F238E27FC236}">
                <a16:creationId xmlns="" xmlns:a16="http://schemas.microsoft.com/office/drawing/2014/main" id="{43993E98-BEA2-494E-8275-D48B7CC30AC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92680" y="1131801"/>
            <a:ext cx="7374171" cy="5653232"/>
          </a:xfrm>
        </p:spPr>
      </p:pic>
    </p:spTree>
    <p:extLst>
      <p:ext uri="{BB962C8B-B14F-4D97-AF65-F5344CB8AC3E}">
        <p14:creationId xmlns:p14="http://schemas.microsoft.com/office/powerpoint/2010/main" val="2377698245"/>
      </p:ext>
    </p:extLst>
  </p:cSld>
  <p:clrMapOvr>
    <a:masterClrMapping/>
  </p:clrMapOvr>
  <mc:AlternateContent xmlns:mc="http://schemas.openxmlformats.org/markup-compatibility/2006" xmlns:p14="http://schemas.microsoft.com/office/powerpoint/2010/main">
    <mc:Choice Requires="p14">
      <p:transition spd="slow" p14:dur="2000" advTm="38996"/>
    </mc:Choice>
    <mc:Fallback xmlns="">
      <p:transition spd="slow" advTm="3899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5"/>
          <p:cNvSpPr>
            <a:spLocks noChangeArrowheads="1"/>
          </p:cNvSpPr>
          <p:nvPr/>
        </p:nvSpPr>
        <p:spPr bwMode="auto">
          <a:xfrm>
            <a:off x="2946003" y="48796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Program Development</a:t>
            </a:r>
            <a:endParaRPr lang="en-US" sz="32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 xmlns:a16="http://schemas.microsoft.com/office/drawing/2014/main" id="{534E76C0-B3F5-AC71-13D0-0C43F47026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0832" y="1458441"/>
            <a:ext cx="10455064" cy="4923666"/>
          </a:xfrm>
          <a:prstGeom prst="rect">
            <a:avLst/>
          </a:prstGeom>
        </p:spPr>
      </p:pic>
    </p:spTree>
    <p:extLst>
      <p:ext uri="{BB962C8B-B14F-4D97-AF65-F5344CB8AC3E}">
        <p14:creationId xmlns:p14="http://schemas.microsoft.com/office/powerpoint/2010/main" val="2253893370"/>
      </p:ext>
    </p:extLst>
  </p:cSld>
  <p:clrMapOvr>
    <a:masterClrMapping/>
  </p:clrMapOvr>
  <mc:AlternateContent xmlns:mc="http://schemas.openxmlformats.org/markup-compatibility/2006" xmlns:p14="http://schemas.microsoft.com/office/powerpoint/2010/main">
    <mc:Choice Requires="p14">
      <p:transition spd="slow" p14:dur="2000" advTm="123330"/>
    </mc:Choice>
    <mc:Fallback xmlns="">
      <p:transition spd="slow" advTm="12333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5"/>
          <p:cNvSpPr>
            <a:spLocks noChangeArrowheads="1"/>
          </p:cNvSpPr>
          <p:nvPr/>
        </p:nvSpPr>
        <p:spPr bwMode="auto">
          <a:xfrm>
            <a:off x="3046150" y="521731"/>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5" name="TextBox 14">
            <a:extLst>
              <a:ext uri="{FF2B5EF4-FFF2-40B4-BE49-F238E27FC236}">
                <a16:creationId xmlns="" xmlns:a16="http://schemas.microsoft.com/office/drawing/2014/main" id="{3FAD2170-82AD-5BE9-D4B1-3892A5682F20}"/>
              </a:ext>
            </a:extLst>
          </p:cNvPr>
          <p:cNvSpPr txBox="1"/>
          <p:nvPr/>
        </p:nvSpPr>
        <p:spPr>
          <a:xfrm>
            <a:off x="401198" y="1324055"/>
            <a:ext cx="10757517" cy="6124754"/>
          </a:xfrm>
          <a:prstGeom prst="rect">
            <a:avLst/>
          </a:prstGeom>
          <a:noFill/>
        </p:spPr>
        <p:txBody>
          <a:bodyPr wrap="square">
            <a:spAutoFit/>
          </a:bodyPr>
          <a:lstStyle/>
          <a:p>
            <a:pPr algn="just"/>
            <a:r>
              <a:rPr lang="en-US" sz="2800" b="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Choosing Instructional Methods</a:t>
            </a:r>
            <a:endParaRPr lang="en-GB" sz="2800" b="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endParaRPr lang="en-GB" sz="2800" dirty="0">
              <a:latin typeface="Times New Roman" panose="02020603050405020304" pitchFamily="18" charset="0"/>
              <a:cs typeface="Times New Roman" panose="02020603050405020304" pitchFamily="18" charset="0"/>
            </a:endParaRPr>
          </a:p>
          <a:p>
            <a:pPr algn="just"/>
            <a:r>
              <a:rPr lang="en-GB" sz="2800" dirty="0">
                <a:latin typeface="Times New Roman" panose="02020603050405020304" pitchFamily="18" charset="0"/>
                <a:cs typeface="Times New Roman" panose="02020603050405020304" pitchFamily="18" charset="0"/>
              </a:rPr>
              <a:t>1- </a:t>
            </a:r>
            <a:r>
              <a:rPr lang="en-GB" sz="2800" b="1" u="sng" dirty="0">
                <a:latin typeface="Times New Roman" panose="02020603050405020304" pitchFamily="18" charset="0"/>
                <a:cs typeface="Times New Roman" panose="02020603050405020304" pitchFamily="18" charset="0"/>
              </a:rPr>
              <a:t>The instructional strategy: </a:t>
            </a:r>
            <a:r>
              <a:rPr lang="en-GB" sz="2800" dirty="0">
                <a:latin typeface="Times New Roman" panose="02020603050405020304" pitchFamily="18" charset="0"/>
                <a:cs typeface="Times New Roman" panose="02020603050405020304" pitchFamily="18" charset="0"/>
              </a:rPr>
              <a:t>describes all the elements of the training program, including the individual modules, their organization, timing, methods, and materials to be used. All of this is focused on achieving the training objectives. The outputs of the development phase are all the completed elements for delivering the training program to the participants.</a:t>
            </a:r>
          </a:p>
          <a:p>
            <a:pPr algn="just"/>
            <a:endParaRPr lang="en-GB" sz="28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The instructional strategy is a written document, often called </a:t>
            </a:r>
            <a:r>
              <a:rPr lang="en-GB" sz="2800" b="1" u="sng" dirty="0">
                <a:latin typeface="Times New Roman" panose="02020603050405020304" pitchFamily="18" charset="0"/>
                <a:cs typeface="Times New Roman" panose="02020603050405020304" pitchFamily="18" charset="0"/>
              </a:rPr>
              <a:t>a training plan</a:t>
            </a:r>
            <a:r>
              <a:rPr lang="en-GB" sz="2800" dirty="0">
                <a:latin typeface="Times New Roman" panose="02020603050405020304" pitchFamily="18" charset="0"/>
                <a:cs typeface="Times New Roman" panose="02020603050405020304" pitchFamily="18" charset="0"/>
              </a:rPr>
              <a:t>. This plan details all aspects of the training, including the methods, materials, equipment, facilities, and trainers.</a:t>
            </a:r>
          </a:p>
          <a:p>
            <a:pPr marL="285750" indent="-285750" algn="just">
              <a:buFont typeface="Arial" panose="020B0604020202020204" pitchFamily="34" charset="0"/>
              <a:buChar char="•"/>
            </a:pPr>
            <a:endParaRPr lang="en-GB" sz="2800" dirty="0">
              <a:latin typeface="Times New Roman" panose="02020603050405020304" pitchFamily="18" charset="0"/>
              <a:cs typeface="Times New Roman" panose="02020603050405020304" pitchFamily="18" charset="0"/>
            </a:endParaRPr>
          </a:p>
          <a:p>
            <a:pPr algn="just"/>
            <a:endParaRPr lang="en-US" sz="28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9747836"/>
      </p:ext>
    </p:extLst>
  </p:cSld>
  <p:clrMapOvr>
    <a:masterClrMapping/>
  </p:clrMapOvr>
  <mc:AlternateContent xmlns:mc="http://schemas.openxmlformats.org/markup-compatibility/2006" xmlns:p14="http://schemas.microsoft.com/office/powerpoint/2010/main">
    <mc:Choice Requires="p14">
      <p:transition spd="slow" p14:dur="2000" advTm="89638"/>
    </mc:Choice>
    <mc:Fallback xmlns="">
      <p:transition spd="slow" advTm="8963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23D32F71-7F1F-4B21-8DA8-615BBCC91379}"/>
              </a:ext>
            </a:extLst>
          </p:cNvPr>
          <p:cNvSpPr txBox="1"/>
          <p:nvPr/>
        </p:nvSpPr>
        <p:spPr>
          <a:xfrm>
            <a:off x="437321" y="569844"/>
            <a:ext cx="11198088" cy="5011949"/>
          </a:xfrm>
          <a:prstGeom prst="rect">
            <a:avLst/>
          </a:prstGeom>
          <a:noFill/>
        </p:spPr>
        <p:txBody>
          <a:bodyPr wrap="square" rtlCol="0">
            <a:spAutoFit/>
          </a:bodyPr>
          <a:lstStyle/>
          <a:p>
            <a:pPr algn="just">
              <a:lnSpc>
                <a:spcPct val="150000"/>
              </a:lnSpc>
            </a:pPr>
            <a:r>
              <a:rPr lang="en-GB" sz="2400" b="1" u="sng" dirty="0">
                <a:latin typeface="Times New Roman" panose="02020603050405020304" pitchFamily="18" charset="0"/>
                <a:cs typeface="Times New Roman" panose="02020603050405020304" pitchFamily="18" charset="0"/>
              </a:rPr>
              <a:t>2. Training Modules: Objectives And Learning Points:</a:t>
            </a:r>
          </a:p>
          <a:p>
            <a:pPr algn="just">
              <a:lnSpc>
                <a:spcPct val="150000"/>
              </a:lnSpc>
            </a:pPr>
            <a:r>
              <a:rPr lang="en-GB" sz="2400" b="1" u="sng" dirty="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the instructional strategy should contain all the learning objectives, organized into the modules in which these objectives will be addressed.</a:t>
            </a:r>
          </a:p>
          <a:p>
            <a:pPr algn="just">
              <a:lnSpc>
                <a:spcPct val="150000"/>
              </a:lnSpc>
            </a:pPr>
            <a:r>
              <a:rPr lang="en-GB" sz="2400" dirty="0">
                <a:latin typeface="Times New Roman" panose="02020603050405020304" pitchFamily="18" charset="0"/>
                <a:cs typeface="Times New Roman" panose="02020603050405020304" pitchFamily="18" charset="0"/>
              </a:rPr>
              <a:t> Each learning objective provides specific information as to what needs to be learned, and that helps identify the key learning points. </a:t>
            </a:r>
          </a:p>
          <a:p>
            <a:pPr marL="742950" lvl="1"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A learning point </a:t>
            </a:r>
            <a:r>
              <a:rPr lang="en-GB" sz="2400" dirty="0">
                <a:latin typeface="Times New Roman" panose="02020603050405020304" pitchFamily="18" charset="0"/>
                <a:cs typeface="Times New Roman" panose="02020603050405020304" pitchFamily="18" charset="0"/>
              </a:rPr>
              <a:t>is an important piece of information that a trainee must acquire to accomplish a learning objective. With each learning objective should be the list of key learning points required to achieve the objective</a:t>
            </a:r>
            <a:endParaRPr lang="en-US" sz="2400" b="1" u="sng" dirty="0">
              <a:latin typeface="Times New Roman" panose="02020603050405020304" pitchFamily="18" charset="0"/>
              <a:cs typeface="Times New Roman" panose="02020603050405020304" pitchFamily="18" charset="0"/>
            </a:endParaRP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5702404"/>
      </p:ext>
    </p:extLst>
  </p:cSld>
  <p:clrMapOvr>
    <a:masterClrMapping/>
  </p:clrMapOvr>
  <mc:AlternateContent xmlns:mc="http://schemas.openxmlformats.org/markup-compatibility/2006" xmlns:p14="http://schemas.microsoft.com/office/powerpoint/2010/main">
    <mc:Choice Requires="p14">
      <p:transition spd="slow" p14:dur="2000" advTm="98253"/>
    </mc:Choice>
    <mc:Fallback xmlns="">
      <p:transition spd="slow" advTm="9825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9" name="TextBox 8">
            <a:extLst>
              <a:ext uri="{FF2B5EF4-FFF2-40B4-BE49-F238E27FC236}">
                <a16:creationId xmlns="" xmlns:a16="http://schemas.microsoft.com/office/drawing/2014/main" id="{0E5C577B-F38A-CACA-9929-0F4D47D79DE6}"/>
              </a:ext>
            </a:extLst>
          </p:cNvPr>
          <p:cNvSpPr txBox="1"/>
          <p:nvPr/>
        </p:nvSpPr>
        <p:spPr>
          <a:xfrm>
            <a:off x="777278" y="1301815"/>
            <a:ext cx="10207101" cy="6627776"/>
          </a:xfrm>
          <a:prstGeom prst="rect">
            <a:avLst/>
          </a:prstGeom>
          <a:noFill/>
        </p:spPr>
        <p:txBody>
          <a:bodyPr wrap="square">
            <a:spAutoFit/>
          </a:bodyPr>
          <a:lstStyle/>
          <a:p>
            <a:pPr algn="just">
              <a:lnSpc>
                <a:spcPct val="200000"/>
              </a:lnSpc>
            </a:pPr>
            <a:r>
              <a:rPr lang="en-GB" sz="2400" b="1" u="sng" dirty="0">
                <a:latin typeface="Times New Roman" panose="02020603050405020304" pitchFamily="18" charset="0"/>
                <a:ea typeface="Tahoma" panose="020B0604030504040204" pitchFamily="34" charset="0"/>
                <a:cs typeface="Times New Roman" panose="02020603050405020304" pitchFamily="18" charset="0"/>
              </a:rPr>
              <a:t>3- Building the Modules: Content and Process </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As each learning objective, along with its learning points is developed, the content that will address the learning points must be identified. </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Once the content for the module is ready, it must be </a:t>
            </a:r>
            <a:r>
              <a:rPr lang="en-GB" sz="2400" b="1" u="sng" dirty="0">
                <a:solidFill>
                  <a:schemeClr val="bg1"/>
                </a:solidFill>
                <a:highlight>
                  <a:srgbClr val="000080"/>
                </a:highlight>
                <a:latin typeface="Times New Roman" panose="02020603050405020304" pitchFamily="18" charset="0"/>
                <a:ea typeface="Tahoma" panose="020B0604030504040204" pitchFamily="34" charset="0"/>
                <a:cs typeface="Times New Roman" panose="02020603050405020304" pitchFamily="18" charset="0"/>
              </a:rPr>
              <a:t>integrated</a:t>
            </a:r>
            <a:r>
              <a:rPr lang="en-GB" sz="2400" dirty="0">
                <a:latin typeface="Times New Roman" panose="02020603050405020304" pitchFamily="18" charset="0"/>
                <a:ea typeface="Tahoma" panose="020B0604030504040204" pitchFamily="34" charset="0"/>
                <a:cs typeface="Times New Roman" panose="02020603050405020304" pitchFamily="18" charset="0"/>
              </a:rPr>
              <a:t> into the most effective configuration of methods, material, equipment, facilities, and trainers.</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Once the methods to be used and the sequencing of the training are established, it is necessary to determine </a:t>
            </a:r>
            <a:r>
              <a:rPr lang="en-GB" sz="2400" b="1" u="sng" dirty="0">
                <a:solidFill>
                  <a:schemeClr val="bg1"/>
                </a:solidFill>
                <a:highlight>
                  <a:srgbClr val="000080"/>
                </a:highlight>
                <a:latin typeface="Times New Roman" panose="02020603050405020304" pitchFamily="18" charset="0"/>
                <a:ea typeface="Tahoma" panose="020B0604030504040204" pitchFamily="34" charset="0"/>
                <a:cs typeface="Times New Roman" panose="02020603050405020304" pitchFamily="18" charset="0"/>
              </a:rPr>
              <a:t>time frames </a:t>
            </a:r>
            <a:r>
              <a:rPr lang="en-GB" sz="2400" dirty="0">
                <a:latin typeface="Times New Roman" panose="02020603050405020304" pitchFamily="18" charset="0"/>
                <a:ea typeface="Tahoma" panose="020B0604030504040204" pitchFamily="34" charset="0"/>
                <a:cs typeface="Times New Roman" panose="02020603050405020304" pitchFamily="18" charset="0"/>
              </a:rPr>
              <a:t>for each of these activities. </a:t>
            </a:r>
          </a:p>
          <a:p>
            <a:pPr algn="just">
              <a:lnSpc>
                <a:spcPct val="200000"/>
              </a:lnSpc>
            </a:pPr>
            <a:endParaRPr lang="en-GB" sz="2400" dirty="0">
              <a:latin typeface="Times New Roman" panose="02020603050405020304" pitchFamily="18" charset="0"/>
              <a:ea typeface="Tahoma" panose="020B0604030504040204" pitchFamily="34" charset="0"/>
              <a:cs typeface="Times New Roman" panose="02020603050405020304" pitchFamily="18" charset="0"/>
            </a:endParaRPr>
          </a:p>
          <a:p>
            <a:pPr algn="just">
              <a:lnSpc>
                <a:spcPct val="200000"/>
              </a:lnSpc>
            </a:pPr>
            <a:endParaRPr lang="en-US" sz="24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987280202"/>
      </p:ext>
    </p:extLst>
  </p:cSld>
  <p:clrMapOvr>
    <a:masterClrMapping/>
  </p:clrMapOvr>
  <mc:AlternateContent xmlns:mc="http://schemas.openxmlformats.org/markup-compatibility/2006" xmlns:p14="http://schemas.microsoft.com/office/powerpoint/2010/main">
    <mc:Choice Requires="p14">
      <p:transition spd="slow" p14:dur="2000" advTm="110281"/>
    </mc:Choice>
    <mc:Fallback xmlns="">
      <p:transition spd="slow" advTm="11028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17D44202-09E5-883C-412F-12ABB340C071}"/>
              </a:ext>
            </a:extLst>
          </p:cNvPr>
          <p:cNvSpPr txBox="1"/>
          <p:nvPr/>
        </p:nvSpPr>
        <p:spPr>
          <a:xfrm>
            <a:off x="556591" y="118120"/>
            <a:ext cx="11635409" cy="674030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In most cases, time is limited, and the inexperienced training developer tends to overload the material to be covered. Always allow for a reasonable amount of time for discussion and interaction, which is where much of the learning occurs.</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After agreement is reached on a carefully constructed instructional strategy, the next step is to obtain or develop the instructional material, instructional media and equipment, and so on, that you have identified as needed. This is your                                                      and consists of a checklist (derived from your instructional strategy) of all the components of the training that need to be developed or acquired.</a:t>
            </a:r>
          </a:p>
          <a:p>
            <a:pPr marL="285750" indent="-285750" algn="just">
              <a:buFont typeface="Arial" panose="020B0604020202020204" pitchFamily="34" charset="0"/>
              <a:buChar char="•"/>
            </a:pPr>
            <a:endParaRPr lang="en-GB" sz="2400" dirty="0">
              <a:latin typeface="Times New Roman" panose="02020603050405020304" pitchFamily="18" charset="0"/>
              <a:ea typeface="Tahoma" panose="020B0604030504040204" pitchFamily="34" charset="0"/>
              <a:cs typeface="Times New Roman" panose="02020603050405020304" pitchFamily="18" charset="0"/>
            </a:endParaRPr>
          </a:p>
          <a:p>
            <a:pPr algn="just"/>
            <a:endParaRPr lang="en-US" sz="2400" dirty="0"/>
          </a:p>
        </p:txBody>
      </p:sp>
      <p:sp>
        <p:nvSpPr>
          <p:cNvPr id="10" name="Rectangle 5">
            <a:extLst>
              <a:ext uri="{FF2B5EF4-FFF2-40B4-BE49-F238E27FC236}">
                <a16:creationId xmlns="" xmlns:a16="http://schemas.microsoft.com/office/drawing/2014/main" id="{BDD8583B-D0D9-623E-4A4D-8E1448B8C489}"/>
              </a:ext>
            </a:extLst>
          </p:cNvPr>
          <p:cNvSpPr>
            <a:spLocks noChangeArrowheads="1"/>
          </p:cNvSpPr>
          <p:nvPr/>
        </p:nvSpPr>
        <p:spPr bwMode="auto">
          <a:xfrm>
            <a:off x="7341705" y="4035861"/>
            <a:ext cx="4161182" cy="46166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GB" sz="2400" u="sng" dirty="0">
                <a:solidFill>
                  <a:schemeClr val="bg1"/>
                </a:solidFill>
              </a:rPr>
              <a:t>Training Plan Acquisition List</a:t>
            </a:r>
            <a:endParaRPr lang="en-US" sz="2400" dirty="0">
              <a:solidFill>
                <a:schemeClr val="bg1"/>
              </a:solidFill>
              <a:latin typeface="Arial" pitchFamily="34" charset="0"/>
              <a:ea typeface="Times New Roman" pitchFamily="18" charset="0"/>
              <a:cs typeface="Arial" pitchFamily="34" charset="0"/>
            </a:endParaRPr>
          </a:p>
        </p:txBody>
      </p:sp>
    </p:spTree>
    <p:extLst>
      <p:ext uri="{BB962C8B-B14F-4D97-AF65-F5344CB8AC3E}">
        <p14:creationId xmlns:p14="http://schemas.microsoft.com/office/powerpoint/2010/main" val="1560844329"/>
      </p:ext>
    </p:extLst>
  </p:cSld>
  <p:clrMapOvr>
    <a:masterClrMapping/>
  </p:clrMapOvr>
  <mc:AlternateContent xmlns:mc="http://schemas.openxmlformats.org/markup-compatibility/2006" xmlns:p14="http://schemas.microsoft.com/office/powerpoint/2010/main">
    <mc:Choice Requires="p14">
      <p:transition spd="slow" p14:dur="2000" advTm="35327"/>
    </mc:Choice>
    <mc:Fallback xmlns="">
      <p:transition spd="slow" advTm="3532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 xmlns:a16="http://schemas.microsoft.com/office/drawing/2014/main" id="{A9311888-F71A-E58E-F19F-2CF11B6420B2}"/>
              </a:ext>
            </a:extLst>
          </p:cNvPr>
          <p:cNvSpPr>
            <a:spLocks noChangeArrowheads="1"/>
          </p:cNvSpPr>
          <p:nvPr/>
        </p:nvSpPr>
        <p:spPr bwMode="auto">
          <a:xfrm>
            <a:off x="2657929" y="332727"/>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9" name="TextBox 8">
            <a:extLst>
              <a:ext uri="{FF2B5EF4-FFF2-40B4-BE49-F238E27FC236}">
                <a16:creationId xmlns="" xmlns:a16="http://schemas.microsoft.com/office/drawing/2014/main" id="{0E5C577B-F38A-CACA-9929-0F4D47D79DE6}"/>
              </a:ext>
            </a:extLst>
          </p:cNvPr>
          <p:cNvSpPr txBox="1"/>
          <p:nvPr/>
        </p:nvSpPr>
        <p:spPr>
          <a:xfrm>
            <a:off x="366460" y="917502"/>
            <a:ext cx="11547244" cy="5617692"/>
          </a:xfrm>
          <a:prstGeom prst="rect">
            <a:avLst/>
          </a:prstGeom>
          <a:noFill/>
        </p:spPr>
        <p:txBody>
          <a:bodyPr wrap="square">
            <a:spAutoFit/>
          </a:bodyPr>
          <a:lstStyle/>
          <a:p>
            <a:pPr>
              <a:lnSpc>
                <a:spcPct val="150000"/>
              </a:lnSpc>
            </a:pPr>
            <a:r>
              <a:rPr lang="en-GB" sz="2200" b="1" u="sng" dirty="0">
                <a:latin typeface="Times New Roman" panose="02020603050405020304" pitchFamily="18" charset="0"/>
                <a:ea typeface="Tahoma" panose="020B0604030504040204" pitchFamily="34" charset="0"/>
                <a:cs typeface="Times New Roman" panose="02020603050405020304" pitchFamily="18" charset="0"/>
              </a:rPr>
              <a:t>4- </a:t>
            </a:r>
            <a:r>
              <a:rPr lang="en-GB" sz="2200" b="1" u="sng" dirty="0">
                <a:latin typeface="Times New Roman" panose="02020603050405020304" pitchFamily="18" charset="0"/>
                <a:cs typeface="Times New Roman" panose="02020603050405020304" pitchFamily="18" charset="0"/>
              </a:rPr>
              <a:t>Building Content :</a:t>
            </a:r>
            <a:r>
              <a:rPr lang="en-GB" sz="2200" b="1" u="sng" dirty="0">
                <a:latin typeface="Times New Roman" panose="02020603050405020304" pitchFamily="18" charset="0"/>
                <a:cs typeface="Times New Roman" panose="02020603050405020304" pitchFamily="18" charset="0"/>
                <a:sym typeface="Wingdings" panose="05000000000000000000" pitchFamily="2" charset="2"/>
              </a:rPr>
              <a:t>(A)</a:t>
            </a:r>
            <a:r>
              <a:rPr lang="en-GB" sz="2200" b="1" u="sng" dirty="0">
                <a:latin typeface="Times New Roman" panose="02020603050405020304" pitchFamily="18" charset="0"/>
                <a:cs typeface="Times New Roman" panose="02020603050405020304" pitchFamily="18" charset="0"/>
              </a:rPr>
              <a:t> Accommodating Learning Styles</a:t>
            </a:r>
            <a:endParaRPr lang="en-GB" sz="2200" b="1" u="sng" dirty="0">
              <a:latin typeface="Times New Roman" panose="02020603050405020304" pitchFamily="18" charset="0"/>
              <a:ea typeface="Tahoma" panose="020B0604030504040204" pitchFamily="34" charset="0"/>
              <a:cs typeface="Times New Roman" panose="02020603050405020304" pitchFamily="18" charset="0"/>
            </a:endParaRPr>
          </a:p>
          <a:p>
            <a:pPr marL="285750" indent="-285750">
              <a:lnSpc>
                <a:spcPct val="150000"/>
              </a:lnSpc>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using multiple visual aids (diagrams, flowcharts, videos), as well as small-group discussions (having trainees explain to each other the material learned and how it fits in the workplace) the training will address both visual and verbal learning styles. The use of small-group discussions (for verbal) and having the groups map out their conclusions (visual) will also tap into each of these learning styles.</a:t>
            </a:r>
          </a:p>
          <a:p>
            <a:pPr marL="285750" indent="-285750">
              <a:lnSpc>
                <a:spcPct val="150000"/>
              </a:lnSpc>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Using small groups in training also supports different learning styles. For example, after a lecturette, ask trainees to think about the issue just discussed and how they might use the information in the workplace </a:t>
            </a:r>
            <a:r>
              <a:rPr lang="en-GB" sz="2200" b="1" u="sng" dirty="0">
                <a:solidFill>
                  <a:srgbClr val="FF0000"/>
                </a:solidFill>
                <a:latin typeface="Times New Roman" panose="02020603050405020304" pitchFamily="18" charset="0"/>
                <a:cs typeface="Times New Roman" panose="02020603050405020304" pitchFamily="18" charset="0"/>
              </a:rPr>
              <a:t>(symbolic rehearsal). </a:t>
            </a:r>
            <a:r>
              <a:rPr lang="en-GB" sz="2200" dirty="0">
                <a:latin typeface="Times New Roman" panose="02020603050405020304" pitchFamily="18" charset="0"/>
                <a:cs typeface="Times New Roman" panose="02020603050405020304" pitchFamily="18" charset="0"/>
              </a:rPr>
              <a:t>Then put them in small groups to share their thoughts on how to use the information and come to a consensus of how useful the information would be in the workplace. </a:t>
            </a:r>
            <a:endParaRPr lang="en-US" sz="22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3982956089"/>
      </p:ext>
    </p:extLst>
  </p:cSld>
  <p:clrMapOvr>
    <a:masterClrMapping/>
  </p:clrMapOvr>
  <mc:AlternateContent xmlns:mc="http://schemas.openxmlformats.org/markup-compatibility/2006" xmlns:p14="http://schemas.microsoft.com/office/powerpoint/2010/main">
    <mc:Choice Requires="p14">
      <p:transition spd="slow" p14:dur="2000" advTm="109561"/>
    </mc:Choice>
    <mc:Fallback xmlns="">
      <p:transition spd="slow" advTm="10956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Development Phase</a:t>
            </a:r>
            <a:endParaRPr lang="en-US" sz="3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0E5C577B-F38A-CACA-9929-0F4D47D79DE6}"/>
              </a:ext>
            </a:extLst>
          </p:cNvPr>
          <p:cNvSpPr txBox="1"/>
          <p:nvPr/>
        </p:nvSpPr>
        <p:spPr>
          <a:xfrm>
            <a:off x="459226" y="1587564"/>
            <a:ext cx="10207101" cy="461665"/>
          </a:xfrm>
          <a:prstGeom prst="rect">
            <a:avLst/>
          </a:prstGeom>
          <a:noFill/>
        </p:spPr>
        <p:txBody>
          <a:bodyPr wrap="square">
            <a:spAutoFit/>
          </a:bodyPr>
          <a:lstStyle/>
          <a:p>
            <a:r>
              <a:rPr lang="en-GB" sz="2400" b="1" u="sng" dirty="0">
                <a:latin typeface="Times New Roman" panose="02020603050405020304" pitchFamily="18" charset="0"/>
                <a:ea typeface="Tahoma" panose="020B0604030504040204" pitchFamily="34" charset="0"/>
                <a:cs typeface="Times New Roman" panose="02020603050405020304" pitchFamily="18" charset="0"/>
              </a:rPr>
              <a:t>4- </a:t>
            </a:r>
            <a:r>
              <a:rPr lang="en-GB" sz="2400" b="1" u="sng" dirty="0">
                <a:latin typeface="Times New Roman" panose="02020603050405020304" pitchFamily="18" charset="0"/>
                <a:cs typeface="Times New Roman" panose="02020603050405020304" pitchFamily="18" charset="0"/>
              </a:rPr>
              <a:t>Building Content :</a:t>
            </a:r>
            <a:r>
              <a:rPr lang="en-GB" sz="2400" b="1" u="sng" dirty="0">
                <a:latin typeface="Times New Roman" panose="02020603050405020304" pitchFamily="18" charset="0"/>
                <a:cs typeface="Times New Roman" panose="02020603050405020304" pitchFamily="18" charset="0"/>
                <a:sym typeface="Wingdings" panose="05000000000000000000" pitchFamily="2" charset="2"/>
              </a:rPr>
              <a:t>(B)</a:t>
            </a:r>
            <a:r>
              <a:rPr lang="en-GB" sz="2400" b="1" u="sng"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Building Content: Facilitating Transfer</a:t>
            </a:r>
            <a:endParaRPr lang="en-GB" sz="2400" b="1" u="sng"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9BFD2354-3C95-A9D0-08EC-E70764B96FA8}"/>
              </a:ext>
            </a:extLst>
          </p:cNvPr>
          <p:cNvSpPr>
            <a:spLocks noGrp="1"/>
          </p:cNvSpPr>
          <p:nvPr>
            <p:ph sz="half" idx="1"/>
          </p:nvPr>
        </p:nvSpPr>
        <p:spPr>
          <a:xfrm>
            <a:off x="260443" y="2315955"/>
            <a:ext cx="11415206" cy="4351338"/>
          </a:xfrm>
        </p:spPr>
        <p:txBody>
          <a:bodyPr>
            <a:normAutofit/>
          </a:bodyPr>
          <a:lstStyle/>
          <a:p>
            <a:r>
              <a:rPr lang="en-GB" sz="2400" b="1" u="sng" dirty="0">
                <a:latin typeface="Times New Roman" panose="02020603050405020304" pitchFamily="18" charset="0"/>
                <a:cs typeface="Times New Roman" panose="02020603050405020304" pitchFamily="18" charset="0"/>
              </a:rPr>
              <a:t>Training Design</a:t>
            </a:r>
          </a:p>
          <a:p>
            <a:pPr marL="914400" lvl="1" indent="-457200">
              <a:buFont typeface="+mj-lt"/>
              <a:buAutoNum type="arabicParenR"/>
            </a:pPr>
            <a:r>
              <a:rPr lang="en-GB" dirty="0">
                <a:latin typeface="Times New Roman" panose="02020603050405020304" pitchFamily="18" charset="0"/>
                <a:cs typeface="Times New Roman" panose="02020603050405020304" pitchFamily="18" charset="0"/>
              </a:rPr>
              <a:t> </a:t>
            </a:r>
            <a:r>
              <a:rPr lang="en-GB" sz="2300" dirty="0">
                <a:latin typeface="Times New Roman" panose="02020603050405020304" pitchFamily="18" charset="0"/>
                <a:cs typeface="Times New Roman" panose="02020603050405020304" pitchFamily="18" charset="0"/>
              </a:rPr>
              <a:t>Organize training so the big picture is presented before the details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Organize the order of the detail training to match the reality on the job.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the content to cover, at the same time, all the aspects of a learning point that belong together.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Use practice to achieve overlearning of the material.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Use the experiential learning model as much as possible.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Maximize the similarity of the training with the workplace as much as possible but vary the situations that are used as examples and practice so trainees can generalize their learning.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Design the training to provide as much feedback to the trainee as possible on both learning and behavior needed for transfer to the job.  </a:t>
            </a:r>
          </a:p>
          <a:p>
            <a:pPr marL="457200" lvl="1" indent="0">
              <a:buNone/>
            </a:pP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7405999"/>
      </p:ext>
    </p:extLst>
  </p:cSld>
  <p:clrMapOvr>
    <a:masterClrMapping/>
  </p:clrMapOvr>
  <mc:AlternateContent xmlns:mc="http://schemas.openxmlformats.org/markup-compatibility/2006" xmlns:p14="http://schemas.microsoft.com/office/powerpoint/2010/main">
    <mc:Choice Requires="p14">
      <p:transition spd="slow" p14:dur="2000" advTm="63261"/>
    </mc:Choice>
    <mc:Fallback xmlns="">
      <p:transition spd="slow" advTm="6326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a:extLst>
              <a:ext uri="{FF2B5EF4-FFF2-40B4-BE49-F238E27FC236}">
                <a16:creationId xmlns="" xmlns:a16="http://schemas.microsoft.com/office/drawing/2014/main" id="{DE8181D1-1F46-271E-6486-ED7C48A04F08}"/>
              </a:ext>
            </a:extLst>
          </p:cNvPr>
          <p:cNvSpPr txBox="1">
            <a:spLocks/>
          </p:cNvSpPr>
          <p:nvPr/>
        </p:nvSpPr>
        <p:spPr>
          <a:xfrm>
            <a:off x="486423" y="2117509"/>
            <a:ext cx="11506794"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b="1" u="sng" dirty="0">
              <a:latin typeface="Times New Roman" panose="02020603050405020304" pitchFamily="18" charset="0"/>
              <a:cs typeface="Times New Roman" panose="02020603050405020304" pitchFamily="18" charset="0"/>
            </a:endParaRPr>
          </a:p>
          <a:p>
            <a:r>
              <a:rPr lang="en-US" sz="2900" b="1" u="sng" dirty="0">
                <a:latin typeface="Times New Roman" panose="02020603050405020304" pitchFamily="18" charset="0"/>
                <a:cs typeface="Times New Roman" panose="02020603050405020304" pitchFamily="18" charset="0"/>
              </a:rPr>
              <a:t>Organizational Environment</a:t>
            </a:r>
          </a:p>
          <a:p>
            <a:pPr marL="0" indent="0">
              <a:buFont typeface="Arial" panose="020B0604020202020204" pitchFamily="34" charset="0"/>
              <a:buNone/>
            </a:pPr>
            <a:endParaRPr lang="en-US" sz="2900" b="1" u="sng" dirty="0">
              <a:latin typeface="Times New Roman" panose="02020603050405020304" pitchFamily="18" charset="0"/>
              <a:cs typeface="Times New Roman" panose="02020603050405020304" pitchFamily="18" charset="0"/>
            </a:endParaRP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Pre-training- Make sure reward systems support training content and post-training application of the training.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Work with supervisors to provide pre-training support for the training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Make sure supervisors understand that behaviour changes back on the job will take time. Post-training applications will involve some missteps. Supervisor support is key to motivating employees to apply the training.</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Supervisor's finding ways to reward successh1l application of training is important.</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post-training ways for peers to support each other in applying the training to the job.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trainer support into post-training follow- up.</a:t>
            </a:r>
            <a:endParaRPr lang="en-US" sz="2300" b="1" u="sng" dirty="0">
              <a:latin typeface="Times New Roman" panose="02020603050405020304" pitchFamily="18" charset="0"/>
              <a:cs typeface="Times New Roman" panose="02020603050405020304" pitchFamily="18" charset="0"/>
            </a:endParaRPr>
          </a:p>
        </p:txBody>
      </p:sp>
      <p:sp>
        <p:nvSpPr>
          <p:cNvPr id="3" name="Rectangle 5">
            <a:extLst>
              <a:ext uri="{FF2B5EF4-FFF2-40B4-BE49-F238E27FC236}">
                <a16:creationId xmlns="" xmlns:a16="http://schemas.microsoft.com/office/drawing/2014/main" id="{FE35384B-0427-1CC6-193E-D314A56AAFB7}"/>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Development Phase</a:t>
            </a:r>
            <a:endParaRPr lang="en-US" sz="3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323164A8-566C-E119-C565-99CA3FF0BC72}"/>
              </a:ext>
            </a:extLst>
          </p:cNvPr>
          <p:cNvSpPr txBox="1"/>
          <p:nvPr/>
        </p:nvSpPr>
        <p:spPr>
          <a:xfrm>
            <a:off x="264560" y="1524996"/>
            <a:ext cx="10207101" cy="523220"/>
          </a:xfrm>
          <a:prstGeom prst="rect">
            <a:avLst/>
          </a:prstGeom>
          <a:noFill/>
        </p:spPr>
        <p:txBody>
          <a:bodyPr wrap="square">
            <a:spAutoFit/>
          </a:bodyPr>
          <a:lstStyle/>
          <a:p>
            <a:r>
              <a:rPr lang="en-GB" sz="2800" b="1" u="sng" dirty="0">
                <a:latin typeface="Times New Roman" panose="02020603050405020304" pitchFamily="18" charset="0"/>
                <a:ea typeface="Tahoma" panose="020B0604030504040204" pitchFamily="34" charset="0"/>
                <a:cs typeface="Times New Roman" panose="02020603050405020304" pitchFamily="18" charset="0"/>
              </a:rPr>
              <a:t>4- </a:t>
            </a:r>
            <a:r>
              <a:rPr lang="en-GB" sz="2800" b="1" u="sng" dirty="0">
                <a:latin typeface="Times New Roman" panose="02020603050405020304" pitchFamily="18" charset="0"/>
                <a:cs typeface="Times New Roman" panose="02020603050405020304" pitchFamily="18" charset="0"/>
              </a:rPr>
              <a:t>Building Content :</a:t>
            </a:r>
            <a:r>
              <a:rPr lang="en-GB" sz="2800" b="1" u="sng" dirty="0">
                <a:latin typeface="Times New Roman" panose="02020603050405020304" pitchFamily="18" charset="0"/>
                <a:cs typeface="Times New Roman" panose="02020603050405020304" pitchFamily="18" charset="0"/>
                <a:sym typeface="Wingdings" panose="05000000000000000000" pitchFamily="2" charset="2"/>
              </a:rPr>
              <a:t>(B)</a:t>
            </a:r>
            <a:r>
              <a:rPr lang="en-GB" sz="2800" b="1" u="sng" dirty="0">
                <a:latin typeface="Times New Roman" panose="02020603050405020304" pitchFamily="18" charset="0"/>
                <a:cs typeface="Times New Roman" panose="02020603050405020304" pitchFamily="18" charset="0"/>
              </a:rPr>
              <a:t> </a:t>
            </a:r>
            <a:r>
              <a:rPr lang="en-US" sz="2800" b="1" u="sng" dirty="0">
                <a:latin typeface="Times New Roman" panose="02020603050405020304" pitchFamily="18" charset="0"/>
                <a:cs typeface="Times New Roman" panose="02020603050405020304" pitchFamily="18" charset="0"/>
              </a:rPr>
              <a:t>Building Content: Facilitating Transfer</a:t>
            </a:r>
            <a:endParaRPr lang="en-GB" sz="28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8605909"/>
      </p:ext>
    </p:extLst>
  </p:cSld>
  <p:clrMapOvr>
    <a:masterClrMapping/>
  </p:clrMapOvr>
  <mc:AlternateContent xmlns:mc="http://schemas.openxmlformats.org/markup-compatibility/2006" xmlns:p14="http://schemas.microsoft.com/office/powerpoint/2010/main">
    <mc:Choice Requires="p14">
      <p:transition spd="slow" p14:dur="2000" advTm="105869"/>
    </mc:Choice>
    <mc:Fallback xmlns="">
      <p:transition spd="slow" advTm="10586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 xmlns:a16="http://schemas.microsoft.com/office/drawing/2014/main" id="{A9311888-F71A-E58E-F19F-2CF11B6420B2}"/>
              </a:ext>
            </a:extLst>
          </p:cNvPr>
          <p:cNvSpPr>
            <a:spLocks noChangeArrowheads="1"/>
          </p:cNvSpPr>
          <p:nvPr/>
        </p:nvSpPr>
        <p:spPr bwMode="auto">
          <a:xfrm>
            <a:off x="2714426" y="219734"/>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0" name="TextBox 9">
            <a:extLst>
              <a:ext uri="{FF2B5EF4-FFF2-40B4-BE49-F238E27FC236}">
                <a16:creationId xmlns="" xmlns:a16="http://schemas.microsoft.com/office/drawing/2014/main" id="{EF8E7D9A-572A-9EE9-5EC6-E2DA7F7CEE32}"/>
              </a:ext>
            </a:extLst>
          </p:cNvPr>
          <p:cNvSpPr txBox="1"/>
          <p:nvPr/>
        </p:nvSpPr>
        <p:spPr>
          <a:xfrm>
            <a:off x="317939" y="1005955"/>
            <a:ext cx="11556121" cy="5632311"/>
          </a:xfrm>
          <a:prstGeom prst="rect">
            <a:avLst/>
          </a:prstGeom>
          <a:noFill/>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 Trainee's Manual: </a:t>
            </a:r>
          </a:p>
          <a:p>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The trainee's manual, whether it be hard copy or digital, is an important learning tool for training. </a:t>
            </a:r>
          </a:p>
          <a:p>
            <a:pPr marL="285750" indent="-285750">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The instructional strategy provides you with an outline of what needs to be included in the manual. </a:t>
            </a:r>
          </a:p>
          <a:p>
            <a:pPr marL="285750" indent="-285750">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To keep the trainees' attention, interest, and their complete involvement in discussions, provide notes on all the key information that will be presented.</a:t>
            </a:r>
          </a:p>
          <a:p>
            <a:pPr marL="285750" indent="-285750">
              <a:buFont typeface="Wingdings" panose="05000000000000000000" pitchFamily="2" charset="2"/>
              <a:buChar char="Ø"/>
            </a:pPr>
            <a:endPar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Trainer's Manual:</a:t>
            </a:r>
          </a:p>
          <a:p>
            <a:endPar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 The trainer's manual, whether it be digital or hard copy, provides all the information in the trainee's manual and information on what the trainer needs to do and how. </a:t>
            </a:r>
          </a:p>
          <a:p>
            <a:pPr marL="285750" indent="-285750">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It is a visual aid for the trainer. One format is to have the lecture notes on the right-hand side of the page and the instructions for the trainer on the left-hand side</a:t>
            </a:r>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154383"/>
      </p:ext>
    </p:extLst>
  </p:cSld>
  <p:clrMapOvr>
    <a:masterClrMapping/>
  </p:clrMapOvr>
  <mc:AlternateContent xmlns:mc="http://schemas.openxmlformats.org/markup-compatibility/2006" xmlns:p14="http://schemas.microsoft.com/office/powerpoint/2010/main">
    <mc:Choice Requires="p14">
      <p:transition spd="slow" p14:dur="2000" advTm="79631"/>
    </mc:Choice>
    <mc:Fallback xmlns="">
      <p:transition spd="slow" advTm="7963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0" name="TextBox 9">
            <a:extLst>
              <a:ext uri="{FF2B5EF4-FFF2-40B4-BE49-F238E27FC236}">
                <a16:creationId xmlns="" xmlns:a16="http://schemas.microsoft.com/office/drawing/2014/main" id="{EF8E7D9A-572A-9EE9-5EC6-E2DA7F7CEE32}"/>
              </a:ext>
            </a:extLst>
          </p:cNvPr>
          <p:cNvSpPr txBox="1"/>
          <p:nvPr/>
        </p:nvSpPr>
        <p:spPr>
          <a:xfrm>
            <a:off x="450461" y="1396717"/>
            <a:ext cx="11291078" cy="5632311"/>
          </a:xfrm>
          <a:prstGeom prst="rect">
            <a:avLst/>
          </a:prstGeom>
          <a:noFill/>
        </p:spPr>
        <p:txBody>
          <a:bodyPr wrap="square">
            <a:spAutoFit/>
          </a:bodyPr>
          <a:lstStyle/>
          <a:p>
            <a:pPr algn="just"/>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 Facilities :</a:t>
            </a:r>
          </a:p>
          <a:p>
            <a:pPr algn="just"/>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training is taking place in the company's facility, be sure that the room is available by reserving it.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training will be off-site, be selective as to the design of the room.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Be sure that the site can accommodate breakout rooms if they are needed and that the seating can be appropriately configured.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movable dividers separate the room from others, inquire about the events scheduled next door. Attending a training session when a motivational speaker or sales rally is next door can be distracting.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nothing is scheduled, get assurance that the booking office will be sensitive to your concerns if they book the rooms next door.</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 Check the soundproofing of the panels that separate the rooms.</a:t>
            </a:r>
          </a:p>
          <a:p>
            <a:pPr marL="285750" indent="-28575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Flipcharts are sheets that can be displayed on the training room's walls. </a:t>
            </a:r>
            <a:endParaRPr lang="en-GB" sz="2400" dirty="0">
              <a:latin typeface="Times New Roman" panose="02020603050405020304" pitchFamily="18" charset="0"/>
              <a:cs typeface="Times New Roman" panose="02020603050405020304" pitchFamily="18" charset="0"/>
            </a:endParaRPr>
          </a:p>
          <a:p>
            <a:pPr algn="just"/>
            <a:endParaRPr lang="en-GB"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9893662"/>
      </p:ext>
    </p:extLst>
  </p:cSld>
  <p:clrMapOvr>
    <a:masterClrMapping/>
  </p:clrMapOvr>
  <mc:AlternateContent xmlns:mc="http://schemas.openxmlformats.org/markup-compatibility/2006" xmlns:p14="http://schemas.microsoft.com/office/powerpoint/2010/main">
    <mc:Choice Requires="p14">
      <p:transition spd="slow" p14:dur="2000" advTm="82789"/>
    </mc:Choice>
    <mc:Fallback xmlns="">
      <p:transition spd="slow" advTm="8278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 xmlns:a16="http://schemas.microsoft.com/office/drawing/2014/main" id="{64DF39AE-BEC6-BF46-1C4B-3CFACC8F3392}"/>
              </a:ext>
            </a:extLst>
          </p:cNvPr>
          <p:cNvSpPr txBox="1">
            <a:spLocks/>
          </p:cNvSpPr>
          <p:nvPr/>
        </p:nvSpPr>
        <p:spPr>
          <a:xfrm>
            <a:off x="571033" y="1860543"/>
            <a:ext cx="1122340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GB"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Some Advantages to Off-site Training Facilities</a:t>
            </a:r>
          </a:p>
          <a:p>
            <a:pPr>
              <a:lnSpc>
                <a:spcPct val="150000"/>
              </a:lnSpc>
              <a:buFont typeface="Wingdings" panose="05000000000000000000" pitchFamily="2" charset="2"/>
              <a:buChar char="§"/>
            </a:pPr>
            <a:r>
              <a:rPr lang="en-GB" dirty="0">
                <a:latin typeface="Times New Roman" panose="02020603050405020304" pitchFamily="18" charset="0"/>
                <a:cs typeface="Times New Roman" panose="02020603050405020304" pitchFamily="18" charset="0"/>
              </a:rPr>
              <a:t>Being off-site provides more assurance that trainees will not be interrupted</a:t>
            </a:r>
          </a:p>
          <a:p>
            <a:pPr>
              <a:lnSpc>
                <a:spcPct val="150000"/>
              </a:lnSpc>
              <a:buFont typeface="Wingdings" panose="05000000000000000000" pitchFamily="2" charset="2"/>
              <a:buChar char="§"/>
            </a:pPr>
            <a:r>
              <a:rPr lang="en-GB" dirty="0">
                <a:latin typeface="Times New Roman" panose="02020603050405020304" pitchFamily="18" charset="0"/>
                <a:cs typeface="Times New Roman" panose="02020603050405020304" pitchFamily="18" charset="0"/>
              </a:rPr>
              <a:t>Going to a hotel or conference centre is not the same as going to work. Many trainees will associate staying in a hotel with a vacation.</a:t>
            </a:r>
          </a:p>
          <a:p>
            <a:pPr>
              <a:lnSpc>
                <a:spcPct val="150000"/>
              </a:lnSpc>
              <a:buFont typeface="Wingdings" panose="05000000000000000000" pitchFamily="2" charset="2"/>
              <a:buChar char="§"/>
            </a:pPr>
            <a:r>
              <a:rPr lang="en-GB" dirty="0">
                <a:latin typeface="Times New Roman" panose="02020603050405020304" pitchFamily="18" charset="0"/>
                <a:cs typeface="Times New Roman" panose="02020603050405020304" pitchFamily="18" charset="0"/>
              </a:rPr>
              <a:t>Going off-site also allows the trainer to choose a facility compatible with the needs of the </a:t>
            </a:r>
            <a:r>
              <a:rPr lang="en-US" dirty="0">
                <a:latin typeface="Times New Roman" panose="02020603050405020304" pitchFamily="18" charset="0"/>
                <a:cs typeface="Times New Roman" panose="02020603050405020304" pitchFamily="18" charset="0"/>
              </a:rPr>
              <a:t>training event.</a:t>
            </a:r>
          </a:p>
        </p:txBody>
      </p:sp>
      <p:sp>
        <p:nvSpPr>
          <p:cNvPr id="2" name="Rectangle 5">
            <a:extLst>
              <a:ext uri="{FF2B5EF4-FFF2-40B4-BE49-F238E27FC236}">
                <a16:creationId xmlns="" xmlns:a16="http://schemas.microsoft.com/office/drawing/2014/main" id="{D7CA50B7-C096-1371-1D04-080988DE44DF}"/>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Tree>
    <p:extLst>
      <p:ext uri="{BB962C8B-B14F-4D97-AF65-F5344CB8AC3E}">
        <p14:creationId xmlns:p14="http://schemas.microsoft.com/office/powerpoint/2010/main" val="1230701942"/>
      </p:ext>
    </p:extLst>
  </p:cSld>
  <p:clrMapOvr>
    <a:masterClrMapping/>
  </p:clrMapOvr>
  <mc:AlternateContent xmlns:mc="http://schemas.openxmlformats.org/markup-compatibility/2006" xmlns:p14="http://schemas.microsoft.com/office/powerpoint/2010/main">
    <mc:Choice Requires="p14">
      <p:transition spd="slow" p14:dur="2000" advTm="84553"/>
    </mc:Choice>
    <mc:Fallback xmlns="">
      <p:transition spd="slow" advTm="8455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0" name="TextBox 9">
            <a:extLst>
              <a:ext uri="{FF2B5EF4-FFF2-40B4-BE49-F238E27FC236}">
                <a16:creationId xmlns="" xmlns:a16="http://schemas.microsoft.com/office/drawing/2014/main" id="{EF8E7D9A-572A-9EE9-5EC6-E2DA7F7CEE32}"/>
              </a:ext>
            </a:extLst>
          </p:cNvPr>
          <p:cNvSpPr txBox="1"/>
          <p:nvPr/>
        </p:nvSpPr>
        <p:spPr>
          <a:xfrm>
            <a:off x="247835" y="1718123"/>
            <a:ext cx="5848165" cy="677108"/>
          </a:xfrm>
          <a:prstGeom prst="rect">
            <a:avLst/>
          </a:prstGeom>
          <a:noFill/>
        </p:spPr>
        <p:txBody>
          <a:bodyPr wrap="square">
            <a:spAutoFit/>
          </a:bodyPr>
          <a:lstStyle/>
          <a:p>
            <a:endPar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41DE38F5-19E5-A921-B288-5216AD3EA5F3}"/>
              </a:ext>
            </a:extLst>
          </p:cNvPr>
          <p:cNvSpPr txBox="1"/>
          <p:nvPr/>
        </p:nvSpPr>
        <p:spPr>
          <a:xfrm>
            <a:off x="247835" y="1533457"/>
            <a:ext cx="10963504" cy="4524315"/>
          </a:xfrm>
          <a:prstGeom prst="rect">
            <a:avLst/>
          </a:prstGeom>
          <a:noFill/>
        </p:spPr>
        <p:txBody>
          <a:bodyPr wrap="square">
            <a:spAutoFit/>
          </a:bodyPr>
          <a:lstStyle/>
          <a:p>
            <a:pPr algn="just"/>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 The Training Room:</a:t>
            </a:r>
          </a:p>
          <a:p>
            <a:pPr algn="just"/>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A windowless room is best. Windows can distract the trainees.</a:t>
            </a:r>
          </a:p>
          <a:p>
            <a:pPr algn="just"/>
            <a:endParaRPr lang="en-GB"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the room does contain windows, be sure that they are fitted with shades or curtains that you can close.</a:t>
            </a:r>
          </a:p>
          <a:p>
            <a:pPr algn="just"/>
            <a:endParaRPr lang="en-GB"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 walls should be blank- neither decorated with pictures nor brightly painted- and a neutral colour, such as beige.</a:t>
            </a:r>
          </a:p>
          <a:p>
            <a:pPr algn="just"/>
            <a:endParaRPr lang="en-GB"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 room should be equipped with its own temperature control and quiet heating/cooling fans.</a:t>
            </a:r>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304093"/>
      </p:ext>
    </p:extLst>
  </p:cSld>
  <p:clrMapOvr>
    <a:masterClrMapping/>
  </p:clrMapOvr>
  <mc:AlternateContent xmlns:mc="http://schemas.openxmlformats.org/markup-compatibility/2006" xmlns:p14="http://schemas.microsoft.com/office/powerpoint/2010/main">
    <mc:Choice Requires="p14">
      <p:transition spd="slow" p14:dur="2000" advTm="65745"/>
    </mc:Choice>
    <mc:Fallback xmlns="">
      <p:transition spd="slow" advTm="6574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srcRect/>
          <a:stretch>
            <a:fillRect/>
          </a:stretch>
        </p:blipFill>
        <p:spPr bwMode="auto">
          <a:xfrm>
            <a:off x="1746455" y="337936"/>
            <a:ext cx="9064101" cy="5852783"/>
          </a:xfrm>
          <a:prstGeom prst="rect">
            <a:avLst/>
          </a:prstGeom>
          <a:noFill/>
          <a:ln w="9525">
            <a:noFill/>
            <a:miter lim="800000"/>
            <a:headEnd/>
            <a:tailEnd/>
          </a:ln>
        </p:spPr>
      </p:pic>
      <p:sp>
        <p:nvSpPr>
          <p:cNvPr id="12" name="TextBox 11"/>
          <p:cNvSpPr txBox="1"/>
          <p:nvPr/>
        </p:nvSpPr>
        <p:spPr>
          <a:xfrm>
            <a:off x="2047494" y="976439"/>
            <a:ext cx="1066800"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Circle</a:t>
            </a:r>
          </a:p>
        </p:txBody>
      </p:sp>
      <p:sp>
        <p:nvSpPr>
          <p:cNvPr id="13" name="TextBox 12"/>
          <p:cNvSpPr txBox="1"/>
          <p:nvPr/>
        </p:nvSpPr>
        <p:spPr>
          <a:xfrm>
            <a:off x="7557052" y="5322693"/>
            <a:ext cx="1808922"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Rectangle “U”</a:t>
            </a:r>
          </a:p>
        </p:txBody>
      </p:sp>
      <p:sp>
        <p:nvSpPr>
          <p:cNvPr id="14" name="TextBox 13"/>
          <p:cNvSpPr txBox="1"/>
          <p:nvPr/>
        </p:nvSpPr>
        <p:spPr>
          <a:xfrm>
            <a:off x="3644349" y="5522748"/>
            <a:ext cx="1981200"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Round Table “U”</a:t>
            </a:r>
          </a:p>
        </p:txBody>
      </p:sp>
      <p:sp>
        <p:nvSpPr>
          <p:cNvPr id="15" name="TextBox 14"/>
          <p:cNvSpPr txBox="1"/>
          <p:nvPr/>
        </p:nvSpPr>
        <p:spPr>
          <a:xfrm>
            <a:off x="7772400" y="3429000"/>
            <a:ext cx="1378226"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“U” shape</a:t>
            </a:r>
          </a:p>
        </p:txBody>
      </p:sp>
      <p:sp>
        <p:nvSpPr>
          <p:cNvPr id="16" name="TextBox 15"/>
          <p:cNvSpPr txBox="1"/>
          <p:nvPr/>
        </p:nvSpPr>
        <p:spPr>
          <a:xfrm>
            <a:off x="1981877" y="2664162"/>
            <a:ext cx="1464365"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Semi-circle</a:t>
            </a:r>
          </a:p>
        </p:txBody>
      </p:sp>
      <p:sp>
        <p:nvSpPr>
          <p:cNvPr id="17" name="TextBox 16"/>
          <p:cNvSpPr txBox="1"/>
          <p:nvPr/>
        </p:nvSpPr>
        <p:spPr>
          <a:xfrm>
            <a:off x="5952854" y="1385678"/>
            <a:ext cx="1447800"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Classroom</a:t>
            </a:r>
          </a:p>
        </p:txBody>
      </p:sp>
      <p:sp>
        <p:nvSpPr>
          <p:cNvPr id="22" name="Rectangle 5">
            <a:extLst>
              <a:ext uri="{FF2B5EF4-FFF2-40B4-BE49-F238E27FC236}">
                <a16:creationId xmlns="" xmlns:a16="http://schemas.microsoft.com/office/drawing/2014/main" id="{AE9A4616-A5C8-2873-038E-46EACBE5F19F}"/>
              </a:ext>
            </a:extLst>
          </p:cNvPr>
          <p:cNvSpPr>
            <a:spLocks noChangeArrowheads="1"/>
          </p:cNvSpPr>
          <p:nvPr/>
        </p:nvSpPr>
        <p:spPr bwMode="auto">
          <a:xfrm>
            <a:off x="2881994" y="-618"/>
            <a:ext cx="5529622" cy="338554"/>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Training room shapes (seating)</a:t>
            </a:r>
          </a:p>
        </p:txBody>
      </p:sp>
    </p:spTree>
    <p:extLst>
      <p:ext uri="{BB962C8B-B14F-4D97-AF65-F5344CB8AC3E}">
        <p14:creationId xmlns:p14="http://schemas.microsoft.com/office/powerpoint/2010/main" val="1035065163"/>
      </p:ext>
    </p:extLst>
  </p:cSld>
  <p:clrMapOvr>
    <a:masterClrMapping/>
  </p:clrMapOvr>
  <mc:AlternateContent xmlns:mc="http://schemas.openxmlformats.org/markup-compatibility/2006" xmlns:p14="http://schemas.microsoft.com/office/powerpoint/2010/main">
    <mc:Choice Requires="p14">
      <p:transition spd="slow" p14:dur="2000" advTm="58059"/>
    </mc:Choice>
    <mc:Fallback xmlns="">
      <p:transition spd="slow" advTm="5805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576"/>
    </mc:Choice>
    <mc:Fallback xmlns="">
      <p:transition spd="slow" advTm="9576"/>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4.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22748D4-597C-4932-A989-13BB0C900AA8}">
  <ds:schemaRefs>
    <ds:schemaRef ds:uri="http://schemas.microsoft.com/sharepoint/v3/contenttype/forms"/>
  </ds:schemaRefs>
</ds:datastoreItem>
</file>

<file path=customXml/itemProps2.xml><?xml version="1.0" encoding="utf-8"?>
<ds:datastoreItem xmlns:ds="http://schemas.openxmlformats.org/officeDocument/2006/customXml" ds:itemID="{D75BB980-7310-4B9C-904A-B0CE11A6DB65}"/>
</file>

<file path=customXml/itemProps3.xml><?xml version="1.0" encoding="utf-8"?>
<ds:datastoreItem xmlns:ds="http://schemas.openxmlformats.org/officeDocument/2006/customXml" ds:itemID="{09E45C2B-AA0E-4711-AEB0-D1619A48C562}">
  <ds:schemaRefs>
    <ds:schemaRef ds:uri="http://purl.org/dc/terms/"/>
    <ds:schemaRef ds:uri="http://purl.org/dc/dcmitype/"/>
    <ds:schemaRef ds:uri="http://purl.org/dc/elements/1.1/"/>
    <ds:schemaRef ds:uri="http://schemas.microsoft.com/office/2006/documentManagement/types"/>
    <ds:schemaRef ds:uri="http://schemas.microsoft.com/office/infopath/2007/PartnerControls"/>
    <ds:schemaRef ds:uri="d13aca44-ef33-4cf4-9980-7f0b00e6eeb9"/>
    <ds:schemaRef ds:uri="http://schemas.openxmlformats.org/package/2006/metadata/core-properties"/>
    <ds:schemaRef ds:uri="49100919-8a76-4266-be0c-7dc583902cb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2101</TotalTime>
  <Words>3001</Words>
  <Application>Microsoft Office PowerPoint</Application>
  <PresentationFormat>Widescreen</PresentationFormat>
  <Paragraphs>409</Paragraphs>
  <Slides>40</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Arial Rounded MT Bold</vt:lpstr>
      <vt:lpstr>Calibri</vt:lpstr>
      <vt:lpstr>Calibri Light</vt:lpstr>
      <vt:lpstr>Tahoma</vt:lpstr>
      <vt:lpstr>Times New Roman</vt:lpstr>
      <vt:lpstr>Verdana</vt:lpstr>
      <vt:lpstr>Wingdings</vt:lpstr>
      <vt:lpstr>Wingdings 2</vt:lpstr>
      <vt:lpstr>Office Theme</vt:lpstr>
      <vt:lpstr>PowerPoint Presentation</vt:lpstr>
      <vt:lpstr>PowerPoint Presentation</vt:lpstr>
      <vt:lpstr>PowerPoint Presentation</vt:lpstr>
      <vt:lpstr>Training Methods</vt:lpstr>
      <vt:lpstr>Lecture/Discussion </vt:lpstr>
      <vt:lpstr>Lecture/Discussion:  Pre-delivery Development</vt:lpstr>
      <vt:lpstr>Lecture Enhancements</vt:lpstr>
      <vt:lpstr>Presenter Do’s</vt:lpstr>
      <vt:lpstr>Presenter Don’ts</vt:lpstr>
      <vt:lpstr>Additional Presenter Don’ts</vt:lpstr>
      <vt:lpstr>Match Content and Pace to Trainee Readiness </vt:lpstr>
      <vt:lpstr>DEMONSTRATIONS</vt:lpstr>
      <vt:lpstr>Lecture &amp; Demonstration Effectiveness Meeting KSA Objectives</vt:lpstr>
      <vt:lpstr>PowerPoint Presentation</vt:lpstr>
      <vt:lpstr>For Experiential Learning</vt:lpstr>
      <vt:lpstr>Experiential Learning Model </vt:lpstr>
      <vt:lpstr>Simulations</vt:lpstr>
      <vt:lpstr>Delivery of Simulations</vt:lpstr>
      <vt:lpstr>BUSINESS GAMES: </vt:lpstr>
      <vt:lpstr>Memory Games</vt:lpstr>
      <vt:lpstr>Keep Training Energized With CPR</vt:lpstr>
      <vt:lpstr>Trainer Process for: On the Job Training</vt:lpstr>
      <vt:lpstr>Trainer Process for: On the Job Training</vt:lpstr>
      <vt:lpstr>Trainer Process for: On the Job Training</vt:lpstr>
      <vt:lpstr>PowerPoint Presentation</vt:lpstr>
      <vt:lpstr>Keep Posters Simple and Easy to Read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34</cp:revision>
  <dcterms:created xsi:type="dcterms:W3CDTF">2023-04-29T09:08:23Z</dcterms:created>
  <dcterms:modified xsi:type="dcterms:W3CDTF">2026-03-06T16:59:26Z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