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1" r:id="rId1"/>
  </p:sldMasterIdLst>
  <p:notesMasterIdLst>
    <p:notesMasterId r:id="rId50"/>
  </p:notesMasterIdLst>
  <p:sldIdLst>
    <p:sldId id="308" r:id="rId2"/>
    <p:sldId id="309" r:id="rId3"/>
    <p:sldId id="362" r:id="rId4"/>
    <p:sldId id="363" r:id="rId5"/>
    <p:sldId id="364" r:id="rId6"/>
    <p:sldId id="303" r:id="rId7"/>
    <p:sldId id="311" r:id="rId8"/>
    <p:sldId id="318" r:id="rId9"/>
    <p:sldId id="319" r:id="rId10"/>
    <p:sldId id="320" r:id="rId11"/>
    <p:sldId id="324" r:id="rId12"/>
    <p:sldId id="321" r:id="rId13"/>
    <p:sldId id="325" r:id="rId14"/>
    <p:sldId id="326" r:id="rId15"/>
    <p:sldId id="327" r:id="rId16"/>
    <p:sldId id="328" r:id="rId17"/>
    <p:sldId id="329" r:id="rId18"/>
    <p:sldId id="330" r:id="rId19"/>
    <p:sldId id="331" r:id="rId20"/>
    <p:sldId id="332" r:id="rId21"/>
    <p:sldId id="333" r:id="rId22"/>
    <p:sldId id="334" r:id="rId23"/>
    <p:sldId id="336" r:id="rId24"/>
    <p:sldId id="361" r:id="rId25"/>
    <p:sldId id="337" r:id="rId26"/>
    <p:sldId id="338" r:id="rId27"/>
    <p:sldId id="339" r:id="rId28"/>
    <p:sldId id="340" r:id="rId29"/>
    <p:sldId id="341" r:id="rId30"/>
    <p:sldId id="342" r:id="rId31"/>
    <p:sldId id="343" r:id="rId32"/>
    <p:sldId id="344" r:id="rId33"/>
    <p:sldId id="345" r:id="rId34"/>
    <p:sldId id="346" r:id="rId35"/>
    <p:sldId id="347" r:id="rId36"/>
    <p:sldId id="348" r:id="rId37"/>
    <p:sldId id="349" r:id="rId38"/>
    <p:sldId id="350" r:id="rId39"/>
    <p:sldId id="351" r:id="rId40"/>
    <p:sldId id="352" r:id="rId41"/>
    <p:sldId id="353" r:id="rId42"/>
    <p:sldId id="354" r:id="rId43"/>
    <p:sldId id="355" r:id="rId44"/>
    <p:sldId id="357" r:id="rId45"/>
    <p:sldId id="358" r:id="rId46"/>
    <p:sldId id="359" r:id="rId47"/>
    <p:sldId id="365" r:id="rId48"/>
    <p:sldId id="310"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763" autoAdjust="0"/>
    <p:restoredTop sz="85419" autoAdjust="0"/>
  </p:normalViewPr>
  <p:slideViewPr>
    <p:cSldViewPr snapToGrid="0">
      <p:cViewPr varScale="1">
        <p:scale>
          <a:sx n="74" d="100"/>
          <a:sy n="74" d="100"/>
        </p:scale>
        <p:origin x="1039" y="2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A8B3-A616-4CCA-9FB9-D71CF410FEE2}" type="datetimeFigureOut">
              <a:rPr lang="en-US" smtClean="0"/>
              <a:t>10/9/2024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3C062A-4B81-4350-B69B-2D1B8A7C511B}" type="slidenum">
              <a:rPr lang="en-US" smtClean="0"/>
              <a:t>‹#›</a:t>
            </a:fld>
            <a:endParaRPr lang="en-US"/>
          </a:p>
        </p:txBody>
      </p:sp>
    </p:spTree>
    <p:extLst>
      <p:ext uri="{BB962C8B-B14F-4D97-AF65-F5344CB8AC3E}">
        <p14:creationId xmlns:p14="http://schemas.microsoft.com/office/powerpoint/2010/main" val="1269665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29694419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28231926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31498132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106382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17259450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12773301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Tree>
    <p:extLst>
      <p:ext uri="{BB962C8B-B14F-4D97-AF65-F5344CB8AC3E}">
        <p14:creationId xmlns:p14="http://schemas.microsoft.com/office/powerpoint/2010/main" val="32506127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0" i="0" dirty="0">
                <a:solidFill>
                  <a:srgbClr val="D1D5DB"/>
                </a:solidFill>
                <a:effectLst/>
                <a:latin typeface="Söhne"/>
              </a:rPr>
              <a:t>السحابة الهجينة </a:t>
            </a:r>
            <a:r>
              <a:rPr lang="en-US" b="0" i="0" dirty="0">
                <a:solidFill>
                  <a:srgbClr val="D1D5DB"/>
                </a:solidFill>
                <a:effectLst/>
                <a:latin typeface="Söhne"/>
              </a:rPr>
              <a:t>Hybrid Cloud) </a:t>
            </a:r>
            <a:r>
              <a:rPr lang="ar-EG" b="0" i="0" dirty="0">
                <a:solidFill>
                  <a:srgbClr val="D1D5DB"/>
                </a:solidFill>
                <a:effectLst/>
                <a:latin typeface="Söhne"/>
              </a:rPr>
              <a:t>هي تكوين يجمع بين السحابة العامة والسحابة الخاصة، حيث يتم توفير خدمات الحوسبة على مزيج من البنية التحتية السحابية العامة والخاصة. في مجال التمويل، يمكن أن توفر السحابة الهجينة توازنًا بين مرونة السحابة العامة وأمان السحابة الخاصة. إليك بعض الأمثلة على كيفية استخدام السحابة الهجينة في التمويل:</a:t>
            </a:r>
          </a:p>
          <a:p>
            <a:pPr algn="r" rtl="1"/>
            <a:endParaRPr lang="ar-EG" b="0" i="0" dirty="0">
              <a:solidFill>
                <a:srgbClr val="D1D5DB"/>
              </a:solidFill>
              <a:effectLst/>
              <a:latin typeface="Söhne"/>
            </a:endParaRPr>
          </a:p>
          <a:p>
            <a:pPr algn="r" rtl="1">
              <a:buFont typeface="+mj-lt"/>
              <a:buNone/>
            </a:pPr>
            <a:r>
              <a:rPr lang="ar-EG" b="1" i="0" dirty="0">
                <a:solidFill>
                  <a:srgbClr val="D1D5DB"/>
                </a:solidFill>
                <a:effectLst/>
                <a:latin typeface="Söhne"/>
              </a:rPr>
              <a:t>أنظمة إدارة محافظ العملاء </a:t>
            </a:r>
            <a:r>
              <a:rPr lang="en-US" b="1" i="0" dirty="0">
                <a:solidFill>
                  <a:srgbClr val="D1D5DB"/>
                </a:solidFill>
                <a:effectLst/>
                <a:latin typeface="Söhne"/>
              </a:rPr>
              <a:t>Customer Portfolio Management Systems</a:t>
            </a:r>
            <a:endParaRPr lang="ar-EG" b="1" i="0" dirty="0">
              <a:solidFill>
                <a:srgbClr val="D1D5DB"/>
              </a:solidFill>
              <a:effectLst/>
              <a:latin typeface="Söhne"/>
            </a:endParaRPr>
          </a:p>
          <a:p>
            <a:pPr algn="r" rtl="1">
              <a:buFont typeface="+mj-lt"/>
              <a:buNone/>
            </a:pPr>
            <a:r>
              <a:rPr lang="en-US" b="0" i="0" dirty="0">
                <a:solidFill>
                  <a:srgbClr val="D1D5DB"/>
                </a:solidFill>
                <a:effectLst/>
                <a:latin typeface="Söhne"/>
              </a:rPr>
              <a:t> </a:t>
            </a:r>
            <a:r>
              <a:rPr lang="ar-EG" b="0" i="0" dirty="0">
                <a:solidFill>
                  <a:srgbClr val="D1D5DB"/>
                </a:solidFill>
                <a:effectLst/>
                <a:latin typeface="Söhne"/>
              </a:rPr>
              <a:t>يمكن للشركات المالية استخدام السحابة الهجينة للحفاظ على بيانات العملاء والمعاملات الحساسة في السحابة الخاصة لضمان الأمان والامتثال، في حين يمكنهم استخدام السحابة العامة لتطبيقات التحليل والاستعراض عبر الإنترنت.</a:t>
            </a:r>
          </a:p>
          <a:p>
            <a:pPr algn="r" rtl="1">
              <a:buFont typeface="+mj-lt"/>
              <a:buNone/>
            </a:pPr>
            <a:endParaRPr lang="ar-EG" b="0" i="0" dirty="0">
              <a:solidFill>
                <a:srgbClr val="D1D5DB"/>
              </a:solidFill>
              <a:effectLst/>
              <a:latin typeface="Söhne"/>
            </a:endParaRPr>
          </a:p>
          <a:p>
            <a:pPr algn="r" rtl="1">
              <a:buFont typeface="+mj-lt"/>
              <a:buNone/>
            </a:pPr>
            <a:r>
              <a:rPr lang="ar-EG" b="1" i="0" dirty="0">
                <a:solidFill>
                  <a:srgbClr val="D1D5DB"/>
                </a:solidFill>
                <a:effectLst/>
                <a:latin typeface="Söhne"/>
              </a:rPr>
              <a:t>أنظمة إدارة الأموال </a:t>
            </a:r>
            <a:r>
              <a:rPr lang="en-US" b="1" i="0" dirty="0">
                <a:solidFill>
                  <a:srgbClr val="D1D5DB"/>
                </a:solidFill>
                <a:effectLst/>
                <a:latin typeface="Söhne"/>
              </a:rPr>
              <a:t>Asset Management Systems</a:t>
            </a:r>
            <a:endParaRPr lang="ar-EG" b="1" i="0" dirty="0">
              <a:solidFill>
                <a:srgbClr val="D1D5DB"/>
              </a:solidFill>
              <a:effectLst/>
              <a:latin typeface="Söhne"/>
            </a:endParaRPr>
          </a:p>
          <a:p>
            <a:pPr algn="r" rtl="1">
              <a:buFont typeface="+mj-lt"/>
              <a:buNone/>
            </a:pPr>
            <a:r>
              <a:rPr lang="ar-EG" b="0" i="0" dirty="0">
                <a:solidFill>
                  <a:srgbClr val="D1D5DB"/>
                </a:solidFill>
                <a:effectLst/>
                <a:latin typeface="Söhne"/>
              </a:rPr>
              <a:t>يمكن لشركات إدارة الأصول استخدام السحابة الهجينة للحفاظ على معلومات الاستثمار والأموال الحساسة في السحابة الخاصة، في حين</a:t>
            </a:r>
          </a:p>
          <a:p>
            <a:pPr algn="r" rtl="1">
              <a:buFont typeface="+mj-lt"/>
              <a:buNone/>
            </a:pPr>
            <a:r>
              <a:rPr lang="ar-EG" b="0" i="0" dirty="0">
                <a:solidFill>
                  <a:srgbClr val="D1D5DB"/>
                </a:solidFill>
                <a:effectLst/>
                <a:latin typeface="Söhne"/>
              </a:rPr>
              <a:t> يمكن استخدام السحابة العامة لتنفيذ تحليلات السوق ومتابعة الأصول بشكل فعال.</a:t>
            </a:r>
          </a:p>
          <a:p>
            <a:pPr algn="r" rtl="1">
              <a:buFont typeface="+mj-lt"/>
              <a:buNone/>
            </a:pPr>
            <a:endParaRPr lang="ar-EG" b="0" i="0" dirty="0">
              <a:solidFill>
                <a:srgbClr val="D1D5DB"/>
              </a:solidFill>
              <a:effectLst/>
              <a:latin typeface="Söhne"/>
            </a:endParaRPr>
          </a:p>
          <a:p>
            <a:pPr algn="r" rtl="1">
              <a:buFont typeface="+mj-lt"/>
              <a:buNone/>
            </a:pPr>
            <a:r>
              <a:rPr lang="ar-EG" b="1" i="0" dirty="0">
                <a:solidFill>
                  <a:srgbClr val="D1D5DB"/>
                </a:solidFill>
                <a:effectLst/>
                <a:latin typeface="Söhne"/>
              </a:rPr>
              <a:t>أنظمة الدفع والمدفوعات </a:t>
            </a:r>
            <a:r>
              <a:rPr lang="en-US" b="1" i="0" dirty="0">
                <a:solidFill>
                  <a:srgbClr val="D1D5DB"/>
                </a:solidFill>
                <a:effectLst/>
                <a:latin typeface="Söhne"/>
              </a:rPr>
              <a:t>Payment and Transaction Systems</a:t>
            </a:r>
            <a:endParaRPr lang="ar-EG" b="1" i="0" dirty="0">
              <a:solidFill>
                <a:srgbClr val="D1D5DB"/>
              </a:solidFill>
              <a:effectLst/>
              <a:latin typeface="Söhne"/>
            </a:endParaRPr>
          </a:p>
          <a:p>
            <a:pPr algn="r" rtl="1">
              <a:buFont typeface="+mj-lt"/>
              <a:buNone/>
            </a:pPr>
            <a:r>
              <a:rPr lang="en-US" b="0" i="0" dirty="0">
                <a:solidFill>
                  <a:srgbClr val="D1D5DB"/>
                </a:solidFill>
                <a:effectLst/>
                <a:latin typeface="Söhne"/>
              </a:rPr>
              <a:t> </a:t>
            </a:r>
            <a:r>
              <a:rPr lang="ar-EG" b="0" i="0" dirty="0">
                <a:solidFill>
                  <a:srgbClr val="D1D5DB"/>
                </a:solidFill>
                <a:effectLst/>
                <a:latin typeface="Söhne"/>
              </a:rPr>
              <a:t>يمكن استخدام السحابة الهجينة لتشغيل أنظمة الدفع الحساسة بشكل آمن في السحابة الخاصة، بينما يمكن استخدام السحابة العامة لتوفير واجهات تفاعلية للعملاء وتسهيل الدفع عبر الإنترنت.</a:t>
            </a:r>
          </a:p>
          <a:p>
            <a:pPr algn="r" rtl="1">
              <a:buFont typeface="+mj-lt"/>
              <a:buNone/>
            </a:pPr>
            <a:endParaRPr lang="ar-EG" b="0" i="0" dirty="0">
              <a:solidFill>
                <a:srgbClr val="D1D5DB"/>
              </a:solidFill>
              <a:effectLst/>
              <a:latin typeface="Söhne"/>
            </a:endParaRPr>
          </a:p>
          <a:p>
            <a:pPr algn="r" rtl="1">
              <a:buFont typeface="+mj-lt"/>
              <a:buNone/>
            </a:pPr>
            <a:r>
              <a:rPr lang="ar-EG" b="1" i="0" dirty="0">
                <a:solidFill>
                  <a:srgbClr val="D1D5DB"/>
                </a:solidFill>
                <a:effectLst/>
                <a:latin typeface="Söhne"/>
              </a:rPr>
              <a:t>تطبيقات التحليل المالي </a:t>
            </a:r>
            <a:r>
              <a:rPr lang="en-US" b="1" i="0" dirty="0">
                <a:solidFill>
                  <a:srgbClr val="D1D5DB"/>
                </a:solidFill>
                <a:effectLst/>
                <a:latin typeface="Söhne"/>
              </a:rPr>
              <a:t>Financial Analysis Applications</a:t>
            </a:r>
            <a:r>
              <a:rPr lang="en-US" b="0" i="0" dirty="0">
                <a:solidFill>
                  <a:srgbClr val="D1D5DB"/>
                </a:solidFill>
                <a:effectLst/>
                <a:latin typeface="Söhne"/>
              </a:rPr>
              <a:t> </a:t>
            </a:r>
            <a:endParaRPr lang="ar-EG" b="0" i="0" dirty="0">
              <a:solidFill>
                <a:srgbClr val="D1D5DB"/>
              </a:solidFill>
              <a:effectLst/>
              <a:latin typeface="Söhne"/>
            </a:endParaRPr>
          </a:p>
          <a:p>
            <a:pPr algn="r" rtl="1">
              <a:buFont typeface="+mj-lt"/>
              <a:buNone/>
            </a:pPr>
            <a:r>
              <a:rPr lang="ar-EG" b="0" i="0" dirty="0">
                <a:solidFill>
                  <a:srgbClr val="D1D5DB"/>
                </a:solidFill>
                <a:effectLst/>
                <a:latin typeface="Söhne"/>
              </a:rPr>
              <a:t>يمكن للشركات المالية استخدام السحابة الهجينة لتنفيذ تحليلات مالية معقدة في السحابة العامة والوصول إلى بيانات حساسة في السحابة الخاصة.</a:t>
            </a:r>
          </a:p>
          <a:p>
            <a:pPr algn="r" rtl="1">
              <a:buFont typeface="+mj-lt"/>
              <a:buNone/>
            </a:pPr>
            <a:endParaRPr lang="ar-EG" b="0" i="0" dirty="0">
              <a:solidFill>
                <a:srgbClr val="D1D5DB"/>
              </a:solidFill>
              <a:effectLst/>
              <a:latin typeface="Söhne"/>
            </a:endParaRPr>
          </a:p>
          <a:p>
            <a:pPr algn="r" rtl="1">
              <a:buFont typeface="+mj-lt"/>
              <a:buNone/>
            </a:pPr>
            <a:r>
              <a:rPr lang="ar-EG" b="1" i="0" dirty="0">
                <a:solidFill>
                  <a:srgbClr val="D1D5DB"/>
                </a:solidFill>
                <a:effectLst/>
                <a:latin typeface="Söhne"/>
              </a:rPr>
              <a:t>أمان العمليات المصرفية:</a:t>
            </a:r>
            <a:r>
              <a:rPr lang="ar-EG" b="0" i="0" dirty="0">
                <a:solidFill>
                  <a:srgbClr val="D1D5DB"/>
                </a:solidFill>
                <a:effectLst/>
                <a:latin typeface="Söhne"/>
              </a:rPr>
              <a:t> يمكن للبنوك والمؤسسات المالية استخدام السحابة الهجينة لتطبيقات أمان العمليات المصرفية التي تجمع بين الأمان القوي المتاح في السحابة الخاصة ومرونة السحابة العامة لتحقيق أداء ممتاز.</a:t>
            </a:r>
          </a:p>
          <a:p>
            <a:pPr algn="r" rtl="1">
              <a:buFont typeface="+mj-lt"/>
              <a:buNone/>
            </a:pPr>
            <a:endParaRPr lang="ar-EG" b="0" i="0" dirty="0">
              <a:solidFill>
                <a:srgbClr val="D1D5DB"/>
              </a:solidFill>
              <a:effectLst/>
              <a:latin typeface="Söhne"/>
            </a:endParaRPr>
          </a:p>
          <a:p>
            <a:pPr algn="r" rtl="1"/>
            <a:r>
              <a:rPr lang="ar-EG" b="0" i="0" dirty="0">
                <a:solidFill>
                  <a:srgbClr val="D1D5DB"/>
                </a:solidFill>
                <a:effectLst/>
                <a:latin typeface="Söhne"/>
              </a:rPr>
              <a:t>هذه أمثلة عامة على كيفية استخدام السحابة الهجينة في قطاع التمويل. تختلف الاحتياجات والتحديات من مؤسسة مالية إلى أخرى، ولذلك تتيح السحابة الهجينة لهم تخصيص البيئة التي تناسب أفضل احتياجاتهم ومتطلباتهم الفريدة.</a:t>
            </a:r>
          </a:p>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16017828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14</a:t>
            </a:fld>
            <a:endParaRPr lang="en-US"/>
          </a:p>
        </p:txBody>
      </p:sp>
    </p:spTree>
    <p:extLst>
      <p:ext uri="{BB962C8B-B14F-4D97-AF65-F5344CB8AC3E}">
        <p14:creationId xmlns:p14="http://schemas.microsoft.com/office/powerpoint/2010/main" val="2270953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15</a:t>
            </a:fld>
            <a:endParaRPr lang="en-US"/>
          </a:p>
        </p:txBody>
      </p:sp>
    </p:spTree>
    <p:extLst>
      <p:ext uri="{BB962C8B-B14F-4D97-AF65-F5344CB8AC3E}">
        <p14:creationId xmlns:p14="http://schemas.microsoft.com/office/powerpoint/2010/main" val="39427118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16892919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17</a:t>
            </a:fld>
            <a:endParaRPr lang="en-US"/>
          </a:p>
        </p:txBody>
      </p:sp>
    </p:spTree>
    <p:extLst>
      <p:ext uri="{BB962C8B-B14F-4D97-AF65-F5344CB8AC3E}">
        <p14:creationId xmlns:p14="http://schemas.microsoft.com/office/powerpoint/2010/main" val="23556677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21126198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9793878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29549109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sz="1600" dirty="0"/>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18373754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98334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32284058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14868999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15743663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25123236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16353400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FFFFFF"/>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21038451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19996190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124793082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Arial" panose="020B0604020202020204" pitchFamily="34" charset="0"/>
              <a:buChar char="•"/>
            </a:pPr>
            <a:endParaRPr lang="en-US"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241807342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Tree>
    <p:extLst>
      <p:ext uri="{BB962C8B-B14F-4D97-AF65-F5344CB8AC3E}">
        <p14:creationId xmlns:p14="http://schemas.microsoft.com/office/powerpoint/2010/main" val="38239218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33</a:t>
            </a:fld>
            <a:endParaRPr lang="en-US"/>
          </a:p>
        </p:txBody>
      </p:sp>
    </p:spTree>
    <p:extLst>
      <p:ext uri="{BB962C8B-B14F-4D97-AF65-F5344CB8AC3E}">
        <p14:creationId xmlns:p14="http://schemas.microsoft.com/office/powerpoint/2010/main" val="142720161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28902699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35</a:t>
            </a:fld>
            <a:endParaRPr lang="en-US"/>
          </a:p>
        </p:txBody>
      </p:sp>
    </p:spTree>
    <p:extLst>
      <p:ext uri="{BB962C8B-B14F-4D97-AF65-F5344CB8AC3E}">
        <p14:creationId xmlns:p14="http://schemas.microsoft.com/office/powerpoint/2010/main" val="384097460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None/>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224415131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157041086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218873652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39</a:t>
            </a:fld>
            <a:endParaRPr lang="en-US"/>
          </a:p>
        </p:txBody>
      </p:sp>
    </p:spTree>
    <p:extLst>
      <p:ext uri="{BB962C8B-B14F-4D97-AF65-F5344CB8AC3E}">
        <p14:creationId xmlns:p14="http://schemas.microsoft.com/office/powerpoint/2010/main" val="314713233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40</a:t>
            </a:fld>
            <a:endParaRPr lang="en-US"/>
          </a:p>
        </p:txBody>
      </p:sp>
    </p:spTree>
    <p:extLst>
      <p:ext uri="{BB962C8B-B14F-4D97-AF65-F5344CB8AC3E}">
        <p14:creationId xmlns:p14="http://schemas.microsoft.com/office/powerpoint/2010/main" val="370671300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41</a:t>
            </a:fld>
            <a:endParaRPr lang="en-US"/>
          </a:p>
        </p:txBody>
      </p:sp>
    </p:spTree>
    <p:extLst>
      <p:ext uri="{BB962C8B-B14F-4D97-AF65-F5344CB8AC3E}">
        <p14:creationId xmlns:p14="http://schemas.microsoft.com/office/powerpoint/2010/main" val="427991973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42</a:t>
            </a:fld>
            <a:endParaRPr lang="en-US"/>
          </a:p>
        </p:txBody>
      </p:sp>
    </p:spTree>
    <p:extLst>
      <p:ext uri="{BB962C8B-B14F-4D97-AF65-F5344CB8AC3E}">
        <p14:creationId xmlns:p14="http://schemas.microsoft.com/office/powerpoint/2010/main" val="295457056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43</a:t>
            </a:fld>
            <a:endParaRPr lang="en-US"/>
          </a:p>
        </p:txBody>
      </p:sp>
    </p:spTree>
    <p:extLst>
      <p:ext uri="{BB962C8B-B14F-4D97-AF65-F5344CB8AC3E}">
        <p14:creationId xmlns:p14="http://schemas.microsoft.com/office/powerpoint/2010/main" val="84187027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46</a:t>
            </a:fld>
            <a:endParaRPr lang="en-US"/>
          </a:p>
        </p:txBody>
      </p:sp>
    </p:spTree>
    <p:extLst>
      <p:ext uri="{BB962C8B-B14F-4D97-AF65-F5344CB8AC3E}">
        <p14:creationId xmlns:p14="http://schemas.microsoft.com/office/powerpoint/2010/main" val="376947783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F05ACB2A-C1A4-46E9-8144-3AE5AB9B9DAD}" type="datetime1">
              <a:rPr lang="en-US" smtClean="0"/>
              <a:t>10/9/2024</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207047820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1061172"/>
            <a:ext cx="10515600" cy="875701"/>
          </a:xfrm>
        </p:spPr>
        <p:txBody>
          <a:bodyPr/>
          <a:lstStyle>
            <a:lvl1pPr>
              <a:defRPr>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838200" y="2083777"/>
            <a:ext cx="10515600" cy="4093186"/>
          </a:xfrm>
        </p:spPr>
        <p:txBody>
          <a:bodyPr/>
          <a:lstStyle>
            <a:lvl1pPr>
              <a:defRPr>
                <a:solidFill>
                  <a:srgbClr val="203E5F"/>
                </a:solidFill>
              </a:defRPr>
            </a:lvl1pPr>
            <a:lvl2pPr>
              <a:defRPr>
                <a:solidFill>
                  <a:srgbClr val="203E5F"/>
                </a:solidFill>
              </a:defRPr>
            </a:lvl2pPr>
            <a:lvl3pPr>
              <a:defRPr>
                <a:solidFill>
                  <a:srgbClr val="203E5F"/>
                </a:solidFill>
              </a:defRPr>
            </a:lvl3pPr>
            <a:lvl4pPr>
              <a:defRPr>
                <a:solidFill>
                  <a:srgbClr val="203E5F"/>
                </a:solidFill>
              </a:defRPr>
            </a:lvl4pPr>
            <a:lvl5pPr>
              <a:defRPr>
                <a:solidFill>
                  <a:srgbClr val="203E5F"/>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F05ACB2A-C1A4-46E9-8144-3AE5AB9B9DAD}" type="datetime1">
              <a:rPr lang="en-US" smtClean="0"/>
              <a:t>10/9/2024</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pic>
        <p:nvPicPr>
          <p:cNvPr id="7" name="Graphic 21">
            <a:extLst>
              <a:ext uri="{FF2B5EF4-FFF2-40B4-BE49-F238E27FC236}">
                <a16:creationId xmlns:a16="http://schemas.microsoft.com/office/drawing/2014/main" id="{950C4940-A7D1-7DC0-D744-91676B5C23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4737"/>
            <a:ext cx="2073798" cy="899724"/>
          </a:xfrm>
          <a:prstGeom prst="rect">
            <a:avLst/>
          </a:prstGeom>
        </p:spPr>
      </p:pic>
    </p:spTree>
    <p:extLst>
      <p:ext uri="{BB962C8B-B14F-4D97-AF65-F5344CB8AC3E}">
        <p14:creationId xmlns:p14="http://schemas.microsoft.com/office/powerpoint/2010/main" val="725750646"/>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solidFill>
                  <a:schemeClr val="tx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F05ACB2A-C1A4-46E9-8144-3AE5AB9B9DAD}" type="datetime1">
              <a:rPr lang="en-US" smtClean="0"/>
              <a:t>10/9/2024</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4202364981"/>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883627"/>
            <a:ext cx="10515600" cy="807061"/>
          </a:xfr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F05ACB2A-C1A4-46E9-8144-3AE5AB9B9DAD}" type="datetime1">
              <a:rPr lang="en-US" smtClean="0"/>
              <a:t>10/9/2024</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734260994"/>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F05ACB2A-C1A4-46E9-8144-3AE5AB9B9DAD}" type="datetime1">
              <a:rPr lang="en-US" smtClean="0"/>
              <a:t>10/9/2024</a:t>
            </a:fld>
            <a:endParaRPr lang="en-US"/>
          </a:p>
        </p:txBody>
      </p:sp>
      <p:sp>
        <p:nvSpPr>
          <p:cNvPr id="8" name="Footer Placeholder 7"/>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9" name="Slide Number Placeholder 8"/>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561006175"/>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914400"/>
            <a:ext cx="10515600" cy="776288"/>
          </a:xfrm>
        </p:spPr>
        <p:txBody>
          <a:bodyPr/>
          <a:lstStyle>
            <a:lvl1pPr>
              <a:defRPr>
                <a:solidFill>
                  <a:schemeClr val="tx1"/>
                </a:solidFill>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F05ACB2A-C1A4-46E9-8144-3AE5AB9B9DAD}" type="datetime1">
              <a:rPr lang="en-US" smtClean="0"/>
              <a:t>10/9/2024</a:t>
            </a:fld>
            <a:endParaRPr lang="en-US"/>
          </a:p>
        </p:txBody>
      </p:sp>
      <p:sp>
        <p:nvSpPr>
          <p:cNvPr id="4" name="Footer Placeholder 3"/>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5" name="Slide Number Placeholder 4"/>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275349693"/>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F05ACB2A-C1A4-46E9-8144-3AE5AB9B9DAD}" type="datetime1">
              <a:rPr lang="en-US" smtClean="0"/>
              <a:t>10/9/2024</a:t>
            </a:fld>
            <a:endParaRPr lang="en-US"/>
          </a:p>
        </p:txBody>
      </p:sp>
      <p:sp>
        <p:nvSpPr>
          <p:cNvPr id="3" name="Footer Placeholder 2"/>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4" name="Slide Number Placeholder 3"/>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17800368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F05ACB2A-C1A4-46E9-8144-3AE5AB9B9DAD}" type="datetime1">
              <a:rPr lang="en-US" smtClean="0"/>
              <a:t>10/9/2024</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212257413"/>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F05ACB2A-C1A4-46E9-8144-3AE5AB9B9DAD}" type="datetime1">
              <a:rPr lang="en-US" smtClean="0"/>
              <a:t>10/9/2024</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671544631"/>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F05ACB2A-C1A4-46E9-8144-3AE5AB9B9DAD}" type="datetime1">
              <a:rPr lang="en-US" smtClean="0"/>
              <a:t>10/9/2024</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3518269007"/>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F05ACB2A-C1A4-46E9-8144-3AE5AB9B9DAD}" type="datetime1">
              <a:rPr lang="en-US" smtClean="0"/>
              <a:t>10/9/2024</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712717662"/>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9025366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39312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618730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2099599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D35DE-11C5-4464-89A4-D93D8CEA5E28}" type="datetime1">
              <a:rPr lang="en-US" smtClean="0"/>
              <a:t>10/9/2024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www.midocean.ae</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4FCA09-A334-4A38-8A78-E51DCD588AB3}" type="slidenum">
              <a:rPr lang="en-US" smtClean="0"/>
              <a:t>‹#›</a:t>
            </a:fld>
            <a:endParaRPr lang="en-US"/>
          </a:p>
        </p:txBody>
      </p:sp>
      <p:sp>
        <p:nvSpPr>
          <p:cNvPr id="8" name="TextBox 7">
            <a:extLst>
              <a:ext uri="{FF2B5EF4-FFF2-40B4-BE49-F238E27FC236}">
                <a16:creationId xmlns:a16="http://schemas.microsoft.com/office/drawing/2014/main" id="{F8E470DC-B1F3-96A6-C1F5-0345BA1FA738}"/>
              </a:ext>
            </a:extLst>
          </p:cNvPr>
          <p:cNvSpPr txBox="1"/>
          <p:nvPr/>
        </p:nvSpPr>
        <p:spPr>
          <a:xfrm>
            <a:off x="6709630" y="6311900"/>
            <a:ext cx="6095266" cy="369332"/>
          </a:xfrm>
          <a:prstGeom prst="rect">
            <a:avLst/>
          </a:prstGeom>
          <a:noFill/>
        </p:spPr>
        <p:txBody>
          <a:bodyPr wrap="square">
            <a:spAutoFit/>
          </a:bodyPr>
          <a:lstStyle/>
          <a:p>
            <a:pPr algn="ctr"/>
            <a:r>
              <a:rPr lang="en-US" sz="1800" b="1" dirty="0"/>
              <a:t>www.midocean.km</a:t>
            </a:r>
          </a:p>
        </p:txBody>
      </p:sp>
      <p:sp>
        <p:nvSpPr>
          <p:cNvPr id="7" name="Footer Placeholder 4">
            <a:extLst>
              <a:ext uri="{FF2B5EF4-FFF2-40B4-BE49-F238E27FC236}">
                <a16:creationId xmlns:a16="http://schemas.microsoft.com/office/drawing/2014/main" id="{0DDA9ACD-7927-4159-5802-C7DF23FF608D}"/>
              </a:ext>
            </a:extLst>
          </p:cNvPr>
          <p:cNvSpPr txBox="1">
            <a:spLocks/>
          </p:cNvSpPr>
          <p:nvPr userDrawn="1"/>
        </p:nvSpPr>
        <p:spPr>
          <a:xfrm>
            <a:off x="4191000" y="6508750"/>
            <a:ext cx="4114800" cy="365125"/>
          </a:xfrm>
          <a:prstGeom prst="rect">
            <a:avLst/>
          </a:prstGeom>
        </p:spPr>
        <p:txBody>
          <a:bodyPr/>
          <a:lstStyle>
            <a:defPPr>
              <a:defRPr lang="en-US"/>
            </a:defPPr>
            <a:lvl1pPr marL="0" algn="l" defTabSz="914400" rtl="0" eaLnBrk="1" latinLnBrk="0" hangingPunct="1">
              <a:defRPr sz="16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solidFill>
                <a:schemeClr val="bg1"/>
              </a:solidFill>
            </a:endParaRPr>
          </a:p>
        </p:txBody>
      </p:sp>
    </p:spTree>
    <p:extLst>
      <p:ext uri="{BB962C8B-B14F-4D97-AF65-F5344CB8AC3E}">
        <p14:creationId xmlns:p14="http://schemas.microsoft.com/office/powerpoint/2010/main" val="1335762950"/>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 id="2147483694" r:id="rId13"/>
    <p:sldLayoutId id="2147483695" r:id="rId14"/>
    <p:sldLayoutId id="2147483670" r:id="rId15"/>
    <p:sldLayoutId id="2147483667" r:id="rId16"/>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2.xml"/><Relationship Id="rId1" Type="http://schemas.openxmlformats.org/officeDocument/2006/relationships/slideLayout" Target="../slideLayouts/slideLayout14.xml"/><Relationship Id="rId5" Type="http://schemas.openxmlformats.org/officeDocument/2006/relationships/image" Target="../media/image2.png"/><Relationship Id="rId4" Type="http://schemas.openxmlformats.org/officeDocument/2006/relationships/image" Target="../media/image3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5198168" y="239360"/>
            <a:ext cx="6730070" cy="67490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5863" y="438823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95863" y="2074905"/>
            <a:ext cx="4886463" cy="2308324"/>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Cloud Computing, Edge Computing,</a:t>
            </a:r>
            <a:br>
              <a:rPr lang="en-US" sz="3600" b="1" dirty="0">
                <a:solidFill>
                  <a:srgbClr val="00B0F0"/>
                </a:solidFill>
                <a:latin typeface="Times New Roman" panose="02020603050405020304" pitchFamily="18" charset="0"/>
                <a:cs typeface="Times New Roman" panose="02020603050405020304" pitchFamily="18" charset="0"/>
              </a:rPr>
            </a:br>
            <a:r>
              <a:rPr lang="en-US" sz="3600" b="1" dirty="0">
                <a:solidFill>
                  <a:srgbClr val="00B0F0"/>
                </a:solidFill>
                <a:latin typeface="Times New Roman" panose="02020603050405020304" pitchFamily="18" charset="0"/>
                <a:cs typeface="Times New Roman" panose="02020603050405020304" pitchFamily="18" charset="0"/>
              </a:rPr>
              <a:t>Big Data &amp; Artificial Intelligence</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3787" y="5843657"/>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ar-EG" sz="2800" b="1">
                <a:solidFill>
                  <a:srgbClr val="000000"/>
                </a:solidFill>
                <a:latin typeface="Times New Roman" panose="02020603050405020304" pitchFamily="18" charset="0"/>
                <a:cs typeface="Times New Roman" panose="02020603050405020304" pitchFamily="18" charset="0"/>
              </a:rPr>
              <a:t>3</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Foundations of FinTech</a:t>
            </a:r>
          </a:p>
          <a:p>
            <a:r>
              <a:rPr lang="en-US" sz="2000" dirty="0">
                <a:latin typeface="Times New Roman" panose="02020603050405020304" pitchFamily="18" charset="0"/>
                <a:cs typeface="Times New Roman" panose="02020603050405020304" pitchFamily="18" charset="0"/>
              </a:rPr>
              <a:t>FNT611</a:t>
            </a:r>
          </a:p>
        </p:txBody>
      </p:sp>
      <p:sp>
        <p:nvSpPr>
          <p:cNvPr id="14" name="Oval 13">
            <a:extLst>
              <a:ext uri="{FF2B5EF4-FFF2-40B4-BE49-F238E27FC236}">
                <a16:creationId xmlns:a16="http://schemas.microsoft.com/office/drawing/2014/main" id="{46F3C90B-EB3F-EA91-08C5-03400C278827}"/>
              </a:ext>
            </a:extLst>
          </p:cNvPr>
          <p:cNvSpPr/>
          <p:nvPr/>
        </p:nvSpPr>
        <p:spPr>
          <a:xfrm>
            <a:off x="5313771" y="356333"/>
            <a:ext cx="6498864" cy="6501667"/>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Graphic 21">
            <a:extLst>
              <a:ext uri="{FF2B5EF4-FFF2-40B4-BE49-F238E27FC236}">
                <a16:creationId xmlns:a16="http://schemas.microsoft.com/office/drawing/2014/main" id="{8B69D8A5-CAEA-D146-A84C-AB961343122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1" y="-43544"/>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9" y="2785710"/>
            <a:ext cx="5113136" cy="1246495"/>
          </a:xfrm>
          <a:prstGeom prst="rect">
            <a:avLst/>
          </a:prstGeom>
          <a:noFill/>
        </p:spPr>
        <p:txBody>
          <a:bodyPr wrap="square" rtlCol="0">
            <a:spAutoFit/>
          </a:bodyPr>
          <a:lstStyle/>
          <a:p>
            <a:r>
              <a:rPr lang="en-US" sz="2500" b="1" dirty="0">
                <a:solidFill>
                  <a:srgbClr val="00B0F0"/>
                </a:solidFill>
                <a:latin typeface="Times New Roman" panose="02020603050405020304" pitchFamily="18" charset="0"/>
                <a:cs typeface="Times New Roman" panose="02020603050405020304" pitchFamily="18" charset="0"/>
              </a:rPr>
              <a:t>Cloud Computing, Edge Computing,</a:t>
            </a:r>
            <a:br>
              <a:rPr lang="en-US" sz="2500" b="1" dirty="0">
                <a:solidFill>
                  <a:srgbClr val="00B0F0"/>
                </a:solidFill>
                <a:latin typeface="Times New Roman" panose="02020603050405020304" pitchFamily="18" charset="0"/>
                <a:cs typeface="Times New Roman" panose="02020603050405020304" pitchFamily="18" charset="0"/>
              </a:rPr>
            </a:br>
            <a:r>
              <a:rPr lang="en-US" sz="2500" b="1" dirty="0">
                <a:solidFill>
                  <a:srgbClr val="00B0F0"/>
                </a:solidFill>
                <a:latin typeface="Times New Roman" panose="02020603050405020304" pitchFamily="18" charset="0"/>
                <a:cs typeface="Times New Roman" panose="02020603050405020304" pitchFamily="18" charset="0"/>
              </a:rPr>
              <a:t>Big Data &amp; Artificial Intelligence</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a:solidFill>
                  <a:schemeClr val="tx1"/>
                </a:solidFill>
                <a:latin typeface="Times New Roman" panose="02020603050405020304" pitchFamily="18" charset="0"/>
                <a:cs typeface="Times New Roman" panose="02020603050405020304" pitchFamily="18" charset="0"/>
              </a:rPr>
              <a:t>2</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424193" y="394745"/>
            <a:ext cx="10515600" cy="875701"/>
          </a:xfrm>
        </p:spPr>
        <p:txBody>
          <a:bodyPr/>
          <a:lstStyle/>
          <a:p>
            <a:r>
              <a:rPr lang="en-US" dirty="0"/>
              <a:t>Chapter 1 Discussion Questions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512" y="1465236"/>
            <a:ext cx="10541127" cy="1132258"/>
          </a:xfrm>
        </p:spPr>
        <p:txBody>
          <a:bodyPr>
            <a:normAutofit/>
          </a:bodyPr>
          <a:lstStyle/>
          <a:p>
            <a:pPr marL="0" indent="0" algn="l">
              <a:buNone/>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Write a brief essay explaining the difference between a narrow definition and a broad definition of the digital economy.</a:t>
            </a:r>
          </a:p>
        </p:txBody>
      </p:sp>
      <p:graphicFrame>
        <p:nvGraphicFramePr>
          <p:cNvPr id="4" name="Table 3">
            <a:extLst>
              <a:ext uri="{FF2B5EF4-FFF2-40B4-BE49-F238E27FC236}">
                <a16:creationId xmlns:a16="http://schemas.microsoft.com/office/drawing/2014/main" id="{5CF25746-2240-612B-1BAD-D5F0979819CB}"/>
              </a:ext>
            </a:extLst>
          </p:cNvPr>
          <p:cNvGraphicFramePr>
            <a:graphicFrameLocks noGrp="1"/>
          </p:cNvGraphicFramePr>
          <p:nvPr>
            <p:extLst>
              <p:ext uri="{D42A27DB-BD31-4B8C-83A1-F6EECF244321}">
                <p14:modId xmlns:p14="http://schemas.microsoft.com/office/powerpoint/2010/main" val="3651717206"/>
              </p:ext>
            </p:extLst>
          </p:nvPr>
        </p:nvGraphicFramePr>
        <p:xfrm>
          <a:off x="415136" y="2499318"/>
          <a:ext cx="11236452" cy="4276386"/>
        </p:xfrm>
        <a:graphic>
          <a:graphicData uri="http://schemas.openxmlformats.org/drawingml/2006/table">
            <a:tbl>
              <a:tblPr>
                <a:tableStyleId>{1E171933-4619-4E11-9A3F-F7608DF75F80}</a:tableStyleId>
              </a:tblPr>
              <a:tblGrid>
                <a:gridCol w="1810232">
                  <a:extLst>
                    <a:ext uri="{9D8B030D-6E8A-4147-A177-3AD203B41FA5}">
                      <a16:colId xmlns:a16="http://schemas.microsoft.com/office/drawing/2014/main" val="510853800"/>
                    </a:ext>
                  </a:extLst>
                </a:gridCol>
                <a:gridCol w="4624163">
                  <a:extLst>
                    <a:ext uri="{9D8B030D-6E8A-4147-A177-3AD203B41FA5}">
                      <a16:colId xmlns:a16="http://schemas.microsoft.com/office/drawing/2014/main" val="1504299793"/>
                    </a:ext>
                  </a:extLst>
                </a:gridCol>
                <a:gridCol w="4802057">
                  <a:extLst>
                    <a:ext uri="{9D8B030D-6E8A-4147-A177-3AD203B41FA5}">
                      <a16:colId xmlns:a16="http://schemas.microsoft.com/office/drawing/2014/main" val="2334806050"/>
                    </a:ext>
                  </a:extLst>
                </a:gridCol>
              </a:tblGrid>
              <a:tr h="601452">
                <a:tc>
                  <a:txBody>
                    <a:bodyPr/>
                    <a:lstStyle/>
                    <a:p>
                      <a:pPr fontAlgn="b"/>
                      <a:endParaRPr lang="en-US" sz="2000" b="1" dirty="0">
                        <a:solidFill>
                          <a:schemeClr val="tx1"/>
                        </a:solidFill>
                        <a:effectLst/>
                      </a:endParaRPr>
                    </a:p>
                  </a:txBody>
                  <a:tcPr anchor="b"/>
                </a:tc>
                <a:tc>
                  <a:txBody>
                    <a:bodyPr/>
                    <a:lstStyle/>
                    <a:p>
                      <a:pPr fontAlgn="b"/>
                      <a:r>
                        <a:rPr lang="en-US" sz="2000" b="1" dirty="0">
                          <a:solidFill>
                            <a:schemeClr val="tx1"/>
                          </a:solidFill>
                          <a:effectLst/>
                        </a:rPr>
                        <a:t>Narrow Definition of Digital Economy</a:t>
                      </a:r>
                    </a:p>
                  </a:txBody>
                  <a:tcPr anchor="b"/>
                </a:tc>
                <a:tc>
                  <a:txBody>
                    <a:bodyPr/>
                    <a:lstStyle/>
                    <a:p>
                      <a:pPr fontAlgn="b"/>
                      <a:r>
                        <a:rPr lang="en-US" sz="2000" b="1" dirty="0">
                          <a:solidFill>
                            <a:schemeClr val="tx1"/>
                          </a:solidFill>
                          <a:effectLst/>
                        </a:rPr>
                        <a:t>Broad Definition of Digital Economy</a:t>
                      </a:r>
                    </a:p>
                  </a:txBody>
                  <a:tcPr anchor="b"/>
                </a:tc>
                <a:extLst>
                  <a:ext uri="{0D108BD9-81ED-4DB2-BD59-A6C34878D82A}">
                    <a16:rowId xmlns:a16="http://schemas.microsoft.com/office/drawing/2014/main" val="1945486204"/>
                  </a:ext>
                </a:extLst>
              </a:tr>
              <a:tr h="372328">
                <a:tc>
                  <a:txBody>
                    <a:bodyPr/>
                    <a:lstStyle/>
                    <a:p>
                      <a:pPr fontAlgn="base"/>
                      <a:r>
                        <a:rPr lang="en-US" sz="2000" b="1">
                          <a:solidFill>
                            <a:schemeClr val="tx1"/>
                          </a:solidFill>
                          <a:effectLst/>
                        </a:rPr>
                        <a:t>Association</a:t>
                      </a:r>
                      <a:endParaRPr lang="en-US" sz="2000">
                        <a:solidFill>
                          <a:schemeClr val="tx1"/>
                        </a:solidFill>
                        <a:effectLst/>
                      </a:endParaRPr>
                    </a:p>
                  </a:txBody>
                  <a:tcPr anchor="ctr"/>
                </a:tc>
                <a:tc>
                  <a:txBody>
                    <a:bodyPr/>
                    <a:lstStyle/>
                    <a:p>
                      <a:pPr fontAlgn="base"/>
                      <a:r>
                        <a:rPr lang="en-US" sz="2000">
                          <a:solidFill>
                            <a:schemeClr val="tx1"/>
                          </a:solidFill>
                          <a:effectLst/>
                        </a:rPr>
                        <a:t>Primarily with the internet economy</a:t>
                      </a:r>
                    </a:p>
                  </a:txBody>
                  <a:tcPr anchor="ctr"/>
                </a:tc>
                <a:tc>
                  <a:txBody>
                    <a:bodyPr/>
                    <a:lstStyle/>
                    <a:p>
                      <a:pPr fontAlgn="base"/>
                      <a:r>
                        <a:rPr lang="en-US" sz="2000">
                          <a:solidFill>
                            <a:schemeClr val="tx1"/>
                          </a:solidFill>
                          <a:effectLst/>
                        </a:rPr>
                        <a:t>All digital activities</a:t>
                      </a:r>
                    </a:p>
                  </a:txBody>
                  <a:tcPr anchor="ctr"/>
                </a:tc>
                <a:extLst>
                  <a:ext uri="{0D108BD9-81ED-4DB2-BD59-A6C34878D82A}">
                    <a16:rowId xmlns:a16="http://schemas.microsoft.com/office/drawing/2014/main" val="4172059095"/>
                  </a:ext>
                </a:extLst>
              </a:tr>
              <a:tr h="859218">
                <a:tc>
                  <a:txBody>
                    <a:bodyPr/>
                    <a:lstStyle/>
                    <a:p>
                      <a:pPr fontAlgn="base"/>
                      <a:r>
                        <a:rPr lang="en-US" sz="2000" b="1">
                          <a:solidFill>
                            <a:schemeClr val="tx1"/>
                          </a:solidFill>
                          <a:effectLst/>
                        </a:rPr>
                        <a:t>Focus</a:t>
                      </a:r>
                      <a:endParaRPr lang="en-US" sz="2000">
                        <a:solidFill>
                          <a:schemeClr val="tx1"/>
                        </a:solidFill>
                        <a:effectLst/>
                      </a:endParaRPr>
                    </a:p>
                  </a:txBody>
                  <a:tcPr anchor="ctr"/>
                </a:tc>
                <a:tc>
                  <a:txBody>
                    <a:bodyPr/>
                    <a:lstStyle/>
                    <a:p>
                      <a:pPr fontAlgn="base"/>
                      <a:r>
                        <a:rPr lang="en-US" sz="2000">
                          <a:solidFill>
                            <a:schemeClr val="tx1"/>
                          </a:solidFill>
                          <a:effectLst/>
                        </a:rPr>
                        <a:t>Economic activities directly related to digital technologies, especially the internet</a:t>
                      </a:r>
                    </a:p>
                  </a:txBody>
                  <a:tcPr anchor="ctr"/>
                </a:tc>
                <a:tc>
                  <a:txBody>
                    <a:bodyPr/>
                    <a:lstStyle/>
                    <a:p>
                      <a:pPr fontAlgn="base"/>
                      <a:r>
                        <a:rPr lang="en-US" sz="2000">
                          <a:solidFill>
                            <a:schemeClr val="tx1"/>
                          </a:solidFill>
                          <a:effectLst/>
                        </a:rPr>
                        <a:t>All economic activities utilizing digital technology</a:t>
                      </a:r>
                    </a:p>
                  </a:txBody>
                  <a:tcPr anchor="ctr"/>
                </a:tc>
                <a:extLst>
                  <a:ext uri="{0D108BD9-81ED-4DB2-BD59-A6C34878D82A}">
                    <a16:rowId xmlns:a16="http://schemas.microsoft.com/office/drawing/2014/main" val="3600462355"/>
                  </a:ext>
                </a:extLst>
              </a:tr>
              <a:tr h="859218">
                <a:tc>
                  <a:txBody>
                    <a:bodyPr/>
                    <a:lstStyle/>
                    <a:p>
                      <a:pPr fontAlgn="base"/>
                      <a:r>
                        <a:rPr lang="en-US" sz="2000" b="1">
                          <a:solidFill>
                            <a:schemeClr val="tx1"/>
                          </a:solidFill>
                          <a:effectLst/>
                        </a:rPr>
                        <a:t>Limitation</a:t>
                      </a:r>
                      <a:endParaRPr lang="en-US" sz="2000">
                        <a:solidFill>
                          <a:schemeClr val="tx1"/>
                        </a:solidFill>
                        <a:effectLst/>
                      </a:endParaRPr>
                    </a:p>
                  </a:txBody>
                  <a:tcPr anchor="ctr"/>
                </a:tc>
                <a:tc>
                  <a:txBody>
                    <a:bodyPr/>
                    <a:lstStyle/>
                    <a:p>
                      <a:pPr fontAlgn="base"/>
                      <a:r>
                        <a:rPr lang="en-US" sz="2000">
                          <a:solidFill>
                            <a:schemeClr val="tx1"/>
                          </a:solidFill>
                          <a:effectLst/>
                        </a:rPr>
                        <a:t>Activities strictly associated with the internet</a:t>
                      </a:r>
                    </a:p>
                  </a:txBody>
                  <a:tcPr anchor="ctr"/>
                </a:tc>
                <a:tc>
                  <a:txBody>
                    <a:bodyPr/>
                    <a:lstStyle/>
                    <a:p>
                      <a:pPr fontAlgn="base"/>
                      <a:r>
                        <a:rPr lang="en-US" sz="2000" dirty="0">
                          <a:solidFill>
                            <a:schemeClr val="tx1"/>
                          </a:solidFill>
                          <a:effectLst/>
                        </a:rPr>
                        <a:t>No specific limitation; includes both direct and indirect usage of digital tech</a:t>
                      </a:r>
                    </a:p>
                  </a:txBody>
                  <a:tcPr anchor="ctr"/>
                </a:tc>
                <a:extLst>
                  <a:ext uri="{0D108BD9-81ED-4DB2-BD59-A6C34878D82A}">
                    <a16:rowId xmlns:a16="http://schemas.microsoft.com/office/drawing/2014/main" val="748382951"/>
                  </a:ext>
                </a:extLst>
              </a:tr>
              <a:tr h="859218">
                <a:tc>
                  <a:txBody>
                    <a:bodyPr/>
                    <a:lstStyle/>
                    <a:p>
                      <a:pPr fontAlgn="base"/>
                      <a:r>
                        <a:rPr lang="en-US" sz="2000" b="1" dirty="0">
                          <a:solidFill>
                            <a:schemeClr val="tx1"/>
                          </a:solidFill>
                          <a:effectLst/>
                        </a:rPr>
                        <a:t>Examples</a:t>
                      </a:r>
                      <a:endParaRPr lang="en-US" sz="2000" dirty="0">
                        <a:solidFill>
                          <a:schemeClr val="tx1"/>
                        </a:solidFill>
                        <a:effectLst/>
                      </a:endParaRPr>
                    </a:p>
                  </a:txBody>
                  <a:tcPr anchor="ctr"/>
                </a:tc>
                <a:tc>
                  <a:txBody>
                    <a:bodyPr/>
                    <a:lstStyle/>
                    <a:p>
                      <a:pPr fontAlgn="base"/>
                      <a:r>
                        <a:rPr lang="en-US" sz="2000">
                          <a:solidFill>
                            <a:schemeClr val="tx1"/>
                          </a:solidFill>
                          <a:effectLst/>
                        </a:rPr>
                        <a:t>E-commerce, online banking, digital advertising</a:t>
                      </a:r>
                    </a:p>
                  </a:txBody>
                  <a:tcPr anchor="ctr"/>
                </a:tc>
                <a:tc>
                  <a:txBody>
                    <a:bodyPr/>
                    <a:lstStyle/>
                    <a:p>
                      <a:pPr fontAlgn="base"/>
                      <a:r>
                        <a:rPr lang="en-US" sz="2000">
                          <a:solidFill>
                            <a:schemeClr val="tx1"/>
                          </a:solidFill>
                          <a:effectLst/>
                        </a:rPr>
                        <a:t>E-commerce, digital manufacturing, digital health services, smart agriculture</a:t>
                      </a:r>
                    </a:p>
                  </a:txBody>
                  <a:tcPr anchor="ctr"/>
                </a:tc>
                <a:extLst>
                  <a:ext uri="{0D108BD9-81ED-4DB2-BD59-A6C34878D82A}">
                    <a16:rowId xmlns:a16="http://schemas.microsoft.com/office/drawing/2014/main" val="45608491"/>
                  </a:ext>
                </a:extLst>
              </a:tr>
              <a:tr h="658734">
                <a:tc>
                  <a:txBody>
                    <a:bodyPr/>
                    <a:lstStyle/>
                    <a:p>
                      <a:pPr fontAlgn="base"/>
                      <a:r>
                        <a:rPr lang="en-US" sz="2000" b="1" dirty="0">
                          <a:solidFill>
                            <a:schemeClr val="tx1"/>
                          </a:solidFill>
                          <a:effectLst/>
                        </a:rPr>
                        <a:t>Inclusion of indirect usage</a:t>
                      </a:r>
                      <a:endParaRPr lang="en-US" sz="2000" dirty="0">
                        <a:solidFill>
                          <a:schemeClr val="tx1"/>
                        </a:solidFill>
                        <a:effectLst/>
                      </a:endParaRPr>
                    </a:p>
                  </a:txBody>
                  <a:tcPr anchor="ctr"/>
                </a:tc>
                <a:tc>
                  <a:txBody>
                    <a:bodyPr/>
                    <a:lstStyle/>
                    <a:p>
                      <a:pPr fontAlgn="base"/>
                      <a:r>
                        <a:rPr lang="en-US" sz="2000" dirty="0">
                          <a:solidFill>
                            <a:schemeClr val="tx1"/>
                          </a:solidFill>
                          <a:effectLst/>
                        </a:rPr>
                        <a:t>No</a:t>
                      </a:r>
                    </a:p>
                  </a:txBody>
                  <a:tcPr anchor="ctr"/>
                </a:tc>
                <a:tc>
                  <a:txBody>
                    <a:bodyPr/>
                    <a:lstStyle/>
                    <a:p>
                      <a:pPr fontAlgn="base"/>
                      <a:r>
                        <a:rPr lang="en-US" sz="2000" dirty="0">
                          <a:solidFill>
                            <a:schemeClr val="tx1"/>
                          </a:solidFill>
                          <a:effectLst/>
                        </a:rPr>
                        <a:t>Yes</a:t>
                      </a:r>
                    </a:p>
                  </a:txBody>
                  <a:tcPr anchor="ctr"/>
                </a:tc>
                <a:extLst>
                  <a:ext uri="{0D108BD9-81ED-4DB2-BD59-A6C34878D82A}">
                    <a16:rowId xmlns:a16="http://schemas.microsoft.com/office/drawing/2014/main" val="4017711834"/>
                  </a:ext>
                </a:extLst>
              </a:tr>
            </a:tbl>
          </a:graphicData>
        </a:graphic>
      </p:graphicFrame>
    </p:spTree>
    <p:extLst>
      <p:ext uri="{BB962C8B-B14F-4D97-AF65-F5344CB8AC3E}">
        <p14:creationId xmlns:p14="http://schemas.microsoft.com/office/powerpoint/2010/main" val="10288945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672166" y="418880"/>
            <a:ext cx="10515600" cy="875701"/>
          </a:xfrm>
        </p:spPr>
        <p:txBody>
          <a:bodyPr/>
          <a:lstStyle/>
          <a:p>
            <a:r>
              <a:rPr lang="en-US" dirty="0"/>
              <a:t>Chapter 1 Discussion Questions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512" y="1465236"/>
            <a:ext cx="10541127" cy="1132258"/>
          </a:xfrm>
        </p:spPr>
        <p:txBody>
          <a:bodyPr>
            <a:normAutofit/>
          </a:bodyPr>
          <a:lstStyle/>
          <a:p>
            <a:pPr marL="0" indent="0" algn="l">
              <a:buNone/>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Explain the impact of the 4th Industrial Revolution on how we live and work, focusing on its key features.</a:t>
            </a:r>
          </a:p>
        </p:txBody>
      </p:sp>
      <p:sp>
        <p:nvSpPr>
          <p:cNvPr id="6" name="TextBox 5">
            <a:extLst>
              <a:ext uri="{FF2B5EF4-FFF2-40B4-BE49-F238E27FC236}">
                <a16:creationId xmlns:a16="http://schemas.microsoft.com/office/drawing/2014/main" id="{7934DB96-5563-2BDC-C1BB-A70DC6A39EEB}"/>
              </a:ext>
            </a:extLst>
          </p:cNvPr>
          <p:cNvSpPr txBox="1"/>
          <p:nvPr/>
        </p:nvSpPr>
        <p:spPr>
          <a:xfrm>
            <a:off x="909637" y="2727722"/>
            <a:ext cx="10653578" cy="3751476"/>
          </a:xfrm>
          <a:prstGeom prst="rect">
            <a:avLst/>
          </a:prstGeom>
          <a:noFill/>
        </p:spPr>
        <p:txBody>
          <a:bodyPr wrap="square">
            <a:spAutoFit/>
          </a:bodyPr>
          <a:lstStyle/>
          <a:p>
            <a:pPr marL="342900" indent="-342900" algn="l">
              <a:lnSpc>
                <a:spcPct val="125000"/>
              </a:lnSpc>
              <a:buFont typeface="Arial" panose="020B0604020202020204" pitchFamily="34" charset="0"/>
              <a:buChar char="•"/>
            </a:pPr>
            <a:r>
              <a:rPr lang="en-US" sz="2400" b="0" i="0" dirty="0">
                <a:effectLst/>
                <a:latin typeface="Söhne"/>
              </a:rPr>
              <a:t>4</a:t>
            </a:r>
            <a:r>
              <a:rPr lang="en-US" sz="2400" b="0" i="0" baseline="30000" dirty="0">
                <a:effectLst/>
                <a:latin typeface="Söhne"/>
              </a:rPr>
              <a:t>th</a:t>
            </a:r>
            <a:r>
              <a:rPr lang="en-US" sz="2400" b="0" i="0" dirty="0">
                <a:effectLst/>
                <a:latin typeface="Söhne"/>
              </a:rPr>
              <a:t> IR introduces disruptive technologies affecting living and working.</a:t>
            </a:r>
          </a:p>
          <a:p>
            <a:pPr marL="342900" indent="-342900" algn="l">
              <a:lnSpc>
                <a:spcPct val="125000"/>
              </a:lnSpc>
              <a:buFont typeface="Arial" panose="020B0604020202020204" pitchFamily="34" charset="0"/>
              <a:buChar char="•"/>
            </a:pPr>
            <a:r>
              <a:rPr lang="en-US" sz="2400" b="0" i="0" dirty="0">
                <a:effectLst/>
                <a:latin typeface="Söhne"/>
              </a:rPr>
              <a:t>Enhances interconnectivity via IoT, improving device communication.</a:t>
            </a:r>
          </a:p>
          <a:p>
            <a:pPr marL="342900" indent="-342900" algn="l">
              <a:lnSpc>
                <a:spcPct val="125000"/>
              </a:lnSpc>
              <a:buFont typeface="Arial" panose="020B0604020202020204" pitchFamily="34" charset="0"/>
              <a:buChar char="•"/>
            </a:pPr>
            <a:r>
              <a:rPr lang="en-US" sz="2400" b="0" i="0" dirty="0">
                <a:effectLst/>
                <a:latin typeface="Söhne"/>
              </a:rPr>
              <a:t>Increases coordination and efficiency in different sectors.</a:t>
            </a:r>
          </a:p>
          <a:p>
            <a:pPr marL="342900" indent="-342900" algn="l">
              <a:lnSpc>
                <a:spcPct val="125000"/>
              </a:lnSpc>
              <a:buFont typeface="Arial" panose="020B0604020202020204" pitchFamily="34" charset="0"/>
              <a:buChar char="•"/>
            </a:pPr>
            <a:r>
              <a:rPr lang="en-US" sz="2400" b="0" i="0" dirty="0">
                <a:effectLst/>
                <a:latin typeface="Söhne"/>
              </a:rPr>
              <a:t>Advanced robotics and AI reduce the need for human intervention.</a:t>
            </a:r>
          </a:p>
          <a:p>
            <a:pPr marL="342900" indent="-342900" algn="l">
              <a:lnSpc>
                <a:spcPct val="125000"/>
              </a:lnSpc>
              <a:buFont typeface="Arial" panose="020B0604020202020204" pitchFamily="34" charset="0"/>
              <a:buChar char="•"/>
            </a:pPr>
            <a:r>
              <a:rPr lang="en-US" sz="2400" b="0" i="0" dirty="0">
                <a:effectLst/>
                <a:latin typeface="Söhne"/>
              </a:rPr>
              <a:t>Real-time data offers immediate insights for process optimization.</a:t>
            </a:r>
          </a:p>
          <a:p>
            <a:pPr marL="342900" indent="-342900" algn="l">
              <a:lnSpc>
                <a:spcPct val="125000"/>
              </a:lnSpc>
              <a:buFont typeface="Arial" panose="020B0604020202020204" pitchFamily="34" charset="0"/>
              <a:buChar char="•"/>
            </a:pPr>
            <a:r>
              <a:rPr lang="en-US" sz="2400" b="0" i="0" dirty="0">
                <a:effectLst/>
                <a:latin typeface="Söhne"/>
              </a:rPr>
              <a:t>Facilitates informed decision-making.</a:t>
            </a:r>
          </a:p>
          <a:p>
            <a:pPr marL="342900" indent="-342900" algn="l">
              <a:lnSpc>
                <a:spcPct val="125000"/>
              </a:lnSpc>
              <a:buFont typeface="Arial" panose="020B0604020202020204" pitchFamily="34" charset="0"/>
              <a:buChar char="•"/>
            </a:pPr>
            <a:r>
              <a:rPr lang="en-US" sz="2400" b="0" i="0" dirty="0">
                <a:effectLst/>
                <a:latin typeface="Söhne"/>
              </a:rPr>
              <a:t>Advanced UIs like VR and AR change how humans interact with tech.</a:t>
            </a:r>
          </a:p>
          <a:p>
            <a:pPr marL="342900" indent="-342900" algn="l">
              <a:lnSpc>
                <a:spcPct val="125000"/>
              </a:lnSpc>
              <a:buFont typeface="Arial" panose="020B0604020202020204" pitchFamily="34" charset="0"/>
              <a:buChar char="•"/>
            </a:pPr>
            <a:r>
              <a:rPr lang="en-US" sz="2400" b="0" i="0" dirty="0">
                <a:effectLst/>
                <a:latin typeface="Söhne"/>
              </a:rPr>
              <a:t>Alters experiences in professional and personal settings.</a:t>
            </a:r>
          </a:p>
        </p:txBody>
      </p:sp>
    </p:spTree>
    <p:extLst>
      <p:ext uri="{BB962C8B-B14F-4D97-AF65-F5344CB8AC3E}">
        <p14:creationId xmlns:p14="http://schemas.microsoft.com/office/powerpoint/2010/main" val="32314366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620505" y="337918"/>
            <a:ext cx="10515600" cy="875701"/>
          </a:xfrm>
        </p:spPr>
        <p:txBody>
          <a:bodyPr/>
          <a:lstStyle/>
          <a:p>
            <a:r>
              <a:rPr lang="en-US" dirty="0"/>
              <a:t>Chapter 1 Discussion Questions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512" y="1465236"/>
            <a:ext cx="10541127" cy="1132258"/>
          </a:xfrm>
        </p:spPr>
        <p:txBody>
          <a:bodyPr>
            <a:normAutofit/>
          </a:bodyPr>
          <a:lstStyle/>
          <a:p>
            <a:pPr marL="0" indent="0" algn="l">
              <a:buNone/>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Explain the role of Artificial Intelligence (AI) in the digital economy and how it influences business processes and user experiences.</a:t>
            </a:r>
          </a:p>
        </p:txBody>
      </p:sp>
      <p:sp>
        <p:nvSpPr>
          <p:cNvPr id="6" name="TextBox 5">
            <a:extLst>
              <a:ext uri="{FF2B5EF4-FFF2-40B4-BE49-F238E27FC236}">
                <a16:creationId xmlns:a16="http://schemas.microsoft.com/office/drawing/2014/main" id="{7934DB96-5563-2BDC-C1BB-A70DC6A39EEB}"/>
              </a:ext>
            </a:extLst>
          </p:cNvPr>
          <p:cNvSpPr txBox="1"/>
          <p:nvPr/>
        </p:nvSpPr>
        <p:spPr>
          <a:xfrm>
            <a:off x="909637" y="2727722"/>
            <a:ext cx="10653578" cy="3257174"/>
          </a:xfrm>
          <a:prstGeom prst="rect">
            <a:avLst/>
          </a:prstGeom>
          <a:noFill/>
        </p:spPr>
        <p:txBody>
          <a:bodyPr wrap="square">
            <a:spAutoFit/>
          </a:bodyPr>
          <a:lstStyle/>
          <a:p>
            <a:pPr marL="342900" indent="-342900" algn="l">
              <a:lnSpc>
                <a:spcPct val="150000"/>
              </a:lnSpc>
              <a:buFont typeface="Arial" panose="020B0604020202020204" pitchFamily="34" charset="0"/>
              <a:buChar char="•"/>
            </a:pPr>
            <a:r>
              <a:rPr lang="en-US" sz="2800" b="0" i="0" dirty="0">
                <a:effectLst/>
                <a:latin typeface="Söhne"/>
              </a:rPr>
              <a:t>AI is pivotal in the digital economy as an economic catalyst.</a:t>
            </a:r>
          </a:p>
          <a:p>
            <a:pPr marL="342900" indent="-342900" algn="l">
              <a:lnSpc>
                <a:spcPct val="150000"/>
              </a:lnSpc>
              <a:buFont typeface="Arial" panose="020B0604020202020204" pitchFamily="34" charset="0"/>
              <a:buChar char="•"/>
            </a:pPr>
            <a:r>
              <a:rPr lang="en-US" sz="2800" b="0" i="0" dirty="0">
                <a:effectLst/>
                <a:latin typeface="Söhne"/>
              </a:rPr>
              <a:t>Automates processes and enhances user experiences.</a:t>
            </a:r>
          </a:p>
          <a:p>
            <a:pPr marL="342900" indent="-342900" algn="l">
              <a:lnSpc>
                <a:spcPct val="150000"/>
              </a:lnSpc>
              <a:buFont typeface="Arial" panose="020B0604020202020204" pitchFamily="34" charset="0"/>
              <a:buChar char="•"/>
            </a:pPr>
            <a:r>
              <a:rPr lang="en-US" sz="2800" b="0" i="0" dirty="0">
                <a:effectLst/>
                <a:latin typeface="Söhne"/>
              </a:rPr>
              <a:t>Crucial for swift data analysis of extensive datasets.</a:t>
            </a:r>
          </a:p>
          <a:p>
            <a:pPr marL="342900" indent="-342900" algn="l">
              <a:lnSpc>
                <a:spcPct val="150000"/>
              </a:lnSpc>
              <a:buFont typeface="Arial" panose="020B0604020202020204" pitchFamily="34" charset="0"/>
              <a:buChar char="•"/>
            </a:pPr>
            <a:r>
              <a:rPr lang="en-US" sz="2800" b="0" i="0" dirty="0">
                <a:effectLst/>
                <a:latin typeface="Söhne"/>
              </a:rPr>
              <a:t>Enables personalized services and products.</a:t>
            </a:r>
          </a:p>
          <a:p>
            <a:pPr marL="342900" indent="-342900" algn="l">
              <a:lnSpc>
                <a:spcPct val="150000"/>
              </a:lnSpc>
              <a:buFont typeface="Arial" panose="020B0604020202020204" pitchFamily="34" charset="0"/>
              <a:buChar char="•"/>
            </a:pPr>
            <a:r>
              <a:rPr lang="en-US" sz="2800" b="0" i="0" dirty="0">
                <a:effectLst/>
                <a:latin typeface="Söhne"/>
              </a:rPr>
              <a:t>Boosts consumer engagement and sales.</a:t>
            </a:r>
          </a:p>
        </p:txBody>
      </p:sp>
    </p:spTree>
    <p:extLst>
      <p:ext uri="{BB962C8B-B14F-4D97-AF65-F5344CB8AC3E}">
        <p14:creationId xmlns:p14="http://schemas.microsoft.com/office/powerpoint/2010/main" val="15415823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4030851" y="312087"/>
            <a:ext cx="10515600" cy="875701"/>
          </a:xfrm>
        </p:spPr>
        <p:txBody>
          <a:bodyPr/>
          <a:lstStyle/>
          <a:p>
            <a:r>
              <a:rPr lang="en-US" dirty="0"/>
              <a:t>Objectives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715532"/>
            <a:ext cx="10507472" cy="4593828"/>
          </a:xfrm>
        </p:spPr>
        <p:txBody>
          <a:bodyPr>
            <a:normAutofit/>
          </a:bodyPr>
          <a:lstStyle/>
          <a:p>
            <a:pPr marL="457200" indent="-457200" algn="l">
              <a:buFont typeface="+mj-lt"/>
              <a:buAutoNum type="arabicPeriod"/>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Understand how cloud computing enables users to access storage, processing, and software applications without the need for local infrastructure.</a:t>
            </a:r>
          </a:p>
          <a:p>
            <a:pPr marL="457200" indent="-457200" algn="l">
              <a:buFont typeface="+mj-lt"/>
              <a:buAutoNum type="arabicPeriod"/>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Recognize the importance of efficient resource utilization in cloud environments, focusing on scalability and measured service.</a:t>
            </a:r>
          </a:p>
          <a:p>
            <a:pPr marL="457200" indent="-457200" algn="l">
              <a:buFont typeface="+mj-lt"/>
              <a:buAutoNum type="arabicPeriod"/>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Distinguish between different cloud deployment models and their suitability for various business and organizational needs.</a:t>
            </a:r>
          </a:p>
          <a:p>
            <a:pPr marL="457200" indent="-457200" algn="l">
              <a:buFont typeface="+mj-lt"/>
              <a:buAutoNum type="arabicPeriod"/>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Evaluate and select the appropriate cloud service model (IaaS, PaaS, or SaaS) for an organization's specific requirements.</a:t>
            </a:r>
          </a:p>
          <a:p>
            <a:pPr marL="457200" indent="-457200" algn="l">
              <a:buFont typeface="+mj-lt"/>
              <a:buAutoNum type="arabicPeriod"/>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Explain the concept of Edge Computing and its role in improving response times and conserving bandwidth by processing data closer to its source.</a:t>
            </a:r>
          </a:p>
        </p:txBody>
      </p:sp>
    </p:spTree>
    <p:extLst>
      <p:ext uri="{BB962C8B-B14F-4D97-AF65-F5344CB8AC3E}">
        <p14:creationId xmlns:p14="http://schemas.microsoft.com/office/powerpoint/2010/main" val="20466616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3581400" y="601389"/>
            <a:ext cx="10515600" cy="875701"/>
          </a:xfrm>
        </p:spPr>
        <p:txBody>
          <a:bodyPr/>
          <a:lstStyle/>
          <a:p>
            <a:r>
              <a:rPr lang="en-US" dirty="0"/>
              <a:t>Objectives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715532"/>
            <a:ext cx="9349038" cy="4593828"/>
          </a:xfrm>
        </p:spPr>
        <p:txBody>
          <a:bodyPr>
            <a:normAutofit/>
          </a:bodyPr>
          <a:lstStyle/>
          <a:p>
            <a:pPr marL="457200" indent="-457200" algn="l">
              <a:buFont typeface="+mj-lt"/>
              <a:buAutoNum type="arabicPeriod" startAt="5"/>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Demonstrate an understanding of the potential of big data in deriving valuable insights for informed decision-making.</a:t>
            </a:r>
          </a:p>
          <a:p>
            <a:pPr marL="457200" indent="-457200" algn="l">
              <a:buFont typeface="+mj-lt"/>
              <a:buAutoNum type="arabicPeriod" startAt="5"/>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Describe the principles of Artificial Intelligence (AI) in problem-solving, pattern recognition, and decision-making that emulate human cognitive functions.</a:t>
            </a:r>
          </a:p>
          <a:p>
            <a:pPr marL="457200" indent="-457200" algn="l">
              <a:buFont typeface="+mj-lt"/>
              <a:buAutoNum type="arabicPeriod" startAt="5"/>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Advocate for the responsible and ethical use of AI, being cognizant of its benefits and potential pitfalls.</a:t>
            </a:r>
          </a:p>
          <a:p>
            <a:pPr marL="457200" indent="-457200" algn="l">
              <a:buFont typeface="+mj-lt"/>
              <a:buAutoNum type="arabicPeriod" startAt="5"/>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These learning outcomes set clear expectations for what the learners should know or be able to do after reading and understanding the chapter.</a:t>
            </a:r>
          </a:p>
        </p:txBody>
      </p:sp>
    </p:spTree>
    <p:extLst>
      <p:ext uri="{BB962C8B-B14F-4D97-AF65-F5344CB8AC3E}">
        <p14:creationId xmlns:p14="http://schemas.microsoft.com/office/powerpoint/2010/main" val="11843612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3142281" y="720209"/>
            <a:ext cx="10515600" cy="875701"/>
          </a:xfrm>
        </p:spPr>
        <p:txBody>
          <a:bodyPr/>
          <a:lstStyle/>
          <a:p>
            <a:r>
              <a:rPr lang="en-US" dirty="0"/>
              <a:t>Cloud Computing</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73515" y="1879599"/>
            <a:ext cx="9349038" cy="4043997"/>
          </a:xfrm>
        </p:spPr>
        <p:txBody>
          <a:bodyPr>
            <a:normAutofit/>
          </a:bodyPr>
          <a:lstStyle/>
          <a:p>
            <a:pPr marL="0" indent="0" algn="l">
              <a:buNone/>
            </a:pPr>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What is cloud computing?</a:t>
            </a:r>
          </a:p>
          <a:p>
            <a:pPr marL="0" indent="0" algn="l">
              <a:buNone/>
            </a:pPr>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Cloud computing refers to the delivery of computing services over the Internet, including storage, processing power, and software applications. </a:t>
            </a:r>
          </a:p>
          <a:p>
            <a:pPr marL="0" indent="0" algn="l">
              <a:buNone/>
            </a:pPr>
            <a:endPar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r>
              <a:rPr lang="en-US" sz="2800" b="1" kern="100" dirty="0">
                <a:solidFill>
                  <a:schemeClr val="tx1"/>
                </a:solidFill>
                <a:latin typeface="Calibri" panose="020F0502020204030204" pitchFamily="34" charset="0"/>
                <a:ea typeface="Calibri" panose="020F0502020204030204" pitchFamily="34" charset="0"/>
                <a:cs typeface="Arial" panose="020B0604020202020204" pitchFamily="34" charset="0"/>
              </a:rPr>
              <a:t>	It allows users to access resources and services on-demand, without the need for physical infrastructure or local servers.</a:t>
            </a:r>
          </a:p>
        </p:txBody>
      </p:sp>
      <p:pic>
        <p:nvPicPr>
          <p:cNvPr id="4" name="Picture 3">
            <a:extLst>
              <a:ext uri="{FF2B5EF4-FFF2-40B4-BE49-F238E27FC236}">
                <a16:creationId xmlns:a16="http://schemas.microsoft.com/office/drawing/2014/main" id="{5AEF4F25-1FC6-8598-8785-0A2D180DABAD}"/>
              </a:ext>
            </a:extLst>
          </p:cNvPr>
          <p:cNvPicPr>
            <a:picLocks noChangeAspect="1"/>
          </p:cNvPicPr>
          <p:nvPr/>
        </p:nvPicPr>
        <p:blipFill>
          <a:blip r:embed="rId3"/>
          <a:stretch>
            <a:fillRect/>
          </a:stretch>
        </p:blipFill>
        <p:spPr>
          <a:xfrm>
            <a:off x="6843967" y="2580153"/>
            <a:ext cx="5779509" cy="4102964"/>
          </a:xfrm>
          <a:prstGeom prst="rect">
            <a:avLst/>
          </a:prstGeom>
        </p:spPr>
      </p:pic>
    </p:spTree>
    <p:extLst>
      <p:ext uri="{BB962C8B-B14F-4D97-AF65-F5344CB8AC3E}">
        <p14:creationId xmlns:p14="http://schemas.microsoft.com/office/powerpoint/2010/main" val="12325690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1551122" y="585890"/>
            <a:ext cx="10515600" cy="875701"/>
          </a:xfrm>
        </p:spPr>
        <p:txBody>
          <a:bodyPr/>
          <a:lstStyle/>
          <a:p>
            <a:r>
              <a:rPr lang="en-US" dirty="0"/>
              <a:t>Characteristics of Cloud Computing</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715532"/>
            <a:ext cx="10512552" cy="4593828"/>
          </a:xfrm>
        </p:spPr>
        <p:txBody>
          <a:bodyPr>
            <a:normAutofit fontScale="92500" lnSpcReduction="10000"/>
          </a:bodyPr>
          <a:lstStyle/>
          <a:p>
            <a:pPr marL="0" indent="0" algn="l">
              <a:buNone/>
            </a:pPr>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Key Characteristics of Cloud Computing</a:t>
            </a:r>
          </a:p>
          <a:p>
            <a:pPr marL="0" indent="0" algn="l">
              <a:buNone/>
            </a:pPr>
            <a:r>
              <a:rPr lang="en-US"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On-Demand Self-Service: Users can provision resources and services as needed, without requiring human interaction with service providers.</a:t>
            </a:r>
          </a:p>
          <a:p>
            <a:pPr marL="0" indent="0" algn="l">
              <a:buNone/>
            </a:pPr>
            <a:r>
              <a:rPr lang="en-US"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Broad Network Access: Services are accessible over the internet via standard protocols and devices.</a:t>
            </a:r>
          </a:p>
          <a:p>
            <a:pPr marL="0" indent="0" algn="l">
              <a:buNone/>
            </a:pPr>
            <a:r>
              <a:rPr lang="en-US"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Resource Pooling: Computing resources are pooled together to serve multiple users, allowing for efficient utilization and scalability.</a:t>
            </a:r>
          </a:p>
          <a:p>
            <a:pPr marL="0" indent="0" algn="l">
              <a:buNone/>
            </a:pPr>
            <a:r>
              <a:rPr lang="en-US"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Rapid Elasticity: Resources can be scaled up or down quickly to meet changing demands.</a:t>
            </a:r>
          </a:p>
          <a:p>
            <a:pPr marL="0" indent="0" algn="l">
              <a:buNone/>
            </a:pPr>
            <a:r>
              <a:rPr lang="en-US"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Measured Service: Cloud service usage is measured, monitored, and billed based on actual consumption.</a:t>
            </a:r>
          </a:p>
        </p:txBody>
      </p:sp>
    </p:spTree>
    <p:extLst>
      <p:ext uri="{BB962C8B-B14F-4D97-AF65-F5344CB8AC3E}">
        <p14:creationId xmlns:p14="http://schemas.microsoft.com/office/powerpoint/2010/main" val="21815090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p:txBody>
          <a:bodyPr/>
          <a:lstStyle/>
          <a:p>
            <a:r>
              <a:rPr lang="en-US" dirty="0"/>
              <a:t>Cloud Deployment Models</a:t>
            </a:r>
          </a:p>
        </p:txBody>
      </p:sp>
      <p:pic>
        <p:nvPicPr>
          <p:cNvPr id="4" name="Picture 3">
            <a:extLst>
              <a:ext uri="{FF2B5EF4-FFF2-40B4-BE49-F238E27FC236}">
                <a16:creationId xmlns:a16="http://schemas.microsoft.com/office/drawing/2014/main" id="{841A5CCD-C735-0462-47ED-B2EE864C0ED9}"/>
              </a:ext>
            </a:extLst>
          </p:cNvPr>
          <p:cNvPicPr>
            <a:picLocks noChangeAspect="1"/>
          </p:cNvPicPr>
          <p:nvPr/>
        </p:nvPicPr>
        <p:blipFill>
          <a:blip r:embed="rId3"/>
          <a:stretch>
            <a:fillRect/>
          </a:stretch>
        </p:blipFill>
        <p:spPr>
          <a:xfrm>
            <a:off x="1373889" y="1293673"/>
            <a:ext cx="9444221" cy="5290035"/>
          </a:xfrm>
          <a:prstGeom prst="rect">
            <a:avLst/>
          </a:prstGeom>
        </p:spPr>
      </p:pic>
    </p:spTree>
    <p:extLst>
      <p:ext uri="{BB962C8B-B14F-4D97-AF65-F5344CB8AC3E}">
        <p14:creationId xmlns:p14="http://schemas.microsoft.com/office/powerpoint/2010/main" val="23322805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Types of Cloud - TAE">
            <a:extLst>
              <a:ext uri="{FF2B5EF4-FFF2-40B4-BE49-F238E27FC236}">
                <a16:creationId xmlns:a16="http://schemas.microsoft.com/office/drawing/2014/main" id="{1F2D0CE1-A2E5-B230-F59F-FB5191C31039}"/>
              </a:ext>
            </a:extLst>
          </p:cNvPr>
          <p:cNvPicPr>
            <a:picLocks noChangeAspect="1" noChangeArrowheads="1"/>
          </p:cNvPicPr>
          <p:nvPr/>
        </p:nvPicPr>
        <p:blipFill>
          <a:blip r:embed="rId3">
            <a:duotone>
              <a:schemeClr val="accent2">
                <a:shade val="45000"/>
                <a:satMod val="135000"/>
              </a:schemeClr>
              <a:prstClr val="white"/>
            </a:duotone>
          </a:blip>
          <a:srcRect/>
          <a:stretch>
            <a:fillRect/>
          </a:stretch>
        </p:blipFill>
        <p:spPr bwMode="auto">
          <a:xfrm>
            <a:off x="8387256" y="2306321"/>
            <a:ext cx="3498793" cy="2684134"/>
          </a:xfrm>
          <a:prstGeom prst="rect">
            <a:avLst/>
          </a:prstGeom>
          <a:noFill/>
        </p:spPr>
      </p:pic>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341536" y="662478"/>
            <a:ext cx="10515600" cy="875701"/>
          </a:xfrm>
        </p:spPr>
        <p:txBody>
          <a:bodyPr/>
          <a:lstStyle/>
          <a:p>
            <a:r>
              <a:rPr lang="en-US" dirty="0"/>
              <a:t>Cloud Deployment Models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715532"/>
            <a:ext cx="7906512" cy="4593828"/>
          </a:xfrm>
        </p:spPr>
        <p:txBody>
          <a:bodyPr>
            <a:normAutofit/>
          </a:bodyPr>
          <a:lstStyle/>
          <a:p>
            <a:pPr marL="0" indent="0">
              <a:buNone/>
            </a:pPr>
            <a:r>
              <a:rPr lang="en-US" altLang="en-US" sz="3200" b="1" dirty="0">
                <a:solidFill>
                  <a:schemeClr val="tx1"/>
                </a:solidFill>
                <a:cs typeface="Segoe UI Semibold" panose="020B0702040204020203" pitchFamily="34" charset="0"/>
              </a:rPr>
              <a:t>Public Cloud</a:t>
            </a:r>
          </a:p>
          <a:p>
            <a:r>
              <a:rPr lang="en-US" altLang="en-US" sz="2800" b="1" dirty="0">
                <a:solidFill>
                  <a:schemeClr val="tx1"/>
                </a:solidFill>
                <a:cs typeface="Segoe UI Semibold" panose="020B0702040204020203" pitchFamily="34" charset="0"/>
              </a:rPr>
              <a:t>Services are provided over a public network and available to anyone who wants to use them.</a:t>
            </a:r>
          </a:p>
          <a:p>
            <a:r>
              <a:rPr lang="en-US" altLang="en-US" sz="2800" b="1" dirty="0">
                <a:solidFill>
                  <a:schemeClr val="tx1"/>
                </a:solidFill>
                <a:cs typeface="Segoe UI Semibold" panose="020B0702040204020203" pitchFamily="34" charset="0"/>
              </a:rPr>
              <a:t>It is a cost-effective option for businesses and individuals looking for scalability and flexibility.</a:t>
            </a:r>
          </a:p>
          <a:p>
            <a:r>
              <a:rPr lang="en-US" altLang="en-US" sz="2800" b="1" dirty="0">
                <a:solidFill>
                  <a:schemeClr val="tx1"/>
                </a:solidFill>
                <a:cs typeface="Segoe UI Semibold" panose="020B0702040204020203" pitchFamily="34" charset="0"/>
              </a:rPr>
              <a:t>Public cloud providers, such as AWS, Azure, and GCP, offer a wide range of services accessible to the general public.</a:t>
            </a:r>
          </a:p>
        </p:txBody>
      </p:sp>
    </p:spTree>
    <p:extLst>
      <p:ext uri="{BB962C8B-B14F-4D97-AF65-F5344CB8AC3E}">
        <p14:creationId xmlns:p14="http://schemas.microsoft.com/office/powerpoint/2010/main" val="26561594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p:txBody>
          <a:bodyPr/>
          <a:lstStyle/>
          <a:p>
            <a:r>
              <a:rPr lang="en-US" dirty="0"/>
              <a:t>Cloud Deployment Models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715532"/>
            <a:ext cx="7901432" cy="4593828"/>
          </a:xfrm>
        </p:spPr>
        <p:txBody>
          <a:bodyPr>
            <a:normAutofit/>
          </a:bodyPr>
          <a:lstStyle/>
          <a:p>
            <a:pPr marL="0" indent="0" algn="l">
              <a:buNone/>
            </a:pPr>
            <a:r>
              <a:rPr lang="en-US" sz="32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Private Cloud</a:t>
            </a:r>
          </a:p>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Infrastructure is dedicated to a single organization and may be located on-premises or off-premises.</a:t>
            </a:r>
          </a:p>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Private cloud environments are designed to meet specific security, compliance, or performance requirements.</a:t>
            </a:r>
          </a:p>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They offer enhanced control, customization, and privacy but require significant upfront investment.</a:t>
            </a:r>
          </a:p>
          <a:p>
            <a:pPr marL="0" indent="0" algn="l">
              <a:buNone/>
            </a:pPr>
            <a:endParaRPr lang="en-US" sz="32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0" indent="0" algn="l">
              <a:buNone/>
            </a:pPr>
            <a:endPar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F9785C8E-0B86-EFA5-4FBB-D9A4AC476255}"/>
              </a:ext>
            </a:extLst>
          </p:cNvPr>
          <p:cNvPicPr>
            <a:picLocks noChangeAspect="1"/>
          </p:cNvPicPr>
          <p:nvPr/>
        </p:nvPicPr>
        <p:blipFill>
          <a:blip r:embed="rId3"/>
          <a:stretch>
            <a:fillRect/>
          </a:stretch>
        </p:blipFill>
        <p:spPr>
          <a:xfrm>
            <a:off x="8378920" y="1584738"/>
            <a:ext cx="3682671" cy="2941541"/>
          </a:xfrm>
          <a:prstGeom prst="rect">
            <a:avLst/>
          </a:prstGeom>
        </p:spPr>
      </p:pic>
    </p:spTree>
    <p:extLst>
      <p:ext uri="{BB962C8B-B14F-4D97-AF65-F5344CB8AC3E}">
        <p14:creationId xmlns:p14="http://schemas.microsoft.com/office/powerpoint/2010/main" val="22643806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775488" y="394745"/>
            <a:ext cx="10515600" cy="875701"/>
          </a:xfrm>
        </p:spPr>
        <p:txBody>
          <a:bodyPr/>
          <a:lstStyle/>
          <a:p>
            <a:r>
              <a:rPr lang="en-US" dirty="0"/>
              <a:t>Cloud Deployment Models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715532"/>
            <a:ext cx="7740686" cy="4593828"/>
          </a:xfrm>
        </p:spPr>
        <p:txBody>
          <a:bodyPr>
            <a:normAutofit/>
          </a:bodyPr>
          <a:lstStyle/>
          <a:p>
            <a:pPr marL="0" indent="0">
              <a:buNone/>
            </a:pPr>
            <a:r>
              <a:rPr lang="en-US" altLang="en-US" sz="3200" b="1" dirty="0">
                <a:solidFill>
                  <a:schemeClr val="tx1"/>
                </a:solidFill>
                <a:cs typeface="Segoe UI Semibold" panose="020B0702040204020203" pitchFamily="34" charset="0"/>
              </a:rPr>
              <a:t>Hybrid Cloud</a:t>
            </a:r>
          </a:p>
          <a:p>
            <a:r>
              <a:rPr lang="en-US" altLang="en-US" sz="2800" b="1" dirty="0">
                <a:solidFill>
                  <a:schemeClr val="tx1"/>
                </a:solidFill>
                <a:cs typeface="Segoe UI Semibold" panose="020B0702040204020203" pitchFamily="34" charset="0"/>
              </a:rPr>
              <a:t>Combines public and private cloud environments, allowing for flexibility and data sharing between the two.</a:t>
            </a:r>
          </a:p>
          <a:p>
            <a:r>
              <a:rPr lang="en-US" altLang="en-US" sz="2800" b="1" dirty="0">
                <a:solidFill>
                  <a:schemeClr val="tx1"/>
                </a:solidFill>
                <a:cs typeface="Segoe UI Semibold" panose="020B0702040204020203" pitchFamily="34" charset="0"/>
              </a:rPr>
              <a:t>Organizations can leverage the benefits of both public and private clouds, ensuring optimal resource allocation.</a:t>
            </a:r>
          </a:p>
          <a:p>
            <a:r>
              <a:rPr lang="en-US" altLang="en-US" sz="2800" b="1" dirty="0">
                <a:solidFill>
                  <a:schemeClr val="tx1"/>
                </a:solidFill>
                <a:cs typeface="Segoe UI Semibold" panose="020B0702040204020203" pitchFamily="34" charset="0"/>
              </a:rPr>
              <a:t>Hybrid cloud deployments enable workload portability and seamless integration between different environments.</a:t>
            </a:r>
          </a:p>
        </p:txBody>
      </p:sp>
      <p:pic>
        <p:nvPicPr>
          <p:cNvPr id="5" name="Picture 4">
            <a:extLst>
              <a:ext uri="{FF2B5EF4-FFF2-40B4-BE49-F238E27FC236}">
                <a16:creationId xmlns:a16="http://schemas.microsoft.com/office/drawing/2014/main" id="{1E3F9A3C-A333-A608-0E38-C18F8EBAB98C}"/>
              </a:ext>
            </a:extLst>
          </p:cNvPr>
          <p:cNvPicPr>
            <a:picLocks noChangeAspect="1"/>
          </p:cNvPicPr>
          <p:nvPr/>
        </p:nvPicPr>
        <p:blipFill>
          <a:blip r:embed="rId3"/>
          <a:stretch>
            <a:fillRect/>
          </a:stretch>
        </p:blipFill>
        <p:spPr>
          <a:xfrm>
            <a:off x="8875362" y="2573916"/>
            <a:ext cx="3040002" cy="2227788"/>
          </a:xfrm>
          <a:prstGeom prst="rect">
            <a:avLst/>
          </a:prstGeom>
        </p:spPr>
      </p:pic>
    </p:spTree>
    <p:extLst>
      <p:ext uri="{BB962C8B-B14F-4D97-AF65-F5344CB8AC3E}">
        <p14:creationId xmlns:p14="http://schemas.microsoft.com/office/powerpoint/2010/main" val="14429176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589509" y="548640"/>
            <a:ext cx="10515600" cy="875701"/>
          </a:xfrm>
        </p:spPr>
        <p:txBody>
          <a:bodyPr/>
          <a:lstStyle/>
          <a:p>
            <a:r>
              <a:rPr lang="en-US" dirty="0"/>
              <a:t>Cloud Deployment Models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84974" y="1477891"/>
            <a:ext cx="8155432" cy="4593828"/>
          </a:xfrm>
        </p:spPr>
        <p:txBody>
          <a:bodyPr>
            <a:normAutofit/>
          </a:bodyPr>
          <a:lstStyle/>
          <a:p>
            <a:pPr marL="0" indent="0">
              <a:buNone/>
            </a:pPr>
            <a:r>
              <a:rPr lang="en-US" altLang="en-US" sz="2800" b="1" dirty="0">
                <a:solidFill>
                  <a:schemeClr val="tx1"/>
                </a:solidFill>
                <a:cs typeface="Segoe UI Semibold" panose="020B0702040204020203" pitchFamily="34" charset="0"/>
              </a:rPr>
              <a:t>Community Cloud</a:t>
            </a:r>
          </a:p>
          <a:p>
            <a:r>
              <a:rPr lang="en-US" altLang="en-US" sz="2400" b="1" dirty="0">
                <a:solidFill>
                  <a:schemeClr val="tx1"/>
                </a:solidFill>
                <a:cs typeface="Segoe UI Semibold" panose="020B0702040204020203" pitchFamily="34" charset="0"/>
              </a:rPr>
              <a:t>Community cloud is a deployment model where infrastructure and services are shared among a specific community or group of organizations.</a:t>
            </a:r>
          </a:p>
          <a:p>
            <a:r>
              <a:rPr lang="en-US" altLang="en-US" sz="2400" b="1" dirty="0">
                <a:solidFill>
                  <a:schemeClr val="tx1"/>
                </a:solidFill>
                <a:cs typeface="Segoe UI Semibold" panose="020B0702040204020203" pitchFamily="34" charset="0"/>
              </a:rPr>
              <a:t>It caters to the needs of a particular community, such as government agencies, educational institutions, or research organizations.</a:t>
            </a:r>
          </a:p>
          <a:p>
            <a:r>
              <a:rPr lang="en-US" altLang="en-US" sz="2400" b="1" dirty="0">
                <a:solidFill>
                  <a:schemeClr val="tx1"/>
                </a:solidFill>
                <a:cs typeface="Segoe UI Semibold" panose="020B0702040204020203" pitchFamily="34" charset="0"/>
              </a:rPr>
              <a:t>Community cloud provides a cost-effective solution while addressing specific requirements and compliance standards of the community.</a:t>
            </a:r>
          </a:p>
        </p:txBody>
      </p:sp>
      <p:pic>
        <p:nvPicPr>
          <p:cNvPr id="4" name="Picture 3">
            <a:extLst>
              <a:ext uri="{FF2B5EF4-FFF2-40B4-BE49-F238E27FC236}">
                <a16:creationId xmlns:a16="http://schemas.microsoft.com/office/drawing/2014/main" id="{79B11B7B-D71D-18F5-0FC0-B05F92B06175}"/>
              </a:ext>
            </a:extLst>
          </p:cNvPr>
          <p:cNvPicPr>
            <a:picLocks noChangeAspect="1"/>
          </p:cNvPicPr>
          <p:nvPr/>
        </p:nvPicPr>
        <p:blipFill>
          <a:blip r:embed="rId3"/>
          <a:stretch>
            <a:fillRect/>
          </a:stretch>
        </p:blipFill>
        <p:spPr>
          <a:xfrm>
            <a:off x="9407470" y="3235184"/>
            <a:ext cx="2195539" cy="1606106"/>
          </a:xfrm>
          <a:prstGeom prst="rect">
            <a:avLst/>
          </a:prstGeom>
        </p:spPr>
      </p:pic>
    </p:spTree>
    <p:extLst>
      <p:ext uri="{BB962C8B-B14F-4D97-AF65-F5344CB8AC3E}">
        <p14:creationId xmlns:p14="http://schemas.microsoft.com/office/powerpoint/2010/main" val="30452095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181386" y="728373"/>
            <a:ext cx="10515600" cy="875701"/>
          </a:xfrm>
        </p:spPr>
        <p:txBody>
          <a:bodyPr/>
          <a:lstStyle/>
          <a:p>
            <a:r>
              <a:rPr lang="en-US" dirty="0"/>
              <a:t>Cloud Deployment Models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494476" y="2064594"/>
            <a:ext cx="7942072" cy="4593828"/>
          </a:xfrm>
        </p:spPr>
        <p:txBody>
          <a:bodyPr>
            <a:normAutofit/>
          </a:bodyPr>
          <a:lstStyle/>
          <a:p>
            <a:pPr marL="0" indent="0">
              <a:buNone/>
            </a:pPr>
            <a:r>
              <a:rPr lang="en-US" altLang="en-US" b="1" dirty="0">
                <a:solidFill>
                  <a:schemeClr val="tx1"/>
                </a:solidFill>
                <a:cs typeface="Segoe UI Semibold" panose="020B0702040204020203" pitchFamily="34" charset="0"/>
              </a:rPr>
              <a:t>Infrastructure as a Service (IaaS)</a:t>
            </a:r>
          </a:p>
          <a:p>
            <a:r>
              <a:rPr lang="en-US" altLang="en-US" sz="2400" b="1" dirty="0">
                <a:solidFill>
                  <a:schemeClr val="tx1"/>
                </a:solidFill>
                <a:cs typeface="Segoe UI Semibold" panose="020B0702040204020203" pitchFamily="34" charset="0"/>
              </a:rPr>
              <a:t>IaaS provides virtualized computing resources over the internet. </a:t>
            </a:r>
            <a:endParaRPr lang="ar-EG" altLang="en-US" sz="2400" b="1" dirty="0">
              <a:solidFill>
                <a:schemeClr val="tx1"/>
              </a:solidFill>
              <a:cs typeface="Segoe UI Semibold" panose="020B0702040204020203" pitchFamily="34" charset="0"/>
            </a:endParaRPr>
          </a:p>
          <a:p>
            <a:r>
              <a:rPr lang="en-US" altLang="en-US" sz="2400" b="1" dirty="0">
                <a:solidFill>
                  <a:schemeClr val="tx1"/>
                </a:solidFill>
                <a:cs typeface="Segoe UI Semibold" panose="020B0702040204020203" pitchFamily="34" charset="0"/>
              </a:rPr>
              <a:t>Users have control over the operating systems, storage, and networking components. </a:t>
            </a:r>
          </a:p>
          <a:p>
            <a:r>
              <a:rPr lang="en-US" altLang="en-US" sz="2400" b="1" dirty="0">
                <a:solidFill>
                  <a:schemeClr val="tx1"/>
                </a:solidFill>
                <a:cs typeface="Segoe UI Semibold" panose="020B0702040204020203" pitchFamily="34" charset="0"/>
              </a:rPr>
              <a:t>They can provision and manage virtual machines (VMs), storage, and networks according to their requirements. </a:t>
            </a:r>
            <a:endParaRPr lang="ar-EG" altLang="en-US" sz="2400" b="1" dirty="0">
              <a:solidFill>
                <a:schemeClr val="tx1"/>
              </a:solidFill>
              <a:cs typeface="Segoe UI Semibold" panose="020B0702040204020203" pitchFamily="34" charset="0"/>
            </a:endParaRPr>
          </a:p>
          <a:p>
            <a:r>
              <a:rPr lang="en-US" altLang="en-US" sz="2400" b="1" dirty="0">
                <a:solidFill>
                  <a:schemeClr val="tx1"/>
                </a:solidFill>
                <a:cs typeface="Segoe UI Semibold" panose="020B0702040204020203" pitchFamily="34" charset="0"/>
              </a:rPr>
              <a:t>Examples of IaaS providers include AWS EC2, Azure Virtual Machines, and Google Compute Engine.</a:t>
            </a:r>
          </a:p>
        </p:txBody>
      </p:sp>
      <p:pic>
        <p:nvPicPr>
          <p:cNvPr id="4" name="Picture 3">
            <a:extLst>
              <a:ext uri="{FF2B5EF4-FFF2-40B4-BE49-F238E27FC236}">
                <a16:creationId xmlns:a16="http://schemas.microsoft.com/office/drawing/2014/main" id="{5458E8BB-1B0B-4468-BE1C-32E2C05E41A2}"/>
              </a:ext>
            </a:extLst>
          </p:cNvPr>
          <p:cNvPicPr>
            <a:picLocks noChangeAspect="1"/>
          </p:cNvPicPr>
          <p:nvPr/>
        </p:nvPicPr>
        <p:blipFill>
          <a:blip r:embed="rId3"/>
          <a:stretch>
            <a:fillRect/>
          </a:stretch>
        </p:blipFill>
        <p:spPr>
          <a:xfrm>
            <a:off x="9169503" y="3051320"/>
            <a:ext cx="2468060" cy="2202606"/>
          </a:xfrm>
          <a:prstGeom prst="rect">
            <a:avLst/>
          </a:prstGeom>
        </p:spPr>
      </p:pic>
    </p:spTree>
    <p:extLst>
      <p:ext uri="{BB962C8B-B14F-4D97-AF65-F5344CB8AC3E}">
        <p14:creationId xmlns:p14="http://schemas.microsoft.com/office/powerpoint/2010/main" val="22227473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3664058" y="429859"/>
            <a:ext cx="10515600" cy="875701"/>
          </a:xfrm>
        </p:spPr>
        <p:txBody>
          <a:bodyPr/>
          <a:lstStyle/>
          <a:p>
            <a:r>
              <a:rPr lang="en-US" dirty="0"/>
              <a:t>Service Models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1237747" y="1497540"/>
            <a:ext cx="8546592" cy="5061188"/>
          </a:xfrm>
        </p:spPr>
        <p:txBody>
          <a:bodyPr>
            <a:normAutofit/>
          </a:bodyPr>
          <a:lstStyle/>
          <a:p>
            <a:pPr marL="0" indent="0" algn="l">
              <a:buNone/>
            </a:pPr>
            <a:r>
              <a:rPr lang="en-US" sz="3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Platform as a Service (PaaS)</a:t>
            </a:r>
          </a:p>
          <a:p>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PaaS offers a platform for developing, testing, and deploying applications.</a:t>
            </a:r>
          </a:p>
          <a:p>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Users can focus on application development without worrying about infrastructure management.</a:t>
            </a:r>
          </a:p>
          <a:p>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PaaS providers manage the underlying infrastructure, including servers, storage, and networking.</a:t>
            </a:r>
          </a:p>
          <a:p>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Developers can leverage pre-configured environments, development frameworks, and deployment tools.</a:t>
            </a:r>
          </a:p>
          <a:p>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Examples of PaaS providers include Heroku, Google App Engine, and AWS Elastic Beanstalk.</a:t>
            </a:r>
          </a:p>
          <a:p>
            <a:pPr marL="0" indent="0" algn="l">
              <a:buNone/>
            </a:pPr>
            <a:endPar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488BDB09-19FE-95E1-A90E-46E6BE128E23}"/>
              </a:ext>
            </a:extLst>
          </p:cNvPr>
          <p:cNvPicPr>
            <a:picLocks noChangeAspect="1"/>
          </p:cNvPicPr>
          <p:nvPr/>
        </p:nvPicPr>
        <p:blipFill>
          <a:blip r:embed="rId3"/>
          <a:stretch>
            <a:fillRect/>
          </a:stretch>
        </p:blipFill>
        <p:spPr>
          <a:xfrm>
            <a:off x="9491802" y="3874576"/>
            <a:ext cx="2634159" cy="1677864"/>
          </a:xfrm>
          <a:prstGeom prst="rect">
            <a:avLst/>
          </a:prstGeom>
        </p:spPr>
      </p:pic>
    </p:spTree>
    <p:extLst>
      <p:ext uri="{BB962C8B-B14F-4D97-AF65-F5344CB8AC3E}">
        <p14:creationId xmlns:p14="http://schemas.microsoft.com/office/powerpoint/2010/main" val="42634313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3782878" y="436073"/>
            <a:ext cx="10515600" cy="875701"/>
          </a:xfrm>
        </p:spPr>
        <p:txBody>
          <a:bodyPr/>
          <a:lstStyle/>
          <a:p>
            <a:r>
              <a:rPr lang="en-US" dirty="0"/>
              <a:t>Service Models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1124092" y="1410732"/>
            <a:ext cx="9349038" cy="4593828"/>
          </a:xfrm>
        </p:spPr>
        <p:txBody>
          <a:bodyPr>
            <a:normAutofit lnSpcReduction="10000"/>
          </a:bodyPr>
          <a:lstStyle/>
          <a:p>
            <a:pPr marL="0" indent="0" algn="l">
              <a:buNone/>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Software as a Service (SaaS)</a:t>
            </a:r>
          </a:p>
          <a:p>
            <a:r>
              <a:rPr lang="en-US"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SaaS delivers software applications over the internet on a subscription basis.</a:t>
            </a:r>
          </a:p>
          <a:p>
            <a:r>
              <a:rPr lang="en-US"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Users can access and use applications directly through a web browser or APIs.</a:t>
            </a:r>
          </a:p>
          <a:p>
            <a:r>
              <a:rPr lang="en-US"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The provider hosts and manages the underlying infrastructure, application, and data.</a:t>
            </a:r>
          </a:p>
          <a:p>
            <a:r>
              <a:rPr lang="en-US"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Users can typically customize certain aspects of the application to fit their needs.</a:t>
            </a:r>
          </a:p>
          <a:p>
            <a:r>
              <a:rPr lang="en-US"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Examples of SaaS include Salesforce, Microsoft Office 365, and Google Workspace.</a:t>
            </a:r>
          </a:p>
          <a:p>
            <a:pPr marL="0" indent="0" algn="l">
              <a:buNone/>
            </a:pPr>
            <a:endPar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42487610-4D69-B71D-530E-138ECE38B3CC}"/>
              </a:ext>
            </a:extLst>
          </p:cNvPr>
          <p:cNvPicPr>
            <a:picLocks noChangeAspect="1"/>
          </p:cNvPicPr>
          <p:nvPr/>
        </p:nvPicPr>
        <p:blipFill>
          <a:blip r:embed="rId3"/>
          <a:stretch>
            <a:fillRect/>
          </a:stretch>
        </p:blipFill>
        <p:spPr>
          <a:xfrm>
            <a:off x="8737600" y="4549801"/>
            <a:ext cx="3169063" cy="1976066"/>
          </a:xfrm>
          <a:prstGeom prst="rect">
            <a:avLst/>
          </a:prstGeom>
        </p:spPr>
      </p:pic>
    </p:spTree>
    <p:extLst>
      <p:ext uri="{BB962C8B-B14F-4D97-AF65-F5344CB8AC3E}">
        <p14:creationId xmlns:p14="http://schemas.microsoft.com/office/powerpoint/2010/main" val="4943261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p:txBody>
          <a:bodyPr/>
          <a:lstStyle/>
          <a:p>
            <a:r>
              <a:rPr lang="en-US" dirty="0"/>
              <a:t>Benefits of Cloud</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952676" y="1755280"/>
            <a:ext cx="10493406" cy="3786718"/>
          </a:xfrm>
        </p:spPr>
        <p:txBody>
          <a:bodyPr>
            <a:normAutofit/>
          </a:bodyPr>
          <a:lstStyle/>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Cost Savings: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Pay for what you use, with no upfront infrastructure costs.</a:t>
            </a:r>
          </a:p>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Scalability: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Easily scale resources up or down based on demand.</a:t>
            </a:r>
          </a:p>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Flexibility: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Access resources and applications from anywhere with an internet connection.</a:t>
            </a:r>
          </a:p>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Reliability: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Cloud providers typically offer high uptime and data redundancy.</a:t>
            </a:r>
          </a:p>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Collaboration: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Enable seamless collaboration and data sharing among teams.</a:t>
            </a:r>
          </a:p>
        </p:txBody>
      </p:sp>
    </p:spTree>
    <p:extLst>
      <p:ext uri="{BB962C8B-B14F-4D97-AF65-F5344CB8AC3E}">
        <p14:creationId xmlns:p14="http://schemas.microsoft.com/office/powerpoint/2010/main" val="23498481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p:txBody>
          <a:bodyPr/>
          <a:lstStyle/>
          <a:p>
            <a:r>
              <a:rPr lang="en-US" dirty="0"/>
              <a:t>Common Cloud Computing Use Cases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7" y="1715532"/>
            <a:ext cx="10553141" cy="4593828"/>
          </a:xfrm>
        </p:spPr>
        <p:txBody>
          <a:bodyPr>
            <a:normAutofit/>
          </a:bodyPr>
          <a:lstStyle/>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Data Storage and Backup: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Store and back up large amounts of data securely.</a:t>
            </a:r>
          </a:p>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Software Development and Testing: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Rapidly create and deploy applications in a scalable environment.</a:t>
            </a:r>
          </a:p>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Web and Mobile Applications: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Host web and mobile applications in the cloud for global accessibility.</a:t>
            </a:r>
          </a:p>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Big Data Analytics: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Process and analyze vast amounts of data using cloud resources.</a:t>
            </a:r>
          </a:p>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Disaster Recovery:</a:t>
            </a: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Maintain data backups and recovery plans in the cloud for business continuity.</a:t>
            </a:r>
          </a:p>
          <a:p>
            <a:endPar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6977692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212383" y="628604"/>
            <a:ext cx="10515600" cy="875701"/>
          </a:xfrm>
        </p:spPr>
        <p:txBody>
          <a:bodyPr/>
          <a:lstStyle/>
          <a:p>
            <a:r>
              <a:rPr lang="en-US" dirty="0"/>
              <a:t>Cloud Architecture</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715532"/>
            <a:ext cx="6293599" cy="4593828"/>
          </a:xfrm>
        </p:spPr>
        <p:txBody>
          <a:bodyPr>
            <a:normAutofit/>
          </a:bodyPr>
          <a:lstStyle/>
          <a:p>
            <a:r>
              <a:rPr lang="en-US" sz="2400" b="1" kern="100" dirty="0">
                <a:solidFill>
                  <a:schemeClr val="tx1"/>
                </a:solidFill>
                <a:latin typeface="Calibri" panose="020F0502020204030204" pitchFamily="34" charset="0"/>
                <a:ea typeface="Calibri" panose="020F0502020204030204" pitchFamily="34" charset="0"/>
                <a:cs typeface="Arial" panose="020B0604020202020204" pitchFamily="34" charset="0"/>
              </a:rPr>
              <a:t>Th</a:t>
            </a: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 design and structure of cloud computing environments, including the arrangement of components and the relationships between them.</a:t>
            </a:r>
          </a:p>
          <a:p>
            <a:endParaRPr lang="en-US" sz="2400" b="1" kern="100" dirty="0">
              <a:solidFill>
                <a:schemeClr val="tx1"/>
              </a:solidFill>
              <a:latin typeface="Calibri" panose="020F0502020204030204" pitchFamily="34" charset="0"/>
              <a:ea typeface="Calibri" panose="020F0502020204030204" pitchFamily="34" charset="0"/>
              <a:cs typeface="Arial" panose="020B0604020202020204" pitchFamily="34" charset="0"/>
            </a:endParaRPr>
          </a:p>
          <a:p>
            <a:endPar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It involves various elements that work together to deliver cloud services and ensure reliability, scalability, and security.</a:t>
            </a:r>
          </a:p>
          <a:p>
            <a:pPr marL="0" indent="0" algn="l">
              <a:buNone/>
            </a:pPr>
            <a:endPar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B4F2ADE3-7878-CB25-67B2-15100B633C87}"/>
              </a:ext>
            </a:extLst>
          </p:cNvPr>
          <p:cNvPicPr>
            <a:picLocks noChangeAspect="1"/>
          </p:cNvPicPr>
          <p:nvPr/>
        </p:nvPicPr>
        <p:blipFill>
          <a:blip r:embed="rId3"/>
          <a:stretch>
            <a:fillRect/>
          </a:stretch>
        </p:blipFill>
        <p:spPr>
          <a:xfrm>
            <a:off x="7313668" y="1355702"/>
            <a:ext cx="4964105" cy="4333074"/>
          </a:xfrm>
          <a:prstGeom prst="rect">
            <a:avLst/>
          </a:prstGeom>
        </p:spPr>
      </p:pic>
    </p:spTree>
    <p:extLst>
      <p:ext uri="{BB962C8B-B14F-4D97-AF65-F5344CB8AC3E}">
        <p14:creationId xmlns:p14="http://schemas.microsoft.com/office/powerpoint/2010/main" val="21729398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3297264" y="412610"/>
            <a:ext cx="10515600" cy="875701"/>
          </a:xfrm>
        </p:spPr>
        <p:txBody>
          <a:bodyPr/>
          <a:lstStyle/>
          <a:p>
            <a:r>
              <a:rPr lang="en-US" dirty="0"/>
              <a:t>Cloud Architecture</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4224947" y="1457228"/>
            <a:ext cx="3671117" cy="719555"/>
          </a:xfrm>
        </p:spPr>
        <p:txBody>
          <a:bodyPr>
            <a:normAutofit/>
          </a:bodyPr>
          <a:lstStyle/>
          <a:p>
            <a:pPr marL="0" indent="0">
              <a:buNone/>
            </a:pPr>
            <a:r>
              <a:rPr lang="en-US"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NIST Architecture of Cloud</a:t>
            </a:r>
          </a:p>
          <a:p>
            <a:pPr marL="0" indent="0" algn="l">
              <a:buNone/>
            </a:pPr>
            <a:endParaRPr lang="en-US"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B204F777-C39C-7F8C-064F-8CB8CF07DA38}"/>
              </a:ext>
            </a:extLst>
          </p:cNvPr>
          <p:cNvPicPr>
            <a:picLocks noChangeAspect="1"/>
          </p:cNvPicPr>
          <p:nvPr/>
        </p:nvPicPr>
        <p:blipFill>
          <a:blip r:embed="rId3"/>
          <a:stretch>
            <a:fillRect/>
          </a:stretch>
        </p:blipFill>
        <p:spPr>
          <a:xfrm>
            <a:off x="1727326" y="1953113"/>
            <a:ext cx="9080976" cy="4547040"/>
          </a:xfrm>
          <a:prstGeom prst="rect">
            <a:avLst/>
          </a:prstGeom>
        </p:spPr>
      </p:pic>
    </p:spTree>
    <p:extLst>
      <p:ext uri="{BB962C8B-B14F-4D97-AF65-F5344CB8AC3E}">
        <p14:creationId xmlns:p14="http://schemas.microsoft.com/office/powerpoint/2010/main" val="15747150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3839705" y="492901"/>
            <a:ext cx="10515600" cy="875701"/>
          </a:xfrm>
        </p:spPr>
        <p:txBody>
          <a:bodyPr/>
          <a:lstStyle/>
          <a:p>
            <a:r>
              <a:rPr lang="en-US" dirty="0" err="1"/>
              <a:t>Cont</a:t>
            </a:r>
            <a:r>
              <a:rPr lang="en-US" dirty="0"/>
              <a:t>…</a:t>
            </a:r>
          </a:p>
        </p:txBody>
      </p:sp>
      <p:sp>
        <p:nvSpPr>
          <p:cNvPr id="6" name="Content Placeholder 2">
            <a:extLst>
              <a:ext uri="{FF2B5EF4-FFF2-40B4-BE49-F238E27FC236}">
                <a16:creationId xmlns:a16="http://schemas.microsoft.com/office/drawing/2014/main" id="{90B8314B-0124-1DAE-6A69-3DFD677E2292}"/>
              </a:ext>
            </a:extLst>
          </p:cNvPr>
          <p:cNvSpPr txBox="1">
            <a:spLocks/>
          </p:cNvSpPr>
          <p:nvPr/>
        </p:nvSpPr>
        <p:spPr>
          <a:xfrm>
            <a:off x="619763" y="1444395"/>
            <a:ext cx="10461241" cy="5331309"/>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kern="100" dirty="0">
                <a:latin typeface="Calibri" panose="020F0502020204030204" pitchFamily="34" charset="0"/>
                <a:ea typeface="Calibri" panose="020F0502020204030204" pitchFamily="34" charset="0"/>
                <a:cs typeface="Arial" panose="020B0604020202020204" pitchFamily="34" charset="0"/>
              </a:rPr>
              <a:t>Cloud Consumer: </a:t>
            </a:r>
            <a:r>
              <a:rPr lang="en-US" kern="100" dirty="0">
                <a:latin typeface="Calibri" panose="020F0502020204030204" pitchFamily="34" charset="0"/>
                <a:ea typeface="Calibri" panose="020F0502020204030204" pitchFamily="34" charset="0"/>
                <a:cs typeface="Arial" panose="020B0604020202020204" pitchFamily="34" charset="0"/>
              </a:rPr>
              <a:t>An individual or organization that engages in a business partnership with Cloud Providers and utilizes their services.</a:t>
            </a:r>
          </a:p>
          <a:p>
            <a:r>
              <a:rPr lang="en-US" sz="2400" b="1" kern="100" dirty="0">
                <a:latin typeface="Calibri" panose="020F0502020204030204" pitchFamily="34" charset="0"/>
                <a:ea typeface="Calibri" panose="020F0502020204030204" pitchFamily="34" charset="0"/>
                <a:cs typeface="Arial" panose="020B0604020202020204" pitchFamily="34" charset="0"/>
              </a:rPr>
              <a:t>Cloud Provider: </a:t>
            </a:r>
            <a:r>
              <a:rPr lang="en-US" kern="100" dirty="0">
                <a:latin typeface="Calibri" panose="020F0502020204030204" pitchFamily="34" charset="0"/>
                <a:ea typeface="Calibri" panose="020F0502020204030204" pitchFamily="34" charset="0"/>
                <a:cs typeface="Arial" panose="020B0604020202020204" pitchFamily="34" charset="0"/>
              </a:rPr>
              <a:t>A person, organization, or entity that is accountable for offering services to individuals or entities who are interested in them.</a:t>
            </a:r>
          </a:p>
          <a:p>
            <a:r>
              <a:rPr lang="en-US" sz="2400" b="1" kern="100" dirty="0">
                <a:latin typeface="Calibri" panose="020F0502020204030204" pitchFamily="34" charset="0"/>
                <a:ea typeface="Calibri" panose="020F0502020204030204" pitchFamily="34" charset="0"/>
                <a:cs typeface="Arial" panose="020B0604020202020204" pitchFamily="34" charset="0"/>
              </a:rPr>
              <a:t>Cloud Auditor: </a:t>
            </a:r>
            <a:r>
              <a:rPr lang="en-US" kern="100" dirty="0">
                <a:latin typeface="Calibri" panose="020F0502020204030204" pitchFamily="34" charset="0"/>
                <a:ea typeface="Calibri" panose="020F0502020204030204" pitchFamily="34" charset="0"/>
                <a:cs typeface="Arial" panose="020B0604020202020204" pitchFamily="34" charset="0"/>
              </a:rPr>
              <a:t>A party capable of conducting an impartial evaluation of cloud services, as well as assessing the performance, security, and operations of the cloud implementation.</a:t>
            </a:r>
          </a:p>
          <a:p>
            <a:r>
              <a:rPr lang="en-US" sz="2400" b="1" kern="100" dirty="0">
                <a:latin typeface="Calibri" panose="020F0502020204030204" pitchFamily="34" charset="0"/>
                <a:ea typeface="Calibri" panose="020F0502020204030204" pitchFamily="34" charset="0"/>
                <a:cs typeface="Arial" panose="020B0604020202020204" pitchFamily="34" charset="0"/>
              </a:rPr>
              <a:t>Cloud Broker: </a:t>
            </a:r>
            <a:r>
              <a:rPr lang="en-US" kern="100" dirty="0">
                <a:latin typeface="Calibri" panose="020F0502020204030204" pitchFamily="34" charset="0"/>
                <a:ea typeface="Calibri" panose="020F0502020204030204" pitchFamily="34" charset="0"/>
                <a:cs typeface="Arial" panose="020B0604020202020204" pitchFamily="34" charset="0"/>
              </a:rPr>
              <a:t>An entity responsible for managing the utilization, performance, and delivery of cloud services. Additionally, they act as mediators between Cloud Providers and Cloud Consumers, negotiating relationships between the two parties.</a:t>
            </a:r>
          </a:p>
          <a:p>
            <a:r>
              <a:rPr lang="en-US" sz="2400" b="1" kern="100" dirty="0">
                <a:latin typeface="Calibri" panose="020F0502020204030204" pitchFamily="34" charset="0"/>
                <a:ea typeface="Calibri" panose="020F0502020204030204" pitchFamily="34" charset="0"/>
                <a:cs typeface="Arial" panose="020B0604020202020204" pitchFamily="34" charset="0"/>
              </a:rPr>
              <a:t>Cloud Carrier: </a:t>
            </a:r>
            <a:r>
              <a:rPr lang="en-US" kern="100" dirty="0">
                <a:latin typeface="Calibri" panose="020F0502020204030204" pitchFamily="34" charset="0"/>
                <a:ea typeface="Calibri" panose="020F0502020204030204" pitchFamily="34" charset="0"/>
                <a:cs typeface="Arial" panose="020B0604020202020204" pitchFamily="34" charset="0"/>
              </a:rPr>
              <a:t>An intermediary that facilitates the connectivity and transportation of cloud services from Cloud Providers to Cloud Consumers.</a:t>
            </a:r>
          </a:p>
        </p:txBody>
      </p:sp>
    </p:spTree>
    <p:extLst>
      <p:ext uri="{BB962C8B-B14F-4D97-AF65-F5344CB8AC3E}">
        <p14:creationId xmlns:p14="http://schemas.microsoft.com/office/powerpoint/2010/main" val="35077138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295041" y="548640"/>
            <a:ext cx="10515600" cy="875701"/>
          </a:xfrm>
        </p:spPr>
        <p:txBody>
          <a:bodyPr/>
          <a:lstStyle/>
          <a:p>
            <a:r>
              <a:rPr lang="en-US" sz="4000" spc="-10" dirty="0"/>
              <a:t>Cloud Architecture Best Practices</a:t>
            </a:r>
            <a:endParaRPr lang="en-US" dirty="0"/>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924560" y="1715532"/>
            <a:ext cx="10287000" cy="4593828"/>
          </a:xfrm>
        </p:spPr>
        <p:txBody>
          <a:bodyPr>
            <a:noAutofit/>
          </a:bodyPr>
          <a:lstStyle/>
          <a:p>
            <a:pPr marL="0" indent="0" algn="l">
              <a:spcAft>
                <a:spcPts val="1200"/>
              </a:spcAft>
              <a:buNone/>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Up-front Planning: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Prioritize up-front planning to understand capacity needs and avoid unexpected production glitches. Continuously test performance during the architecture design phase.</a:t>
            </a:r>
          </a:p>
          <a:p>
            <a:pPr marL="0" indent="0" algn="l">
              <a:spcAft>
                <a:spcPts val="1200"/>
              </a:spcAft>
              <a:buNone/>
            </a:pPr>
            <a:endPar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0" indent="0" algn="l">
              <a:spcAft>
                <a:spcPts val="1200"/>
              </a:spcAft>
              <a:buNone/>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Security First: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Implement robust security measures to protect against unauthorized access. Safeguard all layers of the cloud infrastructure through data encryption, patch management, and strict security policies. Consider adopting zero-trust security models for enhanced protection in hybrid and multi-cloud environments.</a:t>
            </a:r>
          </a:p>
        </p:txBody>
      </p:sp>
    </p:spTree>
    <p:extLst>
      <p:ext uri="{BB962C8B-B14F-4D97-AF65-F5344CB8AC3E}">
        <p14:creationId xmlns:p14="http://schemas.microsoft.com/office/powerpoint/2010/main" val="8658161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238213" y="441240"/>
            <a:ext cx="10515600" cy="875701"/>
          </a:xfrm>
        </p:spPr>
        <p:txBody>
          <a:bodyPr/>
          <a:lstStyle/>
          <a:p>
            <a:r>
              <a:rPr lang="en-US" sz="4000" spc="-10" dirty="0"/>
              <a:t>Cloud Architecture Best Practices</a:t>
            </a:r>
            <a:endParaRPr lang="en-US" dirty="0"/>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1036320" y="1573292"/>
            <a:ext cx="10373360" cy="5142468"/>
          </a:xfrm>
        </p:spPr>
        <p:txBody>
          <a:bodyPr>
            <a:noAutofit/>
          </a:bodyPr>
          <a:lstStyle/>
          <a:p>
            <a:pPr marL="0" indent="0" algn="l">
              <a:buNone/>
            </a:pPr>
            <a:r>
              <a:rPr lang="en-US" sz="23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Disaster Recovery Readiness:</a:t>
            </a:r>
            <a:r>
              <a:rPr lang="en-US" sz="23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Automate recovery processes to minimize costly downtime and ensure swift recovery from service disruptions. Implement monitoring mechanisms to track capacity and utilize redundant networks for a highly available architecture.</a:t>
            </a:r>
          </a:p>
          <a:p>
            <a:pPr marL="0" indent="0" algn="l">
              <a:buNone/>
            </a:pPr>
            <a:endParaRPr lang="en-US" sz="23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0" indent="0" algn="l">
              <a:buNone/>
            </a:pPr>
            <a:r>
              <a:rPr lang="en-US" sz="23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Maximize Performance: </a:t>
            </a:r>
            <a:r>
              <a:rPr lang="en-US" sz="23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Optimize computing resources by continuously monitoring business demands and technological requirements. Efficiently manage and allocate resources to maintain optimal performance levels.</a:t>
            </a:r>
          </a:p>
          <a:p>
            <a:pPr marL="0" indent="0" algn="l">
              <a:buNone/>
            </a:pPr>
            <a:endParaRPr lang="en-US" sz="23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0" indent="0" algn="l">
              <a:buNone/>
            </a:pPr>
            <a:r>
              <a:rPr lang="en-US" sz="23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Cost Optimization: </a:t>
            </a:r>
            <a:r>
              <a:rPr lang="en-US" sz="23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Leverage automated processes, managed service providers, and utilization tracking to reduce unnecessary cloud computing expenses. Regularly review and optimize resource allocation to ensure cost-effectiveness.</a:t>
            </a:r>
          </a:p>
        </p:txBody>
      </p:sp>
    </p:spTree>
    <p:extLst>
      <p:ext uri="{BB962C8B-B14F-4D97-AF65-F5344CB8AC3E}">
        <p14:creationId xmlns:p14="http://schemas.microsoft.com/office/powerpoint/2010/main" val="28132613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4252993" y="348250"/>
            <a:ext cx="10515600" cy="875701"/>
          </a:xfrm>
        </p:spPr>
        <p:txBody>
          <a:bodyPr/>
          <a:lstStyle/>
          <a:p>
            <a:r>
              <a:rPr lang="en-US" sz="4000" b="1" spc="-10" dirty="0"/>
              <a:t>Conclusion</a:t>
            </a:r>
            <a:endParaRPr lang="en-US" b="1" dirty="0"/>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528014"/>
            <a:ext cx="11111992" cy="4877866"/>
          </a:xfrm>
        </p:spPr>
        <p:txBody>
          <a:bodyPr>
            <a:noAutofit/>
          </a:bodyPr>
          <a:lstStyle/>
          <a:p>
            <a:pPr>
              <a:lnSpc>
                <a:spcPct val="100000"/>
              </a:lnSpc>
              <a:spcBef>
                <a:spcPts val="600"/>
              </a:spcBef>
            </a:pPr>
            <a:r>
              <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Cloud computing enables the delivery of computing services over the internet, eliminating the need for local infrastructure.</a:t>
            </a:r>
          </a:p>
          <a:p>
            <a:pPr>
              <a:lnSpc>
                <a:spcPct val="100000"/>
              </a:lnSpc>
              <a:spcBef>
                <a:spcPts val="600"/>
              </a:spcBef>
            </a:pPr>
            <a:r>
              <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Key characteristics of cloud computing include on-demand self-service, broad network access, resource pooling, rapid elasticity, and measured service.</a:t>
            </a:r>
          </a:p>
          <a:p>
            <a:pPr>
              <a:lnSpc>
                <a:spcPct val="100000"/>
              </a:lnSpc>
              <a:spcBef>
                <a:spcPts val="600"/>
              </a:spcBef>
            </a:pPr>
            <a:r>
              <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Deployment models include public, private, and hybrid clouds, offering flexibility and data-sharing options.</a:t>
            </a:r>
          </a:p>
          <a:p>
            <a:pPr>
              <a:lnSpc>
                <a:spcPct val="100000"/>
              </a:lnSpc>
              <a:spcBef>
                <a:spcPts val="600"/>
              </a:spcBef>
            </a:pPr>
            <a:r>
              <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Service models such as IaaS, PaaS, and SaaS provide virtualized computing resources, platforms for application development, and software delivery respectively.</a:t>
            </a:r>
          </a:p>
          <a:p>
            <a:pPr>
              <a:lnSpc>
                <a:spcPct val="100000"/>
              </a:lnSpc>
              <a:spcBef>
                <a:spcPts val="600"/>
              </a:spcBef>
            </a:pPr>
            <a:r>
              <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Cloud computing offers benefits like cost savings, scalability, flexibility, reliability, and enhanced collaboration.</a:t>
            </a:r>
          </a:p>
          <a:p>
            <a:pPr>
              <a:lnSpc>
                <a:spcPct val="100000"/>
              </a:lnSpc>
              <a:spcBef>
                <a:spcPts val="600"/>
              </a:spcBef>
            </a:pPr>
            <a:r>
              <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Cloud computing presents a transformative approach to computing, offering cost-effective solutions, scalability, and flexibility for organizations across various industries. By leveraging the benefits of cloud computing and aligning with the appropriate deployment and service models, organizations can drive innovation, improve efficiency, and adapt to evolving business needs.</a:t>
            </a:r>
          </a:p>
        </p:txBody>
      </p:sp>
    </p:spTree>
    <p:extLst>
      <p:ext uri="{BB962C8B-B14F-4D97-AF65-F5344CB8AC3E}">
        <p14:creationId xmlns:p14="http://schemas.microsoft.com/office/powerpoint/2010/main" val="20530731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3958525" y="487734"/>
            <a:ext cx="10515600" cy="875701"/>
          </a:xfrm>
        </p:spPr>
        <p:txBody>
          <a:bodyPr/>
          <a:lstStyle/>
          <a:p>
            <a:r>
              <a:rPr lang="en-US" sz="4000" b="1" spc="-10" dirty="0"/>
              <a:t>Remember</a:t>
            </a:r>
            <a:endParaRPr lang="en-US" b="1" dirty="0"/>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695654"/>
            <a:ext cx="10314432" cy="4593828"/>
          </a:xfrm>
        </p:spPr>
        <p:txBody>
          <a:bodyPr>
            <a:noAutofit/>
          </a:bodyPr>
          <a:lstStyle/>
          <a:p>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Understand your specific needs and requirements when selecting a cloud deployment and service model.</a:t>
            </a:r>
          </a:p>
          <a:p>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Prioritize security measures such as data encryption and access controls to protect against unauthorized access.</a:t>
            </a:r>
          </a:p>
          <a:p>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Plan for disaster recovery and high availability to ensure business continuity.</a:t>
            </a:r>
          </a:p>
          <a:p>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Continuously monitor and optimize resource utilization for optimal performance and cost savings.</a:t>
            </a:r>
          </a:p>
          <a:p>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Regularly assess and adapt your cloud architecture to evolving business needs and emerging technologies.</a:t>
            </a:r>
          </a:p>
        </p:txBody>
      </p:sp>
    </p:spTree>
    <p:extLst>
      <p:ext uri="{BB962C8B-B14F-4D97-AF65-F5344CB8AC3E}">
        <p14:creationId xmlns:p14="http://schemas.microsoft.com/office/powerpoint/2010/main" val="27912688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53592" y="548640"/>
            <a:ext cx="10653578" cy="1132258"/>
          </a:xfrm>
        </p:spPr>
        <p:txBody>
          <a:bodyPr/>
          <a:lstStyle/>
          <a:p>
            <a:r>
              <a:rPr lang="en-US" sz="4000" dirty="0"/>
              <a:t>Edge Computing</a:t>
            </a:r>
            <a:endParaRPr lang="en-US" dirty="0"/>
          </a:p>
        </p:txBody>
      </p:sp>
      <p:pic>
        <p:nvPicPr>
          <p:cNvPr id="4" name="Picture 3">
            <a:extLst>
              <a:ext uri="{FF2B5EF4-FFF2-40B4-BE49-F238E27FC236}">
                <a16:creationId xmlns:a16="http://schemas.microsoft.com/office/drawing/2014/main" id="{6EBD928A-72C6-6C4C-5375-15748A018873}"/>
              </a:ext>
            </a:extLst>
          </p:cNvPr>
          <p:cNvPicPr>
            <a:picLocks noChangeAspect="1"/>
          </p:cNvPicPr>
          <p:nvPr/>
        </p:nvPicPr>
        <p:blipFill>
          <a:blip r:embed="rId3"/>
          <a:stretch>
            <a:fillRect/>
          </a:stretch>
        </p:blipFill>
        <p:spPr>
          <a:xfrm>
            <a:off x="1591663" y="693911"/>
            <a:ext cx="9008673" cy="6531836"/>
          </a:xfrm>
          <a:prstGeom prst="rect">
            <a:avLst/>
          </a:prstGeom>
        </p:spPr>
      </p:pic>
    </p:spTree>
    <p:extLst>
      <p:ext uri="{BB962C8B-B14F-4D97-AF65-F5344CB8AC3E}">
        <p14:creationId xmlns:p14="http://schemas.microsoft.com/office/powerpoint/2010/main" val="29827852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1468464" y="568518"/>
            <a:ext cx="10515600" cy="875701"/>
          </a:xfrm>
        </p:spPr>
        <p:txBody>
          <a:bodyPr/>
          <a:lstStyle/>
          <a:p>
            <a:r>
              <a:rPr lang="en-US" b="1" i="0" kern="1200" dirty="0">
                <a:effectLst/>
              </a:rPr>
              <a:t>Components of Edge Computing:</a:t>
            </a:r>
            <a:endParaRPr lang="en-US" dirty="0"/>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7" y="1787857"/>
            <a:ext cx="10769105" cy="4501625"/>
          </a:xfrm>
        </p:spPr>
        <p:txBody>
          <a:bodyPr>
            <a:noAutofit/>
          </a:bodyPr>
          <a:lstStyle/>
          <a:p>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Edge Devices: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These are the hardware devices at the edge of a network, which can include sensors, industrial machines, or other devices that produce or collect data.</a:t>
            </a:r>
          </a:p>
          <a:p>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Edge Gateways: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intermediaries between edge devices and the main data center or cloud. They process data from edge devices and determine what needs to be sent to the central system.</a:t>
            </a:r>
          </a:p>
          <a:p>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Edge Server: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Localized servers that can process data and even host local applications, reducing the need to send data back to a central data center.</a:t>
            </a:r>
          </a:p>
          <a:p>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Network Connectivity: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Ensures that the edge devices and servers can connect to the central system when needed. It's usually a mix of local networking (like LAN) and broader network connectivity (like WAN or cellular).</a:t>
            </a:r>
          </a:p>
          <a:p>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Edge Software: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Software platforms and applications specifically designed for edge computing environments. They often involve real-time processing capabilities.</a:t>
            </a:r>
          </a:p>
        </p:txBody>
      </p:sp>
    </p:spTree>
    <p:extLst>
      <p:ext uri="{BB962C8B-B14F-4D97-AF65-F5344CB8AC3E}">
        <p14:creationId xmlns:p14="http://schemas.microsoft.com/office/powerpoint/2010/main" val="22960070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1318647" y="565227"/>
            <a:ext cx="10515600" cy="875701"/>
          </a:xfrm>
        </p:spPr>
        <p:txBody>
          <a:bodyPr/>
          <a:lstStyle/>
          <a:p>
            <a:r>
              <a:rPr lang="en-US" b="1" i="0" kern="1200" dirty="0">
                <a:effectLst/>
              </a:rPr>
              <a:t>Requirements for Edge Computing:</a:t>
            </a:r>
            <a:endParaRPr lang="en-US" dirty="0"/>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39386" y="1554582"/>
            <a:ext cx="10913228" cy="4406605"/>
          </a:xfrm>
        </p:spPr>
        <p:txBody>
          <a:bodyPr>
            <a:noAutofit/>
          </a:bodyPr>
          <a:lstStyle/>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Low Latency: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Edge computing must provide quick data processing to offer real-time or near-real-time insights and actions.</a:t>
            </a:r>
          </a:p>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Bandwidth Efficiency: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By processing data locally, edge computing reduces the need to continuously send large amounts of data over a network, saving bandwidth.</a:t>
            </a:r>
          </a:p>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Security: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Given that data is processed at the edge, security protocols need to be robust. Edge devices and gateways can be more exposed to physical and cyber threats.</a:t>
            </a:r>
          </a:p>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Reliability: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Systems must be robust and able to function even when connectivity to the main data center or cloud is compromised.</a:t>
            </a:r>
          </a:p>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Scalability: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As more devices get connected, the edge computing infrastructure should be scalable to handle increasing data and processing needs.</a:t>
            </a:r>
          </a:p>
        </p:txBody>
      </p:sp>
    </p:spTree>
    <p:extLst>
      <p:ext uri="{BB962C8B-B14F-4D97-AF65-F5344CB8AC3E}">
        <p14:creationId xmlns:p14="http://schemas.microsoft.com/office/powerpoint/2010/main" val="24777028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C81EF13-F1D2-3826-D1FD-845530E23ACF}"/>
              </a:ext>
            </a:extLst>
          </p:cNvPr>
          <p:cNvSpPr/>
          <p:nvPr/>
        </p:nvSpPr>
        <p:spPr>
          <a:xfrm>
            <a:off x="1840423" y="1169414"/>
            <a:ext cx="8132769" cy="501134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1840423" y="293713"/>
            <a:ext cx="10515600" cy="875701"/>
          </a:xfrm>
        </p:spPr>
        <p:txBody>
          <a:bodyPr>
            <a:normAutofit/>
          </a:bodyPr>
          <a:lstStyle/>
          <a:p>
            <a:r>
              <a:rPr lang="en-US" sz="3600" b="1" i="0" kern="1200" dirty="0">
                <a:effectLst/>
              </a:rPr>
              <a:t>Cloud Computing versus Edge Computing:</a:t>
            </a:r>
            <a:endParaRPr lang="en-US" sz="3600" dirty="0"/>
          </a:p>
        </p:txBody>
      </p:sp>
      <p:pic>
        <p:nvPicPr>
          <p:cNvPr id="4" name="Picture 3">
            <a:extLst>
              <a:ext uri="{FF2B5EF4-FFF2-40B4-BE49-F238E27FC236}">
                <a16:creationId xmlns:a16="http://schemas.microsoft.com/office/drawing/2014/main" id="{456A525C-1CCC-53F1-3C17-C488AE8CFCBA}"/>
              </a:ext>
            </a:extLst>
          </p:cNvPr>
          <p:cNvPicPr>
            <a:picLocks noChangeAspect="1"/>
          </p:cNvPicPr>
          <p:nvPr/>
        </p:nvPicPr>
        <p:blipFill>
          <a:blip r:embed="rId3"/>
          <a:stretch>
            <a:fillRect/>
          </a:stretch>
        </p:blipFill>
        <p:spPr>
          <a:xfrm>
            <a:off x="1886938" y="1169414"/>
            <a:ext cx="8039738" cy="4954021"/>
          </a:xfrm>
          <a:prstGeom prst="rect">
            <a:avLst/>
          </a:prstGeom>
        </p:spPr>
      </p:pic>
    </p:spTree>
    <p:extLst>
      <p:ext uri="{BB962C8B-B14F-4D97-AF65-F5344CB8AC3E}">
        <p14:creationId xmlns:p14="http://schemas.microsoft.com/office/powerpoint/2010/main" val="20529294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152559B-4484-0612-EC84-2882FFA0BAAE}"/>
              </a:ext>
            </a:extLst>
          </p:cNvPr>
          <p:cNvSpPr/>
          <p:nvPr/>
        </p:nvSpPr>
        <p:spPr>
          <a:xfrm>
            <a:off x="1078166" y="928176"/>
            <a:ext cx="8950960" cy="5212080"/>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532682" y="122440"/>
            <a:ext cx="10515600" cy="875701"/>
          </a:xfrm>
        </p:spPr>
        <p:txBody>
          <a:bodyPr/>
          <a:lstStyle/>
          <a:p>
            <a:r>
              <a:rPr lang="en-US" b="1" i="0" kern="1200" dirty="0">
                <a:effectLst/>
              </a:rPr>
              <a:t>What is Big Data?</a:t>
            </a:r>
            <a:endParaRPr lang="en-US" dirty="0"/>
          </a:p>
        </p:txBody>
      </p:sp>
      <p:pic>
        <p:nvPicPr>
          <p:cNvPr id="4" name="Picture 3">
            <a:extLst>
              <a:ext uri="{FF2B5EF4-FFF2-40B4-BE49-F238E27FC236}">
                <a16:creationId xmlns:a16="http://schemas.microsoft.com/office/drawing/2014/main" id="{44D0735D-D97B-565D-0974-E755E33F1BD3}"/>
              </a:ext>
            </a:extLst>
          </p:cNvPr>
          <p:cNvPicPr>
            <a:picLocks noChangeAspect="1"/>
          </p:cNvPicPr>
          <p:nvPr/>
        </p:nvPicPr>
        <p:blipFill>
          <a:blip r:embed="rId3"/>
          <a:stretch>
            <a:fillRect/>
          </a:stretch>
        </p:blipFill>
        <p:spPr>
          <a:xfrm>
            <a:off x="1068456" y="1158558"/>
            <a:ext cx="8960670" cy="4981698"/>
          </a:xfrm>
          <a:prstGeom prst="rect">
            <a:avLst/>
          </a:prstGeom>
        </p:spPr>
      </p:pic>
    </p:spTree>
    <p:extLst>
      <p:ext uri="{BB962C8B-B14F-4D97-AF65-F5344CB8AC3E}">
        <p14:creationId xmlns:p14="http://schemas.microsoft.com/office/powerpoint/2010/main" val="14592501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326045" y="326855"/>
            <a:ext cx="10653578" cy="1132258"/>
          </a:xfrm>
        </p:spPr>
        <p:txBody>
          <a:bodyPr/>
          <a:lstStyle/>
          <a:p>
            <a:r>
              <a:rPr lang="en-US" b="1" i="0" kern="1200" dirty="0">
                <a:effectLst/>
              </a:rPr>
              <a:t>Types of Big Data</a:t>
            </a:r>
            <a:endParaRPr lang="en-US" dirty="0"/>
          </a:p>
        </p:txBody>
      </p:sp>
      <p:pic>
        <p:nvPicPr>
          <p:cNvPr id="6" name="Picture 5">
            <a:extLst>
              <a:ext uri="{FF2B5EF4-FFF2-40B4-BE49-F238E27FC236}">
                <a16:creationId xmlns:a16="http://schemas.microsoft.com/office/drawing/2014/main" id="{D226160F-92B5-5206-98D8-3D25CC3CE04A}"/>
              </a:ext>
            </a:extLst>
          </p:cNvPr>
          <p:cNvPicPr>
            <a:picLocks noChangeAspect="1"/>
          </p:cNvPicPr>
          <p:nvPr/>
        </p:nvPicPr>
        <p:blipFill>
          <a:blip r:embed="rId3"/>
          <a:stretch>
            <a:fillRect/>
          </a:stretch>
        </p:blipFill>
        <p:spPr>
          <a:xfrm>
            <a:off x="1836943" y="1324795"/>
            <a:ext cx="8398198" cy="4838365"/>
          </a:xfrm>
          <a:prstGeom prst="rect">
            <a:avLst/>
          </a:prstGeom>
        </p:spPr>
      </p:pic>
    </p:spTree>
    <p:extLst>
      <p:ext uri="{BB962C8B-B14F-4D97-AF65-F5344CB8AC3E}">
        <p14:creationId xmlns:p14="http://schemas.microsoft.com/office/powerpoint/2010/main" val="7903369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125887" y="503233"/>
            <a:ext cx="10515600" cy="875701"/>
          </a:xfrm>
        </p:spPr>
        <p:txBody>
          <a:bodyPr/>
          <a:lstStyle/>
          <a:p>
            <a:r>
              <a:rPr lang="en-US" b="1" i="0" kern="1200" dirty="0">
                <a:effectLst/>
              </a:rPr>
              <a:t>A Big Data Platform must:</a:t>
            </a:r>
            <a:endParaRPr lang="en-US" dirty="0"/>
          </a:p>
        </p:txBody>
      </p:sp>
      <p:pic>
        <p:nvPicPr>
          <p:cNvPr id="4" name="Picture 3">
            <a:extLst>
              <a:ext uri="{FF2B5EF4-FFF2-40B4-BE49-F238E27FC236}">
                <a16:creationId xmlns:a16="http://schemas.microsoft.com/office/drawing/2014/main" id="{6CADC203-7A06-3FAD-20B5-4B884CF59DA8}"/>
              </a:ext>
            </a:extLst>
          </p:cNvPr>
          <p:cNvPicPr>
            <a:picLocks noChangeAspect="1"/>
          </p:cNvPicPr>
          <p:nvPr/>
        </p:nvPicPr>
        <p:blipFill>
          <a:blip r:embed="rId3"/>
          <a:stretch>
            <a:fillRect/>
          </a:stretch>
        </p:blipFill>
        <p:spPr>
          <a:xfrm>
            <a:off x="1784924" y="1378934"/>
            <a:ext cx="7940226" cy="4808282"/>
          </a:xfrm>
          <a:prstGeom prst="rect">
            <a:avLst/>
          </a:prstGeom>
        </p:spPr>
      </p:pic>
    </p:spTree>
    <p:extLst>
      <p:ext uri="{BB962C8B-B14F-4D97-AF65-F5344CB8AC3E}">
        <p14:creationId xmlns:p14="http://schemas.microsoft.com/office/powerpoint/2010/main" val="5015737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D8AA8A5-5D38-22FE-8CA6-B27F769D36D8}"/>
              </a:ext>
            </a:extLst>
          </p:cNvPr>
          <p:cNvSpPr/>
          <p:nvPr/>
        </p:nvSpPr>
        <p:spPr>
          <a:xfrm>
            <a:off x="1792636" y="1351722"/>
            <a:ext cx="8741185" cy="5002583"/>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403529" y="256306"/>
            <a:ext cx="10515600" cy="875701"/>
          </a:xfrm>
        </p:spPr>
        <p:txBody>
          <a:bodyPr/>
          <a:lstStyle/>
          <a:p>
            <a:r>
              <a:rPr lang="en-US" b="1" i="0" kern="1200" dirty="0">
                <a:effectLst/>
              </a:rPr>
              <a:t>A Big Data Platform must:  (2)</a:t>
            </a:r>
            <a:endParaRPr lang="en-US" dirty="0"/>
          </a:p>
        </p:txBody>
      </p:sp>
      <p:pic>
        <p:nvPicPr>
          <p:cNvPr id="4" name="Picture 3">
            <a:extLst>
              <a:ext uri="{FF2B5EF4-FFF2-40B4-BE49-F238E27FC236}">
                <a16:creationId xmlns:a16="http://schemas.microsoft.com/office/drawing/2014/main" id="{7712E70B-15E2-A9BA-EAD7-50674AEAC187}"/>
              </a:ext>
            </a:extLst>
          </p:cNvPr>
          <p:cNvPicPr>
            <a:picLocks noChangeAspect="1"/>
          </p:cNvPicPr>
          <p:nvPr/>
        </p:nvPicPr>
        <p:blipFill>
          <a:blip r:embed="rId3"/>
          <a:stretch>
            <a:fillRect/>
          </a:stretch>
        </p:blipFill>
        <p:spPr>
          <a:xfrm>
            <a:off x="1895960" y="1271154"/>
            <a:ext cx="8396142" cy="5371760"/>
          </a:xfrm>
          <a:prstGeom prst="rect">
            <a:avLst/>
          </a:prstGeom>
        </p:spPr>
      </p:pic>
    </p:spTree>
    <p:extLst>
      <p:ext uri="{BB962C8B-B14F-4D97-AF65-F5344CB8AC3E}">
        <p14:creationId xmlns:p14="http://schemas.microsoft.com/office/powerpoint/2010/main" val="32899790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F1064E5-6F3C-064F-2FEC-14BC65AD6717}"/>
              </a:ext>
            </a:extLst>
          </p:cNvPr>
          <p:cNvSpPr/>
          <p:nvPr/>
        </p:nvSpPr>
        <p:spPr>
          <a:xfrm>
            <a:off x="2608440" y="1305275"/>
            <a:ext cx="6831823" cy="4764893"/>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207217" y="291423"/>
            <a:ext cx="10515600" cy="875701"/>
          </a:xfrm>
        </p:spPr>
        <p:txBody>
          <a:bodyPr/>
          <a:lstStyle/>
          <a:p>
            <a:r>
              <a:rPr lang="en-US" b="1" i="0" kern="1200" dirty="0">
                <a:effectLst/>
              </a:rPr>
              <a:t>Five Characteristics of Big Data</a:t>
            </a:r>
            <a:endParaRPr lang="en-US" dirty="0"/>
          </a:p>
        </p:txBody>
      </p:sp>
      <p:pic>
        <p:nvPicPr>
          <p:cNvPr id="4" name="Picture 3">
            <a:extLst>
              <a:ext uri="{FF2B5EF4-FFF2-40B4-BE49-F238E27FC236}">
                <a16:creationId xmlns:a16="http://schemas.microsoft.com/office/drawing/2014/main" id="{7F06AB80-22DA-4FD5-D4BC-1545EA1DDBC1}"/>
              </a:ext>
            </a:extLst>
          </p:cNvPr>
          <p:cNvPicPr>
            <a:picLocks noChangeAspect="1"/>
          </p:cNvPicPr>
          <p:nvPr/>
        </p:nvPicPr>
        <p:blipFill>
          <a:blip r:embed="rId3"/>
          <a:stretch>
            <a:fillRect/>
          </a:stretch>
        </p:blipFill>
        <p:spPr>
          <a:xfrm>
            <a:off x="2546887" y="1167124"/>
            <a:ext cx="6761004" cy="5000742"/>
          </a:xfrm>
          <a:prstGeom prst="rect">
            <a:avLst/>
          </a:prstGeom>
        </p:spPr>
      </p:pic>
    </p:spTree>
    <p:extLst>
      <p:ext uri="{BB962C8B-B14F-4D97-AF65-F5344CB8AC3E}">
        <p14:creationId xmlns:p14="http://schemas.microsoft.com/office/powerpoint/2010/main" val="14419550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8721DFD-E96B-979D-18FA-6A4B81EA3847}"/>
              </a:ext>
            </a:extLst>
          </p:cNvPr>
          <p:cNvSpPr/>
          <p:nvPr/>
        </p:nvSpPr>
        <p:spPr>
          <a:xfrm>
            <a:off x="2109822" y="1680898"/>
            <a:ext cx="7972355" cy="4460723"/>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109822" y="523897"/>
            <a:ext cx="10515600" cy="875701"/>
          </a:xfrm>
        </p:spPr>
        <p:txBody>
          <a:bodyPr/>
          <a:lstStyle/>
          <a:p>
            <a:r>
              <a:rPr lang="en-US" b="1" i="0" kern="1200" dirty="0">
                <a:effectLst/>
              </a:rPr>
              <a:t>Five Characteristics of Big Data (2)</a:t>
            </a:r>
            <a:endParaRPr lang="en-US" dirty="0"/>
          </a:p>
        </p:txBody>
      </p:sp>
      <p:pic>
        <p:nvPicPr>
          <p:cNvPr id="4" name="Picture 3">
            <a:extLst>
              <a:ext uri="{FF2B5EF4-FFF2-40B4-BE49-F238E27FC236}">
                <a16:creationId xmlns:a16="http://schemas.microsoft.com/office/drawing/2014/main" id="{831BA8AA-DAD4-BC70-D1CD-FB7E4BE81F7D}"/>
              </a:ext>
            </a:extLst>
          </p:cNvPr>
          <p:cNvPicPr>
            <a:picLocks noChangeAspect="1"/>
          </p:cNvPicPr>
          <p:nvPr/>
        </p:nvPicPr>
        <p:blipFill>
          <a:blip r:embed="rId3"/>
          <a:stretch>
            <a:fillRect/>
          </a:stretch>
        </p:blipFill>
        <p:spPr>
          <a:xfrm>
            <a:off x="2109822" y="1680898"/>
            <a:ext cx="7972355" cy="4460723"/>
          </a:xfrm>
          <a:prstGeom prst="rect">
            <a:avLst/>
          </a:prstGeom>
        </p:spPr>
      </p:pic>
    </p:spTree>
    <p:extLst>
      <p:ext uri="{BB962C8B-B14F-4D97-AF65-F5344CB8AC3E}">
        <p14:creationId xmlns:p14="http://schemas.microsoft.com/office/powerpoint/2010/main" val="41707271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EDB3F4B-9F9A-41EE-0983-1E274BEFBCA3}"/>
              </a:ext>
            </a:extLst>
          </p:cNvPr>
          <p:cNvSpPr/>
          <p:nvPr/>
        </p:nvSpPr>
        <p:spPr>
          <a:xfrm>
            <a:off x="1640279" y="1454091"/>
            <a:ext cx="8736173" cy="4855269"/>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661834" y="260844"/>
            <a:ext cx="10515600" cy="875701"/>
          </a:xfrm>
        </p:spPr>
        <p:txBody>
          <a:bodyPr/>
          <a:lstStyle/>
          <a:p>
            <a:r>
              <a:rPr lang="en-US" b="1" i="0" kern="1200" dirty="0">
                <a:effectLst/>
              </a:rPr>
              <a:t>Introduction to AI</a:t>
            </a:r>
            <a:endParaRPr lang="en-US" dirty="0"/>
          </a:p>
        </p:txBody>
      </p:sp>
      <p:pic>
        <p:nvPicPr>
          <p:cNvPr id="4" name="Picture 3">
            <a:extLst>
              <a:ext uri="{FF2B5EF4-FFF2-40B4-BE49-F238E27FC236}">
                <a16:creationId xmlns:a16="http://schemas.microsoft.com/office/drawing/2014/main" id="{4CB414D1-CBC7-C007-14E1-B3F9BFDDCAB8}"/>
              </a:ext>
            </a:extLst>
          </p:cNvPr>
          <p:cNvPicPr>
            <a:picLocks noChangeAspect="1"/>
          </p:cNvPicPr>
          <p:nvPr/>
        </p:nvPicPr>
        <p:blipFill>
          <a:blip r:embed="rId3"/>
          <a:stretch>
            <a:fillRect/>
          </a:stretch>
        </p:blipFill>
        <p:spPr>
          <a:xfrm>
            <a:off x="1640279" y="1454091"/>
            <a:ext cx="8911441" cy="5004067"/>
          </a:xfrm>
          <a:prstGeom prst="rect">
            <a:avLst/>
          </a:prstGeom>
        </p:spPr>
      </p:pic>
    </p:spTree>
    <p:extLst>
      <p:ext uri="{BB962C8B-B14F-4D97-AF65-F5344CB8AC3E}">
        <p14:creationId xmlns:p14="http://schemas.microsoft.com/office/powerpoint/2010/main" val="1116589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1477719" y="690924"/>
            <a:ext cx="10515600" cy="875701"/>
          </a:xfrm>
        </p:spPr>
        <p:txBody>
          <a:bodyPr/>
          <a:lstStyle/>
          <a:p>
            <a:r>
              <a:rPr lang="en-US" b="1" i="0" kern="1200" dirty="0">
                <a:effectLst/>
              </a:rPr>
              <a:t>The Functionalities and Applications of AI</a:t>
            </a:r>
            <a:endParaRPr lang="en-US" dirty="0"/>
          </a:p>
        </p:txBody>
      </p:sp>
      <p:pic>
        <p:nvPicPr>
          <p:cNvPr id="3" name="Picture 2">
            <a:extLst>
              <a:ext uri="{FF2B5EF4-FFF2-40B4-BE49-F238E27FC236}">
                <a16:creationId xmlns:a16="http://schemas.microsoft.com/office/drawing/2014/main" id="{CE22D54F-E29E-4665-AF6B-7B863E2F97A9}"/>
              </a:ext>
            </a:extLst>
          </p:cNvPr>
          <p:cNvPicPr>
            <a:picLocks noChangeAspect="1"/>
          </p:cNvPicPr>
          <p:nvPr/>
        </p:nvPicPr>
        <p:blipFill>
          <a:blip r:embed="rId3"/>
          <a:stretch>
            <a:fillRect/>
          </a:stretch>
        </p:blipFill>
        <p:spPr>
          <a:xfrm>
            <a:off x="2995642" y="1674481"/>
            <a:ext cx="6292526" cy="4675831"/>
          </a:xfrm>
          <a:prstGeom prst="rect">
            <a:avLst/>
          </a:prstGeom>
        </p:spPr>
      </p:pic>
    </p:spTree>
    <p:extLst>
      <p:ext uri="{BB962C8B-B14F-4D97-AF65-F5344CB8AC3E}">
        <p14:creationId xmlns:p14="http://schemas.microsoft.com/office/powerpoint/2010/main" val="20278074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762366" y="337506"/>
            <a:ext cx="10515600" cy="875701"/>
          </a:xfrm>
        </p:spPr>
        <p:txBody>
          <a:bodyPr/>
          <a:lstStyle/>
          <a:p>
            <a:r>
              <a:rPr lang="en-US" b="1" i="0" kern="1200" dirty="0">
                <a:effectLst/>
              </a:rPr>
              <a:t>Major Goals of AI</a:t>
            </a:r>
            <a:endParaRPr lang="en-US" dirty="0"/>
          </a:p>
        </p:txBody>
      </p:sp>
      <p:pic>
        <p:nvPicPr>
          <p:cNvPr id="4" name="Picture 3">
            <a:extLst>
              <a:ext uri="{FF2B5EF4-FFF2-40B4-BE49-F238E27FC236}">
                <a16:creationId xmlns:a16="http://schemas.microsoft.com/office/drawing/2014/main" id="{4BCC60AF-D415-A9A9-0B9D-4E7767A198A7}"/>
              </a:ext>
            </a:extLst>
          </p:cNvPr>
          <p:cNvPicPr>
            <a:picLocks noChangeAspect="1"/>
          </p:cNvPicPr>
          <p:nvPr/>
        </p:nvPicPr>
        <p:blipFill>
          <a:blip r:embed="rId3"/>
          <a:stretch>
            <a:fillRect/>
          </a:stretch>
        </p:blipFill>
        <p:spPr>
          <a:xfrm>
            <a:off x="2260801" y="1333623"/>
            <a:ext cx="7670397" cy="4652164"/>
          </a:xfrm>
          <a:prstGeom prst="rect">
            <a:avLst/>
          </a:prstGeom>
        </p:spPr>
      </p:pic>
    </p:spTree>
    <p:extLst>
      <p:ext uri="{BB962C8B-B14F-4D97-AF65-F5344CB8AC3E}">
        <p14:creationId xmlns:p14="http://schemas.microsoft.com/office/powerpoint/2010/main" val="6031795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599682" y="287017"/>
            <a:ext cx="10515600" cy="875701"/>
          </a:xfrm>
        </p:spPr>
        <p:txBody>
          <a:bodyPr/>
          <a:lstStyle/>
          <a:p>
            <a:r>
              <a:rPr lang="en-US" b="1" i="0" kern="1200" dirty="0">
                <a:effectLst/>
              </a:rPr>
              <a:t>Artificial Intelligence:</a:t>
            </a:r>
            <a:endParaRPr lang="en-US" dirty="0"/>
          </a:p>
        </p:txBody>
      </p:sp>
      <p:pic>
        <p:nvPicPr>
          <p:cNvPr id="5" name="Picture 4">
            <a:extLst>
              <a:ext uri="{FF2B5EF4-FFF2-40B4-BE49-F238E27FC236}">
                <a16:creationId xmlns:a16="http://schemas.microsoft.com/office/drawing/2014/main" id="{F60DFD64-FC02-B09D-BAEE-342BACA8FBAE}"/>
              </a:ext>
            </a:extLst>
          </p:cNvPr>
          <p:cNvPicPr>
            <a:picLocks noChangeAspect="1"/>
          </p:cNvPicPr>
          <p:nvPr/>
        </p:nvPicPr>
        <p:blipFill>
          <a:blip r:embed="rId3"/>
          <a:stretch>
            <a:fillRect/>
          </a:stretch>
        </p:blipFill>
        <p:spPr>
          <a:xfrm>
            <a:off x="1946605" y="1496807"/>
            <a:ext cx="8172325" cy="4483532"/>
          </a:xfrm>
          <a:prstGeom prst="rect">
            <a:avLst/>
          </a:prstGeom>
        </p:spPr>
      </p:pic>
    </p:spTree>
    <p:extLst>
      <p:ext uri="{BB962C8B-B14F-4D97-AF65-F5344CB8AC3E}">
        <p14:creationId xmlns:p14="http://schemas.microsoft.com/office/powerpoint/2010/main" val="19991762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38326E1-0BFC-88A7-4F9A-634C6248F46E}"/>
              </a:ext>
            </a:extLst>
          </p:cNvPr>
          <p:cNvSpPr/>
          <p:nvPr/>
        </p:nvSpPr>
        <p:spPr>
          <a:xfrm>
            <a:off x="2044354" y="1540565"/>
            <a:ext cx="8133316" cy="4479059"/>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3267250" y="331896"/>
            <a:ext cx="10515600" cy="875701"/>
          </a:xfrm>
        </p:spPr>
        <p:txBody>
          <a:bodyPr/>
          <a:lstStyle/>
          <a:p>
            <a:r>
              <a:rPr lang="en-US" b="1" i="0" kern="1200" dirty="0">
                <a:effectLst/>
              </a:rPr>
              <a:t>Benefits of AI</a:t>
            </a:r>
            <a:r>
              <a:rPr lang="ar-EG" b="1" i="0" kern="1200" dirty="0">
                <a:effectLst/>
              </a:rPr>
              <a:t>  </a:t>
            </a:r>
            <a:endParaRPr lang="en-US" dirty="0"/>
          </a:p>
        </p:txBody>
      </p:sp>
      <p:pic>
        <p:nvPicPr>
          <p:cNvPr id="3" name="Picture 2">
            <a:extLst>
              <a:ext uri="{FF2B5EF4-FFF2-40B4-BE49-F238E27FC236}">
                <a16:creationId xmlns:a16="http://schemas.microsoft.com/office/drawing/2014/main" id="{09C4AFB7-9970-2328-0F66-D9D61D92294E}"/>
              </a:ext>
            </a:extLst>
          </p:cNvPr>
          <p:cNvPicPr>
            <a:picLocks noChangeAspect="1"/>
          </p:cNvPicPr>
          <p:nvPr/>
        </p:nvPicPr>
        <p:blipFill>
          <a:blip r:embed="rId3"/>
          <a:stretch>
            <a:fillRect/>
          </a:stretch>
        </p:blipFill>
        <p:spPr>
          <a:xfrm>
            <a:off x="2058802" y="1535778"/>
            <a:ext cx="8084191" cy="4590226"/>
          </a:xfrm>
          <a:prstGeom prst="rect">
            <a:avLst/>
          </a:prstGeom>
        </p:spPr>
      </p:pic>
    </p:spTree>
    <p:extLst>
      <p:ext uri="{BB962C8B-B14F-4D97-AF65-F5344CB8AC3E}">
        <p14:creationId xmlns:p14="http://schemas.microsoft.com/office/powerpoint/2010/main" val="388262849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99ED9C4-448C-57E4-87FD-DA413023068C}"/>
              </a:ext>
            </a:extLst>
          </p:cNvPr>
          <p:cNvSpPr/>
          <p:nvPr/>
        </p:nvSpPr>
        <p:spPr>
          <a:xfrm>
            <a:off x="1929777" y="1355529"/>
            <a:ext cx="7721934" cy="4501119"/>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173337" y="298237"/>
            <a:ext cx="10515600" cy="875701"/>
          </a:xfrm>
        </p:spPr>
        <p:txBody>
          <a:bodyPr/>
          <a:lstStyle/>
          <a:p>
            <a:r>
              <a:rPr lang="en-US" b="1" i="0" kern="1200" dirty="0">
                <a:effectLst/>
              </a:rPr>
              <a:t>Examples of A I Benefits</a:t>
            </a:r>
            <a:endParaRPr lang="en-US" dirty="0"/>
          </a:p>
        </p:txBody>
      </p:sp>
      <p:pic>
        <p:nvPicPr>
          <p:cNvPr id="5" name="Picture 4">
            <a:extLst>
              <a:ext uri="{FF2B5EF4-FFF2-40B4-BE49-F238E27FC236}">
                <a16:creationId xmlns:a16="http://schemas.microsoft.com/office/drawing/2014/main" id="{6A6EA4F0-FF7F-D2FE-4FF1-80B8125D3253}"/>
              </a:ext>
            </a:extLst>
          </p:cNvPr>
          <p:cNvPicPr>
            <a:picLocks noChangeAspect="1"/>
          </p:cNvPicPr>
          <p:nvPr/>
        </p:nvPicPr>
        <p:blipFill>
          <a:blip r:embed="rId3"/>
          <a:stretch>
            <a:fillRect/>
          </a:stretch>
        </p:blipFill>
        <p:spPr>
          <a:xfrm>
            <a:off x="1841065" y="1355529"/>
            <a:ext cx="7810646" cy="4783641"/>
          </a:xfrm>
          <a:prstGeom prst="rect">
            <a:avLst/>
          </a:prstGeom>
        </p:spPr>
      </p:pic>
    </p:spTree>
    <p:extLst>
      <p:ext uri="{BB962C8B-B14F-4D97-AF65-F5344CB8AC3E}">
        <p14:creationId xmlns:p14="http://schemas.microsoft.com/office/powerpoint/2010/main" val="12310141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D716FB2-390E-DF7F-D299-9DE85731BD88}"/>
              </a:ext>
            </a:extLst>
          </p:cNvPr>
          <p:cNvSpPr/>
          <p:nvPr/>
        </p:nvSpPr>
        <p:spPr>
          <a:xfrm>
            <a:off x="1611189" y="1427811"/>
            <a:ext cx="8766051" cy="4543356"/>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2802704" y="472597"/>
            <a:ext cx="9086365" cy="611500"/>
          </a:xfrm>
        </p:spPr>
        <p:txBody>
          <a:bodyPr>
            <a:normAutofit fontScale="90000"/>
          </a:bodyPr>
          <a:lstStyle/>
          <a:p>
            <a:r>
              <a:rPr lang="en-US" b="1" i="0" kern="1200" dirty="0">
                <a:effectLst/>
              </a:rPr>
              <a:t>Examples of A I Benefits (2)</a:t>
            </a:r>
            <a:endParaRPr lang="en-US" dirty="0"/>
          </a:p>
        </p:txBody>
      </p:sp>
      <p:pic>
        <p:nvPicPr>
          <p:cNvPr id="7" name="Picture 6">
            <a:extLst>
              <a:ext uri="{FF2B5EF4-FFF2-40B4-BE49-F238E27FC236}">
                <a16:creationId xmlns:a16="http://schemas.microsoft.com/office/drawing/2014/main" id="{E0DCEAF0-A468-C842-A7D1-F6E2CE51F812}"/>
              </a:ext>
            </a:extLst>
          </p:cNvPr>
          <p:cNvPicPr>
            <a:picLocks noChangeAspect="1"/>
          </p:cNvPicPr>
          <p:nvPr/>
        </p:nvPicPr>
        <p:blipFill>
          <a:blip r:embed="rId3"/>
          <a:stretch>
            <a:fillRect/>
          </a:stretch>
        </p:blipFill>
        <p:spPr>
          <a:xfrm>
            <a:off x="1611189" y="1427811"/>
            <a:ext cx="8562479" cy="4692362"/>
          </a:xfrm>
          <a:prstGeom prst="rect">
            <a:avLst/>
          </a:prstGeom>
        </p:spPr>
      </p:pic>
    </p:spTree>
    <p:extLst>
      <p:ext uri="{BB962C8B-B14F-4D97-AF65-F5344CB8AC3E}">
        <p14:creationId xmlns:p14="http://schemas.microsoft.com/office/powerpoint/2010/main" val="30120050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9C4C095-589C-48EE-40DC-4B36436CAF55}"/>
              </a:ext>
            </a:extLst>
          </p:cNvPr>
          <p:cNvSpPr/>
          <p:nvPr/>
        </p:nvSpPr>
        <p:spPr>
          <a:xfrm>
            <a:off x="2333683" y="1440310"/>
            <a:ext cx="8068953" cy="461268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3205542" y="326286"/>
            <a:ext cx="10515600" cy="875701"/>
          </a:xfrm>
        </p:spPr>
        <p:txBody>
          <a:bodyPr/>
          <a:lstStyle/>
          <a:p>
            <a:r>
              <a:rPr lang="en-US" b="1" i="0" kern="1200" dirty="0">
                <a:effectLst/>
              </a:rPr>
              <a:t>Limitations of AI:</a:t>
            </a:r>
            <a:endParaRPr lang="en-US" dirty="0"/>
          </a:p>
        </p:txBody>
      </p:sp>
      <p:pic>
        <p:nvPicPr>
          <p:cNvPr id="4" name="Picture 3">
            <a:extLst>
              <a:ext uri="{FF2B5EF4-FFF2-40B4-BE49-F238E27FC236}">
                <a16:creationId xmlns:a16="http://schemas.microsoft.com/office/drawing/2014/main" id="{55535A7F-32E9-56AE-4749-629F2443EEFC}"/>
              </a:ext>
            </a:extLst>
          </p:cNvPr>
          <p:cNvPicPr>
            <a:picLocks noChangeAspect="1"/>
          </p:cNvPicPr>
          <p:nvPr/>
        </p:nvPicPr>
        <p:blipFill>
          <a:blip r:embed="rId2"/>
          <a:stretch>
            <a:fillRect/>
          </a:stretch>
        </p:blipFill>
        <p:spPr>
          <a:xfrm>
            <a:off x="2413577" y="1450248"/>
            <a:ext cx="7989059" cy="4592803"/>
          </a:xfrm>
          <a:prstGeom prst="rect">
            <a:avLst/>
          </a:prstGeom>
        </p:spPr>
      </p:pic>
    </p:spTree>
    <p:extLst>
      <p:ext uri="{BB962C8B-B14F-4D97-AF65-F5344CB8AC3E}">
        <p14:creationId xmlns:p14="http://schemas.microsoft.com/office/powerpoint/2010/main" val="164156498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1814308" y="466532"/>
            <a:ext cx="10515600" cy="875701"/>
          </a:xfrm>
        </p:spPr>
        <p:txBody>
          <a:bodyPr/>
          <a:lstStyle/>
          <a:p>
            <a:r>
              <a:rPr lang="en-US" b="1" i="0" kern="1200" dirty="0">
                <a:effectLst/>
              </a:rPr>
              <a:t>Some limitations of A I Machines</a:t>
            </a:r>
            <a:endParaRPr lang="en-US" dirty="0"/>
          </a:p>
        </p:txBody>
      </p:sp>
      <p:pic>
        <p:nvPicPr>
          <p:cNvPr id="3" name="Picture 2">
            <a:extLst>
              <a:ext uri="{FF2B5EF4-FFF2-40B4-BE49-F238E27FC236}">
                <a16:creationId xmlns:a16="http://schemas.microsoft.com/office/drawing/2014/main" id="{064E7510-4EAC-7C51-489F-2BE1ED475B23}"/>
              </a:ext>
            </a:extLst>
          </p:cNvPr>
          <p:cNvPicPr>
            <a:picLocks noChangeAspect="1"/>
          </p:cNvPicPr>
          <p:nvPr/>
        </p:nvPicPr>
        <p:blipFill>
          <a:blip r:embed="rId2"/>
          <a:stretch>
            <a:fillRect/>
          </a:stretch>
        </p:blipFill>
        <p:spPr>
          <a:xfrm>
            <a:off x="2088587" y="1464677"/>
            <a:ext cx="8097081" cy="4807097"/>
          </a:xfrm>
          <a:prstGeom prst="rect">
            <a:avLst/>
          </a:prstGeom>
        </p:spPr>
      </p:pic>
    </p:spTree>
    <p:extLst>
      <p:ext uri="{BB962C8B-B14F-4D97-AF65-F5344CB8AC3E}">
        <p14:creationId xmlns:p14="http://schemas.microsoft.com/office/powerpoint/2010/main" val="66670865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743CDDE-393C-8322-9B12-F2BE0D1E1432}"/>
              </a:ext>
            </a:extLst>
          </p:cNvPr>
          <p:cNvSpPr/>
          <p:nvPr/>
        </p:nvSpPr>
        <p:spPr>
          <a:xfrm>
            <a:off x="2009759" y="1272507"/>
            <a:ext cx="8267302" cy="490110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1982603" y="297714"/>
            <a:ext cx="10515600" cy="875701"/>
          </a:xfrm>
        </p:spPr>
        <p:txBody>
          <a:bodyPr/>
          <a:lstStyle/>
          <a:p>
            <a:r>
              <a:rPr lang="en-US" b="1" i="0" kern="1200" dirty="0">
                <a:effectLst/>
              </a:rPr>
              <a:t>Chapter Summary: Key Takeaways</a:t>
            </a:r>
            <a:endParaRPr lang="en-US" dirty="0"/>
          </a:p>
        </p:txBody>
      </p:sp>
      <p:pic>
        <p:nvPicPr>
          <p:cNvPr id="4" name="Picture 3">
            <a:extLst>
              <a:ext uri="{FF2B5EF4-FFF2-40B4-BE49-F238E27FC236}">
                <a16:creationId xmlns:a16="http://schemas.microsoft.com/office/drawing/2014/main" id="{DD185264-02DD-EE9B-E25D-28282C98AB2B}"/>
              </a:ext>
            </a:extLst>
          </p:cNvPr>
          <p:cNvPicPr>
            <a:picLocks noChangeAspect="1"/>
          </p:cNvPicPr>
          <p:nvPr/>
        </p:nvPicPr>
        <p:blipFill>
          <a:blip r:embed="rId3"/>
          <a:stretch>
            <a:fillRect/>
          </a:stretch>
        </p:blipFill>
        <p:spPr>
          <a:xfrm>
            <a:off x="2087786" y="1222915"/>
            <a:ext cx="8016427" cy="5000289"/>
          </a:xfrm>
          <a:prstGeom prst="rect">
            <a:avLst/>
          </a:prstGeom>
        </p:spPr>
      </p:pic>
    </p:spTree>
    <p:extLst>
      <p:ext uri="{BB962C8B-B14F-4D97-AF65-F5344CB8AC3E}">
        <p14:creationId xmlns:p14="http://schemas.microsoft.com/office/powerpoint/2010/main" val="80005200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p:txBody>
          <a:bodyPr/>
          <a:lstStyle/>
          <a:p>
            <a:r>
              <a:rPr lang="en-US" b="1" i="0" kern="1200" dirty="0">
                <a:effectLst/>
              </a:rPr>
              <a:t>Discussion</a:t>
            </a:r>
            <a:endParaRPr lang="en-US" dirty="0"/>
          </a:p>
        </p:txBody>
      </p:sp>
      <p:sp>
        <p:nvSpPr>
          <p:cNvPr id="9" name="TextBox 8">
            <a:extLst>
              <a:ext uri="{FF2B5EF4-FFF2-40B4-BE49-F238E27FC236}">
                <a16:creationId xmlns:a16="http://schemas.microsoft.com/office/drawing/2014/main" id="{49089CFE-EC2B-77B8-FC04-FB77C6C455BB}"/>
              </a:ext>
            </a:extLst>
          </p:cNvPr>
          <p:cNvSpPr txBox="1"/>
          <p:nvPr/>
        </p:nvSpPr>
        <p:spPr>
          <a:xfrm>
            <a:off x="998343" y="2047143"/>
            <a:ext cx="9882188" cy="3797065"/>
          </a:xfrm>
          <a:prstGeom prst="rect">
            <a:avLst/>
          </a:prstGeom>
          <a:noFill/>
        </p:spPr>
        <p:txBody>
          <a:bodyPr wrap="square">
            <a:spAutoFit/>
          </a:bodyPr>
          <a:lstStyle/>
          <a:p>
            <a:pPr marL="457200" marR="0" indent="-457200">
              <a:lnSpc>
                <a:spcPct val="125000"/>
              </a:lnSpc>
              <a:spcBef>
                <a:spcPts val="1200"/>
              </a:spcBef>
              <a:spcAft>
                <a:spcPts val="800"/>
              </a:spcAft>
              <a:buFont typeface="+mj-lt"/>
              <a:buAutoNum type="arabicPeriod"/>
            </a:pPr>
            <a:r>
              <a:rPr lang="en-US" sz="2800" dirty="0">
                <a:effectLst/>
                <a:latin typeface="Calibri" panose="020F0502020204030204" pitchFamily="34" charset="0"/>
                <a:ea typeface="Calibri" panose="020F0502020204030204" pitchFamily="34" charset="0"/>
              </a:rPr>
              <a:t>Define cloud computing and its significance in today's digital landscape.</a:t>
            </a:r>
          </a:p>
          <a:p>
            <a:pPr marL="457200" marR="0" indent="-457200">
              <a:lnSpc>
                <a:spcPct val="125000"/>
              </a:lnSpc>
              <a:spcBef>
                <a:spcPts val="1200"/>
              </a:spcBef>
              <a:spcAft>
                <a:spcPts val="800"/>
              </a:spcAft>
              <a:buFont typeface="+mj-lt"/>
              <a:buAutoNum type="arabicPeriod"/>
            </a:pPr>
            <a:r>
              <a:rPr lang="en-US" sz="2800" dirty="0">
                <a:effectLst/>
                <a:latin typeface="Calibri" panose="020F0502020204030204" pitchFamily="34" charset="0"/>
                <a:ea typeface="Calibri" panose="020F0502020204030204" pitchFamily="34" charset="0"/>
              </a:rPr>
              <a:t>Explain the concept of Edge Computing and its components. Why is it essential in the age of Big Data and IoT?</a:t>
            </a:r>
          </a:p>
          <a:p>
            <a:pPr marL="457200" marR="0" indent="-457200">
              <a:lnSpc>
                <a:spcPct val="125000"/>
              </a:lnSpc>
              <a:spcBef>
                <a:spcPts val="1200"/>
              </a:spcBef>
              <a:spcAft>
                <a:spcPts val="800"/>
              </a:spcAft>
              <a:buFont typeface="+mj-lt"/>
              <a:buAutoNum type="arabicPeriod"/>
            </a:pPr>
            <a:r>
              <a:rPr lang="en-US" sz="2800" dirty="0">
                <a:effectLst/>
                <a:latin typeface="Calibri" panose="020F0502020204030204" pitchFamily="34" charset="0"/>
                <a:ea typeface="Calibri" panose="020F0502020204030204" pitchFamily="34" charset="0"/>
              </a:rPr>
              <a:t>Provide an overview of Artificial Intelligence (AI) and its primary goals. How does AI differ from traditional computing?</a:t>
            </a:r>
          </a:p>
        </p:txBody>
      </p:sp>
    </p:spTree>
    <p:extLst>
      <p:ext uri="{BB962C8B-B14F-4D97-AF65-F5344CB8AC3E}">
        <p14:creationId xmlns:p14="http://schemas.microsoft.com/office/powerpoint/2010/main" val="419407895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1296692" y="2444141"/>
            <a:ext cx="6974663" cy="1323439"/>
          </a:xfrm>
          <a:prstGeom prst="rect">
            <a:avLst/>
          </a:prstGeom>
          <a:noFill/>
        </p:spPr>
        <p:txBody>
          <a:bodyPr wrap="square" rtlCol="0">
            <a:spAutoFit/>
          </a:bodyPr>
          <a:lstStyle/>
          <a:p>
            <a:r>
              <a:rPr lang="en-US" sz="8000" b="1" dirty="0">
                <a:solidFill>
                  <a:srgbClr val="FF0000"/>
                </a:solidFill>
                <a:latin typeface="STXingkai" panose="020B0503020204020204" pitchFamily="2" charset="-122"/>
                <a:ea typeface="STXingkai" panose="020B0503020204020204" pitchFamily="2" charset="-122"/>
                <a:cs typeface="Times New Roman" panose="02020603050405020304" pitchFamily="18" charset="0"/>
              </a:rPr>
              <a:t>Thank You</a:t>
            </a:r>
          </a:p>
        </p:txBody>
      </p:sp>
      <p:pic>
        <p:nvPicPr>
          <p:cNvPr id="2" name="Graphic 1">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666456" y="5119296"/>
            <a:ext cx="2279266" cy="384052"/>
          </a:xfrm>
          <a:prstGeom prst="rect">
            <a:avLst/>
          </a:prstGeom>
        </p:spPr>
      </p:pic>
      <p:pic>
        <p:nvPicPr>
          <p:cNvPr id="3" name="Graphic 21">
            <a:extLst>
              <a:ext uri="{FF2B5EF4-FFF2-40B4-BE49-F238E27FC236}">
                <a16:creationId xmlns:a16="http://schemas.microsoft.com/office/drawing/2014/main" id="{E1F5BC19-721E-F50C-C487-0FADC45588B9}"/>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4737"/>
            <a:ext cx="2073798" cy="899724"/>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is as a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is as a template" id="{1F980182-8A2F-49AE-8DD0-9B49D0F63D5F}" vid="{A5848E9A-D271-4762-9C50-408EDF7E573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982A839-5802-4ACA-AC5F-7AEC97E8C4D5}"/>
</file>

<file path=customXml/itemProps2.xml><?xml version="1.0" encoding="utf-8"?>
<ds:datastoreItem xmlns:ds="http://schemas.openxmlformats.org/officeDocument/2006/customXml" ds:itemID="{6542D2B6-DFF8-40FF-B81B-A4CAADF5CB4D}"/>
</file>

<file path=docProps/app.xml><?xml version="1.0" encoding="utf-8"?>
<Properties xmlns="http://schemas.openxmlformats.org/officeDocument/2006/extended-properties" xmlns:vt="http://schemas.openxmlformats.org/officeDocument/2006/docPropsVTypes">
  <Template/>
  <TotalTime>3628</TotalTime>
  <Words>2595</Words>
  <Application>Microsoft Office PowerPoint</Application>
  <PresentationFormat>Widescreen</PresentationFormat>
  <Paragraphs>254</Paragraphs>
  <Slides>48</Slides>
  <Notes>42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48</vt:i4>
      </vt:variant>
    </vt:vector>
  </HeadingPairs>
  <TitlesOfParts>
    <vt:vector size="56" baseType="lpstr">
      <vt:lpstr>STXingkai</vt:lpstr>
      <vt:lpstr>Arial</vt:lpstr>
      <vt:lpstr>Calibri</vt:lpstr>
      <vt:lpstr>Calibri Light</vt:lpstr>
      <vt:lpstr>Segoe UI Semibold</vt:lpstr>
      <vt:lpstr>Söhne</vt:lpstr>
      <vt:lpstr>Times New Roman</vt:lpstr>
      <vt:lpstr>this as a template</vt:lpstr>
      <vt:lpstr>PowerPoint Presentation</vt:lpstr>
      <vt:lpstr>PowerPoint Presentation</vt:lpstr>
      <vt:lpstr>Chapter 1 Discussion Questions</vt:lpstr>
      <vt:lpstr>Chapter 1 Discussion Questions</vt:lpstr>
      <vt:lpstr>Chapter 1 Discussion Questions</vt:lpstr>
      <vt:lpstr>Objectives</vt:lpstr>
      <vt:lpstr>Objectives</vt:lpstr>
      <vt:lpstr>Cloud Computing</vt:lpstr>
      <vt:lpstr>Characteristics of Cloud Computing</vt:lpstr>
      <vt:lpstr>Cloud Deployment Models</vt:lpstr>
      <vt:lpstr>Cloud Deployment Models</vt:lpstr>
      <vt:lpstr>Cloud Deployment Models</vt:lpstr>
      <vt:lpstr>Cloud Deployment Models</vt:lpstr>
      <vt:lpstr>Cloud Deployment Models</vt:lpstr>
      <vt:lpstr>Cloud Deployment Models</vt:lpstr>
      <vt:lpstr>Service Models</vt:lpstr>
      <vt:lpstr>Service Models</vt:lpstr>
      <vt:lpstr>Benefits of Cloud</vt:lpstr>
      <vt:lpstr>Common Cloud Computing Use Cases</vt:lpstr>
      <vt:lpstr>Cloud Architecture</vt:lpstr>
      <vt:lpstr>Cloud Architecture</vt:lpstr>
      <vt:lpstr>Cont…</vt:lpstr>
      <vt:lpstr>Cloud Architecture Best Practices</vt:lpstr>
      <vt:lpstr>Cloud Architecture Best Practices</vt:lpstr>
      <vt:lpstr>Conclusion</vt:lpstr>
      <vt:lpstr>Remember</vt:lpstr>
      <vt:lpstr>Edge Computing</vt:lpstr>
      <vt:lpstr>Components of Edge Computing:</vt:lpstr>
      <vt:lpstr>Requirements for Edge Computing:</vt:lpstr>
      <vt:lpstr>Cloud Computing versus Edge Computing:</vt:lpstr>
      <vt:lpstr>What is Big Data?</vt:lpstr>
      <vt:lpstr>Types of Big Data</vt:lpstr>
      <vt:lpstr>A Big Data Platform must:</vt:lpstr>
      <vt:lpstr>A Big Data Platform must:  (2)</vt:lpstr>
      <vt:lpstr>Five Characteristics of Big Data</vt:lpstr>
      <vt:lpstr>Five Characteristics of Big Data (2)</vt:lpstr>
      <vt:lpstr>Introduction to AI</vt:lpstr>
      <vt:lpstr>The Functionalities and Applications of AI</vt:lpstr>
      <vt:lpstr>Major Goals of AI</vt:lpstr>
      <vt:lpstr>Artificial Intelligence:</vt:lpstr>
      <vt:lpstr>Benefits of AI  </vt:lpstr>
      <vt:lpstr>Examples of A I Benefits</vt:lpstr>
      <vt:lpstr>Examples of A I Benefits (2)</vt:lpstr>
      <vt:lpstr>Limitations of AI:</vt:lpstr>
      <vt:lpstr>Some limitations of A I Machines</vt:lpstr>
      <vt:lpstr>Chapter Summary: Key Takeaways</vt:lpstr>
      <vt:lpstr>Discussion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Muhammed Saleem</cp:lastModifiedBy>
  <cp:revision>32</cp:revision>
  <dcterms:created xsi:type="dcterms:W3CDTF">2023-09-15T16:04:41Z</dcterms:created>
  <dcterms:modified xsi:type="dcterms:W3CDTF">2024-10-09T17:08:46Z</dcterms:modified>
</cp:coreProperties>
</file>