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8.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6"/>
  </p:notesMasterIdLst>
  <p:sldIdLst>
    <p:sldId id="303" r:id="rId2"/>
    <p:sldId id="523" r:id="rId3"/>
    <p:sldId id="522" r:id="rId4"/>
    <p:sldId id="482" r:id="rId5"/>
    <p:sldId id="521" r:id="rId6"/>
    <p:sldId id="485" r:id="rId7"/>
    <p:sldId id="486" r:id="rId8"/>
    <p:sldId id="487" r:id="rId9"/>
    <p:sldId id="488" r:id="rId10"/>
    <p:sldId id="489" r:id="rId11"/>
    <p:sldId id="490" r:id="rId12"/>
    <p:sldId id="491" r:id="rId13"/>
    <p:sldId id="492" r:id="rId14"/>
    <p:sldId id="493" r:id="rId15"/>
    <p:sldId id="494" r:id="rId16"/>
    <p:sldId id="495" r:id="rId17"/>
    <p:sldId id="496" r:id="rId18"/>
    <p:sldId id="499" r:id="rId19"/>
    <p:sldId id="500" r:id="rId20"/>
    <p:sldId id="501" r:id="rId21"/>
    <p:sldId id="502" r:id="rId22"/>
    <p:sldId id="503" r:id="rId23"/>
    <p:sldId id="504" r:id="rId24"/>
    <p:sldId id="505" r:id="rId25"/>
    <p:sldId id="506" r:id="rId26"/>
    <p:sldId id="510" r:id="rId27"/>
    <p:sldId id="511" r:id="rId28"/>
    <p:sldId id="512" r:id="rId29"/>
    <p:sldId id="513" r:id="rId30"/>
    <p:sldId id="514" r:id="rId31"/>
    <p:sldId id="515" r:id="rId32"/>
    <p:sldId id="516" r:id="rId33"/>
    <p:sldId id="517" r:id="rId34"/>
    <p:sldId id="349"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23"/>
            <p14:sldId id="522"/>
            <p14:sldId id="482"/>
            <p14:sldId id="521"/>
            <p14:sldId id="485"/>
            <p14:sldId id="486"/>
            <p14:sldId id="487"/>
            <p14:sldId id="488"/>
            <p14:sldId id="489"/>
            <p14:sldId id="490"/>
            <p14:sldId id="491"/>
            <p14:sldId id="492"/>
            <p14:sldId id="493"/>
            <p14:sldId id="494"/>
            <p14:sldId id="495"/>
            <p14:sldId id="496"/>
            <p14:sldId id="499"/>
            <p14:sldId id="500"/>
            <p14:sldId id="501"/>
            <p14:sldId id="502"/>
            <p14:sldId id="503"/>
            <p14:sldId id="504"/>
            <p14:sldId id="505"/>
            <p14:sldId id="506"/>
            <p14:sldId id="510"/>
            <p14:sldId id="511"/>
            <p14:sldId id="512"/>
            <p14:sldId id="513"/>
            <p14:sldId id="514"/>
            <p14:sldId id="515"/>
            <p14:sldId id="516"/>
            <p14:sldId id="51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2" d="100"/>
          <a:sy n="72" d="100"/>
        </p:scale>
        <p:origin x="979"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ustomXml" Target="../customXml/item3.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7/3/2024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7/3/2024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7/3/2024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7/3/2024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7/3/2024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7/3/2024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7/3/2024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7/3/2024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7/3/2024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7/3/2024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7/3/2024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7/3/2024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hyperlink" Target="https://about.nike.com/" TargetMode="External"/><Relationship Id="rId2" Type="http://schemas.openxmlformats.org/officeDocument/2006/relationships/hyperlink" Target="https://www.sweetgreen.com/our-story/" TargetMode="External"/><Relationship Id="rId1" Type="http://schemas.openxmlformats.org/officeDocument/2006/relationships/slideLayout" Target="../slideLayouts/slideLayout13.xml"/><Relationship Id="rId4" Type="http://schemas.openxmlformats.org/officeDocument/2006/relationships/hyperlink" Target="https://about.linkedin.com/"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hyperlink" Target="https://corporate.ford.com/company.html?gnav=footer-aboutford" TargetMode="Externa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image" Target="../media/image13.jpg"/><Relationship Id="rId5" Type="http://schemas.openxmlformats.org/officeDocument/2006/relationships/image" Target="../media/image12.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938324"/>
            <a:ext cx="5427067" cy="1107996"/>
          </a:xfrm>
          <a:prstGeom prst="rect">
            <a:avLst/>
          </a:prstGeom>
          <a:noFill/>
        </p:spPr>
        <p:txBody>
          <a:bodyPr wrap="square" rtlCol="0">
            <a:spAutoFit/>
          </a:bodyPr>
          <a:lstStyle/>
          <a:p>
            <a:r>
              <a:rPr lang="en-US" sz="3300" b="1" dirty="0">
                <a:latin typeface="Times New Roman"/>
                <a:cs typeface="Times New Roman"/>
              </a:rPr>
              <a:t>Mission, Vision, Objectives and Culture of Organization</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4</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3" y="4802552"/>
            <a:ext cx="4658333" cy="1015663"/>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PMG 101</a:t>
            </a:r>
          </a:p>
          <a:p>
            <a:r>
              <a:rPr lang="en-US" sz="2000" dirty="0">
                <a:latin typeface="Times New Roman" panose="02020603050405020304" pitchFamily="18" charset="0"/>
                <a:cs typeface="Times New Roman" panose="02020603050405020304" pitchFamily="18" charset="0"/>
              </a:rPr>
              <a:t>Foundations of Project Management</a:t>
            </a:r>
          </a:p>
          <a:p>
            <a:endParaRPr lang="en-US" sz="2000" dirty="0">
              <a:latin typeface="Times New Roman" panose="02020603050405020304" pitchFamily="18" charset="0"/>
              <a:cs typeface="Times New Roman" panose="02020603050405020304" pitchFamily="18" charset="0"/>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rotWithShape="1">
          <a:blip r:embed="rId4">
            <a:extLst>
              <a:ext uri="{28A0092B-C50C-407E-A947-70E740481C1C}">
                <a14:useLocalDpi xmlns:a14="http://schemas.microsoft.com/office/drawing/2010/main" val="0"/>
              </a:ext>
            </a:extLst>
          </a:blip>
          <a:srcRect b="22513"/>
          <a:stretch/>
        </p:blipFill>
        <p:spPr>
          <a:xfrm>
            <a:off x="9264625" y="181602"/>
            <a:ext cx="2470340" cy="903490"/>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8080"/>
    </mc:Choice>
    <mc:Fallback xmlns="">
      <p:transition spd="slow" advTm="808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a:extLst>
              <a:ext uri="{FF2B5EF4-FFF2-40B4-BE49-F238E27FC236}">
                <a16:creationId xmlns:a16="http://schemas.microsoft.com/office/drawing/2014/main" id="{397E8647-4F52-FF20-DCDD-2235D9231454}"/>
              </a:ext>
            </a:extLst>
          </p:cNvPr>
          <p:cNvSpPr txBox="1">
            <a:spLocks noChangeArrowheads="1"/>
          </p:cNvSpPr>
          <p:nvPr/>
        </p:nvSpPr>
        <p:spPr>
          <a:xfrm>
            <a:off x="0" y="1143000"/>
            <a:ext cx="9144000" cy="57150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69900" marR="0" lvl="0" indent="-457200" algn="just" defTabSz="914400" rtl="0" eaLnBrk="1" fontAlgn="base" latinLnBrk="0" hangingPunct="1">
              <a:lnSpc>
                <a:spcPct val="150000"/>
              </a:lnSpc>
              <a:spcBef>
                <a:spcPct val="0"/>
              </a:spcBef>
              <a:spcAft>
                <a:spcPct val="0"/>
              </a:spcAft>
              <a:buClr>
                <a:srgbClr val="8C1515"/>
              </a:buClr>
              <a:buSzPct val="144000"/>
              <a:buFontTx/>
              <a:buChar char="-"/>
              <a:tabLst>
                <a:tab pos="300038" algn="l"/>
              </a:tabLst>
              <a:defRPr/>
            </a:pPr>
            <a:endParaRPr lang="en-US" sz="2400"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105F1E69-2501-1663-1D4C-38AEB0F16BF9}"/>
              </a:ext>
            </a:extLst>
          </p:cNvPr>
          <p:cNvSpPr txBox="1"/>
          <p:nvPr/>
        </p:nvSpPr>
        <p:spPr>
          <a:xfrm>
            <a:off x="2175641" y="867104"/>
            <a:ext cx="6964417" cy="2677656"/>
          </a:xfrm>
          <a:prstGeom prst="rect">
            <a:avLst/>
          </a:prstGeom>
          <a:noFill/>
        </p:spPr>
        <p:txBody>
          <a:bodyPr wrap="square">
            <a:spAutoFit/>
          </a:bodyPr>
          <a:lstStyle/>
          <a:p>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j-ea"/>
                <a:cs typeface="Times New Roman" panose="02020603050405020304" pitchFamily="18" charset="0"/>
              </a:rPr>
              <a:t>Mission, Vision, Objectives and Culture of Organization</a:t>
            </a:r>
          </a:p>
          <a:p>
            <a:endParaRPr lang="en-US" sz="2800" b="1" dirty="0">
              <a:solidFill>
                <a:prstClr val="white"/>
              </a:solidFill>
              <a:latin typeface="Times New Roman" panose="02020603050405020304" pitchFamily="18" charset="0"/>
              <a:ea typeface="+mj-ea"/>
              <a:cs typeface="Times New Roman" panose="02020603050405020304" pitchFamily="18" charset="0"/>
            </a:endParaRPr>
          </a:p>
          <a:p>
            <a:br>
              <a:rPr lang="en-US" sz="2800" b="1" dirty="0">
                <a:solidFill>
                  <a:schemeClr val="bg1"/>
                </a:solidFill>
                <a:latin typeface="+mn-lt"/>
              </a:rPr>
            </a:br>
            <a:r>
              <a:rPr lang="en-US" sz="2800" dirty="0">
                <a:solidFill>
                  <a:schemeClr val="bg1"/>
                </a:solidFill>
                <a:latin typeface="Times New Roman" panose="02020603050405020304" pitchFamily="18" charset="0"/>
                <a:cs typeface="Times New Roman" panose="02020603050405020304" pitchFamily="18" charset="0"/>
              </a:rPr>
              <a:t>Chapter 4</a:t>
            </a:r>
            <a:br>
              <a:rPr lang="en-US" sz="2800" dirty="0">
                <a:solidFill>
                  <a:schemeClr val="bg1"/>
                </a:solidFill>
                <a:latin typeface="+mn-lt"/>
              </a:rPr>
            </a:br>
            <a:endParaRPr lang="en-US" sz="2800" dirty="0"/>
          </a:p>
        </p:txBody>
      </p:sp>
    </p:spTree>
    <p:extLst>
      <p:ext uri="{BB962C8B-B14F-4D97-AF65-F5344CB8AC3E}">
        <p14:creationId xmlns:p14="http://schemas.microsoft.com/office/powerpoint/2010/main" val="10973720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0" y="666750"/>
            <a:ext cx="12076386"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a:extLst>
              <a:ext uri="{FF2B5EF4-FFF2-40B4-BE49-F238E27FC236}">
                <a16:creationId xmlns:a16="http://schemas.microsoft.com/office/drawing/2014/main" id="{397E8647-4F52-FF20-DCDD-2235D9231454}"/>
              </a:ext>
            </a:extLst>
          </p:cNvPr>
          <p:cNvSpPr txBox="1">
            <a:spLocks noChangeArrowheads="1"/>
          </p:cNvSpPr>
          <p:nvPr/>
        </p:nvSpPr>
        <p:spPr>
          <a:xfrm>
            <a:off x="0" y="1143000"/>
            <a:ext cx="9144000" cy="57150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69900" marR="0" lvl="0" indent="-457200" algn="just" defTabSz="914400" rtl="0" eaLnBrk="1" fontAlgn="base" latinLnBrk="0" hangingPunct="1">
              <a:lnSpc>
                <a:spcPct val="150000"/>
              </a:lnSpc>
              <a:spcBef>
                <a:spcPct val="0"/>
              </a:spcBef>
              <a:spcAft>
                <a:spcPct val="0"/>
              </a:spcAft>
              <a:buClr>
                <a:srgbClr val="8C1515"/>
              </a:buClr>
              <a:buSzPct val="144000"/>
              <a:buFontTx/>
              <a:buChar char="-"/>
              <a:tabLst>
                <a:tab pos="300038" algn="l"/>
              </a:tabLst>
              <a:defRPr/>
            </a:pPr>
            <a:r>
              <a:rPr lang="en-US" altLang="en-US" sz="2400" dirty="0">
                <a:solidFill>
                  <a:prstClr val="black"/>
                </a:solidFill>
                <a:latin typeface="Times New Roman" panose="02020603050405020304" pitchFamily="18" charset="0"/>
                <a:cs typeface="Times New Roman" panose="02020603050405020304" pitchFamily="18" charset="0"/>
              </a:rPr>
              <a:t>Define problem.</a:t>
            </a:r>
          </a:p>
          <a:p>
            <a:pPr marL="469900" marR="0" lvl="0" indent="-457200" algn="just" defTabSz="914400" rtl="0" eaLnBrk="1" fontAlgn="base" latinLnBrk="0" hangingPunct="1">
              <a:lnSpc>
                <a:spcPct val="150000"/>
              </a:lnSpc>
              <a:spcBef>
                <a:spcPct val="0"/>
              </a:spcBef>
              <a:spcAft>
                <a:spcPct val="0"/>
              </a:spcAft>
              <a:buClr>
                <a:srgbClr val="8C1515"/>
              </a:buClr>
              <a:buSzPct val="144000"/>
              <a:buFontTx/>
              <a:buChar char="-"/>
              <a:tabLst>
                <a:tab pos="300038" algn="l"/>
              </a:tabLst>
              <a:defRPr/>
            </a:pPr>
            <a:r>
              <a:rPr kumimoji="0" lang="en-US" alt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Understand mission, vision, goals and objectives.</a:t>
            </a:r>
          </a:p>
          <a:p>
            <a:pPr marL="469900" indent="-457200" algn="just" rtl="0" fontAlgn="base">
              <a:lnSpc>
                <a:spcPct val="150000"/>
              </a:lnSpc>
              <a:spcBef>
                <a:spcPct val="0"/>
              </a:spcBef>
              <a:spcAft>
                <a:spcPct val="0"/>
              </a:spcAft>
              <a:buClr>
                <a:srgbClr val="8C1515"/>
              </a:buClr>
              <a:buSzPct val="144000"/>
              <a:buFontTx/>
              <a:buChar char="-"/>
              <a:defRPr/>
            </a:pPr>
            <a:r>
              <a:rPr lang="en-US" altLang="en-US" sz="2400" dirty="0">
                <a:solidFill>
                  <a:prstClr val="black"/>
                </a:solidFill>
                <a:latin typeface="Times New Roman" panose="02020603050405020304" pitchFamily="18" charset="0"/>
                <a:cs typeface="Times New Roman" panose="02020603050405020304" pitchFamily="18" charset="0"/>
              </a:rPr>
              <a:t>Understand organizational culture and its impact on project management.</a:t>
            </a:r>
          </a:p>
          <a:p>
            <a:pPr marL="469900" marR="0" lvl="0" indent="-457200" algn="just" defTabSz="914400" rtl="0" eaLnBrk="1" fontAlgn="base" latinLnBrk="0" hangingPunct="1">
              <a:lnSpc>
                <a:spcPct val="150000"/>
              </a:lnSpc>
              <a:spcBef>
                <a:spcPct val="0"/>
              </a:spcBef>
              <a:spcAft>
                <a:spcPct val="0"/>
              </a:spcAft>
              <a:buClr>
                <a:srgbClr val="8C1515"/>
              </a:buClr>
              <a:buSzPct val="144000"/>
              <a:buFontTx/>
              <a:buChar char="-"/>
              <a:tabLst>
                <a:tab pos="300038" algn="l"/>
              </a:tabLst>
              <a:defRPr/>
            </a:pPr>
            <a:r>
              <a:rPr lang="en-US" altLang="en-US" sz="2400" dirty="0">
                <a:solidFill>
                  <a:prstClr val="black"/>
                </a:solidFill>
                <a:latin typeface="Times New Roman" panose="02020603050405020304" pitchFamily="18" charset="0"/>
                <a:cs typeface="Times New Roman" panose="02020603050405020304" pitchFamily="18" charset="0"/>
              </a:rPr>
              <a:t>Understand dimensions of organizational culture.</a:t>
            </a:r>
          </a:p>
          <a:p>
            <a:pPr marL="469900" indent="-457200" algn="just" rtl="0" fontAlgn="base">
              <a:lnSpc>
                <a:spcPct val="150000"/>
              </a:lnSpc>
              <a:spcBef>
                <a:spcPct val="0"/>
              </a:spcBef>
              <a:spcAft>
                <a:spcPct val="0"/>
              </a:spcAft>
              <a:buClr>
                <a:srgbClr val="8C1515"/>
              </a:buClr>
              <a:buSzPct val="144000"/>
              <a:buFontTx/>
              <a:buChar char="-"/>
              <a:defRPr/>
            </a:pPr>
            <a:r>
              <a:rPr lang="en-US" altLang="en-US" sz="2400" dirty="0">
                <a:latin typeface="Times New Roman" panose="02020603050405020304" pitchFamily="18" charset="0"/>
                <a:cs typeface="Times New Roman" panose="02020603050405020304" pitchFamily="18" charset="0"/>
              </a:rPr>
              <a:t>Cultural dimensions of an Organization supportive to project management.</a:t>
            </a:r>
            <a:endParaRPr lang="en-US" sz="2400" dirty="0">
              <a:latin typeface="Times New Roman" panose="02020603050405020304" pitchFamily="18" charset="0"/>
              <a:cs typeface="Times New Roman" panose="02020603050405020304" pitchFamily="18" charset="0"/>
            </a:endParaRPr>
          </a:p>
        </p:txBody>
      </p:sp>
      <p:sp>
        <p:nvSpPr>
          <p:cNvPr id="5" name="Rectangle 2">
            <a:extLst>
              <a:ext uri="{FF2B5EF4-FFF2-40B4-BE49-F238E27FC236}">
                <a16:creationId xmlns:a16="http://schemas.microsoft.com/office/drawing/2014/main" id="{66331544-F2A4-C414-5E97-B103066037D9}"/>
              </a:ext>
            </a:extLst>
          </p:cNvPr>
          <p:cNvSpPr txBox="1">
            <a:spLocks noChangeArrowheads="1"/>
          </p:cNvSpPr>
          <p:nvPr/>
        </p:nvSpPr>
        <p:spPr>
          <a:xfrm>
            <a:off x="0" y="0"/>
            <a:ext cx="9144000" cy="10668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400" b="1" dirty="0">
              <a:solidFill>
                <a:schemeClr val="tx2">
                  <a:lumMod val="60000"/>
                  <a:lumOff val="40000"/>
                </a:schemeClr>
              </a:solidFill>
              <a:latin typeface="Times New Roman" panose="02020603050405020304" pitchFamily="18" charset="0"/>
              <a:cs typeface="Times New Roman" panose="02020603050405020304" pitchFamily="18" charset="0"/>
            </a:endParaRPr>
          </a:p>
          <a:p>
            <a:endParaRPr lang="en-US" sz="2400" b="1" dirty="0">
              <a:solidFill>
                <a:schemeClr val="tx2">
                  <a:lumMod val="60000"/>
                  <a:lumOff val="40000"/>
                </a:schemeClr>
              </a:solidFill>
              <a:latin typeface="Times New Roman" panose="02020603050405020304" pitchFamily="18" charset="0"/>
              <a:cs typeface="Times New Roman" panose="02020603050405020304" pitchFamily="18" charset="0"/>
            </a:endParaRPr>
          </a:p>
          <a:p>
            <a:pPr algn="ctr"/>
            <a:r>
              <a:rPr lang="en-US" sz="2400" b="1" dirty="0">
                <a:solidFill>
                  <a:schemeClr val="tx2">
                    <a:lumMod val="60000"/>
                    <a:lumOff val="40000"/>
                  </a:schemeClr>
                </a:solidFill>
                <a:latin typeface="Times New Roman" panose="02020603050405020304" pitchFamily="18" charset="0"/>
                <a:cs typeface="Times New Roman" panose="02020603050405020304" pitchFamily="18" charset="0"/>
              </a:rPr>
              <a:t>Learning Objectives</a:t>
            </a:r>
          </a:p>
        </p:txBody>
      </p:sp>
    </p:spTree>
    <p:extLst>
      <p:ext uri="{BB962C8B-B14F-4D97-AF65-F5344CB8AC3E}">
        <p14:creationId xmlns:p14="http://schemas.microsoft.com/office/powerpoint/2010/main" val="6805844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58" y="6858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99085" marR="0" lvl="0" indent="-287020" algn="just" defTabSz="914400" rtl="0" eaLnBrk="1" fontAlgn="auto" latinLnBrk="0" hangingPunct="1">
              <a:lnSpc>
                <a:spcPct val="150000"/>
              </a:lnSpc>
              <a:spcBef>
                <a:spcPts val="810"/>
              </a:spcBef>
              <a:spcAft>
                <a:spcPts val="0"/>
              </a:spcAft>
              <a:buClr>
                <a:srgbClr val="83992A"/>
              </a:buClr>
              <a:buSzPct val="114583"/>
              <a:buFont typeface="Arial"/>
              <a:buChar char="•"/>
              <a:tabLst>
                <a:tab pos="299085" algn="l"/>
                <a:tab pos="299720" algn="l"/>
              </a:tabLst>
              <a:defRPr/>
            </a:pPr>
            <a:r>
              <a:rPr kumimoji="0" lang="en-US" sz="2800" b="0" i="0" u="none" strike="noStrike" kern="1200" cap="none" spc="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Every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project </a:t>
            </a:r>
            <a:r>
              <a:rPr kumimoji="0" lang="en-US" sz="2800" b="0" i="0" u="none" strike="noStrike" kern="1200" cap="none" spc="-1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solves </a:t>
            </a:r>
            <a:r>
              <a:rPr kumimoji="0" lang="en-US" sz="2800" b="0" i="0" u="none" strike="noStrike" kern="1200" cap="none" spc="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a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problem of </a:t>
            </a:r>
            <a:r>
              <a:rPr kumimoji="0" lang="en-US" sz="2800" b="0" i="0" u="none" strike="noStrike" kern="1200" cap="none" spc="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some kind,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but people are</a:t>
            </a:r>
            <a:r>
              <a:rPr kumimoji="0" lang="en-US" sz="2800" b="0" i="0" u="none" strike="noStrike" kern="1200" cap="none" spc="-31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 </a:t>
            </a:r>
            <a:r>
              <a:rPr kumimoji="0" lang="en-US" sz="2800" b="0" i="0" u="none" strike="noStrike" kern="1200" cap="none" spc="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inclined to skip </a:t>
            </a:r>
            <a:r>
              <a:rPr kumimoji="0" lang="en-US" sz="2800" b="0" i="0" u="none" strike="noStrike" kern="1200" cap="none" spc="-2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over </a:t>
            </a:r>
            <a:r>
              <a:rPr kumimoji="0" lang="en-US" sz="2800" b="0" i="0" u="none" strike="noStrike" kern="1200" cap="none" spc="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the definition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of </a:t>
            </a:r>
            <a:r>
              <a:rPr kumimoji="0" lang="en-US" sz="2800" b="0" i="0" u="none" strike="noStrike" kern="1200" cap="none" spc="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the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problem.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This </a:t>
            </a:r>
            <a:r>
              <a:rPr kumimoji="0" lang="en-US" sz="2800" b="0" i="0" u="none" strike="noStrike" kern="1200" cap="none" spc="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is a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big</a:t>
            </a:r>
            <a:r>
              <a:rPr kumimoji="0" lang="en-US" sz="2800" b="0" i="0" u="none" strike="noStrike" kern="1200" cap="none" spc="-29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 </a:t>
            </a:r>
            <a:r>
              <a:rPr kumimoji="0" lang="en-US" sz="2800" b="0" i="0" u="none" strike="noStrike" kern="1200" cap="none" spc="-1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mistake.</a:t>
            </a:r>
          </a:p>
          <a:p>
            <a:pPr marL="12065" marR="0" lvl="0" algn="just" defTabSz="914400" rtl="0" eaLnBrk="1" fontAlgn="auto" latinLnBrk="0" hangingPunct="1">
              <a:lnSpc>
                <a:spcPct val="150000"/>
              </a:lnSpc>
              <a:spcBef>
                <a:spcPts val="810"/>
              </a:spcBef>
              <a:spcAft>
                <a:spcPts val="0"/>
              </a:spcAft>
              <a:buClr>
                <a:srgbClr val="83992A"/>
              </a:buClr>
              <a:buSzPct val="114583"/>
              <a:tabLst>
                <a:tab pos="299085" algn="l"/>
                <a:tab pos="299720" algn="l"/>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a:p>
            <a:pPr marL="299085" marR="0" lvl="0" indent="-287020" algn="just" defTabSz="914400" rtl="0" eaLnBrk="1" fontAlgn="auto" latinLnBrk="0" hangingPunct="1">
              <a:lnSpc>
                <a:spcPct val="150000"/>
              </a:lnSpc>
              <a:spcBef>
                <a:spcPts val="1175"/>
              </a:spcBef>
              <a:spcAft>
                <a:spcPts val="0"/>
              </a:spcAft>
              <a:buClr>
                <a:srgbClr val="83992A"/>
              </a:buClr>
              <a:buSzPct val="114583"/>
              <a:buFont typeface="Arial"/>
              <a:buChar char="•"/>
              <a:tabLst>
                <a:tab pos="299085" algn="l"/>
                <a:tab pos="299720" algn="l"/>
              </a:tabLst>
              <a:defRPr/>
            </a:pP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The </a:t>
            </a:r>
            <a:r>
              <a:rPr kumimoji="0" lang="en-US" sz="2800" b="0" i="0" u="none" strike="noStrike" kern="1200" cap="none" spc="-3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way </a:t>
            </a:r>
            <a:r>
              <a:rPr kumimoji="0" lang="en-US" sz="2800" b="0" i="0" u="none" strike="noStrike" kern="1200" cap="none" spc="-1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you </a:t>
            </a:r>
            <a:r>
              <a:rPr kumimoji="0" lang="en-US" sz="2800" b="0" i="0" u="none" strike="noStrike" kern="1200" cap="none" spc="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define a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problem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determines </a:t>
            </a:r>
            <a:r>
              <a:rPr kumimoji="0" lang="en-US" sz="2800" b="0" i="0" u="none" strike="noStrike" kern="1200" cap="none" spc="-1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how you</a:t>
            </a:r>
            <a:r>
              <a:rPr kumimoji="0" lang="en-US" sz="2800" b="0" i="0" u="none" strike="noStrike" kern="1200" cap="none" spc="5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will </a:t>
            </a:r>
            <a:r>
              <a:rPr kumimoji="0" lang="en-US" sz="2800" b="0" i="0" u="none" strike="noStrike" kern="1200" cap="none" spc="-1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solve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it, </a:t>
            </a:r>
            <a:r>
              <a:rPr kumimoji="0" lang="en-US" sz="2800" b="0" i="0" u="none" strike="noStrike" kern="1200" cap="none" spc="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so it is critical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that </a:t>
            </a:r>
            <a:r>
              <a:rPr kumimoji="0" lang="en-US" sz="2800" b="0" i="0" u="none" strike="noStrike" kern="1200" cap="none" spc="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a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proper </a:t>
            </a:r>
            <a:r>
              <a:rPr kumimoji="0" lang="en-US" sz="2800" b="0" i="0" u="none" strike="noStrike" kern="1200" cap="none" spc="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definition </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be</a:t>
            </a:r>
            <a:r>
              <a:rPr kumimoji="0" lang="en-US" sz="2800" b="0" i="0" u="none" strike="noStrike" kern="1200" cap="none" spc="5"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 </a:t>
            </a:r>
            <a:r>
              <a:rPr kumimoji="0" lang="en-US" sz="2800" b="0" i="0" u="none" strike="noStrike" kern="1200" cap="none" spc="-10" normalizeH="0" baseline="0" noProof="0" dirty="0">
                <a:ln>
                  <a:noFill/>
                </a:ln>
                <a:solidFill>
                  <a:srgbClr val="252525"/>
                </a:solidFill>
                <a:effectLst/>
                <a:uLnTx/>
                <a:uFillTx/>
                <a:latin typeface="Times New Roman" panose="02020603050405020304" pitchFamily="18" charset="0"/>
                <a:cs typeface="Times New Roman" panose="02020603050405020304" pitchFamily="18" charset="0"/>
              </a:rPr>
              <a:t>developed.</a:t>
            </a: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object 2">
            <a:extLst>
              <a:ext uri="{FF2B5EF4-FFF2-40B4-BE49-F238E27FC236}">
                <a16:creationId xmlns:a16="http://schemas.microsoft.com/office/drawing/2014/main" id="{DF7B4154-BC12-5575-7849-63E813C213BE}"/>
              </a:ext>
            </a:extLst>
          </p:cNvPr>
          <p:cNvSpPr txBox="1">
            <a:spLocks/>
          </p:cNvSpPr>
          <p:nvPr/>
        </p:nvSpPr>
        <p:spPr>
          <a:xfrm>
            <a:off x="4233248" y="685800"/>
            <a:ext cx="4450715" cy="636270"/>
          </a:xfrm>
          <a:prstGeom prst="rect">
            <a:avLst/>
          </a:prstGeom>
        </p:spPr>
        <p:txBody>
          <a:bodyPr vert="horz" wrap="square" lIns="0" tIns="13335" rIns="0" bIns="0" rtlCol="0">
            <a:spAutoFit/>
          </a:bodyPr>
          <a:lstStyle>
            <a:lvl1pPr>
              <a:defRPr sz="6000" b="0" i="0">
                <a:solidFill>
                  <a:schemeClr val="bg1"/>
                </a:solidFill>
                <a:latin typeface="Calibri Light"/>
                <a:ea typeface="+mj-ea"/>
                <a:cs typeface="Calibri Light"/>
              </a:defRPr>
            </a:lvl1pPr>
          </a:lstStyle>
          <a:p>
            <a:pPr marL="12700">
              <a:spcBef>
                <a:spcPts val="105"/>
              </a:spcBef>
            </a:pPr>
            <a:endParaRPr lang="en-US" sz="4000" kern="0" dirty="0">
              <a:latin typeface="Times New Roman"/>
              <a:cs typeface="Times New Roman"/>
            </a:endParaRPr>
          </a:p>
        </p:txBody>
      </p:sp>
      <p:pic>
        <p:nvPicPr>
          <p:cNvPr id="4" name="Picture 3">
            <a:extLst>
              <a:ext uri="{FF2B5EF4-FFF2-40B4-BE49-F238E27FC236}">
                <a16:creationId xmlns:a16="http://schemas.microsoft.com/office/drawing/2014/main" id="{B3A90800-A643-2452-3910-02308F4C83A0}"/>
              </a:ext>
            </a:extLst>
          </p:cNvPr>
          <p:cNvPicPr>
            <a:picLocks noChangeAspect="1"/>
          </p:cNvPicPr>
          <p:nvPr/>
        </p:nvPicPr>
        <p:blipFill>
          <a:blip r:embed="rId2"/>
          <a:stretch>
            <a:fillRect/>
          </a:stretch>
        </p:blipFill>
        <p:spPr>
          <a:xfrm>
            <a:off x="4001839" y="577178"/>
            <a:ext cx="4188315" cy="853514"/>
          </a:xfrm>
          <a:prstGeom prst="rect">
            <a:avLst/>
          </a:prstGeom>
        </p:spPr>
      </p:pic>
    </p:spTree>
    <p:extLst>
      <p:ext uri="{BB962C8B-B14F-4D97-AF65-F5344CB8AC3E}">
        <p14:creationId xmlns:p14="http://schemas.microsoft.com/office/powerpoint/2010/main" val="36831948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1"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299085" marR="0" lvl="0" indent="-287020" algn="ctr" defTabSz="914400" rtl="0" eaLnBrk="1" fontAlgn="auto" latinLnBrk="0" hangingPunct="1">
              <a:lnSpc>
                <a:spcPct val="150000"/>
              </a:lnSpc>
              <a:spcBef>
                <a:spcPts val="810"/>
              </a:spcBef>
              <a:spcAft>
                <a:spcPts val="0"/>
              </a:spcAft>
              <a:buClr>
                <a:srgbClr val="83992A"/>
              </a:buClr>
              <a:buSzPct val="114583"/>
              <a:buFont typeface="Arial"/>
              <a:buChar char="•"/>
              <a:tabLst>
                <a:tab pos="299085" algn="l"/>
                <a:tab pos="299720" algn="l"/>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object 2">
            <a:extLst>
              <a:ext uri="{FF2B5EF4-FFF2-40B4-BE49-F238E27FC236}">
                <a16:creationId xmlns:a16="http://schemas.microsoft.com/office/drawing/2014/main" id="{DF7B4154-BC12-5575-7849-63E813C213BE}"/>
              </a:ext>
            </a:extLst>
          </p:cNvPr>
          <p:cNvSpPr txBox="1">
            <a:spLocks/>
          </p:cNvSpPr>
          <p:nvPr/>
        </p:nvSpPr>
        <p:spPr>
          <a:xfrm>
            <a:off x="4233248" y="685800"/>
            <a:ext cx="4450715" cy="636270"/>
          </a:xfrm>
          <a:prstGeom prst="rect">
            <a:avLst/>
          </a:prstGeom>
        </p:spPr>
        <p:txBody>
          <a:bodyPr vert="horz" wrap="square" lIns="0" tIns="13335" rIns="0" bIns="0" rtlCol="0">
            <a:spAutoFit/>
          </a:bodyPr>
          <a:lstStyle>
            <a:lvl1pPr>
              <a:defRPr sz="6000" b="0" i="0">
                <a:solidFill>
                  <a:schemeClr val="bg1"/>
                </a:solidFill>
                <a:latin typeface="Calibri Light"/>
                <a:ea typeface="+mj-ea"/>
                <a:cs typeface="Calibri Light"/>
              </a:defRPr>
            </a:lvl1pPr>
          </a:lstStyle>
          <a:p>
            <a:pPr marL="12700">
              <a:spcBef>
                <a:spcPts val="105"/>
              </a:spcBef>
            </a:pPr>
            <a:endParaRPr lang="en-US" sz="4000" kern="0" dirty="0">
              <a:latin typeface="Times New Roman"/>
              <a:cs typeface="Times New Roman"/>
            </a:endParaRPr>
          </a:p>
        </p:txBody>
      </p:sp>
      <p:sp>
        <p:nvSpPr>
          <p:cNvPr id="3" name="مربع نص 10">
            <a:extLst>
              <a:ext uri="{FF2B5EF4-FFF2-40B4-BE49-F238E27FC236}">
                <a16:creationId xmlns:a16="http://schemas.microsoft.com/office/drawing/2014/main" id="{1A3F6BDF-2225-687A-5085-51B4CE1935A3}"/>
              </a:ext>
            </a:extLst>
          </p:cNvPr>
          <p:cNvSpPr txBox="1"/>
          <p:nvPr/>
        </p:nvSpPr>
        <p:spPr>
          <a:xfrm>
            <a:off x="862012" y="2370365"/>
            <a:ext cx="10467975" cy="4230132"/>
          </a:xfrm>
          <a:prstGeom prst="rect">
            <a:avLst/>
          </a:prstGeom>
          <a:noFill/>
        </p:spPr>
        <p:txBody>
          <a:bodyPr wrap="square">
            <a:spAutoFit/>
          </a:bodyPr>
          <a:lstStyle/>
          <a:p>
            <a:pPr marL="299085" marR="5080" indent="-287020" algn="just" rtl="0">
              <a:lnSpc>
                <a:spcPct val="150000"/>
              </a:lnSpc>
              <a:spcBef>
                <a:spcPts val="100"/>
              </a:spcBef>
              <a:buClr>
                <a:srgbClr val="83992A"/>
              </a:buClr>
              <a:buSzPct val="114583"/>
              <a:buFont typeface="Arial"/>
              <a:buChar char="•"/>
              <a:tabLst>
                <a:tab pos="299085" algn="l"/>
                <a:tab pos="299720" algn="l"/>
              </a:tabLst>
            </a:pPr>
            <a:r>
              <a:rPr lang="en-US" sz="2800" dirty="0">
                <a:solidFill>
                  <a:srgbClr val="252525"/>
                </a:solidFill>
                <a:latin typeface="Garamond"/>
                <a:cs typeface="Garamond"/>
              </a:rPr>
              <a:t>A </a:t>
            </a:r>
            <a:r>
              <a:rPr lang="en-US" sz="2800" b="1" spc="-5" dirty="0">
                <a:solidFill>
                  <a:srgbClr val="252525"/>
                </a:solidFill>
                <a:latin typeface="Garamond"/>
                <a:cs typeface="Garamond"/>
              </a:rPr>
              <a:t>Mission Statement </a:t>
            </a:r>
            <a:r>
              <a:rPr lang="en-US" sz="2800" dirty="0">
                <a:solidFill>
                  <a:srgbClr val="252525"/>
                </a:solidFill>
                <a:latin typeface="Garamond"/>
                <a:cs typeface="Garamond"/>
              </a:rPr>
              <a:t>defines </a:t>
            </a:r>
            <a:r>
              <a:rPr lang="en-US" sz="2800" spc="-5" dirty="0">
                <a:solidFill>
                  <a:srgbClr val="252525"/>
                </a:solidFill>
                <a:latin typeface="Garamond"/>
                <a:cs typeface="Garamond"/>
              </a:rPr>
              <a:t>the </a:t>
            </a:r>
            <a:r>
              <a:rPr lang="en-US" sz="2800" spc="-10" dirty="0">
                <a:solidFill>
                  <a:srgbClr val="252525"/>
                </a:solidFill>
                <a:latin typeface="Garamond"/>
                <a:cs typeface="Garamond"/>
              </a:rPr>
              <a:t>company's </a:t>
            </a:r>
            <a:r>
              <a:rPr lang="en-US" sz="2800" spc="-15" dirty="0">
                <a:solidFill>
                  <a:srgbClr val="252525"/>
                </a:solidFill>
                <a:latin typeface="Garamond"/>
                <a:cs typeface="Garamond"/>
              </a:rPr>
              <a:t>business, </a:t>
            </a:r>
            <a:r>
              <a:rPr lang="en-US" sz="2800" dirty="0">
                <a:solidFill>
                  <a:srgbClr val="252525"/>
                </a:solidFill>
                <a:latin typeface="Garamond"/>
                <a:cs typeface="Garamond"/>
              </a:rPr>
              <a:t>its </a:t>
            </a:r>
            <a:r>
              <a:rPr lang="en-US" sz="2800" spc="-15" dirty="0">
                <a:solidFill>
                  <a:srgbClr val="252525"/>
                </a:solidFill>
                <a:latin typeface="Garamond"/>
                <a:cs typeface="Garamond"/>
              </a:rPr>
              <a:t>objectives </a:t>
            </a:r>
            <a:r>
              <a:rPr lang="en-US" sz="2800" spc="-5" dirty="0">
                <a:solidFill>
                  <a:srgbClr val="252525"/>
                </a:solidFill>
                <a:latin typeface="Garamond"/>
                <a:cs typeface="Garamond"/>
              </a:rPr>
              <a:t>and </a:t>
            </a:r>
            <a:r>
              <a:rPr lang="en-US" sz="2800" dirty="0">
                <a:solidFill>
                  <a:srgbClr val="252525"/>
                </a:solidFill>
                <a:latin typeface="Garamond"/>
                <a:cs typeface="Garamond"/>
              </a:rPr>
              <a:t>its  </a:t>
            </a:r>
            <a:r>
              <a:rPr lang="en-US" sz="2800" spc="-10" dirty="0">
                <a:solidFill>
                  <a:srgbClr val="252525"/>
                </a:solidFill>
                <a:latin typeface="Garamond"/>
                <a:cs typeface="Garamond"/>
              </a:rPr>
              <a:t>approach </a:t>
            </a:r>
            <a:r>
              <a:rPr lang="en-US" sz="2800" dirty="0">
                <a:solidFill>
                  <a:srgbClr val="252525"/>
                </a:solidFill>
                <a:latin typeface="Garamond"/>
                <a:cs typeface="Garamond"/>
              </a:rPr>
              <a:t>to </a:t>
            </a:r>
            <a:r>
              <a:rPr lang="en-US" sz="2800" spc="-10" dirty="0">
                <a:solidFill>
                  <a:srgbClr val="252525"/>
                </a:solidFill>
                <a:latin typeface="Garamond"/>
                <a:cs typeface="Garamond"/>
              </a:rPr>
              <a:t>reach </a:t>
            </a:r>
            <a:r>
              <a:rPr lang="en-US" sz="2800" dirty="0">
                <a:solidFill>
                  <a:srgbClr val="252525"/>
                </a:solidFill>
                <a:latin typeface="Garamond"/>
                <a:cs typeface="Garamond"/>
              </a:rPr>
              <a:t>those</a:t>
            </a:r>
            <a:r>
              <a:rPr lang="en-US" sz="2800" spc="15" dirty="0">
                <a:solidFill>
                  <a:srgbClr val="252525"/>
                </a:solidFill>
                <a:latin typeface="Garamond"/>
                <a:cs typeface="Garamond"/>
              </a:rPr>
              <a:t> </a:t>
            </a:r>
            <a:r>
              <a:rPr lang="en-US" sz="2800" spc="-20" dirty="0">
                <a:solidFill>
                  <a:srgbClr val="252525"/>
                </a:solidFill>
                <a:latin typeface="Garamond"/>
                <a:cs typeface="Garamond"/>
              </a:rPr>
              <a:t>objectives.</a:t>
            </a:r>
          </a:p>
          <a:p>
            <a:pPr marL="12065" marR="5080" algn="just" rtl="0">
              <a:lnSpc>
                <a:spcPct val="150000"/>
              </a:lnSpc>
              <a:spcBef>
                <a:spcPts val="100"/>
              </a:spcBef>
              <a:buClr>
                <a:srgbClr val="83992A"/>
              </a:buClr>
              <a:buSzPct val="114583"/>
              <a:tabLst>
                <a:tab pos="299085" algn="l"/>
                <a:tab pos="299720" algn="l"/>
              </a:tabLst>
            </a:pPr>
            <a:endParaRPr lang="en-US" sz="2800" dirty="0">
              <a:latin typeface="Garamond"/>
              <a:cs typeface="Garamond"/>
            </a:endParaRPr>
          </a:p>
          <a:p>
            <a:pPr marL="299085" indent="-287020" algn="just" rtl="0">
              <a:lnSpc>
                <a:spcPct val="150000"/>
              </a:lnSpc>
              <a:spcBef>
                <a:spcPts val="1175"/>
              </a:spcBef>
              <a:buClr>
                <a:srgbClr val="83992A"/>
              </a:buClr>
              <a:buSzPct val="114583"/>
              <a:buFont typeface="Arial"/>
              <a:buChar char="•"/>
              <a:tabLst>
                <a:tab pos="299085" algn="l"/>
                <a:tab pos="299720" algn="l"/>
              </a:tabLst>
            </a:pPr>
            <a:r>
              <a:rPr lang="en-US" sz="2800" dirty="0">
                <a:solidFill>
                  <a:srgbClr val="252525"/>
                </a:solidFill>
                <a:latin typeface="Garamond"/>
                <a:cs typeface="Garamond"/>
              </a:rPr>
              <a:t>A </a:t>
            </a:r>
            <a:r>
              <a:rPr lang="en-US" sz="2800" b="1" spc="-5" dirty="0">
                <a:solidFill>
                  <a:srgbClr val="252525"/>
                </a:solidFill>
                <a:latin typeface="Garamond"/>
                <a:cs typeface="Garamond"/>
              </a:rPr>
              <a:t>mission</a:t>
            </a:r>
            <a:r>
              <a:rPr lang="en-US" sz="2800" spc="-5" dirty="0">
                <a:solidFill>
                  <a:srgbClr val="252525"/>
                </a:solidFill>
                <a:latin typeface="Garamond"/>
                <a:cs typeface="Garamond"/>
              </a:rPr>
              <a:t> </a:t>
            </a:r>
            <a:r>
              <a:rPr lang="en-US" sz="2800" b="1" dirty="0">
                <a:solidFill>
                  <a:srgbClr val="252525"/>
                </a:solidFill>
                <a:latin typeface="Garamond"/>
                <a:cs typeface="Garamond"/>
              </a:rPr>
              <a:t>statement </a:t>
            </a:r>
            <a:r>
              <a:rPr lang="en-US" sz="2800" spc="-5" dirty="0">
                <a:solidFill>
                  <a:srgbClr val="252525"/>
                </a:solidFill>
                <a:latin typeface="Garamond"/>
                <a:cs typeface="Garamond"/>
              </a:rPr>
              <a:t>describes an organization's </a:t>
            </a:r>
            <a:r>
              <a:rPr lang="en-US" sz="2800" dirty="0">
                <a:solidFill>
                  <a:srgbClr val="252525"/>
                </a:solidFill>
                <a:latin typeface="Garamond"/>
                <a:cs typeface="Garamond"/>
              </a:rPr>
              <a:t>purpose </a:t>
            </a:r>
            <a:r>
              <a:rPr lang="en-US" sz="2800" spc="-5" dirty="0">
                <a:solidFill>
                  <a:srgbClr val="252525"/>
                </a:solidFill>
                <a:latin typeface="Garamond"/>
                <a:cs typeface="Garamond"/>
              </a:rPr>
              <a:t>and </a:t>
            </a:r>
            <a:r>
              <a:rPr lang="en-US" sz="2800" spc="-10" dirty="0">
                <a:solidFill>
                  <a:srgbClr val="252525"/>
                </a:solidFill>
                <a:latin typeface="Garamond"/>
                <a:cs typeface="Garamond"/>
              </a:rPr>
              <a:t>answers</a:t>
            </a:r>
            <a:r>
              <a:rPr lang="en-US" sz="2800" spc="60" dirty="0">
                <a:solidFill>
                  <a:srgbClr val="252525"/>
                </a:solidFill>
                <a:latin typeface="Garamond"/>
                <a:cs typeface="Garamond"/>
              </a:rPr>
              <a:t> </a:t>
            </a:r>
            <a:r>
              <a:rPr lang="en-US" sz="2800" dirty="0">
                <a:solidFill>
                  <a:srgbClr val="252525"/>
                </a:solidFill>
                <a:latin typeface="Garamond"/>
                <a:cs typeface="Garamond"/>
              </a:rPr>
              <a:t>the </a:t>
            </a:r>
            <a:r>
              <a:rPr lang="en-US" sz="2800" spc="-5" dirty="0">
                <a:solidFill>
                  <a:srgbClr val="252525"/>
                </a:solidFill>
                <a:latin typeface="Garamond"/>
                <a:cs typeface="Garamond"/>
              </a:rPr>
              <a:t>questions </a:t>
            </a:r>
            <a:r>
              <a:rPr lang="en-US" sz="2800" dirty="0">
                <a:solidFill>
                  <a:srgbClr val="252525"/>
                </a:solidFill>
                <a:latin typeface="Garamond"/>
                <a:cs typeface="Garamond"/>
              </a:rPr>
              <a:t>"What </a:t>
            </a:r>
            <a:r>
              <a:rPr lang="en-US" sz="2800" spc="-5" dirty="0">
                <a:solidFill>
                  <a:srgbClr val="252525"/>
                </a:solidFill>
                <a:latin typeface="Garamond"/>
                <a:cs typeface="Garamond"/>
              </a:rPr>
              <a:t>business are </a:t>
            </a:r>
            <a:r>
              <a:rPr lang="en-US" sz="2800" spc="-20" dirty="0">
                <a:solidFill>
                  <a:srgbClr val="252525"/>
                </a:solidFill>
                <a:latin typeface="Garamond"/>
                <a:cs typeface="Garamond"/>
              </a:rPr>
              <a:t>we </a:t>
            </a:r>
            <a:r>
              <a:rPr lang="en-US" sz="2800" spc="-5" dirty="0">
                <a:solidFill>
                  <a:srgbClr val="252525"/>
                </a:solidFill>
                <a:latin typeface="Garamond"/>
                <a:cs typeface="Garamond"/>
              </a:rPr>
              <a:t>in?" and </a:t>
            </a:r>
            <a:r>
              <a:rPr lang="en-US" sz="2800" dirty="0">
                <a:solidFill>
                  <a:srgbClr val="252525"/>
                </a:solidFill>
                <a:latin typeface="Garamond"/>
                <a:cs typeface="Garamond"/>
              </a:rPr>
              <a:t>"What is </a:t>
            </a:r>
            <a:r>
              <a:rPr lang="en-US" sz="2800" spc="-5" dirty="0">
                <a:solidFill>
                  <a:srgbClr val="252525"/>
                </a:solidFill>
                <a:latin typeface="Garamond"/>
                <a:cs typeface="Garamond"/>
              </a:rPr>
              <a:t>our business</a:t>
            </a:r>
            <a:r>
              <a:rPr lang="en-US" sz="2800" spc="5" dirty="0">
                <a:solidFill>
                  <a:srgbClr val="252525"/>
                </a:solidFill>
                <a:latin typeface="Garamond"/>
                <a:cs typeface="Garamond"/>
              </a:rPr>
              <a:t> </a:t>
            </a:r>
            <a:r>
              <a:rPr lang="en-US" sz="2800" dirty="0">
                <a:solidFill>
                  <a:srgbClr val="252525"/>
                </a:solidFill>
                <a:latin typeface="Garamond"/>
                <a:cs typeface="Garamond"/>
              </a:rPr>
              <a:t>for?</a:t>
            </a:r>
            <a:endParaRPr lang="en-US" sz="2800" dirty="0">
              <a:latin typeface="Garamond"/>
              <a:cs typeface="Garamond"/>
            </a:endParaRPr>
          </a:p>
          <a:p>
            <a:pPr marL="299085" indent="-287020" algn="just" rtl="0">
              <a:lnSpc>
                <a:spcPct val="150000"/>
              </a:lnSpc>
              <a:spcBef>
                <a:spcPts val="1175"/>
              </a:spcBef>
              <a:buClr>
                <a:srgbClr val="83992A"/>
              </a:buClr>
              <a:buSzPct val="114583"/>
              <a:buFont typeface="Arial"/>
              <a:buChar char="•"/>
              <a:tabLst>
                <a:tab pos="299085" algn="l"/>
                <a:tab pos="299720" algn="l"/>
              </a:tabLst>
            </a:pPr>
            <a:endParaRPr lang="en-US" sz="2800" dirty="0">
              <a:latin typeface="Garamond"/>
              <a:cs typeface="Garamond"/>
            </a:endParaRPr>
          </a:p>
        </p:txBody>
      </p:sp>
      <p:sp>
        <p:nvSpPr>
          <p:cNvPr id="5" name="object 2">
            <a:extLst>
              <a:ext uri="{FF2B5EF4-FFF2-40B4-BE49-F238E27FC236}">
                <a16:creationId xmlns:a16="http://schemas.microsoft.com/office/drawing/2014/main" id="{BC79FC90-9771-94AF-EFC1-A3F4DD8ABB89}"/>
              </a:ext>
            </a:extLst>
          </p:cNvPr>
          <p:cNvSpPr txBox="1">
            <a:spLocks/>
          </p:cNvSpPr>
          <p:nvPr/>
        </p:nvSpPr>
        <p:spPr>
          <a:xfrm>
            <a:off x="601662" y="931874"/>
            <a:ext cx="9566275" cy="690574"/>
          </a:xfrm>
          <a:prstGeom prst="rect">
            <a:avLst/>
          </a:prstGeom>
        </p:spPr>
        <p:txBody>
          <a:bodyPr vert="horz" wrap="square" lIns="0" tIns="13335"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gn="ctr">
              <a:lnSpc>
                <a:spcPct val="100000"/>
              </a:lnSpc>
              <a:spcBef>
                <a:spcPts val="105"/>
              </a:spcBef>
            </a:pPr>
            <a:r>
              <a:rPr lang="en-US" b="1" dirty="0">
                <a:latin typeface="Times New Roman" panose="02020603050405020304" pitchFamily="18" charset="0"/>
                <a:cs typeface="Times New Roman" panose="02020603050405020304" pitchFamily="18" charset="0"/>
              </a:rPr>
              <a:t>Mission</a:t>
            </a:r>
          </a:p>
        </p:txBody>
      </p:sp>
    </p:spTree>
    <p:extLst>
      <p:ext uri="{BB962C8B-B14F-4D97-AF65-F5344CB8AC3E}">
        <p14:creationId xmlns:p14="http://schemas.microsoft.com/office/powerpoint/2010/main" val="18171994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723491"/>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مربع نص 10">
            <a:extLst>
              <a:ext uri="{FF2B5EF4-FFF2-40B4-BE49-F238E27FC236}">
                <a16:creationId xmlns:a16="http://schemas.microsoft.com/office/drawing/2014/main" id="{5A25B251-1162-D238-81B9-3DB34BDBE012}"/>
              </a:ext>
            </a:extLst>
          </p:cNvPr>
          <p:cNvSpPr txBox="1"/>
          <p:nvPr/>
        </p:nvSpPr>
        <p:spPr>
          <a:xfrm>
            <a:off x="862011" y="1949992"/>
            <a:ext cx="10467975" cy="5026504"/>
          </a:xfrm>
          <a:prstGeom prst="rect">
            <a:avLst/>
          </a:prstGeom>
          <a:noFill/>
        </p:spPr>
        <p:txBody>
          <a:bodyPr wrap="square">
            <a:spAutoFit/>
          </a:bodyPr>
          <a:lstStyle/>
          <a:p>
            <a:pPr marL="375285" indent="-363220" algn="just" rtl="0">
              <a:lnSpc>
                <a:spcPct val="150000"/>
              </a:lnSpc>
              <a:spcBef>
                <a:spcPts val="810"/>
              </a:spcBef>
              <a:buClr>
                <a:srgbClr val="83992A"/>
              </a:buClr>
              <a:buSzPct val="114583"/>
              <a:buFont typeface="Arial"/>
              <a:buChar char="•"/>
              <a:tabLst>
                <a:tab pos="375285" algn="l"/>
                <a:tab pos="375920" algn="l"/>
              </a:tabLst>
            </a:pPr>
            <a:r>
              <a:rPr lang="en-US" sz="2800" dirty="0">
                <a:solidFill>
                  <a:srgbClr val="252525"/>
                </a:solidFill>
                <a:latin typeface="Times New Roman" panose="02020603050405020304" pitchFamily="18" charset="0"/>
                <a:cs typeface="Times New Roman" panose="02020603050405020304" pitchFamily="18" charset="0"/>
              </a:rPr>
              <a:t>A </a:t>
            </a:r>
            <a:r>
              <a:rPr lang="en-US" sz="2800" b="1" spc="-10" dirty="0">
                <a:solidFill>
                  <a:srgbClr val="252525"/>
                </a:solidFill>
                <a:latin typeface="Times New Roman" panose="02020603050405020304" pitchFamily="18" charset="0"/>
                <a:cs typeface="Times New Roman" panose="02020603050405020304" pitchFamily="18" charset="0"/>
              </a:rPr>
              <a:t>Vision </a:t>
            </a:r>
            <a:r>
              <a:rPr lang="en-US" sz="2800" b="1" spc="-5" dirty="0">
                <a:solidFill>
                  <a:srgbClr val="252525"/>
                </a:solidFill>
                <a:latin typeface="Times New Roman" panose="02020603050405020304" pitchFamily="18" charset="0"/>
                <a:cs typeface="Times New Roman" panose="02020603050405020304" pitchFamily="18" charset="0"/>
              </a:rPr>
              <a:t>Statement </a:t>
            </a:r>
            <a:r>
              <a:rPr lang="en-US" sz="2800" spc="-5" dirty="0">
                <a:solidFill>
                  <a:srgbClr val="252525"/>
                </a:solidFill>
                <a:latin typeface="Times New Roman" panose="02020603050405020304" pitchFamily="18" charset="0"/>
                <a:cs typeface="Times New Roman" panose="02020603050405020304" pitchFamily="18" charset="0"/>
              </a:rPr>
              <a:t>describes </a:t>
            </a:r>
            <a:r>
              <a:rPr lang="en-US" sz="2800" dirty="0">
                <a:solidFill>
                  <a:srgbClr val="252525"/>
                </a:solidFill>
                <a:latin typeface="Times New Roman" panose="02020603050405020304" pitchFamily="18" charset="0"/>
                <a:cs typeface="Times New Roman" panose="02020603050405020304" pitchFamily="18" charset="0"/>
              </a:rPr>
              <a:t>the </a:t>
            </a:r>
            <a:r>
              <a:rPr lang="en-US" sz="2800" spc="-5" dirty="0">
                <a:solidFill>
                  <a:srgbClr val="252525"/>
                </a:solidFill>
                <a:latin typeface="Times New Roman" panose="02020603050405020304" pitchFamily="18" charset="0"/>
                <a:cs typeface="Times New Roman" panose="02020603050405020304" pitchFamily="18" charset="0"/>
              </a:rPr>
              <a:t>desired </a:t>
            </a:r>
            <a:r>
              <a:rPr lang="en-US" sz="2800" dirty="0">
                <a:solidFill>
                  <a:srgbClr val="252525"/>
                </a:solidFill>
                <a:latin typeface="Times New Roman" panose="02020603050405020304" pitchFamily="18" charset="0"/>
                <a:cs typeface="Times New Roman" panose="02020603050405020304" pitchFamily="18" charset="0"/>
              </a:rPr>
              <a:t>future </a:t>
            </a:r>
            <a:r>
              <a:rPr lang="en-US" sz="2800" spc="-5" dirty="0">
                <a:solidFill>
                  <a:srgbClr val="252525"/>
                </a:solidFill>
                <a:latin typeface="Times New Roman" panose="02020603050405020304" pitchFamily="18" charset="0"/>
                <a:cs typeface="Times New Roman" panose="02020603050405020304" pitchFamily="18" charset="0"/>
              </a:rPr>
              <a:t>position of </a:t>
            </a:r>
            <a:r>
              <a:rPr lang="en-US" sz="2800" dirty="0">
                <a:solidFill>
                  <a:srgbClr val="252525"/>
                </a:solidFill>
                <a:latin typeface="Times New Roman" panose="02020603050405020304" pitchFamily="18" charset="0"/>
                <a:cs typeface="Times New Roman" panose="02020603050405020304" pitchFamily="18" charset="0"/>
              </a:rPr>
              <a:t>the</a:t>
            </a:r>
            <a:r>
              <a:rPr lang="en-US" sz="2800" spc="-245" dirty="0">
                <a:solidFill>
                  <a:srgbClr val="252525"/>
                </a:solidFill>
                <a:latin typeface="Times New Roman" panose="02020603050405020304" pitchFamily="18" charset="0"/>
                <a:cs typeface="Times New Roman" panose="02020603050405020304" pitchFamily="18" charset="0"/>
              </a:rPr>
              <a:t> </a:t>
            </a:r>
            <a:r>
              <a:rPr lang="en-US" sz="2800" spc="-30" dirty="0">
                <a:solidFill>
                  <a:srgbClr val="252525"/>
                </a:solidFill>
                <a:latin typeface="Times New Roman" panose="02020603050405020304" pitchFamily="18" charset="0"/>
                <a:cs typeface="Times New Roman" panose="02020603050405020304" pitchFamily="18" charset="0"/>
              </a:rPr>
              <a:t>company.</a:t>
            </a:r>
          </a:p>
          <a:p>
            <a:pPr marL="12065" algn="just" rtl="0">
              <a:lnSpc>
                <a:spcPct val="150000"/>
              </a:lnSpc>
              <a:spcBef>
                <a:spcPts val="810"/>
              </a:spcBef>
              <a:buClr>
                <a:srgbClr val="83992A"/>
              </a:buClr>
              <a:buSzPct val="114583"/>
              <a:tabLst>
                <a:tab pos="375285" algn="l"/>
                <a:tab pos="375920" algn="l"/>
              </a:tabLst>
            </a:pPr>
            <a:endParaRPr lang="en-US" sz="2800" dirty="0">
              <a:latin typeface="Times New Roman" panose="02020603050405020304" pitchFamily="18" charset="0"/>
              <a:cs typeface="Times New Roman" panose="02020603050405020304" pitchFamily="18" charset="0"/>
            </a:endParaRPr>
          </a:p>
          <a:p>
            <a:pPr marL="375285" indent="-363220" algn="just" rtl="0">
              <a:lnSpc>
                <a:spcPct val="150000"/>
              </a:lnSpc>
              <a:spcBef>
                <a:spcPts val="1105"/>
              </a:spcBef>
              <a:buClr>
                <a:srgbClr val="83992A"/>
              </a:buClr>
              <a:buSzPct val="114583"/>
              <a:buFont typeface="Arial"/>
              <a:buChar char="•"/>
              <a:tabLst>
                <a:tab pos="375285" algn="l"/>
                <a:tab pos="375920" algn="l"/>
              </a:tabLst>
            </a:pPr>
            <a:r>
              <a:rPr lang="en-US" sz="2800" dirty="0">
                <a:solidFill>
                  <a:srgbClr val="252525"/>
                </a:solidFill>
                <a:latin typeface="Times New Roman" panose="02020603050405020304" pitchFamily="18" charset="0"/>
                <a:cs typeface="Times New Roman" panose="02020603050405020304" pitchFamily="18" charset="0"/>
              </a:rPr>
              <a:t>A </a:t>
            </a:r>
            <a:r>
              <a:rPr lang="en-US" sz="2800" b="1" spc="-5" dirty="0">
                <a:solidFill>
                  <a:srgbClr val="252525"/>
                </a:solidFill>
                <a:latin typeface="Times New Roman" panose="02020603050405020304" pitchFamily="18" charset="0"/>
                <a:cs typeface="Times New Roman" panose="02020603050405020304" pitchFamily="18" charset="0"/>
              </a:rPr>
              <a:t>vision </a:t>
            </a:r>
            <a:r>
              <a:rPr lang="en-US" sz="2800" b="1" dirty="0">
                <a:solidFill>
                  <a:srgbClr val="252525"/>
                </a:solidFill>
                <a:latin typeface="Times New Roman" panose="02020603050405020304" pitchFamily="18" charset="0"/>
                <a:cs typeface="Times New Roman" panose="02020603050405020304" pitchFamily="18" charset="0"/>
              </a:rPr>
              <a:t>statement </a:t>
            </a:r>
            <a:r>
              <a:rPr lang="en-US" sz="2800" spc="-5" dirty="0">
                <a:solidFill>
                  <a:srgbClr val="252525"/>
                </a:solidFill>
                <a:latin typeface="Times New Roman" panose="02020603050405020304" pitchFamily="18" charset="0"/>
                <a:cs typeface="Times New Roman" panose="02020603050405020304" pitchFamily="18" charset="0"/>
              </a:rPr>
              <a:t>provides strategic direction and describes what</a:t>
            </a:r>
            <a:r>
              <a:rPr lang="en-US" sz="2800" spc="5" dirty="0">
                <a:solidFill>
                  <a:srgbClr val="252525"/>
                </a:solidFill>
                <a:latin typeface="Times New Roman" panose="02020603050405020304" pitchFamily="18" charset="0"/>
                <a:cs typeface="Times New Roman" panose="02020603050405020304" pitchFamily="18" charset="0"/>
              </a:rPr>
              <a:t> </a:t>
            </a:r>
            <a:r>
              <a:rPr lang="en-US" sz="2800" dirty="0">
                <a:solidFill>
                  <a:srgbClr val="252525"/>
                </a:solidFill>
                <a:latin typeface="Times New Roman" panose="02020603050405020304" pitchFamily="18" charset="0"/>
                <a:cs typeface="Times New Roman" panose="02020603050405020304" pitchFamily="18" charset="0"/>
              </a:rPr>
              <a:t>the </a:t>
            </a:r>
            <a:r>
              <a:rPr lang="en-US" sz="2800" spc="-10" dirty="0">
                <a:solidFill>
                  <a:srgbClr val="252525"/>
                </a:solidFill>
                <a:latin typeface="Times New Roman" panose="02020603050405020304" pitchFamily="18" charset="0"/>
                <a:cs typeface="Times New Roman" panose="02020603050405020304" pitchFamily="18" charset="0"/>
              </a:rPr>
              <a:t>owner </a:t>
            </a:r>
            <a:r>
              <a:rPr lang="en-US" sz="2800" spc="-5" dirty="0">
                <a:solidFill>
                  <a:srgbClr val="252525"/>
                </a:solidFill>
                <a:latin typeface="Times New Roman" panose="02020603050405020304" pitchFamily="18" charset="0"/>
                <a:cs typeface="Times New Roman" panose="02020603050405020304" pitchFamily="18" charset="0"/>
              </a:rPr>
              <a:t>or founder </a:t>
            </a:r>
            <a:r>
              <a:rPr lang="en-US" sz="2800" spc="-15" dirty="0">
                <a:solidFill>
                  <a:srgbClr val="252525"/>
                </a:solidFill>
                <a:latin typeface="Times New Roman" panose="02020603050405020304" pitchFamily="18" charset="0"/>
                <a:cs typeface="Times New Roman" panose="02020603050405020304" pitchFamily="18" charset="0"/>
              </a:rPr>
              <a:t>wants </a:t>
            </a:r>
            <a:r>
              <a:rPr lang="en-US" sz="2800" dirty="0">
                <a:solidFill>
                  <a:srgbClr val="252525"/>
                </a:solidFill>
                <a:latin typeface="Times New Roman" panose="02020603050405020304" pitchFamily="18" charset="0"/>
                <a:cs typeface="Times New Roman" panose="02020603050405020304" pitchFamily="18" charset="0"/>
              </a:rPr>
              <a:t>the </a:t>
            </a:r>
            <a:r>
              <a:rPr lang="en-US" sz="2800" spc="-5" dirty="0">
                <a:solidFill>
                  <a:srgbClr val="252525"/>
                </a:solidFill>
                <a:latin typeface="Times New Roman" panose="02020603050405020304" pitchFamily="18" charset="0"/>
                <a:cs typeface="Times New Roman" panose="02020603050405020304" pitchFamily="18" charset="0"/>
              </a:rPr>
              <a:t>company </a:t>
            </a:r>
            <a:r>
              <a:rPr lang="en-US" sz="2800" dirty="0">
                <a:solidFill>
                  <a:srgbClr val="252525"/>
                </a:solidFill>
                <a:latin typeface="Times New Roman" panose="02020603050405020304" pitchFamily="18" charset="0"/>
                <a:cs typeface="Times New Roman" panose="02020603050405020304" pitchFamily="18" charset="0"/>
              </a:rPr>
              <a:t>to </a:t>
            </a:r>
            <a:r>
              <a:rPr lang="en-US" sz="2800" spc="-20" dirty="0">
                <a:solidFill>
                  <a:srgbClr val="252525"/>
                </a:solidFill>
                <a:latin typeface="Times New Roman" panose="02020603050405020304" pitchFamily="18" charset="0"/>
                <a:cs typeface="Times New Roman" panose="02020603050405020304" pitchFamily="18" charset="0"/>
              </a:rPr>
              <a:t>achieve </a:t>
            </a:r>
            <a:r>
              <a:rPr lang="en-US" sz="2800" dirty="0">
                <a:solidFill>
                  <a:srgbClr val="252525"/>
                </a:solidFill>
                <a:latin typeface="Times New Roman" panose="02020603050405020304" pitchFamily="18" charset="0"/>
                <a:cs typeface="Times New Roman" panose="02020603050405020304" pitchFamily="18" charset="0"/>
              </a:rPr>
              <a:t>in the</a:t>
            </a:r>
            <a:r>
              <a:rPr lang="en-US" sz="2800" spc="70" dirty="0">
                <a:solidFill>
                  <a:srgbClr val="252525"/>
                </a:solidFill>
                <a:latin typeface="Times New Roman" panose="02020603050405020304" pitchFamily="18" charset="0"/>
                <a:cs typeface="Times New Roman" panose="02020603050405020304" pitchFamily="18" charset="0"/>
              </a:rPr>
              <a:t> </a:t>
            </a:r>
            <a:r>
              <a:rPr lang="en-US" sz="2800" spc="-10" dirty="0">
                <a:solidFill>
                  <a:srgbClr val="252525"/>
                </a:solidFill>
                <a:latin typeface="Times New Roman" panose="02020603050405020304" pitchFamily="18" charset="0"/>
                <a:cs typeface="Times New Roman" panose="02020603050405020304" pitchFamily="18" charset="0"/>
              </a:rPr>
              <a:t>future.</a:t>
            </a:r>
            <a:endParaRPr lang="en-US" sz="2800" dirty="0">
              <a:latin typeface="Times New Roman" panose="02020603050405020304" pitchFamily="18" charset="0"/>
              <a:cs typeface="Times New Roman" panose="02020603050405020304" pitchFamily="18" charset="0"/>
            </a:endParaRPr>
          </a:p>
          <a:p>
            <a:pPr marL="375285" indent="-363220" algn="just" rtl="0">
              <a:lnSpc>
                <a:spcPct val="150000"/>
              </a:lnSpc>
              <a:spcBef>
                <a:spcPts val="1105"/>
              </a:spcBef>
              <a:buClr>
                <a:srgbClr val="83992A"/>
              </a:buClr>
              <a:buSzPct val="114583"/>
              <a:buFont typeface="Arial"/>
              <a:buChar char="•"/>
              <a:tabLst>
                <a:tab pos="375285" algn="l"/>
                <a:tab pos="375920" algn="l"/>
              </a:tabLst>
            </a:pPr>
            <a:endParaRPr lang="en-US" sz="2800" dirty="0">
              <a:latin typeface="Times New Roman" panose="02020603050405020304" pitchFamily="18" charset="0"/>
              <a:cs typeface="Times New Roman" panose="02020603050405020304" pitchFamily="18" charset="0"/>
            </a:endParaRPr>
          </a:p>
          <a:p>
            <a:pPr marL="12065" marR="0" lvl="0" algn="just" defTabSz="914400" rtl="0" eaLnBrk="1" fontAlgn="auto" latinLnBrk="0" hangingPunct="1">
              <a:lnSpc>
                <a:spcPct val="150000"/>
              </a:lnSpc>
              <a:spcBef>
                <a:spcPts val="810"/>
              </a:spcBef>
              <a:spcAft>
                <a:spcPts val="0"/>
              </a:spcAft>
              <a:buClr>
                <a:srgbClr val="83992A"/>
              </a:buClr>
              <a:buSzPct val="114583"/>
              <a:tabLst>
                <a:tab pos="299085" algn="l"/>
                <a:tab pos="299720" algn="l"/>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
        <p:nvSpPr>
          <p:cNvPr id="4" name="object 2">
            <a:extLst>
              <a:ext uri="{FF2B5EF4-FFF2-40B4-BE49-F238E27FC236}">
                <a16:creationId xmlns:a16="http://schemas.microsoft.com/office/drawing/2014/main" id="{9187F5F3-1326-151C-31D1-6144246CA5B5}"/>
              </a:ext>
            </a:extLst>
          </p:cNvPr>
          <p:cNvSpPr txBox="1">
            <a:spLocks/>
          </p:cNvSpPr>
          <p:nvPr/>
        </p:nvSpPr>
        <p:spPr>
          <a:xfrm>
            <a:off x="4787900" y="906978"/>
            <a:ext cx="4747260" cy="629018"/>
          </a:xfrm>
          <a:prstGeom prst="rect">
            <a:avLst/>
          </a:prstGeom>
        </p:spPr>
        <p:txBody>
          <a:bodyPr vert="horz" wrap="square" lIns="0" tIns="13335" rIns="0" bIns="0" rtlCol="0">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5"/>
              </a:spcBef>
            </a:pPr>
            <a:r>
              <a:rPr lang="en-US" b="1" dirty="0">
                <a:latin typeface="Times New Roman" panose="02020603050405020304" pitchFamily="18" charset="0"/>
                <a:cs typeface="Times New Roman" panose="02020603050405020304" pitchFamily="18" charset="0"/>
              </a:rPr>
              <a:t>Vision</a:t>
            </a:r>
            <a:endParaRPr lang="en-US" b="1" spc="-5"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594859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مربع نص 10">
            <a:extLst>
              <a:ext uri="{FF2B5EF4-FFF2-40B4-BE49-F238E27FC236}">
                <a16:creationId xmlns:a16="http://schemas.microsoft.com/office/drawing/2014/main" id="{84F04BA1-3568-B525-21AE-560B6C7A8F07}"/>
              </a:ext>
            </a:extLst>
          </p:cNvPr>
          <p:cNvSpPr txBox="1"/>
          <p:nvPr/>
        </p:nvSpPr>
        <p:spPr>
          <a:xfrm>
            <a:off x="862011" y="666750"/>
            <a:ext cx="10467975" cy="6272999"/>
          </a:xfrm>
          <a:prstGeom prst="rect">
            <a:avLst/>
          </a:prstGeom>
          <a:noFill/>
        </p:spPr>
        <p:txBody>
          <a:bodyPr wrap="square">
            <a:spAutoFit/>
          </a:bodyPr>
          <a:lstStyle/>
          <a:p>
            <a:pPr algn="ctr" fontAlgn="base"/>
            <a:r>
              <a:rPr lang="en-US" sz="3200" b="1" i="0" dirty="0">
                <a:solidFill>
                  <a:srgbClr val="253858"/>
                </a:solidFill>
                <a:effectLst/>
                <a:latin typeface="Times New Roman" panose="02020603050405020304" pitchFamily="18" charset="0"/>
                <a:cs typeface="Times New Roman" panose="02020603050405020304" pitchFamily="18" charset="0"/>
              </a:rPr>
              <a:t>Mission statements vs. Vision statements</a:t>
            </a:r>
          </a:p>
          <a:p>
            <a:pPr algn="ctr" fontAlgn="base"/>
            <a:endParaRPr lang="en-US" sz="3200" b="1" i="0" dirty="0">
              <a:solidFill>
                <a:srgbClr val="253858"/>
              </a:solidFill>
              <a:effectLst/>
              <a:latin typeface="Times New Roman" panose="02020603050405020304" pitchFamily="18" charset="0"/>
              <a:cs typeface="Times New Roman" panose="02020603050405020304" pitchFamily="18" charset="0"/>
            </a:endParaRPr>
          </a:p>
          <a:p>
            <a:pPr algn="just" rtl="0" fontAlgn="base">
              <a:lnSpc>
                <a:spcPct val="150000"/>
              </a:lnSpc>
            </a:pPr>
            <a:r>
              <a:rPr lang="en-US" sz="2800" b="0" i="0" dirty="0">
                <a:solidFill>
                  <a:srgbClr val="091E42"/>
                </a:solidFill>
                <a:effectLst/>
                <a:latin typeface="Times New Roman" panose="02020603050405020304" pitchFamily="18" charset="0"/>
                <a:cs typeface="Times New Roman" panose="02020603050405020304" pitchFamily="18" charset="0"/>
              </a:rPr>
              <a:t>Sometimes the terms “mission statement” and “vision statement” are used interchangeably or even combined into a single statement.</a:t>
            </a:r>
          </a:p>
          <a:p>
            <a:pPr algn="just" rtl="0" fontAlgn="base">
              <a:lnSpc>
                <a:spcPct val="150000"/>
              </a:lnSpc>
            </a:pPr>
            <a:endParaRPr lang="en-US" sz="2800" b="0" i="0" dirty="0">
              <a:solidFill>
                <a:srgbClr val="091E42"/>
              </a:solidFill>
              <a:effectLst/>
              <a:latin typeface="Times New Roman" panose="02020603050405020304" pitchFamily="18" charset="0"/>
              <a:cs typeface="Times New Roman" panose="02020603050405020304" pitchFamily="18" charset="0"/>
            </a:endParaRPr>
          </a:p>
          <a:p>
            <a:pPr algn="just" rtl="0" fontAlgn="base">
              <a:lnSpc>
                <a:spcPct val="150000"/>
              </a:lnSpc>
            </a:pPr>
            <a:r>
              <a:rPr lang="en-US" sz="2800" b="0" i="0" dirty="0">
                <a:solidFill>
                  <a:srgbClr val="091E42"/>
                </a:solidFill>
                <a:effectLst/>
                <a:latin typeface="Times New Roman" panose="02020603050405020304" pitchFamily="18" charset="0"/>
                <a:cs typeface="Times New Roman" panose="02020603050405020304" pitchFamily="18" charset="0"/>
              </a:rPr>
              <a:t>But they mean </a:t>
            </a:r>
            <a:r>
              <a:rPr lang="en-US" sz="2800" b="0" i="0" u="sng" dirty="0">
                <a:solidFill>
                  <a:srgbClr val="091E42"/>
                </a:solidFill>
                <a:effectLst/>
                <a:latin typeface="Times New Roman" panose="02020603050405020304" pitchFamily="18" charset="0"/>
                <a:cs typeface="Times New Roman" panose="02020603050405020304" pitchFamily="18" charset="0"/>
              </a:rPr>
              <a:t>two very different things</a:t>
            </a:r>
            <a:r>
              <a:rPr lang="en-US" sz="2800" b="0" i="0" dirty="0">
                <a:solidFill>
                  <a:srgbClr val="091E42"/>
                </a:solidFill>
                <a:effectLst/>
                <a:latin typeface="Times New Roman" panose="02020603050405020304" pitchFamily="18" charset="0"/>
                <a:cs typeface="Times New Roman" panose="02020603050405020304" pitchFamily="18" charset="0"/>
              </a:rPr>
              <a:t>. Your </a:t>
            </a:r>
            <a:r>
              <a:rPr lang="en-US" sz="2800" b="0" i="0" dirty="0">
                <a:solidFill>
                  <a:srgbClr val="091E42"/>
                </a:solidFill>
                <a:effectLst/>
                <a:highlight>
                  <a:srgbClr val="FFFF00"/>
                </a:highlight>
                <a:latin typeface="Times New Roman" panose="02020603050405020304" pitchFamily="18" charset="0"/>
                <a:cs typeface="Times New Roman" panose="02020603050405020304" pitchFamily="18" charset="0"/>
              </a:rPr>
              <a:t>mission</a:t>
            </a:r>
            <a:r>
              <a:rPr lang="en-US" sz="2800" b="0" i="0" dirty="0">
                <a:solidFill>
                  <a:srgbClr val="091E42"/>
                </a:solidFill>
                <a:effectLst/>
                <a:latin typeface="Times New Roman" panose="02020603050405020304" pitchFamily="18" charset="0"/>
                <a:cs typeface="Times New Roman" panose="02020603050405020304" pitchFamily="18" charset="0"/>
              </a:rPr>
              <a:t> statement is what your company is doing right now, while your </a:t>
            </a:r>
            <a:r>
              <a:rPr lang="en-US" sz="2800" b="0" i="0" dirty="0">
                <a:solidFill>
                  <a:srgbClr val="091E42"/>
                </a:solidFill>
                <a:effectLst/>
                <a:highlight>
                  <a:srgbClr val="FFFF00"/>
                </a:highlight>
                <a:latin typeface="Times New Roman" panose="02020603050405020304" pitchFamily="18" charset="0"/>
                <a:cs typeface="Times New Roman" panose="02020603050405020304" pitchFamily="18" charset="0"/>
              </a:rPr>
              <a:t>vision</a:t>
            </a:r>
            <a:r>
              <a:rPr lang="en-US" sz="2800" b="0" i="0" dirty="0">
                <a:solidFill>
                  <a:srgbClr val="091E42"/>
                </a:solidFill>
                <a:effectLst/>
                <a:latin typeface="Times New Roman" panose="02020603050405020304" pitchFamily="18" charset="0"/>
                <a:cs typeface="Times New Roman" panose="02020603050405020304" pitchFamily="18" charset="0"/>
              </a:rPr>
              <a:t> statement is what you hope to achieve in the future – where you are in this moment versus where you’re going. </a:t>
            </a:r>
          </a:p>
          <a:p>
            <a:pPr marL="12065" marR="0" lvl="0" algn="just" defTabSz="914400" rtl="0" eaLnBrk="1" fontAlgn="auto" latinLnBrk="0" hangingPunct="1">
              <a:lnSpc>
                <a:spcPct val="150000"/>
              </a:lnSpc>
              <a:spcBef>
                <a:spcPts val="810"/>
              </a:spcBef>
              <a:spcAft>
                <a:spcPts val="0"/>
              </a:spcAft>
              <a:buClr>
                <a:srgbClr val="83992A"/>
              </a:buClr>
              <a:buSzPct val="114583"/>
              <a:tabLst>
                <a:tab pos="299085" algn="l"/>
                <a:tab pos="299720" algn="l"/>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16050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مربع نص 10">
            <a:extLst>
              <a:ext uri="{FF2B5EF4-FFF2-40B4-BE49-F238E27FC236}">
                <a16:creationId xmlns:a16="http://schemas.microsoft.com/office/drawing/2014/main" id="{C157E43E-3C88-5D72-4E5E-B76910CCD70C}"/>
              </a:ext>
            </a:extLst>
          </p:cNvPr>
          <p:cNvSpPr txBox="1"/>
          <p:nvPr/>
        </p:nvSpPr>
        <p:spPr>
          <a:xfrm>
            <a:off x="1154508" y="733097"/>
            <a:ext cx="9949657" cy="5394297"/>
          </a:xfrm>
          <a:prstGeom prst="rect">
            <a:avLst/>
          </a:prstGeom>
          <a:noFill/>
        </p:spPr>
        <p:txBody>
          <a:bodyPr wrap="square">
            <a:spAutoFit/>
          </a:bodyPr>
          <a:lstStyle/>
          <a:p>
            <a:pPr algn="ctr" fontAlgn="base">
              <a:lnSpc>
                <a:spcPct val="120000"/>
              </a:lnSpc>
            </a:pPr>
            <a:r>
              <a:rPr lang="en-US" sz="3200" b="1" i="0" dirty="0">
                <a:solidFill>
                  <a:srgbClr val="253858"/>
                </a:solidFill>
                <a:effectLst/>
                <a:latin typeface="Times New Roman" panose="02020603050405020304" pitchFamily="18" charset="0"/>
                <a:cs typeface="Times New Roman" panose="02020603050405020304" pitchFamily="18" charset="0"/>
              </a:rPr>
              <a:t>Mission statements vs. vision statements</a:t>
            </a:r>
          </a:p>
          <a:p>
            <a:pPr algn="just" rtl="0" fontAlgn="base">
              <a:lnSpc>
                <a:spcPct val="120000"/>
              </a:lnSpc>
            </a:pPr>
            <a:r>
              <a:rPr lang="en-US" sz="2800" b="0" i="0" dirty="0">
                <a:solidFill>
                  <a:srgbClr val="091E42"/>
                </a:solidFill>
                <a:effectLst/>
                <a:latin typeface="Times New Roman" panose="02020603050405020304" pitchFamily="18" charset="0"/>
                <a:cs typeface="Times New Roman" panose="02020603050405020304" pitchFamily="18" charset="0"/>
              </a:rPr>
              <a:t>For example, if someone asks you, “So, what do you do?” you might say, “I’m a software developer at a mid-size software company”.</a:t>
            </a:r>
          </a:p>
          <a:p>
            <a:pPr algn="just" rtl="0" fontAlgn="base">
              <a:lnSpc>
                <a:spcPct val="120000"/>
              </a:lnSpc>
            </a:pPr>
            <a:r>
              <a:rPr lang="en-US" sz="2800" b="0" i="0" dirty="0">
                <a:solidFill>
                  <a:srgbClr val="091E42"/>
                </a:solidFill>
                <a:effectLst/>
                <a:latin typeface="Times New Roman" panose="02020603050405020304" pitchFamily="18" charset="0"/>
                <a:cs typeface="Times New Roman" panose="02020603050405020304" pitchFamily="18" charset="0"/>
              </a:rPr>
              <a:t>But, what if they asked you, “What do you want to be doing five or 10 years from now?” Your answer might be a bit different, right?</a:t>
            </a:r>
          </a:p>
          <a:p>
            <a:pPr algn="just" rtl="0" fontAlgn="base">
              <a:lnSpc>
                <a:spcPct val="120000"/>
              </a:lnSpc>
            </a:pPr>
            <a:endParaRPr lang="en-US" sz="2800" b="0" i="0" dirty="0">
              <a:solidFill>
                <a:srgbClr val="091E42"/>
              </a:solidFill>
              <a:effectLst/>
              <a:latin typeface="Times New Roman" panose="02020603050405020304" pitchFamily="18" charset="0"/>
              <a:cs typeface="Times New Roman" panose="02020603050405020304" pitchFamily="18" charset="0"/>
            </a:endParaRPr>
          </a:p>
          <a:p>
            <a:pPr algn="just" rtl="0" fontAlgn="base">
              <a:lnSpc>
                <a:spcPct val="120000"/>
              </a:lnSpc>
            </a:pPr>
            <a:r>
              <a:rPr lang="en-US" sz="2800" b="0" i="0" dirty="0">
                <a:solidFill>
                  <a:srgbClr val="091E42"/>
                </a:solidFill>
                <a:effectLst/>
                <a:latin typeface="Times New Roman" panose="02020603050405020304" pitchFamily="18" charset="0"/>
                <a:cs typeface="Times New Roman" panose="02020603050405020304" pitchFamily="18" charset="0"/>
              </a:rPr>
              <a:t>Maybe you’d say, “My goal is to move into a management position where I oversee all of the company’s developers”.</a:t>
            </a:r>
          </a:p>
          <a:p>
            <a:pPr marL="12065" marR="0" lvl="0" algn="just" defTabSz="914400" rtl="0" eaLnBrk="1" fontAlgn="auto" latinLnBrk="0" hangingPunct="1">
              <a:lnSpc>
                <a:spcPct val="120000"/>
              </a:lnSpc>
              <a:spcBef>
                <a:spcPts val="810"/>
              </a:spcBef>
              <a:spcAft>
                <a:spcPts val="0"/>
              </a:spcAft>
              <a:buClr>
                <a:srgbClr val="83992A"/>
              </a:buClr>
              <a:buSzPct val="114583"/>
              <a:tabLst>
                <a:tab pos="299085" algn="l"/>
                <a:tab pos="299720" algn="l"/>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268965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مربع نص 10">
            <a:extLst>
              <a:ext uri="{FF2B5EF4-FFF2-40B4-BE49-F238E27FC236}">
                <a16:creationId xmlns:a16="http://schemas.microsoft.com/office/drawing/2014/main" id="{CD218A39-9BB3-9627-077A-335CDCD1D65D}"/>
              </a:ext>
            </a:extLst>
          </p:cNvPr>
          <p:cNvSpPr txBox="1"/>
          <p:nvPr/>
        </p:nvSpPr>
        <p:spPr>
          <a:xfrm>
            <a:off x="762000" y="685800"/>
            <a:ext cx="10734675" cy="5960606"/>
          </a:xfrm>
          <a:prstGeom prst="rect">
            <a:avLst/>
          </a:prstGeom>
          <a:noFill/>
        </p:spPr>
        <p:txBody>
          <a:bodyPr wrap="square">
            <a:spAutoFit/>
          </a:bodyPr>
          <a:lstStyle/>
          <a:p>
            <a:pPr algn="ctr" fontAlgn="base"/>
            <a:r>
              <a:rPr lang="en-US" sz="2800" b="1" i="0" dirty="0">
                <a:solidFill>
                  <a:srgbClr val="253858"/>
                </a:solidFill>
                <a:effectLst/>
                <a:latin typeface="Times New Roman" panose="02020603050405020304" pitchFamily="18" charset="0"/>
                <a:cs typeface="Times New Roman" panose="02020603050405020304" pitchFamily="18" charset="0"/>
              </a:rPr>
              <a:t>Mission statement examples</a:t>
            </a:r>
          </a:p>
          <a:p>
            <a:pPr algn="ctr" fontAlgn="base"/>
            <a:endParaRPr lang="en-US" sz="2800" b="1" i="0" dirty="0">
              <a:solidFill>
                <a:srgbClr val="253858"/>
              </a:solidFill>
              <a:effectLst/>
              <a:latin typeface="Times New Roman" panose="02020603050405020304" pitchFamily="18" charset="0"/>
              <a:cs typeface="Times New Roman" panose="02020603050405020304" pitchFamily="18" charset="0"/>
            </a:endParaRPr>
          </a:p>
          <a:p>
            <a:pPr algn="l" fontAlgn="base">
              <a:lnSpc>
                <a:spcPct val="150000"/>
              </a:lnSpc>
            </a:pPr>
            <a:r>
              <a:rPr lang="en-US" sz="2400" b="0" i="0" dirty="0">
                <a:solidFill>
                  <a:srgbClr val="091E42"/>
                </a:solidFill>
                <a:effectLst/>
                <a:latin typeface="Times New Roman" panose="02020603050405020304" pitchFamily="18" charset="0"/>
                <a:cs typeface="Times New Roman" panose="02020603050405020304" pitchFamily="18" charset="0"/>
              </a:rPr>
              <a:t>We’ve put together a mini list of inspiration to help you get started. Below are some winning mission statements from a few well-known companies:</a:t>
            </a:r>
          </a:p>
          <a:p>
            <a:pPr algn="l" fontAlgn="base">
              <a:lnSpc>
                <a:spcPct val="150000"/>
              </a:lnSpc>
            </a:pPr>
            <a:r>
              <a:rPr lang="en-US" sz="2400" b="0" i="0" u="none" strike="noStrike" dirty="0">
                <a:solidFill>
                  <a:srgbClr val="0052CC"/>
                </a:solidFill>
                <a:effectLst/>
                <a:latin typeface="Times New Roman" panose="02020603050405020304" pitchFamily="18" charset="0"/>
                <a:cs typeface="Times New Roman" panose="02020603050405020304" pitchFamily="18" charset="0"/>
                <a:hlinkClick r:id="rId2"/>
              </a:rPr>
              <a:t>Sweetgreen</a:t>
            </a:r>
            <a:r>
              <a:rPr lang="en-US" sz="2400" b="0" i="0" dirty="0">
                <a:solidFill>
                  <a:srgbClr val="091E42"/>
                </a:solidFill>
                <a:effectLst/>
                <a:latin typeface="Times New Roman" panose="02020603050405020304" pitchFamily="18" charset="0"/>
                <a:cs typeface="Times New Roman" panose="02020603050405020304" pitchFamily="18" charset="0"/>
              </a:rPr>
              <a:t>: “Our mission is to inspire healthier communities by connecting people to real food.”</a:t>
            </a:r>
          </a:p>
          <a:p>
            <a:pPr algn="l" fontAlgn="base">
              <a:lnSpc>
                <a:spcPct val="150000"/>
              </a:lnSpc>
            </a:pPr>
            <a:r>
              <a:rPr lang="en-US" sz="2400" b="0" i="0" u="none" strike="noStrike" dirty="0">
                <a:solidFill>
                  <a:srgbClr val="0052CC"/>
                </a:solidFill>
                <a:effectLst/>
                <a:latin typeface="Times New Roman" panose="02020603050405020304" pitchFamily="18" charset="0"/>
                <a:cs typeface="Times New Roman" panose="02020603050405020304" pitchFamily="18" charset="0"/>
                <a:hlinkClick r:id="rId3"/>
              </a:rPr>
              <a:t>Nike</a:t>
            </a:r>
            <a:r>
              <a:rPr lang="en-US" sz="2400" b="0" i="0" dirty="0">
                <a:solidFill>
                  <a:srgbClr val="091E42"/>
                </a:solidFill>
                <a:effectLst/>
                <a:latin typeface="Times New Roman" panose="02020603050405020304" pitchFamily="18" charset="0"/>
                <a:cs typeface="Times New Roman" panose="02020603050405020304" pitchFamily="18" charset="0"/>
              </a:rPr>
              <a:t>: “Bring inspiration and innovation to every athlete* in the world. *If you have a body, you are an athlete.” </a:t>
            </a:r>
          </a:p>
          <a:p>
            <a:pPr algn="l" fontAlgn="base">
              <a:lnSpc>
                <a:spcPct val="150000"/>
              </a:lnSpc>
            </a:pPr>
            <a:r>
              <a:rPr lang="en-US" sz="2400" b="0" i="0" u="none" strike="noStrike" dirty="0">
                <a:solidFill>
                  <a:srgbClr val="0052CC"/>
                </a:solidFill>
                <a:effectLst/>
                <a:latin typeface="Times New Roman" panose="02020603050405020304" pitchFamily="18" charset="0"/>
                <a:cs typeface="Times New Roman" panose="02020603050405020304" pitchFamily="18" charset="0"/>
                <a:hlinkClick r:id="rId4"/>
              </a:rPr>
              <a:t>LinkedIn</a:t>
            </a:r>
            <a:r>
              <a:rPr lang="en-US" sz="2400" b="0" i="0" dirty="0">
                <a:solidFill>
                  <a:srgbClr val="091E42"/>
                </a:solidFill>
                <a:effectLst/>
                <a:latin typeface="Times New Roman" panose="02020603050405020304" pitchFamily="18" charset="0"/>
                <a:cs typeface="Times New Roman" panose="02020603050405020304" pitchFamily="18" charset="0"/>
              </a:rPr>
              <a:t>: “Connect the world’s professionals to make them more productive and successful.”</a:t>
            </a:r>
          </a:p>
          <a:p>
            <a:pPr marL="12065" marR="0" lvl="0" algn="just" defTabSz="914400" rtl="0" eaLnBrk="1" fontAlgn="auto" latinLnBrk="0" hangingPunct="1">
              <a:lnSpc>
                <a:spcPct val="120000"/>
              </a:lnSpc>
              <a:spcBef>
                <a:spcPts val="810"/>
              </a:spcBef>
              <a:spcAft>
                <a:spcPts val="0"/>
              </a:spcAft>
              <a:buClr>
                <a:srgbClr val="83992A"/>
              </a:buClr>
              <a:buSzPct val="114583"/>
              <a:tabLst>
                <a:tab pos="299085" algn="l"/>
                <a:tab pos="299720" algn="l"/>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810138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40828"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مربع نص 10">
            <a:extLst>
              <a:ext uri="{FF2B5EF4-FFF2-40B4-BE49-F238E27FC236}">
                <a16:creationId xmlns:a16="http://schemas.microsoft.com/office/drawing/2014/main" id="{EE63BC24-3213-0206-592B-6EB03C872BA2}"/>
              </a:ext>
            </a:extLst>
          </p:cNvPr>
          <p:cNvSpPr txBox="1"/>
          <p:nvPr/>
        </p:nvSpPr>
        <p:spPr>
          <a:xfrm>
            <a:off x="867529" y="867103"/>
            <a:ext cx="10707974" cy="6483826"/>
          </a:xfrm>
          <a:prstGeom prst="rect">
            <a:avLst/>
          </a:prstGeom>
          <a:noFill/>
        </p:spPr>
        <p:txBody>
          <a:bodyPr wrap="square">
            <a:spAutoFit/>
          </a:bodyPr>
          <a:lstStyle/>
          <a:p>
            <a:pPr algn="ctr" fontAlgn="base"/>
            <a:r>
              <a:rPr lang="en-US" sz="3200" b="1" i="0" dirty="0">
                <a:solidFill>
                  <a:srgbClr val="253858"/>
                </a:solidFill>
                <a:effectLst/>
                <a:highlight>
                  <a:srgbClr val="FFFF00"/>
                </a:highlight>
                <a:latin typeface="Times New Roman" panose="02020603050405020304" pitchFamily="18" charset="0"/>
                <a:cs typeface="Times New Roman" panose="02020603050405020304" pitchFamily="18" charset="0"/>
              </a:rPr>
              <a:t>How to write a mission statement</a:t>
            </a:r>
          </a:p>
          <a:p>
            <a:pPr algn="l" fontAlgn="base"/>
            <a:endParaRPr lang="en-US" sz="2800" b="0" i="0" dirty="0">
              <a:solidFill>
                <a:srgbClr val="253858"/>
              </a:solidFill>
              <a:effectLst/>
              <a:latin typeface="Charlie Display"/>
            </a:endParaRPr>
          </a:p>
          <a:p>
            <a:pPr algn="just" rtl="0" fontAlgn="base">
              <a:lnSpc>
                <a:spcPct val="150000"/>
              </a:lnSpc>
            </a:pPr>
            <a:r>
              <a:rPr lang="en-US" sz="2800" b="0" i="0" dirty="0">
                <a:solidFill>
                  <a:srgbClr val="091E42"/>
                </a:solidFill>
                <a:effectLst/>
                <a:latin typeface="Times New Roman" panose="02020603050405020304" pitchFamily="18" charset="0"/>
                <a:cs typeface="Times New Roman" panose="02020603050405020304" pitchFamily="18" charset="0"/>
              </a:rPr>
              <a:t>let’s just keep this simple for now. In its most basic form, your mission statement should capture: </a:t>
            </a:r>
          </a:p>
          <a:p>
            <a:pPr algn="just" rtl="0" fontAlgn="base"/>
            <a:endParaRPr lang="en-US" sz="2800" b="0" i="0" dirty="0">
              <a:solidFill>
                <a:srgbClr val="091E42"/>
              </a:solidFill>
              <a:effectLst/>
              <a:latin typeface="Times New Roman" panose="02020603050405020304" pitchFamily="18" charset="0"/>
              <a:cs typeface="Times New Roman" panose="02020603050405020304" pitchFamily="18" charset="0"/>
            </a:endParaRPr>
          </a:p>
          <a:p>
            <a:pPr algn="just" rtl="0" fontAlgn="base">
              <a:lnSpc>
                <a:spcPct val="150000"/>
              </a:lnSpc>
              <a:buFont typeface="Arial" panose="020B0604020202020204" pitchFamily="34" charset="0"/>
              <a:buChar char="•"/>
            </a:pPr>
            <a:r>
              <a:rPr lang="en-US" sz="2800" b="0" i="0" dirty="0">
                <a:solidFill>
                  <a:srgbClr val="091E42"/>
                </a:solidFill>
                <a:effectLst/>
                <a:latin typeface="Times New Roman" panose="02020603050405020304" pitchFamily="18" charset="0"/>
                <a:cs typeface="Times New Roman" panose="02020603050405020304" pitchFamily="18" charset="0"/>
              </a:rPr>
              <a:t>What your company offers your customers (why do you exist?)</a:t>
            </a:r>
          </a:p>
          <a:p>
            <a:pPr algn="just" rtl="0" fontAlgn="base">
              <a:lnSpc>
                <a:spcPct val="150000"/>
              </a:lnSpc>
              <a:buFont typeface="Arial" panose="020B0604020202020204" pitchFamily="34" charset="0"/>
              <a:buChar char="•"/>
            </a:pPr>
            <a:r>
              <a:rPr lang="en-US" sz="2800" b="0" i="0" dirty="0">
                <a:solidFill>
                  <a:srgbClr val="091E42"/>
                </a:solidFill>
                <a:effectLst/>
                <a:latin typeface="Times New Roman" panose="02020603050405020304" pitchFamily="18" charset="0"/>
                <a:cs typeface="Times New Roman" panose="02020603050405020304" pitchFamily="18" charset="0"/>
              </a:rPr>
              <a:t>Who your company serves (who are your target customers?)</a:t>
            </a:r>
          </a:p>
          <a:p>
            <a:pPr algn="just" rtl="0" fontAlgn="base">
              <a:lnSpc>
                <a:spcPct val="150000"/>
              </a:lnSpc>
              <a:buFont typeface="Arial" panose="020B0604020202020204" pitchFamily="34" charset="0"/>
              <a:buChar char="•"/>
            </a:pPr>
            <a:r>
              <a:rPr lang="en-US" sz="2800" b="0" i="0" dirty="0">
                <a:solidFill>
                  <a:srgbClr val="091E42"/>
                </a:solidFill>
                <a:effectLst/>
                <a:latin typeface="Times New Roman" panose="02020603050405020304" pitchFamily="18" charset="0"/>
                <a:cs typeface="Times New Roman" panose="02020603050405020304" pitchFamily="18" charset="0"/>
              </a:rPr>
              <a:t>Why your company stands out (what makes you different from your competitors?</a:t>
            </a:r>
          </a:p>
          <a:p>
            <a:pPr algn="l" fontAlgn="base"/>
            <a:endParaRPr lang="en-US" sz="2800" b="0" i="0" dirty="0">
              <a:solidFill>
                <a:srgbClr val="253858"/>
              </a:solidFill>
              <a:effectLst/>
              <a:latin typeface="Charlie Display"/>
            </a:endParaRPr>
          </a:p>
          <a:p>
            <a:pPr marL="12065" marR="0" lvl="0" algn="just" defTabSz="914400" rtl="0" eaLnBrk="1" fontAlgn="auto" latinLnBrk="0" hangingPunct="1">
              <a:lnSpc>
                <a:spcPct val="120000"/>
              </a:lnSpc>
              <a:spcBef>
                <a:spcPts val="810"/>
              </a:spcBef>
              <a:spcAft>
                <a:spcPts val="0"/>
              </a:spcAft>
              <a:buClr>
                <a:srgbClr val="83992A"/>
              </a:buClr>
              <a:buSzPct val="114583"/>
              <a:tabLst>
                <a:tab pos="299085" algn="l"/>
                <a:tab pos="299720" algn="l"/>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207520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مربع نص 10">
            <a:extLst>
              <a:ext uri="{FF2B5EF4-FFF2-40B4-BE49-F238E27FC236}">
                <a16:creationId xmlns:a16="http://schemas.microsoft.com/office/drawing/2014/main" id="{238BC05D-F155-2D81-1670-27C9634769C1}"/>
              </a:ext>
            </a:extLst>
          </p:cNvPr>
          <p:cNvSpPr txBox="1"/>
          <p:nvPr/>
        </p:nvSpPr>
        <p:spPr>
          <a:xfrm>
            <a:off x="945931" y="685800"/>
            <a:ext cx="11246069" cy="5504392"/>
          </a:xfrm>
          <a:prstGeom prst="rect">
            <a:avLst/>
          </a:prstGeom>
          <a:noFill/>
        </p:spPr>
        <p:txBody>
          <a:bodyPr wrap="square">
            <a:spAutoFit/>
          </a:bodyPr>
          <a:lstStyle/>
          <a:p>
            <a:pPr algn="ctr" fontAlgn="base"/>
            <a:r>
              <a:rPr lang="en-US" sz="3200" b="1" i="0" dirty="0">
                <a:solidFill>
                  <a:srgbClr val="253858"/>
                </a:solidFill>
                <a:effectLst/>
                <a:highlight>
                  <a:srgbClr val="FFFF00"/>
                </a:highlight>
                <a:latin typeface="Times New Roman" panose="02020603050405020304" pitchFamily="18" charset="0"/>
                <a:cs typeface="Times New Roman" panose="02020603050405020304" pitchFamily="18" charset="0"/>
              </a:rPr>
              <a:t>How to write a mission statement</a:t>
            </a:r>
          </a:p>
          <a:p>
            <a:pPr algn="l" rtl="0" fontAlgn="base">
              <a:lnSpc>
                <a:spcPct val="150000"/>
              </a:lnSpc>
            </a:pPr>
            <a:r>
              <a:rPr lang="en-US" sz="2400" b="0" i="0" dirty="0">
                <a:solidFill>
                  <a:srgbClr val="091E42"/>
                </a:solidFill>
                <a:effectLst/>
                <a:latin typeface="Times New Roman" panose="02020603050405020304" pitchFamily="18" charset="0"/>
                <a:cs typeface="Times New Roman" panose="02020603050405020304" pitchFamily="18" charset="0"/>
              </a:rPr>
              <a:t>For example, imagine that you work for a software company that developed an app that uses highly tailored personality tests to match candidates with dream jobs. You might create something like this: </a:t>
            </a:r>
          </a:p>
          <a:p>
            <a:pPr algn="l" rtl="0" fontAlgn="base">
              <a:lnSpc>
                <a:spcPct val="150000"/>
              </a:lnSpc>
              <a:buFont typeface="Arial" panose="020B0604020202020204" pitchFamily="34" charset="0"/>
              <a:buChar char="•"/>
            </a:pPr>
            <a:r>
              <a:rPr lang="en-US" sz="2400" b="0" i="0" dirty="0">
                <a:solidFill>
                  <a:srgbClr val="091E42"/>
                </a:solidFill>
                <a:effectLst/>
                <a:latin typeface="Times New Roman" panose="02020603050405020304" pitchFamily="18" charset="0"/>
                <a:cs typeface="Times New Roman" panose="02020603050405020304" pitchFamily="18" charset="0"/>
              </a:rPr>
              <a:t>What your company offers your customers?</a:t>
            </a:r>
            <a:br>
              <a:rPr lang="en-US" sz="2400" b="0" i="0" dirty="0">
                <a:solidFill>
                  <a:srgbClr val="091E42"/>
                </a:solidFill>
                <a:effectLst/>
                <a:latin typeface="Times New Roman" panose="02020603050405020304" pitchFamily="18" charset="0"/>
                <a:cs typeface="Times New Roman" panose="02020603050405020304" pitchFamily="18" charset="0"/>
              </a:rPr>
            </a:br>
            <a:r>
              <a:rPr lang="en-US" sz="2400" b="0" i="0" dirty="0">
                <a:solidFill>
                  <a:srgbClr val="091E42"/>
                </a:solidFill>
                <a:effectLst/>
                <a:latin typeface="Times New Roman" panose="02020603050405020304" pitchFamily="18" charset="0"/>
                <a:cs typeface="Times New Roman" panose="02020603050405020304" pitchFamily="18" charset="0"/>
              </a:rPr>
              <a:t>An easy solution to finding a dream job.</a:t>
            </a:r>
          </a:p>
          <a:p>
            <a:pPr algn="l" rtl="0" fontAlgn="base">
              <a:lnSpc>
                <a:spcPct val="150000"/>
              </a:lnSpc>
              <a:buFont typeface="Arial" panose="020B0604020202020204" pitchFamily="34" charset="0"/>
              <a:buChar char="•"/>
            </a:pPr>
            <a:r>
              <a:rPr lang="en-US" sz="2400" b="0" i="0" dirty="0">
                <a:solidFill>
                  <a:srgbClr val="091E42"/>
                </a:solidFill>
                <a:effectLst/>
                <a:latin typeface="Times New Roman" panose="02020603050405020304" pitchFamily="18" charset="0"/>
                <a:cs typeface="Times New Roman" panose="02020603050405020304" pitchFamily="18" charset="0"/>
              </a:rPr>
              <a:t>Who your company serves?</a:t>
            </a:r>
            <a:br>
              <a:rPr lang="en-US" sz="2400" b="0" i="0" dirty="0">
                <a:solidFill>
                  <a:srgbClr val="091E42"/>
                </a:solidFill>
                <a:effectLst/>
                <a:latin typeface="Times New Roman" panose="02020603050405020304" pitchFamily="18" charset="0"/>
                <a:cs typeface="Times New Roman" panose="02020603050405020304" pitchFamily="18" charset="0"/>
              </a:rPr>
            </a:br>
            <a:r>
              <a:rPr lang="en-US" sz="2400" b="0" i="0" dirty="0">
                <a:solidFill>
                  <a:srgbClr val="091E42"/>
                </a:solidFill>
                <a:effectLst/>
                <a:latin typeface="Times New Roman" panose="02020603050405020304" pitchFamily="18" charset="0"/>
                <a:cs typeface="Times New Roman" panose="02020603050405020304" pitchFamily="18" charset="0"/>
              </a:rPr>
              <a:t>Young professionals who feel lost about their next career steps.</a:t>
            </a:r>
          </a:p>
          <a:p>
            <a:pPr algn="l" rtl="0" fontAlgn="base">
              <a:lnSpc>
                <a:spcPct val="150000"/>
              </a:lnSpc>
              <a:buFont typeface="Arial" panose="020B0604020202020204" pitchFamily="34" charset="0"/>
              <a:buChar char="•"/>
            </a:pPr>
            <a:r>
              <a:rPr lang="en-US" sz="2400" b="0" i="0" dirty="0">
                <a:solidFill>
                  <a:srgbClr val="091E42"/>
                </a:solidFill>
                <a:effectLst/>
                <a:latin typeface="Times New Roman" panose="02020603050405020304" pitchFamily="18" charset="0"/>
                <a:cs typeface="Times New Roman" panose="02020603050405020304" pitchFamily="18" charset="0"/>
              </a:rPr>
              <a:t>Why your company stands out?</a:t>
            </a:r>
            <a:br>
              <a:rPr lang="en-US" sz="2400" b="0" i="0" dirty="0">
                <a:solidFill>
                  <a:srgbClr val="091E42"/>
                </a:solidFill>
                <a:effectLst/>
                <a:latin typeface="Times New Roman" panose="02020603050405020304" pitchFamily="18" charset="0"/>
                <a:cs typeface="Times New Roman" panose="02020603050405020304" pitchFamily="18" charset="0"/>
              </a:rPr>
            </a:br>
            <a:r>
              <a:rPr lang="en-US" sz="2400" b="0" i="0" dirty="0">
                <a:solidFill>
                  <a:srgbClr val="091E42"/>
                </a:solidFill>
                <a:effectLst/>
                <a:latin typeface="Times New Roman" panose="02020603050405020304" pitchFamily="18" charset="0"/>
                <a:cs typeface="Times New Roman" panose="02020603050405020304" pitchFamily="18" charset="0"/>
              </a:rPr>
              <a:t>Your personality assessments are patented and highly rated.</a:t>
            </a:r>
          </a:p>
        </p:txBody>
      </p:sp>
    </p:spTree>
    <p:extLst>
      <p:ext uri="{BB962C8B-B14F-4D97-AF65-F5344CB8AC3E}">
        <p14:creationId xmlns:p14="http://schemas.microsoft.com/office/powerpoint/2010/main" val="6527938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مربع نص 10">
            <a:extLst>
              <a:ext uri="{FF2B5EF4-FFF2-40B4-BE49-F238E27FC236}">
                <a16:creationId xmlns:a16="http://schemas.microsoft.com/office/drawing/2014/main" id="{658CC92C-FEC8-15A4-4769-58054E2DA50C}"/>
              </a:ext>
            </a:extLst>
          </p:cNvPr>
          <p:cNvSpPr txBox="1"/>
          <p:nvPr/>
        </p:nvSpPr>
        <p:spPr>
          <a:xfrm>
            <a:off x="1122363" y="927152"/>
            <a:ext cx="10307637" cy="5873724"/>
          </a:xfrm>
          <a:prstGeom prst="rect">
            <a:avLst/>
          </a:prstGeom>
          <a:noFill/>
        </p:spPr>
        <p:txBody>
          <a:bodyPr wrap="square">
            <a:spAutoFit/>
          </a:bodyPr>
          <a:lstStyle/>
          <a:p>
            <a:pPr algn="ctr" fontAlgn="base"/>
            <a:r>
              <a:rPr lang="en-US" sz="3200" b="1" i="0" dirty="0">
                <a:solidFill>
                  <a:srgbClr val="253858"/>
                </a:solidFill>
                <a:effectLst/>
                <a:highlight>
                  <a:srgbClr val="FFFF00"/>
                </a:highlight>
                <a:latin typeface="Times New Roman" panose="02020603050405020304" pitchFamily="18" charset="0"/>
                <a:cs typeface="Times New Roman" panose="02020603050405020304" pitchFamily="18" charset="0"/>
              </a:rPr>
              <a:t>Vision statement examples</a:t>
            </a:r>
          </a:p>
          <a:p>
            <a:pPr algn="just" rtl="0" fontAlgn="base">
              <a:lnSpc>
                <a:spcPct val="150000"/>
              </a:lnSpc>
            </a:pPr>
            <a:r>
              <a:rPr lang="en-US" sz="2400" b="0" i="0" dirty="0">
                <a:solidFill>
                  <a:srgbClr val="091E42"/>
                </a:solidFill>
                <a:effectLst/>
                <a:latin typeface="Times New Roman" panose="02020603050405020304" pitchFamily="18" charset="0"/>
                <a:cs typeface="Times New Roman" panose="02020603050405020304" pitchFamily="18" charset="0"/>
              </a:rPr>
              <a:t>Forecasting the future of your company – and with such bravado – makes creating a vision statement a strange (and somewhat braggy and therefore slightly uncomfortable) task. But, seriously, that’s what a vision is all about. See below for examples of companies who have taken this task and owned it.</a:t>
            </a:r>
          </a:p>
          <a:p>
            <a:pPr algn="just" rtl="0" fontAlgn="base">
              <a:lnSpc>
                <a:spcPct val="150000"/>
              </a:lnSpc>
            </a:pPr>
            <a:r>
              <a:rPr lang="en-US" sz="2400" b="1" i="0" u="none" strike="noStrike" dirty="0">
                <a:solidFill>
                  <a:schemeClr val="tx2">
                    <a:lumMod val="60000"/>
                    <a:lumOff val="40000"/>
                  </a:schemeClr>
                </a:solidFill>
                <a:effectLst/>
                <a:latin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Ford</a:t>
            </a:r>
            <a:r>
              <a:rPr lang="en-US" sz="2400" b="1" i="0" dirty="0">
                <a:solidFill>
                  <a:schemeClr val="tx2">
                    <a:lumMod val="60000"/>
                    <a:lumOff val="40000"/>
                  </a:schemeClr>
                </a:solidFill>
                <a:effectLst/>
                <a:latin typeface="Times New Roman" panose="02020603050405020304" pitchFamily="18" charset="0"/>
                <a:cs typeface="Times New Roman" panose="02020603050405020304" pitchFamily="18" charset="0"/>
              </a:rPr>
              <a:t>: </a:t>
            </a:r>
            <a:r>
              <a:rPr lang="en-US" sz="2400" b="0" i="0" dirty="0">
                <a:solidFill>
                  <a:srgbClr val="091E42"/>
                </a:solidFill>
                <a:effectLst/>
                <a:latin typeface="Times New Roman" panose="02020603050405020304" pitchFamily="18" charset="0"/>
                <a:cs typeface="Times New Roman" panose="02020603050405020304" pitchFamily="18" charset="0"/>
              </a:rPr>
              <a:t>“To become the world’s most trusted company.”</a:t>
            </a:r>
          </a:p>
          <a:p>
            <a:pPr algn="l">
              <a:lnSpc>
                <a:spcPct val="150000"/>
              </a:lnSpc>
            </a:pPr>
            <a:r>
              <a:rPr lang="en-US" sz="2400" b="1" i="0" u="sng" dirty="0">
                <a:solidFill>
                  <a:schemeClr val="tx2">
                    <a:lumMod val="60000"/>
                    <a:lumOff val="40000"/>
                  </a:schemeClr>
                </a:solidFill>
                <a:effectLst/>
                <a:latin typeface="Times New Roman" panose="02020603050405020304" pitchFamily="18" charset="0"/>
                <a:cs typeface="Times New Roman" panose="02020603050405020304" pitchFamily="18" charset="0"/>
              </a:rPr>
              <a:t>McDonald’s:</a:t>
            </a:r>
            <a:r>
              <a:rPr lang="en-US" sz="2400" b="1" i="0" u="sng" dirty="0">
                <a:solidFill>
                  <a:srgbClr val="214293"/>
                </a:solidFill>
                <a:effectLst/>
                <a:latin typeface="Times New Roman" panose="02020603050405020304" pitchFamily="18" charset="0"/>
                <a:cs typeface="Times New Roman" panose="02020603050405020304" pitchFamily="18" charset="0"/>
              </a:rPr>
              <a:t> </a:t>
            </a:r>
            <a:r>
              <a:rPr lang="en-US" sz="2400" b="0" i="0" dirty="0">
                <a:solidFill>
                  <a:srgbClr val="424242"/>
                </a:solidFill>
                <a:effectLst/>
                <a:latin typeface="Times New Roman" panose="02020603050405020304" pitchFamily="18" charset="0"/>
                <a:cs typeface="Times New Roman" panose="02020603050405020304" pitchFamily="18" charset="0"/>
              </a:rPr>
              <a:t>“To be the best quick service restaurant experience. Being the best means providing outstanding quality, service, cleanliness and value, so that we make every customer in every restaurant smile.”</a:t>
            </a:r>
          </a:p>
          <a:p>
            <a:pPr algn="l"/>
            <a:endParaRPr lang="en-US" sz="2400" b="1" i="0" dirty="0">
              <a:solidFill>
                <a:srgbClr val="214293"/>
              </a:solidFill>
              <a:effectLst/>
              <a:latin typeface="Montserrat"/>
            </a:endParaRPr>
          </a:p>
          <a:p>
            <a:pPr algn="l" rtl="0" fontAlgn="base">
              <a:lnSpc>
                <a:spcPct val="150000"/>
              </a:lnSpc>
              <a:buFont typeface="Arial" panose="020B0604020202020204" pitchFamily="34" charset="0"/>
              <a:buChar char="•"/>
            </a:pPr>
            <a:endParaRPr lang="en-US" sz="2400" b="0" i="0" dirty="0">
              <a:solidFill>
                <a:srgbClr val="091E42"/>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67256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مربع نص 10">
            <a:extLst>
              <a:ext uri="{FF2B5EF4-FFF2-40B4-BE49-F238E27FC236}">
                <a16:creationId xmlns:a16="http://schemas.microsoft.com/office/drawing/2014/main" id="{26DA0612-B9C6-0C4C-0CD4-1806192016EE}"/>
              </a:ext>
            </a:extLst>
          </p:cNvPr>
          <p:cNvSpPr txBox="1"/>
          <p:nvPr/>
        </p:nvSpPr>
        <p:spPr>
          <a:xfrm>
            <a:off x="991585" y="0"/>
            <a:ext cx="10505090" cy="7043275"/>
          </a:xfrm>
          <a:prstGeom prst="rect">
            <a:avLst/>
          </a:prstGeom>
          <a:noFill/>
        </p:spPr>
        <p:txBody>
          <a:bodyPr wrap="square">
            <a:spAutoFit/>
          </a:bodyPr>
          <a:lstStyle/>
          <a:p>
            <a:pPr algn="ctr" fontAlgn="base"/>
            <a:r>
              <a:rPr lang="en-US" sz="3200" b="1" i="0" dirty="0">
                <a:solidFill>
                  <a:srgbClr val="253858"/>
                </a:solidFill>
                <a:effectLst/>
                <a:highlight>
                  <a:srgbClr val="FFFF00"/>
                </a:highlight>
                <a:latin typeface="Times New Roman" panose="02020603050405020304" pitchFamily="18" charset="0"/>
                <a:cs typeface="Times New Roman" panose="02020603050405020304" pitchFamily="18" charset="0"/>
              </a:rPr>
              <a:t>A guide to write vision statement</a:t>
            </a:r>
          </a:p>
          <a:p>
            <a:pPr algn="l" fontAlgn="base"/>
            <a:endParaRPr lang="en-US" sz="2800" b="0" i="0" dirty="0">
              <a:solidFill>
                <a:srgbClr val="253858"/>
              </a:solidFill>
              <a:effectLst/>
              <a:latin typeface="Charlie Display"/>
            </a:endParaRPr>
          </a:p>
          <a:p>
            <a:pPr algn="just" rtl="0">
              <a:buFont typeface="+mj-lt"/>
              <a:buAutoNum type="arabicPeriod"/>
            </a:pPr>
            <a:r>
              <a:rPr lang="en-US" sz="2400" b="0" i="0" dirty="0">
                <a:solidFill>
                  <a:srgbClr val="000031"/>
                </a:solidFill>
                <a:effectLst/>
                <a:latin typeface="Open Sans"/>
              </a:rPr>
              <a:t> </a:t>
            </a:r>
            <a:r>
              <a:rPr lang="en-US" sz="2400" b="0" i="0" dirty="0">
                <a:solidFill>
                  <a:srgbClr val="000031"/>
                </a:solidFill>
                <a:effectLst/>
                <a:latin typeface="Times New Roman" panose="02020603050405020304" pitchFamily="18" charset="0"/>
                <a:cs typeface="Times New Roman" panose="02020603050405020304" pitchFamily="18" charset="0"/>
              </a:rPr>
              <a:t>Make it </a:t>
            </a:r>
            <a:r>
              <a:rPr lang="en-US" sz="2400" b="1" i="0" dirty="0">
                <a:solidFill>
                  <a:schemeClr val="accent6">
                    <a:lumMod val="75000"/>
                  </a:schemeClr>
                </a:solidFill>
                <a:effectLst/>
                <a:latin typeface="Times New Roman" panose="02020603050405020304" pitchFamily="18" charset="0"/>
                <a:cs typeface="Times New Roman" panose="02020603050405020304" pitchFamily="18" charset="0"/>
              </a:rPr>
              <a:t>concise and easy to understand</a:t>
            </a:r>
            <a:r>
              <a:rPr lang="en-US" sz="2400" b="0" i="0" dirty="0">
                <a:solidFill>
                  <a:srgbClr val="000031"/>
                </a:solidFill>
                <a:effectLst/>
                <a:latin typeface="Times New Roman" panose="02020603050405020304" pitchFamily="18" charset="0"/>
                <a:cs typeface="Times New Roman" panose="02020603050405020304" pitchFamily="18" charset="0"/>
              </a:rPr>
              <a:t>. It is best when your project vision statement is not only easy to understand, but also easy to remember. The shorter and clearer you make it, the less grey area there is for your team members to interpret in their own way. Also, if they can easily remember it, they are more likely to follow it.</a:t>
            </a:r>
          </a:p>
          <a:p>
            <a:pPr algn="just" rtl="0">
              <a:buFont typeface="+mj-lt"/>
              <a:buAutoNum type="arabicPeriod"/>
            </a:pPr>
            <a:r>
              <a:rPr lang="en-US" sz="2400" dirty="0">
                <a:solidFill>
                  <a:srgbClr val="000031"/>
                </a:solidFill>
                <a:latin typeface="Times New Roman" panose="02020603050405020304" pitchFamily="18" charset="0"/>
                <a:cs typeface="Times New Roman" panose="02020603050405020304" pitchFamily="18" charset="0"/>
              </a:rPr>
              <a:t> </a:t>
            </a:r>
            <a:r>
              <a:rPr lang="en-US" sz="2400" b="1" i="0" dirty="0">
                <a:solidFill>
                  <a:schemeClr val="accent6">
                    <a:lumMod val="75000"/>
                  </a:schemeClr>
                </a:solidFill>
                <a:effectLst/>
                <a:latin typeface="Times New Roman" panose="02020603050405020304" pitchFamily="18" charset="0"/>
                <a:cs typeface="Times New Roman" panose="02020603050405020304" pitchFamily="18" charset="0"/>
              </a:rPr>
              <a:t>Specify, but do not limit</a:t>
            </a:r>
            <a:r>
              <a:rPr lang="en-US" sz="2400" b="1" i="0" dirty="0">
                <a:solidFill>
                  <a:srgbClr val="000031"/>
                </a:solidFill>
                <a:effectLst/>
                <a:latin typeface="Times New Roman" panose="02020603050405020304" pitchFamily="18" charset="0"/>
                <a:cs typeface="Times New Roman" panose="02020603050405020304" pitchFamily="18" charset="0"/>
              </a:rPr>
              <a:t>.</a:t>
            </a:r>
            <a:r>
              <a:rPr lang="en-US" sz="2400" b="0" i="0" dirty="0">
                <a:solidFill>
                  <a:srgbClr val="000031"/>
                </a:solidFill>
                <a:effectLst/>
                <a:latin typeface="Times New Roman" panose="02020603050405020304" pitchFamily="18" charset="0"/>
                <a:cs typeface="Times New Roman" panose="02020603050405020304" pitchFamily="18" charset="0"/>
              </a:rPr>
              <a:t> Your vision statement should define the end goal and additional criteria that will make project a success. However, it should not be focused on one specific way to achieve this end goal. Instead, it should allow multiple paths to the desired result and encourage action from both stakeholders and the team.</a:t>
            </a:r>
          </a:p>
          <a:p>
            <a:pPr algn="just" rtl="0">
              <a:buFont typeface="+mj-lt"/>
              <a:buAutoNum type="arabicPeriod"/>
            </a:pPr>
            <a:r>
              <a:rPr lang="en-US" sz="2400" b="0" i="0" dirty="0">
                <a:solidFill>
                  <a:srgbClr val="000031"/>
                </a:solidFill>
                <a:effectLst/>
                <a:latin typeface="Times New Roman" panose="02020603050405020304" pitchFamily="18" charset="0"/>
                <a:cs typeface="Times New Roman" panose="02020603050405020304" pitchFamily="18" charset="0"/>
              </a:rPr>
              <a:t> </a:t>
            </a:r>
            <a:r>
              <a:rPr lang="en-US" sz="2400" b="1" i="0" dirty="0">
                <a:solidFill>
                  <a:schemeClr val="accent6">
                    <a:lumMod val="75000"/>
                  </a:schemeClr>
                </a:solidFill>
                <a:effectLst/>
                <a:latin typeface="Times New Roman" panose="02020603050405020304" pitchFamily="18" charset="0"/>
                <a:cs typeface="Times New Roman" panose="02020603050405020304" pitchFamily="18" charset="0"/>
              </a:rPr>
              <a:t>Look into the future</a:t>
            </a:r>
            <a:r>
              <a:rPr lang="en-US" sz="2400" b="0" i="0" dirty="0">
                <a:solidFill>
                  <a:schemeClr val="accent6">
                    <a:lumMod val="75000"/>
                  </a:schemeClr>
                </a:solidFill>
                <a:effectLst/>
                <a:latin typeface="Times New Roman" panose="02020603050405020304" pitchFamily="18" charset="0"/>
                <a:cs typeface="Times New Roman" panose="02020603050405020304" pitchFamily="18" charset="0"/>
              </a:rPr>
              <a:t>. </a:t>
            </a:r>
            <a:r>
              <a:rPr lang="en-US" sz="2400" b="0" i="0" dirty="0">
                <a:solidFill>
                  <a:srgbClr val="000031"/>
                </a:solidFill>
                <a:effectLst/>
                <a:latin typeface="Times New Roman" panose="02020603050405020304" pitchFamily="18" charset="0"/>
                <a:cs typeface="Times New Roman" panose="02020603050405020304" pitchFamily="18" charset="0"/>
              </a:rPr>
              <a:t>When writing a project vision statement, your focus should be on what you aim to achieve in a certain time frame. Instead of focusing on what you want now, look 5, 10, 20 years ahead and set your goals on where you want to be. Thus, driving your operation forward and aiming to reach certain results in a certain time frame.</a:t>
            </a:r>
          </a:p>
          <a:p>
            <a:pPr algn="l"/>
            <a:endParaRPr lang="en-US" sz="2400" b="1" i="0" dirty="0">
              <a:solidFill>
                <a:srgbClr val="214293"/>
              </a:solidFill>
              <a:effectLst/>
              <a:latin typeface="Montserrat"/>
            </a:endParaRPr>
          </a:p>
          <a:p>
            <a:pPr algn="l" rtl="0" fontAlgn="base">
              <a:lnSpc>
                <a:spcPct val="150000"/>
              </a:lnSpc>
              <a:buFont typeface="Arial" panose="020B0604020202020204" pitchFamily="34" charset="0"/>
              <a:buChar char="•"/>
            </a:pPr>
            <a:endParaRPr lang="en-US" sz="2400" b="0" i="0" dirty="0">
              <a:solidFill>
                <a:srgbClr val="091E42"/>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683611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مربع نص 10">
            <a:extLst>
              <a:ext uri="{FF2B5EF4-FFF2-40B4-BE49-F238E27FC236}">
                <a16:creationId xmlns:a16="http://schemas.microsoft.com/office/drawing/2014/main" id="{20913B46-64E2-8841-AC58-3E9651044564}"/>
              </a:ext>
            </a:extLst>
          </p:cNvPr>
          <p:cNvSpPr txBox="1"/>
          <p:nvPr/>
        </p:nvSpPr>
        <p:spPr>
          <a:xfrm>
            <a:off x="942180" y="171254"/>
            <a:ext cx="10307637" cy="6124754"/>
          </a:xfrm>
          <a:prstGeom prst="rect">
            <a:avLst/>
          </a:prstGeom>
          <a:noFill/>
        </p:spPr>
        <p:txBody>
          <a:bodyPr wrap="square">
            <a:spAutoFit/>
          </a:bodyPr>
          <a:lstStyle/>
          <a:p>
            <a:pPr algn="ctr" fontAlgn="base"/>
            <a:r>
              <a:rPr lang="en-US" sz="3200" b="1" i="0" dirty="0">
                <a:solidFill>
                  <a:srgbClr val="253858"/>
                </a:solidFill>
                <a:effectLst/>
                <a:highlight>
                  <a:srgbClr val="FFFF00"/>
                </a:highlight>
                <a:latin typeface="Times New Roman" panose="02020603050405020304" pitchFamily="18" charset="0"/>
                <a:cs typeface="Times New Roman" panose="02020603050405020304" pitchFamily="18" charset="0"/>
              </a:rPr>
              <a:t>A guide to write vision statement</a:t>
            </a:r>
          </a:p>
          <a:p>
            <a:pPr algn="just" rtl="0"/>
            <a:endParaRPr lang="en-US" sz="2400" b="0" i="0" dirty="0">
              <a:solidFill>
                <a:srgbClr val="000031"/>
              </a:solidFill>
              <a:effectLst/>
              <a:latin typeface="Open Sans"/>
            </a:endParaRPr>
          </a:p>
          <a:p>
            <a:pPr algn="just" rtl="0">
              <a:lnSpc>
                <a:spcPct val="130000"/>
              </a:lnSpc>
            </a:pPr>
            <a:r>
              <a:rPr lang="en-US" sz="2400" b="0" i="0" dirty="0">
                <a:solidFill>
                  <a:srgbClr val="000031"/>
                </a:solidFill>
                <a:effectLst/>
                <a:latin typeface="Times New Roman" panose="02020603050405020304" pitchFamily="18" charset="0"/>
                <a:cs typeface="Times New Roman" panose="02020603050405020304" pitchFamily="18" charset="0"/>
              </a:rPr>
              <a:t>4. Make it </a:t>
            </a:r>
            <a:r>
              <a:rPr lang="en-US" sz="2400" b="1" i="0" dirty="0">
                <a:solidFill>
                  <a:schemeClr val="accent6">
                    <a:lumMod val="75000"/>
                  </a:schemeClr>
                </a:solidFill>
                <a:effectLst/>
                <a:latin typeface="Times New Roman" panose="02020603050405020304" pitchFamily="18" charset="0"/>
                <a:cs typeface="Times New Roman" panose="02020603050405020304" pitchFamily="18" charset="0"/>
              </a:rPr>
              <a:t>inspirational and challenging</a:t>
            </a:r>
            <a:r>
              <a:rPr lang="en-US" sz="2400" b="0" i="0" dirty="0">
                <a:solidFill>
                  <a:srgbClr val="000031"/>
                </a:solidFill>
                <a:effectLst/>
                <a:latin typeface="Times New Roman" panose="02020603050405020304" pitchFamily="18" charset="0"/>
                <a:cs typeface="Times New Roman" panose="02020603050405020304" pitchFamily="18" charset="0"/>
              </a:rPr>
              <a:t>. Your vision statement should be about something that the whole team is excited to achieve. At the same time, this goal should be something of a challenge that would be possible long-term and not in the near future. This way your team is excited to work hard in order to get something that is possible along the way.</a:t>
            </a:r>
          </a:p>
          <a:p>
            <a:pPr algn="just" rtl="0">
              <a:lnSpc>
                <a:spcPct val="130000"/>
              </a:lnSpc>
            </a:pPr>
            <a:r>
              <a:rPr lang="en-US" sz="2400" b="0" i="0" dirty="0">
                <a:solidFill>
                  <a:srgbClr val="000031"/>
                </a:solidFill>
                <a:effectLst/>
                <a:latin typeface="Times New Roman" panose="02020603050405020304" pitchFamily="18" charset="0"/>
                <a:cs typeface="Times New Roman" panose="02020603050405020304" pitchFamily="18" charset="0"/>
              </a:rPr>
              <a:t>5. </a:t>
            </a:r>
            <a:r>
              <a:rPr lang="en-US" sz="2400" b="1" i="0" dirty="0">
                <a:solidFill>
                  <a:schemeClr val="accent6">
                    <a:lumMod val="75000"/>
                  </a:schemeClr>
                </a:solidFill>
                <a:effectLst/>
                <a:latin typeface="Times New Roman" panose="02020603050405020304" pitchFamily="18" charset="0"/>
                <a:cs typeface="Times New Roman" panose="02020603050405020304" pitchFamily="18" charset="0"/>
              </a:rPr>
              <a:t>Don’t be too specific</a:t>
            </a:r>
            <a:r>
              <a:rPr lang="en-US" sz="2400" b="0" i="0" dirty="0">
                <a:solidFill>
                  <a:schemeClr val="accent6">
                    <a:lumMod val="75000"/>
                  </a:schemeClr>
                </a:solidFill>
                <a:effectLst/>
                <a:latin typeface="Times New Roman" panose="02020603050405020304" pitchFamily="18" charset="0"/>
                <a:cs typeface="Times New Roman" panose="02020603050405020304" pitchFamily="18" charset="0"/>
              </a:rPr>
              <a:t>. </a:t>
            </a:r>
            <a:r>
              <a:rPr lang="en-US" sz="2400" b="0" i="0" dirty="0">
                <a:solidFill>
                  <a:srgbClr val="000031"/>
                </a:solidFill>
                <a:effectLst/>
                <a:latin typeface="Times New Roman" panose="02020603050405020304" pitchFamily="18" charset="0"/>
                <a:cs typeface="Times New Roman" panose="02020603050405020304" pitchFamily="18" charset="0"/>
              </a:rPr>
              <a:t>When writing your vision, leave some space for changes. It is impossible to know what will happen in the next five years, thus keeping some vagueness to your goal means it won’t become inapplicable down the road.</a:t>
            </a:r>
          </a:p>
          <a:p>
            <a:pPr algn="just" rtl="0">
              <a:lnSpc>
                <a:spcPct val="130000"/>
              </a:lnSpc>
            </a:pPr>
            <a:r>
              <a:rPr lang="en-US" sz="2400" b="0" i="0" dirty="0">
                <a:solidFill>
                  <a:srgbClr val="000031"/>
                </a:solidFill>
                <a:effectLst/>
                <a:latin typeface="Times New Roman" panose="02020603050405020304" pitchFamily="18" charset="0"/>
                <a:cs typeface="Times New Roman" panose="02020603050405020304" pitchFamily="18" charset="0"/>
              </a:rPr>
              <a:t>6. </a:t>
            </a:r>
            <a:r>
              <a:rPr lang="en-US" sz="2400" b="1" i="0" dirty="0">
                <a:solidFill>
                  <a:schemeClr val="accent6">
                    <a:lumMod val="75000"/>
                  </a:schemeClr>
                </a:solidFill>
                <a:effectLst/>
                <a:latin typeface="Times New Roman" panose="02020603050405020304" pitchFamily="18" charset="0"/>
                <a:cs typeface="Times New Roman" panose="02020603050405020304" pitchFamily="18" charset="0"/>
              </a:rPr>
              <a:t>Write about who you are</a:t>
            </a:r>
            <a:r>
              <a:rPr lang="en-US" sz="2400" b="0" i="0" dirty="0">
                <a:solidFill>
                  <a:schemeClr val="accent6">
                    <a:lumMod val="75000"/>
                  </a:schemeClr>
                </a:solidFill>
                <a:effectLst/>
                <a:latin typeface="Times New Roman" panose="02020603050405020304" pitchFamily="18" charset="0"/>
                <a:cs typeface="Times New Roman" panose="02020603050405020304" pitchFamily="18" charset="0"/>
              </a:rPr>
              <a:t>. </a:t>
            </a:r>
            <a:r>
              <a:rPr lang="en-US" sz="2400" b="0" i="0" dirty="0">
                <a:solidFill>
                  <a:srgbClr val="000031"/>
                </a:solidFill>
                <a:effectLst/>
                <a:latin typeface="Times New Roman" panose="02020603050405020304" pitchFamily="18" charset="0"/>
                <a:cs typeface="Times New Roman" panose="02020603050405020304" pitchFamily="18" charset="0"/>
              </a:rPr>
              <a:t>The best vision statements are about who you are as a company or team and who you wish to become.</a:t>
            </a:r>
          </a:p>
          <a:p>
            <a:pPr algn="just" rtl="0"/>
            <a:endParaRPr lang="en-US" sz="2400" b="0" i="0" dirty="0">
              <a:solidFill>
                <a:srgbClr val="091E42"/>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246068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6034" y="690398"/>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6" descr="Image result for vision and mission of 10 companies pdf">
            <a:extLst>
              <a:ext uri="{FF2B5EF4-FFF2-40B4-BE49-F238E27FC236}">
                <a16:creationId xmlns:a16="http://schemas.microsoft.com/office/drawing/2014/main" id="{F030B418-5B04-008C-C47F-E228B3A1865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6034" y="295131"/>
            <a:ext cx="10940449" cy="60127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6521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عنوان 1">
            <a:extLst>
              <a:ext uri="{FF2B5EF4-FFF2-40B4-BE49-F238E27FC236}">
                <a16:creationId xmlns:a16="http://schemas.microsoft.com/office/drawing/2014/main" id="{4727C863-B198-550E-7A0A-C5C06CB1E97D}"/>
              </a:ext>
            </a:extLst>
          </p:cNvPr>
          <p:cNvSpPr txBox="1">
            <a:spLocks/>
          </p:cNvSpPr>
          <p:nvPr/>
        </p:nvSpPr>
        <p:spPr>
          <a:xfrm>
            <a:off x="695325" y="404381"/>
            <a:ext cx="10728324" cy="5996385"/>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08305" marR="49530" indent="-396240">
              <a:lnSpc>
                <a:spcPct val="114000"/>
              </a:lnSpc>
              <a:spcBef>
                <a:spcPts val="484"/>
              </a:spcBef>
            </a:pPr>
            <a:br>
              <a:rPr lang="en-US" sz="2800" spc="-10">
                <a:solidFill>
                  <a:schemeClr val="tx1">
                    <a:lumMod val="95000"/>
                    <a:lumOff val="5000"/>
                  </a:schemeClr>
                </a:solidFill>
                <a:latin typeface="Times New Roman" panose="02020603050405020304" pitchFamily="18" charset="0"/>
                <a:cs typeface="Times New Roman" panose="02020603050405020304" pitchFamily="18" charset="0"/>
              </a:rPr>
            </a:br>
            <a:r>
              <a:rPr lang="en-US" sz="3200" b="1" spc="-10">
                <a:solidFill>
                  <a:schemeClr val="tx1">
                    <a:lumMod val="95000"/>
                    <a:lumOff val="5000"/>
                  </a:schemeClr>
                </a:solidFill>
                <a:latin typeface="Times New Roman" panose="02020603050405020304" pitchFamily="18" charset="0"/>
                <a:cs typeface="Times New Roman" panose="02020603050405020304" pitchFamily="18" charset="0"/>
              </a:rPr>
              <a:t>Project’s Goals and Objectives</a:t>
            </a:r>
            <a:br>
              <a:rPr lang="en-US" sz="3600" b="1" spc="-10">
                <a:solidFill>
                  <a:schemeClr val="tx1">
                    <a:lumMod val="95000"/>
                    <a:lumOff val="5000"/>
                  </a:schemeClr>
                </a:solidFill>
                <a:latin typeface="Times New Roman" panose="02020603050405020304" pitchFamily="18" charset="0"/>
                <a:cs typeface="Times New Roman" panose="02020603050405020304" pitchFamily="18" charset="0"/>
              </a:rPr>
            </a:br>
            <a:br>
              <a:rPr lang="en-US" sz="2800" spc="-10">
                <a:solidFill>
                  <a:schemeClr val="tx1">
                    <a:lumMod val="95000"/>
                    <a:lumOff val="5000"/>
                  </a:schemeClr>
                </a:solidFill>
                <a:latin typeface="Times New Roman" panose="02020603050405020304" pitchFamily="18" charset="0"/>
                <a:cs typeface="Times New Roman" panose="02020603050405020304" pitchFamily="18" charset="0"/>
              </a:rPr>
            </a:br>
            <a:r>
              <a:rPr lang="en-US" sz="2800" spc="-10">
                <a:solidFill>
                  <a:schemeClr val="tx1">
                    <a:lumMod val="95000"/>
                    <a:lumOff val="5000"/>
                  </a:schemeClr>
                </a:solidFill>
                <a:latin typeface="Times New Roman" panose="02020603050405020304" pitchFamily="18" charset="0"/>
                <a:cs typeface="Times New Roman" panose="02020603050405020304" pitchFamily="18" charset="0"/>
              </a:rPr>
              <a:t>Projects </a:t>
            </a:r>
            <a:r>
              <a:rPr lang="en-US" sz="2800" spc="-15">
                <a:solidFill>
                  <a:schemeClr val="tx1">
                    <a:lumMod val="95000"/>
                    <a:lumOff val="5000"/>
                  </a:schemeClr>
                </a:solidFill>
                <a:latin typeface="Times New Roman" panose="02020603050405020304" pitchFamily="18" charset="0"/>
                <a:cs typeface="Times New Roman" panose="02020603050405020304" pitchFamily="18" charset="0"/>
              </a:rPr>
              <a:t>are </a:t>
            </a:r>
            <a:r>
              <a:rPr lang="en-US" sz="2800" spc="-5">
                <a:solidFill>
                  <a:schemeClr val="tx1">
                    <a:lumMod val="95000"/>
                    <a:lumOff val="5000"/>
                  </a:schemeClr>
                </a:solidFill>
                <a:latin typeface="Times New Roman" panose="02020603050405020304" pitchFamily="18" charset="0"/>
                <a:cs typeface="Times New Roman" panose="02020603050405020304" pitchFamily="18" charset="0"/>
              </a:rPr>
              <a:t>planned </a:t>
            </a:r>
            <a:r>
              <a:rPr lang="en-US" sz="280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800" spc="-10">
                <a:solidFill>
                  <a:schemeClr val="tx1">
                    <a:lumMod val="95000"/>
                    <a:lumOff val="5000"/>
                  </a:schemeClr>
                </a:solidFill>
                <a:latin typeface="Times New Roman" panose="02020603050405020304" pitchFamily="18" charset="0"/>
                <a:cs typeface="Times New Roman" panose="02020603050405020304" pitchFamily="18" charset="0"/>
              </a:rPr>
              <a:t>implemented </a:t>
            </a:r>
            <a:r>
              <a:rPr lang="en-US" sz="2800">
                <a:solidFill>
                  <a:schemeClr val="tx1">
                    <a:lumMod val="95000"/>
                    <a:lumOff val="5000"/>
                  </a:schemeClr>
                </a:solidFill>
                <a:latin typeface="Times New Roman" panose="02020603050405020304" pitchFamily="18" charset="0"/>
                <a:cs typeface="Times New Roman" panose="02020603050405020304" pitchFamily="18" charset="0"/>
              </a:rPr>
              <a:t>in </a:t>
            </a:r>
            <a:r>
              <a:rPr lang="en-US" sz="2800" spc="-10">
                <a:solidFill>
                  <a:schemeClr val="tx1">
                    <a:lumMod val="95000"/>
                    <a:lumOff val="5000"/>
                  </a:schemeClr>
                </a:solidFill>
                <a:latin typeface="Times New Roman" panose="02020603050405020304" pitchFamily="18" charset="0"/>
                <a:cs typeface="Times New Roman" panose="02020603050405020304" pitchFamily="18" charset="0"/>
              </a:rPr>
              <a:t>terms </a:t>
            </a:r>
            <a:r>
              <a:rPr lang="en-US" sz="2800" spc="-5">
                <a:solidFill>
                  <a:schemeClr val="tx1">
                    <a:lumMod val="95000"/>
                    <a:lumOff val="5000"/>
                  </a:schemeClr>
                </a:solidFill>
                <a:latin typeface="Times New Roman" panose="02020603050405020304" pitchFamily="18" charset="0"/>
                <a:cs typeface="Times New Roman" panose="02020603050405020304" pitchFamily="18" charset="0"/>
              </a:rPr>
              <a:t>of  </a:t>
            </a:r>
            <a:r>
              <a:rPr lang="en-US" sz="2800">
                <a:solidFill>
                  <a:schemeClr val="tx1">
                    <a:lumMod val="95000"/>
                    <a:lumOff val="5000"/>
                  </a:schemeClr>
                </a:solidFill>
                <a:latin typeface="Times New Roman" panose="02020603050405020304" pitchFamily="18" charset="0"/>
                <a:cs typeface="Times New Roman" panose="02020603050405020304" pitchFamily="18" charset="0"/>
              </a:rPr>
              <a:t>their goals and </a:t>
            </a:r>
            <a:r>
              <a:rPr lang="en-US" sz="2800" spc="-10">
                <a:solidFill>
                  <a:schemeClr val="tx1">
                    <a:lumMod val="95000"/>
                    <a:lumOff val="5000"/>
                  </a:schemeClr>
                </a:solidFill>
                <a:latin typeface="Times New Roman" panose="02020603050405020304" pitchFamily="18" charset="0"/>
                <a:cs typeface="Times New Roman" panose="02020603050405020304" pitchFamily="18" charset="0"/>
              </a:rPr>
              <a:t>objectives set by </a:t>
            </a:r>
            <a:r>
              <a:rPr lang="en-US" sz="2800" spc="-5">
                <a:solidFill>
                  <a:schemeClr val="tx1">
                    <a:lumMod val="95000"/>
                    <a:lumOff val="5000"/>
                  </a:schemeClr>
                </a:solidFill>
                <a:latin typeface="Times New Roman" panose="02020603050405020304" pitchFamily="18" charset="0"/>
                <a:cs typeface="Times New Roman" panose="02020603050405020304" pitchFamily="18" charset="0"/>
              </a:rPr>
              <a:t>the </a:t>
            </a:r>
            <a:r>
              <a:rPr lang="en-US" sz="2800" spc="-10">
                <a:solidFill>
                  <a:schemeClr val="tx1">
                    <a:lumMod val="95000"/>
                    <a:lumOff val="5000"/>
                  </a:schemeClr>
                </a:solidFill>
                <a:latin typeface="Times New Roman" panose="02020603050405020304" pitchFamily="18" charset="0"/>
                <a:cs typeface="Times New Roman" panose="02020603050405020304" pitchFamily="18" charset="0"/>
              </a:rPr>
              <a:t>owners of the project</a:t>
            </a:r>
            <a:r>
              <a:rPr lang="en-US" sz="2800" spc="-20">
                <a:solidFill>
                  <a:schemeClr val="tx1">
                    <a:lumMod val="95000"/>
                    <a:lumOff val="5000"/>
                  </a:schemeClr>
                </a:solidFill>
                <a:latin typeface="Times New Roman" panose="02020603050405020304" pitchFamily="18" charset="0"/>
                <a:cs typeface="Times New Roman" panose="02020603050405020304" pitchFamily="18" charset="0"/>
              </a:rPr>
              <a:t>.</a:t>
            </a:r>
            <a:br>
              <a:rPr lang="en-US" sz="2800">
                <a:solidFill>
                  <a:schemeClr val="tx1">
                    <a:lumMod val="95000"/>
                    <a:lumOff val="5000"/>
                  </a:schemeClr>
                </a:solidFill>
                <a:latin typeface="Times New Roman" panose="02020603050405020304" pitchFamily="18" charset="0"/>
                <a:cs typeface="Times New Roman" panose="02020603050405020304" pitchFamily="18" charset="0"/>
              </a:rPr>
            </a:br>
            <a:br>
              <a:rPr lang="en-US" sz="2800">
                <a:solidFill>
                  <a:schemeClr val="tx1">
                    <a:lumMod val="95000"/>
                    <a:lumOff val="5000"/>
                  </a:schemeClr>
                </a:solidFill>
                <a:latin typeface="Times New Roman" panose="02020603050405020304" pitchFamily="18" charset="0"/>
                <a:cs typeface="Times New Roman" panose="02020603050405020304" pitchFamily="18" charset="0"/>
              </a:rPr>
            </a:br>
            <a:r>
              <a:rPr lang="en-US" sz="2800">
                <a:solidFill>
                  <a:schemeClr val="tx1">
                    <a:lumMod val="95000"/>
                    <a:lumOff val="5000"/>
                  </a:schemeClr>
                </a:solidFill>
                <a:latin typeface="Times New Roman" panose="02020603050405020304" pitchFamily="18" charset="0"/>
                <a:cs typeface="Times New Roman" panose="02020603050405020304" pitchFamily="18" charset="0"/>
              </a:rPr>
              <a:t>Goals and </a:t>
            </a:r>
            <a:r>
              <a:rPr lang="en-US" sz="2800" spc="-10">
                <a:solidFill>
                  <a:schemeClr val="tx1">
                    <a:lumMod val="95000"/>
                    <a:lumOff val="5000"/>
                  </a:schemeClr>
                </a:solidFill>
                <a:latin typeface="Times New Roman" panose="02020603050405020304" pitchFamily="18" charset="0"/>
                <a:cs typeface="Times New Roman" panose="02020603050405020304" pitchFamily="18" charset="0"/>
              </a:rPr>
              <a:t>objectives must </a:t>
            </a:r>
            <a:r>
              <a:rPr lang="en-US" sz="2800" spc="-5">
                <a:solidFill>
                  <a:schemeClr val="tx1">
                    <a:lumMod val="95000"/>
                    <a:lumOff val="5000"/>
                  </a:schemeClr>
                </a:solidFill>
                <a:latin typeface="Times New Roman" panose="02020603050405020304" pitchFamily="18" charset="0"/>
                <a:cs typeface="Times New Roman" panose="02020603050405020304" pitchFamily="18" charset="0"/>
              </a:rPr>
              <a:t>be </a:t>
            </a:r>
            <a:r>
              <a:rPr lang="en-US" sz="2800">
                <a:solidFill>
                  <a:schemeClr val="tx1">
                    <a:lumMod val="95000"/>
                    <a:lumOff val="5000"/>
                  </a:schemeClr>
                </a:solidFill>
                <a:latin typeface="Times New Roman" panose="02020603050405020304" pitchFamily="18" charset="0"/>
                <a:cs typeface="Times New Roman" panose="02020603050405020304" pitchFamily="18" charset="0"/>
              </a:rPr>
              <a:t>clearly </a:t>
            </a:r>
            <a:r>
              <a:rPr lang="en-US" sz="2800" spc="-10">
                <a:solidFill>
                  <a:schemeClr val="tx1">
                    <a:lumMod val="95000"/>
                    <a:lumOff val="5000"/>
                  </a:schemeClr>
                </a:solidFill>
                <a:latin typeface="Times New Roman" panose="02020603050405020304" pitchFamily="18" charset="0"/>
                <a:cs typeface="Times New Roman" panose="02020603050405020304" pitchFamily="18" charset="0"/>
              </a:rPr>
              <a:t>defined </a:t>
            </a:r>
            <a:r>
              <a:rPr lang="en-US" sz="280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800" spc="-10">
                <a:solidFill>
                  <a:schemeClr val="tx1">
                    <a:lumMod val="95000"/>
                    <a:lumOff val="5000"/>
                  </a:schemeClr>
                </a:solidFill>
                <a:latin typeface="Times New Roman" panose="02020603050405020304" pitchFamily="18" charset="0"/>
                <a:cs typeface="Times New Roman" panose="02020603050405020304" pitchFamily="18" charset="0"/>
              </a:rPr>
              <a:t>established </a:t>
            </a:r>
            <a:r>
              <a:rPr lang="en-US" sz="2800" spc="-15">
                <a:solidFill>
                  <a:schemeClr val="tx1">
                    <a:lumMod val="95000"/>
                    <a:lumOff val="5000"/>
                  </a:schemeClr>
                </a:solidFill>
                <a:latin typeface="Times New Roman" panose="02020603050405020304" pitchFamily="18" charset="0"/>
                <a:cs typeface="Times New Roman" panose="02020603050405020304" pitchFamily="18" charset="0"/>
              </a:rPr>
              <a:t>at </a:t>
            </a:r>
            <a:r>
              <a:rPr lang="en-US" sz="2800" spc="-10">
                <a:solidFill>
                  <a:schemeClr val="tx1">
                    <a:lumMod val="95000"/>
                    <a:lumOff val="5000"/>
                  </a:schemeClr>
                </a:solidFill>
                <a:latin typeface="Times New Roman" panose="02020603050405020304" pitchFamily="18" charset="0"/>
                <a:cs typeface="Times New Roman" panose="02020603050405020304" pitchFamily="18" charset="0"/>
              </a:rPr>
              <a:t>the</a:t>
            </a:r>
            <a:r>
              <a:rPr lang="en-US" sz="2800" spc="20">
                <a:solidFill>
                  <a:schemeClr val="tx1">
                    <a:lumMod val="95000"/>
                    <a:lumOff val="5000"/>
                  </a:schemeClr>
                </a:solidFill>
                <a:latin typeface="Times New Roman" panose="02020603050405020304" pitchFamily="18" charset="0"/>
                <a:cs typeface="Times New Roman" panose="02020603050405020304" pitchFamily="18" charset="0"/>
              </a:rPr>
              <a:t> </a:t>
            </a:r>
            <a:r>
              <a:rPr lang="en-US" sz="2800" spc="-5">
                <a:solidFill>
                  <a:schemeClr val="tx1">
                    <a:lumMod val="95000"/>
                    <a:lumOff val="5000"/>
                  </a:schemeClr>
                </a:solidFill>
                <a:latin typeface="Times New Roman" panose="02020603050405020304" pitchFamily="18" charset="0"/>
                <a:cs typeface="Times New Roman" panose="02020603050405020304" pitchFamily="18" charset="0"/>
              </a:rPr>
              <a:t>outset.</a:t>
            </a:r>
            <a:br>
              <a:rPr lang="en-US" sz="2800">
                <a:solidFill>
                  <a:schemeClr val="tx1">
                    <a:lumMod val="95000"/>
                    <a:lumOff val="5000"/>
                  </a:schemeClr>
                </a:solidFill>
                <a:latin typeface="Times New Roman" panose="02020603050405020304" pitchFamily="18" charset="0"/>
                <a:cs typeface="Times New Roman" panose="02020603050405020304" pitchFamily="18" charset="0"/>
              </a:rPr>
            </a:br>
            <a:br>
              <a:rPr lang="en-US" sz="2800">
                <a:solidFill>
                  <a:schemeClr val="tx1">
                    <a:lumMod val="95000"/>
                    <a:lumOff val="5000"/>
                  </a:schemeClr>
                </a:solidFill>
                <a:latin typeface="Times New Roman" panose="02020603050405020304" pitchFamily="18" charset="0"/>
                <a:cs typeface="Times New Roman" panose="02020603050405020304" pitchFamily="18" charset="0"/>
              </a:rPr>
            </a:br>
            <a:r>
              <a:rPr lang="en-US" sz="2800" b="1">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Goals</a:t>
            </a:r>
            <a:r>
              <a:rPr lang="en-US" sz="2800">
                <a:solidFill>
                  <a:schemeClr val="tx1">
                    <a:lumMod val="95000"/>
                    <a:lumOff val="5000"/>
                  </a:schemeClr>
                </a:solidFill>
                <a:latin typeface="Times New Roman" panose="02020603050405020304" pitchFamily="18" charset="0"/>
                <a:cs typeface="Times New Roman" panose="02020603050405020304" pitchFamily="18" charset="0"/>
              </a:rPr>
              <a:t> </a:t>
            </a:r>
            <a:r>
              <a:rPr lang="en-US" sz="2800" spc="-10">
                <a:solidFill>
                  <a:schemeClr val="tx1">
                    <a:lumMod val="95000"/>
                    <a:lumOff val="5000"/>
                  </a:schemeClr>
                </a:solidFill>
                <a:latin typeface="Times New Roman" panose="02020603050405020304" pitchFamily="18" charset="0"/>
                <a:cs typeface="Times New Roman" panose="02020603050405020304" pitchFamily="18" charset="0"/>
              </a:rPr>
              <a:t>are outcomes  of the project whilst </a:t>
            </a:r>
            <a:r>
              <a:rPr lang="en-US" sz="2800" b="1" spc="-1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objectives</a:t>
            </a:r>
            <a:r>
              <a:rPr lang="en-US" sz="2800" spc="-10">
                <a:solidFill>
                  <a:schemeClr val="tx1">
                    <a:lumMod val="95000"/>
                    <a:lumOff val="5000"/>
                  </a:schemeClr>
                </a:solidFill>
                <a:latin typeface="Times New Roman" panose="02020603050405020304" pitchFamily="18" charset="0"/>
                <a:cs typeface="Times New Roman" panose="02020603050405020304" pitchFamily="18" charset="0"/>
              </a:rPr>
              <a:t> </a:t>
            </a:r>
            <a:r>
              <a:rPr lang="en-US" sz="2800" spc="-15">
                <a:solidFill>
                  <a:schemeClr val="tx1">
                    <a:lumMod val="95000"/>
                    <a:lumOff val="5000"/>
                  </a:schemeClr>
                </a:solidFill>
                <a:latin typeface="Times New Roman" panose="02020603050405020304" pitchFamily="18" charset="0"/>
                <a:cs typeface="Times New Roman" panose="02020603050405020304" pitchFamily="18" charset="0"/>
              </a:rPr>
              <a:t>are </a:t>
            </a:r>
            <a:r>
              <a:rPr lang="en-US" sz="2800" spc="-5">
                <a:solidFill>
                  <a:schemeClr val="tx1">
                    <a:lumMod val="95000"/>
                    <a:lumOff val="5000"/>
                  </a:schemeClr>
                </a:solidFill>
                <a:latin typeface="Times New Roman" panose="02020603050405020304" pitchFamily="18" charset="0"/>
                <a:cs typeface="Times New Roman" panose="02020603050405020304" pitchFamily="18" charset="0"/>
              </a:rPr>
              <a:t>activities  </a:t>
            </a:r>
            <a:r>
              <a:rPr lang="en-US" sz="2800" spc="-10">
                <a:solidFill>
                  <a:schemeClr val="tx1">
                    <a:lumMod val="95000"/>
                    <a:lumOff val="5000"/>
                  </a:schemeClr>
                </a:solidFill>
                <a:latin typeface="Times New Roman" panose="02020603050405020304" pitchFamily="18" charset="0"/>
                <a:cs typeface="Times New Roman" panose="02020603050405020304" pitchFamily="18" charset="0"/>
              </a:rPr>
              <a:t>that </a:t>
            </a:r>
            <a:r>
              <a:rPr lang="en-US" sz="2800">
                <a:solidFill>
                  <a:schemeClr val="tx1">
                    <a:lumMod val="95000"/>
                    <a:lumOff val="5000"/>
                  </a:schemeClr>
                </a:solidFill>
                <a:latin typeface="Times New Roman" panose="02020603050405020304" pitchFamily="18" charset="0"/>
                <a:cs typeface="Times New Roman" panose="02020603050405020304" pitchFamily="18" charset="0"/>
              </a:rPr>
              <a:t>will </a:t>
            </a:r>
            <a:r>
              <a:rPr lang="en-US" sz="2800" spc="-10">
                <a:solidFill>
                  <a:schemeClr val="tx1">
                    <a:lumMod val="95000"/>
                    <a:lumOff val="5000"/>
                  </a:schemeClr>
                </a:solidFill>
                <a:latin typeface="Times New Roman" panose="02020603050405020304" pitchFamily="18" charset="0"/>
                <a:cs typeface="Times New Roman" panose="02020603050405020304" pitchFamily="18" charset="0"/>
              </a:rPr>
              <a:t>result </a:t>
            </a:r>
            <a:r>
              <a:rPr lang="en-US" sz="2800">
                <a:solidFill>
                  <a:schemeClr val="tx1">
                    <a:lumMod val="95000"/>
                    <a:lumOff val="5000"/>
                  </a:schemeClr>
                </a:solidFill>
                <a:latin typeface="Times New Roman" panose="02020603050405020304" pitchFamily="18" charset="0"/>
                <a:cs typeface="Times New Roman" panose="02020603050405020304" pitchFamily="18" charset="0"/>
              </a:rPr>
              <a:t>in the </a:t>
            </a:r>
            <a:r>
              <a:rPr lang="en-US" sz="2800" spc="-10">
                <a:solidFill>
                  <a:schemeClr val="tx1">
                    <a:lumMod val="95000"/>
                    <a:lumOff val="5000"/>
                  </a:schemeClr>
                </a:solidFill>
                <a:latin typeface="Times New Roman" panose="02020603050405020304" pitchFamily="18" charset="0"/>
                <a:cs typeface="Times New Roman" panose="02020603050405020304" pitchFamily="18" charset="0"/>
              </a:rPr>
              <a:t>desired</a:t>
            </a:r>
            <a:r>
              <a:rPr lang="en-US" sz="2800" spc="10">
                <a:solidFill>
                  <a:schemeClr val="tx1">
                    <a:lumMod val="95000"/>
                    <a:lumOff val="5000"/>
                  </a:schemeClr>
                </a:solidFill>
                <a:latin typeface="Times New Roman" panose="02020603050405020304" pitchFamily="18" charset="0"/>
                <a:cs typeface="Times New Roman" panose="02020603050405020304" pitchFamily="18" charset="0"/>
              </a:rPr>
              <a:t> </a:t>
            </a:r>
            <a:r>
              <a:rPr lang="en-US" sz="2800" spc="-15">
                <a:solidFill>
                  <a:schemeClr val="tx1">
                    <a:lumMod val="95000"/>
                    <a:lumOff val="5000"/>
                  </a:schemeClr>
                </a:solidFill>
                <a:latin typeface="Times New Roman" panose="02020603050405020304" pitchFamily="18" charset="0"/>
                <a:cs typeface="Times New Roman" panose="02020603050405020304" pitchFamily="18" charset="0"/>
              </a:rPr>
              <a:t>outcome.</a:t>
            </a:r>
            <a:br>
              <a:rPr lang="en-US" sz="2800">
                <a:solidFill>
                  <a:schemeClr val="tx1">
                    <a:lumMod val="95000"/>
                    <a:lumOff val="5000"/>
                  </a:schemeClr>
                </a:solidFill>
                <a:latin typeface="Times New Roman" panose="02020603050405020304" pitchFamily="18" charset="0"/>
                <a:cs typeface="Times New Roman" panose="02020603050405020304" pitchFamily="18" charset="0"/>
              </a:rPr>
            </a:br>
            <a:endParaRPr lang="en-US" sz="2800" dirty="0">
              <a:solidFill>
                <a:schemeClr val="tx1">
                  <a:lumMod val="95000"/>
                  <a:lumOff val="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06886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3" name="صورة 2" descr="صورة تحتوي على نص&#10;&#10;تم إنشاء الوصف تلقائياً">
            <a:extLst>
              <a:ext uri="{FF2B5EF4-FFF2-40B4-BE49-F238E27FC236}">
                <a16:creationId xmlns:a16="http://schemas.microsoft.com/office/drawing/2014/main" id="{6B0054A7-1980-C9AD-DD53-8E6399DDD1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21197" y="390300"/>
            <a:ext cx="9549606" cy="5820000"/>
          </a:xfrm>
          <a:prstGeom prst="rect">
            <a:avLst/>
          </a:prstGeom>
        </p:spPr>
      </p:pic>
    </p:spTree>
    <p:extLst>
      <p:ext uri="{BB962C8B-B14F-4D97-AF65-F5344CB8AC3E}">
        <p14:creationId xmlns:p14="http://schemas.microsoft.com/office/powerpoint/2010/main" val="33862869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مربع نص 9">
            <a:extLst>
              <a:ext uri="{FF2B5EF4-FFF2-40B4-BE49-F238E27FC236}">
                <a16:creationId xmlns:a16="http://schemas.microsoft.com/office/drawing/2014/main" id="{B20994D9-A1CF-1EA1-5627-E3FDFB48D738}"/>
              </a:ext>
            </a:extLst>
          </p:cNvPr>
          <p:cNvSpPr txBox="1"/>
          <p:nvPr/>
        </p:nvSpPr>
        <p:spPr>
          <a:xfrm>
            <a:off x="728662" y="924399"/>
            <a:ext cx="10734676" cy="5499262"/>
          </a:xfrm>
          <a:prstGeom prst="rect">
            <a:avLst/>
          </a:prstGeom>
          <a:noFill/>
        </p:spPr>
        <p:txBody>
          <a:bodyPr wrap="square">
            <a:spAutoFit/>
          </a:bodyPr>
          <a:lstStyle/>
          <a:p>
            <a:pPr marL="12700" algn="just" rtl="0">
              <a:spcBef>
                <a:spcPts val="95"/>
              </a:spcBef>
            </a:pP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Objectives help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define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the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project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in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terms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of its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purpose.</a:t>
            </a:r>
          </a:p>
          <a:p>
            <a:pPr marL="12700" algn="just" rtl="0">
              <a:spcBef>
                <a:spcPts val="95"/>
              </a:spcBef>
            </a:pPr>
            <a:endParaRPr lang="en-US" sz="2400" spc="-10" dirty="0">
              <a:solidFill>
                <a:schemeClr val="tx1">
                  <a:lumMod val="95000"/>
                  <a:lumOff val="5000"/>
                </a:schemeClr>
              </a:solidFill>
              <a:latin typeface="Times New Roman" panose="02020603050405020304" pitchFamily="18" charset="0"/>
              <a:cs typeface="Times New Roman" panose="02020603050405020304" pitchFamily="18" charset="0"/>
            </a:endParaRPr>
          </a:p>
          <a:p>
            <a:pPr marL="12700" algn="just" rtl="0">
              <a:spcBef>
                <a:spcPts val="95"/>
              </a:spcBef>
            </a:pP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 Objectives need </a:t>
            </a:r>
            <a:r>
              <a:rPr lang="en-US" sz="2400" spc="-20" dirty="0">
                <a:solidFill>
                  <a:schemeClr val="tx1">
                    <a:lumMod val="95000"/>
                    <a:lumOff val="5000"/>
                  </a:schemeClr>
                </a:solidFill>
                <a:latin typeface="Times New Roman" panose="02020603050405020304" pitchFamily="18" charset="0"/>
                <a:cs typeface="Times New Roman" panose="02020603050405020304" pitchFamily="18" charset="0"/>
              </a:rPr>
              <a:t>to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be</a:t>
            </a:r>
            <a:r>
              <a:rPr lang="en-US" sz="2400" spc="3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spc="-40" dirty="0">
                <a:solidFill>
                  <a:schemeClr val="tx1">
                    <a:lumMod val="95000"/>
                    <a:lumOff val="5000"/>
                  </a:schemeClr>
                </a:solidFill>
                <a:latin typeface="Times New Roman" panose="02020603050405020304" pitchFamily="18" charset="0"/>
                <a:cs typeface="Times New Roman" panose="02020603050405020304" pitchFamily="18" charset="0"/>
              </a:rPr>
              <a:t>SMART:</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marL="594360" indent="-125095" algn="just" rtl="0">
              <a:lnSpc>
                <a:spcPct val="130000"/>
              </a:lnSpc>
              <a:buSzPct val="96428"/>
              <a:buFont typeface="Arial"/>
              <a:buChar char="•"/>
              <a:tabLst>
                <a:tab pos="594995" algn="l"/>
              </a:tabLst>
            </a:pPr>
            <a:r>
              <a:rPr lang="en-US" sz="2400" b="1" spc="-10"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Specific: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clearly </a:t>
            </a:r>
            <a:r>
              <a:rPr lang="en-US" sz="2400" spc="-25" dirty="0">
                <a:solidFill>
                  <a:schemeClr val="tx1">
                    <a:lumMod val="95000"/>
                    <a:lumOff val="5000"/>
                  </a:schemeClr>
                </a:solidFill>
                <a:latin typeface="Times New Roman" panose="02020603050405020304" pitchFamily="18" charset="0"/>
                <a:cs typeface="Times New Roman" panose="02020603050405020304" pitchFamily="18" charset="0"/>
              </a:rPr>
              <a:t>stated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with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specific</a:t>
            </a:r>
            <a:r>
              <a:rPr lang="en-US" sz="2400" spc="8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outcomes.</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marL="469900" marR="198755" algn="just" rtl="0">
              <a:lnSpc>
                <a:spcPct val="130000"/>
              </a:lnSpc>
              <a:buSzPct val="96428"/>
              <a:buFont typeface="Arial"/>
              <a:buChar char="•"/>
              <a:tabLst>
                <a:tab pos="594995" algn="l"/>
              </a:tabLst>
            </a:pPr>
            <a:r>
              <a:rPr lang="en-US" sz="2400" b="1" spc="-10"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Measurable</a:t>
            </a:r>
            <a:r>
              <a:rPr lang="en-US" sz="2400" spc="-10"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so, the end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of each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objective can be  identified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measured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against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success</a:t>
            </a:r>
            <a:r>
              <a:rPr lang="en-US" sz="2400" spc="10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criteria.</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marL="469900" marR="5080" algn="just" rtl="0">
              <a:lnSpc>
                <a:spcPct val="130000"/>
              </a:lnSpc>
              <a:spcBef>
                <a:spcPts val="5"/>
              </a:spcBef>
              <a:buSzPct val="96428"/>
              <a:buFont typeface="Arial"/>
              <a:buChar char="•"/>
              <a:tabLst>
                <a:tab pos="594995" algn="l"/>
              </a:tabLst>
            </a:pPr>
            <a:r>
              <a:rPr lang="en-US" sz="2400" b="1" spc="-10"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Achievable</a:t>
            </a:r>
            <a:r>
              <a:rPr lang="en-US" sz="2400" spc="-10"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attainable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given the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available  resources,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time, and </a:t>
            </a:r>
            <a:r>
              <a:rPr lang="en-US" sz="2400" spc="-25" dirty="0">
                <a:solidFill>
                  <a:schemeClr val="tx1">
                    <a:lumMod val="95000"/>
                    <a:lumOff val="5000"/>
                  </a:schemeClr>
                </a:solidFill>
                <a:latin typeface="Times New Roman" panose="02020603050405020304" pitchFamily="18" charset="0"/>
                <a:cs typeface="Times New Roman" panose="02020603050405020304" pitchFamily="18" charset="0"/>
              </a:rPr>
              <a:t>technology,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in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accordance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with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required</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spc="-30" dirty="0">
                <a:solidFill>
                  <a:schemeClr val="tx1">
                    <a:lumMod val="95000"/>
                    <a:lumOff val="5000"/>
                  </a:schemeClr>
                </a:solidFill>
                <a:latin typeface="Times New Roman" panose="02020603050405020304" pitchFamily="18" charset="0"/>
                <a:cs typeface="Times New Roman" panose="02020603050405020304" pitchFamily="18" charset="0"/>
              </a:rPr>
              <a:t>quality.</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marL="469900" marR="934085" algn="just" rtl="0">
              <a:lnSpc>
                <a:spcPct val="130000"/>
              </a:lnSpc>
              <a:buSzPct val="96428"/>
              <a:buFont typeface="Arial"/>
              <a:buChar char="•"/>
              <a:tabLst>
                <a:tab pos="594995" algn="l"/>
              </a:tabLst>
            </a:pPr>
            <a:r>
              <a:rPr lang="en-US" sz="2400" b="1" spc="-10"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Relevant:</a:t>
            </a:r>
            <a:r>
              <a:rPr lang="en-US" sz="2400" spc="-10"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 ensure that your objectives are relevant to the company vision.</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marL="469900" marR="433070" algn="just" rtl="0">
              <a:lnSpc>
                <a:spcPct val="130000"/>
              </a:lnSpc>
              <a:buSzPct val="96428"/>
              <a:buFont typeface="Arial"/>
              <a:buChar char="•"/>
              <a:tabLst>
                <a:tab pos="594995" algn="l"/>
              </a:tabLst>
            </a:pPr>
            <a:r>
              <a:rPr lang="en-US" sz="2400" b="1" spc="-10"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Timely bounded: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planned and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attained tasks according </a:t>
            </a:r>
            <a:r>
              <a:rPr lang="en-US" sz="2400" spc="-20" dirty="0">
                <a:solidFill>
                  <a:schemeClr val="tx1">
                    <a:lumMod val="95000"/>
                    <a:lumOff val="5000"/>
                  </a:schemeClr>
                </a:solidFill>
                <a:latin typeface="Times New Roman" panose="02020603050405020304" pitchFamily="18" charset="0"/>
                <a:cs typeface="Times New Roman" panose="02020603050405020304" pitchFamily="18" charset="0"/>
              </a:rPr>
              <a:t>to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base line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prioritization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of </a:t>
            </a:r>
            <a:r>
              <a:rPr lang="en-US" sz="2400" spc="-25" dirty="0">
                <a:solidFill>
                  <a:schemeClr val="tx1">
                    <a:lumMod val="95000"/>
                    <a:lumOff val="5000"/>
                  </a:schemeClr>
                </a:solidFill>
                <a:latin typeface="Times New Roman" panose="02020603050405020304" pitchFamily="18" charset="0"/>
                <a:cs typeface="Times New Roman" panose="02020603050405020304" pitchFamily="18" charset="0"/>
              </a:rPr>
              <a:t>hierarchy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of</a:t>
            </a:r>
            <a:r>
              <a:rPr lang="en-US" sz="2400" spc="12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needs.</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algn="just" rtl="0">
              <a:lnSpc>
                <a:spcPct val="130000"/>
              </a:lnSpc>
            </a:pP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 </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970327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just">
              <a:lnSpc>
                <a:spcPct val="150000"/>
              </a:lnSpc>
            </a:pPr>
            <a:endParaRPr lang="en-US" sz="2300" dirty="0">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object 2">
            <a:extLst>
              <a:ext uri="{FF2B5EF4-FFF2-40B4-BE49-F238E27FC236}">
                <a16:creationId xmlns:a16="http://schemas.microsoft.com/office/drawing/2014/main" id="{5D79A519-3015-232D-66C6-8583404ADCC4}"/>
              </a:ext>
            </a:extLst>
          </p:cNvPr>
          <p:cNvSpPr txBox="1">
            <a:spLocks/>
          </p:cNvSpPr>
          <p:nvPr/>
        </p:nvSpPr>
        <p:spPr>
          <a:xfrm>
            <a:off x="1232233" y="0"/>
            <a:ext cx="9977050" cy="2544158"/>
          </a:xfrm>
          <a:prstGeom prst="rect">
            <a:avLst/>
          </a:prstGeom>
        </p:spPr>
        <p:txBody>
          <a:bodyPr vert="horz" wrap="square" lIns="0" tIns="12700" rIns="0" bIns="0" numCol="1" rtlCol="0" anchor="t" anchorCtr="0" compatLnSpc="1">
            <a:prstTxWarp prst="textNoShape">
              <a:avLst/>
            </a:prstTxWarp>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2700" marR="5080" algn="ctr">
              <a:lnSpc>
                <a:spcPct val="150000"/>
              </a:lnSpc>
              <a:spcBef>
                <a:spcPts val="100"/>
              </a:spcBef>
            </a:pPr>
            <a:r>
              <a:rPr lang="en-US" b="1" spc="-5">
                <a:highlight>
                  <a:srgbClr val="FFFF00"/>
                </a:highlight>
              </a:rPr>
              <a:t>Developing Objectives</a:t>
            </a:r>
          </a:p>
          <a:p>
            <a:pPr marL="12700" marR="5080">
              <a:lnSpc>
                <a:spcPct val="150000"/>
              </a:lnSpc>
              <a:spcBef>
                <a:spcPts val="100"/>
              </a:spcBef>
            </a:pPr>
            <a:r>
              <a:rPr lang="en-US" spc="-5"/>
              <a:t>Objectives </a:t>
            </a:r>
            <a:r>
              <a:rPr lang="en-US" spc="-15"/>
              <a:t>are </a:t>
            </a:r>
            <a:r>
              <a:rPr lang="en-US" spc="-5"/>
              <a:t>developed </a:t>
            </a:r>
            <a:r>
              <a:rPr lang="en-US"/>
              <a:t>within the limits </a:t>
            </a:r>
            <a:r>
              <a:rPr lang="en-US" spc="-5"/>
              <a:t>set </a:t>
            </a:r>
            <a:r>
              <a:rPr lang="en-US" spc="-10"/>
              <a:t>by </a:t>
            </a:r>
            <a:r>
              <a:rPr lang="en-US"/>
              <a:t>the </a:t>
            </a:r>
            <a:r>
              <a:rPr lang="en-US" spc="-10"/>
              <a:t>project </a:t>
            </a:r>
            <a:r>
              <a:rPr lang="en-US"/>
              <a:t>triple  </a:t>
            </a:r>
            <a:r>
              <a:rPr lang="en-US" spc="-15"/>
              <a:t>constraints </a:t>
            </a:r>
            <a:r>
              <a:rPr lang="en-US"/>
              <a:t>– also </a:t>
            </a:r>
            <a:r>
              <a:rPr lang="en-US" spc="-5"/>
              <a:t>known </a:t>
            </a:r>
            <a:r>
              <a:rPr lang="en-US"/>
              <a:t>as </a:t>
            </a:r>
            <a:r>
              <a:rPr lang="en-US" spc="-5"/>
              <a:t>primary objectives </a:t>
            </a:r>
            <a:r>
              <a:rPr lang="en-US"/>
              <a:t>- </a:t>
            </a:r>
            <a:r>
              <a:rPr lang="en-US" spc="-5"/>
              <a:t>of </a:t>
            </a:r>
            <a:r>
              <a:rPr lang="en-US"/>
              <a:t>time,  </a:t>
            </a:r>
            <a:r>
              <a:rPr lang="en-US" spc="-10"/>
              <a:t>resources, </a:t>
            </a:r>
            <a:r>
              <a:rPr lang="en-US"/>
              <a:t>and </a:t>
            </a:r>
            <a:r>
              <a:rPr lang="en-US" spc="-10"/>
              <a:t>scope, </a:t>
            </a:r>
            <a:r>
              <a:rPr lang="en-US"/>
              <a:t>in </a:t>
            </a:r>
            <a:r>
              <a:rPr lang="en-US" spc="-10"/>
              <a:t>accordance </a:t>
            </a:r>
            <a:r>
              <a:rPr lang="en-US"/>
              <a:t>with </a:t>
            </a:r>
            <a:r>
              <a:rPr lang="en-US" spc="-10"/>
              <a:t>required </a:t>
            </a:r>
            <a:r>
              <a:rPr lang="en-US" spc="-5"/>
              <a:t>quality </a:t>
            </a:r>
            <a:r>
              <a:rPr lang="en-US" spc="-20"/>
              <a:t>for  </a:t>
            </a:r>
            <a:r>
              <a:rPr lang="en-US" spc="-10"/>
              <a:t>project</a:t>
            </a:r>
            <a:r>
              <a:rPr lang="en-US" spc="-35"/>
              <a:t> </a:t>
            </a:r>
            <a:r>
              <a:rPr lang="en-US" spc="-5"/>
              <a:t>output.</a:t>
            </a:r>
            <a:endParaRPr lang="en-US" spc="-5" dirty="0"/>
          </a:p>
        </p:txBody>
      </p:sp>
      <p:sp>
        <p:nvSpPr>
          <p:cNvPr id="5" name="object 20">
            <a:extLst>
              <a:ext uri="{FF2B5EF4-FFF2-40B4-BE49-F238E27FC236}">
                <a16:creationId xmlns:a16="http://schemas.microsoft.com/office/drawing/2014/main" id="{3EF103F2-2B60-F950-6AE8-71BA44E25343}"/>
              </a:ext>
            </a:extLst>
          </p:cNvPr>
          <p:cNvSpPr txBox="1"/>
          <p:nvPr/>
        </p:nvSpPr>
        <p:spPr>
          <a:xfrm>
            <a:off x="1162353" y="3026574"/>
            <a:ext cx="10116810" cy="1608454"/>
          </a:xfrm>
          <a:prstGeom prst="rect">
            <a:avLst/>
          </a:prstGeom>
        </p:spPr>
        <p:txBody>
          <a:bodyPr vert="horz" wrap="square" lIns="0" tIns="12700" rIns="0" bIns="0" rtlCol="0">
            <a:spAutoFit/>
          </a:bodyPr>
          <a:lstStyle/>
          <a:p>
            <a:pPr marL="12700" marR="5080" algn="just" rtl="0">
              <a:lnSpc>
                <a:spcPct val="150000"/>
              </a:lnSpc>
              <a:spcBef>
                <a:spcPts val="100"/>
              </a:spcBef>
            </a:pP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Sometimes, </a:t>
            </a:r>
            <a:r>
              <a:rPr sz="2400" spc="-10" dirty="0">
                <a:solidFill>
                  <a:schemeClr val="tx1">
                    <a:lumMod val="95000"/>
                    <a:lumOff val="5000"/>
                  </a:schemeClr>
                </a:solidFill>
                <a:latin typeface="Times New Roman" panose="02020603050405020304" pitchFamily="18" charset="0"/>
                <a:cs typeface="Times New Roman" panose="02020603050405020304" pitchFamily="18" charset="0"/>
              </a:rPr>
              <a:t>satisfying </a:t>
            </a:r>
            <a:r>
              <a:rPr sz="2400" dirty="0">
                <a:solidFill>
                  <a:schemeClr val="tx1">
                    <a:lumMod val="95000"/>
                    <a:lumOff val="5000"/>
                  </a:schemeClr>
                </a:solidFill>
                <a:latin typeface="Times New Roman" panose="02020603050405020304" pitchFamily="18" charset="0"/>
                <a:cs typeface="Times New Roman" panose="02020603050405020304" pitchFamily="18" charset="0"/>
              </a:rPr>
              <a:t>all </a:t>
            </a:r>
            <a:r>
              <a:rPr sz="2400" spc="-10" dirty="0">
                <a:solidFill>
                  <a:schemeClr val="tx1">
                    <a:lumMod val="95000"/>
                    <a:lumOff val="5000"/>
                  </a:schemeClr>
                </a:solidFill>
                <a:latin typeface="Times New Roman" panose="02020603050405020304" pitchFamily="18" charset="0"/>
                <a:cs typeface="Times New Roman" panose="02020603050405020304" pitchFamily="18" charset="0"/>
              </a:rPr>
              <a:t>three </a:t>
            </a:r>
            <a:r>
              <a:rPr sz="2400" spc="-5" dirty="0">
                <a:solidFill>
                  <a:schemeClr val="tx1">
                    <a:lumMod val="95000"/>
                    <a:lumOff val="5000"/>
                  </a:schemeClr>
                </a:solidFill>
                <a:latin typeface="Times New Roman" panose="02020603050405020304" pitchFamily="18" charset="0"/>
                <a:cs typeface="Times New Roman" panose="02020603050405020304" pitchFamily="18" charset="0"/>
              </a:rPr>
              <a:t>primary objectives </a:t>
            </a:r>
            <a:r>
              <a:rPr sz="2400" dirty="0">
                <a:solidFill>
                  <a:schemeClr val="tx1">
                    <a:lumMod val="95000"/>
                    <a:lumOff val="5000"/>
                  </a:schemeClr>
                </a:solidFill>
                <a:latin typeface="Times New Roman" panose="02020603050405020304" pitchFamily="18" charset="0"/>
                <a:cs typeface="Times New Roman" panose="02020603050405020304" pitchFamily="18" charset="0"/>
              </a:rPr>
              <a:t>in  </a:t>
            </a:r>
            <a:r>
              <a:rPr sz="2400" spc="-5" dirty="0">
                <a:solidFill>
                  <a:schemeClr val="tx1">
                    <a:lumMod val="95000"/>
                    <a:lumOff val="5000"/>
                  </a:schemeClr>
                </a:solidFill>
                <a:latin typeface="Times New Roman" panose="02020603050405020304" pitchFamily="18" charset="0"/>
                <a:cs typeface="Times New Roman" panose="02020603050405020304" pitchFamily="18" charset="0"/>
              </a:rPr>
              <a:t>full </a:t>
            </a:r>
            <a:r>
              <a:rPr sz="2400" dirty="0">
                <a:solidFill>
                  <a:schemeClr val="tx1">
                    <a:lumMod val="95000"/>
                    <a:lumOff val="5000"/>
                  </a:schemeClr>
                </a:solidFill>
                <a:latin typeface="Times New Roman" panose="02020603050405020304" pitchFamily="18" charset="0"/>
                <a:cs typeface="Times New Roman" panose="02020603050405020304" pitchFamily="18" charset="0"/>
              </a:rPr>
              <a:t>is </a:t>
            </a:r>
            <a:r>
              <a:rPr sz="2400" spc="-10" dirty="0">
                <a:solidFill>
                  <a:schemeClr val="tx1">
                    <a:lumMod val="95000"/>
                    <a:lumOff val="5000"/>
                  </a:schemeClr>
                </a:solidFill>
                <a:latin typeface="Times New Roman" panose="02020603050405020304" pitchFamily="18" charset="0"/>
                <a:cs typeface="Times New Roman" panose="02020603050405020304" pitchFamily="18" charset="0"/>
              </a:rPr>
              <a:t>almost </a:t>
            </a:r>
            <a:r>
              <a:rPr sz="2400" spc="-5" dirty="0">
                <a:solidFill>
                  <a:schemeClr val="tx1">
                    <a:lumMod val="95000"/>
                    <a:lumOff val="5000"/>
                  </a:schemeClr>
                </a:solidFill>
                <a:latin typeface="Times New Roman" panose="02020603050405020304" pitchFamily="18" charset="0"/>
                <a:cs typeface="Times New Roman" panose="02020603050405020304" pitchFamily="18" charset="0"/>
              </a:rPr>
              <a:t>impossible. </a:t>
            </a:r>
            <a:r>
              <a:rPr sz="2400" spc="-15" dirty="0">
                <a:solidFill>
                  <a:schemeClr val="tx1">
                    <a:lumMod val="95000"/>
                    <a:lumOff val="5000"/>
                  </a:schemeClr>
                </a:solidFill>
                <a:latin typeface="Times New Roman" panose="02020603050405020304" pitchFamily="18" charset="0"/>
                <a:cs typeface="Times New Roman" panose="02020603050405020304" pitchFamily="18" charset="0"/>
              </a:rPr>
              <a:t>Preferences </a:t>
            </a:r>
            <a:r>
              <a:rPr sz="2400" spc="-10" dirty="0">
                <a:solidFill>
                  <a:schemeClr val="tx1">
                    <a:lumMod val="95000"/>
                    <a:lumOff val="5000"/>
                  </a:schemeClr>
                </a:solidFill>
                <a:latin typeface="Times New Roman" panose="02020603050405020304" pitchFamily="18" charset="0"/>
                <a:cs typeface="Times New Roman" panose="02020603050405020304" pitchFamily="18" charset="0"/>
              </a:rPr>
              <a:t>must </a:t>
            </a:r>
            <a:r>
              <a:rPr sz="2400" spc="-5" dirty="0">
                <a:solidFill>
                  <a:schemeClr val="tx1">
                    <a:lumMod val="95000"/>
                    <a:lumOff val="5000"/>
                  </a:schemeClr>
                </a:solidFill>
                <a:latin typeface="Times New Roman" panose="02020603050405020304" pitchFamily="18" charset="0"/>
                <a:cs typeface="Times New Roman" panose="02020603050405020304" pitchFamily="18" charset="0"/>
              </a:rPr>
              <a:t>be </a:t>
            </a:r>
            <a:r>
              <a:rPr sz="2400" dirty="0">
                <a:solidFill>
                  <a:schemeClr val="tx1">
                    <a:lumMod val="95000"/>
                    <a:lumOff val="5000"/>
                  </a:schemeClr>
                </a:solidFill>
                <a:latin typeface="Times New Roman" panose="02020603050405020304" pitchFamily="18" charset="0"/>
                <a:cs typeface="Times New Roman" panose="02020603050405020304" pitchFamily="18" charset="0"/>
              </a:rPr>
              <a:t>applied in </a:t>
            </a:r>
            <a:r>
              <a:rPr sz="2400" spc="-5" dirty="0">
                <a:solidFill>
                  <a:schemeClr val="tx1">
                    <a:lumMod val="95000"/>
                    <a:lumOff val="5000"/>
                  </a:schemeClr>
                </a:solidFill>
                <a:latin typeface="Times New Roman" panose="02020603050405020304" pitchFamily="18" charset="0"/>
                <a:cs typeface="Times New Roman" panose="02020603050405020304" pitchFamily="18" charset="0"/>
              </a:rPr>
              <a:t>deciding  </a:t>
            </a:r>
            <a:r>
              <a:rPr sz="2400" dirty="0">
                <a:solidFill>
                  <a:schemeClr val="tx1">
                    <a:lumMod val="95000"/>
                    <a:lumOff val="5000"/>
                  </a:schemeClr>
                </a:solidFill>
                <a:latin typeface="Times New Roman" panose="02020603050405020304" pitchFamily="18" charset="0"/>
                <a:cs typeface="Times New Roman" panose="02020603050405020304" pitchFamily="18" charset="0"/>
              </a:rPr>
              <a:t>the </a:t>
            </a:r>
            <a:r>
              <a:rPr sz="2400" spc="-15" dirty="0">
                <a:solidFill>
                  <a:schemeClr val="tx1">
                    <a:lumMod val="95000"/>
                    <a:lumOff val="5000"/>
                  </a:schemeClr>
                </a:solidFill>
                <a:latin typeface="Times New Roman" panose="02020603050405020304" pitchFamily="18" charset="0"/>
                <a:cs typeface="Times New Roman" panose="02020603050405020304" pitchFamily="18" charset="0"/>
              </a:rPr>
              <a:t>relative </a:t>
            </a:r>
            <a:r>
              <a:rPr sz="2400" spc="-5" dirty="0">
                <a:solidFill>
                  <a:schemeClr val="tx1">
                    <a:lumMod val="95000"/>
                    <a:lumOff val="5000"/>
                  </a:schemeClr>
                </a:solidFill>
                <a:latin typeface="Times New Roman" panose="02020603050405020304" pitchFamily="18" charset="0"/>
                <a:cs typeface="Times New Roman" panose="02020603050405020304" pitchFamily="18" charset="0"/>
              </a:rPr>
              <a:t>importance of </a:t>
            </a:r>
            <a:r>
              <a:rPr sz="2400" dirty="0">
                <a:solidFill>
                  <a:schemeClr val="tx1">
                    <a:lumMod val="95000"/>
                    <a:lumOff val="5000"/>
                  </a:schemeClr>
                </a:solidFill>
                <a:latin typeface="Times New Roman" panose="02020603050405020304" pitchFamily="18" charset="0"/>
                <a:cs typeface="Times New Roman" panose="02020603050405020304" pitchFamily="18" charset="0"/>
              </a:rPr>
              <a:t>each </a:t>
            </a:r>
            <a:r>
              <a:rPr sz="2400" spc="-15" dirty="0">
                <a:solidFill>
                  <a:schemeClr val="tx1">
                    <a:lumMod val="95000"/>
                    <a:lumOff val="5000"/>
                  </a:schemeClr>
                </a:solidFill>
                <a:latin typeface="Times New Roman" panose="02020603050405020304" pitchFamily="18" charset="0"/>
                <a:cs typeface="Times New Roman" panose="02020603050405020304" pitchFamily="18" charset="0"/>
              </a:rPr>
              <a:t>constraint </a:t>
            </a:r>
            <a:r>
              <a:rPr sz="2400" dirty="0">
                <a:solidFill>
                  <a:schemeClr val="tx1">
                    <a:lumMod val="95000"/>
                    <a:lumOff val="5000"/>
                  </a:schemeClr>
                </a:solidFill>
                <a:latin typeface="Times New Roman" panose="02020603050405020304" pitchFamily="18" charset="0"/>
                <a:cs typeface="Times New Roman" panose="02020603050405020304" pitchFamily="18" charset="0"/>
              </a:rPr>
              <a:t>in </a:t>
            </a:r>
            <a:r>
              <a:rPr sz="2400" spc="-10" dirty="0">
                <a:solidFill>
                  <a:schemeClr val="tx1">
                    <a:lumMod val="95000"/>
                    <a:lumOff val="5000"/>
                  </a:schemeClr>
                </a:solidFill>
                <a:latin typeface="Times New Roman" panose="02020603050405020304" pitchFamily="18" charset="0"/>
                <a:cs typeface="Times New Roman" panose="02020603050405020304" pitchFamily="18" charset="0"/>
              </a:rPr>
              <a:t>relation </a:t>
            </a:r>
            <a:r>
              <a:rPr sz="2400" spc="-15" dirty="0">
                <a:solidFill>
                  <a:schemeClr val="tx1">
                    <a:lumMod val="95000"/>
                    <a:lumOff val="5000"/>
                  </a:schemeClr>
                </a:solidFill>
                <a:latin typeface="Times New Roman" panose="02020603050405020304" pitchFamily="18" charset="0"/>
                <a:cs typeface="Times New Roman" panose="02020603050405020304" pitchFamily="18" charset="0"/>
              </a:rPr>
              <a:t>to</a:t>
            </a:r>
            <a:r>
              <a:rPr sz="2400" spc="-55" dirty="0">
                <a:solidFill>
                  <a:schemeClr val="tx1">
                    <a:lumMod val="95000"/>
                    <a:lumOff val="5000"/>
                  </a:schemeClr>
                </a:solidFill>
                <a:latin typeface="Times New Roman" panose="02020603050405020304" pitchFamily="18" charset="0"/>
                <a:cs typeface="Times New Roman" panose="02020603050405020304" pitchFamily="18" charset="0"/>
              </a:rPr>
              <a:t> </a:t>
            </a:r>
            <a:r>
              <a:rPr sz="2400" spc="-10" dirty="0">
                <a:solidFill>
                  <a:schemeClr val="tx1">
                    <a:lumMod val="95000"/>
                    <a:lumOff val="5000"/>
                  </a:schemeClr>
                </a:solidFill>
                <a:latin typeface="Times New Roman" panose="02020603050405020304" pitchFamily="18" charset="0"/>
                <a:cs typeface="Times New Roman" panose="02020603050405020304" pitchFamily="18" charset="0"/>
              </a:rPr>
              <a:t>goals.</a:t>
            </a:r>
            <a:endParaRPr sz="2400" dirty="0">
              <a:solidFill>
                <a:schemeClr val="tx1">
                  <a:lumMod val="95000"/>
                  <a:lumOff val="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264003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1156731" cy="575306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just"/>
            <a:endParaRPr lang="en-US" sz="2600" dirty="0">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مربع نص 9">
            <a:extLst>
              <a:ext uri="{FF2B5EF4-FFF2-40B4-BE49-F238E27FC236}">
                <a16:creationId xmlns:a16="http://schemas.microsoft.com/office/drawing/2014/main" id="{38386B2E-7927-9A69-9B5E-42B4CA3CD9A4}"/>
              </a:ext>
            </a:extLst>
          </p:cNvPr>
          <p:cNvSpPr txBox="1"/>
          <p:nvPr/>
        </p:nvSpPr>
        <p:spPr>
          <a:xfrm>
            <a:off x="986070" y="647700"/>
            <a:ext cx="10219859" cy="5525423"/>
          </a:xfrm>
          <a:prstGeom prst="rect">
            <a:avLst/>
          </a:prstGeom>
          <a:noFill/>
        </p:spPr>
        <p:txBody>
          <a:bodyPr wrap="square">
            <a:spAutoFit/>
          </a:bodyPr>
          <a:lstStyle/>
          <a:p>
            <a:pPr marL="84455" marR="5080" algn="just" rtl="0">
              <a:lnSpc>
                <a:spcPct val="130000"/>
              </a:lnSpc>
              <a:spcBef>
                <a:spcPts val="100"/>
              </a:spcBef>
            </a:pP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a:t>
            </a:r>
            <a:r>
              <a:rPr lang="en-US" sz="2400" spc="-5"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Goals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are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desired outcomes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whilst </a:t>
            </a:r>
            <a:r>
              <a:rPr lang="en-US" sz="2400" spc="-5" dirty="0">
                <a:solidFill>
                  <a:schemeClr val="tx1">
                    <a:lumMod val="95000"/>
                    <a:lumOff val="5000"/>
                  </a:schemeClr>
                </a:solidFill>
                <a:highlight>
                  <a:srgbClr val="FFFF00"/>
                </a:highlight>
                <a:latin typeface="Times New Roman" panose="02020603050405020304" pitchFamily="18" charset="0"/>
                <a:cs typeface="Times New Roman" panose="02020603050405020304" pitchFamily="18" charset="0"/>
              </a:rPr>
              <a:t>Objectives</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are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set of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activities  </a:t>
            </a:r>
            <a:r>
              <a:rPr lang="en-US" sz="2400" spc="-20" dirty="0">
                <a:solidFill>
                  <a:schemeClr val="tx1">
                    <a:lumMod val="95000"/>
                    <a:lumOff val="5000"/>
                  </a:schemeClr>
                </a:solidFill>
                <a:latin typeface="Times New Roman" panose="02020603050405020304" pitchFamily="18" charset="0"/>
                <a:cs typeface="Times New Roman" panose="02020603050405020304" pitchFamily="18" charset="0"/>
              </a:rPr>
              <a:t>for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achieving</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goals.</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marL="84455" marR="640080" algn="just" rtl="0">
              <a:lnSpc>
                <a:spcPct val="130000"/>
              </a:lnSpc>
              <a:spcBef>
                <a:spcPts val="1610"/>
              </a:spcBef>
            </a:pP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-They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need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to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be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developed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established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at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the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outset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communicated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to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everyone</a:t>
            </a:r>
            <a:r>
              <a:rPr lang="en-US" sz="2400" spc="-3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involved.</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marL="84455" marR="304800" algn="just" rtl="0">
              <a:lnSpc>
                <a:spcPct val="130000"/>
              </a:lnSpc>
              <a:spcBef>
                <a:spcPts val="1614"/>
              </a:spcBef>
            </a:pP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-Project goals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objectives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must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be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aligned with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organizational  goals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objectives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in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order to gain approval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contribute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to  overall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organizational </a:t>
            </a:r>
            <a:r>
              <a:rPr lang="en-US" sz="2400" spc="-35" dirty="0">
                <a:solidFill>
                  <a:schemeClr val="tx1">
                    <a:lumMod val="95000"/>
                    <a:lumOff val="5000"/>
                  </a:schemeClr>
                </a:solidFill>
                <a:latin typeface="Times New Roman" panose="02020603050405020304" pitchFamily="18" charset="0"/>
                <a:cs typeface="Times New Roman" panose="02020603050405020304" pitchFamily="18" charset="0"/>
              </a:rPr>
              <a:t>strategy.</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marL="12700" algn="just" rtl="0">
              <a:lnSpc>
                <a:spcPct val="130000"/>
              </a:lnSpc>
              <a:spcBef>
                <a:spcPts val="2135"/>
              </a:spcBef>
            </a:pP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-Objectives should be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SMART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set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within the limits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of</a:t>
            </a:r>
            <a:r>
              <a:rPr lang="en-US" sz="2400" spc="-9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triple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constraint.</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a:p>
            <a:pPr marL="12700" marR="278130" algn="just" rtl="0">
              <a:lnSpc>
                <a:spcPct val="130000"/>
              </a:lnSpc>
            </a:pP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-Goals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are </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broad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long-</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term outcomes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and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objectives </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are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specific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me</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a</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su</a:t>
            </a:r>
            <a:r>
              <a:rPr lang="en-US" sz="2400" spc="-50" dirty="0">
                <a:solidFill>
                  <a:schemeClr val="tx1">
                    <a:lumMod val="95000"/>
                    <a:lumOff val="5000"/>
                  </a:schemeClr>
                </a:solidFill>
                <a:latin typeface="Times New Roman" panose="02020603050405020304" pitchFamily="18" charset="0"/>
                <a:cs typeface="Times New Roman" panose="02020603050405020304" pitchFamily="18" charset="0"/>
              </a:rPr>
              <a:t>r</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able</a:t>
            </a:r>
            <a:r>
              <a:rPr lang="en-US" sz="2400" spc="-2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sh</a:t>
            </a:r>
            <a:r>
              <a:rPr lang="en-US" sz="2400" spc="-10" dirty="0">
                <a:solidFill>
                  <a:schemeClr val="tx1">
                    <a:lumMod val="95000"/>
                    <a:lumOff val="5000"/>
                  </a:schemeClr>
                </a:solidFill>
                <a:latin typeface="Times New Roman" panose="02020603050405020304" pitchFamily="18" charset="0"/>
                <a:cs typeface="Times New Roman" panose="02020603050405020304" pitchFamily="18" charset="0"/>
              </a:rPr>
              <a:t>o</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rt-</a:t>
            </a:r>
            <a:r>
              <a:rPr lang="en-US" sz="2400" spc="-25" dirty="0">
                <a:solidFill>
                  <a:schemeClr val="tx1">
                    <a:lumMod val="95000"/>
                    <a:lumOff val="5000"/>
                  </a:schemeClr>
                </a:solidFill>
                <a:latin typeface="Times New Roman" panose="02020603050405020304" pitchFamily="18" charset="0"/>
                <a:cs typeface="Times New Roman" panose="02020603050405020304" pitchFamily="18" charset="0"/>
              </a:rPr>
              <a:t>t</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erm</a:t>
            </a:r>
            <a:r>
              <a:rPr lang="en-US" sz="2400" spc="-2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activities</a:t>
            </a:r>
            <a:r>
              <a:rPr lang="en-US" sz="2400" spc="-2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th</a:t>
            </a:r>
            <a:r>
              <a:rPr lang="en-US" sz="2400" spc="-25" dirty="0">
                <a:solidFill>
                  <a:schemeClr val="tx1">
                    <a:lumMod val="95000"/>
                    <a:lumOff val="5000"/>
                  </a:schemeClr>
                </a:solidFill>
                <a:latin typeface="Times New Roman" panose="02020603050405020304" pitchFamily="18" charset="0"/>
                <a:cs typeface="Times New Roman" panose="02020603050405020304" pitchFamily="18" charset="0"/>
              </a:rPr>
              <a:t>a</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t</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will</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arti</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c</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ul</a:t>
            </a:r>
            <a:r>
              <a:rPr lang="en-US" sz="2400" spc="-25" dirty="0">
                <a:solidFill>
                  <a:schemeClr val="tx1">
                    <a:lumMod val="95000"/>
                    <a:lumOff val="5000"/>
                  </a:schemeClr>
                </a:solidFill>
                <a:latin typeface="Times New Roman" panose="02020603050405020304" pitchFamily="18" charset="0"/>
                <a:cs typeface="Times New Roman" panose="02020603050405020304" pitchFamily="18" charset="0"/>
              </a:rPr>
              <a:t>at</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e</a:t>
            </a:r>
            <a:r>
              <a:rPr lang="en-US" sz="2400" spc="-20" dirty="0">
                <a:solidFill>
                  <a:schemeClr val="tx1">
                    <a:lumMod val="95000"/>
                    <a:lumOff val="5000"/>
                  </a:schemeClr>
                </a:solidFill>
                <a:latin typeface="Times New Roman" panose="02020603050405020304" pitchFamily="18" charset="0"/>
                <a:cs typeface="Times New Roman" panose="02020603050405020304" pitchFamily="18" charset="0"/>
              </a:rPr>
              <a:t> </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p</a:t>
            </a:r>
            <a:r>
              <a:rPr lang="en-US" sz="2400" spc="-35" dirty="0">
                <a:solidFill>
                  <a:schemeClr val="tx1">
                    <a:lumMod val="95000"/>
                    <a:lumOff val="5000"/>
                  </a:schemeClr>
                </a:solidFill>
                <a:latin typeface="Times New Roman" panose="02020603050405020304" pitchFamily="18" charset="0"/>
                <a:cs typeface="Times New Roman" panose="02020603050405020304" pitchFamily="18" charset="0"/>
              </a:rPr>
              <a:t>r</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oje</a:t>
            </a:r>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ct</a:t>
            </a:r>
            <a:r>
              <a:rPr lang="en-US" sz="2400" spc="-15" dirty="0">
                <a:solidFill>
                  <a:schemeClr val="tx1">
                    <a:lumMod val="95000"/>
                    <a:lumOff val="5000"/>
                  </a:schemeClr>
                </a:solidFill>
                <a:latin typeface="Times New Roman" panose="02020603050405020304" pitchFamily="18" charset="0"/>
                <a:cs typeface="Times New Roman" panose="02020603050405020304" pitchFamily="18" charset="0"/>
              </a:rPr>
              <a:t> g</a:t>
            </a:r>
            <a:r>
              <a:rPr lang="en-US" sz="2400" spc="-5" dirty="0">
                <a:solidFill>
                  <a:schemeClr val="tx1">
                    <a:lumMod val="95000"/>
                    <a:lumOff val="5000"/>
                  </a:schemeClr>
                </a:solidFill>
                <a:latin typeface="Times New Roman" panose="02020603050405020304" pitchFamily="18" charset="0"/>
                <a:cs typeface="Times New Roman" panose="02020603050405020304" pitchFamily="18" charset="0"/>
              </a:rPr>
              <a:t>oal</a:t>
            </a:r>
            <a:r>
              <a:rPr lang="en-US" sz="2400" spc="30" dirty="0">
                <a:solidFill>
                  <a:schemeClr val="tx1">
                    <a:lumMod val="95000"/>
                    <a:lumOff val="5000"/>
                  </a:schemeClr>
                </a:solidFill>
                <a:latin typeface="Times New Roman" panose="02020603050405020304" pitchFamily="18" charset="0"/>
                <a:cs typeface="Times New Roman" panose="02020603050405020304" pitchFamily="18" charset="0"/>
              </a:rPr>
              <a:t>s.</a:t>
            </a:r>
            <a:endParaRPr lang="en-US" sz="2400" dirty="0">
              <a:solidFill>
                <a:schemeClr val="tx1">
                  <a:lumMod val="95000"/>
                  <a:lumOff val="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2888032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537341"/>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C43CEF7E-3F80-9751-E445-5226DE408AF1}"/>
              </a:ext>
            </a:extLst>
          </p:cNvPr>
          <p:cNvSpPr txBox="1"/>
          <p:nvPr/>
        </p:nvSpPr>
        <p:spPr>
          <a:xfrm>
            <a:off x="3049314" y="1045044"/>
            <a:ext cx="6093372" cy="369332"/>
          </a:xfrm>
          <a:prstGeom prst="rect">
            <a:avLst/>
          </a:prstGeom>
          <a:noFill/>
        </p:spPr>
        <p:txBody>
          <a:bodyPr wrap="square">
            <a:spAutoFit/>
          </a:bodyPr>
          <a:lstStyle/>
          <a:p>
            <a:r>
              <a:rPr lang="en-US" altLang="en-US" sz="1800" b="1" dirty="0">
                <a:latin typeface="Times New Roman" panose="02020603050405020304" pitchFamily="18" charset="0"/>
                <a:cs typeface="Times New Roman" panose="02020603050405020304" pitchFamily="18" charset="0"/>
              </a:rPr>
              <a:t>MISSION and VISION              ORGANIZING</a:t>
            </a:r>
            <a:endParaRPr lang="en-US" dirty="0"/>
          </a:p>
        </p:txBody>
      </p:sp>
      <p:sp>
        <p:nvSpPr>
          <p:cNvPr id="6" name="Rectangle 3">
            <a:extLst>
              <a:ext uri="{FF2B5EF4-FFF2-40B4-BE49-F238E27FC236}">
                <a16:creationId xmlns:a16="http://schemas.microsoft.com/office/drawing/2014/main" id="{D9431E78-3A07-8B6C-D635-D3A1ECAEFA24}"/>
              </a:ext>
            </a:extLst>
          </p:cNvPr>
          <p:cNvSpPr txBox="1">
            <a:spLocks/>
          </p:cNvSpPr>
          <p:nvPr/>
        </p:nvSpPr>
        <p:spPr>
          <a:xfrm>
            <a:off x="2123090" y="1865352"/>
            <a:ext cx="8229600" cy="286847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en-US" dirty="0"/>
              <a:t>-Facilitates strategy </a:t>
            </a:r>
          </a:p>
          <a:p>
            <a:r>
              <a:rPr lang="en-US" altLang="en-US" dirty="0"/>
              <a:t>-Defines roles and responsibilities </a:t>
            </a:r>
          </a:p>
          <a:p>
            <a:r>
              <a:rPr lang="en-US" altLang="en-US" dirty="0"/>
              <a:t>-Encourages coordinated efforts</a:t>
            </a:r>
          </a:p>
          <a:p>
            <a:r>
              <a:rPr lang="en-US" altLang="en-US" dirty="0"/>
              <a:t>-Creates and supports culture.</a:t>
            </a:r>
          </a:p>
          <a:p>
            <a:pPr>
              <a:buFont typeface="Arial" panose="020B0604020202020204" pitchFamily="34" charset="0"/>
              <a:buNone/>
            </a:pPr>
            <a:endParaRPr lang="en-US" altLang="en-US" dirty="0"/>
          </a:p>
          <a:p>
            <a:endParaRPr lang="en-US" altLang="en-US" dirty="0"/>
          </a:p>
        </p:txBody>
      </p:sp>
    </p:spTree>
    <p:extLst>
      <p:ext uri="{BB962C8B-B14F-4D97-AF65-F5344CB8AC3E}">
        <p14:creationId xmlns:p14="http://schemas.microsoft.com/office/powerpoint/2010/main" val="19255568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567559" y="351416"/>
            <a:ext cx="11303876" cy="6363602"/>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just">
              <a:lnSpc>
                <a:spcPct val="150000"/>
              </a:lnSpc>
            </a:pPr>
            <a:endParaRPr lang="en-US" sz="2600" dirty="0">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object 8">
            <a:extLst>
              <a:ext uri="{FF2B5EF4-FFF2-40B4-BE49-F238E27FC236}">
                <a16:creationId xmlns:a16="http://schemas.microsoft.com/office/drawing/2014/main" id="{38A65D7E-5C45-C03C-38CA-F02D7F27BF36}"/>
              </a:ext>
            </a:extLst>
          </p:cNvPr>
          <p:cNvSpPr txBox="1">
            <a:spLocks/>
          </p:cNvSpPr>
          <p:nvPr/>
        </p:nvSpPr>
        <p:spPr>
          <a:xfrm>
            <a:off x="1312861" y="542925"/>
            <a:ext cx="9566275" cy="787651"/>
          </a:xfrm>
          <a:prstGeom prst="rect">
            <a:avLst/>
          </a:prstGeom>
        </p:spPr>
        <p:txBody>
          <a:bodyPr tIns="231393" rtlCol="0"/>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2900045">
              <a:spcBef>
                <a:spcPts val="0"/>
              </a:spcBef>
              <a:defRPr/>
            </a:pPr>
            <a:r>
              <a:rPr lang="en-US" sz="3600" b="1" spc="-10" dirty="0"/>
              <a:t>What</a:t>
            </a:r>
            <a:r>
              <a:rPr lang="en-US" sz="3600" b="1" spc="-40" dirty="0"/>
              <a:t> </a:t>
            </a:r>
            <a:r>
              <a:rPr lang="en-US" sz="3600" b="1" spc="-10" dirty="0"/>
              <a:t>Went</a:t>
            </a:r>
            <a:r>
              <a:rPr lang="en-US" sz="3600" b="1" spc="-40" dirty="0"/>
              <a:t> </a:t>
            </a:r>
            <a:r>
              <a:rPr lang="en-US" sz="3600" b="1" spc="-10" dirty="0"/>
              <a:t>Wrong?</a:t>
            </a:r>
            <a:endParaRPr lang="en-US" sz="3600" b="1" u="sng" spc="-20" dirty="0"/>
          </a:p>
        </p:txBody>
      </p:sp>
      <p:sp>
        <p:nvSpPr>
          <p:cNvPr id="4" name="مربع نص 10">
            <a:extLst>
              <a:ext uri="{FF2B5EF4-FFF2-40B4-BE49-F238E27FC236}">
                <a16:creationId xmlns:a16="http://schemas.microsoft.com/office/drawing/2014/main" id="{B0BC25BB-0E73-D3E5-7AC5-D56F4E26ECAA}"/>
              </a:ext>
            </a:extLst>
          </p:cNvPr>
          <p:cNvSpPr txBox="1"/>
          <p:nvPr/>
        </p:nvSpPr>
        <p:spPr>
          <a:xfrm>
            <a:off x="1038721" y="1182413"/>
            <a:ext cx="10832714" cy="4701608"/>
          </a:xfrm>
          <a:prstGeom prst="rect">
            <a:avLst/>
          </a:prstGeom>
          <a:noFill/>
        </p:spPr>
        <p:txBody>
          <a:bodyPr wrap="square">
            <a:spAutoFit/>
          </a:bodyPr>
          <a:lstStyle/>
          <a:p>
            <a:pPr marL="368300" marR="17780" indent="-342900" algn="just" rtl="0">
              <a:lnSpc>
                <a:spcPct val="150000"/>
              </a:lnSpc>
              <a:spcBef>
                <a:spcPts val="100"/>
              </a:spcBef>
              <a:buFont typeface="Calibri"/>
              <a:buChar char="▪"/>
              <a:tabLst>
                <a:tab pos="367665" algn="l"/>
                <a:tab pos="368300" algn="l"/>
              </a:tabLst>
            </a:pPr>
            <a:r>
              <a:rPr lang="en-US" sz="2400" spc="-5" dirty="0">
                <a:latin typeface="Times New Roman" panose="02020603050405020304" pitchFamily="18" charset="0"/>
                <a:cs typeface="Times New Roman" panose="02020603050405020304" pitchFamily="18" charset="0"/>
              </a:rPr>
              <a:t>In </a:t>
            </a:r>
            <a:r>
              <a:rPr lang="en-US" sz="2400" dirty="0">
                <a:latin typeface="Times New Roman" panose="02020603050405020304" pitchFamily="18" charset="0"/>
                <a:cs typeface="Times New Roman" panose="02020603050405020304" pitchFamily="18" charset="0"/>
              </a:rPr>
              <a:t>a paper</a:t>
            </a:r>
            <a:r>
              <a:rPr lang="en-US" sz="2400" spc="-10"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titled</a:t>
            </a:r>
            <a:r>
              <a:rPr lang="en-US" sz="2400"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“A</a:t>
            </a:r>
            <a:r>
              <a:rPr lang="en-US" sz="2400" spc="10"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Study</a:t>
            </a:r>
            <a:r>
              <a:rPr lang="en-US" sz="2400" spc="-10"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in</a:t>
            </a:r>
            <a:r>
              <a:rPr lang="en-US" sz="2400"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Project Failure,” </a:t>
            </a:r>
            <a:r>
              <a:rPr lang="en-US" sz="2400" spc="-10" dirty="0">
                <a:latin typeface="Times New Roman" panose="02020603050405020304" pitchFamily="18" charset="0"/>
                <a:cs typeface="Times New Roman" panose="02020603050405020304" pitchFamily="18" charset="0"/>
              </a:rPr>
              <a:t>two </a:t>
            </a:r>
            <a:r>
              <a:rPr lang="en-US" sz="2400" spc="-5"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researchers examined </a:t>
            </a:r>
            <a:r>
              <a:rPr lang="en-US" sz="2400" spc="-5" dirty="0">
                <a:latin typeface="Times New Roman" panose="02020603050405020304" pitchFamily="18" charset="0"/>
                <a:cs typeface="Times New Roman" panose="02020603050405020304" pitchFamily="18" charset="0"/>
              </a:rPr>
              <a:t>the </a:t>
            </a:r>
            <a:r>
              <a:rPr lang="en-US" sz="2400" dirty="0">
                <a:latin typeface="Times New Roman" panose="02020603050405020304" pitchFamily="18" charset="0"/>
                <a:cs typeface="Times New Roman" panose="02020603050405020304" pitchFamily="18" charset="0"/>
              </a:rPr>
              <a:t>success and </a:t>
            </a:r>
            <a:r>
              <a:rPr lang="en-US" sz="2400" spc="-5" dirty="0">
                <a:latin typeface="Times New Roman" panose="02020603050405020304" pitchFamily="18" charset="0"/>
                <a:cs typeface="Times New Roman" panose="02020603050405020304" pitchFamily="18" charset="0"/>
              </a:rPr>
              <a:t>failure </a:t>
            </a:r>
            <a:r>
              <a:rPr lang="en-US" sz="2400" spc="5" dirty="0">
                <a:latin typeface="Times New Roman" panose="02020603050405020304" pitchFamily="18" charset="0"/>
                <a:cs typeface="Times New Roman" panose="02020603050405020304" pitchFamily="18" charset="0"/>
              </a:rPr>
              <a:t>of </a:t>
            </a:r>
            <a:r>
              <a:rPr lang="en-US" sz="2400" spc="-71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214</a:t>
            </a:r>
            <a:r>
              <a:rPr lang="en-US" sz="2400" spc="5"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IT </a:t>
            </a:r>
            <a:r>
              <a:rPr lang="en-US" sz="2400" dirty="0">
                <a:latin typeface="Times New Roman" panose="02020603050405020304" pitchFamily="18" charset="0"/>
                <a:cs typeface="Times New Roman" panose="02020603050405020304" pitchFamily="18" charset="0"/>
              </a:rPr>
              <a:t>projects</a:t>
            </a:r>
            <a:r>
              <a:rPr lang="en-US" sz="2400" spc="5"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over an</a:t>
            </a:r>
            <a:r>
              <a:rPr lang="en-US" sz="2400" spc="-5" dirty="0">
                <a:latin typeface="Times New Roman" panose="02020603050405020304" pitchFamily="18" charset="0"/>
                <a:cs typeface="Times New Roman" panose="02020603050405020304" pitchFamily="18" charset="0"/>
              </a:rPr>
              <a:t> eight-year</a:t>
            </a:r>
            <a:r>
              <a:rPr lang="en-US" sz="2400" spc="-10"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period</a:t>
            </a:r>
            <a:r>
              <a:rPr lang="en-US" sz="2400"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in </a:t>
            </a:r>
            <a:r>
              <a:rPr lang="en-US" sz="2400" dirty="0">
                <a:latin typeface="Times New Roman" panose="02020603050405020304" pitchFamily="18" charset="0"/>
                <a:cs typeface="Times New Roman" panose="02020603050405020304" pitchFamily="18" charset="0"/>
              </a:rPr>
              <a:t> several</a:t>
            </a:r>
            <a:r>
              <a:rPr lang="en-US" sz="2400" spc="-1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European</a:t>
            </a:r>
            <a:r>
              <a:rPr lang="en-US" sz="2400" spc="5"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countries.</a:t>
            </a:r>
          </a:p>
          <a:p>
            <a:pPr marL="368300" marR="476884" indent="-342900" algn="just" rtl="0">
              <a:lnSpc>
                <a:spcPct val="150000"/>
              </a:lnSpc>
              <a:spcBef>
                <a:spcPts val="640"/>
              </a:spcBef>
              <a:buFont typeface="Calibri"/>
              <a:buChar char="▪"/>
              <a:tabLst>
                <a:tab pos="368300" algn="l"/>
              </a:tabLst>
            </a:pPr>
            <a:r>
              <a:rPr lang="en-US" sz="2400" dirty="0">
                <a:latin typeface="Times New Roman" panose="02020603050405020304" pitchFamily="18" charset="0"/>
                <a:cs typeface="Times New Roman" panose="02020603050405020304" pitchFamily="18" charset="0"/>
              </a:rPr>
              <a:t>The researchers found that </a:t>
            </a:r>
            <a:r>
              <a:rPr lang="en-US" sz="2400" spc="-5" dirty="0">
                <a:latin typeface="Times New Roman" panose="02020603050405020304" pitchFamily="18" charset="0"/>
                <a:cs typeface="Times New Roman" panose="02020603050405020304" pitchFamily="18" charset="0"/>
              </a:rPr>
              <a:t>only </a:t>
            </a:r>
            <a:r>
              <a:rPr lang="en-US" sz="2400" dirty="0">
                <a:latin typeface="Times New Roman" panose="02020603050405020304" pitchFamily="18" charset="0"/>
                <a:cs typeface="Times New Roman" panose="02020603050405020304" pitchFamily="18" charset="0"/>
              </a:rPr>
              <a:t>one </a:t>
            </a:r>
            <a:r>
              <a:rPr lang="en-US" sz="2400" spc="-5" dirty="0">
                <a:latin typeface="Times New Roman" panose="02020603050405020304" pitchFamily="18" charset="0"/>
                <a:cs typeface="Times New Roman" panose="02020603050405020304" pitchFamily="18" charset="0"/>
              </a:rPr>
              <a:t>in </a:t>
            </a:r>
            <a:r>
              <a:rPr lang="en-US" sz="2400" dirty="0">
                <a:latin typeface="Times New Roman" panose="02020603050405020304" pitchFamily="18" charset="0"/>
                <a:cs typeface="Times New Roman" panose="02020603050405020304" pitchFamily="18" charset="0"/>
              </a:rPr>
              <a:t>eight </a:t>
            </a:r>
            <a:r>
              <a:rPr lang="en-US" sz="2400" spc="5"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(12.5 </a:t>
            </a:r>
            <a:r>
              <a:rPr lang="en-US" sz="2400" dirty="0">
                <a:latin typeface="Times New Roman" panose="02020603050405020304" pitchFamily="18" charset="0"/>
                <a:cs typeface="Times New Roman" panose="02020603050405020304" pitchFamily="18" charset="0"/>
              </a:rPr>
              <a:t>percent) </a:t>
            </a:r>
            <a:r>
              <a:rPr lang="en-US" sz="2400" spc="-5" dirty="0">
                <a:latin typeface="Times New Roman" panose="02020603050405020304" pitchFamily="18" charset="0"/>
                <a:cs typeface="Times New Roman" panose="02020603050405020304" pitchFamily="18" charset="0"/>
              </a:rPr>
              <a:t>were </a:t>
            </a:r>
            <a:r>
              <a:rPr lang="en-US" sz="2400" dirty="0">
                <a:latin typeface="Times New Roman" panose="02020603050405020304" pitchFamily="18" charset="0"/>
                <a:cs typeface="Times New Roman" panose="02020603050405020304" pitchFamily="18" charset="0"/>
              </a:rPr>
              <a:t>considered successful </a:t>
            </a:r>
            <a:r>
              <a:rPr lang="en-US" sz="2400" spc="-5" dirty="0">
                <a:latin typeface="Times New Roman" panose="02020603050405020304" pitchFamily="18" charset="0"/>
                <a:cs typeface="Times New Roman" panose="02020603050405020304" pitchFamily="18" charset="0"/>
              </a:rPr>
              <a:t>in </a:t>
            </a:r>
            <a:r>
              <a:rPr lang="en-US" sz="2400" dirty="0">
                <a:latin typeface="Times New Roman" panose="02020603050405020304" pitchFamily="18" charset="0"/>
                <a:cs typeface="Times New Roman" panose="02020603050405020304" pitchFamily="18" charset="0"/>
              </a:rPr>
              <a:t> terms</a:t>
            </a:r>
            <a:r>
              <a:rPr lang="en-US" sz="2400" spc="5"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of</a:t>
            </a:r>
            <a:r>
              <a:rPr lang="en-US" sz="2400" spc="-1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meeting scope,</a:t>
            </a:r>
            <a:r>
              <a:rPr lang="en-US" sz="2400" spc="-10" dirty="0">
                <a:latin typeface="Times New Roman" panose="02020603050405020304" pitchFamily="18" charset="0"/>
                <a:cs typeface="Times New Roman" panose="02020603050405020304" pitchFamily="18" charset="0"/>
              </a:rPr>
              <a:t> </a:t>
            </a:r>
            <a:r>
              <a:rPr lang="en-US" sz="2400" spc="-5" dirty="0">
                <a:latin typeface="Times New Roman" panose="02020603050405020304" pitchFamily="18" charset="0"/>
                <a:cs typeface="Times New Roman" panose="02020603050405020304" pitchFamily="18" charset="0"/>
              </a:rPr>
              <a:t>time,</a:t>
            </a:r>
            <a:r>
              <a:rPr lang="en-US" sz="2400" spc="-1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and cost</a:t>
            </a:r>
            <a:r>
              <a:rPr lang="en-US" sz="2400" spc="-5" dirty="0">
                <a:latin typeface="Times New Roman" panose="02020603050405020304" pitchFamily="18" charset="0"/>
                <a:cs typeface="Times New Roman" panose="02020603050405020304" pitchFamily="18" charset="0"/>
              </a:rPr>
              <a:t> goals.</a:t>
            </a:r>
            <a:endParaRPr lang="en-US" sz="2400" dirty="0">
              <a:latin typeface="Times New Roman" panose="02020603050405020304" pitchFamily="18" charset="0"/>
              <a:cs typeface="Times New Roman" panose="02020603050405020304" pitchFamily="18" charset="0"/>
            </a:endParaRPr>
          </a:p>
          <a:p>
            <a:pPr marL="368300" marR="556895" indent="-342900" algn="just" rtl="0">
              <a:lnSpc>
                <a:spcPct val="150000"/>
              </a:lnSpc>
              <a:spcBef>
                <a:spcPts val="640"/>
              </a:spcBef>
              <a:buFont typeface="Calibri"/>
              <a:buChar char="▪"/>
              <a:tabLst>
                <a:tab pos="368300" algn="l"/>
              </a:tabLst>
            </a:pPr>
            <a:r>
              <a:rPr lang="en-US" sz="2400" u="sng" dirty="0">
                <a:latin typeface="Times New Roman" panose="02020603050405020304" pitchFamily="18" charset="0"/>
                <a:cs typeface="Times New Roman" panose="02020603050405020304" pitchFamily="18" charset="0"/>
              </a:rPr>
              <a:t>The </a:t>
            </a:r>
            <a:r>
              <a:rPr lang="en-US" sz="2400" u="sng" spc="-5" dirty="0">
                <a:latin typeface="Times New Roman" panose="02020603050405020304" pitchFamily="18" charset="0"/>
                <a:cs typeface="Times New Roman" panose="02020603050405020304" pitchFamily="18" charset="0"/>
              </a:rPr>
              <a:t>authors </a:t>
            </a:r>
            <a:r>
              <a:rPr lang="en-US" sz="2400" u="sng" dirty="0">
                <a:latin typeface="Times New Roman" panose="02020603050405020304" pitchFamily="18" charset="0"/>
                <a:cs typeface="Times New Roman" panose="02020603050405020304" pitchFamily="18" charset="0"/>
              </a:rPr>
              <a:t>said </a:t>
            </a:r>
            <a:r>
              <a:rPr lang="en-US" sz="2400" u="sng" spc="-5" dirty="0">
                <a:latin typeface="Times New Roman" panose="02020603050405020304" pitchFamily="18" charset="0"/>
                <a:cs typeface="Times New Roman" panose="02020603050405020304" pitchFamily="18" charset="0"/>
              </a:rPr>
              <a:t>that </a:t>
            </a:r>
            <a:r>
              <a:rPr lang="en-US" sz="2400" b="1" u="sng" spc="-5" dirty="0">
                <a:solidFill>
                  <a:srgbClr val="FF0000"/>
                </a:solidFill>
                <a:highlight>
                  <a:srgbClr val="FFFF00"/>
                </a:highlight>
                <a:latin typeface="Times New Roman" panose="02020603050405020304" pitchFamily="18" charset="0"/>
                <a:cs typeface="Times New Roman" panose="02020603050405020304" pitchFamily="18" charset="0"/>
              </a:rPr>
              <a:t>the culture </a:t>
            </a:r>
            <a:r>
              <a:rPr lang="en-US" sz="2400" u="sng" spc="-10" dirty="0">
                <a:latin typeface="Times New Roman" panose="02020603050405020304" pitchFamily="18" charset="0"/>
                <a:cs typeface="Times New Roman" panose="02020603050405020304" pitchFamily="18" charset="0"/>
              </a:rPr>
              <a:t>within </a:t>
            </a:r>
            <a:r>
              <a:rPr lang="en-US" sz="2400" u="sng" spc="5" dirty="0">
                <a:latin typeface="Times New Roman" panose="02020603050405020304" pitchFamily="18" charset="0"/>
                <a:cs typeface="Times New Roman" panose="02020603050405020304" pitchFamily="18" charset="0"/>
              </a:rPr>
              <a:t>many </a:t>
            </a:r>
            <a:r>
              <a:rPr lang="en-US" sz="2400" u="sng" spc="-710" dirty="0">
                <a:latin typeface="Times New Roman" panose="02020603050405020304" pitchFamily="18" charset="0"/>
                <a:cs typeface="Times New Roman" panose="02020603050405020304" pitchFamily="18" charset="0"/>
              </a:rPr>
              <a:t> </a:t>
            </a:r>
            <a:r>
              <a:rPr lang="en-US" sz="2400" u="sng" spc="-5" dirty="0">
                <a:latin typeface="Times New Roman" panose="02020603050405020304" pitchFamily="18" charset="0"/>
                <a:cs typeface="Times New Roman" panose="02020603050405020304" pitchFamily="18" charset="0"/>
              </a:rPr>
              <a:t>organizations</a:t>
            </a:r>
            <a:r>
              <a:rPr lang="en-US" sz="2400" u="sng" dirty="0">
                <a:latin typeface="Times New Roman" panose="02020603050405020304" pitchFamily="18" charset="0"/>
                <a:cs typeface="Times New Roman" panose="02020603050405020304" pitchFamily="18" charset="0"/>
              </a:rPr>
              <a:t> </a:t>
            </a:r>
            <a:r>
              <a:rPr lang="en-US" sz="2400" u="sng" spc="-5" dirty="0">
                <a:latin typeface="Times New Roman" panose="02020603050405020304" pitchFamily="18" charset="0"/>
                <a:cs typeface="Times New Roman" panose="02020603050405020304" pitchFamily="18" charset="0"/>
              </a:rPr>
              <a:t>is</a:t>
            </a:r>
            <a:r>
              <a:rPr lang="en-US" sz="2400" u="sng" spc="5" dirty="0">
                <a:latin typeface="Times New Roman" panose="02020603050405020304" pitchFamily="18" charset="0"/>
                <a:cs typeface="Times New Roman" panose="02020603050405020304" pitchFamily="18" charset="0"/>
              </a:rPr>
              <a:t> </a:t>
            </a:r>
            <a:r>
              <a:rPr lang="en-US" sz="2400" u="sng" spc="-5" dirty="0">
                <a:latin typeface="Times New Roman" panose="02020603050405020304" pitchFamily="18" charset="0"/>
                <a:cs typeface="Times New Roman" panose="02020603050405020304" pitchFamily="18" charset="0"/>
              </a:rPr>
              <a:t>often</a:t>
            </a:r>
            <a:r>
              <a:rPr lang="en-US" sz="2400" u="sng" dirty="0">
                <a:latin typeface="Times New Roman" panose="02020603050405020304" pitchFamily="18" charset="0"/>
                <a:cs typeface="Times New Roman" panose="02020603050405020304" pitchFamily="18" charset="0"/>
              </a:rPr>
              <a:t> </a:t>
            </a:r>
            <a:r>
              <a:rPr lang="en-US" sz="2400" u="sng" spc="-5" dirty="0">
                <a:latin typeface="Times New Roman" panose="02020603050405020304" pitchFamily="18" charset="0"/>
                <a:cs typeface="Times New Roman" panose="02020603050405020304" pitchFamily="18" charset="0"/>
              </a:rPr>
              <a:t>to</a:t>
            </a:r>
            <a:r>
              <a:rPr lang="en-US" sz="2400" u="sng" spc="5" dirty="0">
                <a:latin typeface="Times New Roman" panose="02020603050405020304" pitchFamily="18" charset="0"/>
                <a:cs typeface="Times New Roman" panose="02020603050405020304" pitchFamily="18" charset="0"/>
              </a:rPr>
              <a:t> </a:t>
            </a:r>
            <a:r>
              <a:rPr lang="en-US" sz="2400" u="sng" dirty="0">
                <a:latin typeface="Times New Roman" panose="02020603050405020304" pitchFamily="18" charset="0"/>
                <a:cs typeface="Times New Roman" panose="02020603050405020304" pitchFamily="18" charset="0"/>
              </a:rPr>
              <a:t>blame.</a:t>
            </a:r>
          </a:p>
          <a:p>
            <a:pPr marL="368300" marR="55244" indent="-342900" algn="just" rtl="0">
              <a:lnSpc>
                <a:spcPct val="150000"/>
              </a:lnSpc>
              <a:spcBef>
                <a:spcPts val="650"/>
              </a:spcBef>
              <a:buFont typeface="Calibri"/>
              <a:buChar char="▪"/>
              <a:tabLst>
                <a:tab pos="367665" algn="l"/>
                <a:tab pos="368300" algn="l"/>
              </a:tabLst>
            </a:pPr>
            <a:r>
              <a:rPr lang="en-US" sz="2400" dirty="0">
                <a:latin typeface="Times New Roman" panose="02020603050405020304" pitchFamily="18" charset="0"/>
                <a:cs typeface="Times New Roman" panose="02020603050405020304" pitchFamily="18" charset="0"/>
              </a:rPr>
              <a:t>Among other </a:t>
            </a:r>
            <a:r>
              <a:rPr lang="en-US" sz="2400" spc="-5" dirty="0">
                <a:latin typeface="Times New Roman" panose="02020603050405020304" pitchFamily="18" charset="0"/>
                <a:cs typeface="Times New Roman" panose="02020603050405020304" pitchFamily="18" charset="0"/>
              </a:rPr>
              <a:t>things, </a:t>
            </a:r>
            <a:r>
              <a:rPr lang="en-US" sz="2400" dirty="0">
                <a:latin typeface="Times New Roman" panose="02020603050405020304" pitchFamily="18" charset="0"/>
                <a:cs typeface="Times New Roman" panose="02020603050405020304" pitchFamily="18" charset="0"/>
              </a:rPr>
              <a:t>people often do not discuss </a:t>
            </a:r>
            <a:r>
              <a:rPr lang="en-US" sz="2400" spc="-71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important leadership, stakeholder, and </a:t>
            </a:r>
            <a:r>
              <a:rPr lang="en-US" sz="2400" spc="-5" dirty="0">
                <a:latin typeface="Times New Roman" panose="02020603050405020304" pitchFamily="18" charset="0"/>
                <a:cs typeface="Times New Roman" panose="02020603050405020304" pitchFamily="18" charset="0"/>
              </a:rPr>
              <a:t>risk </a:t>
            </a:r>
            <a:r>
              <a:rPr lang="en-US" sz="2400" dirty="0">
                <a:latin typeface="Times New Roman" panose="02020603050405020304" pitchFamily="18" charset="0"/>
                <a:cs typeface="Times New Roman" panose="02020603050405020304" pitchFamily="18" charset="0"/>
              </a:rPr>
              <a:t> management</a:t>
            </a:r>
            <a:r>
              <a:rPr lang="en-US" sz="2400" spc="-15"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issues.</a:t>
            </a:r>
          </a:p>
        </p:txBody>
      </p:sp>
    </p:spTree>
    <p:extLst>
      <p:ext uri="{BB962C8B-B14F-4D97-AF65-F5344CB8AC3E}">
        <p14:creationId xmlns:p14="http://schemas.microsoft.com/office/powerpoint/2010/main" val="36088922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94138" y="220717"/>
            <a:ext cx="11757848" cy="6116987"/>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مربع نص 17">
            <a:extLst>
              <a:ext uri="{FF2B5EF4-FFF2-40B4-BE49-F238E27FC236}">
                <a16:creationId xmlns:a16="http://schemas.microsoft.com/office/drawing/2014/main" id="{63CEF492-BBF5-D14D-E5E2-5C32BA0EE36D}"/>
              </a:ext>
            </a:extLst>
          </p:cNvPr>
          <p:cNvSpPr txBox="1"/>
          <p:nvPr/>
        </p:nvSpPr>
        <p:spPr>
          <a:xfrm>
            <a:off x="1111468" y="220717"/>
            <a:ext cx="10323187" cy="5750613"/>
          </a:xfrm>
          <a:prstGeom prst="rect">
            <a:avLst/>
          </a:prstGeom>
          <a:noFill/>
        </p:spPr>
        <p:txBody>
          <a:bodyPr wrap="square">
            <a:spAutoFit/>
          </a:bodyPr>
          <a:lstStyle/>
          <a:p>
            <a:pPr algn="ctr" rtl="0" eaLnBrk="1" hangingPunct="1">
              <a:lnSpc>
                <a:spcPct val="150000"/>
              </a:lnSpc>
              <a:buFontTx/>
              <a:buNone/>
            </a:pPr>
            <a:r>
              <a:rPr lang="en-US" altLang="en-US" sz="3200" b="1" dirty="0">
                <a:highlight>
                  <a:srgbClr val="FFFF00"/>
                </a:highlight>
                <a:latin typeface="Times New Roman" panose="02020603050405020304" pitchFamily="18" charset="0"/>
                <a:cs typeface="Times New Roman" panose="02020603050405020304" pitchFamily="18" charset="0"/>
              </a:rPr>
              <a:t>Organizational Culture</a:t>
            </a:r>
          </a:p>
          <a:p>
            <a:pPr algn="just" rtl="0" eaLnBrk="1" hangingPunct="1">
              <a:lnSpc>
                <a:spcPct val="150000"/>
              </a:lnSpc>
              <a:buFontTx/>
              <a:buNone/>
            </a:pPr>
            <a:r>
              <a:rPr lang="en-US" altLang="en-US" sz="2400" dirty="0">
                <a:latin typeface="Times New Roman" panose="02020603050405020304" pitchFamily="18" charset="0"/>
                <a:cs typeface="Times New Roman" panose="02020603050405020304" pitchFamily="18" charset="0"/>
              </a:rPr>
              <a:t>The </a:t>
            </a:r>
            <a:r>
              <a:rPr lang="en-US" altLang="en-US" sz="2400" b="1" i="1" dirty="0">
                <a:solidFill>
                  <a:srgbClr val="FF0000"/>
                </a:solidFill>
                <a:latin typeface="Times New Roman" panose="02020603050405020304" pitchFamily="18" charset="0"/>
                <a:cs typeface="Times New Roman" panose="02020603050405020304" pitchFamily="18" charset="0"/>
              </a:rPr>
              <a:t>unwritten</a:t>
            </a:r>
            <a:r>
              <a:rPr lang="en-US" altLang="en-US" sz="2400" b="1" dirty="0">
                <a:solidFill>
                  <a:srgbClr val="FF0000"/>
                </a:solidFill>
                <a:latin typeface="Times New Roman" panose="02020603050405020304" pitchFamily="18" charset="0"/>
                <a:cs typeface="Times New Roman" panose="02020603050405020304" pitchFamily="18" charset="0"/>
              </a:rPr>
              <a:t> </a:t>
            </a:r>
            <a:r>
              <a:rPr lang="en-US" altLang="en-US" sz="2400" b="1" i="1" dirty="0">
                <a:solidFill>
                  <a:srgbClr val="FF0000"/>
                </a:solidFill>
                <a:latin typeface="Times New Roman" panose="02020603050405020304" pitchFamily="18" charset="0"/>
                <a:cs typeface="Times New Roman" panose="02020603050405020304" pitchFamily="18" charset="0"/>
              </a:rPr>
              <a:t>rules </a:t>
            </a:r>
            <a:r>
              <a:rPr lang="en-US" altLang="en-US" sz="2400" dirty="0">
                <a:latin typeface="Times New Roman" panose="02020603050405020304" pitchFamily="18" charset="0"/>
                <a:cs typeface="Times New Roman" panose="02020603050405020304" pitchFamily="18" charset="0"/>
              </a:rPr>
              <a:t>of behavior, or norms that are used to </a:t>
            </a:r>
            <a:r>
              <a:rPr lang="en-US" altLang="en-US" sz="2400" b="1" i="1" dirty="0">
                <a:solidFill>
                  <a:srgbClr val="FF0000"/>
                </a:solidFill>
                <a:latin typeface="Times New Roman" panose="02020603050405020304" pitchFamily="18" charset="0"/>
                <a:cs typeface="Times New Roman" panose="02020603050405020304" pitchFamily="18" charset="0"/>
              </a:rPr>
              <a:t>shape and guide behavior</a:t>
            </a:r>
            <a:r>
              <a:rPr lang="en-US" altLang="en-US" sz="2400" dirty="0">
                <a:latin typeface="Times New Roman" panose="02020603050405020304" pitchFamily="18" charset="0"/>
                <a:cs typeface="Times New Roman" panose="02020603050405020304" pitchFamily="18" charset="0"/>
              </a:rPr>
              <a:t>, is shared by </a:t>
            </a:r>
            <a:r>
              <a:rPr lang="en-US" altLang="en-US" sz="2400" b="1" i="1" dirty="0">
                <a:solidFill>
                  <a:srgbClr val="FF0000"/>
                </a:solidFill>
                <a:latin typeface="Times New Roman" panose="02020603050405020304" pitchFamily="18" charset="0"/>
                <a:cs typeface="Times New Roman" panose="02020603050405020304" pitchFamily="18" charset="0"/>
              </a:rPr>
              <a:t>some subset of organization</a:t>
            </a:r>
            <a:r>
              <a:rPr lang="en-US" altLang="en-US" sz="2400" dirty="0">
                <a:solidFill>
                  <a:srgbClr val="FF0000"/>
                </a:solidFill>
                <a:latin typeface="Times New Roman" panose="02020603050405020304" pitchFamily="18" charset="0"/>
                <a:cs typeface="Times New Roman" panose="02020603050405020304" pitchFamily="18" charset="0"/>
              </a:rPr>
              <a:t> </a:t>
            </a:r>
            <a:r>
              <a:rPr lang="en-US" altLang="en-US" sz="2400" dirty="0">
                <a:latin typeface="Times New Roman" panose="02020603050405020304" pitchFamily="18" charset="0"/>
                <a:cs typeface="Times New Roman" panose="02020603050405020304" pitchFamily="18" charset="0"/>
              </a:rPr>
              <a:t>members and is </a:t>
            </a:r>
            <a:r>
              <a:rPr lang="en-US" altLang="en-US" sz="2400" b="1" i="1" dirty="0">
                <a:solidFill>
                  <a:srgbClr val="FF0000"/>
                </a:solidFill>
                <a:latin typeface="Times New Roman" panose="02020603050405020304" pitchFamily="18" charset="0"/>
                <a:cs typeface="Times New Roman" panose="02020603050405020304" pitchFamily="18" charset="0"/>
              </a:rPr>
              <a:t>taught to all new members</a:t>
            </a:r>
            <a:r>
              <a:rPr lang="en-US" altLang="en-US" sz="2400" dirty="0">
                <a:solidFill>
                  <a:srgbClr val="FF0000"/>
                </a:solidFill>
                <a:latin typeface="Times New Roman" panose="02020603050405020304" pitchFamily="18" charset="0"/>
                <a:cs typeface="Times New Roman" panose="02020603050405020304" pitchFamily="18" charset="0"/>
              </a:rPr>
              <a:t> </a:t>
            </a:r>
            <a:r>
              <a:rPr lang="en-US" altLang="en-US" sz="2400" dirty="0">
                <a:latin typeface="Times New Roman" panose="02020603050405020304" pitchFamily="18" charset="0"/>
                <a:cs typeface="Times New Roman" panose="02020603050405020304" pitchFamily="18" charset="0"/>
              </a:rPr>
              <a:t>of the company.</a:t>
            </a:r>
          </a:p>
          <a:p>
            <a:pPr algn="just" rtl="0" eaLnBrk="1" hangingPunct="1">
              <a:lnSpc>
                <a:spcPct val="150000"/>
              </a:lnSpc>
              <a:buFontTx/>
              <a:buNone/>
            </a:pPr>
            <a:r>
              <a:rPr lang="en-US" altLang="en-US" sz="2400" b="1" dirty="0">
                <a:latin typeface="Times New Roman" panose="02020603050405020304" pitchFamily="18" charset="0"/>
                <a:cs typeface="Times New Roman" panose="02020603050405020304" pitchFamily="18" charset="0"/>
              </a:rPr>
              <a:t>Key factors that affect culture development:</a:t>
            </a:r>
          </a:p>
          <a:p>
            <a:pPr lvl="1" algn="just" rtl="0" eaLnBrk="1" hangingPunct="1">
              <a:lnSpc>
                <a:spcPct val="150000"/>
              </a:lnSpc>
            </a:pPr>
            <a:r>
              <a:rPr lang="en-US" altLang="en-US" sz="2400" dirty="0">
                <a:latin typeface="Times New Roman" panose="02020603050405020304" pitchFamily="18" charset="0"/>
                <a:cs typeface="Times New Roman" panose="02020603050405020304" pitchFamily="18" charset="0"/>
              </a:rPr>
              <a:t>-Technology</a:t>
            </a:r>
          </a:p>
          <a:p>
            <a:pPr lvl="1" algn="just" rtl="0" eaLnBrk="1" hangingPunct="1">
              <a:lnSpc>
                <a:spcPct val="150000"/>
              </a:lnSpc>
            </a:pPr>
            <a:r>
              <a:rPr lang="en-US" altLang="en-US" sz="2400" dirty="0">
                <a:latin typeface="Times New Roman" panose="02020603050405020304" pitchFamily="18" charset="0"/>
                <a:cs typeface="Times New Roman" panose="02020603050405020304" pitchFamily="18" charset="0"/>
              </a:rPr>
              <a:t>-Environment</a:t>
            </a:r>
          </a:p>
          <a:p>
            <a:pPr lvl="1" algn="just" rtl="0" eaLnBrk="1" hangingPunct="1">
              <a:lnSpc>
                <a:spcPct val="150000"/>
              </a:lnSpc>
            </a:pPr>
            <a:r>
              <a:rPr lang="en-US" altLang="en-US" sz="2400" dirty="0">
                <a:latin typeface="Times New Roman" panose="02020603050405020304" pitchFamily="18" charset="0"/>
                <a:cs typeface="Times New Roman" panose="02020603050405020304" pitchFamily="18" charset="0"/>
              </a:rPr>
              <a:t>-Geographical location</a:t>
            </a:r>
          </a:p>
          <a:p>
            <a:pPr lvl="1" algn="just" rtl="0" eaLnBrk="1" hangingPunct="1">
              <a:lnSpc>
                <a:spcPct val="150000"/>
              </a:lnSpc>
            </a:pPr>
            <a:r>
              <a:rPr lang="en-US" altLang="en-US" sz="2400" dirty="0">
                <a:latin typeface="Times New Roman" panose="02020603050405020304" pitchFamily="18" charset="0"/>
                <a:cs typeface="Times New Roman" panose="02020603050405020304" pitchFamily="18" charset="0"/>
              </a:rPr>
              <a:t>-Reward system                                          -Rules and procedures</a:t>
            </a:r>
          </a:p>
          <a:p>
            <a:pPr lvl="1" algn="just" rtl="0" eaLnBrk="1" hangingPunct="1">
              <a:lnSpc>
                <a:spcPct val="150000"/>
              </a:lnSpc>
            </a:pPr>
            <a:r>
              <a:rPr lang="en-US" altLang="en-US" sz="2400" dirty="0">
                <a:latin typeface="Times New Roman" panose="02020603050405020304" pitchFamily="18" charset="0"/>
                <a:cs typeface="Times New Roman" panose="02020603050405020304" pitchFamily="18" charset="0"/>
              </a:rPr>
              <a:t>-Key organizational members                     -Critical incidents</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57103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94124" cy="575306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just">
              <a:lnSpc>
                <a:spcPct val="150000"/>
              </a:lnSpc>
            </a:pPr>
            <a:endParaRPr lang="en-US" sz="2600" dirty="0">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object 8">
            <a:extLst>
              <a:ext uri="{FF2B5EF4-FFF2-40B4-BE49-F238E27FC236}">
                <a16:creationId xmlns:a16="http://schemas.microsoft.com/office/drawing/2014/main" id="{A5BCF139-F215-1277-1D4B-EC01861F1CBD}"/>
              </a:ext>
            </a:extLst>
          </p:cNvPr>
          <p:cNvSpPr txBox="1">
            <a:spLocks/>
          </p:cNvSpPr>
          <p:nvPr/>
        </p:nvSpPr>
        <p:spPr>
          <a:xfrm>
            <a:off x="1186738" y="457931"/>
            <a:ext cx="9566275" cy="787651"/>
          </a:xfrm>
          <a:prstGeom prst="rect">
            <a:avLst/>
          </a:prstGeom>
        </p:spPr>
        <p:txBody>
          <a:bodyPr tIns="231393" rtlCol="0"/>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2900045">
              <a:spcBef>
                <a:spcPts val="0"/>
              </a:spcBef>
              <a:defRPr/>
            </a:pPr>
            <a:r>
              <a:rPr lang="en-US" sz="3600" b="1" u="sng" spc="-20" dirty="0"/>
              <a:t>Organ</a:t>
            </a:r>
            <a:r>
              <a:rPr lang="en-US" sz="3600" b="1" u="sng" spc="-5" dirty="0"/>
              <a:t>i</a:t>
            </a:r>
            <a:r>
              <a:rPr lang="en-US" sz="3600" b="1" u="sng" spc="-20" dirty="0"/>
              <a:t>zat</a:t>
            </a:r>
            <a:r>
              <a:rPr lang="en-US" sz="3600" b="1" u="sng" spc="-10" dirty="0"/>
              <a:t>i</a:t>
            </a:r>
            <a:r>
              <a:rPr lang="en-US" sz="3600" b="1" u="sng" spc="-20" dirty="0"/>
              <a:t>onal</a:t>
            </a:r>
            <a:r>
              <a:rPr lang="en-US" sz="3600" b="1" u="sng" spc="-5" dirty="0"/>
              <a:t> </a:t>
            </a:r>
            <a:r>
              <a:rPr lang="en-US" sz="3600" b="1" u="sng" spc="-15" dirty="0"/>
              <a:t>cult</a:t>
            </a:r>
            <a:r>
              <a:rPr lang="en-US" sz="3600" b="1" u="sng" spc="-10" dirty="0"/>
              <a:t>u</a:t>
            </a:r>
            <a:r>
              <a:rPr lang="en-US" sz="3600" b="1" u="sng" spc="-20" dirty="0"/>
              <a:t>re</a:t>
            </a:r>
          </a:p>
        </p:txBody>
      </p:sp>
      <p:sp>
        <p:nvSpPr>
          <p:cNvPr id="4" name="object 9">
            <a:extLst>
              <a:ext uri="{FF2B5EF4-FFF2-40B4-BE49-F238E27FC236}">
                <a16:creationId xmlns:a16="http://schemas.microsoft.com/office/drawing/2014/main" id="{F0FE118C-69F9-8C37-D711-40EC7D562C38}"/>
              </a:ext>
            </a:extLst>
          </p:cNvPr>
          <p:cNvSpPr txBox="1"/>
          <p:nvPr/>
        </p:nvSpPr>
        <p:spPr>
          <a:xfrm>
            <a:off x="992953" y="1197703"/>
            <a:ext cx="9566275" cy="4981172"/>
          </a:xfrm>
          <a:prstGeom prst="rect">
            <a:avLst/>
          </a:prstGeom>
        </p:spPr>
        <p:txBody>
          <a:bodyPr wrap="square" lIns="0" tIns="0" rIns="0" bIns="0">
            <a:spAutoFit/>
          </a:bodyPr>
          <a:lstStyle>
            <a:lvl1pPr marL="300038" indent="-287338">
              <a:tabLst>
                <a:tab pos="300038" algn="l"/>
              </a:tabLst>
              <a:defRPr>
                <a:solidFill>
                  <a:schemeClr val="tx1"/>
                </a:solidFill>
                <a:latin typeface="Calibri" panose="020F0502020204030204" pitchFamily="34" charset="0"/>
              </a:defRPr>
            </a:lvl1pPr>
            <a:lvl2pPr marL="742950" indent="-285750">
              <a:tabLst>
                <a:tab pos="300038" algn="l"/>
              </a:tabLst>
              <a:defRPr>
                <a:solidFill>
                  <a:schemeClr val="tx1"/>
                </a:solidFill>
                <a:latin typeface="Calibri" panose="020F0502020204030204" pitchFamily="34" charset="0"/>
              </a:defRPr>
            </a:lvl2pPr>
            <a:lvl3pPr marL="1143000" indent="-228600">
              <a:tabLst>
                <a:tab pos="300038" algn="l"/>
              </a:tabLst>
              <a:defRPr>
                <a:solidFill>
                  <a:schemeClr val="tx1"/>
                </a:solidFill>
                <a:latin typeface="Calibri" panose="020F0502020204030204" pitchFamily="34" charset="0"/>
              </a:defRPr>
            </a:lvl3pPr>
            <a:lvl4pPr marL="1600200" indent="-228600">
              <a:tabLst>
                <a:tab pos="300038" algn="l"/>
              </a:tabLst>
              <a:defRPr>
                <a:solidFill>
                  <a:schemeClr val="tx1"/>
                </a:solidFill>
                <a:latin typeface="Calibri" panose="020F0502020204030204" pitchFamily="34" charset="0"/>
              </a:defRPr>
            </a:lvl4pPr>
            <a:lvl5pPr marL="2057400" indent="-228600">
              <a:tabLst>
                <a:tab pos="300038"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300038"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300038"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300038"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300038" algn="l"/>
              </a:tabLst>
              <a:defRPr>
                <a:solidFill>
                  <a:schemeClr val="tx1"/>
                </a:solidFill>
                <a:latin typeface="Calibri" panose="020F0502020204030204" pitchFamily="34" charset="0"/>
              </a:defRPr>
            </a:lvl9pPr>
          </a:lstStyle>
          <a:p>
            <a:pPr marL="300038" marR="0" lvl="0" indent="-287338" algn="just" defTabSz="914400" rtl="0" eaLnBrk="1" fontAlgn="base" latinLnBrk="0" hangingPunct="1">
              <a:lnSpc>
                <a:spcPct val="150000"/>
              </a:lnSpc>
              <a:spcBef>
                <a:spcPct val="0"/>
              </a:spcBef>
              <a:spcAft>
                <a:spcPct val="0"/>
              </a:spcAft>
              <a:buClr>
                <a:srgbClr val="8C1515"/>
              </a:buClr>
              <a:buSzPct val="144000"/>
              <a:buFont typeface="Arial" panose="020B0604020202020204" pitchFamily="34" charset="0"/>
              <a:buChar char="•"/>
              <a:tabLst>
                <a:tab pos="300038" algn="l"/>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Organizations have personalities, which are referred to as “cultures”.</a:t>
            </a:r>
          </a:p>
          <a:p>
            <a:pPr marL="300038" marR="0" lvl="0" indent="-287338" algn="just" defTabSz="914400" rtl="0" eaLnBrk="1" fontAlgn="base" latinLnBrk="0" hangingPunct="1">
              <a:lnSpc>
                <a:spcPct val="150000"/>
              </a:lnSpc>
              <a:spcBef>
                <a:spcPts val="1225"/>
              </a:spcBef>
              <a:spcAft>
                <a:spcPct val="0"/>
              </a:spcAft>
              <a:buClr>
                <a:srgbClr val="8C1515"/>
              </a:buClr>
              <a:buSzPct val="144000"/>
              <a:buFont typeface="Arial" panose="020B0604020202020204" pitchFamily="34" charset="0"/>
              <a:buChar char="•"/>
              <a:tabLst>
                <a:tab pos="300038" algn="l"/>
              </a:tabLst>
              <a:defRPr/>
            </a:pPr>
            <a:r>
              <a:rPr kumimoji="0" lang="en-US" altLang="en-US" sz="2400" b="0" i="1"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Culture </a:t>
            </a: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is One of three of the most important contextual issues for project management.</a:t>
            </a:r>
          </a:p>
          <a:p>
            <a:pPr marL="300038" marR="0" lvl="0" indent="-287338" algn="just" defTabSz="914400" rtl="0" eaLnBrk="1" fontAlgn="base" latinLnBrk="0" hangingPunct="1">
              <a:lnSpc>
                <a:spcPct val="150000"/>
              </a:lnSpc>
              <a:spcBef>
                <a:spcPts val="1388"/>
              </a:spcBef>
              <a:spcAft>
                <a:spcPct val="0"/>
              </a:spcAft>
              <a:buClr>
                <a:srgbClr val="8C1515"/>
              </a:buClr>
              <a:buSzPct val="144000"/>
              <a:buFont typeface="Arial" panose="020B0604020202020204" pitchFamily="34" charset="0"/>
              <a:buChar char="•"/>
              <a:tabLst>
                <a:tab pos="300038" algn="l"/>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It helps to create </a:t>
            </a:r>
            <a:r>
              <a:rPr kumimoji="0" lang="en-US" alt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concept of organizational culture </a:t>
            </a: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and its roots and implications for </a:t>
            </a:r>
            <a:r>
              <a:rPr kumimoji="0" lang="en-US" alt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effective project management</a:t>
            </a: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p>
          <a:p>
            <a:pPr marL="300038" marR="0" lvl="0" indent="-287338" algn="just" defTabSz="914400" rtl="0" eaLnBrk="1" fontAlgn="base" latinLnBrk="0" hangingPunct="1">
              <a:lnSpc>
                <a:spcPct val="150000"/>
              </a:lnSpc>
              <a:spcBef>
                <a:spcPts val="988"/>
              </a:spcBef>
              <a:spcAft>
                <a:spcPct val="0"/>
              </a:spcAft>
              <a:buClr>
                <a:srgbClr val="8C1515"/>
              </a:buClr>
              <a:buSzPct val="144000"/>
              <a:buFont typeface="Arial" panose="020B0604020202020204" pitchFamily="34" charset="0"/>
              <a:buChar char="•"/>
              <a:tabLst>
                <a:tab pos="300038" algn="l"/>
              </a:tabLst>
              <a:defRPr/>
            </a:pPr>
            <a:r>
              <a:rPr kumimoji="0" lang="en-US" alt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Organizational culture is </a:t>
            </a:r>
            <a:r>
              <a:rPr kumimoji="0" lang="en-US" altLang="en-US" sz="2400" b="0"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 system of shared meaning held by members that distinguishes the organization from other organizations.</a:t>
            </a:r>
          </a:p>
          <a:p>
            <a:pPr marL="300038" marR="0" lvl="0" indent="-287338" algn="just" defTabSz="914400" rtl="0" eaLnBrk="1" fontAlgn="base" latinLnBrk="0" hangingPunct="1">
              <a:lnSpc>
                <a:spcPct val="150000"/>
              </a:lnSpc>
              <a:spcBef>
                <a:spcPts val="1163"/>
              </a:spcBef>
              <a:spcAft>
                <a:spcPct val="0"/>
              </a:spcAft>
              <a:buClr>
                <a:srgbClr val="8C1515"/>
              </a:buClr>
              <a:buSzPct val="144000"/>
              <a:buFont typeface="Arial" panose="020B0604020202020204" pitchFamily="34" charset="0"/>
              <a:buChar char="•"/>
              <a:tabLst>
                <a:tab pos="300038" algn="l"/>
              </a:tabLst>
              <a:defRPr/>
            </a:pPr>
            <a:r>
              <a:rPr kumimoji="0" lang="en-US" altLang="en-US" sz="2400" b="0" i="0" u="sng"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Organizational cultures govern how that organization’s members behave.</a:t>
            </a:r>
          </a:p>
        </p:txBody>
      </p:sp>
    </p:spTree>
    <p:extLst>
      <p:ext uri="{BB962C8B-B14F-4D97-AF65-F5344CB8AC3E}">
        <p14:creationId xmlns:p14="http://schemas.microsoft.com/office/powerpoint/2010/main" val="8594328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488732" y="362607"/>
            <a:ext cx="11319640" cy="603815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D40CC4BC-DC85-C593-73CE-0D1C49444493}"/>
              </a:ext>
            </a:extLst>
          </p:cNvPr>
          <p:cNvSpPr txBox="1"/>
          <p:nvPr/>
        </p:nvSpPr>
        <p:spPr>
          <a:xfrm>
            <a:off x="662152" y="499789"/>
            <a:ext cx="10736317" cy="5196615"/>
          </a:xfrm>
          <a:prstGeom prst="rect">
            <a:avLst/>
          </a:prstGeom>
          <a:noFill/>
        </p:spPr>
        <p:txBody>
          <a:bodyPr wrap="square">
            <a:spAutoFit/>
          </a:bodyPr>
          <a:lstStyle/>
          <a:p>
            <a:pPr algn="ctr"/>
            <a:r>
              <a:rPr lang="en-US" sz="2400" b="1" i="0" dirty="0">
                <a:solidFill>
                  <a:schemeClr val="tx1">
                    <a:lumMod val="95000"/>
                    <a:lumOff val="5000"/>
                  </a:schemeClr>
                </a:solidFill>
                <a:effectLst/>
                <a:latin typeface="Times New Roman" panose="02020603050405020304" pitchFamily="18" charset="0"/>
              </a:rPr>
              <a:t>How An Organization’s Culture Is Established</a:t>
            </a:r>
          </a:p>
          <a:p>
            <a:pPr algn="ctr"/>
            <a:endParaRPr lang="en-US" sz="2400" b="1" i="0" dirty="0">
              <a:solidFill>
                <a:schemeClr val="tx1">
                  <a:lumMod val="95000"/>
                  <a:lumOff val="5000"/>
                </a:schemeClr>
              </a:solidFill>
              <a:effectLst/>
              <a:latin typeface="Times New Roman" panose="02020603050405020304" pitchFamily="18" charset="0"/>
            </a:endParaRPr>
          </a:p>
          <a:p>
            <a:pPr algn="just" rtl="0">
              <a:lnSpc>
                <a:spcPct val="150000"/>
              </a:lnSpc>
            </a:pPr>
            <a:r>
              <a:rPr lang="en-US" sz="2400" b="0" i="0" dirty="0">
                <a:solidFill>
                  <a:schemeClr val="tx1">
                    <a:lumMod val="95000"/>
                    <a:lumOff val="5000"/>
                  </a:schemeClr>
                </a:solidFill>
                <a:effectLst/>
                <a:latin typeface="Times New Roman" panose="02020603050405020304" pitchFamily="18" charset="0"/>
              </a:rPr>
              <a:t>    An organization’s current customs, traditions and general way of doing things are largely due to what it has done before and the degree of success it has had with  those endeavors. </a:t>
            </a:r>
            <a:r>
              <a:rPr lang="en-US" sz="2400" b="0" i="0" dirty="0">
                <a:solidFill>
                  <a:schemeClr val="tx1">
                    <a:lumMod val="95000"/>
                    <a:lumOff val="5000"/>
                  </a:schemeClr>
                </a:solidFill>
                <a:effectLst/>
                <a:highlight>
                  <a:srgbClr val="FFFF00"/>
                </a:highlight>
                <a:latin typeface="Times New Roman" panose="02020603050405020304" pitchFamily="18" charset="0"/>
              </a:rPr>
              <a:t>The original source of an organization’s culture usually reflects the vision, mission and values of the organization’s founder(s). </a:t>
            </a:r>
            <a:r>
              <a:rPr lang="en-US" sz="2400" b="0" i="0" dirty="0">
                <a:solidFill>
                  <a:schemeClr val="tx1">
                    <a:lumMod val="95000"/>
                    <a:lumOff val="5000"/>
                  </a:schemeClr>
                </a:solidFill>
                <a:effectLst/>
                <a:latin typeface="Times New Roman" panose="02020603050405020304" pitchFamily="18" charset="0"/>
              </a:rPr>
              <a:t>Because they have the original idea, they usually have unique ways of carrying it out. Typically, they’re not usually constrained by old customs or approaches. Thus, they establish the early culture by projecting an image  of what the organization should be. However, over time, many people will influence and shape an organization’s culture.</a:t>
            </a:r>
          </a:p>
        </p:txBody>
      </p:sp>
    </p:spTree>
    <p:extLst>
      <p:ext uri="{BB962C8B-B14F-4D97-AF65-F5344CB8AC3E}">
        <p14:creationId xmlns:p14="http://schemas.microsoft.com/office/powerpoint/2010/main" val="384095503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17938" y="263968"/>
            <a:ext cx="11556124" cy="6101221"/>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object 9">
            <a:extLst>
              <a:ext uri="{FF2B5EF4-FFF2-40B4-BE49-F238E27FC236}">
                <a16:creationId xmlns:a16="http://schemas.microsoft.com/office/drawing/2014/main" id="{59F8D830-5D1B-B373-C111-7C2A4CF000A4}"/>
              </a:ext>
            </a:extLst>
          </p:cNvPr>
          <p:cNvSpPr txBox="1">
            <a:spLocks/>
          </p:cNvSpPr>
          <p:nvPr/>
        </p:nvSpPr>
        <p:spPr>
          <a:xfrm>
            <a:off x="1312863" y="247650"/>
            <a:ext cx="9566275" cy="492443"/>
          </a:xfrm>
          <a:prstGeom prst="rect">
            <a:avLst/>
          </a:prstGeom>
        </p:spPr>
        <p:txBody>
          <a:bodyPr rtlCol="0"/>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086485">
              <a:spcBef>
                <a:spcPts val="0"/>
              </a:spcBef>
              <a:defRPr/>
            </a:pPr>
            <a:r>
              <a:rPr lang="en-US" sz="3200" b="1" spc="-20"/>
              <a:t>Charac</a:t>
            </a:r>
            <a:r>
              <a:rPr lang="en-US" sz="3200" b="1" spc="-5"/>
              <a:t>t</a:t>
            </a:r>
            <a:r>
              <a:rPr lang="en-US" sz="3200" b="1" spc="-15"/>
              <a:t>eristi</a:t>
            </a:r>
            <a:r>
              <a:rPr lang="en-US" sz="3200" b="1" spc="-35"/>
              <a:t>c</a:t>
            </a:r>
            <a:r>
              <a:rPr lang="en-US" sz="3200" b="1" spc="-20"/>
              <a:t>s</a:t>
            </a:r>
            <a:r>
              <a:rPr lang="en-US" sz="3200" b="1" spc="-5"/>
              <a:t> </a:t>
            </a:r>
            <a:r>
              <a:rPr lang="en-US" sz="3200" b="1" spc="-20"/>
              <a:t>of</a:t>
            </a:r>
            <a:r>
              <a:rPr lang="en-US" sz="3200" b="1" spc="-5"/>
              <a:t> </a:t>
            </a:r>
            <a:r>
              <a:rPr lang="en-US" sz="3200" b="1" spc="-15"/>
              <a:t>o</a:t>
            </a:r>
            <a:r>
              <a:rPr lang="en-US" sz="3200" b="1" spc="-20"/>
              <a:t>rganization's</a:t>
            </a:r>
            <a:r>
              <a:rPr lang="en-US" sz="3200" b="1" spc="10"/>
              <a:t> </a:t>
            </a:r>
            <a:r>
              <a:rPr lang="en-US" sz="3200" b="1" spc="-20"/>
              <a:t>cultur</a:t>
            </a:r>
            <a:r>
              <a:rPr lang="en-US" sz="3200" b="1" spc="-15"/>
              <a:t>e</a:t>
            </a:r>
            <a:endParaRPr lang="en-US" sz="3200" b="1" spc="-10" dirty="0"/>
          </a:p>
        </p:txBody>
      </p:sp>
      <p:sp>
        <p:nvSpPr>
          <p:cNvPr id="5" name="object 10">
            <a:extLst>
              <a:ext uri="{FF2B5EF4-FFF2-40B4-BE49-F238E27FC236}">
                <a16:creationId xmlns:a16="http://schemas.microsoft.com/office/drawing/2014/main" id="{1E54C1D6-5A0E-25D1-3484-1F0D7F473147}"/>
              </a:ext>
            </a:extLst>
          </p:cNvPr>
          <p:cNvSpPr txBox="1"/>
          <p:nvPr/>
        </p:nvSpPr>
        <p:spPr>
          <a:xfrm>
            <a:off x="773824" y="1080171"/>
            <a:ext cx="7800975" cy="4468813"/>
          </a:xfrm>
          <a:prstGeom prst="rect">
            <a:avLst/>
          </a:prstGeom>
        </p:spPr>
        <p:txBody>
          <a:bodyPr lIns="0" tIns="0" rIns="0" bIns="0">
            <a:spAutoFit/>
          </a:bodyPr>
          <a:lstStyle>
            <a:lvl1pPr marL="1270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algn="l" rtl="0" fontAlgn="base">
              <a:spcBef>
                <a:spcPct val="0"/>
              </a:spcBef>
              <a:spcAft>
                <a:spcPct val="0"/>
              </a:spcAft>
              <a:defRPr>
                <a:solidFill>
                  <a:schemeClr val="tx1"/>
                </a:solidFill>
                <a:latin typeface="Calibri" panose="020F0502020204030204" pitchFamily="34" charset="0"/>
              </a:defRPr>
            </a:lvl6pPr>
            <a:lvl7pPr marL="2971800" indent="-228600" algn="l" rtl="0" fontAlgn="base">
              <a:spcBef>
                <a:spcPct val="0"/>
              </a:spcBef>
              <a:spcAft>
                <a:spcPct val="0"/>
              </a:spcAft>
              <a:defRPr>
                <a:solidFill>
                  <a:schemeClr val="tx1"/>
                </a:solidFill>
                <a:latin typeface="Calibri" panose="020F0502020204030204" pitchFamily="34" charset="0"/>
              </a:defRPr>
            </a:lvl7pPr>
            <a:lvl8pPr marL="3429000" indent="-228600" algn="l" rtl="0" fontAlgn="base">
              <a:spcBef>
                <a:spcPct val="0"/>
              </a:spcBef>
              <a:spcAft>
                <a:spcPct val="0"/>
              </a:spcAft>
              <a:defRPr>
                <a:solidFill>
                  <a:schemeClr val="tx1"/>
                </a:solidFill>
                <a:latin typeface="Calibri" panose="020F0502020204030204" pitchFamily="34" charset="0"/>
              </a:defRPr>
            </a:lvl8pPr>
            <a:lvl9pPr marL="3886200" indent="-228600" algn="l" rtl="0" fontAlgn="base">
              <a:spcBef>
                <a:spcPct val="0"/>
              </a:spcBef>
              <a:spcAft>
                <a:spcPct val="0"/>
              </a:spcAft>
              <a:defRPr>
                <a:solidFill>
                  <a:schemeClr val="tx1"/>
                </a:solidFill>
                <a:latin typeface="Calibri" panose="020F0502020204030204" pitchFamily="34" charset="0"/>
              </a:defRPr>
            </a:lvl9pPr>
          </a:lstStyle>
          <a:p>
            <a:pPr marL="1270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3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Seven characteristics that capture the essence of an organization's culture:</a:t>
            </a:r>
          </a:p>
          <a:p>
            <a:pPr marL="12700" marR="0" lvl="0" indent="0" algn="l" defTabSz="914400" rtl="0" eaLnBrk="1" fontAlgn="base" latinLnBrk="0" hangingPunct="1">
              <a:lnSpc>
                <a:spcPct val="100000"/>
              </a:lnSpc>
              <a:spcBef>
                <a:spcPts val="1200"/>
              </a:spcBef>
              <a:spcAft>
                <a:spcPct val="0"/>
              </a:spcAft>
              <a:buClr>
                <a:srgbClr val="8C1515"/>
              </a:buClr>
              <a:buSzTx/>
              <a:buFont typeface="Times New Roman" panose="02020603050405020304" pitchFamily="18" charset="0"/>
              <a:buAutoNum type="arabicPeriod"/>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Innovation and Risk Taking;</a:t>
            </a:r>
          </a:p>
          <a:p>
            <a:pPr marL="12700" marR="0" lvl="0" indent="0" algn="l" defTabSz="914400" rtl="0" eaLnBrk="1" fontAlgn="base" latinLnBrk="0" hangingPunct="1">
              <a:lnSpc>
                <a:spcPct val="100000"/>
              </a:lnSpc>
              <a:spcBef>
                <a:spcPts val="1175"/>
              </a:spcBef>
              <a:spcAft>
                <a:spcPct val="0"/>
              </a:spcAft>
              <a:buClr>
                <a:srgbClr val="8C1515"/>
              </a:buClr>
              <a:buSzTx/>
              <a:buFont typeface="Times New Roman" panose="02020603050405020304" pitchFamily="18" charset="0"/>
              <a:buAutoNum type="arabicPeriod"/>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Attention to Detail;</a:t>
            </a:r>
          </a:p>
          <a:p>
            <a:pPr marL="12700" marR="0" lvl="0" indent="0" algn="l" defTabSz="914400" rtl="0" eaLnBrk="1" fontAlgn="base" latinLnBrk="0" hangingPunct="1">
              <a:lnSpc>
                <a:spcPct val="100000"/>
              </a:lnSpc>
              <a:spcBef>
                <a:spcPts val="1188"/>
              </a:spcBef>
              <a:spcAft>
                <a:spcPct val="0"/>
              </a:spcAft>
              <a:buClr>
                <a:srgbClr val="8C1515"/>
              </a:buClr>
              <a:buSzTx/>
              <a:buFont typeface="Times New Roman" panose="02020603050405020304" pitchFamily="18" charset="0"/>
              <a:buAutoNum type="arabicPeriod"/>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Outcome Orientation;</a:t>
            </a:r>
          </a:p>
          <a:p>
            <a:pPr marL="12700" marR="0" lvl="0" indent="0" algn="l" defTabSz="914400" rtl="0" eaLnBrk="1" fontAlgn="base" latinLnBrk="0" hangingPunct="1">
              <a:lnSpc>
                <a:spcPct val="100000"/>
              </a:lnSpc>
              <a:spcBef>
                <a:spcPts val="1163"/>
              </a:spcBef>
              <a:spcAft>
                <a:spcPct val="0"/>
              </a:spcAft>
              <a:buClr>
                <a:srgbClr val="8C1515"/>
              </a:buClr>
              <a:buSzTx/>
              <a:buFont typeface="Times New Roman" panose="02020603050405020304" pitchFamily="18" charset="0"/>
              <a:buAutoNum type="arabicPeriod"/>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People Orientation;</a:t>
            </a:r>
          </a:p>
          <a:p>
            <a:pPr marL="12700" marR="0" lvl="0" indent="0" algn="l" defTabSz="914400" rtl="0" eaLnBrk="1" fontAlgn="base" latinLnBrk="0" hangingPunct="1">
              <a:lnSpc>
                <a:spcPct val="100000"/>
              </a:lnSpc>
              <a:spcBef>
                <a:spcPts val="1188"/>
              </a:spcBef>
              <a:spcAft>
                <a:spcPct val="0"/>
              </a:spcAft>
              <a:buClr>
                <a:srgbClr val="8C1515"/>
              </a:buClr>
              <a:buSzTx/>
              <a:buFont typeface="Times New Roman" panose="02020603050405020304" pitchFamily="18" charset="0"/>
              <a:buAutoNum type="arabicPeriod"/>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Team Orientation;</a:t>
            </a:r>
          </a:p>
          <a:p>
            <a:pPr marL="12700" marR="0" lvl="0" indent="0" algn="l" defTabSz="914400" rtl="0" eaLnBrk="1" fontAlgn="base" latinLnBrk="0" hangingPunct="1">
              <a:lnSpc>
                <a:spcPct val="100000"/>
              </a:lnSpc>
              <a:spcBef>
                <a:spcPts val="1163"/>
              </a:spcBef>
              <a:spcAft>
                <a:spcPct val="0"/>
              </a:spcAft>
              <a:buClr>
                <a:srgbClr val="8C1515"/>
              </a:buClr>
              <a:buSzTx/>
              <a:buFont typeface="Times New Roman" panose="02020603050405020304" pitchFamily="18" charset="0"/>
              <a:buAutoNum type="arabicPeriod"/>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Aggressiveness;</a:t>
            </a:r>
          </a:p>
          <a:p>
            <a:pPr marL="12700" marR="0" lvl="0" indent="0" algn="l" defTabSz="914400" rtl="0" eaLnBrk="1" fontAlgn="base" latinLnBrk="0" hangingPunct="1">
              <a:lnSpc>
                <a:spcPct val="100000"/>
              </a:lnSpc>
              <a:spcBef>
                <a:spcPts val="1175"/>
              </a:spcBef>
              <a:spcAft>
                <a:spcPct val="0"/>
              </a:spcAft>
              <a:buClr>
                <a:srgbClr val="8C1515"/>
              </a:buClr>
              <a:buSzTx/>
              <a:buFont typeface="Times New Roman" panose="02020603050405020304" pitchFamily="18" charset="0"/>
              <a:buAutoNum type="arabicPeriod"/>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Stability.</a:t>
            </a:r>
          </a:p>
        </p:txBody>
      </p:sp>
      <p:sp>
        <p:nvSpPr>
          <p:cNvPr id="8" name="object 8">
            <a:extLst>
              <a:ext uri="{FF2B5EF4-FFF2-40B4-BE49-F238E27FC236}">
                <a16:creationId xmlns:a16="http://schemas.microsoft.com/office/drawing/2014/main" id="{1D8DD2E2-2C28-C645-4781-6A194A3FAA47}"/>
              </a:ext>
            </a:extLst>
          </p:cNvPr>
          <p:cNvSpPr>
            <a:spLocks noChangeArrowheads="1"/>
          </p:cNvSpPr>
          <p:nvPr/>
        </p:nvSpPr>
        <p:spPr bwMode="auto">
          <a:xfrm>
            <a:off x="5052484" y="1718442"/>
            <a:ext cx="6467061" cy="4468813"/>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algn="l" rtl="0" fontAlgn="base">
              <a:spcBef>
                <a:spcPct val="0"/>
              </a:spcBef>
              <a:spcAft>
                <a:spcPct val="0"/>
              </a:spcAft>
              <a:defRPr>
                <a:solidFill>
                  <a:schemeClr val="tx1"/>
                </a:solidFill>
                <a:latin typeface="Calibri" panose="020F0502020204030204" pitchFamily="34" charset="0"/>
              </a:defRPr>
            </a:lvl6pPr>
            <a:lvl7pPr marL="2971800" indent="-228600" algn="l" rtl="0" fontAlgn="base">
              <a:spcBef>
                <a:spcPct val="0"/>
              </a:spcBef>
              <a:spcAft>
                <a:spcPct val="0"/>
              </a:spcAft>
              <a:defRPr>
                <a:solidFill>
                  <a:schemeClr val="tx1"/>
                </a:solidFill>
                <a:latin typeface="Calibri" panose="020F0502020204030204" pitchFamily="34" charset="0"/>
              </a:defRPr>
            </a:lvl7pPr>
            <a:lvl8pPr marL="3429000" indent="-228600" algn="l" rtl="0" fontAlgn="base">
              <a:spcBef>
                <a:spcPct val="0"/>
              </a:spcBef>
              <a:spcAft>
                <a:spcPct val="0"/>
              </a:spcAft>
              <a:defRPr>
                <a:solidFill>
                  <a:schemeClr val="tx1"/>
                </a:solidFill>
                <a:latin typeface="Calibri" panose="020F0502020204030204" pitchFamily="34" charset="0"/>
              </a:defRPr>
            </a:lvl8pPr>
            <a:lvl9pPr marL="3886200" indent="-228600" algn="l" rtl="0" fontAlgn="base">
              <a:spcBef>
                <a:spcPct val="0"/>
              </a:spcBef>
              <a:spcAft>
                <a:spcPct val="0"/>
              </a:spcAft>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dirty="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259144464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876266"/>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EC7A425B-EB4B-D45C-4321-E1211711D4D6}"/>
              </a:ext>
            </a:extLst>
          </p:cNvPr>
          <p:cNvSpPr txBox="1"/>
          <p:nvPr/>
        </p:nvSpPr>
        <p:spPr>
          <a:xfrm>
            <a:off x="1137743" y="1972490"/>
            <a:ext cx="9916511" cy="4220001"/>
          </a:xfrm>
          <a:prstGeom prst="rect">
            <a:avLst/>
          </a:prstGeom>
          <a:noFill/>
        </p:spPr>
        <p:txBody>
          <a:bodyPr wrap="square">
            <a:spAutoFit/>
          </a:bodyPr>
          <a:lstStyle/>
          <a:p>
            <a:pPr marL="0" marR="0" algn="just" rtl="0">
              <a:lnSpc>
                <a:spcPct val="150000"/>
              </a:lnSpc>
              <a:spcBef>
                <a:spcPts val="0"/>
              </a:spcBef>
              <a:spcAft>
                <a:spcPts val="800"/>
              </a:spcAft>
            </a:pPr>
            <a:r>
              <a:rPr lang="en-US" sz="2100" b="1" dirty="0">
                <a:effectLst/>
                <a:latin typeface="Times New Roman" panose="02020603050405020304" pitchFamily="18" charset="0"/>
                <a:ea typeface="Calibri" panose="020F0502020204030204" pitchFamily="34" charset="0"/>
                <a:cs typeface="Times New Roman" panose="02020603050405020304" pitchFamily="18" charset="0"/>
              </a:rPr>
              <a:t>1. Innovation and Risk-taking: </a:t>
            </a:r>
            <a:r>
              <a:rPr lang="en-US" sz="2100" dirty="0">
                <a:effectLst/>
                <a:latin typeface="Times New Roman" panose="02020603050405020304" pitchFamily="18" charset="0"/>
                <a:ea typeface="Calibri" panose="020F0502020204030204" pitchFamily="34" charset="0"/>
                <a:cs typeface="Times New Roman" panose="02020603050405020304" pitchFamily="18" charset="0"/>
              </a:rPr>
              <a:t>The degree to which employees are encouraged to be innovative and to take risks.</a:t>
            </a:r>
          </a:p>
          <a:p>
            <a:pPr marL="0" marR="0" algn="just" rtl="0">
              <a:lnSpc>
                <a:spcPct val="150000"/>
              </a:lnSpc>
              <a:spcBef>
                <a:spcPts val="0"/>
              </a:spcBef>
              <a:spcAft>
                <a:spcPts val="800"/>
              </a:spcAft>
            </a:pPr>
            <a:r>
              <a:rPr lang="en-US" sz="2100" b="1" dirty="0">
                <a:effectLst/>
                <a:latin typeface="Times New Roman" panose="02020603050405020304" pitchFamily="18" charset="0"/>
                <a:ea typeface="Calibri" panose="020F0502020204030204" pitchFamily="34" charset="0"/>
                <a:cs typeface="Times New Roman" panose="02020603050405020304" pitchFamily="18" charset="0"/>
              </a:rPr>
              <a:t>2. Attention to Detail: </a:t>
            </a:r>
            <a:r>
              <a:rPr lang="en-US" sz="2100" dirty="0">
                <a:effectLst/>
                <a:latin typeface="Times New Roman" panose="02020603050405020304" pitchFamily="18" charset="0"/>
                <a:ea typeface="Calibri" panose="020F0502020204030204" pitchFamily="34" charset="0"/>
                <a:cs typeface="Times New Roman" panose="02020603050405020304" pitchFamily="18" charset="0"/>
              </a:rPr>
              <a:t>The degree to which employees are expected to exhibit precision, analysis and attention to detail.</a:t>
            </a:r>
          </a:p>
          <a:p>
            <a:pPr marL="0" marR="0" algn="just" rtl="0">
              <a:lnSpc>
                <a:spcPct val="150000"/>
              </a:lnSpc>
              <a:spcBef>
                <a:spcPts val="0"/>
              </a:spcBef>
              <a:spcAft>
                <a:spcPts val="800"/>
              </a:spcAft>
            </a:pPr>
            <a:r>
              <a:rPr lang="en-US" sz="2100" b="1" dirty="0">
                <a:effectLst/>
                <a:latin typeface="Times New Roman" panose="02020603050405020304" pitchFamily="18" charset="0"/>
                <a:ea typeface="Calibri" panose="020F0502020204030204" pitchFamily="34" charset="0"/>
                <a:cs typeface="Times New Roman" panose="02020603050405020304" pitchFamily="18" charset="0"/>
              </a:rPr>
              <a:t>3. Outcome Orientation: </a:t>
            </a:r>
            <a:r>
              <a:rPr lang="en-US" sz="2100" dirty="0">
                <a:effectLst/>
                <a:latin typeface="Times New Roman" panose="02020603050405020304" pitchFamily="18" charset="0"/>
                <a:ea typeface="Calibri" panose="020F0502020204030204" pitchFamily="34" charset="0"/>
                <a:cs typeface="Times New Roman" panose="02020603050405020304" pitchFamily="18" charset="0"/>
              </a:rPr>
              <a:t>The degree to which managers focus on results or outcomes rather than on techniques and processes used to achieve these outcomes.</a:t>
            </a:r>
          </a:p>
          <a:p>
            <a:pPr marL="0" marR="0" algn="just" rtl="0">
              <a:lnSpc>
                <a:spcPct val="150000"/>
              </a:lnSpc>
              <a:spcBef>
                <a:spcPts val="0"/>
              </a:spcBef>
              <a:spcAft>
                <a:spcPts val="800"/>
              </a:spcAft>
            </a:pPr>
            <a:r>
              <a:rPr lang="en-US" sz="2100" b="1" dirty="0">
                <a:effectLst/>
                <a:latin typeface="Times New Roman" panose="02020603050405020304" pitchFamily="18" charset="0"/>
                <a:ea typeface="Calibri" panose="020F0502020204030204" pitchFamily="34" charset="0"/>
                <a:cs typeface="Times New Roman" panose="02020603050405020304" pitchFamily="18" charset="0"/>
              </a:rPr>
              <a:t>4. People Orientation: </a:t>
            </a:r>
            <a:r>
              <a:rPr lang="en-US" sz="2100" dirty="0">
                <a:effectLst/>
                <a:latin typeface="Times New Roman" panose="02020603050405020304" pitchFamily="18" charset="0"/>
                <a:ea typeface="Calibri" panose="020F0502020204030204" pitchFamily="34" charset="0"/>
                <a:cs typeface="Times New Roman" panose="02020603050405020304" pitchFamily="18" charset="0"/>
              </a:rPr>
              <a:t>The degree to which management decisions take into consideration the effect of decisions on people within the organization.</a:t>
            </a:r>
          </a:p>
        </p:txBody>
      </p:sp>
      <p:sp>
        <p:nvSpPr>
          <p:cNvPr id="6" name="object 9">
            <a:extLst>
              <a:ext uri="{FF2B5EF4-FFF2-40B4-BE49-F238E27FC236}">
                <a16:creationId xmlns:a16="http://schemas.microsoft.com/office/drawing/2014/main" id="{D0CD6BAB-C9CD-20B9-D9F7-1C463CB15696}"/>
              </a:ext>
            </a:extLst>
          </p:cNvPr>
          <p:cNvSpPr txBox="1">
            <a:spLocks/>
          </p:cNvSpPr>
          <p:nvPr/>
        </p:nvSpPr>
        <p:spPr>
          <a:xfrm>
            <a:off x="1312860" y="1018382"/>
            <a:ext cx="9566275" cy="553998"/>
          </a:xfrm>
          <a:prstGeom prst="rect">
            <a:avLst/>
          </a:prstGeom>
        </p:spPr>
        <p:txBody>
          <a:bodyPr rtlCol="0"/>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086485">
              <a:spcBef>
                <a:spcPts val="0"/>
              </a:spcBef>
              <a:defRPr/>
            </a:pPr>
            <a:r>
              <a:rPr lang="en-US" sz="3600" b="1" spc="-20"/>
              <a:t>Charac</a:t>
            </a:r>
            <a:r>
              <a:rPr lang="en-US" sz="3600" b="1" spc="-5"/>
              <a:t>t</a:t>
            </a:r>
            <a:r>
              <a:rPr lang="en-US" sz="3600" b="1" spc="-15"/>
              <a:t>eristi</a:t>
            </a:r>
            <a:r>
              <a:rPr lang="en-US" sz="3600" b="1" spc="-35"/>
              <a:t>c</a:t>
            </a:r>
            <a:r>
              <a:rPr lang="en-US" sz="3600" b="1" spc="-20"/>
              <a:t>s</a:t>
            </a:r>
            <a:r>
              <a:rPr lang="en-US" sz="3600" b="1" spc="-5"/>
              <a:t> </a:t>
            </a:r>
            <a:r>
              <a:rPr lang="en-US" sz="3600" b="1" spc="-20"/>
              <a:t>of</a:t>
            </a:r>
            <a:r>
              <a:rPr lang="en-US" sz="3600" b="1" spc="-5"/>
              <a:t> </a:t>
            </a:r>
            <a:r>
              <a:rPr lang="en-US" sz="3600" b="1" spc="-15"/>
              <a:t>o</a:t>
            </a:r>
            <a:r>
              <a:rPr lang="en-US" sz="3600" b="1" spc="-20"/>
              <a:t>rganization's</a:t>
            </a:r>
            <a:r>
              <a:rPr lang="en-US" sz="3600" b="1" spc="10"/>
              <a:t> </a:t>
            </a:r>
            <a:r>
              <a:rPr lang="en-US" sz="3600" b="1" spc="-20"/>
              <a:t>cultur</a:t>
            </a:r>
            <a:r>
              <a:rPr lang="en-US" sz="3600" b="1" spc="-15"/>
              <a:t>e</a:t>
            </a:r>
            <a:endParaRPr lang="en-US" spc="-10" dirty="0"/>
          </a:p>
        </p:txBody>
      </p:sp>
    </p:spTree>
    <p:extLst>
      <p:ext uri="{BB962C8B-B14F-4D97-AF65-F5344CB8AC3E}">
        <p14:creationId xmlns:p14="http://schemas.microsoft.com/office/powerpoint/2010/main" val="70502138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object 8">
            <a:extLst>
              <a:ext uri="{FF2B5EF4-FFF2-40B4-BE49-F238E27FC236}">
                <a16:creationId xmlns:a16="http://schemas.microsoft.com/office/drawing/2014/main" id="{28CE2CE8-F8A8-F59A-C1A8-678F6B87F96D}"/>
              </a:ext>
            </a:extLst>
          </p:cNvPr>
          <p:cNvSpPr txBox="1">
            <a:spLocks/>
          </p:cNvSpPr>
          <p:nvPr/>
        </p:nvSpPr>
        <p:spPr>
          <a:xfrm>
            <a:off x="762000" y="538651"/>
            <a:ext cx="10814050" cy="557845"/>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419600" indent="-3609975">
              <a:lnSpc>
                <a:spcPts val="4775"/>
              </a:lnSpc>
            </a:pPr>
            <a:r>
              <a:rPr lang="en-US" altLang="en-US" sz="3200" b="1" dirty="0">
                <a:latin typeface="Times New Roman" panose="02020603050405020304" pitchFamily="18" charset="0"/>
                <a:cs typeface="Times New Roman" panose="02020603050405020304" pitchFamily="18" charset="0"/>
              </a:rPr>
              <a:t>Functions and Liabilities of Organizational Culture</a:t>
            </a:r>
          </a:p>
        </p:txBody>
      </p:sp>
      <p:sp>
        <p:nvSpPr>
          <p:cNvPr id="8" name="object 9">
            <a:extLst>
              <a:ext uri="{FF2B5EF4-FFF2-40B4-BE49-F238E27FC236}">
                <a16:creationId xmlns:a16="http://schemas.microsoft.com/office/drawing/2014/main" id="{9247E2EC-310D-E7A3-D0CC-A643BB8D2723}"/>
              </a:ext>
            </a:extLst>
          </p:cNvPr>
          <p:cNvSpPr txBox="1"/>
          <p:nvPr/>
        </p:nvSpPr>
        <p:spPr>
          <a:xfrm>
            <a:off x="970756" y="1096496"/>
            <a:ext cx="10396537" cy="3885679"/>
          </a:xfrm>
          <a:prstGeom prst="rect">
            <a:avLst/>
          </a:prstGeom>
        </p:spPr>
        <p:txBody>
          <a:bodyPr wrap="square" lIns="0" tIns="0" rIns="0" bIns="0">
            <a:spAutoFit/>
          </a:bodyPr>
          <a:lstStyle>
            <a:lvl1pPr marL="1270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algn="l" rtl="0" fontAlgn="base">
              <a:spcBef>
                <a:spcPct val="0"/>
              </a:spcBef>
              <a:spcAft>
                <a:spcPct val="0"/>
              </a:spcAft>
              <a:defRPr>
                <a:solidFill>
                  <a:schemeClr val="tx1"/>
                </a:solidFill>
                <a:latin typeface="Calibri" panose="020F0502020204030204" pitchFamily="34" charset="0"/>
              </a:defRPr>
            </a:lvl6pPr>
            <a:lvl7pPr marL="2971800" indent="-228600" algn="l" rtl="0" fontAlgn="base">
              <a:spcBef>
                <a:spcPct val="0"/>
              </a:spcBef>
              <a:spcAft>
                <a:spcPct val="0"/>
              </a:spcAft>
              <a:defRPr>
                <a:solidFill>
                  <a:schemeClr val="tx1"/>
                </a:solidFill>
                <a:latin typeface="Calibri" panose="020F0502020204030204" pitchFamily="34" charset="0"/>
              </a:defRPr>
            </a:lvl7pPr>
            <a:lvl8pPr marL="3429000" indent="-228600" algn="l" rtl="0" fontAlgn="base">
              <a:spcBef>
                <a:spcPct val="0"/>
              </a:spcBef>
              <a:spcAft>
                <a:spcPct val="0"/>
              </a:spcAft>
              <a:defRPr>
                <a:solidFill>
                  <a:schemeClr val="tx1"/>
                </a:solidFill>
                <a:latin typeface="Calibri" panose="020F0502020204030204" pitchFamily="34" charset="0"/>
              </a:defRPr>
            </a:lvl8pPr>
            <a:lvl9pPr marL="3886200" indent="-228600" algn="l" rtl="0" fontAlgn="base">
              <a:spcBef>
                <a:spcPct val="0"/>
              </a:spcBef>
              <a:spcAft>
                <a:spcPct val="0"/>
              </a:spcAft>
              <a:defRPr>
                <a:solidFill>
                  <a:schemeClr val="tx1"/>
                </a:solidFill>
                <a:latin typeface="Calibri" panose="020F0502020204030204" pitchFamily="34" charset="0"/>
              </a:defRPr>
            </a:lvl9pPr>
          </a:lstStyle>
          <a:p>
            <a:pPr marL="12700" marR="0" lvl="0" indent="0" algn="just" defTabSz="914400" rtl="0" eaLnBrk="1" fontAlgn="base" latinLnBrk="0" hangingPunct="1">
              <a:lnSpc>
                <a:spcPct val="150000"/>
              </a:lnSpc>
              <a:spcBef>
                <a:spcPct val="0"/>
              </a:spcBef>
              <a:spcAft>
                <a:spcPct val="0"/>
              </a:spcAft>
              <a:buClrTx/>
              <a:buSzTx/>
              <a:buFontTx/>
              <a:buNone/>
              <a:tabLst/>
              <a:defRPr/>
            </a:pPr>
            <a:r>
              <a:rPr kumimoji="0" lang="en-US" altLang="en-US" sz="2000" b="0" i="1"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Functions of Organizational Culture</a:t>
            </a:r>
            <a:r>
              <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Increasing organizational commitment and the consistency of employee behavior; aids employees by reducing ambiguity.</a:t>
            </a:r>
          </a:p>
          <a:p>
            <a:pPr lvl="0" algn="l" rtl="0" fontAlgn="base">
              <a:spcBef>
                <a:spcPts val="625"/>
              </a:spcBef>
              <a:spcAft>
                <a:spcPct val="0"/>
              </a:spcAft>
              <a:defRPr/>
            </a:pPr>
            <a:r>
              <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There are </a:t>
            </a:r>
            <a:r>
              <a:rPr lang="en-US" altLang="en-US" sz="2000" b="1" dirty="0">
                <a:solidFill>
                  <a:prstClr val="black"/>
                </a:solidFill>
                <a:highlight>
                  <a:srgbClr val="FFFF00"/>
                </a:highlight>
                <a:latin typeface="Times New Roman" panose="02020603050405020304" pitchFamily="18" charset="0"/>
                <a:cs typeface="Times New Roman" panose="02020603050405020304" pitchFamily="18" charset="0"/>
              </a:rPr>
              <a:t>four </a:t>
            </a:r>
            <a:r>
              <a:rPr kumimoji="0" lang="en-US" altLang="en-US" sz="2000" b="1" i="0" u="none" strike="noStrike" kern="1200" cap="none" spc="0" normalizeH="0" baseline="0" noProof="0" dirty="0">
                <a:ln>
                  <a:noFill/>
                </a:ln>
                <a:solidFill>
                  <a:prstClr val="black"/>
                </a:solidFill>
                <a:effectLst/>
                <a:highlight>
                  <a:srgbClr val="FFFF00"/>
                </a:highlight>
                <a:uLnTx/>
                <a:uFillTx/>
                <a:latin typeface="Times New Roman" panose="02020603050405020304" pitchFamily="18" charset="0"/>
                <a:ea typeface="+mn-ea"/>
                <a:cs typeface="Times New Roman" panose="02020603050405020304" pitchFamily="18" charset="0"/>
              </a:rPr>
              <a:t>basic functions </a:t>
            </a:r>
            <a:r>
              <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of culture that help achieve these benefits:</a:t>
            </a:r>
          </a:p>
          <a:p>
            <a:pPr marL="295910" indent="-283845" algn="just" rtl="0">
              <a:lnSpc>
                <a:spcPct val="100000"/>
              </a:lnSpc>
              <a:spcBef>
                <a:spcPts val="705"/>
              </a:spcBef>
              <a:buClr>
                <a:srgbClr val="676A54"/>
              </a:buClr>
              <a:buSzPct val="79687"/>
              <a:buFont typeface="Wingdings"/>
              <a:buChar char=""/>
              <a:tabLst>
                <a:tab pos="296545" algn="l"/>
              </a:tabLst>
            </a:pPr>
            <a:r>
              <a:rPr lang="en-US" sz="2000" dirty="0">
                <a:latin typeface="Times New Roman" panose="02020603050405020304" pitchFamily="18" charset="0"/>
                <a:cs typeface="Times New Roman" panose="02020603050405020304" pitchFamily="18" charset="0"/>
              </a:rPr>
              <a:t>Brings </a:t>
            </a:r>
            <a:r>
              <a:rPr lang="en-US" sz="2000" spc="5" dirty="0">
                <a:latin typeface="Times New Roman" panose="02020603050405020304" pitchFamily="18" charset="0"/>
                <a:cs typeface="Times New Roman" panose="02020603050405020304" pitchFamily="18" charset="0"/>
              </a:rPr>
              <a:t>all </a:t>
            </a:r>
            <a:r>
              <a:rPr lang="en-US" sz="2000" dirty="0">
                <a:latin typeface="Times New Roman" panose="02020603050405020304" pitchFamily="18" charset="0"/>
                <a:cs typeface="Times New Roman" panose="02020603050405020304" pitchFamily="18" charset="0"/>
              </a:rPr>
              <a:t>the employees at a common</a:t>
            </a:r>
            <a:r>
              <a:rPr lang="en-US" sz="2000" spc="-185" dirty="0">
                <a:latin typeface="Times New Roman" panose="02020603050405020304" pitchFamily="18" charset="0"/>
                <a:cs typeface="Times New Roman" panose="02020603050405020304" pitchFamily="18" charset="0"/>
              </a:rPr>
              <a:t> </a:t>
            </a:r>
            <a:r>
              <a:rPr lang="en-US" sz="2000" spc="5" dirty="0">
                <a:latin typeface="Times New Roman" panose="02020603050405020304" pitchFamily="18" charset="0"/>
                <a:cs typeface="Times New Roman" panose="02020603050405020304" pitchFamily="18" charset="0"/>
              </a:rPr>
              <a:t>platform.</a:t>
            </a:r>
          </a:p>
          <a:p>
            <a:pPr marL="295910" marR="309880" indent="-283845" algn="just" rtl="0">
              <a:lnSpc>
                <a:spcPct val="100000"/>
              </a:lnSpc>
              <a:spcBef>
                <a:spcPts val="600"/>
              </a:spcBef>
              <a:buClr>
                <a:srgbClr val="676A54"/>
              </a:buClr>
              <a:buSzPct val="79687"/>
              <a:buFont typeface="Wingdings"/>
              <a:buChar char=""/>
              <a:tabLst>
                <a:tab pos="296545" algn="l"/>
              </a:tabLst>
            </a:pPr>
            <a:r>
              <a:rPr lang="en-US" sz="2000" dirty="0">
                <a:latin typeface="Times New Roman" panose="02020603050405020304" pitchFamily="18" charset="0"/>
                <a:cs typeface="Times New Roman" panose="02020603050405020304" pitchFamily="18" charset="0"/>
              </a:rPr>
              <a:t>Culture decides the </a:t>
            </a:r>
            <a:r>
              <a:rPr lang="en-US" sz="2000" spc="5" dirty="0">
                <a:latin typeface="Times New Roman" panose="02020603050405020304" pitchFamily="18" charset="0"/>
                <a:cs typeface="Times New Roman" panose="02020603050405020304" pitchFamily="18" charset="0"/>
              </a:rPr>
              <a:t>way </a:t>
            </a:r>
            <a:r>
              <a:rPr lang="en-US" sz="2000" dirty="0">
                <a:latin typeface="Times New Roman" panose="02020603050405020304" pitchFamily="18" charset="0"/>
                <a:cs typeface="Times New Roman" panose="02020603050405020304" pitchFamily="18" charset="0"/>
              </a:rPr>
              <a:t>employees interact</a:t>
            </a:r>
            <a:r>
              <a:rPr lang="en-US" sz="2000" spc="-21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at  their</a:t>
            </a:r>
            <a:r>
              <a:rPr lang="en-US" sz="2000" spc="-45"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workplace</a:t>
            </a:r>
          </a:p>
          <a:p>
            <a:pPr marL="295910" indent="-283845" algn="just" rtl="0">
              <a:lnSpc>
                <a:spcPct val="100000"/>
              </a:lnSpc>
              <a:spcBef>
                <a:spcPts val="600"/>
              </a:spcBef>
              <a:buClr>
                <a:srgbClr val="676A54"/>
              </a:buClr>
              <a:buSzPct val="79687"/>
              <a:buFont typeface="Wingdings"/>
              <a:buChar char=""/>
              <a:tabLst>
                <a:tab pos="296545" algn="l"/>
              </a:tabLst>
            </a:pPr>
            <a:r>
              <a:rPr lang="en-US" sz="2000" dirty="0">
                <a:latin typeface="Times New Roman" panose="02020603050405020304" pitchFamily="18" charset="0"/>
                <a:cs typeface="Times New Roman" panose="02020603050405020304" pitchFamily="18" charset="0"/>
              </a:rPr>
              <a:t>Creation of sense of identity.</a:t>
            </a:r>
          </a:p>
          <a:p>
            <a:pPr marL="295910" marR="5080" indent="-283845" algn="just" rtl="0">
              <a:lnSpc>
                <a:spcPct val="100000"/>
              </a:lnSpc>
              <a:spcBef>
                <a:spcPts val="605"/>
              </a:spcBef>
              <a:buClr>
                <a:srgbClr val="676A54"/>
              </a:buClr>
              <a:buSzPct val="79687"/>
              <a:buFont typeface="Wingdings"/>
              <a:buChar char=""/>
              <a:tabLst>
                <a:tab pos="296545" algn="l"/>
              </a:tabLst>
            </a:pPr>
            <a:r>
              <a:rPr lang="en-US" sz="2000" dirty="0">
                <a:latin typeface="Times New Roman" panose="02020603050405020304" pitchFamily="18" charset="0"/>
                <a:cs typeface="Times New Roman" panose="02020603050405020304" pitchFamily="18" charset="0"/>
              </a:rPr>
              <a:t>Culture represents the predefined policies</a:t>
            </a:r>
            <a:r>
              <a:rPr lang="en-US" sz="2000" spc="-175" dirty="0">
                <a:latin typeface="Times New Roman" panose="02020603050405020304" pitchFamily="18" charset="0"/>
                <a:cs typeface="Times New Roman" panose="02020603050405020304" pitchFamily="18" charset="0"/>
              </a:rPr>
              <a:t> </a:t>
            </a:r>
            <a:r>
              <a:rPr lang="en-US" sz="2000" spc="5" dirty="0">
                <a:latin typeface="Times New Roman" panose="02020603050405020304" pitchFamily="18" charset="0"/>
                <a:cs typeface="Times New Roman" panose="02020603050405020304" pitchFamily="18" charset="0"/>
              </a:rPr>
              <a:t>which  </a:t>
            </a:r>
            <a:r>
              <a:rPr lang="en-US" sz="2000" dirty="0">
                <a:latin typeface="Times New Roman" panose="02020603050405020304" pitchFamily="18" charset="0"/>
                <a:cs typeface="Times New Roman" panose="02020603050405020304" pitchFamily="18" charset="0"/>
              </a:rPr>
              <a:t>guide the employees and give </a:t>
            </a:r>
            <a:r>
              <a:rPr lang="en-US" sz="2000" spc="5" dirty="0">
                <a:latin typeface="Times New Roman" panose="02020603050405020304" pitchFamily="18" charset="0"/>
                <a:cs typeface="Times New Roman" panose="02020603050405020304" pitchFamily="18" charset="0"/>
              </a:rPr>
              <a:t>them </a:t>
            </a:r>
            <a:r>
              <a:rPr lang="en-US" sz="2000" dirty="0">
                <a:latin typeface="Times New Roman" panose="02020603050405020304" pitchFamily="18" charset="0"/>
                <a:cs typeface="Times New Roman" panose="02020603050405020304" pitchFamily="18" charset="0"/>
              </a:rPr>
              <a:t>a sense of  direction at the</a:t>
            </a:r>
            <a:r>
              <a:rPr lang="en-US" sz="2000" spc="-50"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workplace.</a:t>
            </a:r>
          </a:p>
          <a:p>
            <a:pPr marL="12700" marR="0" lvl="0" indent="0" algn="l" defTabSz="914400" rtl="0" eaLnBrk="1" fontAlgn="base" latinLnBrk="0" hangingPunct="1">
              <a:spcBef>
                <a:spcPts val="775"/>
              </a:spcBef>
              <a:spcAft>
                <a:spcPct val="0"/>
              </a:spcAft>
              <a:buClrTx/>
              <a:buSzTx/>
              <a:buFontTx/>
              <a:buNone/>
              <a:tabLst/>
              <a:defRPr/>
            </a:pPr>
            <a:r>
              <a:rPr kumimoji="0" lang="en-US" altLang="en-US" sz="2000" b="1" i="1" u="none" strike="noStrike" kern="1200" cap="none" spc="0" normalizeH="0" baseline="0" noProof="0" dirty="0">
                <a:ln>
                  <a:noFill/>
                </a:ln>
                <a:solidFill>
                  <a:prstClr val="black"/>
                </a:solidFill>
                <a:effectLst/>
                <a:highlight>
                  <a:srgbClr val="FFFF00"/>
                </a:highlight>
                <a:uLnTx/>
                <a:uFillTx/>
                <a:latin typeface="Times New Roman" panose="02020603050405020304" pitchFamily="18" charset="0"/>
                <a:ea typeface="+mn-ea"/>
                <a:cs typeface="Times New Roman" panose="02020603050405020304" pitchFamily="18" charset="0"/>
              </a:rPr>
              <a:t>Culture as a Barrier</a:t>
            </a:r>
            <a:r>
              <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Because culture is difficult to change in the short run and defines proper behavior, it may create barriers in the organization:</a:t>
            </a:r>
          </a:p>
        </p:txBody>
      </p:sp>
      <p:sp>
        <p:nvSpPr>
          <p:cNvPr id="11" name="object 13">
            <a:extLst>
              <a:ext uri="{FF2B5EF4-FFF2-40B4-BE49-F238E27FC236}">
                <a16:creationId xmlns:a16="http://schemas.microsoft.com/office/drawing/2014/main" id="{39618790-DCAD-4F8C-46A6-31A0830CE46F}"/>
              </a:ext>
            </a:extLst>
          </p:cNvPr>
          <p:cNvSpPr txBox="1"/>
          <p:nvPr/>
        </p:nvSpPr>
        <p:spPr>
          <a:xfrm>
            <a:off x="1737350" y="4954201"/>
            <a:ext cx="4791414" cy="1923604"/>
          </a:xfrm>
          <a:prstGeom prst="rect">
            <a:avLst/>
          </a:prstGeom>
        </p:spPr>
        <p:txBody>
          <a:bodyPr wrap="square" lIns="0" tIns="0" rIns="0" bIns="0">
            <a:spAutoFit/>
          </a:bodyPr>
          <a:lstStyle>
            <a:lvl1pPr marL="12700">
              <a:tabLst>
                <a:tab pos="468313" algn="l"/>
              </a:tabLst>
              <a:defRPr>
                <a:solidFill>
                  <a:schemeClr val="tx1"/>
                </a:solidFill>
                <a:latin typeface="Calibri" panose="020F0502020204030204" pitchFamily="34" charset="0"/>
              </a:defRPr>
            </a:lvl1pPr>
            <a:lvl2pPr marL="742950" indent="-285750">
              <a:tabLst>
                <a:tab pos="468313" algn="l"/>
              </a:tabLst>
              <a:defRPr>
                <a:solidFill>
                  <a:schemeClr val="tx1"/>
                </a:solidFill>
                <a:latin typeface="Calibri" panose="020F0502020204030204" pitchFamily="34" charset="0"/>
              </a:defRPr>
            </a:lvl2pPr>
            <a:lvl3pPr marL="1143000" indent="-228600">
              <a:tabLst>
                <a:tab pos="468313" algn="l"/>
              </a:tabLst>
              <a:defRPr>
                <a:solidFill>
                  <a:schemeClr val="tx1"/>
                </a:solidFill>
                <a:latin typeface="Calibri" panose="020F0502020204030204" pitchFamily="34" charset="0"/>
              </a:defRPr>
            </a:lvl3pPr>
            <a:lvl4pPr marL="1600200" indent="-228600">
              <a:tabLst>
                <a:tab pos="468313" algn="l"/>
              </a:tabLst>
              <a:defRPr>
                <a:solidFill>
                  <a:schemeClr val="tx1"/>
                </a:solidFill>
                <a:latin typeface="Calibri" panose="020F0502020204030204" pitchFamily="34" charset="0"/>
              </a:defRPr>
            </a:lvl4pPr>
            <a:lvl5pPr marL="2057400" indent="-228600">
              <a:tabLst>
                <a:tab pos="468313" algn="l"/>
              </a:tabLst>
              <a:defRPr>
                <a:solidFill>
                  <a:schemeClr val="tx1"/>
                </a:solidFill>
                <a:latin typeface="Calibri" panose="020F0502020204030204" pitchFamily="34" charset="0"/>
              </a:defRPr>
            </a:lvl5pPr>
            <a:lvl6pPr marL="2514600" indent="-228600" algn="l" rtl="0" fontAlgn="base">
              <a:spcBef>
                <a:spcPct val="0"/>
              </a:spcBef>
              <a:spcAft>
                <a:spcPct val="0"/>
              </a:spcAft>
              <a:tabLst>
                <a:tab pos="468313" algn="l"/>
              </a:tabLst>
              <a:defRPr>
                <a:solidFill>
                  <a:schemeClr val="tx1"/>
                </a:solidFill>
                <a:latin typeface="Calibri" panose="020F0502020204030204" pitchFamily="34" charset="0"/>
              </a:defRPr>
            </a:lvl6pPr>
            <a:lvl7pPr marL="2971800" indent="-228600" algn="l" rtl="0" fontAlgn="base">
              <a:spcBef>
                <a:spcPct val="0"/>
              </a:spcBef>
              <a:spcAft>
                <a:spcPct val="0"/>
              </a:spcAft>
              <a:tabLst>
                <a:tab pos="468313" algn="l"/>
              </a:tabLst>
              <a:defRPr>
                <a:solidFill>
                  <a:schemeClr val="tx1"/>
                </a:solidFill>
                <a:latin typeface="Calibri" panose="020F0502020204030204" pitchFamily="34" charset="0"/>
              </a:defRPr>
            </a:lvl7pPr>
            <a:lvl8pPr marL="3429000" indent="-228600" algn="l" rtl="0" fontAlgn="base">
              <a:spcBef>
                <a:spcPct val="0"/>
              </a:spcBef>
              <a:spcAft>
                <a:spcPct val="0"/>
              </a:spcAft>
              <a:tabLst>
                <a:tab pos="468313" algn="l"/>
              </a:tabLst>
              <a:defRPr>
                <a:solidFill>
                  <a:schemeClr val="tx1"/>
                </a:solidFill>
                <a:latin typeface="Calibri" panose="020F0502020204030204" pitchFamily="34" charset="0"/>
              </a:defRPr>
            </a:lvl8pPr>
            <a:lvl9pPr marL="3886200" indent="-228600" algn="l" rtl="0" fontAlgn="base">
              <a:spcBef>
                <a:spcPct val="0"/>
              </a:spcBef>
              <a:spcAft>
                <a:spcPct val="0"/>
              </a:spcAft>
              <a:tabLst>
                <a:tab pos="468313" algn="l"/>
              </a:tabLst>
              <a:defRPr>
                <a:solidFill>
                  <a:schemeClr val="tx1"/>
                </a:solidFill>
                <a:latin typeface="Calibri" panose="020F0502020204030204" pitchFamily="34" charset="0"/>
              </a:defRPr>
            </a:lvl9pPr>
          </a:lstStyle>
          <a:p>
            <a:pPr marL="12700" marR="0" lvl="0" indent="0" algn="l" defTabSz="914400" rtl="0" eaLnBrk="1" fontAlgn="base" latinLnBrk="0" hangingPunct="1">
              <a:lnSpc>
                <a:spcPct val="125000"/>
              </a:lnSpc>
              <a:spcBef>
                <a:spcPct val="0"/>
              </a:spcBef>
              <a:spcAft>
                <a:spcPct val="0"/>
              </a:spcAft>
              <a:buClrTx/>
              <a:buSzTx/>
              <a:buFontTx/>
              <a:buNone/>
              <a:tabLst>
                <a:tab pos="468313" algn="l"/>
              </a:tabLst>
              <a:defRPr/>
            </a:pPr>
            <a:r>
              <a:rPr kumimoji="0" lang="en-US" altLang="en-US" sz="2000" b="0" i="0" u="none" strike="noStrike" kern="1200" cap="none" spc="0" normalizeH="0" baseline="0" noProof="0" dirty="0">
                <a:ln>
                  <a:noFill/>
                </a:ln>
                <a:solidFill>
                  <a:srgbClr val="8C1515"/>
                </a:solidFill>
                <a:effectLst/>
                <a:uLnTx/>
                <a:uFillTx/>
                <a:latin typeface="Times New Roman" panose="02020603050405020304" pitchFamily="18" charset="0"/>
                <a:ea typeface="+mn-ea"/>
                <a:cs typeface="Times New Roman" panose="02020603050405020304" pitchFamily="18" charset="0"/>
              </a:rPr>
              <a:t>a.   </a:t>
            </a:r>
            <a:r>
              <a:rPr kumimoji="0" lang="en-US" altLang="en-US" sz="2000" b="0" i="0" u="sng" strike="noStrike" kern="1200" cap="none" spc="0" normalizeH="0" baseline="0" noProof="0" dirty="0">
                <a:ln>
                  <a:noFill/>
                </a:ln>
                <a:solidFill>
                  <a:schemeClr val="tx1">
                    <a:lumMod val="95000"/>
                    <a:lumOff val="5000"/>
                  </a:schemeClr>
                </a:solidFill>
                <a:effectLst/>
                <a:uLnTx/>
                <a:uFillTx/>
                <a:latin typeface="Times New Roman" panose="02020603050405020304" pitchFamily="18" charset="0"/>
                <a:ea typeface="+mn-ea"/>
                <a:cs typeface="Times New Roman" panose="02020603050405020304" pitchFamily="18" charset="0"/>
              </a:rPr>
              <a:t>Barrier to change</a:t>
            </a:r>
          </a:p>
          <a:p>
            <a:pPr marL="12700" marR="0" lvl="0" indent="0" algn="l" defTabSz="914400" rtl="0" eaLnBrk="1" fontAlgn="base" latinLnBrk="0" hangingPunct="1">
              <a:lnSpc>
                <a:spcPct val="125000"/>
              </a:lnSpc>
              <a:spcBef>
                <a:spcPct val="0"/>
              </a:spcBef>
              <a:spcAft>
                <a:spcPct val="0"/>
              </a:spcAft>
              <a:buClrTx/>
              <a:buSzTx/>
              <a:buFontTx/>
              <a:buNone/>
              <a:tabLst>
                <a:tab pos="468313" algn="l"/>
              </a:tabLst>
              <a:defRPr/>
            </a:pPr>
            <a:r>
              <a:rPr kumimoji="0" lang="en-US" altLang="en-US" sz="2000" b="0" i="0" u="none" strike="noStrike" kern="1200" cap="none" spc="0" normalizeH="0" baseline="0" noProof="0" dirty="0">
                <a:ln>
                  <a:noFill/>
                </a:ln>
                <a:solidFill>
                  <a:srgbClr val="8C1515"/>
                </a:solidFill>
                <a:effectLst/>
                <a:uLnTx/>
                <a:uFillTx/>
                <a:latin typeface="Times New Roman" panose="02020603050405020304" pitchFamily="18" charset="0"/>
                <a:ea typeface="+mn-ea"/>
                <a:cs typeface="Times New Roman" panose="02020603050405020304" pitchFamily="18" charset="0"/>
              </a:rPr>
              <a:t>b.</a:t>
            </a:r>
            <a:endPar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12700" marR="0" lvl="0" indent="0" algn="l" defTabSz="914400" rtl="0" eaLnBrk="1" fontAlgn="base" latinLnBrk="0" hangingPunct="1">
              <a:lnSpc>
                <a:spcPct val="100000"/>
              </a:lnSpc>
              <a:spcBef>
                <a:spcPts val="588"/>
              </a:spcBef>
              <a:spcAft>
                <a:spcPct val="0"/>
              </a:spcAft>
              <a:buClrTx/>
              <a:buSzTx/>
              <a:buFontTx/>
              <a:buNone/>
              <a:tabLst>
                <a:tab pos="468313" algn="l"/>
              </a:tabLst>
              <a:defRPr/>
            </a:pPr>
            <a:r>
              <a:rPr kumimoji="0" lang="en-US" altLang="en-US" sz="2000" b="0" i="0" u="none" strike="noStrike" kern="1200" cap="none" spc="0" normalizeH="0" baseline="0" noProof="0" dirty="0">
                <a:ln>
                  <a:noFill/>
                </a:ln>
                <a:solidFill>
                  <a:srgbClr val="8C1515"/>
                </a:solidFill>
                <a:effectLst/>
                <a:uLnTx/>
                <a:uFillTx/>
                <a:latin typeface="Times New Roman" panose="02020603050405020304" pitchFamily="18" charset="0"/>
                <a:ea typeface="+mn-ea"/>
                <a:cs typeface="Times New Roman" panose="02020603050405020304" pitchFamily="18" charset="0"/>
              </a:rPr>
              <a:t>c.</a:t>
            </a:r>
          </a:p>
          <a:p>
            <a:pPr marL="12700" marR="0" lvl="0" indent="0" algn="l" defTabSz="914400" rtl="0" eaLnBrk="1" fontAlgn="base" latinLnBrk="0" hangingPunct="1">
              <a:lnSpc>
                <a:spcPct val="100000"/>
              </a:lnSpc>
              <a:spcBef>
                <a:spcPts val="588"/>
              </a:spcBef>
              <a:spcAft>
                <a:spcPct val="0"/>
              </a:spcAft>
              <a:buClrTx/>
              <a:buSzTx/>
              <a:buFontTx/>
              <a:buNone/>
              <a:tabLst>
                <a:tab pos="468313" algn="l"/>
              </a:tabLst>
              <a:defRPr/>
            </a:pPr>
            <a:endParaRPr kumimoji="0" lang="en-US" altLang="en-US" sz="2000" b="0" i="0" u="none" strike="noStrike" kern="1200" cap="none" spc="0" normalizeH="0" baseline="0" noProof="0" dirty="0">
              <a:ln>
                <a:noFill/>
              </a:ln>
              <a:solidFill>
                <a:srgbClr val="8C1515"/>
              </a:solidFill>
              <a:effectLst/>
              <a:uLnTx/>
              <a:uFillTx/>
              <a:latin typeface="Times New Roman" panose="02020603050405020304" pitchFamily="18" charset="0"/>
              <a:ea typeface="+mn-ea"/>
              <a:cs typeface="Times New Roman" panose="02020603050405020304" pitchFamily="18" charset="0"/>
            </a:endParaRPr>
          </a:p>
          <a:p>
            <a:pPr marL="12700" marR="0" lvl="0" indent="0" algn="l" defTabSz="914400" rtl="0" eaLnBrk="1" fontAlgn="base" latinLnBrk="0" hangingPunct="1">
              <a:lnSpc>
                <a:spcPct val="100000"/>
              </a:lnSpc>
              <a:spcBef>
                <a:spcPts val="588"/>
              </a:spcBef>
              <a:spcAft>
                <a:spcPct val="0"/>
              </a:spcAft>
              <a:buClrTx/>
              <a:buSzTx/>
              <a:buFontTx/>
              <a:buNone/>
              <a:tabLst>
                <a:tab pos="468313" algn="l"/>
              </a:tabLst>
              <a:defRPr/>
            </a:pPr>
            <a:endParaRPr kumimoji="0" lang="en-US" alt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2" name="object 11">
            <a:extLst>
              <a:ext uri="{FF2B5EF4-FFF2-40B4-BE49-F238E27FC236}">
                <a16:creationId xmlns:a16="http://schemas.microsoft.com/office/drawing/2014/main" id="{58710DB8-BABA-454C-5B62-7FB56187F0A3}"/>
              </a:ext>
            </a:extLst>
          </p:cNvPr>
          <p:cNvSpPr txBox="1"/>
          <p:nvPr/>
        </p:nvSpPr>
        <p:spPr>
          <a:xfrm>
            <a:off x="2019300" y="5348007"/>
            <a:ext cx="2081213" cy="280987"/>
          </a:xfrm>
          <a:prstGeom prst="rect">
            <a:avLst/>
          </a:prstGeom>
        </p:spPr>
        <p:txBody>
          <a:bodyPr lIns="0" tIns="0" rIns="0" bIns="0">
            <a:spAutoFit/>
          </a:bodyPr>
          <a:lstStyle/>
          <a:p>
            <a:pPr marL="12700" marR="0" lvl="0" indent="0" algn="l" defTabSz="914400" rtl="0" eaLnBrk="1" fontAlgn="auto" latinLnBrk="0" hangingPunct="1">
              <a:lnSpc>
                <a:spcPct val="100000"/>
              </a:lnSpc>
              <a:spcBef>
                <a:spcPts val="0"/>
              </a:spcBef>
              <a:spcAft>
                <a:spcPts val="0"/>
              </a:spcAft>
              <a:buClrTx/>
              <a:buSzTx/>
              <a:buFontTx/>
              <a:buNone/>
              <a:tabLst/>
              <a:defRPr/>
            </a:pP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B</a:t>
            </a:r>
            <a:r>
              <a:rPr kumimoji="0" sz="2000" b="0" i="0" u="none" strike="noStrike" kern="1200" cap="none" spc="-10" normalizeH="0" baseline="0" noProof="0" dirty="0">
                <a:ln>
                  <a:noFill/>
                </a:ln>
                <a:solidFill>
                  <a:prstClr val="black"/>
                </a:solidFill>
                <a:effectLst/>
                <a:uLnTx/>
                <a:uFillTx/>
                <a:latin typeface="Times New Roman"/>
                <a:ea typeface="+mn-ea"/>
                <a:cs typeface="Times New Roman"/>
              </a:rPr>
              <a:t>a</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r</a:t>
            </a:r>
            <a:r>
              <a:rPr kumimoji="0" sz="2000" b="0" i="0" u="none" strike="noStrike" kern="1200" cap="none" spc="5" normalizeH="0" baseline="0" noProof="0" dirty="0">
                <a:ln>
                  <a:noFill/>
                </a:ln>
                <a:solidFill>
                  <a:prstClr val="black"/>
                </a:solidFill>
                <a:effectLst/>
                <a:uLnTx/>
                <a:uFillTx/>
                <a:latin typeface="Times New Roman"/>
                <a:ea typeface="+mn-ea"/>
                <a:cs typeface="Times New Roman"/>
              </a:rPr>
              <a:t>r</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i</a:t>
            </a:r>
            <a:r>
              <a:rPr kumimoji="0" sz="2000" b="0" i="0" u="none" strike="noStrike" kern="1200" cap="none" spc="-10" normalizeH="0" baseline="0" noProof="0" dirty="0">
                <a:ln>
                  <a:noFill/>
                </a:ln>
                <a:solidFill>
                  <a:prstClr val="black"/>
                </a:solidFill>
                <a:effectLst/>
                <a:uLnTx/>
                <a:uFillTx/>
                <a:latin typeface="Times New Roman"/>
                <a:ea typeface="+mn-ea"/>
                <a:cs typeface="Times New Roman"/>
              </a:rPr>
              <a:t>e</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r</a:t>
            </a:r>
            <a:r>
              <a:rPr kumimoji="0" sz="2000" b="0" i="0" u="none" strike="noStrike" kern="1200" cap="none" spc="5" normalizeH="0" baseline="0" noProof="0" dirty="0">
                <a:ln>
                  <a:noFill/>
                </a:ln>
                <a:solidFill>
                  <a:prstClr val="black"/>
                </a:solidFill>
                <a:effectLst/>
                <a:uLnTx/>
                <a:uFillTx/>
                <a:latin typeface="Times New Roman"/>
                <a:ea typeface="+mn-ea"/>
                <a:cs typeface="Times New Roman"/>
              </a:rPr>
              <a:t> </a:t>
            </a:r>
            <a:r>
              <a:rPr kumimoji="0" sz="2000" b="0" i="0" u="none" strike="noStrike" kern="1200" cap="none" spc="-20" normalizeH="0" baseline="0" noProof="0" dirty="0">
                <a:ln>
                  <a:noFill/>
                </a:ln>
                <a:solidFill>
                  <a:prstClr val="black"/>
                </a:solidFill>
                <a:effectLst/>
                <a:uLnTx/>
                <a:uFillTx/>
                <a:latin typeface="Times New Roman"/>
                <a:ea typeface="+mn-ea"/>
                <a:cs typeface="Times New Roman"/>
              </a:rPr>
              <a:t>t</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o</a:t>
            </a:r>
            <a:r>
              <a:rPr kumimoji="0" sz="2000" b="0" i="0" u="none" strike="noStrike" kern="1200" cap="none" spc="-40" normalizeH="0" baseline="0" noProof="0" dirty="0">
                <a:ln>
                  <a:noFill/>
                </a:ln>
                <a:solidFill>
                  <a:prstClr val="black"/>
                </a:solidFill>
                <a:effectLst/>
                <a:uLnTx/>
                <a:uFillTx/>
                <a:latin typeface="Times New Roman"/>
                <a:ea typeface="+mn-ea"/>
                <a:cs typeface="Times New Roman"/>
              </a:rPr>
              <a:t> </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Div</a:t>
            </a:r>
            <a:r>
              <a:rPr kumimoji="0" sz="2000" b="0" i="0" u="none" strike="noStrike" kern="1200" cap="none" spc="-10" normalizeH="0" baseline="0" noProof="0" dirty="0">
                <a:ln>
                  <a:noFill/>
                </a:ln>
                <a:solidFill>
                  <a:prstClr val="black"/>
                </a:solidFill>
                <a:effectLst/>
                <a:uLnTx/>
                <a:uFillTx/>
                <a:latin typeface="Times New Roman"/>
                <a:ea typeface="+mn-ea"/>
                <a:cs typeface="Times New Roman"/>
              </a:rPr>
              <a:t>e</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rsit</a:t>
            </a:r>
            <a:r>
              <a:rPr kumimoji="0" sz="2000" b="0" i="0" u="none" strike="noStrike" kern="1200" cap="none" spc="-10" normalizeH="0" baseline="0" noProof="0" dirty="0">
                <a:ln>
                  <a:noFill/>
                </a:ln>
                <a:solidFill>
                  <a:prstClr val="black"/>
                </a:solidFill>
                <a:effectLst/>
                <a:uLnTx/>
                <a:uFillTx/>
                <a:latin typeface="Times New Roman"/>
                <a:ea typeface="+mn-ea"/>
                <a:cs typeface="Times New Roman"/>
              </a:rPr>
              <a:t>y</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a:t>
            </a:r>
          </a:p>
        </p:txBody>
      </p:sp>
      <p:sp>
        <p:nvSpPr>
          <p:cNvPr id="13" name="object 14">
            <a:extLst>
              <a:ext uri="{FF2B5EF4-FFF2-40B4-BE49-F238E27FC236}">
                <a16:creationId xmlns:a16="http://schemas.microsoft.com/office/drawing/2014/main" id="{AB70D50A-D1F3-5219-5FBA-EB7E51609EC5}"/>
              </a:ext>
            </a:extLst>
          </p:cNvPr>
          <p:cNvSpPr txBox="1"/>
          <p:nvPr/>
        </p:nvSpPr>
        <p:spPr>
          <a:xfrm>
            <a:off x="2019300" y="5761504"/>
            <a:ext cx="3735388" cy="615553"/>
          </a:xfrm>
          <a:prstGeom prst="rect">
            <a:avLst/>
          </a:prstGeom>
        </p:spPr>
        <p:txBody>
          <a:bodyPr lIns="0" tIns="0" rIns="0" bIns="0">
            <a:spAutoFit/>
          </a:bodyPr>
          <a:lstStyle/>
          <a:p>
            <a:pPr marL="12700" marR="0" lvl="0" indent="0" algn="l" defTabSz="914400" rtl="0" eaLnBrk="1" fontAlgn="auto" latinLnBrk="0" hangingPunct="1">
              <a:lnSpc>
                <a:spcPct val="100000"/>
              </a:lnSpc>
              <a:spcBef>
                <a:spcPts val="0"/>
              </a:spcBef>
              <a:spcAft>
                <a:spcPts val="0"/>
              </a:spcAft>
              <a:buClrTx/>
              <a:buSzTx/>
              <a:buFontTx/>
              <a:buNone/>
              <a:tabLst/>
              <a:defRPr/>
            </a:pP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B</a:t>
            </a:r>
            <a:r>
              <a:rPr kumimoji="0" sz="2000" b="0" i="0" u="none" strike="noStrike" kern="1200" cap="none" spc="-10" normalizeH="0" baseline="0" noProof="0" dirty="0">
                <a:ln>
                  <a:noFill/>
                </a:ln>
                <a:solidFill>
                  <a:prstClr val="black"/>
                </a:solidFill>
                <a:effectLst/>
                <a:uLnTx/>
                <a:uFillTx/>
                <a:latin typeface="Times New Roman"/>
                <a:ea typeface="+mn-ea"/>
                <a:cs typeface="Times New Roman"/>
              </a:rPr>
              <a:t>a</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r</a:t>
            </a:r>
            <a:r>
              <a:rPr kumimoji="0" sz="2000" b="0" i="0" u="none" strike="noStrike" kern="1200" cap="none" spc="5" normalizeH="0" baseline="0" noProof="0" dirty="0">
                <a:ln>
                  <a:noFill/>
                </a:ln>
                <a:solidFill>
                  <a:prstClr val="black"/>
                </a:solidFill>
                <a:effectLst/>
                <a:uLnTx/>
                <a:uFillTx/>
                <a:latin typeface="Times New Roman"/>
                <a:ea typeface="+mn-ea"/>
                <a:cs typeface="Times New Roman"/>
              </a:rPr>
              <a:t>r</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i</a:t>
            </a:r>
            <a:r>
              <a:rPr kumimoji="0" sz="2000" b="0" i="0" u="none" strike="noStrike" kern="1200" cap="none" spc="-10" normalizeH="0" baseline="0" noProof="0" dirty="0">
                <a:ln>
                  <a:noFill/>
                </a:ln>
                <a:solidFill>
                  <a:prstClr val="black"/>
                </a:solidFill>
                <a:effectLst/>
                <a:uLnTx/>
                <a:uFillTx/>
                <a:latin typeface="Times New Roman"/>
                <a:ea typeface="+mn-ea"/>
                <a:cs typeface="Times New Roman"/>
              </a:rPr>
              <a:t>e</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r</a:t>
            </a:r>
            <a:r>
              <a:rPr kumimoji="0" sz="2000" b="0" i="0" u="none" strike="noStrike" kern="1200" cap="none" spc="5" normalizeH="0" baseline="0" noProof="0" dirty="0">
                <a:ln>
                  <a:noFill/>
                </a:ln>
                <a:solidFill>
                  <a:prstClr val="black"/>
                </a:solidFill>
                <a:effectLst/>
                <a:uLnTx/>
                <a:uFillTx/>
                <a:latin typeface="Times New Roman"/>
                <a:ea typeface="+mn-ea"/>
                <a:cs typeface="Times New Roman"/>
              </a:rPr>
              <a:t> </a:t>
            </a:r>
            <a:r>
              <a:rPr kumimoji="0" sz="2000" b="0" i="0" u="none" strike="noStrike" kern="1200" cap="none" spc="-20" normalizeH="0" baseline="0" noProof="0" dirty="0">
                <a:ln>
                  <a:noFill/>
                </a:ln>
                <a:solidFill>
                  <a:prstClr val="black"/>
                </a:solidFill>
                <a:effectLst/>
                <a:uLnTx/>
                <a:uFillTx/>
                <a:latin typeface="Times New Roman"/>
                <a:ea typeface="+mn-ea"/>
                <a:cs typeface="Times New Roman"/>
              </a:rPr>
              <a:t>t</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o Acquis</a:t>
            </a:r>
            <a:r>
              <a:rPr kumimoji="0" sz="2000" b="0" i="0" u="none" strike="noStrike" kern="1200" cap="none" spc="-10" normalizeH="0" baseline="0" noProof="0" dirty="0">
                <a:ln>
                  <a:noFill/>
                </a:ln>
                <a:solidFill>
                  <a:prstClr val="black"/>
                </a:solidFill>
                <a:effectLst/>
                <a:uLnTx/>
                <a:uFillTx/>
                <a:latin typeface="Times New Roman"/>
                <a:ea typeface="+mn-ea"/>
                <a:cs typeface="Times New Roman"/>
              </a:rPr>
              <a:t>i</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t</a:t>
            </a:r>
            <a:r>
              <a:rPr kumimoji="0" sz="2000" b="0" i="0" u="none" strike="noStrike" kern="1200" cap="none" spc="-10" normalizeH="0" baseline="0" noProof="0" dirty="0">
                <a:ln>
                  <a:noFill/>
                </a:ln>
                <a:solidFill>
                  <a:prstClr val="black"/>
                </a:solidFill>
                <a:effectLst/>
                <a:uLnTx/>
                <a:uFillTx/>
                <a:latin typeface="Times New Roman"/>
                <a:ea typeface="+mn-ea"/>
                <a:cs typeface="Times New Roman"/>
              </a:rPr>
              <a:t>i</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o</a:t>
            </a:r>
            <a:r>
              <a:rPr kumimoji="0" sz="2000" b="0" i="0" u="none" strike="noStrike" kern="1200" cap="none" spc="10" normalizeH="0" baseline="0" noProof="0" dirty="0">
                <a:ln>
                  <a:noFill/>
                </a:ln>
                <a:solidFill>
                  <a:prstClr val="black"/>
                </a:solidFill>
                <a:effectLst/>
                <a:uLnTx/>
                <a:uFillTx/>
                <a:latin typeface="Times New Roman"/>
                <a:ea typeface="+mn-ea"/>
                <a:cs typeface="Times New Roman"/>
              </a:rPr>
              <a:t>n</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s </a:t>
            </a:r>
            <a:r>
              <a:rPr kumimoji="0" sz="2000" b="0" i="0" u="none" strike="noStrike" kern="1200" cap="none" spc="-10" normalizeH="0" baseline="0" noProof="0" dirty="0">
                <a:ln>
                  <a:noFill/>
                </a:ln>
                <a:solidFill>
                  <a:prstClr val="black"/>
                </a:solidFill>
                <a:effectLst/>
                <a:uLnTx/>
                <a:uFillTx/>
                <a:latin typeface="Times New Roman"/>
                <a:ea typeface="+mn-ea"/>
                <a:cs typeface="Times New Roman"/>
              </a:rPr>
              <a:t>a</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nd</a:t>
            </a:r>
            <a:r>
              <a:rPr kumimoji="0" sz="2000" b="0" i="0" u="none" strike="noStrike" kern="1200" cap="none" spc="-185" normalizeH="0" baseline="0" noProof="0" dirty="0">
                <a:ln>
                  <a:noFill/>
                </a:ln>
                <a:solidFill>
                  <a:prstClr val="black"/>
                </a:solidFill>
                <a:effectLst/>
                <a:uLnTx/>
                <a:uFillTx/>
                <a:latin typeface="Times New Roman"/>
                <a:ea typeface="+mn-ea"/>
                <a:cs typeface="Times New Roman"/>
              </a:rPr>
              <a:t> </a:t>
            </a:r>
            <a:r>
              <a:rPr kumimoji="0" sz="2000" b="0" i="0" u="none" strike="noStrike" kern="1200" cap="none" spc="-20" normalizeH="0" baseline="0" noProof="0" dirty="0">
                <a:ln>
                  <a:noFill/>
                </a:ln>
                <a:solidFill>
                  <a:prstClr val="black"/>
                </a:solidFill>
                <a:effectLst/>
                <a:uLnTx/>
                <a:uFillTx/>
                <a:latin typeface="Times New Roman"/>
                <a:ea typeface="+mn-ea"/>
                <a:cs typeface="Times New Roman"/>
              </a:rPr>
              <a:t>M</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er</a:t>
            </a:r>
            <a:r>
              <a:rPr kumimoji="0" sz="2000" b="0" i="0" u="none" strike="noStrike" kern="1200" cap="none" spc="5" normalizeH="0" baseline="0" noProof="0" dirty="0">
                <a:ln>
                  <a:noFill/>
                </a:ln>
                <a:solidFill>
                  <a:prstClr val="black"/>
                </a:solidFill>
                <a:effectLst/>
                <a:uLnTx/>
                <a:uFillTx/>
                <a:latin typeface="Times New Roman"/>
                <a:ea typeface="+mn-ea"/>
                <a:cs typeface="Times New Roman"/>
              </a:rPr>
              <a:t>g</a:t>
            </a:r>
            <a:r>
              <a:rPr kumimoji="0" sz="2000" b="0" i="0" u="none" strike="noStrike" kern="1200" cap="none" spc="-15" normalizeH="0" baseline="0" noProof="0" dirty="0">
                <a:ln>
                  <a:noFill/>
                </a:ln>
                <a:solidFill>
                  <a:prstClr val="black"/>
                </a:solidFill>
                <a:effectLst/>
                <a:uLnTx/>
                <a:uFillTx/>
                <a:latin typeface="Times New Roman"/>
                <a:ea typeface="+mn-ea"/>
                <a:cs typeface="Times New Roman"/>
              </a:rPr>
              <a:t>e</a:t>
            </a: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r</a:t>
            </a:r>
            <a:r>
              <a:rPr kumimoji="0" sz="2000" b="0" i="0" u="none" strike="noStrike" kern="1200" cap="none" spc="10" normalizeH="0" baseline="0" noProof="0" dirty="0">
                <a:ln>
                  <a:noFill/>
                </a:ln>
                <a:solidFill>
                  <a:prstClr val="black"/>
                </a:solidFill>
                <a:effectLst/>
                <a:uLnTx/>
                <a:uFillTx/>
                <a:latin typeface="Times New Roman"/>
                <a:ea typeface="+mn-ea"/>
                <a:cs typeface="Times New Roman"/>
              </a:rPr>
              <a:t>s</a:t>
            </a:r>
            <a:endParaRPr kumimoji="0" lang="en-US" sz="2000" b="0" i="0" u="none" strike="noStrike" kern="1200" cap="none" spc="10" normalizeH="0" baseline="0" noProof="0" dirty="0">
              <a:ln>
                <a:noFill/>
              </a:ln>
              <a:solidFill>
                <a:prstClr val="black"/>
              </a:solidFill>
              <a:effectLst/>
              <a:uLnTx/>
              <a:uFillTx/>
              <a:latin typeface="Times New Roman"/>
              <a:ea typeface="+mn-ea"/>
              <a:cs typeface="Times New Roman"/>
            </a:endParaRPr>
          </a:p>
          <a:p>
            <a:pPr marL="12700" marR="0" lvl="0" indent="0" algn="l" defTabSz="914400" rtl="0" eaLnBrk="1" fontAlgn="auto" latinLnBrk="0" hangingPunct="1">
              <a:lnSpc>
                <a:spcPct val="100000"/>
              </a:lnSpc>
              <a:spcBef>
                <a:spcPts val="0"/>
              </a:spcBef>
              <a:spcAft>
                <a:spcPts val="0"/>
              </a:spcAft>
              <a:buClrTx/>
              <a:buSzTx/>
              <a:buFontTx/>
              <a:buNone/>
              <a:tabLst/>
              <a:defRPr/>
            </a:pPr>
            <a:r>
              <a:rPr kumimoji="0" sz="2000" b="0" i="0" u="none" strike="noStrike" kern="1200" cap="none" spc="0" normalizeH="0" baseline="0" noProof="0" dirty="0">
                <a:ln>
                  <a:noFill/>
                </a:ln>
                <a:solidFill>
                  <a:prstClr val="black"/>
                </a:solidFill>
                <a:effectLst/>
                <a:uLnTx/>
                <a:uFillTx/>
                <a:latin typeface="Times New Roman"/>
                <a:ea typeface="+mn-ea"/>
                <a:cs typeface="Times New Roman"/>
              </a:rPr>
              <a:t>.</a:t>
            </a:r>
          </a:p>
        </p:txBody>
      </p:sp>
    </p:spTree>
    <p:extLst>
      <p:ext uri="{BB962C8B-B14F-4D97-AF65-F5344CB8AC3E}">
        <p14:creationId xmlns:p14="http://schemas.microsoft.com/office/powerpoint/2010/main" val="225054556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283779" y="346841"/>
            <a:ext cx="11540359" cy="584440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object 8">
            <a:extLst>
              <a:ext uri="{FF2B5EF4-FFF2-40B4-BE49-F238E27FC236}">
                <a16:creationId xmlns:a16="http://schemas.microsoft.com/office/drawing/2014/main" id="{9C4BB32E-F035-2AD6-2404-CBEF7BA877BC}"/>
              </a:ext>
            </a:extLst>
          </p:cNvPr>
          <p:cNvSpPr txBox="1"/>
          <p:nvPr/>
        </p:nvSpPr>
        <p:spPr>
          <a:xfrm>
            <a:off x="1926405" y="346841"/>
            <a:ext cx="8912225" cy="492443"/>
          </a:xfrm>
          <a:prstGeom prst="rect">
            <a:avLst/>
          </a:prstGeom>
        </p:spPr>
        <p:txBody>
          <a:bodyPr lIns="0" tIns="0" rIns="0" bIns="0">
            <a:spAutoFit/>
          </a:bodyPr>
          <a:lstStyle/>
          <a:p>
            <a:pPr marL="12700" marR="0" lvl="0" indent="0" algn="l" defTabSz="914400" rtl="0" eaLnBrk="1" fontAlgn="auto" latinLnBrk="0" hangingPunct="1">
              <a:lnSpc>
                <a:spcPct val="100000"/>
              </a:lnSpc>
              <a:spcBef>
                <a:spcPts val="0"/>
              </a:spcBef>
              <a:spcAft>
                <a:spcPts val="0"/>
              </a:spcAft>
              <a:buClrTx/>
              <a:buSzTx/>
              <a:buFontTx/>
              <a:buNone/>
              <a:tabLst/>
              <a:defRPr/>
            </a:pPr>
            <a:r>
              <a:rPr kumimoji="0" sz="3200" b="1" i="0" u="none" strike="noStrike" kern="1200" cap="none" spc="0" normalizeH="0" baseline="0" noProof="0" dirty="0">
                <a:ln>
                  <a:noFill/>
                </a:ln>
                <a:solidFill>
                  <a:prstClr val="black"/>
                </a:solidFill>
                <a:effectLst/>
                <a:uLnTx/>
                <a:uFillTx/>
                <a:latin typeface="Times New Roman"/>
                <a:ea typeface="+mn-ea"/>
                <a:cs typeface="Times New Roman"/>
              </a:rPr>
              <a:t>Organizat</a:t>
            </a:r>
            <a:r>
              <a:rPr kumimoji="0" sz="3200" b="1" i="0" u="none" strike="noStrike" kern="1200" cap="none" spc="-15" normalizeH="0" baseline="0" noProof="0" dirty="0">
                <a:ln>
                  <a:noFill/>
                </a:ln>
                <a:solidFill>
                  <a:prstClr val="black"/>
                </a:solidFill>
                <a:effectLst/>
                <a:uLnTx/>
                <a:uFillTx/>
                <a:latin typeface="Times New Roman"/>
                <a:ea typeface="+mn-ea"/>
                <a:cs typeface="Times New Roman"/>
              </a:rPr>
              <a:t>i</a:t>
            </a:r>
            <a:r>
              <a:rPr kumimoji="0" sz="3200" b="1" i="0" u="none" strike="noStrike" kern="1200" cap="none" spc="0" normalizeH="0" baseline="0" noProof="0" dirty="0">
                <a:ln>
                  <a:noFill/>
                </a:ln>
                <a:solidFill>
                  <a:prstClr val="black"/>
                </a:solidFill>
                <a:effectLst/>
                <a:uLnTx/>
                <a:uFillTx/>
                <a:latin typeface="Times New Roman"/>
                <a:ea typeface="+mn-ea"/>
                <a:cs typeface="Times New Roman"/>
              </a:rPr>
              <a:t>onal Culture and Project Management</a:t>
            </a:r>
          </a:p>
        </p:txBody>
      </p:sp>
      <p:sp>
        <p:nvSpPr>
          <p:cNvPr id="5" name="object 9">
            <a:extLst>
              <a:ext uri="{FF2B5EF4-FFF2-40B4-BE49-F238E27FC236}">
                <a16:creationId xmlns:a16="http://schemas.microsoft.com/office/drawing/2014/main" id="{49D9988E-1289-3ED9-5F61-3A8B7DFC92B9}"/>
              </a:ext>
            </a:extLst>
          </p:cNvPr>
          <p:cNvSpPr txBox="1"/>
          <p:nvPr/>
        </p:nvSpPr>
        <p:spPr>
          <a:xfrm>
            <a:off x="283779" y="789472"/>
            <a:ext cx="10554851" cy="5050100"/>
          </a:xfrm>
          <a:prstGeom prst="rect">
            <a:avLst/>
          </a:prstGeom>
        </p:spPr>
        <p:txBody>
          <a:bodyPr wrap="square" lIns="0" tIns="0" rIns="0" bIns="0">
            <a:spAutoFit/>
          </a:bodyPr>
          <a:lstStyle>
            <a:lvl1pPr marL="12700">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algn="l" rtl="0" fontAlgn="base">
              <a:spcBef>
                <a:spcPct val="0"/>
              </a:spcBef>
              <a:spcAft>
                <a:spcPct val="0"/>
              </a:spcAft>
              <a:defRPr>
                <a:solidFill>
                  <a:schemeClr val="tx1"/>
                </a:solidFill>
                <a:latin typeface="Calibri" panose="020F0502020204030204" pitchFamily="34" charset="0"/>
              </a:defRPr>
            </a:lvl6pPr>
            <a:lvl7pPr marL="2971800" indent="-228600" algn="l" rtl="0" fontAlgn="base">
              <a:spcBef>
                <a:spcPct val="0"/>
              </a:spcBef>
              <a:spcAft>
                <a:spcPct val="0"/>
              </a:spcAft>
              <a:defRPr>
                <a:solidFill>
                  <a:schemeClr val="tx1"/>
                </a:solidFill>
                <a:latin typeface="Calibri" panose="020F0502020204030204" pitchFamily="34" charset="0"/>
              </a:defRPr>
            </a:lvl7pPr>
            <a:lvl8pPr marL="3429000" indent="-228600" algn="l" rtl="0" fontAlgn="base">
              <a:spcBef>
                <a:spcPct val="0"/>
              </a:spcBef>
              <a:spcAft>
                <a:spcPct val="0"/>
              </a:spcAft>
              <a:defRPr>
                <a:solidFill>
                  <a:schemeClr val="tx1"/>
                </a:solidFill>
                <a:latin typeface="Calibri" panose="020F0502020204030204" pitchFamily="34" charset="0"/>
              </a:defRPr>
            </a:lvl8pPr>
            <a:lvl9pPr marL="3886200" indent="-228600" algn="l" rtl="0" fontAlgn="base">
              <a:spcBef>
                <a:spcPct val="0"/>
              </a:spcBef>
              <a:spcAft>
                <a:spcPct val="0"/>
              </a:spcAft>
              <a:defRPr>
                <a:solidFill>
                  <a:schemeClr val="tx1"/>
                </a:solidFill>
                <a:latin typeface="Calibri" panose="020F0502020204030204" pitchFamily="34" charset="0"/>
              </a:defRPr>
            </a:lvl9pPr>
          </a:lstStyle>
          <a:p>
            <a:pPr marL="12700" marR="0" lvl="0" indent="0" algn="just" defTabSz="914400" rtl="0" eaLnBrk="1" fontAlgn="base" latinLnBrk="0" hangingPunct="1">
              <a:spcBef>
                <a:spcPct val="0"/>
              </a:spcBef>
              <a:spcAft>
                <a:spcPct val="0"/>
              </a:spcAft>
              <a:buClrTx/>
              <a:buSzTx/>
              <a:buFontTx/>
              <a:buNone/>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Culture can affect project management in at least four ways:</a:t>
            </a:r>
          </a:p>
          <a:p>
            <a:pPr marL="12700" marR="0" lvl="0" indent="0" algn="just" defTabSz="914400" rtl="0" eaLnBrk="1" fontAlgn="base" latinLnBrk="0" hangingPunct="1">
              <a:spcBef>
                <a:spcPts val="1175"/>
              </a:spcBef>
              <a:spcAft>
                <a:spcPct val="0"/>
              </a:spcAft>
              <a:buClr>
                <a:srgbClr val="8C1515"/>
              </a:buClr>
              <a:buSzPct val="144000"/>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Departmental interaction;</a:t>
            </a:r>
          </a:p>
          <a:p>
            <a:pPr marL="12700" marR="0" lvl="0" indent="0" algn="just" defTabSz="914400" rtl="0" eaLnBrk="1" fontAlgn="base" latinLnBrk="0" hangingPunct="1">
              <a:spcBef>
                <a:spcPts val="975"/>
              </a:spcBef>
              <a:spcAft>
                <a:spcPct val="0"/>
              </a:spcAft>
              <a:buClr>
                <a:srgbClr val="8C1515"/>
              </a:buClr>
              <a:buSzPct val="144000"/>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Employee commitment to goals;</a:t>
            </a:r>
          </a:p>
          <a:p>
            <a:pPr marL="12700" marR="0" lvl="0" indent="0" algn="just" defTabSz="914400" rtl="0" eaLnBrk="1" fontAlgn="base" latinLnBrk="0" hangingPunct="1">
              <a:spcBef>
                <a:spcPts val="963"/>
              </a:spcBef>
              <a:spcAft>
                <a:spcPct val="0"/>
              </a:spcAft>
              <a:buClr>
                <a:srgbClr val="8C1515"/>
              </a:buClr>
              <a:buSzPct val="144000"/>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Project planning;</a:t>
            </a:r>
          </a:p>
          <a:p>
            <a:pPr marL="12700" marR="0" lvl="0" indent="0" algn="just" defTabSz="914400" rtl="0" eaLnBrk="1" fontAlgn="base" latinLnBrk="0" hangingPunct="1">
              <a:spcBef>
                <a:spcPts val="975"/>
              </a:spcBef>
              <a:spcAft>
                <a:spcPct val="0"/>
              </a:spcAft>
              <a:buClr>
                <a:srgbClr val="8C1515"/>
              </a:buClr>
              <a:buSzPct val="144000"/>
              <a:buFont typeface="Arial" panose="020B0604020202020204" pitchFamily="34" charset="0"/>
              <a:buChar char="•"/>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Performance evaluation.</a:t>
            </a:r>
          </a:p>
          <a:p>
            <a:pPr marL="12700" marR="0" lvl="0" indent="0" algn="just" defTabSz="914400" rtl="0" eaLnBrk="1" fontAlgn="base" latinLnBrk="0" hangingPunct="1">
              <a:spcBef>
                <a:spcPts val="1075"/>
              </a:spcBef>
              <a:spcAft>
                <a:spcPct val="0"/>
              </a:spcAft>
              <a:buClrTx/>
              <a:buSzTx/>
              <a:buFontTx/>
              <a:buNone/>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 culture can powerfully affect the way in which departments within an organization view the process of project management.</a:t>
            </a:r>
          </a:p>
          <a:p>
            <a:pPr marL="12700" marR="0" lvl="0" indent="0" algn="just" defTabSz="914400" rtl="0" eaLnBrk="1" fontAlgn="base" latinLnBrk="0" hangingPunct="1">
              <a:spcBef>
                <a:spcPts val="1213"/>
              </a:spcBef>
              <a:spcAft>
                <a:spcPct val="0"/>
              </a:spcAft>
              <a:buClrTx/>
              <a:buSzTx/>
              <a:buFontTx/>
              <a:buNone/>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The culture also influences the way in which employees commit themselves to the goals of their projects as opposed to other, potentially competing goals.</a:t>
            </a:r>
          </a:p>
          <a:p>
            <a:pPr marL="12700" marR="0" lvl="0" indent="0" algn="just" defTabSz="914400" rtl="0" eaLnBrk="1" fontAlgn="base" latinLnBrk="0" hangingPunct="1">
              <a:spcBef>
                <a:spcPts val="1188"/>
              </a:spcBef>
              <a:spcAft>
                <a:spcPct val="0"/>
              </a:spcAft>
              <a:buClrTx/>
              <a:buSzTx/>
              <a:buFontTx/>
              <a:buNone/>
              <a:tabLst/>
              <a:defRPr/>
            </a:pPr>
            <a:r>
              <a:rPr kumimoji="0" lang="en-US" alt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Through symbols, stories, and other signs, companies signal their commitment to project management.</a:t>
            </a:r>
          </a:p>
        </p:txBody>
      </p:sp>
    </p:spTree>
    <p:extLst>
      <p:ext uri="{BB962C8B-B14F-4D97-AF65-F5344CB8AC3E}">
        <p14:creationId xmlns:p14="http://schemas.microsoft.com/office/powerpoint/2010/main" val="23485444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257503" y="110726"/>
            <a:ext cx="11740056" cy="669014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مربع نص 12">
            <a:extLst>
              <a:ext uri="{FF2B5EF4-FFF2-40B4-BE49-F238E27FC236}">
                <a16:creationId xmlns:a16="http://schemas.microsoft.com/office/drawing/2014/main" id="{CEE5C852-B52D-7280-8B99-02AC062EECEC}"/>
              </a:ext>
            </a:extLst>
          </p:cNvPr>
          <p:cNvSpPr txBox="1"/>
          <p:nvPr/>
        </p:nvSpPr>
        <p:spPr>
          <a:xfrm>
            <a:off x="2301508" y="257544"/>
            <a:ext cx="8514413" cy="523220"/>
          </a:xfrm>
          <a:prstGeom prst="rect">
            <a:avLst/>
          </a:prstGeom>
          <a:noFill/>
        </p:spPr>
        <p:txBody>
          <a:bodyPr wrap="square">
            <a:spAutoFit/>
          </a:bodyPr>
          <a:lstStyle/>
          <a:p>
            <a:r>
              <a:rPr lang="en-US" altLang="en-US" sz="2800" b="1" dirty="0">
                <a:latin typeface="Times New Roman" panose="02020603050405020304" pitchFamily="18" charset="0"/>
                <a:cs typeface="Times New Roman" panose="02020603050405020304" pitchFamily="18" charset="0"/>
              </a:rPr>
              <a:t>Key Dimensions Defining an Organization’s Culture</a:t>
            </a:r>
            <a:endParaRPr lang="en-US" sz="2800" b="1" dirty="0">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2868AC65-8B6C-AEC8-860D-7F6CAA99962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7503" y="912323"/>
            <a:ext cx="11592910" cy="58349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9117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47427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مربع نص 12">
            <a:extLst>
              <a:ext uri="{FF2B5EF4-FFF2-40B4-BE49-F238E27FC236}">
                <a16:creationId xmlns:a16="http://schemas.microsoft.com/office/drawing/2014/main" id="{362A0822-2F7D-2921-CF13-4DFF6BC8A06F}"/>
              </a:ext>
            </a:extLst>
          </p:cNvPr>
          <p:cNvSpPr txBox="1"/>
          <p:nvPr/>
        </p:nvSpPr>
        <p:spPr>
          <a:xfrm>
            <a:off x="995206" y="474279"/>
            <a:ext cx="10468131" cy="954107"/>
          </a:xfrm>
          <a:prstGeom prst="rect">
            <a:avLst/>
          </a:prstGeom>
          <a:noFill/>
        </p:spPr>
        <p:txBody>
          <a:bodyPr wrap="square">
            <a:spAutoFit/>
          </a:bodyPr>
          <a:lstStyle/>
          <a:p>
            <a:pPr algn="ctr"/>
            <a:r>
              <a:rPr lang="en-US" altLang="en-US" sz="2800" b="1" dirty="0"/>
              <a:t>Cultural Dimensions of an Organization Supportive </a:t>
            </a:r>
            <a:br>
              <a:rPr lang="en-US" altLang="en-US" sz="2800" b="1" dirty="0"/>
            </a:br>
            <a:r>
              <a:rPr lang="en-US" altLang="en-US" sz="2800" b="1" dirty="0"/>
              <a:t>of Project Management</a:t>
            </a:r>
            <a:endParaRPr lang="en-US" sz="2800" b="1"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585633ED-9799-944A-F72A-C8F8CE14123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5207" y="1527930"/>
            <a:ext cx="10056422" cy="4258015"/>
          </a:xfrm>
          <a:prstGeom prst="rect">
            <a:avLst/>
          </a:prstGeom>
          <a:noFill/>
          <a:ln>
            <a:noFill/>
          </a:ln>
          <a:effectLst/>
          <a:extLst>
            <a:ext uri="{909E8E84-426E-40DD-AFC4-6F175D3DCCD1}">
              <a14:hiddenFill xmlns:a14="http://schemas.microsoft.com/office/drawing/2010/main">
                <a:solidFill>
                  <a:srgbClr val="FF00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34999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399393" y="339632"/>
            <a:ext cx="11393214" cy="617873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989FD86D-B165-D901-2B05-77CE8BDB81D5}"/>
              </a:ext>
            </a:extLst>
          </p:cNvPr>
          <p:cNvSpPr txBox="1"/>
          <p:nvPr/>
        </p:nvSpPr>
        <p:spPr>
          <a:xfrm>
            <a:off x="2762907" y="496641"/>
            <a:ext cx="6093372" cy="800219"/>
          </a:xfrm>
          <a:prstGeom prst="rect">
            <a:avLst/>
          </a:prstGeom>
          <a:noFill/>
        </p:spPr>
        <p:txBody>
          <a:bodyPr wrap="square">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300" b="0" i="0" u="none" strike="noStrike" kern="1200" cap="none" spc="0" normalizeH="0" baseline="0" noProof="0">
                <a:ln>
                  <a:noFill/>
                </a:ln>
                <a:effectLst>
                  <a:outerShdw blurRad="38100" dist="38100" dir="2700000" algn="tl">
                    <a:srgbClr val="000000"/>
                  </a:outerShdw>
                </a:effectLst>
                <a:uLnTx/>
                <a:uFillTx/>
                <a:latin typeface="Arial"/>
                <a:ea typeface="+mj-ea"/>
                <a:cs typeface="+mj-cs"/>
              </a:rPr>
              <a:t>Implications of Organizational Culture </a:t>
            </a:r>
            <a:br>
              <a:rPr kumimoji="0" lang="en-US" altLang="en-US" sz="2300" b="0" i="0" u="none" strike="noStrike" kern="1200" cap="none" spc="0" normalizeH="0" baseline="0" noProof="0">
                <a:ln>
                  <a:noFill/>
                </a:ln>
                <a:effectLst>
                  <a:outerShdw blurRad="38100" dist="38100" dir="2700000" algn="tl">
                    <a:srgbClr val="000000"/>
                  </a:outerShdw>
                </a:effectLst>
                <a:uLnTx/>
                <a:uFillTx/>
                <a:latin typeface="Arial"/>
                <a:ea typeface="+mj-ea"/>
                <a:cs typeface="+mj-cs"/>
              </a:rPr>
            </a:br>
            <a:r>
              <a:rPr kumimoji="0" lang="en-US" altLang="en-US" sz="2300" b="0" i="0" u="none" strike="noStrike" kern="1200" cap="none" spc="0" normalizeH="0" baseline="0" noProof="0">
                <a:ln>
                  <a:noFill/>
                </a:ln>
                <a:effectLst>
                  <a:outerShdw blurRad="38100" dist="38100" dir="2700000" algn="tl">
                    <a:srgbClr val="000000"/>
                  </a:outerShdw>
                </a:effectLst>
                <a:uLnTx/>
                <a:uFillTx/>
                <a:latin typeface="Arial"/>
                <a:ea typeface="+mj-ea"/>
                <a:cs typeface="+mj-cs"/>
              </a:rPr>
              <a:t>for Organizing Projects</a:t>
            </a:r>
            <a:endParaRPr kumimoji="0" lang="en-US" altLang="en-US" sz="2300" b="0" i="0" u="none" strike="noStrike" kern="1200" cap="none" spc="0" normalizeH="0" baseline="0" noProof="0" dirty="0">
              <a:ln>
                <a:noFill/>
              </a:ln>
              <a:effectLst>
                <a:outerShdw blurRad="38100" dist="38100" dir="2700000" algn="tl">
                  <a:srgbClr val="000000"/>
                </a:outerShdw>
              </a:effectLst>
              <a:uLnTx/>
              <a:uFillTx/>
              <a:latin typeface="Arial"/>
              <a:ea typeface="+mj-ea"/>
              <a:cs typeface="+mj-cs"/>
            </a:endParaRPr>
          </a:p>
        </p:txBody>
      </p:sp>
      <p:sp>
        <p:nvSpPr>
          <p:cNvPr id="6" name="object 9">
            <a:extLst>
              <a:ext uri="{FF2B5EF4-FFF2-40B4-BE49-F238E27FC236}">
                <a16:creationId xmlns:a16="http://schemas.microsoft.com/office/drawing/2014/main" id="{EE61A6FD-63A3-D875-86DB-6A39021738D2}"/>
              </a:ext>
            </a:extLst>
          </p:cNvPr>
          <p:cNvSpPr txBox="1">
            <a:spLocks/>
          </p:cNvSpPr>
          <p:nvPr/>
        </p:nvSpPr>
        <p:spPr>
          <a:xfrm>
            <a:off x="583324" y="0"/>
            <a:ext cx="10878207" cy="669978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35000"/>
              </a:spcBef>
            </a:pPr>
            <a:endParaRPr lang="en-US" altLang="en-US" dirty="0"/>
          </a:p>
          <a:p>
            <a:pPr>
              <a:spcBef>
                <a:spcPct val="35000"/>
              </a:spcBef>
            </a:pPr>
            <a:endParaRPr lang="en-US" altLang="en-US" dirty="0"/>
          </a:p>
          <a:p>
            <a:pPr>
              <a:spcBef>
                <a:spcPct val="35000"/>
              </a:spcBef>
            </a:pPr>
            <a:endParaRPr lang="en-US" altLang="en-US" dirty="0"/>
          </a:p>
          <a:p>
            <a:pPr>
              <a:spcBef>
                <a:spcPct val="35000"/>
              </a:spcBef>
            </a:pPr>
            <a:endParaRPr lang="en-US" altLang="en-US" dirty="0"/>
          </a:p>
          <a:p>
            <a:pPr>
              <a:spcBef>
                <a:spcPct val="35000"/>
              </a:spcBef>
            </a:pPr>
            <a:r>
              <a:rPr lang="en-US" altLang="en-US" b="1" dirty="0"/>
              <a:t>Challenges for Project Managers in Navigating Organizational Cultures:</a:t>
            </a:r>
          </a:p>
          <a:p>
            <a:pPr marL="0" indent="0">
              <a:lnSpc>
                <a:spcPct val="150000"/>
              </a:lnSpc>
              <a:spcBef>
                <a:spcPct val="35000"/>
              </a:spcBef>
              <a:buNone/>
            </a:pPr>
            <a:br>
              <a:rPr lang="en-US" altLang="en-US" dirty="0"/>
            </a:br>
            <a:r>
              <a:rPr lang="en-US" altLang="en-US" sz="2400" dirty="0">
                <a:latin typeface="Times New Roman" panose="02020603050405020304" pitchFamily="18" charset="0"/>
                <a:cs typeface="Times New Roman" panose="02020603050405020304" pitchFamily="18" charset="0"/>
              </a:rPr>
              <a:t>-   Interacting with the culture of the parent organization.</a:t>
            </a:r>
          </a:p>
          <a:p>
            <a:pPr marL="342900" indent="-342900">
              <a:lnSpc>
                <a:spcPct val="150000"/>
              </a:lnSpc>
              <a:spcBef>
                <a:spcPct val="35000"/>
              </a:spcBef>
              <a:buFontTx/>
              <a:buChar char="-"/>
            </a:pPr>
            <a:r>
              <a:rPr lang="en-US" altLang="en-US" sz="2400" dirty="0">
                <a:latin typeface="Times New Roman" panose="02020603050405020304" pitchFamily="18" charset="0"/>
                <a:cs typeface="Times New Roman" panose="02020603050405020304" pitchFamily="18" charset="0"/>
              </a:rPr>
              <a:t>Interacting with the project’s clients or customer organizations.</a:t>
            </a:r>
          </a:p>
          <a:p>
            <a:pPr marL="342900" indent="-342900">
              <a:lnSpc>
                <a:spcPct val="150000"/>
              </a:lnSpc>
              <a:spcBef>
                <a:spcPct val="35000"/>
              </a:spcBef>
              <a:buFontTx/>
              <a:buChar char="-"/>
            </a:pPr>
            <a:r>
              <a:rPr lang="en-US" altLang="en-US" sz="2400" dirty="0">
                <a:latin typeface="Times New Roman" panose="02020603050405020304" pitchFamily="18" charset="0"/>
                <a:cs typeface="Times New Roman" panose="02020603050405020304" pitchFamily="18" charset="0"/>
              </a:rPr>
              <a:t>Interacting with other organizations connected to the project.</a:t>
            </a:r>
          </a:p>
          <a:p>
            <a:pPr lvl="1" algn="just">
              <a:lnSpc>
                <a:spcPct val="150000"/>
              </a:lnSpc>
              <a:spcBef>
                <a:spcPct val="35000"/>
              </a:spcBef>
            </a:pPr>
            <a:endParaRPr lang="en-US" altLang="en-US" dirty="0">
              <a:latin typeface="Times New Roman" panose="02020603050405020304" pitchFamily="18" charset="0"/>
              <a:cs typeface="Times New Roman" panose="02020603050405020304" pitchFamily="18" charset="0"/>
            </a:endParaRPr>
          </a:p>
          <a:p>
            <a:pPr lvl="1" algn="just">
              <a:lnSpc>
                <a:spcPct val="150000"/>
              </a:lnSpc>
              <a:spcBef>
                <a:spcPct val="35000"/>
              </a:spcBef>
            </a:pPr>
            <a:r>
              <a:rPr lang="en-US" altLang="en-US" dirty="0">
                <a:latin typeface="Times New Roman" panose="02020603050405020304" pitchFamily="18" charset="0"/>
                <a:cs typeface="Times New Roman" panose="02020603050405020304" pitchFamily="18" charset="0"/>
              </a:rPr>
              <a:t> </a:t>
            </a:r>
            <a:br>
              <a:rPr lang="en-US" altLang="en-US" dirty="0">
                <a:latin typeface="Times New Roman" panose="02020603050405020304" pitchFamily="18" charset="0"/>
                <a:cs typeface="Times New Roman" panose="02020603050405020304" pitchFamily="18" charset="0"/>
              </a:rPr>
            </a:br>
            <a:endParaRPr lang="en-US"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8958310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18303" y="555423"/>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Content Placeholder 1">
            <a:extLst>
              <a:ext uri="{FF2B5EF4-FFF2-40B4-BE49-F238E27FC236}">
                <a16:creationId xmlns:a16="http://schemas.microsoft.com/office/drawing/2014/main" id="{DBC2AC7B-C52B-6CFC-C684-15FE8CBAA0C9}"/>
              </a:ext>
            </a:extLst>
          </p:cNvPr>
          <p:cNvSpPr txBox="1">
            <a:spLocks/>
          </p:cNvSpPr>
          <p:nvPr/>
        </p:nvSpPr>
        <p:spPr>
          <a:xfrm>
            <a:off x="728663" y="1242918"/>
            <a:ext cx="10734674" cy="457455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dirty="0">
              <a:latin typeface="Times New Roman" panose="02020603050405020304" pitchFamily="18" charset="0"/>
              <a:cs typeface="Times New Roman" panose="02020603050405020304" pitchFamily="18" charset="0"/>
            </a:endParaRPr>
          </a:p>
        </p:txBody>
      </p:sp>
      <p:sp>
        <p:nvSpPr>
          <p:cNvPr id="3" name="Title 2">
            <a:extLst>
              <a:ext uri="{FF2B5EF4-FFF2-40B4-BE49-F238E27FC236}">
                <a16:creationId xmlns:a16="http://schemas.microsoft.com/office/drawing/2014/main" id="{AC1EF084-670A-10AB-C435-518CE74E85BA}"/>
              </a:ext>
            </a:extLst>
          </p:cNvPr>
          <p:cNvSpPr txBox="1">
            <a:spLocks/>
          </p:cNvSpPr>
          <p:nvPr/>
        </p:nvSpPr>
        <p:spPr>
          <a:xfrm>
            <a:off x="4934606" y="621459"/>
            <a:ext cx="7404100" cy="548405"/>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US" sz="2800" b="1" dirty="0">
              <a:solidFill>
                <a:schemeClr val="tx2">
                  <a:lumMod val="60000"/>
                  <a:lumOff val="40000"/>
                </a:schemeClr>
              </a:solidFill>
              <a:latin typeface="Times New Roman" panose="02020603050405020304" pitchFamily="18" charset="0"/>
              <a:cs typeface="Times New Roman" panose="02020603050405020304" pitchFamily="18" charset="0"/>
            </a:endParaRPr>
          </a:p>
        </p:txBody>
      </p:sp>
      <p:sp>
        <p:nvSpPr>
          <p:cNvPr id="4" name="object 9">
            <a:extLst>
              <a:ext uri="{FF2B5EF4-FFF2-40B4-BE49-F238E27FC236}">
                <a16:creationId xmlns:a16="http://schemas.microsoft.com/office/drawing/2014/main" id="{10B811DE-A1CA-C52B-8C28-2290A48E014A}"/>
              </a:ext>
            </a:extLst>
          </p:cNvPr>
          <p:cNvSpPr txBox="1">
            <a:spLocks/>
          </p:cNvSpPr>
          <p:nvPr/>
        </p:nvSpPr>
        <p:spPr>
          <a:xfrm>
            <a:off x="441437" y="196344"/>
            <a:ext cx="11132260" cy="588357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3200" b="1" i="1">
                <a:solidFill>
                  <a:schemeClr val="tx1">
                    <a:lumMod val="95000"/>
                    <a:lumOff val="5000"/>
                  </a:schemeClr>
                </a:solidFill>
                <a:highlight>
                  <a:srgbClr val="FFFF00"/>
                </a:highlight>
                <a:latin typeface="Comic Sans MS"/>
                <a:cs typeface="Comic Sans MS"/>
              </a:rPr>
              <a:t>Conclusion </a:t>
            </a:r>
            <a:r>
              <a:rPr lang="en-US" sz="3200" b="1" i="1" spc="-5">
                <a:solidFill>
                  <a:schemeClr val="tx1">
                    <a:lumMod val="95000"/>
                    <a:lumOff val="5000"/>
                  </a:schemeClr>
                </a:solidFill>
                <a:highlight>
                  <a:srgbClr val="FFFF00"/>
                </a:highlight>
                <a:latin typeface="Comic Sans MS"/>
                <a:cs typeface="Comic Sans MS"/>
              </a:rPr>
              <a:t>drawn</a:t>
            </a:r>
            <a:r>
              <a:rPr lang="en-US" sz="3200" b="1" i="1" spc="-60">
                <a:solidFill>
                  <a:schemeClr val="tx1">
                    <a:lumMod val="95000"/>
                    <a:lumOff val="5000"/>
                  </a:schemeClr>
                </a:solidFill>
                <a:highlight>
                  <a:srgbClr val="FFFF00"/>
                </a:highlight>
                <a:latin typeface="Comic Sans MS"/>
                <a:cs typeface="Comic Sans MS"/>
              </a:rPr>
              <a:t> </a:t>
            </a:r>
            <a:r>
              <a:rPr lang="en-US" sz="3200" b="1" i="1">
                <a:solidFill>
                  <a:schemeClr val="tx1">
                    <a:lumMod val="95000"/>
                    <a:lumOff val="5000"/>
                  </a:schemeClr>
                </a:solidFill>
                <a:highlight>
                  <a:srgbClr val="FFFF00"/>
                </a:highlight>
                <a:latin typeface="Comic Sans MS"/>
                <a:cs typeface="Comic Sans MS"/>
              </a:rPr>
              <a:t>at</a:t>
            </a:r>
          </a:p>
          <a:p>
            <a:pPr algn="ctr"/>
            <a:r>
              <a:rPr lang="en-US" sz="3200" b="1" i="1">
                <a:solidFill>
                  <a:schemeClr val="tx1">
                    <a:lumMod val="95000"/>
                    <a:lumOff val="5000"/>
                  </a:schemeClr>
                </a:solidFill>
                <a:highlight>
                  <a:srgbClr val="FFFF00"/>
                </a:highlight>
                <a:latin typeface="Times New Roman" panose="02020603050405020304" pitchFamily="18" charset="0"/>
              </a:rPr>
              <a:t>                 </a:t>
            </a:r>
            <a:r>
              <a:rPr lang="en-US" sz="3200" b="1" i="1" u="heavy" spc="-10">
                <a:solidFill>
                  <a:schemeClr val="tx1">
                    <a:lumMod val="95000"/>
                    <a:lumOff val="5000"/>
                  </a:schemeClr>
                </a:solidFill>
                <a:highlight>
                  <a:srgbClr val="FFFF00"/>
                </a:highlight>
                <a:uFill>
                  <a:solidFill>
                    <a:srgbClr val="A7AA94"/>
                  </a:solidFill>
                </a:uFill>
                <a:latin typeface="Comic Sans MS"/>
                <a:cs typeface="Comic Sans MS"/>
              </a:rPr>
              <a:t>last</a:t>
            </a:r>
            <a:r>
              <a:rPr lang="en-US" sz="3200" b="1" i="1" u="heavy" spc="-10">
                <a:solidFill>
                  <a:schemeClr val="tx1">
                    <a:lumMod val="95000"/>
                    <a:lumOff val="5000"/>
                  </a:schemeClr>
                </a:solidFill>
                <a:highlight>
                  <a:srgbClr val="FFFF00"/>
                </a:highlight>
                <a:uFill>
                  <a:solidFill>
                    <a:srgbClr val="A7AA94"/>
                  </a:solidFill>
                </a:uFill>
                <a:latin typeface="Verdana"/>
                <a:cs typeface="Verdana"/>
              </a:rPr>
              <a:t>…..</a:t>
            </a:r>
            <a:endParaRPr lang="en-US" sz="3200" b="1" i="1">
              <a:solidFill>
                <a:schemeClr val="tx1">
                  <a:lumMod val="95000"/>
                  <a:lumOff val="5000"/>
                </a:schemeClr>
              </a:solidFill>
              <a:highlight>
                <a:srgbClr val="FFFF00"/>
              </a:highlight>
              <a:latin typeface="Verdana"/>
              <a:cs typeface="Verdana"/>
            </a:endParaRPr>
          </a:p>
          <a:p>
            <a:pPr algn="ctr"/>
            <a:endParaRPr lang="en-US">
              <a:solidFill>
                <a:srgbClr val="706769"/>
              </a:solidFill>
              <a:latin typeface="Times New Roman" panose="02020603050405020304" pitchFamily="18" charset="0"/>
            </a:endParaRPr>
          </a:p>
          <a:p>
            <a:pPr marL="295910" indent="-283845">
              <a:buClr>
                <a:srgbClr val="A7AA94"/>
              </a:buClr>
              <a:buSzPct val="79687"/>
              <a:buFont typeface="Wingdings"/>
              <a:buChar char=""/>
              <a:tabLst>
                <a:tab pos="296545" algn="l"/>
              </a:tabLst>
            </a:pPr>
            <a:r>
              <a:rPr lang="en-US" sz="4000" b="1" i="1">
                <a:solidFill>
                  <a:schemeClr val="tx1">
                    <a:lumMod val="95000"/>
                    <a:lumOff val="5000"/>
                  </a:schemeClr>
                </a:solidFill>
                <a:latin typeface="Monotype Corsiva"/>
                <a:cs typeface="Monotype Corsiva"/>
              </a:rPr>
              <a:t>Remember ,that the best culture </a:t>
            </a:r>
            <a:r>
              <a:rPr lang="en-US" sz="4000" b="1" i="1" spc="5">
                <a:solidFill>
                  <a:schemeClr val="tx1">
                    <a:lumMod val="95000"/>
                    <a:lumOff val="5000"/>
                  </a:schemeClr>
                </a:solidFill>
                <a:latin typeface="Monotype Corsiva"/>
                <a:cs typeface="Monotype Corsiva"/>
              </a:rPr>
              <a:t>makes</a:t>
            </a:r>
            <a:r>
              <a:rPr lang="en-US" sz="4000" b="1" i="1" spc="-215">
                <a:solidFill>
                  <a:schemeClr val="tx1">
                    <a:lumMod val="95000"/>
                    <a:lumOff val="5000"/>
                  </a:schemeClr>
                </a:solidFill>
                <a:latin typeface="Monotype Corsiva"/>
                <a:cs typeface="Monotype Corsiva"/>
              </a:rPr>
              <a:t> </a:t>
            </a:r>
            <a:r>
              <a:rPr lang="en-US" sz="4000" b="1" i="1" spc="5">
                <a:solidFill>
                  <a:schemeClr val="tx1">
                    <a:lumMod val="95000"/>
                    <a:lumOff val="5000"/>
                  </a:schemeClr>
                </a:solidFill>
                <a:latin typeface="Monotype Corsiva"/>
                <a:cs typeface="Monotype Corsiva"/>
              </a:rPr>
              <a:t>all </a:t>
            </a:r>
            <a:r>
              <a:rPr lang="en-US" sz="4000" b="1" i="1">
                <a:solidFill>
                  <a:schemeClr val="tx1">
                    <a:lumMod val="95000"/>
                    <a:lumOff val="5000"/>
                  </a:schemeClr>
                </a:solidFill>
                <a:latin typeface="Monotype Corsiva"/>
                <a:cs typeface="Monotype Corsiva"/>
              </a:rPr>
              <a:t>employees </a:t>
            </a:r>
            <a:r>
              <a:rPr lang="en-US" sz="4000" b="1" i="1" spc="5">
                <a:solidFill>
                  <a:schemeClr val="tx1">
                    <a:lumMod val="95000"/>
                    <a:lumOff val="5000"/>
                  </a:schemeClr>
                </a:solidFill>
                <a:latin typeface="Monotype Corsiva"/>
                <a:cs typeface="Monotype Corsiva"/>
              </a:rPr>
              <a:t>feel </a:t>
            </a:r>
            <a:r>
              <a:rPr lang="en-US" sz="4000" b="1" i="1">
                <a:solidFill>
                  <a:schemeClr val="tx1">
                    <a:lumMod val="95000"/>
                    <a:lumOff val="5000"/>
                  </a:schemeClr>
                </a:solidFill>
                <a:latin typeface="Monotype Corsiva"/>
                <a:cs typeface="Monotype Corsiva"/>
              </a:rPr>
              <a:t>safe and welcome, never</a:t>
            </a:r>
            <a:r>
              <a:rPr lang="en-US" sz="4000" b="1" i="1" spc="-190">
                <a:solidFill>
                  <a:schemeClr val="tx1">
                    <a:lumMod val="95000"/>
                    <a:lumOff val="5000"/>
                  </a:schemeClr>
                </a:solidFill>
                <a:latin typeface="Monotype Corsiva"/>
                <a:cs typeface="Monotype Corsiva"/>
              </a:rPr>
              <a:t> </a:t>
            </a:r>
            <a:r>
              <a:rPr lang="en-US" sz="4000" b="1" i="1">
                <a:solidFill>
                  <a:schemeClr val="tx1">
                    <a:lumMod val="95000"/>
                    <a:lumOff val="5000"/>
                  </a:schemeClr>
                </a:solidFill>
                <a:latin typeface="Monotype Corsiva"/>
                <a:cs typeface="Monotype Corsiva"/>
              </a:rPr>
              <a:t>excluded  or</a:t>
            </a:r>
            <a:r>
              <a:rPr lang="en-US" sz="4000" b="1" i="1" spc="-25">
                <a:solidFill>
                  <a:schemeClr val="tx1">
                    <a:lumMod val="95000"/>
                    <a:lumOff val="5000"/>
                  </a:schemeClr>
                </a:solidFill>
                <a:latin typeface="Monotype Corsiva"/>
                <a:cs typeface="Monotype Corsiva"/>
              </a:rPr>
              <a:t> </a:t>
            </a:r>
            <a:r>
              <a:rPr lang="en-US" sz="4000" b="1" i="1">
                <a:solidFill>
                  <a:schemeClr val="tx1">
                    <a:lumMod val="95000"/>
                    <a:lumOff val="5000"/>
                  </a:schemeClr>
                </a:solidFill>
                <a:latin typeface="Monotype Corsiva"/>
                <a:cs typeface="Monotype Corsiva"/>
              </a:rPr>
              <a:t>uncomfortable.</a:t>
            </a:r>
            <a:endParaRPr lang="en-US" sz="4000">
              <a:solidFill>
                <a:schemeClr val="tx1">
                  <a:lumMod val="95000"/>
                  <a:lumOff val="5000"/>
                </a:schemeClr>
              </a:solidFill>
              <a:latin typeface="Monotype Corsiva"/>
              <a:cs typeface="Monotype Corsiva"/>
            </a:endParaRPr>
          </a:p>
          <a:p>
            <a:pPr>
              <a:lnSpc>
                <a:spcPct val="100000"/>
              </a:lnSpc>
              <a:spcBef>
                <a:spcPts val="45"/>
              </a:spcBef>
            </a:pPr>
            <a:endParaRPr lang="en-US" sz="4000">
              <a:solidFill>
                <a:schemeClr val="tx1">
                  <a:lumMod val="95000"/>
                  <a:lumOff val="5000"/>
                </a:schemeClr>
              </a:solidFill>
              <a:latin typeface="Monotype Corsiva"/>
              <a:cs typeface="Monotype Corsiva"/>
            </a:endParaRPr>
          </a:p>
          <a:p>
            <a:pPr marL="295910" marR="5080" indent="-283845">
              <a:lnSpc>
                <a:spcPct val="100000"/>
              </a:lnSpc>
              <a:spcBef>
                <a:spcPts val="5"/>
              </a:spcBef>
              <a:buClr>
                <a:srgbClr val="A7AA94"/>
              </a:buClr>
              <a:buSzPct val="79687"/>
              <a:buFont typeface="Wingdings"/>
              <a:buChar char=""/>
              <a:tabLst>
                <a:tab pos="296545" algn="l"/>
              </a:tabLst>
            </a:pPr>
            <a:r>
              <a:rPr lang="en-US" sz="4000" b="1" i="1">
                <a:solidFill>
                  <a:schemeClr val="tx1">
                    <a:lumMod val="95000"/>
                    <a:lumOff val="5000"/>
                  </a:schemeClr>
                </a:solidFill>
                <a:latin typeface="Monotype Corsiva"/>
                <a:cs typeface="Monotype Corsiva"/>
              </a:rPr>
              <a:t>Focusing on "culture fit” alone makes it</a:t>
            </a:r>
            <a:r>
              <a:rPr lang="en-US" sz="4000" b="1" i="1" spc="-175">
                <a:solidFill>
                  <a:schemeClr val="tx1">
                    <a:lumMod val="95000"/>
                    <a:lumOff val="5000"/>
                  </a:schemeClr>
                </a:solidFill>
                <a:latin typeface="Monotype Corsiva"/>
                <a:cs typeface="Monotype Corsiva"/>
              </a:rPr>
              <a:t> </a:t>
            </a:r>
            <a:r>
              <a:rPr lang="en-US" sz="4000" b="1" i="1">
                <a:solidFill>
                  <a:schemeClr val="tx1">
                    <a:lumMod val="95000"/>
                    <a:lumOff val="5000"/>
                  </a:schemeClr>
                </a:solidFill>
                <a:latin typeface="Monotype Corsiva"/>
                <a:cs typeface="Monotype Corsiva"/>
              </a:rPr>
              <a:t>difficult  </a:t>
            </a:r>
            <a:r>
              <a:rPr lang="en-US" sz="4000" b="1" i="1" spc="-5">
                <a:solidFill>
                  <a:schemeClr val="tx1">
                    <a:lumMod val="95000"/>
                    <a:lumOff val="5000"/>
                  </a:schemeClr>
                </a:solidFill>
                <a:latin typeface="Monotype Corsiva"/>
                <a:cs typeface="Monotype Corsiva"/>
              </a:rPr>
              <a:t>to </a:t>
            </a:r>
            <a:r>
              <a:rPr lang="en-US" sz="4000" b="1" i="1">
                <a:solidFill>
                  <a:schemeClr val="tx1">
                    <a:lumMod val="95000"/>
                    <a:lumOff val="5000"/>
                  </a:schemeClr>
                </a:solidFill>
                <a:latin typeface="Monotype Corsiva"/>
                <a:cs typeface="Monotype Corsiva"/>
              </a:rPr>
              <a:t>hire and welcome employees who are different  than the prevailing culture, </a:t>
            </a:r>
            <a:r>
              <a:rPr lang="en-US" sz="4000" b="1" i="1" spc="5">
                <a:solidFill>
                  <a:schemeClr val="tx1">
                    <a:lumMod val="95000"/>
                    <a:lumOff val="5000"/>
                  </a:schemeClr>
                </a:solidFill>
                <a:latin typeface="Monotype Corsiva"/>
                <a:cs typeface="Monotype Corsiva"/>
              </a:rPr>
              <a:t>even </a:t>
            </a:r>
            <a:r>
              <a:rPr lang="en-US" sz="4000" b="1" i="1">
                <a:solidFill>
                  <a:schemeClr val="tx1">
                    <a:lumMod val="95000"/>
                    <a:lumOff val="5000"/>
                  </a:schemeClr>
                </a:solidFill>
                <a:latin typeface="Monotype Corsiva"/>
                <a:cs typeface="Monotype Corsiva"/>
              </a:rPr>
              <a:t>if they’d be an  asset and great counterbalance at your</a:t>
            </a:r>
            <a:r>
              <a:rPr lang="en-US" sz="4000" b="1" i="1" spc="-125">
                <a:solidFill>
                  <a:schemeClr val="tx1">
                    <a:lumMod val="95000"/>
                    <a:lumOff val="5000"/>
                  </a:schemeClr>
                </a:solidFill>
                <a:latin typeface="Monotype Corsiva"/>
                <a:cs typeface="Monotype Corsiva"/>
              </a:rPr>
              <a:t> </a:t>
            </a:r>
            <a:r>
              <a:rPr lang="en-US" sz="4000" b="1" i="1">
                <a:solidFill>
                  <a:schemeClr val="tx1">
                    <a:lumMod val="95000"/>
                    <a:lumOff val="5000"/>
                  </a:schemeClr>
                </a:solidFill>
                <a:latin typeface="Monotype Corsiva"/>
                <a:cs typeface="Monotype Corsiva"/>
              </a:rPr>
              <a:t>company.</a:t>
            </a:r>
            <a:endParaRPr lang="en-US" sz="4000">
              <a:solidFill>
                <a:schemeClr val="tx1">
                  <a:lumMod val="95000"/>
                  <a:lumOff val="5000"/>
                </a:schemeClr>
              </a:solidFill>
              <a:latin typeface="Monotype Corsiva"/>
              <a:cs typeface="Monotype Corsiva"/>
            </a:endParaRPr>
          </a:p>
          <a:p>
            <a:pPr marL="762000">
              <a:spcBef>
                <a:spcPts val="1175"/>
              </a:spcBef>
            </a:pPr>
            <a:endParaRPr lang="en-US" alt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7870869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rotWithShape="1">
          <a:blip r:embed="rId5">
            <a:extLst>
              <a:ext uri="{28A0092B-C50C-407E-A947-70E740481C1C}">
                <a14:useLocalDpi xmlns:a14="http://schemas.microsoft.com/office/drawing/2010/main" val="0"/>
              </a:ext>
            </a:extLst>
          </a:blip>
          <a:srcRect b="14240"/>
          <a:stretch/>
        </p:blipFill>
        <p:spPr>
          <a:xfrm>
            <a:off x="9497088" y="87722"/>
            <a:ext cx="2383737" cy="96490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6"/>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0C33D91-EA30-4CF3-A282-0427AB6067F7}"/>
</file>

<file path=customXml/itemProps2.xml><?xml version="1.0" encoding="utf-8"?>
<ds:datastoreItem xmlns:ds="http://schemas.openxmlformats.org/officeDocument/2006/customXml" ds:itemID="{7B237285-A317-42A4-9857-0EF1A35FF295}"/>
</file>

<file path=customXml/itemProps3.xml><?xml version="1.0" encoding="utf-8"?>
<ds:datastoreItem xmlns:ds="http://schemas.openxmlformats.org/officeDocument/2006/customXml" ds:itemID="{26ECDD74-6550-4DE9-B8AA-BE4B2801F7FC}"/>
</file>

<file path=docProps/app.xml><?xml version="1.0" encoding="utf-8"?>
<Properties xmlns="http://schemas.openxmlformats.org/officeDocument/2006/extended-properties" xmlns:vt="http://schemas.openxmlformats.org/officeDocument/2006/docPropsVTypes">
  <TotalTime>831</TotalTime>
  <Words>2443</Words>
  <Application>Microsoft Office PowerPoint</Application>
  <PresentationFormat>Widescreen</PresentationFormat>
  <Paragraphs>205</Paragraphs>
  <Slides>34</Slides>
  <Notes>2</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34</vt:i4>
      </vt:variant>
    </vt:vector>
  </HeadingPairs>
  <TitlesOfParts>
    <vt:vector size="47" baseType="lpstr">
      <vt:lpstr>Arial</vt:lpstr>
      <vt:lpstr>Calibri</vt:lpstr>
      <vt:lpstr>Calibri Light</vt:lpstr>
      <vt:lpstr>Charlie Display</vt:lpstr>
      <vt:lpstr>Comic Sans MS</vt:lpstr>
      <vt:lpstr>Garamond</vt:lpstr>
      <vt:lpstr>Monotype Corsiva</vt:lpstr>
      <vt:lpstr>Montserrat</vt:lpstr>
      <vt:lpstr>Open Sans</vt:lpstr>
      <vt:lpstr>Times New Roman</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 Raheem Nader</cp:lastModifiedBy>
  <cp:revision>36</cp:revision>
  <dcterms:created xsi:type="dcterms:W3CDTF">2023-04-29T09:08:23Z</dcterms:created>
  <dcterms:modified xsi:type="dcterms:W3CDTF">2024-07-03T08:50:31Z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