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  <p:sldMasterId id="2147483682" r:id="rId5"/>
  </p:sldMasterIdLst>
  <p:notesMasterIdLst>
    <p:notesMasterId r:id="rId27"/>
  </p:notesMasterIdLst>
  <p:sldIdLst>
    <p:sldId id="256" r:id="rId6"/>
    <p:sldId id="257" r:id="rId7"/>
    <p:sldId id="779" r:id="rId8"/>
    <p:sldId id="301" r:id="rId9"/>
    <p:sldId id="812" r:id="rId10"/>
    <p:sldId id="810" r:id="rId11"/>
    <p:sldId id="780" r:id="rId12"/>
    <p:sldId id="806" r:id="rId13"/>
    <p:sldId id="807" r:id="rId14"/>
    <p:sldId id="782" r:id="rId15"/>
    <p:sldId id="783" r:id="rId16"/>
    <p:sldId id="786" r:id="rId17"/>
    <p:sldId id="804" r:id="rId18"/>
    <p:sldId id="787" r:id="rId19"/>
    <p:sldId id="788" r:id="rId20"/>
    <p:sldId id="805" r:id="rId21"/>
    <p:sldId id="809" r:id="rId22"/>
    <p:sldId id="813" r:id="rId23"/>
    <p:sldId id="778" r:id="rId24"/>
    <p:sldId id="811" r:id="rId25"/>
    <p:sldId id="292" r:id="rId2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449485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A245E6C1-B004-C7A7-E3B9-4C5D827D6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57CCE76D-E839-BE1B-4071-BFD447D7ECE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49A8DF53-531C-0BA5-BA72-9220294A6E5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032884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9879C25B-C1D0-8C37-A45B-C67A48EE0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22DEABCB-F725-8C6C-5B12-00B9D1AB0B2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0F0DED41-BB48-6924-17B4-D7E87380CE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47108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C4702530-3783-E110-7582-3F321F4B06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56537E17-111B-B332-278A-CD328CB6699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7F458144-8523-D8EA-DA51-8F7F476E52E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552304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C5E94533-EAB1-C113-F98F-01C5B3BFC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6C99BA68-B3B7-9226-00F5-A37E7238CFC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6CC0868B-331C-A78B-1FBD-CCA8739C8AD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270884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3EF6D593-70D2-EC1F-6391-0739EF097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B2366F79-C695-17C1-B868-25D458115C0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A39E324B-A881-59CC-5468-DA6718AF38B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09276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DA6077AD-ABED-4293-F05B-68C6CA3DA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2FB3E773-596D-87A1-F3EF-E5A881811FD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E8D1F886-A087-CF91-A981-12A80D83780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915033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CCCC1789-4B2B-BA9F-CF15-705445E62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9AF7400B-C455-1BD5-49C3-8630D31245D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2B76A95F-C8EA-3772-9664-2BF716C2D0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291745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4F45988A-EA46-647E-8A91-F145896C56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D6476BCA-7238-EAFE-6C8E-7BAD92B1010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E0A8C0BE-E9CB-8FEF-EA00-D02860F083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111313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57A58D0F-2A9E-4286-8869-E1EAE4BC6F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4664AE75-E203-8A79-CB43-75779D8E9B2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0A24768D-2C4E-7A94-E6B3-0ADB6AE7C3B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5629195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8CA096DA-7D2E-3EFF-C4FA-CEABE2443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16336B03-EA98-C56B-CA8A-A2D14F3391A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32EA69C8-148A-0224-E414-E3564088AA9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89767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7193060F-6147-3C9A-7258-239164FC4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C91EDA9B-65EE-59DF-EEA2-FAC31D3287D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246B716D-D37D-E8AF-7710-117ADCDCC3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995719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414BDD94-6E59-396E-D634-BD8A043EF5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BC27FD91-A2F8-55F4-CEFE-4E9600AF0CC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BFE152CA-19BA-3E2D-BC05-FB3B8E14F56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755604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46E5D30D-6C8B-0E64-53AA-BEE3D7E661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AD8D4360-7FCC-6235-99E1-5D6EBA0DA9A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5377E37A-0CE0-94DD-BFEB-95BBD023044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636336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28F2AFE8-6DF3-4A22-028A-7254278715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0BE40D14-04E8-2F3E-A0A7-3DFE832C96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C35A08A5-2177-0AEB-AA83-EF5921B95D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819121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392580E6-6F0E-12CA-3A51-8AD3C5E10E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5C608884-0879-064C-294A-1B62A9B5942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399D260A-0A9C-C4E5-1CC9-22632EBCCAF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919665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6C6B6F5B-10A3-BF8D-9503-2FA9BF76AE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92C561EE-E343-2667-4CBD-F39D5F56BF7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E915A388-9188-41C8-DE63-BD9DD83B4C4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060635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1E9D5418-4248-E0E1-DD22-20C2C3023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2A1DBE72-DFFC-A187-F8E4-11F735C25C6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D916E723-E442-0378-1944-596DA857AE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164058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98B5385F-62DA-AE0A-81BA-08CE1BCA0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68CAB043-1999-6947-2F29-4A31DABCE97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3932BB96-E104-8002-3B35-1FA05E60A4D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450900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4" name="Google Shape;654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5" name="Google Shape;655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12779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554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1023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شريحة عنوان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01584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عنوان ومحتوى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566538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عنوان المقطع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12885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محتويين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007511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مقارنة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64118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عنوان فقط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882208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فارغ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99779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محتوى ذو تسمية توضيحية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74242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صورة ذو تسمية توضيحية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4108966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عنوان ونص عمودي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08666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عنوان ونص عموديان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358613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763686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868691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71275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34935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47670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9950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21610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1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4.xml"/><Relationship Id="rId21" Type="http://schemas.openxmlformats.org/officeDocument/2006/relationships/slideLayout" Target="../slideLayouts/slideLayout42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1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37.xml"/><Relationship Id="rId20" Type="http://schemas.openxmlformats.org/officeDocument/2006/relationships/slideLayout" Target="../slideLayouts/slideLayout41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24" Type="http://schemas.openxmlformats.org/officeDocument/2006/relationships/image" Target="../media/image3.png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31.xml"/><Relationship Id="rId19" Type="http://schemas.openxmlformats.org/officeDocument/2006/relationships/slideLayout" Target="../slideLayouts/slideLayout40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oogle Shape;118;p23"/>
          <p:cNvPicPr preferRelativeResize="0"/>
          <p:nvPr userDrawn="1"/>
        </p:nvPicPr>
        <p:blipFill rotWithShape="1">
          <a:blip r:embed="rId2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raphic 21"/>
          <p:cNvPicPr>
            <a:picLocks noChangeAspect="1"/>
          </p:cNvPicPr>
          <p:nvPr userDrawn="1"/>
        </p:nvPicPr>
        <p:blipFill rotWithShape="1"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88721" y="0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84888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  <p:sldLayoutId id="2147483700" r:id="rId18"/>
    <p:sldLayoutId id="2147483701" r:id="rId19"/>
    <p:sldLayoutId id="2147483702" r:id="rId20"/>
    <p:sldLayoutId id="2147483703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p3"/><Relationship Id="rId13" Type="http://schemas.openxmlformats.org/officeDocument/2006/relationships/oleObject" Target="../embeddings/oleObject2.bin"/><Relationship Id="rId18" Type="http://schemas.openxmlformats.org/officeDocument/2006/relationships/image" Target="../media/image11.emf"/><Relationship Id="rId3" Type="http://schemas.microsoft.com/office/2007/relationships/media" Target="../media/media3.mp3"/><Relationship Id="rId7" Type="http://schemas.microsoft.com/office/2007/relationships/media" Target="../media/media5.mp3"/><Relationship Id="rId12" Type="http://schemas.openxmlformats.org/officeDocument/2006/relationships/image" Target="../media/image8.emf"/><Relationship Id="rId17" Type="http://schemas.openxmlformats.org/officeDocument/2006/relationships/oleObject" Target="../embeddings/oleObject4.bin"/><Relationship Id="rId2" Type="http://schemas.openxmlformats.org/officeDocument/2006/relationships/audio" Target="../media/media2.mp3"/><Relationship Id="rId16" Type="http://schemas.openxmlformats.org/officeDocument/2006/relationships/image" Target="../media/image10.emf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oleObject" Target="../embeddings/oleObject1.bin"/><Relationship Id="rId5" Type="http://schemas.microsoft.com/office/2007/relationships/media" Target="../media/media4.mp3"/><Relationship Id="rId15" Type="http://schemas.openxmlformats.org/officeDocument/2006/relationships/oleObject" Target="../embeddings/oleObject3.bin"/><Relationship Id="rId10" Type="http://schemas.openxmlformats.org/officeDocument/2006/relationships/notesSlide" Target="../notesSlides/notesSlide8.xml"/><Relationship Id="rId19" Type="http://schemas.openxmlformats.org/officeDocument/2006/relationships/image" Target="../media/image6.png"/><Relationship Id="rId4" Type="http://schemas.openxmlformats.org/officeDocument/2006/relationships/audio" Target="../media/media3.mp3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microsoft.com/office/2007/relationships/media" Target="../media/media7.mp3"/><Relationship Id="rId7" Type="http://schemas.openxmlformats.org/officeDocument/2006/relationships/oleObject" Target="../embeddings/oleObject5.bin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notesSlide" Target="../notesSlides/notesSlide9.xml"/><Relationship Id="rId11" Type="http://schemas.openxmlformats.org/officeDocument/2006/relationships/image" Target="../media/image13.emf"/><Relationship Id="rId5" Type="http://schemas.openxmlformats.org/officeDocument/2006/relationships/slideLayout" Target="../slideLayouts/slideLayout2.xml"/><Relationship Id="rId10" Type="http://schemas.openxmlformats.org/officeDocument/2006/relationships/oleObject" Target="../embeddings/oleObject6.bin"/><Relationship Id="rId4" Type="http://schemas.openxmlformats.org/officeDocument/2006/relationships/audio" Target="../media/media7.mp3"/><Relationship Id="rId9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6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eltsolve.com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3.xml"/><Relationship Id="rId5" Type="http://schemas.openxmlformats.org/officeDocument/2006/relationships/hyperlink" Target="https://takeielts.britishcouncil.org/" TargetMode="External"/><Relationship Id="rId4" Type="http://schemas.openxmlformats.org/officeDocument/2006/relationships/hyperlink" Target="https://ieltstrainingonline.com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7065143" y="2371122"/>
            <a:ext cx="498490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IELTS Preparation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Mini-Course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3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7"/>
    </mc:Choice>
    <mc:Fallback xmlns="">
      <p:transition spd="slow" advTm="929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762125" y="3140204"/>
            <a:ext cx="986280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000" b="1" dirty="0">
                <a:solidFill>
                  <a:srgbClr val="FF0000"/>
                </a:solidFill>
              </a:rPr>
              <a:t>Mastering the IELTS Listening Test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A80F1794-3C69-9A77-B7E9-41FE90AC7F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8A21BE21-0744-B01B-43A7-DDB254D2E73B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112F6F6F-E4EB-9233-802D-50CC6B62C058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2538FCDE-3E9C-B4EE-DCFF-95EBF5D03BD5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096F4F48-31F5-0440-44C9-D98C2EC2868F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62D5DB6D-D565-68F3-7E98-D6F7BCE93FD2}"/>
              </a:ext>
            </a:extLst>
          </p:cNvPr>
          <p:cNvSpPr txBox="1"/>
          <p:nvPr/>
        </p:nvSpPr>
        <p:spPr>
          <a:xfrm>
            <a:off x="617276" y="1401139"/>
            <a:ext cx="10812600" cy="4201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🎯 Objectives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By the end of the lesson, students will be able to: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Understand the structure of the Listening test (4 parts).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lang="en-US" sz="2200" dirty="0"/>
              <a:t>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Identify common question types (forms, tables, maps, MCQs, matching).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lang="en-US" sz="2200" dirty="0"/>
              <a:t>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Use effective listening strategies: predicting, scanning, and listening for distractors.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lang="en-US" sz="2200" dirty="0"/>
              <a:t>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Practice answering questions under timed conditions.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lang="en-US" sz="2200" dirty="0"/>
              <a:t> </a:t>
            </a:r>
            <a:r>
              <a:rPr kumimoji="0" 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Improve score by recognizing accents, paraphrasing, and signal words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347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ACB4D25-5BF0-DDAD-96F7-27C1EE411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D1761B44-111F-4572-DE95-20B6C34AD086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EC8273EC-7A9F-075A-8E81-67F0BA122F5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C3E2C208-A338-692C-F4D0-5A4D53CFB286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497B7F8F-DB8B-A526-493E-31D9E82A123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DEF86D18-FCFB-C896-3F9C-7B6188B145B3}"/>
              </a:ext>
            </a:extLst>
          </p:cNvPr>
          <p:cNvSpPr txBox="1"/>
          <p:nvPr/>
        </p:nvSpPr>
        <p:spPr>
          <a:xfrm>
            <a:off x="762124" y="1401139"/>
            <a:ext cx="10490593" cy="2585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Lead-in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What difficulties do you face in listening?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Which accents are hardest for you?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77B493-A6AA-BA55-98EF-E3DEBBEE5EFB}"/>
              </a:ext>
            </a:extLst>
          </p:cNvPr>
          <p:cNvSpPr txBox="1"/>
          <p:nvPr/>
        </p:nvSpPr>
        <p:spPr>
          <a:xfrm>
            <a:off x="1153149" y="3678655"/>
            <a:ext cx="56072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speed, unfamiliar vocabulary, distractors.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406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CE0FF12-E232-B750-EBE9-385837D9E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64C20F9D-FAE7-8113-410E-DD2055977BD9}"/>
              </a:ext>
            </a:extLst>
          </p:cNvPr>
          <p:cNvSpPr/>
          <p:nvPr/>
        </p:nvSpPr>
        <p:spPr>
          <a:xfrm>
            <a:off x="617275" y="1231800"/>
            <a:ext cx="10812600" cy="546083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2E633C99-671D-7E0B-2077-1A5201FEF42C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4EA47A27-DFFD-02FE-C039-2A41D19C5695}"/>
              </a:ext>
            </a:extLst>
          </p:cNvPr>
          <p:cNvSpPr txBox="1"/>
          <p:nvPr/>
        </p:nvSpPr>
        <p:spPr>
          <a:xfrm>
            <a:off x="617275" y="432991"/>
            <a:ext cx="621068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Part 1 Practice — Notes Completion</a:t>
            </a: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3BD7120A-FC62-E38F-3FCA-A61D34669AAF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A6B885BE-5C00-BF52-7573-7D2DDF53545C}"/>
              </a:ext>
            </a:extLst>
          </p:cNvPr>
          <p:cNvSpPr txBox="1"/>
          <p:nvPr/>
        </p:nvSpPr>
        <p:spPr>
          <a:xfrm>
            <a:off x="762124" y="1401139"/>
            <a:ext cx="10490593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C02DB8-8C64-2C0D-E3B1-186178F89FB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1192" t="12907" r="30904" b="22411"/>
          <a:stretch>
            <a:fillRect/>
          </a:stretch>
        </p:blipFill>
        <p:spPr>
          <a:xfrm>
            <a:off x="617275" y="1019074"/>
            <a:ext cx="8497542" cy="5673555"/>
          </a:xfrm>
          <a:prstGeom prst="rect">
            <a:avLst/>
          </a:prstGeom>
        </p:spPr>
      </p:pic>
      <p:pic>
        <p:nvPicPr>
          <p:cNvPr id="3" name="Test 1 part 1">
            <a:hlinkClick r:id="" action="ppaction://media"/>
            <a:extLst>
              <a:ext uri="{FF2B5EF4-FFF2-40B4-BE49-F238E27FC236}">
                <a16:creationId xmlns:a16="http://schemas.microsoft.com/office/drawing/2014/main" id="{A9E1B4C9-C3C4-4A21-39E0-028332CFD7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40085" y="18807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568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767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9CEC40D0-4293-4A87-1B76-4EEDB5300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5014863D-3716-6628-4E27-87CFFB840923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F116625A-B659-9581-AAE9-86F8DCFF0403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AE90AE7C-C0EA-BAA4-82F9-F837FE99BCF6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Answers</a:t>
            </a:r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543DE601-F2FF-62CC-8479-C0BD5E25EE8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33358-1B8F-9677-7647-C64D68C7266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082" t="34457" r="57771" b="41642"/>
          <a:stretch>
            <a:fillRect/>
          </a:stretch>
        </p:blipFill>
        <p:spPr>
          <a:xfrm>
            <a:off x="460312" y="1303775"/>
            <a:ext cx="5635688" cy="5066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CC412CDC-4DE5-F61F-A0F8-5DF77D90C3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1CBF6C9D-AAA5-7495-B85B-8F37D52F2E65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04C24333-587E-B21C-D457-0397A2D56DA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5B07A64C-9D8E-3A47-1E94-2CF17B094E38}"/>
              </a:ext>
            </a:extLst>
          </p:cNvPr>
          <p:cNvSpPr txBox="1"/>
          <p:nvPr/>
        </p:nvSpPr>
        <p:spPr>
          <a:xfrm>
            <a:off x="765775" y="677821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Test Structure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1908BD5-0BC4-E27D-53A4-6F9C6878F9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50853"/>
              </p:ext>
            </p:extLst>
          </p:nvPr>
        </p:nvGraphicFramePr>
        <p:xfrm>
          <a:off x="820254" y="2434347"/>
          <a:ext cx="10470501" cy="2327344"/>
        </p:xfrm>
        <a:graphic>
          <a:graphicData uri="http://schemas.openxmlformats.org/drawingml/2006/table">
            <a:tbl>
              <a:tblPr/>
              <a:tblGrid>
                <a:gridCol w="1251142">
                  <a:extLst>
                    <a:ext uri="{9D8B030D-6E8A-4147-A177-3AD203B41FA5}">
                      <a16:colId xmlns:a16="http://schemas.microsoft.com/office/drawing/2014/main" val="3021642801"/>
                    </a:ext>
                  </a:extLst>
                </a:gridCol>
                <a:gridCol w="2556588">
                  <a:extLst>
                    <a:ext uri="{9D8B030D-6E8A-4147-A177-3AD203B41FA5}">
                      <a16:colId xmlns:a16="http://schemas.microsoft.com/office/drawing/2014/main" val="3042438180"/>
                    </a:ext>
                  </a:extLst>
                </a:gridCol>
                <a:gridCol w="3508310">
                  <a:extLst>
                    <a:ext uri="{9D8B030D-6E8A-4147-A177-3AD203B41FA5}">
                      <a16:colId xmlns:a16="http://schemas.microsoft.com/office/drawing/2014/main" val="3886073836"/>
                    </a:ext>
                  </a:extLst>
                </a:gridCol>
                <a:gridCol w="2230016">
                  <a:extLst>
                    <a:ext uri="{9D8B030D-6E8A-4147-A177-3AD203B41FA5}">
                      <a16:colId xmlns:a16="http://schemas.microsoft.com/office/drawing/2014/main" val="1292975282"/>
                    </a:ext>
                  </a:extLst>
                </a:gridCol>
                <a:gridCol w="924445">
                  <a:extLst>
                    <a:ext uri="{9D8B030D-6E8A-4147-A177-3AD203B41FA5}">
                      <a16:colId xmlns:a16="http://schemas.microsoft.com/office/drawing/2014/main" val="1612213891"/>
                    </a:ext>
                  </a:extLst>
                </a:gridCol>
              </a:tblGrid>
              <a:tr h="2365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Section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Context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Focus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</a:rPr>
                        <a:t>Questions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endParaRPr lang="en-US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3563991"/>
                  </a:ext>
                </a:extLst>
              </a:tr>
              <a:tr h="2365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Part 1</a:t>
                      </a:r>
                      <a:endParaRPr lang="en-US" sz="16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/>
                        <a:t>Social conversation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/>
                        <a:t>Everyday info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/>
                        <a:t>Forms, tables, notes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  <a:buNone/>
                      </a:pPr>
                      <a:endParaRPr lang="en-US" sz="16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2098342"/>
                  </a:ext>
                </a:extLst>
              </a:tr>
              <a:tr h="2897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Part 2</a:t>
                      </a:r>
                      <a:endParaRPr lang="en-US" sz="16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/>
                        <a:t>Monologue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Local info, tours, announcements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Maps, diagrams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sz="16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350774"/>
                  </a:ext>
                </a:extLst>
              </a:tr>
              <a:tr h="49260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Part 3</a:t>
                      </a:r>
                      <a:endParaRPr lang="en-US" sz="16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Academic discussion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Students &amp; tutor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Matching, MCQs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sz="16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2910488"/>
                  </a:ext>
                </a:extLst>
              </a:tr>
              <a:tr h="49260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b="1"/>
                        <a:t>Part 4</a:t>
                      </a:r>
                      <a:endParaRPr lang="en-US" sz="16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Academic lecture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/>
                        <a:t>Formal/complex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/>
                        <a:t>Sentence completion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06829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020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F37F197C-6AA6-CD0B-0D96-36F6ECBEA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16205EC6-A00B-9B23-7E12-AB1B536FC5EE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EA748342-B9FB-E45A-CF69-EEA7488525D1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BDF196C9-8DCB-BC96-157F-ADFEBBF3113D}"/>
              </a:ext>
            </a:extLst>
          </p:cNvPr>
          <p:cNvSpPr txBox="1"/>
          <p:nvPr/>
        </p:nvSpPr>
        <p:spPr>
          <a:xfrm>
            <a:off x="765775" y="677821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Types of questions: 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7E847BC-F9DD-2052-2373-4A3252D9E2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819501"/>
              </p:ext>
            </p:extLst>
          </p:nvPr>
        </p:nvGraphicFramePr>
        <p:xfrm>
          <a:off x="762125" y="1529942"/>
          <a:ext cx="10612916" cy="4236720"/>
        </p:xfrm>
        <a:graphic>
          <a:graphicData uri="http://schemas.openxmlformats.org/drawingml/2006/table">
            <a:tbl>
              <a:tblPr/>
              <a:tblGrid>
                <a:gridCol w="10612916">
                  <a:extLst>
                    <a:ext uri="{9D8B030D-6E8A-4147-A177-3AD203B41FA5}">
                      <a16:colId xmlns:a16="http://schemas.microsoft.com/office/drawing/2014/main" val="1612213891"/>
                    </a:ext>
                  </a:extLst>
                </a:gridCol>
              </a:tblGrid>
              <a:tr h="2897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/>
                        <a:t>A- Multiple choices </a:t>
                      </a:r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br>
                        <a:rPr lang="en-US" sz="1600" dirty="0"/>
                      </a:br>
                      <a:r>
                        <a:rPr lang="en-US" sz="1600" dirty="0"/>
                        <a:t>B- Matching </a:t>
                      </a:r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r>
                        <a:rPr lang="en-US" sz="1600" dirty="0"/>
                        <a:t>C- Plan, map, diagram labelling </a:t>
                      </a:r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br>
                        <a:rPr lang="en-US" sz="1600" dirty="0"/>
                      </a:br>
                      <a:br>
                        <a:rPr lang="en-US" sz="1600" dirty="0"/>
                      </a:br>
                      <a:r>
                        <a:rPr lang="en-US" sz="1600" dirty="0"/>
                        <a:t>D- Form, note, table, flow-chart, summary completion. </a:t>
                      </a:r>
                      <a:br>
                        <a:rPr lang="en-US" sz="1600" dirty="0"/>
                      </a:br>
                      <a:endParaRPr lang="en-US" sz="1600" dirty="0"/>
                    </a:p>
                    <a:p>
                      <a:pPr>
                        <a:buNone/>
                      </a:pPr>
                      <a:br>
                        <a:rPr lang="en-US" sz="1600" dirty="0"/>
                      </a:b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350774"/>
                  </a:ext>
                </a:extLst>
              </a:tr>
            </a:tbl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A4CC08A6-3B79-F946-DE01-F4BCCBE3271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8577311"/>
              </p:ext>
            </p:extLst>
          </p:nvPr>
        </p:nvGraphicFramePr>
        <p:xfrm>
          <a:off x="4618912" y="1678578"/>
          <a:ext cx="3314700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11" imgW="3314160" imgH="481320" progId="Package">
                  <p:embed/>
                </p:oleObj>
              </mc:Choice>
              <mc:Fallback>
                <p:oleObj name="Packager Shell Object" showAsIcon="1" r:id="rId11" imgW="3314160" imgH="481320" progId="Package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58E70B48-79C6-4410-9917-F3767EB7DDE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618912" y="1678578"/>
                        <a:ext cx="3314700" cy="4810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0ED89E7E-B5E0-F416-EBCB-98ABA045BEC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1488543"/>
              </p:ext>
            </p:extLst>
          </p:nvPr>
        </p:nvGraphicFramePr>
        <p:xfrm>
          <a:off x="4784045" y="2762941"/>
          <a:ext cx="2219325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13" imgW="2219040" imgH="481320" progId="Package">
                  <p:embed/>
                </p:oleObj>
              </mc:Choice>
              <mc:Fallback>
                <p:oleObj name="Packager Shell Object" showAsIcon="1" r:id="rId13" imgW="2219040" imgH="481320" progId="Packag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3BEDA932-C37F-4312-BA6B-02BF12581AA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784045" y="2762941"/>
                        <a:ext cx="2219325" cy="4810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0EF464AA-7B88-C811-3759-25311619A1D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9847687"/>
              </p:ext>
            </p:extLst>
          </p:nvPr>
        </p:nvGraphicFramePr>
        <p:xfrm>
          <a:off x="4487862" y="3745603"/>
          <a:ext cx="3216275" cy="481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15" imgW="3215520" imgH="481320" progId="Package">
                  <p:embed/>
                </p:oleObj>
              </mc:Choice>
              <mc:Fallback>
                <p:oleObj name="Packager Shell Object" showAsIcon="1" r:id="rId15" imgW="3215520" imgH="481320" progId="Package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0526EF1D-09A8-4047-A14C-0C5EE13B740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487862" y="3745603"/>
                        <a:ext cx="3216275" cy="4810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0B4697E4-1A12-FA33-2DC0-E0276C06223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9174168"/>
              </p:ext>
            </p:extLst>
          </p:nvPr>
        </p:nvGraphicFramePr>
        <p:xfrm>
          <a:off x="4569019" y="4792647"/>
          <a:ext cx="2841625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17" imgW="2842295" imgH="518081" progId="Package">
                  <p:embed/>
                </p:oleObj>
              </mc:Choice>
              <mc:Fallback>
                <p:oleObj name="Packager Shell Object" showAsIcon="1" r:id="rId17" imgW="2842295" imgH="518081" progId="Package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CF0F4908-B8B0-4629-8916-9DC2AA074DF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569019" y="4792647"/>
                        <a:ext cx="2841625" cy="51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Audio_-_Free_practice_test_-_Listening_-_Mutliple_choice">
            <a:hlinkClick r:id="" action="ppaction://media"/>
            <a:extLst>
              <a:ext uri="{FF2B5EF4-FFF2-40B4-BE49-F238E27FC236}">
                <a16:creationId xmlns:a16="http://schemas.microsoft.com/office/drawing/2014/main" id="{1BACBA91-984C-C6BC-1F5B-734C1D1465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8739926" y="1624909"/>
            <a:ext cx="609600" cy="609600"/>
          </a:xfrm>
          <a:prstGeom prst="rect">
            <a:avLst/>
          </a:prstGeom>
        </p:spPr>
      </p:pic>
      <p:pic>
        <p:nvPicPr>
          <p:cNvPr id="8" name="Audio_-_Free_practice_test_-_Listening_-_Matching_-_Sample_1">
            <a:hlinkClick r:id="" action="ppaction://media"/>
            <a:extLst>
              <a:ext uri="{FF2B5EF4-FFF2-40B4-BE49-F238E27FC236}">
                <a16:creationId xmlns:a16="http://schemas.microsoft.com/office/drawing/2014/main" id="{084BBC91-43AB-2538-D762-C86FDFA3FEA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8781001" y="2760911"/>
            <a:ext cx="609600" cy="609600"/>
          </a:xfrm>
          <a:prstGeom prst="rect">
            <a:avLst/>
          </a:prstGeom>
        </p:spPr>
      </p:pic>
      <p:pic>
        <p:nvPicPr>
          <p:cNvPr id="9" name="Audio_-_Free_practice_test_-_Listening_-_Plan__map__diagram__labelling">
            <a:hlinkClick r:id="" action="ppaction://media"/>
            <a:extLst>
              <a:ext uri="{FF2B5EF4-FFF2-40B4-BE49-F238E27FC236}">
                <a16:creationId xmlns:a16="http://schemas.microsoft.com/office/drawing/2014/main" id="{366EF243-0E34-29C7-2274-B2295D8FCC4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8781001" y="3831775"/>
            <a:ext cx="609600" cy="609600"/>
          </a:xfrm>
          <a:prstGeom prst="rect">
            <a:avLst/>
          </a:prstGeom>
        </p:spPr>
      </p:pic>
      <p:pic>
        <p:nvPicPr>
          <p:cNvPr id="10" name="Audio_-_Free_practice_test_-_Listening_-_Form_completion">
            <a:hlinkClick r:id="" action="ppaction://media"/>
            <a:extLst>
              <a:ext uri="{FF2B5EF4-FFF2-40B4-BE49-F238E27FC236}">
                <a16:creationId xmlns:a16="http://schemas.microsoft.com/office/drawing/2014/main" id="{606F62FE-C868-BD8B-8620-4321CA76E107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8739926" y="49026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85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8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8361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515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5459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D31F621-3F6D-4CA5-5713-2E47E4BD0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9922B247-193E-F6E8-AD0C-A51EF64FD9FB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37046A87-7F60-0716-AA58-AE88188E6757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9D75FF3B-919C-49F6-B3F9-64B4E6A13DF8}"/>
              </a:ext>
            </a:extLst>
          </p:cNvPr>
          <p:cNvSpPr txBox="1"/>
          <p:nvPr/>
        </p:nvSpPr>
        <p:spPr>
          <a:xfrm>
            <a:off x="765775" y="677821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Types of questions: 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3592F6B-890B-1F7E-A442-0C2E0E4A8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443472"/>
              </p:ext>
            </p:extLst>
          </p:nvPr>
        </p:nvGraphicFramePr>
        <p:xfrm>
          <a:off x="762125" y="1529942"/>
          <a:ext cx="10238667" cy="3872482"/>
        </p:xfrm>
        <a:graphic>
          <a:graphicData uri="http://schemas.openxmlformats.org/drawingml/2006/table">
            <a:tbl>
              <a:tblPr/>
              <a:tblGrid>
                <a:gridCol w="10238667">
                  <a:extLst>
                    <a:ext uri="{9D8B030D-6E8A-4147-A177-3AD203B41FA5}">
                      <a16:colId xmlns:a16="http://schemas.microsoft.com/office/drawing/2014/main" val="1612213891"/>
                    </a:ext>
                  </a:extLst>
                </a:gridCol>
              </a:tblGrid>
              <a:tr h="387248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600" dirty="0"/>
                        <a:t>E- sentence completion. </a:t>
                      </a:r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r>
                        <a:rPr lang="en-US" sz="1600" dirty="0"/>
                        <a:t>F- Short answers </a:t>
                      </a:r>
                      <a:br>
                        <a:rPr lang="en-US" sz="1600" dirty="0"/>
                      </a:br>
                      <a:endParaRPr lang="en-US" sz="1600" dirty="0"/>
                    </a:p>
                    <a:p>
                      <a:pPr>
                        <a:buNone/>
                      </a:pPr>
                      <a:br>
                        <a:rPr lang="en-US" sz="1600" dirty="0"/>
                      </a:b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350774"/>
                  </a:ext>
                </a:extLst>
              </a:tr>
            </a:tbl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F73EAA79-6CBC-1E1D-9F7E-FDD92D98D35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521164"/>
              </p:ext>
            </p:extLst>
          </p:nvPr>
        </p:nvGraphicFramePr>
        <p:xfrm>
          <a:off x="2374538" y="2664272"/>
          <a:ext cx="3094037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7" imgW="3093649" imgH="518081" progId="Package">
                  <p:embed/>
                </p:oleObj>
              </mc:Choice>
              <mc:Fallback>
                <p:oleObj name="Packager Shell Object" showAsIcon="1" r:id="rId7" imgW="3093649" imgH="518081" progId="Package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9287761D-B830-4DC3-A3BE-CD4DEA7E6F0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74538" y="2664272"/>
                        <a:ext cx="3094037" cy="51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Audio_-_Free_practice_test_-_Listening_-_Sentence_completion">
            <a:hlinkClick r:id="" action="ppaction://media"/>
            <a:extLst>
              <a:ext uri="{FF2B5EF4-FFF2-40B4-BE49-F238E27FC236}">
                <a16:creationId xmlns:a16="http://schemas.microsoft.com/office/drawing/2014/main" id="{2170E917-12CC-4C45-C0A8-4C2DFD4F8A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934199" y="2664272"/>
            <a:ext cx="609600" cy="609600"/>
          </a:xfrm>
          <a:prstGeom prst="rect">
            <a:avLst/>
          </a:prstGeom>
        </p:spPr>
      </p:pic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754ECAC1-A338-390D-1717-7880F77825F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2231834"/>
              </p:ext>
            </p:extLst>
          </p:nvPr>
        </p:nvGraphicFramePr>
        <p:xfrm>
          <a:off x="2569006" y="4200590"/>
          <a:ext cx="2705100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10" imgW="2704923" imgH="518081" progId="Package">
                  <p:embed/>
                </p:oleObj>
              </mc:Choice>
              <mc:Fallback>
                <p:oleObj name="Packager Shell Object" showAsIcon="1" r:id="rId10" imgW="2704923" imgH="518081" progId="Packag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5F84C100-13D5-49F9-A51A-825CD0A6596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569006" y="4200590"/>
                        <a:ext cx="2705100" cy="51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Audio_-_Free_practice_test_-_Listening_-_Short_answer_questions_-_Sample_1">
            <a:hlinkClick r:id="" action="ppaction://media"/>
            <a:extLst>
              <a:ext uri="{FF2B5EF4-FFF2-40B4-BE49-F238E27FC236}">
                <a16:creationId xmlns:a16="http://schemas.microsoft.com/office/drawing/2014/main" id="{8C4F542D-4A31-79C5-C73F-8BB7D02BDB4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934199" y="42756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54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3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26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148D35DA-D507-8CD0-D994-2B2FA3BE8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3E81CD57-E400-4FA3-13D3-E27016C47860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9237EF2C-C2F0-550D-A02A-D350823919D0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3C0B77EC-7CE8-9C18-FCDC-DA149CCA7EF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4CB47251-6AA9-195D-49CF-3C9B1AC082BD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32ED6F19-4DEC-B226-24C1-3A645E416DF1}"/>
              </a:ext>
            </a:extLst>
          </p:cNvPr>
          <p:cNvSpPr txBox="1"/>
          <p:nvPr/>
        </p:nvSpPr>
        <p:spPr>
          <a:xfrm>
            <a:off x="939282" y="1963844"/>
            <a:ext cx="10490593" cy="129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lang="en-US" sz="2400" b="1" dirty="0">
                <a:solidFill>
                  <a:srgbClr val="FF0000"/>
                </a:solidFill>
              </a:rPr>
              <a:t>Time</a:t>
            </a:r>
            <a:r>
              <a:rPr lang="en-US" sz="2400" b="1" dirty="0"/>
              <a:t>:</a:t>
            </a:r>
            <a:r>
              <a:rPr lang="en-US" sz="2400" dirty="0"/>
              <a:t> 30 minutes + 10 minutes transfer (paper test).</a:t>
            </a:r>
            <a:br>
              <a:rPr lang="en-US" sz="2400" dirty="0"/>
            </a:br>
            <a:r>
              <a:rPr lang="en-US" sz="2400" b="1" dirty="0">
                <a:solidFill>
                  <a:srgbClr val="FF0000"/>
                </a:solidFill>
              </a:rPr>
              <a:t>Audio is played ONCE.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9442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7BDA5658-0883-4BE9-9596-1004675D16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0FAC7983-0B92-CF3D-3AE2-500426A54DF2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658F8F25-72D3-57E1-076A-D8AFB7272B3A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2C430092-38A1-63FE-7B5E-0A921A7DFE14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EC0FD7C5-1332-559A-325A-5DFF01681251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948A6542-7BE5-0BE2-5D3A-28C3A4410797}"/>
              </a:ext>
            </a:extLst>
          </p:cNvPr>
          <p:cNvSpPr txBox="1"/>
          <p:nvPr/>
        </p:nvSpPr>
        <p:spPr>
          <a:xfrm>
            <a:off x="762124" y="1401139"/>
            <a:ext cx="10490593" cy="4616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0000"/>
                </a:solidFill>
              </a:rPr>
              <a:t>Understanding Different English Accents</a:t>
            </a:r>
          </a:p>
          <a:p>
            <a:pPr>
              <a:lnSpc>
                <a:spcPct val="150000"/>
              </a:lnSpc>
              <a:buNone/>
            </a:pPr>
            <a:r>
              <a:rPr lang="en-US" sz="2000" dirty="0"/>
              <a:t>British (UK)</a:t>
            </a:r>
          </a:p>
          <a:p>
            <a:pPr>
              <a:lnSpc>
                <a:spcPct val="150000"/>
              </a:lnSpc>
              <a:buNone/>
            </a:pPr>
            <a:r>
              <a:rPr lang="en-US" sz="2000" dirty="0"/>
              <a:t>Australian</a:t>
            </a:r>
          </a:p>
          <a:p>
            <a:pPr>
              <a:lnSpc>
                <a:spcPct val="150000"/>
              </a:lnSpc>
              <a:buNone/>
            </a:pPr>
            <a:r>
              <a:rPr lang="en-US" sz="2000" dirty="0"/>
              <a:t>American (US)</a:t>
            </a:r>
          </a:p>
          <a:p>
            <a:pPr>
              <a:lnSpc>
                <a:spcPct val="150000"/>
              </a:lnSpc>
              <a:buNone/>
            </a:pPr>
            <a:endParaRPr lang="en-US" sz="2000" dirty="0"/>
          </a:p>
          <a:p>
            <a:pPr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70C0"/>
                </a:solidFill>
              </a:rPr>
              <a:t>Example</a:t>
            </a:r>
          </a:p>
          <a:p>
            <a:pPr>
              <a:lnSpc>
                <a:spcPct val="150000"/>
              </a:lnSpc>
              <a:buNone/>
            </a:pPr>
            <a:r>
              <a:rPr lang="en-US" sz="2000" dirty="0"/>
              <a:t>UK: “Can you pass me the water?” </a:t>
            </a:r>
          </a:p>
          <a:p>
            <a:pPr>
              <a:lnSpc>
                <a:spcPct val="150000"/>
              </a:lnSpc>
              <a:buNone/>
            </a:pPr>
            <a:r>
              <a:rPr lang="en-US" sz="2000" dirty="0"/>
              <a:t>US: “Can you pass me the water?” </a:t>
            </a:r>
          </a:p>
          <a:p>
            <a:pPr>
              <a:lnSpc>
                <a:spcPct val="150000"/>
              </a:lnSpc>
              <a:buNone/>
            </a:pPr>
            <a:r>
              <a:rPr lang="en-US" sz="2000" dirty="0"/>
              <a:t>AUS: “Can you pass me the water?”</a:t>
            </a:r>
          </a:p>
        </p:txBody>
      </p:sp>
    </p:spTree>
    <p:extLst>
      <p:ext uri="{BB962C8B-B14F-4D97-AF65-F5344CB8AC3E}">
        <p14:creationId xmlns:p14="http://schemas.microsoft.com/office/powerpoint/2010/main" val="70954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A077EFE-1C9A-BEA4-17B6-AD8CC750B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052544BA-AB3B-2014-E676-7960122FF928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35773D39-4464-D393-96A9-F23E721E214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EDFDCB9C-CB00-91B8-FAFD-0EB238CFE7F6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6370E5D6-8B37-A76C-80A5-46A9FFC6745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69AC1C66-5008-9330-5632-9E92AA8648CF}"/>
              </a:ext>
            </a:extLst>
          </p:cNvPr>
          <p:cNvSpPr txBox="1"/>
          <p:nvPr/>
        </p:nvSpPr>
        <p:spPr>
          <a:xfrm>
            <a:off x="762124" y="1401139"/>
            <a:ext cx="10490593" cy="2123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800" dirty="0">
                <a:solidFill>
                  <a:schemeClr val="accent1"/>
                </a:solidFill>
              </a:rPr>
              <a:t>Identify common differences: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i="1" dirty="0"/>
              <a:t>schedule</a:t>
            </a:r>
            <a:r>
              <a:rPr lang="en-US" sz="2800" dirty="0"/>
              <a:t> → /ˈ</a:t>
            </a:r>
            <a:r>
              <a:rPr lang="en-US" sz="2800" dirty="0" err="1"/>
              <a:t>ʃedjuːl</a:t>
            </a:r>
            <a:r>
              <a:rPr lang="en-US" sz="2800" dirty="0"/>
              <a:t>/ (UK) vs /ˈ</a:t>
            </a:r>
            <a:r>
              <a:rPr lang="en-US" sz="2800" dirty="0" err="1"/>
              <a:t>skedʒuːl</a:t>
            </a:r>
            <a:r>
              <a:rPr lang="en-US" sz="2800" dirty="0"/>
              <a:t>/ (US)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i="1" dirty="0"/>
              <a:t>route</a:t>
            </a:r>
            <a:r>
              <a:rPr lang="en-US" sz="2800" dirty="0"/>
              <a:t> → /</a:t>
            </a:r>
            <a:r>
              <a:rPr lang="en-US" sz="2800" dirty="0" err="1"/>
              <a:t>ruːt</a:t>
            </a:r>
            <a:r>
              <a:rPr lang="en-US" sz="2800" dirty="0"/>
              <a:t>/ (UK) vs /</a:t>
            </a:r>
            <a:r>
              <a:rPr lang="en-US" sz="2800" dirty="0" err="1"/>
              <a:t>raʊt</a:t>
            </a:r>
            <a:r>
              <a:rPr lang="en-US" sz="2800" dirty="0"/>
              <a:t>/ (US)</a:t>
            </a:r>
          </a:p>
        </p:txBody>
      </p:sp>
    </p:spTree>
    <p:extLst>
      <p:ext uri="{BB962C8B-B14F-4D97-AF65-F5344CB8AC3E}">
        <p14:creationId xmlns:p14="http://schemas.microsoft.com/office/powerpoint/2010/main" val="293719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CE3D807E-CB22-060A-6B85-2B72215BD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4706A220-BFBB-327E-5EC8-F267C234E191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5BB40B0E-AC3A-00F3-F1E1-F50A45180162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8655CAB2-B0A6-CED3-7E08-E11D3D11CAF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478E9EE9-D8D0-702F-015B-A377F6A121B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8AB6F80E-30CA-9001-20BE-536A83B6FBD0}"/>
              </a:ext>
            </a:extLst>
          </p:cNvPr>
          <p:cNvSpPr txBox="1"/>
          <p:nvPr/>
        </p:nvSpPr>
        <p:spPr>
          <a:xfrm>
            <a:off x="762124" y="1401139"/>
            <a:ext cx="10490593" cy="18466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rgbClr val="FF0000"/>
                </a:solidFill>
              </a:rPr>
              <a:t>Read the Instructions carefully: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chemeClr val="accent1"/>
                </a:solidFill>
              </a:rPr>
              <a:t>Word Limits matter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chemeClr val="accent1"/>
                </a:solidFill>
              </a:rPr>
              <a:t>True/False/Not Given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b="1" dirty="0">
                <a:solidFill>
                  <a:schemeClr val="accent1"/>
                </a:solidFill>
              </a:rPr>
              <a:t>Spelling: Zero Tolerance</a:t>
            </a:r>
          </a:p>
        </p:txBody>
      </p:sp>
    </p:spTree>
    <p:extLst>
      <p:ext uri="{BB962C8B-B14F-4D97-AF65-F5344CB8AC3E}">
        <p14:creationId xmlns:p14="http://schemas.microsoft.com/office/powerpoint/2010/main" val="313018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28FEFDD0-B1E3-8029-0EF4-3488FF480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7CB00988-0874-AFE9-8F5D-35EF7862B419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8988C9AD-A161-1419-7AD6-47108CD4D25A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572D7E04-5A21-175F-C361-3BD38FFBA43F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070B4C60-6904-3DC8-7355-CE1A854AEA6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A268300F-32B6-2FFD-31D2-0BC76FDD9F91}"/>
              </a:ext>
            </a:extLst>
          </p:cNvPr>
          <p:cNvSpPr txBox="1"/>
          <p:nvPr/>
        </p:nvSpPr>
        <p:spPr>
          <a:xfrm>
            <a:off x="762125" y="1328741"/>
            <a:ext cx="10490593" cy="5078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Band score for listening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Band 5.5 = 18-22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Band 6 = 23-25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Band 6.5 = 26-29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Band 7 = 30-31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Band 7.5 = 32-34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Band 8 = 35-36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Band 8.5 = 37-38</a:t>
            </a: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b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  <a:t>Band 9 = 39-40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013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71E70578-D229-14FE-E7FA-702F39044F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79DD9E47-4FD5-545C-098B-6A5A37741A7B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CE37B560-FF88-44F2-D082-9C7EFE53182F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DE9B7893-A1E2-8A2A-B505-F51A7D42AB78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9ECB935E-EE7C-874C-CE6A-04AB3DA9CEFD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E46CD126-B12B-6729-E1EF-269079ABD77E}"/>
              </a:ext>
            </a:extLst>
          </p:cNvPr>
          <p:cNvSpPr txBox="1"/>
          <p:nvPr/>
        </p:nvSpPr>
        <p:spPr>
          <a:xfrm>
            <a:off x="762124" y="1401139"/>
            <a:ext cx="10490593" cy="4431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b="1" dirty="0">
                <a:solidFill>
                  <a:srgbClr val="FF0000"/>
                </a:solidFill>
              </a:rPr>
              <a:t>Key Listening Strategies</a:t>
            </a:r>
          </a:p>
          <a:p>
            <a:pPr>
              <a:buNone/>
            </a:pPr>
            <a:r>
              <a:rPr lang="en-US" sz="2400" b="1" dirty="0"/>
              <a:t>⭐ </a:t>
            </a:r>
            <a:r>
              <a:rPr lang="en-US" sz="2400" b="1" dirty="0">
                <a:solidFill>
                  <a:schemeClr val="accent1"/>
                </a:solidFill>
              </a:rPr>
              <a:t>1. Predict the topic</a:t>
            </a:r>
          </a:p>
          <a:p>
            <a:pPr>
              <a:buNone/>
            </a:pPr>
            <a:r>
              <a:rPr lang="en-US" sz="2400" dirty="0"/>
              <a:t>Look at keywords → guess the situation.</a:t>
            </a:r>
            <a:br>
              <a:rPr lang="en-US" sz="2400" dirty="0"/>
            </a:br>
            <a:r>
              <a:rPr lang="en-US" sz="2400" dirty="0"/>
              <a:t>Example: </a:t>
            </a:r>
            <a:r>
              <a:rPr lang="en-US" sz="2400" i="1" dirty="0"/>
              <a:t>booking a hotel</a:t>
            </a:r>
            <a:r>
              <a:rPr lang="en-US" sz="2400" dirty="0"/>
              <a:t>, </a:t>
            </a:r>
            <a:r>
              <a:rPr lang="en-US" sz="2400" i="1" dirty="0"/>
              <a:t>museum tour</a:t>
            </a:r>
            <a:r>
              <a:rPr lang="en-US" sz="2400" dirty="0"/>
              <a:t>, </a:t>
            </a:r>
            <a:r>
              <a:rPr lang="en-US" sz="2400" i="1" dirty="0"/>
              <a:t>university seminar</a:t>
            </a:r>
            <a:r>
              <a:rPr lang="en-US" sz="2400" dirty="0"/>
              <a:t>.</a:t>
            </a:r>
          </a:p>
          <a:p>
            <a:pPr>
              <a:buNone/>
            </a:pPr>
            <a:endParaRPr lang="en-US" sz="2400" dirty="0"/>
          </a:p>
          <a:p>
            <a:pPr>
              <a:buNone/>
            </a:pPr>
            <a:r>
              <a:rPr lang="en-US" sz="2400" b="1" dirty="0"/>
              <a:t>⭐ </a:t>
            </a:r>
            <a:r>
              <a:rPr lang="en-US" sz="2400" b="1" dirty="0">
                <a:solidFill>
                  <a:schemeClr val="accent1"/>
                </a:solidFill>
              </a:rPr>
              <a:t>2. Predict missing words</a:t>
            </a:r>
          </a:p>
          <a:p>
            <a:pPr>
              <a:buNone/>
            </a:pPr>
            <a:r>
              <a:rPr lang="en-US" sz="2400" dirty="0"/>
              <a:t>Check grammar: noun? verb? number? adjective?</a:t>
            </a:r>
          </a:p>
          <a:p>
            <a:pPr>
              <a:buNone/>
            </a:pPr>
            <a:endParaRPr lang="en-US" sz="2400" dirty="0"/>
          </a:p>
          <a:p>
            <a:pPr>
              <a:buNone/>
            </a:pPr>
            <a:r>
              <a:rPr lang="en-US" sz="2400" b="1" dirty="0"/>
              <a:t>⭐ </a:t>
            </a:r>
            <a:r>
              <a:rPr lang="en-US" sz="2400" b="1" dirty="0">
                <a:solidFill>
                  <a:schemeClr val="accent1"/>
                </a:solidFill>
              </a:rPr>
              <a:t>3. Listen for paraphrasing</a:t>
            </a:r>
          </a:p>
          <a:p>
            <a:pPr>
              <a:buNone/>
            </a:pPr>
            <a:r>
              <a:rPr lang="en-US" sz="2400" dirty="0"/>
              <a:t>“Cheap” → “affordable”</a:t>
            </a:r>
            <a:br>
              <a:rPr lang="en-US" sz="2400" dirty="0"/>
            </a:br>
            <a:r>
              <a:rPr lang="en-US" sz="2400" dirty="0"/>
              <a:t>“Starts at 5 p.m.” → “it begins in the early evening”</a:t>
            </a:r>
          </a:p>
        </p:txBody>
      </p:sp>
    </p:spTree>
    <p:extLst>
      <p:ext uri="{BB962C8B-B14F-4D97-AF65-F5344CB8AC3E}">
        <p14:creationId xmlns:p14="http://schemas.microsoft.com/office/powerpoint/2010/main" val="358607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3E321322-958C-0780-A5AC-90120BC59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A97CCFEE-A50D-4D5A-9866-6AD0FB44C43D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88A503AE-7666-CA3B-0C88-22D28B47668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A21A7ACB-FACF-AFB5-7575-555FB8FA0957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D4E2AE4E-CB6B-133F-E823-3449E4013832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3318A65E-7D9B-BCE2-C0F9-CAD2345FA459}"/>
              </a:ext>
            </a:extLst>
          </p:cNvPr>
          <p:cNvSpPr txBox="1"/>
          <p:nvPr/>
        </p:nvSpPr>
        <p:spPr>
          <a:xfrm>
            <a:off x="762124" y="1401139"/>
            <a:ext cx="10490593" cy="2400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r>
              <a:rPr lang="en-US" sz="2400" b="1" dirty="0"/>
              <a:t>⭐ </a:t>
            </a:r>
            <a:r>
              <a:rPr lang="en-US" sz="2400" b="1" dirty="0">
                <a:solidFill>
                  <a:schemeClr val="accent1"/>
                </a:solidFill>
              </a:rPr>
              <a:t>4. Distractors</a:t>
            </a:r>
          </a:p>
          <a:p>
            <a:pPr>
              <a:buNone/>
            </a:pPr>
            <a:r>
              <a:rPr lang="en-US" sz="2400" dirty="0"/>
              <a:t>Trick phrases: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“I thought about going on Friday, but actually I booked Saturday.”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buNone/>
            </a:pPr>
            <a:r>
              <a:rPr lang="en-US" sz="2400" b="1" dirty="0"/>
              <a:t>⭐ </a:t>
            </a:r>
            <a:r>
              <a:rPr lang="en-US" sz="2400" b="1" dirty="0">
                <a:solidFill>
                  <a:schemeClr val="accent1"/>
                </a:solidFill>
              </a:rPr>
              <a:t>5. Signal words</a:t>
            </a:r>
          </a:p>
          <a:p>
            <a:pPr>
              <a:buNone/>
            </a:pPr>
            <a:r>
              <a:rPr lang="en-US" sz="2400" dirty="0"/>
              <a:t>Firstly, however, but, although, next, finally, on the other hand.</a:t>
            </a:r>
          </a:p>
        </p:txBody>
      </p:sp>
    </p:spTree>
    <p:extLst>
      <p:ext uri="{BB962C8B-B14F-4D97-AF65-F5344CB8AC3E}">
        <p14:creationId xmlns:p14="http://schemas.microsoft.com/office/powerpoint/2010/main" val="212518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9F190EE2-D6D6-12E6-C281-913E9A8BA0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34657E13-933E-585B-A748-EA09423BEF12}"/>
              </a:ext>
            </a:extLst>
          </p:cNvPr>
          <p:cNvSpPr/>
          <p:nvPr/>
        </p:nvSpPr>
        <p:spPr>
          <a:xfrm>
            <a:off x="617275" y="1231800"/>
            <a:ext cx="10812600" cy="546083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r>
              <a:rPr lang="en-US" sz="2400" dirty="0"/>
              <a:t>S	</a:t>
            </a:r>
            <a:r>
              <a:rPr lang="en-US" sz="2400" dirty="0" err="1"/>
              <a:t>eqsaz</a:t>
            </a: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836064B4-9541-299B-E04B-E4463A2E7EE0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E35CF06B-095B-56CA-7D8D-E6AF77BE1B05}"/>
              </a:ext>
            </a:extLst>
          </p:cNvPr>
          <p:cNvSpPr txBox="1"/>
          <p:nvPr/>
        </p:nvSpPr>
        <p:spPr>
          <a:xfrm>
            <a:off x="727646" y="454684"/>
            <a:ext cx="621068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Part 2 Practice — Maps / Diagrams</a:t>
            </a: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99A55080-36DB-83A6-8822-74A0196435D1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C8265FBF-393F-AF28-95DB-5CD150970118}"/>
              </a:ext>
            </a:extLst>
          </p:cNvPr>
          <p:cNvSpPr txBox="1"/>
          <p:nvPr/>
        </p:nvSpPr>
        <p:spPr>
          <a:xfrm>
            <a:off x="762124" y="1401139"/>
            <a:ext cx="10490593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9F6D95-9575-FA25-9E48-48BF429067F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9176" t="17962" r="21728" b="7802"/>
          <a:stretch>
            <a:fillRect/>
          </a:stretch>
        </p:blipFill>
        <p:spPr>
          <a:xfrm>
            <a:off x="727646" y="1128409"/>
            <a:ext cx="7776700" cy="5564221"/>
          </a:xfrm>
          <a:prstGeom prst="rect">
            <a:avLst/>
          </a:prstGeom>
        </p:spPr>
      </p:pic>
      <p:pic>
        <p:nvPicPr>
          <p:cNvPr id="4" name="videoplayback (2) (mp3cut.net)">
            <a:hlinkClick r:id="" action="ppaction://media"/>
            <a:extLst>
              <a:ext uri="{FF2B5EF4-FFF2-40B4-BE49-F238E27FC236}">
                <a16:creationId xmlns:a16="http://schemas.microsoft.com/office/drawing/2014/main" id="{0C94B501-0420-AF96-6AF3-FE1D79E215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34850" y="16370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5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3C3BAE04-78A2-3A1B-FE5A-53892F2DC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DB7A6B34-6D22-92F9-3209-4F05B562F802}"/>
              </a:ext>
            </a:extLst>
          </p:cNvPr>
          <p:cNvSpPr/>
          <p:nvPr/>
        </p:nvSpPr>
        <p:spPr>
          <a:xfrm>
            <a:off x="617275" y="1231800"/>
            <a:ext cx="10812600" cy="546083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C43EDD60-A0AF-A80F-6BD4-517430B37048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2DFC6958-E6CC-3606-B26E-D6A6BEEA7BB5}"/>
              </a:ext>
            </a:extLst>
          </p:cNvPr>
          <p:cNvSpPr txBox="1"/>
          <p:nvPr/>
        </p:nvSpPr>
        <p:spPr>
          <a:xfrm>
            <a:off x="727646" y="454684"/>
            <a:ext cx="621068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Answers</a:t>
            </a: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2BFBF58A-1DBF-2B51-9290-89D6CCFCEFE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71BBC5D5-770D-E57C-52F1-320790959AD8}"/>
              </a:ext>
            </a:extLst>
          </p:cNvPr>
          <p:cNvSpPr txBox="1"/>
          <p:nvPr/>
        </p:nvSpPr>
        <p:spPr>
          <a:xfrm>
            <a:off x="762124" y="1401139"/>
            <a:ext cx="10490593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A14C2D-9945-E790-05CB-75981917881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9464" t="82039" r="60817" b="9883"/>
          <a:stretch>
            <a:fillRect/>
          </a:stretch>
        </p:blipFill>
        <p:spPr>
          <a:xfrm>
            <a:off x="1017036" y="2124446"/>
            <a:ext cx="4329403" cy="3147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91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9E4DAE90-8021-BDD0-38DC-01EEE14A2B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57652666-2345-0582-9CA1-FE73C81937F3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940AAD86-C94C-AAD5-FEA6-827E8D78EA8B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26DE05E8-ABDA-10FF-7E1E-27C696DAC58D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Assignment</a:t>
            </a:r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A8DB6279-4736-AE7B-77DA-10C97EECCAE7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11F5FF82-BBB0-44ED-97C3-7C339EC719CA}"/>
              </a:ext>
            </a:extLst>
          </p:cNvPr>
          <p:cNvSpPr txBox="1"/>
          <p:nvPr/>
        </p:nvSpPr>
        <p:spPr>
          <a:xfrm>
            <a:off x="450461" y="1673106"/>
            <a:ext cx="9862800" cy="4031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Complete one Part 4 task before next class.</a:t>
            </a:r>
            <a:endParaRPr lang="en-US" sz="2800" b="1" dirty="0">
              <a:solidFill>
                <a:schemeClr val="tx1"/>
              </a:solidFill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5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B0A179C7-D8BC-F60F-39E4-ECFA3AF02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FE96F93A-A1DC-888B-C1AC-F8B11D3675E7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B1C4D945-E3E8-BB09-3004-F66048661C82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C0DDC5E2-7A97-7C20-7A16-3B45415509E1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Websites</a:t>
            </a:r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0B164020-3699-E7C8-435B-EFEAEA94FB85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6878CDD5-5473-DAAE-10AE-B1BF3047BACD}"/>
              </a:ext>
            </a:extLst>
          </p:cNvPr>
          <p:cNvSpPr txBox="1"/>
          <p:nvPr/>
        </p:nvSpPr>
        <p:spPr>
          <a:xfrm>
            <a:off x="375816" y="2155320"/>
            <a:ext cx="9862800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400" b="1" dirty="0">
                <a:solidFill>
                  <a:schemeClr val="tx1"/>
                </a:solidFill>
                <a:hlinkClick r:id="rId3"/>
              </a:rPr>
              <a:t>https://www.ieltsolve.com/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br>
              <a:rPr lang="en-US" sz="2400" b="1" dirty="0">
                <a:solidFill>
                  <a:schemeClr val="tx1"/>
                </a:solidFill>
              </a:rPr>
            </a:br>
            <a:r>
              <a:rPr lang="en-US" sz="2400" b="1" dirty="0">
                <a:solidFill>
                  <a:schemeClr val="tx1"/>
                </a:solidFill>
                <a:hlinkClick r:id="rId4"/>
              </a:rPr>
              <a:t>https://ieltstrainingonline.com/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  <a:p>
            <a:pPr lvl="0">
              <a:lnSpc>
                <a:spcPct val="150000"/>
              </a:lnSpc>
              <a:defRPr/>
            </a:pPr>
            <a:r>
              <a:rPr lang="en-US" sz="2400" b="1" dirty="0">
                <a:solidFill>
                  <a:schemeClr val="tx1"/>
                </a:solidFill>
                <a:hlinkClick r:id="rId5"/>
              </a:rPr>
              <a:t>https://takeielts.britishcouncil.org/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84692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266"/>
    </mc:Choice>
    <mc:Fallback>
      <p:transition spd="slow" advTm="14926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7" name="Google Shape;657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0" name="Google Shape;660;p59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63"/>
    </mc:Choice>
    <mc:Fallback xmlns="">
      <p:transition spd="slow" advTm="23863"/>
    </mc:Fallback>
  </mc:AlternateContent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6F6CA7E-F5EE-4565-BB91-CC6321F6B587}">
  <ds:schemaRefs>
    <ds:schemaRef ds:uri="http://purl.org/dc/dcmitype/"/>
    <ds:schemaRef ds:uri="d13aca44-ef33-4cf4-9980-7f0b00e6eeb9"/>
    <ds:schemaRef ds:uri="http://schemas.microsoft.com/office/infopath/2007/PartnerControls"/>
    <ds:schemaRef ds:uri="http://www.w3.org/XML/1998/namespace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90ADF439-FFF0-40EA-82F7-58455F7B816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DE3784-5867-4F8E-B2C1-7B06E2ADE6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1829</TotalTime>
  <Words>555</Words>
  <Application>Microsoft Office PowerPoint</Application>
  <PresentationFormat>Widescreen</PresentationFormat>
  <Paragraphs>114</Paragraphs>
  <Slides>21</Slides>
  <Notes>21</Notes>
  <HiddenSlides>0</HiddenSlides>
  <MMClips>8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Century Gothic</vt:lpstr>
      <vt:lpstr>Times New Roman</vt:lpstr>
      <vt:lpstr>2024</vt:lpstr>
      <vt:lpstr>1_2024</vt:lpstr>
      <vt:lpstr>Package</vt:lpstr>
      <vt:lpstr>Packager Shell Object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lenovo</cp:lastModifiedBy>
  <cp:revision>48</cp:revision>
  <dcterms:modified xsi:type="dcterms:W3CDTF">2025-11-16T18:42:01Z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