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4"/>
  </p:notesMasterIdLst>
  <p:sldIdLst>
    <p:sldId id="256" r:id="rId2"/>
    <p:sldId id="267" r:id="rId3"/>
    <p:sldId id="257" r:id="rId4"/>
    <p:sldId id="268" r:id="rId5"/>
    <p:sldId id="261" r:id="rId6"/>
    <p:sldId id="266" r:id="rId7"/>
    <p:sldId id="260" r:id="rId8"/>
    <p:sldId id="263" r:id="rId9"/>
    <p:sldId id="262" r:id="rId10"/>
    <p:sldId id="264" r:id="rId11"/>
    <p:sldId id="259" r:id="rId12"/>
    <p:sldId id="265" r:id="rId13"/>
  </p:sldIdLst>
  <p:sldSz cx="12192000" cy="6858000"/>
  <p:notesSz cx="6858000" cy="12192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5563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464"/>
    <p:restoredTop sz="94610"/>
  </p:normalViewPr>
  <p:slideViewPr>
    <p:cSldViewPr snapToGrid="0" snapToObjects="1">
      <p:cViewPr varScale="1">
        <p:scale>
          <a:sx n="99" d="100"/>
          <a:sy n="99" d="100"/>
        </p:scale>
        <p:origin x="936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6251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75AB72-99C0-6D14-615D-13F187D22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5AF7684-4C25-3596-443E-3052B11E90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B818E9-D9F3-3B1B-00FF-CFD7752490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70B099-4A0F-108E-E0BB-8D9F85C1384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2635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3D037E-B910-637A-04A7-FE2B7D078F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EB290F-36AE-C8C9-FFF3-5E3D5DAA44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792D8F-A6B9-BD32-E4E8-80C64025C6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AC1CD8-8017-E727-7B4F-C1A52E6F0B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591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78C76B-8E3C-0BD1-B7DF-96BA7FF36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125B66-FD90-0504-10FA-1EF5FAA6A9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33E21F-677A-3894-0C3A-2B23D2D83C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E3BE50-2569-5623-CE6E-A4AEAF2D7AA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2809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723723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42905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09547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12/25/25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162604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12/25/25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8866844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12/25/25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6659060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12/25/25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12376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12/25/25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68450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12/25/25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88169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58662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980614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9411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12/25/25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29547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5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image" Target="../media/image15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23.png"/><Relationship Id="rId3" Type="http://schemas.openxmlformats.org/officeDocument/2006/relationships/image" Target="../media/image16.png"/><Relationship Id="rId7" Type="http://schemas.openxmlformats.org/officeDocument/2006/relationships/image" Target="../media/image29.pn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image" Target="../media/image34.png"/><Relationship Id="rId10" Type="http://schemas.openxmlformats.org/officeDocument/2006/relationships/image" Target="../media/image32.png"/><Relationship Id="rId4" Type="http://schemas.openxmlformats.org/officeDocument/2006/relationships/image" Target="../media/image17.png"/><Relationship Id="rId9" Type="http://schemas.openxmlformats.org/officeDocument/2006/relationships/image" Target="../media/image31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image" Target="../media/image25.png"/><Relationship Id="rId5" Type="http://schemas.openxmlformats.org/officeDocument/2006/relationships/image" Target="../media/image15.png"/><Relationship Id="rId10" Type="http://schemas.openxmlformats.org/officeDocument/2006/relationships/image" Target="../media/image24.png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18" Type="http://schemas.openxmlformats.org/officeDocument/2006/relationships/image" Target="../media/image48.png"/><Relationship Id="rId3" Type="http://schemas.openxmlformats.org/officeDocument/2006/relationships/image" Target="../media/image16.png"/><Relationship Id="rId21" Type="http://schemas.openxmlformats.org/officeDocument/2006/relationships/image" Target="../media/image15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17" Type="http://schemas.openxmlformats.org/officeDocument/2006/relationships/image" Target="../media/image47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46.png"/><Relationship Id="rId20" Type="http://schemas.openxmlformats.org/officeDocument/2006/relationships/image" Target="../media/image5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5" Type="http://schemas.openxmlformats.org/officeDocument/2006/relationships/image" Target="../media/image45.png"/><Relationship Id="rId10" Type="http://schemas.openxmlformats.org/officeDocument/2006/relationships/image" Target="../media/image40.png"/><Relationship Id="rId19" Type="http://schemas.openxmlformats.org/officeDocument/2006/relationships/image" Target="../media/image49.png"/><Relationship Id="rId4" Type="http://schemas.openxmlformats.org/officeDocument/2006/relationships/image" Target="../media/image17.png"/><Relationship Id="rId9" Type="http://schemas.openxmlformats.org/officeDocument/2006/relationships/image" Target="../media/image39.png"/><Relationship Id="rId14" Type="http://schemas.openxmlformats.org/officeDocument/2006/relationships/image" Target="../media/image4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9.png"/><Relationship Id="rId18" Type="http://schemas.openxmlformats.org/officeDocument/2006/relationships/image" Target="../media/image64.png"/><Relationship Id="rId26" Type="http://schemas.openxmlformats.org/officeDocument/2006/relationships/image" Target="../media/image15.png"/><Relationship Id="rId3" Type="http://schemas.openxmlformats.org/officeDocument/2006/relationships/image" Target="../media/image16.png"/><Relationship Id="rId21" Type="http://schemas.openxmlformats.org/officeDocument/2006/relationships/image" Target="../media/image67.png"/><Relationship Id="rId7" Type="http://schemas.openxmlformats.org/officeDocument/2006/relationships/image" Target="../media/image53.png"/><Relationship Id="rId12" Type="http://schemas.openxmlformats.org/officeDocument/2006/relationships/image" Target="../media/image58.png"/><Relationship Id="rId17" Type="http://schemas.openxmlformats.org/officeDocument/2006/relationships/image" Target="../media/image63.png"/><Relationship Id="rId25" Type="http://schemas.openxmlformats.org/officeDocument/2006/relationships/image" Target="../media/image71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62.png"/><Relationship Id="rId20" Type="http://schemas.openxmlformats.org/officeDocument/2006/relationships/image" Target="../media/image6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24" Type="http://schemas.openxmlformats.org/officeDocument/2006/relationships/image" Target="../media/image70.png"/><Relationship Id="rId5" Type="http://schemas.openxmlformats.org/officeDocument/2006/relationships/image" Target="../media/image51.png"/><Relationship Id="rId15" Type="http://schemas.openxmlformats.org/officeDocument/2006/relationships/image" Target="../media/image61.png"/><Relationship Id="rId23" Type="http://schemas.openxmlformats.org/officeDocument/2006/relationships/image" Target="../media/image69.png"/><Relationship Id="rId10" Type="http://schemas.openxmlformats.org/officeDocument/2006/relationships/image" Target="../media/image56.png"/><Relationship Id="rId19" Type="http://schemas.openxmlformats.org/officeDocument/2006/relationships/image" Target="../media/image65.png"/><Relationship Id="rId4" Type="http://schemas.openxmlformats.org/officeDocument/2006/relationships/image" Target="../media/image17.png"/><Relationship Id="rId9" Type="http://schemas.openxmlformats.org/officeDocument/2006/relationships/image" Target="../media/image55.png"/><Relationship Id="rId14" Type="http://schemas.openxmlformats.org/officeDocument/2006/relationships/image" Target="../media/image60.png"/><Relationship Id="rId22" Type="http://schemas.openxmlformats.org/officeDocument/2006/relationships/image" Target="../media/image6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80.png"/><Relationship Id="rId18" Type="http://schemas.openxmlformats.org/officeDocument/2006/relationships/image" Target="../media/image83.png"/><Relationship Id="rId3" Type="http://schemas.openxmlformats.org/officeDocument/2006/relationships/image" Target="../media/image16.png"/><Relationship Id="rId21" Type="http://schemas.openxmlformats.org/officeDocument/2006/relationships/image" Target="../media/image15.png"/><Relationship Id="rId7" Type="http://schemas.openxmlformats.org/officeDocument/2006/relationships/image" Target="../media/image74.png"/><Relationship Id="rId12" Type="http://schemas.openxmlformats.org/officeDocument/2006/relationships/image" Target="../media/image79.png"/><Relationship Id="rId17" Type="http://schemas.openxmlformats.org/officeDocument/2006/relationships/image" Target="../media/image38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82.png"/><Relationship Id="rId20" Type="http://schemas.openxmlformats.org/officeDocument/2006/relationships/image" Target="../media/image8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3.png"/><Relationship Id="rId11" Type="http://schemas.openxmlformats.org/officeDocument/2006/relationships/image" Target="../media/image78.png"/><Relationship Id="rId5" Type="http://schemas.openxmlformats.org/officeDocument/2006/relationships/image" Target="../media/image72.png"/><Relationship Id="rId15" Type="http://schemas.openxmlformats.org/officeDocument/2006/relationships/image" Target="../media/image81.png"/><Relationship Id="rId10" Type="http://schemas.openxmlformats.org/officeDocument/2006/relationships/image" Target="../media/image77.png"/><Relationship Id="rId19" Type="http://schemas.openxmlformats.org/officeDocument/2006/relationships/image" Target="../media/image84.png"/><Relationship Id="rId4" Type="http://schemas.openxmlformats.org/officeDocument/2006/relationships/image" Target="../media/image17.png"/><Relationship Id="rId9" Type="http://schemas.openxmlformats.org/officeDocument/2006/relationships/image" Target="../media/image76.png"/><Relationship Id="rId1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image" Target="../media/image95.png"/><Relationship Id="rId18" Type="http://schemas.openxmlformats.org/officeDocument/2006/relationships/image" Target="../media/image100.png"/><Relationship Id="rId3" Type="http://schemas.openxmlformats.org/officeDocument/2006/relationships/image" Target="../media/image86.png"/><Relationship Id="rId21" Type="http://schemas.openxmlformats.org/officeDocument/2006/relationships/image" Target="../media/image103.png"/><Relationship Id="rId7" Type="http://schemas.openxmlformats.org/officeDocument/2006/relationships/image" Target="../media/image89.png"/><Relationship Id="rId12" Type="http://schemas.openxmlformats.org/officeDocument/2006/relationships/image" Target="../media/image94.png"/><Relationship Id="rId17" Type="http://schemas.openxmlformats.org/officeDocument/2006/relationships/image" Target="../media/image99.png"/><Relationship Id="rId25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98.png"/><Relationship Id="rId20" Type="http://schemas.openxmlformats.org/officeDocument/2006/relationships/image" Target="../media/image10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8.png"/><Relationship Id="rId11" Type="http://schemas.openxmlformats.org/officeDocument/2006/relationships/image" Target="../media/image93.png"/><Relationship Id="rId24" Type="http://schemas.openxmlformats.org/officeDocument/2006/relationships/image" Target="../media/image106.png"/><Relationship Id="rId5" Type="http://schemas.openxmlformats.org/officeDocument/2006/relationships/image" Target="../media/image87.png"/><Relationship Id="rId15" Type="http://schemas.openxmlformats.org/officeDocument/2006/relationships/image" Target="../media/image97.png"/><Relationship Id="rId23" Type="http://schemas.openxmlformats.org/officeDocument/2006/relationships/image" Target="../media/image105.png"/><Relationship Id="rId10" Type="http://schemas.openxmlformats.org/officeDocument/2006/relationships/image" Target="../media/image92.png"/><Relationship Id="rId19" Type="http://schemas.openxmlformats.org/officeDocument/2006/relationships/image" Target="../media/image101.png"/><Relationship Id="rId4" Type="http://schemas.openxmlformats.org/officeDocument/2006/relationships/image" Target="../media/image17.png"/><Relationship Id="rId9" Type="http://schemas.openxmlformats.org/officeDocument/2006/relationships/image" Target="../media/image91.png"/><Relationship Id="rId14" Type="http://schemas.openxmlformats.org/officeDocument/2006/relationships/image" Target="../media/image96.png"/><Relationship Id="rId22" Type="http://schemas.openxmlformats.org/officeDocument/2006/relationships/image" Target="../media/image10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13" Type="http://schemas.openxmlformats.org/officeDocument/2006/relationships/image" Target="../media/image115.png"/><Relationship Id="rId3" Type="http://schemas.openxmlformats.org/officeDocument/2006/relationships/image" Target="../media/image16.png"/><Relationship Id="rId7" Type="http://schemas.openxmlformats.org/officeDocument/2006/relationships/image" Target="../media/image109.png"/><Relationship Id="rId12" Type="http://schemas.openxmlformats.org/officeDocument/2006/relationships/image" Target="../media/image1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8.png"/><Relationship Id="rId11" Type="http://schemas.openxmlformats.org/officeDocument/2006/relationships/image" Target="../media/image113.png"/><Relationship Id="rId5" Type="http://schemas.openxmlformats.org/officeDocument/2006/relationships/image" Target="../media/image107.png"/><Relationship Id="rId15" Type="http://schemas.openxmlformats.org/officeDocument/2006/relationships/image" Target="../media/image15.png"/><Relationship Id="rId10" Type="http://schemas.openxmlformats.org/officeDocument/2006/relationships/image" Target="../media/image112.png"/><Relationship Id="rId4" Type="http://schemas.openxmlformats.org/officeDocument/2006/relationships/image" Target="../media/image17.png"/><Relationship Id="rId9" Type="http://schemas.openxmlformats.org/officeDocument/2006/relationships/image" Target="../media/image111.png"/><Relationship Id="rId14" Type="http://schemas.openxmlformats.org/officeDocument/2006/relationships/image" Target="../media/image1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13" Type="http://schemas.openxmlformats.org/officeDocument/2006/relationships/image" Target="../media/image125.png"/><Relationship Id="rId18" Type="http://schemas.openxmlformats.org/officeDocument/2006/relationships/image" Target="../media/image130.png"/><Relationship Id="rId3" Type="http://schemas.openxmlformats.org/officeDocument/2006/relationships/image" Target="../media/image16.png"/><Relationship Id="rId21" Type="http://schemas.openxmlformats.org/officeDocument/2006/relationships/image" Target="../media/image133.png"/><Relationship Id="rId7" Type="http://schemas.openxmlformats.org/officeDocument/2006/relationships/image" Target="../media/image119.png"/><Relationship Id="rId12" Type="http://schemas.openxmlformats.org/officeDocument/2006/relationships/image" Target="../media/image124.png"/><Relationship Id="rId17" Type="http://schemas.openxmlformats.org/officeDocument/2006/relationships/image" Target="../media/image129.png"/><Relationship Id="rId25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128.png"/><Relationship Id="rId20" Type="http://schemas.openxmlformats.org/officeDocument/2006/relationships/image" Target="../media/image13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8.png"/><Relationship Id="rId11" Type="http://schemas.openxmlformats.org/officeDocument/2006/relationships/image" Target="../media/image123.png"/><Relationship Id="rId24" Type="http://schemas.openxmlformats.org/officeDocument/2006/relationships/image" Target="../media/image136.png"/><Relationship Id="rId5" Type="http://schemas.openxmlformats.org/officeDocument/2006/relationships/image" Target="../media/image117.png"/><Relationship Id="rId15" Type="http://schemas.openxmlformats.org/officeDocument/2006/relationships/image" Target="../media/image127.png"/><Relationship Id="rId23" Type="http://schemas.openxmlformats.org/officeDocument/2006/relationships/image" Target="../media/image135.png"/><Relationship Id="rId10" Type="http://schemas.openxmlformats.org/officeDocument/2006/relationships/image" Target="../media/image122.png"/><Relationship Id="rId19" Type="http://schemas.openxmlformats.org/officeDocument/2006/relationships/image" Target="../media/image131.png"/><Relationship Id="rId4" Type="http://schemas.openxmlformats.org/officeDocument/2006/relationships/image" Target="../media/image17.png"/><Relationship Id="rId9" Type="http://schemas.openxmlformats.org/officeDocument/2006/relationships/image" Target="../media/image121.png"/><Relationship Id="rId14" Type="http://schemas.openxmlformats.org/officeDocument/2006/relationships/image" Target="../media/image126.png"/><Relationship Id="rId22" Type="http://schemas.openxmlformats.org/officeDocument/2006/relationships/image" Target="../media/image1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13" Type="http://schemas.openxmlformats.org/officeDocument/2006/relationships/image" Target="../media/image144.png"/><Relationship Id="rId3" Type="http://schemas.openxmlformats.org/officeDocument/2006/relationships/image" Target="../media/image16.png"/><Relationship Id="rId7" Type="http://schemas.openxmlformats.org/officeDocument/2006/relationships/image" Target="../media/image139.png"/><Relationship Id="rId12" Type="http://schemas.openxmlformats.org/officeDocument/2006/relationships/image" Target="../media/image143.png"/><Relationship Id="rId17" Type="http://schemas.openxmlformats.org/officeDocument/2006/relationships/image" Target="../media/image148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14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8.png"/><Relationship Id="rId11" Type="http://schemas.openxmlformats.org/officeDocument/2006/relationships/image" Target="../media/image15.png"/><Relationship Id="rId5" Type="http://schemas.openxmlformats.org/officeDocument/2006/relationships/image" Target="../media/image137.png"/><Relationship Id="rId15" Type="http://schemas.openxmlformats.org/officeDocument/2006/relationships/image" Target="../media/image146.png"/><Relationship Id="rId10" Type="http://schemas.openxmlformats.org/officeDocument/2006/relationships/image" Target="../media/image142.png"/><Relationship Id="rId4" Type="http://schemas.openxmlformats.org/officeDocument/2006/relationships/image" Target="../media/image17.png"/><Relationship Id="rId9" Type="http://schemas.openxmlformats.org/officeDocument/2006/relationships/image" Target="../media/image141.png"/><Relationship Id="rId14" Type="http://schemas.openxmlformats.org/officeDocument/2006/relationships/image" Target="../media/image14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1.png"/><Relationship Id="rId13" Type="http://schemas.openxmlformats.org/officeDocument/2006/relationships/image" Target="../media/image23.png"/><Relationship Id="rId3" Type="http://schemas.openxmlformats.org/officeDocument/2006/relationships/image" Target="../media/image16.png"/><Relationship Id="rId7" Type="http://schemas.openxmlformats.org/officeDocument/2006/relationships/image" Target="../media/image36.png"/><Relationship Id="rId12" Type="http://schemas.openxmlformats.org/officeDocument/2006/relationships/image" Target="../media/image15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0.png"/><Relationship Id="rId11" Type="http://schemas.openxmlformats.org/officeDocument/2006/relationships/image" Target="../media/image37.png"/><Relationship Id="rId5" Type="http://schemas.openxmlformats.org/officeDocument/2006/relationships/image" Target="../media/image149.png"/><Relationship Id="rId10" Type="http://schemas.openxmlformats.org/officeDocument/2006/relationships/image" Target="../media/image153.png"/><Relationship Id="rId4" Type="http://schemas.openxmlformats.org/officeDocument/2006/relationships/image" Target="../media/image17.png"/><Relationship Id="rId9" Type="http://schemas.openxmlformats.org/officeDocument/2006/relationships/image" Target="../media/image152.png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34500" y="0"/>
            <a:ext cx="2857500" cy="2857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476750"/>
            <a:ext cx="2381250" cy="2857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7737" y="1906276"/>
            <a:ext cx="1659303" cy="968998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02535" y="2118249"/>
            <a:ext cx="2765063" cy="757976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50765" y="3812790"/>
            <a:ext cx="1697268" cy="1697268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05237" y="3096901"/>
            <a:ext cx="2896637" cy="1683373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2500" y="1428750"/>
            <a:ext cx="76200" cy="114300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05000" y="2381250"/>
            <a:ext cx="76200" cy="762000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57500" y="1905000"/>
            <a:ext cx="76200" cy="1524000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10000" y="2857500"/>
            <a:ext cx="76200" cy="952500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09600" y="1714500"/>
            <a:ext cx="914400" cy="38100"/>
          </a:xfrm>
          <a:prstGeom prst="rect">
            <a:avLst/>
          </a:prstGeom>
        </p:spPr>
      </p:pic>
      <p:pic>
        <p:nvPicPr>
          <p:cNvPr id="14" name="Image 12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09600" y="6057900"/>
            <a:ext cx="3573214" cy="190500"/>
          </a:xfrm>
          <a:prstGeom prst="rect">
            <a:avLst/>
          </a:prstGeom>
        </p:spPr>
      </p:pic>
      <p:pic>
        <p:nvPicPr>
          <p:cNvPr id="15" name="Image 13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152358" y="5943600"/>
            <a:ext cx="228600" cy="304800"/>
          </a:xfrm>
          <a:prstGeom prst="rect">
            <a:avLst/>
          </a:prstGeom>
        </p:spPr>
      </p:pic>
      <p:sp>
        <p:nvSpPr>
          <p:cNvPr id="16" name="Text 0"/>
          <p:cNvSpPr/>
          <p:nvPr/>
        </p:nvSpPr>
        <p:spPr>
          <a:xfrm>
            <a:off x="609600" y="609600"/>
            <a:ext cx="10972800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270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An AI-Driven Framework for</a:t>
            </a:r>
            <a:endParaRPr lang="en-US" sz="2700" dirty="0"/>
          </a:p>
        </p:txBody>
      </p:sp>
      <p:sp>
        <p:nvSpPr>
          <p:cNvPr id="17" name="Text 1"/>
          <p:cNvSpPr/>
          <p:nvPr/>
        </p:nvSpPr>
        <p:spPr>
          <a:xfrm>
            <a:off x="609600" y="1104900"/>
            <a:ext cx="13167360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270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Gathering and Documenting Business Requirements</a:t>
            </a:r>
            <a:endParaRPr lang="en-US" sz="2700" dirty="0"/>
          </a:p>
        </p:txBody>
      </p:sp>
      <p:sp>
        <p:nvSpPr>
          <p:cNvPr id="18" name="Text 2"/>
          <p:cNvSpPr/>
          <p:nvPr/>
        </p:nvSpPr>
        <p:spPr>
          <a:xfrm>
            <a:off x="609600" y="2514600"/>
            <a:ext cx="518160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b="1" dirty="0">
                <a:solidFill>
                  <a:srgbClr val="E29578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Prepared By</a:t>
            </a:r>
            <a:endParaRPr lang="en-US" sz="1500" dirty="0"/>
          </a:p>
        </p:txBody>
      </p:sp>
      <p:sp>
        <p:nvSpPr>
          <p:cNvPr id="19" name="Text 3"/>
          <p:cNvSpPr/>
          <p:nvPr/>
        </p:nvSpPr>
        <p:spPr>
          <a:xfrm>
            <a:off x="609600" y="2819400"/>
            <a:ext cx="518160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Name: </a:t>
            </a:r>
            <a:r>
              <a:rPr lang="en-US" sz="150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Sahab Alhumaed</a:t>
            </a:r>
            <a:endParaRPr lang="en-US" sz="1500" dirty="0"/>
          </a:p>
        </p:txBody>
      </p:sp>
      <p:sp>
        <p:nvSpPr>
          <p:cNvPr id="20" name="Text 4"/>
          <p:cNvSpPr/>
          <p:nvPr/>
        </p:nvSpPr>
        <p:spPr>
          <a:xfrm>
            <a:off x="609600" y="3124200"/>
            <a:ext cx="518160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IDNo: </a:t>
            </a:r>
            <a:r>
              <a:rPr lang="en-US" sz="150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25100261</a:t>
            </a:r>
            <a:endParaRPr lang="en-US" sz="1500" dirty="0"/>
          </a:p>
        </p:txBody>
      </p:sp>
      <p:sp>
        <p:nvSpPr>
          <p:cNvPr id="21" name="Text 5"/>
          <p:cNvSpPr/>
          <p:nvPr/>
        </p:nvSpPr>
        <p:spPr>
          <a:xfrm>
            <a:off x="6400800" y="2514600"/>
            <a:ext cx="518160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b="1" dirty="0">
                <a:solidFill>
                  <a:srgbClr val="E29578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Supervisor</a:t>
            </a:r>
            <a:endParaRPr lang="en-US" sz="1500" dirty="0"/>
          </a:p>
        </p:txBody>
      </p:sp>
      <p:sp>
        <p:nvSpPr>
          <p:cNvPr id="22" name="Text 6"/>
          <p:cNvSpPr/>
          <p:nvPr/>
        </p:nvSpPr>
        <p:spPr>
          <a:xfrm>
            <a:off x="6400800" y="2819400"/>
            <a:ext cx="518160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Dr. Khaled Eskaf</a:t>
            </a:r>
            <a:endParaRPr lang="en-US" sz="1500" dirty="0"/>
          </a:p>
        </p:txBody>
      </p:sp>
      <p:sp>
        <p:nvSpPr>
          <p:cNvPr id="23" name="Text 7"/>
          <p:cNvSpPr/>
          <p:nvPr/>
        </p:nvSpPr>
        <p:spPr>
          <a:xfrm>
            <a:off x="609600" y="3543300"/>
            <a:ext cx="1316736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endParaRPr lang="en-US" sz="1500" dirty="0"/>
          </a:p>
        </p:txBody>
      </p:sp>
      <p:sp>
        <p:nvSpPr>
          <p:cNvPr id="24" name="Text 8"/>
          <p:cNvSpPr/>
          <p:nvPr/>
        </p:nvSpPr>
        <p:spPr>
          <a:xfrm>
            <a:off x="609600" y="3848100"/>
            <a:ext cx="13167360" cy="304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4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Master of Science in Artificial Intelligence</a:t>
            </a:r>
            <a:endParaRPr lang="en-US" sz="1800" dirty="0"/>
          </a:p>
        </p:txBody>
      </p:sp>
      <p:sp>
        <p:nvSpPr>
          <p:cNvPr id="25" name="Text 9"/>
          <p:cNvSpPr/>
          <p:nvPr/>
        </p:nvSpPr>
        <p:spPr>
          <a:xfrm>
            <a:off x="609600" y="4229100"/>
            <a:ext cx="1097280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College of Informatics</a:t>
            </a:r>
            <a:endParaRPr lang="en-US" sz="1500" dirty="0"/>
          </a:p>
        </p:txBody>
      </p:sp>
      <p:sp>
        <p:nvSpPr>
          <p:cNvPr id="26" name="Text 10"/>
          <p:cNvSpPr/>
          <p:nvPr/>
        </p:nvSpPr>
        <p:spPr>
          <a:xfrm>
            <a:off x="609600" y="4495800"/>
            <a:ext cx="1097280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Midocean University, UAE</a:t>
            </a:r>
            <a:endParaRPr lang="en-US" sz="1500" dirty="0"/>
          </a:p>
        </p:txBody>
      </p:sp>
      <p:sp>
        <p:nvSpPr>
          <p:cNvPr id="27" name="Text 11"/>
          <p:cNvSpPr/>
          <p:nvPr/>
        </p:nvSpPr>
        <p:spPr>
          <a:xfrm>
            <a:off x="609600" y="4914900"/>
            <a:ext cx="1097280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[2025-Semester Three]</a:t>
            </a:r>
            <a:endParaRPr lang="en-US" sz="1500" dirty="0"/>
          </a:p>
        </p:txBody>
      </p:sp>
      <p:sp>
        <p:nvSpPr>
          <p:cNvPr id="28" name="Text 12"/>
          <p:cNvSpPr/>
          <p:nvPr/>
        </p:nvSpPr>
        <p:spPr>
          <a:xfrm>
            <a:off x="609600" y="6057900"/>
            <a:ext cx="4287857" cy="190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College of Informatics, Midocean University, Comoros</a:t>
            </a:r>
            <a:endParaRPr lang="en-US" sz="1050" dirty="0"/>
          </a:p>
        </p:txBody>
      </p:sp>
      <p:sp>
        <p:nvSpPr>
          <p:cNvPr id="29" name="Text 13"/>
          <p:cNvSpPr/>
          <p:nvPr/>
        </p:nvSpPr>
        <p:spPr>
          <a:xfrm>
            <a:off x="8457158" y="5962650"/>
            <a:ext cx="375029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AI-Driven Requirements Engineering</a:t>
            </a:r>
            <a:endParaRPr lang="en-US" sz="1350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453DC02F-984F-EAE4-8309-2702B862EAB2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7" b="28978"/>
          <a:stretch>
            <a:fillRect/>
          </a:stretch>
        </p:blipFill>
        <p:spPr bwMode="auto">
          <a:xfrm>
            <a:off x="9294495" y="59055"/>
            <a:ext cx="2937510" cy="11798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249386-04F0-202D-6486-14416B2181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D989C776-E3D9-0CF3-EA50-5D25772577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26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EC636E29-4ADA-E21A-2005-9C567EB9C7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28650"/>
          </a:xfrm>
          <a:prstGeom prst="rect">
            <a:avLst/>
          </a:prstGeom>
        </p:spPr>
      </p:pic>
      <p:pic>
        <p:nvPicPr>
          <p:cNvPr id="4" name="Image 2" descr="preencoded.png">
            <a:extLst>
              <a:ext uri="{FF2B5EF4-FFF2-40B4-BE49-F238E27FC236}">
                <a16:creationId xmlns:a16="http://schemas.microsoft.com/office/drawing/2014/main" id="{ABB5A14B-B240-7092-D2BB-9720F464FC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1695450"/>
            <a:ext cx="11430000" cy="1028700"/>
          </a:xfrm>
          <a:prstGeom prst="rect">
            <a:avLst/>
          </a:prstGeom>
        </p:spPr>
      </p:pic>
      <p:pic>
        <p:nvPicPr>
          <p:cNvPr id="5" name="Image 3" descr="preencoded.png">
            <a:extLst>
              <a:ext uri="{FF2B5EF4-FFF2-40B4-BE49-F238E27FC236}">
                <a16:creationId xmlns:a16="http://schemas.microsoft.com/office/drawing/2014/main" id="{B632A201-5807-330A-1DA1-AB586E6AF3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" y="1971675"/>
            <a:ext cx="416868" cy="476250"/>
          </a:xfrm>
          <a:prstGeom prst="rect">
            <a:avLst/>
          </a:prstGeom>
        </p:spPr>
      </p:pic>
      <p:pic>
        <p:nvPicPr>
          <p:cNvPr id="7" name="Image 5" descr="preencoded.png">
            <a:extLst>
              <a:ext uri="{FF2B5EF4-FFF2-40B4-BE49-F238E27FC236}">
                <a16:creationId xmlns:a16="http://schemas.microsoft.com/office/drawing/2014/main" id="{62636899-4DF8-E604-B3E8-C149B6D8A7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799" y="2876550"/>
            <a:ext cx="11429999" cy="1028700"/>
          </a:xfrm>
          <a:prstGeom prst="rect">
            <a:avLst/>
          </a:prstGeom>
        </p:spPr>
      </p:pic>
      <p:pic>
        <p:nvPicPr>
          <p:cNvPr id="8" name="Image 6" descr="preencoded.png">
            <a:extLst>
              <a:ext uri="{FF2B5EF4-FFF2-40B4-BE49-F238E27FC236}">
                <a16:creationId xmlns:a16="http://schemas.microsoft.com/office/drawing/2014/main" id="{2F7F2494-87E2-2BB7-09DB-D363380644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00" y="3152775"/>
            <a:ext cx="350193" cy="476250"/>
          </a:xfrm>
          <a:prstGeom prst="rect">
            <a:avLst/>
          </a:prstGeom>
        </p:spPr>
      </p:pic>
      <p:pic>
        <p:nvPicPr>
          <p:cNvPr id="10" name="Image 8" descr="preencoded.png">
            <a:extLst>
              <a:ext uri="{FF2B5EF4-FFF2-40B4-BE49-F238E27FC236}">
                <a16:creationId xmlns:a16="http://schemas.microsoft.com/office/drawing/2014/main" id="{EA59E82B-EE80-05FD-ED8E-70B2C2DE19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4057650"/>
            <a:ext cx="11429998" cy="1028700"/>
          </a:xfrm>
          <a:prstGeom prst="rect">
            <a:avLst/>
          </a:prstGeom>
        </p:spPr>
      </p:pic>
      <p:pic>
        <p:nvPicPr>
          <p:cNvPr id="11" name="Image 9" descr="preencoded.png">
            <a:extLst>
              <a:ext uri="{FF2B5EF4-FFF2-40B4-BE49-F238E27FC236}">
                <a16:creationId xmlns:a16="http://schemas.microsoft.com/office/drawing/2014/main" id="{26C8A459-BAB4-E79D-F30A-46C800266A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200" y="4333875"/>
            <a:ext cx="397669" cy="476250"/>
          </a:xfrm>
          <a:prstGeom prst="rect">
            <a:avLst/>
          </a:prstGeom>
        </p:spPr>
      </p:pic>
      <p:pic>
        <p:nvPicPr>
          <p:cNvPr id="22" name="Image 20" descr="preencoded.png">
            <a:extLst>
              <a:ext uri="{FF2B5EF4-FFF2-40B4-BE49-F238E27FC236}">
                <a16:creationId xmlns:a16="http://schemas.microsoft.com/office/drawing/2014/main" id="{02C95591-0792-C641-F413-0AC29561FCE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6105110"/>
            <a:ext cx="12192000" cy="819150"/>
          </a:xfrm>
          <a:prstGeom prst="rect">
            <a:avLst/>
          </a:prstGeom>
        </p:spPr>
      </p:pic>
      <p:pic>
        <p:nvPicPr>
          <p:cNvPr id="23" name="Image 21" descr="preencoded.png">
            <a:extLst>
              <a:ext uri="{FF2B5EF4-FFF2-40B4-BE49-F238E27FC236}">
                <a16:creationId xmlns:a16="http://schemas.microsoft.com/office/drawing/2014/main" id="{8C2F2078-4AF2-805E-808D-840EFC5A524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5750" y="6315075"/>
            <a:ext cx="142875" cy="266700"/>
          </a:xfrm>
          <a:prstGeom prst="rect">
            <a:avLst/>
          </a:prstGeom>
        </p:spPr>
      </p:pic>
      <p:sp>
        <p:nvSpPr>
          <p:cNvPr id="24" name="Text 0">
            <a:extLst>
              <a:ext uri="{FF2B5EF4-FFF2-40B4-BE49-F238E27FC236}">
                <a16:creationId xmlns:a16="http://schemas.microsoft.com/office/drawing/2014/main" id="{5F163E0F-6257-D6B7-4C8D-DB70C7776683}"/>
              </a:ext>
            </a:extLst>
          </p:cNvPr>
          <p:cNvSpPr/>
          <p:nvPr/>
        </p:nvSpPr>
        <p:spPr>
          <a:xfrm>
            <a:off x="285750" y="142875"/>
            <a:ext cx="139446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25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Problem Statement</a:t>
            </a:r>
            <a:endParaRPr lang="en-US" sz="2250" dirty="0"/>
          </a:p>
        </p:txBody>
      </p:sp>
      <p:sp>
        <p:nvSpPr>
          <p:cNvPr id="25" name="Text 1">
            <a:extLst>
              <a:ext uri="{FF2B5EF4-FFF2-40B4-BE49-F238E27FC236}">
                <a16:creationId xmlns:a16="http://schemas.microsoft.com/office/drawing/2014/main" id="{2C055172-2EDD-5F7B-2B69-656ACD6B718A}"/>
              </a:ext>
            </a:extLst>
          </p:cNvPr>
          <p:cNvSpPr/>
          <p:nvPr/>
        </p:nvSpPr>
        <p:spPr>
          <a:xfrm>
            <a:off x="304800" y="933450"/>
            <a:ext cx="5676900" cy="609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800" b="1" dirty="0">
                <a:solidFill>
                  <a:srgbClr val="374151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Key Challenges in Manual Requirements Classification</a:t>
            </a:r>
            <a:endParaRPr lang="en-US" sz="1800" dirty="0"/>
          </a:p>
        </p:txBody>
      </p:sp>
      <p:sp>
        <p:nvSpPr>
          <p:cNvPr id="26" name="Text 2">
            <a:extLst>
              <a:ext uri="{FF2B5EF4-FFF2-40B4-BE49-F238E27FC236}">
                <a16:creationId xmlns:a16="http://schemas.microsoft.com/office/drawing/2014/main" id="{37C5156C-61EE-4E91-045D-ECA518C820A7}"/>
              </a:ext>
            </a:extLst>
          </p:cNvPr>
          <p:cNvSpPr/>
          <p:nvPr/>
        </p:nvSpPr>
        <p:spPr>
          <a:xfrm>
            <a:off x="1016943" y="1847850"/>
            <a:ext cx="4812357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r>
              <a:rPr lang="en-US" sz="1400" b="1" dirty="0">
                <a:solidFill>
                  <a:srgbClr val="4B5563"/>
                </a:solidFill>
                <a:latin typeface="Calibri" panose="020F0502020204030204" pitchFamily="34" charset="0"/>
                <a:ea typeface="ui-sans-serif" pitchFamily="34" charset="-122"/>
                <a:cs typeface="Calibri" panose="020F0502020204030204" pitchFamily="34" charset="0"/>
              </a:rPr>
              <a:t>Time-Consuming Process</a:t>
            </a:r>
            <a:endParaRPr lang="en-US" sz="1400" dirty="0">
              <a:solidFill>
                <a:srgbClr val="4B556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Text 3">
            <a:extLst>
              <a:ext uri="{FF2B5EF4-FFF2-40B4-BE49-F238E27FC236}">
                <a16:creationId xmlns:a16="http://schemas.microsoft.com/office/drawing/2014/main" id="{CCD1A708-87FD-49EA-3541-F34AEBE79420}"/>
              </a:ext>
            </a:extLst>
          </p:cNvPr>
          <p:cNvSpPr/>
          <p:nvPr/>
        </p:nvSpPr>
        <p:spPr>
          <a:xfrm>
            <a:off x="1016943" y="2223880"/>
            <a:ext cx="4812357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Manual categorization by analysts is lengthy and prone to personal bias</a:t>
            </a:r>
            <a:endParaRPr lang="en-US" sz="1200" dirty="0"/>
          </a:p>
        </p:txBody>
      </p:sp>
      <p:sp>
        <p:nvSpPr>
          <p:cNvPr id="28" name="Text 4">
            <a:extLst>
              <a:ext uri="{FF2B5EF4-FFF2-40B4-BE49-F238E27FC236}">
                <a16:creationId xmlns:a16="http://schemas.microsoft.com/office/drawing/2014/main" id="{4FDC0A46-CE39-4964-E68F-5832F528B472}"/>
              </a:ext>
            </a:extLst>
          </p:cNvPr>
          <p:cNvSpPr/>
          <p:nvPr/>
        </p:nvSpPr>
        <p:spPr>
          <a:xfrm>
            <a:off x="950268" y="3028950"/>
            <a:ext cx="4879032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r>
              <a:rPr lang="en-US" sz="1400" b="1" dirty="0">
                <a:solidFill>
                  <a:srgbClr val="4B556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Low Accuracy in Translating Business Needs</a:t>
            </a:r>
            <a:endParaRPr lang="en-US" sz="1400" dirty="0">
              <a:solidFill>
                <a:srgbClr val="4B556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Text 5">
            <a:extLst>
              <a:ext uri="{FF2B5EF4-FFF2-40B4-BE49-F238E27FC236}">
                <a16:creationId xmlns:a16="http://schemas.microsoft.com/office/drawing/2014/main" id="{03F9673F-6068-7476-8F02-08080B019D27}"/>
              </a:ext>
            </a:extLst>
          </p:cNvPr>
          <p:cNvSpPr/>
          <p:nvPr/>
        </p:nvSpPr>
        <p:spPr>
          <a:xfrm>
            <a:off x="950268" y="3400425"/>
            <a:ext cx="8019561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1800"/>
              </a:lnSpc>
            </a:pPr>
            <a:r>
              <a:rPr lang="en-SA" altLang="en-SA" sz="1200" dirty="0">
                <a:solidFill>
                  <a:srgbClr val="4B556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Requirements derived from business inputs are often incomplete or incorrect, requiring multiple iterations.</a:t>
            </a:r>
          </a:p>
        </p:txBody>
      </p:sp>
      <p:sp>
        <p:nvSpPr>
          <p:cNvPr id="30" name="Text 6">
            <a:extLst>
              <a:ext uri="{FF2B5EF4-FFF2-40B4-BE49-F238E27FC236}">
                <a16:creationId xmlns:a16="http://schemas.microsoft.com/office/drawing/2014/main" id="{865F12C4-0C92-435D-C7AC-E5BBCB9EE229}"/>
              </a:ext>
            </a:extLst>
          </p:cNvPr>
          <p:cNvSpPr/>
          <p:nvPr/>
        </p:nvSpPr>
        <p:spPr>
          <a:xfrm>
            <a:off x="997744" y="4210050"/>
            <a:ext cx="5797868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r>
              <a:rPr lang="en-US" sz="1400" b="1" dirty="0">
                <a:solidFill>
                  <a:srgbClr val="4B5563"/>
                </a:solidFill>
                <a:latin typeface="Calibri" panose="020F0502020204030204" pitchFamily="34" charset="0"/>
                <a:ea typeface="ui-sans-serif" pitchFamily="34" charset="-122"/>
                <a:cs typeface="Calibri" panose="020F0502020204030204" pitchFamily="34" charset="0"/>
              </a:rPr>
              <a:t>Ambiguity in Requirements</a:t>
            </a:r>
            <a:endParaRPr lang="en-US" sz="1400" dirty="0">
              <a:solidFill>
                <a:srgbClr val="4B556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Text 7">
            <a:extLst>
              <a:ext uri="{FF2B5EF4-FFF2-40B4-BE49-F238E27FC236}">
                <a16:creationId xmlns:a16="http://schemas.microsoft.com/office/drawing/2014/main" id="{63FBE51F-5BC4-4441-C75E-DB7B489802CD}"/>
              </a:ext>
            </a:extLst>
          </p:cNvPr>
          <p:cNvSpPr/>
          <p:nvPr/>
        </p:nvSpPr>
        <p:spPr>
          <a:xfrm>
            <a:off x="997744" y="4572000"/>
            <a:ext cx="7558427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1800"/>
              </a:lnSpc>
            </a:pPr>
            <a:r>
              <a:rPr lang="en-US" sz="1200" dirty="0">
                <a:solidFill>
                  <a:srgbClr val="4B556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Vague language and unclear criteria lead to misunderstandings and repeated rework.</a:t>
            </a:r>
          </a:p>
        </p:txBody>
      </p:sp>
      <p:sp>
        <p:nvSpPr>
          <p:cNvPr id="39" name="Text 15">
            <a:extLst>
              <a:ext uri="{FF2B5EF4-FFF2-40B4-BE49-F238E27FC236}">
                <a16:creationId xmlns:a16="http://schemas.microsoft.com/office/drawing/2014/main" id="{EF4D0C11-11DF-9FFF-0EA4-FC3106C80B49}"/>
              </a:ext>
            </a:extLst>
          </p:cNvPr>
          <p:cNvSpPr/>
          <p:nvPr/>
        </p:nvSpPr>
        <p:spPr>
          <a:xfrm>
            <a:off x="528637" y="6305550"/>
            <a:ext cx="11363325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Research Motivation: An automated method for accurate requirements classification and ambiguity detection is needed</a:t>
            </a:r>
            <a:endParaRPr lang="en-US" sz="1500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3F2C55CD-54CF-CB1F-495B-2EDE1C3BD489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7" b="28978"/>
          <a:stretch>
            <a:fillRect/>
          </a:stretch>
        </p:blipFill>
        <p:spPr bwMode="auto">
          <a:xfrm>
            <a:off x="10537031" y="6191"/>
            <a:ext cx="1570731" cy="6308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1" name="Image 4" descr="preencoded.png">
            <a:extLst>
              <a:ext uri="{FF2B5EF4-FFF2-40B4-BE49-F238E27FC236}">
                <a16:creationId xmlns:a16="http://schemas.microsoft.com/office/drawing/2014/main" id="{E1DF8F80-8515-D683-D59C-412B51049B3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0784" y="2068958"/>
            <a:ext cx="190500" cy="266700"/>
          </a:xfrm>
          <a:prstGeom prst="rect">
            <a:avLst/>
          </a:prstGeom>
        </p:spPr>
      </p:pic>
      <p:pic>
        <p:nvPicPr>
          <p:cNvPr id="42" name="Image 7" descr="preencoded.png">
            <a:extLst>
              <a:ext uri="{FF2B5EF4-FFF2-40B4-BE49-F238E27FC236}">
                <a16:creationId xmlns:a16="http://schemas.microsoft.com/office/drawing/2014/main" id="{8C691F46-F214-2385-5540-A7EEC690488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32099" y="3246368"/>
            <a:ext cx="190500" cy="266700"/>
          </a:xfrm>
          <a:prstGeom prst="rect">
            <a:avLst/>
          </a:prstGeom>
        </p:spPr>
      </p:pic>
      <p:pic>
        <p:nvPicPr>
          <p:cNvPr id="43" name="Image 10" descr="preencoded.png">
            <a:extLst>
              <a:ext uri="{FF2B5EF4-FFF2-40B4-BE49-F238E27FC236}">
                <a16:creationId xmlns:a16="http://schemas.microsoft.com/office/drawing/2014/main" id="{4F137A98-AF5A-264B-2F11-8440317D3CD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79265" y="4410076"/>
            <a:ext cx="1905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7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26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28650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50" y="1594463"/>
            <a:ext cx="11606212" cy="952500"/>
          </a:xfrm>
          <a:prstGeom prst="rect">
            <a:avLst/>
          </a:prstGeom>
        </p:spPr>
      </p:pic>
      <p:pic>
        <p:nvPicPr>
          <p:cNvPr id="14" name="Image 1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150" y="1756388"/>
            <a:ext cx="476250" cy="476250"/>
          </a:xfrm>
          <a:prstGeom prst="rect">
            <a:avLst/>
          </a:prstGeom>
        </p:spPr>
      </p:pic>
      <p:pic>
        <p:nvPicPr>
          <p:cNvPr id="16" name="Image 1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50" y="2689423"/>
            <a:ext cx="11606212" cy="1028700"/>
          </a:xfrm>
          <a:prstGeom prst="rect">
            <a:avLst/>
          </a:prstGeom>
        </p:spPr>
      </p:pic>
      <p:pic>
        <p:nvPicPr>
          <p:cNvPr id="17" name="Image 1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8150" y="2965648"/>
            <a:ext cx="423565" cy="476250"/>
          </a:xfrm>
          <a:prstGeom prst="rect">
            <a:avLst/>
          </a:prstGeom>
        </p:spPr>
      </p:pic>
      <p:pic>
        <p:nvPicPr>
          <p:cNvPr id="18" name="Image 1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4998" y="1879799"/>
            <a:ext cx="142875" cy="266700"/>
          </a:xfrm>
          <a:prstGeom prst="rect">
            <a:avLst/>
          </a:prstGeom>
        </p:spPr>
      </p:pic>
      <p:pic>
        <p:nvPicPr>
          <p:cNvPr id="19" name="Image 17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49" y="3880463"/>
            <a:ext cx="11606211" cy="1028700"/>
          </a:xfrm>
          <a:prstGeom prst="rect">
            <a:avLst/>
          </a:prstGeom>
        </p:spPr>
      </p:pic>
      <p:pic>
        <p:nvPicPr>
          <p:cNvPr id="20" name="Image 1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8150" y="4156688"/>
            <a:ext cx="452735" cy="476250"/>
          </a:xfrm>
          <a:prstGeom prst="rect">
            <a:avLst/>
          </a:prstGeom>
        </p:spPr>
      </p:pic>
      <p:pic>
        <p:nvPicPr>
          <p:cNvPr id="21" name="Image 1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8793" y="4261463"/>
            <a:ext cx="171450" cy="266700"/>
          </a:xfrm>
          <a:prstGeom prst="rect">
            <a:avLst/>
          </a:prstGeom>
        </p:spPr>
      </p:pic>
      <p:pic>
        <p:nvPicPr>
          <p:cNvPr id="22" name="Image 2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6105110"/>
            <a:ext cx="12192000" cy="819150"/>
          </a:xfrm>
          <a:prstGeom prst="rect">
            <a:avLst/>
          </a:prstGeom>
        </p:spPr>
      </p:pic>
      <p:pic>
        <p:nvPicPr>
          <p:cNvPr id="23" name="Image 2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5750" y="6315075"/>
            <a:ext cx="142875" cy="266700"/>
          </a:xfrm>
          <a:prstGeom prst="rect">
            <a:avLst/>
          </a:prstGeom>
        </p:spPr>
      </p:pic>
      <p:sp>
        <p:nvSpPr>
          <p:cNvPr id="24" name="Text 0"/>
          <p:cNvSpPr/>
          <p:nvPr/>
        </p:nvSpPr>
        <p:spPr>
          <a:xfrm>
            <a:off x="285750" y="142875"/>
            <a:ext cx="139446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25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Research Motivation</a:t>
            </a:r>
            <a:endParaRPr lang="en-US" sz="2250" dirty="0"/>
          </a:p>
        </p:txBody>
      </p:sp>
      <p:sp>
        <p:nvSpPr>
          <p:cNvPr id="32" name="Text 8"/>
          <p:cNvSpPr/>
          <p:nvPr/>
        </p:nvSpPr>
        <p:spPr>
          <a:xfrm>
            <a:off x="-160565" y="956346"/>
            <a:ext cx="5676900" cy="609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800" b="1" dirty="0">
                <a:solidFill>
                  <a:srgbClr val="374151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Impact of Manual Requirements Management</a:t>
            </a:r>
            <a:endParaRPr lang="en-US" sz="1800" dirty="0"/>
          </a:p>
        </p:txBody>
      </p:sp>
      <p:sp>
        <p:nvSpPr>
          <p:cNvPr id="33" name="Text 9"/>
          <p:cNvSpPr/>
          <p:nvPr/>
        </p:nvSpPr>
        <p:spPr>
          <a:xfrm>
            <a:off x="1057275" y="1746863"/>
            <a:ext cx="4340572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r>
              <a:rPr lang="en-US" sz="1400" b="1" dirty="0">
                <a:solidFill>
                  <a:srgbClr val="4B556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Extended Turnaround Time (TAT)</a:t>
            </a:r>
            <a:endParaRPr lang="en-US" sz="1400" dirty="0">
              <a:solidFill>
                <a:srgbClr val="4B556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Text 10"/>
          <p:cNvSpPr/>
          <p:nvPr/>
        </p:nvSpPr>
        <p:spPr>
          <a:xfrm>
            <a:off x="1057275" y="2013562"/>
            <a:ext cx="8587468" cy="25723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1800"/>
              </a:lnSpc>
            </a:pPr>
            <a:r>
              <a:rPr lang="en-US" sz="1200" dirty="0">
                <a:solidFill>
                  <a:srgbClr val="4B5563"/>
                </a:solidFill>
                <a:latin typeface="Calibri" panose="020F0502020204030204" pitchFamily="34" charset="0"/>
                <a:ea typeface="ui-sans-serif" pitchFamily="34" charset="-122"/>
                <a:cs typeface="Calibri" panose="020F0502020204030204" pitchFamily="34" charset="0"/>
              </a:rPr>
              <a:t>Manual handling significantly increases delivery time, impacting project</a:t>
            </a:r>
            <a:r>
              <a:rPr lang="ar-SA" sz="1200" dirty="0">
                <a:solidFill>
                  <a:srgbClr val="4B5563"/>
                </a:solidFill>
                <a:latin typeface="Calibri" panose="020F0502020204030204" pitchFamily="34" charset="0"/>
                <a:ea typeface="ui-sans-serif" pitchFamily="34" charset="-122"/>
                <a:cs typeface="Calibri" panose="020F0502020204030204" pitchFamily="34" charset="0"/>
              </a:rPr>
              <a:t> </a:t>
            </a:r>
            <a:r>
              <a:rPr lang="en-US" sz="1200" dirty="0">
                <a:solidFill>
                  <a:srgbClr val="4B5563"/>
                </a:solidFill>
                <a:latin typeface="Calibri" panose="020F0502020204030204" pitchFamily="34" charset="0"/>
                <a:ea typeface="ui-sans-serif" pitchFamily="34" charset="-122"/>
                <a:cs typeface="Calibri" panose="020F0502020204030204" pitchFamily="34" charset="0"/>
              </a:rPr>
              <a:t>schedules.</a:t>
            </a:r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Text 11"/>
          <p:cNvSpPr/>
          <p:nvPr/>
        </p:nvSpPr>
        <p:spPr>
          <a:xfrm>
            <a:off x="1004590" y="2841823"/>
            <a:ext cx="480566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r>
              <a:rPr lang="en-US" sz="1400" b="1" dirty="0">
                <a:solidFill>
                  <a:srgbClr val="4B556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High Operational Costs</a:t>
            </a:r>
            <a:endParaRPr lang="en-US" sz="1400" dirty="0">
              <a:solidFill>
                <a:srgbClr val="4B556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6" name="Text 12"/>
          <p:cNvSpPr/>
          <p:nvPr/>
        </p:nvSpPr>
        <p:spPr>
          <a:xfrm>
            <a:off x="1004590" y="3174783"/>
            <a:ext cx="7388296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SA" altLang="en-SA" sz="1200" dirty="0">
                <a:solidFill>
                  <a:srgbClr val="4B556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Large Business Analyst teams are required to produce a limited number of documents monthly.</a:t>
            </a:r>
          </a:p>
        </p:txBody>
      </p:sp>
      <p:sp>
        <p:nvSpPr>
          <p:cNvPr id="37" name="Text 13"/>
          <p:cNvSpPr/>
          <p:nvPr/>
        </p:nvSpPr>
        <p:spPr>
          <a:xfrm>
            <a:off x="1057275" y="4071436"/>
            <a:ext cx="5731788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r>
              <a:rPr lang="en-US" sz="1400" b="1" dirty="0">
                <a:solidFill>
                  <a:srgbClr val="4B556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Reduced Productivity</a:t>
            </a:r>
            <a:endParaRPr lang="en-US" sz="1400" dirty="0">
              <a:solidFill>
                <a:srgbClr val="4B556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Text 14"/>
          <p:cNvSpPr/>
          <p:nvPr/>
        </p:nvSpPr>
        <p:spPr>
          <a:xfrm>
            <a:off x="1038521" y="4423446"/>
            <a:ext cx="7778907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r>
              <a:rPr lang="en-US" sz="1200" dirty="0">
                <a:solidFill>
                  <a:srgbClr val="4B5563"/>
                </a:solidFill>
              </a:rPr>
              <a:t>Business Analysts spend most of their time rewriting requirements instead of reviewing and resolving issues.</a:t>
            </a:r>
          </a:p>
        </p:txBody>
      </p:sp>
      <p:sp>
        <p:nvSpPr>
          <p:cNvPr id="39" name="Text 15"/>
          <p:cNvSpPr/>
          <p:nvPr/>
        </p:nvSpPr>
        <p:spPr>
          <a:xfrm>
            <a:off x="528637" y="6305550"/>
            <a:ext cx="11363325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Research Motivation: An automated method for accurate requirements classification and ambiguity detection is needed</a:t>
            </a:r>
            <a:endParaRPr lang="en-US" sz="1500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E0675A34-F178-78AA-D35E-B7A1240F5247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7" b="28978"/>
          <a:stretch>
            <a:fillRect/>
          </a:stretch>
        </p:blipFill>
        <p:spPr bwMode="auto">
          <a:xfrm>
            <a:off x="10537031" y="6191"/>
            <a:ext cx="1570731" cy="6308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4" name="Image 13" descr="preencoded.png">
            <a:extLst>
              <a:ext uri="{FF2B5EF4-FFF2-40B4-BE49-F238E27FC236}">
                <a16:creationId xmlns:a16="http://schemas.microsoft.com/office/drawing/2014/main" id="{38502EF3-38E8-B596-127F-8EF8DE6932C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40234" y="3080362"/>
            <a:ext cx="219075" cy="2667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5DE136-9F96-72C6-C795-EC7A2C1F0B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0" descr="preencoded.png">
            <a:extLst>
              <a:ext uri="{FF2B5EF4-FFF2-40B4-BE49-F238E27FC236}">
                <a16:creationId xmlns:a16="http://schemas.microsoft.com/office/drawing/2014/main" id="{2EC77FCF-05DF-FE32-84E3-6F05ED5300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9282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A0C07D8A-7D18-756F-B836-5819A7B198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28650"/>
          </a:xfrm>
          <a:prstGeom prst="rect">
            <a:avLst/>
          </a:prstGeom>
        </p:spPr>
      </p:pic>
      <p:sp>
        <p:nvSpPr>
          <p:cNvPr id="22" name="Text 0">
            <a:extLst>
              <a:ext uri="{FF2B5EF4-FFF2-40B4-BE49-F238E27FC236}">
                <a16:creationId xmlns:a16="http://schemas.microsoft.com/office/drawing/2014/main" id="{AAD85E74-91E8-D5A9-845F-AE4A23B2948F}"/>
              </a:ext>
            </a:extLst>
          </p:cNvPr>
          <p:cNvSpPr/>
          <p:nvPr/>
        </p:nvSpPr>
        <p:spPr>
          <a:xfrm>
            <a:off x="285750" y="142875"/>
            <a:ext cx="139446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2400" b="1" dirty="0">
                <a:latin typeface="-webkit-standard"/>
              </a:rPr>
              <a:t>Research Objectives</a:t>
            </a:r>
            <a:endParaRPr lang="en-SA" sz="2400" b="1" dirty="0"/>
          </a:p>
          <a:p>
            <a:pPr>
              <a:lnSpc>
                <a:spcPts val="2700"/>
              </a:lnSpc>
            </a:pPr>
            <a:endParaRPr lang="en-US" sz="2400" dirty="0"/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9A4138E5-9747-F4A3-7A3A-59FBE387F6E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7" b="28978"/>
          <a:stretch>
            <a:fillRect/>
          </a:stretch>
        </p:blipFill>
        <p:spPr bwMode="auto">
          <a:xfrm>
            <a:off x="10537031" y="6191"/>
            <a:ext cx="1570731" cy="6308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Image 2" descr="preencoded.png">
            <a:extLst>
              <a:ext uri="{FF2B5EF4-FFF2-40B4-BE49-F238E27FC236}">
                <a16:creationId xmlns:a16="http://schemas.microsoft.com/office/drawing/2014/main" id="{FA88B7C1-D201-F290-8636-E0E6904EB9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1" y="1238250"/>
            <a:ext cx="11430000" cy="1028700"/>
          </a:xfrm>
          <a:prstGeom prst="rect">
            <a:avLst/>
          </a:prstGeom>
        </p:spPr>
      </p:pic>
      <p:pic>
        <p:nvPicPr>
          <p:cNvPr id="20" name="Image 3" descr="preencoded.png">
            <a:extLst>
              <a:ext uri="{FF2B5EF4-FFF2-40B4-BE49-F238E27FC236}">
                <a16:creationId xmlns:a16="http://schemas.microsoft.com/office/drawing/2014/main" id="{5FCCB28A-CCA5-6BD3-59B1-AB172C2EBF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01" y="1514475"/>
            <a:ext cx="416868" cy="476250"/>
          </a:xfrm>
          <a:prstGeom prst="rect">
            <a:avLst/>
          </a:prstGeom>
        </p:spPr>
      </p:pic>
      <p:pic>
        <p:nvPicPr>
          <p:cNvPr id="21" name="Image 5" descr="preencoded.png">
            <a:extLst>
              <a:ext uri="{FF2B5EF4-FFF2-40B4-BE49-F238E27FC236}">
                <a16:creationId xmlns:a16="http://schemas.microsoft.com/office/drawing/2014/main" id="{4399A350-5CB1-2D62-D82C-DCAFA51510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0" y="2419350"/>
            <a:ext cx="11429999" cy="1028700"/>
          </a:xfrm>
          <a:prstGeom prst="rect">
            <a:avLst/>
          </a:prstGeom>
        </p:spPr>
      </p:pic>
      <p:pic>
        <p:nvPicPr>
          <p:cNvPr id="24" name="Image 6" descr="preencoded.png">
            <a:extLst>
              <a:ext uri="{FF2B5EF4-FFF2-40B4-BE49-F238E27FC236}">
                <a16:creationId xmlns:a16="http://schemas.microsoft.com/office/drawing/2014/main" id="{31457FA4-0640-A6A7-5B0C-1E6007A922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201" y="2695575"/>
            <a:ext cx="350193" cy="476250"/>
          </a:xfrm>
          <a:prstGeom prst="rect">
            <a:avLst/>
          </a:prstGeom>
        </p:spPr>
      </p:pic>
      <p:pic>
        <p:nvPicPr>
          <p:cNvPr id="25" name="Image 8" descr="preencoded.png">
            <a:extLst>
              <a:ext uri="{FF2B5EF4-FFF2-40B4-BE49-F238E27FC236}">
                <a16:creationId xmlns:a16="http://schemas.microsoft.com/office/drawing/2014/main" id="{087E59E9-A608-16E4-E332-F0BF3E21DC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1" y="3600450"/>
            <a:ext cx="11429998" cy="1028700"/>
          </a:xfrm>
          <a:prstGeom prst="rect">
            <a:avLst/>
          </a:prstGeom>
        </p:spPr>
      </p:pic>
      <p:pic>
        <p:nvPicPr>
          <p:cNvPr id="26" name="Image 9" descr="preencoded.png">
            <a:extLst>
              <a:ext uri="{FF2B5EF4-FFF2-40B4-BE49-F238E27FC236}">
                <a16:creationId xmlns:a16="http://schemas.microsoft.com/office/drawing/2014/main" id="{D4EC54D3-CE6B-B531-C1E1-F26F68C4FD9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7201" y="3876675"/>
            <a:ext cx="397669" cy="476250"/>
          </a:xfrm>
          <a:prstGeom prst="rect">
            <a:avLst/>
          </a:prstGeom>
        </p:spPr>
      </p:pic>
      <p:sp>
        <p:nvSpPr>
          <p:cNvPr id="27" name="Text 1">
            <a:extLst>
              <a:ext uri="{FF2B5EF4-FFF2-40B4-BE49-F238E27FC236}">
                <a16:creationId xmlns:a16="http://schemas.microsoft.com/office/drawing/2014/main" id="{9E3D5A3D-31BF-142B-37B9-0FF7AA25D7EA}"/>
              </a:ext>
            </a:extLst>
          </p:cNvPr>
          <p:cNvSpPr/>
          <p:nvPr/>
        </p:nvSpPr>
        <p:spPr>
          <a:xfrm>
            <a:off x="304800" y="933450"/>
            <a:ext cx="5676900" cy="609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 defTabSz="457200" rtl="1" eaLnBrk="1" latinLnBrk="0" hangingPunct="1">
              <a:lnSpc>
                <a:spcPts val="2400"/>
              </a:lnSpc>
              <a:buNone/>
            </a:pPr>
            <a:endParaRPr lang="en-US" sz="1800" dirty="0"/>
          </a:p>
        </p:txBody>
      </p:sp>
      <p:sp>
        <p:nvSpPr>
          <p:cNvPr id="37" name="Text 2">
            <a:extLst>
              <a:ext uri="{FF2B5EF4-FFF2-40B4-BE49-F238E27FC236}">
                <a16:creationId xmlns:a16="http://schemas.microsoft.com/office/drawing/2014/main" id="{66B775B0-7974-C612-22AD-1138730A89FF}"/>
              </a:ext>
            </a:extLst>
          </p:cNvPr>
          <p:cNvSpPr/>
          <p:nvPr/>
        </p:nvSpPr>
        <p:spPr>
          <a:xfrm>
            <a:off x="1016944" y="1390650"/>
            <a:ext cx="4812357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r>
              <a:rPr lang="en-US" sz="1400" b="1" dirty="0">
                <a:solidFill>
                  <a:srgbClr val="4B5563"/>
                </a:solidFill>
                <a:latin typeface="Calibri" panose="020F0502020204030204" pitchFamily="34" charset="0"/>
                <a:ea typeface="ui-sans-serif" pitchFamily="34" charset="-122"/>
                <a:cs typeface="Calibri" panose="020F0502020204030204" pitchFamily="34" charset="0"/>
              </a:rPr>
              <a:t>FR/NFR Classification</a:t>
            </a:r>
            <a:endParaRPr lang="en-US" sz="1400" dirty="0">
              <a:solidFill>
                <a:srgbClr val="4B556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Text 3">
            <a:extLst>
              <a:ext uri="{FF2B5EF4-FFF2-40B4-BE49-F238E27FC236}">
                <a16:creationId xmlns:a16="http://schemas.microsoft.com/office/drawing/2014/main" id="{50D7F9A1-6976-ACDD-5816-91DC657F5F18}"/>
              </a:ext>
            </a:extLst>
          </p:cNvPr>
          <p:cNvSpPr/>
          <p:nvPr/>
        </p:nvSpPr>
        <p:spPr>
          <a:xfrm>
            <a:off x="1016944" y="1766680"/>
            <a:ext cx="4812357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SA" altLang="en-SA" sz="1200" dirty="0">
                <a:solidFill>
                  <a:srgbClr val="4B5563"/>
                </a:solidFill>
                <a:latin typeface="Arial" panose="020B0604020202020204" pitchFamily="34" charset="0"/>
              </a:rPr>
              <a:t> Automatically </a:t>
            </a:r>
            <a:r>
              <a:rPr lang="en-SA" altLang="en-SA" sz="1200" dirty="0">
                <a:solidFill>
                  <a:srgbClr val="4B556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classify</a:t>
            </a:r>
            <a:r>
              <a:rPr lang="en-SA" altLang="en-SA" sz="1200" dirty="0">
                <a:solidFill>
                  <a:srgbClr val="4B5563"/>
                </a:solidFill>
                <a:latin typeface="Arial" panose="020B0604020202020204" pitchFamily="34" charset="0"/>
              </a:rPr>
              <a:t> requirements into FR / NFR</a:t>
            </a:r>
          </a:p>
        </p:txBody>
      </p:sp>
      <p:sp>
        <p:nvSpPr>
          <p:cNvPr id="39" name="Text 4">
            <a:extLst>
              <a:ext uri="{FF2B5EF4-FFF2-40B4-BE49-F238E27FC236}">
                <a16:creationId xmlns:a16="http://schemas.microsoft.com/office/drawing/2014/main" id="{95E3B286-C011-8C63-D4C7-D6F09B747F84}"/>
              </a:ext>
            </a:extLst>
          </p:cNvPr>
          <p:cNvSpPr/>
          <p:nvPr/>
        </p:nvSpPr>
        <p:spPr>
          <a:xfrm>
            <a:off x="950269" y="2571750"/>
            <a:ext cx="4879032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r>
              <a:rPr lang="en-US" sz="1400" b="1" dirty="0">
                <a:solidFill>
                  <a:srgbClr val="4B556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NFR Classification</a:t>
            </a:r>
            <a:endParaRPr lang="en-US" sz="1400" dirty="0">
              <a:solidFill>
                <a:srgbClr val="4B556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0" name="Text 5">
            <a:extLst>
              <a:ext uri="{FF2B5EF4-FFF2-40B4-BE49-F238E27FC236}">
                <a16:creationId xmlns:a16="http://schemas.microsoft.com/office/drawing/2014/main" id="{BF945D7A-8503-122A-190B-23DAEC7C68CE}"/>
              </a:ext>
            </a:extLst>
          </p:cNvPr>
          <p:cNvSpPr/>
          <p:nvPr/>
        </p:nvSpPr>
        <p:spPr>
          <a:xfrm>
            <a:off x="950269" y="2943225"/>
            <a:ext cx="8019561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SA" altLang="en-SA" sz="1200" dirty="0">
                <a:solidFill>
                  <a:srgbClr val="4B556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Categorize NFRs into 11 quality attributes</a:t>
            </a:r>
          </a:p>
        </p:txBody>
      </p:sp>
      <p:sp>
        <p:nvSpPr>
          <p:cNvPr id="41" name="Text 6">
            <a:extLst>
              <a:ext uri="{FF2B5EF4-FFF2-40B4-BE49-F238E27FC236}">
                <a16:creationId xmlns:a16="http://schemas.microsoft.com/office/drawing/2014/main" id="{FDED4BDD-15CD-38BE-9C02-F9B2C3B7CFA0}"/>
              </a:ext>
            </a:extLst>
          </p:cNvPr>
          <p:cNvSpPr/>
          <p:nvPr/>
        </p:nvSpPr>
        <p:spPr>
          <a:xfrm>
            <a:off x="997745" y="3752850"/>
            <a:ext cx="5797868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r>
              <a:rPr lang="en-US" sz="1400" b="1" dirty="0">
                <a:solidFill>
                  <a:srgbClr val="4B5563"/>
                </a:solidFill>
                <a:latin typeface="Calibri" panose="020F0502020204030204" pitchFamily="34" charset="0"/>
                <a:ea typeface="ui-sans-serif" pitchFamily="34" charset="-122"/>
                <a:cs typeface="Calibri" panose="020F0502020204030204" pitchFamily="34" charset="0"/>
              </a:rPr>
              <a:t>Ambiguity Detection </a:t>
            </a:r>
            <a:endParaRPr lang="en-US" sz="1400" dirty="0">
              <a:solidFill>
                <a:srgbClr val="4B556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8" name="Text 7">
            <a:extLst>
              <a:ext uri="{FF2B5EF4-FFF2-40B4-BE49-F238E27FC236}">
                <a16:creationId xmlns:a16="http://schemas.microsoft.com/office/drawing/2014/main" id="{AC7FB999-7527-3FB9-9D0D-AABE649A2607}"/>
              </a:ext>
            </a:extLst>
          </p:cNvPr>
          <p:cNvSpPr/>
          <p:nvPr/>
        </p:nvSpPr>
        <p:spPr>
          <a:xfrm>
            <a:off x="997745" y="4114800"/>
            <a:ext cx="7558427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1800"/>
              </a:lnSpc>
            </a:pPr>
            <a:r>
              <a:rPr lang="en-SA" altLang="en-SA" sz="1200" dirty="0">
                <a:solidFill>
                  <a:srgbClr val="4B556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Detect ambiguity in requirements text</a:t>
            </a:r>
          </a:p>
          <a:p>
            <a:pPr>
              <a:lnSpc>
                <a:spcPts val="1800"/>
              </a:lnSpc>
            </a:pPr>
            <a:endParaRPr lang="en-US" sz="1200" dirty="0">
              <a:solidFill>
                <a:srgbClr val="4B556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1" name="Image 4" descr="preencoded.png">
            <a:extLst>
              <a:ext uri="{FF2B5EF4-FFF2-40B4-BE49-F238E27FC236}">
                <a16:creationId xmlns:a16="http://schemas.microsoft.com/office/drawing/2014/main" id="{A8BF1F83-8713-B020-7BDC-CFB89F4BB32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0785" y="1611758"/>
            <a:ext cx="190500" cy="266700"/>
          </a:xfrm>
          <a:prstGeom prst="rect">
            <a:avLst/>
          </a:prstGeom>
        </p:spPr>
      </p:pic>
      <p:pic>
        <p:nvPicPr>
          <p:cNvPr id="59" name="Image 7" descr="preencoded.png">
            <a:extLst>
              <a:ext uri="{FF2B5EF4-FFF2-40B4-BE49-F238E27FC236}">
                <a16:creationId xmlns:a16="http://schemas.microsoft.com/office/drawing/2014/main" id="{D70ACE93-9487-A78B-0604-9BC23EF06EE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2100" y="2789168"/>
            <a:ext cx="190500" cy="266700"/>
          </a:xfrm>
          <a:prstGeom prst="rect">
            <a:avLst/>
          </a:prstGeom>
        </p:spPr>
      </p:pic>
      <p:pic>
        <p:nvPicPr>
          <p:cNvPr id="64" name="Image 10" descr="preencoded.png">
            <a:extLst>
              <a:ext uri="{FF2B5EF4-FFF2-40B4-BE49-F238E27FC236}">
                <a16:creationId xmlns:a16="http://schemas.microsoft.com/office/drawing/2014/main" id="{4D2DF815-F18F-7B1D-B7FE-DEAE2775D04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9266" y="3952876"/>
            <a:ext cx="190500" cy="266700"/>
          </a:xfrm>
          <a:prstGeom prst="rect">
            <a:avLst/>
          </a:prstGeom>
        </p:spPr>
      </p:pic>
      <p:pic>
        <p:nvPicPr>
          <p:cNvPr id="65" name="Image 8" descr="preencoded.png">
            <a:extLst>
              <a:ext uri="{FF2B5EF4-FFF2-40B4-BE49-F238E27FC236}">
                <a16:creationId xmlns:a16="http://schemas.microsoft.com/office/drawing/2014/main" id="{B01F64DB-0C64-C89B-16F6-B6030C6832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1" y="4781550"/>
            <a:ext cx="11429998" cy="1028700"/>
          </a:xfrm>
          <a:prstGeom prst="rect">
            <a:avLst/>
          </a:prstGeom>
        </p:spPr>
      </p:pic>
      <p:pic>
        <p:nvPicPr>
          <p:cNvPr id="68" name="Image 9" descr="preencoded.png">
            <a:extLst>
              <a:ext uri="{FF2B5EF4-FFF2-40B4-BE49-F238E27FC236}">
                <a16:creationId xmlns:a16="http://schemas.microsoft.com/office/drawing/2014/main" id="{1D148E98-B675-FB6E-AED2-B1F4749C9DC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7201" y="5057775"/>
            <a:ext cx="397669" cy="476250"/>
          </a:xfrm>
          <a:prstGeom prst="rect">
            <a:avLst/>
          </a:prstGeom>
        </p:spPr>
      </p:pic>
      <p:sp>
        <p:nvSpPr>
          <p:cNvPr id="69" name="Text 6">
            <a:extLst>
              <a:ext uri="{FF2B5EF4-FFF2-40B4-BE49-F238E27FC236}">
                <a16:creationId xmlns:a16="http://schemas.microsoft.com/office/drawing/2014/main" id="{0742DDD0-0B05-486B-D0BB-F3D6AE2348E8}"/>
              </a:ext>
            </a:extLst>
          </p:cNvPr>
          <p:cNvSpPr/>
          <p:nvPr/>
        </p:nvSpPr>
        <p:spPr>
          <a:xfrm>
            <a:off x="997745" y="4933950"/>
            <a:ext cx="5797868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r>
              <a:rPr lang="en-US" sz="1400" b="1" dirty="0">
                <a:solidFill>
                  <a:srgbClr val="4B5563"/>
                </a:solidFill>
                <a:latin typeface="Calibri" panose="020F0502020204030204" pitchFamily="34" charset="0"/>
                <a:ea typeface="ui-sans-serif" pitchFamily="34" charset="-122"/>
                <a:cs typeface="Calibri" panose="020F0502020204030204" pitchFamily="34" charset="0"/>
              </a:rPr>
              <a:t>BRD Generation</a:t>
            </a:r>
            <a:endParaRPr lang="en-US" sz="1400" dirty="0">
              <a:solidFill>
                <a:srgbClr val="4B556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0" name="Text 7">
            <a:extLst>
              <a:ext uri="{FF2B5EF4-FFF2-40B4-BE49-F238E27FC236}">
                <a16:creationId xmlns:a16="http://schemas.microsoft.com/office/drawing/2014/main" id="{22BA7A15-960F-8AAA-7355-6F329603A324}"/>
              </a:ext>
            </a:extLst>
          </p:cNvPr>
          <p:cNvSpPr/>
          <p:nvPr/>
        </p:nvSpPr>
        <p:spPr>
          <a:xfrm>
            <a:off x="997745" y="5295900"/>
            <a:ext cx="7558427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SA" altLang="en-SA" sz="1200" dirty="0">
                <a:solidFill>
                  <a:srgbClr val="4B556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Generate structured Business Requirements Documents (BRD)</a:t>
            </a:r>
          </a:p>
          <a:p>
            <a:pPr>
              <a:lnSpc>
                <a:spcPts val="1800"/>
              </a:lnSpc>
            </a:pPr>
            <a:endParaRPr lang="en-US" sz="1200" dirty="0">
              <a:solidFill>
                <a:srgbClr val="4B556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1" name="Image 10" descr="preencoded.png">
            <a:extLst>
              <a:ext uri="{FF2B5EF4-FFF2-40B4-BE49-F238E27FC236}">
                <a16:creationId xmlns:a16="http://schemas.microsoft.com/office/drawing/2014/main" id="{A59581CF-2217-A4E4-7B60-7200C6A1846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9266" y="5133976"/>
            <a:ext cx="1905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420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2865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1314450"/>
            <a:ext cx="2346871" cy="10668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900" y="1428750"/>
            <a:ext cx="381000" cy="3810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6250" y="1543050"/>
            <a:ext cx="114300" cy="1524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52291" y="1724025"/>
            <a:ext cx="228600" cy="2286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57711" y="1314450"/>
            <a:ext cx="2346871" cy="1066800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72011" y="1428750"/>
            <a:ext cx="381000" cy="38100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86311" y="1543050"/>
            <a:ext cx="152400" cy="152400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81402" y="1724025"/>
            <a:ext cx="228600" cy="228600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6823" y="1314450"/>
            <a:ext cx="2346871" cy="1066800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01123" y="1428750"/>
            <a:ext cx="381000" cy="381000"/>
          </a:xfrm>
          <a:prstGeom prst="rect">
            <a:avLst/>
          </a:prstGeom>
        </p:spPr>
      </p:pic>
      <p:pic>
        <p:nvPicPr>
          <p:cNvPr id="14" name="Image 12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96373" y="1543050"/>
            <a:ext cx="190500" cy="152400"/>
          </a:xfrm>
          <a:prstGeom prst="rect">
            <a:avLst/>
          </a:prstGeom>
        </p:spPr>
      </p:pic>
      <p:pic>
        <p:nvPicPr>
          <p:cNvPr id="15" name="Image 13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10514" y="1724025"/>
            <a:ext cx="228600" cy="228600"/>
          </a:xfrm>
          <a:prstGeom prst="rect">
            <a:avLst/>
          </a:prstGeom>
        </p:spPr>
      </p:pic>
      <p:pic>
        <p:nvPicPr>
          <p:cNvPr id="16" name="Image 14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615934" y="1276350"/>
            <a:ext cx="2346871" cy="1143000"/>
          </a:xfrm>
          <a:prstGeom prst="rect">
            <a:avLst/>
          </a:prstGeom>
        </p:spPr>
      </p:pic>
      <p:pic>
        <p:nvPicPr>
          <p:cNvPr id="17" name="Image 15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730234" y="1428750"/>
            <a:ext cx="365968" cy="381000"/>
          </a:xfrm>
          <a:prstGeom prst="rect">
            <a:avLst/>
          </a:prstGeom>
        </p:spPr>
      </p:pic>
      <p:pic>
        <p:nvPicPr>
          <p:cNvPr id="18" name="Image 16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846469" y="1543050"/>
            <a:ext cx="133350" cy="152400"/>
          </a:xfrm>
          <a:prstGeom prst="rect">
            <a:avLst/>
          </a:prstGeom>
        </p:spPr>
      </p:pic>
      <p:pic>
        <p:nvPicPr>
          <p:cNvPr id="19" name="Image 17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28600" y="3028950"/>
            <a:ext cx="5753100" cy="762000"/>
          </a:xfrm>
          <a:prstGeom prst="rect">
            <a:avLst/>
          </a:prstGeom>
        </p:spPr>
      </p:pic>
      <p:pic>
        <p:nvPicPr>
          <p:cNvPr id="20" name="Image 18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81000" y="3219450"/>
            <a:ext cx="152400" cy="152400"/>
          </a:xfrm>
          <a:prstGeom prst="rect">
            <a:avLst/>
          </a:prstGeom>
        </p:spPr>
      </p:pic>
      <p:pic>
        <p:nvPicPr>
          <p:cNvPr id="21" name="Image 19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28600" y="3905250"/>
            <a:ext cx="5753100" cy="952500"/>
          </a:xfrm>
          <a:prstGeom prst="rect">
            <a:avLst/>
          </a:prstGeom>
        </p:spPr>
      </p:pic>
      <p:pic>
        <p:nvPicPr>
          <p:cNvPr id="22" name="Image 20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81000" y="4095750"/>
            <a:ext cx="152400" cy="152400"/>
          </a:xfrm>
          <a:prstGeom prst="rect">
            <a:avLst/>
          </a:prstGeom>
        </p:spPr>
      </p:pic>
      <p:pic>
        <p:nvPicPr>
          <p:cNvPr id="23" name="Image 21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210300" y="3028950"/>
            <a:ext cx="5753100" cy="762000"/>
          </a:xfrm>
          <a:prstGeom prst="rect">
            <a:avLst/>
          </a:prstGeom>
        </p:spPr>
      </p:pic>
      <p:pic>
        <p:nvPicPr>
          <p:cNvPr id="24" name="Image 22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362700" y="3219450"/>
            <a:ext cx="152400" cy="152400"/>
          </a:xfrm>
          <a:prstGeom prst="rect">
            <a:avLst/>
          </a:prstGeom>
        </p:spPr>
      </p:pic>
      <p:pic>
        <p:nvPicPr>
          <p:cNvPr id="25" name="Image 23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210300" y="3905250"/>
            <a:ext cx="5753100" cy="762000"/>
          </a:xfrm>
          <a:prstGeom prst="rect">
            <a:avLst/>
          </a:prstGeom>
        </p:spPr>
      </p:pic>
      <p:pic>
        <p:nvPicPr>
          <p:cNvPr id="26" name="Image 24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362700" y="4095750"/>
            <a:ext cx="152400" cy="152400"/>
          </a:xfrm>
          <a:prstGeom prst="rect">
            <a:avLst/>
          </a:prstGeom>
        </p:spPr>
      </p:pic>
      <p:pic>
        <p:nvPicPr>
          <p:cNvPr id="27" name="Image 25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28600" y="5086350"/>
            <a:ext cx="11734800" cy="838200"/>
          </a:xfrm>
          <a:prstGeom prst="rect">
            <a:avLst/>
          </a:prstGeom>
        </p:spPr>
      </p:pic>
      <p:pic>
        <p:nvPicPr>
          <p:cNvPr id="28" name="Image 26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81000" y="5372100"/>
            <a:ext cx="142875" cy="266700"/>
          </a:xfrm>
          <a:prstGeom prst="rect">
            <a:avLst/>
          </a:prstGeom>
        </p:spPr>
      </p:pic>
      <p:sp>
        <p:nvSpPr>
          <p:cNvPr id="29" name="Text 0"/>
          <p:cNvSpPr/>
          <p:nvPr/>
        </p:nvSpPr>
        <p:spPr>
          <a:xfrm>
            <a:off x="285750" y="142875"/>
            <a:ext cx="116205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25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Methodology and Data Processing</a:t>
            </a:r>
            <a:endParaRPr lang="en-US" sz="2250" dirty="0"/>
          </a:p>
        </p:txBody>
      </p:sp>
      <p:sp>
        <p:nvSpPr>
          <p:cNvPr id="30" name="Text 1"/>
          <p:cNvSpPr/>
          <p:nvPr/>
        </p:nvSpPr>
        <p:spPr>
          <a:xfrm>
            <a:off x="-944880" y="857250"/>
            <a:ext cx="1408176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E29578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PROMISE_exp</a:t>
            </a:r>
            <a:r>
              <a:rPr lang="en-US" sz="13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 dataset with </a:t>
            </a:r>
            <a:r>
              <a:rPr lang="en-US" sz="1350" b="1" dirty="0">
                <a:solidFill>
                  <a:srgbClr val="E29578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969 labeled requirements</a:t>
            </a:r>
            <a:r>
              <a:rPr lang="en-US" sz="13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 from eleven NFR categories</a:t>
            </a:r>
            <a:endParaRPr lang="en-US" sz="1350" dirty="0"/>
          </a:p>
        </p:txBody>
      </p:sp>
      <p:sp>
        <p:nvSpPr>
          <p:cNvPr id="31" name="Text 2"/>
          <p:cNvSpPr/>
          <p:nvPr/>
        </p:nvSpPr>
        <p:spPr>
          <a:xfrm>
            <a:off x="800100" y="1504950"/>
            <a:ext cx="98298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Raw Data</a:t>
            </a:r>
            <a:endParaRPr lang="en-US" sz="1200" dirty="0"/>
          </a:p>
        </p:txBody>
      </p:sp>
      <p:sp>
        <p:nvSpPr>
          <p:cNvPr id="32" name="Text 3"/>
          <p:cNvSpPr/>
          <p:nvPr/>
        </p:nvSpPr>
        <p:spPr>
          <a:xfrm>
            <a:off x="342900" y="1885950"/>
            <a:ext cx="2118271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Labeled FRs and NFRs with imbalance</a:t>
            </a:r>
            <a:endParaRPr lang="en-US" sz="1050" dirty="0"/>
          </a:p>
        </p:txBody>
      </p:sp>
      <p:sp>
        <p:nvSpPr>
          <p:cNvPr id="33" name="Text 4"/>
          <p:cNvSpPr/>
          <p:nvPr/>
        </p:nvSpPr>
        <p:spPr>
          <a:xfrm>
            <a:off x="3929211" y="1504950"/>
            <a:ext cx="1468934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Preprocessing</a:t>
            </a:r>
            <a:endParaRPr lang="en-US" sz="1200" dirty="0"/>
          </a:p>
        </p:txBody>
      </p:sp>
      <p:sp>
        <p:nvSpPr>
          <p:cNvPr id="34" name="Text 5"/>
          <p:cNvSpPr/>
          <p:nvPr/>
        </p:nvSpPr>
        <p:spPr>
          <a:xfrm>
            <a:off x="3472011" y="1885950"/>
            <a:ext cx="2118271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Tokenization, lowercasing, stop-word removal</a:t>
            </a:r>
            <a:endParaRPr lang="en-US" sz="1050" dirty="0"/>
          </a:p>
        </p:txBody>
      </p:sp>
      <p:sp>
        <p:nvSpPr>
          <p:cNvPr id="35" name="Text 6"/>
          <p:cNvSpPr/>
          <p:nvPr/>
        </p:nvSpPr>
        <p:spPr>
          <a:xfrm>
            <a:off x="7058323" y="1504950"/>
            <a:ext cx="1793796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SMOTE Balancing</a:t>
            </a:r>
            <a:endParaRPr lang="en-US" sz="1200" dirty="0"/>
          </a:p>
        </p:txBody>
      </p:sp>
      <p:sp>
        <p:nvSpPr>
          <p:cNvPr id="36" name="Text 7"/>
          <p:cNvSpPr/>
          <p:nvPr/>
        </p:nvSpPr>
        <p:spPr>
          <a:xfrm>
            <a:off x="6601123" y="1885950"/>
            <a:ext cx="2118271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Balancing FR/NFR classes and NFR subcategories</a:t>
            </a:r>
            <a:endParaRPr lang="en-US" sz="1050" dirty="0"/>
          </a:p>
        </p:txBody>
      </p:sp>
      <p:sp>
        <p:nvSpPr>
          <p:cNvPr id="37" name="Text 8"/>
          <p:cNvSpPr/>
          <p:nvPr/>
        </p:nvSpPr>
        <p:spPr>
          <a:xfrm>
            <a:off x="10172402" y="1390650"/>
            <a:ext cx="1676102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TF-IDF Vectorization</a:t>
            </a:r>
            <a:endParaRPr lang="en-US" sz="1200" dirty="0"/>
          </a:p>
        </p:txBody>
      </p:sp>
      <p:sp>
        <p:nvSpPr>
          <p:cNvPr id="38" name="Text 9"/>
          <p:cNvSpPr/>
          <p:nvPr/>
        </p:nvSpPr>
        <p:spPr>
          <a:xfrm>
            <a:off x="9730234" y="1924050"/>
            <a:ext cx="2118271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Numerical representation with bi-grams</a:t>
            </a:r>
            <a:endParaRPr lang="en-US" sz="1050" dirty="0"/>
          </a:p>
        </p:txBody>
      </p:sp>
      <p:sp>
        <p:nvSpPr>
          <p:cNvPr id="39" name="Text 10"/>
          <p:cNvSpPr/>
          <p:nvPr/>
        </p:nvSpPr>
        <p:spPr>
          <a:xfrm>
            <a:off x="228600" y="2647950"/>
            <a:ext cx="575310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b="1" dirty="0">
                <a:solidFill>
                  <a:srgbClr val="374151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Preprocessing Details</a:t>
            </a:r>
            <a:endParaRPr lang="en-US" sz="1500" dirty="0"/>
          </a:p>
        </p:txBody>
      </p:sp>
      <p:sp>
        <p:nvSpPr>
          <p:cNvPr id="40" name="Text 11"/>
          <p:cNvSpPr/>
          <p:nvPr/>
        </p:nvSpPr>
        <p:spPr>
          <a:xfrm>
            <a:off x="609600" y="3181350"/>
            <a:ext cx="1937564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Text Normalization</a:t>
            </a:r>
            <a:endParaRPr lang="en-US" sz="1200" dirty="0"/>
          </a:p>
        </p:txBody>
      </p:sp>
      <p:sp>
        <p:nvSpPr>
          <p:cNvPr id="41" name="Text 12"/>
          <p:cNvSpPr/>
          <p:nvPr/>
        </p:nvSpPr>
        <p:spPr>
          <a:xfrm>
            <a:off x="381000" y="3448050"/>
            <a:ext cx="6537960" cy="190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Lowercasing, punctuation removal, diacritic normalization</a:t>
            </a:r>
            <a:endParaRPr lang="en-US" sz="1050" dirty="0"/>
          </a:p>
        </p:txBody>
      </p:sp>
      <p:sp>
        <p:nvSpPr>
          <p:cNvPr id="42" name="Text 13"/>
          <p:cNvSpPr/>
          <p:nvPr/>
        </p:nvSpPr>
        <p:spPr>
          <a:xfrm>
            <a:off x="609600" y="4057650"/>
            <a:ext cx="2898577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SMOTE Balancing Technique</a:t>
            </a:r>
            <a:endParaRPr lang="en-US" sz="1200" dirty="0"/>
          </a:p>
        </p:txBody>
      </p:sp>
      <p:sp>
        <p:nvSpPr>
          <p:cNvPr id="43" name="Text 14"/>
          <p:cNvSpPr/>
          <p:nvPr/>
        </p:nvSpPr>
        <p:spPr>
          <a:xfrm>
            <a:off x="381000" y="4324350"/>
            <a:ext cx="5448300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Addresses class imbalance between FRs and NFRs, and among eleven NFR categories</a:t>
            </a:r>
            <a:endParaRPr lang="en-US" sz="1050" dirty="0"/>
          </a:p>
        </p:txBody>
      </p:sp>
      <p:sp>
        <p:nvSpPr>
          <p:cNvPr id="44" name="Text 15"/>
          <p:cNvSpPr/>
          <p:nvPr/>
        </p:nvSpPr>
        <p:spPr>
          <a:xfrm>
            <a:off x="6210300" y="2647950"/>
            <a:ext cx="575310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500" b="1" dirty="0">
                <a:solidFill>
                  <a:srgbClr val="374151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Feature Engineering</a:t>
            </a:r>
            <a:endParaRPr lang="en-US" sz="1500" dirty="0"/>
          </a:p>
        </p:txBody>
      </p:sp>
      <p:sp>
        <p:nvSpPr>
          <p:cNvPr id="45" name="Text 16"/>
          <p:cNvSpPr/>
          <p:nvPr/>
        </p:nvSpPr>
        <p:spPr>
          <a:xfrm>
            <a:off x="6591300" y="3181350"/>
            <a:ext cx="209419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TF-IDF Vectorization</a:t>
            </a:r>
            <a:endParaRPr lang="en-US" sz="1200" dirty="0"/>
          </a:p>
        </p:txBody>
      </p:sp>
      <p:sp>
        <p:nvSpPr>
          <p:cNvPr id="46" name="Text 17"/>
          <p:cNvSpPr/>
          <p:nvPr/>
        </p:nvSpPr>
        <p:spPr>
          <a:xfrm>
            <a:off x="6362700" y="3448050"/>
            <a:ext cx="6537960" cy="190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Highlights critical terms while giving low weights to common terms</a:t>
            </a:r>
            <a:endParaRPr lang="en-US" sz="1050" dirty="0"/>
          </a:p>
        </p:txBody>
      </p:sp>
      <p:sp>
        <p:nvSpPr>
          <p:cNvPr id="47" name="Text 18"/>
          <p:cNvSpPr/>
          <p:nvPr/>
        </p:nvSpPr>
        <p:spPr>
          <a:xfrm>
            <a:off x="6591300" y="4057650"/>
            <a:ext cx="1782366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Bi-gram Features</a:t>
            </a:r>
            <a:endParaRPr lang="en-US" sz="1200" dirty="0"/>
          </a:p>
        </p:txBody>
      </p:sp>
      <p:sp>
        <p:nvSpPr>
          <p:cNvPr id="48" name="Text 19"/>
          <p:cNvSpPr/>
          <p:nvPr/>
        </p:nvSpPr>
        <p:spPr>
          <a:xfrm>
            <a:off x="6362700" y="4324350"/>
            <a:ext cx="6537960" cy="190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Captures context beyond single words, providing richer semantic information</a:t>
            </a:r>
            <a:endParaRPr lang="en-US" sz="1050" dirty="0"/>
          </a:p>
        </p:txBody>
      </p:sp>
      <p:sp>
        <p:nvSpPr>
          <p:cNvPr id="49" name="Text 20"/>
          <p:cNvSpPr/>
          <p:nvPr/>
        </p:nvSpPr>
        <p:spPr>
          <a:xfrm>
            <a:off x="638175" y="5238750"/>
            <a:ext cx="11172825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E29578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Key Insight:</a:t>
            </a:r>
            <a:r>
              <a:rPr lang="en-US" sz="13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 Preprocessing and feature engineering significantly improved model performance, especially for the imbalanced NFR subcategories</a:t>
            </a:r>
            <a:endParaRPr lang="en-US" sz="1350" dirty="0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4BFB6F5B-705E-7DDB-2102-61E5CFBEA956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7" b="28978"/>
          <a:stretch>
            <a:fillRect/>
          </a:stretch>
        </p:blipFill>
        <p:spPr bwMode="auto">
          <a:xfrm>
            <a:off x="10537031" y="6191"/>
            <a:ext cx="1570731" cy="6308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79427-C0E1-F073-46D6-9D3E6A300B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059E51DA-3AB5-9FC9-36B9-9749319233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E4C9686F-AC1B-9607-8224-3D8ED04608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28650"/>
          </a:xfrm>
          <a:prstGeom prst="rect">
            <a:avLst/>
          </a:prstGeom>
        </p:spPr>
      </p:pic>
      <p:pic>
        <p:nvPicPr>
          <p:cNvPr id="4" name="Image 2" descr="preencoded.png">
            <a:extLst>
              <a:ext uri="{FF2B5EF4-FFF2-40B4-BE49-F238E27FC236}">
                <a16:creationId xmlns:a16="http://schemas.microsoft.com/office/drawing/2014/main" id="{0C44D069-EE42-4F70-D7E1-7AFF901340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9200" y="2819400"/>
            <a:ext cx="9753600" cy="28575"/>
          </a:xfrm>
          <a:prstGeom prst="rect">
            <a:avLst/>
          </a:prstGeom>
        </p:spPr>
      </p:pic>
      <p:pic>
        <p:nvPicPr>
          <p:cNvPr id="5" name="Image 3" descr="preencoded.png">
            <a:extLst>
              <a:ext uri="{FF2B5EF4-FFF2-40B4-BE49-F238E27FC236}">
                <a16:creationId xmlns:a16="http://schemas.microsoft.com/office/drawing/2014/main" id="{CC6ADACC-D389-6003-B426-A126B7E52F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0" y="933450"/>
            <a:ext cx="2194471" cy="2009775"/>
          </a:xfrm>
          <a:prstGeom prst="rect">
            <a:avLst/>
          </a:prstGeom>
        </p:spPr>
      </p:pic>
      <p:pic>
        <p:nvPicPr>
          <p:cNvPr id="6" name="Image 4" descr="preencoded.png">
            <a:extLst>
              <a:ext uri="{FF2B5EF4-FFF2-40B4-BE49-F238E27FC236}">
                <a16:creationId xmlns:a16="http://schemas.microsoft.com/office/drawing/2014/main" id="{999662C3-5116-A3F3-4314-F58D0A2675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6211" y="1085850"/>
            <a:ext cx="571500" cy="571500"/>
          </a:xfrm>
          <a:prstGeom prst="rect">
            <a:avLst/>
          </a:prstGeom>
        </p:spPr>
      </p:pic>
      <p:pic>
        <p:nvPicPr>
          <p:cNvPr id="7" name="Image 5" descr="preencoded.png">
            <a:extLst>
              <a:ext uri="{FF2B5EF4-FFF2-40B4-BE49-F238E27FC236}">
                <a16:creationId xmlns:a16="http://schemas.microsoft.com/office/drawing/2014/main" id="{8501DD39-F288-28B4-6379-D965BC64219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01948" y="1219200"/>
            <a:ext cx="200025" cy="304800"/>
          </a:xfrm>
          <a:prstGeom prst="rect">
            <a:avLst/>
          </a:prstGeom>
        </p:spPr>
      </p:pic>
      <p:pic>
        <p:nvPicPr>
          <p:cNvPr id="8" name="Image 6" descr="preencoded.png">
            <a:extLst>
              <a:ext uri="{FF2B5EF4-FFF2-40B4-BE49-F238E27FC236}">
                <a16:creationId xmlns:a16="http://schemas.microsoft.com/office/drawing/2014/main" id="{3D3E465C-9E5D-D964-FEDF-5E0A5B858E5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51671" y="933450"/>
            <a:ext cx="2194620" cy="2009775"/>
          </a:xfrm>
          <a:prstGeom prst="rect">
            <a:avLst/>
          </a:prstGeom>
        </p:spPr>
      </p:pic>
      <p:pic>
        <p:nvPicPr>
          <p:cNvPr id="9" name="Image 7" descr="preencoded.png">
            <a:extLst>
              <a:ext uri="{FF2B5EF4-FFF2-40B4-BE49-F238E27FC236}">
                <a16:creationId xmlns:a16="http://schemas.microsoft.com/office/drawing/2014/main" id="{E0342368-3B1F-7A94-2C76-6FAB23FFBDB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63230" y="1085850"/>
            <a:ext cx="571500" cy="571500"/>
          </a:xfrm>
          <a:prstGeom prst="rect">
            <a:avLst/>
          </a:prstGeom>
        </p:spPr>
      </p:pic>
      <p:pic>
        <p:nvPicPr>
          <p:cNvPr id="10" name="Image 8" descr="preencoded.png">
            <a:extLst>
              <a:ext uri="{FF2B5EF4-FFF2-40B4-BE49-F238E27FC236}">
                <a16:creationId xmlns:a16="http://schemas.microsoft.com/office/drawing/2014/main" id="{75A22D80-B929-21D3-5521-42101269BBA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20393" y="1219200"/>
            <a:ext cx="257175" cy="304800"/>
          </a:xfrm>
          <a:prstGeom prst="rect">
            <a:avLst/>
          </a:prstGeom>
        </p:spPr>
      </p:pic>
      <p:pic>
        <p:nvPicPr>
          <p:cNvPr id="11" name="Image 9" descr="preencoded.png">
            <a:extLst>
              <a:ext uri="{FF2B5EF4-FFF2-40B4-BE49-F238E27FC236}">
                <a16:creationId xmlns:a16="http://schemas.microsoft.com/office/drawing/2014/main" id="{2427F424-36CE-C856-BF26-5A1FB60A04F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98690" y="933450"/>
            <a:ext cx="2194471" cy="2009775"/>
          </a:xfrm>
          <a:prstGeom prst="rect">
            <a:avLst/>
          </a:prstGeom>
        </p:spPr>
      </p:pic>
      <p:pic>
        <p:nvPicPr>
          <p:cNvPr id="12" name="Image 10" descr="preencoded.png">
            <a:extLst>
              <a:ext uri="{FF2B5EF4-FFF2-40B4-BE49-F238E27FC236}">
                <a16:creationId xmlns:a16="http://schemas.microsoft.com/office/drawing/2014/main" id="{21DE4B75-42A1-5103-4573-DB7A76DB355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810101" y="1085850"/>
            <a:ext cx="571500" cy="571500"/>
          </a:xfrm>
          <a:prstGeom prst="rect">
            <a:avLst/>
          </a:prstGeom>
        </p:spPr>
      </p:pic>
      <p:pic>
        <p:nvPicPr>
          <p:cNvPr id="13" name="Image 11" descr="preencoded.png">
            <a:extLst>
              <a:ext uri="{FF2B5EF4-FFF2-40B4-BE49-F238E27FC236}">
                <a16:creationId xmlns:a16="http://schemas.microsoft.com/office/drawing/2014/main" id="{5125DE98-8B99-7F82-3DFD-AEF3703251F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81551" y="1219200"/>
            <a:ext cx="228600" cy="304800"/>
          </a:xfrm>
          <a:prstGeom prst="rect">
            <a:avLst/>
          </a:prstGeom>
        </p:spPr>
      </p:pic>
      <p:pic>
        <p:nvPicPr>
          <p:cNvPr id="14" name="Image 12" descr="preencoded.png">
            <a:extLst>
              <a:ext uri="{FF2B5EF4-FFF2-40B4-BE49-F238E27FC236}">
                <a16:creationId xmlns:a16="http://schemas.microsoft.com/office/drawing/2014/main" id="{80723D63-CB6E-F1C9-F219-02348B67E1F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45561" y="933450"/>
            <a:ext cx="2194620" cy="2009775"/>
          </a:xfrm>
          <a:prstGeom prst="rect">
            <a:avLst/>
          </a:prstGeom>
        </p:spPr>
      </p:pic>
      <p:pic>
        <p:nvPicPr>
          <p:cNvPr id="15" name="Image 13" descr="preencoded.png">
            <a:extLst>
              <a:ext uri="{FF2B5EF4-FFF2-40B4-BE49-F238E27FC236}">
                <a16:creationId xmlns:a16="http://schemas.microsoft.com/office/drawing/2014/main" id="{90A07D9B-F32C-9DD5-1F85-DFD3A61F944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157121" y="1085850"/>
            <a:ext cx="571500" cy="571500"/>
          </a:xfrm>
          <a:prstGeom prst="rect">
            <a:avLst/>
          </a:prstGeom>
        </p:spPr>
      </p:pic>
      <p:pic>
        <p:nvPicPr>
          <p:cNvPr id="16" name="Image 14" descr="preencoded.png">
            <a:extLst>
              <a:ext uri="{FF2B5EF4-FFF2-40B4-BE49-F238E27FC236}">
                <a16:creationId xmlns:a16="http://schemas.microsoft.com/office/drawing/2014/main" id="{AEF9CB44-2B9E-8002-774E-F3BC6C81DC55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357146" y="1219200"/>
            <a:ext cx="171450" cy="304800"/>
          </a:xfrm>
          <a:prstGeom prst="rect">
            <a:avLst/>
          </a:prstGeom>
        </p:spPr>
      </p:pic>
      <p:pic>
        <p:nvPicPr>
          <p:cNvPr id="17" name="Image 15" descr="preencoded.png">
            <a:extLst>
              <a:ext uri="{FF2B5EF4-FFF2-40B4-BE49-F238E27FC236}">
                <a16:creationId xmlns:a16="http://schemas.microsoft.com/office/drawing/2014/main" id="{B13E4D25-EB50-7AA6-8155-AB9B534C504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692580" y="933450"/>
            <a:ext cx="2194471" cy="2009775"/>
          </a:xfrm>
          <a:prstGeom prst="rect">
            <a:avLst/>
          </a:prstGeom>
        </p:spPr>
      </p:pic>
      <p:pic>
        <p:nvPicPr>
          <p:cNvPr id="18" name="Image 16" descr="preencoded.png">
            <a:extLst>
              <a:ext uri="{FF2B5EF4-FFF2-40B4-BE49-F238E27FC236}">
                <a16:creationId xmlns:a16="http://schemas.microsoft.com/office/drawing/2014/main" id="{CED530F4-D678-29D4-36AD-103765D01DA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503991" y="1085850"/>
            <a:ext cx="571500" cy="571500"/>
          </a:xfrm>
          <a:prstGeom prst="rect">
            <a:avLst/>
          </a:prstGeom>
        </p:spPr>
      </p:pic>
      <p:pic>
        <p:nvPicPr>
          <p:cNvPr id="19" name="Image 17" descr="preencoded.png">
            <a:extLst>
              <a:ext uri="{FF2B5EF4-FFF2-40B4-BE49-F238E27FC236}">
                <a16:creationId xmlns:a16="http://schemas.microsoft.com/office/drawing/2014/main" id="{5CC3BD82-152C-B0EA-F284-E1DA73761391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675441" y="1219200"/>
            <a:ext cx="228600" cy="304800"/>
          </a:xfrm>
          <a:prstGeom prst="rect">
            <a:avLst/>
          </a:prstGeom>
        </p:spPr>
      </p:pic>
      <p:pic>
        <p:nvPicPr>
          <p:cNvPr id="20" name="Image 18" descr="preencoded.png">
            <a:extLst>
              <a:ext uri="{FF2B5EF4-FFF2-40B4-BE49-F238E27FC236}">
                <a16:creationId xmlns:a16="http://schemas.microsoft.com/office/drawing/2014/main" id="{7D60EC8E-0EEB-A480-1AAC-5A0BDFAB35D8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04800" y="3400425"/>
            <a:ext cx="11582400" cy="1333500"/>
          </a:xfrm>
          <a:prstGeom prst="rect">
            <a:avLst/>
          </a:prstGeom>
        </p:spPr>
      </p:pic>
      <p:pic>
        <p:nvPicPr>
          <p:cNvPr id="21" name="Image 19" descr="preencoded.png">
            <a:extLst>
              <a:ext uri="{FF2B5EF4-FFF2-40B4-BE49-F238E27FC236}">
                <a16:creationId xmlns:a16="http://schemas.microsoft.com/office/drawing/2014/main" id="{C8CA3F93-3841-62FC-1CF5-86FBB1C527F3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33400" y="4048125"/>
            <a:ext cx="251222" cy="457200"/>
          </a:xfrm>
          <a:prstGeom prst="rect">
            <a:avLst/>
          </a:prstGeom>
        </p:spPr>
      </p:pic>
      <p:pic>
        <p:nvPicPr>
          <p:cNvPr id="22" name="Image 20" descr="preencoded.png">
            <a:extLst>
              <a:ext uri="{FF2B5EF4-FFF2-40B4-BE49-F238E27FC236}">
                <a16:creationId xmlns:a16="http://schemas.microsoft.com/office/drawing/2014/main" id="{4729B075-3469-605E-7A73-1E0D783AB04C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39948" y="4143375"/>
            <a:ext cx="238125" cy="266700"/>
          </a:xfrm>
          <a:prstGeom prst="rect">
            <a:avLst/>
          </a:prstGeom>
        </p:spPr>
      </p:pic>
      <p:pic>
        <p:nvPicPr>
          <p:cNvPr id="23" name="Image 21" descr="preencoded.png">
            <a:extLst>
              <a:ext uri="{FF2B5EF4-FFF2-40B4-BE49-F238E27FC236}">
                <a16:creationId xmlns:a16="http://schemas.microsoft.com/office/drawing/2014/main" id="{A15002BA-07F5-3AC8-8F16-E5FA07E4F9CF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317950" y="4048125"/>
            <a:ext cx="286494" cy="457200"/>
          </a:xfrm>
          <a:prstGeom prst="rect">
            <a:avLst/>
          </a:prstGeom>
        </p:spPr>
      </p:pic>
      <p:pic>
        <p:nvPicPr>
          <p:cNvPr id="24" name="Image 22" descr="preencoded.png">
            <a:extLst>
              <a:ext uri="{FF2B5EF4-FFF2-40B4-BE49-F238E27FC236}">
                <a16:creationId xmlns:a16="http://schemas.microsoft.com/office/drawing/2014/main" id="{D58D2B5F-1CC9-4F66-E555-4084DF209793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342061" y="4143375"/>
            <a:ext cx="238125" cy="266700"/>
          </a:xfrm>
          <a:prstGeom prst="rect">
            <a:avLst/>
          </a:prstGeom>
        </p:spPr>
      </p:pic>
      <p:pic>
        <p:nvPicPr>
          <p:cNvPr id="25" name="Image 23" descr="preencoded.png">
            <a:extLst>
              <a:ext uri="{FF2B5EF4-FFF2-40B4-BE49-F238E27FC236}">
                <a16:creationId xmlns:a16="http://schemas.microsoft.com/office/drawing/2014/main" id="{10DC6011-194F-CF03-A2D4-FB7315BA5635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102501" y="4048125"/>
            <a:ext cx="300335" cy="457200"/>
          </a:xfrm>
          <a:prstGeom prst="rect">
            <a:avLst/>
          </a:prstGeom>
        </p:spPr>
      </p:pic>
      <p:pic>
        <p:nvPicPr>
          <p:cNvPr id="26" name="Image 24" descr="preencoded.png">
            <a:extLst>
              <a:ext uri="{FF2B5EF4-FFF2-40B4-BE49-F238E27FC236}">
                <a16:creationId xmlns:a16="http://schemas.microsoft.com/office/drawing/2014/main" id="{4B6B3F1E-22AE-0145-EB73-29DEA95414FD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8133606" y="4143375"/>
            <a:ext cx="238125" cy="266700"/>
          </a:xfrm>
          <a:prstGeom prst="rect">
            <a:avLst/>
          </a:prstGeom>
        </p:spPr>
      </p:pic>
      <p:sp>
        <p:nvSpPr>
          <p:cNvPr id="27" name="Text 0">
            <a:extLst>
              <a:ext uri="{FF2B5EF4-FFF2-40B4-BE49-F238E27FC236}">
                <a16:creationId xmlns:a16="http://schemas.microsoft.com/office/drawing/2014/main" id="{41CBCAEC-667B-0033-22C4-7F0AA5E4A70B}"/>
              </a:ext>
            </a:extLst>
          </p:cNvPr>
          <p:cNvSpPr/>
          <p:nvPr/>
        </p:nvSpPr>
        <p:spPr>
          <a:xfrm>
            <a:off x="285750" y="142875"/>
            <a:ext cx="116205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25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</a:rPr>
              <a:t>Application features </a:t>
            </a:r>
            <a:endParaRPr lang="en-US" sz="2250" dirty="0"/>
          </a:p>
        </p:txBody>
      </p:sp>
      <p:sp>
        <p:nvSpPr>
          <p:cNvPr id="28" name="Text 1">
            <a:extLst>
              <a:ext uri="{FF2B5EF4-FFF2-40B4-BE49-F238E27FC236}">
                <a16:creationId xmlns:a16="http://schemas.microsoft.com/office/drawing/2014/main" id="{6A7BDE43-DA6E-61B4-AA39-F1CEEE78EB10}"/>
              </a:ext>
            </a:extLst>
          </p:cNvPr>
          <p:cNvSpPr/>
          <p:nvPr/>
        </p:nvSpPr>
        <p:spPr>
          <a:xfrm>
            <a:off x="457200" y="1800225"/>
            <a:ext cx="1889671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Binary Classification</a:t>
            </a:r>
            <a:endParaRPr lang="en-US" sz="1350" dirty="0"/>
          </a:p>
        </p:txBody>
      </p:sp>
      <p:sp>
        <p:nvSpPr>
          <p:cNvPr id="29" name="Text 2">
            <a:extLst>
              <a:ext uri="{FF2B5EF4-FFF2-40B4-BE49-F238E27FC236}">
                <a16:creationId xmlns:a16="http://schemas.microsoft.com/office/drawing/2014/main" id="{E000DB4D-C85D-79F2-F84A-E3DC08D44A36}"/>
              </a:ext>
            </a:extLst>
          </p:cNvPr>
          <p:cNvSpPr/>
          <p:nvPr/>
        </p:nvSpPr>
        <p:spPr>
          <a:xfrm>
            <a:off x="457200" y="2409825"/>
            <a:ext cx="1889671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05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Train model to distinguish between FRs and NFRs</a:t>
            </a:r>
            <a:endParaRPr lang="en-US" sz="1050" dirty="0"/>
          </a:p>
        </p:txBody>
      </p:sp>
      <p:sp>
        <p:nvSpPr>
          <p:cNvPr id="30" name="Text 3">
            <a:extLst>
              <a:ext uri="{FF2B5EF4-FFF2-40B4-BE49-F238E27FC236}">
                <a16:creationId xmlns:a16="http://schemas.microsoft.com/office/drawing/2014/main" id="{FA1B9E2F-83FF-E51E-E776-333CC8770514}"/>
              </a:ext>
            </a:extLst>
          </p:cNvPr>
          <p:cNvSpPr/>
          <p:nvPr/>
        </p:nvSpPr>
        <p:spPr>
          <a:xfrm>
            <a:off x="2804071" y="1800225"/>
            <a:ext cx="1889820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Multi-Class Categorization</a:t>
            </a:r>
            <a:endParaRPr lang="en-US" sz="1350" dirty="0"/>
          </a:p>
        </p:txBody>
      </p:sp>
      <p:sp>
        <p:nvSpPr>
          <p:cNvPr id="31" name="Text 4">
            <a:extLst>
              <a:ext uri="{FF2B5EF4-FFF2-40B4-BE49-F238E27FC236}">
                <a16:creationId xmlns:a16="http://schemas.microsoft.com/office/drawing/2014/main" id="{72D842B0-2C66-5183-4772-57F4DF1654A3}"/>
              </a:ext>
            </a:extLst>
          </p:cNvPr>
          <p:cNvSpPr/>
          <p:nvPr/>
        </p:nvSpPr>
        <p:spPr>
          <a:xfrm>
            <a:off x="2804071" y="2409825"/>
            <a:ext cx="1889820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05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Classify NFRs into eleven categories</a:t>
            </a:r>
            <a:endParaRPr lang="en-US" sz="1050" dirty="0"/>
          </a:p>
        </p:txBody>
      </p:sp>
      <p:sp>
        <p:nvSpPr>
          <p:cNvPr id="32" name="Text 5">
            <a:extLst>
              <a:ext uri="{FF2B5EF4-FFF2-40B4-BE49-F238E27FC236}">
                <a16:creationId xmlns:a16="http://schemas.microsoft.com/office/drawing/2014/main" id="{F73F1181-1483-97E7-60DD-3E27048E13BB}"/>
              </a:ext>
            </a:extLst>
          </p:cNvPr>
          <p:cNvSpPr/>
          <p:nvPr/>
        </p:nvSpPr>
        <p:spPr>
          <a:xfrm>
            <a:off x="5151090" y="1800225"/>
            <a:ext cx="1889671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Ambiguity Detection</a:t>
            </a:r>
            <a:endParaRPr lang="en-US" sz="1350" dirty="0"/>
          </a:p>
        </p:txBody>
      </p:sp>
      <p:sp>
        <p:nvSpPr>
          <p:cNvPr id="33" name="Text 6">
            <a:extLst>
              <a:ext uri="{FF2B5EF4-FFF2-40B4-BE49-F238E27FC236}">
                <a16:creationId xmlns:a16="http://schemas.microsoft.com/office/drawing/2014/main" id="{6AEE7BE4-09B7-6FAF-F38F-C08C698D1B0D}"/>
              </a:ext>
            </a:extLst>
          </p:cNvPr>
          <p:cNvSpPr/>
          <p:nvPr/>
        </p:nvSpPr>
        <p:spPr>
          <a:xfrm>
            <a:off x="5151090" y="2409825"/>
            <a:ext cx="1889671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05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Identify vague terms and unclear expressions</a:t>
            </a:r>
            <a:endParaRPr lang="en-US" sz="1050" dirty="0"/>
          </a:p>
        </p:txBody>
      </p:sp>
      <p:sp>
        <p:nvSpPr>
          <p:cNvPr id="34" name="Text 7">
            <a:extLst>
              <a:ext uri="{FF2B5EF4-FFF2-40B4-BE49-F238E27FC236}">
                <a16:creationId xmlns:a16="http://schemas.microsoft.com/office/drawing/2014/main" id="{303540CB-79C8-528B-5CB8-5D5DFD1A0BDE}"/>
              </a:ext>
            </a:extLst>
          </p:cNvPr>
          <p:cNvSpPr/>
          <p:nvPr/>
        </p:nvSpPr>
        <p:spPr>
          <a:xfrm>
            <a:off x="7518291" y="1800225"/>
            <a:ext cx="184916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BRD Generation</a:t>
            </a:r>
            <a:endParaRPr lang="en-US" sz="1350" dirty="0"/>
          </a:p>
        </p:txBody>
      </p:sp>
      <p:sp>
        <p:nvSpPr>
          <p:cNvPr id="35" name="Text 8">
            <a:extLst>
              <a:ext uri="{FF2B5EF4-FFF2-40B4-BE49-F238E27FC236}">
                <a16:creationId xmlns:a16="http://schemas.microsoft.com/office/drawing/2014/main" id="{FE55ACC7-943D-70CB-6CFF-FF1FD4924C5A}"/>
              </a:ext>
            </a:extLst>
          </p:cNvPr>
          <p:cNvSpPr/>
          <p:nvPr/>
        </p:nvSpPr>
        <p:spPr>
          <a:xfrm>
            <a:off x="7497961" y="2143125"/>
            <a:ext cx="1889820" cy="571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05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Create structured documentation for stakeholders</a:t>
            </a:r>
            <a:endParaRPr lang="en-US" sz="1050" dirty="0"/>
          </a:p>
        </p:txBody>
      </p:sp>
      <p:sp>
        <p:nvSpPr>
          <p:cNvPr id="36" name="Text 9">
            <a:extLst>
              <a:ext uri="{FF2B5EF4-FFF2-40B4-BE49-F238E27FC236}">
                <a16:creationId xmlns:a16="http://schemas.microsoft.com/office/drawing/2014/main" id="{8416B1D8-79A4-1A34-4749-3A714B806ED3}"/>
              </a:ext>
            </a:extLst>
          </p:cNvPr>
          <p:cNvSpPr/>
          <p:nvPr/>
        </p:nvSpPr>
        <p:spPr>
          <a:xfrm>
            <a:off x="9844980" y="1800225"/>
            <a:ext cx="1889671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Performance Evaluation</a:t>
            </a:r>
            <a:endParaRPr lang="en-US" sz="1350" dirty="0"/>
          </a:p>
        </p:txBody>
      </p:sp>
      <p:sp>
        <p:nvSpPr>
          <p:cNvPr id="37" name="Text 10">
            <a:extLst>
              <a:ext uri="{FF2B5EF4-FFF2-40B4-BE49-F238E27FC236}">
                <a16:creationId xmlns:a16="http://schemas.microsoft.com/office/drawing/2014/main" id="{90A630BD-2482-2164-C578-B81590D569F5}"/>
              </a:ext>
            </a:extLst>
          </p:cNvPr>
          <p:cNvSpPr/>
          <p:nvPr/>
        </p:nvSpPr>
        <p:spPr>
          <a:xfrm>
            <a:off x="9844980" y="2409825"/>
            <a:ext cx="1889671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05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Compare results with existing literature</a:t>
            </a:r>
            <a:endParaRPr lang="en-US" sz="1050" dirty="0"/>
          </a:p>
        </p:txBody>
      </p:sp>
      <p:sp>
        <p:nvSpPr>
          <p:cNvPr id="38" name="Text 11">
            <a:extLst>
              <a:ext uri="{FF2B5EF4-FFF2-40B4-BE49-F238E27FC236}">
                <a16:creationId xmlns:a16="http://schemas.microsoft.com/office/drawing/2014/main" id="{A44F1A7A-968E-BE1B-C994-FF71003004B4}"/>
              </a:ext>
            </a:extLst>
          </p:cNvPr>
          <p:cNvSpPr/>
          <p:nvPr/>
        </p:nvSpPr>
        <p:spPr>
          <a:xfrm>
            <a:off x="533400" y="3629025"/>
            <a:ext cx="1112520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500" b="1" dirty="0">
                <a:solidFill>
                  <a:srgbClr val="374151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Expected Outcomes</a:t>
            </a:r>
            <a:endParaRPr lang="en-US" sz="1500" dirty="0"/>
          </a:p>
        </p:txBody>
      </p:sp>
      <p:sp>
        <p:nvSpPr>
          <p:cNvPr id="39" name="Text 12">
            <a:extLst>
              <a:ext uri="{FF2B5EF4-FFF2-40B4-BE49-F238E27FC236}">
                <a16:creationId xmlns:a16="http://schemas.microsoft.com/office/drawing/2014/main" id="{E09015D4-EA04-D417-FDF9-2C6A59E52241}"/>
              </a:ext>
            </a:extLst>
          </p:cNvPr>
          <p:cNvSpPr/>
          <p:nvPr/>
        </p:nvSpPr>
        <p:spPr>
          <a:xfrm>
            <a:off x="898922" y="4048125"/>
            <a:ext cx="3190429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High-performance classification models with SVM achieving 90%+ accuracy</a:t>
            </a:r>
            <a:endParaRPr lang="en-US" sz="1200" dirty="0"/>
          </a:p>
        </p:txBody>
      </p:sp>
      <p:sp>
        <p:nvSpPr>
          <p:cNvPr id="40" name="Text 13">
            <a:extLst>
              <a:ext uri="{FF2B5EF4-FFF2-40B4-BE49-F238E27FC236}">
                <a16:creationId xmlns:a16="http://schemas.microsoft.com/office/drawing/2014/main" id="{A4D058D1-3644-EFF8-2A82-9E3EBE4160E8}"/>
              </a:ext>
            </a:extLst>
          </p:cNvPr>
          <p:cNvSpPr/>
          <p:nvPr/>
        </p:nvSpPr>
        <p:spPr>
          <a:xfrm>
            <a:off x="4718745" y="4048125"/>
            <a:ext cx="3155156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Rule-based linguistic module identifying seven types of ambiguity</a:t>
            </a:r>
            <a:endParaRPr lang="en-US" sz="1200" dirty="0"/>
          </a:p>
        </p:txBody>
      </p:sp>
      <p:sp>
        <p:nvSpPr>
          <p:cNvPr id="41" name="Text 14">
            <a:extLst>
              <a:ext uri="{FF2B5EF4-FFF2-40B4-BE49-F238E27FC236}">
                <a16:creationId xmlns:a16="http://schemas.microsoft.com/office/drawing/2014/main" id="{C825E8C7-1A93-8CE1-B386-8E09AD706B41}"/>
              </a:ext>
            </a:extLst>
          </p:cNvPr>
          <p:cNvSpPr/>
          <p:nvPr/>
        </p:nvSpPr>
        <p:spPr>
          <a:xfrm>
            <a:off x="8517136" y="4048125"/>
            <a:ext cx="3141464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Stakeholder-oriented BRD generation for team communication</a:t>
            </a:r>
            <a:endParaRPr lang="en-US" sz="1200" dirty="0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8EDFC871-30DB-3060-AFF7-F2DB792215A7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7" b="28978"/>
          <a:stretch>
            <a:fillRect/>
          </a:stretch>
        </p:blipFill>
        <p:spPr bwMode="auto">
          <a:xfrm>
            <a:off x="10537031" y="6191"/>
            <a:ext cx="1570731" cy="6308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7490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2865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250" y="1581150"/>
            <a:ext cx="1714500" cy="133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7775" y="1609725"/>
            <a:ext cx="171450" cy="2667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81250" y="1104900"/>
            <a:ext cx="1714500" cy="13335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19438" y="1171575"/>
            <a:ext cx="238125" cy="2667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86250" y="1581150"/>
            <a:ext cx="1714500" cy="1333500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57775" y="1704975"/>
            <a:ext cx="171450" cy="26670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91250" y="1104900"/>
            <a:ext cx="1714500" cy="1333500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29438" y="1133475"/>
            <a:ext cx="238125" cy="266700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96250" y="1581150"/>
            <a:ext cx="1714500" cy="1333500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858250" y="1609725"/>
            <a:ext cx="190500" cy="266700"/>
          </a:xfrm>
          <a:prstGeom prst="rect">
            <a:avLst/>
          </a:prstGeom>
        </p:spPr>
      </p:pic>
      <p:pic>
        <p:nvPicPr>
          <p:cNvPr id="14" name="Image 12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001250" y="1104900"/>
            <a:ext cx="1714500" cy="1333500"/>
          </a:xfrm>
          <a:prstGeom prst="rect">
            <a:avLst/>
          </a:prstGeom>
        </p:spPr>
      </p:pic>
      <p:pic>
        <p:nvPicPr>
          <p:cNvPr id="15" name="Image 13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787063" y="1117737"/>
            <a:ext cx="142875" cy="266700"/>
          </a:xfrm>
          <a:prstGeom prst="rect">
            <a:avLst/>
          </a:prstGeom>
        </p:spPr>
      </p:pic>
      <p:pic>
        <p:nvPicPr>
          <p:cNvPr id="16" name="Image 14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190750" y="1819275"/>
            <a:ext cx="228600" cy="228600"/>
          </a:xfrm>
          <a:prstGeom prst="rect">
            <a:avLst/>
          </a:prstGeom>
        </p:spPr>
      </p:pic>
      <p:pic>
        <p:nvPicPr>
          <p:cNvPr id="17" name="Image 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095750" y="1343025"/>
            <a:ext cx="228600" cy="228600"/>
          </a:xfrm>
          <a:prstGeom prst="rect">
            <a:avLst/>
          </a:prstGeom>
        </p:spPr>
      </p:pic>
      <p:pic>
        <p:nvPicPr>
          <p:cNvPr id="18" name="Image 16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000750" y="1819275"/>
            <a:ext cx="228600" cy="228600"/>
          </a:xfrm>
          <a:prstGeom prst="rect">
            <a:avLst/>
          </a:prstGeom>
        </p:spPr>
      </p:pic>
      <p:pic>
        <p:nvPicPr>
          <p:cNvPr id="19" name="Image 17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905750" y="1343025"/>
            <a:ext cx="228600" cy="228600"/>
          </a:xfrm>
          <a:prstGeom prst="rect">
            <a:avLst/>
          </a:prstGeom>
        </p:spPr>
      </p:pic>
      <p:pic>
        <p:nvPicPr>
          <p:cNvPr id="20" name="Image 18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810750" y="1819275"/>
            <a:ext cx="228600" cy="228600"/>
          </a:xfrm>
          <a:prstGeom prst="rect">
            <a:avLst/>
          </a:prstGeom>
        </p:spPr>
      </p:pic>
      <p:pic>
        <p:nvPicPr>
          <p:cNvPr id="21" name="Image 19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763988" y="6500813"/>
            <a:ext cx="142875" cy="142875"/>
          </a:xfrm>
          <a:prstGeom prst="rect">
            <a:avLst/>
          </a:prstGeom>
        </p:spPr>
      </p:pic>
      <p:pic>
        <p:nvPicPr>
          <p:cNvPr id="22" name="Image 20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585668" y="6500813"/>
            <a:ext cx="142875" cy="142875"/>
          </a:xfrm>
          <a:prstGeom prst="rect">
            <a:avLst/>
          </a:prstGeom>
        </p:spPr>
      </p:pic>
      <p:pic>
        <p:nvPicPr>
          <p:cNvPr id="23" name="Image 21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774061" y="6500813"/>
            <a:ext cx="142875" cy="142875"/>
          </a:xfrm>
          <a:prstGeom prst="rect">
            <a:avLst/>
          </a:prstGeom>
        </p:spPr>
      </p:pic>
      <p:sp>
        <p:nvSpPr>
          <p:cNvPr id="24" name="Text 0"/>
          <p:cNvSpPr/>
          <p:nvPr/>
        </p:nvSpPr>
        <p:spPr>
          <a:xfrm>
            <a:off x="285750" y="142875"/>
            <a:ext cx="139446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25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Proposed AI Framework Architecture</a:t>
            </a:r>
            <a:endParaRPr lang="en-US" sz="2250" dirty="0"/>
          </a:p>
        </p:txBody>
      </p:sp>
      <p:sp>
        <p:nvSpPr>
          <p:cNvPr id="25" name="Text 1"/>
          <p:cNvSpPr/>
          <p:nvPr/>
        </p:nvSpPr>
        <p:spPr>
          <a:xfrm>
            <a:off x="619125" y="1971675"/>
            <a:ext cx="1428750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Data Collection</a:t>
            </a:r>
            <a:endParaRPr lang="en-US" sz="1350" dirty="0"/>
          </a:p>
        </p:txBody>
      </p:sp>
      <p:sp>
        <p:nvSpPr>
          <p:cNvPr id="26" name="Text 2"/>
          <p:cNvSpPr/>
          <p:nvPr/>
        </p:nvSpPr>
        <p:spPr>
          <a:xfrm>
            <a:off x="619125" y="2505075"/>
            <a:ext cx="1428750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05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Requirements from datasets</a:t>
            </a:r>
            <a:endParaRPr lang="en-US" sz="1050" dirty="0"/>
          </a:p>
        </p:txBody>
      </p:sp>
      <p:sp>
        <p:nvSpPr>
          <p:cNvPr id="27" name="Text 3"/>
          <p:cNvSpPr/>
          <p:nvPr/>
        </p:nvSpPr>
        <p:spPr>
          <a:xfrm>
            <a:off x="2412147" y="1533525"/>
            <a:ext cx="1652707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Preprocessing</a:t>
            </a:r>
            <a:endParaRPr lang="en-US" sz="1350" dirty="0"/>
          </a:p>
        </p:txBody>
      </p:sp>
      <p:sp>
        <p:nvSpPr>
          <p:cNvPr id="28" name="Text 4"/>
          <p:cNvSpPr/>
          <p:nvPr/>
        </p:nvSpPr>
        <p:spPr>
          <a:xfrm>
            <a:off x="2524125" y="1800225"/>
            <a:ext cx="1428750" cy="571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05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Tokenization, lowercasing, stop-word removal</a:t>
            </a:r>
            <a:endParaRPr lang="en-US" sz="1050" dirty="0"/>
          </a:p>
        </p:txBody>
      </p:sp>
      <p:sp>
        <p:nvSpPr>
          <p:cNvPr id="29" name="Text 5"/>
          <p:cNvSpPr/>
          <p:nvPr/>
        </p:nvSpPr>
        <p:spPr>
          <a:xfrm>
            <a:off x="4429125" y="2066925"/>
            <a:ext cx="1428750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Feature Engineering</a:t>
            </a:r>
            <a:endParaRPr lang="en-US" sz="1350" dirty="0"/>
          </a:p>
        </p:txBody>
      </p:sp>
      <p:sp>
        <p:nvSpPr>
          <p:cNvPr id="30" name="Text 6"/>
          <p:cNvSpPr/>
          <p:nvPr/>
        </p:nvSpPr>
        <p:spPr>
          <a:xfrm>
            <a:off x="4313590" y="2600325"/>
            <a:ext cx="1659672" cy="190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05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TF-IDF with bi-grams</a:t>
            </a:r>
            <a:endParaRPr lang="en-US" sz="1050" dirty="0"/>
          </a:p>
        </p:txBody>
      </p:sp>
      <p:sp>
        <p:nvSpPr>
          <p:cNvPr id="31" name="Text 7"/>
          <p:cNvSpPr/>
          <p:nvPr/>
        </p:nvSpPr>
        <p:spPr>
          <a:xfrm>
            <a:off x="6334125" y="1495425"/>
            <a:ext cx="1428750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Model Selection</a:t>
            </a:r>
            <a:endParaRPr lang="en-US" sz="1350" dirty="0"/>
          </a:p>
        </p:txBody>
      </p:sp>
      <p:sp>
        <p:nvSpPr>
          <p:cNvPr id="32" name="Text 8"/>
          <p:cNvSpPr/>
          <p:nvPr/>
        </p:nvSpPr>
        <p:spPr>
          <a:xfrm>
            <a:off x="6334125" y="2028825"/>
            <a:ext cx="1428750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05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SVM classifier for FR/NFR</a:t>
            </a:r>
            <a:endParaRPr lang="en-US" sz="1050" dirty="0"/>
          </a:p>
        </p:txBody>
      </p:sp>
      <p:sp>
        <p:nvSpPr>
          <p:cNvPr id="33" name="Text 9"/>
          <p:cNvSpPr/>
          <p:nvPr/>
        </p:nvSpPr>
        <p:spPr>
          <a:xfrm>
            <a:off x="8239125" y="1971675"/>
            <a:ext cx="1428750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Ambiguity Detection</a:t>
            </a:r>
            <a:endParaRPr lang="en-US" sz="1350" dirty="0"/>
          </a:p>
        </p:txBody>
      </p:sp>
      <p:sp>
        <p:nvSpPr>
          <p:cNvPr id="34" name="Text 10"/>
          <p:cNvSpPr/>
          <p:nvPr/>
        </p:nvSpPr>
        <p:spPr>
          <a:xfrm>
            <a:off x="8239125" y="2505075"/>
            <a:ext cx="1428750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05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Rule-based linguistic analysis</a:t>
            </a:r>
            <a:endParaRPr lang="en-US" sz="1050" dirty="0"/>
          </a:p>
        </p:txBody>
      </p:sp>
      <p:sp>
        <p:nvSpPr>
          <p:cNvPr id="35" name="Text 11"/>
          <p:cNvSpPr/>
          <p:nvPr/>
        </p:nvSpPr>
        <p:spPr>
          <a:xfrm>
            <a:off x="10144125" y="1400175"/>
            <a:ext cx="1428750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BRD Generation</a:t>
            </a:r>
            <a:endParaRPr lang="en-US" sz="1350" dirty="0"/>
          </a:p>
        </p:txBody>
      </p:sp>
      <p:sp>
        <p:nvSpPr>
          <p:cNvPr id="36" name="Text 12"/>
          <p:cNvSpPr/>
          <p:nvPr/>
        </p:nvSpPr>
        <p:spPr>
          <a:xfrm>
            <a:off x="10144125" y="1933575"/>
            <a:ext cx="1428750" cy="571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05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Automated Business Requirements Document</a:t>
            </a:r>
            <a:endParaRPr lang="en-US" sz="1050" dirty="0"/>
          </a:p>
        </p:txBody>
      </p:sp>
      <p:sp>
        <p:nvSpPr>
          <p:cNvPr id="37" name="Text 13"/>
          <p:cNvSpPr/>
          <p:nvPr/>
        </p:nvSpPr>
        <p:spPr>
          <a:xfrm>
            <a:off x="4954488" y="6477000"/>
            <a:ext cx="414516" cy="190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Input</a:t>
            </a:r>
            <a:endParaRPr lang="en-US" sz="1050" dirty="0"/>
          </a:p>
        </p:txBody>
      </p:sp>
      <p:sp>
        <p:nvSpPr>
          <p:cNvPr id="38" name="Text 14"/>
          <p:cNvSpPr/>
          <p:nvPr/>
        </p:nvSpPr>
        <p:spPr>
          <a:xfrm>
            <a:off x="5776168" y="6477000"/>
            <a:ext cx="854571" cy="190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Processing</a:t>
            </a:r>
            <a:endParaRPr lang="en-US" sz="1050" dirty="0"/>
          </a:p>
        </p:txBody>
      </p:sp>
      <p:sp>
        <p:nvSpPr>
          <p:cNvPr id="39" name="Text 15"/>
          <p:cNvSpPr/>
          <p:nvPr/>
        </p:nvSpPr>
        <p:spPr>
          <a:xfrm>
            <a:off x="6964561" y="6477000"/>
            <a:ext cx="555962" cy="190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Output</a:t>
            </a:r>
            <a:endParaRPr lang="en-US" sz="1050" dirty="0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FB13FD88-6667-3B7B-1BD4-66789FD302D2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7" b="28978"/>
          <a:stretch>
            <a:fillRect/>
          </a:stretch>
        </p:blipFill>
        <p:spPr bwMode="auto">
          <a:xfrm>
            <a:off x="10537031" y="6191"/>
            <a:ext cx="1570731" cy="6308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2865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" y="1543050"/>
            <a:ext cx="3708350" cy="9906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5300" y="1657350"/>
            <a:ext cx="381000" cy="3810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125" y="1752600"/>
            <a:ext cx="133350" cy="1905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41750" y="1543050"/>
            <a:ext cx="3708350" cy="9906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56050" y="1657350"/>
            <a:ext cx="381000" cy="381000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60825" y="1752600"/>
            <a:ext cx="171450" cy="19050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02501" y="1543050"/>
            <a:ext cx="3708499" cy="990600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16801" y="1657350"/>
            <a:ext cx="381000" cy="381000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40626" y="1752600"/>
            <a:ext cx="133350" cy="190500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" y="2686050"/>
            <a:ext cx="3708350" cy="990600"/>
          </a:xfrm>
          <a:prstGeom prst="rect">
            <a:avLst/>
          </a:prstGeom>
        </p:spPr>
      </p:pic>
      <p:pic>
        <p:nvPicPr>
          <p:cNvPr id="14" name="Image 1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5300" y="2800350"/>
            <a:ext cx="381000" cy="381000"/>
          </a:xfrm>
          <a:prstGeom prst="rect">
            <a:avLst/>
          </a:prstGeom>
        </p:spPr>
      </p:pic>
      <p:pic>
        <p:nvPicPr>
          <p:cNvPr id="15" name="Image 13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28650" y="2895600"/>
            <a:ext cx="114300" cy="190500"/>
          </a:xfrm>
          <a:prstGeom prst="rect">
            <a:avLst/>
          </a:prstGeom>
        </p:spPr>
      </p:pic>
      <p:pic>
        <p:nvPicPr>
          <p:cNvPr id="16" name="Image 14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41750" y="2686050"/>
            <a:ext cx="3708350" cy="990600"/>
          </a:xfrm>
          <a:prstGeom prst="rect">
            <a:avLst/>
          </a:prstGeom>
        </p:spPr>
      </p:pic>
      <p:pic>
        <p:nvPicPr>
          <p:cNvPr id="17" name="Image 15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56050" y="2800350"/>
            <a:ext cx="381000" cy="381000"/>
          </a:xfrm>
          <a:prstGeom prst="rect">
            <a:avLst/>
          </a:prstGeom>
        </p:spPr>
      </p:pic>
      <p:pic>
        <p:nvPicPr>
          <p:cNvPr id="18" name="Image 16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479875" y="2895600"/>
            <a:ext cx="133350" cy="190500"/>
          </a:xfrm>
          <a:prstGeom prst="rect">
            <a:avLst/>
          </a:prstGeom>
        </p:spPr>
      </p:pic>
      <p:pic>
        <p:nvPicPr>
          <p:cNvPr id="19" name="Image 17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02501" y="2686050"/>
            <a:ext cx="3708499" cy="990600"/>
          </a:xfrm>
          <a:prstGeom prst="rect">
            <a:avLst/>
          </a:prstGeom>
        </p:spPr>
      </p:pic>
      <p:pic>
        <p:nvPicPr>
          <p:cNvPr id="20" name="Image 18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16801" y="2800350"/>
            <a:ext cx="381000" cy="381000"/>
          </a:xfrm>
          <a:prstGeom prst="rect">
            <a:avLst/>
          </a:prstGeom>
        </p:spPr>
      </p:pic>
      <p:pic>
        <p:nvPicPr>
          <p:cNvPr id="21" name="Image 19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340626" y="2895600"/>
            <a:ext cx="133350" cy="190500"/>
          </a:xfrm>
          <a:prstGeom prst="rect">
            <a:avLst/>
          </a:prstGeom>
        </p:spPr>
      </p:pic>
      <p:pic>
        <p:nvPicPr>
          <p:cNvPr id="22" name="Image 20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81000" y="3829050"/>
            <a:ext cx="11430000" cy="800100"/>
          </a:xfrm>
          <a:prstGeom prst="rect">
            <a:avLst/>
          </a:prstGeom>
        </p:spPr>
      </p:pic>
      <p:pic>
        <p:nvPicPr>
          <p:cNvPr id="23" name="Image 21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95300" y="3943350"/>
            <a:ext cx="381000" cy="381000"/>
          </a:xfrm>
          <a:prstGeom prst="rect">
            <a:avLst/>
          </a:prstGeom>
        </p:spPr>
      </p:pic>
      <p:pic>
        <p:nvPicPr>
          <p:cNvPr id="24" name="Image 22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09600" y="4038600"/>
            <a:ext cx="152400" cy="190500"/>
          </a:xfrm>
          <a:prstGeom prst="rect">
            <a:avLst/>
          </a:prstGeom>
        </p:spPr>
      </p:pic>
      <p:pic>
        <p:nvPicPr>
          <p:cNvPr id="25" name="Image 23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81000" y="4972050"/>
            <a:ext cx="5600700" cy="1009650"/>
          </a:xfrm>
          <a:prstGeom prst="rect">
            <a:avLst/>
          </a:prstGeom>
        </p:spPr>
      </p:pic>
      <p:pic>
        <p:nvPicPr>
          <p:cNvPr id="26" name="Image 24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33400" y="5124450"/>
            <a:ext cx="228600" cy="304800"/>
          </a:xfrm>
          <a:prstGeom prst="rect">
            <a:avLst/>
          </a:prstGeom>
        </p:spPr>
      </p:pic>
      <p:pic>
        <p:nvPicPr>
          <p:cNvPr id="27" name="Image 25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210300" y="4972050"/>
            <a:ext cx="5600700" cy="1028700"/>
          </a:xfrm>
          <a:prstGeom prst="rect">
            <a:avLst/>
          </a:prstGeom>
        </p:spPr>
      </p:pic>
      <p:pic>
        <p:nvPicPr>
          <p:cNvPr id="28" name="Image 26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362700" y="5124450"/>
            <a:ext cx="171450" cy="304800"/>
          </a:xfrm>
          <a:prstGeom prst="rect">
            <a:avLst/>
          </a:prstGeom>
        </p:spPr>
      </p:pic>
      <p:pic>
        <p:nvPicPr>
          <p:cNvPr id="29" name="Image 27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0" y="6096000"/>
            <a:ext cx="12192000" cy="762000"/>
          </a:xfrm>
          <a:prstGeom prst="rect">
            <a:avLst/>
          </a:prstGeom>
        </p:spPr>
      </p:pic>
      <p:pic>
        <p:nvPicPr>
          <p:cNvPr id="30" name="Image 28" descr="preencoded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38125" y="6343650"/>
            <a:ext cx="190500" cy="266700"/>
          </a:xfrm>
          <a:prstGeom prst="rect">
            <a:avLst/>
          </a:prstGeom>
        </p:spPr>
      </p:pic>
      <p:sp>
        <p:nvSpPr>
          <p:cNvPr id="31" name="Text 0"/>
          <p:cNvSpPr/>
          <p:nvPr/>
        </p:nvSpPr>
        <p:spPr>
          <a:xfrm>
            <a:off x="285750" y="142875"/>
            <a:ext cx="139446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25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Ambiguity Detection and Quality Assessment</a:t>
            </a:r>
            <a:endParaRPr lang="en-US" sz="2250" dirty="0"/>
          </a:p>
        </p:txBody>
      </p:sp>
      <p:sp>
        <p:nvSpPr>
          <p:cNvPr id="32" name="Text 1"/>
          <p:cNvSpPr/>
          <p:nvPr/>
        </p:nvSpPr>
        <p:spPr>
          <a:xfrm>
            <a:off x="381000" y="857250"/>
            <a:ext cx="11430000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The framework includes a rule-based module that identifies ambiguity patterns in requirements, improving clarity and specification quality.</a:t>
            </a:r>
            <a:endParaRPr lang="en-US" sz="1350" dirty="0"/>
          </a:p>
        </p:txBody>
      </p:sp>
      <p:sp>
        <p:nvSpPr>
          <p:cNvPr id="33" name="Text 2"/>
          <p:cNvSpPr/>
          <p:nvPr/>
        </p:nvSpPr>
        <p:spPr>
          <a:xfrm>
            <a:off x="990600" y="1657350"/>
            <a:ext cx="298445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1F293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Vague Adjectives</a:t>
            </a:r>
            <a:endParaRPr lang="en-US" sz="1200" dirty="0"/>
          </a:p>
        </p:txBody>
      </p:sp>
      <p:sp>
        <p:nvSpPr>
          <p:cNvPr id="34" name="Text 3"/>
          <p:cNvSpPr/>
          <p:nvPr/>
        </p:nvSpPr>
        <p:spPr>
          <a:xfrm>
            <a:off x="990600" y="1885950"/>
            <a:ext cx="2984450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Identifies terms like "fast", "user-friendly", "efficient"</a:t>
            </a:r>
            <a:endParaRPr lang="en-US" sz="1050" dirty="0"/>
          </a:p>
        </p:txBody>
      </p:sp>
      <p:sp>
        <p:nvSpPr>
          <p:cNvPr id="35" name="Text 4"/>
          <p:cNvSpPr/>
          <p:nvPr/>
        </p:nvSpPr>
        <p:spPr>
          <a:xfrm>
            <a:off x="990600" y="2266950"/>
            <a:ext cx="3581340" cy="152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200"/>
              </a:lnSpc>
              <a:buNone/>
            </a:pPr>
            <a:r>
              <a:rPr lang="en-US" sz="900" i="1" dirty="0">
                <a:solidFill>
                  <a:srgbClr val="6B7280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→ Suggest: specify quantitative thresholds</a:t>
            </a:r>
            <a:endParaRPr lang="en-US" sz="900" dirty="0"/>
          </a:p>
        </p:txBody>
      </p:sp>
      <p:sp>
        <p:nvSpPr>
          <p:cNvPr id="36" name="Text 5"/>
          <p:cNvSpPr/>
          <p:nvPr/>
        </p:nvSpPr>
        <p:spPr>
          <a:xfrm>
            <a:off x="4851350" y="1657350"/>
            <a:ext cx="298445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1F293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Weak Modal Verbs</a:t>
            </a:r>
            <a:endParaRPr lang="en-US" sz="1200" dirty="0"/>
          </a:p>
        </p:txBody>
      </p:sp>
      <p:sp>
        <p:nvSpPr>
          <p:cNvPr id="37" name="Text 6"/>
          <p:cNvSpPr/>
          <p:nvPr/>
        </p:nvSpPr>
        <p:spPr>
          <a:xfrm>
            <a:off x="4851350" y="1885950"/>
            <a:ext cx="2984450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Recognizes "should", "may", "could" indicating non-committal requirements</a:t>
            </a:r>
            <a:endParaRPr lang="en-US" sz="1050" dirty="0"/>
          </a:p>
        </p:txBody>
      </p:sp>
      <p:sp>
        <p:nvSpPr>
          <p:cNvPr id="38" name="Text 7"/>
          <p:cNvSpPr/>
          <p:nvPr/>
        </p:nvSpPr>
        <p:spPr>
          <a:xfrm>
            <a:off x="4851350" y="2266950"/>
            <a:ext cx="3581340" cy="152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200"/>
              </a:lnSpc>
              <a:buNone/>
            </a:pPr>
            <a:r>
              <a:rPr lang="en-US" sz="900" i="1" dirty="0">
                <a:solidFill>
                  <a:srgbClr val="6B7280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→ Suggest: stronger commitment indicators</a:t>
            </a:r>
            <a:endParaRPr lang="en-US" sz="900" dirty="0"/>
          </a:p>
        </p:txBody>
      </p:sp>
      <p:sp>
        <p:nvSpPr>
          <p:cNvPr id="39" name="Text 8"/>
          <p:cNvSpPr/>
          <p:nvPr/>
        </p:nvSpPr>
        <p:spPr>
          <a:xfrm>
            <a:off x="8712101" y="1657350"/>
            <a:ext cx="3581519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1F293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Missing Quantitative Measures</a:t>
            </a:r>
            <a:endParaRPr lang="en-US" sz="1200" dirty="0"/>
          </a:p>
        </p:txBody>
      </p:sp>
      <p:sp>
        <p:nvSpPr>
          <p:cNvPr id="40" name="Text 9"/>
          <p:cNvSpPr/>
          <p:nvPr/>
        </p:nvSpPr>
        <p:spPr>
          <a:xfrm>
            <a:off x="8712101" y="1885950"/>
            <a:ext cx="2984599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Detects requirements lacking measurable criteria</a:t>
            </a:r>
            <a:endParaRPr lang="en-US" sz="1050" dirty="0"/>
          </a:p>
        </p:txBody>
      </p:sp>
      <p:sp>
        <p:nvSpPr>
          <p:cNvPr id="41" name="Text 10"/>
          <p:cNvSpPr/>
          <p:nvPr/>
        </p:nvSpPr>
        <p:spPr>
          <a:xfrm>
            <a:off x="8712101" y="2266950"/>
            <a:ext cx="3581519" cy="152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200"/>
              </a:lnSpc>
              <a:buNone/>
            </a:pPr>
            <a:r>
              <a:rPr lang="en-US" sz="900" i="1" dirty="0">
                <a:solidFill>
                  <a:srgbClr val="6B7280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→ Suggest: add specific metrics</a:t>
            </a:r>
            <a:endParaRPr lang="en-US" sz="900" dirty="0"/>
          </a:p>
        </p:txBody>
      </p:sp>
      <p:sp>
        <p:nvSpPr>
          <p:cNvPr id="42" name="Text 11"/>
          <p:cNvSpPr/>
          <p:nvPr/>
        </p:nvSpPr>
        <p:spPr>
          <a:xfrm>
            <a:off x="990600" y="2800350"/>
            <a:ext cx="358134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1F293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Ambiguous Pronouns</a:t>
            </a:r>
            <a:endParaRPr lang="en-US" sz="1200" dirty="0"/>
          </a:p>
        </p:txBody>
      </p:sp>
      <p:sp>
        <p:nvSpPr>
          <p:cNvPr id="43" name="Text 12"/>
          <p:cNvSpPr/>
          <p:nvPr/>
        </p:nvSpPr>
        <p:spPr>
          <a:xfrm>
            <a:off x="990600" y="3028950"/>
            <a:ext cx="2984450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Identifies unclear references like "it", "this", "they"</a:t>
            </a:r>
            <a:endParaRPr lang="en-US" sz="1050" dirty="0"/>
          </a:p>
        </p:txBody>
      </p:sp>
      <p:sp>
        <p:nvSpPr>
          <p:cNvPr id="44" name="Text 13"/>
          <p:cNvSpPr/>
          <p:nvPr/>
        </p:nvSpPr>
        <p:spPr>
          <a:xfrm>
            <a:off x="990600" y="3409950"/>
            <a:ext cx="3581340" cy="152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200"/>
              </a:lnSpc>
              <a:buNone/>
            </a:pPr>
            <a:r>
              <a:rPr lang="en-US" sz="900" i="1" dirty="0">
                <a:solidFill>
                  <a:srgbClr val="6B7280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→ Suggest: clarify object references</a:t>
            </a:r>
            <a:endParaRPr lang="en-US" sz="900" dirty="0"/>
          </a:p>
        </p:txBody>
      </p:sp>
      <p:sp>
        <p:nvSpPr>
          <p:cNvPr id="45" name="Text 14"/>
          <p:cNvSpPr/>
          <p:nvPr/>
        </p:nvSpPr>
        <p:spPr>
          <a:xfrm>
            <a:off x="4851350" y="2800350"/>
            <a:ext cx="358134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1F293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Passive Voice Constructions</a:t>
            </a:r>
            <a:endParaRPr lang="en-US" sz="1200" dirty="0"/>
          </a:p>
        </p:txBody>
      </p:sp>
      <p:sp>
        <p:nvSpPr>
          <p:cNvPr id="46" name="Text 15"/>
          <p:cNvSpPr/>
          <p:nvPr/>
        </p:nvSpPr>
        <p:spPr>
          <a:xfrm>
            <a:off x="4851350" y="3028950"/>
            <a:ext cx="2984450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Recognizes unclear responsibility in passive voice</a:t>
            </a:r>
            <a:endParaRPr lang="en-US" sz="1050" dirty="0"/>
          </a:p>
        </p:txBody>
      </p:sp>
      <p:sp>
        <p:nvSpPr>
          <p:cNvPr id="47" name="Text 16"/>
          <p:cNvSpPr/>
          <p:nvPr/>
        </p:nvSpPr>
        <p:spPr>
          <a:xfrm>
            <a:off x="4851350" y="3409950"/>
            <a:ext cx="3581340" cy="152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200"/>
              </a:lnSpc>
              <a:buNone/>
            </a:pPr>
            <a:r>
              <a:rPr lang="en-US" sz="900" i="1" dirty="0">
                <a:solidFill>
                  <a:srgbClr val="6B7280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→ Suggest: rephrase with active voice</a:t>
            </a:r>
            <a:endParaRPr lang="en-US" sz="900" dirty="0"/>
          </a:p>
        </p:txBody>
      </p:sp>
      <p:sp>
        <p:nvSpPr>
          <p:cNvPr id="48" name="Text 17"/>
          <p:cNvSpPr/>
          <p:nvPr/>
        </p:nvSpPr>
        <p:spPr>
          <a:xfrm>
            <a:off x="8712101" y="2800350"/>
            <a:ext cx="3581519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1F293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Repeated Requirements</a:t>
            </a:r>
            <a:endParaRPr lang="en-US" sz="1200" dirty="0"/>
          </a:p>
        </p:txBody>
      </p:sp>
      <p:sp>
        <p:nvSpPr>
          <p:cNvPr id="49" name="Text 18"/>
          <p:cNvSpPr/>
          <p:nvPr/>
        </p:nvSpPr>
        <p:spPr>
          <a:xfrm>
            <a:off x="8712101" y="3028950"/>
            <a:ext cx="2984599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Detects duplicate or overlapping requirements</a:t>
            </a:r>
            <a:endParaRPr lang="en-US" sz="1050" dirty="0"/>
          </a:p>
        </p:txBody>
      </p:sp>
      <p:sp>
        <p:nvSpPr>
          <p:cNvPr id="50" name="Text 19"/>
          <p:cNvSpPr/>
          <p:nvPr/>
        </p:nvSpPr>
        <p:spPr>
          <a:xfrm>
            <a:off x="8712101" y="3409950"/>
            <a:ext cx="3581519" cy="152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200"/>
              </a:lnSpc>
              <a:buNone/>
            </a:pPr>
            <a:r>
              <a:rPr lang="en-US" sz="900" i="1" dirty="0">
                <a:solidFill>
                  <a:srgbClr val="6B7280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→ Suggest: consolidate and prioritize</a:t>
            </a:r>
            <a:endParaRPr lang="en-US" sz="900" dirty="0"/>
          </a:p>
        </p:txBody>
      </p:sp>
      <p:sp>
        <p:nvSpPr>
          <p:cNvPr id="51" name="Text 20"/>
          <p:cNvSpPr/>
          <p:nvPr/>
        </p:nvSpPr>
        <p:spPr>
          <a:xfrm>
            <a:off x="990600" y="3943350"/>
            <a:ext cx="357887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1F293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Unrelated Ideas</a:t>
            </a:r>
            <a:endParaRPr lang="en-US" sz="1200" dirty="0"/>
          </a:p>
        </p:txBody>
      </p:sp>
      <p:sp>
        <p:nvSpPr>
          <p:cNvPr id="52" name="Text 21"/>
          <p:cNvSpPr/>
          <p:nvPr/>
        </p:nvSpPr>
        <p:spPr>
          <a:xfrm>
            <a:off x="990600" y="4171950"/>
            <a:ext cx="4294644" cy="190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Identifies sentences with multiple disconnected ideas</a:t>
            </a:r>
            <a:endParaRPr lang="en-US" sz="1050" dirty="0"/>
          </a:p>
        </p:txBody>
      </p:sp>
      <p:sp>
        <p:nvSpPr>
          <p:cNvPr id="53" name="Text 22"/>
          <p:cNvSpPr/>
          <p:nvPr/>
        </p:nvSpPr>
        <p:spPr>
          <a:xfrm>
            <a:off x="990600" y="4362450"/>
            <a:ext cx="4294644" cy="152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200"/>
              </a:lnSpc>
              <a:buNone/>
            </a:pPr>
            <a:r>
              <a:rPr lang="en-US" sz="900" i="1" dirty="0">
                <a:solidFill>
                  <a:srgbClr val="6B7280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→ Suggest: separate into distinct requirements</a:t>
            </a:r>
            <a:endParaRPr lang="en-US" sz="900" dirty="0"/>
          </a:p>
        </p:txBody>
      </p:sp>
      <p:sp>
        <p:nvSpPr>
          <p:cNvPr id="54" name="Text 23"/>
          <p:cNvSpPr/>
          <p:nvPr/>
        </p:nvSpPr>
        <p:spPr>
          <a:xfrm>
            <a:off x="381000" y="4591050"/>
            <a:ext cx="1143000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50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Quality Assessment Impact</a:t>
            </a:r>
            <a:endParaRPr lang="en-US" sz="1500" dirty="0"/>
          </a:p>
        </p:txBody>
      </p:sp>
      <p:sp>
        <p:nvSpPr>
          <p:cNvPr id="55" name="Text 24"/>
          <p:cNvSpPr/>
          <p:nvPr/>
        </p:nvSpPr>
        <p:spPr>
          <a:xfrm>
            <a:off x="876300" y="5162550"/>
            <a:ext cx="3121819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Improved Requirement Clarity</a:t>
            </a:r>
            <a:endParaRPr lang="en-US" sz="1200" dirty="0"/>
          </a:p>
        </p:txBody>
      </p:sp>
      <p:sp>
        <p:nvSpPr>
          <p:cNvPr id="56" name="Text 25"/>
          <p:cNvSpPr/>
          <p:nvPr/>
        </p:nvSpPr>
        <p:spPr>
          <a:xfrm>
            <a:off x="533400" y="5465694"/>
            <a:ext cx="5295900" cy="685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Ambiguity detection module identified 95% of requirements with ambiguous phrasing, significantly improving clarity and reducing misinterpretation.</a:t>
            </a:r>
            <a:endParaRPr lang="en-US" sz="1200" dirty="0"/>
          </a:p>
        </p:txBody>
      </p:sp>
      <p:sp>
        <p:nvSpPr>
          <p:cNvPr id="57" name="Text 26"/>
          <p:cNvSpPr/>
          <p:nvPr/>
        </p:nvSpPr>
        <p:spPr>
          <a:xfrm>
            <a:off x="6648450" y="5162550"/>
            <a:ext cx="3316843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Enhanced Specification Drafting</a:t>
            </a:r>
            <a:endParaRPr lang="en-US" sz="1200" dirty="0"/>
          </a:p>
        </p:txBody>
      </p:sp>
      <p:sp>
        <p:nvSpPr>
          <p:cNvPr id="58" name="Text 27"/>
          <p:cNvSpPr/>
          <p:nvPr/>
        </p:nvSpPr>
        <p:spPr>
          <a:xfrm>
            <a:off x="6362700" y="5452442"/>
            <a:ext cx="5295900" cy="685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The system flags ambiguous statements and provides specific suggestions for improvement, helping stakeholders create clearer requirements.</a:t>
            </a:r>
            <a:endParaRPr lang="en-US" sz="1200" dirty="0"/>
          </a:p>
        </p:txBody>
      </p:sp>
      <p:sp>
        <p:nvSpPr>
          <p:cNvPr id="59" name="Text 28"/>
          <p:cNvSpPr/>
          <p:nvPr/>
        </p:nvSpPr>
        <p:spPr>
          <a:xfrm>
            <a:off x="529673" y="6329568"/>
            <a:ext cx="11410950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Quality Impact: Automatic ambiguity detection improves early-stage software development with higher requirement accuracy and lower misunderstanding</a:t>
            </a:r>
            <a:endParaRPr lang="en-US" sz="1350" dirty="0"/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48CAC806-FB89-D18B-AE76-4347A75BA588}"/>
              </a:ext>
            </a:extLst>
          </p:cNvPr>
          <p:cNvPicPr>
            <a:picLocks noChangeAspect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7" b="28978"/>
          <a:stretch>
            <a:fillRect/>
          </a:stretch>
        </p:blipFill>
        <p:spPr bwMode="auto">
          <a:xfrm>
            <a:off x="10502860" y="-31472"/>
            <a:ext cx="1570731" cy="6308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2865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3561" y="885825"/>
            <a:ext cx="200025" cy="2286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" y="1314450"/>
            <a:ext cx="5753100" cy="26670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600" y="1364682"/>
            <a:ext cx="5753100" cy="2483418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8600" y="4133850"/>
            <a:ext cx="5753100" cy="8001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8600" y="5086350"/>
            <a:ext cx="5753100" cy="800100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27664" y="885825"/>
            <a:ext cx="228600" cy="22860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10300" y="1619250"/>
            <a:ext cx="5753100" cy="2133600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362700" y="1771650"/>
            <a:ext cx="5448300" cy="1828800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0300" y="3905250"/>
            <a:ext cx="5753100" cy="800100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10300" y="4857750"/>
            <a:ext cx="5753100" cy="1028700"/>
          </a:xfrm>
          <a:prstGeom prst="rect">
            <a:avLst/>
          </a:prstGeom>
        </p:spPr>
      </p:pic>
      <p:pic>
        <p:nvPicPr>
          <p:cNvPr id="14" name="Image 12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8600" y="5943600"/>
            <a:ext cx="11963400" cy="685800"/>
          </a:xfrm>
          <a:prstGeom prst="rect">
            <a:avLst/>
          </a:prstGeom>
        </p:spPr>
      </p:pic>
      <p:pic>
        <p:nvPicPr>
          <p:cNvPr id="15" name="Image 13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1145" y="6086475"/>
            <a:ext cx="152400" cy="152400"/>
          </a:xfrm>
          <a:prstGeom prst="rect">
            <a:avLst/>
          </a:prstGeom>
        </p:spPr>
      </p:pic>
      <p:sp>
        <p:nvSpPr>
          <p:cNvPr id="16" name="Text 0"/>
          <p:cNvSpPr/>
          <p:nvPr/>
        </p:nvSpPr>
        <p:spPr>
          <a:xfrm>
            <a:off x="285750" y="142875"/>
            <a:ext cx="116205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25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Model Performance Results</a:t>
            </a:r>
            <a:endParaRPr lang="en-US" sz="2250" dirty="0"/>
          </a:p>
        </p:txBody>
      </p:sp>
      <p:sp>
        <p:nvSpPr>
          <p:cNvPr id="17" name="Text 1"/>
          <p:cNvSpPr/>
          <p:nvPr/>
        </p:nvSpPr>
        <p:spPr>
          <a:xfrm>
            <a:off x="-693420" y="838200"/>
            <a:ext cx="6903720" cy="304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800" b="1" dirty="0">
                <a:solidFill>
                  <a:srgbClr val="374151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 Binary FR/NFR Classification</a:t>
            </a:r>
            <a:endParaRPr lang="en-US" sz="1800" dirty="0"/>
          </a:p>
        </p:txBody>
      </p:sp>
      <p:sp>
        <p:nvSpPr>
          <p:cNvPr id="18" name="Text 2"/>
          <p:cNvSpPr/>
          <p:nvPr/>
        </p:nvSpPr>
        <p:spPr>
          <a:xfrm>
            <a:off x="381000" y="4286250"/>
            <a:ext cx="4955262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1F293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SVM Classifier Accuracy</a:t>
            </a:r>
            <a:endParaRPr lang="en-US" sz="1350" dirty="0"/>
          </a:p>
        </p:txBody>
      </p:sp>
      <p:sp>
        <p:nvSpPr>
          <p:cNvPr id="19" name="Text 3"/>
          <p:cNvSpPr/>
          <p:nvPr/>
        </p:nvSpPr>
        <p:spPr>
          <a:xfrm>
            <a:off x="381000" y="4552950"/>
            <a:ext cx="4955262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Superior performance in distinguishing FRs from NFRs</a:t>
            </a:r>
            <a:endParaRPr lang="en-US" sz="1200" dirty="0"/>
          </a:p>
        </p:txBody>
      </p:sp>
      <p:sp>
        <p:nvSpPr>
          <p:cNvPr id="20" name="Text 4"/>
          <p:cNvSpPr/>
          <p:nvPr/>
        </p:nvSpPr>
        <p:spPr>
          <a:xfrm>
            <a:off x="4639568" y="4343400"/>
            <a:ext cx="1427678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2700" b="1" dirty="0">
                <a:solidFill>
                  <a:srgbClr val="006D7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90.7%</a:t>
            </a:r>
            <a:endParaRPr lang="en-US" sz="2700" dirty="0"/>
          </a:p>
        </p:txBody>
      </p:sp>
      <p:sp>
        <p:nvSpPr>
          <p:cNvPr id="21" name="Text 5"/>
          <p:cNvSpPr/>
          <p:nvPr/>
        </p:nvSpPr>
        <p:spPr>
          <a:xfrm>
            <a:off x="381000" y="5238750"/>
            <a:ext cx="3258979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1F293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Precision, Recall &amp; F1-Score</a:t>
            </a:r>
            <a:endParaRPr lang="en-US" sz="1350" dirty="0"/>
          </a:p>
        </p:txBody>
      </p:sp>
      <p:sp>
        <p:nvSpPr>
          <p:cNvPr id="22" name="Text 6"/>
          <p:cNvSpPr/>
          <p:nvPr/>
        </p:nvSpPr>
        <p:spPr>
          <a:xfrm>
            <a:off x="381000" y="5505450"/>
            <a:ext cx="3258979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Constantly high across all metrics</a:t>
            </a:r>
            <a:endParaRPr lang="en-US" sz="1200" dirty="0"/>
          </a:p>
        </p:txBody>
      </p:sp>
      <p:sp>
        <p:nvSpPr>
          <p:cNvPr id="23" name="Text 7"/>
          <p:cNvSpPr/>
          <p:nvPr/>
        </p:nvSpPr>
        <p:spPr>
          <a:xfrm>
            <a:off x="4721126" y="5295900"/>
            <a:ext cx="1329809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2700" b="1" dirty="0">
                <a:solidFill>
                  <a:srgbClr val="006D7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~91%</a:t>
            </a:r>
            <a:endParaRPr lang="en-US" sz="2700" dirty="0"/>
          </a:p>
        </p:txBody>
      </p:sp>
      <p:sp>
        <p:nvSpPr>
          <p:cNvPr id="24" name="Text 8"/>
          <p:cNvSpPr/>
          <p:nvPr/>
        </p:nvSpPr>
        <p:spPr>
          <a:xfrm>
            <a:off x="6438900" y="847725"/>
            <a:ext cx="5753100" cy="609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800" b="1" dirty="0">
                <a:solidFill>
                  <a:srgbClr val="374151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 Multi-Class NFR Subcategory Classification</a:t>
            </a:r>
            <a:endParaRPr lang="en-US" sz="1800" dirty="0"/>
          </a:p>
        </p:txBody>
      </p:sp>
      <p:sp>
        <p:nvSpPr>
          <p:cNvPr id="25" name="Text 9"/>
          <p:cNvSpPr/>
          <p:nvPr/>
        </p:nvSpPr>
        <p:spPr>
          <a:xfrm>
            <a:off x="6362700" y="4057650"/>
            <a:ext cx="3264843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1F293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Macro-F1 Score</a:t>
            </a:r>
            <a:endParaRPr lang="en-US" sz="1350" dirty="0"/>
          </a:p>
        </p:txBody>
      </p:sp>
      <p:sp>
        <p:nvSpPr>
          <p:cNvPr id="26" name="Text 10"/>
          <p:cNvSpPr/>
          <p:nvPr/>
        </p:nvSpPr>
        <p:spPr>
          <a:xfrm>
            <a:off x="6362700" y="4324350"/>
            <a:ext cx="3917811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Performance across eleven NFR categories</a:t>
            </a:r>
            <a:endParaRPr lang="en-US" sz="1200" dirty="0"/>
          </a:p>
        </p:txBody>
      </p:sp>
      <p:sp>
        <p:nvSpPr>
          <p:cNvPr id="27" name="Text 11"/>
          <p:cNvSpPr/>
          <p:nvPr/>
        </p:nvSpPr>
        <p:spPr>
          <a:xfrm>
            <a:off x="10964912" y="4114800"/>
            <a:ext cx="1015305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2700" b="1" dirty="0">
                <a:solidFill>
                  <a:srgbClr val="006D7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0.74</a:t>
            </a:r>
            <a:endParaRPr lang="en-US" sz="2700" dirty="0"/>
          </a:p>
        </p:txBody>
      </p:sp>
      <p:sp>
        <p:nvSpPr>
          <p:cNvPr id="28" name="Text 12"/>
          <p:cNvSpPr/>
          <p:nvPr/>
        </p:nvSpPr>
        <p:spPr>
          <a:xfrm>
            <a:off x="6362700" y="5010150"/>
            <a:ext cx="4586288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1F293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Model Comparison</a:t>
            </a:r>
            <a:endParaRPr lang="en-US" sz="1350" dirty="0"/>
          </a:p>
        </p:txBody>
      </p:sp>
      <p:sp>
        <p:nvSpPr>
          <p:cNvPr id="29" name="Text 13"/>
          <p:cNvSpPr/>
          <p:nvPr/>
        </p:nvSpPr>
        <p:spPr>
          <a:xfrm>
            <a:off x="6362700" y="5276850"/>
            <a:ext cx="4586288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SVM outperformed Naïve Bayes (0.63) and Linear SVM (0.815)</a:t>
            </a:r>
            <a:endParaRPr lang="en-US" sz="1200" dirty="0"/>
          </a:p>
        </p:txBody>
      </p:sp>
      <p:sp>
        <p:nvSpPr>
          <p:cNvPr id="30" name="Text 14"/>
          <p:cNvSpPr/>
          <p:nvPr/>
        </p:nvSpPr>
        <p:spPr>
          <a:xfrm>
            <a:off x="10948988" y="5181600"/>
            <a:ext cx="1034415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2700" b="1" dirty="0">
                <a:solidFill>
                  <a:srgbClr val="006D7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Best</a:t>
            </a:r>
            <a:endParaRPr lang="en-US" sz="2700" dirty="0"/>
          </a:p>
        </p:txBody>
      </p:sp>
      <p:sp>
        <p:nvSpPr>
          <p:cNvPr id="31" name="Text 15"/>
          <p:cNvSpPr/>
          <p:nvPr/>
        </p:nvSpPr>
        <p:spPr>
          <a:xfrm>
            <a:off x="342900" y="6057900"/>
            <a:ext cx="11963400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74151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 The SVM classifier demonstrated </a:t>
            </a:r>
            <a:r>
              <a:rPr lang="en-US" sz="1200" b="1" dirty="0">
                <a:solidFill>
                  <a:srgbClr val="E29578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superior performance</a:t>
            </a:r>
            <a:r>
              <a:rPr lang="en-US" sz="1200" dirty="0">
                <a:solidFill>
                  <a:srgbClr val="374151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 in both binary and multi-class tasks, outperforming other models like Naïve Bayes (63% accuracy) and Linear SVM (F1 score of 81.5%)</a:t>
            </a:r>
            <a:endParaRPr lang="en-US" sz="1200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E4ACCA28-C64D-78F5-E0D2-E42D4950E3DB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7" b="28978"/>
          <a:stretch>
            <a:fillRect/>
          </a:stretch>
        </p:blipFill>
        <p:spPr bwMode="auto">
          <a:xfrm>
            <a:off x="10502860" y="-31472"/>
            <a:ext cx="1570731" cy="6308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2865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857250"/>
            <a:ext cx="11734800" cy="4191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" y="857250"/>
            <a:ext cx="2843510" cy="4191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2110" y="857250"/>
            <a:ext cx="1744117" cy="4191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6227" y="857250"/>
            <a:ext cx="2149525" cy="4191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65752" y="857250"/>
            <a:ext cx="1819275" cy="419100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785027" y="857250"/>
            <a:ext cx="1366540" cy="41910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51566" y="857250"/>
            <a:ext cx="1811834" cy="419100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8600" y="1276350"/>
            <a:ext cx="11734800" cy="419100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8600" y="1276350"/>
            <a:ext cx="2843510" cy="419100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072110" y="1276350"/>
            <a:ext cx="1744117" cy="419100"/>
          </a:xfrm>
          <a:prstGeom prst="rect">
            <a:avLst/>
          </a:prstGeom>
        </p:spPr>
      </p:pic>
      <p:pic>
        <p:nvPicPr>
          <p:cNvPr id="14" name="Image 12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816227" y="1276350"/>
            <a:ext cx="2149525" cy="419100"/>
          </a:xfrm>
          <a:prstGeom prst="rect">
            <a:avLst/>
          </a:prstGeom>
        </p:spPr>
      </p:pic>
      <p:pic>
        <p:nvPicPr>
          <p:cNvPr id="15" name="Image 13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965752" y="1276350"/>
            <a:ext cx="1819275" cy="419100"/>
          </a:xfrm>
          <a:prstGeom prst="rect">
            <a:avLst/>
          </a:prstGeom>
        </p:spPr>
      </p:pic>
      <p:pic>
        <p:nvPicPr>
          <p:cNvPr id="16" name="Image 14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785027" y="1276350"/>
            <a:ext cx="1366540" cy="419100"/>
          </a:xfrm>
          <a:prstGeom prst="rect">
            <a:avLst/>
          </a:prstGeom>
        </p:spPr>
      </p:pic>
      <p:pic>
        <p:nvPicPr>
          <p:cNvPr id="17" name="Image 15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151566" y="1276350"/>
            <a:ext cx="1811834" cy="419100"/>
          </a:xfrm>
          <a:prstGeom prst="rect">
            <a:avLst/>
          </a:prstGeom>
        </p:spPr>
      </p:pic>
      <p:pic>
        <p:nvPicPr>
          <p:cNvPr id="18" name="Image 16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28600" y="1695450"/>
            <a:ext cx="11734800" cy="419100"/>
          </a:xfrm>
          <a:prstGeom prst="rect">
            <a:avLst/>
          </a:prstGeom>
        </p:spPr>
      </p:pic>
      <p:pic>
        <p:nvPicPr>
          <p:cNvPr id="19" name="Image 17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8600" y="1695450"/>
            <a:ext cx="2843510" cy="419100"/>
          </a:xfrm>
          <a:prstGeom prst="rect">
            <a:avLst/>
          </a:prstGeom>
        </p:spPr>
      </p:pic>
      <p:pic>
        <p:nvPicPr>
          <p:cNvPr id="20" name="Image 18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072110" y="1695450"/>
            <a:ext cx="1744117" cy="419100"/>
          </a:xfrm>
          <a:prstGeom prst="rect">
            <a:avLst/>
          </a:prstGeom>
        </p:spPr>
      </p:pic>
      <p:pic>
        <p:nvPicPr>
          <p:cNvPr id="21" name="Image 19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816227" y="1695450"/>
            <a:ext cx="2149525" cy="419100"/>
          </a:xfrm>
          <a:prstGeom prst="rect">
            <a:avLst/>
          </a:prstGeom>
        </p:spPr>
      </p:pic>
      <p:pic>
        <p:nvPicPr>
          <p:cNvPr id="22" name="Image 20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965752" y="1695450"/>
            <a:ext cx="1819275" cy="419100"/>
          </a:xfrm>
          <a:prstGeom prst="rect">
            <a:avLst/>
          </a:prstGeom>
        </p:spPr>
      </p:pic>
      <p:pic>
        <p:nvPicPr>
          <p:cNvPr id="23" name="Image 21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785027" y="1695450"/>
            <a:ext cx="1366540" cy="419100"/>
          </a:xfrm>
          <a:prstGeom prst="rect">
            <a:avLst/>
          </a:prstGeom>
        </p:spPr>
      </p:pic>
      <p:pic>
        <p:nvPicPr>
          <p:cNvPr id="24" name="Image 22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151566" y="1695450"/>
            <a:ext cx="1811834" cy="419100"/>
          </a:xfrm>
          <a:prstGeom prst="rect">
            <a:avLst/>
          </a:prstGeom>
        </p:spPr>
      </p:pic>
      <p:pic>
        <p:nvPicPr>
          <p:cNvPr id="25" name="Image 23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28600" y="2114550"/>
            <a:ext cx="11734800" cy="419100"/>
          </a:xfrm>
          <a:prstGeom prst="rect">
            <a:avLst/>
          </a:prstGeom>
        </p:spPr>
      </p:pic>
      <p:pic>
        <p:nvPicPr>
          <p:cNvPr id="26" name="Image 24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8600" y="2114550"/>
            <a:ext cx="2843510" cy="419100"/>
          </a:xfrm>
          <a:prstGeom prst="rect">
            <a:avLst/>
          </a:prstGeom>
        </p:spPr>
      </p:pic>
      <p:pic>
        <p:nvPicPr>
          <p:cNvPr id="27" name="Image 25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072110" y="2114550"/>
            <a:ext cx="1744117" cy="419100"/>
          </a:xfrm>
          <a:prstGeom prst="rect">
            <a:avLst/>
          </a:prstGeom>
        </p:spPr>
      </p:pic>
      <p:pic>
        <p:nvPicPr>
          <p:cNvPr id="28" name="Image 26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816227" y="2114550"/>
            <a:ext cx="2149525" cy="419100"/>
          </a:xfrm>
          <a:prstGeom prst="rect">
            <a:avLst/>
          </a:prstGeom>
        </p:spPr>
      </p:pic>
      <p:pic>
        <p:nvPicPr>
          <p:cNvPr id="29" name="Image 27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965752" y="2114550"/>
            <a:ext cx="1819275" cy="419100"/>
          </a:xfrm>
          <a:prstGeom prst="rect">
            <a:avLst/>
          </a:prstGeom>
        </p:spPr>
      </p:pic>
      <p:pic>
        <p:nvPicPr>
          <p:cNvPr id="30" name="Image 28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785027" y="2114550"/>
            <a:ext cx="1366540" cy="419100"/>
          </a:xfrm>
          <a:prstGeom prst="rect">
            <a:avLst/>
          </a:prstGeom>
        </p:spPr>
      </p:pic>
      <p:pic>
        <p:nvPicPr>
          <p:cNvPr id="31" name="Image 29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151566" y="2114550"/>
            <a:ext cx="1811834" cy="419100"/>
          </a:xfrm>
          <a:prstGeom prst="rect">
            <a:avLst/>
          </a:prstGeom>
        </p:spPr>
      </p:pic>
      <p:pic>
        <p:nvPicPr>
          <p:cNvPr id="32" name="Image 30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28600" y="2533650"/>
            <a:ext cx="11734800" cy="419100"/>
          </a:xfrm>
          <a:prstGeom prst="rect">
            <a:avLst/>
          </a:prstGeom>
        </p:spPr>
      </p:pic>
      <p:pic>
        <p:nvPicPr>
          <p:cNvPr id="33" name="Image 3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8600" y="2533650"/>
            <a:ext cx="2843510" cy="419100"/>
          </a:xfrm>
          <a:prstGeom prst="rect">
            <a:avLst/>
          </a:prstGeom>
        </p:spPr>
      </p:pic>
      <p:pic>
        <p:nvPicPr>
          <p:cNvPr id="34" name="Image 3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072110" y="2533650"/>
            <a:ext cx="1744117" cy="419100"/>
          </a:xfrm>
          <a:prstGeom prst="rect">
            <a:avLst/>
          </a:prstGeom>
        </p:spPr>
      </p:pic>
      <p:pic>
        <p:nvPicPr>
          <p:cNvPr id="35" name="Image 3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816227" y="2533650"/>
            <a:ext cx="2149525" cy="419100"/>
          </a:xfrm>
          <a:prstGeom prst="rect">
            <a:avLst/>
          </a:prstGeom>
        </p:spPr>
      </p:pic>
      <p:pic>
        <p:nvPicPr>
          <p:cNvPr id="36" name="Image 3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965752" y="2533650"/>
            <a:ext cx="1819275" cy="419100"/>
          </a:xfrm>
          <a:prstGeom prst="rect">
            <a:avLst/>
          </a:prstGeom>
        </p:spPr>
      </p:pic>
      <p:pic>
        <p:nvPicPr>
          <p:cNvPr id="37" name="Image 3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785027" y="2533650"/>
            <a:ext cx="1366540" cy="419100"/>
          </a:xfrm>
          <a:prstGeom prst="rect">
            <a:avLst/>
          </a:prstGeom>
        </p:spPr>
      </p:pic>
      <p:pic>
        <p:nvPicPr>
          <p:cNvPr id="38" name="Image 36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151566" y="2533650"/>
            <a:ext cx="1811834" cy="419100"/>
          </a:xfrm>
          <a:prstGeom prst="rect">
            <a:avLst/>
          </a:prstGeom>
        </p:spPr>
      </p:pic>
      <p:pic>
        <p:nvPicPr>
          <p:cNvPr id="39" name="Image 37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28600" y="3105150"/>
            <a:ext cx="11734800" cy="2095500"/>
          </a:xfrm>
          <a:prstGeom prst="rect">
            <a:avLst/>
          </a:prstGeom>
        </p:spPr>
      </p:pic>
      <p:pic>
        <p:nvPicPr>
          <p:cNvPr id="40" name="Image 38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28600" y="5353050"/>
            <a:ext cx="3810000" cy="838200"/>
          </a:xfrm>
          <a:prstGeom prst="rect">
            <a:avLst/>
          </a:prstGeom>
        </p:spPr>
      </p:pic>
      <p:pic>
        <p:nvPicPr>
          <p:cNvPr id="41" name="Image 39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42900" y="5648325"/>
            <a:ext cx="228600" cy="228600"/>
          </a:xfrm>
          <a:prstGeom prst="rect">
            <a:avLst/>
          </a:prstGeom>
        </p:spPr>
      </p:pic>
      <p:pic>
        <p:nvPicPr>
          <p:cNvPr id="42" name="Image 40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191000" y="5353050"/>
            <a:ext cx="3810000" cy="838200"/>
          </a:xfrm>
          <a:prstGeom prst="rect">
            <a:avLst/>
          </a:prstGeom>
        </p:spPr>
      </p:pic>
      <p:pic>
        <p:nvPicPr>
          <p:cNvPr id="43" name="Image 41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305300" y="5648325"/>
            <a:ext cx="228600" cy="228600"/>
          </a:xfrm>
          <a:prstGeom prst="rect">
            <a:avLst/>
          </a:prstGeom>
        </p:spPr>
      </p:pic>
      <p:pic>
        <p:nvPicPr>
          <p:cNvPr id="44" name="Image 42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153400" y="5353050"/>
            <a:ext cx="3810000" cy="838200"/>
          </a:xfrm>
          <a:prstGeom prst="rect">
            <a:avLst/>
          </a:prstGeom>
        </p:spPr>
      </p:pic>
      <p:pic>
        <p:nvPicPr>
          <p:cNvPr id="45" name="Image 43" descr="preencoded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267700" y="5648325"/>
            <a:ext cx="171450" cy="228600"/>
          </a:xfrm>
          <a:prstGeom prst="rect">
            <a:avLst/>
          </a:prstGeom>
        </p:spPr>
      </p:pic>
      <p:sp>
        <p:nvSpPr>
          <p:cNvPr id="46" name="Text 0"/>
          <p:cNvSpPr/>
          <p:nvPr/>
        </p:nvSpPr>
        <p:spPr>
          <a:xfrm>
            <a:off x="285750" y="142875"/>
            <a:ext cx="116205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25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Comparison with Related Work</a:t>
            </a:r>
            <a:endParaRPr lang="en-US" sz="2250" dirty="0"/>
          </a:p>
        </p:txBody>
      </p:sp>
      <p:sp>
        <p:nvSpPr>
          <p:cNvPr id="47" name="Text 1"/>
          <p:cNvSpPr/>
          <p:nvPr/>
        </p:nvSpPr>
        <p:spPr>
          <a:xfrm>
            <a:off x="228600" y="857250"/>
            <a:ext cx="2843510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Study</a:t>
            </a:r>
            <a:endParaRPr lang="en-US" sz="1200" dirty="0"/>
          </a:p>
        </p:txBody>
      </p:sp>
      <p:sp>
        <p:nvSpPr>
          <p:cNvPr id="48" name="Text 2"/>
          <p:cNvSpPr/>
          <p:nvPr/>
        </p:nvSpPr>
        <p:spPr>
          <a:xfrm>
            <a:off x="3072110" y="857250"/>
            <a:ext cx="1744117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Dataset</a:t>
            </a:r>
            <a:endParaRPr lang="en-US" sz="1200" dirty="0"/>
          </a:p>
        </p:txBody>
      </p:sp>
      <p:sp>
        <p:nvSpPr>
          <p:cNvPr id="49" name="Text 3"/>
          <p:cNvSpPr/>
          <p:nvPr/>
        </p:nvSpPr>
        <p:spPr>
          <a:xfrm>
            <a:off x="4816227" y="857250"/>
            <a:ext cx="2149525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Features</a:t>
            </a:r>
            <a:endParaRPr lang="en-US" sz="1200" dirty="0"/>
          </a:p>
        </p:txBody>
      </p:sp>
      <p:sp>
        <p:nvSpPr>
          <p:cNvPr id="50" name="Text 4"/>
          <p:cNvSpPr/>
          <p:nvPr/>
        </p:nvSpPr>
        <p:spPr>
          <a:xfrm>
            <a:off x="6965752" y="857250"/>
            <a:ext cx="1819275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Algorithm</a:t>
            </a:r>
            <a:endParaRPr lang="en-US" sz="1200" dirty="0"/>
          </a:p>
        </p:txBody>
      </p:sp>
      <p:sp>
        <p:nvSpPr>
          <p:cNvPr id="51" name="Text 5"/>
          <p:cNvSpPr/>
          <p:nvPr/>
        </p:nvSpPr>
        <p:spPr>
          <a:xfrm>
            <a:off x="8648373" y="857250"/>
            <a:ext cx="1639848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Accuracy</a:t>
            </a:r>
            <a:endParaRPr lang="en-US" sz="1200" dirty="0"/>
          </a:p>
        </p:txBody>
      </p:sp>
      <p:sp>
        <p:nvSpPr>
          <p:cNvPr id="52" name="Text 6"/>
          <p:cNvSpPr/>
          <p:nvPr/>
        </p:nvSpPr>
        <p:spPr>
          <a:xfrm>
            <a:off x="10151566" y="857250"/>
            <a:ext cx="1811834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F1-score</a:t>
            </a:r>
            <a:endParaRPr lang="en-US" sz="1200" dirty="0"/>
          </a:p>
        </p:txBody>
      </p:sp>
      <p:sp>
        <p:nvSpPr>
          <p:cNvPr id="53" name="Text 7"/>
          <p:cNvSpPr/>
          <p:nvPr/>
        </p:nvSpPr>
        <p:spPr>
          <a:xfrm>
            <a:off x="-55751" y="1276350"/>
            <a:ext cx="3412212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Proposed Framework</a:t>
            </a:r>
            <a:endParaRPr lang="en-US" sz="1200" dirty="0"/>
          </a:p>
        </p:txBody>
      </p:sp>
      <p:sp>
        <p:nvSpPr>
          <p:cNvPr id="54" name="Text 8"/>
          <p:cNvSpPr/>
          <p:nvPr/>
        </p:nvSpPr>
        <p:spPr>
          <a:xfrm>
            <a:off x="2897698" y="1276350"/>
            <a:ext cx="2092940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PROMISE_exp</a:t>
            </a:r>
            <a:endParaRPr lang="en-US" sz="1200" dirty="0"/>
          </a:p>
        </p:txBody>
      </p:sp>
      <p:sp>
        <p:nvSpPr>
          <p:cNvPr id="55" name="Text 9"/>
          <p:cNvSpPr/>
          <p:nvPr/>
        </p:nvSpPr>
        <p:spPr>
          <a:xfrm>
            <a:off x="4601274" y="1276350"/>
            <a:ext cx="2579430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TF-IDF (bi-grams)</a:t>
            </a:r>
            <a:endParaRPr lang="en-US" sz="1200" dirty="0"/>
          </a:p>
        </p:txBody>
      </p:sp>
      <p:sp>
        <p:nvSpPr>
          <p:cNvPr id="56" name="Text 10"/>
          <p:cNvSpPr/>
          <p:nvPr/>
        </p:nvSpPr>
        <p:spPr>
          <a:xfrm>
            <a:off x="6783824" y="1276350"/>
            <a:ext cx="2183130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SVM + SMOTE</a:t>
            </a:r>
            <a:endParaRPr lang="en-US" sz="1200" dirty="0"/>
          </a:p>
        </p:txBody>
      </p:sp>
      <p:sp>
        <p:nvSpPr>
          <p:cNvPr id="57" name="Text 11"/>
          <p:cNvSpPr/>
          <p:nvPr/>
        </p:nvSpPr>
        <p:spPr>
          <a:xfrm>
            <a:off x="8785027" y="1276350"/>
            <a:ext cx="1366540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16A34A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90.7%</a:t>
            </a:r>
            <a:endParaRPr lang="en-US" sz="1200" dirty="0"/>
          </a:p>
        </p:txBody>
      </p:sp>
      <p:sp>
        <p:nvSpPr>
          <p:cNvPr id="58" name="Text 12"/>
          <p:cNvSpPr/>
          <p:nvPr/>
        </p:nvSpPr>
        <p:spPr>
          <a:xfrm>
            <a:off x="9970383" y="1276350"/>
            <a:ext cx="2174200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16A34A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74% (macro)</a:t>
            </a:r>
            <a:endParaRPr lang="en-US" sz="1200" dirty="0"/>
          </a:p>
        </p:txBody>
      </p:sp>
      <p:sp>
        <p:nvSpPr>
          <p:cNvPr id="59" name="Text 13"/>
          <p:cNvSpPr/>
          <p:nvPr/>
        </p:nvSpPr>
        <p:spPr>
          <a:xfrm>
            <a:off x="-55751" y="1695450"/>
            <a:ext cx="3412212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Rahman et al. (2023)</a:t>
            </a:r>
            <a:endParaRPr lang="en-US" sz="1200" dirty="0"/>
          </a:p>
        </p:txBody>
      </p:sp>
      <p:sp>
        <p:nvSpPr>
          <p:cNvPr id="60" name="Text 14"/>
          <p:cNvSpPr/>
          <p:nvPr/>
        </p:nvSpPr>
        <p:spPr>
          <a:xfrm>
            <a:off x="2897698" y="1695450"/>
            <a:ext cx="2092940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PROMISE_exp</a:t>
            </a:r>
            <a:endParaRPr lang="en-US" sz="1200" dirty="0"/>
          </a:p>
        </p:txBody>
      </p:sp>
      <p:sp>
        <p:nvSpPr>
          <p:cNvPr id="61" name="Text 15"/>
          <p:cNvSpPr/>
          <p:nvPr/>
        </p:nvSpPr>
        <p:spPr>
          <a:xfrm>
            <a:off x="4816227" y="1695450"/>
            <a:ext cx="2149525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TF-IDF</a:t>
            </a:r>
            <a:endParaRPr lang="en-US" sz="1200" dirty="0"/>
          </a:p>
        </p:txBody>
      </p:sp>
      <p:sp>
        <p:nvSpPr>
          <p:cNvPr id="62" name="Text 16"/>
          <p:cNvSpPr/>
          <p:nvPr/>
        </p:nvSpPr>
        <p:spPr>
          <a:xfrm>
            <a:off x="6783824" y="1695450"/>
            <a:ext cx="2183130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Linear SVM</a:t>
            </a:r>
            <a:endParaRPr lang="en-US" sz="1200" dirty="0"/>
          </a:p>
        </p:txBody>
      </p:sp>
      <p:sp>
        <p:nvSpPr>
          <p:cNvPr id="63" name="Text 17"/>
          <p:cNvSpPr/>
          <p:nvPr/>
        </p:nvSpPr>
        <p:spPr>
          <a:xfrm>
            <a:off x="8785027" y="1695450"/>
            <a:ext cx="1366540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81.5%</a:t>
            </a:r>
            <a:endParaRPr lang="en-US" sz="1200" dirty="0"/>
          </a:p>
        </p:txBody>
      </p:sp>
      <p:sp>
        <p:nvSpPr>
          <p:cNvPr id="64" name="Text 18"/>
          <p:cNvSpPr/>
          <p:nvPr/>
        </p:nvSpPr>
        <p:spPr>
          <a:xfrm>
            <a:off x="10151566" y="1695450"/>
            <a:ext cx="1811834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81.5%</a:t>
            </a:r>
            <a:endParaRPr lang="en-US" sz="1200" dirty="0"/>
          </a:p>
        </p:txBody>
      </p:sp>
      <p:sp>
        <p:nvSpPr>
          <p:cNvPr id="65" name="Text 19"/>
          <p:cNvSpPr/>
          <p:nvPr/>
        </p:nvSpPr>
        <p:spPr>
          <a:xfrm>
            <a:off x="-55751" y="2114550"/>
            <a:ext cx="3412212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Binkhonain (2023)</a:t>
            </a:r>
            <a:endParaRPr lang="en-US" sz="1200" dirty="0"/>
          </a:p>
        </p:txBody>
      </p:sp>
      <p:sp>
        <p:nvSpPr>
          <p:cNvPr id="66" name="Text 20"/>
          <p:cNvSpPr/>
          <p:nvPr/>
        </p:nvSpPr>
        <p:spPr>
          <a:xfrm>
            <a:off x="2897698" y="2114550"/>
            <a:ext cx="2092940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PROMISE_exp</a:t>
            </a:r>
            <a:endParaRPr lang="en-US" sz="1200" dirty="0"/>
          </a:p>
        </p:txBody>
      </p:sp>
      <p:sp>
        <p:nvSpPr>
          <p:cNvPr id="67" name="Text 21"/>
          <p:cNvSpPr/>
          <p:nvPr/>
        </p:nvSpPr>
        <p:spPr>
          <a:xfrm>
            <a:off x="4816227" y="2114550"/>
            <a:ext cx="2149525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BoW</a:t>
            </a:r>
            <a:endParaRPr lang="en-US" sz="1200" dirty="0"/>
          </a:p>
        </p:txBody>
      </p:sp>
      <p:sp>
        <p:nvSpPr>
          <p:cNvPr id="68" name="Text 22"/>
          <p:cNvSpPr/>
          <p:nvPr/>
        </p:nvSpPr>
        <p:spPr>
          <a:xfrm>
            <a:off x="6783824" y="2114550"/>
            <a:ext cx="2183130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Naïve Bayes</a:t>
            </a:r>
            <a:endParaRPr lang="en-US" sz="1200" dirty="0"/>
          </a:p>
        </p:txBody>
      </p:sp>
      <p:sp>
        <p:nvSpPr>
          <p:cNvPr id="69" name="Text 23"/>
          <p:cNvSpPr/>
          <p:nvPr/>
        </p:nvSpPr>
        <p:spPr>
          <a:xfrm>
            <a:off x="8785027" y="2114550"/>
            <a:ext cx="1366540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63.0%</a:t>
            </a:r>
            <a:endParaRPr lang="en-US" sz="1200" dirty="0"/>
          </a:p>
        </p:txBody>
      </p:sp>
      <p:sp>
        <p:nvSpPr>
          <p:cNvPr id="70" name="Text 24"/>
          <p:cNvSpPr/>
          <p:nvPr/>
        </p:nvSpPr>
        <p:spPr>
          <a:xfrm>
            <a:off x="10151566" y="2114550"/>
            <a:ext cx="1811834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-</a:t>
            </a:r>
            <a:endParaRPr lang="en-US" sz="1200" dirty="0"/>
          </a:p>
        </p:txBody>
      </p:sp>
      <p:sp>
        <p:nvSpPr>
          <p:cNvPr id="71" name="Text 25"/>
          <p:cNvSpPr/>
          <p:nvPr/>
        </p:nvSpPr>
        <p:spPr>
          <a:xfrm>
            <a:off x="-55751" y="2533650"/>
            <a:ext cx="3412212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Muhamad et al. (2022)</a:t>
            </a:r>
            <a:endParaRPr lang="en-US" sz="1200" dirty="0"/>
          </a:p>
        </p:txBody>
      </p:sp>
      <p:sp>
        <p:nvSpPr>
          <p:cNvPr id="72" name="Text 26"/>
          <p:cNvSpPr/>
          <p:nvPr/>
        </p:nvSpPr>
        <p:spPr>
          <a:xfrm>
            <a:off x="3072110" y="2533650"/>
            <a:ext cx="1744117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PURE</a:t>
            </a:r>
            <a:endParaRPr lang="en-US" sz="1200" dirty="0"/>
          </a:p>
        </p:txBody>
      </p:sp>
      <p:sp>
        <p:nvSpPr>
          <p:cNvPr id="73" name="Text 27"/>
          <p:cNvSpPr/>
          <p:nvPr/>
        </p:nvSpPr>
        <p:spPr>
          <a:xfrm>
            <a:off x="4816227" y="2533650"/>
            <a:ext cx="2149525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BoW + SMOTE</a:t>
            </a:r>
            <a:endParaRPr lang="en-US" sz="1200" dirty="0"/>
          </a:p>
        </p:txBody>
      </p:sp>
      <p:sp>
        <p:nvSpPr>
          <p:cNvPr id="74" name="Text 28"/>
          <p:cNvSpPr/>
          <p:nvPr/>
        </p:nvSpPr>
        <p:spPr>
          <a:xfrm>
            <a:off x="6965752" y="2533650"/>
            <a:ext cx="1819275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SVM</a:t>
            </a:r>
            <a:endParaRPr lang="en-US" sz="1200" dirty="0"/>
          </a:p>
        </p:txBody>
      </p:sp>
      <p:sp>
        <p:nvSpPr>
          <p:cNvPr id="75" name="Text 29"/>
          <p:cNvSpPr/>
          <p:nvPr/>
        </p:nvSpPr>
        <p:spPr>
          <a:xfrm>
            <a:off x="8785027" y="2533650"/>
            <a:ext cx="1366540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78.7%</a:t>
            </a:r>
            <a:endParaRPr lang="en-US" sz="1200" dirty="0"/>
          </a:p>
        </p:txBody>
      </p:sp>
      <p:sp>
        <p:nvSpPr>
          <p:cNvPr id="76" name="Text 30"/>
          <p:cNvSpPr/>
          <p:nvPr/>
        </p:nvSpPr>
        <p:spPr>
          <a:xfrm>
            <a:off x="10151566" y="2533650"/>
            <a:ext cx="1811834" cy="4191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20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78.9%</a:t>
            </a:r>
            <a:endParaRPr lang="en-US" sz="1200" dirty="0"/>
          </a:p>
        </p:txBody>
      </p:sp>
      <p:sp>
        <p:nvSpPr>
          <p:cNvPr id="77" name="Text 31"/>
          <p:cNvSpPr/>
          <p:nvPr/>
        </p:nvSpPr>
        <p:spPr>
          <a:xfrm>
            <a:off x="685800" y="5562600"/>
            <a:ext cx="2909292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Superior Accuracy</a:t>
            </a:r>
            <a:endParaRPr lang="en-US" sz="1200" dirty="0"/>
          </a:p>
        </p:txBody>
      </p:sp>
      <p:sp>
        <p:nvSpPr>
          <p:cNvPr id="78" name="Text 32"/>
          <p:cNvSpPr/>
          <p:nvPr/>
        </p:nvSpPr>
        <p:spPr>
          <a:xfrm>
            <a:off x="685800" y="5791200"/>
            <a:ext cx="2909292" cy="190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90.7% vs. 63-82% in previous works</a:t>
            </a:r>
            <a:endParaRPr lang="en-US" sz="1050" dirty="0"/>
          </a:p>
        </p:txBody>
      </p:sp>
      <p:sp>
        <p:nvSpPr>
          <p:cNvPr id="79" name="Text 33"/>
          <p:cNvSpPr/>
          <p:nvPr/>
        </p:nvSpPr>
        <p:spPr>
          <a:xfrm>
            <a:off x="4648200" y="5562600"/>
            <a:ext cx="328166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Integrated Ambiguity Detection</a:t>
            </a:r>
            <a:endParaRPr lang="en-US" sz="1200" dirty="0"/>
          </a:p>
        </p:txBody>
      </p:sp>
      <p:sp>
        <p:nvSpPr>
          <p:cNvPr id="80" name="Text 34"/>
          <p:cNvSpPr/>
          <p:nvPr/>
        </p:nvSpPr>
        <p:spPr>
          <a:xfrm>
            <a:off x="4648200" y="5791200"/>
            <a:ext cx="3281660" cy="190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Identifies 7 types of ambiguity patterns</a:t>
            </a:r>
            <a:endParaRPr lang="en-US" sz="1050" dirty="0"/>
          </a:p>
        </p:txBody>
      </p:sp>
      <p:sp>
        <p:nvSpPr>
          <p:cNvPr id="81" name="Text 35"/>
          <p:cNvSpPr/>
          <p:nvPr/>
        </p:nvSpPr>
        <p:spPr>
          <a:xfrm>
            <a:off x="8553450" y="5467350"/>
            <a:ext cx="395478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Automated BRD Generation</a:t>
            </a:r>
            <a:endParaRPr lang="en-US" sz="1200" dirty="0"/>
          </a:p>
        </p:txBody>
      </p:sp>
      <p:sp>
        <p:nvSpPr>
          <p:cNvPr id="82" name="Text 36"/>
          <p:cNvSpPr/>
          <p:nvPr/>
        </p:nvSpPr>
        <p:spPr>
          <a:xfrm>
            <a:off x="8553450" y="5695950"/>
            <a:ext cx="3295650" cy="3810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500"/>
              </a:lnSpc>
              <a:buNone/>
            </a:pPr>
            <a:r>
              <a:rPr lang="en-US" sz="1050" dirty="0">
                <a:solidFill>
                  <a:srgbClr val="33333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Creates structured documentation for stakeholders</a:t>
            </a:r>
            <a:endParaRPr lang="en-US" sz="1050" dirty="0"/>
          </a:p>
        </p:txBody>
      </p:sp>
      <p:pic>
        <p:nvPicPr>
          <p:cNvPr id="84" name="Picture 83">
            <a:extLst>
              <a:ext uri="{FF2B5EF4-FFF2-40B4-BE49-F238E27FC236}">
                <a16:creationId xmlns:a16="http://schemas.microsoft.com/office/drawing/2014/main" id="{4B2E051C-BB0A-6F76-B345-3AB17AC4C31E}"/>
              </a:ext>
            </a:extLst>
          </p:cNvPr>
          <p:cNvPicPr>
            <a:picLocks noChangeAspect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7" b="28978"/>
          <a:stretch>
            <a:fillRect/>
          </a:stretch>
        </p:blipFill>
        <p:spPr bwMode="auto">
          <a:xfrm>
            <a:off x="10502860" y="-31472"/>
            <a:ext cx="1570731" cy="6308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2865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370" y="4846982"/>
            <a:ext cx="7895726" cy="1372843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3923" y="5153025"/>
            <a:ext cx="171450" cy="3048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50" y="1226768"/>
            <a:ext cx="5423038" cy="9525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0049" y="1341068"/>
            <a:ext cx="381000" cy="381000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4349" y="1455368"/>
            <a:ext cx="152400" cy="15240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50" y="2293568"/>
            <a:ext cx="5423038" cy="952500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0049" y="2407868"/>
            <a:ext cx="381000" cy="381000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50" y="3360369"/>
            <a:ext cx="5421600" cy="952247"/>
          </a:xfrm>
          <a:prstGeom prst="rect">
            <a:avLst/>
          </a:prstGeom>
        </p:spPr>
      </p:pic>
      <p:pic>
        <p:nvPicPr>
          <p:cNvPr id="14" name="Image 12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0049" y="3474668"/>
            <a:ext cx="381000" cy="381000"/>
          </a:xfrm>
          <a:prstGeom prst="rect">
            <a:avLst/>
          </a:prstGeom>
        </p:spPr>
      </p:pic>
      <p:sp>
        <p:nvSpPr>
          <p:cNvPr id="22" name="Text 0"/>
          <p:cNvSpPr/>
          <p:nvPr/>
        </p:nvSpPr>
        <p:spPr>
          <a:xfrm>
            <a:off x="285750" y="142875"/>
            <a:ext cx="139446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240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Value Proposition and Success Metrics</a:t>
            </a:r>
            <a:endParaRPr lang="en-US" sz="2400" dirty="0"/>
          </a:p>
        </p:txBody>
      </p:sp>
      <p:sp>
        <p:nvSpPr>
          <p:cNvPr id="23" name="Text 1"/>
          <p:cNvSpPr/>
          <p:nvPr/>
        </p:nvSpPr>
        <p:spPr>
          <a:xfrm>
            <a:off x="315851" y="788618"/>
            <a:ext cx="5522833" cy="304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400"/>
              </a:lnSpc>
            </a:pPr>
            <a:r>
              <a:rPr lang="en-US" b="1" dirty="0">
                <a:solidFill>
                  <a:srgbClr val="374151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Key Value Propositions</a:t>
            </a:r>
            <a:endParaRPr lang="en-US" dirty="0"/>
          </a:p>
        </p:txBody>
      </p:sp>
      <p:sp>
        <p:nvSpPr>
          <p:cNvPr id="28" name="Text 6"/>
          <p:cNvSpPr/>
          <p:nvPr/>
        </p:nvSpPr>
        <p:spPr>
          <a:xfrm>
            <a:off x="693334" y="5153025"/>
            <a:ext cx="6900162" cy="1066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r>
              <a:rPr lang="en-US" sz="1400" b="1" dirty="0"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Key Insight:</a:t>
            </a:r>
            <a:r>
              <a:rPr lang="en-US" sz="1400" dirty="0"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 AI-driven framework improves BRD quality while transforming analyst roles toward strategic value-added activities</a:t>
            </a:r>
            <a:endParaRPr lang="en-US" sz="1400" dirty="0"/>
          </a:p>
        </p:txBody>
      </p:sp>
      <p:sp>
        <p:nvSpPr>
          <p:cNvPr id="29" name="Text 7"/>
          <p:cNvSpPr/>
          <p:nvPr/>
        </p:nvSpPr>
        <p:spPr>
          <a:xfrm>
            <a:off x="6067284" y="763356"/>
            <a:ext cx="6980039" cy="304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400"/>
              </a:lnSpc>
            </a:pPr>
            <a:r>
              <a:rPr lang="en-US" b="1" dirty="0">
                <a:solidFill>
                  <a:srgbClr val="374151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Success Metrics</a:t>
            </a:r>
            <a:endParaRPr lang="en-US" dirty="0"/>
          </a:p>
        </p:txBody>
      </p:sp>
      <p:sp>
        <p:nvSpPr>
          <p:cNvPr id="30" name="Text 8"/>
          <p:cNvSpPr/>
          <p:nvPr/>
        </p:nvSpPr>
        <p:spPr>
          <a:xfrm>
            <a:off x="923924" y="1341068"/>
            <a:ext cx="6227564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r>
              <a:rPr lang="en-US" sz="1400" b="1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Structured BRD Generation</a:t>
            </a:r>
            <a:endParaRPr lang="en-US" sz="1400" dirty="0">
              <a:solidFill>
                <a:srgbClr val="4B5563"/>
              </a:solidFill>
            </a:endParaRPr>
          </a:p>
        </p:txBody>
      </p:sp>
      <p:sp>
        <p:nvSpPr>
          <p:cNvPr id="31" name="Text 9"/>
          <p:cNvSpPr/>
          <p:nvPr/>
        </p:nvSpPr>
        <p:spPr>
          <a:xfrm>
            <a:off x="923924" y="1607768"/>
            <a:ext cx="4527688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1800"/>
              </a:lnSpc>
            </a:pPr>
            <a:r>
              <a:rPr lang="en-US" sz="120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Transforms unstructured business requirements into well-structured Business Requirements Documents</a:t>
            </a:r>
            <a:endParaRPr lang="en-US" sz="1200" dirty="0"/>
          </a:p>
        </p:txBody>
      </p:sp>
      <p:sp>
        <p:nvSpPr>
          <p:cNvPr id="32" name="Text 10"/>
          <p:cNvSpPr/>
          <p:nvPr/>
        </p:nvSpPr>
        <p:spPr>
          <a:xfrm>
            <a:off x="923924" y="2407868"/>
            <a:ext cx="6227564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r>
              <a:rPr lang="en-US" sz="1400" b="1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Time Efficiency</a:t>
            </a:r>
            <a:endParaRPr lang="en-US" sz="1400" dirty="0">
              <a:solidFill>
                <a:srgbClr val="4B5563"/>
              </a:solidFill>
            </a:endParaRPr>
          </a:p>
        </p:txBody>
      </p:sp>
      <p:sp>
        <p:nvSpPr>
          <p:cNvPr id="33" name="Text 11"/>
          <p:cNvSpPr/>
          <p:nvPr/>
        </p:nvSpPr>
        <p:spPr>
          <a:xfrm>
            <a:off x="923924" y="2674568"/>
            <a:ext cx="4394338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1800"/>
              </a:lnSpc>
            </a:pPr>
            <a:r>
              <a:rPr lang="en-US" sz="120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Reduces BRD preparation time from weeks to hours, allowing analysts to focus on higher-value tasks</a:t>
            </a:r>
            <a:endParaRPr lang="en-US" sz="1200" dirty="0"/>
          </a:p>
        </p:txBody>
      </p:sp>
      <p:sp>
        <p:nvSpPr>
          <p:cNvPr id="34" name="Text 12"/>
          <p:cNvSpPr/>
          <p:nvPr/>
        </p:nvSpPr>
        <p:spPr>
          <a:xfrm>
            <a:off x="923924" y="3474668"/>
            <a:ext cx="6227564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r>
              <a:rPr lang="en-US" sz="1400" b="1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Role Transformation</a:t>
            </a:r>
            <a:endParaRPr lang="en-US" sz="1400" dirty="0">
              <a:solidFill>
                <a:srgbClr val="4B5563"/>
              </a:solidFill>
            </a:endParaRPr>
          </a:p>
        </p:txBody>
      </p:sp>
      <p:sp>
        <p:nvSpPr>
          <p:cNvPr id="35" name="Text 13"/>
          <p:cNvSpPr/>
          <p:nvPr/>
        </p:nvSpPr>
        <p:spPr>
          <a:xfrm>
            <a:off x="923924" y="3741368"/>
            <a:ext cx="4527688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1800"/>
              </a:lnSpc>
            </a:pPr>
            <a:r>
              <a:rPr lang="en-US" sz="120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Shifts Business Analysts' focus from manual documentation to quality assurance and stakeholder management</a:t>
            </a:r>
            <a:endParaRPr lang="en-US" sz="1200" dirty="0"/>
          </a:p>
        </p:txBody>
      </p:sp>
      <p:sp>
        <p:nvSpPr>
          <p:cNvPr id="36" name="Text 14"/>
          <p:cNvSpPr/>
          <p:nvPr/>
        </p:nvSpPr>
        <p:spPr>
          <a:xfrm>
            <a:off x="5708787" y="5868643"/>
            <a:ext cx="6227564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endParaRPr lang="en-US" sz="1400" dirty="0"/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0C2A357-C6B3-F3E1-C2BC-8674729CF33A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7" b="28978"/>
          <a:stretch>
            <a:fillRect/>
          </a:stretch>
        </p:blipFill>
        <p:spPr bwMode="auto">
          <a:xfrm>
            <a:off x="10537031" y="6191"/>
            <a:ext cx="1570731" cy="6308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3" name="Image 5" descr="preencoded.png">
            <a:extLst>
              <a:ext uri="{FF2B5EF4-FFF2-40B4-BE49-F238E27FC236}">
                <a16:creationId xmlns:a16="http://schemas.microsoft.com/office/drawing/2014/main" id="{7830E827-2432-2381-3CC7-66EF0D48570B}"/>
              </a:ext>
            </a:extLst>
          </p:cNvPr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6067283" y="1226768"/>
            <a:ext cx="5421600" cy="952500"/>
          </a:xfrm>
          <a:prstGeom prst="rect">
            <a:avLst/>
          </a:prstGeom>
        </p:spPr>
      </p:pic>
      <p:pic>
        <p:nvPicPr>
          <p:cNvPr id="44" name="Image 6" descr="preencoded.png">
            <a:extLst>
              <a:ext uri="{FF2B5EF4-FFF2-40B4-BE49-F238E27FC236}">
                <a16:creationId xmlns:a16="http://schemas.microsoft.com/office/drawing/2014/main" id="{1FED68D8-8F53-1444-8EF5-FD63323FCF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81583" y="1341068"/>
            <a:ext cx="381000" cy="381000"/>
          </a:xfrm>
          <a:prstGeom prst="rect">
            <a:avLst/>
          </a:prstGeom>
        </p:spPr>
      </p:pic>
      <p:pic>
        <p:nvPicPr>
          <p:cNvPr id="45" name="Image 7" descr="preencoded.png">
            <a:extLst>
              <a:ext uri="{FF2B5EF4-FFF2-40B4-BE49-F238E27FC236}">
                <a16:creationId xmlns:a16="http://schemas.microsoft.com/office/drawing/2014/main" id="{DA8A2229-1A80-A65D-D0EA-1FB8B028D6F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95883" y="1455368"/>
            <a:ext cx="152400" cy="152400"/>
          </a:xfrm>
          <a:prstGeom prst="rect">
            <a:avLst/>
          </a:prstGeom>
        </p:spPr>
      </p:pic>
      <p:pic>
        <p:nvPicPr>
          <p:cNvPr id="46" name="Image 8" descr="preencoded.png">
            <a:extLst>
              <a:ext uri="{FF2B5EF4-FFF2-40B4-BE49-F238E27FC236}">
                <a16:creationId xmlns:a16="http://schemas.microsoft.com/office/drawing/2014/main" id="{9309D6C8-827B-7CA5-154F-C044A5F3195A}"/>
              </a:ext>
            </a:extLst>
          </p:cNvPr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6067283" y="2293568"/>
            <a:ext cx="5421600" cy="952500"/>
          </a:xfrm>
          <a:prstGeom prst="rect">
            <a:avLst/>
          </a:prstGeom>
        </p:spPr>
      </p:pic>
      <p:pic>
        <p:nvPicPr>
          <p:cNvPr id="47" name="Image 9" descr="preencoded.png">
            <a:extLst>
              <a:ext uri="{FF2B5EF4-FFF2-40B4-BE49-F238E27FC236}">
                <a16:creationId xmlns:a16="http://schemas.microsoft.com/office/drawing/2014/main" id="{1607AC7B-56C2-7DAD-90CF-2B6964D0CB6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81583" y="2407868"/>
            <a:ext cx="381000" cy="381000"/>
          </a:xfrm>
          <a:prstGeom prst="rect">
            <a:avLst/>
          </a:prstGeom>
        </p:spPr>
      </p:pic>
      <p:pic>
        <p:nvPicPr>
          <p:cNvPr id="49" name="Image 11" descr="preencoded.png">
            <a:extLst>
              <a:ext uri="{FF2B5EF4-FFF2-40B4-BE49-F238E27FC236}">
                <a16:creationId xmlns:a16="http://schemas.microsoft.com/office/drawing/2014/main" id="{3679133E-0512-0256-7A58-30E8729B91CE}"/>
              </a:ext>
            </a:extLst>
          </p:cNvPr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6067284" y="3360368"/>
            <a:ext cx="5421600" cy="952500"/>
          </a:xfrm>
          <a:prstGeom prst="rect">
            <a:avLst/>
          </a:prstGeom>
        </p:spPr>
      </p:pic>
      <p:pic>
        <p:nvPicPr>
          <p:cNvPr id="50" name="Image 13" descr="preencoded.png">
            <a:extLst>
              <a:ext uri="{FF2B5EF4-FFF2-40B4-BE49-F238E27FC236}">
                <a16:creationId xmlns:a16="http://schemas.microsoft.com/office/drawing/2014/main" id="{E34CDAF7-E814-E1C3-B4F6-540BFF3DCB7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86358" y="3588968"/>
            <a:ext cx="171450" cy="152400"/>
          </a:xfrm>
          <a:prstGeom prst="rect">
            <a:avLst/>
          </a:prstGeom>
        </p:spPr>
      </p:pic>
      <p:sp>
        <p:nvSpPr>
          <p:cNvPr id="52" name="Text 8">
            <a:extLst>
              <a:ext uri="{FF2B5EF4-FFF2-40B4-BE49-F238E27FC236}">
                <a16:creationId xmlns:a16="http://schemas.microsoft.com/office/drawing/2014/main" id="{C244F72B-67E2-461E-DB74-DD2466B2DDC7}"/>
              </a:ext>
            </a:extLst>
          </p:cNvPr>
          <p:cNvSpPr/>
          <p:nvPr/>
        </p:nvSpPr>
        <p:spPr>
          <a:xfrm>
            <a:off x="6705458" y="1341068"/>
            <a:ext cx="6227564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r>
              <a:rPr lang="en-US" sz="1400" b="1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Clarity Rate</a:t>
            </a:r>
            <a:endParaRPr lang="en-US" sz="1400" dirty="0">
              <a:solidFill>
                <a:srgbClr val="4B5563"/>
              </a:solidFill>
            </a:endParaRPr>
          </a:p>
        </p:txBody>
      </p:sp>
      <p:sp>
        <p:nvSpPr>
          <p:cNvPr id="53" name="Text 9">
            <a:extLst>
              <a:ext uri="{FF2B5EF4-FFF2-40B4-BE49-F238E27FC236}">
                <a16:creationId xmlns:a16="http://schemas.microsoft.com/office/drawing/2014/main" id="{A9912764-9E5A-77E2-714D-B0D0062A6DC7}"/>
              </a:ext>
            </a:extLst>
          </p:cNvPr>
          <p:cNvSpPr/>
          <p:nvPr/>
        </p:nvSpPr>
        <p:spPr>
          <a:xfrm>
            <a:off x="6705458" y="1607768"/>
            <a:ext cx="4527688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1800"/>
              </a:lnSpc>
            </a:pPr>
            <a:r>
              <a:rPr lang="en-US" sz="120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Requirements clarity rate exceeds industry standard of 90%</a:t>
            </a:r>
            <a:endParaRPr lang="en-US" sz="1200" dirty="0"/>
          </a:p>
        </p:txBody>
      </p:sp>
      <p:sp>
        <p:nvSpPr>
          <p:cNvPr id="54" name="Text 10">
            <a:extLst>
              <a:ext uri="{FF2B5EF4-FFF2-40B4-BE49-F238E27FC236}">
                <a16:creationId xmlns:a16="http://schemas.microsoft.com/office/drawing/2014/main" id="{4C671246-C342-54EC-F41D-70328688A8CC}"/>
              </a:ext>
            </a:extLst>
          </p:cNvPr>
          <p:cNvSpPr/>
          <p:nvPr/>
        </p:nvSpPr>
        <p:spPr>
          <a:xfrm>
            <a:off x="6705458" y="2407868"/>
            <a:ext cx="6227564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r>
              <a:rPr lang="en-US" sz="1400" b="1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NFR Identification</a:t>
            </a:r>
            <a:endParaRPr lang="en-US" sz="1400" dirty="0">
              <a:solidFill>
                <a:srgbClr val="4B5563"/>
              </a:solidFill>
            </a:endParaRPr>
          </a:p>
        </p:txBody>
      </p:sp>
      <p:sp>
        <p:nvSpPr>
          <p:cNvPr id="55" name="Text 11">
            <a:extLst>
              <a:ext uri="{FF2B5EF4-FFF2-40B4-BE49-F238E27FC236}">
                <a16:creationId xmlns:a16="http://schemas.microsoft.com/office/drawing/2014/main" id="{1DEC3104-E9B3-1884-3CF8-DF9261D5D505}"/>
              </a:ext>
            </a:extLst>
          </p:cNvPr>
          <p:cNvSpPr/>
          <p:nvPr/>
        </p:nvSpPr>
        <p:spPr>
          <a:xfrm>
            <a:off x="6705458" y="2674568"/>
            <a:ext cx="4394338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1800"/>
              </a:lnSpc>
            </a:pPr>
            <a:r>
              <a:rPr lang="en-US" sz="120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Improved classification of Non-Functional Requirements</a:t>
            </a:r>
            <a:endParaRPr lang="en-US" sz="1200" dirty="0"/>
          </a:p>
        </p:txBody>
      </p:sp>
      <p:sp>
        <p:nvSpPr>
          <p:cNvPr id="56" name="Text 12">
            <a:extLst>
              <a:ext uri="{FF2B5EF4-FFF2-40B4-BE49-F238E27FC236}">
                <a16:creationId xmlns:a16="http://schemas.microsoft.com/office/drawing/2014/main" id="{0E141045-D645-DDB8-324F-265C256F5274}"/>
              </a:ext>
            </a:extLst>
          </p:cNvPr>
          <p:cNvSpPr/>
          <p:nvPr/>
        </p:nvSpPr>
        <p:spPr>
          <a:xfrm>
            <a:off x="6705458" y="3474668"/>
            <a:ext cx="6227564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2100"/>
              </a:lnSpc>
            </a:pPr>
            <a:r>
              <a:rPr lang="en-US" sz="1400" b="1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Stakeholder Satisfaction</a:t>
            </a:r>
            <a:endParaRPr lang="en-US" sz="1400" dirty="0">
              <a:solidFill>
                <a:srgbClr val="4B5563"/>
              </a:solidFill>
            </a:endParaRPr>
          </a:p>
        </p:txBody>
      </p:sp>
      <p:sp>
        <p:nvSpPr>
          <p:cNvPr id="57" name="Text 13">
            <a:extLst>
              <a:ext uri="{FF2B5EF4-FFF2-40B4-BE49-F238E27FC236}">
                <a16:creationId xmlns:a16="http://schemas.microsoft.com/office/drawing/2014/main" id="{AA4464C3-6C4C-367A-4BFC-A7ACA005C504}"/>
              </a:ext>
            </a:extLst>
          </p:cNvPr>
          <p:cNvSpPr/>
          <p:nvPr/>
        </p:nvSpPr>
        <p:spPr>
          <a:xfrm>
            <a:off x="6705458" y="3741368"/>
            <a:ext cx="4527688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>
              <a:lnSpc>
                <a:spcPts val="1800"/>
              </a:lnSpc>
            </a:pPr>
            <a:r>
              <a:rPr lang="en-US" sz="120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Higher quality BRDs lead to better stakeholder alignment</a:t>
            </a:r>
            <a:endParaRPr lang="en-US" sz="1200" dirty="0"/>
          </a:p>
        </p:txBody>
      </p:sp>
      <p:pic>
        <p:nvPicPr>
          <p:cNvPr id="58" name="Image 9" descr="preencoded.png">
            <a:extLst>
              <a:ext uri="{FF2B5EF4-FFF2-40B4-BE49-F238E27FC236}">
                <a16:creationId xmlns:a16="http://schemas.microsoft.com/office/drawing/2014/main" id="{4691D905-A45D-72B1-9268-126BBA39B1E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81583" y="3624583"/>
            <a:ext cx="381000" cy="381000"/>
          </a:xfrm>
          <a:prstGeom prst="rect">
            <a:avLst/>
          </a:prstGeom>
        </p:spPr>
      </p:pic>
      <p:pic>
        <p:nvPicPr>
          <p:cNvPr id="60" name="Image 19" descr="preencoded.png">
            <a:extLst>
              <a:ext uri="{FF2B5EF4-FFF2-40B4-BE49-F238E27FC236}">
                <a16:creationId xmlns:a16="http://schemas.microsoft.com/office/drawing/2014/main" id="{FA5483CC-4239-BA2C-8F11-C1FD2CAC46A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28392" y="3680077"/>
            <a:ext cx="285750" cy="304800"/>
          </a:xfrm>
          <a:prstGeom prst="rect">
            <a:avLst/>
          </a:prstGeom>
        </p:spPr>
      </p:pic>
      <p:pic>
        <p:nvPicPr>
          <p:cNvPr id="61" name="Image 16" descr="preencoded.png">
            <a:extLst>
              <a:ext uri="{FF2B5EF4-FFF2-40B4-BE49-F238E27FC236}">
                <a16:creationId xmlns:a16="http://schemas.microsoft.com/office/drawing/2014/main" id="{F92DDC70-8EAE-3331-607B-FF7071EEFA4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243714" y="2439341"/>
            <a:ext cx="228600" cy="304800"/>
          </a:xfrm>
          <a:prstGeom prst="rect">
            <a:avLst/>
          </a:prstGeom>
        </p:spPr>
      </p:pic>
      <p:pic>
        <p:nvPicPr>
          <p:cNvPr id="62" name="Image 7" descr="preencoded.png">
            <a:extLst>
              <a:ext uri="{FF2B5EF4-FFF2-40B4-BE49-F238E27FC236}">
                <a16:creationId xmlns:a16="http://schemas.microsoft.com/office/drawing/2014/main" id="{6353BEC8-0F62-FCAC-53D3-7B9FC9A7D73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79018" y="2452594"/>
            <a:ext cx="228600" cy="304800"/>
          </a:xfrm>
          <a:prstGeom prst="rect">
            <a:avLst/>
          </a:prstGeom>
        </p:spPr>
      </p:pic>
      <p:pic>
        <p:nvPicPr>
          <p:cNvPr id="63" name="Image 10" descr="preencoded.png">
            <a:extLst>
              <a:ext uri="{FF2B5EF4-FFF2-40B4-BE49-F238E27FC236}">
                <a16:creationId xmlns:a16="http://schemas.microsoft.com/office/drawing/2014/main" id="{39151129-3EEC-5034-921B-27A77A33A21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93308" y="3507796"/>
            <a:ext cx="200025" cy="304800"/>
          </a:xfrm>
          <a:prstGeom prst="rect">
            <a:avLst/>
          </a:prstGeom>
        </p:spPr>
      </p:pic>
      <p:pic>
        <p:nvPicPr>
          <p:cNvPr id="66" name="Image 20" descr="preencoded.png">
            <a:extLst>
              <a:ext uri="{FF2B5EF4-FFF2-40B4-BE49-F238E27FC236}">
                <a16:creationId xmlns:a16="http://schemas.microsoft.com/office/drawing/2014/main" id="{51E6CB9F-AC85-A457-F04B-88E4D57DF2A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393506" y="4405770"/>
            <a:ext cx="1879550" cy="1879550"/>
          </a:xfrm>
          <a:prstGeom prst="rect">
            <a:avLst/>
          </a:prstGeom>
        </p:spPr>
      </p:pic>
      <p:sp>
        <p:nvSpPr>
          <p:cNvPr id="67" name="Text 15">
            <a:extLst>
              <a:ext uri="{FF2B5EF4-FFF2-40B4-BE49-F238E27FC236}">
                <a16:creationId xmlns:a16="http://schemas.microsoft.com/office/drawing/2014/main" id="{8EC2C7AE-58F5-FD45-118D-B61086402750}"/>
              </a:ext>
            </a:extLst>
          </p:cNvPr>
          <p:cNvSpPr/>
          <p:nvPr/>
        </p:nvSpPr>
        <p:spPr>
          <a:xfrm>
            <a:off x="9471579" y="6334087"/>
            <a:ext cx="1850817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115E59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Clarity Rate</a:t>
            </a:r>
            <a:endParaRPr lang="en-US" sz="13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2865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895350"/>
            <a:ext cx="228600" cy="2286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" y="1314450"/>
            <a:ext cx="11208026" cy="9525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900" y="1428750"/>
            <a:ext cx="381000" cy="3810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200" y="1543050"/>
            <a:ext cx="152400" cy="1524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599" y="2381250"/>
            <a:ext cx="11208025" cy="952500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2900" y="2495550"/>
            <a:ext cx="381000" cy="38100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7200" y="2609850"/>
            <a:ext cx="152400" cy="152400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" y="3448050"/>
            <a:ext cx="11208024" cy="952500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2900" y="3562350"/>
            <a:ext cx="381000" cy="381000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6250" y="3676650"/>
            <a:ext cx="114300" cy="152400"/>
          </a:xfrm>
          <a:prstGeom prst="rect">
            <a:avLst/>
          </a:prstGeom>
        </p:spPr>
      </p:pic>
      <p:pic>
        <p:nvPicPr>
          <p:cNvPr id="24" name="Image 22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6400800"/>
            <a:ext cx="12192000" cy="457200"/>
          </a:xfrm>
          <a:prstGeom prst="rect">
            <a:avLst/>
          </a:prstGeom>
        </p:spPr>
      </p:pic>
      <p:pic>
        <p:nvPicPr>
          <p:cNvPr id="25" name="Image 23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6016" y="6496050"/>
            <a:ext cx="142875" cy="266700"/>
          </a:xfrm>
          <a:prstGeom prst="rect">
            <a:avLst/>
          </a:prstGeom>
        </p:spPr>
      </p:pic>
      <p:sp>
        <p:nvSpPr>
          <p:cNvPr id="26" name="Text 0"/>
          <p:cNvSpPr/>
          <p:nvPr/>
        </p:nvSpPr>
        <p:spPr>
          <a:xfrm>
            <a:off x="285750" y="142875"/>
            <a:ext cx="11620500" cy="3429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250" b="1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Conclusion and Future Directions</a:t>
            </a:r>
            <a:endParaRPr lang="en-US" sz="2250" dirty="0"/>
          </a:p>
        </p:txBody>
      </p:sp>
      <p:sp>
        <p:nvSpPr>
          <p:cNvPr id="27" name="Text 1"/>
          <p:cNvSpPr/>
          <p:nvPr/>
        </p:nvSpPr>
        <p:spPr>
          <a:xfrm>
            <a:off x="571500" y="857250"/>
            <a:ext cx="5753100" cy="304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400"/>
              </a:lnSpc>
              <a:buNone/>
            </a:pPr>
            <a:r>
              <a:rPr lang="en-US" sz="1800" b="1" dirty="0">
                <a:solidFill>
                  <a:srgbClr val="374151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Key Conclusions</a:t>
            </a:r>
            <a:endParaRPr lang="en-US" sz="1800" dirty="0"/>
          </a:p>
        </p:txBody>
      </p:sp>
      <p:sp>
        <p:nvSpPr>
          <p:cNvPr id="28" name="Text 2"/>
          <p:cNvSpPr/>
          <p:nvPr/>
        </p:nvSpPr>
        <p:spPr>
          <a:xfrm>
            <a:off x="866775" y="1428750"/>
            <a:ext cx="600075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1F293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High-Performance Classification</a:t>
            </a:r>
            <a:endParaRPr lang="en-US" sz="1350" dirty="0"/>
          </a:p>
        </p:txBody>
      </p:sp>
      <p:sp>
        <p:nvSpPr>
          <p:cNvPr id="29" name="Text 3"/>
          <p:cNvSpPr/>
          <p:nvPr/>
        </p:nvSpPr>
        <p:spPr>
          <a:xfrm>
            <a:off x="866775" y="1801466"/>
            <a:ext cx="8674790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SVM classifier achieved 90.7% accuracy for FR/NFR classification with 0.74 macro-F1 score across eleven NFR categories</a:t>
            </a:r>
            <a:endParaRPr lang="en-US" sz="1200" dirty="0"/>
          </a:p>
        </p:txBody>
      </p:sp>
      <p:sp>
        <p:nvSpPr>
          <p:cNvPr id="30" name="Text 4"/>
          <p:cNvSpPr/>
          <p:nvPr/>
        </p:nvSpPr>
        <p:spPr>
          <a:xfrm>
            <a:off x="866775" y="2495550"/>
            <a:ext cx="6000750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1F293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Effective Ambiguity Detection</a:t>
            </a:r>
            <a:endParaRPr lang="en-US" sz="1350" dirty="0"/>
          </a:p>
        </p:txBody>
      </p:sp>
      <p:sp>
        <p:nvSpPr>
          <p:cNvPr id="31" name="Text 5"/>
          <p:cNvSpPr/>
          <p:nvPr/>
        </p:nvSpPr>
        <p:spPr>
          <a:xfrm>
            <a:off x="866775" y="2855014"/>
            <a:ext cx="10066268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Rule-based module identified seven types of ambiguity in requirements, improving clarity and specification quality</a:t>
            </a:r>
            <a:endParaRPr lang="en-US" sz="1200" dirty="0"/>
          </a:p>
        </p:txBody>
      </p:sp>
      <p:sp>
        <p:nvSpPr>
          <p:cNvPr id="32" name="Text 6"/>
          <p:cNvSpPr/>
          <p:nvPr/>
        </p:nvSpPr>
        <p:spPr>
          <a:xfrm>
            <a:off x="866775" y="3562350"/>
            <a:ext cx="5000625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350" b="1" dirty="0">
                <a:solidFill>
                  <a:srgbClr val="1F2937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Automated BRD Generation</a:t>
            </a:r>
            <a:endParaRPr lang="en-US" sz="1350" dirty="0"/>
          </a:p>
        </p:txBody>
      </p:sp>
      <p:sp>
        <p:nvSpPr>
          <p:cNvPr id="33" name="Text 7"/>
          <p:cNvSpPr/>
          <p:nvPr/>
        </p:nvSpPr>
        <p:spPr>
          <a:xfrm>
            <a:off x="866775" y="3908562"/>
            <a:ext cx="9098860" cy="4572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solidFill>
                  <a:srgbClr val="4B5563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System produces structured Business Requirements Documents summarizing classification results and quality insights</a:t>
            </a:r>
            <a:endParaRPr lang="en-US" sz="1200" dirty="0"/>
          </a:p>
        </p:txBody>
      </p:sp>
      <p:sp>
        <p:nvSpPr>
          <p:cNvPr id="41" name="Text 15"/>
          <p:cNvSpPr/>
          <p:nvPr/>
        </p:nvSpPr>
        <p:spPr>
          <a:xfrm>
            <a:off x="763191" y="6496050"/>
            <a:ext cx="13107174" cy="2667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ui-sans-serif" pitchFamily="34" charset="0"/>
                <a:ea typeface="ui-sans-serif" pitchFamily="34" charset="-122"/>
                <a:cs typeface="ui-sans-serif" pitchFamily="34" charset="-120"/>
              </a:rPr>
              <a:t>AI-driven requirements engineering shows potential to transform software development with improved accuracy and efficiency</a:t>
            </a:r>
            <a:endParaRPr lang="en-US" sz="1350" dirty="0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A07AB6DE-A96C-D099-C791-53CEAB62484A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7" b="28978"/>
          <a:stretch>
            <a:fillRect/>
          </a:stretch>
        </p:blipFill>
        <p:spPr bwMode="auto">
          <a:xfrm>
            <a:off x="10502860" y="-31472"/>
            <a:ext cx="1570731" cy="6308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2439</TotalTime>
  <Words>1062</Words>
  <Application>Microsoft Macintosh PowerPoint</Application>
  <PresentationFormat>Widescreen</PresentationFormat>
  <Paragraphs>212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-webkit-standard</vt:lpstr>
      <vt:lpstr>Arial</vt:lpstr>
      <vt:lpstr>Calibri</vt:lpstr>
      <vt:lpstr>Calibri Light</vt:lpstr>
      <vt:lpstr>ui-sans-serif</vt:lpstr>
      <vt:lpstr>Office 2013 - 2022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Sahab Alhumaed</cp:lastModifiedBy>
  <cp:revision>9</cp:revision>
  <dcterms:created xsi:type="dcterms:W3CDTF">2025-12-13T17:53:31Z</dcterms:created>
  <dcterms:modified xsi:type="dcterms:W3CDTF">2025-12-25T12:49:21Z</dcterms:modified>
</cp:coreProperties>
</file>