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2" r:id="rId3"/>
    <p:sldId id="323" r:id="rId4"/>
    <p:sldId id="324" r:id="rId5"/>
    <p:sldId id="325" r:id="rId6"/>
    <p:sldId id="326" r:id="rId7"/>
    <p:sldId id="327" r:id="rId8"/>
    <p:sldId id="328" r:id="rId9"/>
    <p:sldId id="329" r:id="rId10"/>
    <p:sldId id="330" r:id="rId11"/>
    <p:sldId id="331" r:id="rId12"/>
    <p:sldId id="332" r:id="rId13"/>
    <p:sldId id="333" r:id="rId14"/>
    <p:sldId id="334" r:id="rId15"/>
    <p:sldId id="335" r:id="rId16"/>
    <p:sldId id="336" r:id="rId17"/>
    <p:sldId id="337" r:id="rId18"/>
    <p:sldId id="338" r:id="rId19"/>
    <p:sldId id="339" r:id="rId20"/>
    <p:sldId id="340" r:id="rId21"/>
    <p:sldId id="341" r:id="rId22"/>
    <p:sldId id="342" r:id="rId23"/>
    <p:sldId id="343" r:id="rId24"/>
    <p:sldId id="344" r:id="rId25"/>
    <p:sldId id="345" r:id="rId26"/>
    <p:sldId id="346" r:id="rId27"/>
    <p:sldId id="347" r:id="rId28"/>
    <p:sldId id="348" r:id="rId29"/>
    <p:sldId id="25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2" d="100"/>
          <a:sy n="72" d="100"/>
        </p:scale>
        <p:origin x="1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7/1/2022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7/1/2022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study-ccna.com/what-are-acl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994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4187687" y="3454705"/>
            <a:ext cx="8004314" cy="1034667"/>
          </a:xfrm>
          <a:prstGeom prst="rect">
            <a:avLst/>
          </a:prstGeom>
        </p:spPr>
      </p:pic>
      <p:sp>
        <p:nvSpPr>
          <p:cNvPr id="16" name="TextBox 15"/>
          <p:cNvSpPr txBox="1"/>
          <p:nvPr/>
        </p:nvSpPr>
        <p:spPr>
          <a:xfrm>
            <a:off x="4130584" y="3552744"/>
            <a:ext cx="7900434" cy="707886"/>
          </a:xfrm>
          <a:prstGeom prst="rect">
            <a:avLst/>
          </a:prstGeom>
          <a:noFill/>
        </p:spPr>
        <p:txBody>
          <a:bodyPr wrap="square" rtlCol="0">
            <a:spAutoFit/>
          </a:bodyPr>
          <a:lstStyle/>
          <a:p>
            <a:pPr algn="ctr"/>
            <a:r>
              <a:rPr lang="en-US" sz="4000" b="1" dirty="0" smtClean="0">
                <a:solidFill>
                  <a:srgbClr val="FFC000"/>
                </a:solidFill>
              </a:rPr>
              <a:t>Network Address Translation(NAT)</a:t>
            </a:r>
            <a:endParaRPr lang="en-US" sz="4000" b="1" dirty="0">
              <a:solidFill>
                <a:srgbClr val="FFC000"/>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661993"/>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a:t>
            </a:r>
            <a:r>
              <a:rPr lang="en-US" sz="2800" b="1" dirty="0">
                <a:solidFill>
                  <a:srgbClr val="FF9518"/>
                </a:solidFill>
                <a:latin typeface="Tajawal"/>
              </a:rPr>
              <a:t>9</a:t>
            </a:r>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410981" y="1338821"/>
            <a:ext cx="11661694" cy="4801314"/>
          </a:xfrm>
          <a:prstGeom prst="rect">
            <a:avLst/>
          </a:prstGeom>
        </p:spPr>
        <p:txBody>
          <a:bodyPr wrap="square">
            <a:spAutoFit/>
          </a:bodyPr>
          <a:lstStyle/>
          <a:p>
            <a:pPr algn="ctr"/>
            <a:r>
              <a:rPr lang="en-US" sz="2800" b="1" dirty="0">
                <a:solidFill>
                  <a:srgbClr val="FF0000"/>
                </a:solidFill>
              </a:rPr>
              <a:t>What is NAT?</a:t>
            </a:r>
          </a:p>
          <a:p>
            <a:pPr marL="457200" indent="-457200">
              <a:buFont typeface="Wingdings" panose="05000000000000000000" pitchFamily="2" charset="2"/>
              <a:buChar char="q"/>
            </a:pPr>
            <a:r>
              <a:rPr lang="en-US" sz="2800" b="1" dirty="0"/>
              <a:t>NAT (Network Address Translation)</a:t>
            </a:r>
            <a:r>
              <a:rPr lang="en-US" sz="2800" dirty="0"/>
              <a:t> is a process of changing the source and destination IP addresses and ports. Address translation reduces the need for IPv4 public addresses and hides private network address ranges. This process is usually done by routers or firewalls</a:t>
            </a:r>
            <a:r>
              <a:rPr lang="en-US" sz="2800" dirty="0" smtClean="0"/>
              <a:t>.</a:t>
            </a:r>
          </a:p>
          <a:p>
            <a:endParaRPr lang="en-US" sz="2800" dirty="0" smtClean="0"/>
          </a:p>
          <a:p>
            <a:pPr marL="457200" indent="-457200">
              <a:buFont typeface="Wingdings" panose="05000000000000000000" pitchFamily="2" charset="2"/>
              <a:buChar char="q"/>
            </a:pPr>
            <a:r>
              <a:rPr lang="en-US" sz="2800" b="1" dirty="0">
                <a:solidFill>
                  <a:schemeClr val="accent6"/>
                </a:solidFill>
              </a:rPr>
              <a:t>An example will help you understand the concept</a:t>
            </a:r>
            <a:r>
              <a:rPr lang="en-US" sz="2800" b="1" dirty="0" smtClean="0">
                <a:solidFill>
                  <a:schemeClr val="accent6"/>
                </a:solidFill>
              </a:rPr>
              <a:t>:</a:t>
            </a:r>
          </a:p>
          <a:p>
            <a:pPr marL="457200" indent="-457200">
              <a:buFont typeface="Wingdings" panose="05000000000000000000" pitchFamily="2" charset="2"/>
              <a:buChar char="Ø"/>
            </a:pPr>
            <a:r>
              <a:rPr lang="en-US" sz="2800" dirty="0" smtClean="0"/>
              <a:t>Host </a:t>
            </a:r>
            <a:r>
              <a:rPr lang="en-US" sz="2800" dirty="0"/>
              <a:t>A request a web page from an Internet server. Because Host A uses private IP addressing, the source address of the request has to be changed by the router because private IP addresses are not routable on the Internet. </a:t>
            </a:r>
            <a:r>
              <a:rPr lang="en-US" sz="2800" dirty="0"/>
              <a:t/>
            </a:r>
            <a:br>
              <a:rPr lang="en-US" sz="2800" dirty="0"/>
            </a:br>
            <a:endParaRPr lang="ar-EG" sz="2600" b="1" dirty="0"/>
          </a:p>
        </p:txBody>
      </p:sp>
    </p:spTree>
    <p:extLst>
      <p:ext uri="{BB962C8B-B14F-4D97-AF65-F5344CB8AC3E}">
        <p14:creationId xmlns:p14="http://schemas.microsoft.com/office/powerpoint/2010/main" val="37438000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651740" y="1683997"/>
            <a:ext cx="11370037" cy="2646878"/>
          </a:xfrm>
          <a:prstGeom prst="rect">
            <a:avLst/>
          </a:prstGeom>
        </p:spPr>
        <p:txBody>
          <a:bodyPr wrap="square">
            <a:spAutoFit/>
          </a:bodyPr>
          <a:lstStyle/>
          <a:p>
            <a:pPr marL="285750" indent="-285750">
              <a:buFont typeface="Wingdings" panose="05000000000000000000" pitchFamily="2" charset="2"/>
              <a:buChar char="q"/>
            </a:pPr>
            <a:r>
              <a:rPr lang="en-US" sz="2800" dirty="0"/>
              <a:t>Router R1 receives the request, changes the source IP address to its public IP address and sends the packet to server S1. Server S1 receives the packet and replies to router R1. Router R1 receives the packet, changes the destination IP addresses to the private IP address of Host A and sends the packet to Host A.</a:t>
            </a:r>
          </a:p>
          <a:p>
            <a:pPr marL="285750" indent="-285750">
              <a:buFont typeface="Wingdings" panose="05000000000000000000" pitchFamily="2" charset="2"/>
              <a:buChar char="q"/>
            </a:pPr>
            <a:endParaRPr lang="ar-EG" sz="2600" b="1" dirty="0"/>
          </a:p>
        </p:txBody>
      </p:sp>
      <p:pic>
        <p:nvPicPr>
          <p:cNvPr id="2050" name="Picture 2" descr="NAT process explaine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43262" y="3745728"/>
            <a:ext cx="5741642" cy="204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0917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13" name="Rectangle 12"/>
          <p:cNvSpPr/>
          <p:nvPr/>
        </p:nvSpPr>
        <p:spPr>
          <a:xfrm>
            <a:off x="543339" y="1796073"/>
            <a:ext cx="11529336" cy="3539430"/>
          </a:xfrm>
          <a:prstGeom prst="rect">
            <a:avLst/>
          </a:prstGeom>
        </p:spPr>
        <p:txBody>
          <a:bodyPr wrap="square">
            <a:spAutoFit/>
          </a:bodyPr>
          <a:lstStyle/>
          <a:p>
            <a:pPr marL="457200" indent="-457200">
              <a:buFont typeface="Wingdings" panose="05000000000000000000" pitchFamily="2" charset="2"/>
              <a:buChar char="v"/>
            </a:pPr>
            <a:r>
              <a:rPr lang="en-US" sz="2800" b="1" dirty="0" smtClean="0">
                <a:solidFill>
                  <a:srgbClr val="FF0000"/>
                </a:solidFill>
              </a:rPr>
              <a:t>              Here </a:t>
            </a:r>
            <a:r>
              <a:rPr lang="en-US" sz="2800" b="1" dirty="0">
                <a:solidFill>
                  <a:srgbClr val="FF0000"/>
                </a:solidFill>
              </a:rPr>
              <a:t>are three types of address translation</a:t>
            </a:r>
            <a:r>
              <a:rPr lang="en-US" sz="2800" b="1" dirty="0" smtClean="0">
                <a:solidFill>
                  <a:srgbClr val="FF0000"/>
                </a:solidFill>
              </a:rPr>
              <a:t>:</a:t>
            </a:r>
            <a:endParaRPr lang="en-US" sz="2800" b="1" dirty="0">
              <a:solidFill>
                <a:srgbClr val="FF0000"/>
              </a:solidFill>
            </a:endParaRPr>
          </a:p>
          <a:p>
            <a:pPr>
              <a:buFont typeface="+mj-lt"/>
              <a:buAutoNum type="arabicPeriod"/>
            </a:pPr>
            <a:r>
              <a:rPr lang="en-US" sz="2800" b="1" u="sng" dirty="0">
                <a:solidFill>
                  <a:srgbClr val="FFC000"/>
                </a:solidFill>
              </a:rPr>
              <a:t>Static NAT – </a:t>
            </a:r>
            <a:r>
              <a:rPr lang="en-US" sz="2800" b="1" u="sng" dirty="0" smtClean="0">
                <a:solidFill>
                  <a:srgbClr val="FFC000"/>
                </a:solidFill>
              </a:rPr>
              <a:t>:</a:t>
            </a:r>
            <a:r>
              <a:rPr lang="en-US" sz="2800" b="1" dirty="0" smtClean="0">
                <a:solidFill>
                  <a:srgbClr val="FFC000"/>
                </a:solidFill>
              </a:rPr>
              <a:t> </a:t>
            </a:r>
            <a:r>
              <a:rPr lang="en-US" sz="2800" dirty="0" smtClean="0"/>
              <a:t>translates </a:t>
            </a:r>
            <a:r>
              <a:rPr lang="en-US" sz="2800" dirty="0"/>
              <a:t>one private IP address to a public one. </a:t>
            </a:r>
            <a:r>
              <a:rPr lang="en-US" sz="2800" dirty="0"/>
              <a:t>The public IP address is always the same.</a:t>
            </a:r>
          </a:p>
          <a:p>
            <a:pPr>
              <a:buFont typeface="+mj-lt"/>
              <a:buAutoNum type="arabicPeriod"/>
            </a:pPr>
            <a:r>
              <a:rPr lang="en-US" sz="2800" b="1" u="sng" dirty="0">
                <a:solidFill>
                  <a:srgbClr val="24A9E1"/>
                </a:solidFill>
              </a:rPr>
              <a:t>Dynamic NAT – </a:t>
            </a:r>
            <a:r>
              <a:rPr lang="en-US" sz="2800" b="1" u="sng" dirty="0" smtClean="0">
                <a:solidFill>
                  <a:srgbClr val="24A9E1"/>
                </a:solidFill>
              </a:rPr>
              <a:t>: </a:t>
            </a:r>
            <a:r>
              <a:rPr lang="en-US" sz="2800" dirty="0" smtClean="0"/>
              <a:t>private </a:t>
            </a:r>
            <a:r>
              <a:rPr lang="en-US" sz="2800" dirty="0"/>
              <a:t>IP addresses are mapped to the pool of public IP addresses.</a:t>
            </a:r>
          </a:p>
          <a:p>
            <a:pPr>
              <a:buFont typeface="+mj-lt"/>
              <a:buAutoNum type="arabicPeriod"/>
            </a:pPr>
            <a:r>
              <a:rPr lang="en-US" sz="2800" b="1" u="sng" dirty="0">
                <a:solidFill>
                  <a:schemeClr val="accent2">
                    <a:lumMod val="75000"/>
                  </a:schemeClr>
                </a:solidFill>
              </a:rPr>
              <a:t>Port Address Translation (PAT) – </a:t>
            </a:r>
            <a:r>
              <a:rPr lang="en-US" sz="2800" b="1" u="sng" dirty="0" smtClean="0">
                <a:solidFill>
                  <a:schemeClr val="accent2">
                    <a:lumMod val="75000"/>
                  </a:schemeClr>
                </a:solidFill>
              </a:rPr>
              <a:t>: </a:t>
            </a:r>
            <a:r>
              <a:rPr lang="en-US" sz="2800" dirty="0" smtClean="0"/>
              <a:t>one </a:t>
            </a:r>
            <a:r>
              <a:rPr lang="en-US" sz="2800" dirty="0"/>
              <a:t>public IP address is used for all internal devices, but a different port is assigned to each private IP address. </a:t>
            </a:r>
            <a:r>
              <a:rPr lang="en-US" sz="2800" dirty="0"/>
              <a:t>Also known as NAT Overload.</a:t>
            </a:r>
          </a:p>
        </p:txBody>
      </p:sp>
    </p:spTree>
    <p:extLst>
      <p:ext uri="{BB962C8B-B14F-4D97-AF65-F5344CB8AC3E}">
        <p14:creationId xmlns:p14="http://schemas.microsoft.com/office/powerpoint/2010/main" val="25888728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9" name="Rectangle 8"/>
          <p:cNvSpPr/>
          <p:nvPr/>
        </p:nvSpPr>
        <p:spPr>
          <a:xfrm>
            <a:off x="318052" y="1190831"/>
            <a:ext cx="11754623" cy="4832092"/>
          </a:xfrm>
          <a:prstGeom prst="rect">
            <a:avLst/>
          </a:prstGeom>
        </p:spPr>
        <p:txBody>
          <a:bodyPr wrap="square">
            <a:spAutoFit/>
          </a:bodyPr>
          <a:lstStyle/>
          <a:p>
            <a:r>
              <a:rPr lang="en-US" sz="2800" dirty="0" smtClean="0"/>
              <a:t>                                              </a:t>
            </a:r>
            <a:r>
              <a:rPr lang="en-US" sz="2800" b="1" u="sng" dirty="0" smtClean="0">
                <a:solidFill>
                  <a:srgbClr val="FF0000"/>
                </a:solidFill>
              </a:rPr>
              <a:t>Static NAT</a:t>
            </a:r>
          </a:p>
          <a:p>
            <a:endParaRPr lang="en-US" sz="2800" b="1" u="sng" dirty="0">
              <a:solidFill>
                <a:srgbClr val="FF0000"/>
              </a:solidFill>
            </a:endParaRPr>
          </a:p>
          <a:p>
            <a:pPr marL="457200" indent="-457200">
              <a:buFont typeface="Wingdings" panose="05000000000000000000" pitchFamily="2" charset="2"/>
              <a:buChar char="q"/>
            </a:pPr>
            <a:r>
              <a:rPr lang="en-US" sz="2800" dirty="0">
                <a:solidFill>
                  <a:schemeClr val="accent6"/>
                </a:solidFill>
              </a:rPr>
              <a:t>With static NAT, routers or firewalls translate one private IP address to a single public IP address.</a:t>
            </a:r>
            <a:r>
              <a:rPr lang="en-US" sz="2800" dirty="0"/>
              <a:t> </a:t>
            </a:r>
            <a:r>
              <a:rPr lang="en-US" sz="2800" dirty="0"/>
              <a:t>Each private IP address is mapped to a single public IP address. </a:t>
            </a:r>
            <a:endParaRPr lang="en-US" sz="2800" dirty="0" smtClean="0"/>
          </a:p>
          <a:p>
            <a:pPr marL="457200" indent="-457200">
              <a:buFont typeface="Wingdings" panose="05000000000000000000" pitchFamily="2" charset="2"/>
              <a:buChar char="q"/>
            </a:pPr>
            <a:r>
              <a:rPr lang="en-US" sz="2800" dirty="0" smtClean="0">
                <a:solidFill>
                  <a:srgbClr val="24A9E1"/>
                </a:solidFill>
              </a:rPr>
              <a:t>Static </a:t>
            </a:r>
            <a:r>
              <a:rPr lang="en-US" sz="2800" dirty="0">
                <a:solidFill>
                  <a:srgbClr val="24A9E1"/>
                </a:solidFill>
              </a:rPr>
              <a:t>NAT is not often used because it requires one public IP address for each private IP address.</a:t>
            </a:r>
          </a:p>
          <a:p>
            <a:pPr marL="457200" indent="-457200">
              <a:buFont typeface="Wingdings" panose="05000000000000000000" pitchFamily="2" charset="2"/>
              <a:buChar char="q"/>
            </a:pPr>
            <a:r>
              <a:rPr lang="en-US" sz="2800" dirty="0">
                <a:solidFill>
                  <a:srgbClr val="FF0000"/>
                </a:solidFill>
              </a:rPr>
              <a:t>To configure static NAT, three steps are required:</a:t>
            </a:r>
          </a:p>
          <a:p>
            <a:pPr marL="514350" indent="-514350">
              <a:buAutoNum type="arabicPeriod"/>
            </a:pPr>
            <a:r>
              <a:rPr lang="en-US" sz="2800" b="1" dirty="0" smtClean="0"/>
              <a:t>configure </a:t>
            </a:r>
            <a:r>
              <a:rPr lang="en-US" sz="2800" b="1" dirty="0"/>
              <a:t>private/public IP address mapping by using the </a:t>
            </a:r>
            <a:endParaRPr lang="en-US" sz="2800" b="1" dirty="0" smtClean="0"/>
          </a:p>
          <a:p>
            <a:pPr marL="457200" indent="-457200">
              <a:buFont typeface="Wingdings" panose="05000000000000000000" pitchFamily="2" charset="2"/>
              <a:buChar char="Ø"/>
            </a:pPr>
            <a:r>
              <a:rPr lang="en-US" sz="2800" b="1" dirty="0"/>
              <a:t> </a:t>
            </a:r>
            <a:r>
              <a:rPr lang="en-US" sz="2800" b="1" dirty="0" smtClean="0"/>
              <a:t>                 </a:t>
            </a:r>
            <a:r>
              <a:rPr lang="en-US" sz="2800" b="1" u="sng" dirty="0" smtClean="0">
                <a:solidFill>
                  <a:schemeClr val="accent6"/>
                </a:solidFill>
              </a:rPr>
              <a:t>ip  </a:t>
            </a:r>
            <a:r>
              <a:rPr lang="en-US" sz="2800" b="1" u="sng" dirty="0" err="1" smtClean="0">
                <a:solidFill>
                  <a:schemeClr val="accent6"/>
                </a:solidFill>
              </a:rPr>
              <a:t>nat</a:t>
            </a:r>
            <a:r>
              <a:rPr lang="en-US" sz="2800" b="1" u="sng" dirty="0" smtClean="0">
                <a:solidFill>
                  <a:schemeClr val="accent6"/>
                </a:solidFill>
              </a:rPr>
              <a:t> </a:t>
            </a:r>
            <a:r>
              <a:rPr lang="en-US" sz="2800" b="1" u="sng" dirty="0">
                <a:solidFill>
                  <a:schemeClr val="accent6"/>
                </a:solidFill>
              </a:rPr>
              <a:t>inside source static </a:t>
            </a:r>
            <a:r>
              <a:rPr lang="en-US" sz="2800" b="1" u="sng" dirty="0">
                <a:solidFill>
                  <a:srgbClr val="0A1F61"/>
                </a:solidFill>
              </a:rPr>
              <a:t>PRIVATE_IP</a:t>
            </a:r>
            <a:r>
              <a:rPr lang="en-US" sz="2800" b="1" u="sng" dirty="0">
                <a:solidFill>
                  <a:schemeClr val="accent6"/>
                </a:solidFill>
              </a:rPr>
              <a:t> </a:t>
            </a:r>
            <a:r>
              <a:rPr lang="en-US" sz="2800" b="1" u="sng" dirty="0">
                <a:solidFill>
                  <a:srgbClr val="0070C0"/>
                </a:solidFill>
              </a:rPr>
              <a:t>PUBLIC_IP</a:t>
            </a:r>
            <a:r>
              <a:rPr lang="en-US" sz="2800" b="1" u="sng" dirty="0">
                <a:solidFill>
                  <a:schemeClr val="accent6"/>
                </a:solidFill>
              </a:rPr>
              <a:t> </a:t>
            </a:r>
            <a:r>
              <a:rPr lang="en-US" sz="2800" b="1" u="sng" dirty="0" smtClean="0">
                <a:solidFill>
                  <a:schemeClr val="accent6"/>
                </a:solidFill>
              </a:rPr>
              <a:t>   command</a:t>
            </a:r>
            <a:r>
              <a:rPr lang="en-US" sz="2800" b="1" u="sng" dirty="0">
                <a:solidFill>
                  <a:schemeClr val="accent6"/>
                </a:solidFill>
              </a:rPr>
              <a:t/>
            </a:r>
            <a:br>
              <a:rPr lang="en-US" sz="2800" b="1" u="sng" dirty="0">
                <a:solidFill>
                  <a:schemeClr val="accent6"/>
                </a:solidFill>
              </a:rPr>
            </a:br>
            <a:endParaRPr lang="en-US" sz="2800" u="sng" dirty="0">
              <a:solidFill>
                <a:schemeClr val="accent6"/>
              </a:solidFill>
            </a:endParaRPr>
          </a:p>
        </p:txBody>
      </p:sp>
    </p:spTree>
    <p:extLst>
      <p:ext uri="{BB962C8B-B14F-4D97-AF65-F5344CB8AC3E}">
        <p14:creationId xmlns:p14="http://schemas.microsoft.com/office/powerpoint/2010/main" val="293619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148102" y="1771469"/>
            <a:ext cx="11924573" cy="2246769"/>
          </a:xfrm>
          <a:prstGeom prst="rect">
            <a:avLst/>
          </a:prstGeom>
        </p:spPr>
        <p:txBody>
          <a:bodyPr wrap="square">
            <a:spAutoFit/>
          </a:bodyPr>
          <a:lstStyle/>
          <a:p>
            <a:pPr marL="342900" indent="-342900">
              <a:buFont typeface="Wingdings" panose="05000000000000000000" pitchFamily="2" charset="2"/>
              <a:buChar char="Ø"/>
            </a:pPr>
            <a:r>
              <a:rPr lang="en-US" sz="2800" dirty="0"/>
              <a:t>2</a:t>
            </a:r>
            <a:r>
              <a:rPr lang="en-US" sz="2800" b="1" dirty="0"/>
              <a:t>. configure the router’s inside interface using the </a:t>
            </a:r>
            <a:r>
              <a:rPr lang="en-US" sz="2800" b="1" u="sng" dirty="0">
                <a:solidFill>
                  <a:srgbClr val="FF0000"/>
                </a:solidFill>
              </a:rPr>
              <a:t>ip </a:t>
            </a:r>
            <a:r>
              <a:rPr lang="en-US" sz="2800" b="1" u="sng" dirty="0" err="1">
                <a:solidFill>
                  <a:srgbClr val="FF0000"/>
                </a:solidFill>
              </a:rPr>
              <a:t>n</a:t>
            </a:r>
            <a:r>
              <a:rPr lang="en-US" sz="2800" b="1" u="sng" dirty="0" err="1" smtClean="0">
                <a:solidFill>
                  <a:srgbClr val="FF0000"/>
                </a:solidFill>
              </a:rPr>
              <a:t>at</a:t>
            </a:r>
            <a:r>
              <a:rPr lang="en-US" sz="2800" b="1" u="sng" dirty="0" smtClean="0">
                <a:solidFill>
                  <a:srgbClr val="FF0000"/>
                </a:solidFill>
              </a:rPr>
              <a:t> </a:t>
            </a:r>
            <a:r>
              <a:rPr lang="en-US" sz="2800" b="1" u="sng" dirty="0">
                <a:solidFill>
                  <a:srgbClr val="FF0000"/>
                </a:solidFill>
              </a:rPr>
              <a:t>inside</a:t>
            </a:r>
            <a:r>
              <a:rPr lang="en-US" sz="2800" b="1" dirty="0"/>
              <a:t> </a:t>
            </a:r>
            <a:r>
              <a:rPr lang="en-US" sz="2800" b="1" dirty="0" smtClean="0"/>
              <a:t>command.</a:t>
            </a:r>
            <a:r>
              <a:rPr lang="en-US" sz="2800" b="1" dirty="0"/>
              <a:t/>
            </a:r>
            <a:br>
              <a:rPr lang="en-US" sz="2800" b="1" dirty="0"/>
            </a:br>
            <a:r>
              <a:rPr lang="en-US" sz="2800" b="1" dirty="0"/>
              <a:t>3. configure the router’s outside interface using the </a:t>
            </a:r>
            <a:r>
              <a:rPr lang="en-US" sz="2800" b="1" u="sng" dirty="0">
                <a:solidFill>
                  <a:srgbClr val="FF0000"/>
                </a:solidFill>
              </a:rPr>
              <a:t>ip </a:t>
            </a:r>
            <a:r>
              <a:rPr lang="en-US" sz="2800" b="1" u="sng" dirty="0" err="1">
                <a:solidFill>
                  <a:srgbClr val="FF0000"/>
                </a:solidFill>
              </a:rPr>
              <a:t>nat</a:t>
            </a:r>
            <a:r>
              <a:rPr lang="en-US" sz="2800" b="1" u="sng" dirty="0">
                <a:solidFill>
                  <a:srgbClr val="FF0000"/>
                </a:solidFill>
              </a:rPr>
              <a:t> outside</a:t>
            </a:r>
            <a:r>
              <a:rPr lang="en-US" sz="2800" b="1" dirty="0"/>
              <a:t> </a:t>
            </a:r>
            <a:r>
              <a:rPr lang="en-US" sz="2800" b="1" dirty="0" smtClean="0"/>
              <a:t>command.</a:t>
            </a:r>
          </a:p>
          <a:p>
            <a:endParaRPr lang="en-US" sz="2800" b="1" dirty="0" smtClean="0"/>
          </a:p>
          <a:p>
            <a:pPr marL="342900" indent="-342900">
              <a:buFont typeface="Wingdings" panose="05000000000000000000" pitchFamily="2" charset="2"/>
              <a:buChar char="Ø"/>
            </a:pPr>
            <a:r>
              <a:rPr lang="en-US" sz="2800" dirty="0">
                <a:solidFill>
                  <a:srgbClr val="0070C0"/>
                </a:solidFill>
              </a:rPr>
              <a:t>Here is an example</a:t>
            </a:r>
            <a:r>
              <a:rPr lang="en-US" sz="2800" dirty="0" smtClean="0">
                <a:solidFill>
                  <a:srgbClr val="0070C0"/>
                </a:solidFill>
              </a:rPr>
              <a:t>.</a:t>
            </a:r>
          </a:p>
          <a:p>
            <a:endParaRPr lang="en-US" sz="2800" b="1" dirty="0"/>
          </a:p>
        </p:txBody>
      </p:sp>
      <p:pic>
        <p:nvPicPr>
          <p:cNvPr id="9" name="Picture 8"/>
          <p:cNvPicPr>
            <a:picLocks noChangeAspect="1"/>
          </p:cNvPicPr>
          <p:nvPr/>
        </p:nvPicPr>
        <p:blipFill>
          <a:blip r:embed="rId6"/>
          <a:stretch>
            <a:fillRect/>
          </a:stretch>
        </p:blipFill>
        <p:spPr>
          <a:xfrm>
            <a:off x="3948940" y="3336206"/>
            <a:ext cx="5739874" cy="2613037"/>
          </a:xfrm>
          <a:prstGeom prst="rect">
            <a:avLst/>
          </a:prstGeom>
        </p:spPr>
      </p:pic>
    </p:spTree>
    <p:extLst>
      <p:ext uri="{BB962C8B-B14F-4D97-AF65-F5344CB8AC3E}">
        <p14:creationId xmlns:p14="http://schemas.microsoft.com/office/powerpoint/2010/main" val="20013368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651740" y="1683997"/>
            <a:ext cx="11370037" cy="4370427"/>
          </a:xfrm>
          <a:prstGeom prst="rect">
            <a:avLst/>
          </a:prstGeom>
        </p:spPr>
        <p:txBody>
          <a:bodyPr wrap="square">
            <a:spAutoFit/>
          </a:bodyPr>
          <a:lstStyle/>
          <a:p>
            <a:pPr marL="457200" indent="-457200">
              <a:buFont typeface="Wingdings" panose="05000000000000000000" pitchFamily="2" charset="2"/>
              <a:buChar char="q"/>
            </a:pPr>
            <a:r>
              <a:rPr lang="en-US" sz="2800" b="1" dirty="0">
                <a:solidFill>
                  <a:schemeClr val="accent6"/>
                </a:solidFill>
              </a:rPr>
              <a:t>Computer A requests a web resource from S1. Computer A uses its private IP address when sending the request to router R1. Router R1 receives the request, changes the private IP address to the public one and sends the request to S1. S1 responds to R1</a:t>
            </a:r>
            <a:r>
              <a:rPr lang="en-US" sz="2800" dirty="0"/>
              <a:t>. R1 receives the response, looks up in its NAT  table and changes the destination IP address to the private IP address of Computer A</a:t>
            </a:r>
            <a:r>
              <a:rPr lang="en-US" sz="2800" dirty="0" smtClean="0"/>
              <a:t>.</a:t>
            </a:r>
          </a:p>
          <a:p>
            <a:endParaRPr lang="en-US" sz="2800" dirty="0"/>
          </a:p>
          <a:p>
            <a:pPr marL="457200" indent="-457200">
              <a:buFont typeface="Wingdings" panose="05000000000000000000" pitchFamily="2" charset="2"/>
              <a:buChar char="q"/>
            </a:pPr>
            <a:r>
              <a:rPr lang="en-US" sz="2800" b="1" dirty="0">
                <a:solidFill>
                  <a:srgbClr val="FF0000"/>
                </a:solidFill>
              </a:rPr>
              <a:t>In the example above, we need to configure static NAT. To do that, the following commands are required on R1:</a:t>
            </a:r>
          </a:p>
          <a:p>
            <a:pPr marL="285750" indent="-285750">
              <a:buFont typeface="Wingdings" panose="05000000000000000000" pitchFamily="2" charset="2"/>
              <a:buChar char="q"/>
            </a:pPr>
            <a:endParaRPr lang="ar-EG" sz="2600" b="1" dirty="0"/>
          </a:p>
        </p:txBody>
      </p:sp>
    </p:spTree>
    <p:extLst>
      <p:ext uri="{BB962C8B-B14F-4D97-AF65-F5344CB8AC3E}">
        <p14:creationId xmlns:p14="http://schemas.microsoft.com/office/powerpoint/2010/main" val="6184323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pic>
        <p:nvPicPr>
          <p:cNvPr id="3074" name="Picture 2" descr="static nat configura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78965" y="1429895"/>
            <a:ext cx="7277156" cy="133590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80551" y="2905208"/>
            <a:ext cx="10952348" cy="1938992"/>
          </a:xfrm>
          <a:prstGeom prst="rect">
            <a:avLst/>
          </a:prstGeom>
        </p:spPr>
        <p:txBody>
          <a:bodyPr wrap="square">
            <a:spAutoFit/>
          </a:bodyPr>
          <a:lstStyle/>
          <a:p>
            <a:pPr marL="342900" indent="-342900">
              <a:buFont typeface="Wingdings" panose="05000000000000000000" pitchFamily="2" charset="2"/>
              <a:buChar char="Ø"/>
            </a:pPr>
            <a:r>
              <a:rPr lang="en-US" sz="2400" dirty="0"/>
              <a:t>Using the commands above, we have configured a static mapping between </a:t>
            </a:r>
            <a:r>
              <a:rPr lang="en-US" sz="2400" b="1" dirty="0">
                <a:solidFill>
                  <a:srgbClr val="FF0000"/>
                </a:solidFill>
              </a:rPr>
              <a:t>Computer A’s private IP address of 10.0.0.2 and router’s R1 public IP address of </a:t>
            </a:r>
            <a:r>
              <a:rPr lang="en-US" sz="2400" b="1" dirty="0">
                <a:solidFill>
                  <a:schemeClr val="accent6"/>
                </a:solidFill>
              </a:rPr>
              <a:t>59.50.50.1. To check NAT, you can use the show ip </a:t>
            </a:r>
            <a:r>
              <a:rPr lang="en-US" sz="2400" b="1" dirty="0" err="1">
                <a:solidFill>
                  <a:schemeClr val="accent6"/>
                </a:solidFill>
              </a:rPr>
              <a:t>nat</a:t>
            </a:r>
            <a:r>
              <a:rPr lang="en-US" sz="2400" b="1" dirty="0">
                <a:solidFill>
                  <a:schemeClr val="accent6"/>
                </a:solidFill>
              </a:rPr>
              <a:t> translations command:</a:t>
            </a:r>
          </a:p>
          <a:p>
            <a:r>
              <a:rPr lang="en-US" sz="2400" dirty="0" smtClean="0"/>
              <a:t/>
            </a:r>
            <a:br>
              <a:rPr lang="en-US" sz="2400" dirty="0" smtClean="0"/>
            </a:br>
            <a:endParaRPr lang="ar-EG" sz="2400" dirty="0"/>
          </a:p>
        </p:txBody>
      </p:sp>
      <p:pic>
        <p:nvPicPr>
          <p:cNvPr id="3076" name="Picture 4" descr="https://603168-1953132-raikfcquaxqncofqfm.stackpathdns.com/wp-content/images/show_ip_nat_translations.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74165" y="4267200"/>
            <a:ext cx="9171678" cy="123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6153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9" name="Rectangle 8"/>
          <p:cNvSpPr/>
          <p:nvPr/>
        </p:nvSpPr>
        <p:spPr>
          <a:xfrm>
            <a:off x="697237" y="1316932"/>
            <a:ext cx="10499034" cy="4401205"/>
          </a:xfrm>
          <a:prstGeom prst="rect">
            <a:avLst/>
          </a:prstGeom>
        </p:spPr>
        <p:txBody>
          <a:bodyPr wrap="square">
            <a:spAutoFit/>
          </a:bodyPr>
          <a:lstStyle/>
          <a:p>
            <a:pPr algn="ctr"/>
            <a:r>
              <a:rPr lang="en-US" sz="2800" b="1" u="sng" dirty="0">
                <a:solidFill>
                  <a:srgbClr val="FF0000"/>
                </a:solidFill>
              </a:rPr>
              <a:t>Dynamic </a:t>
            </a:r>
            <a:r>
              <a:rPr lang="en-US" sz="2800" b="1" u="sng" dirty="0" smtClean="0">
                <a:solidFill>
                  <a:srgbClr val="FF0000"/>
                </a:solidFill>
              </a:rPr>
              <a:t>NAT</a:t>
            </a:r>
          </a:p>
          <a:p>
            <a:pPr algn="ctr"/>
            <a:endParaRPr lang="en-US" sz="2800" b="1" u="sng" dirty="0">
              <a:solidFill>
                <a:srgbClr val="FF0000"/>
              </a:solidFill>
            </a:endParaRPr>
          </a:p>
          <a:p>
            <a:pPr marL="457200" indent="-457200">
              <a:buFont typeface="Wingdings" panose="05000000000000000000" pitchFamily="2" charset="2"/>
              <a:buChar char="q"/>
            </a:pPr>
            <a:r>
              <a:rPr lang="en-US" sz="2800" dirty="0">
                <a:solidFill>
                  <a:schemeClr val="accent6"/>
                </a:solidFill>
              </a:rPr>
              <a:t>Unlike with static NAT, where you had to manually define a static mapping between a private and public address,</a:t>
            </a:r>
            <a:r>
              <a:rPr lang="en-US" sz="2800" dirty="0"/>
              <a:t> dynamic NAT does the mapping of a local address to a global address happens dynamically. </a:t>
            </a:r>
            <a:endParaRPr lang="en-US" sz="2800" dirty="0" smtClean="0"/>
          </a:p>
          <a:p>
            <a:pPr marL="457200" indent="-457200">
              <a:buFont typeface="Wingdings" panose="05000000000000000000" pitchFamily="2" charset="2"/>
              <a:buChar char="q"/>
            </a:pPr>
            <a:r>
              <a:rPr lang="en-US" sz="2800" dirty="0" smtClean="0">
                <a:solidFill>
                  <a:srgbClr val="FF0000"/>
                </a:solidFill>
              </a:rPr>
              <a:t>This </a:t>
            </a:r>
            <a:r>
              <a:rPr lang="en-US" sz="2800" dirty="0">
                <a:solidFill>
                  <a:srgbClr val="FF0000"/>
                </a:solidFill>
              </a:rPr>
              <a:t>means that the router dynamically picks an address from the global address pool that is not currently assigned. </a:t>
            </a:r>
            <a:r>
              <a:rPr lang="en-US" sz="2800" dirty="0"/>
              <a:t>The dynamic entry stays in the NAT translations table as long as the traffic is exchanged. </a:t>
            </a:r>
            <a:endParaRPr lang="en-US" sz="2800" dirty="0" smtClean="0"/>
          </a:p>
        </p:txBody>
      </p:sp>
    </p:spTree>
    <p:extLst>
      <p:ext uri="{BB962C8B-B14F-4D97-AF65-F5344CB8AC3E}">
        <p14:creationId xmlns:p14="http://schemas.microsoft.com/office/powerpoint/2010/main" val="29520374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384313" y="1683997"/>
            <a:ext cx="11688361" cy="3939540"/>
          </a:xfrm>
          <a:prstGeom prst="rect">
            <a:avLst/>
          </a:prstGeom>
        </p:spPr>
        <p:txBody>
          <a:bodyPr wrap="square">
            <a:spAutoFit/>
          </a:bodyPr>
          <a:lstStyle/>
          <a:p>
            <a:pPr marL="457200" indent="-457200">
              <a:buFont typeface="Wingdings" panose="05000000000000000000" pitchFamily="2" charset="2"/>
              <a:buChar char="q"/>
            </a:pPr>
            <a:r>
              <a:rPr lang="en-US" sz="2800" dirty="0"/>
              <a:t>The entry times out after a period of inactivity and the global IP address can be used for new translations.</a:t>
            </a:r>
          </a:p>
          <a:p>
            <a:pPr marL="457200" indent="-457200">
              <a:buFont typeface="Wingdings" panose="05000000000000000000" pitchFamily="2" charset="2"/>
              <a:buChar char="Ø"/>
            </a:pPr>
            <a:r>
              <a:rPr lang="en-US" sz="2800" dirty="0"/>
              <a:t>With </a:t>
            </a:r>
            <a:r>
              <a:rPr lang="en-US" sz="2800" u="sng" dirty="0">
                <a:solidFill>
                  <a:schemeClr val="accent6"/>
                </a:solidFill>
              </a:rPr>
              <a:t>dynamic NAT, </a:t>
            </a:r>
            <a:r>
              <a:rPr lang="en-US" sz="2800" dirty="0"/>
              <a:t>you need to specify two sets of addresses on your Cisco router:</a:t>
            </a:r>
          </a:p>
          <a:p>
            <a:pPr>
              <a:buFont typeface="Arial" panose="020B0604020202020204" pitchFamily="34" charset="0"/>
              <a:buChar char="•"/>
            </a:pPr>
            <a:r>
              <a:rPr lang="en-US" sz="2800" u="sng" dirty="0">
                <a:solidFill>
                  <a:srgbClr val="0070C0"/>
                </a:solidFill>
              </a:rPr>
              <a:t>T</a:t>
            </a:r>
            <a:r>
              <a:rPr lang="en-US" sz="2800" u="sng" dirty="0" smtClean="0">
                <a:solidFill>
                  <a:srgbClr val="0070C0"/>
                </a:solidFill>
              </a:rPr>
              <a:t>he </a:t>
            </a:r>
            <a:r>
              <a:rPr lang="en-US" sz="2800" u="sng" dirty="0">
                <a:solidFill>
                  <a:srgbClr val="0070C0"/>
                </a:solidFill>
              </a:rPr>
              <a:t>inside addresses that will be translated</a:t>
            </a:r>
          </a:p>
          <a:p>
            <a:pPr>
              <a:buFont typeface="Arial" panose="020B0604020202020204" pitchFamily="34" charset="0"/>
              <a:buChar char="•"/>
            </a:pPr>
            <a:r>
              <a:rPr lang="en-US" sz="2800" u="sng" dirty="0">
                <a:solidFill>
                  <a:srgbClr val="FF0000"/>
                </a:solidFill>
              </a:rPr>
              <a:t>A</a:t>
            </a:r>
            <a:r>
              <a:rPr lang="en-US" sz="2800" u="sng" dirty="0" smtClean="0">
                <a:solidFill>
                  <a:srgbClr val="FF0000"/>
                </a:solidFill>
              </a:rPr>
              <a:t> </a:t>
            </a:r>
            <a:r>
              <a:rPr lang="en-US" sz="2800" u="sng" dirty="0">
                <a:solidFill>
                  <a:srgbClr val="FF0000"/>
                </a:solidFill>
              </a:rPr>
              <a:t>pool of global </a:t>
            </a:r>
            <a:r>
              <a:rPr lang="en-US" sz="2800" u="sng" dirty="0" smtClean="0">
                <a:solidFill>
                  <a:srgbClr val="FF0000"/>
                </a:solidFill>
              </a:rPr>
              <a:t>addresses</a:t>
            </a:r>
          </a:p>
          <a:p>
            <a:endParaRPr lang="en-US" sz="2800" u="sng" dirty="0" smtClean="0">
              <a:solidFill>
                <a:srgbClr val="FF0000"/>
              </a:solidFill>
            </a:endParaRPr>
          </a:p>
          <a:p>
            <a:pPr>
              <a:buFont typeface="Arial" panose="020B0604020202020204" pitchFamily="34" charset="0"/>
              <a:buChar char="•"/>
            </a:pPr>
            <a:r>
              <a:rPr lang="en-US" sz="2800" dirty="0"/>
              <a:t>To configure dynamic NAT, the following steps are required:</a:t>
            </a:r>
            <a:endParaRPr lang="en-US" sz="2800" u="sng" dirty="0">
              <a:solidFill>
                <a:srgbClr val="FF0000"/>
              </a:solidFill>
            </a:endParaRPr>
          </a:p>
          <a:p>
            <a:pPr marL="285750" indent="-285750">
              <a:buFont typeface="Wingdings" panose="05000000000000000000" pitchFamily="2" charset="2"/>
              <a:buChar char="q"/>
            </a:pPr>
            <a:endParaRPr lang="ar-EG" sz="2600" b="1" dirty="0"/>
          </a:p>
        </p:txBody>
      </p:sp>
    </p:spTree>
    <p:extLst>
      <p:ext uri="{BB962C8B-B14F-4D97-AF65-F5344CB8AC3E}">
        <p14:creationId xmlns:p14="http://schemas.microsoft.com/office/powerpoint/2010/main" val="31383723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170224" y="1683997"/>
            <a:ext cx="11703724" cy="4370427"/>
          </a:xfrm>
          <a:prstGeom prst="rect">
            <a:avLst/>
          </a:prstGeom>
        </p:spPr>
        <p:txBody>
          <a:bodyPr wrap="square">
            <a:spAutoFit/>
          </a:bodyPr>
          <a:lstStyle/>
          <a:p>
            <a:r>
              <a:rPr lang="en-US" sz="2800" dirty="0" smtClean="0"/>
              <a:t>1.configure </a:t>
            </a:r>
            <a:r>
              <a:rPr lang="en-US" sz="2800" dirty="0"/>
              <a:t>the router’s inside interface using the </a:t>
            </a:r>
            <a:r>
              <a:rPr lang="en-US" sz="2800" b="1" i="1" u="sng" dirty="0">
                <a:solidFill>
                  <a:schemeClr val="accent2"/>
                </a:solidFill>
              </a:rPr>
              <a:t>ip </a:t>
            </a:r>
            <a:r>
              <a:rPr lang="en-US" sz="2800" b="1" i="1" u="sng" dirty="0" err="1">
                <a:solidFill>
                  <a:schemeClr val="accent2"/>
                </a:solidFill>
              </a:rPr>
              <a:t>nat</a:t>
            </a:r>
            <a:r>
              <a:rPr lang="en-US" sz="2800" b="1" i="1" u="sng" dirty="0">
                <a:solidFill>
                  <a:schemeClr val="accent2"/>
                </a:solidFill>
              </a:rPr>
              <a:t> inside</a:t>
            </a:r>
            <a:r>
              <a:rPr lang="en-US" sz="2800" dirty="0"/>
              <a:t> </a:t>
            </a:r>
            <a:r>
              <a:rPr lang="en-US" sz="2800" dirty="0" smtClean="0"/>
              <a:t>command.</a:t>
            </a:r>
            <a:r>
              <a:rPr lang="en-US" sz="2800" dirty="0"/>
              <a:t/>
            </a:r>
            <a:br>
              <a:rPr lang="en-US" sz="2800" dirty="0"/>
            </a:br>
            <a:r>
              <a:rPr lang="en-US" sz="2800" dirty="0"/>
              <a:t>2. configure the router’s outside interface using the </a:t>
            </a:r>
            <a:r>
              <a:rPr lang="en-US" sz="2800" b="1" i="1" u="sng" dirty="0">
                <a:solidFill>
                  <a:schemeClr val="accent6"/>
                </a:solidFill>
              </a:rPr>
              <a:t>ip </a:t>
            </a:r>
            <a:r>
              <a:rPr lang="en-US" sz="2800" b="1" i="1" u="sng" dirty="0" err="1">
                <a:solidFill>
                  <a:schemeClr val="accent6"/>
                </a:solidFill>
              </a:rPr>
              <a:t>nat</a:t>
            </a:r>
            <a:r>
              <a:rPr lang="en-US" sz="2800" b="1" i="1" u="sng" dirty="0">
                <a:solidFill>
                  <a:schemeClr val="accent6"/>
                </a:solidFill>
              </a:rPr>
              <a:t> outside</a:t>
            </a:r>
            <a:r>
              <a:rPr lang="en-US" sz="2800" u="sng" dirty="0"/>
              <a:t> </a:t>
            </a:r>
            <a:r>
              <a:rPr lang="en-US" sz="2800" dirty="0" smtClean="0"/>
              <a:t>command.</a:t>
            </a:r>
            <a:r>
              <a:rPr lang="en-US" sz="2800" dirty="0"/>
              <a:t/>
            </a:r>
            <a:br>
              <a:rPr lang="en-US" sz="2800" dirty="0"/>
            </a:br>
            <a:r>
              <a:rPr lang="en-US" sz="2800" dirty="0"/>
              <a:t>3. configure an </a:t>
            </a:r>
            <a:r>
              <a:rPr lang="en-US" sz="2800" u="sng" dirty="0">
                <a:hlinkClick r:id="rId6"/>
              </a:rPr>
              <a:t>ACL</a:t>
            </a:r>
            <a:r>
              <a:rPr lang="en-US" sz="2800" dirty="0"/>
              <a:t> that has a list of the inside source addresses that will be </a:t>
            </a:r>
            <a:r>
              <a:rPr lang="en-US" sz="2800" dirty="0" smtClean="0"/>
              <a:t>translated.</a:t>
            </a:r>
            <a:r>
              <a:rPr lang="en-US" sz="2800" dirty="0"/>
              <a:t/>
            </a:r>
            <a:br>
              <a:rPr lang="en-US" sz="2800" dirty="0"/>
            </a:br>
            <a:r>
              <a:rPr lang="en-US" sz="2800" dirty="0"/>
              <a:t>4. configure a pool of global IP addresses using the </a:t>
            </a:r>
            <a:r>
              <a:rPr lang="en-US" sz="2800" b="1" i="1" u="sng" dirty="0">
                <a:solidFill>
                  <a:srgbClr val="FF0000"/>
                </a:solidFill>
              </a:rPr>
              <a:t>ip </a:t>
            </a:r>
            <a:r>
              <a:rPr lang="en-US" sz="2800" b="1" i="1" u="sng" dirty="0" err="1">
                <a:solidFill>
                  <a:srgbClr val="FF0000"/>
                </a:solidFill>
              </a:rPr>
              <a:t>nat</a:t>
            </a:r>
            <a:r>
              <a:rPr lang="en-US" sz="2800" b="1" i="1" u="sng" dirty="0">
                <a:solidFill>
                  <a:srgbClr val="FF0000"/>
                </a:solidFill>
              </a:rPr>
              <a:t> pool NAME </a:t>
            </a:r>
            <a:r>
              <a:rPr lang="en-US" sz="2800" b="1" i="1" u="sng" dirty="0">
                <a:solidFill>
                  <a:srgbClr val="7030A0"/>
                </a:solidFill>
              </a:rPr>
              <a:t>FIRST_IP_ADDRESS LAST_IP_ADDRESS netmask SUBNET_MASK</a:t>
            </a:r>
            <a:r>
              <a:rPr lang="en-US" sz="2800" u="sng" dirty="0">
                <a:solidFill>
                  <a:srgbClr val="7030A0"/>
                </a:solidFill>
              </a:rPr>
              <a:t> </a:t>
            </a:r>
            <a:r>
              <a:rPr lang="en-US" sz="2800" dirty="0"/>
              <a:t>command</a:t>
            </a:r>
            <a:br>
              <a:rPr lang="en-US" sz="2800" dirty="0"/>
            </a:br>
            <a:r>
              <a:rPr lang="en-US" sz="2800" dirty="0"/>
              <a:t>5. enable dynamic NAT with the </a:t>
            </a:r>
            <a:r>
              <a:rPr lang="en-US" sz="2800" b="1" i="1" u="sng" dirty="0">
                <a:solidFill>
                  <a:srgbClr val="FF9518"/>
                </a:solidFill>
              </a:rPr>
              <a:t>ip </a:t>
            </a:r>
            <a:r>
              <a:rPr lang="en-US" sz="2800" b="1" i="1" u="sng" dirty="0" err="1">
                <a:solidFill>
                  <a:srgbClr val="FF9518"/>
                </a:solidFill>
              </a:rPr>
              <a:t>nat</a:t>
            </a:r>
            <a:r>
              <a:rPr lang="en-US" sz="2800" b="1" i="1" u="sng" dirty="0">
                <a:solidFill>
                  <a:srgbClr val="FF9518"/>
                </a:solidFill>
              </a:rPr>
              <a:t> inside source list ACL_NUMBER pool NAME</a:t>
            </a:r>
            <a:r>
              <a:rPr lang="en-US" sz="2800" b="1" u="sng" dirty="0">
                <a:solidFill>
                  <a:srgbClr val="FF9518"/>
                </a:solidFill>
              </a:rPr>
              <a:t> global</a:t>
            </a:r>
            <a:r>
              <a:rPr lang="en-US" sz="2800" dirty="0"/>
              <a:t> configuration command</a:t>
            </a:r>
          </a:p>
          <a:p>
            <a:pPr marL="457200" indent="-457200">
              <a:buFont typeface="Wingdings" panose="05000000000000000000" pitchFamily="2" charset="2"/>
              <a:buChar char="q"/>
            </a:pPr>
            <a:r>
              <a:rPr lang="en-US" sz="2800" dirty="0" smtClean="0"/>
              <a:t>                                        </a:t>
            </a:r>
            <a:r>
              <a:rPr lang="en-US" sz="2800" b="1" dirty="0" smtClean="0">
                <a:solidFill>
                  <a:srgbClr val="FF0000"/>
                </a:solidFill>
              </a:rPr>
              <a:t>Consider </a:t>
            </a:r>
            <a:r>
              <a:rPr lang="en-US" sz="2800" b="1" dirty="0">
                <a:solidFill>
                  <a:srgbClr val="FF0000"/>
                </a:solidFill>
              </a:rPr>
              <a:t>the following example:</a:t>
            </a:r>
          </a:p>
          <a:p>
            <a:pPr marL="285750" indent="-285750">
              <a:buFont typeface="Wingdings" panose="05000000000000000000" pitchFamily="2" charset="2"/>
              <a:buChar char="q"/>
            </a:pPr>
            <a:endParaRPr lang="ar-EG" sz="2600" b="1" dirty="0">
              <a:solidFill>
                <a:srgbClr val="FF0000"/>
              </a:solidFill>
            </a:endParaRPr>
          </a:p>
        </p:txBody>
      </p:sp>
    </p:spTree>
    <p:extLst>
      <p:ext uri="{BB962C8B-B14F-4D97-AF65-F5344CB8AC3E}">
        <p14:creationId xmlns:p14="http://schemas.microsoft.com/office/powerpoint/2010/main" val="35154790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3905494" y="1485552"/>
            <a:ext cx="6179410" cy="2196587"/>
          </a:xfrm>
          <a:prstGeom prst="rect">
            <a:avLst/>
          </a:prstGeom>
        </p:spPr>
      </p:pic>
      <p:sp>
        <p:nvSpPr>
          <p:cNvPr id="11" name="Rectangle 10"/>
          <p:cNvSpPr/>
          <p:nvPr/>
        </p:nvSpPr>
        <p:spPr>
          <a:xfrm>
            <a:off x="877027" y="3867251"/>
            <a:ext cx="11314973" cy="1692771"/>
          </a:xfrm>
          <a:prstGeom prst="rect">
            <a:avLst/>
          </a:prstGeom>
        </p:spPr>
        <p:txBody>
          <a:bodyPr wrap="square">
            <a:spAutoFit/>
          </a:bodyPr>
          <a:lstStyle/>
          <a:p>
            <a:pPr marL="457200" indent="-457200">
              <a:buFont typeface="Wingdings" panose="05000000000000000000" pitchFamily="2" charset="2"/>
              <a:buChar char="q"/>
            </a:pPr>
            <a:r>
              <a:rPr lang="en-US" sz="2600" dirty="0"/>
              <a:t>Host A requests a web resource from a internet server S1. </a:t>
            </a:r>
            <a:endParaRPr lang="en-US" sz="2600" dirty="0" smtClean="0"/>
          </a:p>
          <a:p>
            <a:pPr marL="457200" indent="-457200">
              <a:buFont typeface="Wingdings" panose="05000000000000000000" pitchFamily="2" charset="2"/>
              <a:buChar char="q"/>
            </a:pPr>
            <a:r>
              <a:rPr lang="en-US" sz="2600" dirty="0" smtClean="0"/>
              <a:t>Host </a:t>
            </a:r>
            <a:r>
              <a:rPr lang="en-US" sz="2600" dirty="0"/>
              <a:t>A uses its private IP address when sending the request to router R1</a:t>
            </a:r>
            <a:r>
              <a:rPr lang="en-US" sz="2600" dirty="0" smtClean="0"/>
              <a:t>.</a:t>
            </a:r>
          </a:p>
          <a:p>
            <a:pPr marL="457200" indent="-457200">
              <a:buFont typeface="Wingdings" panose="05000000000000000000" pitchFamily="2" charset="2"/>
              <a:buChar char="q"/>
            </a:pPr>
            <a:r>
              <a:rPr lang="en-US" sz="2600" dirty="0" smtClean="0"/>
              <a:t> </a:t>
            </a:r>
            <a:r>
              <a:rPr lang="en-US" sz="2600" dirty="0"/>
              <a:t>Router R1 receives the request, changes the private IP address to one of the available global addresses in the pool and sends the request to S1</a:t>
            </a:r>
            <a:r>
              <a:rPr lang="en-US" sz="2600" dirty="0" smtClean="0"/>
              <a:t>.</a:t>
            </a:r>
          </a:p>
        </p:txBody>
      </p:sp>
    </p:spTree>
    <p:extLst>
      <p:ext uri="{BB962C8B-B14F-4D97-AF65-F5344CB8AC3E}">
        <p14:creationId xmlns:p14="http://schemas.microsoft.com/office/powerpoint/2010/main" val="16150667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459973" y="1749630"/>
            <a:ext cx="11370037" cy="3539430"/>
          </a:xfrm>
          <a:prstGeom prst="rect">
            <a:avLst/>
          </a:prstGeom>
        </p:spPr>
        <p:txBody>
          <a:bodyPr wrap="square">
            <a:spAutoFit/>
          </a:bodyPr>
          <a:lstStyle/>
          <a:p>
            <a:pPr marL="285750" indent="-285750">
              <a:buFont typeface="Wingdings" panose="05000000000000000000" pitchFamily="2" charset="2"/>
              <a:buChar char="q"/>
            </a:pPr>
            <a:r>
              <a:rPr lang="en-US" sz="2800" dirty="0"/>
              <a:t>S1 responds to R1. </a:t>
            </a:r>
            <a:endParaRPr lang="en-US" sz="2800" dirty="0" smtClean="0"/>
          </a:p>
          <a:p>
            <a:pPr marL="285750" indent="-285750">
              <a:buFont typeface="Wingdings" panose="05000000000000000000" pitchFamily="2" charset="2"/>
              <a:buChar char="q"/>
            </a:pPr>
            <a:r>
              <a:rPr lang="en-US" sz="2800" dirty="0" smtClean="0"/>
              <a:t>R1 </a:t>
            </a:r>
            <a:r>
              <a:rPr lang="en-US" sz="2800" dirty="0"/>
              <a:t>receives the response, looks up in its NAT table and changes the destination IP address to the private IP address of Host A</a:t>
            </a:r>
            <a:r>
              <a:rPr lang="en-US" sz="2800" dirty="0" smtClean="0"/>
              <a:t>.</a:t>
            </a:r>
          </a:p>
          <a:p>
            <a:endParaRPr lang="en-US" sz="2800" dirty="0" smtClean="0"/>
          </a:p>
          <a:p>
            <a:pPr marL="457200" indent="-457200">
              <a:buFont typeface="Wingdings" panose="05000000000000000000" pitchFamily="2" charset="2"/>
              <a:buChar char="Ø"/>
            </a:pPr>
            <a:r>
              <a:rPr lang="en-US" sz="2800" b="1" u="sng" dirty="0" smtClean="0">
                <a:solidFill>
                  <a:srgbClr val="FF0000"/>
                </a:solidFill>
              </a:rPr>
              <a:t>To </a:t>
            </a:r>
            <a:r>
              <a:rPr lang="en-US" sz="2800" b="1" u="sng" dirty="0">
                <a:solidFill>
                  <a:srgbClr val="FF0000"/>
                </a:solidFill>
              </a:rPr>
              <a:t>configure dynamic NAT, the following commands are required on R1:</a:t>
            </a:r>
          </a:p>
          <a:p>
            <a:pPr marL="457200" indent="-457200">
              <a:buFont typeface="Wingdings" panose="05000000000000000000" pitchFamily="2" charset="2"/>
              <a:buChar char="Ø"/>
            </a:pPr>
            <a:r>
              <a:rPr lang="en-US" sz="2800" dirty="0"/>
              <a:t>1. </a:t>
            </a:r>
            <a:r>
              <a:rPr lang="en-US" sz="2800" b="1" dirty="0">
                <a:solidFill>
                  <a:srgbClr val="002060"/>
                </a:solidFill>
              </a:rPr>
              <a:t>First we need to configure the router’s inside and outside NAT interfaces:</a:t>
            </a:r>
          </a:p>
          <a:p>
            <a:endParaRPr lang="ar-EG" sz="2800" b="1" dirty="0">
              <a:solidFill>
                <a:srgbClr val="002060"/>
              </a:solidFill>
            </a:endParaRPr>
          </a:p>
        </p:txBody>
      </p:sp>
    </p:spTree>
    <p:extLst>
      <p:ext uri="{BB962C8B-B14F-4D97-AF65-F5344CB8AC3E}">
        <p14:creationId xmlns:p14="http://schemas.microsoft.com/office/powerpoint/2010/main" val="844117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1765742" y="1655059"/>
            <a:ext cx="9064597" cy="1444917"/>
          </a:xfrm>
          <a:prstGeom prst="rect">
            <a:avLst/>
          </a:prstGeom>
        </p:spPr>
      </p:pic>
      <p:sp>
        <p:nvSpPr>
          <p:cNvPr id="11" name="Rectangle 10"/>
          <p:cNvSpPr/>
          <p:nvPr/>
        </p:nvSpPr>
        <p:spPr>
          <a:xfrm>
            <a:off x="651739" y="3259139"/>
            <a:ext cx="11301721" cy="1384995"/>
          </a:xfrm>
          <a:prstGeom prst="rect">
            <a:avLst/>
          </a:prstGeom>
        </p:spPr>
        <p:txBody>
          <a:bodyPr wrap="square">
            <a:spAutoFit/>
          </a:bodyPr>
          <a:lstStyle/>
          <a:p>
            <a:pPr marL="285750" indent="-285750">
              <a:buFont typeface="Wingdings" panose="05000000000000000000" pitchFamily="2" charset="2"/>
              <a:buChar char="Ø"/>
            </a:pPr>
            <a:r>
              <a:rPr lang="en-US" sz="2800" b="1" dirty="0">
                <a:solidFill>
                  <a:srgbClr val="FF0000"/>
                </a:solidFill>
              </a:rPr>
              <a:t>2. Next, we need to configure an ACL that will include a list of the inside source addresses that will be translated. In this example we want to translate all inside hosts on the 10.0.0.0/24 network:</a:t>
            </a:r>
            <a:endParaRPr lang="ar-EG" sz="2800" b="1" dirty="0">
              <a:solidFill>
                <a:srgbClr val="FF0000"/>
              </a:solidFill>
            </a:endParaRPr>
          </a:p>
        </p:txBody>
      </p:sp>
      <p:pic>
        <p:nvPicPr>
          <p:cNvPr id="12" name="Picture 11"/>
          <p:cNvPicPr>
            <a:picLocks noChangeAspect="1"/>
          </p:cNvPicPr>
          <p:nvPr/>
        </p:nvPicPr>
        <p:blipFill>
          <a:blip r:embed="rId7"/>
          <a:stretch>
            <a:fillRect/>
          </a:stretch>
        </p:blipFill>
        <p:spPr>
          <a:xfrm>
            <a:off x="1262952" y="4977142"/>
            <a:ext cx="10227590" cy="539680"/>
          </a:xfrm>
          <a:prstGeom prst="rect">
            <a:avLst/>
          </a:prstGeom>
        </p:spPr>
      </p:pic>
    </p:spTree>
    <p:extLst>
      <p:ext uri="{BB962C8B-B14F-4D97-AF65-F5344CB8AC3E}">
        <p14:creationId xmlns:p14="http://schemas.microsoft.com/office/powerpoint/2010/main" val="31577756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11" name="Rectangle 10"/>
          <p:cNvSpPr/>
          <p:nvPr/>
        </p:nvSpPr>
        <p:spPr>
          <a:xfrm>
            <a:off x="450574" y="3065347"/>
            <a:ext cx="10402901" cy="3077766"/>
          </a:xfrm>
          <a:prstGeom prst="rect">
            <a:avLst/>
          </a:prstGeom>
        </p:spPr>
        <p:txBody>
          <a:bodyPr wrap="square">
            <a:spAutoFit/>
          </a:bodyPr>
          <a:lstStyle/>
          <a:p>
            <a:endParaRPr lang="en-US" dirty="0" smtClean="0"/>
          </a:p>
          <a:p>
            <a:r>
              <a:rPr lang="en-US" sz="2800" b="1" dirty="0"/>
              <a:t>The </a:t>
            </a:r>
            <a:r>
              <a:rPr lang="en-US" sz="2800" b="1" dirty="0"/>
              <a:t>pool configured above consists of 3 addresses: 155.4.12.1, 155.4.12.2, and 155.4.12.3</a:t>
            </a:r>
            <a:r>
              <a:rPr lang="en-US" sz="2800" b="1" dirty="0"/>
              <a:t>.</a:t>
            </a:r>
          </a:p>
          <a:p>
            <a:endParaRPr lang="en-US" sz="2800" dirty="0" smtClean="0"/>
          </a:p>
          <a:p>
            <a:r>
              <a:rPr lang="en-US" sz="2800" b="1" dirty="0" smtClean="0">
                <a:solidFill>
                  <a:schemeClr val="accent6"/>
                </a:solidFill>
              </a:rPr>
              <a:t>4</a:t>
            </a:r>
            <a:r>
              <a:rPr lang="en-US" sz="2800" b="1" dirty="0">
                <a:solidFill>
                  <a:schemeClr val="accent6"/>
                </a:solidFill>
              </a:rPr>
              <a:t>. </a:t>
            </a:r>
            <a:r>
              <a:rPr lang="en-US" sz="2800" b="1" dirty="0">
                <a:solidFill>
                  <a:schemeClr val="accent6"/>
                </a:solidFill>
              </a:rPr>
              <a:t>Lastly, we need to enable dynamic NAT</a:t>
            </a:r>
            <a:r>
              <a:rPr lang="en-US" sz="2800" b="1" dirty="0">
                <a:solidFill>
                  <a:schemeClr val="accent6"/>
                </a:solidFill>
              </a:rPr>
              <a:t>:</a:t>
            </a:r>
          </a:p>
          <a:p>
            <a:endParaRPr lang="en-US" sz="2800" b="1" dirty="0">
              <a:solidFill>
                <a:schemeClr val="accent6"/>
              </a:solidFill>
            </a:endParaRPr>
          </a:p>
          <a:p>
            <a:endParaRPr lang="en-US" dirty="0"/>
          </a:p>
          <a:p>
            <a:r>
              <a:rPr lang="en-US" dirty="0" smtClean="0">
                <a:solidFill>
                  <a:srgbClr val="000000"/>
                </a:solidFill>
                <a:latin typeface="Arial" panose="020B0604020202020204" pitchFamily="34" charset="0"/>
              </a:rPr>
              <a:t>.</a:t>
            </a:r>
            <a:endParaRPr lang="ar-EG" dirty="0"/>
          </a:p>
        </p:txBody>
      </p:sp>
      <p:pic>
        <p:nvPicPr>
          <p:cNvPr id="12" name="Picture 11"/>
          <p:cNvPicPr>
            <a:picLocks noChangeAspect="1"/>
          </p:cNvPicPr>
          <p:nvPr/>
        </p:nvPicPr>
        <p:blipFill>
          <a:blip r:embed="rId6"/>
          <a:stretch>
            <a:fillRect/>
          </a:stretch>
        </p:blipFill>
        <p:spPr>
          <a:xfrm>
            <a:off x="450574" y="2774219"/>
            <a:ext cx="11370658" cy="512320"/>
          </a:xfrm>
          <a:prstGeom prst="rect">
            <a:avLst/>
          </a:prstGeom>
        </p:spPr>
      </p:pic>
      <p:sp>
        <p:nvSpPr>
          <p:cNvPr id="13" name="Rectangle 12"/>
          <p:cNvSpPr/>
          <p:nvPr/>
        </p:nvSpPr>
        <p:spPr>
          <a:xfrm>
            <a:off x="450574" y="1755400"/>
            <a:ext cx="11463130" cy="954107"/>
          </a:xfrm>
          <a:prstGeom prst="rect">
            <a:avLst/>
          </a:prstGeom>
        </p:spPr>
        <p:txBody>
          <a:bodyPr wrap="square">
            <a:spAutoFit/>
          </a:bodyPr>
          <a:lstStyle/>
          <a:p>
            <a:r>
              <a:rPr lang="en-US" sz="2800" b="1" dirty="0">
                <a:solidFill>
                  <a:srgbClr val="FF0000"/>
                </a:solidFill>
              </a:rPr>
              <a:t>3.We </a:t>
            </a:r>
            <a:r>
              <a:rPr lang="en-US" sz="2800" b="1" dirty="0">
                <a:solidFill>
                  <a:srgbClr val="FF0000"/>
                </a:solidFill>
              </a:rPr>
              <a:t>need to configure the pool of global (public) IP addresses available on the outside interface</a:t>
            </a:r>
            <a:r>
              <a:rPr lang="en-US" b="1" dirty="0">
                <a:solidFill>
                  <a:srgbClr val="FF0000"/>
                </a:solidFill>
                <a:latin typeface="Arial" panose="020B0604020202020204" pitchFamily="34" charset="0"/>
              </a:rPr>
              <a:t>:</a:t>
            </a:r>
            <a:endParaRPr lang="ar-EG" b="1" dirty="0">
              <a:solidFill>
                <a:srgbClr val="FF0000"/>
              </a:solidFill>
            </a:endParaRPr>
          </a:p>
        </p:txBody>
      </p:sp>
      <p:pic>
        <p:nvPicPr>
          <p:cNvPr id="15" name="Picture 14"/>
          <p:cNvPicPr>
            <a:picLocks noChangeAspect="1"/>
          </p:cNvPicPr>
          <p:nvPr/>
        </p:nvPicPr>
        <p:blipFill>
          <a:blip r:embed="rId7"/>
          <a:stretch>
            <a:fillRect/>
          </a:stretch>
        </p:blipFill>
        <p:spPr>
          <a:xfrm>
            <a:off x="1762337" y="5205484"/>
            <a:ext cx="10212095" cy="445943"/>
          </a:xfrm>
          <a:prstGeom prst="rect">
            <a:avLst/>
          </a:prstGeom>
        </p:spPr>
      </p:pic>
    </p:spTree>
    <p:extLst>
      <p:ext uri="{BB962C8B-B14F-4D97-AF65-F5344CB8AC3E}">
        <p14:creationId xmlns:p14="http://schemas.microsoft.com/office/powerpoint/2010/main" val="41905248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459973" y="2061647"/>
            <a:ext cx="11370037" cy="2246769"/>
          </a:xfrm>
          <a:prstGeom prst="rect">
            <a:avLst/>
          </a:prstGeom>
        </p:spPr>
        <p:txBody>
          <a:bodyPr wrap="square">
            <a:spAutoFit/>
          </a:bodyPr>
          <a:lstStyle/>
          <a:p>
            <a:pPr marL="457200" indent="-457200">
              <a:buFont typeface="Wingdings" panose="05000000000000000000" pitchFamily="2" charset="2"/>
              <a:buChar char="q"/>
            </a:pPr>
            <a:r>
              <a:rPr lang="en-US" sz="2800" dirty="0"/>
              <a:t>The command above tells the router to translate all addresses specified in the </a:t>
            </a:r>
            <a:r>
              <a:rPr lang="en-US" sz="2800" b="1" i="1" u="sng" dirty="0">
                <a:solidFill>
                  <a:srgbClr val="FF0000"/>
                </a:solidFill>
              </a:rPr>
              <a:t>access list 1</a:t>
            </a:r>
            <a:r>
              <a:rPr lang="en-US" sz="2800" b="1" u="sng" dirty="0">
                <a:solidFill>
                  <a:srgbClr val="FF0000"/>
                </a:solidFill>
              </a:rPr>
              <a:t> </a:t>
            </a:r>
            <a:r>
              <a:rPr lang="en-US" sz="2800" dirty="0"/>
              <a:t>to the pool of global addresses </a:t>
            </a:r>
            <a:r>
              <a:rPr lang="en-US" sz="2800" b="1" u="sng" dirty="0">
                <a:solidFill>
                  <a:srgbClr val="FF0000"/>
                </a:solidFill>
              </a:rPr>
              <a:t>named </a:t>
            </a:r>
            <a:r>
              <a:rPr lang="en-US" sz="2800" b="1" i="1" u="sng" dirty="0">
                <a:solidFill>
                  <a:srgbClr val="FF0000"/>
                </a:solidFill>
              </a:rPr>
              <a:t>MY POOL</a:t>
            </a:r>
            <a:r>
              <a:rPr lang="en-US" sz="2800" b="1" u="sng" dirty="0">
                <a:solidFill>
                  <a:srgbClr val="FF0000"/>
                </a:solidFill>
              </a:rPr>
              <a:t>.</a:t>
            </a:r>
          </a:p>
          <a:p>
            <a:pPr marL="457200" indent="-457200">
              <a:buFont typeface="Wingdings" panose="05000000000000000000" pitchFamily="2" charset="2"/>
              <a:buChar char="q"/>
            </a:pPr>
            <a:r>
              <a:rPr lang="en-US" sz="2800" dirty="0"/>
              <a:t>You can list all NAT translations using the </a:t>
            </a:r>
            <a:r>
              <a:rPr lang="en-US" sz="2800" b="1" i="1" u="sng" dirty="0">
                <a:solidFill>
                  <a:schemeClr val="accent6"/>
                </a:solidFill>
              </a:rPr>
              <a:t>show ip </a:t>
            </a:r>
            <a:r>
              <a:rPr lang="en-US" sz="2800" b="1" i="1" u="sng" dirty="0" err="1">
                <a:solidFill>
                  <a:schemeClr val="accent6"/>
                </a:solidFill>
              </a:rPr>
              <a:t>nat</a:t>
            </a:r>
            <a:r>
              <a:rPr lang="en-US" sz="2800" b="1" i="1" u="sng" dirty="0">
                <a:solidFill>
                  <a:schemeClr val="accent6"/>
                </a:solidFill>
              </a:rPr>
              <a:t> </a:t>
            </a:r>
            <a:r>
              <a:rPr lang="en-US" sz="2800" i="1" dirty="0"/>
              <a:t>translations</a:t>
            </a:r>
            <a:r>
              <a:rPr lang="en-US" sz="2800" dirty="0"/>
              <a:t> command.</a:t>
            </a:r>
          </a:p>
          <a:p>
            <a:pPr marL="457200" indent="-457200">
              <a:buFont typeface="Wingdings" panose="05000000000000000000" pitchFamily="2" charset="2"/>
              <a:buChar char="q"/>
            </a:pPr>
            <a:r>
              <a:rPr lang="en-US" sz="2800" dirty="0"/>
              <a:t>Generate some traffic </a:t>
            </a:r>
            <a:r>
              <a:rPr lang="en-US" sz="2800" b="1" dirty="0"/>
              <a:t>from the PC to the server</a:t>
            </a:r>
            <a:r>
              <a:rPr lang="en-US" sz="2800" dirty="0"/>
              <a:t> first to test</a:t>
            </a:r>
            <a:r>
              <a:rPr lang="en-US" sz="2800" dirty="0" smtClean="0"/>
              <a:t>:</a:t>
            </a:r>
            <a:endParaRPr lang="en-US" sz="2800" dirty="0"/>
          </a:p>
        </p:txBody>
      </p:sp>
    </p:spTree>
    <p:extLst>
      <p:ext uri="{BB962C8B-B14F-4D97-AF65-F5344CB8AC3E}">
        <p14:creationId xmlns:p14="http://schemas.microsoft.com/office/powerpoint/2010/main" val="42883973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2041042" y="1662699"/>
            <a:ext cx="7659549" cy="4103785"/>
          </a:xfrm>
          <a:prstGeom prst="rect">
            <a:avLst/>
          </a:prstGeom>
        </p:spPr>
      </p:pic>
    </p:spTree>
    <p:extLst>
      <p:ext uri="{BB962C8B-B14F-4D97-AF65-F5344CB8AC3E}">
        <p14:creationId xmlns:p14="http://schemas.microsoft.com/office/powerpoint/2010/main" val="23699468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651740" y="1683997"/>
            <a:ext cx="11370037" cy="954107"/>
          </a:xfrm>
          <a:prstGeom prst="rect">
            <a:avLst/>
          </a:prstGeom>
        </p:spPr>
        <p:txBody>
          <a:bodyPr wrap="square">
            <a:spAutoFit/>
          </a:bodyPr>
          <a:lstStyle/>
          <a:p>
            <a:pPr marL="285750" indent="-285750">
              <a:buFont typeface="Wingdings" panose="05000000000000000000" pitchFamily="2" charset="2"/>
              <a:buChar char="q"/>
            </a:pPr>
            <a:r>
              <a:rPr lang="en-US" sz="2800" dirty="0"/>
              <a:t>Then enter the </a:t>
            </a:r>
            <a:r>
              <a:rPr lang="en-US" sz="2800" b="1" i="1" dirty="0">
                <a:solidFill>
                  <a:srgbClr val="FF0000"/>
                </a:solidFill>
              </a:rPr>
              <a:t>show ip </a:t>
            </a:r>
            <a:r>
              <a:rPr lang="en-US" sz="2800" b="1" i="1" dirty="0" err="1">
                <a:solidFill>
                  <a:srgbClr val="FF0000"/>
                </a:solidFill>
              </a:rPr>
              <a:t>nat</a:t>
            </a:r>
            <a:r>
              <a:rPr lang="en-US" sz="2800" b="1" i="1" dirty="0">
                <a:solidFill>
                  <a:srgbClr val="FF0000"/>
                </a:solidFill>
              </a:rPr>
              <a:t> translations</a:t>
            </a:r>
            <a:r>
              <a:rPr lang="en-US" sz="2800" dirty="0"/>
              <a:t> command quickly enough before the translation has </a:t>
            </a:r>
            <a:r>
              <a:rPr lang="en-US" sz="2800" dirty="0" smtClean="0"/>
              <a:t>timed out.</a:t>
            </a:r>
            <a:endParaRPr lang="ar-EG" sz="2600" b="1" dirty="0"/>
          </a:p>
        </p:txBody>
      </p:sp>
      <p:sp>
        <p:nvSpPr>
          <p:cNvPr id="9" name="Rectangle 8"/>
          <p:cNvSpPr/>
          <p:nvPr/>
        </p:nvSpPr>
        <p:spPr>
          <a:xfrm>
            <a:off x="492289" y="4398390"/>
            <a:ext cx="10740313" cy="954107"/>
          </a:xfrm>
          <a:prstGeom prst="rect">
            <a:avLst/>
          </a:prstGeom>
        </p:spPr>
        <p:txBody>
          <a:bodyPr wrap="square">
            <a:spAutoFit/>
          </a:bodyPr>
          <a:lstStyle/>
          <a:p>
            <a:pPr marL="457200" indent="-457200">
              <a:buFont typeface="Wingdings" panose="05000000000000000000" pitchFamily="2" charset="2"/>
              <a:buChar char="q"/>
            </a:pPr>
            <a:r>
              <a:rPr lang="en-US" sz="2800" dirty="0"/>
              <a:t>In the output above you can see that the translation has been made between the Host A’s private IP address (</a:t>
            </a:r>
            <a:r>
              <a:rPr lang="en-US" sz="2800" dirty="0">
                <a:solidFill>
                  <a:srgbClr val="FF0000"/>
                </a:solidFill>
              </a:rPr>
              <a:t>Inside local, 10.0.0.100</a:t>
            </a:r>
            <a:r>
              <a:rPr lang="en-US" sz="2800" dirty="0" smtClean="0">
                <a:solidFill>
                  <a:srgbClr val="FF0000"/>
                </a:solidFill>
              </a:rPr>
              <a:t>)</a:t>
            </a:r>
            <a:endParaRPr lang="ar-EG" sz="2800" dirty="0">
              <a:solidFill>
                <a:srgbClr val="FF0000"/>
              </a:solidFill>
            </a:endParaRPr>
          </a:p>
        </p:txBody>
      </p:sp>
      <p:pic>
        <p:nvPicPr>
          <p:cNvPr id="11" name="Picture 10"/>
          <p:cNvPicPr>
            <a:picLocks noChangeAspect="1"/>
          </p:cNvPicPr>
          <p:nvPr/>
        </p:nvPicPr>
        <p:blipFill>
          <a:blip r:embed="rId6"/>
          <a:stretch>
            <a:fillRect/>
          </a:stretch>
        </p:blipFill>
        <p:spPr>
          <a:xfrm>
            <a:off x="651740" y="2787531"/>
            <a:ext cx="9740789" cy="1169445"/>
          </a:xfrm>
          <a:prstGeom prst="rect">
            <a:avLst/>
          </a:prstGeom>
        </p:spPr>
      </p:pic>
    </p:spTree>
    <p:extLst>
      <p:ext uri="{BB962C8B-B14F-4D97-AF65-F5344CB8AC3E}">
        <p14:creationId xmlns:p14="http://schemas.microsoft.com/office/powerpoint/2010/main" val="42637639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651740" y="1683997"/>
            <a:ext cx="11370037" cy="3108543"/>
          </a:xfrm>
          <a:prstGeom prst="rect">
            <a:avLst/>
          </a:prstGeom>
        </p:spPr>
        <p:txBody>
          <a:bodyPr wrap="square">
            <a:spAutoFit/>
          </a:bodyPr>
          <a:lstStyle/>
          <a:p>
            <a:pPr marL="285750" indent="-285750">
              <a:buFont typeface="Wingdings" panose="05000000000000000000" pitchFamily="2" charset="2"/>
              <a:buChar char="q"/>
            </a:pPr>
            <a:r>
              <a:rPr lang="en-US" sz="2800" dirty="0"/>
              <a:t>to the first available public IP address from the </a:t>
            </a:r>
            <a:r>
              <a:rPr lang="en-US" sz="2800" b="1" dirty="0">
                <a:solidFill>
                  <a:schemeClr val="accent6"/>
                </a:solidFill>
              </a:rPr>
              <a:t>pool (Inside global, 155.4.12.1) </a:t>
            </a:r>
            <a:r>
              <a:rPr lang="en-US" sz="2800" dirty="0"/>
              <a:t>and it is connecting to the server on the </a:t>
            </a:r>
            <a:r>
              <a:rPr lang="en-US" sz="2800" b="1" dirty="0">
                <a:solidFill>
                  <a:srgbClr val="FF0000"/>
                </a:solidFill>
              </a:rPr>
              <a:t>outside</a:t>
            </a:r>
            <a:r>
              <a:rPr lang="en-US" sz="2800" dirty="0"/>
              <a:t> (Outside local and Outside global, 155.4.12.5) </a:t>
            </a:r>
            <a:r>
              <a:rPr lang="en-US" sz="2800" dirty="0" smtClean="0"/>
              <a:t>.</a:t>
            </a:r>
          </a:p>
          <a:p>
            <a:endParaRPr lang="en-US" sz="2800" dirty="0" smtClean="0"/>
          </a:p>
          <a:p>
            <a:pPr marL="285750" indent="-285750">
              <a:buFont typeface="Wingdings" panose="05000000000000000000" pitchFamily="2" charset="2"/>
              <a:buChar char="q"/>
            </a:pPr>
            <a:r>
              <a:rPr lang="en-US" sz="2800" b="1" dirty="0"/>
              <a:t>NOTE</a:t>
            </a:r>
            <a:r>
              <a:rPr lang="en-US" sz="2800" dirty="0"/>
              <a:t/>
            </a:r>
            <a:br>
              <a:rPr lang="en-US" sz="2800" dirty="0"/>
            </a:br>
            <a:r>
              <a:rPr lang="en-US" sz="2800" dirty="0"/>
              <a:t>You can </a:t>
            </a:r>
            <a:r>
              <a:rPr lang="en-US" sz="2800" u="sng" dirty="0">
                <a:solidFill>
                  <a:srgbClr val="0070C0"/>
                </a:solidFill>
              </a:rPr>
              <a:t>remove all NAT translations </a:t>
            </a:r>
            <a:r>
              <a:rPr lang="en-US" sz="2800" dirty="0"/>
              <a:t>from the table by using the </a:t>
            </a:r>
            <a:endParaRPr lang="en-US" sz="2800" dirty="0" smtClean="0"/>
          </a:p>
          <a:p>
            <a:pPr marL="285750" indent="-285750">
              <a:buFont typeface="Wingdings" panose="05000000000000000000" pitchFamily="2" charset="2"/>
              <a:buChar char="q"/>
            </a:pPr>
            <a:r>
              <a:rPr lang="en-US" sz="2800" i="1" dirty="0"/>
              <a:t> </a:t>
            </a:r>
            <a:r>
              <a:rPr lang="en-US" sz="2800" b="1" i="1" u="sng" dirty="0" smtClean="0">
                <a:solidFill>
                  <a:srgbClr val="FF9518"/>
                </a:solidFill>
              </a:rPr>
              <a:t>clear </a:t>
            </a:r>
            <a:r>
              <a:rPr lang="en-US" sz="2800" b="1" i="1" u="sng" dirty="0">
                <a:solidFill>
                  <a:srgbClr val="FF9518"/>
                </a:solidFill>
              </a:rPr>
              <a:t>ip </a:t>
            </a:r>
            <a:r>
              <a:rPr lang="en-US" sz="2800" b="1" i="1" u="sng" dirty="0" err="1">
                <a:solidFill>
                  <a:srgbClr val="FF9518"/>
                </a:solidFill>
              </a:rPr>
              <a:t>nat</a:t>
            </a:r>
            <a:r>
              <a:rPr lang="en-US" sz="2800" b="1" i="1" u="sng" dirty="0">
                <a:solidFill>
                  <a:srgbClr val="FF9518"/>
                </a:solidFill>
              </a:rPr>
              <a:t> translation *</a:t>
            </a:r>
            <a:r>
              <a:rPr lang="en-US" sz="2800" dirty="0"/>
              <a:t> command.</a:t>
            </a:r>
            <a:endParaRPr lang="ar-EG" sz="2800" dirty="0"/>
          </a:p>
        </p:txBody>
      </p:sp>
    </p:spTree>
    <p:extLst>
      <p:ext uri="{BB962C8B-B14F-4D97-AF65-F5344CB8AC3E}">
        <p14:creationId xmlns:p14="http://schemas.microsoft.com/office/powerpoint/2010/main" val="23602340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304800" y="1316932"/>
            <a:ext cx="11767875" cy="4401205"/>
          </a:xfrm>
          <a:prstGeom prst="rect">
            <a:avLst/>
          </a:prstGeom>
        </p:spPr>
        <p:txBody>
          <a:bodyPr wrap="square">
            <a:spAutoFit/>
          </a:bodyPr>
          <a:lstStyle/>
          <a:p>
            <a:pPr algn="ctr"/>
            <a:r>
              <a:rPr lang="en-US" sz="2800" b="1" dirty="0">
                <a:solidFill>
                  <a:srgbClr val="0070C0"/>
                </a:solidFill>
              </a:rPr>
              <a:t>Port Address Translation (PAT) </a:t>
            </a:r>
            <a:r>
              <a:rPr lang="en-US" sz="2800" b="1" dirty="0" smtClean="0">
                <a:solidFill>
                  <a:srgbClr val="0070C0"/>
                </a:solidFill>
              </a:rPr>
              <a:t>configuration</a:t>
            </a:r>
            <a:endParaRPr lang="en-US" sz="2800" b="1" dirty="0">
              <a:solidFill>
                <a:srgbClr val="0070C0"/>
              </a:solidFill>
            </a:endParaRPr>
          </a:p>
          <a:p>
            <a:pPr marL="457200" indent="-457200">
              <a:buFont typeface="Wingdings" panose="05000000000000000000" pitchFamily="2" charset="2"/>
              <a:buChar char="q"/>
            </a:pPr>
            <a:r>
              <a:rPr lang="en-US" sz="2800" dirty="0"/>
              <a:t>With </a:t>
            </a:r>
            <a:r>
              <a:rPr lang="en-US" sz="2800" b="1" dirty="0">
                <a:solidFill>
                  <a:schemeClr val="accent6">
                    <a:lumMod val="60000"/>
                    <a:lumOff val="40000"/>
                  </a:schemeClr>
                </a:solidFill>
              </a:rPr>
              <a:t>Port Address Translation (PAT)</a:t>
            </a:r>
            <a:r>
              <a:rPr lang="en-US" sz="2800" dirty="0">
                <a:solidFill>
                  <a:schemeClr val="accent6">
                    <a:lumMod val="60000"/>
                    <a:lumOff val="40000"/>
                  </a:schemeClr>
                </a:solidFill>
              </a:rPr>
              <a:t>, </a:t>
            </a:r>
            <a:r>
              <a:rPr lang="en-US" sz="2800" dirty="0"/>
              <a:t>a single public IP address is used for all internal private IP addresses, but a different port is assigned to each private IP address. </a:t>
            </a:r>
            <a:endParaRPr lang="en-US" sz="2800" dirty="0" smtClean="0"/>
          </a:p>
          <a:p>
            <a:pPr marL="457200" indent="-457200">
              <a:buFont typeface="Wingdings" panose="05000000000000000000" pitchFamily="2" charset="2"/>
              <a:buChar char="q"/>
            </a:pPr>
            <a:r>
              <a:rPr lang="en-US" sz="2800" dirty="0" smtClean="0"/>
              <a:t>This </a:t>
            </a:r>
            <a:r>
              <a:rPr lang="en-US" sz="2800" dirty="0"/>
              <a:t>type of NAT is also known as </a:t>
            </a:r>
            <a:r>
              <a:rPr lang="en-US" sz="2800" b="1" dirty="0">
                <a:solidFill>
                  <a:srgbClr val="FF0000"/>
                </a:solidFill>
              </a:rPr>
              <a:t>NAT Overload</a:t>
            </a:r>
            <a:r>
              <a:rPr lang="en-US" sz="2800" dirty="0"/>
              <a:t> and is the typical form of NAT used in today’s networks. It is even supported by most consumer-grade routers.</a:t>
            </a:r>
          </a:p>
          <a:p>
            <a:pPr marL="457200" indent="-457200">
              <a:buFont typeface="Wingdings" panose="05000000000000000000" pitchFamily="2" charset="2"/>
              <a:buChar char="q"/>
            </a:pPr>
            <a:r>
              <a:rPr lang="en-US" sz="2800" b="1" dirty="0">
                <a:solidFill>
                  <a:srgbClr val="00B0F0"/>
                </a:solidFill>
              </a:rPr>
              <a:t>PAT allows you to support </a:t>
            </a:r>
            <a:r>
              <a:rPr lang="en-US" sz="2800" dirty="0"/>
              <a:t>many hosts with only few public IP addresses. It works by creating dynamic NAT mapping, in which a global (public) IP </a:t>
            </a:r>
            <a:r>
              <a:rPr lang="en-US" sz="2800" dirty="0" smtClean="0"/>
              <a:t>     address </a:t>
            </a:r>
            <a:r>
              <a:rPr lang="en-US" sz="2800" dirty="0"/>
              <a:t>and a unique port number are selected. </a:t>
            </a:r>
          </a:p>
        </p:txBody>
      </p:sp>
    </p:spTree>
    <p:extLst>
      <p:ext uri="{BB962C8B-B14F-4D97-AF65-F5344CB8AC3E}">
        <p14:creationId xmlns:p14="http://schemas.microsoft.com/office/powerpoint/2010/main" val="3386201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651740" y="1683997"/>
            <a:ext cx="11370037" cy="2246769"/>
          </a:xfrm>
          <a:prstGeom prst="rect">
            <a:avLst/>
          </a:prstGeom>
        </p:spPr>
        <p:txBody>
          <a:bodyPr wrap="square">
            <a:spAutoFit/>
          </a:bodyPr>
          <a:lstStyle/>
          <a:p>
            <a:pPr marL="457200" indent="-457200">
              <a:buFont typeface="Wingdings" panose="05000000000000000000" pitchFamily="2" charset="2"/>
              <a:buChar char="q"/>
            </a:pPr>
            <a:r>
              <a:rPr lang="en-US" sz="2800" dirty="0" smtClean="0"/>
              <a:t>The </a:t>
            </a:r>
            <a:r>
              <a:rPr lang="en-US" sz="2800" dirty="0"/>
              <a:t>router keeps a NAT table entry for every unique combination of the private IP address and port, with translation to the global address and a unique port number.</a:t>
            </a:r>
          </a:p>
          <a:p>
            <a:pPr marL="457200" indent="-457200">
              <a:buFont typeface="Wingdings" panose="05000000000000000000" pitchFamily="2" charset="2"/>
              <a:buChar char="v"/>
            </a:pPr>
            <a:r>
              <a:rPr lang="en-US" sz="2800" dirty="0"/>
              <a:t>We will use the following example network to explain the benefits of using PAT</a:t>
            </a:r>
            <a:r>
              <a:rPr lang="en-US" sz="2800" dirty="0" smtClean="0"/>
              <a:t>:</a:t>
            </a:r>
            <a:endParaRPr lang="en-US" sz="2800" dirty="0"/>
          </a:p>
        </p:txBody>
      </p:sp>
    </p:spTree>
    <p:extLst>
      <p:ext uri="{BB962C8B-B14F-4D97-AF65-F5344CB8AC3E}">
        <p14:creationId xmlns:p14="http://schemas.microsoft.com/office/powerpoint/2010/main" val="24785191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2257425" y="1390204"/>
            <a:ext cx="7125114" cy="4420046"/>
          </a:xfrm>
          <a:prstGeom prst="rect">
            <a:avLst/>
          </a:prstGeom>
        </p:spPr>
      </p:pic>
    </p:spTree>
    <p:extLst>
      <p:ext uri="{BB962C8B-B14F-4D97-AF65-F5344CB8AC3E}">
        <p14:creationId xmlns:p14="http://schemas.microsoft.com/office/powerpoint/2010/main" val="34607955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651740" y="1683997"/>
            <a:ext cx="11370037" cy="4401205"/>
          </a:xfrm>
          <a:prstGeom prst="rect">
            <a:avLst/>
          </a:prstGeom>
        </p:spPr>
        <p:txBody>
          <a:bodyPr wrap="square">
            <a:spAutoFit/>
          </a:bodyPr>
          <a:lstStyle/>
          <a:p>
            <a:pPr marL="457200" indent="-457200">
              <a:buFont typeface="Wingdings" panose="05000000000000000000" pitchFamily="2" charset="2"/>
              <a:buChar char="q"/>
            </a:pPr>
            <a:r>
              <a:rPr lang="en-US" sz="2800" dirty="0" smtClean="0"/>
              <a:t>As </a:t>
            </a:r>
            <a:r>
              <a:rPr lang="en-US" sz="2800" dirty="0"/>
              <a:t>you can see in the picture above, PAT uses unique source port numbers on the inside global (public) IP address to distinguish between translations</a:t>
            </a:r>
            <a:r>
              <a:rPr lang="en-US" sz="2800" dirty="0" smtClean="0"/>
              <a:t>.</a:t>
            </a:r>
          </a:p>
          <a:p>
            <a:pPr marL="457200" indent="-457200">
              <a:buFont typeface="Wingdings" panose="05000000000000000000" pitchFamily="2" charset="2"/>
              <a:buChar char="q"/>
            </a:pPr>
            <a:r>
              <a:rPr lang="en-US" sz="2800" dirty="0" smtClean="0"/>
              <a:t> </a:t>
            </a:r>
            <a:r>
              <a:rPr lang="en-US" sz="2800" dirty="0"/>
              <a:t>For example, if the host with the IP address of 10.0.0.101 wants to access the server S1 on the Internet, the host’s private IP address will be translated by R1 to 155.4.12.1:1056 and the request will be sent to S1. S1 will respond to 155.4.12.1:1056. </a:t>
            </a:r>
            <a:endParaRPr lang="en-US" sz="2800" dirty="0" smtClean="0"/>
          </a:p>
          <a:p>
            <a:pPr marL="457200" indent="-457200">
              <a:buFont typeface="Wingdings" panose="05000000000000000000" pitchFamily="2" charset="2"/>
              <a:buChar char="q"/>
            </a:pPr>
            <a:r>
              <a:rPr lang="en-US" sz="2800" dirty="0" smtClean="0"/>
              <a:t>R1 </a:t>
            </a:r>
            <a:r>
              <a:rPr lang="en-US" sz="2800" dirty="0"/>
              <a:t>will receive that response, look up in its NAT translation table, and forward the request to the host.</a:t>
            </a:r>
          </a:p>
          <a:p>
            <a:r>
              <a:rPr lang="en-US" sz="2800" dirty="0"/>
              <a:t> </a:t>
            </a:r>
          </a:p>
        </p:txBody>
      </p:sp>
    </p:spTree>
    <p:extLst>
      <p:ext uri="{BB962C8B-B14F-4D97-AF65-F5344CB8AC3E}">
        <p14:creationId xmlns:p14="http://schemas.microsoft.com/office/powerpoint/2010/main" val="7428362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7" name="Rectangle 6"/>
          <p:cNvSpPr/>
          <p:nvPr/>
        </p:nvSpPr>
        <p:spPr>
          <a:xfrm>
            <a:off x="651740" y="1683997"/>
            <a:ext cx="11659585" cy="3970318"/>
          </a:xfrm>
          <a:prstGeom prst="rect">
            <a:avLst/>
          </a:prstGeom>
        </p:spPr>
        <p:txBody>
          <a:bodyPr wrap="square">
            <a:spAutoFit/>
          </a:bodyPr>
          <a:lstStyle/>
          <a:p>
            <a:pPr algn="ctr"/>
            <a:r>
              <a:rPr lang="en-US" sz="2800" b="1" dirty="0">
                <a:solidFill>
                  <a:srgbClr val="0070C0"/>
                </a:solidFill>
              </a:rPr>
              <a:t>Port Address Translation (PAT) configuration</a:t>
            </a:r>
          </a:p>
          <a:p>
            <a:pPr marL="457200" indent="-457200">
              <a:buFont typeface="Wingdings" panose="05000000000000000000" pitchFamily="2" charset="2"/>
              <a:buChar char="q"/>
            </a:pPr>
            <a:r>
              <a:rPr lang="en-US" sz="2800" dirty="0"/>
              <a:t>To configure PAT, the following commands are required:</a:t>
            </a:r>
          </a:p>
          <a:p>
            <a:pPr marL="457200" indent="-457200">
              <a:buFont typeface="Wingdings" panose="05000000000000000000" pitchFamily="2" charset="2"/>
              <a:buChar char="Ø"/>
            </a:pPr>
            <a:r>
              <a:rPr lang="en-US" sz="2800" dirty="0"/>
              <a:t>configure the router’s inside interface using the </a:t>
            </a:r>
            <a:r>
              <a:rPr lang="en-US" sz="2800" b="1" i="1" dirty="0">
                <a:solidFill>
                  <a:srgbClr val="00B0F0"/>
                </a:solidFill>
              </a:rPr>
              <a:t>ip </a:t>
            </a:r>
            <a:r>
              <a:rPr lang="en-US" sz="2800" b="1" i="1" dirty="0" err="1">
                <a:solidFill>
                  <a:srgbClr val="00B0F0"/>
                </a:solidFill>
              </a:rPr>
              <a:t>nat</a:t>
            </a:r>
            <a:r>
              <a:rPr lang="en-US" sz="2800" b="1" i="1" dirty="0">
                <a:solidFill>
                  <a:srgbClr val="00B0F0"/>
                </a:solidFill>
              </a:rPr>
              <a:t> inside</a:t>
            </a:r>
            <a:r>
              <a:rPr lang="en-US" sz="2800" b="1" dirty="0">
                <a:solidFill>
                  <a:srgbClr val="00B0F0"/>
                </a:solidFill>
              </a:rPr>
              <a:t> command.</a:t>
            </a:r>
          </a:p>
          <a:p>
            <a:pPr marL="457200" indent="-457200">
              <a:buFont typeface="Wingdings" panose="05000000000000000000" pitchFamily="2" charset="2"/>
              <a:buChar char="Ø"/>
            </a:pPr>
            <a:r>
              <a:rPr lang="en-US" sz="2800" dirty="0"/>
              <a:t>configure the router’s outside interface using the</a:t>
            </a:r>
            <a:r>
              <a:rPr lang="en-US" sz="2800" b="1" i="1" dirty="0">
                <a:solidFill>
                  <a:srgbClr val="FF0000"/>
                </a:solidFill>
              </a:rPr>
              <a:t> ip </a:t>
            </a:r>
            <a:r>
              <a:rPr lang="en-US" sz="2800" b="1" i="1" dirty="0" err="1">
                <a:solidFill>
                  <a:srgbClr val="FF0000"/>
                </a:solidFill>
              </a:rPr>
              <a:t>nat</a:t>
            </a:r>
            <a:r>
              <a:rPr lang="en-US" sz="2800" b="1" i="1" dirty="0">
                <a:solidFill>
                  <a:srgbClr val="FF0000"/>
                </a:solidFill>
              </a:rPr>
              <a:t> outside</a:t>
            </a:r>
            <a:r>
              <a:rPr lang="en-US" sz="2800" b="1" dirty="0">
                <a:solidFill>
                  <a:srgbClr val="FF0000"/>
                </a:solidFill>
              </a:rPr>
              <a:t> command.</a:t>
            </a:r>
          </a:p>
          <a:p>
            <a:pPr marL="457200" indent="-457200">
              <a:buFont typeface="Wingdings" panose="05000000000000000000" pitchFamily="2" charset="2"/>
              <a:buChar char="Ø"/>
            </a:pPr>
            <a:r>
              <a:rPr lang="en-US" sz="2800" dirty="0"/>
              <a:t>configure </a:t>
            </a:r>
            <a:r>
              <a:rPr lang="en-US" sz="2800" b="1" dirty="0">
                <a:solidFill>
                  <a:srgbClr val="7030A0"/>
                </a:solidFill>
              </a:rPr>
              <a:t>an access list that includes </a:t>
            </a:r>
            <a:r>
              <a:rPr lang="en-US" sz="2800" dirty="0"/>
              <a:t>a list of the inside source addresses that should be translated.</a:t>
            </a:r>
          </a:p>
          <a:p>
            <a:pPr marL="457200" indent="-457200">
              <a:buFont typeface="Wingdings" panose="05000000000000000000" pitchFamily="2" charset="2"/>
              <a:buChar char="q"/>
            </a:pPr>
            <a:r>
              <a:rPr lang="en-US" sz="2800" dirty="0"/>
              <a:t>enable PAT with the </a:t>
            </a:r>
            <a:r>
              <a:rPr lang="en-US" sz="2800" b="1" i="1" dirty="0">
                <a:solidFill>
                  <a:srgbClr val="FF0000"/>
                </a:solidFill>
              </a:rPr>
              <a:t>ip </a:t>
            </a:r>
            <a:r>
              <a:rPr lang="en-US" sz="2800" b="1" i="1" dirty="0" err="1">
                <a:solidFill>
                  <a:srgbClr val="FF0000"/>
                </a:solidFill>
              </a:rPr>
              <a:t>nat</a:t>
            </a:r>
            <a:r>
              <a:rPr lang="en-US" sz="2800" b="1" i="1" dirty="0">
                <a:solidFill>
                  <a:srgbClr val="FF0000"/>
                </a:solidFill>
              </a:rPr>
              <a:t> inside source list ACL_NUMBER interface TYPE overload</a:t>
            </a:r>
            <a:r>
              <a:rPr lang="en-US" sz="2800" b="1" dirty="0">
                <a:solidFill>
                  <a:srgbClr val="FF0000"/>
                </a:solidFill>
              </a:rPr>
              <a:t> global configuration command.</a:t>
            </a:r>
          </a:p>
          <a:p>
            <a:r>
              <a:rPr lang="en-US" sz="2800" dirty="0"/>
              <a:t> </a:t>
            </a:r>
          </a:p>
        </p:txBody>
      </p:sp>
    </p:spTree>
    <p:extLst>
      <p:ext uri="{BB962C8B-B14F-4D97-AF65-F5344CB8AC3E}">
        <p14:creationId xmlns:p14="http://schemas.microsoft.com/office/powerpoint/2010/main" val="5646764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9" name="Rectangle 8"/>
          <p:cNvSpPr/>
          <p:nvPr/>
        </p:nvSpPr>
        <p:spPr>
          <a:xfrm>
            <a:off x="651740" y="1760490"/>
            <a:ext cx="11058311" cy="954107"/>
          </a:xfrm>
          <a:prstGeom prst="rect">
            <a:avLst/>
          </a:prstGeom>
        </p:spPr>
        <p:txBody>
          <a:bodyPr wrap="square">
            <a:spAutoFit/>
          </a:bodyPr>
          <a:lstStyle/>
          <a:p>
            <a:pPr marL="457200" indent="-457200">
              <a:buFont typeface="Wingdings" panose="05000000000000000000" pitchFamily="2" charset="2"/>
              <a:buChar char="q"/>
            </a:pPr>
            <a:r>
              <a:rPr lang="en-US" sz="2800" b="1" dirty="0">
                <a:solidFill>
                  <a:srgbClr val="FF0000"/>
                </a:solidFill>
              </a:rPr>
              <a:t>Here is how we would configure PAT </a:t>
            </a:r>
            <a:r>
              <a:rPr lang="en-US" sz="2800" dirty="0"/>
              <a:t>for the network picture above.</a:t>
            </a:r>
          </a:p>
          <a:p>
            <a:r>
              <a:rPr lang="en-US" sz="2800" dirty="0"/>
              <a:t>First, we will define the outside and inside interfaces on R1:</a:t>
            </a:r>
          </a:p>
        </p:txBody>
      </p:sp>
      <p:pic>
        <p:nvPicPr>
          <p:cNvPr id="11" name="Picture 10"/>
          <p:cNvPicPr>
            <a:picLocks noChangeAspect="1"/>
          </p:cNvPicPr>
          <p:nvPr/>
        </p:nvPicPr>
        <p:blipFill>
          <a:blip r:embed="rId6"/>
          <a:stretch>
            <a:fillRect/>
          </a:stretch>
        </p:blipFill>
        <p:spPr>
          <a:xfrm>
            <a:off x="1014363" y="2982553"/>
            <a:ext cx="8834833" cy="1270682"/>
          </a:xfrm>
          <a:prstGeom prst="rect">
            <a:avLst/>
          </a:prstGeom>
        </p:spPr>
      </p:pic>
      <p:sp>
        <p:nvSpPr>
          <p:cNvPr id="13" name="Rectangle 12"/>
          <p:cNvSpPr/>
          <p:nvPr/>
        </p:nvSpPr>
        <p:spPr>
          <a:xfrm>
            <a:off x="838199" y="4454908"/>
            <a:ext cx="11088757" cy="954107"/>
          </a:xfrm>
          <a:prstGeom prst="rect">
            <a:avLst/>
          </a:prstGeom>
        </p:spPr>
        <p:txBody>
          <a:bodyPr wrap="square">
            <a:spAutoFit/>
          </a:bodyPr>
          <a:lstStyle/>
          <a:p>
            <a:pPr marL="457200" indent="-457200">
              <a:buFont typeface="Wingdings" panose="05000000000000000000" pitchFamily="2" charset="2"/>
              <a:buChar char="q"/>
            </a:pPr>
            <a:r>
              <a:rPr lang="en-US" sz="2800" b="1" dirty="0">
                <a:solidFill>
                  <a:schemeClr val="accent6"/>
                </a:solidFill>
              </a:rPr>
              <a:t>Next, we will define an access list that will include all private IP </a:t>
            </a:r>
            <a:r>
              <a:rPr lang="en-US" sz="2800" dirty="0"/>
              <a:t>addresses we would like to translate:</a:t>
            </a:r>
            <a:endParaRPr lang="ar-EG" sz="2800" dirty="0"/>
          </a:p>
        </p:txBody>
      </p:sp>
    </p:spTree>
    <p:extLst>
      <p:ext uri="{BB962C8B-B14F-4D97-AF65-F5344CB8AC3E}">
        <p14:creationId xmlns:p14="http://schemas.microsoft.com/office/powerpoint/2010/main" val="29903456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pic>
        <p:nvPicPr>
          <p:cNvPr id="9" name="Picture 8"/>
          <p:cNvPicPr>
            <a:picLocks noChangeAspect="1"/>
          </p:cNvPicPr>
          <p:nvPr/>
        </p:nvPicPr>
        <p:blipFill>
          <a:blip r:embed="rId6"/>
          <a:stretch>
            <a:fillRect/>
          </a:stretch>
        </p:blipFill>
        <p:spPr>
          <a:xfrm>
            <a:off x="1453407" y="1782341"/>
            <a:ext cx="9383169" cy="518175"/>
          </a:xfrm>
          <a:prstGeom prst="rect">
            <a:avLst/>
          </a:prstGeom>
        </p:spPr>
      </p:pic>
      <p:sp>
        <p:nvSpPr>
          <p:cNvPr id="11" name="Rectangle 10"/>
          <p:cNvSpPr/>
          <p:nvPr/>
        </p:nvSpPr>
        <p:spPr>
          <a:xfrm>
            <a:off x="461806" y="2435906"/>
            <a:ext cx="11610869" cy="1815882"/>
          </a:xfrm>
          <a:prstGeom prst="rect">
            <a:avLst/>
          </a:prstGeom>
        </p:spPr>
        <p:txBody>
          <a:bodyPr wrap="square">
            <a:spAutoFit/>
          </a:bodyPr>
          <a:lstStyle/>
          <a:p>
            <a:pPr marL="457200" indent="-457200">
              <a:buFont typeface="Arial" panose="020B0604020202020204" pitchFamily="34" charset="0"/>
              <a:buChar char="•"/>
            </a:pPr>
            <a:r>
              <a:rPr lang="en-US" sz="2800" b="1" dirty="0">
                <a:solidFill>
                  <a:srgbClr val="FF0000"/>
                </a:solidFill>
              </a:rPr>
              <a:t>The access list defined above includes all IP addresses from the 10.0.0.0 – 10.0.0.255 range.</a:t>
            </a:r>
          </a:p>
          <a:p>
            <a:pPr marL="457200" indent="-457200">
              <a:buFont typeface="Wingdings" panose="05000000000000000000" pitchFamily="2" charset="2"/>
              <a:buChar char="§"/>
            </a:pPr>
            <a:r>
              <a:rPr lang="en-US" sz="2800" dirty="0"/>
              <a:t>Now we need to enable NAT and refer to the ACL created in the previous step and to the interface whose IP address will be used for translations:</a:t>
            </a:r>
          </a:p>
        </p:txBody>
      </p:sp>
      <p:pic>
        <p:nvPicPr>
          <p:cNvPr id="12" name="Picture 11"/>
          <p:cNvPicPr>
            <a:picLocks noChangeAspect="1"/>
          </p:cNvPicPr>
          <p:nvPr/>
        </p:nvPicPr>
        <p:blipFill>
          <a:blip r:embed="rId7"/>
          <a:stretch>
            <a:fillRect/>
          </a:stretch>
        </p:blipFill>
        <p:spPr>
          <a:xfrm>
            <a:off x="1058544" y="4603286"/>
            <a:ext cx="10295256" cy="401635"/>
          </a:xfrm>
          <a:prstGeom prst="rect">
            <a:avLst/>
          </a:prstGeom>
        </p:spPr>
      </p:pic>
    </p:spTree>
    <p:extLst>
      <p:ext uri="{BB962C8B-B14F-4D97-AF65-F5344CB8AC3E}">
        <p14:creationId xmlns:p14="http://schemas.microsoft.com/office/powerpoint/2010/main" val="6560637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9" name="Rectangle 8"/>
          <p:cNvSpPr/>
          <p:nvPr/>
        </p:nvSpPr>
        <p:spPr>
          <a:xfrm>
            <a:off x="242722" y="1765879"/>
            <a:ext cx="11804539" cy="954107"/>
          </a:xfrm>
          <a:prstGeom prst="rect">
            <a:avLst/>
          </a:prstGeom>
        </p:spPr>
        <p:txBody>
          <a:bodyPr wrap="square">
            <a:spAutoFit/>
          </a:bodyPr>
          <a:lstStyle/>
          <a:p>
            <a:pPr marL="457200" indent="-457200">
              <a:buFont typeface="Wingdings" panose="05000000000000000000" pitchFamily="2" charset="2"/>
              <a:buChar char="q"/>
            </a:pPr>
            <a:r>
              <a:rPr lang="en-US" sz="2800" dirty="0"/>
              <a:t>To verify the NAT translations, we can use the show ip </a:t>
            </a:r>
            <a:r>
              <a:rPr lang="en-US" sz="2800" dirty="0" err="1"/>
              <a:t>nat</a:t>
            </a:r>
            <a:r>
              <a:rPr lang="en-US" sz="2800" dirty="0"/>
              <a:t> translations command after hosts request a web resource from S1:</a:t>
            </a:r>
            <a:endParaRPr lang="ar-EG" sz="2800" dirty="0"/>
          </a:p>
        </p:txBody>
      </p:sp>
      <p:pic>
        <p:nvPicPr>
          <p:cNvPr id="11" name="Picture 10"/>
          <p:cNvPicPr>
            <a:picLocks noChangeAspect="1"/>
          </p:cNvPicPr>
          <p:nvPr/>
        </p:nvPicPr>
        <p:blipFill>
          <a:blip r:embed="rId6"/>
          <a:stretch>
            <a:fillRect/>
          </a:stretch>
        </p:blipFill>
        <p:spPr>
          <a:xfrm>
            <a:off x="1997482" y="2963036"/>
            <a:ext cx="8414848" cy="1701729"/>
          </a:xfrm>
          <a:prstGeom prst="rect">
            <a:avLst/>
          </a:prstGeom>
        </p:spPr>
      </p:pic>
    </p:spTree>
    <p:extLst>
      <p:ext uri="{BB962C8B-B14F-4D97-AF65-F5344CB8AC3E}">
        <p14:creationId xmlns:p14="http://schemas.microsoft.com/office/powerpoint/2010/main" val="1826681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084904"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4" name="TextBox 13"/>
          <p:cNvSpPr txBox="1"/>
          <p:nvPr/>
        </p:nvSpPr>
        <p:spPr>
          <a:xfrm>
            <a:off x="2440788" y="594807"/>
            <a:ext cx="7408409" cy="492443"/>
          </a:xfrm>
          <a:prstGeom prst="rect">
            <a:avLst/>
          </a:prstGeom>
          <a:noFill/>
        </p:spPr>
        <p:txBody>
          <a:bodyPr wrap="square" rtlCol="0">
            <a:spAutoFit/>
          </a:bodyPr>
          <a:lstStyle/>
          <a:p>
            <a:r>
              <a:rPr lang="en-US" sz="2600" b="1" dirty="0" smtClean="0">
                <a:solidFill>
                  <a:srgbClr val="FFC000"/>
                </a:solidFill>
              </a:rPr>
              <a:t>      </a:t>
            </a:r>
            <a:r>
              <a:rPr lang="en-US" sz="2600" b="1" dirty="0" smtClean="0">
                <a:solidFill>
                  <a:srgbClr val="FFC000"/>
                </a:solidFill>
              </a:rPr>
              <a:t>NAT</a:t>
            </a:r>
            <a:r>
              <a:rPr lang="en-US" sz="2600" b="1" dirty="0" smtClean="0">
                <a:solidFill>
                  <a:srgbClr val="FFC000"/>
                </a:solidFill>
              </a:rPr>
              <a:t> </a:t>
            </a:r>
            <a:r>
              <a:rPr lang="en-US" sz="2600" b="1" dirty="0" smtClean="0">
                <a:solidFill>
                  <a:srgbClr val="24A9E1"/>
                </a:solidFill>
              </a:rPr>
              <a:t>(</a:t>
            </a:r>
            <a:r>
              <a:rPr lang="en-US" sz="2600" b="1" dirty="0" smtClean="0">
                <a:solidFill>
                  <a:srgbClr val="24A9E1"/>
                </a:solidFill>
              </a:rPr>
              <a:t>Network Address Translation</a:t>
            </a:r>
            <a:r>
              <a:rPr lang="en-US" sz="2600" b="1" dirty="0" smtClean="0">
                <a:solidFill>
                  <a:srgbClr val="24A9E1"/>
                </a:solidFill>
              </a:rPr>
              <a:t>)</a:t>
            </a:r>
            <a:endParaRPr lang="en-US" sz="2600" b="1" dirty="0">
              <a:solidFill>
                <a:srgbClr val="24A9E1"/>
              </a:solidFill>
            </a:endParaRPr>
          </a:p>
        </p:txBody>
      </p:sp>
      <p:sp>
        <p:nvSpPr>
          <p:cNvPr id="11" name="Rectangle 10"/>
          <p:cNvSpPr/>
          <p:nvPr/>
        </p:nvSpPr>
        <p:spPr>
          <a:xfrm>
            <a:off x="637280" y="2122138"/>
            <a:ext cx="11015423" cy="2677656"/>
          </a:xfrm>
          <a:prstGeom prst="rect">
            <a:avLst/>
          </a:prstGeom>
        </p:spPr>
        <p:txBody>
          <a:bodyPr wrap="square">
            <a:spAutoFit/>
          </a:bodyPr>
          <a:lstStyle/>
          <a:p>
            <a:pPr marL="457200" indent="-457200">
              <a:buFont typeface="Wingdings" panose="05000000000000000000" pitchFamily="2" charset="2"/>
              <a:buChar char="q"/>
            </a:pPr>
            <a:r>
              <a:rPr lang="en-US" sz="2800" b="1" dirty="0">
                <a:solidFill>
                  <a:srgbClr val="FF0000"/>
                </a:solidFill>
              </a:rPr>
              <a:t>Notice that </a:t>
            </a:r>
            <a:r>
              <a:rPr lang="en-US" sz="2800" dirty="0"/>
              <a:t>the same IP address (155.4.12.1) has been used to translate three private IP addresses (10.0.0.100, 10.0.0.101, and 10.0.0.102</a:t>
            </a:r>
            <a:r>
              <a:rPr lang="en-US" sz="2800" dirty="0" smtClean="0"/>
              <a:t>).</a:t>
            </a:r>
          </a:p>
          <a:p>
            <a:r>
              <a:rPr lang="en-US" sz="2800" dirty="0" smtClean="0"/>
              <a:t> </a:t>
            </a:r>
          </a:p>
          <a:p>
            <a:pPr marL="457200" indent="-457200">
              <a:buFont typeface="Wingdings" panose="05000000000000000000" pitchFamily="2" charset="2"/>
              <a:buChar char="q"/>
            </a:pPr>
            <a:r>
              <a:rPr lang="en-US" sz="2800" b="1" u="sng" dirty="0" smtClean="0">
                <a:solidFill>
                  <a:schemeClr val="accent6"/>
                </a:solidFill>
              </a:rPr>
              <a:t>The </a:t>
            </a:r>
            <a:r>
              <a:rPr lang="en-US" sz="2800" b="1" u="sng" dirty="0">
                <a:solidFill>
                  <a:schemeClr val="accent6"/>
                </a:solidFill>
              </a:rPr>
              <a:t>port number of the public IP address is unique for each connection. </a:t>
            </a:r>
            <a:r>
              <a:rPr lang="en-US" sz="2800" dirty="0"/>
              <a:t>So when S1 responds to 155.4.12.1:1026, R1 look into its NAT translations table and forward the response to 10.0.0.102:1025</a:t>
            </a:r>
            <a:endParaRPr lang="ar-EG" sz="2800" dirty="0"/>
          </a:p>
        </p:txBody>
      </p:sp>
    </p:spTree>
    <p:extLst>
      <p:ext uri="{BB962C8B-B14F-4D97-AF65-F5344CB8AC3E}">
        <p14:creationId xmlns:p14="http://schemas.microsoft.com/office/powerpoint/2010/main" val="5179428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6485</TotalTime>
  <Words>1230</Words>
  <Application>Microsoft Office PowerPoint</Application>
  <PresentationFormat>Widescreen</PresentationFormat>
  <Paragraphs>203</Paragraphs>
  <Slides>29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334</cp:revision>
  <dcterms:created xsi:type="dcterms:W3CDTF">2021-08-03T13:03:26Z</dcterms:created>
  <dcterms:modified xsi:type="dcterms:W3CDTF">2022-07-01T12:45:49Z</dcterms:modified>
</cp:coreProperties>
</file>