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7" r:id="rId3"/>
    <p:sldId id="265" r:id="rId4"/>
    <p:sldId id="263" r:id="rId5"/>
    <p:sldId id="264" r:id="rId6"/>
    <p:sldId id="261" r:id="rId7"/>
    <p:sldId id="262" r:id="rId8"/>
    <p:sldId id="260" r:id="rId9"/>
    <p:sldId id="266" r:id="rId10"/>
    <p:sldId id="267" r:id="rId11"/>
    <p:sldId id="268" r:id="rId12"/>
    <p:sldId id="269" r:id="rId13"/>
    <p:sldId id="271" r:id="rId14"/>
    <p:sldId id="272" r:id="rId15"/>
    <p:sldId id="273" r:id="rId16"/>
    <p:sldId id="274" r:id="rId17"/>
    <p:sldId id="275" r:id="rId18"/>
    <p:sldId id="276" r:id="rId19"/>
    <p:sldId id="293" r:id="rId20"/>
    <p:sldId id="288" r:id="rId21"/>
    <p:sldId id="289" r:id="rId22"/>
    <p:sldId id="290" r:id="rId23"/>
    <p:sldId id="291" r:id="rId24"/>
    <p:sldId id="292" r:id="rId25"/>
    <p:sldId id="294" r:id="rId26"/>
    <p:sldId id="295" r:id="rId27"/>
    <p:sldId id="296" r:id="rId28"/>
    <p:sldId id="297" r:id="rId29"/>
    <p:sldId id="298" r:id="rId30"/>
    <p:sldId id="299" r:id="rId31"/>
    <p:sldId id="300" r:id="rId32"/>
    <p:sldId id="301" r:id="rId33"/>
    <p:sldId id="302" r:id="rId34"/>
    <p:sldId id="303" r:id="rId35"/>
    <p:sldId id="304" r:id="rId36"/>
    <p:sldId id="305" r:id="rId37"/>
    <p:sldId id="30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53728A"/>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4" autoAdjust="0"/>
    <p:restoredTop sz="94660"/>
  </p:normalViewPr>
  <p:slideViewPr>
    <p:cSldViewPr snapToGrid="0">
      <p:cViewPr varScale="1">
        <p:scale>
          <a:sx n="96" d="100"/>
          <a:sy n="96" d="100"/>
        </p:scale>
        <p:origin x="52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44FC6C-A4E0-4BB2-8E93-6DDAF0938903}"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26F81EF1-5A3E-42D0-8E0A-5EF8F0E61692}">
      <dgm:prSet/>
      <dgm:spPr>
        <a:ln>
          <a:solidFill>
            <a:schemeClr val="tx1"/>
          </a:solidFill>
        </a:ln>
      </dgm:spPr>
      <dgm:t>
        <a:bodyPr/>
        <a:lstStyle/>
        <a:p>
          <a:pPr rtl="0"/>
          <a:r>
            <a:rPr lang="en-US" b="1" dirty="0"/>
            <a:t>PERT and CPM Networks</a:t>
          </a:r>
          <a:endParaRPr lang="ar-SA" dirty="0"/>
        </a:p>
      </dgm:t>
    </dgm:pt>
    <dgm:pt modelId="{030583BE-EE6C-4848-AD59-6765656E0AF8}" type="parTrans" cxnId="{B414DEF9-0B46-4B5C-9926-838407955269}">
      <dgm:prSet/>
      <dgm:spPr/>
      <dgm:t>
        <a:bodyPr/>
        <a:lstStyle/>
        <a:p>
          <a:endParaRPr lang="en-US"/>
        </a:p>
      </dgm:t>
    </dgm:pt>
    <dgm:pt modelId="{DC8C09FC-8F42-41A3-8E02-B465A35FD4E6}" type="sibTrans" cxnId="{B414DEF9-0B46-4B5C-9926-838407955269}">
      <dgm:prSet/>
      <dgm:spPr/>
      <dgm:t>
        <a:bodyPr/>
        <a:lstStyle/>
        <a:p>
          <a:endParaRPr lang="en-US"/>
        </a:p>
      </dgm:t>
    </dgm:pt>
    <dgm:pt modelId="{B4E6C5DD-5BCB-4402-A391-5B7C14702C11}">
      <dgm:prSet/>
      <dgm:spPr>
        <a:ln>
          <a:solidFill>
            <a:schemeClr val="tx1"/>
          </a:solidFill>
        </a:ln>
      </dgm:spPr>
      <dgm:t>
        <a:bodyPr/>
        <a:lstStyle/>
        <a:p>
          <a:pPr rtl="0"/>
          <a:r>
            <a:rPr lang="en-US" b="1" dirty="0"/>
            <a:t>Project Uncertainty and Risk Management</a:t>
          </a:r>
          <a:endParaRPr lang="ar-SA" dirty="0"/>
        </a:p>
      </dgm:t>
    </dgm:pt>
    <dgm:pt modelId="{5A659167-C3B5-41B1-BFB7-4AD6F1E84D29}" type="parTrans" cxnId="{2E0EB1A1-6825-49B4-869D-3E0E8F192FBC}">
      <dgm:prSet/>
      <dgm:spPr/>
      <dgm:t>
        <a:bodyPr/>
        <a:lstStyle/>
        <a:p>
          <a:endParaRPr lang="en-US"/>
        </a:p>
      </dgm:t>
    </dgm:pt>
    <dgm:pt modelId="{BDF90DF9-4908-41C9-8CA2-C548C34AC690}" type="sibTrans" cxnId="{2E0EB1A1-6825-49B4-869D-3E0E8F192FBC}">
      <dgm:prSet/>
      <dgm:spPr/>
      <dgm:t>
        <a:bodyPr/>
        <a:lstStyle/>
        <a:p>
          <a:endParaRPr lang="en-US"/>
        </a:p>
      </dgm:t>
    </dgm:pt>
    <dgm:pt modelId="{36532510-8536-41D7-B1A9-0C083FD061A4}">
      <dgm:prSet/>
      <dgm:spPr>
        <a:ln>
          <a:solidFill>
            <a:schemeClr val="tx1"/>
          </a:solidFill>
        </a:ln>
      </dgm:spPr>
      <dgm:t>
        <a:bodyPr/>
        <a:lstStyle/>
        <a:p>
          <a:pPr rtl="0"/>
          <a:r>
            <a:rPr lang="en-US" b="1" dirty="0"/>
            <a:t>Simulation</a:t>
          </a:r>
          <a:endParaRPr lang="ar-SA" dirty="0"/>
        </a:p>
      </dgm:t>
    </dgm:pt>
    <dgm:pt modelId="{46B61AB9-9DA1-47E6-A258-1A5D4822AC57}" type="parTrans" cxnId="{3C8F1ECD-6C57-4B29-B7C6-88D321114568}">
      <dgm:prSet/>
      <dgm:spPr/>
      <dgm:t>
        <a:bodyPr/>
        <a:lstStyle/>
        <a:p>
          <a:endParaRPr lang="en-US"/>
        </a:p>
      </dgm:t>
    </dgm:pt>
    <dgm:pt modelId="{AEA86A5B-EBEA-4759-B4F7-F59A87FD8FA8}" type="sibTrans" cxnId="{3C8F1ECD-6C57-4B29-B7C6-88D321114568}">
      <dgm:prSet/>
      <dgm:spPr/>
      <dgm:t>
        <a:bodyPr/>
        <a:lstStyle/>
        <a:p>
          <a:endParaRPr lang="en-US"/>
        </a:p>
      </dgm:t>
    </dgm:pt>
    <dgm:pt modelId="{E2CF4ECD-69B6-4821-9231-5EE3E796BF17}">
      <dgm:prSet/>
      <dgm:spPr>
        <a:ln>
          <a:solidFill>
            <a:schemeClr val="tx1"/>
          </a:solidFill>
        </a:ln>
      </dgm:spPr>
      <dgm:t>
        <a:bodyPr/>
        <a:lstStyle/>
        <a:p>
          <a:pPr rtl="0"/>
          <a:r>
            <a:rPr lang="en-US" b="1" dirty="0"/>
            <a:t>The Gantt Chart</a:t>
          </a:r>
          <a:endParaRPr lang="ar-SA" dirty="0"/>
        </a:p>
      </dgm:t>
    </dgm:pt>
    <dgm:pt modelId="{D0A1CF4F-A886-4516-AE04-0E35E9E597B8}" type="parTrans" cxnId="{5F425167-15E0-4EE7-97D1-92C5C40D95AD}">
      <dgm:prSet/>
      <dgm:spPr/>
      <dgm:t>
        <a:bodyPr/>
        <a:lstStyle/>
        <a:p>
          <a:endParaRPr lang="en-US"/>
        </a:p>
      </dgm:t>
    </dgm:pt>
    <dgm:pt modelId="{43E881CD-C325-462D-9B39-52D10F9D523C}" type="sibTrans" cxnId="{5F425167-15E0-4EE7-97D1-92C5C40D95AD}">
      <dgm:prSet/>
      <dgm:spPr/>
      <dgm:t>
        <a:bodyPr/>
        <a:lstStyle/>
        <a:p>
          <a:endParaRPr lang="en-US"/>
        </a:p>
      </dgm:t>
    </dgm:pt>
    <dgm:pt modelId="{0B68919A-21CD-45E8-900A-9B5D0C7CD63C}">
      <dgm:prSet/>
      <dgm:spPr>
        <a:ln>
          <a:solidFill>
            <a:schemeClr val="tx1"/>
          </a:solidFill>
        </a:ln>
      </dgm:spPr>
      <dgm:t>
        <a:bodyPr/>
        <a:lstStyle/>
        <a:p>
          <a:pPr rtl="0"/>
          <a:r>
            <a:rPr lang="en-US" b="1"/>
            <a:t>Extensions to PERT/CPM</a:t>
          </a:r>
          <a:endParaRPr lang="ar-SA"/>
        </a:p>
      </dgm:t>
    </dgm:pt>
    <dgm:pt modelId="{A9A62303-E8CB-4E96-B0AF-0A49D6ECA2B4}" type="parTrans" cxnId="{AD1A6119-5097-4D7F-ABD7-C407DD0D6397}">
      <dgm:prSet/>
      <dgm:spPr/>
      <dgm:t>
        <a:bodyPr/>
        <a:lstStyle/>
        <a:p>
          <a:endParaRPr lang="en-US"/>
        </a:p>
      </dgm:t>
    </dgm:pt>
    <dgm:pt modelId="{AE002EC7-B1BA-43D9-9D5E-27761ABFFDD2}" type="sibTrans" cxnId="{AD1A6119-5097-4D7F-ABD7-C407DD0D6397}">
      <dgm:prSet/>
      <dgm:spPr/>
      <dgm:t>
        <a:bodyPr/>
        <a:lstStyle/>
        <a:p>
          <a:endParaRPr lang="en-US"/>
        </a:p>
      </dgm:t>
    </dgm:pt>
    <dgm:pt modelId="{DB6ABFA2-0B9F-4AFE-B8F4-1776C1044EC9}" type="pres">
      <dgm:prSet presAssocID="{2144FC6C-A4E0-4BB2-8E93-6DDAF0938903}" presName="linear" presStyleCnt="0">
        <dgm:presLayoutVars>
          <dgm:animLvl val="lvl"/>
          <dgm:resizeHandles val="exact"/>
        </dgm:presLayoutVars>
      </dgm:prSet>
      <dgm:spPr/>
    </dgm:pt>
    <dgm:pt modelId="{C2ABA463-A81D-4FE7-B4EA-4D04CB974C8F}" type="pres">
      <dgm:prSet presAssocID="{26F81EF1-5A3E-42D0-8E0A-5EF8F0E61692}" presName="parentText" presStyleLbl="node1" presStyleIdx="0" presStyleCnt="5">
        <dgm:presLayoutVars>
          <dgm:chMax val="0"/>
          <dgm:bulletEnabled val="1"/>
        </dgm:presLayoutVars>
      </dgm:prSet>
      <dgm:spPr/>
    </dgm:pt>
    <dgm:pt modelId="{E5B5504E-7E8B-4BAB-8741-23E579A7AC29}" type="pres">
      <dgm:prSet presAssocID="{DC8C09FC-8F42-41A3-8E02-B465A35FD4E6}" presName="spacer" presStyleCnt="0"/>
      <dgm:spPr/>
    </dgm:pt>
    <dgm:pt modelId="{3D0FB2B8-C2BF-4F7E-A131-17455056E3A7}" type="pres">
      <dgm:prSet presAssocID="{B4E6C5DD-5BCB-4402-A391-5B7C14702C11}" presName="parentText" presStyleLbl="node1" presStyleIdx="1" presStyleCnt="5">
        <dgm:presLayoutVars>
          <dgm:chMax val="0"/>
          <dgm:bulletEnabled val="1"/>
        </dgm:presLayoutVars>
      </dgm:prSet>
      <dgm:spPr/>
    </dgm:pt>
    <dgm:pt modelId="{3B972E36-B3BA-46DD-AEDB-49032C742C90}" type="pres">
      <dgm:prSet presAssocID="{BDF90DF9-4908-41C9-8CA2-C548C34AC690}" presName="spacer" presStyleCnt="0"/>
      <dgm:spPr/>
    </dgm:pt>
    <dgm:pt modelId="{09D92F15-FE3A-42B9-BF12-10D8983EFC5F}" type="pres">
      <dgm:prSet presAssocID="{36532510-8536-41D7-B1A9-0C083FD061A4}" presName="parentText" presStyleLbl="node1" presStyleIdx="2" presStyleCnt="5">
        <dgm:presLayoutVars>
          <dgm:chMax val="0"/>
          <dgm:bulletEnabled val="1"/>
        </dgm:presLayoutVars>
      </dgm:prSet>
      <dgm:spPr/>
    </dgm:pt>
    <dgm:pt modelId="{64F5C7EF-3848-44DD-8C18-FD5F5094D5C5}" type="pres">
      <dgm:prSet presAssocID="{AEA86A5B-EBEA-4759-B4F7-F59A87FD8FA8}" presName="spacer" presStyleCnt="0"/>
      <dgm:spPr/>
    </dgm:pt>
    <dgm:pt modelId="{364FF261-F396-4A97-BFA6-36EECEDD4164}" type="pres">
      <dgm:prSet presAssocID="{E2CF4ECD-69B6-4821-9231-5EE3E796BF17}" presName="parentText" presStyleLbl="node1" presStyleIdx="3" presStyleCnt="5">
        <dgm:presLayoutVars>
          <dgm:chMax val="0"/>
          <dgm:bulletEnabled val="1"/>
        </dgm:presLayoutVars>
      </dgm:prSet>
      <dgm:spPr/>
    </dgm:pt>
    <dgm:pt modelId="{EAAD80D4-A32F-4745-A5AF-6CDDDEE02DB3}" type="pres">
      <dgm:prSet presAssocID="{43E881CD-C325-462D-9B39-52D10F9D523C}" presName="spacer" presStyleCnt="0"/>
      <dgm:spPr/>
    </dgm:pt>
    <dgm:pt modelId="{895D636D-D51E-4ED2-B03C-7A3563DA15E1}" type="pres">
      <dgm:prSet presAssocID="{0B68919A-21CD-45E8-900A-9B5D0C7CD63C}" presName="parentText" presStyleLbl="node1" presStyleIdx="4" presStyleCnt="5">
        <dgm:presLayoutVars>
          <dgm:chMax val="0"/>
          <dgm:bulletEnabled val="1"/>
        </dgm:presLayoutVars>
      </dgm:prSet>
      <dgm:spPr/>
    </dgm:pt>
  </dgm:ptLst>
  <dgm:cxnLst>
    <dgm:cxn modelId="{AD1A6119-5097-4D7F-ABD7-C407DD0D6397}" srcId="{2144FC6C-A4E0-4BB2-8E93-6DDAF0938903}" destId="{0B68919A-21CD-45E8-900A-9B5D0C7CD63C}" srcOrd="4" destOrd="0" parTransId="{A9A62303-E8CB-4E96-B0AF-0A49D6ECA2B4}" sibTransId="{AE002EC7-B1BA-43D9-9D5E-27761ABFFDD2}"/>
    <dgm:cxn modelId="{B330643B-B5EF-4E98-8DCD-C71E32244D65}" type="presOf" srcId="{26F81EF1-5A3E-42D0-8E0A-5EF8F0E61692}" destId="{C2ABA463-A81D-4FE7-B4EA-4D04CB974C8F}" srcOrd="0" destOrd="0" presId="urn:microsoft.com/office/officeart/2005/8/layout/vList2"/>
    <dgm:cxn modelId="{EAB8184C-18C9-4DD3-BA7B-1FCF1EAD2803}" type="presOf" srcId="{B4E6C5DD-5BCB-4402-A391-5B7C14702C11}" destId="{3D0FB2B8-C2BF-4F7E-A131-17455056E3A7}" srcOrd="0" destOrd="0" presId="urn:microsoft.com/office/officeart/2005/8/layout/vList2"/>
    <dgm:cxn modelId="{B5921855-28B2-4618-A077-7D5B447003F3}" type="presOf" srcId="{36532510-8536-41D7-B1A9-0C083FD061A4}" destId="{09D92F15-FE3A-42B9-BF12-10D8983EFC5F}" srcOrd="0" destOrd="0" presId="urn:microsoft.com/office/officeart/2005/8/layout/vList2"/>
    <dgm:cxn modelId="{5F425167-15E0-4EE7-97D1-92C5C40D95AD}" srcId="{2144FC6C-A4E0-4BB2-8E93-6DDAF0938903}" destId="{E2CF4ECD-69B6-4821-9231-5EE3E796BF17}" srcOrd="3" destOrd="0" parTransId="{D0A1CF4F-A886-4516-AE04-0E35E9E597B8}" sibTransId="{43E881CD-C325-462D-9B39-52D10F9D523C}"/>
    <dgm:cxn modelId="{9785E885-5676-4FFE-870C-CBDB6237CD2F}" type="presOf" srcId="{2144FC6C-A4E0-4BB2-8E93-6DDAF0938903}" destId="{DB6ABFA2-0B9F-4AFE-B8F4-1776C1044EC9}" srcOrd="0" destOrd="0" presId="urn:microsoft.com/office/officeart/2005/8/layout/vList2"/>
    <dgm:cxn modelId="{9766A89F-35E0-44F3-A098-E66C57DF8B11}" type="presOf" srcId="{E2CF4ECD-69B6-4821-9231-5EE3E796BF17}" destId="{364FF261-F396-4A97-BFA6-36EECEDD4164}" srcOrd="0" destOrd="0" presId="urn:microsoft.com/office/officeart/2005/8/layout/vList2"/>
    <dgm:cxn modelId="{2E0EB1A1-6825-49B4-869D-3E0E8F192FBC}" srcId="{2144FC6C-A4E0-4BB2-8E93-6DDAF0938903}" destId="{B4E6C5DD-5BCB-4402-A391-5B7C14702C11}" srcOrd="1" destOrd="0" parTransId="{5A659167-C3B5-41B1-BFB7-4AD6F1E84D29}" sibTransId="{BDF90DF9-4908-41C9-8CA2-C548C34AC690}"/>
    <dgm:cxn modelId="{9331B1AE-246F-4C08-9552-BCBDBBDDE632}" type="presOf" srcId="{0B68919A-21CD-45E8-900A-9B5D0C7CD63C}" destId="{895D636D-D51E-4ED2-B03C-7A3563DA15E1}" srcOrd="0" destOrd="0" presId="urn:microsoft.com/office/officeart/2005/8/layout/vList2"/>
    <dgm:cxn modelId="{3C8F1ECD-6C57-4B29-B7C6-88D321114568}" srcId="{2144FC6C-A4E0-4BB2-8E93-6DDAF0938903}" destId="{36532510-8536-41D7-B1A9-0C083FD061A4}" srcOrd="2" destOrd="0" parTransId="{46B61AB9-9DA1-47E6-A258-1A5D4822AC57}" sibTransId="{AEA86A5B-EBEA-4759-B4F7-F59A87FD8FA8}"/>
    <dgm:cxn modelId="{B414DEF9-0B46-4B5C-9926-838407955269}" srcId="{2144FC6C-A4E0-4BB2-8E93-6DDAF0938903}" destId="{26F81EF1-5A3E-42D0-8E0A-5EF8F0E61692}" srcOrd="0" destOrd="0" parTransId="{030583BE-EE6C-4848-AD59-6765656E0AF8}" sibTransId="{DC8C09FC-8F42-41A3-8E02-B465A35FD4E6}"/>
    <dgm:cxn modelId="{0ED401CE-C36F-4770-94EC-7C26009BB96D}" type="presParOf" srcId="{DB6ABFA2-0B9F-4AFE-B8F4-1776C1044EC9}" destId="{C2ABA463-A81D-4FE7-B4EA-4D04CB974C8F}" srcOrd="0" destOrd="0" presId="urn:microsoft.com/office/officeart/2005/8/layout/vList2"/>
    <dgm:cxn modelId="{4C986193-2452-49EA-9694-9E123CF3CBE5}" type="presParOf" srcId="{DB6ABFA2-0B9F-4AFE-B8F4-1776C1044EC9}" destId="{E5B5504E-7E8B-4BAB-8741-23E579A7AC29}" srcOrd="1" destOrd="0" presId="urn:microsoft.com/office/officeart/2005/8/layout/vList2"/>
    <dgm:cxn modelId="{3A113499-77E5-47F8-A516-4D10EE66B2F5}" type="presParOf" srcId="{DB6ABFA2-0B9F-4AFE-B8F4-1776C1044EC9}" destId="{3D0FB2B8-C2BF-4F7E-A131-17455056E3A7}" srcOrd="2" destOrd="0" presId="urn:microsoft.com/office/officeart/2005/8/layout/vList2"/>
    <dgm:cxn modelId="{49BB00F9-9412-4B4D-8273-136F34BE2C82}" type="presParOf" srcId="{DB6ABFA2-0B9F-4AFE-B8F4-1776C1044EC9}" destId="{3B972E36-B3BA-46DD-AEDB-49032C742C90}" srcOrd="3" destOrd="0" presId="urn:microsoft.com/office/officeart/2005/8/layout/vList2"/>
    <dgm:cxn modelId="{14D2B0C7-A118-46FF-B173-3D175F3A647B}" type="presParOf" srcId="{DB6ABFA2-0B9F-4AFE-B8F4-1776C1044EC9}" destId="{09D92F15-FE3A-42B9-BF12-10D8983EFC5F}" srcOrd="4" destOrd="0" presId="urn:microsoft.com/office/officeart/2005/8/layout/vList2"/>
    <dgm:cxn modelId="{33B44395-ABFE-496F-8D6C-854F38A595F0}" type="presParOf" srcId="{DB6ABFA2-0B9F-4AFE-B8F4-1776C1044EC9}" destId="{64F5C7EF-3848-44DD-8C18-FD5F5094D5C5}" srcOrd="5" destOrd="0" presId="urn:microsoft.com/office/officeart/2005/8/layout/vList2"/>
    <dgm:cxn modelId="{CEE28AC8-6258-4A8D-A3E0-9AAFFBE95E63}" type="presParOf" srcId="{DB6ABFA2-0B9F-4AFE-B8F4-1776C1044EC9}" destId="{364FF261-F396-4A97-BFA6-36EECEDD4164}" srcOrd="6" destOrd="0" presId="urn:microsoft.com/office/officeart/2005/8/layout/vList2"/>
    <dgm:cxn modelId="{BDA6E846-39FB-4850-8522-DC0FB71CC80F}" type="presParOf" srcId="{DB6ABFA2-0B9F-4AFE-B8F4-1776C1044EC9}" destId="{EAAD80D4-A32F-4745-A5AF-6CDDDEE02DB3}" srcOrd="7" destOrd="0" presId="urn:microsoft.com/office/officeart/2005/8/layout/vList2"/>
    <dgm:cxn modelId="{8077D690-EC73-4256-A8EE-6424D1ABFC51}" type="presParOf" srcId="{DB6ABFA2-0B9F-4AFE-B8F4-1776C1044EC9}" destId="{895D636D-D51E-4ED2-B03C-7A3563DA15E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ABA463-A81D-4FE7-B4EA-4D04CB974C8F}">
      <dsp:nvSpPr>
        <dsp:cNvPr id="0" name=""/>
        <dsp:cNvSpPr/>
      </dsp:nvSpPr>
      <dsp:spPr>
        <a:xfrm>
          <a:off x="0" y="6826"/>
          <a:ext cx="10515600" cy="7915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tx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t>PERT and CPM Networks</a:t>
          </a:r>
          <a:endParaRPr lang="ar-SA" sz="3300" kern="1200" dirty="0"/>
        </a:p>
      </dsp:txBody>
      <dsp:txXfrm>
        <a:off x="38638" y="45464"/>
        <a:ext cx="10438324" cy="714229"/>
      </dsp:txXfrm>
    </dsp:sp>
    <dsp:sp modelId="{3D0FB2B8-C2BF-4F7E-A131-17455056E3A7}">
      <dsp:nvSpPr>
        <dsp:cNvPr id="0" name=""/>
        <dsp:cNvSpPr/>
      </dsp:nvSpPr>
      <dsp:spPr>
        <a:xfrm>
          <a:off x="0" y="893371"/>
          <a:ext cx="10515600" cy="7915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tx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t>Project Uncertainty and Risk Management</a:t>
          </a:r>
          <a:endParaRPr lang="ar-SA" sz="3300" kern="1200" dirty="0"/>
        </a:p>
      </dsp:txBody>
      <dsp:txXfrm>
        <a:off x="38638" y="932009"/>
        <a:ext cx="10438324" cy="714229"/>
      </dsp:txXfrm>
    </dsp:sp>
    <dsp:sp modelId="{09D92F15-FE3A-42B9-BF12-10D8983EFC5F}">
      <dsp:nvSpPr>
        <dsp:cNvPr id="0" name=""/>
        <dsp:cNvSpPr/>
      </dsp:nvSpPr>
      <dsp:spPr>
        <a:xfrm>
          <a:off x="0" y="1779916"/>
          <a:ext cx="10515600" cy="7915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tx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t>Simulation</a:t>
          </a:r>
          <a:endParaRPr lang="ar-SA" sz="3300" kern="1200" dirty="0"/>
        </a:p>
      </dsp:txBody>
      <dsp:txXfrm>
        <a:off x="38638" y="1818554"/>
        <a:ext cx="10438324" cy="714229"/>
      </dsp:txXfrm>
    </dsp:sp>
    <dsp:sp modelId="{364FF261-F396-4A97-BFA6-36EECEDD4164}">
      <dsp:nvSpPr>
        <dsp:cNvPr id="0" name=""/>
        <dsp:cNvSpPr/>
      </dsp:nvSpPr>
      <dsp:spPr>
        <a:xfrm>
          <a:off x="0" y="2666461"/>
          <a:ext cx="10515600" cy="7915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tx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t>The Gantt Chart</a:t>
          </a:r>
          <a:endParaRPr lang="ar-SA" sz="3300" kern="1200" dirty="0"/>
        </a:p>
      </dsp:txBody>
      <dsp:txXfrm>
        <a:off x="38638" y="2705099"/>
        <a:ext cx="10438324" cy="714229"/>
      </dsp:txXfrm>
    </dsp:sp>
    <dsp:sp modelId="{895D636D-D51E-4ED2-B03C-7A3563DA15E1}">
      <dsp:nvSpPr>
        <dsp:cNvPr id="0" name=""/>
        <dsp:cNvSpPr/>
      </dsp:nvSpPr>
      <dsp:spPr>
        <a:xfrm>
          <a:off x="0" y="3553006"/>
          <a:ext cx="10515600" cy="7915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solidFill>
            <a:schemeClr val="tx1"/>
          </a:solid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a:t>Extensions to PERT/CPM</a:t>
          </a:r>
          <a:endParaRPr lang="ar-SA" sz="3300" kern="1200"/>
        </a:p>
      </dsp:txBody>
      <dsp:txXfrm>
        <a:off x="38638" y="3591644"/>
        <a:ext cx="10438324" cy="7142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346504F-082A-42E3-95C5-4961B3301A76}" type="datetimeFigureOut">
              <a:rPr lang="ar-SA" smtClean="0"/>
              <a:t>29 ربيع الأول، 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4F67DEF-9A00-4CBD-AF3E-27E783FFC277}" type="slidenum">
              <a:rPr lang="ar-SA" smtClean="0"/>
              <a:t>‹#›</a:t>
            </a:fld>
            <a:endParaRPr lang="ar-SA"/>
          </a:p>
        </p:txBody>
      </p:sp>
    </p:spTree>
    <p:extLst>
      <p:ext uri="{BB962C8B-B14F-4D97-AF65-F5344CB8AC3E}">
        <p14:creationId xmlns:p14="http://schemas.microsoft.com/office/powerpoint/2010/main" val="3949169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AD7157-7576-42EC-9359-EACC63AD7C5E}" type="slidenum">
              <a:rPr lang="ru-RU" altLang="ar-SA"/>
              <a:pPr/>
              <a:t>6</a:t>
            </a:fld>
            <a:endParaRPr lang="ru-RU" altLang="ar-SA"/>
          </a:p>
        </p:txBody>
      </p:sp>
      <p:sp>
        <p:nvSpPr>
          <p:cNvPr id="1046530" name="Rectangle 2"/>
          <p:cNvSpPr>
            <a:spLocks noGrp="1" noRot="1" noChangeAspect="1" noChangeArrowheads="1" noTextEdit="1"/>
          </p:cNvSpPr>
          <p:nvPr>
            <p:ph type="sldImg"/>
          </p:nvPr>
        </p:nvSpPr>
        <p:spPr>
          <a:xfrm>
            <a:off x="2287588" y="514350"/>
            <a:ext cx="4570412" cy="2571750"/>
          </a:xfrm>
          <a:ln/>
        </p:spPr>
      </p:sp>
      <p:sp>
        <p:nvSpPr>
          <p:cNvPr id="1046531" name="Rectangle 3"/>
          <p:cNvSpPr>
            <a:spLocks noGrp="1" noChangeArrowheads="1"/>
          </p:cNvSpPr>
          <p:nvPr>
            <p:ph type="body" idx="1"/>
          </p:nvPr>
        </p:nvSpPr>
        <p:spPr>
          <a:xfrm>
            <a:off x="1219200" y="3257550"/>
            <a:ext cx="6705600" cy="3086100"/>
          </a:xfrm>
        </p:spPr>
        <p:txBody>
          <a:bodyPr/>
          <a:lstStyle/>
          <a:p>
            <a:r>
              <a:rPr lang="en-US" altLang="ar-SA"/>
              <a:t>Given that a project is something the firm is relatively unfamiliar with, how does one go about determining the appropriate costs and times?</a:t>
            </a:r>
          </a:p>
          <a:p>
            <a:endParaRPr lang="en-US" altLang="ar-SA"/>
          </a:p>
          <a:p>
            <a:r>
              <a:rPr lang="en-US" altLang="ar-SA"/>
              <a:t>You might point out that specifying the beginning and end points for an activity is often a difficult task.  Work breakdown may be the most difficult aspect of many projects.</a:t>
            </a:r>
          </a:p>
        </p:txBody>
      </p:sp>
    </p:spTree>
    <p:extLst>
      <p:ext uri="{BB962C8B-B14F-4D97-AF65-F5344CB8AC3E}">
        <p14:creationId xmlns:p14="http://schemas.microsoft.com/office/powerpoint/2010/main" val="185794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662481-6C71-4DCE-946A-9D64AF1D9852}" type="slidenum">
              <a:rPr lang="ru-RU" altLang="ar-SA"/>
              <a:pPr/>
              <a:t>7</a:t>
            </a:fld>
            <a:endParaRPr lang="ru-RU" altLang="ar-SA"/>
          </a:p>
        </p:txBody>
      </p:sp>
      <p:sp>
        <p:nvSpPr>
          <p:cNvPr id="1048578" name="Rectangle 2"/>
          <p:cNvSpPr>
            <a:spLocks noGrp="1" noRot="1" noChangeAspect="1" noChangeArrowheads="1" noTextEdit="1"/>
          </p:cNvSpPr>
          <p:nvPr>
            <p:ph type="sldImg"/>
          </p:nvPr>
        </p:nvSpPr>
        <p:spPr>
          <a:xfrm>
            <a:off x="2287588" y="514350"/>
            <a:ext cx="4570412" cy="2571750"/>
          </a:xfrm>
          <a:ln/>
        </p:spPr>
      </p:sp>
      <p:sp>
        <p:nvSpPr>
          <p:cNvPr id="1048579" name="Rectangle 3"/>
          <p:cNvSpPr>
            <a:spLocks noGrp="1" noChangeArrowheads="1"/>
          </p:cNvSpPr>
          <p:nvPr>
            <p:ph type="body" idx="1"/>
          </p:nvPr>
        </p:nvSpPr>
        <p:spPr>
          <a:xfrm>
            <a:off x="1219200" y="3257550"/>
            <a:ext cx="6705600" cy="3086100"/>
          </a:xfrm>
        </p:spPr>
        <p:txBody>
          <a:bodyPr/>
          <a:lstStyle/>
          <a:p>
            <a:r>
              <a:rPr lang="en-US" altLang="ar-SA"/>
              <a:t>You might point out to students that there are those who claim that the real benefit of using project management tools comes from the planning and organizing effort, not the actual management of the tasks during the project.</a:t>
            </a:r>
          </a:p>
        </p:txBody>
      </p:sp>
    </p:spTree>
    <p:extLst>
      <p:ext uri="{BB962C8B-B14F-4D97-AF65-F5344CB8AC3E}">
        <p14:creationId xmlns:p14="http://schemas.microsoft.com/office/powerpoint/2010/main" val="38073282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159894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103312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4061132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703621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520193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601257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123714" cy="1325563"/>
          </a:xfrm>
          <a:solidFill>
            <a:schemeClr val="accent1">
              <a:lumMod val="40000"/>
              <a:lumOff val="60000"/>
            </a:schemeClr>
          </a:solidFill>
          <a:ln>
            <a:solidFill>
              <a:schemeClr val="accent1"/>
            </a:solidFill>
          </a:ln>
        </p:spPr>
        <p:txBody>
          <a:bodyPr>
            <a:normAutofit/>
          </a:bodyPr>
          <a:lstStyle>
            <a:lvl1pPr algn="ctr">
              <a:defRPr sz="4000"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111619" y="0"/>
            <a:ext cx="1080381" cy="968829"/>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11/3/21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325563"/>
          </a:xfrm>
          <a:prstGeom prst="rect">
            <a:avLst/>
          </a:prstGeom>
        </p:spPr>
        <p:txBody>
          <a:bodyPr/>
          <a:lstStyle/>
          <a:p>
            <a:r>
              <a:rPr lang="en-US"/>
              <a:t>Click to edit Master title style</a:t>
            </a:r>
            <a:endParaRPr lang="ar-SA"/>
          </a:p>
        </p:txBody>
      </p:sp>
      <p:sp>
        <p:nvSpPr>
          <p:cNvPr id="3" name="Text Placeholder 2"/>
          <p:cNvSpPr>
            <a:spLocks noGrp="1"/>
          </p:cNvSpPr>
          <p:nvPr>
            <p:ph type="body" sz="half" idx="1"/>
          </p:nvPr>
        </p:nvSpPr>
        <p:spPr>
          <a:xfrm>
            <a:off x="1117600" y="1371600"/>
            <a:ext cx="5334000" cy="5029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Online Image Placeholder 3"/>
          <p:cNvSpPr>
            <a:spLocks noGrp="1"/>
          </p:cNvSpPr>
          <p:nvPr>
            <p:ph type="clipArt" sz="half" idx="2"/>
          </p:nvPr>
        </p:nvSpPr>
        <p:spPr>
          <a:xfrm>
            <a:off x="6654800" y="1371600"/>
            <a:ext cx="5334000" cy="5029200"/>
          </a:xfrm>
        </p:spPr>
        <p:txBody>
          <a:bodyPr/>
          <a:lstStyle/>
          <a:p>
            <a:endParaRPr lang="ar-SA"/>
          </a:p>
        </p:txBody>
      </p:sp>
      <p:sp>
        <p:nvSpPr>
          <p:cNvPr id="5" name="Date Placeholder 4"/>
          <p:cNvSpPr>
            <a:spLocks noGrp="1"/>
          </p:cNvSpPr>
          <p:nvPr>
            <p:ph type="dt" sz="half" idx="10"/>
          </p:nvPr>
        </p:nvSpPr>
        <p:spPr>
          <a:xfrm>
            <a:off x="609600" y="6381750"/>
            <a:ext cx="2844800" cy="476250"/>
          </a:xfrm>
        </p:spPr>
        <p:txBody>
          <a:bodyPr/>
          <a:lstStyle>
            <a:lvl1pPr>
              <a:defRPr/>
            </a:lvl1pPr>
          </a:lstStyle>
          <a:p>
            <a:endParaRPr lang="en-US" altLang="ar-SA"/>
          </a:p>
        </p:txBody>
      </p:sp>
      <p:sp>
        <p:nvSpPr>
          <p:cNvPr id="6" name="Footer Placeholder 5"/>
          <p:cNvSpPr>
            <a:spLocks noGrp="1"/>
          </p:cNvSpPr>
          <p:nvPr>
            <p:ph type="ftr" sz="quarter" idx="11"/>
          </p:nvPr>
        </p:nvSpPr>
        <p:spPr>
          <a:xfrm>
            <a:off x="8331200" y="6613526"/>
            <a:ext cx="3860800" cy="244475"/>
          </a:xfrm>
        </p:spPr>
        <p:txBody>
          <a:bodyPr/>
          <a:lstStyle>
            <a:lvl1pPr>
              <a:defRPr/>
            </a:lvl1pPr>
          </a:lstStyle>
          <a:p>
            <a:r>
              <a:rPr lang="en-US" altLang="ar-SA"/>
              <a:t>Anupam Das, PhD</a:t>
            </a:r>
          </a:p>
        </p:txBody>
      </p:sp>
      <p:sp>
        <p:nvSpPr>
          <p:cNvPr id="7" name="Slide Number Placeholder 6"/>
          <p:cNvSpPr>
            <a:spLocks noGrp="1"/>
          </p:cNvSpPr>
          <p:nvPr>
            <p:ph type="sldNum" sz="quarter" idx="12"/>
          </p:nvPr>
        </p:nvSpPr>
        <p:spPr>
          <a:xfrm>
            <a:off x="8737600" y="6245225"/>
            <a:ext cx="2844800" cy="476250"/>
          </a:xfrm>
        </p:spPr>
        <p:txBody>
          <a:bodyPr/>
          <a:lstStyle>
            <a:lvl1pPr>
              <a:defRPr/>
            </a:lvl1pPr>
          </a:lstStyle>
          <a:p>
            <a:fld id="{7180DCB2-BFE5-4C31-9320-7C8A6596B51A}" type="slidenum">
              <a:rPr lang="en-US" altLang="ar-SA"/>
              <a:pPr/>
              <a:t>‹#›</a:t>
            </a:fld>
            <a:endParaRPr lang="en-US" altLang="ar-SA"/>
          </a:p>
        </p:txBody>
      </p:sp>
    </p:spTree>
    <p:extLst>
      <p:ext uri="{BB962C8B-B14F-4D97-AF65-F5344CB8AC3E}">
        <p14:creationId xmlns:p14="http://schemas.microsoft.com/office/powerpoint/2010/main" val="3584189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11/3/21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br>
              <a:rPr lang="en-US" sz="5400" dirty="0">
                <a:solidFill>
                  <a:schemeClr val="bg1"/>
                </a:solidFill>
                <a:latin typeface="+mn-lt"/>
              </a:rPr>
            </a:br>
            <a:r>
              <a:rPr lang="en-US" sz="5400" dirty="0">
                <a:solidFill>
                  <a:schemeClr val="bg1"/>
                </a:solidFill>
                <a:latin typeface="+mn-lt"/>
              </a:rPr>
              <a:t>Project Feasibility Study</a:t>
            </a:r>
            <a:br>
              <a:rPr lang="en-US" b="1" dirty="0">
                <a:solidFill>
                  <a:schemeClr val="bg1"/>
                </a:solidFill>
                <a:latin typeface="+mn-lt"/>
              </a:rPr>
            </a:br>
            <a:r>
              <a:rPr lang="en-US" sz="2800" b="1" dirty="0">
                <a:solidFill>
                  <a:schemeClr val="bg1"/>
                </a:solidFill>
                <a:latin typeface="+mn-lt"/>
              </a:rPr>
              <a:t>Lecture 8</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spcBef>
                <a:spcPct val="0"/>
              </a:spcBef>
            </a:pPr>
            <a:r>
              <a:rPr lang="en-US" sz="2800" b="1" dirty="0">
                <a:solidFill>
                  <a:schemeClr val="bg1"/>
                </a:solidFill>
                <a:ea typeface="+mj-ea"/>
                <a:cs typeface="+mj-cs"/>
              </a:rPr>
              <a:t>PMG 201 </a:t>
            </a:r>
          </a:p>
          <a:p>
            <a:pPr algn="l">
              <a:spcBef>
                <a:spcPct val="0"/>
              </a:spcBef>
            </a:pPr>
            <a:r>
              <a:rPr lang="en-US" sz="3200" b="1" dirty="0">
                <a:solidFill>
                  <a:schemeClr val="bg1"/>
                </a:solidFill>
                <a:ea typeface="+mj-ea"/>
                <a:cs typeface="+mj-cs"/>
              </a:rPr>
              <a:t>SCHEDULING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a:ln>
            <a:solidFill>
              <a:schemeClr val="tx1"/>
            </a:solidFill>
          </a:ln>
        </p:spPr>
        <p:txBody>
          <a:bodyPr>
            <a:normAutofit/>
          </a:bodyPr>
          <a:lstStyle/>
          <a:p>
            <a:pPr algn="ctr"/>
            <a:r>
              <a:rPr lang="en-US" sz="3600" dirty="0">
                <a:solidFill>
                  <a:schemeClr val="tx1"/>
                </a:solidFill>
                <a:latin typeface="Arial Black" panose="020B0A04020102020204" pitchFamily="34" charset="0"/>
              </a:rPr>
              <a:t>SCHEDULING THE PROJECT</a:t>
            </a:r>
            <a:endParaRPr lang="ar-SA" sz="3600" dirty="0">
              <a:solidFill>
                <a:schemeClr val="tx1"/>
              </a:solidFill>
              <a:latin typeface="Arial Black" panose="020B0A040201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51949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5907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endParaRPr lang="ar-SA" dirty="0"/>
          </a:p>
        </p:txBody>
      </p:sp>
      <p:sp>
        <p:nvSpPr>
          <p:cNvPr id="3" name="Content Placeholder 2"/>
          <p:cNvSpPr>
            <a:spLocks noGrp="1"/>
          </p:cNvSpPr>
          <p:nvPr>
            <p:ph idx="1"/>
          </p:nvPr>
        </p:nvSpPr>
        <p:spPr>
          <a:ln>
            <a:solidFill>
              <a:schemeClr val="accent1"/>
            </a:solidFill>
          </a:ln>
        </p:spPr>
        <p:txBody>
          <a:bodyPr anchor="ctr">
            <a:normAutofit fontScale="92500"/>
          </a:bodyPr>
          <a:lstStyle/>
          <a:p>
            <a:r>
              <a:rPr lang="en-US" b="1" dirty="0"/>
              <a:t>The project schedule is simply the project plan in an altered format. It is a convenient form for monitoring and controlling project activities. Actually, the schedule itself can be prepared in several formats.</a:t>
            </a:r>
          </a:p>
          <a:p>
            <a:r>
              <a:rPr lang="en-US" b="1" dirty="0"/>
              <a:t> In this chapter, we describe the most common formats— Gantt charts and PERT/CPM networks — and demonstrate how to convert a project plan or WBS into these formats. We also note some of the strengths and weaknesses of the different displays.</a:t>
            </a:r>
          </a:p>
          <a:p>
            <a:r>
              <a:rPr lang="en-US" b="1" dirty="0"/>
              <a:t> In addition, we apply risk management directly to the project schedule. From this analysis we show how to estimate the likelihood that a project can be completed on or before a specific time.</a:t>
            </a:r>
            <a:endParaRPr lang="ar-SA" b="1" dirty="0"/>
          </a:p>
        </p:txBody>
      </p:sp>
    </p:spTree>
    <p:extLst>
      <p:ext uri="{BB962C8B-B14F-4D97-AF65-F5344CB8AC3E}">
        <p14:creationId xmlns:p14="http://schemas.microsoft.com/office/powerpoint/2010/main" val="330051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endParaRPr lang="ar-SA" dirty="0"/>
          </a:p>
        </p:txBody>
      </p:sp>
      <p:sp>
        <p:nvSpPr>
          <p:cNvPr id="3" name="Content Placeholder 2"/>
          <p:cNvSpPr>
            <a:spLocks noGrp="1"/>
          </p:cNvSpPr>
          <p:nvPr>
            <p:ph idx="1"/>
          </p:nvPr>
        </p:nvSpPr>
        <p:spPr>
          <a:ln>
            <a:solidFill>
              <a:schemeClr val="accent1"/>
            </a:solidFill>
          </a:ln>
        </p:spPr>
        <p:txBody>
          <a:bodyPr anchor="ctr">
            <a:normAutofit lnSpcReduction="10000"/>
          </a:bodyPr>
          <a:lstStyle/>
          <a:p>
            <a:r>
              <a:rPr lang="en-US" b="1" dirty="0"/>
              <a:t>Consider the job of planning a project, developing a budget for it, and scheduling all of the many tasks involved.</a:t>
            </a:r>
          </a:p>
          <a:p>
            <a:r>
              <a:rPr lang="en-US" b="1" dirty="0"/>
              <a:t> It should be obvious that these three activities are not actually separable. Because a budget must include both the amounts and timing of resources received or expended, one cannot prepare a budget without knowing the specifics of each task and the time period(s) during which the task must be undertaken.</a:t>
            </a:r>
          </a:p>
          <a:p>
            <a:r>
              <a:rPr lang="en-US" b="1" dirty="0"/>
              <a:t> Similarly, the project plan implies a schedule just as a schedule implies a plan. It is useful to begin study of these interdependent, partial descriptions of a project with an examination of the planning process because this process is the foundation of all that follows.</a:t>
            </a:r>
          </a:p>
        </p:txBody>
      </p:sp>
    </p:spTree>
    <p:extLst>
      <p:ext uri="{BB962C8B-B14F-4D97-AF65-F5344CB8AC3E}">
        <p14:creationId xmlns:p14="http://schemas.microsoft.com/office/powerpoint/2010/main" val="1462586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endParaRPr lang="ar-SA" dirty="0"/>
          </a:p>
        </p:txBody>
      </p:sp>
      <p:sp>
        <p:nvSpPr>
          <p:cNvPr id="3" name="Content Placeholder 2"/>
          <p:cNvSpPr>
            <a:spLocks noGrp="1"/>
          </p:cNvSpPr>
          <p:nvPr>
            <p:ph idx="1"/>
          </p:nvPr>
        </p:nvSpPr>
        <p:spPr>
          <a:ln>
            <a:solidFill>
              <a:schemeClr val="accent1"/>
            </a:solidFill>
          </a:ln>
        </p:spPr>
        <p:txBody>
          <a:bodyPr anchor="ctr"/>
          <a:lstStyle/>
          <a:p>
            <a:r>
              <a:rPr lang="en-US" b="1" dirty="0"/>
              <a:t> The decision about whether to turn our attention first to the budget or the schedule is arbitrary. We chose the budget largely because most readers have some familiarity with the subject.</a:t>
            </a:r>
          </a:p>
          <a:p>
            <a:r>
              <a:rPr lang="en-US" b="1" dirty="0"/>
              <a:t> The problem is that planning, budgeting, and scheduling are parts of the same basic process. They are considered separately only because we cannot write about all three at the same time.</a:t>
            </a:r>
            <a:endParaRPr lang="ar-SA" b="1" dirty="0"/>
          </a:p>
          <a:p>
            <a:endParaRPr lang="ar-SA" b="1" dirty="0"/>
          </a:p>
        </p:txBody>
      </p:sp>
    </p:spTree>
    <p:extLst>
      <p:ext uri="{BB962C8B-B14F-4D97-AF65-F5344CB8AC3E}">
        <p14:creationId xmlns:p14="http://schemas.microsoft.com/office/powerpoint/2010/main" val="760616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5506" name="Rectangle 2"/>
          <p:cNvSpPr>
            <a:spLocks noGrp="1" noChangeArrowheads="1"/>
          </p:cNvSpPr>
          <p:nvPr>
            <p:ph type="body" sz="half" idx="1"/>
          </p:nvPr>
        </p:nvSpPr>
        <p:spPr>
          <a:xfrm>
            <a:off x="1045029" y="1556658"/>
            <a:ext cx="9176657" cy="4395788"/>
          </a:xfrm>
          <a:noFill/>
          <a:ln w="12700">
            <a:solidFill>
              <a:schemeClr val="tx1"/>
            </a:solidFill>
            <a:miter lim="800000"/>
            <a:headEnd/>
            <a:tailEnd/>
          </a:ln>
        </p:spPr>
        <p:txBody>
          <a:bodyPr vert="horz" lIns="90475" tIns="44444" rIns="90475" bIns="44444" rtlCol="0" anchor="ctr">
            <a:normAutofit/>
          </a:bodyPr>
          <a:lstStyle/>
          <a:p>
            <a:pPr>
              <a:lnSpc>
                <a:spcPct val="90000"/>
              </a:lnSpc>
              <a:buClr>
                <a:schemeClr val="accent1"/>
              </a:buClr>
              <a:buFont typeface="Wingdings" panose="05000000000000000000" pitchFamily="2" charset="2"/>
              <a:buChar char="q"/>
            </a:pPr>
            <a:r>
              <a:rPr lang="en-US" altLang="ar-SA" sz="3100" b="1" dirty="0"/>
              <a:t>Identifying precedence relationships </a:t>
            </a:r>
          </a:p>
          <a:p>
            <a:pPr>
              <a:lnSpc>
                <a:spcPct val="90000"/>
              </a:lnSpc>
              <a:buClr>
                <a:schemeClr val="accent1"/>
              </a:buClr>
              <a:buFont typeface="Wingdings" panose="05000000000000000000" pitchFamily="2" charset="2"/>
              <a:buChar char="q"/>
            </a:pPr>
            <a:r>
              <a:rPr lang="en-US" altLang="ar-SA" sz="3100" b="1" dirty="0"/>
              <a:t>Sequencing activities</a:t>
            </a:r>
          </a:p>
          <a:p>
            <a:pPr>
              <a:lnSpc>
                <a:spcPct val="90000"/>
              </a:lnSpc>
              <a:buClr>
                <a:schemeClr val="accent1"/>
              </a:buClr>
              <a:buFont typeface="Wingdings" panose="05000000000000000000" pitchFamily="2" charset="2"/>
              <a:buChar char="q"/>
            </a:pPr>
            <a:r>
              <a:rPr lang="en-US" altLang="ar-SA" sz="3100" b="1" dirty="0"/>
              <a:t>Determining activity times &amp; costs</a:t>
            </a:r>
          </a:p>
          <a:p>
            <a:pPr>
              <a:lnSpc>
                <a:spcPct val="90000"/>
              </a:lnSpc>
              <a:buClr>
                <a:schemeClr val="accent1"/>
              </a:buClr>
              <a:buFont typeface="Wingdings" panose="05000000000000000000" pitchFamily="2" charset="2"/>
              <a:buChar char="q"/>
            </a:pPr>
            <a:r>
              <a:rPr lang="en-US" altLang="ar-SA" sz="3100" b="1" dirty="0"/>
              <a:t>Estimating material &amp; worker requirements</a:t>
            </a:r>
          </a:p>
          <a:p>
            <a:pPr>
              <a:lnSpc>
                <a:spcPct val="90000"/>
              </a:lnSpc>
              <a:buClr>
                <a:schemeClr val="accent1"/>
              </a:buClr>
              <a:buFont typeface="Wingdings" panose="05000000000000000000" pitchFamily="2" charset="2"/>
              <a:buChar char="q"/>
            </a:pPr>
            <a:r>
              <a:rPr lang="en-US" altLang="ar-SA" sz="3100" b="1" dirty="0"/>
              <a:t>Determining critical activities</a:t>
            </a:r>
          </a:p>
        </p:txBody>
      </p:sp>
      <p:sp>
        <p:nvSpPr>
          <p:cNvPr id="1045558" name="Rectangle 54"/>
          <p:cNvSpPr>
            <a:spLocks noChangeArrowheads="1"/>
          </p:cNvSpPr>
          <p:nvPr/>
        </p:nvSpPr>
        <p:spPr bwMode="auto">
          <a:xfrm>
            <a:off x="870857" y="380999"/>
            <a:ext cx="9612086" cy="968829"/>
          </a:xfrm>
          <a:prstGeom prst="rect">
            <a:avLst/>
          </a:prstGeom>
          <a:solidFill>
            <a:schemeClr val="accent1">
              <a:lumMod val="40000"/>
              <a:lumOff val="60000"/>
            </a:schemeClr>
          </a:solidFill>
          <a:ln>
            <a:solidFill>
              <a:schemeClr val="tx1"/>
            </a:solidFill>
          </a:ln>
        </p:spPr>
        <p:txBody>
          <a:bodyPr vert="horz" lIns="91440" tIns="45720" rIns="91440" bIns="45720" rtlCol="0" anchor="ctr">
            <a:normAutofit/>
          </a:bodyPr>
          <a:lstStyle/>
          <a:p>
            <a:pPr algn="ctr">
              <a:lnSpc>
                <a:spcPct val="90000"/>
              </a:lnSpc>
              <a:spcBef>
                <a:spcPct val="0"/>
              </a:spcBef>
            </a:pPr>
            <a:r>
              <a:rPr lang="en-US" altLang="ar-SA" sz="3600" b="1" dirty="0">
                <a:latin typeface="Arial Black" panose="020B0A04020102020204" pitchFamily="34" charset="0"/>
                <a:ea typeface="+mj-ea"/>
                <a:cs typeface="+mj-cs"/>
              </a:rPr>
              <a:t>Project Scheduling</a:t>
            </a:r>
          </a:p>
        </p:txBody>
      </p:sp>
    </p:spTree>
    <p:extLst>
      <p:ext uri="{BB962C8B-B14F-4D97-AF65-F5344CB8AC3E}">
        <p14:creationId xmlns:p14="http://schemas.microsoft.com/office/powerpoint/2010/main" val="2652374085"/>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7555" name="Rectangle 3"/>
          <p:cNvSpPr>
            <a:spLocks noGrp="1" noChangeArrowheads="1"/>
          </p:cNvSpPr>
          <p:nvPr>
            <p:ph type="body" idx="1"/>
          </p:nvPr>
        </p:nvSpPr>
        <p:spPr>
          <a:xfrm>
            <a:off x="1045030" y="2275114"/>
            <a:ext cx="9775370" cy="4114800"/>
          </a:xfrm>
          <a:ln>
            <a:solidFill>
              <a:schemeClr val="accent1"/>
            </a:solidFill>
          </a:ln>
        </p:spPr>
        <p:txBody>
          <a:bodyPr anchor="ctr"/>
          <a:lstStyle/>
          <a:p>
            <a:pPr>
              <a:lnSpc>
                <a:spcPct val="90000"/>
              </a:lnSpc>
              <a:buClr>
                <a:schemeClr val="accent1"/>
              </a:buClr>
              <a:buFont typeface="Wingdings" panose="05000000000000000000" pitchFamily="2" charset="2"/>
              <a:buChar char="q"/>
            </a:pPr>
            <a:r>
              <a:rPr lang="en-US" altLang="ar-SA" b="1" dirty="0"/>
              <a:t>Shows the relationship of each activity to others and to the whole project.</a:t>
            </a:r>
          </a:p>
          <a:p>
            <a:pPr>
              <a:lnSpc>
                <a:spcPct val="90000"/>
              </a:lnSpc>
              <a:buClr>
                <a:schemeClr val="accent1"/>
              </a:buClr>
              <a:buFont typeface="Wingdings" panose="05000000000000000000" pitchFamily="2" charset="2"/>
              <a:buChar char="q"/>
            </a:pPr>
            <a:r>
              <a:rPr lang="en-US" altLang="ar-SA" b="1" dirty="0"/>
              <a:t>Identifies the precedence relationships among activities.</a:t>
            </a:r>
          </a:p>
          <a:p>
            <a:pPr>
              <a:lnSpc>
                <a:spcPct val="90000"/>
              </a:lnSpc>
              <a:buClr>
                <a:schemeClr val="accent1"/>
              </a:buClr>
              <a:buFont typeface="Wingdings" panose="05000000000000000000" pitchFamily="2" charset="2"/>
              <a:buChar char="q"/>
            </a:pPr>
            <a:r>
              <a:rPr lang="en-US" altLang="ar-SA" b="1" dirty="0"/>
              <a:t>Encourages the setting of realistic time and cost estimates for each activity.</a:t>
            </a:r>
          </a:p>
          <a:p>
            <a:pPr>
              <a:lnSpc>
                <a:spcPct val="90000"/>
              </a:lnSpc>
              <a:buClr>
                <a:schemeClr val="accent1"/>
              </a:buClr>
              <a:buFont typeface="Wingdings" panose="05000000000000000000" pitchFamily="2" charset="2"/>
              <a:buChar char="q"/>
            </a:pPr>
            <a:r>
              <a:rPr lang="en-US" altLang="ar-SA" b="1" dirty="0"/>
              <a:t>Helps make better use of people, money, and material resources by identifying critical bottlenecks in the project.</a:t>
            </a:r>
          </a:p>
        </p:txBody>
      </p:sp>
      <p:sp>
        <p:nvSpPr>
          <p:cNvPr id="1047556" name="Rectangle 4"/>
          <p:cNvSpPr>
            <a:spLocks noChangeArrowheads="1"/>
          </p:cNvSpPr>
          <p:nvPr/>
        </p:nvSpPr>
        <p:spPr bwMode="auto">
          <a:xfrm>
            <a:off x="1219200" y="457200"/>
            <a:ext cx="9133114" cy="1230086"/>
          </a:xfrm>
          <a:prstGeom prst="rect">
            <a:avLst/>
          </a:prstGeom>
          <a:solidFill>
            <a:schemeClr val="accent1">
              <a:lumMod val="40000"/>
              <a:lumOff val="60000"/>
            </a:schemeClr>
          </a:solidFill>
          <a:ln>
            <a:solidFill>
              <a:schemeClr val="tx1"/>
            </a:solidFill>
          </a:ln>
        </p:spPr>
        <p:txBody>
          <a:bodyPr vert="horz" lIns="91440" tIns="45720" rIns="91440" bIns="45720" rtlCol="0" anchor="ctr">
            <a:normAutofit/>
          </a:bodyPr>
          <a:lstStyle/>
          <a:p>
            <a:pPr algn="ctr">
              <a:lnSpc>
                <a:spcPct val="90000"/>
              </a:lnSpc>
              <a:spcBef>
                <a:spcPct val="0"/>
              </a:spcBef>
            </a:pPr>
            <a:r>
              <a:rPr lang="en-US" altLang="ar-SA" sz="3600" b="1" dirty="0">
                <a:latin typeface="Arial Black" panose="020B0A04020102020204" pitchFamily="34" charset="0"/>
                <a:ea typeface="+mj-ea"/>
                <a:cs typeface="+mj-cs"/>
              </a:rPr>
              <a:t>Purposes of Project Scheduling</a:t>
            </a:r>
          </a:p>
        </p:txBody>
      </p:sp>
    </p:spTree>
    <p:extLst>
      <p:ext uri="{BB962C8B-B14F-4D97-AF65-F5344CB8AC3E}">
        <p14:creationId xmlns:p14="http://schemas.microsoft.com/office/powerpoint/2010/main" val="1870762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br>
              <a:rPr lang="en-US" dirty="0"/>
            </a:br>
            <a:r>
              <a:rPr lang="en-US" dirty="0"/>
              <a:t>PERT and CPM Networks</a:t>
            </a:r>
            <a:br>
              <a:rPr lang="ar-SA" dirty="0"/>
            </a:br>
            <a:endParaRPr lang="ar-SA" dirty="0"/>
          </a:p>
        </p:txBody>
      </p:sp>
      <p:sp>
        <p:nvSpPr>
          <p:cNvPr id="3" name="Content Placeholder 2"/>
          <p:cNvSpPr>
            <a:spLocks noGrp="1"/>
          </p:cNvSpPr>
          <p:nvPr>
            <p:ph idx="1"/>
          </p:nvPr>
        </p:nvSpPr>
        <p:spPr>
          <a:ln>
            <a:solidFill>
              <a:schemeClr val="accent1"/>
            </a:solidFill>
          </a:ln>
        </p:spPr>
        <p:txBody>
          <a:bodyPr anchor="ctr"/>
          <a:lstStyle/>
          <a:p>
            <a:r>
              <a:rPr lang="en-US" b="1" i="1" u="sng" dirty="0">
                <a:solidFill>
                  <a:srgbClr val="FF0000"/>
                </a:solidFill>
              </a:rPr>
              <a:t>The Language of PERT/CPM</a:t>
            </a:r>
          </a:p>
          <a:p>
            <a:pPr marL="0" indent="0">
              <a:buNone/>
            </a:pPr>
            <a:r>
              <a:rPr lang="en-US" b="1" dirty="0"/>
              <a:t>Several terms used in discussing PERT/CPM analysis have been adopted from everyday language but have quite different meanings than in common usage. These terms are defined here as used in PERT/CPM.</a:t>
            </a:r>
            <a:endParaRPr lang="ar-SA" b="1" dirty="0"/>
          </a:p>
        </p:txBody>
      </p:sp>
    </p:spTree>
    <p:extLst>
      <p:ext uri="{BB962C8B-B14F-4D97-AF65-F5344CB8AC3E}">
        <p14:creationId xmlns:p14="http://schemas.microsoft.com/office/powerpoint/2010/main" val="1850065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i="1" dirty="0"/>
            </a:br>
            <a:r>
              <a:rPr lang="en-US" i="1" dirty="0"/>
              <a:t>The Language of PERT/CPM</a:t>
            </a:r>
            <a:br>
              <a:rPr lang="en-US" i="1" dirty="0"/>
            </a:br>
            <a:endParaRPr lang="ar-SA" dirty="0"/>
          </a:p>
        </p:txBody>
      </p:sp>
      <p:sp>
        <p:nvSpPr>
          <p:cNvPr id="3" name="Content Placeholder 2"/>
          <p:cNvSpPr>
            <a:spLocks noGrp="1"/>
          </p:cNvSpPr>
          <p:nvPr>
            <p:ph idx="1"/>
          </p:nvPr>
        </p:nvSpPr>
        <p:spPr>
          <a:ln>
            <a:solidFill>
              <a:schemeClr val="accent1"/>
            </a:solidFill>
          </a:ln>
        </p:spPr>
        <p:txBody>
          <a:bodyPr>
            <a:normAutofit/>
          </a:bodyPr>
          <a:lstStyle/>
          <a:p>
            <a:r>
              <a:rPr lang="en-US" b="1" dirty="0">
                <a:solidFill>
                  <a:srgbClr val="FF0000"/>
                </a:solidFill>
              </a:rPr>
              <a:t>Activity</a:t>
            </a:r>
            <a:r>
              <a:rPr lang="en-US" b="1" dirty="0"/>
              <a:t> </a:t>
            </a:r>
            <a:r>
              <a:rPr lang="en-US" dirty="0"/>
              <a:t>— A task or set of tasks required by the project. Activities use resources and time.</a:t>
            </a:r>
          </a:p>
          <a:p>
            <a:r>
              <a:rPr lang="en-US" b="1" dirty="0">
                <a:solidFill>
                  <a:srgbClr val="FF0000"/>
                </a:solidFill>
              </a:rPr>
              <a:t>Event</a:t>
            </a:r>
            <a:r>
              <a:rPr lang="en-US" b="1" dirty="0"/>
              <a:t> </a:t>
            </a:r>
            <a:r>
              <a:rPr lang="en-US" dirty="0"/>
              <a:t>— An identifiable state resulting from the completion of one or more activities. Events consume no resources or time. Before an event can be </a:t>
            </a:r>
            <a:r>
              <a:rPr lang="en-US" i="1" dirty="0"/>
              <a:t>achieved </a:t>
            </a:r>
            <a:r>
              <a:rPr lang="en-US" dirty="0"/>
              <a:t>or </a:t>
            </a:r>
            <a:r>
              <a:rPr lang="en-US" i="1" dirty="0"/>
              <a:t>realized </a:t>
            </a:r>
            <a:r>
              <a:rPr lang="en-US" dirty="0"/>
              <a:t>, all its predecessor activities must be completed.</a:t>
            </a:r>
          </a:p>
          <a:p>
            <a:r>
              <a:rPr lang="en-US" b="1" dirty="0">
                <a:solidFill>
                  <a:srgbClr val="FF0000"/>
                </a:solidFill>
              </a:rPr>
              <a:t>Milestones</a:t>
            </a:r>
            <a:r>
              <a:rPr lang="en-US" b="1" dirty="0"/>
              <a:t> </a:t>
            </a:r>
            <a:r>
              <a:rPr lang="en-US" dirty="0"/>
              <a:t>— Identifiable and noteworthy events marking significant progress on the project.</a:t>
            </a:r>
            <a:endParaRPr lang="ar-SA" dirty="0"/>
          </a:p>
        </p:txBody>
      </p:sp>
    </p:spTree>
    <p:extLst>
      <p:ext uri="{BB962C8B-B14F-4D97-AF65-F5344CB8AC3E}">
        <p14:creationId xmlns:p14="http://schemas.microsoft.com/office/powerpoint/2010/main" val="721660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i="1" dirty="0"/>
            </a:br>
            <a:r>
              <a:rPr lang="en-US" i="1" dirty="0"/>
              <a:t>The Language of PERT/CPM</a:t>
            </a:r>
            <a:br>
              <a:rPr lang="en-US" i="1" dirty="0"/>
            </a:br>
            <a:endParaRPr lang="ar-SA" dirty="0"/>
          </a:p>
        </p:txBody>
      </p:sp>
      <p:sp>
        <p:nvSpPr>
          <p:cNvPr id="3" name="Content Placeholder 2"/>
          <p:cNvSpPr>
            <a:spLocks noGrp="1"/>
          </p:cNvSpPr>
          <p:nvPr>
            <p:ph idx="1"/>
          </p:nvPr>
        </p:nvSpPr>
        <p:spPr>
          <a:ln>
            <a:solidFill>
              <a:schemeClr val="accent1"/>
            </a:solidFill>
          </a:ln>
        </p:spPr>
        <p:txBody>
          <a:bodyPr anchor="ctr">
            <a:normAutofit/>
          </a:bodyPr>
          <a:lstStyle/>
          <a:p>
            <a:r>
              <a:rPr lang="en-US" b="1" dirty="0">
                <a:solidFill>
                  <a:srgbClr val="FF0000"/>
                </a:solidFill>
              </a:rPr>
              <a:t>Network</a:t>
            </a:r>
            <a:r>
              <a:rPr lang="en-US" b="1" dirty="0"/>
              <a:t> </a:t>
            </a:r>
            <a:r>
              <a:rPr lang="en-US" dirty="0"/>
              <a:t>— A diagram of nodes (may represent activities or events) connected by directional arcs (may represent activities or simply show technological dependence) that defines the project and illustrates the technological relationships of all activities. Networks are usually drawn with a “ Start ” node on the left and a “ Finish ” node on the right. </a:t>
            </a:r>
            <a:endParaRPr lang="ar-SA" dirty="0"/>
          </a:p>
        </p:txBody>
      </p:sp>
    </p:spTree>
    <p:extLst>
      <p:ext uri="{BB962C8B-B14F-4D97-AF65-F5344CB8AC3E}">
        <p14:creationId xmlns:p14="http://schemas.microsoft.com/office/powerpoint/2010/main" val="2850941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i="1" dirty="0"/>
            </a:br>
            <a:r>
              <a:rPr lang="en-US" i="1" dirty="0"/>
              <a:t>The Language of PERT/CPM</a:t>
            </a:r>
            <a:br>
              <a:rPr lang="en-US" i="1" dirty="0"/>
            </a:br>
            <a:endParaRPr lang="ar-SA" dirty="0"/>
          </a:p>
        </p:txBody>
      </p:sp>
      <p:sp>
        <p:nvSpPr>
          <p:cNvPr id="3" name="Content Placeholder 2"/>
          <p:cNvSpPr>
            <a:spLocks noGrp="1"/>
          </p:cNvSpPr>
          <p:nvPr>
            <p:ph idx="1"/>
          </p:nvPr>
        </p:nvSpPr>
        <p:spPr>
          <a:ln>
            <a:solidFill>
              <a:schemeClr val="accent1"/>
            </a:solidFill>
          </a:ln>
        </p:spPr>
        <p:txBody>
          <a:bodyPr anchor="ctr"/>
          <a:lstStyle/>
          <a:p>
            <a:r>
              <a:rPr lang="en-US" b="1" dirty="0">
                <a:solidFill>
                  <a:srgbClr val="FF0000"/>
                </a:solidFill>
              </a:rPr>
              <a:t>Path</a:t>
            </a:r>
            <a:r>
              <a:rPr lang="en-US" b="1" dirty="0"/>
              <a:t> </a:t>
            </a:r>
            <a:r>
              <a:rPr lang="en-US" dirty="0"/>
              <a:t>— A series of connected activities (or intermediate events) between any two events in a network.</a:t>
            </a:r>
          </a:p>
          <a:p>
            <a:r>
              <a:rPr lang="en-US" b="1" dirty="0">
                <a:solidFill>
                  <a:srgbClr val="FF0000"/>
                </a:solidFill>
              </a:rPr>
              <a:t>Critical path </a:t>
            </a:r>
            <a:r>
              <a:rPr lang="en-US" dirty="0"/>
              <a:t>— The set of activities on a path from the project ’ s start event to its finish event that, if delayed, will delay the completion date of the project.</a:t>
            </a:r>
          </a:p>
          <a:p>
            <a:r>
              <a:rPr lang="en-US" b="1" dirty="0">
                <a:solidFill>
                  <a:srgbClr val="FF0000"/>
                </a:solidFill>
              </a:rPr>
              <a:t>Critical time </a:t>
            </a:r>
            <a:r>
              <a:rPr lang="en-US" dirty="0"/>
              <a:t>— The time required to complete all activities on the critical path.</a:t>
            </a:r>
            <a:endParaRPr lang="ar-SA" dirty="0"/>
          </a:p>
        </p:txBody>
      </p:sp>
    </p:spTree>
    <p:extLst>
      <p:ext uri="{BB962C8B-B14F-4D97-AF65-F5344CB8AC3E}">
        <p14:creationId xmlns:p14="http://schemas.microsoft.com/office/powerpoint/2010/main" val="3746296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Building the Network</a:t>
            </a:r>
            <a:br>
              <a:rPr lang="en-US" dirty="0"/>
            </a:br>
            <a:endParaRPr lang="ar-SA" dirty="0"/>
          </a:p>
        </p:txBody>
      </p:sp>
      <p:sp>
        <p:nvSpPr>
          <p:cNvPr id="3" name="Content Placeholder 2"/>
          <p:cNvSpPr>
            <a:spLocks noGrp="1"/>
          </p:cNvSpPr>
          <p:nvPr>
            <p:ph idx="1"/>
          </p:nvPr>
        </p:nvSpPr>
        <p:spPr>
          <a:ln>
            <a:solidFill>
              <a:schemeClr val="accent1"/>
            </a:solidFill>
          </a:ln>
        </p:spPr>
        <p:txBody>
          <a:bodyPr anchor="ctr">
            <a:normAutofit/>
          </a:bodyPr>
          <a:lstStyle/>
          <a:p>
            <a:r>
              <a:rPr lang="en-US" b="1" dirty="0"/>
              <a:t>There are two ways of displaying a project network. In one we depict the activities as arrows and events as nodes. This gives an activity - on - arrow (AOA) network, usually associated with PERT. Alternatively, we can create an activity - on - node (AON) network by showing each task as a node and linking the nodes with arrows that show their technological relationship.</a:t>
            </a:r>
            <a:endParaRPr lang="ar-SA" b="1" dirty="0"/>
          </a:p>
        </p:txBody>
      </p:sp>
    </p:spTree>
    <p:extLst>
      <p:ext uri="{BB962C8B-B14F-4D97-AF65-F5344CB8AC3E}">
        <p14:creationId xmlns:p14="http://schemas.microsoft.com/office/powerpoint/2010/main" val="375557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br>
              <a:rPr lang="en-US" sz="3200" dirty="0"/>
            </a:br>
            <a:r>
              <a:rPr lang="en-US" sz="3200" dirty="0"/>
              <a:t>Project Uncertainty and Risk Management</a:t>
            </a:r>
            <a:br>
              <a:rPr lang="ar-SA" sz="3200" dirty="0"/>
            </a:br>
            <a:endParaRPr lang="ar-SA" sz="3200" dirty="0"/>
          </a:p>
        </p:txBody>
      </p:sp>
      <p:sp>
        <p:nvSpPr>
          <p:cNvPr id="3" name="Content Placeholder 2"/>
          <p:cNvSpPr>
            <a:spLocks noGrp="1"/>
          </p:cNvSpPr>
          <p:nvPr>
            <p:ph idx="1"/>
          </p:nvPr>
        </p:nvSpPr>
        <p:spPr>
          <a:ln>
            <a:solidFill>
              <a:schemeClr val="accent1"/>
            </a:solidFill>
          </a:ln>
        </p:spPr>
        <p:txBody>
          <a:bodyPr anchor="ctr">
            <a:normAutofit/>
          </a:bodyPr>
          <a:lstStyle/>
          <a:p>
            <a:r>
              <a:rPr lang="en-US" sz="3200" b="1" dirty="0"/>
              <a:t>Uncertainty and risk management are introduced. Optimistic, most likely, and pessimistic estimates of task duration are made and expected activity times are calculated as well as the standard deviation and variance of task time distributions. </a:t>
            </a:r>
          </a:p>
        </p:txBody>
      </p:sp>
    </p:spTree>
    <p:extLst>
      <p:ext uri="{BB962C8B-B14F-4D97-AF65-F5344CB8AC3E}">
        <p14:creationId xmlns:p14="http://schemas.microsoft.com/office/powerpoint/2010/main" val="29217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2800" dirty="0"/>
            </a:br>
            <a:r>
              <a:rPr lang="en-US" sz="2800" dirty="0"/>
              <a:t>Project Uncertainty and Risk </a:t>
            </a:r>
            <a:r>
              <a:rPr lang="en-US" sz="2800" dirty="0" err="1"/>
              <a:t>Managemen</a:t>
            </a:r>
            <a:r>
              <a:rPr lang="ar-SA" sz="2800" dirty="0"/>
              <a:t>  </a:t>
            </a:r>
            <a:r>
              <a:rPr lang="en-US" sz="2800" dirty="0"/>
              <a:t>cont. ….</a:t>
            </a:r>
            <a:br>
              <a:rPr lang="ar-SA" sz="2800" dirty="0"/>
            </a:br>
            <a:endParaRPr lang="ar-SA" sz="2800" dirty="0"/>
          </a:p>
        </p:txBody>
      </p:sp>
      <p:sp>
        <p:nvSpPr>
          <p:cNvPr id="3" name="Content Placeholder 2"/>
          <p:cNvSpPr>
            <a:spLocks noGrp="1"/>
          </p:cNvSpPr>
          <p:nvPr>
            <p:ph idx="1"/>
          </p:nvPr>
        </p:nvSpPr>
        <p:spPr>
          <a:ln>
            <a:solidFill>
              <a:schemeClr val="accent1"/>
            </a:solidFill>
          </a:ln>
        </p:spPr>
        <p:txBody>
          <a:bodyPr anchor="ctr">
            <a:normAutofit/>
          </a:bodyPr>
          <a:lstStyle/>
          <a:p>
            <a:r>
              <a:rPr lang="en-US" sz="3600" b="1" dirty="0"/>
              <a:t>From this data the mean times for all paths are calculated, and the probability of the apparent critical path completion on or before a predetermined date can be found.</a:t>
            </a:r>
          </a:p>
          <a:p>
            <a:endParaRPr lang="ar-SA" sz="3600" b="1" dirty="0"/>
          </a:p>
        </p:txBody>
      </p:sp>
    </p:spTree>
    <p:extLst>
      <p:ext uri="{BB962C8B-B14F-4D97-AF65-F5344CB8AC3E}">
        <p14:creationId xmlns:p14="http://schemas.microsoft.com/office/powerpoint/2010/main" val="1980087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200" dirty="0"/>
            </a:br>
            <a:r>
              <a:rPr lang="en-US" sz="3200" dirty="0"/>
              <a:t>Project Uncertainty and Risk Management</a:t>
            </a:r>
            <a:r>
              <a:rPr lang="ar-SA" sz="3200" dirty="0"/>
              <a:t>  </a:t>
            </a:r>
            <a:r>
              <a:rPr lang="en-US" sz="3200" dirty="0"/>
              <a:t> con. … </a:t>
            </a:r>
            <a:br>
              <a:rPr lang="ar-SA" sz="3200" dirty="0"/>
            </a:br>
            <a:endParaRPr lang="ar-SA" sz="3200" dirty="0"/>
          </a:p>
        </p:txBody>
      </p:sp>
      <p:sp>
        <p:nvSpPr>
          <p:cNvPr id="3" name="Content Placeholder 2"/>
          <p:cNvSpPr>
            <a:spLocks noGrp="1"/>
          </p:cNvSpPr>
          <p:nvPr>
            <p:ph idx="1"/>
          </p:nvPr>
        </p:nvSpPr>
        <p:spPr>
          <a:ln>
            <a:solidFill>
              <a:schemeClr val="accent1"/>
            </a:solidFill>
          </a:ln>
        </p:spPr>
        <p:txBody>
          <a:bodyPr anchor="ctr">
            <a:normAutofit/>
          </a:bodyPr>
          <a:lstStyle/>
          <a:p>
            <a:r>
              <a:rPr lang="en-US" sz="3600" b="1" dirty="0"/>
              <a:t>In addition, the probability of completion can be set in advance and the path delivery date consistent with that probability can be determined. The problem of merge bias is then investigated.</a:t>
            </a:r>
            <a:endParaRPr lang="ar-SA" sz="3600" b="1" dirty="0"/>
          </a:p>
          <a:p>
            <a:endParaRPr lang="ar-SA" sz="3600" b="1" dirty="0"/>
          </a:p>
        </p:txBody>
      </p:sp>
    </p:spTree>
    <p:extLst>
      <p:ext uri="{BB962C8B-B14F-4D97-AF65-F5344CB8AC3E}">
        <p14:creationId xmlns:p14="http://schemas.microsoft.com/office/powerpoint/2010/main" val="24536149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SIMULATION</a:t>
            </a:r>
            <a:endParaRPr lang="ar-SA" dirty="0"/>
          </a:p>
        </p:txBody>
      </p:sp>
      <p:sp>
        <p:nvSpPr>
          <p:cNvPr id="3" name="Content Placeholder 2"/>
          <p:cNvSpPr>
            <a:spLocks noGrp="1"/>
          </p:cNvSpPr>
          <p:nvPr>
            <p:ph idx="1"/>
          </p:nvPr>
        </p:nvSpPr>
        <p:spPr>
          <a:ln>
            <a:solidFill>
              <a:schemeClr val="accent1"/>
            </a:solidFill>
          </a:ln>
        </p:spPr>
        <p:txBody>
          <a:bodyPr anchor="ctr"/>
          <a:lstStyle/>
          <a:p>
            <a:r>
              <a:rPr lang="en-US" b="1" dirty="0"/>
              <a:t>In this section we can take a different approach to managing risk. Specifically, we build on the probabilistic foundation established in the previous section and use simulation to handle the arithmetic as well as help us to understand the consequences of uncertainty. Simulation analysis can provide insight into the range and distribution of project completion times.</a:t>
            </a:r>
            <a:endParaRPr lang="ar-SA" b="1" dirty="0"/>
          </a:p>
        </p:txBody>
      </p:sp>
    </p:spTree>
    <p:extLst>
      <p:ext uri="{BB962C8B-B14F-4D97-AF65-F5344CB8AC3E}">
        <p14:creationId xmlns:p14="http://schemas.microsoft.com/office/powerpoint/2010/main" val="288200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Traditional Statistics vs. Simulation</a:t>
            </a:r>
            <a:endParaRPr lang="ar-SA" sz="3200" dirty="0"/>
          </a:p>
        </p:txBody>
      </p:sp>
      <p:sp>
        <p:nvSpPr>
          <p:cNvPr id="3" name="Content Placeholder 2"/>
          <p:cNvSpPr>
            <a:spLocks noGrp="1"/>
          </p:cNvSpPr>
          <p:nvPr>
            <p:ph idx="1"/>
          </p:nvPr>
        </p:nvSpPr>
        <p:spPr>
          <a:ln>
            <a:solidFill>
              <a:schemeClr val="accent1"/>
            </a:solidFill>
          </a:ln>
        </p:spPr>
        <p:txBody>
          <a:bodyPr anchor="ctr">
            <a:normAutofit/>
          </a:bodyPr>
          <a:lstStyle/>
          <a:p>
            <a:r>
              <a:rPr lang="en-US" b="1" dirty="0"/>
              <a:t>At many conferences and in the literature of project management, there are sessions devoted to risk management. The participants at one recent conference, all highly experienced PMs from several different industrial sectors, were not of a single mind about the optimum way to handle the problems we have discussed in this chapter.</a:t>
            </a:r>
          </a:p>
        </p:txBody>
      </p:sp>
    </p:spTree>
    <p:extLst>
      <p:ext uri="{BB962C8B-B14F-4D97-AF65-F5344CB8AC3E}">
        <p14:creationId xmlns:p14="http://schemas.microsoft.com/office/powerpoint/2010/main" val="17919394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Traditional Statistics vs. Simulation cont. …</a:t>
            </a:r>
            <a:endParaRPr lang="ar-SA" sz="3200" dirty="0"/>
          </a:p>
        </p:txBody>
      </p:sp>
      <p:sp>
        <p:nvSpPr>
          <p:cNvPr id="3" name="Content Placeholder 2"/>
          <p:cNvSpPr>
            <a:spLocks noGrp="1"/>
          </p:cNvSpPr>
          <p:nvPr>
            <p:ph idx="1"/>
          </p:nvPr>
        </p:nvSpPr>
        <p:spPr>
          <a:ln>
            <a:solidFill>
              <a:schemeClr val="accent1"/>
            </a:solidFill>
          </a:ln>
        </p:spPr>
        <p:txBody>
          <a:bodyPr anchor="ctr"/>
          <a:lstStyle/>
          <a:p>
            <a:r>
              <a:rPr lang="en-US" b="1" dirty="0"/>
              <a:t> Some favored the traditional statistical approach, some favored simulation, and some favored adding sizable contingency allowances in both the budget and the schedule, and then ignoring uncertainty. A decade ago, the group that ignored uncertainty would have been in the majority, but they were the smallest of the three groups at this discussion. Dealing with risk is no longer the esoteric interest of a few statisticians, but is now an everyday problem for the PM.</a:t>
            </a:r>
            <a:endParaRPr lang="ar-SA" b="1" dirty="0"/>
          </a:p>
          <a:p>
            <a:endParaRPr lang="ar-SA" b="1" dirty="0"/>
          </a:p>
        </p:txBody>
      </p:sp>
    </p:spTree>
    <p:extLst>
      <p:ext uri="{BB962C8B-B14F-4D97-AF65-F5344CB8AC3E}">
        <p14:creationId xmlns:p14="http://schemas.microsoft.com/office/powerpoint/2010/main" val="2934267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THE GANTT CHART</a:t>
            </a:r>
            <a:endParaRPr lang="ar-SA" dirty="0"/>
          </a:p>
        </p:txBody>
      </p:sp>
      <p:sp>
        <p:nvSpPr>
          <p:cNvPr id="3" name="Content Placeholder 2"/>
          <p:cNvSpPr>
            <a:spLocks noGrp="1"/>
          </p:cNvSpPr>
          <p:nvPr>
            <p:ph idx="1"/>
          </p:nvPr>
        </p:nvSpPr>
        <p:spPr>
          <a:ln>
            <a:solidFill>
              <a:schemeClr val="accent1"/>
            </a:solidFill>
          </a:ln>
        </p:spPr>
        <p:txBody>
          <a:bodyPr>
            <a:normAutofit lnSpcReduction="10000"/>
          </a:bodyPr>
          <a:lstStyle/>
          <a:p>
            <a:r>
              <a:rPr lang="en-US" b="1" dirty="0"/>
              <a:t>The Gantt chart is a useful complement to a project network. It is easily constructed and read. It can contain a considerable amount of information and is an excellent communication device about the state of a project. </a:t>
            </a:r>
          </a:p>
          <a:p>
            <a:r>
              <a:rPr lang="en-US" b="1" dirty="0"/>
              <a:t>Its major weakness is that it does not easily expose the project ’ s technology, that is, the technical relationships between a project ’ s many activities.</a:t>
            </a:r>
          </a:p>
          <a:p>
            <a:r>
              <a:rPr lang="en-US" b="1" dirty="0"/>
              <a:t> Even with predecessors marked on a Gantt chart, it is difficult to see the project technology and, thus, to use the Gantt chart alone to manage a complex project. PERT/CPM networks are often used as complements to Gantt charts.</a:t>
            </a:r>
            <a:endParaRPr lang="ar-SA" b="1" dirty="0"/>
          </a:p>
        </p:txBody>
      </p:sp>
    </p:spTree>
    <p:extLst>
      <p:ext uri="{BB962C8B-B14F-4D97-AF65-F5344CB8AC3E}">
        <p14:creationId xmlns:p14="http://schemas.microsoft.com/office/powerpoint/2010/main" val="1361225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ln>
            <a:solidFill>
              <a:schemeClr val="accent1"/>
            </a:solidFill>
          </a:ln>
        </p:spPr>
        <p:txBody>
          <a:bodyPr anchor="ctr"/>
          <a:lstStyle/>
          <a:p>
            <a:pPr marL="533400" indent="-533400">
              <a:buFont typeface="Wingdings" panose="05000000000000000000" pitchFamily="2" charset="2"/>
              <a:buChar char="ü"/>
            </a:pPr>
            <a:r>
              <a:rPr lang="en-US" altLang="ar-SA" b="1" dirty="0"/>
              <a:t>Establish a </a:t>
            </a:r>
            <a:r>
              <a:rPr lang="en-US" altLang="ar-SA" b="1" i="1" dirty="0">
                <a:solidFill>
                  <a:srgbClr val="FF0000"/>
                </a:solidFill>
              </a:rPr>
              <a:t>time-phased network</a:t>
            </a:r>
          </a:p>
          <a:p>
            <a:pPr marL="533400" indent="-533400">
              <a:buFont typeface="Wingdings" panose="05000000000000000000" pitchFamily="2" charset="2"/>
              <a:buChar char="ü"/>
            </a:pPr>
            <a:r>
              <a:rPr lang="en-US" altLang="ar-SA" b="1" dirty="0"/>
              <a:t>Can be used as a </a:t>
            </a:r>
            <a:r>
              <a:rPr lang="en-US" altLang="ar-SA" b="1" i="1" dirty="0">
                <a:solidFill>
                  <a:srgbClr val="FF0000"/>
                </a:solidFill>
              </a:rPr>
              <a:t>tracking tool</a:t>
            </a:r>
          </a:p>
          <a:p>
            <a:pPr marL="533400" indent="-533400">
              <a:buFont typeface="Wingdings" panose="05000000000000000000" pitchFamily="2" charset="2"/>
              <a:buChar char="ü"/>
            </a:pPr>
            <a:endParaRPr lang="en-US" altLang="ar-SA" b="1" dirty="0"/>
          </a:p>
          <a:p>
            <a:pPr marL="533400" indent="-533400">
              <a:buNone/>
            </a:pPr>
            <a:r>
              <a:rPr lang="en-US" altLang="ar-SA" b="1" u="sng" dirty="0"/>
              <a:t>Benefits of Gantt charts</a:t>
            </a:r>
          </a:p>
          <a:p>
            <a:pPr marL="533400" indent="-533400">
              <a:buClr>
                <a:schemeClr val="tx1"/>
              </a:buClr>
              <a:buFontTx/>
              <a:buAutoNum type="arabicPeriod"/>
            </a:pPr>
            <a:r>
              <a:rPr lang="en-US" altLang="ar-SA" b="1" dirty="0"/>
              <a:t>Easy to </a:t>
            </a:r>
            <a:r>
              <a:rPr lang="en-US" altLang="ar-SA" b="1" i="1" dirty="0">
                <a:solidFill>
                  <a:srgbClr val="0000CC"/>
                </a:solidFill>
              </a:rPr>
              <a:t>create</a:t>
            </a:r>
            <a:r>
              <a:rPr lang="en-US" altLang="ar-SA" b="1" dirty="0"/>
              <a:t> and </a:t>
            </a:r>
            <a:r>
              <a:rPr lang="en-US" altLang="ar-SA" b="1" i="1" dirty="0">
                <a:solidFill>
                  <a:srgbClr val="0000CC"/>
                </a:solidFill>
              </a:rPr>
              <a:t>comprehend</a:t>
            </a:r>
          </a:p>
          <a:p>
            <a:pPr marL="533400" indent="-533400">
              <a:buClr>
                <a:schemeClr val="tx1"/>
              </a:buClr>
              <a:buFontTx/>
              <a:buAutoNum type="arabicPeriod"/>
            </a:pPr>
            <a:r>
              <a:rPr lang="en-US" altLang="ar-SA" b="1" dirty="0"/>
              <a:t>Identify the schedule</a:t>
            </a:r>
            <a:r>
              <a:rPr lang="en-US" altLang="ar-SA" b="1" i="1" dirty="0"/>
              <a:t> </a:t>
            </a:r>
            <a:r>
              <a:rPr lang="en-US" altLang="ar-SA" b="1" i="1" dirty="0">
                <a:solidFill>
                  <a:srgbClr val="0000CC"/>
                </a:solidFill>
              </a:rPr>
              <a:t>baseline</a:t>
            </a:r>
            <a:r>
              <a:rPr lang="en-US" altLang="ar-SA" b="1" i="1" dirty="0"/>
              <a:t> </a:t>
            </a:r>
            <a:r>
              <a:rPr lang="en-US" altLang="ar-SA" b="1" dirty="0"/>
              <a:t>network</a:t>
            </a:r>
          </a:p>
          <a:p>
            <a:pPr marL="533400" indent="-533400">
              <a:buClr>
                <a:schemeClr val="tx1"/>
              </a:buClr>
              <a:buFontTx/>
              <a:buAutoNum type="arabicPeriod"/>
            </a:pPr>
            <a:r>
              <a:rPr lang="en-US" altLang="ar-SA" b="1" dirty="0"/>
              <a:t>Allow for </a:t>
            </a:r>
            <a:r>
              <a:rPr lang="en-US" altLang="ar-SA" b="1" i="1" dirty="0">
                <a:solidFill>
                  <a:srgbClr val="0000CC"/>
                </a:solidFill>
              </a:rPr>
              <a:t>updatin</a:t>
            </a:r>
            <a:r>
              <a:rPr lang="en-US" altLang="ar-SA" b="1" dirty="0">
                <a:solidFill>
                  <a:srgbClr val="0000CC"/>
                </a:solidFill>
              </a:rPr>
              <a:t>g</a:t>
            </a:r>
            <a:r>
              <a:rPr lang="en-US" altLang="ar-SA" b="1" dirty="0"/>
              <a:t> and </a:t>
            </a:r>
            <a:r>
              <a:rPr lang="en-US" altLang="ar-SA" b="1" i="1" dirty="0">
                <a:solidFill>
                  <a:srgbClr val="0000CC"/>
                </a:solidFill>
              </a:rPr>
              <a:t>control</a:t>
            </a:r>
          </a:p>
          <a:p>
            <a:pPr marL="533400" indent="-533400">
              <a:buClr>
                <a:schemeClr val="tx1"/>
              </a:buClr>
              <a:buFontTx/>
              <a:buAutoNum type="arabicPeriod"/>
            </a:pPr>
            <a:r>
              <a:rPr lang="en-US" altLang="ar-SA" b="1" dirty="0"/>
              <a:t>Identify </a:t>
            </a:r>
            <a:r>
              <a:rPr lang="en-US" altLang="ar-SA" b="1" i="1" dirty="0">
                <a:solidFill>
                  <a:srgbClr val="0000CC"/>
                </a:solidFill>
              </a:rPr>
              <a:t>resource needs</a:t>
            </a:r>
          </a:p>
        </p:txBody>
      </p:sp>
      <p:sp>
        <p:nvSpPr>
          <p:cNvPr id="2" name="Title 1"/>
          <p:cNvSpPr>
            <a:spLocks noGrp="1"/>
          </p:cNvSpPr>
          <p:nvPr>
            <p:ph type="title"/>
          </p:nvPr>
        </p:nvSpPr>
        <p:spPr/>
        <p:txBody>
          <a:bodyPr/>
          <a:lstStyle/>
          <a:p>
            <a:r>
              <a:rPr lang="en-US" b="0" dirty="0"/>
              <a:t>THE GANTT CHART</a:t>
            </a:r>
            <a:endParaRPr lang="ar-SA" dirty="0"/>
          </a:p>
        </p:txBody>
      </p:sp>
    </p:spTree>
    <p:extLst>
      <p:ext uri="{BB962C8B-B14F-4D97-AF65-F5344CB8AC3E}">
        <p14:creationId xmlns:p14="http://schemas.microsoft.com/office/powerpoint/2010/main" val="4014976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816429" y="457200"/>
            <a:ext cx="9797142" cy="914400"/>
          </a:xfrm>
          <a:prstGeom prst="rect">
            <a:avLst/>
          </a:prstGeom>
          <a:solidFill>
            <a:schemeClr val="accent1">
              <a:lumMod val="40000"/>
              <a:lumOff val="60000"/>
            </a:schemeClr>
          </a:solidFill>
          <a:ln>
            <a:solidFill>
              <a:schemeClr val="accent1"/>
            </a:solidFill>
          </a:ln>
        </p:spPr>
        <p:txBody>
          <a:bodyPr vert="horz" lIns="91440" tIns="45720" rIns="91440" bIns="45720" rtlCol="0" anchor="ctr">
            <a:normAutofit/>
          </a:bodyPr>
          <a:lstStyle/>
          <a:p>
            <a:pPr algn="ctr">
              <a:lnSpc>
                <a:spcPct val="90000"/>
              </a:lnSpc>
              <a:spcBef>
                <a:spcPct val="0"/>
              </a:spcBef>
            </a:pPr>
            <a:r>
              <a:rPr lang="en-US" altLang="en-US" sz="4000">
                <a:latin typeface="Arial Black" panose="020B0A04020102020204" pitchFamily="34" charset="0"/>
                <a:ea typeface="+mj-ea"/>
                <a:cs typeface="+mj-cs"/>
              </a:rPr>
              <a:t>Gantt Chart</a:t>
            </a:r>
          </a:p>
        </p:txBody>
      </p:sp>
      <p:sp>
        <p:nvSpPr>
          <p:cNvPr id="22531" name="Rectangle 3"/>
          <p:cNvSpPr>
            <a:spLocks noChangeArrowheads="1"/>
          </p:cNvSpPr>
          <p:nvPr/>
        </p:nvSpPr>
        <p:spPr bwMode="auto">
          <a:xfrm>
            <a:off x="1208314" y="1981200"/>
            <a:ext cx="9231086" cy="3886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FontTx/>
              <a:buChar char="•"/>
            </a:pPr>
            <a:r>
              <a:rPr lang="en-US" altLang="en-US" sz="3600" dirty="0"/>
              <a:t>Visual scheduling tool</a:t>
            </a:r>
          </a:p>
          <a:p>
            <a:pPr eaLnBrk="1" hangingPunct="1">
              <a:spcBef>
                <a:spcPct val="20000"/>
              </a:spcBef>
              <a:buFontTx/>
              <a:buChar char="•"/>
            </a:pPr>
            <a:r>
              <a:rPr lang="en-US" altLang="en-US" sz="3600" dirty="0">
                <a:cs typeface="Times New Roman" panose="02020603050405020304" pitchFamily="18" charset="0"/>
              </a:rPr>
              <a:t>Graphical representation of information </a:t>
            </a:r>
          </a:p>
          <a:p>
            <a:pPr eaLnBrk="1" hangingPunct="1">
              <a:spcBef>
                <a:spcPct val="20000"/>
              </a:spcBef>
              <a:buFontTx/>
              <a:buChar char="•"/>
            </a:pPr>
            <a:r>
              <a:rPr lang="en-US" altLang="en-US" sz="3600" dirty="0">
                <a:cs typeface="Times New Roman" panose="02020603050405020304" pitchFamily="18" charset="0"/>
              </a:rPr>
              <a:t>Show dependencies between tasks, personnel, and other resources allocations</a:t>
            </a:r>
          </a:p>
          <a:p>
            <a:pPr eaLnBrk="1" hangingPunct="1">
              <a:spcBef>
                <a:spcPct val="20000"/>
              </a:spcBef>
              <a:buFontTx/>
              <a:buChar char="•"/>
            </a:pPr>
            <a:r>
              <a:rPr lang="en-US" altLang="en-US" sz="3600" dirty="0">
                <a:cs typeface="Times New Roman" panose="02020603050405020304" pitchFamily="18" charset="0"/>
              </a:rPr>
              <a:t>Track progress towards completion</a:t>
            </a:r>
          </a:p>
        </p:txBody>
      </p:sp>
    </p:spTree>
    <p:extLst>
      <p:ext uri="{BB962C8B-B14F-4D97-AF65-F5344CB8AC3E}">
        <p14:creationId xmlns:p14="http://schemas.microsoft.com/office/powerpoint/2010/main" val="3920627804"/>
      </p:ext>
    </p:extLst>
  </p:cSld>
  <p:clrMapOvr>
    <a:masterClrMapping/>
  </p:clrMapOvr>
  <p:transition>
    <p:randomBa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1197430" y="215896"/>
            <a:ext cx="8969828" cy="911226"/>
          </a:xfrm>
          <a:prstGeom prst="rect">
            <a:avLst/>
          </a:prstGeom>
          <a:solidFill>
            <a:schemeClr val="accent1">
              <a:lumMod val="40000"/>
              <a:lumOff val="60000"/>
            </a:schemeClr>
          </a:solidFill>
          <a:ln>
            <a:solidFill>
              <a:schemeClr val="accent1"/>
            </a:solidFill>
          </a:ln>
        </p:spPr>
        <p:txBody>
          <a:bodyPr vert="horz" lIns="91440" tIns="45720" rIns="91440" bIns="45720" rtlCol="0" anchor="ctr">
            <a:normAutofit/>
          </a:bodyPr>
          <a:lstStyle/>
          <a:p>
            <a:pPr algn="ctr">
              <a:lnSpc>
                <a:spcPct val="90000"/>
              </a:lnSpc>
              <a:spcBef>
                <a:spcPct val="0"/>
              </a:spcBef>
            </a:pPr>
            <a:r>
              <a:rPr lang="en-US" altLang="en-US" sz="4000" dirty="0">
                <a:latin typeface="Arial Black" panose="020B0A04020102020204" pitchFamily="34" charset="0"/>
                <a:ea typeface="+mj-ea"/>
                <a:cs typeface="+mj-cs"/>
              </a:rPr>
              <a:t>Building a Gantt Chart</a:t>
            </a:r>
          </a:p>
        </p:txBody>
      </p:sp>
      <p:sp>
        <p:nvSpPr>
          <p:cNvPr id="23555" name="Rectangle 3"/>
          <p:cNvSpPr>
            <a:spLocks noChangeArrowheads="1"/>
          </p:cNvSpPr>
          <p:nvPr/>
        </p:nvSpPr>
        <p:spPr bwMode="auto">
          <a:xfrm>
            <a:off x="1676400" y="1447798"/>
            <a:ext cx="8218714" cy="4887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FontTx/>
              <a:buChar char="•"/>
            </a:pPr>
            <a:r>
              <a:rPr lang="en-US" altLang="en-US" sz="2400" b="1" dirty="0"/>
              <a:t>List all tasks and milestones from the project along the vertical axis</a:t>
            </a:r>
          </a:p>
          <a:p>
            <a:pPr eaLnBrk="1" hangingPunct="1">
              <a:spcBef>
                <a:spcPct val="20000"/>
              </a:spcBef>
              <a:buFontTx/>
              <a:buChar char="•"/>
            </a:pPr>
            <a:r>
              <a:rPr lang="en-US" altLang="en-US" sz="2400" b="1" dirty="0"/>
              <a:t>List time frame along the horizontal axis</a:t>
            </a:r>
          </a:p>
          <a:p>
            <a:pPr eaLnBrk="1" hangingPunct="1">
              <a:spcBef>
                <a:spcPct val="20000"/>
              </a:spcBef>
              <a:buFontTx/>
              <a:buChar char="•"/>
            </a:pPr>
            <a:endParaRPr lang="en-US" altLang="en-US" sz="2400" b="1" dirty="0"/>
          </a:p>
        </p:txBody>
      </p:sp>
      <p:sp>
        <p:nvSpPr>
          <p:cNvPr id="23556" name="Line 4"/>
          <p:cNvSpPr>
            <a:spLocks noChangeShapeType="1"/>
          </p:cNvSpPr>
          <p:nvPr/>
        </p:nvSpPr>
        <p:spPr bwMode="auto">
          <a:xfrm>
            <a:off x="2895600" y="3352800"/>
            <a:ext cx="0" cy="2133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3557" name="Line 5"/>
          <p:cNvSpPr>
            <a:spLocks noChangeShapeType="1"/>
          </p:cNvSpPr>
          <p:nvPr/>
        </p:nvSpPr>
        <p:spPr bwMode="auto">
          <a:xfrm>
            <a:off x="2895600" y="5410200"/>
            <a:ext cx="54102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3558" name="Text Box 6"/>
          <p:cNvSpPr txBox="1">
            <a:spLocks noChangeArrowheads="1"/>
          </p:cNvSpPr>
          <p:nvPr/>
        </p:nvSpPr>
        <p:spPr bwMode="auto">
          <a:xfrm>
            <a:off x="1828800" y="3429001"/>
            <a:ext cx="121920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600"/>
              <a:t>Activity 1</a:t>
            </a:r>
          </a:p>
          <a:p>
            <a:pPr eaLnBrk="1" hangingPunct="1">
              <a:spcBef>
                <a:spcPct val="50000"/>
              </a:spcBef>
            </a:pPr>
            <a:r>
              <a:rPr lang="en-US" altLang="en-US" sz="1600"/>
              <a:t>Activity 2</a:t>
            </a:r>
          </a:p>
          <a:p>
            <a:pPr eaLnBrk="1" hangingPunct="1">
              <a:spcBef>
                <a:spcPct val="50000"/>
              </a:spcBef>
            </a:pPr>
            <a:r>
              <a:rPr lang="en-US" altLang="en-US" sz="1600"/>
              <a:t>Milestone</a:t>
            </a:r>
          </a:p>
        </p:txBody>
      </p:sp>
      <p:sp>
        <p:nvSpPr>
          <p:cNvPr id="23559" name="Text Box 7"/>
          <p:cNvSpPr txBox="1">
            <a:spLocks noChangeArrowheads="1"/>
          </p:cNvSpPr>
          <p:nvPr/>
        </p:nvSpPr>
        <p:spPr bwMode="auto">
          <a:xfrm>
            <a:off x="2895600" y="5486401"/>
            <a:ext cx="5562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a:t>Time Frame:   day 1 day 2 day3</a:t>
            </a:r>
          </a:p>
        </p:txBody>
      </p:sp>
      <p:sp>
        <p:nvSpPr>
          <p:cNvPr id="23560" name="Line 8"/>
          <p:cNvSpPr>
            <a:spLocks noChangeShapeType="1"/>
          </p:cNvSpPr>
          <p:nvPr/>
        </p:nvSpPr>
        <p:spPr bwMode="auto">
          <a:xfrm>
            <a:off x="4724400" y="52578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3561" name="Line 9"/>
          <p:cNvSpPr>
            <a:spLocks noChangeShapeType="1"/>
          </p:cNvSpPr>
          <p:nvPr/>
        </p:nvSpPr>
        <p:spPr bwMode="auto">
          <a:xfrm>
            <a:off x="5943600" y="52578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3562" name="Line 10"/>
          <p:cNvSpPr>
            <a:spLocks noChangeShapeType="1"/>
          </p:cNvSpPr>
          <p:nvPr/>
        </p:nvSpPr>
        <p:spPr bwMode="auto">
          <a:xfrm>
            <a:off x="5334000" y="52578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Tree>
    <p:extLst>
      <p:ext uri="{BB962C8B-B14F-4D97-AF65-F5344CB8AC3E}">
        <p14:creationId xmlns:p14="http://schemas.microsoft.com/office/powerpoint/2010/main" val="1343337815"/>
      </p:ext>
    </p:extLst>
  </p:cSld>
  <p:clrMapOvr>
    <a:masterClrMapping/>
  </p:clrMapOvr>
  <p:transition>
    <p:randomBa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1219200" y="152399"/>
            <a:ext cx="9448800" cy="957943"/>
          </a:xfrm>
          <a:prstGeom prst="rect">
            <a:avLst/>
          </a:prstGeom>
          <a:solidFill>
            <a:schemeClr val="accent1">
              <a:lumMod val="40000"/>
              <a:lumOff val="60000"/>
            </a:schemeClr>
          </a:solidFill>
          <a:ln>
            <a:solidFill>
              <a:schemeClr val="accent1"/>
            </a:solidFill>
          </a:ln>
        </p:spPr>
        <p:txBody>
          <a:bodyPr vert="horz" lIns="91440" tIns="45720" rIns="91440" bIns="45720" rtlCol="0" anchor="ctr">
            <a:normAutofit/>
          </a:bodyPr>
          <a:lstStyle/>
          <a:p>
            <a:pPr algn="ctr">
              <a:lnSpc>
                <a:spcPct val="90000"/>
              </a:lnSpc>
              <a:spcBef>
                <a:spcPct val="0"/>
              </a:spcBef>
            </a:pPr>
            <a:r>
              <a:rPr lang="en-US" altLang="en-US" sz="4000">
                <a:latin typeface="Arial Black" panose="020B0A04020102020204" pitchFamily="34" charset="0"/>
                <a:ea typeface="+mj-ea"/>
                <a:cs typeface="+mj-cs"/>
              </a:rPr>
              <a:t>Building a Gantt Chart</a:t>
            </a:r>
          </a:p>
        </p:txBody>
      </p:sp>
      <p:sp>
        <p:nvSpPr>
          <p:cNvPr id="24579" name="Rectangle 3"/>
          <p:cNvSpPr>
            <a:spLocks noChangeArrowheads="1"/>
          </p:cNvSpPr>
          <p:nvPr/>
        </p:nvSpPr>
        <p:spPr bwMode="auto">
          <a:xfrm>
            <a:off x="1797730" y="1344385"/>
            <a:ext cx="8298089" cy="477882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FontTx/>
              <a:buChar char="•"/>
            </a:pPr>
            <a:r>
              <a:rPr lang="en-US" altLang="en-US" sz="2400" dirty="0"/>
              <a:t>Activities: Create box the length of each activity time duration</a:t>
            </a:r>
          </a:p>
          <a:p>
            <a:pPr lvl="1" eaLnBrk="1" hangingPunct="1">
              <a:spcBef>
                <a:spcPct val="20000"/>
              </a:spcBef>
              <a:buFontTx/>
              <a:buChar char="–"/>
            </a:pPr>
            <a:r>
              <a:rPr lang="en-US" altLang="en-US" sz="2000" dirty="0"/>
              <a:t>E.g., activity one is scheduled from day1-day3</a:t>
            </a:r>
          </a:p>
          <a:p>
            <a:pPr eaLnBrk="1" hangingPunct="1">
              <a:spcBef>
                <a:spcPct val="20000"/>
              </a:spcBef>
            </a:pPr>
            <a:endParaRPr lang="en-US" altLang="en-US" sz="2400" dirty="0"/>
          </a:p>
          <a:p>
            <a:pPr eaLnBrk="1" hangingPunct="1">
              <a:spcBef>
                <a:spcPct val="20000"/>
              </a:spcBef>
            </a:pPr>
            <a:r>
              <a:rPr lang="en-US" altLang="en-US" sz="2400" dirty="0"/>
              <a:t> </a:t>
            </a:r>
          </a:p>
          <a:p>
            <a:pPr eaLnBrk="1" hangingPunct="1">
              <a:spcBef>
                <a:spcPct val="20000"/>
              </a:spcBef>
              <a:buFontTx/>
              <a:buChar char="•"/>
            </a:pPr>
            <a:endParaRPr lang="en-US" altLang="en-US" sz="2400" dirty="0"/>
          </a:p>
        </p:txBody>
      </p:sp>
      <p:sp>
        <p:nvSpPr>
          <p:cNvPr id="24580" name="Line 4"/>
          <p:cNvSpPr>
            <a:spLocks noChangeShapeType="1"/>
          </p:cNvSpPr>
          <p:nvPr/>
        </p:nvSpPr>
        <p:spPr bwMode="auto">
          <a:xfrm>
            <a:off x="2898775" y="2971800"/>
            <a:ext cx="0" cy="2133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4581" name="Line 5"/>
          <p:cNvSpPr>
            <a:spLocks noChangeShapeType="1"/>
          </p:cNvSpPr>
          <p:nvPr/>
        </p:nvSpPr>
        <p:spPr bwMode="auto">
          <a:xfrm>
            <a:off x="2898775" y="5029200"/>
            <a:ext cx="54102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4582" name="Text Box 6"/>
          <p:cNvSpPr txBox="1">
            <a:spLocks noChangeArrowheads="1"/>
          </p:cNvSpPr>
          <p:nvPr/>
        </p:nvSpPr>
        <p:spPr bwMode="auto">
          <a:xfrm>
            <a:off x="2974975" y="3048001"/>
            <a:ext cx="121920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600" dirty="0"/>
              <a:t>Activity 1</a:t>
            </a:r>
          </a:p>
          <a:p>
            <a:pPr eaLnBrk="1" hangingPunct="1">
              <a:spcBef>
                <a:spcPct val="50000"/>
              </a:spcBef>
            </a:pPr>
            <a:r>
              <a:rPr lang="en-US" altLang="en-US" sz="1600" dirty="0"/>
              <a:t>Activity 2</a:t>
            </a:r>
          </a:p>
          <a:p>
            <a:pPr eaLnBrk="1" hangingPunct="1">
              <a:spcBef>
                <a:spcPct val="50000"/>
              </a:spcBef>
            </a:pPr>
            <a:r>
              <a:rPr lang="en-US" altLang="en-US" sz="1600" dirty="0"/>
              <a:t> </a:t>
            </a:r>
          </a:p>
        </p:txBody>
      </p:sp>
      <p:sp>
        <p:nvSpPr>
          <p:cNvPr id="24583" name="Text Box 7"/>
          <p:cNvSpPr txBox="1">
            <a:spLocks noChangeArrowheads="1"/>
          </p:cNvSpPr>
          <p:nvPr/>
        </p:nvSpPr>
        <p:spPr bwMode="auto">
          <a:xfrm>
            <a:off x="2590801" y="5105401"/>
            <a:ext cx="5870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a:t>Time Frame:   day 1 day 2 day3</a:t>
            </a:r>
          </a:p>
        </p:txBody>
      </p:sp>
      <p:sp>
        <p:nvSpPr>
          <p:cNvPr id="24584" name="Line 8"/>
          <p:cNvSpPr>
            <a:spLocks noChangeShapeType="1"/>
          </p:cNvSpPr>
          <p:nvPr/>
        </p:nvSpPr>
        <p:spPr bwMode="auto">
          <a:xfrm>
            <a:off x="4727575" y="48768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4585" name="Line 9"/>
          <p:cNvSpPr>
            <a:spLocks noChangeShapeType="1"/>
          </p:cNvSpPr>
          <p:nvPr/>
        </p:nvSpPr>
        <p:spPr bwMode="auto">
          <a:xfrm>
            <a:off x="5946775" y="48768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4586" name="Line 10"/>
          <p:cNvSpPr>
            <a:spLocks noChangeShapeType="1"/>
          </p:cNvSpPr>
          <p:nvPr/>
        </p:nvSpPr>
        <p:spPr bwMode="auto">
          <a:xfrm>
            <a:off x="5337175" y="48768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4587" name="Line 11"/>
          <p:cNvSpPr>
            <a:spLocks noChangeShapeType="1"/>
          </p:cNvSpPr>
          <p:nvPr/>
        </p:nvSpPr>
        <p:spPr bwMode="auto">
          <a:xfrm>
            <a:off x="4117975" y="2971800"/>
            <a:ext cx="0" cy="2133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4588" name="Rectangle 12"/>
          <p:cNvSpPr>
            <a:spLocks noChangeArrowheads="1"/>
          </p:cNvSpPr>
          <p:nvPr/>
        </p:nvSpPr>
        <p:spPr bwMode="auto">
          <a:xfrm>
            <a:off x="5260975" y="3505200"/>
            <a:ext cx="1295400" cy="228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ar-SA" altLang="en-US"/>
          </a:p>
        </p:txBody>
      </p:sp>
      <p:sp>
        <p:nvSpPr>
          <p:cNvPr id="24589" name="Rectangle 13"/>
          <p:cNvSpPr>
            <a:spLocks noChangeArrowheads="1"/>
          </p:cNvSpPr>
          <p:nvPr/>
        </p:nvSpPr>
        <p:spPr bwMode="auto">
          <a:xfrm>
            <a:off x="4803775" y="3200400"/>
            <a:ext cx="1295400" cy="228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ar-SA" altLang="en-US"/>
          </a:p>
        </p:txBody>
      </p:sp>
    </p:spTree>
    <p:extLst>
      <p:ext uri="{BB962C8B-B14F-4D97-AF65-F5344CB8AC3E}">
        <p14:creationId xmlns:p14="http://schemas.microsoft.com/office/powerpoint/2010/main" val="1163861062"/>
      </p:ext>
    </p:extLst>
  </p:cSld>
  <p:clrMapOvr>
    <a:masterClrMapping/>
  </p:clrMapOvr>
  <p:transition>
    <p:randomBa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240971" y="250371"/>
            <a:ext cx="9427029" cy="740229"/>
          </a:xfrm>
          <a:prstGeom prst="rect">
            <a:avLst/>
          </a:prstGeom>
          <a:solidFill>
            <a:schemeClr val="accent1">
              <a:lumMod val="40000"/>
              <a:lumOff val="60000"/>
            </a:schemeClr>
          </a:solidFill>
          <a:ln>
            <a:solidFill>
              <a:schemeClr val="accent1"/>
            </a:solidFill>
          </a:ln>
        </p:spPr>
        <p:txBody>
          <a:bodyPr vert="horz" lIns="91440" tIns="45720" rIns="91440" bIns="45720" rtlCol="0" anchor="ctr">
            <a:normAutofit/>
          </a:bodyPr>
          <a:lstStyle/>
          <a:p>
            <a:pPr algn="ctr">
              <a:lnSpc>
                <a:spcPct val="90000"/>
              </a:lnSpc>
              <a:spcBef>
                <a:spcPct val="0"/>
              </a:spcBef>
            </a:pPr>
            <a:r>
              <a:rPr lang="en-US" altLang="en-US" sz="4000">
                <a:latin typeface="Arial Black" panose="020B0A04020102020204" pitchFamily="34" charset="0"/>
                <a:ea typeface="+mj-ea"/>
                <a:cs typeface="+mj-cs"/>
              </a:rPr>
              <a:t>Building a Gantt Chart</a:t>
            </a:r>
          </a:p>
        </p:txBody>
      </p:sp>
      <p:sp>
        <p:nvSpPr>
          <p:cNvPr id="25603" name="Rectangle 3"/>
          <p:cNvSpPr>
            <a:spLocks noChangeArrowheads="1"/>
          </p:cNvSpPr>
          <p:nvPr/>
        </p:nvSpPr>
        <p:spPr bwMode="auto">
          <a:xfrm>
            <a:off x="1915886" y="1403350"/>
            <a:ext cx="8156802" cy="468176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FontTx/>
              <a:buChar char="•"/>
            </a:pPr>
            <a:r>
              <a:rPr lang="en-US" altLang="en-US" sz="2400" dirty="0"/>
              <a:t>Dependencies: Show dependencies between activities with arrows</a:t>
            </a:r>
          </a:p>
          <a:p>
            <a:pPr lvl="1" eaLnBrk="1" hangingPunct="1">
              <a:spcBef>
                <a:spcPct val="20000"/>
              </a:spcBef>
              <a:buFontTx/>
              <a:buChar char="–"/>
            </a:pPr>
            <a:r>
              <a:rPr lang="en-US" altLang="en-US" sz="2000" dirty="0"/>
              <a:t>E.g., activity 2 cannot start until activity 1 is complete</a:t>
            </a:r>
          </a:p>
          <a:p>
            <a:pPr eaLnBrk="1" hangingPunct="1">
              <a:spcBef>
                <a:spcPct val="20000"/>
              </a:spcBef>
              <a:buFontTx/>
              <a:buChar char="•"/>
            </a:pPr>
            <a:endParaRPr lang="en-US" altLang="en-US" sz="2400" dirty="0"/>
          </a:p>
          <a:p>
            <a:pPr eaLnBrk="1" hangingPunct="1">
              <a:spcBef>
                <a:spcPct val="20000"/>
              </a:spcBef>
            </a:pPr>
            <a:r>
              <a:rPr lang="en-US" altLang="en-US" sz="2400" dirty="0"/>
              <a:t> </a:t>
            </a:r>
          </a:p>
          <a:p>
            <a:pPr eaLnBrk="1" hangingPunct="1">
              <a:spcBef>
                <a:spcPct val="20000"/>
              </a:spcBef>
              <a:buFontTx/>
              <a:buChar char="•"/>
            </a:pPr>
            <a:endParaRPr lang="en-US" altLang="en-US" sz="2400" dirty="0"/>
          </a:p>
        </p:txBody>
      </p:sp>
      <p:sp>
        <p:nvSpPr>
          <p:cNvPr id="25604" name="Line 4"/>
          <p:cNvSpPr>
            <a:spLocks noChangeShapeType="1"/>
          </p:cNvSpPr>
          <p:nvPr/>
        </p:nvSpPr>
        <p:spPr bwMode="auto">
          <a:xfrm>
            <a:off x="2895600" y="3429000"/>
            <a:ext cx="0" cy="21336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5605" name="Line 5"/>
          <p:cNvSpPr>
            <a:spLocks noChangeShapeType="1"/>
          </p:cNvSpPr>
          <p:nvPr/>
        </p:nvSpPr>
        <p:spPr bwMode="auto">
          <a:xfrm>
            <a:off x="2895600" y="5486400"/>
            <a:ext cx="54102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5606" name="Text Box 6"/>
          <p:cNvSpPr txBox="1">
            <a:spLocks noChangeArrowheads="1"/>
          </p:cNvSpPr>
          <p:nvPr/>
        </p:nvSpPr>
        <p:spPr bwMode="auto">
          <a:xfrm>
            <a:off x="2971800" y="3505201"/>
            <a:ext cx="121920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1600"/>
              <a:t>Activity 1</a:t>
            </a:r>
          </a:p>
          <a:p>
            <a:pPr eaLnBrk="1" hangingPunct="1">
              <a:spcBef>
                <a:spcPct val="50000"/>
              </a:spcBef>
            </a:pPr>
            <a:r>
              <a:rPr lang="en-US" altLang="en-US" sz="1600"/>
              <a:t>Activity 2</a:t>
            </a:r>
          </a:p>
          <a:p>
            <a:pPr eaLnBrk="1" hangingPunct="1">
              <a:spcBef>
                <a:spcPct val="50000"/>
              </a:spcBef>
            </a:pPr>
            <a:endParaRPr lang="en-US" altLang="en-US" sz="1600"/>
          </a:p>
        </p:txBody>
      </p:sp>
      <p:sp>
        <p:nvSpPr>
          <p:cNvPr id="25607" name="Text Box 7"/>
          <p:cNvSpPr txBox="1">
            <a:spLocks noChangeArrowheads="1"/>
          </p:cNvSpPr>
          <p:nvPr/>
        </p:nvSpPr>
        <p:spPr bwMode="auto">
          <a:xfrm>
            <a:off x="2590800" y="5562600"/>
            <a:ext cx="6248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dirty="0"/>
              <a:t>Time Frame:   day 1 day 2 day3…		      </a:t>
            </a:r>
          </a:p>
        </p:txBody>
      </p:sp>
      <p:sp>
        <p:nvSpPr>
          <p:cNvPr id="25608" name="Line 8"/>
          <p:cNvSpPr>
            <a:spLocks noChangeShapeType="1"/>
          </p:cNvSpPr>
          <p:nvPr/>
        </p:nvSpPr>
        <p:spPr bwMode="auto">
          <a:xfrm>
            <a:off x="4724400" y="53340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5609" name="Line 9"/>
          <p:cNvSpPr>
            <a:spLocks noChangeShapeType="1"/>
          </p:cNvSpPr>
          <p:nvPr/>
        </p:nvSpPr>
        <p:spPr bwMode="auto">
          <a:xfrm>
            <a:off x="5943600" y="53340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5610" name="Line 10"/>
          <p:cNvSpPr>
            <a:spLocks noChangeShapeType="1"/>
          </p:cNvSpPr>
          <p:nvPr/>
        </p:nvSpPr>
        <p:spPr bwMode="auto">
          <a:xfrm>
            <a:off x="5334000" y="53340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5611" name="Line 11"/>
          <p:cNvSpPr>
            <a:spLocks noChangeShapeType="1"/>
          </p:cNvSpPr>
          <p:nvPr/>
        </p:nvSpPr>
        <p:spPr bwMode="auto">
          <a:xfrm>
            <a:off x="4114800" y="3429000"/>
            <a:ext cx="0" cy="2133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grpSp>
        <p:nvGrpSpPr>
          <p:cNvPr id="25612" name="Group 12"/>
          <p:cNvGrpSpPr>
            <a:grpSpLocks/>
          </p:cNvGrpSpPr>
          <p:nvPr/>
        </p:nvGrpSpPr>
        <p:grpSpPr bwMode="auto">
          <a:xfrm>
            <a:off x="4800600" y="3657600"/>
            <a:ext cx="3048000" cy="533400"/>
            <a:chOff x="2016" y="2640"/>
            <a:chExt cx="1920" cy="336"/>
          </a:xfrm>
        </p:grpSpPr>
        <p:sp>
          <p:nvSpPr>
            <p:cNvPr id="25616" name="Rectangle 13"/>
            <p:cNvSpPr>
              <a:spLocks noChangeArrowheads="1"/>
            </p:cNvSpPr>
            <p:nvPr/>
          </p:nvSpPr>
          <p:spPr bwMode="auto">
            <a:xfrm>
              <a:off x="3120" y="2832"/>
              <a:ext cx="816" cy="14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ar-SA" altLang="en-US"/>
            </a:p>
          </p:txBody>
        </p:sp>
        <p:sp>
          <p:nvSpPr>
            <p:cNvPr id="25617" name="Rectangle 14"/>
            <p:cNvSpPr>
              <a:spLocks noChangeArrowheads="1"/>
            </p:cNvSpPr>
            <p:nvPr/>
          </p:nvSpPr>
          <p:spPr bwMode="auto">
            <a:xfrm>
              <a:off x="2016" y="2640"/>
              <a:ext cx="816" cy="14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ar-SA" altLang="en-US"/>
            </a:p>
          </p:txBody>
        </p:sp>
        <p:sp>
          <p:nvSpPr>
            <p:cNvPr id="25618" name="Line 16"/>
            <p:cNvSpPr>
              <a:spLocks noChangeShapeType="1"/>
            </p:cNvSpPr>
            <p:nvPr/>
          </p:nvSpPr>
          <p:spPr bwMode="auto">
            <a:xfrm>
              <a:off x="2832" y="2688"/>
              <a:ext cx="1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5619" name="Line 17"/>
            <p:cNvSpPr>
              <a:spLocks noChangeShapeType="1"/>
            </p:cNvSpPr>
            <p:nvPr/>
          </p:nvSpPr>
          <p:spPr bwMode="auto">
            <a:xfrm>
              <a:off x="2976" y="2688"/>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
          <p:nvSpPr>
            <p:cNvPr id="25620" name="Line 18"/>
            <p:cNvSpPr>
              <a:spLocks noChangeShapeType="1"/>
            </p:cNvSpPr>
            <p:nvPr/>
          </p:nvSpPr>
          <p:spPr bwMode="auto">
            <a:xfrm>
              <a:off x="2976" y="2880"/>
              <a:ext cx="144"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ar-SA"/>
            </a:p>
          </p:txBody>
        </p:sp>
      </p:grpSp>
      <p:sp>
        <p:nvSpPr>
          <p:cNvPr id="25613" name="Line 19"/>
          <p:cNvSpPr>
            <a:spLocks noChangeShapeType="1"/>
          </p:cNvSpPr>
          <p:nvPr/>
        </p:nvSpPr>
        <p:spPr bwMode="auto">
          <a:xfrm>
            <a:off x="8229600" y="53340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ar-SA"/>
          </a:p>
        </p:txBody>
      </p:sp>
    </p:spTree>
    <p:extLst>
      <p:ext uri="{BB962C8B-B14F-4D97-AF65-F5344CB8AC3E}">
        <p14:creationId xmlns:p14="http://schemas.microsoft.com/office/powerpoint/2010/main" val="3165014096"/>
      </p:ext>
    </p:extLst>
  </p:cSld>
  <p:clrMapOvr>
    <a:masterClrMapping/>
  </p:clrMapOvr>
  <p:transition>
    <p:randomBa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p:txBody>
          <a:bodyPr/>
          <a:lstStyle/>
          <a:p>
            <a:pPr eaLnBrk="1" hangingPunct="1"/>
            <a:r>
              <a:rPr lang="en-US" altLang="en-US"/>
              <a:t>Scheduling</a:t>
            </a:r>
          </a:p>
        </p:txBody>
      </p:sp>
      <p:sp>
        <p:nvSpPr>
          <p:cNvPr id="13315" name="Content Placeholder 1"/>
          <p:cNvSpPr>
            <a:spLocks noGrp="1"/>
          </p:cNvSpPr>
          <p:nvPr>
            <p:ph idx="1"/>
          </p:nvPr>
        </p:nvSpPr>
        <p:spPr/>
        <p:txBody>
          <a:bodyPr/>
          <a:lstStyle/>
          <a:p>
            <a:pPr eaLnBrk="1" hangingPunct="1"/>
            <a:endParaRPr lang="en-US" altLang="en-US"/>
          </a:p>
          <a:p>
            <a:pPr eaLnBrk="1" hangingPunct="1"/>
            <a:endParaRPr lang="en-US" altLang="en-US"/>
          </a:p>
        </p:txBody>
      </p:sp>
      <p:sp>
        <p:nvSpPr>
          <p:cNvPr id="13316" name="Rectangle 3"/>
          <p:cNvSpPr>
            <a:spLocks noGrp="1"/>
          </p:cNvSpPr>
          <p:nvPr>
            <p:ph type="body" idx="4294967295"/>
          </p:nvPr>
        </p:nvSpPr>
        <p:spPr>
          <a:xfrm>
            <a:off x="925286" y="2079170"/>
            <a:ext cx="9840685" cy="4435929"/>
          </a:xfrm>
          <a:ln>
            <a:solidFill>
              <a:schemeClr val="accent1"/>
            </a:solidFill>
          </a:ln>
        </p:spPr>
        <p:txBody>
          <a:bodyPr/>
          <a:lstStyle/>
          <a:p>
            <a:pPr marL="0" indent="0">
              <a:lnSpc>
                <a:spcPct val="120000"/>
              </a:lnSpc>
              <a:spcBef>
                <a:spcPct val="0"/>
              </a:spcBef>
              <a:buNone/>
            </a:pPr>
            <a:r>
              <a:rPr lang="en-US" altLang="en-US" b="1" dirty="0"/>
              <a:t>A production schedule is the time table that specifies the times at which the jobs in a production department will be processed on various machines. </a:t>
            </a:r>
          </a:p>
          <a:p>
            <a:pPr marL="0" indent="0">
              <a:lnSpc>
                <a:spcPct val="120000"/>
              </a:lnSpc>
              <a:spcBef>
                <a:spcPct val="0"/>
              </a:spcBef>
              <a:buNone/>
            </a:pPr>
            <a:endParaRPr lang="en-US" altLang="en-US" b="1" dirty="0"/>
          </a:p>
          <a:p>
            <a:pPr marL="0" indent="0">
              <a:lnSpc>
                <a:spcPct val="120000"/>
              </a:lnSpc>
              <a:spcBef>
                <a:spcPct val="0"/>
              </a:spcBef>
              <a:buNone/>
            </a:pPr>
            <a:r>
              <a:rPr lang="en-US" altLang="en-US" b="1" dirty="0"/>
              <a:t>The schedule gives the starting and ending times of each job on the machines on which the job has to be processed. </a:t>
            </a:r>
          </a:p>
        </p:txBody>
      </p:sp>
      <p:sp>
        <p:nvSpPr>
          <p:cNvPr id="13317" name="Rectangle 6"/>
          <p:cNvSpPr>
            <a:spLocks noChangeArrowheads="1"/>
          </p:cNvSpPr>
          <p:nvPr/>
        </p:nvSpPr>
        <p:spPr bwMode="auto">
          <a:xfrm>
            <a:off x="6248400" y="4114800"/>
            <a:ext cx="3962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buClr>
                <a:srgbClr val="0BD0D9"/>
              </a:buClr>
              <a:buSzPct val="95000"/>
              <a:buFont typeface="Wingdings 2" panose="05020102010507070707" pitchFamily="18" charset="2"/>
              <a:buNone/>
            </a:pPr>
            <a:r>
              <a:rPr lang="en-US" altLang="en-US" sz="2000">
                <a:latin typeface="Arial" panose="020B0604020202020204" pitchFamily="34" charset="0"/>
                <a:cs typeface="Times New Roman" panose="02020603050405020304" pitchFamily="18" charset="0"/>
              </a:rPr>
              <a:t>.</a:t>
            </a:r>
            <a:r>
              <a:rPr lang="en-US" altLang="en-US">
                <a:cs typeface="Times New Roman" panose="02020603050405020304" pitchFamily="18" charset="0"/>
              </a:rPr>
              <a:t>	</a:t>
            </a:r>
          </a:p>
        </p:txBody>
      </p:sp>
      <p:sp>
        <p:nvSpPr>
          <p:cNvPr id="2" name="Slide Number Placeholder 1"/>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C0ED2E8-56F4-4BD4-AEEE-AEAED147E371}" type="slidenum">
              <a:rPr lang="en-US" altLang="ar-SA">
                <a:solidFill>
                  <a:srgbClr val="898989"/>
                </a:solidFill>
              </a:rPr>
              <a:pPr/>
              <a:t>25</a:t>
            </a:fld>
            <a:endParaRPr lang="en-US" altLang="ar-SA">
              <a:solidFill>
                <a:srgbClr val="898989"/>
              </a:solidFill>
            </a:endParaRPr>
          </a:p>
        </p:txBody>
      </p:sp>
    </p:spTree>
    <p:extLst>
      <p:ext uri="{BB962C8B-B14F-4D97-AF65-F5344CB8AC3E}">
        <p14:creationId xmlns:p14="http://schemas.microsoft.com/office/powerpoint/2010/main" val="2720561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p:cNvSpPr>
          <p:nvPr>
            <p:ph type="title"/>
          </p:nvPr>
        </p:nvSpPr>
        <p:spPr/>
        <p:txBody>
          <a:bodyPr/>
          <a:lstStyle/>
          <a:p>
            <a:pPr eaLnBrk="1" hangingPunct="1"/>
            <a:r>
              <a:rPr lang="en-US" altLang="en-US" dirty="0"/>
              <a:t>Scheduling Example</a:t>
            </a:r>
          </a:p>
        </p:txBody>
      </p:sp>
      <p:sp>
        <p:nvSpPr>
          <p:cNvPr id="7173" name="Rectangle 3"/>
          <p:cNvSpPr>
            <a:spLocks noGrp="1"/>
          </p:cNvSpPr>
          <p:nvPr>
            <p:ph idx="1"/>
          </p:nvPr>
        </p:nvSpPr>
        <p:spPr>
          <a:ln>
            <a:solidFill>
              <a:schemeClr val="accent1"/>
            </a:solidFill>
          </a:ln>
        </p:spPr>
        <p:txBody>
          <a:bodyPr rtlCol="0">
            <a:normAutofit/>
          </a:bodyPr>
          <a:lstStyle/>
          <a:p>
            <a:pPr marL="0" indent="0">
              <a:spcBef>
                <a:spcPts val="0"/>
              </a:spcBef>
              <a:buNone/>
              <a:defRPr/>
            </a:pPr>
            <a:r>
              <a:rPr lang="en-US" b="1" dirty="0"/>
              <a:t>Suppose there are three jobs in a production department that are to be processed on four categories (types) of machines. We designate the jobs as A, B, and C; and the machine types are designated as M1, M2, M3, and M4.</a:t>
            </a:r>
          </a:p>
          <a:p>
            <a:pPr marL="0" indent="0">
              <a:spcBef>
                <a:spcPts val="0"/>
              </a:spcBef>
              <a:buNone/>
              <a:defRPr/>
            </a:pPr>
            <a:endParaRPr lang="en-US" b="1" dirty="0"/>
          </a:p>
          <a:p>
            <a:pPr marL="0" indent="0">
              <a:spcBef>
                <a:spcPts val="0"/>
              </a:spcBef>
              <a:buNone/>
              <a:defRPr/>
            </a:pPr>
            <a:r>
              <a:rPr lang="en-US" b="1" dirty="0"/>
              <a:t>The operations for job A are designated as A1, A2, A3, and A4. The operations of job B are designated as B1, B2, and B3. Similarly the four operations of job C are designated as C1, C2, C3, and C4. </a:t>
            </a:r>
          </a:p>
          <a:p>
            <a:pPr>
              <a:spcBef>
                <a:spcPct val="50000"/>
              </a:spcBef>
              <a:buNone/>
              <a:defRPr/>
            </a:pPr>
            <a:r>
              <a:rPr lang="en-US" sz="2000" b="1" dirty="0">
                <a:latin typeface="Constantia" pitchFamily="18" charset="0"/>
              </a:rPr>
              <a:t>	</a:t>
            </a:r>
          </a:p>
        </p:txBody>
      </p:sp>
      <p:sp>
        <p:nvSpPr>
          <p:cNvPr id="2" name="Slide Number Placeholder 1"/>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228F0D8-377A-4993-AA6B-DFD23DA3862E}" type="slidenum">
              <a:rPr lang="en-US" altLang="ar-SA">
                <a:solidFill>
                  <a:srgbClr val="898989"/>
                </a:solidFill>
              </a:rPr>
              <a:pPr/>
              <a:t>26</a:t>
            </a:fld>
            <a:endParaRPr lang="en-US" altLang="ar-SA">
              <a:solidFill>
                <a:srgbClr val="898989"/>
              </a:solidFill>
            </a:endParaRPr>
          </a:p>
        </p:txBody>
      </p:sp>
    </p:spTree>
    <p:extLst>
      <p:ext uri="{BB962C8B-B14F-4D97-AF65-F5344CB8AC3E}">
        <p14:creationId xmlns:p14="http://schemas.microsoft.com/office/powerpoint/2010/main" val="1606908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altLang="en-US"/>
              <a:t>Scheduling Example </a:t>
            </a:r>
            <a:r>
              <a:rPr lang="en-US" altLang="en-US" sz="2000"/>
              <a:t>(continued)</a:t>
            </a:r>
          </a:p>
        </p:txBody>
      </p:sp>
      <p:sp>
        <p:nvSpPr>
          <p:cNvPr id="15363" name="Content Placeholder 2"/>
          <p:cNvSpPr>
            <a:spLocks noGrp="1"/>
          </p:cNvSpPr>
          <p:nvPr>
            <p:ph idx="1"/>
          </p:nvPr>
        </p:nvSpPr>
        <p:spPr>
          <a:ln>
            <a:solidFill>
              <a:schemeClr val="accent1"/>
            </a:solidFill>
          </a:ln>
        </p:spPr>
        <p:txBody>
          <a:bodyPr anchor="ctr">
            <a:normAutofit/>
          </a:bodyPr>
          <a:lstStyle/>
          <a:p>
            <a:pPr marL="0" indent="0">
              <a:spcBef>
                <a:spcPts val="600"/>
              </a:spcBef>
              <a:buClr>
                <a:srgbClr val="0BD0D9"/>
              </a:buClr>
              <a:buNone/>
            </a:pPr>
            <a:r>
              <a:rPr lang="en-US" altLang="en-US" sz="2600" b="1" dirty="0"/>
              <a:t>Each job is characterized by its routing that specifies the information about the number of operations to be performed, the sequence of these operations, and the machines required for processing these operations.</a:t>
            </a:r>
          </a:p>
          <a:p>
            <a:pPr marL="0" indent="0">
              <a:spcBef>
                <a:spcPts val="600"/>
              </a:spcBef>
              <a:buClr>
                <a:srgbClr val="0BD0D9"/>
              </a:buClr>
              <a:buNone/>
            </a:pPr>
            <a:endParaRPr lang="en-US" altLang="en-US" sz="2600" b="1" dirty="0"/>
          </a:p>
          <a:p>
            <a:pPr marL="0" indent="0">
              <a:spcBef>
                <a:spcPts val="600"/>
              </a:spcBef>
              <a:buClr>
                <a:srgbClr val="0BD0D9"/>
              </a:buClr>
              <a:buNone/>
            </a:pPr>
            <a:r>
              <a:rPr lang="en-US" altLang="en-US" sz="2600" b="1" dirty="0"/>
              <a:t>The times required for processing these operations are also required for developing a production schedule.</a:t>
            </a:r>
          </a:p>
          <a:p>
            <a:pPr marL="0" indent="0">
              <a:buNone/>
            </a:pPr>
            <a:endParaRPr lang="en-US" altLang="en-US" sz="3200" b="1" dirty="0"/>
          </a:p>
        </p:txBody>
      </p:sp>
      <p:sp>
        <p:nvSpPr>
          <p:cNvPr id="4" name="Slide Number Placeholder 3"/>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34FC88A-4547-4A66-A351-72AD5EC774C4}" type="slidenum">
              <a:rPr lang="en-US" altLang="ar-SA">
                <a:solidFill>
                  <a:srgbClr val="898989"/>
                </a:solidFill>
              </a:rPr>
              <a:pPr/>
              <a:t>27</a:t>
            </a:fld>
            <a:endParaRPr lang="en-US" altLang="ar-SA">
              <a:solidFill>
                <a:srgbClr val="898989"/>
              </a:solidFill>
            </a:endParaRPr>
          </a:p>
        </p:txBody>
      </p:sp>
    </p:spTree>
    <p:extLst>
      <p:ext uri="{BB962C8B-B14F-4D97-AF65-F5344CB8AC3E}">
        <p14:creationId xmlns:p14="http://schemas.microsoft.com/office/powerpoint/2010/main" val="28278018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p:cNvSpPr>
          <p:nvPr>
            <p:ph type="title"/>
          </p:nvPr>
        </p:nvSpPr>
        <p:spPr>
          <a:solidFill>
            <a:schemeClr val="accent1">
              <a:lumMod val="40000"/>
              <a:lumOff val="60000"/>
            </a:schemeClr>
          </a:solidFill>
          <a:ln>
            <a:solidFill>
              <a:schemeClr val="accent1"/>
            </a:solidFill>
          </a:ln>
        </p:spPr>
        <p:txBody>
          <a:bodyPr vert="horz" lIns="91440" tIns="45720" rIns="91440" bIns="45720" rtlCol="0" anchor="ctr">
            <a:normAutofit/>
          </a:bodyPr>
          <a:lstStyle/>
          <a:p>
            <a:pPr algn="ctr"/>
            <a:r>
              <a:rPr lang="en-US" altLang="en-US" sz="4000" dirty="0">
                <a:solidFill>
                  <a:schemeClr val="tx1"/>
                </a:solidFill>
                <a:latin typeface="Arial Black" panose="020B0A04020102020204" pitchFamily="34" charset="0"/>
              </a:rPr>
              <a:t>Scheduling Example - Data</a:t>
            </a:r>
          </a:p>
        </p:txBody>
      </p:sp>
      <p:sp>
        <p:nvSpPr>
          <p:cNvPr id="5125" name="Rectangle 3"/>
          <p:cNvSpPr>
            <a:spLocks noGrp="1"/>
          </p:cNvSpPr>
          <p:nvPr>
            <p:ph sz="half" idx="1"/>
          </p:nvPr>
        </p:nvSpPr>
        <p:spPr>
          <a:ln>
            <a:solidFill>
              <a:schemeClr val="accent1"/>
            </a:solidFill>
          </a:ln>
        </p:spPr>
        <p:txBody>
          <a:bodyPr rtlCol="0">
            <a:normAutofit fontScale="77500" lnSpcReduction="20000"/>
          </a:bodyPr>
          <a:lstStyle/>
          <a:p>
            <a:pPr>
              <a:spcBef>
                <a:spcPct val="50000"/>
              </a:spcBef>
              <a:buNone/>
              <a:defRPr/>
            </a:pPr>
            <a:r>
              <a:rPr lang="en-US" sz="2000" b="1" dirty="0">
                <a:latin typeface="Constantia" pitchFamily="18" charset="0"/>
              </a:rPr>
              <a:t>	</a:t>
            </a:r>
          </a:p>
          <a:p>
            <a:pPr marL="0" indent="0">
              <a:lnSpc>
                <a:spcPct val="120000"/>
              </a:lnSpc>
              <a:spcBef>
                <a:spcPts val="0"/>
              </a:spcBef>
              <a:buNone/>
              <a:defRPr/>
            </a:pPr>
            <a:r>
              <a:rPr lang="en-US" sz="1900" b="1" dirty="0">
                <a:latin typeface="Constantia" pitchFamily="18" charset="0"/>
              </a:rPr>
              <a:t>The table on right hand side (RHS)  gives the data for this example. </a:t>
            </a:r>
          </a:p>
          <a:p>
            <a:pPr marL="0" indent="0">
              <a:lnSpc>
                <a:spcPct val="120000"/>
              </a:lnSpc>
              <a:spcBef>
                <a:spcPts val="0"/>
              </a:spcBef>
              <a:buClr>
                <a:srgbClr val="0BD0D9"/>
              </a:buClr>
              <a:buNone/>
              <a:defRPr/>
            </a:pPr>
            <a:endParaRPr lang="en-US" sz="1900" b="1" dirty="0">
              <a:solidFill>
                <a:prstClr val="black"/>
              </a:solidFill>
              <a:latin typeface="Constantia" pitchFamily="18" charset="0"/>
            </a:endParaRPr>
          </a:p>
          <a:p>
            <a:pPr marL="0" indent="0">
              <a:lnSpc>
                <a:spcPct val="120000"/>
              </a:lnSpc>
              <a:spcBef>
                <a:spcPts val="0"/>
              </a:spcBef>
              <a:buClr>
                <a:srgbClr val="0BD0D9"/>
              </a:buClr>
              <a:buNone/>
              <a:defRPr/>
            </a:pPr>
            <a:r>
              <a:rPr lang="en-US" sz="1900" b="1" dirty="0">
                <a:solidFill>
                  <a:prstClr val="black"/>
                </a:solidFill>
                <a:latin typeface="Constantia" pitchFamily="18" charset="0"/>
              </a:rPr>
              <a:t>The table  gives the machine required for each operation of each job. For example,  the  first operation of job A, A1, is processed on machine M1; second operation, A2, is processed on machine M3 and so on.</a:t>
            </a:r>
          </a:p>
          <a:p>
            <a:pPr marL="0" indent="0">
              <a:lnSpc>
                <a:spcPct val="120000"/>
              </a:lnSpc>
              <a:spcBef>
                <a:spcPts val="0"/>
              </a:spcBef>
              <a:buClr>
                <a:srgbClr val="0BD0D9"/>
              </a:buClr>
              <a:buNone/>
              <a:defRPr/>
            </a:pPr>
            <a:endParaRPr lang="en-US" sz="1900" b="1" dirty="0">
              <a:solidFill>
                <a:prstClr val="black"/>
              </a:solidFill>
              <a:latin typeface="Constantia" pitchFamily="18" charset="0"/>
            </a:endParaRPr>
          </a:p>
          <a:p>
            <a:pPr marL="0" indent="0">
              <a:lnSpc>
                <a:spcPct val="120000"/>
              </a:lnSpc>
              <a:spcBef>
                <a:spcPts val="0"/>
              </a:spcBef>
              <a:buClr>
                <a:srgbClr val="0BD0D9"/>
              </a:buClr>
              <a:buNone/>
              <a:defRPr/>
            </a:pPr>
            <a:r>
              <a:rPr lang="en-US" sz="1900" b="1" dirty="0">
                <a:solidFill>
                  <a:prstClr val="black"/>
                </a:solidFill>
                <a:latin typeface="Constantia" pitchFamily="18" charset="0"/>
              </a:rPr>
              <a:t>The operations of all jobs have to follow their processing sequences. For example operation A3 of job A can not be processed before operation A2. </a:t>
            </a:r>
          </a:p>
          <a:p>
            <a:pPr marL="0" indent="0">
              <a:lnSpc>
                <a:spcPct val="120000"/>
              </a:lnSpc>
              <a:spcBef>
                <a:spcPts val="0"/>
              </a:spcBef>
              <a:buClr>
                <a:srgbClr val="0BD0D9"/>
              </a:buClr>
              <a:buNone/>
              <a:defRPr/>
            </a:pPr>
            <a:endParaRPr lang="en-US" sz="1900" b="1" dirty="0">
              <a:solidFill>
                <a:prstClr val="black"/>
              </a:solidFill>
              <a:latin typeface="Constantia" pitchFamily="18" charset="0"/>
            </a:endParaRPr>
          </a:p>
          <a:p>
            <a:pPr marL="0" indent="0">
              <a:lnSpc>
                <a:spcPct val="120000"/>
              </a:lnSpc>
              <a:spcBef>
                <a:spcPts val="0"/>
              </a:spcBef>
              <a:buClr>
                <a:srgbClr val="0BD0D9"/>
              </a:buClr>
              <a:buNone/>
              <a:defRPr/>
            </a:pPr>
            <a:r>
              <a:rPr lang="en-US" sz="1900" b="1" dirty="0">
                <a:solidFill>
                  <a:prstClr val="black"/>
                </a:solidFill>
                <a:latin typeface="Constantia" pitchFamily="18" charset="0"/>
              </a:rPr>
              <a:t>The processing time for each operation is  also given in this table.</a:t>
            </a:r>
          </a:p>
          <a:p>
            <a:pPr marL="0" indent="0">
              <a:lnSpc>
                <a:spcPct val="120000"/>
              </a:lnSpc>
              <a:spcBef>
                <a:spcPts val="0"/>
              </a:spcBef>
              <a:buClr>
                <a:srgbClr val="0BD0D9"/>
              </a:buClr>
              <a:buNone/>
              <a:defRPr/>
            </a:pPr>
            <a:endParaRPr lang="en-US" sz="1900" b="1" dirty="0">
              <a:solidFill>
                <a:prstClr val="black"/>
              </a:solidFill>
              <a:latin typeface="Constantia" pitchFamily="18" charset="0"/>
            </a:endParaRPr>
          </a:p>
          <a:p>
            <a:pPr marL="0" indent="0">
              <a:lnSpc>
                <a:spcPct val="120000"/>
              </a:lnSpc>
              <a:spcBef>
                <a:spcPts val="0"/>
              </a:spcBef>
              <a:buClr>
                <a:srgbClr val="0BD0D9"/>
              </a:buClr>
              <a:buNone/>
              <a:defRPr/>
            </a:pPr>
            <a:endParaRPr lang="en-US" sz="1900" b="1" dirty="0">
              <a:solidFill>
                <a:prstClr val="black"/>
              </a:solidFill>
              <a:latin typeface="Constantia" pitchFamily="18" charset="0"/>
            </a:endParaRPr>
          </a:p>
          <a:p>
            <a:pPr marL="0" indent="0">
              <a:spcBef>
                <a:spcPts val="600"/>
              </a:spcBef>
              <a:buNone/>
              <a:defRPr/>
            </a:pPr>
            <a:r>
              <a:rPr lang="en-US" sz="2000" b="1" dirty="0">
                <a:latin typeface="Constantia" pitchFamily="18" charset="0"/>
              </a:rPr>
              <a:t>	</a:t>
            </a:r>
          </a:p>
        </p:txBody>
      </p:sp>
      <p:graphicFrame>
        <p:nvGraphicFramePr>
          <p:cNvPr id="9" name="Content Placeholder 8"/>
          <p:cNvGraphicFramePr>
            <a:graphicFrameLocks noGrp="1"/>
          </p:cNvGraphicFramePr>
          <p:nvPr>
            <p:ph sz="half" idx="2"/>
            <p:extLst>
              <p:ext uri="{D42A27DB-BD31-4B8C-83A1-F6EECF244321}">
                <p14:modId xmlns:p14="http://schemas.microsoft.com/office/powerpoint/2010/main" val="2235780019"/>
              </p:ext>
            </p:extLst>
          </p:nvPr>
        </p:nvGraphicFramePr>
        <p:xfrm>
          <a:off x="6466115" y="2362995"/>
          <a:ext cx="4038600" cy="3276598"/>
        </p:xfrm>
        <a:graphic>
          <a:graphicData uri="http://schemas.openxmlformats.org/drawingml/2006/table">
            <a:tbl>
              <a:tblPr firstRow="1" firstCol="1" bandRow="1"/>
              <a:tblGrid>
                <a:gridCol w="529952">
                  <a:extLst>
                    <a:ext uri="{9D8B030D-6E8A-4147-A177-3AD203B41FA5}">
                      <a16:colId xmlns:a16="http://schemas.microsoft.com/office/drawing/2014/main" val="20000"/>
                    </a:ext>
                  </a:extLst>
                </a:gridCol>
                <a:gridCol w="1151275">
                  <a:extLst>
                    <a:ext uri="{9D8B030D-6E8A-4147-A177-3AD203B41FA5}">
                      <a16:colId xmlns:a16="http://schemas.microsoft.com/office/drawing/2014/main" val="20001"/>
                    </a:ext>
                  </a:extLst>
                </a:gridCol>
                <a:gridCol w="1023356">
                  <a:extLst>
                    <a:ext uri="{9D8B030D-6E8A-4147-A177-3AD203B41FA5}">
                      <a16:colId xmlns:a16="http://schemas.microsoft.com/office/drawing/2014/main" val="20002"/>
                    </a:ext>
                  </a:extLst>
                </a:gridCol>
                <a:gridCol w="1334017">
                  <a:extLst>
                    <a:ext uri="{9D8B030D-6E8A-4147-A177-3AD203B41FA5}">
                      <a16:colId xmlns:a16="http://schemas.microsoft.com/office/drawing/2014/main" val="20003"/>
                    </a:ext>
                  </a:extLst>
                </a:gridCol>
              </a:tblGrid>
              <a:tr h="54267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Job</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Operation Number</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effectLst/>
                          <a:latin typeface="Times New Roman"/>
                          <a:ea typeface="Times New Roman"/>
                          <a:cs typeface="Times New Roman"/>
                        </a:rPr>
                        <a:t>Machine Number</a:t>
                      </a:r>
                      <a:endParaRPr lang="en-US" sz="1100" dirty="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Processing Time (Days)</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A</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A1</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M1</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5</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A2</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M3</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3</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A3</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M4</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7</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A4</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M2</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4</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10302">
                <a:tc gridSpan="4">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B</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B1</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M2</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2</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B2</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M3</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6</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B3</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M4</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8</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10302">
                <a:tc gridSpan="4">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9"/>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C</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C1</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M1</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4</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C2</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M2</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6</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C3</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M3</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8</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10302">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 </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C4</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effectLst/>
                          <a:latin typeface="Times New Roman"/>
                          <a:ea typeface="Times New Roman"/>
                          <a:cs typeface="Times New Roman"/>
                        </a:rPr>
                        <a:t>M4</a:t>
                      </a:r>
                      <a:endParaRPr lang="en-US" sz="110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effectLst/>
                          <a:latin typeface="Times New Roman"/>
                          <a:ea typeface="Times New Roman"/>
                          <a:cs typeface="Times New Roman"/>
                        </a:rPr>
                        <a:t>2</a:t>
                      </a:r>
                      <a:endParaRPr lang="en-US" sz="1100" dirty="0">
                        <a:effectLst/>
                        <a:latin typeface="Calibri"/>
                        <a:ea typeface="Calibri"/>
                        <a:cs typeface="Times New Roman"/>
                      </a:endParaRPr>
                    </a:p>
                  </a:txBody>
                  <a:tcPr marL="98681" marR="986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bl>
          </a:graphicData>
        </a:graphic>
      </p:graphicFrame>
      <p:sp>
        <p:nvSpPr>
          <p:cNvPr id="2" name="Slide Number Placeholder 1"/>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9CFC024-19AC-436B-A77D-5A75C0FF67A9}" type="slidenum">
              <a:rPr lang="en-US" altLang="ar-SA">
                <a:solidFill>
                  <a:srgbClr val="898989"/>
                </a:solidFill>
              </a:rPr>
              <a:pPr/>
              <a:t>28</a:t>
            </a:fld>
            <a:endParaRPr lang="en-US" altLang="ar-SA">
              <a:solidFill>
                <a:srgbClr val="898989"/>
              </a:solidFill>
            </a:endParaRPr>
          </a:p>
        </p:txBody>
      </p:sp>
    </p:spTree>
    <p:extLst>
      <p:ext uri="{BB962C8B-B14F-4D97-AF65-F5344CB8AC3E}">
        <p14:creationId xmlns:p14="http://schemas.microsoft.com/office/powerpoint/2010/main" val="2142416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en-US" altLang="en-US"/>
              <a:t>Scheduling Example – Objective Function</a:t>
            </a:r>
          </a:p>
        </p:txBody>
      </p:sp>
      <p:sp>
        <p:nvSpPr>
          <p:cNvPr id="3" name="Content Placeholder 2"/>
          <p:cNvSpPr>
            <a:spLocks noGrp="1"/>
          </p:cNvSpPr>
          <p:nvPr>
            <p:ph idx="1"/>
          </p:nvPr>
        </p:nvSpPr>
        <p:spPr>
          <a:ln>
            <a:solidFill>
              <a:srgbClr val="24A9E1"/>
            </a:solidFill>
          </a:ln>
        </p:spPr>
        <p:txBody>
          <a:bodyPr rtlCol="0" anchor="ctr">
            <a:normAutofit/>
          </a:bodyPr>
          <a:lstStyle/>
          <a:p>
            <a:pPr marL="0" indent="0">
              <a:spcBef>
                <a:spcPts val="0"/>
              </a:spcBef>
              <a:buClr>
                <a:srgbClr val="0BD0D9"/>
              </a:buClr>
              <a:buNone/>
              <a:defRPr/>
            </a:pPr>
            <a:endParaRPr lang="en-US" sz="3600" b="1" dirty="0">
              <a:solidFill>
                <a:prstClr val="black"/>
              </a:solidFill>
              <a:latin typeface="Constantia" pitchFamily="18" charset="0"/>
            </a:endParaRPr>
          </a:p>
          <a:p>
            <a:pPr marL="0" indent="0">
              <a:spcBef>
                <a:spcPts val="600"/>
              </a:spcBef>
              <a:buClr>
                <a:srgbClr val="0BD0D9"/>
              </a:buClr>
              <a:buNone/>
              <a:defRPr/>
            </a:pPr>
            <a:r>
              <a:rPr lang="en-US" sz="3200" b="1" dirty="0"/>
              <a:t>The objective is to schedule these jobs so as to minimize the time to complete all jobs. This time is called make-span or the schedule time. We will use the term make-span in this presentation.</a:t>
            </a:r>
          </a:p>
          <a:p>
            <a:pPr marL="0" indent="0">
              <a:spcBef>
                <a:spcPts val="0"/>
              </a:spcBef>
              <a:buClr>
                <a:srgbClr val="0BD0D9"/>
              </a:buClr>
              <a:buNone/>
              <a:defRPr/>
            </a:pPr>
            <a:r>
              <a:rPr lang="en-US" sz="3600" b="1" dirty="0">
                <a:solidFill>
                  <a:prstClr val="black"/>
                </a:solidFill>
                <a:latin typeface="Constantia" pitchFamily="18" charset="0"/>
              </a:rPr>
              <a:t>		</a:t>
            </a:r>
          </a:p>
          <a:p>
            <a:pPr>
              <a:defRPr/>
            </a:pPr>
            <a:endParaRPr lang="en-US" sz="3600" b="1" dirty="0"/>
          </a:p>
        </p:txBody>
      </p:sp>
      <p:sp>
        <p:nvSpPr>
          <p:cNvPr id="4" name="Slide Number Placeholder 3"/>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240040D-0D3E-45BF-BFA6-FC521EFB2442}" type="slidenum">
              <a:rPr lang="en-US" altLang="ar-SA">
                <a:solidFill>
                  <a:srgbClr val="898989"/>
                </a:solidFill>
              </a:rPr>
              <a:pPr/>
              <a:t>29</a:t>
            </a:fld>
            <a:endParaRPr lang="en-US" altLang="ar-SA">
              <a:solidFill>
                <a:srgbClr val="898989"/>
              </a:solidFill>
            </a:endParaRPr>
          </a:p>
        </p:txBody>
      </p:sp>
    </p:spTree>
    <p:extLst>
      <p:ext uri="{BB962C8B-B14F-4D97-AF65-F5344CB8AC3E}">
        <p14:creationId xmlns:p14="http://schemas.microsoft.com/office/powerpoint/2010/main" val="79155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a:defRPr/>
            </a:pPr>
            <a:r>
              <a:rPr lang="en-US" dirty="0"/>
              <a:t>Scheduling Example Solution – Gantt Chart</a:t>
            </a:r>
          </a:p>
        </p:txBody>
      </p:sp>
      <p:sp>
        <p:nvSpPr>
          <p:cNvPr id="5" name="Content Placeholder 4"/>
          <p:cNvSpPr>
            <a:spLocks noGrp="1"/>
          </p:cNvSpPr>
          <p:nvPr>
            <p:ph sz="half" idx="1"/>
          </p:nvPr>
        </p:nvSpPr>
        <p:spPr>
          <a:xfrm>
            <a:off x="1981200" y="1920876"/>
            <a:ext cx="8135938" cy="1584325"/>
          </a:xfrm>
          <a:ln>
            <a:solidFill>
              <a:srgbClr val="24A9E1"/>
            </a:solidFill>
          </a:ln>
        </p:spPr>
        <p:txBody>
          <a:bodyPr rtlCol="0">
            <a:normAutofit fontScale="85000" lnSpcReduction="20000"/>
          </a:bodyPr>
          <a:lstStyle/>
          <a:p>
            <a:pPr marL="0" indent="0">
              <a:lnSpc>
                <a:spcPct val="120000"/>
              </a:lnSpc>
              <a:spcBef>
                <a:spcPts val="0"/>
              </a:spcBef>
              <a:buNone/>
              <a:defRPr/>
            </a:pPr>
            <a:r>
              <a:rPr lang="en-US" b="1" dirty="0"/>
              <a:t>One of the schedules for this example is presented below in the form of a Gantt Chart.</a:t>
            </a:r>
          </a:p>
          <a:p>
            <a:pPr marL="0" indent="0">
              <a:lnSpc>
                <a:spcPct val="120000"/>
              </a:lnSpc>
              <a:spcBef>
                <a:spcPts val="0"/>
              </a:spcBef>
              <a:buClr>
                <a:srgbClr val="0BD0D9"/>
              </a:buClr>
              <a:buNone/>
              <a:defRPr/>
            </a:pPr>
            <a:r>
              <a:rPr lang="en-US" b="1" dirty="0"/>
              <a:t>The Gantt chart, for each machine, shows the start and finish times of all operations scheduled on that machine. </a:t>
            </a:r>
          </a:p>
        </p:txBody>
      </p:sp>
      <p:sp>
        <p:nvSpPr>
          <p:cNvPr id="4" name="Slide Number Placeholder 3"/>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B02A5B88-38F3-41F6-8417-92E9DF39D912}" type="slidenum">
              <a:rPr lang="en-US" altLang="ar-SA">
                <a:solidFill>
                  <a:srgbClr val="898989"/>
                </a:solidFill>
              </a:rPr>
              <a:pPr/>
              <a:t>30</a:t>
            </a:fld>
            <a:endParaRPr lang="en-US" altLang="ar-SA">
              <a:solidFill>
                <a:srgbClr val="898989"/>
              </a:solidFill>
            </a:endParaRPr>
          </a:p>
        </p:txBody>
      </p:sp>
      <p:pic>
        <p:nvPicPr>
          <p:cNvPr id="18437" name="Picture 3"/>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1589314" y="3735389"/>
            <a:ext cx="9100457" cy="249019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2434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p:cNvSpPr>
            <a:spLocks noGrp="1"/>
          </p:cNvSpPr>
          <p:nvPr>
            <p:ph type="title"/>
          </p:nvPr>
        </p:nvSpPr>
        <p:spPr/>
        <p:txBody>
          <a:bodyPr rtlCol="0">
            <a:normAutofit/>
          </a:bodyPr>
          <a:lstStyle/>
          <a:p>
            <a:pPr>
              <a:defRPr/>
            </a:pPr>
            <a:r>
              <a:rPr lang="en-US" sz="3600" dirty="0"/>
              <a:t>Scheduling Example - Alternative schedules</a:t>
            </a:r>
            <a:endParaRPr lang="en-US" dirty="0">
              <a:latin typeface="Calibri" pitchFamily="34" charset="0"/>
            </a:endParaRPr>
          </a:p>
        </p:txBody>
      </p:sp>
      <p:sp>
        <p:nvSpPr>
          <p:cNvPr id="11268" name="Rectangle 5"/>
          <p:cNvSpPr>
            <a:spLocks noGrp="1"/>
          </p:cNvSpPr>
          <p:nvPr>
            <p:ph idx="1"/>
          </p:nvPr>
        </p:nvSpPr>
        <p:spPr>
          <a:ln>
            <a:solidFill>
              <a:srgbClr val="24A9E1"/>
            </a:solidFill>
          </a:ln>
        </p:spPr>
        <p:txBody>
          <a:bodyPr rtlCol="0">
            <a:normAutofit/>
          </a:bodyPr>
          <a:lstStyle/>
          <a:p>
            <a:pPr marL="0" indent="0">
              <a:spcBef>
                <a:spcPts val="0"/>
              </a:spcBef>
              <a:buNone/>
              <a:defRPr/>
            </a:pPr>
            <a:r>
              <a:rPr lang="en-US" sz="2000" b="1" dirty="0"/>
              <a:t>Several alternative schedules can be generated for this example.   	</a:t>
            </a:r>
          </a:p>
          <a:p>
            <a:pPr marL="0" indent="0">
              <a:spcBef>
                <a:spcPts val="0"/>
              </a:spcBef>
              <a:buNone/>
              <a:defRPr/>
            </a:pPr>
            <a:r>
              <a:rPr lang="en-US" sz="2000" b="1" dirty="0"/>
              <a:t>The schedules differ in the order in which the jobs are processed on the four machines. Three of these schedules are:</a:t>
            </a:r>
          </a:p>
          <a:p>
            <a:pPr marL="0" indent="0">
              <a:spcBef>
                <a:spcPts val="0"/>
              </a:spcBef>
              <a:buNone/>
              <a:defRPr/>
            </a:pPr>
            <a:endParaRPr lang="en-US" sz="2000" b="1" dirty="0"/>
          </a:p>
          <a:p>
            <a:pPr>
              <a:spcBef>
                <a:spcPts val="0"/>
              </a:spcBef>
              <a:buFont typeface="Courier New" pitchFamily="49" charset="0"/>
              <a:buChar char="o"/>
              <a:defRPr/>
            </a:pPr>
            <a:r>
              <a:rPr lang="en-US" sz="2000" b="1" dirty="0"/>
              <a:t>The first schedule orders jobs as: A first, then B and then C (A-B-C).</a:t>
            </a:r>
          </a:p>
          <a:p>
            <a:pPr>
              <a:spcBef>
                <a:spcPts val="0"/>
              </a:spcBef>
              <a:buFont typeface="Courier New" pitchFamily="49" charset="0"/>
              <a:buChar char="o"/>
              <a:defRPr/>
            </a:pPr>
            <a:r>
              <a:rPr lang="en-US" sz="2000" b="1" dirty="0"/>
              <a:t>The second schedule orders  jobs as:  B first, then A, and then C (B-A-C).</a:t>
            </a:r>
          </a:p>
          <a:p>
            <a:pPr>
              <a:spcBef>
                <a:spcPts val="0"/>
              </a:spcBef>
              <a:buFont typeface="Courier New" pitchFamily="49" charset="0"/>
              <a:buChar char="o"/>
              <a:defRPr/>
            </a:pPr>
            <a:r>
              <a:rPr lang="en-US" sz="2000" b="1" dirty="0"/>
              <a:t>The third schedule orders jobs as: C first, then A, and then B (C-A-B).</a:t>
            </a:r>
          </a:p>
          <a:p>
            <a:pPr marL="0" indent="0">
              <a:spcBef>
                <a:spcPts val="0"/>
              </a:spcBef>
              <a:buNone/>
              <a:defRPr/>
            </a:pPr>
            <a:endParaRPr lang="en-US" sz="2000" b="1" dirty="0"/>
          </a:p>
          <a:p>
            <a:pPr marL="0" indent="0">
              <a:spcBef>
                <a:spcPts val="0"/>
              </a:spcBef>
              <a:buNone/>
              <a:defRPr/>
            </a:pPr>
            <a:r>
              <a:rPr lang="en-US" sz="2000" b="1" dirty="0">
                <a:solidFill>
                  <a:prstClr val="black"/>
                </a:solidFill>
              </a:rPr>
              <a:t>The Gantt charts for these schedules are shown in next slide.</a:t>
            </a:r>
          </a:p>
          <a:p>
            <a:pPr marL="0" indent="0">
              <a:spcBef>
                <a:spcPts val="0"/>
              </a:spcBef>
              <a:buNone/>
              <a:defRPr/>
            </a:pPr>
            <a:endParaRPr lang="en-US" sz="2000" b="1" dirty="0">
              <a:solidFill>
                <a:prstClr val="black"/>
              </a:solidFill>
            </a:endParaRPr>
          </a:p>
          <a:p>
            <a:pPr marL="0" indent="0">
              <a:spcBef>
                <a:spcPts val="0"/>
              </a:spcBef>
              <a:buNone/>
              <a:defRPr/>
            </a:pPr>
            <a:r>
              <a:rPr lang="en-US" sz="2000" b="1" dirty="0">
                <a:solidFill>
                  <a:prstClr val="black"/>
                </a:solidFill>
              </a:rPr>
              <a:t>The values of make-span for these three schedules are 25, 27 and 30 days respectively. Schedule A-B-C is the best of these three schedules. </a:t>
            </a:r>
          </a:p>
          <a:p>
            <a:pPr marL="0" indent="0">
              <a:spcBef>
                <a:spcPts val="0"/>
              </a:spcBef>
              <a:buNone/>
              <a:defRPr/>
            </a:pPr>
            <a:endParaRPr lang="en-US" sz="1800" b="1" dirty="0">
              <a:latin typeface="Constantia" pitchFamily="18" charset="0"/>
            </a:endParaRPr>
          </a:p>
        </p:txBody>
      </p:sp>
      <p:sp>
        <p:nvSpPr>
          <p:cNvPr id="2" name="Slide Number Placeholder 1"/>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12F5FEF-9E23-4713-8431-DDBE5DC9FB29}" type="slidenum">
              <a:rPr lang="en-US" altLang="ar-SA">
                <a:solidFill>
                  <a:srgbClr val="898989"/>
                </a:solidFill>
              </a:rPr>
              <a:pPr/>
              <a:t>31</a:t>
            </a:fld>
            <a:endParaRPr lang="en-US" altLang="ar-SA">
              <a:solidFill>
                <a:srgbClr val="898989"/>
              </a:solidFill>
            </a:endParaRPr>
          </a:p>
        </p:txBody>
      </p:sp>
    </p:spTree>
    <p:extLst>
      <p:ext uri="{BB962C8B-B14F-4D97-AF65-F5344CB8AC3E}">
        <p14:creationId xmlns:p14="http://schemas.microsoft.com/office/powerpoint/2010/main" val="3467454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normAutofit/>
          </a:bodyPr>
          <a:lstStyle/>
          <a:p>
            <a:pPr>
              <a:defRPr/>
            </a:pPr>
            <a:r>
              <a:rPr lang="en-US" dirty="0">
                <a:solidFill>
                  <a:prstClr val="black"/>
                </a:solidFill>
              </a:rPr>
              <a:t>Scheduling Example - Alternative Schedules </a:t>
            </a:r>
            <a:r>
              <a:rPr lang="en-US" sz="1800" dirty="0">
                <a:solidFill>
                  <a:prstClr val="black"/>
                </a:solidFill>
              </a:rPr>
              <a:t>(continued)</a:t>
            </a:r>
            <a:endParaRPr lang="en-US" dirty="0"/>
          </a:p>
        </p:txBody>
      </p:sp>
      <p:sp>
        <p:nvSpPr>
          <p:cNvPr id="5" name="Slide Number Placeholder 4"/>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21A78D19-20DE-46DE-BA70-CB95E7C555AE}" type="slidenum">
              <a:rPr lang="en-US" altLang="ar-SA">
                <a:solidFill>
                  <a:srgbClr val="898989"/>
                </a:solidFill>
              </a:rPr>
              <a:pPr/>
              <a:t>32</a:t>
            </a:fld>
            <a:endParaRPr lang="en-US" altLang="ar-SA">
              <a:solidFill>
                <a:srgbClr val="898989"/>
              </a:solidFill>
            </a:endParaRPr>
          </a:p>
        </p:txBody>
      </p:sp>
      <p:pic>
        <p:nvPicPr>
          <p:cNvPr id="2048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74976" y="3200401"/>
            <a:ext cx="5267325" cy="126206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1" y="1676401"/>
            <a:ext cx="526732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1" y="4621213"/>
            <a:ext cx="5275263"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Rectangle 7"/>
          <p:cNvSpPr>
            <a:spLocks noChangeArrowheads="1"/>
          </p:cNvSpPr>
          <p:nvPr/>
        </p:nvSpPr>
        <p:spPr bwMode="auto">
          <a:xfrm>
            <a:off x="8267700" y="1676401"/>
            <a:ext cx="2209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solidFill>
                  <a:srgbClr val="000000"/>
                </a:solidFill>
                <a:latin typeface="Times New Roman" panose="02020603050405020304" pitchFamily="18" charset="0"/>
                <a:cs typeface="Calibri" panose="020F0502020204030204" pitchFamily="34" charset="0"/>
              </a:rPr>
              <a:t>Sequence A-B-C (Make-span = 25 days)</a:t>
            </a:r>
            <a:endParaRPr lang="en-US" altLang="en-US">
              <a:latin typeface="Times New Roman" panose="02020603050405020304" pitchFamily="18" charset="0"/>
              <a:cs typeface="Calibri" panose="020F0502020204030204" pitchFamily="34" charset="0"/>
            </a:endParaRPr>
          </a:p>
        </p:txBody>
      </p:sp>
      <p:sp>
        <p:nvSpPr>
          <p:cNvPr id="20488" name="Rectangle 8"/>
          <p:cNvSpPr>
            <a:spLocks noChangeArrowheads="1"/>
          </p:cNvSpPr>
          <p:nvPr/>
        </p:nvSpPr>
        <p:spPr bwMode="auto">
          <a:xfrm>
            <a:off x="8343900" y="3429001"/>
            <a:ext cx="2057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solidFill>
                  <a:srgbClr val="000000"/>
                </a:solidFill>
                <a:latin typeface="Times New Roman" panose="02020603050405020304" pitchFamily="18" charset="0"/>
                <a:cs typeface="Calibri" panose="020F0502020204030204" pitchFamily="34" charset="0"/>
              </a:rPr>
              <a:t>Sequence B-A-C (Make-span = 27 days)</a:t>
            </a:r>
            <a:endParaRPr lang="en-US" altLang="en-US">
              <a:cs typeface="Calibri" panose="020F0502020204030204" pitchFamily="34" charset="0"/>
            </a:endParaRPr>
          </a:p>
        </p:txBody>
      </p:sp>
      <p:sp>
        <p:nvSpPr>
          <p:cNvPr id="20489" name="Rectangle 9"/>
          <p:cNvSpPr>
            <a:spLocks noChangeArrowheads="1"/>
          </p:cNvSpPr>
          <p:nvPr/>
        </p:nvSpPr>
        <p:spPr bwMode="auto">
          <a:xfrm>
            <a:off x="8342313" y="4621214"/>
            <a:ext cx="19050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solidFill>
                  <a:srgbClr val="000000"/>
                </a:solidFill>
                <a:latin typeface="Times New Roman" panose="02020603050405020304" pitchFamily="18" charset="0"/>
                <a:cs typeface="Calibri" panose="020F0502020204030204" pitchFamily="34" charset="0"/>
              </a:rPr>
              <a:t>Sequence C-A-B (Make-span = 30 days)</a:t>
            </a:r>
            <a:endParaRPr lang="en-US" altLang="en-US" sz="16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745770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p:cNvSpPr>
          <p:nvPr>
            <p:ph type="title"/>
          </p:nvPr>
        </p:nvSpPr>
        <p:spPr/>
        <p:txBody>
          <a:bodyPr rtlCol="0">
            <a:normAutofit/>
          </a:bodyPr>
          <a:lstStyle/>
          <a:p>
            <a:pPr>
              <a:defRPr/>
            </a:pPr>
            <a:r>
              <a:rPr lang="en-US" dirty="0"/>
              <a:t>Scheduling Example - Alternative Schedules </a:t>
            </a:r>
            <a:r>
              <a:rPr lang="en-US" sz="2000" dirty="0"/>
              <a:t>(continued)</a:t>
            </a:r>
          </a:p>
        </p:txBody>
      </p:sp>
      <p:sp>
        <p:nvSpPr>
          <p:cNvPr id="12292" name="Rectangle 3"/>
          <p:cNvSpPr>
            <a:spLocks noGrp="1"/>
          </p:cNvSpPr>
          <p:nvPr>
            <p:ph idx="1"/>
          </p:nvPr>
        </p:nvSpPr>
        <p:spPr>
          <a:ln>
            <a:solidFill>
              <a:srgbClr val="24A9E1"/>
            </a:solidFill>
          </a:ln>
        </p:spPr>
        <p:txBody>
          <a:bodyPr rtlCol="0" anchor="ctr">
            <a:normAutofit/>
          </a:bodyPr>
          <a:lstStyle/>
          <a:p>
            <a:pPr marL="0" indent="0">
              <a:spcBef>
                <a:spcPts val="0"/>
              </a:spcBef>
              <a:buNone/>
              <a:defRPr/>
            </a:pPr>
            <a:endParaRPr lang="en-US" sz="2200" b="1" dirty="0">
              <a:latin typeface="Constantia" pitchFamily="18" charset="0"/>
            </a:endParaRPr>
          </a:p>
          <a:p>
            <a:pPr marL="0" indent="0">
              <a:spcBef>
                <a:spcPts val="0"/>
              </a:spcBef>
              <a:buNone/>
              <a:defRPr/>
            </a:pPr>
            <a:r>
              <a:rPr lang="en-US" sz="2200" b="1" dirty="0">
                <a:latin typeface="Constantia" pitchFamily="18" charset="0"/>
              </a:rPr>
              <a:t>Is sequence A-B-C the global optimal? Can we find a better sequence than this? The scheduling techniques attempt to answer these questions.</a:t>
            </a:r>
          </a:p>
          <a:p>
            <a:pPr marL="0" indent="0">
              <a:spcBef>
                <a:spcPts val="0"/>
              </a:spcBef>
              <a:buNone/>
              <a:defRPr/>
            </a:pPr>
            <a:endParaRPr lang="en-US" sz="2200" b="1" dirty="0">
              <a:latin typeface="Constantia" pitchFamily="18" charset="0"/>
            </a:endParaRPr>
          </a:p>
          <a:p>
            <a:pPr marL="0" indent="0">
              <a:spcBef>
                <a:spcPts val="0"/>
              </a:spcBef>
              <a:buNone/>
              <a:defRPr/>
            </a:pPr>
            <a:r>
              <a:rPr lang="en-US" sz="2200" b="1" dirty="0">
                <a:latin typeface="Constantia" pitchFamily="18" charset="0"/>
              </a:rPr>
              <a:t>It should be mentioned that there are different effectiveness measures of a schedule in different situations. Minimizing make-span is only one of them.  We will study other effectiveness measures also.</a:t>
            </a:r>
          </a:p>
          <a:p>
            <a:pPr>
              <a:spcBef>
                <a:spcPct val="50000"/>
              </a:spcBef>
              <a:buNone/>
              <a:defRPr/>
            </a:pPr>
            <a:endParaRPr lang="en-US" sz="2200" b="1" dirty="0">
              <a:latin typeface="Constantia" pitchFamily="18" charset="0"/>
            </a:endParaRPr>
          </a:p>
          <a:p>
            <a:pPr>
              <a:spcBef>
                <a:spcPct val="50000"/>
              </a:spcBef>
              <a:buNone/>
              <a:defRPr/>
            </a:pPr>
            <a:r>
              <a:rPr lang="en-US" sz="2200" b="1" dirty="0">
                <a:latin typeface="Constantia" pitchFamily="18" charset="0"/>
              </a:rPr>
              <a:t>	</a:t>
            </a:r>
          </a:p>
        </p:txBody>
      </p:sp>
      <p:sp>
        <p:nvSpPr>
          <p:cNvPr id="2" name="Slide Number Placeholder 1"/>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36B4B3D-C0B3-473B-BB2F-9A47CD8D7F5F}" type="slidenum">
              <a:rPr lang="en-US" altLang="ar-SA">
                <a:solidFill>
                  <a:srgbClr val="898989"/>
                </a:solidFill>
              </a:rPr>
              <a:pPr/>
              <a:t>33</a:t>
            </a:fld>
            <a:endParaRPr lang="en-US" altLang="ar-SA">
              <a:solidFill>
                <a:srgbClr val="898989"/>
              </a:solidFill>
            </a:endParaRPr>
          </a:p>
        </p:txBody>
      </p:sp>
    </p:spTree>
    <p:extLst>
      <p:ext uri="{BB962C8B-B14F-4D97-AF65-F5344CB8AC3E}">
        <p14:creationId xmlns:p14="http://schemas.microsoft.com/office/powerpoint/2010/main" val="3062658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p:txBody>
          <a:bodyPr/>
          <a:lstStyle/>
          <a:p>
            <a:pPr eaLnBrk="1" hangingPunct="1"/>
            <a:r>
              <a:rPr lang="en-US" altLang="en-US"/>
              <a:t>Scheduling Example - Assumptions</a:t>
            </a:r>
            <a:endParaRPr lang="en-US" altLang="en-US" sz="2400"/>
          </a:p>
        </p:txBody>
      </p:sp>
      <p:sp>
        <p:nvSpPr>
          <p:cNvPr id="10245" name="Rectangle 3"/>
          <p:cNvSpPr>
            <a:spLocks noGrp="1"/>
          </p:cNvSpPr>
          <p:nvPr>
            <p:ph idx="1"/>
          </p:nvPr>
        </p:nvSpPr>
        <p:spPr>
          <a:xfrm>
            <a:off x="1219200" y="1935164"/>
            <a:ext cx="9144000" cy="4291465"/>
          </a:xfrm>
          <a:ln>
            <a:solidFill>
              <a:srgbClr val="24A9E1"/>
            </a:solidFill>
          </a:ln>
        </p:spPr>
        <p:txBody>
          <a:bodyPr rtlCol="0">
            <a:normAutofit fontScale="92500" lnSpcReduction="10000"/>
          </a:bodyPr>
          <a:lstStyle/>
          <a:p>
            <a:pPr marL="0" indent="0">
              <a:spcBef>
                <a:spcPts val="0"/>
              </a:spcBef>
              <a:buNone/>
              <a:defRPr/>
            </a:pPr>
            <a:r>
              <a:rPr lang="en-US" b="1" dirty="0">
                <a:latin typeface="Constantia" pitchFamily="18" charset="0"/>
              </a:rPr>
              <a:t>Once a job is started on a machine, its processing can not be interrupted, that is, preemption is not allowed.</a:t>
            </a:r>
          </a:p>
          <a:p>
            <a:pPr marL="0" indent="0">
              <a:spcBef>
                <a:spcPts val="0"/>
              </a:spcBef>
              <a:buNone/>
              <a:defRPr/>
            </a:pPr>
            <a:endParaRPr lang="en-US" b="1" dirty="0">
              <a:latin typeface="Constantia" pitchFamily="18" charset="0"/>
            </a:endParaRPr>
          </a:p>
          <a:p>
            <a:pPr marL="0" indent="0">
              <a:spcBef>
                <a:spcPts val="0"/>
              </a:spcBef>
              <a:buNone/>
              <a:defRPr/>
            </a:pPr>
            <a:r>
              <a:rPr lang="en-US" b="1" dirty="0">
                <a:latin typeface="Constantia" pitchFamily="18" charset="0"/>
              </a:rPr>
              <a:t>The machines are continuously available and will not break down during the planning horizon. This assumption is rather unrealistic but we make this assumption to avoid complexity in discussing scheduling concepts.</a:t>
            </a:r>
          </a:p>
          <a:p>
            <a:pPr marL="0" indent="0">
              <a:spcBef>
                <a:spcPts val="0"/>
              </a:spcBef>
              <a:buNone/>
              <a:defRPr/>
            </a:pPr>
            <a:endParaRPr lang="en-US" b="1" dirty="0">
              <a:latin typeface="Constantia" pitchFamily="18" charset="0"/>
            </a:endParaRPr>
          </a:p>
          <a:p>
            <a:pPr marL="0" indent="0">
              <a:spcBef>
                <a:spcPts val="0"/>
              </a:spcBef>
              <a:buNone/>
              <a:defRPr/>
            </a:pPr>
            <a:r>
              <a:rPr lang="en-US" b="1" dirty="0">
                <a:latin typeface="Constantia" pitchFamily="18" charset="0"/>
              </a:rPr>
              <a:t>A machine is not kept idle if a job is available to be processed.</a:t>
            </a:r>
          </a:p>
          <a:p>
            <a:pPr marL="0" indent="0">
              <a:spcBef>
                <a:spcPts val="0"/>
              </a:spcBef>
              <a:buNone/>
              <a:defRPr/>
            </a:pPr>
            <a:endParaRPr lang="en-US" b="1" dirty="0">
              <a:latin typeface="Constantia" pitchFamily="18" charset="0"/>
            </a:endParaRPr>
          </a:p>
          <a:p>
            <a:pPr marL="0" indent="0">
              <a:spcBef>
                <a:spcPts val="0"/>
              </a:spcBef>
              <a:buNone/>
              <a:defRPr/>
            </a:pPr>
            <a:r>
              <a:rPr lang="en-US" b="1" dirty="0">
                <a:solidFill>
                  <a:prstClr val="black"/>
                </a:solidFill>
                <a:latin typeface="Constantia" pitchFamily="18" charset="0"/>
              </a:rPr>
              <a:t>Also, each machine can process only one job at a time.</a:t>
            </a:r>
            <a:endParaRPr lang="en-US" b="1" dirty="0">
              <a:latin typeface="Constantia" pitchFamily="18" charset="0"/>
            </a:endParaRPr>
          </a:p>
          <a:p>
            <a:pPr>
              <a:spcBef>
                <a:spcPct val="50000"/>
              </a:spcBef>
              <a:buNone/>
              <a:defRPr/>
            </a:pPr>
            <a:endParaRPr lang="en-US" b="1" dirty="0">
              <a:latin typeface="Constantia" pitchFamily="18" charset="0"/>
            </a:endParaRPr>
          </a:p>
        </p:txBody>
      </p:sp>
      <p:sp>
        <p:nvSpPr>
          <p:cNvPr id="2" name="Slide Number Placeholder 1"/>
          <p:cNvSpPr>
            <a:spLocks noGrp="1"/>
          </p:cNvSpPr>
          <p:nvPr>
            <p:ph type="sldNum" sz="quarter" idx="12"/>
          </p:nvPr>
        </p:nvSpPr>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385DCFD-E4C0-4BE0-9267-5AD0A828A4EE}" type="slidenum">
              <a:rPr lang="en-US" altLang="ar-SA">
                <a:solidFill>
                  <a:srgbClr val="898989"/>
                </a:solidFill>
              </a:rPr>
              <a:pPr/>
              <a:t>34</a:t>
            </a:fld>
            <a:endParaRPr lang="en-US" altLang="ar-SA">
              <a:solidFill>
                <a:srgbClr val="898989"/>
              </a:solidFill>
            </a:endParaRPr>
          </a:p>
        </p:txBody>
      </p:sp>
    </p:spTree>
    <p:extLst>
      <p:ext uri="{BB962C8B-B14F-4D97-AF65-F5344CB8AC3E}">
        <p14:creationId xmlns:p14="http://schemas.microsoft.com/office/powerpoint/2010/main" val="41898900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INCIDENTS FOR DISCUSSION</a:t>
            </a:r>
            <a:endParaRPr lang="ar-SA" dirty="0"/>
          </a:p>
        </p:txBody>
      </p:sp>
      <p:sp>
        <p:nvSpPr>
          <p:cNvPr id="3" name="Content Placeholder 2"/>
          <p:cNvSpPr>
            <a:spLocks noGrp="1"/>
          </p:cNvSpPr>
          <p:nvPr>
            <p:ph idx="1"/>
          </p:nvPr>
        </p:nvSpPr>
        <p:spPr>
          <a:ln>
            <a:solidFill>
              <a:schemeClr val="accent1"/>
            </a:solidFill>
          </a:ln>
        </p:spPr>
        <p:txBody>
          <a:bodyPr anchor="ctr">
            <a:normAutofit/>
          </a:bodyPr>
          <a:lstStyle/>
          <a:p>
            <a:r>
              <a:rPr lang="en-US" sz="3200" b="1" dirty="0">
                <a:solidFill>
                  <a:srgbClr val="FF0000"/>
                </a:solidFill>
              </a:rPr>
              <a:t>Springville Fire Department</a:t>
            </a:r>
          </a:p>
          <a:p>
            <a:r>
              <a:rPr lang="en-US" b="1" dirty="0"/>
              <a:t>The city of Springville is building a new fire station in their city. The city is expanding and is in need of a second fire station closer to the newer areas of the city to ensure shorter response times. The project manager and the project team have been selected for the project. The team is very interested in selecting the scheduling technique that will be used to follow the project through to completion.</a:t>
            </a:r>
            <a:endParaRPr lang="ar-SA" b="1" dirty="0"/>
          </a:p>
        </p:txBody>
      </p:sp>
    </p:spTree>
    <p:extLst>
      <p:ext uri="{BB962C8B-B14F-4D97-AF65-F5344CB8AC3E}">
        <p14:creationId xmlns:p14="http://schemas.microsoft.com/office/powerpoint/2010/main" val="21506578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INCIDENTS FOR DISCUSSION</a:t>
            </a:r>
            <a:endParaRPr lang="ar-SA" dirty="0"/>
          </a:p>
        </p:txBody>
      </p:sp>
      <p:sp>
        <p:nvSpPr>
          <p:cNvPr id="3" name="Content Placeholder 2"/>
          <p:cNvSpPr>
            <a:spLocks noGrp="1"/>
          </p:cNvSpPr>
          <p:nvPr>
            <p:ph idx="1"/>
          </p:nvPr>
        </p:nvSpPr>
        <p:spPr>
          <a:ln>
            <a:solidFill>
              <a:srgbClr val="24A9E1"/>
            </a:solidFill>
          </a:ln>
        </p:spPr>
        <p:txBody>
          <a:bodyPr anchor="ctr">
            <a:normAutofit/>
          </a:bodyPr>
          <a:lstStyle/>
          <a:p>
            <a:r>
              <a:rPr lang="en-US" b="1" dirty="0"/>
              <a:t>The project manager, city manager, and chief of the fire department have set the following criteria for the process of selecting the scheduling technique: easy to use, shows durations of tasks, shows milestones, can see the flow of work, can see the sequence of events, can depict which tasks can be undertaken at the same time, and can tell how far tasks are from completion. The city manager favors the Gantt chart, the chief likes PERT, and the project manager prefers CPM.</a:t>
            </a:r>
            <a:endParaRPr lang="ar-SA" b="1" dirty="0"/>
          </a:p>
        </p:txBody>
      </p:sp>
    </p:spTree>
    <p:extLst>
      <p:ext uri="{BB962C8B-B14F-4D97-AF65-F5344CB8AC3E}">
        <p14:creationId xmlns:p14="http://schemas.microsoft.com/office/powerpoint/2010/main" val="31464753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bg1"/>
          </a:solidFill>
          <a:ln>
            <a:solidFill>
              <a:schemeClr val="accent1"/>
            </a:solidFill>
          </a:ln>
        </p:spPr>
        <p:txBody>
          <a:bodyPr vert="horz" lIns="91440" tIns="45720" rIns="91440" bIns="45720" rtlCol="0" anchor="t">
            <a:normAutofit/>
          </a:bodyPr>
          <a:lstStyle/>
          <a:p>
            <a:pPr>
              <a:spcBef>
                <a:spcPct val="0"/>
              </a:spcBef>
              <a:buNone/>
            </a:pPr>
            <a:r>
              <a:rPr lang="en-US" sz="3600" b="1" dirty="0">
                <a:solidFill>
                  <a:srgbClr val="FF0000"/>
                </a:solidFill>
                <a:latin typeface="Arial Black" panose="020B0A04020102020204" pitchFamily="34" charset="0"/>
                <a:ea typeface="+mj-ea"/>
                <a:cs typeface="+mj-cs"/>
              </a:rPr>
              <a:t>Questions:</a:t>
            </a:r>
          </a:p>
          <a:p>
            <a:pPr>
              <a:spcBef>
                <a:spcPct val="0"/>
              </a:spcBef>
              <a:buNone/>
            </a:pPr>
            <a:endParaRPr lang="en-US" sz="3600" b="1" dirty="0">
              <a:solidFill>
                <a:srgbClr val="FF0000"/>
              </a:solidFill>
              <a:latin typeface="Arial Black" panose="020B0A04020102020204" pitchFamily="34" charset="0"/>
              <a:ea typeface="+mj-ea"/>
              <a:cs typeface="+mj-cs"/>
            </a:endParaRPr>
          </a:p>
          <a:p>
            <a:pPr>
              <a:spcBef>
                <a:spcPct val="0"/>
              </a:spcBef>
              <a:buNone/>
            </a:pPr>
            <a:r>
              <a:rPr lang="en-US" sz="3600" b="1" dirty="0">
                <a:solidFill>
                  <a:srgbClr val="FF0000"/>
                </a:solidFill>
                <a:latin typeface="Arial Black" panose="020B0A04020102020204" pitchFamily="34" charset="0"/>
                <a:ea typeface="+mj-ea"/>
                <a:cs typeface="+mj-cs"/>
              </a:rPr>
              <a:t> </a:t>
            </a:r>
            <a:r>
              <a:rPr lang="en-US" sz="3600" b="1" dirty="0">
                <a:latin typeface="Arial Black" panose="020B0A04020102020204" pitchFamily="34" charset="0"/>
                <a:ea typeface="+mj-ea"/>
                <a:cs typeface="+mj-cs"/>
              </a:rPr>
              <a:t>If you were the project manager, which</a:t>
            </a:r>
          </a:p>
          <a:p>
            <a:pPr>
              <a:spcBef>
                <a:spcPct val="0"/>
              </a:spcBef>
              <a:buNone/>
            </a:pPr>
            <a:r>
              <a:rPr lang="en-US" sz="3600" b="1" dirty="0">
                <a:latin typeface="Arial Black" panose="020B0A04020102020204" pitchFamily="34" charset="0"/>
                <a:ea typeface="+mj-ea"/>
                <a:cs typeface="+mj-cs"/>
              </a:rPr>
              <a:t>method would you use, and why?</a:t>
            </a:r>
            <a:endParaRPr lang="ar-SA" sz="3600" b="1" dirty="0">
              <a:latin typeface="Arial Black" panose="020B0A04020102020204" pitchFamily="34" charset="0"/>
              <a:ea typeface="+mj-ea"/>
              <a:cs typeface="+mj-cs"/>
            </a:endParaRPr>
          </a:p>
        </p:txBody>
      </p:sp>
    </p:spTree>
    <p:extLst>
      <p:ext uri="{BB962C8B-B14F-4D97-AF65-F5344CB8AC3E}">
        <p14:creationId xmlns:p14="http://schemas.microsoft.com/office/powerpoint/2010/main" val="31165312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3757</TotalTime>
  <Words>2228</Words>
  <Application>Microsoft Macintosh PowerPoint</Application>
  <PresentationFormat>Widescreen</PresentationFormat>
  <Paragraphs>241</Paragraphs>
  <Slides>37</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37</vt:i4>
      </vt:variant>
    </vt:vector>
  </HeadingPairs>
  <TitlesOfParts>
    <vt:vector size="48" baseType="lpstr">
      <vt:lpstr>Arial</vt:lpstr>
      <vt:lpstr>Arial Black</vt:lpstr>
      <vt:lpstr>Calibri</vt:lpstr>
      <vt:lpstr>Calibri Light</vt:lpstr>
      <vt:lpstr>Constantia</vt:lpstr>
      <vt:lpstr>Courier New</vt:lpstr>
      <vt:lpstr>Tahoma</vt:lpstr>
      <vt:lpstr>Times New Roman</vt:lpstr>
      <vt:lpstr>Wingdings</vt:lpstr>
      <vt:lpstr>Wingdings 2</vt:lpstr>
      <vt:lpstr>Office Theme</vt:lpstr>
      <vt:lpstr> Project Feasibility Study Lecture 8</vt:lpstr>
      <vt:lpstr>SCHEDULING THE PROJECT</vt:lpstr>
      <vt:lpstr>Introduction </vt:lpstr>
      <vt:lpstr>Introduction </vt:lpstr>
      <vt:lpstr>Introduction</vt:lpstr>
      <vt:lpstr>PowerPoint Presentation</vt:lpstr>
      <vt:lpstr>PowerPoint Presentation</vt:lpstr>
      <vt:lpstr> PERT and CPM Networks </vt:lpstr>
      <vt:lpstr> The Language of PERT/CPM </vt:lpstr>
      <vt:lpstr> The Language of PERT/CPM </vt:lpstr>
      <vt:lpstr> The Language of PERT/CPM </vt:lpstr>
      <vt:lpstr> Building the Network </vt:lpstr>
      <vt:lpstr> Project Uncertainty and Risk Management </vt:lpstr>
      <vt:lpstr> Project Uncertainty and Risk Managemen  cont. …. </vt:lpstr>
      <vt:lpstr> Project Uncertainty and Risk Management   con. …  </vt:lpstr>
      <vt:lpstr>SIMULATION</vt:lpstr>
      <vt:lpstr>Traditional Statistics vs. Simulation</vt:lpstr>
      <vt:lpstr>Traditional Statistics vs. Simulation cont. …</vt:lpstr>
      <vt:lpstr>THE GANTT CHART</vt:lpstr>
      <vt:lpstr>THE GANTT CHART</vt:lpstr>
      <vt:lpstr>PowerPoint Presentation</vt:lpstr>
      <vt:lpstr>PowerPoint Presentation</vt:lpstr>
      <vt:lpstr>PowerPoint Presentation</vt:lpstr>
      <vt:lpstr>PowerPoint Presentation</vt:lpstr>
      <vt:lpstr>Scheduling</vt:lpstr>
      <vt:lpstr>Scheduling Example</vt:lpstr>
      <vt:lpstr>Scheduling Example (continued)</vt:lpstr>
      <vt:lpstr>Scheduling Example - Data</vt:lpstr>
      <vt:lpstr>Scheduling Example – Objective Function</vt:lpstr>
      <vt:lpstr>Scheduling Example Solution – Gantt Chart</vt:lpstr>
      <vt:lpstr>Scheduling Example - Alternative schedules</vt:lpstr>
      <vt:lpstr>Scheduling Example - Alternative Schedules (continued)</vt:lpstr>
      <vt:lpstr>Scheduling Example - Alternative Schedules (continued)</vt:lpstr>
      <vt:lpstr>Scheduling Example - Assumptions</vt:lpstr>
      <vt:lpstr>INCIDENTS FOR DISCUSSION</vt:lpstr>
      <vt:lpstr>INCIDENTS FOR DISCUSSION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79</cp:revision>
  <dcterms:created xsi:type="dcterms:W3CDTF">2020-10-15T07:04:09Z</dcterms:created>
  <dcterms:modified xsi:type="dcterms:W3CDTF">2021-11-05T16:52:38Z</dcterms:modified>
</cp:coreProperties>
</file>