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3738" autoAdjust="0"/>
  </p:normalViewPr>
  <p:slideViewPr>
    <p:cSldViewPr snapToGrid="0">
      <p:cViewPr varScale="1">
        <p:scale>
          <a:sx n="42" d="100"/>
          <a:sy n="42" d="100"/>
        </p:scale>
        <p:origin x="102" y="4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DFF028-7077-4303-BC4B-F54FBD3BEFF2}" type="doc">
      <dgm:prSet loTypeId="urn:diagrams.loki3.com/VaryingWidthList" loCatId="list" qsTypeId="urn:microsoft.com/office/officeart/2005/8/quickstyle/simple1" qsCatId="simple" csTypeId="urn:microsoft.com/office/officeart/2005/8/colors/accent1_2" csCatId="accent1" phldr="1"/>
      <dgm:spPr/>
    </dgm:pt>
    <dgm:pt modelId="{B6A7BA15-DFA1-40DF-B839-B64E65EF95D4}">
      <dgm:prSet phldrT="[Text]"/>
      <dgm:spPr/>
      <dgm:t>
        <a:bodyPr/>
        <a:lstStyle/>
        <a:p>
          <a:pPr>
            <a:buNone/>
          </a:pPr>
          <a:r>
            <a:rPr lang="ar-EG" b="1" dirty="0">
              <a:effectLst/>
              <a:latin typeface="Dubai" panose="020B0503030403030204" pitchFamily="34" charset="-78"/>
              <a:ea typeface="Calibri" panose="020F0502020204030204" pitchFamily="34" charset="0"/>
              <a:cs typeface="Dubai" panose="020B0503030403030204" pitchFamily="34" charset="-78"/>
            </a:rPr>
            <a:t>التخطيط حسب تكراره</a:t>
          </a:r>
          <a:endParaRPr lang="en-US" dirty="0"/>
        </a:p>
      </dgm:t>
    </dgm:pt>
    <dgm:pt modelId="{BA8A8B44-FC14-4403-BC41-D956F4041172}" type="parTrans" cxnId="{A5883608-38DD-4B05-9C56-4D69F9BB61A8}">
      <dgm:prSet/>
      <dgm:spPr/>
      <dgm:t>
        <a:bodyPr/>
        <a:lstStyle/>
        <a:p>
          <a:endParaRPr lang="en-US"/>
        </a:p>
      </dgm:t>
    </dgm:pt>
    <dgm:pt modelId="{D33EAC6F-9299-48B0-A258-622B11B84B77}" type="sibTrans" cxnId="{A5883608-38DD-4B05-9C56-4D69F9BB61A8}">
      <dgm:prSet/>
      <dgm:spPr/>
      <dgm:t>
        <a:bodyPr/>
        <a:lstStyle/>
        <a:p>
          <a:endParaRPr lang="en-US"/>
        </a:p>
      </dgm:t>
    </dgm:pt>
    <dgm:pt modelId="{9D6D0577-D4E6-4B42-9EAA-9A9F32D8CDEC}">
      <dgm:prSet phldrT="[Text]"/>
      <dgm:spPr/>
      <dgm:t>
        <a:bodyPr/>
        <a:lstStyle/>
        <a:p>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التخطيط حسب نقاط تأثيره</a:t>
          </a:r>
          <a:endParaRPr lang="en-US" dirty="0"/>
        </a:p>
      </dgm:t>
    </dgm:pt>
    <dgm:pt modelId="{762D3268-5B05-4554-87DF-03EC85C9F696}" type="parTrans" cxnId="{6D1DD831-3EBA-4D64-ADEA-0C3E760E7594}">
      <dgm:prSet/>
      <dgm:spPr/>
      <dgm:t>
        <a:bodyPr/>
        <a:lstStyle/>
        <a:p>
          <a:endParaRPr lang="en-US"/>
        </a:p>
      </dgm:t>
    </dgm:pt>
    <dgm:pt modelId="{C638F87C-3794-450E-BC99-F7C1236A6A7D}" type="sibTrans" cxnId="{6D1DD831-3EBA-4D64-ADEA-0C3E760E7594}">
      <dgm:prSet/>
      <dgm:spPr/>
      <dgm:t>
        <a:bodyPr/>
        <a:lstStyle/>
        <a:p>
          <a:endParaRPr lang="en-US"/>
        </a:p>
      </dgm:t>
    </dgm:pt>
    <dgm:pt modelId="{D8F5961A-6460-4D55-A219-2D517541814C}">
      <dgm:prSet phldrT="[Text]"/>
      <dgm:spPr/>
      <dgm:t>
        <a:bodyPr/>
        <a:lstStyle/>
        <a:p>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التخطيط على مستوى إدارة العلاقات العامة</a:t>
          </a:r>
          <a:endParaRPr lang="en-US" dirty="0"/>
        </a:p>
      </dgm:t>
    </dgm:pt>
    <dgm:pt modelId="{01D30FEB-FEB9-41CA-BBB4-C9F9F9F5BF57}" type="parTrans" cxnId="{4DC5CD18-C4A8-4D31-9215-0E76F6F612F0}">
      <dgm:prSet/>
      <dgm:spPr/>
      <dgm:t>
        <a:bodyPr/>
        <a:lstStyle/>
        <a:p>
          <a:endParaRPr lang="en-US"/>
        </a:p>
      </dgm:t>
    </dgm:pt>
    <dgm:pt modelId="{4EBA9B2C-09A5-47A8-9C52-CD3D43E97376}" type="sibTrans" cxnId="{4DC5CD18-C4A8-4D31-9215-0E76F6F612F0}">
      <dgm:prSet/>
      <dgm:spPr/>
      <dgm:t>
        <a:bodyPr/>
        <a:lstStyle/>
        <a:p>
          <a:endParaRPr lang="en-US"/>
        </a:p>
      </dgm:t>
    </dgm:pt>
    <dgm:pt modelId="{FEF3D0B2-20DF-4FA1-8874-C6FF9B0EBB4E}" type="pres">
      <dgm:prSet presAssocID="{F6DFF028-7077-4303-BC4B-F54FBD3BEFF2}" presName="Name0" presStyleCnt="0">
        <dgm:presLayoutVars>
          <dgm:resizeHandles/>
        </dgm:presLayoutVars>
      </dgm:prSet>
      <dgm:spPr/>
    </dgm:pt>
    <dgm:pt modelId="{46522965-179F-4085-B9F5-D6AE6AE8C131}" type="pres">
      <dgm:prSet presAssocID="{B6A7BA15-DFA1-40DF-B839-B64E65EF95D4}" presName="text" presStyleLbl="node1" presStyleIdx="0" presStyleCnt="3">
        <dgm:presLayoutVars>
          <dgm:bulletEnabled val="1"/>
        </dgm:presLayoutVars>
      </dgm:prSet>
      <dgm:spPr/>
    </dgm:pt>
    <dgm:pt modelId="{05FBE8EB-0DA8-4EF1-A9BD-C91BF7ADE161}" type="pres">
      <dgm:prSet presAssocID="{D33EAC6F-9299-48B0-A258-622B11B84B77}" presName="space" presStyleCnt="0"/>
      <dgm:spPr/>
    </dgm:pt>
    <dgm:pt modelId="{C3842108-8331-4B63-976B-C939CFDC044A}" type="pres">
      <dgm:prSet presAssocID="{9D6D0577-D4E6-4B42-9EAA-9A9F32D8CDEC}" presName="text" presStyleLbl="node1" presStyleIdx="1" presStyleCnt="3">
        <dgm:presLayoutVars>
          <dgm:bulletEnabled val="1"/>
        </dgm:presLayoutVars>
      </dgm:prSet>
      <dgm:spPr/>
    </dgm:pt>
    <dgm:pt modelId="{DF4AF63E-AA34-4939-8552-B044B83F5CD0}" type="pres">
      <dgm:prSet presAssocID="{C638F87C-3794-450E-BC99-F7C1236A6A7D}" presName="space" presStyleCnt="0"/>
      <dgm:spPr/>
    </dgm:pt>
    <dgm:pt modelId="{6B300F2C-4C44-4A0F-AEEB-B9B7927C12DD}" type="pres">
      <dgm:prSet presAssocID="{D8F5961A-6460-4D55-A219-2D517541814C}" presName="text" presStyleLbl="node1" presStyleIdx="2" presStyleCnt="3">
        <dgm:presLayoutVars>
          <dgm:bulletEnabled val="1"/>
        </dgm:presLayoutVars>
      </dgm:prSet>
      <dgm:spPr/>
    </dgm:pt>
  </dgm:ptLst>
  <dgm:cxnLst>
    <dgm:cxn modelId="{A5883608-38DD-4B05-9C56-4D69F9BB61A8}" srcId="{F6DFF028-7077-4303-BC4B-F54FBD3BEFF2}" destId="{B6A7BA15-DFA1-40DF-B839-B64E65EF95D4}" srcOrd="0" destOrd="0" parTransId="{BA8A8B44-FC14-4403-BC41-D956F4041172}" sibTransId="{D33EAC6F-9299-48B0-A258-622B11B84B77}"/>
    <dgm:cxn modelId="{4DC5CD18-C4A8-4D31-9215-0E76F6F612F0}" srcId="{F6DFF028-7077-4303-BC4B-F54FBD3BEFF2}" destId="{D8F5961A-6460-4D55-A219-2D517541814C}" srcOrd="2" destOrd="0" parTransId="{01D30FEB-FEB9-41CA-BBB4-C9F9F9F5BF57}" sibTransId="{4EBA9B2C-09A5-47A8-9C52-CD3D43E97376}"/>
    <dgm:cxn modelId="{323D8A1C-8917-46F0-9B36-AD7E3A875389}" type="presOf" srcId="{B6A7BA15-DFA1-40DF-B839-B64E65EF95D4}" destId="{46522965-179F-4085-B9F5-D6AE6AE8C131}" srcOrd="0" destOrd="0" presId="urn:diagrams.loki3.com/VaryingWidthList"/>
    <dgm:cxn modelId="{6D1DD831-3EBA-4D64-ADEA-0C3E760E7594}" srcId="{F6DFF028-7077-4303-BC4B-F54FBD3BEFF2}" destId="{9D6D0577-D4E6-4B42-9EAA-9A9F32D8CDEC}" srcOrd="1" destOrd="0" parTransId="{762D3268-5B05-4554-87DF-03EC85C9F696}" sibTransId="{C638F87C-3794-450E-BC99-F7C1236A6A7D}"/>
    <dgm:cxn modelId="{C4BCB065-7D63-4CB7-B122-41BF0024F96B}" type="presOf" srcId="{F6DFF028-7077-4303-BC4B-F54FBD3BEFF2}" destId="{FEF3D0B2-20DF-4FA1-8874-C6FF9B0EBB4E}" srcOrd="0" destOrd="0" presId="urn:diagrams.loki3.com/VaryingWidthList"/>
    <dgm:cxn modelId="{4B218B4F-4634-4853-935E-01D9DA70BACA}" type="presOf" srcId="{9D6D0577-D4E6-4B42-9EAA-9A9F32D8CDEC}" destId="{C3842108-8331-4B63-976B-C939CFDC044A}" srcOrd="0" destOrd="0" presId="urn:diagrams.loki3.com/VaryingWidthList"/>
    <dgm:cxn modelId="{046EA2E2-C2B3-4DA8-9D5E-78D9865CF545}" type="presOf" srcId="{D8F5961A-6460-4D55-A219-2D517541814C}" destId="{6B300F2C-4C44-4A0F-AEEB-B9B7927C12DD}" srcOrd="0" destOrd="0" presId="urn:diagrams.loki3.com/VaryingWidthList"/>
    <dgm:cxn modelId="{AAC13637-4DD7-4E8B-A6F6-0B4A5DDB99C7}" type="presParOf" srcId="{FEF3D0B2-20DF-4FA1-8874-C6FF9B0EBB4E}" destId="{46522965-179F-4085-B9F5-D6AE6AE8C131}" srcOrd="0" destOrd="0" presId="urn:diagrams.loki3.com/VaryingWidthList"/>
    <dgm:cxn modelId="{80A8AF2F-63DE-4179-A518-3299F600CCCC}" type="presParOf" srcId="{FEF3D0B2-20DF-4FA1-8874-C6FF9B0EBB4E}" destId="{05FBE8EB-0DA8-4EF1-A9BD-C91BF7ADE161}" srcOrd="1" destOrd="0" presId="urn:diagrams.loki3.com/VaryingWidthList"/>
    <dgm:cxn modelId="{6AC3D6EB-DF73-4205-9917-7BFCFE442610}" type="presParOf" srcId="{FEF3D0B2-20DF-4FA1-8874-C6FF9B0EBB4E}" destId="{C3842108-8331-4B63-976B-C939CFDC044A}" srcOrd="2" destOrd="0" presId="urn:diagrams.loki3.com/VaryingWidthList"/>
    <dgm:cxn modelId="{40FB1CAA-CE39-4B77-A162-C50244D57506}" type="presParOf" srcId="{FEF3D0B2-20DF-4FA1-8874-C6FF9B0EBB4E}" destId="{DF4AF63E-AA34-4939-8552-B044B83F5CD0}" srcOrd="3" destOrd="0" presId="urn:diagrams.loki3.com/VaryingWidthList"/>
    <dgm:cxn modelId="{8810B095-D52A-4D7F-81CF-95ACB4684FC7}" type="presParOf" srcId="{FEF3D0B2-20DF-4FA1-8874-C6FF9B0EBB4E}" destId="{6B300F2C-4C44-4A0F-AEEB-B9B7927C12DD}" srcOrd="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522965-179F-4085-B9F5-D6AE6AE8C131}">
      <dsp:nvSpPr>
        <dsp:cNvPr id="0" name=""/>
        <dsp:cNvSpPr/>
      </dsp:nvSpPr>
      <dsp:spPr>
        <a:xfrm>
          <a:off x="2467800" y="2124"/>
          <a:ext cx="5580000" cy="14022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127000" rIns="127000" bIns="127000" numCol="1" spcCol="1270" anchor="ctr" anchorCtr="0">
          <a:noAutofit/>
        </a:bodyPr>
        <a:lstStyle/>
        <a:p>
          <a:pPr marL="0" lvl="0" indent="0" algn="ctr" defTabSz="2222500">
            <a:lnSpc>
              <a:spcPct val="90000"/>
            </a:lnSpc>
            <a:spcBef>
              <a:spcPct val="0"/>
            </a:spcBef>
            <a:spcAft>
              <a:spcPct val="35000"/>
            </a:spcAft>
            <a:buNone/>
          </a:pPr>
          <a:r>
            <a:rPr lang="ar-EG" sz="5000" b="1" kern="1200" dirty="0">
              <a:effectLst/>
              <a:latin typeface="Dubai" panose="020B0503030403030204" pitchFamily="34" charset="-78"/>
              <a:ea typeface="Calibri" panose="020F0502020204030204" pitchFamily="34" charset="0"/>
              <a:cs typeface="Dubai" panose="020B0503030403030204" pitchFamily="34" charset="-78"/>
            </a:rPr>
            <a:t>التخطيط حسب تكراره</a:t>
          </a:r>
          <a:endParaRPr lang="en-US" sz="5000" kern="1200" dirty="0"/>
        </a:p>
      </dsp:txBody>
      <dsp:txXfrm>
        <a:off x="2467800" y="2124"/>
        <a:ext cx="5580000" cy="1402286"/>
      </dsp:txXfrm>
    </dsp:sp>
    <dsp:sp modelId="{C3842108-8331-4B63-976B-C939CFDC044A}">
      <dsp:nvSpPr>
        <dsp:cNvPr id="0" name=""/>
        <dsp:cNvSpPr/>
      </dsp:nvSpPr>
      <dsp:spPr>
        <a:xfrm>
          <a:off x="1927800" y="1474525"/>
          <a:ext cx="6660000" cy="14022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127000" rIns="127000" bIns="127000" numCol="1" spcCol="1270" anchor="ctr" anchorCtr="0">
          <a:noAutofit/>
        </a:bodyPr>
        <a:lstStyle/>
        <a:p>
          <a:pPr marL="0" lvl="0" indent="0" algn="ctr" defTabSz="2222500">
            <a:lnSpc>
              <a:spcPct val="90000"/>
            </a:lnSpc>
            <a:spcBef>
              <a:spcPct val="0"/>
            </a:spcBef>
            <a:spcAft>
              <a:spcPct val="35000"/>
            </a:spcAft>
            <a:buNone/>
          </a:pPr>
          <a:r>
            <a:rPr lang="ar-EG" sz="5000" b="1" kern="1200" dirty="0">
              <a:solidFill>
                <a:schemeClr val="bg1"/>
              </a:solidFill>
              <a:latin typeface="Dubai" panose="020B0503030403030204" pitchFamily="34" charset="-78"/>
              <a:ea typeface="Calibri" panose="020F0502020204030204" pitchFamily="34" charset="0"/>
              <a:cs typeface="Dubai" panose="020B0503030403030204" pitchFamily="34" charset="-78"/>
            </a:rPr>
            <a:t>التخطيط حسب نقاط تأثيره</a:t>
          </a:r>
          <a:endParaRPr lang="en-US" sz="5000" kern="1200" dirty="0"/>
        </a:p>
      </dsp:txBody>
      <dsp:txXfrm>
        <a:off x="1927800" y="1474525"/>
        <a:ext cx="6660000" cy="1402286"/>
      </dsp:txXfrm>
    </dsp:sp>
    <dsp:sp modelId="{6B300F2C-4C44-4A0F-AEEB-B9B7927C12DD}">
      <dsp:nvSpPr>
        <dsp:cNvPr id="0" name=""/>
        <dsp:cNvSpPr/>
      </dsp:nvSpPr>
      <dsp:spPr>
        <a:xfrm>
          <a:off x="0" y="2946926"/>
          <a:ext cx="10515600" cy="14022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127000" rIns="127000" bIns="127000" numCol="1" spcCol="1270" anchor="ctr" anchorCtr="0">
          <a:noAutofit/>
        </a:bodyPr>
        <a:lstStyle/>
        <a:p>
          <a:pPr marL="0" lvl="0" indent="0" algn="ctr" defTabSz="2222500">
            <a:lnSpc>
              <a:spcPct val="90000"/>
            </a:lnSpc>
            <a:spcBef>
              <a:spcPct val="0"/>
            </a:spcBef>
            <a:spcAft>
              <a:spcPct val="35000"/>
            </a:spcAft>
            <a:buNone/>
          </a:pPr>
          <a:r>
            <a:rPr lang="ar-EG" sz="5000" b="1" kern="1200" dirty="0">
              <a:solidFill>
                <a:schemeClr val="bg1"/>
              </a:solidFill>
              <a:latin typeface="Dubai" panose="020B0503030403030204" pitchFamily="34" charset="-78"/>
              <a:ea typeface="Calibri" panose="020F0502020204030204" pitchFamily="34" charset="0"/>
              <a:cs typeface="Dubai" panose="020B0503030403030204" pitchFamily="34" charset="-78"/>
            </a:rPr>
            <a:t>التخطيط على مستوى إدارة العلاقات العامة</a:t>
          </a:r>
          <a:endParaRPr lang="en-US" sz="5000" kern="1200" dirty="0"/>
        </a:p>
      </dsp:txBody>
      <dsp:txXfrm>
        <a:off x="0" y="2946926"/>
        <a:ext cx="10515600" cy="1402286"/>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microsoft.com/office/2007/relationships/hdphoto" Target="../media/hdphoto2.wdp"/><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0.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5.svg"/><Relationship Id="rId2" Type="http://schemas.openxmlformats.org/officeDocument/2006/relationships/image" Target="../media/image19.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272213" y="3703774"/>
            <a:ext cx="389536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السابعة</a:t>
            </a:r>
          </a:p>
          <a:p>
            <a:pPr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تخطيط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
        <p:nvSpPr>
          <p:cNvPr id="15" name="Rectangle 14">
            <a:extLst>
              <a:ext uri="{FF2B5EF4-FFF2-40B4-BE49-F238E27FC236}">
                <a16:creationId xmlns:a16="http://schemas.microsoft.com/office/drawing/2014/main" id="{5B34BAAB-5FC9-4169-8E28-E3B9C0709CB9}"/>
              </a:ext>
            </a:extLst>
          </p:cNvPr>
          <p:cNvSpPr/>
          <p:nvPr/>
        </p:nvSpPr>
        <p:spPr>
          <a:xfrm>
            <a:off x="6641769" y="1657155"/>
            <a:ext cx="4747323" cy="490904"/>
          </a:xfrm>
          <a:prstGeom prst="rect">
            <a:avLst/>
          </a:prstGeom>
          <a:noFill/>
        </p:spPr>
        <p:txBody>
          <a:bodyPr wrap="square">
            <a:spAutoFit/>
          </a:bodyPr>
          <a:lstStyle/>
          <a:p>
            <a:pPr marL="342900" indent="-342900" algn="r" rtl="1">
              <a:lnSpc>
                <a:spcPct val="90000"/>
              </a:lnSpc>
              <a:spcBef>
                <a:spcPct val="0"/>
              </a:spcBef>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مفهوم تخطيط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6" name="TextBox 15">
            <a:extLst>
              <a:ext uri="{FF2B5EF4-FFF2-40B4-BE49-F238E27FC236}">
                <a16:creationId xmlns:a16="http://schemas.microsoft.com/office/drawing/2014/main" id="{6E8337DF-D68A-4F34-B156-723A28072115}"/>
              </a:ext>
            </a:extLst>
          </p:cNvPr>
          <p:cNvSpPr txBox="1"/>
          <p:nvPr/>
        </p:nvSpPr>
        <p:spPr>
          <a:xfrm>
            <a:off x="5292649" y="2015459"/>
            <a:ext cx="6093618" cy="490904"/>
          </a:xfrm>
          <a:prstGeom prst="rect">
            <a:avLst/>
          </a:prstGeom>
          <a:noFill/>
        </p:spPr>
        <p:txBody>
          <a:bodyPr wrap="square">
            <a:spAutoFit/>
          </a:bodyPr>
          <a:lstStyle/>
          <a:p>
            <a:pPr marL="342900" marR="0" indent="-342900" algn="r" rtl="1">
              <a:lnSpc>
                <a:spcPct val="90000"/>
              </a:lnSpc>
              <a:spcBef>
                <a:spcPct val="0"/>
              </a:spcBef>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مبادئ التخطيط للعلاقات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7" name="TextBox 16">
            <a:extLst>
              <a:ext uri="{FF2B5EF4-FFF2-40B4-BE49-F238E27FC236}">
                <a16:creationId xmlns:a16="http://schemas.microsoft.com/office/drawing/2014/main" id="{A1088F38-D024-4795-8D82-6A3E63733658}"/>
              </a:ext>
            </a:extLst>
          </p:cNvPr>
          <p:cNvSpPr txBox="1"/>
          <p:nvPr/>
        </p:nvSpPr>
        <p:spPr>
          <a:xfrm>
            <a:off x="5306937" y="2379384"/>
            <a:ext cx="6093618" cy="490904"/>
          </a:xfrm>
          <a:prstGeom prst="rect">
            <a:avLst/>
          </a:prstGeom>
          <a:noFill/>
        </p:spPr>
        <p:txBody>
          <a:bodyPr wrap="square">
            <a:spAutoFit/>
          </a:bodyPr>
          <a:lstStyle/>
          <a:p>
            <a:pPr marL="342900" indent="-342900" algn="r" rtl="1">
              <a:lnSpc>
                <a:spcPct val="90000"/>
              </a:lnSpc>
              <a:spcBef>
                <a:spcPct val="0"/>
              </a:spcBef>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أهمية تخطيط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8" name="TextBox 17">
            <a:extLst>
              <a:ext uri="{FF2B5EF4-FFF2-40B4-BE49-F238E27FC236}">
                <a16:creationId xmlns:a16="http://schemas.microsoft.com/office/drawing/2014/main" id="{2C532464-BADF-4695-9161-AA9FE6994F89}"/>
              </a:ext>
            </a:extLst>
          </p:cNvPr>
          <p:cNvSpPr txBox="1"/>
          <p:nvPr/>
        </p:nvSpPr>
        <p:spPr>
          <a:xfrm>
            <a:off x="5335513" y="2738277"/>
            <a:ext cx="6093618" cy="490904"/>
          </a:xfrm>
          <a:prstGeom prst="rect">
            <a:avLst/>
          </a:prstGeom>
          <a:noFill/>
        </p:spPr>
        <p:txBody>
          <a:bodyPr wrap="square">
            <a:spAutoFit/>
          </a:bodyPr>
          <a:lstStyle/>
          <a:p>
            <a:pPr marL="342900" indent="-342900" algn="r" rtl="1">
              <a:lnSpc>
                <a:spcPct val="90000"/>
              </a:lnSpc>
              <a:spcBef>
                <a:spcPct val="0"/>
              </a:spcBef>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مزايا التخطيط للعلاقات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9" name="Title 1">
            <a:extLst>
              <a:ext uri="{FF2B5EF4-FFF2-40B4-BE49-F238E27FC236}">
                <a16:creationId xmlns:a16="http://schemas.microsoft.com/office/drawing/2014/main" id="{5D74470F-7F00-4463-B625-26739FFC7720}"/>
              </a:ext>
            </a:extLst>
          </p:cNvPr>
          <p:cNvSpPr txBox="1">
            <a:spLocks/>
          </p:cNvSpPr>
          <p:nvPr/>
        </p:nvSpPr>
        <p:spPr>
          <a:xfrm>
            <a:off x="891201" y="307631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الآثار الناجمة عن غياب التخطيط للعلاقات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0" name="Title 1">
            <a:extLst>
              <a:ext uri="{FF2B5EF4-FFF2-40B4-BE49-F238E27FC236}">
                <a16:creationId xmlns:a16="http://schemas.microsoft.com/office/drawing/2014/main" id="{E740261F-16E4-497E-BDF5-6CDB32672339}"/>
              </a:ext>
            </a:extLst>
          </p:cNvPr>
          <p:cNvSpPr txBox="1">
            <a:spLocks/>
          </p:cNvSpPr>
          <p:nvPr/>
        </p:nvSpPr>
        <p:spPr>
          <a:xfrm>
            <a:off x="880448" y="347289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أنواع تخطيط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1" name="Title 1">
            <a:extLst>
              <a:ext uri="{FF2B5EF4-FFF2-40B4-BE49-F238E27FC236}">
                <a16:creationId xmlns:a16="http://schemas.microsoft.com/office/drawing/2014/main" id="{7A166D1A-789D-4D51-93A2-2D844E8BE4B5}"/>
              </a:ext>
            </a:extLst>
          </p:cNvPr>
          <p:cNvSpPr txBox="1">
            <a:spLocks/>
          </p:cNvSpPr>
          <p:nvPr/>
        </p:nvSpPr>
        <p:spPr>
          <a:xfrm>
            <a:off x="868871" y="386849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متطلبات التخطيط للعلاقات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2" name="Title 1">
            <a:extLst>
              <a:ext uri="{FF2B5EF4-FFF2-40B4-BE49-F238E27FC236}">
                <a16:creationId xmlns:a16="http://schemas.microsoft.com/office/drawing/2014/main" id="{FB03C03F-572E-4DDC-A1BB-95861A5AC842}"/>
              </a:ext>
            </a:extLst>
          </p:cNvPr>
          <p:cNvSpPr txBox="1">
            <a:spLocks/>
          </p:cNvSpPr>
          <p:nvPr/>
        </p:nvSpPr>
        <p:spPr>
          <a:xfrm>
            <a:off x="857294" y="424415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معوقات التخطيط للعلاقات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3" name="Title 1">
            <a:extLst>
              <a:ext uri="{FF2B5EF4-FFF2-40B4-BE49-F238E27FC236}">
                <a16:creationId xmlns:a16="http://schemas.microsoft.com/office/drawing/2014/main" id="{553E119B-173E-4FA5-A9B8-148F9468A9FA}"/>
              </a:ext>
            </a:extLst>
          </p:cNvPr>
          <p:cNvSpPr txBox="1">
            <a:spLocks/>
          </p:cNvSpPr>
          <p:nvPr/>
        </p:nvSpPr>
        <p:spPr>
          <a:xfrm>
            <a:off x="870667" y="460817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إعداد مخطط برنامج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489" y="1318422"/>
            <a:ext cx="3158887" cy="4468016"/>
          </a:xfrm>
          <a:prstGeom prst="rect">
            <a:avLst/>
          </a:prstGeom>
        </p:spPr>
      </p:pic>
      <p:sp>
        <p:nvSpPr>
          <p:cNvPr id="11" name="Rectangle 10">
            <a:extLst>
              <a:ext uri="{FF2B5EF4-FFF2-40B4-BE49-F238E27FC236}">
                <a16:creationId xmlns:a16="http://schemas.microsoft.com/office/drawing/2014/main" id="{DF56330D-CF09-45B0-93F4-FAAAD26F3EAB}"/>
              </a:ext>
            </a:extLst>
          </p:cNvPr>
          <p:cNvSpPr/>
          <p:nvPr/>
        </p:nvSpPr>
        <p:spPr>
          <a:xfrm>
            <a:off x="4894073" y="1318422"/>
            <a:ext cx="5270994" cy="1230914"/>
          </a:xfrm>
          <a:prstGeom prst="rect">
            <a:avLst/>
          </a:prstGeom>
          <a:noFill/>
        </p:spPr>
        <p:txBody>
          <a:bodyPr wrap="square">
            <a:spAutoFit/>
          </a:bodyPr>
          <a:lstStyle/>
          <a:p>
            <a:pPr marL="0" marR="0" algn="just" rtl="1">
              <a:lnSpc>
                <a:spcPct val="107000"/>
              </a:lnSpc>
              <a:spcBef>
                <a:spcPts val="0"/>
              </a:spcBef>
              <a:spcAft>
                <a:spcPts val="800"/>
              </a:spcAft>
            </a:pPr>
            <a:r>
              <a:rPr lang="ar-EG" sz="3600" b="1">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مفهوم تخطيط العلاقات العامة:</a:t>
            </a:r>
            <a:endParaRPr lang="en-US" sz="3600" b="1">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nSpc>
                <a:spcPct val="120000"/>
              </a:lnSpc>
            </a:pPr>
            <a:endParaRPr lang="en-US" sz="2400" dirty="0">
              <a:solidFill>
                <a:schemeClr val="bg1"/>
              </a:solidFill>
              <a:latin typeface="Dubai" panose="020B0503030403030204" pitchFamily="34" charset="-78"/>
              <a:cs typeface="Dubai" panose="020B0503030403030204" pitchFamily="34" charset="-78"/>
            </a:endParaRPr>
          </a:p>
        </p:txBody>
      </p:sp>
      <p:sp>
        <p:nvSpPr>
          <p:cNvPr id="12" name="TextBox 11">
            <a:extLst>
              <a:ext uri="{FF2B5EF4-FFF2-40B4-BE49-F238E27FC236}">
                <a16:creationId xmlns:a16="http://schemas.microsoft.com/office/drawing/2014/main" id="{19F57DB3-C182-4D87-AEA1-44B49C173513}"/>
              </a:ext>
            </a:extLst>
          </p:cNvPr>
          <p:cNvSpPr txBox="1"/>
          <p:nvPr/>
        </p:nvSpPr>
        <p:spPr>
          <a:xfrm>
            <a:off x="6609831" y="807448"/>
            <a:ext cx="5270994" cy="685124"/>
          </a:xfrm>
          <a:prstGeom prst="rect">
            <a:avLst/>
          </a:prstGeom>
          <a:noFill/>
        </p:spPr>
        <p:txBody>
          <a:bodyPr wrap="none" rtlCol="0">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الفرع الثانى: تخطيط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TextBox 14">
            <a:extLst>
              <a:ext uri="{FF2B5EF4-FFF2-40B4-BE49-F238E27FC236}">
                <a16:creationId xmlns:a16="http://schemas.microsoft.com/office/drawing/2014/main" id="{7B20AC74-3F7B-4A31-ADA6-B2E6E6505F37}"/>
              </a:ext>
            </a:extLst>
          </p:cNvPr>
          <p:cNvSpPr txBox="1"/>
          <p:nvPr/>
        </p:nvSpPr>
        <p:spPr>
          <a:xfrm>
            <a:off x="4143375" y="2003546"/>
            <a:ext cx="7583090" cy="342209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يقصد بتخطيط العلاقات العامة عملية ذهنية، تستخدم الطاقات البـشرية والموارد المالية لتحقيق أهدافها، وهو عملية مستمرة قوامهـا التـدفق والحيوية، والتخطيط عملية فكرية لها منطق وترتيب ويبذل فيها الجهـد لتوضيح هدف المشروع، والبحث عن أفضل الوسـائل لتحقيـق هـذه الأهداف.</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التخطيط يعني محاولة تـشكيل المـستقبل بـصورة تناسـب الآمـال والتطلعات، كما يعني التنبؤ بما سيكون عليه المستقبل مـع الاسـتعداد لهذا المستقبل.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322" y="1236278"/>
            <a:ext cx="3328988" cy="4708611"/>
          </a:xfrm>
          <a:prstGeom prst="rect">
            <a:avLst/>
          </a:prstGeom>
        </p:spPr>
      </p:pic>
      <p:sp>
        <p:nvSpPr>
          <p:cNvPr id="8" name="TextBox 7">
            <a:extLst>
              <a:ext uri="{FF2B5EF4-FFF2-40B4-BE49-F238E27FC236}">
                <a16:creationId xmlns:a16="http://schemas.microsoft.com/office/drawing/2014/main" id="{924C2E7D-1DB7-43CE-B8BB-2010FDF6DCF3}"/>
              </a:ext>
            </a:extLst>
          </p:cNvPr>
          <p:cNvSpPr txBox="1"/>
          <p:nvPr/>
        </p:nvSpPr>
        <p:spPr>
          <a:xfrm>
            <a:off x="4212010" y="1367218"/>
            <a:ext cx="7668815" cy="4446730"/>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كما يعني كذلك التدبير إلى مواجهة المستقبل بخطط منظمة سلفا لتحقيق أهداف محددة.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ويقصد بالتخطيط الاختيار الأمثل للموارد والطاقات المتاحـة لتحقيـق أهداف معينة في فترة زمنية محددة، ومن هـذا يتبـين أن المتغيـرات الأساسية التي تحكم عملية التخطيط هي الأهداف المطلـوب تحقيقهـا، والموارد والإمكانيات والوقت المحدد، أو المحدد للتنفيذ.</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والتخطيط ينطوي على عنصري التقدير والمرونة، أي التقدير المستقبلي لعناصر العمل والإنتاج والظـروف المحيطـة، والمرونـة لمواجهـة التغيرات والتكيف معها.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455" y="1539371"/>
            <a:ext cx="3103689" cy="4389942"/>
          </a:xfrm>
          <a:prstGeom prst="rect">
            <a:avLst/>
          </a:prstGeom>
        </p:spPr>
      </p:pic>
      <p:sp>
        <p:nvSpPr>
          <p:cNvPr id="9" name="TextBox 8">
            <a:extLst>
              <a:ext uri="{FF2B5EF4-FFF2-40B4-BE49-F238E27FC236}">
                <a16:creationId xmlns:a16="http://schemas.microsoft.com/office/drawing/2014/main" id="{40D1C84F-7A36-4C71-A75F-34B93DC186BB}"/>
              </a:ext>
            </a:extLst>
          </p:cNvPr>
          <p:cNvSpPr txBox="1"/>
          <p:nvPr/>
        </p:nvSpPr>
        <p:spPr>
          <a:xfrm>
            <a:off x="3331144" y="928687"/>
            <a:ext cx="8680425" cy="5479064"/>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ويرتكز التخطيط السليم لأنشطة العلاقات العامة على العناصر التالية: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تنفيذ برامج متكاملة توجه من خلالها جميع الجهـود المتاحـة لإنجـاز أهداف محددة.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كسب تأييد الإدارة لهذه الأنشطة وزيادة مشاركتها فيها.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التأكيد على الجانب الإيجابي بدلا من الجانب الـدفاعي فـي ممارسـة العلاقات العامة.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حسن اختيار الموضوعات والأوقات الملائمة بالإضـافة إلـى اختيـار الأساليب الأكثر فاعلية في التنفيذ.</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تحقيق استخدام ممكن لوسائل الإعلام المتاحـة فـي الوصـول إلـى الجماهير المستهدفة.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3838"/>
            <a:ext cx="3629216" cy="5133262"/>
          </a:xfrm>
          <a:prstGeom prst="rect">
            <a:avLst/>
          </a:prstGeom>
        </p:spPr>
      </p:pic>
      <p:sp>
        <p:nvSpPr>
          <p:cNvPr id="9" name="TextBox 8">
            <a:extLst>
              <a:ext uri="{FF2B5EF4-FFF2-40B4-BE49-F238E27FC236}">
                <a16:creationId xmlns:a16="http://schemas.microsoft.com/office/drawing/2014/main" id="{D966CA6A-0523-48F9-A335-275F42AD4557}"/>
              </a:ext>
            </a:extLst>
          </p:cNvPr>
          <p:cNvSpPr txBox="1"/>
          <p:nvPr/>
        </p:nvSpPr>
        <p:spPr>
          <a:xfrm>
            <a:off x="5387935" y="1155869"/>
            <a:ext cx="6093618" cy="4988866"/>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مبادئ التخطيط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لكي يكون التخطيط مجدي بصفة عامة، لا بـد أن يلتـزم بالمبـادئ التالية والتي تشكل الإطار الفكري لمن يقوم بعملية التخطيط وهي: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١ـ التركيز على الهدف المراد تحقيقه.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٢ـ شمولية التخطيط.</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٣ـ أولوية وأسبقية التخطيط في تنفيذ الهدف.</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٤ـ فاعلية وكفاية التخطيط.</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٥ـ مرونة التخطيط.</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7" name="Title 1">
            <a:extLst>
              <a:ext uri="{FF2B5EF4-FFF2-40B4-BE49-F238E27FC236}">
                <a16:creationId xmlns:a16="http://schemas.microsoft.com/office/drawing/2014/main" id="{4BF59959-CB55-431D-A1EB-9968028A9289}"/>
              </a:ext>
            </a:extLst>
          </p:cNvPr>
          <p:cNvSpPr txBox="1">
            <a:spLocks/>
          </p:cNvSpPr>
          <p:nvPr/>
        </p:nvSpPr>
        <p:spPr>
          <a:xfrm>
            <a:off x="1120724" y="96539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أهمية تخطيط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3F06894F-4263-47B9-84D1-916CF21A1730}"/>
              </a:ext>
            </a:extLst>
          </p:cNvPr>
          <p:cNvSpPr txBox="1">
            <a:spLocks/>
          </p:cNvSpPr>
          <p:nvPr/>
        </p:nvSpPr>
        <p:spPr>
          <a:xfrm>
            <a:off x="4100512" y="1763743"/>
            <a:ext cx="7975023"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لقد أصبح التخطيط عاملا مهما في جعل أهـداف المؤسـسة تحـت المجهر، واضحة للمستخدمين، ويعملون من أجل تحقيقهـا، ومـن واقـع التجربة فإن المؤسسات التي تعتمد علـى مبـدأ التخطـيط فـي إدارتهـا وأنشطتها استطاعت أن تنجح أكثر مـن غيرهـا، واسـتطاعت أن تحـل المشاكل التي تعترضها، وأن تتنبأ المؤسسة أن تتعرف على حـسن الأداء أو سوئه في المؤسسة من خلال الالتزام بتنفيذ الخطـط، كمـا أن عمليـة التخطيط تساعد في عملية اتخاذ القرارات المرتبطة بها وتعمل على حلها، واستطاعت أن تواجه التغيير، وأصبح التخطيط عاملا مـساعدا للرقابـة الإدارية بحيث تستطيع الإدارة العليا في المؤسسة أن تتعرف على حـسن الأداء أو سوئه في المؤسسة من خلال الالتزام بتنفيـذ الخطـط، كمـا أن عملية التخطيط تساعد في عملية اتخاذ القرارات المرتبطة بتحقيق أهـداف المؤسسة.</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575800"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11DD7E27-C247-4B5D-AE66-1FE4F734F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213" y="1561513"/>
            <a:ext cx="3103689" cy="4389942"/>
          </a:xfrm>
          <a:prstGeom prst="rect">
            <a:avLst/>
          </a:prstGeom>
        </p:spPr>
      </p:pic>
      <p:sp>
        <p:nvSpPr>
          <p:cNvPr id="7" name="Title 1">
            <a:extLst>
              <a:ext uri="{FF2B5EF4-FFF2-40B4-BE49-F238E27FC236}">
                <a16:creationId xmlns:a16="http://schemas.microsoft.com/office/drawing/2014/main" id="{78893DF9-CB2C-4A69-8485-8B4E6DD6A661}"/>
              </a:ext>
            </a:extLst>
          </p:cNvPr>
          <p:cNvSpPr txBox="1">
            <a:spLocks/>
          </p:cNvSpPr>
          <p:nvPr/>
        </p:nvSpPr>
        <p:spPr>
          <a:xfrm>
            <a:off x="1333001" y="113220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مزايا التخطيط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Content Placeholder 2">
            <a:extLst>
              <a:ext uri="{FF2B5EF4-FFF2-40B4-BE49-F238E27FC236}">
                <a16:creationId xmlns:a16="http://schemas.microsoft.com/office/drawing/2014/main" id="{47BE168F-72D6-4DBA-B13C-3EADF738C464}"/>
              </a:ext>
            </a:extLst>
          </p:cNvPr>
          <p:cNvSpPr txBox="1">
            <a:spLocks/>
          </p:cNvSpPr>
          <p:nvPr/>
        </p:nvSpPr>
        <p:spPr>
          <a:xfrm>
            <a:off x="3731592" y="2199504"/>
            <a:ext cx="8279977" cy="245899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07000"/>
              </a:lnSpc>
              <a:spcBef>
                <a:spcPts val="0"/>
              </a:spcBef>
              <a:spcAft>
                <a:spcPts val="800"/>
              </a:spcAft>
              <a:buFont typeface="+mj-lt"/>
              <a:buAutoNum type="arabicPeriod"/>
            </a:pP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تحقيق السمعة الطيبة للمؤسسة وتحسين صورتها بين الجمهور، وذلك من خلال التصور العلمي والمثالي الذي يعتمده التخطيط للعلاقات العامة.</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إحلال التنسيق بين أهداف المؤسسة، وتحقيق التـرابط بـين الأهـداف الرئيسية والأهداف الفرعية.</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تدعيم الأعمال السليمة وإقرارها، والكشف عن الأعمال الخاطئة و البعد عنها.</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تحقيق تصورات الإدارة العليا عن وسـائل نجـاح نـشاط المؤسـسة وأعمالها.</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409" y="1197755"/>
            <a:ext cx="3743516" cy="5294931"/>
          </a:xfrm>
          <a:prstGeom prst="rect">
            <a:avLst/>
          </a:prstGeom>
        </p:spPr>
      </p:pic>
      <p:sp>
        <p:nvSpPr>
          <p:cNvPr id="9" name="Content Placeholder 2">
            <a:extLst>
              <a:ext uri="{FF2B5EF4-FFF2-40B4-BE49-F238E27FC236}">
                <a16:creationId xmlns:a16="http://schemas.microsoft.com/office/drawing/2014/main" id="{DED9DE94-3EF0-472D-AB39-F9B2B8AE1768}"/>
              </a:ext>
            </a:extLst>
          </p:cNvPr>
          <p:cNvSpPr txBox="1">
            <a:spLocks/>
          </p:cNvSpPr>
          <p:nvPr/>
        </p:nvSpPr>
        <p:spPr>
          <a:xfrm>
            <a:off x="3971925" y="1570297"/>
            <a:ext cx="803964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جمع الحقائق والمعلومات عن المستقبل، مثل توقع تصرفات الجمـاهير والتنبؤ بالمشكلات قبل وقوعها تحت نظر المختصين ودراستها بعمـق، حيث تتطابق أنشطة العلاقات العامـة مـع الهـدف العـام والـسياسة العريضة للمؤسسة (الإستراتجية).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6. زيادة إسهام الإدارة ودعمها، لأن نشاط العلاقات العامة واضح ومفهوم.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7. اختيار هادف غير متسرع للأفكار وكيفية التنفيذ ومكانه ووقته.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8.تحقيق الرقابة أثناء التنفيذ وبعده، وذلك بمتابعة ما تم تنفيذه من الخطـط المقررة.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20565" y="1012646"/>
            <a:ext cx="6907132" cy="9769636"/>
          </a:xfrm>
          <a:prstGeom prst="rect">
            <a:avLst/>
          </a:prstGeom>
        </p:spPr>
      </p:pic>
      <p:sp>
        <p:nvSpPr>
          <p:cNvPr id="7" name="Title 1">
            <a:extLst>
              <a:ext uri="{FF2B5EF4-FFF2-40B4-BE49-F238E27FC236}">
                <a16:creationId xmlns:a16="http://schemas.microsoft.com/office/drawing/2014/main" id="{45B78CAE-9403-4A2E-8B37-2D7EA3E83DD3}"/>
              </a:ext>
            </a:extLst>
          </p:cNvPr>
          <p:cNvSpPr txBox="1">
            <a:spLocks/>
          </p:cNvSpPr>
          <p:nvPr/>
        </p:nvSpPr>
        <p:spPr>
          <a:xfrm>
            <a:off x="1193347" y="91509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خامساً: الآثار الناجمة عن غياب التخطيط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5B00FDB9-FA37-4722-A3E5-8442DEA36A40}"/>
              </a:ext>
            </a:extLst>
          </p:cNvPr>
          <p:cNvSpPr txBox="1">
            <a:spLocks/>
          </p:cNvSpPr>
          <p:nvPr/>
        </p:nvSpPr>
        <p:spPr>
          <a:xfrm>
            <a:off x="1495969" y="1653135"/>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عادة ما يؤدي غياب التخطيط إلى التخـبط والعـشوائية والآنيـة فـي القرارات، ويجعل تصرفات المسؤولين عن العلاقات العامة مـن قبيـل الدفاع ومواجهة الأزمـات ولـيس مـن قبيـل وضـع التـصورات والإستراتيجيات المرتبطة بتنفيذ برامج وقائية متكاملة تفيد في أن تحفظ المؤسسة وضعها المتميز وصلتها الدائمة والحسنة بجمهورها والعاملين بها.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غياب التخطيط قد يعرض المؤسسة للمخاطر و الثغرات فـي التنفيـذ والارتجال في العمل، لذا فإن التخطيط القائم على الدراسات الواقعيـة يتضمن الحقائق والنظرة الموضوعية للأمور المحيطـة و للمـستقبل بوجه عام، كما يتضمن ربط أهداف المؤسسة بالبرامج الـسليمة التـي تعبر عن هذه الأهداف و تترجمها في خطوات زمنية محسوبة.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itle 1">
            <a:extLst>
              <a:ext uri="{FF2B5EF4-FFF2-40B4-BE49-F238E27FC236}">
                <a16:creationId xmlns:a16="http://schemas.microsoft.com/office/drawing/2014/main" id="{F6CD3571-8361-4E62-98E9-A14658FCB79F}"/>
              </a:ext>
            </a:extLst>
          </p:cNvPr>
          <p:cNvSpPr txBox="1">
            <a:spLocks/>
          </p:cNvSpPr>
          <p:nvPr/>
        </p:nvSpPr>
        <p:spPr>
          <a:xfrm>
            <a:off x="1049312" y="91350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أنواع تخطيط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10" name="Content Placeholder 3">
            <a:extLst>
              <a:ext uri="{FF2B5EF4-FFF2-40B4-BE49-F238E27FC236}">
                <a16:creationId xmlns:a16="http://schemas.microsoft.com/office/drawing/2014/main" id="{BE7C4A6E-B3EE-417D-8ED8-700FEC63369D}"/>
              </a:ext>
            </a:extLst>
          </p:cNvPr>
          <p:cNvGraphicFramePr>
            <a:graphicFrameLocks/>
          </p:cNvGraphicFramePr>
          <p:nvPr>
            <p:extLst>
              <p:ext uri="{D42A27DB-BD31-4B8C-83A1-F6EECF244321}">
                <p14:modId xmlns:p14="http://schemas.microsoft.com/office/powerpoint/2010/main" val="350469246"/>
              </p:ext>
            </p:extLst>
          </p:nvPr>
        </p:nvGraphicFramePr>
        <p:xfrm>
          <a:off x="1265236" y="1752776"/>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10">
            <a:extLst>
              <a:ext uri="{FF2B5EF4-FFF2-40B4-BE49-F238E27FC236}">
                <a16:creationId xmlns:a16="http://schemas.microsoft.com/office/drawing/2014/main" id="{6C32C227-11DD-4289-AC53-0254583537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131" y="753885"/>
            <a:ext cx="4111021" cy="5814739"/>
          </a:xfrm>
          <a:prstGeom prst="rect">
            <a:avLst/>
          </a:prstGeom>
        </p:spPr>
      </p:pic>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691396"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C68BEC8A-BC7D-4D90-9204-A38B29BEF4A2}"/>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708428" y="2232212"/>
            <a:ext cx="5530362" cy="7822294"/>
          </a:xfrm>
          <a:prstGeom prst="rect">
            <a:avLst/>
          </a:prstGeom>
        </p:spPr>
      </p:pic>
      <p:sp>
        <p:nvSpPr>
          <p:cNvPr id="8" name="Title 1">
            <a:extLst>
              <a:ext uri="{FF2B5EF4-FFF2-40B4-BE49-F238E27FC236}">
                <a16:creationId xmlns:a16="http://schemas.microsoft.com/office/drawing/2014/main" id="{11603EC4-46A9-45CA-86FF-FFFAF480C993}"/>
              </a:ext>
            </a:extLst>
          </p:cNvPr>
          <p:cNvSpPr txBox="1">
            <a:spLocks/>
          </p:cNvSpPr>
          <p:nvPr/>
        </p:nvSpPr>
        <p:spPr>
          <a:xfrm>
            <a:off x="1268658" y="115586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سادساً: أنواع تخطيط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41801B42-E20E-4DC3-A06F-A0FA1667EE10}"/>
              </a:ext>
            </a:extLst>
          </p:cNvPr>
          <p:cNvSpPr txBox="1">
            <a:spLocks/>
          </p:cNvSpPr>
          <p:nvPr/>
        </p:nvSpPr>
        <p:spPr>
          <a:xfrm>
            <a:off x="1056753" y="1962899"/>
            <a:ext cx="1072750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التخطيط حسب تكراره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التخطيط الوقائي</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تميز النصف الثاني من هذا القرن بالأخذ بالتخطيط الوقائي في عدد كبير من المؤسسات التي اعترفت بالتخطيط كوظيفـة أساسية في العلاقات العامة و تحدد الإدارة الإطـار العـام لـسياستها وأهدافها العريضة في الخطط الطويلة المدى، التي في الغالـب لـسنة واحدة، وتحدد فيها الأهداف المطلوب تحقيقها، خلال هذه الفتـرة بـين الأهداف العريضة للخطة الطويلة، أما الخطة القصيرة فتتراوح مـدتها في الغالب بين ثلاثة وستة أشهر، و قد ترتبط بالإعداد المناسب خاصة، أو حدث يستغرق وقتاً أقل من ذلك،ويتضمن هذا النوع مـن التخطـيط الإجراءات المدروسة لتحقيق الأهداف المحددة، التي تؤدي إلى التنفيـذ المرحلي للأهداف العامة العريضة بالخطة الطويلة.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848835"/>
            <a:ext cx="4036140" cy="5708827"/>
          </a:xfrm>
          <a:prstGeom prst="rect">
            <a:avLst/>
          </a:prstGeom>
        </p:spPr>
      </p:pic>
      <p:sp>
        <p:nvSpPr>
          <p:cNvPr id="9" name="Content Placeholder 2">
            <a:extLst>
              <a:ext uri="{FF2B5EF4-FFF2-40B4-BE49-F238E27FC236}">
                <a16:creationId xmlns:a16="http://schemas.microsoft.com/office/drawing/2014/main" id="{4378B0C5-EB96-481F-A8C9-F7FB4A130A1E}"/>
              </a:ext>
            </a:extLst>
          </p:cNvPr>
          <p:cNvSpPr txBox="1">
            <a:spLocks/>
          </p:cNvSpPr>
          <p:nvPr/>
        </p:nvSpPr>
        <p:spPr>
          <a:xfrm>
            <a:off x="4171949" y="1812190"/>
            <a:ext cx="7708875"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التخطيط العلاجي: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وهو الذي يواجه أزمة قائمة أو مشكلة واقعـة، أو كارثة قد حلت بالمؤسسة، ويتطلب نوعاً من السرعة والحزم. و يتطلب نوعاً من الإعداد الأولي يختلف باختلاف طبيعة عمل المؤسسة ونـوع الخطر المحتمل حدوثه، كما تعمل على حسن علاج المواقـف وعـدم  الارتباك و التخطيط، ويعتمد على وضع تصور تفعيلي لكيفيـة عـلاج الخسائر.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التخطيط للطوارئ والظروف المفاجئة: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ومهمته الإبقاء على الموقف حتى لا يتدهور و يتحول في نهاية الأمر إلى كارثة، ويهدف إلى عـدم تفاقم الأزمات و الكوارث وإبقاء الأوضاع في صالح المؤسـسة وهـو نوع من أنواع التخطيط العلاجي الذي تضعه المؤسسة في اعتبارها.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281722" y="487096"/>
            <a:ext cx="7501168" cy="10609856"/>
          </a:xfrm>
          <a:prstGeom prst="rect">
            <a:avLst/>
          </a:prstGeom>
        </p:spPr>
      </p:pic>
      <p:sp>
        <p:nvSpPr>
          <p:cNvPr id="8" name="Title 1">
            <a:extLst>
              <a:ext uri="{FF2B5EF4-FFF2-40B4-BE49-F238E27FC236}">
                <a16:creationId xmlns:a16="http://schemas.microsoft.com/office/drawing/2014/main" id="{9DEA4BC4-4CF0-48E3-B70B-CC1EC4F746FF}"/>
              </a:ext>
            </a:extLst>
          </p:cNvPr>
          <p:cNvSpPr txBox="1">
            <a:spLocks/>
          </p:cNvSpPr>
          <p:nvPr/>
        </p:nvSpPr>
        <p:spPr>
          <a:xfrm>
            <a:off x="1201373" y="113919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 التخطيط حسب نقاط تأثيره:</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62712A04-E961-4124-858F-6C1FD2166080}"/>
              </a:ext>
            </a:extLst>
          </p:cNvPr>
          <p:cNvSpPr txBox="1">
            <a:spLocks/>
          </p:cNvSpPr>
          <p:nvPr/>
        </p:nvSpPr>
        <p:spPr>
          <a:xfrm>
            <a:off x="957603" y="2005762"/>
            <a:ext cx="11003141"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١ـ التخطيط الاستراتيجي: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يتولى تحديد الأهداف الكلية، ويهـتم بالبيئـة الخارجية للمؤسسة،وهذا التخطيط في الغالب يكون طويل المدى، ومن أهم الإستراتيجيات المتبعة في مجال العلاقـات العامـة حـسب هـذا التخطيط:</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a:t>
            </a:r>
            <a:r>
              <a:rPr lang="ar-EG"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إستراتيجية التركيز: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التركيز على الحملة واستخدام عـدة وسـائل اتصال.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a:t>
            </a:r>
            <a:r>
              <a:rPr lang="ar-EG"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إستراتيجية عدم التورط: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عدم التورط في حملة مغرضـة والـرد بطريقة إيجابية.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a:t>
            </a:r>
            <a:r>
              <a:rPr lang="ar-EG"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إستراتيجية المفاجأة: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تستخدم في كثير من الأحيان فـي اللحظـات الأخيرة.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a:t>
            </a:r>
            <a:r>
              <a:rPr lang="ar-EG"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إستراتيجية المشاركة</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اشتراك العاملين بالآراء.</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a:t>
            </a:r>
            <a:r>
              <a:rPr lang="ar-EG"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إستراتيجية الاقتران</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تطبق في حالة اقتران المؤسـسة بموضـوع معين أو شخصية بارزة.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Content Placeholder 2">
            <a:extLst>
              <a:ext uri="{FF2B5EF4-FFF2-40B4-BE49-F238E27FC236}">
                <a16:creationId xmlns:a16="http://schemas.microsoft.com/office/drawing/2014/main" id="{114FA650-E2BA-4DB7-BF57-8E111FFFBA99}"/>
              </a:ext>
            </a:extLst>
          </p:cNvPr>
          <p:cNvSpPr txBox="1">
            <a:spLocks/>
          </p:cNvSpPr>
          <p:nvPr/>
        </p:nvSpPr>
        <p:spPr>
          <a:xfrm>
            <a:off x="838200" y="194129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٢ ـ التخطيط التكتيكي: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ونعني به تنفيذ الأنـشطة وتخـصيص المـوارد لتحقيق الأهداف،وهو يتعلق بالمدى القصير عادة.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٣ ـ التخطيط التشغيلي: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ونعني به استخدام المعـايير والجـداول لتنفيـذ الخطة التكتيكية</a:t>
            </a:r>
            <a:r>
              <a:rPr lang="ar-EG" dirty="0">
                <a:latin typeface="Dubai" panose="020B0503030403030204" pitchFamily="34" charset="-78"/>
                <a:ea typeface="Calibri" panose="020F0502020204030204" pitchFamily="34" charset="0"/>
                <a:cs typeface="Dubai" panose="020B0503030403030204" pitchFamily="34" charset="-78"/>
              </a:rPr>
              <a:t>.</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pic>
        <p:nvPicPr>
          <p:cNvPr id="8" name="Picture 7">
            <a:extLst>
              <a:ext uri="{FF2B5EF4-FFF2-40B4-BE49-F238E27FC236}">
                <a16:creationId xmlns:a16="http://schemas.microsoft.com/office/drawing/2014/main" id="{EB8A1EC8-AB72-4004-9970-D03B13E901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3632" y="1683343"/>
            <a:ext cx="5021561" cy="7102633"/>
          </a:xfrm>
          <a:prstGeom prst="rect">
            <a:avLst/>
          </a:prstGeom>
        </p:spPr>
      </p:pic>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C315F24-8C4E-4189-8470-00B23B8D78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1919" y="648273"/>
            <a:ext cx="4036140" cy="5708827"/>
          </a:xfrm>
          <a:prstGeom prst="rect">
            <a:avLst/>
          </a:prstGeom>
        </p:spPr>
      </p:pic>
      <p:sp>
        <p:nvSpPr>
          <p:cNvPr id="9" name="Title 1">
            <a:extLst>
              <a:ext uri="{FF2B5EF4-FFF2-40B4-BE49-F238E27FC236}">
                <a16:creationId xmlns:a16="http://schemas.microsoft.com/office/drawing/2014/main" id="{F4BAC62F-EEA4-4E86-BBEF-465D59A465B8}"/>
              </a:ext>
            </a:extLst>
          </p:cNvPr>
          <p:cNvSpPr txBox="1">
            <a:spLocks/>
          </p:cNvSpPr>
          <p:nvPr/>
        </p:nvSpPr>
        <p:spPr>
          <a:xfrm>
            <a:off x="-390525" y="85056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ج): التخطيط على مستوى إدارة العلاقات العامة:</a:t>
            </a:r>
            <a:br>
              <a:rPr lang="en-US" dirty="0">
                <a:solidFill>
                  <a:schemeClr val="bg1"/>
                </a:solidFill>
                <a:latin typeface="Dubai" panose="020B0503030403030204" pitchFamily="34" charset="-78"/>
                <a:ea typeface="Calibri" panose="020F0502020204030204" pitchFamily="34" charset="0"/>
                <a:cs typeface="Dubai" panose="020B0503030403030204" pitchFamily="34" charset="-78"/>
              </a:rPr>
            </a:br>
            <a:endParaRPr lang="en-US" dirty="0"/>
          </a:p>
        </p:txBody>
      </p:sp>
      <p:sp>
        <p:nvSpPr>
          <p:cNvPr id="10" name="Content Placeholder 2">
            <a:extLst>
              <a:ext uri="{FF2B5EF4-FFF2-40B4-BE49-F238E27FC236}">
                <a16:creationId xmlns:a16="http://schemas.microsoft.com/office/drawing/2014/main" id="{2BEE1D1A-B08E-4759-8E76-20DEBA0B6BB3}"/>
              </a:ext>
            </a:extLst>
          </p:cNvPr>
          <p:cNvSpPr txBox="1">
            <a:spLocks/>
          </p:cNvSpPr>
          <p:nvPr/>
        </p:nvSpPr>
        <p:spPr>
          <a:xfrm>
            <a:off x="4478059" y="1596691"/>
            <a:ext cx="7370542"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يمر التخطيط على مستوى إدارة العلاقات العامة بثلاث مستويات وهي:</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١</a:t>
            </a: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مستوى الإستراتيجية: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حيث تقوم إدارة العلاقات العامة هنا بناء على إنجازاتها وتطلعاتها المستقبلية بوضع إستراتيجية تشتمل على ما يلي: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الأهداف المراد تحقيقها خلال العام المقبل، والتي يجـب أن تـساهم في تحقيق تطلعات ومصالح المؤسسة الذاتية، فمن الواضح أن أكفأ مديري العلاقات العامة لا يمكنهم وضـع أي إسـتراتيجية إذا لـم يكونوا أعلى إلمام بالهدف أو الأهداف المطلوبة.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وسائل وأساليب تطبيق الإستراتيجية.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السبب الذي من أجله توضع إستراتيجية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355702"/>
            <a:ext cx="3490409" cy="4936929"/>
          </a:xfrm>
          <a:prstGeom prst="rect">
            <a:avLst/>
          </a:prstGeom>
        </p:spPr>
      </p:pic>
      <p:sp>
        <p:nvSpPr>
          <p:cNvPr id="8" name="Content Placeholder 2">
            <a:extLst>
              <a:ext uri="{FF2B5EF4-FFF2-40B4-BE49-F238E27FC236}">
                <a16:creationId xmlns:a16="http://schemas.microsoft.com/office/drawing/2014/main" id="{186944A4-B6F5-45B2-AE5A-79C8EAE7F143}"/>
              </a:ext>
            </a:extLst>
          </p:cNvPr>
          <p:cNvSpPr txBox="1">
            <a:spLocks/>
          </p:cNvSpPr>
          <p:nvPr/>
        </p:nvSpPr>
        <p:spPr>
          <a:xfrm>
            <a:off x="4114799" y="1648497"/>
            <a:ext cx="767610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٢</a:t>
            </a: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ـ المستوى الميداني: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وهنا يتم وضع التصور للنشاطات الخارجية التي ستقوم بها العلاقات العامة لتحقيق أهدافها، ويكون التخطيط عنـد ذلـك المستوى على شكل برامج عمل ميدانية.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٣ ـ المستوى الإداري: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ويتمثل التخطيط هنا في وضـع تـصور لكافـة الأنشطة التي ستقوم بها العلاقات العامة لتحقيق أهدافها الموكلـة إليهـا من قبل الإدارة العليا في المنظمة.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0431" y="1697588"/>
            <a:ext cx="2448216" cy="3462823"/>
          </a:xfrm>
          <a:prstGeom prst="rect">
            <a:avLst/>
          </a:prstGeom>
        </p:spPr>
      </p:pic>
      <p:sp>
        <p:nvSpPr>
          <p:cNvPr id="9" name="Title 1">
            <a:extLst>
              <a:ext uri="{FF2B5EF4-FFF2-40B4-BE49-F238E27FC236}">
                <a16:creationId xmlns:a16="http://schemas.microsoft.com/office/drawing/2014/main" id="{8385E737-E5AD-4074-8D68-0BC03A6104C1}"/>
              </a:ext>
            </a:extLst>
          </p:cNvPr>
          <p:cNvSpPr txBox="1">
            <a:spLocks/>
          </p:cNvSpPr>
          <p:nvPr/>
        </p:nvSpPr>
        <p:spPr>
          <a:xfrm>
            <a:off x="1427523" y="68263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سابعاً:متطلبات التخطيط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D6EC2621-9207-4CAA-8B47-DC326908069C}"/>
              </a:ext>
            </a:extLst>
          </p:cNvPr>
          <p:cNvSpPr txBox="1">
            <a:spLocks/>
          </p:cNvSpPr>
          <p:nvPr/>
        </p:nvSpPr>
        <p:spPr>
          <a:xfrm>
            <a:off x="2626178" y="1332953"/>
            <a:ext cx="925464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وجود تدعيم مالي وإمكانيات متاحة لمواجهة أي متطلبات طارئة.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وجود مخططين أكفاء مدربين يتمتعون بالبصيرة الثاقبة وعلى مـستوى عال من المهارة وحسن التصرف.</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توفر الوسائل التي تساعد على استمرار العمـل واسـتعدادات جـاهزة لمواجهة أي مشكلة.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التوعية الكاملة بأهداف الخطة بالنسبة للإدارة، وأيضا للعاملين.</a:t>
            </a:r>
          </a:p>
          <a:p>
            <a:pPr marL="0" marR="0" indent="0" algn="just" rtl="1">
              <a:lnSpc>
                <a:spcPct val="107000"/>
              </a:lnSpc>
              <a:spcBef>
                <a:spcPts val="0"/>
              </a:spcBef>
              <a:spcAft>
                <a:spcPts val="800"/>
              </a:spcAft>
              <a:buNone/>
            </a:pPr>
            <a:r>
              <a:rPr lang="ar-EG" dirty="0">
                <a:solidFill>
                  <a:schemeClr val="tx1"/>
                </a:solidFill>
                <a:effectLst/>
                <a:latin typeface="Dubai" panose="020B0503030403030204" pitchFamily="34" charset="-78"/>
                <a:ea typeface="Calibri" panose="020F0502020204030204" pitchFamily="34" charset="0"/>
                <a:cs typeface="Dubai" panose="020B0503030403030204" pitchFamily="34" charset="-78"/>
              </a:rPr>
              <a:t>5</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وجود منفذين ذوي خبرة وكفاءة، ويقبلون التحدي والمـسؤولية الملقـاة على عاتقهم.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6. التنسيق بين الإدارات المختلفة وتوضيح الأدوار الخاصة بكـل منهـا، وتوزيع المسؤوليات على كل منهم.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7. خطة محكمة... وبرامج ناجحة... وتقسيم للعمل وتوزيع للمسؤوليات.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None/>
            </a:pP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DCDA61F4-7D46-4189-8BE8-06F41F9004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0" y="1315080"/>
            <a:ext cx="3428058" cy="4848741"/>
          </a:xfrm>
          <a:prstGeom prst="rect">
            <a:avLst/>
          </a:prstGeom>
        </p:spPr>
      </p:pic>
      <p:sp>
        <p:nvSpPr>
          <p:cNvPr id="14" name="Title 1">
            <a:extLst>
              <a:ext uri="{FF2B5EF4-FFF2-40B4-BE49-F238E27FC236}">
                <a16:creationId xmlns:a16="http://schemas.microsoft.com/office/drawing/2014/main" id="{AD216AC7-695C-4F4C-8D5A-254ADA1B64B1}"/>
              </a:ext>
            </a:extLst>
          </p:cNvPr>
          <p:cNvSpPr txBox="1">
            <a:spLocks/>
          </p:cNvSpPr>
          <p:nvPr/>
        </p:nvSpPr>
        <p:spPr>
          <a:xfrm>
            <a:off x="1138238" y="83705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ثامناً:معوقات التخطيط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EC55A6CD-CBF8-49EC-B8D9-D79A3192462E}"/>
              </a:ext>
            </a:extLst>
          </p:cNvPr>
          <p:cNvSpPr txBox="1">
            <a:spLocks/>
          </p:cNvSpPr>
          <p:nvPr/>
        </p:nvSpPr>
        <p:spPr>
          <a:xfrm>
            <a:off x="3727425" y="1669605"/>
            <a:ext cx="819204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الإحباط الذي يصيب رجال العلاقات العامة أثناء عملهم، وعنـد تبـادل الجهود والتنسيق مع الإدارات الأخرى.</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اعتقادهم أن النشر هو الهدف النهائي والقيمة الفعلية لنـشاط العلاقـات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ضيق الوقت من وجهة نظر رجال العلاقات العامة في العمل اليومي.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تخفيض الميزانيات المستمرة بدعوى تخفيض المصروفات.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افتقارهم للموافقة الصريحة على الأهداف التي توضع، وتتطلب أنـشطة محددة، وإمكانات وطاقة وزمن محدد</a:t>
            </a:r>
            <a:r>
              <a:rPr lang="ar-EG" dirty="0">
                <a:latin typeface="Dubai" panose="020B0503030403030204" pitchFamily="34" charset="-78"/>
                <a:ea typeface="Calibri" panose="020F0502020204030204" pitchFamily="34" charset="0"/>
                <a:cs typeface="Dubai" panose="020B0503030403030204" pitchFamily="34" charset="-78"/>
              </a:rPr>
              <a:t>.</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590E2267-99B8-45F4-B570-4AD1C2232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31885"/>
            <a:ext cx="3792014" cy="5363526"/>
          </a:xfrm>
          <a:prstGeom prst="rect">
            <a:avLst/>
          </a:prstGeom>
        </p:spPr>
      </p:pic>
      <p:sp>
        <p:nvSpPr>
          <p:cNvPr id="14" name="Content Placeholder 2">
            <a:extLst>
              <a:ext uri="{FF2B5EF4-FFF2-40B4-BE49-F238E27FC236}">
                <a16:creationId xmlns:a16="http://schemas.microsoft.com/office/drawing/2014/main" id="{1E26EA6E-D152-48EC-BBEE-A5DE48DCD846}"/>
              </a:ext>
            </a:extLst>
          </p:cNvPr>
          <p:cNvSpPr txBox="1">
            <a:spLocks/>
          </p:cNvSpPr>
          <p:nvPr/>
        </p:nvSpPr>
        <p:spPr>
          <a:xfrm>
            <a:off x="4643438" y="1721083"/>
            <a:ext cx="723738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6. عدم الفهم الصحيح لمهام العلاقات العامة سواء من قبل موظفي دائـرة العلاقات العامة أو من قبل الإدارة العليا.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7. عدم وجود موظفين أكفاء ذوي خبرة للقيام بالتخطيط.</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8. عدم اعتراف الإدارة بأهمية التخطيط في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9. عدم ثبات مدير العلاقات العامة في منصبه وكثـرة التغيـرات علـى المناصب الإدارية في دائرة العلاقات العامة</a:t>
            </a:r>
            <a:r>
              <a:rPr lang="ar-EG" dirty="0">
                <a:latin typeface="Dubai" panose="020B0503030403030204" pitchFamily="34" charset="-78"/>
                <a:ea typeface="Calibri" panose="020F0502020204030204" pitchFamily="34" charset="0"/>
                <a:cs typeface="Dubai" panose="020B0503030403030204" pitchFamily="34" charset="-78"/>
              </a:rPr>
              <a:t>.</a:t>
            </a:r>
            <a:endParaRPr lang="en-US" dirty="0">
              <a:latin typeface="Dubai" panose="020B0503030403030204" pitchFamily="34" charset="-78"/>
              <a:ea typeface="Calibri" panose="020F0502020204030204" pitchFamily="34" charset="0"/>
              <a:cs typeface="Dubai" panose="020B0503030403030204" pitchFamily="34" charset="-78"/>
            </a:endParaRPr>
          </a:p>
          <a:p>
            <a:endParaRPr lang="en-US" dirty="0"/>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E29A1770-AE53-49B7-ABE5-7C6951F6911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9251" y="299817"/>
            <a:ext cx="5034237" cy="7120561"/>
          </a:xfrm>
          <a:prstGeom prst="rect">
            <a:avLst/>
          </a:prstGeom>
        </p:spPr>
      </p:pic>
      <p:sp>
        <p:nvSpPr>
          <p:cNvPr id="8" name="Title 1">
            <a:extLst>
              <a:ext uri="{FF2B5EF4-FFF2-40B4-BE49-F238E27FC236}">
                <a16:creationId xmlns:a16="http://schemas.microsoft.com/office/drawing/2014/main" id="{448284AC-56B9-4E1B-B15C-06113415FE1B}"/>
              </a:ext>
            </a:extLst>
          </p:cNvPr>
          <p:cNvSpPr txBox="1">
            <a:spLocks/>
          </p:cNvSpPr>
          <p:nvPr/>
        </p:nvSpPr>
        <p:spPr>
          <a:xfrm>
            <a:off x="1064646" y="104130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تاسعاً: إعداد مخطط برنامج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99190908-D0FB-432D-8171-AC7BC0AFD2C7}"/>
              </a:ext>
            </a:extLst>
          </p:cNvPr>
          <p:cNvSpPr txBox="1">
            <a:spLocks/>
          </p:cNvSpPr>
          <p:nvPr/>
        </p:nvSpPr>
        <p:spPr>
          <a:xfrm>
            <a:off x="4700587" y="1822688"/>
            <a:ext cx="718023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من أين تبدأ حملات وبرامج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تبدأ عملية التخطيط بعقد جلسات مناقشة لكل المعنيين بالتخطيط، تشبه الجلسات التي تعقد لبناء سيناريو لقصة مـا، يحقـق هـذا الأسلوب لمدير العلاقات العامة وظائف أساسية هي: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التعرف أو تحديد الخطوات المطلوبة للوصول إلـى القـرارات النهائية بشأن الخطة ومكوناتها.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تطوير الأهداف المرتبطة بكل هدف من أهداف الحملة.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0431" y="1980399"/>
            <a:ext cx="3013249" cy="4262023"/>
          </a:xfrm>
          <a:prstGeom prst="rect">
            <a:avLst/>
          </a:prstGeom>
        </p:spPr>
      </p:pic>
      <p:sp>
        <p:nvSpPr>
          <p:cNvPr id="8" name="Content Placeholder 2">
            <a:extLst>
              <a:ext uri="{FF2B5EF4-FFF2-40B4-BE49-F238E27FC236}">
                <a16:creationId xmlns:a16="http://schemas.microsoft.com/office/drawing/2014/main" id="{E364B014-0C2E-48E6-AB7B-08288B340744}"/>
              </a:ext>
            </a:extLst>
          </p:cNvPr>
          <p:cNvSpPr txBox="1">
            <a:spLocks/>
          </p:cNvSpPr>
          <p:nvPr/>
        </p:nvSpPr>
        <p:spPr>
          <a:xfrm>
            <a:off x="1333001" y="1318612"/>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التعرف على الأفكار والموضوعات والمعارف التي يحتاجها كل جمهور من الجماهير المستهدفة بالحملة أو البرامج. فهذه الجلسات يمكن التقدم بإجابات عن أسئلة مهمة مثل: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ما هي الجماهير التي نحتاج الاتصال بهم في هذا الموقف؟</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ما الذي يحتاجون إلى معرفته؟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كيف يمكن أن تتفاعل معها، وتفاعلها هي معنا بشكل أفضل؟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957" y="2609900"/>
            <a:ext cx="2186208" cy="3092231"/>
          </a:xfrm>
          <a:prstGeom prst="rect">
            <a:avLst/>
          </a:prstGeom>
        </p:spPr>
      </p:pic>
      <p:sp>
        <p:nvSpPr>
          <p:cNvPr id="8" name="Content Placeholder 2">
            <a:extLst>
              <a:ext uri="{FF2B5EF4-FFF2-40B4-BE49-F238E27FC236}">
                <a16:creationId xmlns:a16="http://schemas.microsoft.com/office/drawing/2014/main" id="{30720F9F-6404-41E3-8DC0-3DCEFEF3C9B0}"/>
              </a:ext>
            </a:extLst>
          </p:cNvPr>
          <p:cNvSpPr txBox="1">
            <a:spLocks/>
          </p:cNvSpPr>
          <p:nvPr/>
        </p:nvSpPr>
        <p:spPr>
          <a:xfrm>
            <a:off x="612751" y="1253331"/>
            <a:ext cx="11268074"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تحديد المهام التي سيضطلع بها كل من المشاركين فـي عمليـة التخطيط عند الشروع في تنفيذ الخطة أو البرنامج. ويتم في هذه الجلسات تبادل الرأي ومناقشة كل التفاصيل مناقـشة عميقـة وليس بشكل روتيني، وتتضمن هذه العملية ثلاثة مراحل هي: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توليد الأفكار.</a:t>
            </a: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مناقشة الأفكار مناقشة نقدية.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الوصول إلى اتّفاق وعلى إجماع حول الأفكار النهائية، والوصول إلى رؤية مشتركة للخطة ومكوناتها. </a:t>
            </a: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وثمة عدة قواعد ينصح بها في عملية التفكير الإبداعي هذه، يمكن إيجازها فيما يلي: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كلما زاد عدد النقاط المطروحة كان أفضل.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لا ينبغي توجيه انتقادات تسفه أي فكـرة مطروحـة، فكـل الأفكار التي تطرح عرضة للنقاش والتحليل.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02916" y="79526"/>
            <a:ext cx="4905919" cy="6939065"/>
          </a:xfrm>
          <a:prstGeom prst="rect">
            <a:avLst/>
          </a:prstGeom>
        </p:spPr>
      </p:pic>
      <p:sp>
        <p:nvSpPr>
          <p:cNvPr id="10" name="Content Placeholder 2">
            <a:extLst>
              <a:ext uri="{FF2B5EF4-FFF2-40B4-BE49-F238E27FC236}">
                <a16:creationId xmlns:a16="http://schemas.microsoft.com/office/drawing/2014/main" id="{ABE15E60-3DCD-4879-B8E6-1766F92E0D8A}"/>
              </a:ext>
            </a:extLst>
          </p:cNvPr>
          <p:cNvSpPr txBox="1">
            <a:spLocks/>
          </p:cNvSpPr>
          <p:nvPr/>
        </p:nvSpPr>
        <p:spPr>
          <a:xfrm>
            <a:off x="5570514" y="1941293"/>
            <a:ext cx="6310311"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يمكن توليد أفكار جديدة من أفكار جيدة سبق تجربتها.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لا اعتبار في البداية لدقة صياغة الفكرة، فكل الأفكار المطروحة يمكن إعادة صياغتها وتقيده في سياق النقاش.</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ينبغي بعد مناقشة كل فكرة مطروحة الوصول إلى اتّفاق وإجماع في الرأي، سواء كان بالقبول أو الرفض أو التقديم.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C2892314-E1E8-4C50-B6C8-91595A09B7C5}"/>
              </a:ext>
            </a:extLst>
          </p:cNvPr>
          <p:cNvSpPr txBox="1">
            <a:spLocks/>
          </p:cNvSpPr>
          <p:nvPr/>
        </p:nvSpPr>
        <p:spPr>
          <a:xfrm>
            <a:off x="1181100" y="84130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 مراحل إعداد مخطط برامج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Content Placeholder 2">
            <a:extLst>
              <a:ext uri="{FF2B5EF4-FFF2-40B4-BE49-F238E27FC236}">
                <a16:creationId xmlns:a16="http://schemas.microsoft.com/office/drawing/2014/main" id="{EE5C0772-C675-4B4F-BA07-B0117CC342DC}"/>
              </a:ext>
            </a:extLst>
          </p:cNvPr>
          <p:cNvSpPr txBox="1">
            <a:spLocks/>
          </p:cNvSpPr>
          <p:nvPr/>
        </p:nvSpPr>
        <p:spPr>
          <a:xfrm>
            <a:off x="995362" y="166535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١ـ تقييم الوضع الحالي.</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٢ـ تحديد وصياغة الأهداف الإستراتيجية، ويكون هذا من خلال:</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ـ الاتصال.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 ـ فهم الرسالة وتذكرها.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ج ـ قبول الأفكار المتضمنة في الرسالة.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د ـ تشكيل أو تغيير الاتجاه.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pic>
        <p:nvPicPr>
          <p:cNvPr id="11" name="Picture 10">
            <a:extLst>
              <a:ext uri="{FF2B5EF4-FFF2-40B4-BE49-F238E27FC236}">
                <a16:creationId xmlns:a16="http://schemas.microsoft.com/office/drawing/2014/main" id="{F158A1FB-9D27-449B-A135-568AEB38B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577" y="-496577"/>
            <a:ext cx="6388990" cy="9036761"/>
          </a:xfrm>
          <a:prstGeom prst="rect">
            <a:avLst/>
          </a:prstGeom>
        </p:spPr>
      </p:pic>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9" name="Content Placeholder 2">
            <a:extLst>
              <a:ext uri="{FF2B5EF4-FFF2-40B4-BE49-F238E27FC236}">
                <a16:creationId xmlns:a16="http://schemas.microsoft.com/office/drawing/2014/main" id="{FB2F8602-B2A6-4756-8E95-5217D07C0CCB}"/>
              </a:ext>
            </a:extLst>
          </p:cNvPr>
          <p:cNvSpPr txBox="1">
            <a:spLocks/>
          </p:cNvSpPr>
          <p:nvPr/>
        </p:nvSpPr>
        <p:spPr>
          <a:xfrm>
            <a:off x="4381138" y="1121002"/>
            <a:ext cx="7630431"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هـ ـ السلوك.</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ويجب أن تتضمن الأهداف الإستراتيجية العناصر التالية: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يجب أن تتضمن صياغة الأهداف الإستراتيجية عبـارة (تهـدف هذه الحملة أو هذا البرنامج إلى...) كإشارة إلى توجهات لبلـوغ نتائج محددة.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ينبغي أن تتضمن الصياغة كما هو واضح في الصياغة الـسابقة فعلا محددا لإيضاح أن الحملة وما تتضمنه من أنشطة اتـصالية تستهدف إحداث تأثيرات محددة.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يجب أن تتضمن صياغة الأهداف الإسـتراتيجية فكـرة محـددة وقابلة للقياس.</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يجب أن تتضمن صـياغة الأهـداف الإسـتراتيجية للجمـاهير المستهدفة بالتغيير المطلوب.</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988762" y="-1090366"/>
            <a:ext cx="8418137" cy="11906842"/>
          </a:xfrm>
          <a:prstGeom prst="rect">
            <a:avLst/>
          </a:prstGeom>
        </p:spPr>
      </p:pic>
      <p:sp>
        <p:nvSpPr>
          <p:cNvPr id="7" name="Title 1">
            <a:extLst>
              <a:ext uri="{FF2B5EF4-FFF2-40B4-BE49-F238E27FC236}">
                <a16:creationId xmlns:a16="http://schemas.microsoft.com/office/drawing/2014/main" id="{C6195F48-8FAB-49B2-A031-AC2881173091}"/>
              </a:ext>
            </a:extLst>
          </p:cNvPr>
          <p:cNvSpPr txBox="1">
            <a:spLocks/>
          </p:cNvSpPr>
          <p:nvPr/>
        </p:nvSpPr>
        <p:spPr>
          <a:xfrm>
            <a:off x="1365225" y="93992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٣ـ تحديد الجماهير المستهدفة، وهذا من خلال:</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D3366DB5-FDFE-4820-A8C5-B8EA679CEBEB}"/>
              </a:ext>
            </a:extLst>
          </p:cNvPr>
          <p:cNvSpPr txBox="1">
            <a:spLocks/>
          </p:cNvSpPr>
          <p:nvPr/>
        </p:nvSpPr>
        <p:spPr>
          <a:xfrm>
            <a:off x="1068748" y="1787677"/>
            <a:ext cx="1084062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أن مصالح الجماهير متضاربة، فعلى المؤسسة أن تسعى لإجراء توازن بين هذه المصالح.</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مراعاة اختلاف الأفكار والانفعالات والعواطف والتقلب.</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ينبغي الأخذ بعين الاعتبار الاتجاهات الاقتـصادية والاجتماعيـة السائدة في الرأي العام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658753"/>
            <a:ext cx="4904608" cy="6937212"/>
          </a:xfrm>
          <a:prstGeom prst="rect">
            <a:avLst/>
          </a:prstGeom>
        </p:spPr>
      </p:pic>
      <p:sp>
        <p:nvSpPr>
          <p:cNvPr id="7" name="Title 1">
            <a:extLst>
              <a:ext uri="{FF2B5EF4-FFF2-40B4-BE49-F238E27FC236}">
                <a16:creationId xmlns:a16="http://schemas.microsoft.com/office/drawing/2014/main" id="{4996DC81-B415-4248-B947-B274B199F36C}"/>
              </a:ext>
            </a:extLst>
          </p:cNvPr>
          <p:cNvSpPr txBox="1">
            <a:spLocks/>
          </p:cNvSpPr>
          <p:nvPr/>
        </p:nvSpPr>
        <p:spPr>
          <a:xfrm>
            <a:off x="1214951" y="92474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٤ـ تحديد وسائل الاتصال المناسبة: مراعاة في ذلك:</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Content Placeholder 2">
            <a:extLst>
              <a:ext uri="{FF2B5EF4-FFF2-40B4-BE49-F238E27FC236}">
                <a16:creationId xmlns:a16="http://schemas.microsoft.com/office/drawing/2014/main" id="{B479414D-F154-4814-A76F-51E3B7C3D426}"/>
              </a:ext>
            </a:extLst>
          </p:cNvPr>
          <p:cNvSpPr txBox="1">
            <a:spLocks/>
          </p:cNvSpPr>
          <p:nvPr/>
        </p:nvSpPr>
        <p:spPr>
          <a:xfrm>
            <a:off x="1092175" y="1847909"/>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أهداف البرامج وطبيعة الجمهور المستهدف.</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طبيعة الرسائل الاتصالية المخطط لها.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الخصائص المادية والفنية للوسيلة.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155869"/>
            <a:ext cx="3521055" cy="4980274"/>
          </a:xfrm>
          <a:prstGeom prst="rect">
            <a:avLst/>
          </a:prstGeom>
        </p:spPr>
      </p:pic>
      <p:sp>
        <p:nvSpPr>
          <p:cNvPr id="7" name="Title 1">
            <a:extLst>
              <a:ext uri="{FF2B5EF4-FFF2-40B4-BE49-F238E27FC236}">
                <a16:creationId xmlns:a16="http://schemas.microsoft.com/office/drawing/2014/main" id="{B7479681-7701-44A0-92BF-32066B551FDF}"/>
              </a:ext>
            </a:extLst>
          </p:cNvPr>
          <p:cNvSpPr txBox="1">
            <a:spLocks/>
          </p:cNvSpPr>
          <p:nvPr/>
        </p:nvSpPr>
        <p:spPr>
          <a:xfrm>
            <a:off x="908235" y="906649"/>
            <a:ext cx="1081860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٥ـ وضع خطة البرنامج، وهذه الخطوة تتضمن ما يلي: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32B2B0DC-E46E-4229-BD21-F3853D470641}"/>
              </a:ext>
            </a:extLst>
          </p:cNvPr>
          <p:cNvSpPr txBox="1">
            <a:spLocks/>
          </p:cNvSpPr>
          <p:nvPr/>
        </p:nvSpPr>
        <p:spPr>
          <a:xfrm>
            <a:off x="4100513" y="1927489"/>
            <a:ext cx="778031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وضع نقاط المهمات المفترض تنفيذها، وطبيعة المهمات، ما هي برامج العلاقات العامة المنوي تنفيذها؟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تحديد مضمون أو محتوى الخطة المنوي تنفيذها، أي بماذا نريـد أن نخبر الجمهور؟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جدولة الخطة، في كل من وسائل الاتصال المختلفة.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3CE25F9F-5342-493C-AC14-3644236A30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8" name="Content Placeholder 2">
            <a:extLst>
              <a:ext uri="{FF2B5EF4-FFF2-40B4-BE49-F238E27FC236}">
                <a16:creationId xmlns:a16="http://schemas.microsoft.com/office/drawing/2014/main" id="{19F12CA4-AC77-4C8B-8C58-B3B1E1A652EE}"/>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None/>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٦ ـ تحديد ميزانية البرنامج.</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None/>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٧ـ تنفيذ إدارة البرنامج.</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None/>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٨ـ متابعة وتقويم التنفيذ.</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1340</TotalTime>
  <Words>2230</Words>
  <Application>Microsoft Office PowerPoint</Application>
  <PresentationFormat>Widescreen</PresentationFormat>
  <Paragraphs>172</Paragraphs>
  <Slides>31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Mohamed Moheb</cp:lastModifiedBy>
  <cp:revision>87</cp:revision>
  <dcterms:created xsi:type="dcterms:W3CDTF">2023-04-29T09:08:23Z</dcterms:created>
  <dcterms:modified xsi:type="dcterms:W3CDTF">2024-08-01T15:16:09Z</dcterms:modified>
</cp:coreProperties>
</file>