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03" r:id="rId6"/>
    <p:sldId id="276" r:id="rId7"/>
    <p:sldId id="256" r:id="rId8"/>
    <p:sldId id="496" r:id="rId9"/>
    <p:sldId id="497" r:id="rId10"/>
    <p:sldId id="498" r:id="rId11"/>
    <p:sldId id="500" r:id="rId12"/>
    <p:sldId id="501" r:id="rId13"/>
    <p:sldId id="544" r:id="rId14"/>
    <p:sldId id="545" r:id="rId15"/>
    <p:sldId id="502" r:id="rId16"/>
    <p:sldId id="504" r:id="rId17"/>
    <p:sldId id="505" r:id="rId18"/>
    <p:sldId id="546" r:id="rId19"/>
    <p:sldId id="506" r:id="rId20"/>
    <p:sldId id="547" r:id="rId21"/>
    <p:sldId id="548" r:id="rId22"/>
    <p:sldId id="549" r:id="rId23"/>
    <p:sldId id="507" r:id="rId24"/>
    <p:sldId id="508" r:id="rId25"/>
    <p:sldId id="509" r:id="rId26"/>
    <p:sldId id="515" r:id="rId27"/>
    <p:sldId id="550" r:id="rId28"/>
    <p:sldId id="551" r:id="rId29"/>
    <p:sldId id="516" r:id="rId30"/>
    <p:sldId id="517" r:id="rId31"/>
    <p:sldId id="552" r:id="rId32"/>
    <p:sldId id="519" r:id="rId33"/>
    <p:sldId id="520" r:id="rId34"/>
    <p:sldId id="524" r:id="rId35"/>
    <p:sldId id="521" r:id="rId36"/>
    <p:sldId id="522" r:id="rId37"/>
    <p:sldId id="532" r:id="rId38"/>
    <p:sldId id="530" r:id="rId39"/>
    <p:sldId id="533" r:id="rId40"/>
    <p:sldId id="534" r:id="rId41"/>
    <p:sldId id="553" r:id="rId42"/>
    <p:sldId id="554" r:id="rId43"/>
    <p:sldId id="535" r:id="rId44"/>
    <p:sldId id="536" r:id="rId45"/>
    <p:sldId id="537" r:id="rId46"/>
    <p:sldId id="538" r:id="rId47"/>
    <p:sldId id="529"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496"/>
            <p14:sldId id="497"/>
            <p14:sldId id="498"/>
            <p14:sldId id="500"/>
            <p14:sldId id="501"/>
            <p14:sldId id="544"/>
            <p14:sldId id="545"/>
            <p14:sldId id="502"/>
            <p14:sldId id="504"/>
            <p14:sldId id="505"/>
            <p14:sldId id="546"/>
            <p14:sldId id="506"/>
            <p14:sldId id="547"/>
            <p14:sldId id="548"/>
            <p14:sldId id="549"/>
            <p14:sldId id="507"/>
            <p14:sldId id="508"/>
            <p14:sldId id="509"/>
            <p14:sldId id="515"/>
            <p14:sldId id="550"/>
            <p14:sldId id="551"/>
            <p14:sldId id="516"/>
            <p14:sldId id="517"/>
            <p14:sldId id="552"/>
            <p14:sldId id="519"/>
            <p14:sldId id="520"/>
            <p14:sldId id="524"/>
            <p14:sldId id="521"/>
            <p14:sldId id="522"/>
            <p14:sldId id="532"/>
            <p14:sldId id="530"/>
            <p14:sldId id="533"/>
            <p14:sldId id="534"/>
            <p14:sldId id="553"/>
            <p14:sldId id="554"/>
            <p14:sldId id="535"/>
            <p14:sldId id="536"/>
            <p14:sldId id="537"/>
            <p14:sldId id="538"/>
            <p14:sldId id="5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27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907670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224590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181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1542886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4656874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7000150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0815383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6002769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617834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021797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5386656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708951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4.emf"/></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8.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4.emf"/></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Fayez Ali </a:t>
            </a:r>
            <a:r>
              <a:rPr lang="en-US" sz="2000" dirty="0" err="1" smtClean="0">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96397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Y" sz="2800" b="1" dirty="0" smtClean="0">
                <a:solidFill>
                  <a:schemeClr val="bg1"/>
                </a:solidFill>
                <a:latin typeface="Alexandria" charset="0"/>
                <a:cs typeface="Alexandria" charset="0"/>
              </a:rPr>
              <a:t>2</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4256293" cy="707886"/>
          </a:xfrm>
          <a:prstGeom prst="rect">
            <a:avLst/>
          </a:prstGeom>
          <a:noFill/>
        </p:spPr>
        <p:txBody>
          <a:bodyPr wrap="none" rtlCol="0">
            <a:spAutoFit/>
          </a:bodyPr>
          <a:lstStyle/>
          <a:p>
            <a:r>
              <a:rPr lang="en-US" sz="2000" b="1" dirty="0" smtClean="0">
                <a:latin typeface="Alexandria" charset="0"/>
                <a:cs typeface="Alexandria" charset="0"/>
              </a:rPr>
              <a:t>REC 001</a:t>
            </a:r>
            <a:endParaRPr lang="en-US" sz="2000" b="1" dirty="0">
              <a:latin typeface="Alexandria" charset="0"/>
              <a:cs typeface="Alexandria" charset="0"/>
            </a:endParaRPr>
          </a:p>
          <a:p>
            <a:r>
              <a:rPr lang="en-US" sz="2000" dirty="0">
                <a:latin typeface="Alexandria" charset="0"/>
                <a:cs typeface="Alexandria" charset="0"/>
              </a:rPr>
              <a:t>Research Essentials Completed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17247" y="3131832"/>
            <a:ext cx="5702202" cy="1015663"/>
          </a:xfrm>
          <a:prstGeom prst="rect">
            <a:avLst/>
          </a:prstGeom>
          <a:noFill/>
        </p:spPr>
        <p:txBody>
          <a:bodyPr wrap="none" rtlCol="0">
            <a:spAutoFit/>
          </a:bodyPr>
          <a:lstStyle/>
          <a:p>
            <a:r>
              <a:rPr lang="ar-SY" sz="3000" b="1" dirty="0" smtClean="0">
                <a:solidFill>
                  <a:srgbClr val="00B0F0"/>
                </a:solidFill>
                <a:latin typeface="Alexandria" charset="0"/>
                <a:cs typeface="Alexandria" charset="0"/>
              </a:rPr>
              <a:t>مناهج وأساليب البحث العلمي</a:t>
            </a:r>
          </a:p>
          <a:p>
            <a:pPr algn="ctr"/>
            <a:r>
              <a:rPr lang="en-US" sz="3000" b="1" dirty="0" smtClean="0">
                <a:solidFill>
                  <a:srgbClr val="00B0F0"/>
                </a:solidFill>
                <a:latin typeface="Alexandria" charset="0"/>
                <a:cs typeface="Alexandria" charset="0"/>
              </a:rPr>
              <a:t>Research Methods</a:t>
            </a:r>
            <a:endParaRPr lang="en-US" sz="30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SY" sz="2800" b="1" dirty="0" smtClean="0">
                <a:solidFill>
                  <a:schemeClr val="tx1"/>
                </a:solidFill>
                <a:latin typeface="Alexandria" charset="0"/>
                <a:cs typeface="Alexandria" charset="0"/>
              </a:rPr>
              <a:t>2</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56293" cy="707886"/>
          </a:xfrm>
          <a:prstGeom prst="rect">
            <a:avLst/>
          </a:prstGeom>
          <a:noFill/>
        </p:spPr>
        <p:txBody>
          <a:bodyPr wrap="none" rtlCol="0">
            <a:spAutoFit/>
          </a:bodyPr>
          <a:lstStyle/>
          <a:p>
            <a:r>
              <a:rPr lang="en-US" sz="2000" dirty="0">
                <a:latin typeface="Alexandria" charset="0"/>
                <a:cs typeface="Alexandria" charset="0"/>
              </a:rPr>
              <a:t>REC 001</a:t>
            </a:r>
          </a:p>
          <a:p>
            <a:r>
              <a:rPr lang="en-US" sz="2000" dirty="0">
                <a:latin typeface="Alexandria" charset="0"/>
                <a:cs typeface="Alexandria" charset="0"/>
              </a:rPr>
              <a:t>Research Essentials Completed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Fayez Ali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pPr algn="r"/>
            <a:r>
              <a:rPr lang="ar-SY" sz="2800" b="1" dirty="0" smtClean="0">
                <a:latin typeface="Alexandria" charset="0"/>
                <a:cs typeface="Alexandria" charset="0"/>
              </a:rPr>
              <a:t>مخطط العرض</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a:t>
            </a:r>
            <a:r>
              <a:rPr lang="ar-SY" sz="4400" b="1" dirty="0" smtClean="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889000" y="2091058"/>
            <a:ext cx="10541000" cy="3888885"/>
          </a:xfrm>
          <a:prstGeom prst="rect">
            <a:avLst/>
          </a:prstGeom>
          <a:noFill/>
        </p:spPr>
        <p:txBody>
          <a:bodyPr wrap="square" rtlCol="0">
            <a:spAutoFit/>
          </a:bodyPr>
          <a:lstStyle/>
          <a:p>
            <a:pPr marL="854075" indent="-396875" algn="r" rtl="1">
              <a:lnSpc>
                <a:spcPct val="200000"/>
              </a:lnSpc>
              <a:buFont typeface="Wingdings" panose="05000000000000000000" pitchFamily="2" charset="2"/>
              <a:buChar char="§"/>
            </a:pPr>
            <a:r>
              <a:rPr lang="ar-SY" dirty="0" smtClean="0">
                <a:latin typeface="Alexandria" charset="0"/>
                <a:cs typeface="Alexandria" charset="0"/>
              </a:rPr>
              <a:t>مقدمة</a:t>
            </a:r>
            <a:endParaRPr lang="ar-SY" dirty="0">
              <a:latin typeface="Alexandria" charset="0"/>
              <a:cs typeface="Alexandria" charset="0"/>
            </a:endParaRPr>
          </a:p>
          <a:p>
            <a:pPr marL="742950" lvl="1" indent="-285750" algn="r" rtl="1" eaLnBrk="0" fontAlgn="base" hangingPunct="0">
              <a:lnSpc>
                <a:spcPct val="200000"/>
              </a:lnSpc>
              <a:spcBef>
                <a:spcPct val="0"/>
              </a:spcBef>
              <a:spcAft>
                <a:spcPct val="0"/>
              </a:spcAft>
              <a:buFont typeface="Wingdings" panose="05000000000000000000" pitchFamily="2" charset="2"/>
              <a:buChar char="§"/>
              <a:defRPr/>
            </a:pPr>
            <a:r>
              <a:rPr lang="ar-SY" dirty="0">
                <a:latin typeface="Alexandria" charset="0"/>
                <a:cs typeface="Alexandria" charset="0"/>
              </a:rPr>
              <a:t>تصنيف مناهج وأساليب البحث العلمي</a:t>
            </a:r>
            <a:endParaRPr lang="en-US" dirty="0">
              <a:latin typeface="Alexandria" charset="0"/>
              <a:cs typeface="Alexandria" charset="0"/>
            </a:endParaRPr>
          </a:p>
          <a:p>
            <a:pPr marL="742950" lvl="1" indent="-285750" algn="r" rtl="1" eaLnBrk="0" fontAlgn="base" hangingPunct="0">
              <a:lnSpc>
                <a:spcPct val="200000"/>
              </a:lnSpc>
              <a:spcBef>
                <a:spcPct val="0"/>
              </a:spcBef>
              <a:spcAft>
                <a:spcPct val="0"/>
              </a:spcAft>
              <a:buFont typeface="Wingdings" panose="05000000000000000000" pitchFamily="2" charset="2"/>
              <a:buChar char="§"/>
              <a:defRPr/>
            </a:pPr>
            <a:r>
              <a:rPr lang="ar-SY" dirty="0">
                <a:latin typeface="Alexandria" charset="0"/>
                <a:cs typeface="Alexandria" charset="0"/>
              </a:rPr>
              <a:t>المنهج التاريخي</a:t>
            </a:r>
            <a:endParaRPr lang="en-US" dirty="0">
              <a:latin typeface="Alexandria" charset="0"/>
              <a:cs typeface="Alexandria" charset="0"/>
            </a:endParaRPr>
          </a:p>
          <a:p>
            <a:pPr marL="742950" lvl="1" indent="-285750" algn="r" rtl="1" eaLnBrk="0" fontAlgn="base" hangingPunct="0">
              <a:lnSpc>
                <a:spcPct val="200000"/>
              </a:lnSpc>
              <a:spcBef>
                <a:spcPct val="0"/>
              </a:spcBef>
              <a:spcAft>
                <a:spcPct val="0"/>
              </a:spcAft>
              <a:buFont typeface="Wingdings" panose="05000000000000000000" pitchFamily="2" charset="2"/>
              <a:buChar char="§"/>
              <a:defRPr/>
            </a:pPr>
            <a:r>
              <a:rPr lang="ar-SY" dirty="0">
                <a:latin typeface="Alexandria" charset="0"/>
                <a:cs typeface="Alexandria" charset="0"/>
              </a:rPr>
              <a:t>المنهج الوصفي</a:t>
            </a:r>
          </a:p>
          <a:p>
            <a:pPr marL="742950" lvl="1" indent="-285750" algn="r" rtl="1" eaLnBrk="0" fontAlgn="base" hangingPunct="0">
              <a:lnSpc>
                <a:spcPct val="200000"/>
              </a:lnSpc>
              <a:spcBef>
                <a:spcPct val="0"/>
              </a:spcBef>
              <a:spcAft>
                <a:spcPct val="0"/>
              </a:spcAft>
              <a:buFont typeface="Wingdings" panose="05000000000000000000" pitchFamily="2" charset="2"/>
              <a:buChar char="§"/>
              <a:defRPr/>
            </a:pPr>
            <a:r>
              <a:rPr lang="ar-SY" dirty="0">
                <a:latin typeface="Alexandria" charset="0"/>
                <a:cs typeface="Alexandria" charset="0"/>
              </a:rPr>
              <a:t>المنهج التجريبي</a:t>
            </a:r>
            <a:endParaRPr lang="en-US" dirty="0">
              <a:latin typeface="Alexandria" charset="0"/>
              <a:cs typeface="Alexandria" charset="0"/>
            </a:endParaRPr>
          </a:p>
          <a:p>
            <a:pPr marL="742950" lvl="1" indent="-285750" algn="r" rtl="1" eaLnBrk="0" fontAlgn="base" hangingPunct="0">
              <a:lnSpc>
                <a:spcPct val="200000"/>
              </a:lnSpc>
              <a:spcBef>
                <a:spcPct val="0"/>
              </a:spcBef>
              <a:spcAft>
                <a:spcPct val="0"/>
              </a:spcAft>
              <a:buFont typeface="Wingdings" panose="05000000000000000000" pitchFamily="2" charset="2"/>
              <a:buChar char="§"/>
              <a:defRPr/>
            </a:pPr>
            <a:r>
              <a:rPr lang="ar-SY" dirty="0">
                <a:latin typeface="Alexandria" charset="0"/>
                <a:cs typeface="Alexandria" charset="0"/>
              </a:rPr>
              <a:t>المنهج الإجرائي (التطويري)</a:t>
            </a:r>
            <a:endParaRPr lang="en-US" dirty="0">
              <a:latin typeface="Alexandria" charset="0"/>
              <a:cs typeface="Alexandria" charset="0"/>
            </a:endParaRPr>
          </a:p>
          <a:p>
            <a:pPr marL="742950" lvl="1" indent="-285750" algn="r" rtl="1" eaLnBrk="0" fontAlgn="base" hangingPunct="0">
              <a:lnSpc>
                <a:spcPct val="200000"/>
              </a:lnSpc>
              <a:spcBef>
                <a:spcPct val="0"/>
              </a:spcBef>
              <a:spcAft>
                <a:spcPct val="0"/>
              </a:spcAft>
              <a:buFont typeface="Wingdings" panose="05000000000000000000" pitchFamily="2" charset="2"/>
              <a:buChar char="§"/>
              <a:defRPr/>
            </a:pPr>
            <a:r>
              <a:rPr lang="ar-SY" dirty="0">
                <a:latin typeface="Alexandria" charset="0"/>
                <a:cs typeface="Alexandria" charset="0"/>
              </a:rPr>
              <a:t>خلاصة</a:t>
            </a:r>
            <a:endParaRPr lang="en-US"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0"/>
            <a:ext cx="8417320" cy="3736407"/>
          </a:xfrm>
          <a:prstGeom prst="rect">
            <a:avLst/>
          </a:prstGeom>
          <a:noFill/>
        </p:spPr>
        <p:txBody>
          <a:bodyPr wrap="square" rtlCol="0">
            <a:spAutoFit/>
          </a:bodyPr>
          <a:lstStyle/>
          <a:p>
            <a:pPr marL="373854" lvl="0" indent="-285750" algn="just" defTabSz="685800" rtl="1">
              <a:lnSpc>
                <a:spcPct val="200000"/>
              </a:lnSpc>
              <a:spcBef>
                <a:spcPct val="20000"/>
              </a:spcBef>
              <a:buClr>
                <a:srgbClr val="C00000"/>
              </a:buClr>
              <a:buSzPct val="95000"/>
              <a:buFont typeface="Wingdings" panose="05000000000000000000" pitchFamily="2" charset="2"/>
              <a:buChar char="§"/>
              <a:tabLst>
                <a:tab pos="130966" algn="l"/>
              </a:tabLst>
              <a:defRPr/>
            </a:pPr>
            <a:r>
              <a:rPr lang="ar-SA" sz="1600" b="1" dirty="0">
                <a:latin typeface="Alexandria" pitchFamily="2" charset="-78"/>
                <a:ea typeface="Roboto" pitchFamily="2" charset="0"/>
                <a:cs typeface="Alexandria" pitchFamily="2" charset="-78"/>
              </a:rPr>
              <a:t>المنهج العلمي </a:t>
            </a:r>
            <a:r>
              <a:rPr lang="ar-SA" sz="1600" dirty="0">
                <a:latin typeface="Alexandria" pitchFamily="2" charset="-78"/>
                <a:ea typeface="Roboto" pitchFamily="2" charset="0"/>
                <a:cs typeface="Alexandria" pitchFamily="2" charset="-78"/>
              </a:rPr>
              <a:t>أسلوب للتفكير والعمل يعتمده الباحث لتنظيم أفكاره وتحليلها وعرضها وبالتالي الوصول إلى نتائج وحقائق معقولة حول الظاهرة موضوع الدراسة</a:t>
            </a:r>
            <a:r>
              <a:rPr lang="ar-SA" sz="1600" dirty="0" smtClean="0">
                <a:latin typeface="Alexandria" pitchFamily="2" charset="-78"/>
                <a:ea typeface="Roboto" pitchFamily="2" charset="0"/>
                <a:cs typeface="Alexandria" pitchFamily="2" charset="-78"/>
              </a:rPr>
              <a:t>.</a:t>
            </a:r>
            <a:endParaRPr lang="en-US" sz="1600" dirty="0" smtClean="0">
              <a:latin typeface="Alexandria" pitchFamily="2" charset="-78"/>
              <a:ea typeface="Roboto" pitchFamily="2" charset="0"/>
              <a:cs typeface="Alexandria" pitchFamily="2" charset="-78"/>
            </a:endParaRPr>
          </a:p>
          <a:p>
            <a:pPr marL="373854" indent="-285750" algn="just" defTabSz="685800" rtl="1">
              <a:lnSpc>
                <a:spcPct val="200000"/>
              </a:lnSpc>
              <a:spcBef>
                <a:spcPct val="20000"/>
              </a:spcBef>
              <a:buClr>
                <a:srgbClr val="C00000"/>
              </a:buClr>
              <a:buSzPct val="95000"/>
              <a:buFont typeface="Wingdings" panose="05000000000000000000" pitchFamily="2" charset="2"/>
              <a:buChar char="§"/>
              <a:tabLst>
                <a:tab pos="130966" algn="l"/>
              </a:tabLst>
              <a:defRPr/>
            </a:pPr>
            <a:r>
              <a:rPr lang="ar-SA" sz="1600" dirty="0">
                <a:latin typeface="Alexandria" pitchFamily="2" charset="-78"/>
                <a:ea typeface="Roboto" pitchFamily="2" charset="0"/>
                <a:cs typeface="Alexandria" pitchFamily="2" charset="-78"/>
              </a:rPr>
              <a:t>ويمتاز هذا الأسلوب بالمرحلية بمعنى أنه يتكون من مجموعة من المراحل المتسلسلة </a:t>
            </a:r>
            <a:r>
              <a:rPr lang="ar-SA" sz="1600" dirty="0" smtClean="0">
                <a:latin typeface="Alexandria" pitchFamily="2" charset="-78"/>
                <a:ea typeface="Roboto" pitchFamily="2" charset="0"/>
                <a:cs typeface="Alexandria" pitchFamily="2" charset="-78"/>
              </a:rPr>
              <a:t>والمترابطة</a:t>
            </a:r>
            <a:r>
              <a:rPr lang="en-US" sz="1600" dirty="0" smtClean="0">
                <a:latin typeface="Alexandria" pitchFamily="2" charset="-78"/>
                <a:ea typeface="Roboto" pitchFamily="2" charset="0"/>
                <a:cs typeface="Alexandria" pitchFamily="2" charset="-78"/>
              </a:rPr>
              <a:t>.</a:t>
            </a:r>
            <a:endParaRPr lang="ar-SA" sz="1600" dirty="0">
              <a:latin typeface="Alexandria" pitchFamily="2" charset="-78"/>
              <a:ea typeface="Roboto" pitchFamily="2" charset="0"/>
              <a:cs typeface="Alexandria" pitchFamily="2" charset="-78"/>
            </a:endParaRPr>
          </a:p>
          <a:p>
            <a:pPr marL="431004" indent="-342900" algn="just" defTabSz="685800" rtl="1">
              <a:lnSpc>
                <a:spcPct val="200000"/>
              </a:lnSpc>
              <a:spcBef>
                <a:spcPct val="20000"/>
              </a:spcBef>
              <a:buClr>
                <a:srgbClr val="C00000"/>
              </a:buClr>
              <a:buSzPct val="95000"/>
              <a:buFont typeface="+mj-lt"/>
              <a:buAutoNum type="arabicPeriod"/>
              <a:tabLst>
                <a:tab pos="130966" algn="l"/>
              </a:tabLst>
              <a:defRPr/>
            </a:pPr>
            <a:r>
              <a:rPr kumimoji="1" lang="ar-SY" altLang="ja-JP" sz="1600" kern="0" dirty="0">
                <a:latin typeface="Alexandria" pitchFamily="2" charset="-78"/>
                <a:cs typeface="Alexandria" pitchFamily="2" charset="-78"/>
              </a:rPr>
              <a:t>تحديد مشكلة الدراسة</a:t>
            </a:r>
            <a:endParaRPr kumimoji="1" lang="ja-JP" altLang="en-US" sz="1600" kern="0" dirty="0">
              <a:latin typeface="Alexandria" pitchFamily="2" charset="-78"/>
              <a:cs typeface="Alexandria" pitchFamily="2" charset="-78"/>
            </a:endParaRPr>
          </a:p>
          <a:p>
            <a:pPr marL="431004" indent="-342900" algn="just" defTabSz="685800" rtl="1">
              <a:lnSpc>
                <a:spcPct val="200000"/>
              </a:lnSpc>
              <a:spcBef>
                <a:spcPct val="20000"/>
              </a:spcBef>
              <a:buClr>
                <a:srgbClr val="C00000"/>
              </a:buClr>
              <a:buSzPct val="95000"/>
              <a:buFont typeface="+mj-lt"/>
              <a:buAutoNum type="arabicPeriod"/>
              <a:tabLst>
                <a:tab pos="130966" algn="l"/>
              </a:tabLst>
              <a:defRPr/>
            </a:pPr>
            <a:r>
              <a:rPr kumimoji="1" lang="ar-SY" altLang="ja-JP" sz="1600" kern="0" dirty="0">
                <a:latin typeface="Alexandria" pitchFamily="2" charset="-78"/>
                <a:cs typeface="Alexandria" pitchFamily="2" charset="-78"/>
              </a:rPr>
              <a:t>وضع وصياغة الفرضيات</a:t>
            </a:r>
            <a:endParaRPr kumimoji="1" lang="ja-JP" altLang="en-US" sz="1600" kern="0" dirty="0">
              <a:latin typeface="Alexandria" pitchFamily="2" charset="-78"/>
              <a:cs typeface="Alexandria" pitchFamily="2" charset="-78"/>
            </a:endParaRPr>
          </a:p>
          <a:p>
            <a:pPr marL="431004" indent="-342900" algn="just" defTabSz="685800" rtl="1">
              <a:lnSpc>
                <a:spcPct val="200000"/>
              </a:lnSpc>
              <a:spcBef>
                <a:spcPct val="20000"/>
              </a:spcBef>
              <a:buClr>
                <a:srgbClr val="C00000"/>
              </a:buClr>
              <a:buSzPct val="95000"/>
              <a:buFont typeface="+mj-lt"/>
              <a:buAutoNum type="arabicPeriod"/>
              <a:tabLst>
                <a:tab pos="130966" algn="l"/>
              </a:tabLst>
              <a:defRPr/>
            </a:pPr>
            <a:r>
              <a:rPr kumimoji="1" lang="ar-SY" altLang="ja-JP" sz="1600" kern="0" dirty="0">
                <a:latin typeface="Alexandria" pitchFamily="2" charset="-78"/>
                <a:cs typeface="Alexandria" pitchFamily="2" charset="-78"/>
              </a:rPr>
              <a:t>عرض النتائج ووضع </a:t>
            </a:r>
            <a:r>
              <a:rPr kumimoji="1" lang="ar-SY" altLang="ja-JP" sz="1600" kern="0" dirty="0" smtClean="0">
                <a:latin typeface="Alexandria" pitchFamily="2" charset="-78"/>
                <a:cs typeface="Alexandria" pitchFamily="2" charset="-78"/>
              </a:rPr>
              <a:t>التوصيات</a:t>
            </a:r>
            <a:endParaRPr kumimoji="1" lang="ja-JP" altLang="en-US" sz="1600" kern="0" dirty="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902921" y="729958"/>
            <a:ext cx="3902032" cy="521970"/>
          </a:xfrm>
          <a:prstGeom prst="rect">
            <a:avLst/>
          </a:prstGeom>
          <a:noFill/>
        </p:spPr>
        <p:txBody>
          <a:bodyPr wrap="square" rtlCol="0">
            <a:spAutoFit/>
          </a:bodyPr>
          <a:lstStyle/>
          <a:p>
            <a:pPr algn="ctr"/>
            <a:r>
              <a:rPr lang="ar-SY" sz="2800" b="1" dirty="0" smtClean="0">
                <a:latin typeface="Alexandria" charset="0"/>
                <a:cs typeface="Alexandria" charset="0"/>
              </a:rPr>
              <a:t>مقدمة</a:t>
            </a:r>
            <a:endParaRPr lang="en-US" sz="2800" b="1" dirty="0">
              <a:latin typeface="Alexandria" charset="0"/>
              <a:cs typeface="Alexandria"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9" y="729958"/>
            <a:ext cx="3902032" cy="521970"/>
          </a:xfrm>
          <a:prstGeom prst="rect">
            <a:avLst/>
          </a:prstGeom>
          <a:noFill/>
        </p:spPr>
        <p:txBody>
          <a:bodyPr wrap="square" rtlCol="0">
            <a:spAutoFit/>
          </a:bodyPr>
          <a:lstStyle/>
          <a:p>
            <a:pPr algn="ctr"/>
            <a:r>
              <a:rPr lang="ar-SY" sz="2800" b="1" dirty="0" smtClean="0">
                <a:latin typeface="Alexandria" charset="0"/>
                <a:cs typeface="Alexandria" charset="0"/>
              </a:rPr>
              <a:t>مقدمة</a:t>
            </a:r>
            <a:endParaRPr lang="en-US" sz="2800" b="1" dirty="0">
              <a:latin typeface="Alexandria" charset="0"/>
              <a:cs typeface="Alexandria" charset="0"/>
            </a:endParaRPr>
          </a:p>
        </p:txBody>
      </p:sp>
      <p:sp>
        <p:nvSpPr>
          <p:cNvPr id="7" name="TextBox 6"/>
          <p:cNvSpPr txBox="1"/>
          <p:nvPr/>
        </p:nvSpPr>
        <p:spPr>
          <a:xfrm>
            <a:off x="1675976" y="1468530"/>
            <a:ext cx="8417320" cy="3194721"/>
          </a:xfrm>
          <a:prstGeom prst="rect">
            <a:avLst/>
          </a:prstGeom>
          <a:noFill/>
        </p:spPr>
        <p:txBody>
          <a:bodyPr wrap="square" rtlCol="0">
            <a:spAutoFit/>
          </a:bodyPr>
          <a:lstStyle/>
          <a:p>
            <a:pPr marL="373854" indent="-285750" algn="r" rtl="1">
              <a:lnSpc>
                <a:spcPct val="200000"/>
              </a:lnSpc>
              <a:spcBef>
                <a:spcPct val="20000"/>
              </a:spcBef>
              <a:buClr>
                <a:srgbClr val="C00000"/>
              </a:buClr>
              <a:buSzPct val="95000"/>
              <a:buFont typeface="Wingdings" panose="05000000000000000000" pitchFamily="2" charset="2"/>
              <a:buChar char="§"/>
              <a:tabLst>
                <a:tab pos="130966" algn="l"/>
              </a:tabLst>
            </a:pPr>
            <a:r>
              <a:rPr lang="ar-SY" sz="1600" dirty="0" smtClean="0">
                <a:latin typeface="Alexandria" pitchFamily="2" charset="-78"/>
                <a:cs typeface="Alexandria" pitchFamily="2" charset="-78"/>
              </a:rPr>
              <a:t>يرتبط الأسلوب أو المنهج العلمي الذي يستخدمه الباحث بموضوع ومحتوى الظاهرة المدروسة.</a:t>
            </a:r>
          </a:p>
          <a:p>
            <a:pPr marL="373854" indent="-285750" algn="r" rtl="1">
              <a:lnSpc>
                <a:spcPct val="200000"/>
              </a:lnSpc>
              <a:spcBef>
                <a:spcPct val="20000"/>
              </a:spcBef>
              <a:buClr>
                <a:srgbClr val="C00000"/>
              </a:buClr>
              <a:buSzPct val="95000"/>
              <a:buFont typeface="Wingdings" panose="05000000000000000000" pitchFamily="2" charset="2"/>
              <a:buChar char="§"/>
              <a:tabLst>
                <a:tab pos="130966" algn="l"/>
              </a:tabLst>
            </a:pPr>
            <a:r>
              <a:rPr lang="ar-SY" sz="1600" dirty="0" smtClean="0">
                <a:latin typeface="Alexandria" pitchFamily="2" charset="-78"/>
                <a:cs typeface="Alexandria" pitchFamily="2" charset="-78"/>
              </a:rPr>
              <a:t>أي ان أساليب البحث العلمي تختلف باختلاف المشكلات والظواهر المدروسة.</a:t>
            </a:r>
          </a:p>
          <a:p>
            <a:pPr marL="373854" indent="-285750" algn="r" rtl="1">
              <a:lnSpc>
                <a:spcPct val="200000"/>
              </a:lnSpc>
              <a:spcBef>
                <a:spcPct val="20000"/>
              </a:spcBef>
              <a:buClr>
                <a:srgbClr val="C00000"/>
              </a:buClr>
              <a:buSzPct val="95000"/>
              <a:buFont typeface="Wingdings" panose="05000000000000000000" pitchFamily="2" charset="2"/>
              <a:buChar char="§"/>
              <a:tabLst>
                <a:tab pos="130966" algn="l"/>
              </a:tabLst>
            </a:pPr>
            <a:r>
              <a:rPr lang="ar-SY" sz="1600" dirty="0" smtClean="0">
                <a:latin typeface="Alexandria" pitchFamily="2" charset="-78"/>
                <a:cs typeface="Alexandria" pitchFamily="2" charset="-78"/>
              </a:rPr>
              <a:t>ما يصلح لدراسة ظاهرة معينة قد </a:t>
            </a:r>
            <a:r>
              <a:rPr lang="ar-SY" sz="1600" dirty="0" smtClean="0">
                <a:latin typeface="Alexandria" pitchFamily="2" charset="-78"/>
                <a:cs typeface="Alexandria" pitchFamily="2" charset="-78"/>
              </a:rPr>
              <a:t>لا يصلح </a:t>
            </a:r>
            <a:r>
              <a:rPr lang="ar-SY" sz="1600" dirty="0" smtClean="0">
                <a:latin typeface="Alexandria" pitchFamily="2" charset="-78"/>
                <a:cs typeface="Alexandria" pitchFamily="2" charset="-78"/>
              </a:rPr>
              <a:t>لدراسة ظاهرة أخرى نظراً لاختلاف الظواهر المدروسة في خصائصها وموضوعاتها.</a:t>
            </a:r>
          </a:p>
          <a:p>
            <a:pPr marL="373854" indent="-285750" algn="r" rtl="1">
              <a:lnSpc>
                <a:spcPct val="200000"/>
              </a:lnSpc>
              <a:spcBef>
                <a:spcPct val="20000"/>
              </a:spcBef>
              <a:buClr>
                <a:srgbClr val="C00000"/>
              </a:buClr>
              <a:buSzPct val="95000"/>
              <a:buFont typeface="Wingdings" panose="05000000000000000000" pitchFamily="2" charset="2"/>
              <a:buChar char="§"/>
              <a:tabLst>
                <a:tab pos="130966" algn="l"/>
              </a:tabLst>
            </a:pPr>
            <a:r>
              <a:rPr lang="ar-SY" sz="1600" dirty="0" smtClean="0">
                <a:latin typeface="Alexandria" pitchFamily="2" charset="-78"/>
                <a:cs typeface="Alexandria" pitchFamily="2" charset="-78"/>
              </a:rPr>
              <a:t>قد يمكن دراسة ظاهرة ما بأكثر من أسلوب أو منهج علمي.</a:t>
            </a:r>
          </a:p>
        </p:txBody>
      </p:sp>
    </p:spTree>
    <p:extLst>
      <p:ext uri="{BB962C8B-B14F-4D97-AF65-F5344CB8AC3E}">
        <p14:creationId xmlns:p14="http://schemas.microsoft.com/office/powerpoint/2010/main" val="25129955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60431" y="729958"/>
            <a:ext cx="5205046" cy="400110"/>
          </a:xfrm>
          <a:prstGeom prst="rect">
            <a:avLst/>
          </a:prstGeom>
          <a:noFill/>
        </p:spPr>
        <p:txBody>
          <a:bodyPr wrap="square" rtlCol="0">
            <a:spAutoFit/>
          </a:bodyPr>
          <a:lstStyle/>
          <a:p>
            <a:pPr algn="ctr"/>
            <a:r>
              <a:rPr kumimoji="1" lang="ar-SY" sz="2000" b="1" kern="0" dirty="0">
                <a:solidFill>
                  <a:schemeClr val="bg2">
                    <a:lumMod val="10000"/>
                  </a:schemeClr>
                </a:solidFill>
                <a:latin typeface="Alexandria" pitchFamily="2" charset="-78"/>
                <a:cs typeface="Alexandria" pitchFamily="2" charset="-78"/>
              </a:rPr>
              <a:t>الخصائص العامة لمناهج البحث العلمي</a:t>
            </a:r>
            <a:endParaRPr kumimoji="1" lang="en-US" sz="2000" b="1" kern="0" dirty="0">
              <a:solidFill>
                <a:schemeClr val="bg2">
                  <a:lumMod val="10000"/>
                </a:schemeClr>
              </a:solidFill>
              <a:latin typeface="Alexandria" pitchFamily="2" charset="-78"/>
              <a:cs typeface="Alexandria" pitchFamily="2" charset="-78"/>
            </a:endParaRPr>
          </a:p>
        </p:txBody>
      </p:sp>
      <p:sp>
        <p:nvSpPr>
          <p:cNvPr id="7" name="TextBox 6"/>
          <p:cNvSpPr txBox="1"/>
          <p:nvPr/>
        </p:nvSpPr>
        <p:spPr>
          <a:xfrm>
            <a:off x="1675976" y="1468530"/>
            <a:ext cx="8417320" cy="4154984"/>
          </a:xfrm>
          <a:prstGeom prst="rect">
            <a:avLst/>
          </a:prstGeom>
          <a:noFill/>
        </p:spPr>
        <p:txBody>
          <a:bodyPr wrap="square" rtlCol="0">
            <a:spAutoFit/>
          </a:bodyPr>
          <a:lstStyle/>
          <a:p>
            <a:pPr marL="342900" lvl="0" indent="-342900" algn="just" defTabSz="1632753" rtl="1">
              <a:lnSpc>
                <a:spcPct val="150000"/>
              </a:lnSpc>
              <a:buFont typeface="Wingdings" panose="05000000000000000000" pitchFamily="2" charset="2"/>
              <a:buChar char="§"/>
              <a:defRPr/>
            </a:pPr>
            <a:r>
              <a:rPr kumimoji="1" lang="ar-SY" altLang="ja-JP" sz="1600" kern="0" dirty="0" smtClean="0">
                <a:solidFill>
                  <a:schemeClr val="bg2">
                    <a:lumMod val="10000"/>
                  </a:schemeClr>
                </a:solidFill>
                <a:latin typeface="Alexandria" pitchFamily="2" charset="-78"/>
                <a:cs typeface="Alexandria" pitchFamily="2" charset="-78"/>
              </a:rPr>
              <a:t>يتمثل القاسم المشترك بين مناهج وأساليب البحث العلمي المختلفة في مجموعة من الخصائص والميزات أهمها:</a:t>
            </a:r>
          </a:p>
          <a:p>
            <a:pPr marL="342900" lvl="0" indent="-342900" algn="just" defTabSz="1632753" rtl="1">
              <a:lnSpc>
                <a:spcPct val="150000"/>
              </a:lnSpc>
              <a:buFont typeface="+mj-lt"/>
              <a:buAutoNum type="alphaLcParenR"/>
              <a:defRPr/>
            </a:pPr>
            <a:r>
              <a:rPr kumimoji="1" lang="ar-SY" altLang="ja-JP" sz="1600" kern="0" dirty="0" smtClean="0">
                <a:solidFill>
                  <a:schemeClr val="bg2">
                    <a:lumMod val="10000"/>
                  </a:schemeClr>
                </a:solidFill>
                <a:latin typeface="Alexandria" pitchFamily="2" charset="-78"/>
                <a:cs typeface="Alexandria" pitchFamily="2" charset="-78"/>
              </a:rPr>
              <a:t>طريقة التفكير والعمل المنظمة التي تقوم على الملاحظة والحقائق العلمية وتشمل مجموعة من المراحل المتسلسلة والمترابطة.</a:t>
            </a:r>
          </a:p>
          <a:p>
            <a:pPr marL="342900" lvl="0" indent="-342900" algn="just" defTabSz="1632753" rtl="1">
              <a:lnSpc>
                <a:spcPct val="150000"/>
              </a:lnSpc>
              <a:buFont typeface="+mj-lt"/>
              <a:buAutoNum type="alphaLcParenR"/>
              <a:defRPr/>
            </a:pPr>
            <a:r>
              <a:rPr kumimoji="1" lang="ar-SY" altLang="ja-JP" sz="1600" kern="0" dirty="0" smtClean="0">
                <a:solidFill>
                  <a:schemeClr val="bg2">
                    <a:lumMod val="10000"/>
                  </a:schemeClr>
                </a:solidFill>
                <a:latin typeface="Alexandria" pitchFamily="2" charset="-78"/>
                <a:cs typeface="Alexandria" pitchFamily="2" charset="-78"/>
              </a:rPr>
              <a:t>الموضوعية (</a:t>
            </a:r>
            <a:r>
              <a:rPr kumimoji="1" lang="en-US" altLang="ja-JP" sz="1600" kern="0" dirty="0" smtClean="0">
                <a:solidFill>
                  <a:schemeClr val="bg2">
                    <a:lumMod val="10000"/>
                  </a:schemeClr>
                </a:solidFill>
                <a:latin typeface="Alexandria" pitchFamily="2" charset="-78"/>
                <a:cs typeface="Alexandria" pitchFamily="2" charset="-78"/>
              </a:rPr>
              <a:t>Objectivity</a:t>
            </a:r>
            <a:r>
              <a:rPr kumimoji="1" lang="ar-SY" altLang="ja-JP" sz="1600" kern="0" dirty="0" smtClean="0">
                <a:solidFill>
                  <a:schemeClr val="bg2">
                    <a:lumMod val="10000"/>
                  </a:schemeClr>
                </a:solidFill>
                <a:latin typeface="Alexandria" pitchFamily="2" charset="-78"/>
                <a:cs typeface="Alexandria" pitchFamily="2" charset="-78"/>
              </a:rPr>
              <a:t>) والبعد عن التحيز والاتجاهات والميول الشخصية.</a:t>
            </a:r>
          </a:p>
          <a:p>
            <a:pPr marL="342900" lvl="0" indent="-342900" algn="just" defTabSz="1632753" rtl="1">
              <a:lnSpc>
                <a:spcPct val="150000"/>
              </a:lnSpc>
              <a:buFont typeface="+mj-lt"/>
              <a:buAutoNum type="alphaLcParenR"/>
              <a:defRPr/>
            </a:pPr>
            <a:r>
              <a:rPr kumimoji="1" lang="ar-SY" altLang="ja-JP" sz="1600" kern="0" dirty="0" smtClean="0">
                <a:solidFill>
                  <a:schemeClr val="bg2">
                    <a:lumMod val="10000"/>
                  </a:schemeClr>
                </a:solidFill>
                <a:latin typeface="Alexandria" pitchFamily="2" charset="-78"/>
                <a:cs typeface="Alexandria" pitchFamily="2" charset="-78"/>
              </a:rPr>
              <a:t>الديناميكية والمرونة أي قابلة للتعديل والتغيير من وقت لأخر نظراً للتقدم على العلوم.</a:t>
            </a:r>
          </a:p>
          <a:p>
            <a:pPr marL="342900" lvl="0" indent="-342900" algn="just" defTabSz="1632753" rtl="1">
              <a:lnSpc>
                <a:spcPct val="150000"/>
              </a:lnSpc>
              <a:buFont typeface="+mj-lt"/>
              <a:buAutoNum type="alphaLcParenR"/>
              <a:defRPr/>
            </a:pPr>
            <a:r>
              <a:rPr kumimoji="1" lang="ar-SY" altLang="ja-JP" sz="1600" kern="0" dirty="0" smtClean="0">
                <a:solidFill>
                  <a:schemeClr val="bg2">
                    <a:lumMod val="10000"/>
                  </a:schemeClr>
                </a:solidFill>
                <a:latin typeface="Alexandria" pitchFamily="2" charset="-78"/>
                <a:cs typeface="Alexandria" pitchFamily="2" charset="-78"/>
              </a:rPr>
              <a:t>إمكانية التثبت من نتائج البحث العلمي في أي وقت.</a:t>
            </a:r>
          </a:p>
          <a:p>
            <a:pPr marL="342900" lvl="0" indent="-342900" algn="just" defTabSz="1632753" rtl="1">
              <a:lnSpc>
                <a:spcPct val="150000"/>
              </a:lnSpc>
              <a:buFont typeface="+mj-lt"/>
              <a:buAutoNum type="alphaLcParenR"/>
              <a:defRPr/>
            </a:pPr>
            <a:r>
              <a:rPr kumimoji="1" lang="ar-SY" altLang="ja-JP" sz="1600" kern="0" dirty="0" smtClean="0">
                <a:solidFill>
                  <a:schemeClr val="bg2">
                    <a:lumMod val="10000"/>
                  </a:schemeClr>
                </a:solidFill>
                <a:latin typeface="Alexandria" pitchFamily="2" charset="-78"/>
                <a:cs typeface="Alexandria" pitchFamily="2" charset="-78"/>
              </a:rPr>
              <a:t>التعميم (</a:t>
            </a:r>
            <a:r>
              <a:rPr kumimoji="1" lang="en-US" altLang="ja-JP" sz="1600" kern="0" dirty="0" smtClean="0">
                <a:solidFill>
                  <a:schemeClr val="bg2">
                    <a:lumMod val="10000"/>
                  </a:schemeClr>
                </a:solidFill>
                <a:latin typeface="Alexandria" pitchFamily="2" charset="-78"/>
                <a:cs typeface="Alexandria" pitchFamily="2" charset="-78"/>
              </a:rPr>
              <a:t>Generalization</a:t>
            </a:r>
            <a:r>
              <a:rPr kumimoji="1" lang="ar-SY" altLang="ja-JP" sz="1600" kern="0" dirty="0" smtClean="0">
                <a:solidFill>
                  <a:schemeClr val="bg2">
                    <a:lumMod val="10000"/>
                  </a:schemeClr>
                </a:solidFill>
                <a:latin typeface="Alexandria" pitchFamily="2" charset="-78"/>
                <a:cs typeface="Alexandria" pitchFamily="2" charset="-78"/>
              </a:rPr>
              <a:t> ) حيث يمكن تعميم نتائج البحوث العلمية ليتم الاستفادة منها في دراسة ظواهر أخرى مشابهة.</a:t>
            </a:r>
          </a:p>
          <a:p>
            <a:pPr marL="342900" lvl="0" indent="-342900" algn="just" defTabSz="1632753" rtl="1">
              <a:lnSpc>
                <a:spcPct val="150000"/>
              </a:lnSpc>
              <a:buFont typeface="+mj-lt"/>
              <a:buAutoNum type="alphaLcParenR"/>
              <a:defRPr/>
            </a:pPr>
            <a:r>
              <a:rPr kumimoji="1" lang="ar-SY" altLang="ja-JP" sz="1600" kern="0" dirty="0" smtClean="0">
                <a:solidFill>
                  <a:schemeClr val="bg2">
                    <a:lumMod val="10000"/>
                  </a:schemeClr>
                </a:solidFill>
                <a:latin typeface="Alexandria" pitchFamily="2" charset="-78"/>
                <a:cs typeface="Alexandria" pitchFamily="2" charset="-78"/>
              </a:rPr>
              <a:t>القدرة على التنبؤ (</a:t>
            </a:r>
            <a:r>
              <a:rPr kumimoji="1" lang="en-US" altLang="ja-JP" sz="1600" kern="0" dirty="0" smtClean="0">
                <a:solidFill>
                  <a:schemeClr val="bg2">
                    <a:lumMod val="10000"/>
                  </a:schemeClr>
                </a:solidFill>
                <a:latin typeface="Alexandria" pitchFamily="2" charset="-78"/>
                <a:cs typeface="Alexandria" pitchFamily="2" charset="-78"/>
              </a:rPr>
              <a:t>Predictability</a:t>
            </a:r>
            <a:r>
              <a:rPr kumimoji="1" lang="ar-SY" altLang="ja-JP" sz="1600" kern="0" dirty="0" smtClean="0">
                <a:solidFill>
                  <a:schemeClr val="bg2">
                    <a:lumMod val="10000"/>
                  </a:schemeClr>
                </a:solidFill>
                <a:latin typeface="Alexandria" pitchFamily="2" charset="-78"/>
                <a:cs typeface="Alexandria" pitchFamily="2" charset="-78"/>
              </a:rPr>
              <a:t> ) حيث يمكن وضع تصور لما يمكن أن تكون عليه الظواهر المدروسة في المستقبل.</a:t>
            </a:r>
          </a:p>
        </p:txBody>
      </p:sp>
    </p:spTree>
    <p:extLst>
      <p:ext uri="{BB962C8B-B14F-4D97-AF65-F5344CB8AC3E}">
        <p14:creationId xmlns:p14="http://schemas.microsoft.com/office/powerpoint/2010/main" val="6407110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p:cNvSpPr txBox="1"/>
          <p:nvPr/>
        </p:nvSpPr>
        <p:spPr>
          <a:xfrm>
            <a:off x="3083169" y="751122"/>
            <a:ext cx="5158154" cy="400110"/>
          </a:xfrm>
          <a:prstGeom prst="rect">
            <a:avLst/>
          </a:prstGeom>
          <a:noFill/>
        </p:spPr>
        <p:txBody>
          <a:bodyPr wrap="square" rtlCol="0">
            <a:spAutoFit/>
          </a:bodyPr>
          <a:lstStyle/>
          <a:p>
            <a:pPr algn="ctr"/>
            <a:r>
              <a:rPr kumimoji="1" lang="ar-SY" sz="2000" b="1" kern="0" dirty="0">
                <a:solidFill>
                  <a:schemeClr val="bg2">
                    <a:lumMod val="10000"/>
                  </a:schemeClr>
                </a:solidFill>
                <a:latin typeface="Alexandria" pitchFamily="2" charset="-78"/>
                <a:cs typeface="Alexandria" pitchFamily="2" charset="-78"/>
              </a:rPr>
              <a:t>تصنيف مناهج البحث العلمي</a:t>
            </a:r>
            <a:endParaRPr kumimoji="1" lang="en-US" sz="2000" b="1" kern="0" dirty="0">
              <a:solidFill>
                <a:schemeClr val="bg2">
                  <a:lumMod val="10000"/>
                </a:schemeClr>
              </a:solidFill>
              <a:latin typeface="Alexandria" pitchFamily="2" charset="-78"/>
              <a:cs typeface="Alexandria" pitchFamily="2" charset="-78"/>
            </a:endParaRPr>
          </a:p>
        </p:txBody>
      </p:sp>
      <p:sp>
        <p:nvSpPr>
          <p:cNvPr id="12" name="TextBox 11"/>
          <p:cNvSpPr txBox="1"/>
          <p:nvPr/>
        </p:nvSpPr>
        <p:spPr>
          <a:xfrm>
            <a:off x="1675976" y="1468530"/>
            <a:ext cx="8417320" cy="3785652"/>
          </a:xfrm>
          <a:prstGeom prst="rect">
            <a:avLst/>
          </a:prstGeom>
          <a:noFill/>
        </p:spPr>
        <p:txBody>
          <a:bodyPr wrap="square" rtlCol="0">
            <a:spAutoFit/>
          </a:bodyPr>
          <a:lstStyle/>
          <a:p>
            <a:pPr marL="339725" indent="-339725" algn="just" defTabSz="1632753" rtl="1">
              <a:lnSpc>
                <a:spcPct val="200000"/>
              </a:lnSpc>
              <a:buFont typeface="Wingdings" panose="05000000000000000000" pitchFamily="2" charset="2"/>
              <a:buChar char="§"/>
              <a:defRPr/>
            </a:pPr>
            <a:r>
              <a:rPr kumimoji="1" lang="ar-SY" altLang="ja-JP" sz="1600" kern="0" dirty="0" smtClean="0">
                <a:solidFill>
                  <a:schemeClr val="bg2">
                    <a:lumMod val="10000"/>
                  </a:schemeClr>
                </a:solidFill>
                <a:latin typeface="Alexandria" pitchFamily="2" charset="-78"/>
                <a:cs typeface="Alexandria" pitchFamily="2" charset="-78"/>
              </a:rPr>
              <a:t>لم يتفق الباحثون في الماضي والحاضر  على وضع تصنيف موحد لمناهج البحث العلمي  ولكن هناك شبه أجماع على كثير من هذه الأنواع.</a:t>
            </a:r>
          </a:p>
          <a:p>
            <a:pPr marL="339725" indent="-339725" algn="just" defTabSz="1632753" rtl="1">
              <a:lnSpc>
                <a:spcPct val="200000"/>
              </a:lnSpc>
              <a:buFont typeface="Wingdings" panose="05000000000000000000" pitchFamily="2" charset="2"/>
              <a:buChar char="§"/>
              <a:defRPr/>
            </a:pPr>
            <a:r>
              <a:rPr kumimoji="1" lang="ar-SY" altLang="ja-JP" sz="1600" kern="0" dirty="0" smtClean="0">
                <a:solidFill>
                  <a:schemeClr val="bg2">
                    <a:lumMod val="10000"/>
                  </a:schemeClr>
                </a:solidFill>
                <a:latin typeface="Alexandria" pitchFamily="2" charset="-78"/>
                <a:cs typeface="Alexandria" pitchFamily="2" charset="-78"/>
              </a:rPr>
              <a:t>صنف ماركيز مناهج البحث العلمي الى ستة أنواع:</a:t>
            </a:r>
          </a:p>
          <a:p>
            <a:pPr marL="342900" indent="-342900" algn="just" defTabSz="1632753" rtl="1">
              <a:lnSpc>
                <a:spcPct val="150000"/>
              </a:lnSpc>
              <a:buFont typeface="+mj-lt"/>
              <a:buAutoNum type="arabicPeriod"/>
              <a:defRPr/>
            </a:pPr>
            <a:r>
              <a:rPr kumimoji="1" lang="ar-SY" altLang="ja-JP" sz="1600" kern="0" dirty="0" smtClean="0">
                <a:solidFill>
                  <a:schemeClr val="bg2">
                    <a:lumMod val="10000"/>
                  </a:schemeClr>
                </a:solidFill>
                <a:latin typeface="Alexandria" pitchFamily="2" charset="-78"/>
                <a:cs typeface="Alexandria" pitchFamily="2" charset="-78"/>
              </a:rPr>
              <a:t>المنهج الأنثروبولوجي</a:t>
            </a:r>
          </a:p>
          <a:p>
            <a:pPr marL="342900" indent="-342900" algn="just" defTabSz="1632753" rtl="1">
              <a:lnSpc>
                <a:spcPct val="150000"/>
              </a:lnSpc>
              <a:buFont typeface="+mj-lt"/>
              <a:buAutoNum type="arabicPeriod"/>
              <a:defRPr/>
            </a:pPr>
            <a:r>
              <a:rPr kumimoji="1" lang="ar-SY" altLang="ja-JP" sz="1600" kern="0" dirty="0" smtClean="0">
                <a:solidFill>
                  <a:schemeClr val="bg2">
                    <a:lumMod val="10000"/>
                  </a:schemeClr>
                </a:solidFill>
                <a:latin typeface="Alexandria" pitchFamily="2" charset="-78"/>
                <a:cs typeface="Alexandria" pitchFamily="2" charset="-78"/>
              </a:rPr>
              <a:t>المنهج الفلسفي.</a:t>
            </a:r>
          </a:p>
          <a:p>
            <a:pPr marL="342900" indent="-342900" algn="just" defTabSz="1632753" rtl="1">
              <a:lnSpc>
                <a:spcPct val="150000"/>
              </a:lnSpc>
              <a:buFont typeface="+mj-lt"/>
              <a:buAutoNum type="arabicPeriod"/>
              <a:defRPr/>
            </a:pPr>
            <a:r>
              <a:rPr kumimoji="1" lang="ar-SY" altLang="ja-JP" sz="1600" kern="0" dirty="0" smtClean="0">
                <a:solidFill>
                  <a:schemeClr val="bg2">
                    <a:lumMod val="10000"/>
                  </a:schemeClr>
                </a:solidFill>
                <a:latin typeface="Alexandria" pitchFamily="2" charset="-78"/>
                <a:cs typeface="Alexandria" pitchFamily="2" charset="-78"/>
              </a:rPr>
              <a:t>منهج دراسة الحالة.</a:t>
            </a:r>
          </a:p>
          <a:p>
            <a:pPr marL="342900" indent="-342900" algn="just" defTabSz="1632753" rtl="1">
              <a:lnSpc>
                <a:spcPct val="150000"/>
              </a:lnSpc>
              <a:buFont typeface="+mj-lt"/>
              <a:buAutoNum type="arabicPeriod"/>
              <a:defRPr/>
            </a:pPr>
            <a:r>
              <a:rPr kumimoji="1" lang="ar-SY" altLang="ja-JP" sz="1600" kern="0" dirty="0" smtClean="0">
                <a:solidFill>
                  <a:schemeClr val="bg2">
                    <a:lumMod val="10000"/>
                  </a:schemeClr>
                </a:solidFill>
                <a:latin typeface="Alexandria" pitchFamily="2" charset="-78"/>
                <a:cs typeface="Alexandria" pitchFamily="2" charset="-78"/>
              </a:rPr>
              <a:t>المنهج التاريخي.</a:t>
            </a:r>
          </a:p>
          <a:p>
            <a:pPr marL="342900" indent="-342900" algn="just" defTabSz="1632753" rtl="1">
              <a:lnSpc>
                <a:spcPct val="150000"/>
              </a:lnSpc>
              <a:buFont typeface="+mj-lt"/>
              <a:buAutoNum type="arabicPeriod"/>
              <a:defRPr/>
            </a:pPr>
            <a:r>
              <a:rPr kumimoji="1" lang="ar-SY" altLang="ja-JP" sz="1600" kern="0" dirty="0" smtClean="0">
                <a:solidFill>
                  <a:schemeClr val="bg2">
                    <a:lumMod val="10000"/>
                  </a:schemeClr>
                </a:solidFill>
                <a:latin typeface="Alexandria" pitchFamily="2" charset="-78"/>
                <a:cs typeface="Alexandria" pitchFamily="2" charset="-78"/>
              </a:rPr>
              <a:t>منهج الدراسات المسحية</a:t>
            </a:r>
          </a:p>
          <a:p>
            <a:pPr marL="342900" indent="-342900" algn="just" defTabSz="1632753" rtl="1">
              <a:lnSpc>
                <a:spcPct val="150000"/>
              </a:lnSpc>
              <a:buFont typeface="+mj-lt"/>
              <a:buAutoNum type="arabicPeriod"/>
              <a:defRPr/>
            </a:pPr>
            <a:r>
              <a:rPr kumimoji="1" lang="ar-SY" altLang="ja-JP" sz="1600" kern="0" dirty="0" smtClean="0">
                <a:solidFill>
                  <a:schemeClr val="bg2">
                    <a:lumMod val="10000"/>
                  </a:schemeClr>
                </a:solidFill>
                <a:latin typeface="Alexandria" pitchFamily="2" charset="-78"/>
                <a:cs typeface="Alexandria" pitchFamily="2" charset="-78"/>
              </a:rPr>
              <a:t>المنهج التجريبي</a:t>
            </a:r>
            <a:endParaRPr kumimoji="1" lang="ja-JP" altLang="en-US" sz="1600" kern="0" dirty="0">
              <a:solidFill>
                <a:schemeClr val="bg2">
                  <a:lumMod val="1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2855515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10084815" cy="488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507449" y="729958"/>
            <a:ext cx="4253225" cy="430887"/>
          </a:xfrm>
          <a:prstGeom prst="rect">
            <a:avLst/>
          </a:prstGeom>
          <a:noFill/>
        </p:spPr>
        <p:txBody>
          <a:bodyPr wrap="square" rtlCol="0">
            <a:spAutoFit/>
          </a:bodyPr>
          <a:lstStyle/>
          <a:p>
            <a:pPr algn="ctr"/>
            <a:r>
              <a:rPr kumimoji="1" lang="ar-SY" sz="2200" b="1" kern="0" dirty="0">
                <a:solidFill>
                  <a:schemeClr val="bg2">
                    <a:lumMod val="10000"/>
                  </a:schemeClr>
                </a:solidFill>
                <a:latin typeface="Alexandria" pitchFamily="2" charset="-78"/>
                <a:cs typeface="Alexandria" pitchFamily="2" charset="-78"/>
              </a:rPr>
              <a:t>تصنيف مناهج البحث العلمي</a:t>
            </a:r>
            <a:endParaRPr kumimoji="1" lang="en-US" sz="2200" b="1" kern="0" dirty="0">
              <a:solidFill>
                <a:schemeClr val="bg2">
                  <a:lumMod val="10000"/>
                </a:schemeClr>
              </a:solidFill>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214313" y="1445842"/>
            <a:ext cx="9457812" cy="4459311"/>
          </a:xfrm>
          <a:prstGeom prst="rect">
            <a:avLst/>
          </a:prstGeom>
        </p:spPr>
      </p:pic>
    </p:spTree>
    <p:extLst>
      <p:ext uri="{BB962C8B-B14F-4D97-AF65-F5344CB8AC3E}">
        <p14:creationId xmlns:p14="http://schemas.microsoft.com/office/powerpoint/2010/main" val="39015212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785445" y="1285190"/>
            <a:ext cx="10328031" cy="557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253225" cy="430887"/>
          </a:xfrm>
          <a:prstGeom prst="rect">
            <a:avLst/>
          </a:prstGeom>
          <a:noFill/>
        </p:spPr>
        <p:txBody>
          <a:bodyPr wrap="square" rtlCol="0">
            <a:spAutoFit/>
          </a:bodyPr>
          <a:lstStyle/>
          <a:p>
            <a:pPr algn="ctr"/>
            <a:r>
              <a:rPr kumimoji="1" lang="ar-SY" sz="2200" b="1" kern="0" dirty="0">
                <a:solidFill>
                  <a:schemeClr val="bg2">
                    <a:lumMod val="10000"/>
                  </a:schemeClr>
                </a:solidFill>
                <a:latin typeface="Alexandria" pitchFamily="2" charset="-78"/>
                <a:cs typeface="Alexandria" pitchFamily="2" charset="-78"/>
              </a:rPr>
              <a:t>تصنيف مناهج البحث العلمي</a:t>
            </a:r>
            <a:endParaRPr kumimoji="1" lang="en-US" sz="2200" b="1" kern="0" dirty="0">
              <a:solidFill>
                <a:schemeClr val="bg2">
                  <a:lumMod val="10000"/>
                </a:schemeClr>
              </a:solidFill>
              <a:latin typeface="Alexandria" pitchFamily="2" charset="-78"/>
              <a:cs typeface="Alexandria" pitchFamily="2" charset="-78"/>
            </a:endParaRPr>
          </a:p>
        </p:txBody>
      </p:sp>
      <p:pic>
        <p:nvPicPr>
          <p:cNvPr id="7" name="Picture 6"/>
          <p:cNvPicPr>
            <a:picLocks noChangeAspect="1"/>
          </p:cNvPicPr>
          <p:nvPr/>
        </p:nvPicPr>
        <p:blipFill>
          <a:blip r:embed="rId3"/>
          <a:stretch>
            <a:fillRect/>
          </a:stretch>
        </p:blipFill>
        <p:spPr>
          <a:xfrm>
            <a:off x="938064" y="1339208"/>
            <a:ext cx="10023013" cy="5358535"/>
          </a:xfrm>
          <a:prstGeom prst="rect">
            <a:avLst/>
          </a:prstGeom>
        </p:spPr>
      </p:pic>
    </p:spTree>
    <p:extLst>
      <p:ext uri="{BB962C8B-B14F-4D97-AF65-F5344CB8AC3E}">
        <p14:creationId xmlns:p14="http://schemas.microsoft.com/office/powerpoint/2010/main" val="7308110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785445" y="1285190"/>
            <a:ext cx="10328031" cy="557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142672" y="789642"/>
            <a:ext cx="6607628" cy="430887"/>
          </a:xfrm>
          <a:prstGeom prst="rect">
            <a:avLst/>
          </a:prstGeom>
          <a:noFill/>
        </p:spPr>
        <p:txBody>
          <a:bodyPr wrap="square" rtlCol="0">
            <a:spAutoFit/>
          </a:bodyPr>
          <a:lstStyle/>
          <a:p>
            <a:pPr algn="ctr"/>
            <a:r>
              <a:rPr kumimoji="1" lang="ar-SY" sz="2200" b="1" kern="0" dirty="0" smtClean="0">
                <a:solidFill>
                  <a:schemeClr val="bg2">
                    <a:lumMod val="10000"/>
                  </a:schemeClr>
                </a:solidFill>
                <a:latin typeface="Alexandria" pitchFamily="2" charset="-78"/>
                <a:cs typeface="Alexandria" pitchFamily="2" charset="-78"/>
              </a:rPr>
              <a:t>أنواع البحوث مصنفة بحسب الهدف من اجراؤها</a:t>
            </a:r>
            <a:endParaRPr kumimoji="1" lang="en-US" sz="2200" b="1" kern="0" dirty="0">
              <a:solidFill>
                <a:schemeClr val="bg2">
                  <a:lumMod val="10000"/>
                </a:schemeClr>
              </a:solidFill>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996209" y="1398892"/>
            <a:ext cx="9906501" cy="4558969"/>
          </a:xfrm>
          <a:prstGeom prst="rect">
            <a:avLst/>
          </a:prstGeom>
        </p:spPr>
      </p:pic>
      <p:pic>
        <p:nvPicPr>
          <p:cNvPr id="9" name="Picture 8"/>
          <p:cNvPicPr>
            <a:picLocks noChangeAspect="1"/>
          </p:cNvPicPr>
          <p:nvPr/>
        </p:nvPicPr>
        <p:blipFill rotWithShape="1">
          <a:blip r:embed="rId4"/>
          <a:srcRect r="5659"/>
          <a:stretch/>
        </p:blipFill>
        <p:spPr>
          <a:xfrm>
            <a:off x="996209" y="5638175"/>
            <a:ext cx="9671791" cy="1003924"/>
          </a:xfrm>
          <a:prstGeom prst="rect">
            <a:avLst/>
          </a:prstGeom>
        </p:spPr>
      </p:pic>
    </p:spTree>
    <p:extLst>
      <p:ext uri="{BB962C8B-B14F-4D97-AF65-F5344CB8AC3E}">
        <p14:creationId xmlns:p14="http://schemas.microsoft.com/office/powerpoint/2010/main" val="4933401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785445" y="1285190"/>
            <a:ext cx="10328031" cy="5572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142672" y="789642"/>
            <a:ext cx="6607628" cy="430887"/>
          </a:xfrm>
          <a:prstGeom prst="rect">
            <a:avLst/>
          </a:prstGeom>
          <a:noFill/>
        </p:spPr>
        <p:txBody>
          <a:bodyPr wrap="square" rtlCol="0">
            <a:spAutoFit/>
          </a:bodyPr>
          <a:lstStyle/>
          <a:p>
            <a:pPr algn="ctr"/>
            <a:r>
              <a:rPr kumimoji="1" lang="ar-SY" sz="2200" b="1" kern="0" dirty="0" smtClean="0">
                <a:solidFill>
                  <a:schemeClr val="bg2">
                    <a:lumMod val="10000"/>
                  </a:schemeClr>
                </a:solidFill>
                <a:latin typeface="Alexandria" pitchFamily="2" charset="-78"/>
                <a:cs typeface="Alexandria" pitchFamily="2" charset="-78"/>
              </a:rPr>
              <a:t>أنواع البحوث مصنفة بحسب الهدف من اجراؤها</a:t>
            </a:r>
            <a:endParaRPr kumimoji="1" lang="en-US" sz="2200" b="1" kern="0" dirty="0">
              <a:solidFill>
                <a:schemeClr val="bg2">
                  <a:lumMod val="10000"/>
                </a:schemeClr>
              </a:solidFill>
              <a:latin typeface="Alexandria" pitchFamily="2" charset="-78"/>
              <a:cs typeface="Alexandria" pitchFamily="2" charset="-78"/>
            </a:endParaRPr>
          </a:p>
        </p:txBody>
      </p:sp>
      <p:pic>
        <p:nvPicPr>
          <p:cNvPr id="9" name="Picture 8"/>
          <p:cNvPicPr>
            <a:picLocks noChangeAspect="1"/>
          </p:cNvPicPr>
          <p:nvPr/>
        </p:nvPicPr>
        <p:blipFill>
          <a:blip r:embed="rId3"/>
          <a:stretch>
            <a:fillRect/>
          </a:stretch>
        </p:blipFill>
        <p:spPr>
          <a:xfrm>
            <a:off x="1006946" y="1769754"/>
            <a:ext cx="9932411" cy="4467745"/>
          </a:xfrm>
          <a:prstGeom prst="rect">
            <a:avLst/>
          </a:prstGeom>
        </p:spPr>
      </p:pic>
    </p:spTree>
    <p:extLst>
      <p:ext uri="{BB962C8B-B14F-4D97-AF65-F5344CB8AC3E}">
        <p14:creationId xmlns:p14="http://schemas.microsoft.com/office/powerpoint/2010/main" val="13799770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1976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253225" cy="430887"/>
          </a:xfrm>
          <a:prstGeom prst="rect">
            <a:avLst/>
          </a:prstGeom>
          <a:noFill/>
        </p:spPr>
        <p:txBody>
          <a:bodyPr wrap="square" rtlCol="0">
            <a:spAutoFit/>
          </a:bodyPr>
          <a:lstStyle/>
          <a:p>
            <a:pPr algn="ctr"/>
            <a:r>
              <a:rPr lang="ar-SY" sz="2200" b="1" kern="0" dirty="0" smtClean="0">
                <a:latin typeface="Alexandria" pitchFamily="2" charset="-78"/>
                <a:cs typeface="Alexandria" pitchFamily="2" charset="-78"/>
              </a:rPr>
              <a:t>مخطط مناهج البحث العلمي</a:t>
            </a:r>
            <a:endParaRPr lang="en-US" sz="2200" kern="0"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798900" y="1339208"/>
            <a:ext cx="7495687" cy="4949589"/>
          </a:xfrm>
          <a:prstGeom prst="rect">
            <a:avLst/>
          </a:prstGeom>
        </p:spPr>
      </p:pic>
    </p:spTree>
    <p:extLst>
      <p:ext uri="{BB962C8B-B14F-4D97-AF65-F5344CB8AC3E}">
        <p14:creationId xmlns:p14="http://schemas.microsoft.com/office/powerpoint/2010/main" val="38325801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lvl="0" algn="ctr" defTabSz="534911">
              <a:defRPr/>
            </a:pPr>
            <a:r>
              <a:rPr lang="ar-SY" sz="2200" b="1" kern="0" dirty="0">
                <a:ln/>
                <a:latin typeface="Alexandria" pitchFamily="2" charset="-78"/>
                <a:cs typeface="Alexandria" pitchFamily="2" charset="-78"/>
              </a:rPr>
              <a:t>مناهج البحث العلمي</a:t>
            </a:r>
            <a:endParaRPr lang="en-US" sz="2200" b="1" kern="0" dirty="0">
              <a:ln/>
              <a:latin typeface="Alexandria" pitchFamily="2" charset="-78"/>
              <a:cs typeface="Alexandria" pitchFamily="2" charset="-78"/>
            </a:endParaRPr>
          </a:p>
        </p:txBody>
      </p:sp>
      <p:sp>
        <p:nvSpPr>
          <p:cNvPr id="7" name="TextBox 6"/>
          <p:cNvSpPr txBox="1"/>
          <p:nvPr/>
        </p:nvSpPr>
        <p:spPr>
          <a:xfrm>
            <a:off x="6091291" y="1419095"/>
            <a:ext cx="4693428" cy="3554819"/>
          </a:xfrm>
          <a:prstGeom prst="rect">
            <a:avLst/>
          </a:prstGeom>
          <a:noFill/>
        </p:spPr>
        <p:txBody>
          <a:bodyPr wrap="square" rtlCol="0">
            <a:spAutoFit/>
          </a:bodyPr>
          <a:lstStyle/>
          <a:p>
            <a:pPr marL="342900" lvl="0" indent="-342900" algn="ctr" defTabSz="1632753" rtl="1">
              <a:lnSpc>
                <a:spcPct val="250000"/>
              </a:lnSpc>
              <a:buFont typeface="+mj-lt"/>
              <a:buAutoNum type="arabicPeriod"/>
              <a:defRPr/>
            </a:pPr>
            <a:r>
              <a:rPr kumimoji="1" lang="ar-SY" altLang="ja-JP" b="1" kern="0" dirty="0">
                <a:latin typeface="Alexandria" pitchFamily="2" charset="-78"/>
                <a:cs typeface="Alexandria" pitchFamily="2" charset="-78"/>
              </a:rPr>
              <a:t>المنهج </a:t>
            </a:r>
            <a:r>
              <a:rPr kumimoji="1" lang="ar-SY" altLang="ja-JP" b="1" kern="0" dirty="0" smtClean="0">
                <a:latin typeface="Alexandria" pitchFamily="2" charset="-78"/>
                <a:cs typeface="Alexandria" pitchFamily="2" charset="-78"/>
              </a:rPr>
              <a:t>التاريخي</a:t>
            </a:r>
          </a:p>
          <a:p>
            <a:pPr marL="342900" indent="-342900" algn="ctr" defTabSz="1632753" rtl="1">
              <a:lnSpc>
                <a:spcPct val="250000"/>
              </a:lnSpc>
              <a:buFont typeface="+mj-lt"/>
              <a:buAutoNum type="arabicPeriod"/>
              <a:defRPr/>
            </a:pPr>
            <a:r>
              <a:rPr kumimoji="1" lang="ar-SY" altLang="ja-JP" b="1" kern="0" dirty="0">
                <a:latin typeface="Alexandria" pitchFamily="2" charset="-78"/>
                <a:cs typeface="Alexandria" pitchFamily="2" charset="-78"/>
              </a:rPr>
              <a:t>المنهج الوصفي</a:t>
            </a:r>
            <a:endParaRPr kumimoji="1" lang="ja-JP" altLang="en-US" b="1" kern="0" dirty="0">
              <a:latin typeface="Alexandria" pitchFamily="2" charset="-78"/>
              <a:cs typeface="Alexandria" pitchFamily="2" charset="-78"/>
            </a:endParaRPr>
          </a:p>
          <a:p>
            <a:pPr marL="342900" indent="-342900" algn="ctr" defTabSz="1632753" rtl="1">
              <a:lnSpc>
                <a:spcPct val="250000"/>
              </a:lnSpc>
              <a:buFont typeface="+mj-lt"/>
              <a:buAutoNum type="arabicPeriod"/>
              <a:defRPr/>
            </a:pPr>
            <a:r>
              <a:rPr kumimoji="1" lang="ar-SY" altLang="ja-JP" b="1" kern="0" dirty="0" smtClean="0">
                <a:latin typeface="Alexandria" pitchFamily="2" charset="-78"/>
                <a:cs typeface="Alexandria" pitchFamily="2" charset="-78"/>
              </a:rPr>
              <a:t>المنهج </a:t>
            </a:r>
            <a:r>
              <a:rPr kumimoji="1" lang="ar-SY" altLang="ja-JP" b="1" kern="0" dirty="0">
                <a:latin typeface="Alexandria" pitchFamily="2" charset="-78"/>
                <a:cs typeface="Alexandria" pitchFamily="2" charset="-78"/>
              </a:rPr>
              <a:t>التجريبي</a:t>
            </a:r>
            <a:endParaRPr kumimoji="1" lang="ja-JP" altLang="en-US" b="1" kern="0" dirty="0">
              <a:latin typeface="Alexandria" pitchFamily="2" charset="-78"/>
              <a:cs typeface="Alexandria" pitchFamily="2" charset="-78"/>
            </a:endParaRPr>
          </a:p>
          <a:p>
            <a:pPr marL="342900" indent="-342900" algn="ctr" defTabSz="1632753" rtl="1">
              <a:lnSpc>
                <a:spcPct val="250000"/>
              </a:lnSpc>
              <a:buFont typeface="+mj-lt"/>
              <a:buAutoNum type="arabicPeriod"/>
              <a:defRPr/>
            </a:pPr>
            <a:r>
              <a:rPr kumimoji="1" lang="ar-SY" altLang="ja-JP" b="1" kern="0" dirty="0" smtClean="0">
                <a:latin typeface="Alexandria" pitchFamily="2" charset="-78"/>
                <a:cs typeface="Alexandria" pitchFamily="2" charset="-78"/>
              </a:rPr>
              <a:t>المنهج </a:t>
            </a:r>
            <a:r>
              <a:rPr kumimoji="1" lang="ar-SY" altLang="ja-JP" b="1" kern="0" dirty="0">
                <a:latin typeface="Alexandria" pitchFamily="2" charset="-78"/>
                <a:cs typeface="Alexandria" pitchFamily="2" charset="-78"/>
              </a:rPr>
              <a:t>الإجرائي </a:t>
            </a:r>
            <a:endParaRPr kumimoji="1" lang="ja-JP" altLang="en-US" b="1" kern="0" dirty="0">
              <a:latin typeface="Alexandria" pitchFamily="2" charset="-78"/>
              <a:cs typeface="Alexandria" pitchFamily="2" charset="-78"/>
            </a:endParaRPr>
          </a:p>
          <a:p>
            <a:pPr marL="342900" indent="-342900" algn="ctr" defTabSz="1632753" rtl="1">
              <a:lnSpc>
                <a:spcPct val="250000"/>
              </a:lnSpc>
              <a:buFont typeface="+mj-lt"/>
              <a:buAutoNum type="arabicPeriod"/>
              <a:defRPr/>
            </a:pPr>
            <a:r>
              <a:rPr kumimoji="1" lang="ar-SY" altLang="ja-JP" b="1" kern="0" dirty="0" smtClean="0">
                <a:latin typeface="Alexandria" pitchFamily="2" charset="-78"/>
                <a:cs typeface="Alexandria" pitchFamily="2" charset="-78"/>
              </a:rPr>
              <a:t>مناهج أخرى</a:t>
            </a:r>
            <a:endParaRPr kumimoji="1" lang="ja-JP" altLang="en-US" b="1" kern="0" dirty="0">
              <a:latin typeface="Alexandria" pitchFamily="2" charset="-78"/>
              <a:cs typeface="Alexandria" pitchFamily="2" charset="-78"/>
            </a:endParaRPr>
          </a:p>
        </p:txBody>
      </p:sp>
      <p:pic>
        <p:nvPicPr>
          <p:cNvPr id="8" name="صورة 12">
            <a:extLst>
              <a:ext uri="{FF2B5EF4-FFF2-40B4-BE49-F238E27FC236}">
                <a16:creationId xmlns:a16="http://schemas.microsoft.com/office/drawing/2014/main" id="{DBD2F6FB-C1CF-4C75-8E86-AAD9ECB039E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38969" y="1490595"/>
            <a:ext cx="5228780" cy="34118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870822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9369707" cy="488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b="1" kern="0" dirty="0">
                <a:latin typeface="Alexandria" pitchFamily="2" charset="-78"/>
                <a:cs typeface="Alexandria" pitchFamily="2" charset="-78"/>
              </a:rPr>
              <a:t>المنهج التاريخي</a:t>
            </a:r>
            <a:endParaRPr lang="en-US" sz="2400" kern="0" dirty="0">
              <a:latin typeface="Alexandria" pitchFamily="2" charset="-78"/>
              <a:cs typeface="Alexandria" pitchFamily="2" charset="-78"/>
            </a:endParaRPr>
          </a:p>
        </p:txBody>
      </p:sp>
      <p:sp>
        <p:nvSpPr>
          <p:cNvPr id="9" name="TextBox 8"/>
          <p:cNvSpPr txBox="1"/>
          <p:nvPr/>
        </p:nvSpPr>
        <p:spPr>
          <a:xfrm>
            <a:off x="1645277" y="1419097"/>
            <a:ext cx="8417320" cy="4869025"/>
          </a:xfrm>
          <a:prstGeom prst="rect">
            <a:avLst/>
          </a:prstGeom>
          <a:noFill/>
        </p:spPr>
        <p:txBody>
          <a:bodyPr wrap="square" rtlCol="0">
            <a:spAutoFit/>
          </a:bodyPr>
          <a:lstStyle/>
          <a:p>
            <a:pPr marL="373854" lvl="0" indent="-285750" algn="just" defTabSz="685800" rtl="1">
              <a:lnSpc>
                <a:spcPct val="200000"/>
              </a:lnSpc>
              <a:spcBef>
                <a:spcPct val="20000"/>
              </a:spcBef>
              <a:buClr>
                <a:srgbClr val="C00000"/>
              </a:buClr>
              <a:buSzPct val="95000"/>
              <a:buFont typeface="Wingdings" panose="05000000000000000000" pitchFamily="2" charset="2"/>
              <a:buChar char="§"/>
              <a:tabLst>
                <a:tab pos="130966" algn="l"/>
              </a:tabLst>
              <a:defRPr/>
            </a:pPr>
            <a:r>
              <a:rPr lang="ar-SA" sz="1600" b="1" dirty="0">
                <a:latin typeface="Alexandria" pitchFamily="2" charset="-78"/>
                <a:ea typeface="Roboto" pitchFamily="2" charset="0"/>
                <a:cs typeface="Alexandria" pitchFamily="2" charset="-78"/>
              </a:rPr>
              <a:t>البحث التاريخي: هو تقرير صحة البيانات المتوافرة لحادثة او عملية او ظاهرة إنسانية أو طبيعية تمت في الماضي بواسطة القراءة والتأمل والتحليل والنقد. </a:t>
            </a:r>
            <a:endParaRPr lang="en-US" sz="1600" b="1" dirty="0" smtClean="0">
              <a:latin typeface="Alexandria" pitchFamily="2" charset="-78"/>
              <a:ea typeface="Roboto" pitchFamily="2" charset="0"/>
              <a:cs typeface="Alexandria" pitchFamily="2" charset="-78"/>
            </a:endParaRPr>
          </a:p>
          <a:p>
            <a:pPr marL="373854" indent="-285750" algn="just" defTabSz="685800" rtl="1">
              <a:lnSpc>
                <a:spcPct val="200000"/>
              </a:lnSpc>
              <a:spcBef>
                <a:spcPct val="20000"/>
              </a:spcBef>
              <a:buClr>
                <a:srgbClr val="C00000"/>
              </a:buClr>
              <a:buSzPct val="95000"/>
              <a:buFont typeface="Wingdings" panose="05000000000000000000" pitchFamily="2" charset="2"/>
              <a:buChar char="§"/>
              <a:tabLst>
                <a:tab pos="130966" algn="l"/>
              </a:tabLst>
              <a:defRPr/>
            </a:pPr>
            <a:r>
              <a:rPr lang="ar-SY" sz="1600" b="1" dirty="0">
                <a:ln/>
                <a:solidFill>
                  <a:srgbClr val="000000"/>
                </a:solidFill>
                <a:latin typeface="Alexandria" pitchFamily="2" charset="-78"/>
                <a:cs typeface="Alexandria" pitchFamily="2" charset="-78"/>
              </a:rPr>
              <a:t>خطوات المنهج التاريخي</a:t>
            </a:r>
            <a:endParaRPr lang="ar-SA" sz="1600" b="1" dirty="0">
              <a:ln/>
              <a:solidFill>
                <a:srgbClr val="000000"/>
              </a:solidFill>
              <a:latin typeface="Alexandria" pitchFamily="2" charset="-78"/>
              <a:cs typeface="Alexandria" pitchFamily="2" charset="-78"/>
            </a:endParaRPr>
          </a:p>
          <a:p>
            <a:pPr marL="431004" indent="-342900" algn="just" defTabSz="685800" rtl="1">
              <a:lnSpc>
                <a:spcPct val="200000"/>
              </a:lnSpc>
              <a:spcBef>
                <a:spcPct val="20000"/>
              </a:spcBef>
              <a:buClr>
                <a:srgbClr val="C00000"/>
              </a:buClr>
              <a:buSzPct val="95000"/>
              <a:buFont typeface="+mj-lt"/>
              <a:buAutoNum type="arabicPeriod"/>
              <a:tabLst>
                <a:tab pos="130966" algn="l"/>
              </a:tabLst>
              <a:defRPr/>
            </a:pPr>
            <a:r>
              <a:rPr lang="ar-SY" sz="1600" b="1" dirty="0">
                <a:ln/>
                <a:solidFill>
                  <a:srgbClr val="000000"/>
                </a:solidFill>
                <a:latin typeface="Alexandria" pitchFamily="2" charset="-78"/>
                <a:cs typeface="Alexandria" pitchFamily="2" charset="-78"/>
              </a:rPr>
              <a:t>تحديد المشكلة</a:t>
            </a:r>
            <a:endParaRPr lang="en-US" sz="1600" b="1" dirty="0">
              <a:ln/>
              <a:solidFill>
                <a:srgbClr val="000000"/>
              </a:solidFill>
              <a:latin typeface="Alexandria" pitchFamily="2" charset="-78"/>
              <a:cs typeface="Alexandria" pitchFamily="2" charset="-78"/>
            </a:endParaRPr>
          </a:p>
          <a:p>
            <a:pPr marL="431004" indent="-342900" algn="just" defTabSz="685800" rtl="1">
              <a:lnSpc>
                <a:spcPct val="200000"/>
              </a:lnSpc>
              <a:spcBef>
                <a:spcPct val="20000"/>
              </a:spcBef>
              <a:buClr>
                <a:srgbClr val="C00000"/>
              </a:buClr>
              <a:buSzPct val="95000"/>
              <a:buFont typeface="+mj-lt"/>
              <a:buAutoNum type="arabicPeriod"/>
              <a:tabLst>
                <a:tab pos="130966" algn="l"/>
              </a:tabLst>
              <a:defRPr/>
            </a:pPr>
            <a:r>
              <a:rPr lang="ar-SA" sz="1600" b="1" dirty="0">
                <a:ln/>
                <a:solidFill>
                  <a:srgbClr val="000000"/>
                </a:solidFill>
                <a:latin typeface="Alexandria" pitchFamily="2" charset="-78"/>
                <a:cs typeface="Alexandria" pitchFamily="2" charset="-78"/>
              </a:rPr>
              <a:t>جمع مصادر المعلومات في البحث التاريخي</a:t>
            </a:r>
            <a:endParaRPr lang="en-US" sz="1600" b="1" dirty="0">
              <a:ln/>
              <a:solidFill>
                <a:srgbClr val="000000"/>
              </a:solidFill>
              <a:latin typeface="Alexandria" pitchFamily="2" charset="-78"/>
              <a:cs typeface="Alexandria" pitchFamily="2" charset="-78"/>
            </a:endParaRPr>
          </a:p>
          <a:p>
            <a:pPr marL="431004" indent="-342900" algn="just" defTabSz="685800" rtl="1">
              <a:lnSpc>
                <a:spcPct val="200000"/>
              </a:lnSpc>
              <a:spcBef>
                <a:spcPct val="20000"/>
              </a:spcBef>
              <a:buClr>
                <a:srgbClr val="C00000"/>
              </a:buClr>
              <a:buSzPct val="95000"/>
              <a:buFont typeface="+mj-lt"/>
              <a:buAutoNum type="arabicPeriod"/>
              <a:tabLst>
                <a:tab pos="130966" algn="l"/>
              </a:tabLst>
              <a:defRPr/>
            </a:pPr>
            <a:r>
              <a:rPr lang="ar-SA" sz="1600" b="1" dirty="0">
                <a:ln/>
                <a:solidFill>
                  <a:srgbClr val="000000"/>
                </a:solidFill>
                <a:latin typeface="Alexandria" pitchFamily="2" charset="-78"/>
                <a:cs typeface="Alexandria" pitchFamily="2" charset="-78"/>
              </a:rPr>
              <a:t>نقد المعلومات في البحث التاريخي</a:t>
            </a:r>
            <a:endParaRPr lang="en-US" sz="1600" b="1" dirty="0">
              <a:ln/>
              <a:solidFill>
                <a:srgbClr val="000000"/>
              </a:solidFill>
              <a:latin typeface="Alexandria" pitchFamily="2" charset="-78"/>
              <a:cs typeface="Alexandria" pitchFamily="2" charset="-78"/>
            </a:endParaRPr>
          </a:p>
          <a:p>
            <a:pPr marL="431004" indent="-342900" algn="just" defTabSz="685800" rtl="1">
              <a:lnSpc>
                <a:spcPct val="200000"/>
              </a:lnSpc>
              <a:spcBef>
                <a:spcPct val="20000"/>
              </a:spcBef>
              <a:buClr>
                <a:srgbClr val="C00000"/>
              </a:buClr>
              <a:buSzPct val="95000"/>
              <a:buFont typeface="+mj-lt"/>
              <a:buAutoNum type="arabicPeriod"/>
              <a:tabLst>
                <a:tab pos="130966" algn="l"/>
              </a:tabLst>
              <a:defRPr/>
            </a:pPr>
            <a:r>
              <a:rPr lang="ar-SY" sz="1600" b="1" dirty="0">
                <a:ln/>
                <a:solidFill>
                  <a:srgbClr val="000000"/>
                </a:solidFill>
                <a:latin typeface="Alexandria" pitchFamily="2" charset="-78"/>
                <a:cs typeface="Alexandria" pitchFamily="2" charset="-78"/>
              </a:rPr>
              <a:t>صياغة الفروض في المنهج التاريخي</a:t>
            </a:r>
            <a:endParaRPr lang="en-US" sz="1600" b="1" dirty="0">
              <a:ln/>
              <a:solidFill>
                <a:srgbClr val="000000"/>
              </a:solidFill>
              <a:latin typeface="Alexandria" pitchFamily="2" charset="-78"/>
              <a:cs typeface="Alexandria" pitchFamily="2" charset="-78"/>
            </a:endParaRPr>
          </a:p>
          <a:p>
            <a:pPr marL="431004" indent="-342900" algn="just" defTabSz="685800" rtl="1">
              <a:lnSpc>
                <a:spcPct val="200000"/>
              </a:lnSpc>
              <a:spcBef>
                <a:spcPct val="20000"/>
              </a:spcBef>
              <a:buClr>
                <a:srgbClr val="C00000"/>
              </a:buClr>
              <a:buSzPct val="95000"/>
              <a:buFont typeface="+mj-lt"/>
              <a:buAutoNum type="arabicPeriod"/>
              <a:tabLst>
                <a:tab pos="130966" algn="l"/>
              </a:tabLst>
              <a:defRPr/>
            </a:pPr>
            <a:r>
              <a:rPr lang="ar-SA" sz="1600" b="1" dirty="0">
                <a:ln/>
                <a:solidFill>
                  <a:srgbClr val="000000"/>
                </a:solidFill>
                <a:latin typeface="Alexandria" pitchFamily="2" charset="-78"/>
                <a:cs typeface="Alexandria" pitchFamily="2" charset="-78"/>
              </a:rPr>
              <a:t>كتابة تقرير البحث التاريخي</a:t>
            </a:r>
            <a:endParaRPr lang="en-US" sz="1600" b="1" dirty="0">
              <a:ln/>
              <a:solidFill>
                <a:srgbClr val="000000"/>
              </a:solidFill>
              <a:latin typeface="Alexandria" pitchFamily="2" charset="-78"/>
              <a:cs typeface="Alexandria" pitchFamily="2" charset="-78"/>
            </a:endParaRPr>
          </a:p>
          <a:p>
            <a:pPr marL="88104" lvl="0" algn="just" defTabSz="685800" rtl="1">
              <a:lnSpc>
                <a:spcPct val="200000"/>
              </a:lnSpc>
              <a:spcBef>
                <a:spcPct val="20000"/>
              </a:spcBef>
              <a:buClr>
                <a:srgbClr val="C00000"/>
              </a:buClr>
              <a:buSzPct val="95000"/>
              <a:tabLst>
                <a:tab pos="130966" algn="l"/>
              </a:tabLst>
              <a:defRPr/>
            </a:pPr>
            <a:endParaRPr lang="ar-SY" sz="1600" b="1" dirty="0">
              <a:latin typeface="Alexandria" pitchFamily="2" charset="-78"/>
              <a:ea typeface="Roboto" pitchFamily="2" charset="0"/>
              <a:cs typeface="Alexandria" pitchFamily="2" charset="-78"/>
            </a:endParaRPr>
          </a:p>
        </p:txBody>
      </p:sp>
    </p:spTree>
    <p:extLst>
      <p:ext uri="{BB962C8B-B14F-4D97-AF65-F5344CB8AC3E}">
        <p14:creationId xmlns:p14="http://schemas.microsoft.com/office/powerpoint/2010/main" val="6302596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69083" y="1419097"/>
            <a:ext cx="9369707" cy="42949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b="1" kern="0" dirty="0" smtClean="0">
                <a:latin typeface="Alexandria" pitchFamily="2" charset="-78"/>
                <a:cs typeface="Alexandria" pitchFamily="2" charset="-78"/>
              </a:rPr>
              <a:t>تعريف المشكلة</a:t>
            </a:r>
            <a:endParaRPr lang="en-US" sz="2400" kern="0" dirty="0">
              <a:latin typeface="Alexandria" pitchFamily="2" charset="-78"/>
              <a:cs typeface="Alexandria" pitchFamily="2" charset="-78"/>
            </a:endParaRPr>
          </a:p>
        </p:txBody>
      </p:sp>
      <p:sp>
        <p:nvSpPr>
          <p:cNvPr id="7" name="TextBox 6"/>
          <p:cNvSpPr txBox="1"/>
          <p:nvPr/>
        </p:nvSpPr>
        <p:spPr>
          <a:xfrm>
            <a:off x="1645277" y="1419097"/>
            <a:ext cx="8417320" cy="3145476"/>
          </a:xfrm>
          <a:prstGeom prst="rect">
            <a:avLst/>
          </a:prstGeom>
          <a:noFill/>
        </p:spPr>
        <p:txBody>
          <a:bodyPr wrap="square" rtlCol="0">
            <a:spAutoFit/>
          </a:bodyPr>
          <a:lstStyle/>
          <a:p>
            <a:pPr marL="373854" lvl="0" indent="-285750" algn="just" defTabSz="685800" rtl="1">
              <a:lnSpc>
                <a:spcPct val="200000"/>
              </a:lnSpc>
              <a:spcBef>
                <a:spcPct val="20000"/>
              </a:spcBef>
              <a:buClr>
                <a:srgbClr val="C00000"/>
              </a:buClr>
              <a:buSzPct val="95000"/>
              <a:buFont typeface="Wingdings" panose="05000000000000000000" pitchFamily="2" charset="2"/>
              <a:buChar char="§"/>
              <a:tabLst>
                <a:tab pos="130966" algn="l"/>
              </a:tabLst>
              <a:defRPr/>
            </a:pPr>
            <a:r>
              <a:rPr lang="ar-SY" sz="1600" b="1" dirty="0" smtClean="0">
                <a:latin typeface="Alexandria" pitchFamily="2" charset="-78"/>
                <a:ea typeface="Roboto" pitchFamily="2" charset="0"/>
                <a:cs typeface="Alexandria" pitchFamily="2" charset="-78"/>
              </a:rPr>
              <a:t>لا يختلف أسلوب تحديد المشكلة في المنهج التاريخي عنه في مناهج وأساليب البحث الأخرى.</a:t>
            </a:r>
          </a:p>
          <a:p>
            <a:pPr marL="373854" lvl="0" indent="-285750" algn="just" defTabSz="685800" rtl="1">
              <a:lnSpc>
                <a:spcPct val="200000"/>
              </a:lnSpc>
              <a:spcBef>
                <a:spcPct val="20000"/>
              </a:spcBef>
              <a:buClr>
                <a:srgbClr val="C00000"/>
              </a:buClr>
              <a:buSzPct val="95000"/>
              <a:buFont typeface="Wingdings" panose="05000000000000000000" pitchFamily="2" charset="2"/>
              <a:buChar char="§"/>
              <a:tabLst>
                <a:tab pos="130966" algn="l"/>
              </a:tabLst>
              <a:defRPr/>
            </a:pPr>
            <a:r>
              <a:rPr lang="ar-SY" sz="1600" b="1" dirty="0" smtClean="0">
                <a:latin typeface="Alexandria" pitchFamily="2" charset="-78"/>
                <a:ea typeface="Roboto" pitchFamily="2" charset="0"/>
                <a:cs typeface="Alexandria" pitchFamily="2" charset="-78"/>
              </a:rPr>
              <a:t>أن طرائق تحديد المشكلة هي نفسها في جميع المناهج العلمية بغض النظر عن موضوع الدراسة.</a:t>
            </a:r>
          </a:p>
          <a:p>
            <a:pPr marL="373854" lvl="0" indent="-285750" algn="just" defTabSz="685800" rtl="1">
              <a:lnSpc>
                <a:spcPct val="200000"/>
              </a:lnSpc>
              <a:spcBef>
                <a:spcPct val="20000"/>
              </a:spcBef>
              <a:buClr>
                <a:srgbClr val="C00000"/>
              </a:buClr>
              <a:buSzPct val="95000"/>
              <a:buFont typeface="Wingdings" panose="05000000000000000000" pitchFamily="2" charset="2"/>
              <a:buChar char="§"/>
              <a:tabLst>
                <a:tab pos="130966" algn="l"/>
              </a:tabLst>
              <a:defRPr/>
            </a:pPr>
            <a:r>
              <a:rPr lang="ar-SY" sz="1600" b="1" dirty="0" smtClean="0">
                <a:latin typeface="Alexandria" pitchFamily="2" charset="-78"/>
                <a:ea typeface="Roboto" pitchFamily="2" charset="0"/>
                <a:cs typeface="Alexandria" pitchFamily="2" charset="-78"/>
              </a:rPr>
              <a:t>لن نتطرق الى شرح تحديد المشكلة لأننا سنتناولها بالتفصيل في المحاضرة القادمة.</a:t>
            </a:r>
            <a:endParaRPr lang="ar-SY" sz="1600" b="1" dirty="0">
              <a:latin typeface="Alexandria" pitchFamily="2" charset="-78"/>
              <a:ea typeface="Roboto" pitchFamily="2" charset="0"/>
              <a:cs typeface="Alexandria" pitchFamily="2" charset="-78"/>
            </a:endParaRPr>
          </a:p>
        </p:txBody>
      </p:sp>
    </p:spTree>
    <p:extLst>
      <p:ext uri="{BB962C8B-B14F-4D97-AF65-F5344CB8AC3E}">
        <p14:creationId xmlns:p14="http://schemas.microsoft.com/office/powerpoint/2010/main" val="4635121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830179" y="1285190"/>
            <a:ext cx="9720589" cy="488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190928" y="729958"/>
            <a:ext cx="4952771" cy="400110"/>
          </a:xfrm>
          <a:prstGeom prst="rect">
            <a:avLst/>
          </a:prstGeom>
          <a:noFill/>
        </p:spPr>
        <p:txBody>
          <a:bodyPr wrap="square" rtlCol="0">
            <a:spAutoFit/>
          </a:bodyPr>
          <a:lstStyle/>
          <a:p>
            <a:pPr lvl="0" algn="ctr" rtl="1">
              <a:buNone/>
            </a:pPr>
            <a:r>
              <a:rPr lang="ar-SA" sz="2000" b="1" dirty="0" smtClean="0">
                <a:ln/>
                <a:solidFill>
                  <a:srgbClr val="000000"/>
                </a:solidFill>
                <a:latin typeface="Alexandria" pitchFamily="2" charset="-78"/>
                <a:cs typeface="Alexandria" pitchFamily="2" charset="-78"/>
              </a:rPr>
              <a:t>جمع </a:t>
            </a:r>
            <a:r>
              <a:rPr lang="ar-SA" sz="2000" b="1" dirty="0">
                <a:ln/>
                <a:solidFill>
                  <a:srgbClr val="000000"/>
                </a:solidFill>
                <a:latin typeface="Alexandria" pitchFamily="2" charset="-78"/>
                <a:cs typeface="Alexandria" pitchFamily="2" charset="-78"/>
              </a:rPr>
              <a:t>المعلومات في البحث التاريخي</a:t>
            </a:r>
            <a:endParaRPr lang="en-US" sz="2000" b="1" dirty="0">
              <a:ln/>
              <a:solidFill>
                <a:srgbClr val="000000"/>
              </a:solidFill>
              <a:latin typeface="Alexandria" pitchFamily="2" charset="-78"/>
              <a:cs typeface="Alexandria" pitchFamily="2" charset="-78"/>
            </a:endParaRPr>
          </a:p>
        </p:txBody>
      </p:sp>
      <p:pic>
        <p:nvPicPr>
          <p:cNvPr id="2" name="Picture 1"/>
          <p:cNvPicPr>
            <a:picLocks noChangeAspect="1"/>
          </p:cNvPicPr>
          <p:nvPr/>
        </p:nvPicPr>
        <p:blipFill rotWithShape="1">
          <a:blip r:embed="rId4"/>
          <a:srcRect b="2453"/>
          <a:stretch/>
        </p:blipFill>
        <p:spPr>
          <a:xfrm>
            <a:off x="1181061" y="2252330"/>
            <a:ext cx="9168813" cy="2500143"/>
          </a:xfrm>
          <a:prstGeom prst="rect">
            <a:avLst/>
          </a:prstGeom>
        </p:spPr>
      </p:pic>
    </p:spTree>
    <p:extLst>
      <p:ext uri="{BB962C8B-B14F-4D97-AF65-F5344CB8AC3E}">
        <p14:creationId xmlns:p14="http://schemas.microsoft.com/office/powerpoint/2010/main" val="41037952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830179" y="1285190"/>
            <a:ext cx="9720589" cy="4790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lvl="0" algn="ctr" rtl="1">
              <a:buNone/>
            </a:pPr>
            <a:r>
              <a:rPr lang="ar-SY" sz="2000" b="1" dirty="0" smtClean="0">
                <a:ln/>
                <a:solidFill>
                  <a:srgbClr val="000000"/>
                </a:solidFill>
                <a:latin typeface="Alexandria" pitchFamily="2" charset="-78"/>
                <a:cs typeface="Alexandria" pitchFamily="2" charset="-78"/>
              </a:rPr>
              <a:t>نقد</a:t>
            </a:r>
            <a:r>
              <a:rPr lang="ar-SA" sz="2000" b="1" dirty="0" smtClean="0">
                <a:ln/>
                <a:solidFill>
                  <a:srgbClr val="000000"/>
                </a:solidFill>
                <a:latin typeface="Alexandria" pitchFamily="2" charset="-78"/>
                <a:cs typeface="Alexandria" pitchFamily="2" charset="-78"/>
              </a:rPr>
              <a:t> </a:t>
            </a:r>
            <a:r>
              <a:rPr lang="ar-SA" sz="2000" b="1" dirty="0">
                <a:ln/>
                <a:solidFill>
                  <a:srgbClr val="000000"/>
                </a:solidFill>
                <a:latin typeface="Alexandria" pitchFamily="2" charset="-78"/>
                <a:cs typeface="Alexandria" pitchFamily="2" charset="-78"/>
              </a:rPr>
              <a:t>المعلومات في البحث التاريخي</a:t>
            </a:r>
            <a:endParaRPr lang="en-US" sz="2000" b="1" dirty="0">
              <a:ln/>
              <a:solidFill>
                <a:srgbClr val="000000"/>
              </a:solidFill>
              <a:latin typeface="Alexandria" pitchFamily="2" charset="-78"/>
              <a:cs typeface="Alexandria" pitchFamily="2" charset="-78"/>
            </a:endParaRPr>
          </a:p>
        </p:txBody>
      </p:sp>
      <p:sp>
        <p:nvSpPr>
          <p:cNvPr id="11" name="TextBox 10"/>
          <p:cNvSpPr txBox="1"/>
          <p:nvPr/>
        </p:nvSpPr>
        <p:spPr>
          <a:xfrm>
            <a:off x="1645277" y="1419097"/>
            <a:ext cx="8417320" cy="5016758"/>
          </a:xfrm>
          <a:prstGeom prst="rect">
            <a:avLst/>
          </a:prstGeom>
          <a:noFill/>
        </p:spPr>
        <p:txBody>
          <a:bodyPr wrap="square" rtlCol="0">
            <a:spAutoFit/>
          </a:bodyPr>
          <a:lstStyle/>
          <a:p>
            <a:pPr marL="285750" lvl="0" indent="-285750" algn="just" rtl="1">
              <a:lnSpc>
                <a:spcPct val="200000"/>
              </a:lnSpc>
              <a:buFont typeface="Wingdings" panose="05000000000000000000" pitchFamily="2" charset="2"/>
              <a:buChar char="§"/>
            </a:pPr>
            <a:r>
              <a:rPr lang="ar-SY" sz="1600" dirty="0">
                <a:solidFill>
                  <a:srgbClr val="000000"/>
                </a:solidFill>
                <a:latin typeface="Alexandria" pitchFamily="2" charset="-78"/>
                <a:cs typeface="Alexandria" pitchFamily="2" charset="-78"/>
              </a:rPr>
              <a:t>يجب على الباحث ألا يسلم بصدق المعلومات فهي تعدل حسب رأي مجموعة </a:t>
            </a:r>
            <a:r>
              <a:rPr lang="ar-SY" sz="1600" dirty="0" smtClean="0">
                <a:solidFill>
                  <a:srgbClr val="000000"/>
                </a:solidFill>
                <a:latin typeface="Alexandria" pitchFamily="2" charset="-78"/>
                <a:cs typeface="Alexandria" pitchFamily="2" charset="-78"/>
              </a:rPr>
              <a:t>معينة</a:t>
            </a:r>
            <a:r>
              <a:rPr lang="en-US" sz="1600" dirty="0" smtClean="0">
                <a:solidFill>
                  <a:srgbClr val="000000"/>
                </a:solidFill>
                <a:latin typeface="Alexandria" pitchFamily="2" charset="-78"/>
                <a:cs typeface="Alexandria" pitchFamily="2" charset="-78"/>
              </a:rPr>
              <a:t>.</a:t>
            </a:r>
          </a:p>
          <a:p>
            <a:pPr marL="285750" lvl="0" indent="-285750" algn="just" rtl="1">
              <a:lnSpc>
                <a:spcPct val="200000"/>
              </a:lnSpc>
              <a:buFont typeface="Wingdings" panose="05000000000000000000" pitchFamily="2" charset="2"/>
              <a:buChar char="§"/>
            </a:pPr>
            <a:r>
              <a:rPr lang="ar-SY" sz="1600" b="1" dirty="0" smtClean="0">
                <a:latin typeface="Alexandria" pitchFamily="2" charset="-78"/>
                <a:cs typeface="Alexandria" pitchFamily="2" charset="-78"/>
              </a:rPr>
              <a:t>النقد الخارجي للوثيقة التاريخية: </a:t>
            </a:r>
            <a:r>
              <a:rPr lang="ar-SY" sz="1600" dirty="0" smtClean="0">
                <a:solidFill>
                  <a:srgbClr val="000000"/>
                </a:solidFill>
                <a:latin typeface="Alexandria" pitchFamily="2" charset="-78"/>
                <a:cs typeface="Alexandria" pitchFamily="2" charset="-78"/>
              </a:rPr>
              <a:t>ويركز على صدق وأصالة المعلومات وعلى تحقيق شخصية المؤلف والكاتب وزمن الوثيقة ومكان صدورها.</a:t>
            </a:r>
          </a:p>
          <a:p>
            <a:pPr lvl="0" algn="just" rtl="1">
              <a:lnSpc>
                <a:spcPct val="200000"/>
              </a:lnSpc>
              <a:buNone/>
            </a:pPr>
            <a:r>
              <a:rPr lang="ar-SY" sz="1600" dirty="0" smtClean="0">
                <a:solidFill>
                  <a:srgbClr val="000000"/>
                </a:solidFill>
                <a:latin typeface="Alexandria" pitchFamily="2" charset="-78"/>
                <a:cs typeface="Alexandria" pitchFamily="2" charset="-78"/>
              </a:rPr>
              <a:t>وهنا تطرح مجموعة من الأسئلة لابد للباحث من الإجابة عنها:</a:t>
            </a:r>
          </a:p>
          <a:p>
            <a:pPr marL="285750" lvl="0" indent="-285750" algn="just" rtl="1">
              <a:lnSpc>
                <a:spcPct val="200000"/>
              </a:lnSpc>
              <a:buFont typeface="Wingdings" panose="05000000000000000000" pitchFamily="2" charset="2"/>
              <a:buChar char="ü"/>
            </a:pPr>
            <a:r>
              <a:rPr lang="ar-SY" sz="1600" dirty="0" smtClean="0">
                <a:solidFill>
                  <a:srgbClr val="000000"/>
                </a:solidFill>
                <a:latin typeface="Alexandria" pitchFamily="2" charset="-78"/>
                <a:cs typeface="Alexandria" pitchFamily="2" charset="-78"/>
              </a:rPr>
              <a:t>في أي عصر ظهرت الوثيقة أو المصدر؟</a:t>
            </a:r>
          </a:p>
          <a:p>
            <a:pPr marL="285750" lvl="0" indent="-285750" algn="just" rtl="1">
              <a:lnSpc>
                <a:spcPct val="200000"/>
              </a:lnSpc>
              <a:buFont typeface="Wingdings" panose="05000000000000000000" pitchFamily="2" charset="2"/>
              <a:buChar char="ü"/>
            </a:pPr>
            <a:r>
              <a:rPr lang="ar-SY" sz="1600" dirty="0" smtClean="0">
                <a:solidFill>
                  <a:srgbClr val="000000"/>
                </a:solidFill>
                <a:latin typeface="Alexandria" pitchFamily="2" charset="-78"/>
                <a:cs typeface="Alexandria" pitchFamily="2" charset="-78"/>
              </a:rPr>
              <a:t>من هو الكاتب أو المؤلف ؟وهل هو من كتب النسخة الأصلية من الوثيقة؟</a:t>
            </a:r>
          </a:p>
          <a:p>
            <a:pPr marL="285750" lvl="0" indent="-285750" algn="just" rtl="1">
              <a:lnSpc>
                <a:spcPct val="200000"/>
              </a:lnSpc>
              <a:buFont typeface="Wingdings" panose="05000000000000000000" pitchFamily="2" charset="2"/>
              <a:buChar char="ü"/>
            </a:pPr>
            <a:r>
              <a:rPr lang="ar-SY" sz="1600" dirty="0" smtClean="0">
                <a:solidFill>
                  <a:srgbClr val="000000"/>
                </a:solidFill>
                <a:latin typeface="Alexandria" pitchFamily="2" charset="-78"/>
                <a:cs typeface="Alexandria" pitchFamily="2" charset="-78"/>
              </a:rPr>
              <a:t>هل الوثيقة التي يعتمدها هي النسخة الأصلية أم صورة عنها؟ واذا كانت صورة عن الأصل فهل يمكن العثور على النسخة الأصلية؟</a:t>
            </a:r>
          </a:p>
          <a:p>
            <a:pPr marL="285750" lvl="0" indent="-285750" algn="just" rtl="1">
              <a:lnSpc>
                <a:spcPct val="200000"/>
              </a:lnSpc>
              <a:buFont typeface="Wingdings" panose="05000000000000000000" pitchFamily="2" charset="2"/>
              <a:buChar char="ü"/>
            </a:pPr>
            <a:r>
              <a:rPr lang="ar-SY" sz="1600" dirty="0" smtClean="0">
                <a:solidFill>
                  <a:srgbClr val="000000"/>
                </a:solidFill>
                <a:latin typeface="Alexandria" pitchFamily="2" charset="-78"/>
                <a:cs typeface="Alexandria" pitchFamily="2" charset="-78"/>
              </a:rPr>
              <a:t>متى ظهرت الوثيقة أول مرة ؟ وأين؟</a:t>
            </a:r>
          </a:p>
          <a:p>
            <a:pPr lvl="0" algn="just" rtl="1">
              <a:lnSpc>
                <a:spcPct val="200000"/>
              </a:lnSpc>
              <a:buNone/>
            </a:pPr>
            <a:endParaRPr lang="ar-SY" sz="1600" dirty="0" smtClean="0">
              <a:solidFill>
                <a:srgbClr val="000000"/>
              </a:solidFill>
              <a:latin typeface="Alexandria" pitchFamily="2" charset="-78"/>
              <a:cs typeface="Alexandria" pitchFamily="2" charset="-78"/>
            </a:endParaRPr>
          </a:p>
        </p:txBody>
      </p:sp>
    </p:spTree>
    <p:extLst>
      <p:ext uri="{BB962C8B-B14F-4D97-AF65-F5344CB8AC3E}">
        <p14:creationId xmlns:p14="http://schemas.microsoft.com/office/powerpoint/2010/main" val="26622429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830179" y="1285190"/>
            <a:ext cx="9720589" cy="4790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lvl="0" algn="ctr" rtl="1">
              <a:buNone/>
            </a:pPr>
            <a:r>
              <a:rPr lang="ar-SY" sz="2000" b="1" dirty="0" smtClean="0">
                <a:ln/>
                <a:solidFill>
                  <a:srgbClr val="000000"/>
                </a:solidFill>
                <a:latin typeface="Alexandria" pitchFamily="2" charset="-78"/>
                <a:cs typeface="Alexandria" pitchFamily="2" charset="-78"/>
              </a:rPr>
              <a:t>نقد</a:t>
            </a:r>
            <a:r>
              <a:rPr lang="ar-SA" sz="2000" b="1" dirty="0" smtClean="0">
                <a:ln/>
                <a:solidFill>
                  <a:srgbClr val="000000"/>
                </a:solidFill>
                <a:latin typeface="Alexandria" pitchFamily="2" charset="-78"/>
                <a:cs typeface="Alexandria" pitchFamily="2" charset="-78"/>
              </a:rPr>
              <a:t> </a:t>
            </a:r>
            <a:r>
              <a:rPr lang="ar-SA" sz="2000" b="1" dirty="0">
                <a:ln/>
                <a:solidFill>
                  <a:srgbClr val="000000"/>
                </a:solidFill>
                <a:latin typeface="Alexandria" pitchFamily="2" charset="-78"/>
                <a:cs typeface="Alexandria" pitchFamily="2" charset="-78"/>
              </a:rPr>
              <a:t>المعلومات في البحث التاريخي</a:t>
            </a:r>
            <a:endParaRPr lang="en-US" sz="2000" b="1" dirty="0">
              <a:ln/>
              <a:solidFill>
                <a:srgbClr val="000000"/>
              </a:solidFill>
              <a:latin typeface="Alexandria" pitchFamily="2" charset="-78"/>
              <a:cs typeface="Alexandria" pitchFamily="2" charset="-78"/>
            </a:endParaRPr>
          </a:p>
        </p:txBody>
      </p:sp>
      <p:sp>
        <p:nvSpPr>
          <p:cNvPr id="7" name="TextBox 6"/>
          <p:cNvSpPr txBox="1"/>
          <p:nvPr/>
        </p:nvSpPr>
        <p:spPr>
          <a:xfrm>
            <a:off x="1645277" y="1419097"/>
            <a:ext cx="8417320" cy="4031873"/>
          </a:xfrm>
          <a:prstGeom prst="rect">
            <a:avLst/>
          </a:prstGeom>
          <a:noFill/>
        </p:spPr>
        <p:txBody>
          <a:bodyPr wrap="square" rtlCol="0">
            <a:spAutoFit/>
          </a:bodyPr>
          <a:lstStyle/>
          <a:p>
            <a:pPr marL="285750" lvl="0" indent="-285750" algn="just" rtl="1">
              <a:lnSpc>
                <a:spcPct val="200000"/>
              </a:lnSpc>
              <a:buFont typeface="Wingdings" panose="05000000000000000000" pitchFamily="2" charset="2"/>
              <a:buChar char="§"/>
            </a:pPr>
            <a:r>
              <a:rPr lang="ar-SY" sz="1600" b="1" dirty="0" smtClean="0">
                <a:latin typeface="Alexandria" pitchFamily="2" charset="-78"/>
                <a:cs typeface="Alexandria" pitchFamily="2" charset="-78"/>
              </a:rPr>
              <a:t>النقد الداخلي للوثيقة التاريخية: </a:t>
            </a:r>
            <a:r>
              <a:rPr lang="ar-SY" sz="1600" dirty="0" smtClean="0">
                <a:solidFill>
                  <a:srgbClr val="000000"/>
                </a:solidFill>
                <a:latin typeface="Alexandria" pitchFamily="2" charset="-78"/>
                <a:cs typeface="Alexandria" pitchFamily="2" charset="-78"/>
              </a:rPr>
              <a:t>يركز على مدى التأكد من صحة محتوى المادة التي تحويها الوثيقة أو المصدر .</a:t>
            </a:r>
          </a:p>
          <a:p>
            <a:pPr lvl="0" algn="just" rtl="1">
              <a:lnSpc>
                <a:spcPct val="200000"/>
              </a:lnSpc>
              <a:buNone/>
            </a:pPr>
            <a:r>
              <a:rPr lang="ar-SY" sz="1600" dirty="0" smtClean="0">
                <a:solidFill>
                  <a:srgbClr val="000000"/>
                </a:solidFill>
                <a:latin typeface="Alexandria" pitchFamily="2" charset="-78"/>
                <a:cs typeface="Alexandria" pitchFamily="2" charset="-78"/>
              </a:rPr>
              <a:t>وهنا تطرح مجموعة من الأسئلة لابد للباحث من الإجابة عنها:</a:t>
            </a:r>
          </a:p>
          <a:p>
            <a:pPr marL="285750" lvl="0" indent="-285750" algn="just" rtl="1">
              <a:lnSpc>
                <a:spcPct val="200000"/>
              </a:lnSpc>
              <a:buFont typeface="Wingdings" panose="05000000000000000000" pitchFamily="2" charset="2"/>
              <a:buChar char="ü"/>
            </a:pPr>
            <a:r>
              <a:rPr lang="ar-SY" sz="1600" dirty="0" smtClean="0">
                <a:solidFill>
                  <a:srgbClr val="000000"/>
                </a:solidFill>
                <a:latin typeface="Alexandria" pitchFamily="2" charset="-78"/>
                <a:cs typeface="Alexandria" pitchFamily="2" charset="-78"/>
              </a:rPr>
              <a:t>هل هناك أي تناقض في محتوى الوثيقة أو موضوعها؟</a:t>
            </a:r>
          </a:p>
          <a:p>
            <a:pPr marL="285750" lvl="0" indent="-285750" algn="just" rtl="1">
              <a:lnSpc>
                <a:spcPct val="200000"/>
              </a:lnSpc>
              <a:buFont typeface="Wingdings" panose="05000000000000000000" pitchFamily="2" charset="2"/>
              <a:buChar char="ü"/>
            </a:pPr>
            <a:r>
              <a:rPr lang="ar-SY" sz="1600" dirty="0" smtClean="0">
                <a:solidFill>
                  <a:srgbClr val="000000"/>
                </a:solidFill>
                <a:latin typeface="Alexandria" pitchFamily="2" charset="-78"/>
                <a:cs typeface="Alexandria" pitchFamily="2" charset="-78"/>
              </a:rPr>
              <a:t>هل قدم المؤلف الحقيقة كاملة أو حاول تشويهها وتحريفها.</a:t>
            </a:r>
          </a:p>
          <a:p>
            <a:pPr marL="285750" lvl="0" indent="-285750" algn="just" rtl="1">
              <a:lnSpc>
                <a:spcPct val="200000"/>
              </a:lnSpc>
              <a:buFont typeface="Wingdings" panose="05000000000000000000" pitchFamily="2" charset="2"/>
              <a:buChar char="ü"/>
            </a:pPr>
            <a:r>
              <a:rPr lang="ar-SY" sz="1600" dirty="0" smtClean="0">
                <a:solidFill>
                  <a:srgbClr val="000000"/>
                </a:solidFill>
                <a:latin typeface="Alexandria" pitchFamily="2" charset="-78"/>
                <a:cs typeface="Alexandria" pitchFamily="2" charset="-78"/>
              </a:rPr>
              <a:t>لماذا قام المؤلف بكتابة الوثيقة.</a:t>
            </a:r>
          </a:p>
          <a:p>
            <a:pPr marL="285750" lvl="0" indent="-285750" algn="just" rtl="1">
              <a:lnSpc>
                <a:spcPct val="200000"/>
              </a:lnSpc>
              <a:buFont typeface="Wingdings" panose="05000000000000000000" pitchFamily="2" charset="2"/>
              <a:buChar char="ü"/>
            </a:pPr>
            <a:r>
              <a:rPr lang="ar-SY" sz="1600" dirty="0" smtClean="0">
                <a:solidFill>
                  <a:srgbClr val="000000"/>
                </a:solidFill>
                <a:latin typeface="Alexandria" pitchFamily="2" charset="-78"/>
                <a:cs typeface="Alexandria" pitchFamily="2" charset="-78"/>
              </a:rPr>
              <a:t>هل توجد وثائق أخرى تعود لنفس العصر وتتفق مع الوثيقة في محتواها.</a:t>
            </a:r>
          </a:p>
          <a:p>
            <a:pPr marL="285750" lvl="0" indent="-285750" algn="just" rtl="1">
              <a:lnSpc>
                <a:spcPct val="200000"/>
              </a:lnSpc>
              <a:buFont typeface="Wingdings" panose="05000000000000000000" pitchFamily="2" charset="2"/>
              <a:buChar char="ü"/>
            </a:pPr>
            <a:r>
              <a:rPr lang="ar-SY" sz="1600" dirty="0" smtClean="0">
                <a:solidFill>
                  <a:srgbClr val="000000"/>
                </a:solidFill>
                <a:latin typeface="Alexandria" pitchFamily="2" charset="-78"/>
                <a:cs typeface="Alexandria" pitchFamily="2" charset="-78"/>
              </a:rPr>
              <a:t>هل كتب الوثيقة بناء على ملاحظة مباشرة أو غير مباشرة.</a:t>
            </a:r>
          </a:p>
        </p:txBody>
      </p:sp>
    </p:spTree>
    <p:extLst>
      <p:ext uri="{BB962C8B-B14F-4D97-AF65-F5344CB8AC3E}">
        <p14:creationId xmlns:p14="http://schemas.microsoft.com/office/powerpoint/2010/main" val="32519093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524643" y="1419097"/>
            <a:ext cx="9720589" cy="3821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626178" y="729958"/>
            <a:ext cx="5517521" cy="400110"/>
          </a:xfrm>
          <a:prstGeom prst="rect">
            <a:avLst/>
          </a:prstGeom>
          <a:noFill/>
        </p:spPr>
        <p:txBody>
          <a:bodyPr wrap="square" rtlCol="0">
            <a:spAutoFit/>
          </a:bodyPr>
          <a:lstStyle/>
          <a:p>
            <a:pPr lvl="0" algn="ctr" rtl="1">
              <a:buNone/>
            </a:pPr>
            <a:r>
              <a:rPr lang="ar-SY" sz="2000" b="1" dirty="0" smtClean="0">
                <a:ln/>
                <a:solidFill>
                  <a:srgbClr val="000000"/>
                </a:solidFill>
                <a:latin typeface="Alexandria" pitchFamily="2" charset="-78"/>
                <a:cs typeface="Alexandria" pitchFamily="2" charset="-78"/>
              </a:rPr>
              <a:t>أدوات جمع المعلومات في المنهج التاريخي</a:t>
            </a:r>
            <a:endParaRPr lang="en-US" sz="2000" b="1" dirty="0">
              <a:ln/>
              <a:solidFill>
                <a:srgbClr val="000000"/>
              </a:solidFill>
              <a:latin typeface="Alexandria" pitchFamily="2" charset="-78"/>
              <a:cs typeface="Alexandria" pitchFamily="2" charset="-78"/>
            </a:endParaRPr>
          </a:p>
        </p:txBody>
      </p:sp>
      <p:sp>
        <p:nvSpPr>
          <p:cNvPr id="7" name="TextBox 6"/>
          <p:cNvSpPr txBox="1"/>
          <p:nvPr/>
        </p:nvSpPr>
        <p:spPr>
          <a:xfrm>
            <a:off x="1645277" y="1419097"/>
            <a:ext cx="8417320" cy="3066865"/>
          </a:xfrm>
          <a:prstGeom prst="rect">
            <a:avLst/>
          </a:prstGeom>
          <a:noFill/>
        </p:spPr>
        <p:txBody>
          <a:bodyPr wrap="square" rtlCol="0">
            <a:spAutoFit/>
          </a:bodyPr>
          <a:lstStyle/>
          <a:p>
            <a:pPr marL="285750" lvl="0" indent="-285750" algn="just" rtl="1">
              <a:lnSpc>
                <a:spcPct val="250000"/>
              </a:lnSpc>
              <a:buFont typeface="Wingdings" panose="05000000000000000000" pitchFamily="2" charset="2"/>
              <a:buChar char="§"/>
            </a:pPr>
            <a:r>
              <a:rPr lang="ar-SY" sz="1600" b="1" dirty="0" smtClean="0">
                <a:latin typeface="Alexandria" pitchFamily="2" charset="-78"/>
                <a:cs typeface="Alexandria" pitchFamily="2" charset="-78"/>
              </a:rPr>
              <a:t>الملاحظة التحليلية الناقدة للبحث التاريخي (النقد الخارجي والداخلي)</a:t>
            </a:r>
          </a:p>
          <a:p>
            <a:pPr marL="285750" lvl="0" indent="-285750" algn="just" rtl="1">
              <a:lnSpc>
                <a:spcPct val="250000"/>
              </a:lnSpc>
              <a:buFont typeface="Wingdings" panose="05000000000000000000" pitchFamily="2" charset="2"/>
              <a:buChar char="§"/>
            </a:pPr>
            <a:r>
              <a:rPr lang="ar-SY" sz="1600" b="1" dirty="0" smtClean="0">
                <a:solidFill>
                  <a:srgbClr val="000000"/>
                </a:solidFill>
                <a:latin typeface="Alexandria" pitchFamily="2" charset="-78"/>
                <a:cs typeface="Alexandria" pitchFamily="2" charset="-78"/>
              </a:rPr>
              <a:t>التحليل التقني للمادة التاريخية باستخدام الأجهزة المختلفة والتكنولوجيا للكشف عن صحة أو زيف المصدر التاريخي.</a:t>
            </a:r>
          </a:p>
          <a:p>
            <a:pPr marL="285750" lvl="0" indent="-285750" algn="just" rtl="1">
              <a:lnSpc>
                <a:spcPct val="250000"/>
              </a:lnSpc>
              <a:buFont typeface="Wingdings" panose="05000000000000000000" pitchFamily="2" charset="2"/>
              <a:buChar char="§"/>
            </a:pPr>
            <a:r>
              <a:rPr lang="ar-SY" sz="1600" b="1" dirty="0" smtClean="0">
                <a:solidFill>
                  <a:srgbClr val="000000"/>
                </a:solidFill>
                <a:latin typeface="Alexandria" pitchFamily="2" charset="-78"/>
                <a:cs typeface="Alexandria" pitchFamily="2" charset="-78"/>
              </a:rPr>
              <a:t>المقابلات الشخصية لشهود العيان و رواة الحوادث والأخبار.</a:t>
            </a:r>
          </a:p>
          <a:p>
            <a:pPr marL="285750" lvl="0" indent="-285750" algn="just" rtl="1">
              <a:lnSpc>
                <a:spcPct val="250000"/>
              </a:lnSpc>
              <a:buFont typeface="Wingdings" panose="05000000000000000000" pitchFamily="2" charset="2"/>
              <a:buChar char="§"/>
            </a:pPr>
            <a:r>
              <a:rPr lang="ar-SY" sz="1600" b="1" dirty="0" smtClean="0">
                <a:solidFill>
                  <a:srgbClr val="000000"/>
                </a:solidFill>
                <a:latin typeface="Alexandria" pitchFamily="2" charset="-78"/>
                <a:cs typeface="Alexandria" pitchFamily="2" charset="-78"/>
              </a:rPr>
              <a:t>استطلاعات الرأي والاستبيانات.</a:t>
            </a:r>
            <a:endParaRPr lang="ar-SY" sz="1600" dirty="0" smtClean="0">
              <a:solidFill>
                <a:srgbClr val="000000"/>
              </a:solidFill>
              <a:latin typeface="Alexandria" pitchFamily="2" charset="-78"/>
              <a:cs typeface="Alexandria" pitchFamily="2" charset="-78"/>
            </a:endParaRPr>
          </a:p>
        </p:txBody>
      </p:sp>
    </p:spTree>
    <p:extLst>
      <p:ext uri="{BB962C8B-B14F-4D97-AF65-F5344CB8AC3E}">
        <p14:creationId xmlns:p14="http://schemas.microsoft.com/office/powerpoint/2010/main" val="22545169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69339"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5226241" cy="430887"/>
          </a:xfrm>
          <a:prstGeom prst="rect">
            <a:avLst/>
          </a:prstGeom>
          <a:noFill/>
        </p:spPr>
        <p:txBody>
          <a:bodyPr wrap="square" rtlCol="0">
            <a:spAutoFit/>
          </a:bodyPr>
          <a:lstStyle/>
          <a:p>
            <a:pPr algn="ctr"/>
            <a:r>
              <a:rPr lang="ar-SY" sz="2200" b="1" kern="0" dirty="0" smtClean="0">
                <a:latin typeface="Alexandria" pitchFamily="2" charset="-78"/>
                <a:cs typeface="Alexandria" pitchFamily="2" charset="-78"/>
              </a:rPr>
              <a:t>صياغة الفروض في المنهج التاريخي</a:t>
            </a:r>
            <a:endParaRPr lang="en-US" sz="2200" kern="0" dirty="0">
              <a:latin typeface="Alexandria" pitchFamily="2" charset="-78"/>
              <a:cs typeface="Alexandria" pitchFamily="2" charset="-78"/>
            </a:endParaRPr>
          </a:p>
        </p:txBody>
      </p:sp>
      <p:sp>
        <p:nvSpPr>
          <p:cNvPr id="21" name="TextBox 20"/>
          <p:cNvSpPr txBox="1"/>
          <p:nvPr/>
        </p:nvSpPr>
        <p:spPr>
          <a:xfrm>
            <a:off x="1645277" y="1419097"/>
            <a:ext cx="8417320" cy="3539430"/>
          </a:xfrm>
          <a:prstGeom prst="rect">
            <a:avLst/>
          </a:prstGeom>
          <a:noFill/>
        </p:spPr>
        <p:txBody>
          <a:bodyPr wrap="square" rtlCol="0">
            <a:spAutoFit/>
          </a:bodyPr>
          <a:lstStyle/>
          <a:p>
            <a:pPr marL="285750" lvl="0" indent="-285750" algn="just" rtl="1">
              <a:lnSpc>
                <a:spcPct val="200000"/>
              </a:lnSpc>
              <a:buFont typeface="Wingdings" panose="05000000000000000000" pitchFamily="2" charset="2"/>
              <a:buChar char="§"/>
            </a:pPr>
            <a:r>
              <a:rPr lang="ar-SY" sz="1600" dirty="0" smtClean="0">
                <a:solidFill>
                  <a:srgbClr val="000000"/>
                </a:solidFill>
                <a:latin typeface="Alexandria" pitchFamily="2" charset="-78"/>
                <a:cs typeface="Alexandria" pitchFamily="2" charset="-78"/>
              </a:rPr>
              <a:t>عادة </a:t>
            </a:r>
            <a:r>
              <a:rPr lang="ar-SY" sz="1600" dirty="0">
                <a:solidFill>
                  <a:srgbClr val="000000"/>
                </a:solidFill>
                <a:latin typeface="Alexandria" pitchFamily="2" charset="-78"/>
                <a:cs typeface="Alexandria" pitchFamily="2" charset="-78"/>
              </a:rPr>
              <a:t>ما تتعدد الفروض في الدراسات التاريخية لأن أحداث التاريخ لا يمكن تفسيرها لسبب </a:t>
            </a:r>
            <a:r>
              <a:rPr lang="ar-SY" sz="1600" dirty="0" smtClean="0">
                <a:solidFill>
                  <a:srgbClr val="000000"/>
                </a:solidFill>
                <a:latin typeface="Alexandria" pitchFamily="2" charset="-78"/>
                <a:cs typeface="Alexandria" pitchFamily="2" charset="-78"/>
              </a:rPr>
              <a:t>واحد</a:t>
            </a:r>
            <a:endParaRPr lang="en-US" sz="1600" dirty="0" smtClean="0">
              <a:solidFill>
                <a:srgbClr val="000000"/>
              </a:solidFill>
              <a:latin typeface="Alexandria" pitchFamily="2" charset="-78"/>
              <a:cs typeface="Alexandria" pitchFamily="2" charset="-78"/>
            </a:endParaRPr>
          </a:p>
          <a:p>
            <a:pPr marL="285750" lvl="0" indent="-285750" algn="just" rtl="1">
              <a:lnSpc>
                <a:spcPct val="200000"/>
              </a:lnSpc>
              <a:buFont typeface="Wingdings" panose="05000000000000000000" pitchFamily="2" charset="2"/>
              <a:buChar char="§"/>
            </a:pPr>
            <a:r>
              <a:rPr lang="ar-SY" sz="1600" b="1" dirty="0" smtClean="0">
                <a:solidFill>
                  <a:srgbClr val="000000"/>
                </a:solidFill>
                <a:latin typeface="Alexandria" pitchFamily="2" charset="-78"/>
                <a:cs typeface="Alexandria" pitchFamily="2" charset="-78"/>
              </a:rPr>
              <a:t>مثال لتعدد الفرضيات</a:t>
            </a:r>
          </a:p>
          <a:p>
            <a:pPr marL="342900" lvl="0" indent="-342900" algn="just" rtl="1">
              <a:lnSpc>
                <a:spcPct val="200000"/>
              </a:lnSpc>
              <a:buFont typeface="+mj-lt"/>
              <a:buAutoNum type="arabicPeriod"/>
            </a:pPr>
            <a:r>
              <a:rPr lang="ar-SY" sz="1600" dirty="0" smtClean="0">
                <a:solidFill>
                  <a:srgbClr val="000000"/>
                </a:solidFill>
                <a:latin typeface="Alexandria" pitchFamily="2" charset="-78"/>
                <a:cs typeface="Alexandria" pitchFamily="2" charset="-78"/>
              </a:rPr>
              <a:t>أحرق الرومان مكتبة الإسكندرية خلال حرقهم الأسطول المصري.</a:t>
            </a:r>
          </a:p>
          <a:p>
            <a:pPr marL="342900" lvl="0" indent="-342900" algn="just" rtl="1">
              <a:lnSpc>
                <a:spcPct val="200000"/>
              </a:lnSpc>
              <a:buFont typeface="+mj-lt"/>
              <a:buAutoNum type="arabicPeriod"/>
            </a:pPr>
            <a:r>
              <a:rPr lang="ar-SY" sz="1600" dirty="0" smtClean="0">
                <a:solidFill>
                  <a:srgbClr val="000000"/>
                </a:solidFill>
                <a:latin typeface="Alexandria" pitchFamily="2" charset="-78"/>
                <a:cs typeface="Alexandria" pitchFamily="2" charset="-78"/>
              </a:rPr>
              <a:t>أحرق المسيحيون مكتبة الإسكندرية </a:t>
            </a:r>
            <a:r>
              <a:rPr lang="ar-SY" sz="1600" dirty="0" err="1" smtClean="0">
                <a:solidFill>
                  <a:srgbClr val="000000"/>
                </a:solidFill>
                <a:latin typeface="Alexandria" pitchFamily="2" charset="-78"/>
                <a:cs typeface="Alexandria" pitchFamily="2" charset="-78"/>
              </a:rPr>
              <a:t>لانها</a:t>
            </a:r>
            <a:r>
              <a:rPr lang="ar-SY" sz="1600" dirty="0" smtClean="0">
                <a:solidFill>
                  <a:srgbClr val="000000"/>
                </a:solidFill>
                <a:latin typeface="Alexandria" pitchFamily="2" charset="-78"/>
                <a:cs typeface="Alexandria" pitchFamily="2" charset="-78"/>
              </a:rPr>
              <a:t> كانت مستودعاً للفكر الوثني القديم.</a:t>
            </a:r>
          </a:p>
          <a:p>
            <a:pPr marL="342900" lvl="0" indent="-342900" algn="just" rtl="1">
              <a:lnSpc>
                <a:spcPct val="200000"/>
              </a:lnSpc>
              <a:buFont typeface="+mj-lt"/>
              <a:buAutoNum type="arabicPeriod"/>
            </a:pPr>
            <a:r>
              <a:rPr lang="ar-SY" sz="1600" dirty="0" smtClean="0">
                <a:solidFill>
                  <a:srgbClr val="000000"/>
                </a:solidFill>
                <a:latin typeface="Alexandria" pitchFamily="2" charset="-78"/>
                <a:cs typeface="Alexandria" pitchFamily="2" charset="-78"/>
              </a:rPr>
              <a:t>أحرق المسلمون مكتبة الإسكندرية </a:t>
            </a:r>
            <a:r>
              <a:rPr lang="ar-SY" sz="1600" dirty="0" err="1" smtClean="0">
                <a:solidFill>
                  <a:srgbClr val="000000"/>
                </a:solidFill>
                <a:latin typeface="Alexandria" pitchFamily="2" charset="-78"/>
                <a:cs typeface="Alexandria" pitchFamily="2" charset="-78"/>
              </a:rPr>
              <a:t>لانها</a:t>
            </a:r>
            <a:r>
              <a:rPr lang="ar-SY" sz="1600" dirty="0" smtClean="0">
                <a:solidFill>
                  <a:srgbClr val="000000"/>
                </a:solidFill>
                <a:latin typeface="Alexandria" pitchFamily="2" charset="-78"/>
                <a:cs typeface="Alexandria" pitchFamily="2" charset="-78"/>
              </a:rPr>
              <a:t> كانت مستودعاً للفكر المسيحي.</a:t>
            </a:r>
          </a:p>
          <a:p>
            <a:pPr marL="342900" lvl="0" indent="-342900" algn="just" rtl="1">
              <a:lnSpc>
                <a:spcPct val="200000"/>
              </a:lnSpc>
              <a:buFont typeface="+mj-lt"/>
              <a:buAutoNum type="arabicPeriod"/>
            </a:pPr>
            <a:r>
              <a:rPr lang="ar-SY" sz="1600" dirty="0" smtClean="0">
                <a:solidFill>
                  <a:srgbClr val="000000"/>
                </a:solidFill>
                <a:latin typeface="Alexandria" pitchFamily="2" charset="-78"/>
                <a:cs typeface="Alexandria" pitchFamily="2" charset="-78"/>
              </a:rPr>
              <a:t>مكتبة الإسكندرية لم يحرقها أحد وإنما تبددت بحكم الزمن والإهمال والاحتراق الذاتي.</a:t>
            </a:r>
            <a:endParaRPr lang="en-US" sz="1600" dirty="0">
              <a:solidFill>
                <a:srgbClr val="000000"/>
              </a:solidFill>
              <a:latin typeface="Alexandria" pitchFamily="2" charset="-78"/>
              <a:cs typeface="Alexandria" pitchFamily="2" charset="-78"/>
            </a:endParaRPr>
          </a:p>
        </p:txBody>
      </p:sp>
    </p:spTree>
    <p:extLst>
      <p:ext uri="{BB962C8B-B14F-4D97-AF65-F5344CB8AC3E}">
        <p14:creationId xmlns:p14="http://schemas.microsoft.com/office/powerpoint/2010/main" val="39695073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53149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algn="ctr"/>
            <a:r>
              <a:rPr lang="ar-SY" sz="2400" b="1" kern="0" dirty="0" smtClean="0">
                <a:latin typeface="Alexandria" pitchFamily="2" charset="-78"/>
                <a:cs typeface="Alexandria" pitchFamily="2" charset="-78"/>
              </a:rPr>
              <a:t>كتابة تقرير البحث التاريخي</a:t>
            </a:r>
            <a:endParaRPr lang="en-US" sz="2200" kern="0" dirty="0">
              <a:latin typeface="Alexandria" pitchFamily="2" charset="-78"/>
              <a:cs typeface="Alexandria" pitchFamily="2" charset="-78"/>
            </a:endParaRPr>
          </a:p>
        </p:txBody>
      </p:sp>
      <p:sp>
        <p:nvSpPr>
          <p:cNvPr id="7" name="TextBox 6"/>
          <p:cNvSpPr txBox="1"/>
          <p:nvPr/>
        </p:nvSpPr>
        <p:spPr>
          <a:xfrm>
            <a:off x="1418492" y="1348759"/>
            <a:ext cx="7893833" cy="584775"/>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r>
              <a:rPr kumimoji="1" lang="ar-SY" altLang="ja-JP" sz="1600" kern="0" dirty="0" smtClean="0">
                <a:latin typeface="Alexandria" pitchFamily="2" charset="-78"/>
                <a:ea typeface="ＭＳ Ｐゴシック" panose="020B0600070205080204" pitchFamily="34" charset="-128"/>
                <a:cs typeface="Alexandria" pitchFamily="2" charset="-78"/>
              </a:rPr>
              <a:t>هناك عدة اعتبارات أساسية  لكتابة تقرير البحث التاريخي منها:</a:t>
            </a:r>
            <a:endParaRPr lang="ar-SY" altLang="ja-JP" sz="1600" dirty="0">
              <a:latin typeface="Alexandria" pitchFamily="2" charset="-78"/>
              <a:ea typeface="ＭＳ Ｐゴシック" panose="020B0600070205080204" pitchFamily="34" charset="-128"/>
              <a:cs typeface="Alexandria" pitchFamily="2" charset="-78"/>
            </a:endParaRPr>
          </a:p>
        </p:txBody>
      </p:sp>
      <p:pic>
        <p:nvPicPr>
          <p:cNvPr id="8" name="Picture 7"/>
          <p:cNvPicPr>
            <a:picLocks noChangeAspect="1"/>
          </p:cNvPicPr>
          <p:nvPr/>
        </p:nvPicPr>
        <p:blipFill>
          <a:blip r:embed="rId3"/>
          <a:stretch>
            <a:fillRect/>
          </a:stretch>
        </p:blipFill>
        <p:spPr>
          <a:xfrm>
            <a:off x="1418492" y="1930195"/>
            <a:ext cx="8644105" cy="4669896"/>
          </a:xfrm>
          <a:prstGeom prst="rect">
            <a:avLst/>
          </a:prstGeom>
        </p:spPr>
      </p:pic>
    </p:spTree>
    <p:extLst>
      <p:ext uri="{BB962C8B-B14F-4D97-AF65-F5344CB8AC3E}">
        <p14:creationId xmlns:p14="http://schemas.microsoft.com/office/powerpoint/2010/main" val="32164803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92785" y="1285190"/>
            <a:ext cx="9345750"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485572" y="729958"/>
            <a:ext cx="6122342" cy="400110"/>
          </a:xfrm>
          <a:prstGeom prst="rect">
            <a:avLst/>
          </a:prstGeom>
          <a:noFill/>
        </p:spPr>
        <p:txBody>
          <a:bodyPr wrap="square" rtlCol="0">
            <a:spAutoFit/>
          </a:bodyPr>
          <a:lstStyle/>
          <a:p>
            <a:pPr algn="ctr"/>
            <a:r>
              <a:rPr lang="ar-SY" sz="2000" b="1" dirty="0">
                <a:latin typeface="Alexandria" pitchFamily="2" charset="-78"/>
                <a:cs typeface="Alexandria" pitchFamily="2" charset="-78"/>
              </a:rPr>
              <a:t>الأخطاء التي يرتكبها الباحثون في المنهج التاريخي</a:t>
            </a:r>
            <a:endParaRPr lang="en-US" sz="2000" kern="0" dirty="0">
              <a:latin typeface="Alexandria" pitchFamily="2" charset="-78"/>
              <a:cs typeface="Alexandria" pitchFamily="2" charset="-78"/>
            </a:endParaRPr>
          </a:p>
        </p:txBody>
      </p:sp>
      <p:sp>
        <p:nvSpPr>
          <p:cNvPr id="35" name="角丸四角形 35">
            <a:extLst>
              <a:ext uri="{FF2B5EF4-FFF2-40B4-BE49-F238E27FC236}">
                <a16:creationId xmlns:a16="http://schemas.microsoft.com/office/drawing/2014/main" id="{C1C9C45E-5001-4018-9A80-B8214EBE981F}"/>
              </a:ext>
            </a:extLst>
          </p:cNvPr>
          <p:cNvSpPr/>
          <p:nvPr/>
        </p:nvSpPr>
        <p:spPr>
          <a:xfrm>
            <a:off x="1978327" y="1378600"/>
            <a:ext cx="7499038" cy="634378"/>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36" name="円/楕円 4">
            <a:extLst>
              <a:ext uri="{FF2B5EF4-FFF2-40B4-BE49-F238E27FC236}">
                <a16:creationId xmlns:a16="http://schemas.microsoft.com/office/drawing/2014/main" id="{AFE9BA4F-94D1-4FF3-9971-A328CA3F49DA}"/>
              </a:ext>
            </a:extLst>
          </p:cNvPr>
          <p:cNvSpPr/>
          <p:nvPr/>
        </p:nvSpPr>
        <p:spPr>
          <a:xfrm>
            <a:off x="9003972" y="1499958"/>
            <a:ext cx="365760" cy="365760"/>
          </a:xfrm>
          <a:prstGeom prst="ellipse">
            <a:avLst/>
          </a:prstGeom>
          <a:solidFill>
            <a:schemeClr val="accent5">
              <a:lumMod val="75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3200" b="0" i="0" u="none" strike="noStrike" kern="0" cap="none" spc="0" normalizeH="0" baseline="0" noProof="0">
              <a:ln>
                <a:noFill/>
              </a:ln>
              <a:effectLst/>
              <a:uLnTx/>
              <a:uFillTx/>
              <a:latin typeface="Open Sans"/>
              <a:ea typeface="ＭＳ Ｐゴシック" panose="020B0600070205080204" pitchFamily="34" charset="-128"/>
              <a:cs typeface="+mn-cs"/>
            </a:endParaRPr>
          </a:p>
        </p:txBody>
      </p:sp>
      <p:sp>
        <p:nvSpPr>
          <p:cNvPr id="37" name="テキスト プレースホルダー 6">
            <a:extLst>
              <a:ext uri="{FF2B5EF4-FFF2-40B4-BE49-F238E27FC236}">
                <a16:creationId xmlns:a16="http://schemas.microsoft.com/office/drawing/2014/main" id="{EEA33206-19A0-4043-994B-26FD49AADE4F}"/>
              </a:ext>
            </a:extLst>
          </p:cNvPr>
          <p:cNvSpPr txBox="1">
            <a:spLocks/>
          </p:cNvSpPr>
          <p:nvPr/>
        </p:nvSpPr>
        <p:spPr>
          <a:xfrm>
            <a:off x="2568635" y="1410071"/>
            <a:ext cx="6568774"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r" defTabSz="1632753" rtl="1" eaLnBrk="1" fontAlgn="auto" latinLnBrk="0" hangingPunct="1">
              <a:lnSpc>
                <a:spcPct val="120000"/>
              </a:lnSpc>
              <a:spcBef>
                <a:spcPts val="1200"/>
              </a:spcBef>
              <a:spcAft>
                <a:spcPts val="0"/>
              </a:spcAft>
              <a:buClrTx/>
              <a:buSzTx/>
              <a:buFont typeface="Arial" panose="020B0604020202020204" pitchFamily="34" charset="0"/>
              <a:buNone/>
              <a:tabLst/>
              <a:defRPr/>
            </a:pPr>
            <a:r>
              <a:rPr kumimoji="1" lang="en-US" altLang="ja-JP" sz="1800" b="1" i="0" u="none" strike="noStrike" kern="1200" cap="none" spc="0" normalizeH="0" baseline="0" noProof="0" dirty="0" smtClean="0">
                <a:ln>
                  <a:noFill/>
                </a:ln>
                <a:solidFill>
                  <a:sysClr val="windowText" lastClr="000000"/>
                </a:solidFill>
                <a:effectLst/>
                <a:uLnTx/>
                <a:uFillTx/>
                <a:ea typeface="ＭＳ Ｐゴシック" panose="020B0600070205080204" pitchFamily="34" charset="-128"/>
                <a:cs typeface="PT Bold Heading" panose="02010400000000000000" pitchFamily="2" charset="-78"/>
              </a:rPr>
              <a:t> </a:t>
            </a:r>
            <a:r>
              <a:rPr kumimoji="1" lang="ar-SY" altLang="ja-JP" sz="1800" b="1" i="0" u="none" strike="noStrike" kern="1200" cap="none" spc="0" normalizeH="0" baseline="0" noProof="0" dirty="0" smtClean="0">
                <a:ln>
                  <a:noFill/>
                </a:ln>
                <a:solidFill>
                  <a:sysClr val="windowText" lastClr="000000"/>
                </a:solidFill>
                <a:effectLst/>
                <a:uLnTx/>
                <a:uFillTx/>
                <a:ea typeface="ＭＳ Ｐゴシック" panose="020B0600070205080204" pitchFamily="34" charset="-128"/>
                <a:cs typeface="PT Bold Heading" panose="02010400000000000000" pitchFamily="2" charset="-78"/>
              </a:rPr>
              <a:t>صياغة </a:t>
            </a:r>
            <a:r>
              <a:rPr kumimoji="1" lang="ar-SY" altLang="ja-JP" sz="1800" b="1" i="0" u="none" strike="noStrike" kern="1200" cap="none" spc="0" normalizeH="0" baseline="0" noProof="0" dirty="0">
                <a:ln>
                  <a:noFill/>
                </a:ln>
                <a:solidFill>
                  <a:sysClr val="windowText" lastClr="000000"/>
                </a:solidFill>
                <a:effectLst/>
                <a:uLnTx/>
                <a:uFillTx/>
                <a:ea typeface="ＭＳ Ｐゴシック" panose="020B0600070205080204" pitchFamily="34" charset="-128"/>
                <a:cs typeface="PT Bold Heading" panose="02010400000000000000" pitchFamily="2" charset="-78"/>
              </a:rPr>
              <a:t>مشكلة البحث أو موضوعه بشكل واسع وغير محدد</a:t>
            </a:r>
          </a:p>
        </p:txBody>
      </p:sp>
      <p:sp>
        <p:nvSpPr>
          <p:cNvPr id="38" name="角丸四角形 35">
            <a:extLst>
              <a:ext uri="{FF2B5EF4-FFF2-40B4-BE49-F238E27FC236}">
                <a16:creationId xmlns:a16="http://schemas.microsoft.com/office/drawing/2014/main" id="{4FCA17BB-FD54-4643-AFB6-EF328A5D1CD9}"/>
              </a:ext>
            </a:extLst>
          </p:cNvPr>
          <p:cNvSpPr/>
          <p:nvPr/>
        </p:nvSpPr>
        <p:spPr>
          <a:xfrm>
            <a:off x="1978326" y="2132596"/>
            <a:ext cx="7516565" cy="634378"/>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39" name="円/楕円 4">
            <a:extLst>
              <a:ext uri="{FF2B5EF4-FFF2-40B4-BE49-F238E27FC236}">
                <a16:creationId xmlns:a16="http://schemas.microsoft.com/office/drawing/2014/main" id="{B0447A35-D59B-4DFA-9D46-089B05902F9A}"/>
              </a:ext>
            </a:extLst>
          </p:cNvPr>
          <p:cNvSpPr/>
          <p:nvPr/>
        </p:nvSpPr>
        <p:spPr>
          <a:xfrm>
            <a:off x="9021499" y="2253954"/>
            <a:ext cx="365760" cy="365760"/>
          </a:xfrm>
          <a:prstGeom prst="ellipse">
            <a:avLst/>
          </a:prstGeom>
          <a:solidFill>
            <a:schemeClr val="accent5">
              <a:lumMod val="75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3200" b="0" i="0" u="none" strike="noStrike" kern="0" cap="none" spc="0" normalizeH="0" baseline="0" noProof="0">
              <a:ln>
                <a:noFill/>
              </a:ln>
              <a:effectLst/>
              <a:uLnTx/>
              <a:uFillTx/>
              <a:latin typeface="Open Sans"/>
              <a:ea typeface="ＭＳ Ｐゴシック" panose="020B0600070205080204" pitchFamily="34" charset="-128"/>
              <a:cs typeface="+mn-cs"/>
            </a:endParaRPr>
          </a:p>
        </p:txBody>
      </p:sp>
      <p:sp>
        <p:nvSpPr>
          <p:cNvPr id="40" name="テキスト プレースホルダー 6">
            <a:extLst>
              <a:ext uri="{FF2B5EF4-FFF2-40B4-BE49-F238E27FC236}">
                <a16:creationId xmlns:a16="http://schemas.microsoft.com/office/drawing/2014/main" id="{45227868-2D9F-4B95-B8F0-21532298F403}"/>
              </a:ext>
            </a:extLst>
          </p:cNvPr>
          <p:cNvSpPr txBox="1">
            <a:spLocks/>
          </p:cNvSpPr>
          <p:nvPr/>
        </p:nvSpPr>
        <p:spPr>
          <a:xfrm>
            <a:off x="1839930" y="2142819"/>
            <a:ext cx="7335606"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r" defTabSz="1632753" rtl="1" eaLnBrk="1" fontAlgn="auto" latinLnBrk="0" hangingPunct="1">
              <a:lnSpc>
                <a:spcPct val="120000"/>
              </a:lnSpc>
              <a:spcBef>
                <a:spcPts val="1200"/>
              </a:spcBef>
              <a:spcAft>
                <a:spcPts val="0"/>
              </a:spcAft>
              <a:buClrTx/>
              <a:buSzTx/>
              <a:buFont typeface="Arial" panose="020B0604020202020204" pitchFamily="34" charset="0"/>
              <a:buNone/>
              <a:tabLst/>
              <a:defRPr/>
            </a:pPr>
            <a:r>
              <a:rPr kumimoji="1" lang="en-US" sz="1800" b="1" i="0" u="none" strike="noStrike" kern="1200" cap="none" spc="0" normalizeH="0" baseline="0" noProof="0" dirty="0" smtClean="0">
                <a:ln>
                  <a:noFill/>
                </a:ln>
                <a:solidFill>
                  <a:sysClr val="windowText" lastClr="000000"/>
                </a:solidFill>
                <a:effectLst/>
                <a:uLnTx/>
                <a:uFillTx/>
                <a:ea typeface="ＭＳ Ｐゴシック" panose="020B0600070205080204" pitchFamily="34" charset="-128"/>
                <a:cs typeface="PT Bold Heading" panose="02010400000000000000" pitchFamily="2" charset="-78"/>
              </a:rPr>
              <a:t> </a:t>
            </a:r>
            <a:r>
              <a:rPr kumimoji="1" lang="ar-SA" sz="1800" b="1" i="0" u="none" strike="noStrike" kern="1200" cap="none" spc="0" normalizeH="0" baseline="0" noProof="0" dirty="0" smtClean="0">
                <a:ln>
                  <a:noFill/>
                </a:ln>
                <a:solidFill>
                  <a:sysClr val="windowText" lastClr="000000"/>
                </a:solidFill>
                <a:effectLst/>
                <a:uLnTx/>
                <a:uFillTx/>
                <a:ea typeface="ＭＳ Ｐゴシック" panose="020B0600070205080204" pitchFamily="34" charset="-128"/>
                <a:cs typeface="PT Bold Heading" panose="02010400000000000000" pitchFamily="2" charset="-78"/>
              </a:rPr>
              <a:t>استخدام </a:t>
            </a:r>
            <a:r>
              <a:rPr kumimoji="1" lang="ar-SA" sz="1800" b="1" i="0" u="none" strike="noStrike" kern="1200" cap="none" spc="0" normalizeH="0" baseline="0" noProof="0" dirty="0">
                <a:ln>
                  <a:noFill/>
                </a:ln>
                <a:solidFill>
                  <a:sysClr val="windowText" lastClr="000000"/>
                </a:solidFill>
                <a:effectLst/>
                <a:uLnTx/>
                <a:uFillTx/>
                <a:ea typeface="ＭＳ Ｐゴシック" panose="020B0600070205080204" pitchFamily="34" charset="-128"/>
                <a:cs typeface="PT Bold Heading" panose="02010400000000000000" pitchFamily="2" charset="-78"/>
              </a:rPr>
              <a:t>المصادر الثانوية التي يسهل الوصول إليها بدلاً من المصادر الأولية</a:t>
            </a:r>
            <a:endParaRPr kumimoji="1" lang="ar-SY" altLang="ja-JP" sz="1800" b="1" i="0" u="none" strike="noStrike" kern="1200" cap="none" spc="0" normalizeH="0" baseline="0" noProof="0" dirty="0">
              <a:ln>
                <a:noFill/>
              </a:ln>
              <a:solidFill>
                <a:sysClr val="windowText" lastClr="000000"/>
              </a:solidFill>
              <a:effectLst/>
              <a:uLnTx/>
              <a:uFillTx/>
              <a:ea typeface="ＭＳ Ｐゴシック" panose="020B0600070205080204" pitchFamily="34" charset="-128"/>
              <a:cs typeface="PT Bold Heading" panose="02010400000000000000" pitchFamily="2" charset="-78"/>
            </a:endParaRPr>
          </a:p>
        </p:txBody>
      </p:sp>
      <p:sp>
        <p:nvSpPr>
          <p:cNvPr id="41" name="角丸四角形 35">
            <a:extLst>
              <a:ext uri="{FF2B5EF4-FFF2-40B4-BE49-F238E27FC236}">
                <a16:creationId xmlns:a16="http://schemas.microsoft.com/office/drawing/2014/main" id="{68313361-2F20-4E73-BFD7-D98136FB9E38}"/>
              </a:ext>
            </a:extLst>
          </p:cNvPr>
          <p:cNvSpPr/>
          <p:nvPr/>
        </p:nvSpPr>
        <p:spPr>
          <a:xfrm>
            <a:off x="2003886" y="2884762"/>
            <a:ext cx="7516565" cy="634378"/>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42" name="円/楕円 4">
            <a:extLst>
              <a:ext uri="{FF2B5EF4-FFF2-40B4-BE49-F238E27FC236}">
                <a16:creationId xmlns:a16="http://schemas.microsoft.com/office/drawing/2014/main" id="{F8D81B0F-7797-40D4-8A60-C7C5AB074DB3}"/>
              </a:ext>
            </a:extLst>
          </p:cNvPr>
          <p:cNvSpPr/>
          <p:nvPr/>
        </p:nvSpPr>
        <p:spPr>
          <a:xfrm>
            <a:off x="9047059" y="3006120"/>
            <a:ext cx="365760" cy="365760"/>
          </a:xfrm>
          <a:prstGeom prst="ellipse">
            <a:avLst/>
          </a:prstGeom>
          <a:solidFill>
            <a:schemeClr val="accent5">
              <a:lumMod val="75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3200" b="0" i="0" u="none" strike="noStrike" kern="0" cap="none" spc="0" normalizeH="0" baseline="0" noProof="0">
              <a:ln>
                <a:noFill/>
              </a:ln>
              <a:effectLst/>
              <a:uLnTx/>
              <a:uFillTx/>
              <a:latin typeface="Open Sans"/>
              <a:ea typeface="ＭＳ Ｐゴシック" panose="020B0600070205080204" pitchFamily="34" charset="-128"/>
              <a:cs typeface="+mn-cs"/>
            </a:endParaRPr>
          </a:p>
        </p:txBody>
      </p:sp>
      <p:sp>
        <p:nvSpPr>
          <p:cNvPr id="43" name="テキスト プレースホルダー 6">
            <a:extLst>
              <a:ext uri="{FF2B5EF4-FFF2-40B4-BE49-F238E27FC236}">
                <a16:creationId xmlns:a16="http://schemas.microsoft.com/office/drawing/2014/main" id="{2B16D26C-1B5D-43D2-93A5-A310EE1D424D}"/>
              </a:ext>
            </a:extLst>
          </p:cNvPr>
          <p:cNvSpPr txBox="1">
            <a:spLocks/>
          </p:cNvSpPr>
          <p:nvPr/>
        </p:nvSpPr>
        <p:spPr>
          <a:xfrm>
            <a:off x="2105648" y="2953253"/>
            <a:ext cx="7208284"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r" defTabSz="1632753" rtl="1" eaLnBrk="1" fontAlgn="auto" latinLnBrk="0" hangingPunct="1">
              <a:lnSpc>
                <a:spcPct val="120000"/>
              </a:lnSpc>
              <a:spcBef>
                <a:spcPts val="1200"/>
              </a:spcBef>
              <a:spcAft>
                <a:spcPts val="0"/>
              </a:spcAft>
              <a:buClrTx/>
              <a:buSzTx/>
              <a:buFont typeface="Arial" panose="020B0604020202020204" pitchFamily="34" charset="0"/>
              <a:buNone/>
              <a:tabLst/>
              <a:defRPr/>
            </a:pPr>
            <a:r>
              <a:rPr kumimoji="1" lang="en-US" sz="1800" b="1" i="0" u="none" strike="noStrike" kern="1200" cap="none" spc="0" normalizeH="0" baseline="0" noProof="0" dirty="0" smtClean="0">
                <a:ln>
                  <a:noFill/>
                </a:ln>
                <a:solidFill>
                  <a:sysClr val="windowText" lastClr="000000"/>
                </a:solidFill>
                <a:effectLst/>
                <a:uLnTx/>
                <a:uFillTx/>
                <a:ea typeface="ＭＳ Ｐゴシック" panose="020B0600070205080204" pitchFamily="34" charset="-128"/>
                <a:cs typeface="PT Bold Heading" panose="02010400000000000000" pitchFamily="2" charset="-78"/>
              </a:rPr>
              <a:t>  </a:t>
            </a:r>
            <a:r>
              <a:rPr kumimoji="1" lang="ar-SA" sz="1800" b="1" i="0" u="none" strike="noStrike" kern="1200" cap="none" spc="0" normalizeH="0" baseline="0" noProof="0" dirty="0" smtClean="0">
                <a:ln>
                  <a:noFill/>
                </a:ln>
                <a:solidFill>
                  <a:sysClr val="windowText" lastClr="000000"/>
                </a:solidFill>
                <a:effectLst/>
                <a:uLnTx/>
                <a:uFillTx/>
                <a:ea typeface="ＭＳ Ｐゴシック" panose="020B0600070205080204" pitchFamily="34" charset="-128"/>
                <a:cs typeface="PT Bold Heading" panose="02010400000000000000" pitchFamily="2" charset="-78"/>
              </a:rPr>
              <a:t>النقد </a:t>
            </a:r>
            <a:r>
              <a:rPr kumimoji="1" lang="ar-SA" sz="1800" b="1" i="0" u="none" strike="noStrike" kern="1200" cap="none" spc="0" normalizeH="0" baseline="0" noProof="0" dirty="0">
                <a:ln>
                  <a:noFill/>
                </a:ln>
                <a:solidFill>
                  <a:sysClr val="windowText" lastClr="000000"/>
                </a:solidFill>
                <a:effectLst/>
                <a:uLnTx/>
                <a:uFillTx/>
                <a:ea typeface="ＭＳ Ｐゴシック" panose="020B0600070205080204" pitchFamily="34" charset="-128"/>
                <a:cs typeface="PT Bold Heading" panose="02010400000000000000" pitchFamily="2" charset="-78"/>
              </a:rPr>
              <a:t>غير الكافي للمصادر التاريخية</a:t>
            </a:r>
            <a:endParaRPr kumimoji="1" lang="ar-SY" altLang="ja-JP" sz="1800" b="1" i="0" u="none" strike="noStrike" kern="1200" cap="none" spc="0" normalizeH="0" baseline="0" noProof="0" dirty="0">
              <a:ln>
                <a:noFill/>
              </a:ln>
              <a:solidFill>
                <a:sysClr val="windowText" lastClr="000000"/>
              </a:solidFill>
              <a:effectLst/>
              <a:uLnTx/>
              <a:uFillTx/>
              <a:ea typeface="ＭＳ Ｐゴシック" panose="020B0600070205080204" pitchFamily="34" charset="-128"/>
              <a:cs typeface="PT Bold Heading" panose="02010400000000000000" pitchFamily="2" charset="-78"/>
            </a:endParaRPr>
          </a:p>
        </p:txBody>
      </p:sp>
      <p:sp>
        <p:nvSpPr>
          <p:cNvPr id="44" name="角丸四角形 35">
            <a:extLst>
              <a:ext uri="{FF2B5EF4-FFF2-40B4-BE49-F238E27FC236}">
                <a16:creationId xmlns:a16="http://schemas.microsoft.com/office/drawing/2014/main" id="{DD4D4BD4-14C9-4F12-9498-396DD35DD51F}"/>
              </a:ext>
            </a:extLst>
          </p:cNvPr>
          <p:cNvSpPr/>
          <p:nvPr/>
        </p:nvSpPr>
        <p:spPr>
          <a:xfrm>
            <a:off x="2003886" y="3624859"/>
            <a:ext cx="7516565" cy="634378"/>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45" name="円/楕円 4">
            <a:extLst>
              <a:ext uri="{FF2B5EF4-FFF2-40B4-BE49-F238E27FC236}">
                <a16:creationId xmlns:a16="http://schemas.microsoft.com/office/drawing/2014/main" id="{F99C43BC-4BA0-45E2-B812-884F5FFE02FA}"/>
              </a:ext>
            </a:extLst>
          </p:cNvPr>
          <p:cNvSpPr/>
          <p:nvPr/>
        </p:nvSpPr>
        <p:spPr>
          <a:xfrm>
            <a:off x="9047059" y="3746217"/>
            <a:ext cx="365760" cy="365760"/>
          </a:xfrm>
          <a:prstGeom prst="ellipse">
            <a:avLst/>
          </a:prstGeom>
          <a:solidFill>
            <a:schemeClr val="accent5">
              <a:lumMod val="75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3200" b="0" i="0" u="none" strike="noStrike" kern="0" cap="none" spc="0" normalizeH="0" baseline="0" noProof="0">
              <a:ln>
                <a:noFill/>
              </a:ln>
              <a:effectLst/>
              <a:uLnTx/>
              <a:uFillTx/>
              <a:latin typeface="Open Sans"/>
              <a:ea typeface="ＭＳ Ｐゴシック" panose="020B0600070205080204" pitchFamily="34" charset="-128"/>
              <a:cs typeface="+mn-cs"/>
            </a:endParaRPr>
          </a:p>
        </p:txBody>
      </p:sp>
      <p:sp>
        <p:nvSpPr>
          <p:cNvPr id="46" name="テキスト プレースホルダー 6">
            <a:extLst>
              <a:ext uri="{FF2B5EF4-FFF2-40B4-BE49-F238E27FC236}">
                <a16:creationId xmlns:a16="http://schemas.microsoft.com/office/drawing/2014/main" id="{4CF5D410-474C-410D-8D17-003CA19CF014}"/>
              </a:ext>
            </a:extLst>
          </p:cNvPr>
          <p:cNvSpPr txBox="1">
            <a:spLocks/>
          </p:cNvSpPr>
          <p:nvPr/>
        </p:nvSpPr>
        <p:spPr>
          <a:xfrm>
            <a:off x="2105648" y="3693350"/>
            <a:ext cx="7208284"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r" defTabSz="1632753" rtl="1" eaLnBrk="1" fontAlgn="auto" latinLnBrk="0" hangingPunct="1">
              <a:lnSpc>
                <a:spcPct val="120000"/>
              </a:lnSpc>
              <a:spcBef>
                <a:spcPts val="1200"/>
              </a:spcBef>
              <a:spcAft>
                <a:spcPts val="0"/>
              </a:spcAft>
              <a:buClrTx/>
              <a:buSzTx/>
              <a:buFont typeface="Arial" panose="020B0604020202020204" pitchFamily="34" charset="0"/>
              <a:buNone/>
              <a:tabLst/>
              <a:defRPr/>
            </a:pPr>
            <a:r>
              <a:rPr kumimoji="1" lang="en-US" sz="1800" b="1" i="0" u="none" strike="noStrike" kern="1200" cap="none" spc="0" normalizeH="0" baseline="0" noProof="0" dirty="0" smtClean="0">
                <a:ln>
                  <a:noFill/>
                </a:ln>
                <a:solidFill>
                  <a:sysClr val="windowText" lastClr="000000"/>
                </a:solidFill>
                <a:effectLst/>
                <a:uLnTx/>
                <a:uFillTx/>
                <a:ea typeface="ＭＳ Ｐゴシック" panose="020B0600070205080204" pitchFamily="34" charset="-128"/>
                <a:cs typeface="PT Bold Heading" panose="02010400000000000000" pitchFamily="2" charset="-78"/>
              </a:rPr>
              <a:t>  </a:t>
            </a:r>
            <a:r>
              <a:rPr kumimoji="1" lang="ar-SA" sz="1800" b="1" i="0" u="none" strike="noStrike" kern="1200" cap="none" spc="0" normalizeH="0" baseline="0" noProof="0" dirty="0" smtClean="0">
                <a:ln>
                  <a:noFill/>
                </a:ln>
                <a:solidFill>
                  <a:sysClr val="windowText" lastClr="000000"/>
                </a:solidFill>
                <a:effectLst/>
                <a:uLnTx/>
                <a:uFillTx/>
                <a:ea typeface="ＭＳ Ｐゴシック" panose="020B0600070205080204" pitchFamily="34" charset="-128"/>
                <a:cs typeface="PT Bold Heading" panose="02010400000000000000" pitchFamily="2" charset="-78"/>
              </a:rPr>
              <a:t>التحليل </a:t>
            </a:r>
            <a:r>
              <a:rPr kumimoji="1" lang="ar-SA" sz="1800" b="1" i="0" u="none" strike="noStrike" kern="1200" cap="none" spc="0" normalizeH="0" baseline="0" noProof="0" dirty="0">
                <a:ln>
                  <a:noFill/>
                </a:ln>
                <a:solidFill>
                  <a:sysClr val="windowText" lastClr="000000"/>
                </a:solidFill>
                <a:effectLst/>
                <a:uLnTx/>
                <a:uFillTx/>
                <a:ea typeface="ＭＳ Ｐゴシック" panose="020B0600070205080204" pitchFamily="34" charset="-128"/>
                <a:cs typeface="PT Bold Heading" panose="02010400000000000000" pitchFamily="2" charset="-78"/>
              </a:rPr>
              <a:t>غير السليم لنتائج البحث</a:t>
            </a:r>
            <a:endParaRPr kumimoji="1" lang="ar-SY" altLang="ja-JP" sz="1800" b="1" i="0" u="none" strike="noStrike" kern="1200" cap="none" spc="0" normalizeH="0" baseline="0" noProof="0" dirty="0">
              <a:ln>
                <a:noFill/>
              </a:ln>
              <a:solidFill>
                <a:sysClr val="windowText" lastClr="000000"/>
              </a:solidFill>
              <a:effectLst/>
              <a:uLnTx/>
              <a:uFillTx/>
              <a:ea typeface="ＭＳ Ｐゴシック" panose="020B0600070205080204" pitchFamily="34" charset="-128"/>
              <a:cs typeface="PT Bold Heading" panose="02010400000000000000" pitchFamily="2" charset="-78"/>
            </a:endParaRPr>
          </a:p>
        </p:txBody>
      </p:sp>
      <p:sp>
        <p:nvSpPr>
          <p:cNvPr id="47" name="角丸四角形 35">
            <a:extLst>
              <a:ext uri="{FF2B5EF4-FFF2-40B4-BE49-F238E27FC236}">
                <a16:creationId xmlns:a16="http://schemas.microsoft.com/office/drawing/2014/main" id="{8C2F30AD-53C8-4CBF-B419-7393CDC42BB6}"/>
              </a:ext>
            </a:extLst>
          </p:cNvPr>
          <p:cNvSpPr/>
          <p:nvPr/>
        </p:nvSpPr>
        <p:spPr>
          <a:xfrm>
            <a:off x="2003886" y="4368051"/>
            <a:ext cx="7559416" cy="634378"/>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48" name="円/楕円 4">
            <a:extLst>
              <a:ext uri="{FF2B5EF4-FFF2-40B4-BE49-F238E27FC236}">
                <a16:creationId xmlns:a16="http://schemas.microsoft.com/office/drawing/2014/main" id="{75FF2A18-8DEB-4616-9F53-477D00A61C4D}"/>
              </a:ext>
            </a:extLst>
          </p:cNvPr>
          <p:cNvSpPr/>
          <p:nvPr/>
        </p:nvSpPr>
        <p:spPr>
          <a:xfrm>
            <a:off x="9089910" y="4489409"/>
            <a:ext cx="365760" cy="365760"/>
          </a:xfrm>
          <a:prstGeom prst="ellipse">
            <a:avLst/>
          </a:prstGeom>
          <a:solidFill>
            <a:schemeClr val="accent5">
              <a:lumMod val="75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3200" b="0" i="0" u="none" strike="noStrike" kern="0" cap="none" spc="0" normalizeH="0" baseline="0" noProof="0">
              <a:ln>
                <a:noFill/>
              </a:ln>
              <a:effectLst/>
              <a:uLnTx/>
              <a:uFillTx/>
              <a:latin typeface="Open Sans"/>
              <a:ea typeface="ＭＳ Ｐゴシック" panose="020B0600070205080204" pitchFamily="34" charset="-128"/>
              <a:cs typeface="+mn-cs"/>
            </a:endParaRPr>
          </a:p>
        </p:txBody>
      </p:sp>
      <p:sp>
        <p:nvSpPr>
          <p:cNvPr id="49" name="テキスト プレースホルダー 6">
            <a:extLst>
              <a:ext uri="{FF2B5EF4-FFF2-40B4-BE49-F238E27FC236}">
                <a16:creationId xmlns:a16="http://schemas.microsoft.com/office/drawing/2014/main" id="{3074CA7D-376E-4190-83EB-9F9D9417E0F3}"/>
              </a:ext>
            </a:extLst>
          </p:cNvPr>
          <p:cNvSpPr txBox="1">
            <a:spLocks/>
          </p:cNvSpPr>
          <p:nvPr/>
        </p:nvSpPr>
        <p:spPr>
          <a:xfrm>
            <a:off x="1839930" y="4436542"/>
            <a:ext cx="7516853"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r" defTabSz="1632753" rtl="1" eaLnBrk="1" fontAlgn="auto" latinLnBrk="0" hangingPunct="1">
              <a:lnSpc>
                <a:spcPct val="120000"/>
              </a:lnSpc>
              <a:spcBef>
                <a:spcPts val="1200"/>
              </a:spcBef>
              <a:spcAft>
                <a:spcPts val="0"/>
              </a:spcAft>
              <a:buClrTx/>
              <a:buSzTx/>
              <a:buFont typeface="Arial" panose="020B0604020202020204" pitchFamily="34" charset="0"/>
              <a:buNone/>
              <a:tabLst/>
              <a:defRPr/>
            </a:pPr>
            <a:r>
              <a:rPr kumimoji="1" lang="en-US" sz="1800" b="1" i="0" u="none" strike="noStrike" kern="1200" cap="none" spc="0" normalizeH="0" baseline="0" noProof="0" dirty="0" smtClean="0">
                <a:ln>
                  <a:noFill/>
                </a:ln>
                <a:solidFill>
                  <a:sysClr val="windowText" lastClr="000000"/>
                </a:solidFill>
                <a:effectLst/>
                <a:uLnTx/>
                <a:uFillTx/>
                <a:ea typeface="ＭＳ Ｐゴシック" panose="020B0600070205080204" pitchFamily="34" charset="-128"/>
                <a:cs typeface="PT Bold Heading" panose="02010400000000000000" pitchFamily="2" charset="-78"/>
              </a:rPr>
              <a:t>  </a:t>
            </a:r>
            <a:r>
              <a:rPr kumimoji="1" lang="ar-SA" sz="1800" b="1" i="0" u="none" strike="noStrike" kern="1200" cap="none" spc="0" normalizeH="0" baseline="0" noProof="0" dirty="0" smtClean="0">
                <a:ln>
                  <a:noFill/>
                </a:ln>
                <a:solidFill>
                  <a:sysClr val="windowText" lastClr="000000"/>
                </a:solidFill>
                <a:effectLst/>
                <a:uLnTx/>
                <a:uFillTx/>
                <a:ea typeface="ＭＳ Ｐゴシック" panose="020B0600070205080204" pitchFamily="34" charset="-128"/>
                <a:cs typeface="PT Bold Heading" panose="02010400000000000000" pitchFamily="2" charset="-78"/>
              </a:rPr>
              <a:t>التحيز </a:t>
            </a:r>
            <a:r>
              <a:rPr kumimoji="1" lang="ar-SA" sz="1800" b="1" i="0" u="none" strike="noStrike" kern="1200" cap="none" spc="0" normalizeH="0" baseline="0" noProof="0" dirty="0">
                <a:ln>
                  <a:noFill/>
                </a:ln>
                <a:solidFill>
                  <a:sysClr val="windowText" lastClr="000000"/>
                </a:solidFill>
                <a:effectLst/>
                <a:uLnTx/>
                <a:uFillTx/>
                <a:ea typeface="ＭＳ Ｐゴシック" panose="020B0600070205080204" pitchFamily="34" charset="-128"/>
                <a:cs typeface="PT Bold Heading" panose="02010400000000000000" pitchFamily="2" charset="-78"/>
              </a:rPr>
              <a:t>الشخصي للموضوع أو للنتائج</a:t>
            </a:r>
            <a:endParaRPr kumimoji="1" lang="ar-SY" altLang="ja-JP" sz="1800" b="1" i="0" u="none" strike="noStrike" kern="1200" cap="none" spc="0" normalizeH="0" baseline="0" noProof="0" dirty="0">
              <a:ln>
                <a:noFill/>
              </a:ln>
              <a:solidFill>
                <a:sysClr val="windowText" lastClr="000000"/>
              </a:solidFill>
              <a:effectLst/>
              <a:uLnTx/>
              <a:uFillTx/>
              <a:ea typeface="ＭＳ Ｐゴシック" panose="020B0600070205080204" pitchFamily="34" charset="-128"/>
              <a:cs typeface="PT Bold Heading" panose="02010400000000000000" pitchFamily="2" charset="-78"/>
            </a:endParaRPr>
          </a:p>
        </p:txBody>
      </p:sp>
      <p:sp>
        <p:nvSpPr>
          <p:cNvPr id="50" name="角丸四角形 35">
            <a:extLst>
              <a:ext uri="{FF2B5EF4-FFF2-40B4-BE49-F238E27FC236}">
                <a16:creationId xmlns:a16="http://schemas.microsoft.com/office/drawing/2014/main" id="{F9039B3D-C14F-4E0D-AC27-B5B8FB00260D}"/>
              </a:ext>
            </a:extLst>
          </p:cNvPr>
          <p:cNvSpPr/>
          <p:nvPr/>
        </p:nvSpPr>
        <p:spPr>
          <a:xfrm>
            <a:off x="1978326" y="5104876"/>
            <a:ext cx="7584976" cy="634378"/>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51" name="円/楕円 4">
            <a:extLst>
              <a:ext uri="{FF2B5EF4-FFF2-40B4-BE49-F238E27FC236}">
                <a16:creationId xmlns:a16="http://schemas.microsoft.com/office/drawing/2014/main" id="{1BAB6B85-310D-4ABA-8953-23A3557AD662}"/>
              </a:ext>
            </a:extLst>
          </p:cNvPr>
          <p:cNvSpPr/>
          <p:nvPr/>
        </p:nvSpPr>
        <p:spPr>
          <a:xfrm>
            <a:off x="9089910" y="5226234"/>
            <a:ext cx="365760" cy="365760"/>
          </a:xfrm>
          <a:prstGeom prst="ellipse">
            <a:avLst/>
          </a:prstGeom>
          <a:solidFill>
            <a:schemeClr val="accent5">
              <a:lumMod val="75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3200" b="0" i="0" u="none" strike="noStrike" kern="0" cap="none" spc="0" normalizeH="0" baseline="0" noProof="0">
              <a:ln>
                <a:noFill/>
              </a:ln>
              <a:effectLst/>
              <a:uLnTx/>
              <a:uFillTx/>
              <a:latin typeface="Open Sans"/>
              <a:ea typeface="ＭＳ Ｐゴシック" panose="020B0600070205080204" pitchFamily="34" charset="-128"/>
              <a:cs typeface="+mn-cs"/>
            </a:endParaRPr>
          </a:p>
        </p:txBody>
      </p:sp>
      <p:sp>
        <p:nvSpPr>
          <p:cNvPr id="52" name="テキスト プレースホルダー 6">
            <a:extLst>
              <a:ext uri="{FF2B5EF4-FFF2-40B4-BE49-F238E27FC236}">
                <a16:creationId xmlns:a16="http://schemas.microsoft.com/office/drawing/2014/main" id="{9A7454AC-F62E-4897-AAF2-DC9768BD32CE}"/>
              </a:ext>
            </a:extLst>
          </p:cNvPr>
          <p:cNvSpPr txBox="1">
            <a:spLocks/>
          </p:cNvSpPr>
          <p:nvPr/>
        </p:nvSpPr>
        <p:spPr>
          <a:xfrm>
            <a:off x="1978326" y="5173367"/>
            <a:ext cx="7378457"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r" defTabSz="1632753" rtl="1" eaLnBrk="1" fontAlgn="auto" latinLnBrk="0" hangingPunct="1">
              <a:lnSpc>
                <a:spcPct val="120000"/>
              </a:lnSpc>
              <a:spcBef>
                <a:spcPts val="1200"/>
              </a:spcBef>
              <a:spcAft>
                <a:spcPts val="0"/>
              </a:spcAft>
              <a:buClrTx/>
              <a:buSzTx/>
              <a:buFont typeface="Arial" panose="020B0604020202020204" pitchFamily="34" charset="0"/>
              <a:buNone/>
              <a:tabLst/>
              <a:defRPr/>
            </a:pPr>
            <a:r>
              <a:rPr kumimoji="1" lang="en-US" sz="1800" b="1" i="0" u="none" strike="noStrike" kern="1200" cap="none" spc="0" normalizeH="0" baseline="0" noProof="0" dirty="0" smtClean="0">
                <a:ln>
                  <a:noFill/>
                </a:ln>
                <a:solidFill>
                  <a:sysClr val="windowText" lastClr="000000"/>
                </a:solidFill>
                <a:effectLst/>
                <a:uLnTx/>
                <a:uFillTx/>
                <a:ea typeface="ＭＳ Ｐゴシック" panose="020B0600070205080204" pitchFamily="34" charset="-128"/>
                <a:cs typeface="PT Bold Heading" panose="02010400000000000000" pitchFamily="2" charset="-78"/>
              </a:rPr>
              <a:t>  </a:t>
            </a:r>
            <a:r>
              <a:rPr kumimoji="1" lang="ar-SA" sz="1800" b="1" i="0" u="none" strike="noStrike" kern="1200" cap="none" spc="0" normalizeH="0" baseline="0" noProof="0" dirty="0" smtClean="0">
                <a:ln>
                  <a:noFill/>
                </a:ln>
                <a:solidFill>
                  <a:sysClr val="windowText" lastClr="000000"/>
                </a:solidFill>
                <a:effectLst/>
                <a:uLnTx/>
                <a:uFillTx/>
                <a:ea typeface="ＭＳ Ｐゴシック" panose="020B0600070205080204" pitchFamily="34" charset="-128"/>
                <a:cs typeface="PT Bold Heading" panose="02010400000000000000" pitchFamily="2" charset="-78"/>
              </a:rPr>
              <a:t>ضعف </a:t>
            </a:r>
            <a:r>
              <a:rPr kumimoji="1" lang="ar-SA" sz="1800" b="1" i="0" u="none" strike="noStrike" kern="1200" cap="none" spc="0" normalizeH="0" baseline="0" noProof="0" dirty="0">
                <a:ln>
                  <a:noFill/>
                </a:ln>
                <a:solidFill>
                  <a:sysClr val="windowText" lastClr="000000"/>
                </a:solidFill>
                <a:effectLst/>
                <a:uLnTx/>
                <a:uFillTx/>
                <a:ea typeface="ＭＳ Ｐゴシック" panose="020B0600070205080204" pitchFamily="34" charset="-128"/>
                <a:cs typeface="PT Bold Heading" panose="02010400000000000000" pitchFamily="2" charset="-78"/>
              </a:rPr>
              <a:t>الأسلوب واللغة المستخدمة في البحث</a:t>
            </a:r>
            <a:endParaRPr kumimoji="1" lang="ar-SY" altLang="ja-JP" sz="1800" b="1" i="0" u="none" strike="noStrike" kern="1200" cap="none" spc="0" normalizeH="0" baseline="0" noProof="0" dirty="0">
              <a:ln>
                <a:noFill/>
              </a:ln>
              <a:solidFill>
                <a:sysClr val="windowText" lastClr="000000"/>
              </a:solidFill>
              <a:effectLst/>
              <a:uLnTx/>
              <a:uFillTx/>
              <a:ea typeface="ＭＳ Ｐゴシック" panose="020B0600070205080204" pitchFamily="34" charset="-128"/>
              <a:cs typeface="PT Bold Heading" panose="02010400000000000000" pitchFamily="2" charset="-78"/>
            </a:endParaRPr>
          </a:p>
        </p:txBody>
      </p:sp>
    </p:spTree>
    <p:extLst>
      <p:ext uri="{BB962C8B-B14F-4D97-AF65-F5344CB8AC3E}">
        <p14:creationId xmlns:p14="http://schemas.microsoft.com/office/powerpoint/2010/main" val="34761369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b="1" kern="0" dirty="0">
                <a:latin typeface="Alexandria" pitchFamily="2" charset="-78"/>
                <a:cs typeface="Alexandria" pitchFamily="2" charset="-78"/>
              </a:rPr>
              <a:t>المنهج الوصفي</a:t>
            </a:r>
            <a:endParaRPr lang="en-US" sz="2400" kern="0" dirty="0">
              <a:latin typeface="Alexandria" pitchFamily="2" charset="-78"/>
              <a:cs typeface="Alexandria" pitchFamily="2" charset="-78"/>
            </a:endParaRPr>
          </a:p>
        </p:txBody>
      </p:sp>
      <p:sp>
        <p:nvSpPr>
          <p:cNvPr id="7" name="TextBox 6"/>
          <p:cNvSpPr txBox="1"/>
          <p:nvPr/>
        </p:nvSpPr>
        <p:spPr>
          <a:xfrm>
            <a:off x="1645277" y="1419097"/>
            <a:ext cx="8417320" cy="4130361"/>
          </a:xfrm>
          <a:prstGeom prst="rect">
            <a:avLst/>
          </a:prstGeom>
          <a:noFill/>
        </p:spPr>
        <p:txBody>
          <a:bodyPr wrap="square" rtlCol="0">
            <a:spAutoFit/>
          </a:bodyPr>
          <a:lstStyle/>
          <a:p>
            <a:pPr marL="373854" lvl="0" indent="-285750" algn="just" defTabSz="685800" rtl="1">
              <a:lnSpc>
                <a:spcPct val="150000"/>
              </a:lnSpc>
              <a:spcBef>
                <a:spcPct val="20000"/>
              </a:spcBef>
              <a:buClr>
                <a:srgbClr val="C00000"/>
              </a:buClr>
              <a:buSzPct val="95000"/>
              <a:buFont typeface="Wingdings" panose="05000000000000000000" pitchFamily="2" charset="2"/>
              <a:buChar char="§"/>
              <a:tabLst>
                <a:tab pos="130966" algn="l"/>
              </a:tabLst>
              <a:defRPr/>
            </a:pPr>
            <a:r>
              <a:rPr lang="ar-SA" sz="1600" b="1" dirty="0">
                <a:latin typeface="Alexandria" pitchFamily="2" charset="-78"/>
                <a:ea typeface="Roboto" pitchFamily="2" charset="0"/>
                <a:cs typeface="Alexandria" pitchFamily="2" charset="-78"/>
              </a:rPr>
              <a:t>البحث ال</a:t>
            </a:r>
            <a:r>
              <a:rPr lang="ar-SY" sz="1600" b="1" dirty="0" smtClean="0">
                <a:latin typeface="Alexandria" pitchFamily="2" charset="-78"/>
                <a:ea typeface="Roboto" pitchFamily="2" charset="0"/>
                <a:cs typeface="Alexandria" pitchFamily="2" charset="-78"/>
              </a:rPr>
              <a:t>وصفي</a:t>
            </a:r>
            <a:r>
              <a:rPr lang="en-US" sz="1600" b="1" dirty="0" smtClean="0">
                <a:latin typeface="Alexandria" pitchFamily="2" charset="-78"/>
                <a:ea typeface="Roboto" pitchFamily="2" charset="0"/>
                <a:cs typeface="Alexandria" pitchFamily="2" charset="-78"/>
              </a:rPr>
              <a:t>:</a:t>
            </a:r>
            <a:r>
              <a:rPr lang="ar-SA" sz="1600" b="1" dirty="0" smtClean="0">
                <a:latin typeface="Alexandria" pitchFamily="2" charset="-78"/>
                <a:ea typeface="Roboto" pitchFamily="2" charset="0"/>
                <a:cs typeface="Alexandria" pitchFamily="2" charset="-78"/>
              </a:rPr>
              <a:t> </a:t>
            </a:r>
            <a:r>
              <a:rPr lang="ar-SA" sz="1600" dirty="0">
                <a:latin typeface="Alexandria" pitchFamily="2" charset="-78"/>
                <a:ea typeface="Roboto" pitchFamily="2" charset="0"/>
                <a:cs typeface="Alexandria" pitchFamily="2" charset="-78"/>
              </a:rPr>
              <a:t>يستخدم في دراسة الأوضاع الراهنة للظواهر من حيث خصائصها، أشكالها، وعلاقاتها والعوامل المؤثرة في ذلك</a:t>
            </a:r>
            <a:r>
              <a:rPr lang="ar-SY" sz="1600" dirty="0" smtClean="0">
                <a:latin typeface="Alexandria" pitchFamily="2" charset="-78"/>
                <a:ea typeface="Roboto" pitchFamily="2" charset="0"/>
                <a:cs typeface="Alexandria" pitchFamily="2" charset="-78"/>
              </a:rPr>
              <a:t>.</a:t>
            </a:r>
            <a:endParaRPr lang="en-US" sz="1600" dirty="0" smtClean="0">
              <a:latin typeface="Alexandria" pitchFamily="2" charset="-78"/>
              <a:ea typeface="Roboto" pitchFamily="2" charset="0"/>
              <a:cs typeface="Alexandria" pitchFamily="2" charset="-78"/>
            </a:endParaRPr>
          </a:p>
          <a:p>
            <a:pPr marL="285750" lvl="0" indent="-285750" algn="just" rtl="1">
              <a:lnSpc>
                <a:spcPct val="150000"/>
              </a:lnSpc>
              <a:buFont typeface="Wingdings" panose="05000000000000000000" pitchFamily="2" charset="2"/>
              <a:buChar char="§"/>
            </a:pPr>
            <a:r>
              <a:rPr lang="ar-SY" sz="1600" b="1" dirty="0" smtClean="0">
                <a:ln/>
                <a:latin typeface="Alexandria" pitchFamily="2" charset="-78"/>
                <a:cs typeface="Alexandria" pitchFamily="2" charset="-78"/>
              </a:rPr>
              <a:t>خطوات </a:t>
            </a:r>
            <a:r>
              <a:rPr lang="ar-SY" sz="1600" b="1" dirty="0">
                <a:ln/>
                <a:latin typeface="Alexandria" pitchFamily="2" charset="-78"/>
                <a:cs typeface="Alexandria" pitchFamily="2" charset="-78"/>
              </a:rPr>
              <a:t>البحث باستخدام المنهج الوصفي</a:t>
            </a:r>
            <a:endParaRPr lang="en-US" sz="1600" b="1" dirty="0">
              <a:ln/>
              <a:latin typeface="Alexandria" pitchFamily="2" charset="-78"/>
              <a:cs typeface="Alexandria" pitchFamily="2" charset="-78"/>
            </a:endParaRPr>
          </a:p>
          <a:p>
            <a:pPr marL="373854" indent="-285750" algn="just" defTabSz="685800" rtl="1">
              <a:lnSpc>
                <a:spcPct val="150000"/>
              </a:lnSpc>
              <a:spcBef>
                <a:spcPct val="20000"/>
              </a:spcBef>
              <a:buClr>
                <a:srgbClr val="C00000"/>
              </a:buClr>
              <a:buSzPct val="95000"/>
              <a:buFont typeface="Wingdings" panose="05000000000000000000" pitchFamily="2" charset="2"/>
              <a:buChar char="Ø"/>
              <a:tabLst>
                <a:tab pos="130966" algn="l"/>
              </a:tabLst>
              <a:defRPr/>
            </a:pPr>
            <a:r>
              <a:rPr lang="ar-SA" sz="1600" dirty="0">
                <a:ln/>
                <a:solidFill>
                  <a:srgbClr val="000000"/>
                </a:solidFill>
                <a:latin typeface="Alexandria" pitchFamily="2" charset="-78"/>
                <a:cs typeface="Alexandria" pitchFamily="2" charset="-78"/>
              </a:rPr>
              <a:t>تحديد المشكلة </a:t>
            </a:r>
            <a:r>
              <a:rPr lang="ar-SA" sz="1600" dirty="0" smtClean="0">
                <a:ln/>
                <a:solidFill>
                  <a:srgbClr val="000000"/>
                </a:solidFill>
                <a:latin typeface="Alexandria" pitchFamily="2" charset="-78"/>
                <a:cs typeface="Alexandria" pitchFamily="2" charset="-78"/>
              </a:rPr>
              <a:t>وصياغتها.</a:t>
            </a:r>
            <a:endParaRPr lang="en-US" sz="1600" dirty="0">
              <a:ln/>
              <a:solidFill>
                <a:srgbClr val="000000"/>
              </a:solidFill>
              <a:latin typeface="Alexandria" pitchFamily="2" charset="-78"/>
              <a:cs typeface="Alexandria" pitchFamily="2" charset="-78"/>
            </a:endParaRPr>
          </a:p>
          <a:p>
            <a:pPr marL="373854" indent="-285750" algn="just" defTabSz="685800" rtl="1">
              <a:lnSpc>
                <a:spcPct val="150000"/>
              </a:lnSpc>
              <a:spcBef>
                <a:spcPct val="20000"/>
              </a:spcBef>
              <a:buClr>
                <a:srgbClr val="C00000"/>
              </a:buClr>
              <a:buSzPct val="95000"/>
              <a:buFont typeface="Wingdings" panose="05000000000000000000" pitchFamily="2" charset="2"/>
              <a:buChar char="Ø"/>
              <a:tabLst>
                <a:tab pos="130966" algn="l"/>
              </a:tabLst>
              <a:defRPr/>
            </a:pPr>
            <a:r>
              <a:rPr lang="ar-SA" sz="1600" dirty="0">
                <a:ln/>
                <a:solidFill>
                  <a:srgbClr val="000000"/>
                </a:solidFill>
                <a:latin typeface="Alexandria" pitchFamily="2" charset="-78"/>
                <a:cs typeface="Alexandria" pitchFamily="2" charset="-78"/>
              </a:rPr>
              <a:t>وضع الفروض وتوضيح الأسس التي بنيت </a:t>
            </a:r>
            <a:r>
              <a:rPr lang="ar-SA" sz="1600" dirty="0" smtClean="0">
                <a:ln/>
                <a:solidFill>
                  <a:srgbClr val="000000"/>
                </a:solidFill>
                <a:latin typeface="Alexandria" pitchFamily="2" charset="-78"/>
                <a:cs typeface="Alexandria" pitchFamily="2" charset="-78"/>
              </a:rPr>
              <a:t>عليها</a:t>
            </a:r>
            <a:r>
              <a:rPr lang="en-US" sz="1600" dirty="0" smtClean="0">
                <a:ln/>
                <a:solidFill>
                  <a:srgbClr val="000000"/>
                </a:solidFill>
                <a:latin typeface="Alexandria" pitchFamily="2" charset="-78"/>
                <a:cs typeface="Alexandria" pitchFamily="2" charset="-78"/>
              </a:rPr>
              <a:t>.</a:t>
            </a:r>
            <a:endParaRPr lang="en-US" sz="1600" dirty="0">
              <a:ln/>
              <a:solidFill>
                <a:srgbClr val="000000"/>
              </a:solidFill>
              <a:latin typeface="Alexandria" pitchFamily="2" charset="-78"/>
              <a:cs typeface="Alexandria" pitchFamily="2" charset="-78"/>
            </a:endParaRPr>
          </a:p>
          <a:p>
            <a:pPr marL="373854" indent="-285750" algn="just" defTabSz="685800" rtl="1">
              <a:lnSpc>
                <a:spcPct val="150000"/>
              </a:lnSpc>
              <a:spcBef>
                <a:spcPct val="20000"/>
              </a:spcBef>
              <a:buClr>
                <a:srgbClr val="C00000"/>
              </a:buClr>
              <a:buSzPct val="95000"/>
              <a:buFont typeface="Wingdings" panose="05000000000000000000" pitchFamily="2" charset="2"/>
              <a:buChar char="Ø"/>
              <a:tabLst>
                <a:tab pos="130966" algn="l"/>
              </a:tabLst>
              <a:defRPr/>
            </a:pPr>
            <a:r>
              <a:rPr lang="ar-SA" sz="1600" dirty="0">
                <a:ln/>
                <a:solidFill>
                  <a:srgbClr val="000000"/>
                </a:solidFill>
                <a:latin typeface="Alexandria" pitchFamily="2" charset="-78"/>
                <a:cs typeface="Alexandria" pitchFamily="2" charset="-78"/>
              </a:rPr>
              <a:t>تحديد المعلومات والبيانات التي يجب جمعها لأغراض </a:t>
            </a:r>
            <a:r>
              <a:rPr lang="ar-SA" sz="1600" dirty="0" smtClean="0">
                <a:ln/>
                <a:solidFill>
                  <a:srgbClr val="000000"/>
                </a:solidFill>
                <a:latin typeface="Alexandria" pitchFamily="2" charset="-78"/>
                <a:cs typeface="Alexandria" pitchFamily="2" charset="-78"/>
              </a:rPr>
              <a:t>البحث</a:t>
            </a:r>
            <a:r>
              <a:rPr lang="en-US" sz="1600" dirty="0" smtClean="0">
                <a:ln/>
                <a:solidFill>
                  <a:srgbClr val="000000"/>
                </a:solidFill>
                <a:latin typeface="Alexandria" pitchFamily="2" charset="-78"/>
                <a:cs typeface="Alexandria" pitchFamily="2" charset="-78"/>
              </a:rPr>
              <a:t>.</a:t>
            </a:r>
            <a:r>
              <a:rPr lang="ar-SA" sz="1600" dirty="0" smtClean="0">
                <a:ln/>
                <a:solidFill>
                  <a:srgbClr val="000000"/>
                </a:solidFill>
                <a:latin typeface="Alexandria" pitchFamily="2" charset="-78"/>
                <a:cs typeface="Alexandria" pitchFamily="2" charset="-78"/>
              </a:rPr>
              <a:t> </a:t>
            </a:r>
            <a:endParaRPr lang="en-US" sz="1600" dirty="0">
              <a:ln/>
              <a:solidFill>
                <a:srgbClr val="000000"/>
              </a:solidFill>
              <a:latin typeface="Alexandria" pitchFamily="2" charset="-78"/>
              <a:cs typeface="Alexandria" pitchFamily="2" charset="-78"/>
            </a:endParaRPr>
          </a:p>
          <a:p>
            <a:pPr marL="373854" indent="-285750" algn="just" defTabSz="685800" rtl="1">
              <a:lnSpc>
                <a:spcPct val="150000"/>
              </a:lnSpc>
              <a:spcBef>
                <a:spcPct val="20000"/>
              </a:spcBef>
              <a:buClr>
                <a:srgbClr val="C00000"/>
              </a:buClr>
              <a:buSzPct val="95000"/>
              <a:buFont typeface="Wingdings" panose="05000000000000000000" pitchFamily="2" charset="2"/>
              <a:buChar char="Ø"/>
              <a:tabLst>
                <a:tab pos="130966" algn="l"/>
              </a:tabLst>
              <a:defRPr/>
            </a:pPr>
            <a:r>
              <a:rPr lang="ar-SA" sz="1600" dirty="0">
                <a:ln/>
                <a:solidFill>
                  <a:srgbClr val="000000"/>
                </a:solidFill>
                <a:latin typeface="Alexandria" pitchFamily="2" charset="-78"/>
                <a:cs typeface="Alexandria" pitchFamily="2" charset="-78"/>
              </a:rPr>
              <a:t>جمع البيانات والمعلومات من المصادر المختلفة </a:t>
            </a:r>
            <a:r>
              <a:rPr lang="en-US" sz="1600" dirty="0" smtClean="0">
                <a:ln/>
                <a:solidFill>
                  <a:srgbClr val="000000"/>
                </a:solidFill>
                <a:latin typeface="Alexandria" pitchFamily="2" charset="-78"/>
                <a:cs typeface="Alexandria" pitchFamily="2" charset="-78"/>
              </a:rPr>
              <a:t>.</a:t>
            </a:r>
            <a:endParaRPr lang="en-US" sz="1600" dirty="0">
              <a:ln/>
              <a:solidFill>
                <a:srgbClr val="000000"/>
              </a:solidFill>
              <a:latin typeface="Alexandria" pitchFamily="2" charset="-78"/>
              <a:cs typeface="Alexandria" pitchFamily="2" charset="-78"/>
            </a:endParaRPr>
          </a:p>
          <a:p>
            <a:pPr marL="373854" indent="-285750" algn="just" defTabSz="685800" rtl="1">
              <a:lnSpc>
                <a:spcPct val="150000"/>
              </a:lnSpc>
              <a:spcBef>
                <a:spcPct val="20000"/>
              </a:spcBef>
              <a:buClr>
                <a:srgbClr val="C00000"/>
              </a:buClr>
              <a:buSzPct val="95000"/>
              <a:buFont typeface="Wingdings" panose="05000000000000000000" pitchFamily="2" charset="2"/>
              <a:buChar char="Ø"/>
              <a:tabLst>
                <a:tab pos="130966" algn="l"/>
              </a:tabLst>
              <a:defRPr/>
            </a:pPr>
            <a:r>
              <a:rPr lang="ar-SA" sz="1600" dirty="0">
                <a:ln/>
                <a:solidFill>
                  <a:srgbClr val="000000"/>
                </a:solidFill>
                <a:latin typeface="Alexandria" pitchFamily="2" charset="-78"/>
                <a:cs typeface="Alexandria" pitchFamily="2" charset="-78"/>
              </a:rPr>
              <a:t>تنظيم البيانات والمعلومات وتحليلها </a:t>
            </a:r>
            <a:r>
              <a:rPr lang="ar-SA" sz="1600" dirty="0" smtClean="0">
                <a:ln/>
                <a:solidFill>
                  <a:srgbClr val="000000"/>
                </a:solidFill>
                <a:latin typeface="Alexandria" pitchFamily="2" charset="-78"/>
                <a:cs typeface="Alexandria" pitchFamily="2" charset="-78"/>
              </a:rPr>
              <a:t>وتفسيرها</a:t>
            </a:r>
            <a:r>
              <a:rPr lang="en-US" sz="1600" dirty="0" smtClean="0">
                <a:ln/>
                <a:solidFill>
                  <a:srgbClr val="000000"/>
                </a:solidFill>
                <a:latin typeface="Alexandria" pitchFamily="2" charset="-78"/>
                <a:cs typeface="Alexandria" pitchFamily="2" charset="-78"/>
              </a:rPr>
              <a:t>.</a:t>
            </a:r>
          </a:p>
          <a:p>
            <a:pPr marL="373854" indent="-285750" algn="just" defTabSz="685800" rtl="1">
              <a:lnSpc>
                <a:spcPct val="150000"/>
              </a:lnSpc>
              <a:spcBef>
                <a:spcPct val="20000"/>
              </a:spcBef>
              <a:buClr>
                <a:srgbClr val="C00000"/>
              </a:buClr>
              <a:buSzPct val="95000"/>
              <a:buFont typeface="Wingdings" panose="05000000000000000000" pitchFamily="2" charset="2"/>
              <a:buChar char="Ø"/>
              <a:tabLst>
                <a:tab pos="130966" algn="l"/>
              </a:tabLst>
              <a:defRPr/>
            </a:pPr>
            <a:r>
              <a:rPr lang="ar-SY" sz="1600" dirty="0" smtClean="0">
                <a:ln/>
                <a:solidFill>
                  <a:srgbClr val="000000"/>
                </a:solidFill>
                <a:latin typeface="Alexandria" pitchFamily="2" charset="-78"/>
                <a:cs typeface="Alexandria" pitchFamily="2" charset="-78"/>
              </a:rPr>
              <a:t>حصر النتائج والاستنتاجات وصياغتها.</a:t>
            </a:r>
            <a:endParaRPr lang="en-US" sz="1600" dirty="0">
              <a:ln/>
              <a:solidFill>
                <a:srgbClr val="000000"/>
              </a:solidFill>
              <a:latin typeface="Alexandria" pitchFamily="2" charset="-78"/>
              <a:cs typeface="Alexandria" pitchFamily="2" charset="-78"/>
            </a:endParaRPr>
          </a:p>
          <a:p>
            <a:pPr marL="373854" indent="-285750" algn="just" defTabSz="685800" rtl="1">
              <a:lnSpc>
                <a:spcPct val="150000"/>
              </a:lnSpc>
              <a:spcBef>
                <a:spcPct val="20000"/>
              </a:spcBef>
              <a:buClr>
                <a:srgbClr val="C00000"/>
              </a:buClr>
              <a:buSzPct val="95000"/>
              <a:buFont typeface="Wingdings" panose="05000000000000000000" pitchFamily="2" charset="2"/>
              <a:buChar char="Ø"/>
              <a:tabLst>
                <a:tab pos="130966" algn="l"/>
              </a:tabLst>
              <a:defRPr/>
            </a:pPr>
            <a:r>
              <a:rPr lang="ar-SA" sz="1600" dirty="0">
                <a:ln/>
                <a:solidFill>
                  <a:srgbClr val="000000"/>
                </a:solidFill>
                <a:latin typeface="Alexandria" pitchFamily="2" charset="-78"/>
                <a:cs typeface="Alexandria" pitchFamily="2" charset="-78"/>
              </a:rPr>
              <a:t>وضع التوصيات </a:t>
            </a:r>
            <a:r>
              <a:rPr lang="ar-SA" sz="1600" dirty="0" smtClean="0">
                <a:ln/>
                <a:solidFill>
                  <a:srgbClr val="000000"/>
                </a:solidFill>
                <a:latin typeface="Alexandria" pitchFamily="2" charset="-78"/>
                <a:cs typeface="Alexandria" pitchFamily="2" charset="-78"/>
              </a:rPr>
              <a:t>المناسبة</a:t>
            </a:r>
            <a:endParaRPr lang="en-US" sz="1600" dirty="0">
              <a:ln/>
              <a:solidFill>
                <a:srgbClr val="000000"/>
              </a:solidFill>
              <a:latin typeface="Alexandria" pitchFamily="2" charset="-78"/>
              <a:cs typeface="Alexandria" pitchFamily="2" charset="-78"/>
            </a:endParaRPr>
          </a:p>
        </p:txBody>
      </p:sp>
    </p:spTree>
    <p:extLst>
      <p:ext uri="{BB962C8B-B14F-4D97-AF65-F5344CB8AC3E}">
        <p14:creationId xmlns:p14="http://schemas.microsoft.com/office/powerpoint/2010/main" val="17099127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13538" y="729958"/>
            <a:ext cx="5330161" cy="400110"/>
          </a:xfrm>
          <a:prstGeom prst="rect">
            <a:avLst/>
          </a:prstGeom>
          <a:noFill/>
        </p:spPr>
        <p:txBody>
          <a:bodyPr wrap="square" rtlCol="0">
            <a:spAutoFit/>
          </a:bodyPr>
          <a:lstStyle/>
          <a:p>
            <a:pPr lvl="0" algn="ctr" rtl="1" eaLnBrk="0" hangingPunct="0">
              <a:defRPr/>
            </a:pPr>
            <a:r>
              <a:rPr lang="ar-SY" altLang="en-US" sz="2000" b="1" kern="0" dirty="0">
                <a:solidFill>
                  <a:srgbClr val="DDDDDD">
                    <a:lumMod val="10000"/>
                  </a:srgbClr>
                </a:solidFill>
                <a:latin typeface="Alexandria" pitchFamily="2" charset="-78"/>
                <a:cs typeface="Alexandria" pitchFamily="2" charset="-78"/>
              </a:rPr>
              <a:t>أساليب المنهج الوصفي</a:t>
            </a:r>
          </a:p>
        </p:txBody>
      </p:sp>
      <p:sp>
        <p:nvSpPr>
          <p:cNvPr id="7" name="TextBox 6"/>
          <p:cNvSpPr txBox="1"/>
          <p:nvPr/>
        </p:nvSpPr>
        <p:spPr>
          <a:xfrm>
            <a:off x="1645277" y="1419097"/>
            <a:ext cx="8417320" cy="5022914"/>
          </a:xfrm>
          <a:prstGeom prst="rect">
            <a:avLst/>
          </a:prstGeom>
          <a:noFill/>
        </p:spPr>
        <p:txBody>
          <a:bodyPr wrap="square" rtlCol="0">
            <a:spAutoFit/>
          </a:bodyPr>
          <a:lstStyle/>
          <a:p>
            <a:pPr marL="285750" lvl="0" indent="-285750" algn="just" defTabSz="1632753" rtl="1">
              <a:lnSpc>
                <a:spcPct val="150000"/>
              </a:lnSpc>
              <a:spcBef>
                <a:spcPts val="1200"/>
              </a:spcBef>
              <a:buFont typeface="Wingdings" panose="05000000000000000000" pitchFamily="2" charset="2"/>
              <a:buChar char="§"/>
              <a:defRPr/>
            </a:pPr>
            <a:r>
              <a:rPr kumimoji="1"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rPr>
              <a:t>أسلوب المسح (الدراسات المسحية)</a:t>
            </a:r>
          </a:p>
          <a:p>
            <a:pPr marL="403225" lvl="0" indent="-285750" algn="just" rtl="1">
              <a:lnSpc>
                <a:spcPct val="150000"/>
              </a:lnSpc>
              <a:spcBef>
                <a:spcPct val="20000"/>
              </a:spcBef>
              <a:buClr>
                <a:srgbClr val="C00000"/>
              </a:buClr>
              <a:buSzPct val="95000"/>
              <a:buFont typeface="Wingdings" panose="05000000000000000000" pitchFamily="2" charset="2"/>
              <a:buChar char="§"/>
              <a:tabLst>
                <a:tab pos="174625" algn="l"/>
              </a:tabLst>
              <a:defRPr/>
            </a:pPr>
            <a:r>
              <a:rPr lang="ar-SA" sz="1600" dirty="0">
                <a:solidFill>
                  <a:srgbClr val="DDDDDD">
                    <a:lumMod val="10000"/>
                  </a:srgbClr>
                </a:solidFill>
                <a:latin typeface="Alexandria" pitchFamily="2" charset="-78"/>
                <a:ea typeface="Roboto" pitchFamily="2" charset="0"/>
                <a:cs typeface="Alexandria" pitchFamily="2" charset="-78"/>
              </a:rPr>
              <a:t>يتمثل هذا الاسلوب في جمع بيانات ومعلومات عن متغيرات قليلة لعدد كبير من الأفراد </a:t>
            </a:r>
          </a:p>
          <a:p>
            <a:pPr marL="403225" lvl="0" indent="-285750" algn="just" rtl="1">
              <a:lnSpc>
                <a:spcPct val="150000"/>
              </a:lnSpc>
              <a:spcBef>
                <a:spcPct val="20000"/>
              </a:spcBef>
              <a:buClr>
                <a:srgbClr val="C00000"/>
              </a:buClr>
              <a:buSzPct val="95000"/>
              <a:buFont typeface="Wingdings" panose="05000000000000000000" pitchFamily="2" charset="2"/>
              <a:buChar char="§"/>
              <a:tabLst>
                <a:tab pos="174625" algn="l"/>
              </a:tabLst>
              <a:defRPr/>
            </a:pPr>
            <a:r>
              <a:rPr lang="ar-SA" sz="1600" dirty="0">
                <a:solidFill>
                  <a:srgbClr val="DDDDDD">
                    <a:lumMod val="10000"/>
                  </a:srgbClr>
                </a:solidFill>
                <a:latin typeface="Alexandria" pitchFamily="2" charset="-78"/>
                <a:ea typeface="Roboto" pitchFamily="2" charset="0"/>
                <a:cs typeface="Alexandria" pitchFamily="2" charset="-78"/>
              </a:rPr>
              <a:t>ويطبق أسلوب المسح عادة على نطاق جغرافي كبير أو صغير، وقد يكون مسحاً شاملاً أو بطريق العينة، وفي أغلب الأحيان تستخدم فيه عينات كبيرة من أجل مساعدة الباحث في الحصول على نتائج دقيقة</a:t>
            </a:r>
            <a:r>
              <a:rPr lang="ar-SY" sz="1600" dirty="0">
                <a:solidFill>
                  <a:srgbClr val="DDDDDD">
                    <a:lumMod val="10000"/>
                  </a:srgbClr>
                </a:solidFill>
                <a:latin typeface="Alexandria" pitchFamily="2" charset="-78"/>
                <a:ea typeface="Roboto" pitchFamily="2" charset="0"/>
                <a:cs typeface="Alexandria" pitchFamily="2" charset="-78"/>
              </a:rPr>
              <a:t>.</a:t>
            </a:r>
            <a:r>
              <a:rPr lang="ar-SA" sz="1600" dirty="0">
                <a:solidFill>
                  <a:srgbClr val="DDDDDD">
                    <a:lumMod val="10000"/>
                  </a:srgbClr>
                </a:solidFill>
                <a:latin typeface="Alexandria" pitchFamily="2" charset="-78"/>
                <a:ea typeface="Roboto" pitchFamily="2" charset="0"/>
                <a:cs typeface="Alexandria" pitchFamily="2" charset="-78"/>
              </a:rPr>
              <a:t> </a:t>
            </a:r>
            <a:endParaRPr lang="en-US" sz="1600" dirty="0" smtClean="0">
              <a:solidFill>
                <a:srgbClr val="DDDDDD">
                  <a:lumMod val="10000"/>
                </a:srgbClr>
              </a:solidFill>
              <a:latin typeface="Alexandria" pitchFamily="2" charset="-78"/>
              <a:ea typeface="Roboto" pitchFamily="2" charset="0"/>
              <a:cs typeface="Alexandria" pitchFamily="2" charset="-78"/>
            </a:endParaRPr>
          </a:p>
          <a:p>
            <a:pPr marL="403225" lvl="0" indent="-285750" algn="just" rtl="1">
              <a:lnSpc>
                <a:spcPct val="150000"/>
              </a:lnSpc>
              <a:spcBef>
                <a:spcPct val="20000"/>
              </a:spcBef>
              <a:buClr>
                <a:srgbClr val="C00000"/>
              </a:buClr>
              <a:buSzPct val="95000"/>
              <a:buFont typeface="Wingdings" panose="05000000000000000000" pitchFamily="2" charset="2"/>
              <a:buChar char="§"/>
              <a:tabLst>
                <a:tab pos="174625" algn="l"/>
              </a:tabLst>
              <a:defRPr/>
            </a:pPr>
            <a:r>
              <a:rPr lang="ar-SY" sz="1600" dirty="0" smtClean="0">
                <a:solidFill>
                  <a:srgbClr val="DDDDDD">
                    <a:lumMod val="10000"/>
                  </a:srgbClr>
                </a:solidFill>
                <a:latin typeface="Alexandria" pitchFamily="2" charset="-78"/>
                <a:ea typeface="Roboto" pitchFamily="2" charset="0"/>
                <a:cs typeface="Alexandria" pitchFamily="2" charset="-78"/>
              </a:rPr>
              <a:t>يطبق هذا الأسلوب في كثير من الدراسات من أجل:</a:t>
            </a:r>
          </a:p>
          <a:p>
            <a:pPr marL="860425" lvl="1" indent="-285750" algn="just" rtl="1">
              <a:lnSpc>
                <a:spcPct val="150000"/>
              </a:lnSpc>
              <a:spcBef>
                <a:spcPct val="20000"/>
              </a:spcBef>
              <a:buClr>
                <a:srgbClr val="C00000"/>
              </a:buClr>
              <a:buSzPct val="95000"/>
              <a:buFont typeface="Wingdings" panose="05000000000000000000" pitchFamily="2" charset="2"/>
              <a:buChar char="ü"/>
              <a:tabLst>
                <a:tab pos="174625" algn="l"/>
              </a:tabLst>
              <a:defRPr/>
            </a:pPr>
            <a:r>
              <a:rPr lang="ar-SY" sz="1600" dirty="0" smtClean="0">
                <a:solidFill>
                  <a:srgbClr val="DDDDDD">
                    <a:lumMod val="10000"/>
                  </a:srgbClr>
                </a:solidFill>
                <a:latin typeface="Alexandria" pitchFamily="2" charset="-78"/>
                <a:ea typeface="Roboto" pitchFamily="2" charset="0"/>
                <a:cs typeface="Alexandria" pitchFamily="2" charset="-78"/>
              </a:rPr>
              <a:t>وصف الوضع القائم للظاهرة بشكل تفصيلي ودقيق.</a:t>
            </a:r>
          </a:p>
          <a:p>
            <a:pPr marL="860425" lvl="1" indent="-285750" algn="just" rtl="1">
              <a:lnSpc>
                <a:spcPct val="150000"/>
              </a:lnSpc>
              <a:spcBef>
                <a:spcPct val="20000"/>
              </a:spcBef>
              <a:buClr>
                <a:srgbClr val="C00000"/>
              </a:buClr>
              <a:buSzPct val="95000"/>
              <a:buFont typeface="Wingdings" panose="05000000000000000000" pitchFamily="2" charset="2"/>
              <a:buChar char="ü"/>
              <a:tabLst>
                <a:tab pos="174625" algn="l"/>
              </a:tabLst>
              <a:defRPr/>
            </a:pPr>
            <a:r>
              <a:rPr lang="ar-SY" sz="1600" dirty="0" smtClean="0">
                <a:solidFill>
                  <a:srgbClr val="DDDDDD">
                    <a:lumMod val="10000"/>
                  </a:srgbClr>
                </a:solidFill>
                <a:latin typeface="Alexandria" pitchFamily="2" charset="-78"/>
                <a:ea typeface="Roboto" pitchFamily="2" charset="0"/>
                <a:cs typeface="Alexandria" pitchFamily="2" charset="-78"/>
              </a:rPr>
              <a:t>مقارنة الظاهرة موضوع البحث بمستويات ومعايير يتم اختيارها للتعرف على خصائص الظاهرة المدروسة.</a:t>
            </a:r>
          </a:p>
          <a:p>
            <a:pPr marL="860425" lvl="1" indent="-285750" algn="just" rtl="1">
              <a:lnSpc>
                <a:spcPct val="150000"/>
              </a:lnSpc>
              <a:spcBef>
                <a:spcPct val="20000"/>
              </a:spcBef>
              <a:buClr>
                <a:srgbClr val="C00000"/>
              </a:buClr>
              <a:buSzPct val="95000"/>
              <a:buFont typeface="Wingdings" panose="05000000000000000000" pitchFamily="2" charset="2"/>
              <a:buChar char="ü"/>
              <a:tabLst>
                <a:tab pos="174625" algn="l"/>
              </a:tabLst>
              <a:defRPr/>
            </a:pPr>
            <a:r>
              <a:rPr lang="ar-SY" sz="1600" dirty="0" smtClean="0">
                <a:solidFill>
                  <a:srgbClr val="DDDDDD">
                    <a:lumMod val="10000"/>
                  </a:srgbClr>
                </a:solidFill>
                <a:latin typeface="Alexandria" pitchFamily="2" charset="-78"/>
                <a:ea typeface="Roboto" pitchFamily="2" charset="0"/>
                <a:cs typeface="Alexandria" pitchFamily="2" charset="-78"/>
              </a:rPr>
              <a:t>تحديد الوسائل والإجراءات التي من شأنها تحسين وتطوير الوضع العام.</a:t>
            </a:r>
            <a:endParaRPr lang="en-US" sz="1600" dirty="0" smtClean="0">
              <a:solidFill>
                <a:srgbClr val="DDDDDD">
                  <a:lumMod val="10000"/>
                </a:srgbClr>
              </a:solidFill>
              <a:latin typeface="Alexandria" pitchFamily="2" charset="-78"/>
              <a:ea typeface="Roboto" pitchFamily="2" charset="0"/>
              <a:cs typeface="Alexandria" pitchFamily="2" charset="-78"/>
            </a:endParaRPr>
          </a:p>
          <a:p>
            <a:pPr marL="117475" lvl="0" algn="just" rtl="1">
              <a:lnSpc>
                <a:spcPct val="150000"/>
              </a:lnSpc>
              <a:spcBef>
                <a:spcPct val="20000"/>
              </a:spcBef>
              <a:buClr>
                <a:srgbClr val="C00000"/>
              </a:buClr>
              <a:buSzPct val="95000"/>
              <a:tabLst>
                <a:tab pos="174625" algn="l"/>
              </a:tabLst>
              <a:defRPr/>
            </a:pPr>
            <a:endParaRPr lang="ar-SA" sz="1600" dirty="0">
              <a:solidFill>
                <a:srgbClr val="DDDDDD">
                  <a:lumMod val="10000"/>
                </a:srgbClr>
              </a:solidFill>
              <a:latin typeface="Alexandria" pitchFamily="2" charset="-78"/>
              <a:ea typeface="Roboto" pitchFamily="2" charset="0"/>
              <a:cs typeface="Alexandria" pitchFamily="2" charset="-78"/>
            </a:endParaRPr>
          </a:p>
          <a:p>
            <a:pPr marL="285750" lvl="0" indent="-285750" algn="just" defTabSz="1632753" rtl="1">
              <a:lnSpc>
                <a:spcPct val="150000"/>
              </a:lnSpc>
              <a:spcBef>
                <a:spcPts val="1200"/>
              </a:spcBef>
              <a:buFont typeface="Wingdings" panose="05000000000000000000" pitchFamily="2" charset="2"/>
              <a:buChar char="§"/>
              <a:defRPr/>
            </a:pPr>
            <a:endPar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12308053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13538" y="729958"/>
            <a:ext cx="5330161" cy="400110"/>
          </a:xfrm>
          <a:prstGeom prst="rect">
            <a:avLst/>
          </a:prstGeom>
          <a:noFill/>
        </p:spPr>
        <p:txBody>
          <a:bodyPr wrap="square" rtlCol="0">
            <a:spAutoFit/>
          </a:bodyPr>
          <a:lstStyle/>
          <a:p>
            <a:pPr lvl="0" algn="ctr" rtl="1" eaLnBrk="0" hangingPunct="0">
              <a:defRPr/>
            </a:pPr>
            <a:r>
              <a:rPr lang="ar-SY" altLang="en-US" sz="2000" b="1" kern="0" dirty="0">
                <a:solidFill>
                  <a:srgbClr val="DDDDDD">
                    <a:lumMod val="10000"/>
                  </a:srgbClr>
                </a:solidFill>
                <a:latin typeface="Alexandria" pitchFamily="2" charset="-78"/>
                <a:cs typeface="Alexandria" pitchFamily="2" charset="-78"/>
              </a:rPr>
              <a:t>أساليب المنهج الوصفي</a:t>
            </a:r>
          </a:p>
        </p:txBody>
      </p:sp>
      <p:sp>
        <p:nvSpPr>
          <p:cNvPr id="7" name="TextBox 6"/>
          <p:cNvSpPr txBox="1"/>
          <p:nvPr/>
        </p:nvSpPr>
        <p:spPr>
          <a:xfrm>
            <a:off x="1645277" y="1419097"/>
            <a:ext cx="8417320" cy="4235006"/>
          </a:xfrm>
          <a:prstGeom prst="rect">
            <a:avLst/>
          </a:prstGeom>
          <a:noFill/>
        </p:spPr>
        <p:txBody>
          <a:bodyPr wrap="square" rtlCol="0">
            <a:spAutoFit/>
          </a:bodyPr>
          <a:lstStyle/>
          <a:p>
            <a:pPr marL="285750" lvl="0" indent="-285750" algn="just" defTabSz="1632753" rtl="1">
              <a:lnSpc>
                <a:spcPct val="150000"/>
              </a:lnSpc>
              <a:spcBef>
                <a:spcPts val="1200"/>
              </a:spcBef>
              <a:buFont typeface="Wingdings" panose="05000000000000000000" pitchFamily="2" charset="2"/>
              <a:buChar char="§"/>
              <a:defRPr/>
            </a:pPr>
            <a:r>
              <a:rPr kumimoji="1" lang="ar-SY"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rPr>
              <a:t>المجالات التي تحتاج الى المنهج المسحي</a:t>
            </a:r>
            <a:endParaRPr kumimoji="1"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endParaRPr>
          </a:p>
          <a:p>
            <a:pPr marL="403225" lvl="0" indent="-285750" algn="just" rtl="1">
              <a:lnSpc>
                <a:spcPct val="150000"/>
              </a:lnSpc>
              <a:spcBef>
                <a:spcPct val="20000"/>
              </a:spcBef>
              <a:buClr>
                <a:srgbClr val="C00000"/>
              </a:buClr>
              <a:buSzPct val="95000"/>
              <a:buFont typeface="Wingdings" panose="05000000000000000000" pitchFamily="2" charset="2"/>
              <a:buChar char="§"/>
              <a:tabLst>
                <a:tab pos="174625" algn="l"/>
              </a:tabLst>
              <a:defRPr/>
            </a:pPr>
            <a:r>
              <a:rPr lang="ar-SY" sz="1600" dirty="0" smtClean="0">
                <a:solidFill>
                  <a:srgbClr val="DDDDDD">
                    <a:lumMod val="10000"/>
                  </a:srgbClr>
                </a:solidFill>
                <a:latin typeface="Alexandria" pitchFamily="2" charset="-78"/>
                <a:ea typeface="Roboto" pitchFamily="2" charset="0"/>
                <a:cs typeface="Alexandria" pitchFamily="2" charset="-78"/>
              </a:rPr>
              <a:t>المسح التعليمي: دراسة المشكلات المرتبطة بالمجال التربوي من معلمين وطلاب وطرق تدريس ووسائل التعليم من أجل تخطيط السياسة التعليمية بشكل أفضل.</a:t>
            </a:r>
          </a:p>
          <a:p>
            <a:pPr marL="403225" lvl="0" indent="-285750" algn="just" rtl="1">
              <a:lnSpc>
                <a:spcPct val="150000"/>
              </a:lnSpc>
              <a:spcBef>
                <a:spcPct val="20000"/>
              </a:spcBef>
              <a:buClr>
                <a:srgbClr val="C00000"/>
              </a:buClr>
              <a:buSzPct val="95000"/>
              <a:buFont typeface="Wingdings" panose="05000000000000000000" pitchFamily="2" charset="2"/>
              <a:buChar char="§"/>
              <a:tabLst>
                <a:tab pos="174625" algn="l"/>
              </a:tabLst>
              <a:defRPr/>
            </a:pPr>
            <a:r>
              <a:rPr lang="ar-SY" sz="1600" dirty="0" smtClean="0">
                <a:solidFill>
                  <a:srgbClr val="DDDDDD">
                    <a:lumMod val="10000"/>
                  </a:srgbClr>
                </a:solidFill>
                <a:latin typeface="Alexandria" pitchFamily="2" charset="-78"/>
                <a:ea typeface="Roboto" pitchFamily="2" charset="0"/>
                <a:cs typeface="Alexandria" pitchFamily="2" charset="-78"/>
              </a:rPr>
              <a:t>المسح الاجتماعي: قضايا السكان الاسرة والتقاليد الهجرة الاتجاهات الاجتماعية والدينية تجاه بعض القضايا الملحة كالعمالة ومشاركة المرأة والبطالة  وغيرها.</a:t>
            </a:r>
          </a:p>
          <a:p>
            <a:pPr marL="403225" lvl="0" indent="-285750" algn="just" rtl="1">
              <a:lnSpc>
                <a:spcPct val="150000"/>
              </a:lnSpc>
              <a:spcBef>
                <a:spcPct val="20000"/>
              </a:spcBef>
              <a:buClr>
                <a:srgbClr val="C00000"/>
              </a:buClr>
              <a:buSzPct val="95000"/>
              <a:buFont typeface="Wingdings" panose="05000000000000000000" pitchFamily="2" charset="2"/>
              <a:buChar char="§"/>
              <a:tabLst>
                <a:tab pos="174625" algn="l"/>
              </a:tabLst>
              <a:defRPr/>
            </a:pPr>
            <a:r>
              <a:rPr lang="ar-SY" sz="1600" dirty="0" smtClean="0">
                <a:solidFill>
                  <a:srgbClr val="DDDDDD">
                    <a:lumMod val="10000"/>
                  </a:srgbClr>
                </a:solidFill>
                <a:latin typeface="Alexandria" pitchFamily="2" charset="-78"/>
                <a:ea typeface="Roboto" pitchFamily="2" charset="0"/>
                <a:cs typeface="Alexandria" pitchFamily="2" charset="-78"/>
              </a:rPr>
              <a:t>المسح الاقتصادي: السوق وحالاته</a:t>
            </a:r>
          </a:p>
          <a:p>
            <a:pPr marL="403225" lvl="0" indent="-285750" algn="just" rtl="1">
              <a:lnSpc>
                <a:spcPct val="150000"/>
              </a:lnSpc>
              <a:spcBef>
                <a:spcPct val="20000"/>
              </a:spcBef>
              <a:buClr>
                <a:srgbClr val="C00000"/>
              </a:buClr>
              <a:buSzPct val="95000"/>
              <a:buFont typeface="Wingdings" panose="05000000000000000000" pitchFamily="2" charset="2"/>
              <a:buChar char="§"/>
              <a:tabLst>
                <a:tab pos="174625" algn="l"/>
              </a:tabLst>
              <a:defRPr/>
            </a:pPr>
            <a:r>
              <a:rPr lang="ar-SY" sz="1600" dirty="0" smtClean="0">
                <a:solidFill>
                  <a:srgbClr val="DDDDDD">
                    <a:lumMod val="10000"/>
                  </a:srgbClr>
                </a:solidFill>
                <a:latin typeface="Alexandria" pitchFamily="2" charset="-78"/>
                <a:ea typeface="Roboto" pitchFamily="2" charset="0"/>
                <a:cs typeface="Alexandria" pitchFamily="2" charset="-78"/>
              </a:rPr>
              <a:t>المسح الثقافي: القراءة والمكتبات.</a:t>
            </a:r>
          </a:p>
          <a:p>
            <a:pPr marL="403225" lvl="0" indent="-285750" algn="just" rtl="1">
              <a:lnSpc>
                <a:spcPct val="150000"/>
              </a:lnSpc>
              <a:spcBef>
                <a:spcPct val="20000"/>
              </a:spcBef>
              <a:buClr>
                <a:srgbClr val="C00000"/>
              </a:buClr>
              <a:buSzPct val="95000"/>
              <a:buFont typeface="Wingdings" panose="05000000000000000000" pitchFamily="2" charset="2"/>
              <a:buChar char="§"/>
              <a:tabLst>
                <a:tab pos="174625" algn="l"/>
              </a:tabLst>
              <a:defRPr/>
            </a:pPr>
            <a:r>
              <a:rPr lang="ar-SY" sz="1600" dirty="0" smtClean="0">
                <a:solidFill>
                  <a:srgbClr val="DDDDDD">
                    <a:lumMod val="10000"/>
                  </a:srgbClr>
                </a:solidFill>
                <a:latin typeface="Alexandria" pitchFamily="2" charset="-78"/>
                <a:ea typeface="Roboto" pitchFamily="2" charset="0"/>
                <a:cs typeface="Alexandria" pitchFamily="2" charset="-78"/>
              </a:rPr>
              <a:t>مسح الرأي العام: الانتخابات ، وجهة نظر المجتمع في قضية معينة...الخ.</a:t>
            </a:r>
            <a:endParaRPr lang="en-US" sz="1600" dirty="0" smtClean="0">
              <a:solidFill>
                <a:srgbClr val="DDDDDD">
                  <a:lumMod val="10000"/>
                </a:srgbClr>
              </a:solidFill>
              <a:latin typeface="Alexandria" pitchFamily="2" charset="-78"/>
              <a:ea typeface="Roboto" pitchFamily="2" charset="0"/>
              <a:cs typeface="Alexandria" pitchFamily="2" charset="-78"/>
            </a:endParaRPr>
          </a:p>
          <a:p>
            <a:pPr marL="117475" lvl="0" algn="just" rtl="1">
              <a:lnSpc>
                <a:spcPct val="150000"/>
              </a:lnSpc>
              <a:spcBef>
                <a:spcPct val="20000"/>
              </a:spcBef>
              <a:buClr>
                <a:srgbClr val="C00000"/>
              </a:buClr>
              <a:buSzPct val="95000"/>
              <a:tabLst>
                <a:tab pos="174625" algn="l"/>
              </a:tabLst>
              <a:defRPr/>
            </a:pPr>
            <a:endParaRPr lang="ar-SA" sz="1600" dirty="0">
              <a:solidFill>
                <a:srgbClr val="DDDDDD">
                  <a:lumMod val="10000"/>
                </a:srgbClr>
              </a:solidFill>
              <a:latin typeface="Alexandria" pitchFamily="2" charset="-78"/>
              <a:ea typeface="Roboto" pitchFamily="2" charset="0"/>
              <a:cs typeface="Alexandria" pitchFamily="2" charset="-78"/>
            </a:endParaRPr>
          </a:p>
          <a:p>
            <a:pPr marL="285750" lvl="0" indent="-285750" algn="just" defTabSz="1632753" rtl="1">
              <a:lnSpc>
                <a:spcPct val="150000"/>
              </a:lnSpc>
              <a:spcBef>
                <a:spcPts val="1200"/>
              </a:spcBef>
              <a:buFont typeface="Wingdings" panose="05000000000000000000" pitchFamily="2" charset="2"/>
              <a:buChar char="§"/>
              <a:defRPr/>
            </a:pPr>
            <a:endPar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7778771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13538" y="729958"/>
            <a:ext cx="5330161" cy="400110"/>
          </a:xfrm>
          <a:prstGeom prst="rect">
            <a:avLst/>
          </a:prstGeom>
          <a:noFill/>
        </p:spPr>
        <p:txBody>
          <a:bodyPr wrap="square" rtlCol="0">
            <a:spAutoFit/>
          </a:bodyPr>
          <a:lstStyle/>
          <a:p>
            <a:pPr lvl="0" algn="ctr" rtl="1" eaLnBrk="0" hangingPunct="0">
              <a:defRPr/>
            </a:pPr>
            <a:r>
              <a:rPr lang="ar-SY" altLang="en-US" sz="2000" b="1" kern="0" dirty="0">
                <a:solidFill>
                  <a:srgbClr val="DDDDDD">
                    <a:lumMod val="10000"/>
                  </a:srgbClr>
                </a:solidFill>
                <a:latin typeface="Alexandria" pitchFamily="2" charset="-78"/>
                <a:cs typeface="Alexandria" pitchFamily="2" charset="-78"/>
              </a:rPr>
              <a:t>أساليب المنهج الوصفي</a:t>
            </a:r>
          </a:p>
        </p:txBody>
      </p:sp>
      <p:sp>
        <p:nvSpPr>
          <p:cNvPr id="7" name="TextBox 6"/>
          <p:cNvSpPr txBox="1"/>
          <p:nvPr/>
        </p:nvSpPr>
        <p:spPr>
          <a:xfrm>
            <a:off x="1645277" y="1419097"/>
            <a:ext cx="8417320" cy="3508653"/>
          </a:xfrm>
          <a:prstGeom prst="rect">
            <a:avLst/>
          </a:prstGeom>
          <a:noFill/>
        </p:spPr>
        <p:txBody>
          <a:bodyPr wrap="square" rtlCol="0">
            <a:spAutoFit/>
          </a:bodyPr>
          <a:lstStyle/>
          <a:p>
            <a:pPr marL="285750" lvl="0" indent="-285750" algn="just" defTabSz="1632753" rtl="1">
              <a:lnSpc>
                <a:spcPct val="150000"/>
              </a:lnSpc>
              <a:spcBef>
                <a:spcPts val="1200"/>
              </a:spcBef>
              <a:buFont typeface="Wingdings" panose="05000000000000000000" pitchFamily="2" charset="2"/>
              <a:buChar char="§"/>
              <a:defRPr/>
            </a:pPr>
            <a:r>
              <a:rPr kumimoji="1"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rPr>
              <a:t>أسلوب دراسة </a:t>
            </a:r>
            <a:r>
              <a:rPr kumimoji="1" lang="ar-SY"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rPr>
              <a:t>الحالة</a:t>
            </a:r>
            <a:r>
              <a:rPr kumimoji="1" lang="en-US"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rPr>
              <a:t>  : </a:t>
            </a:r>
            <a:r>
              <a:rPr lang="ar-SA" sz="1600" dirty="0" smtClean="0">
                <a:solidFill>
                  <a:srgbClr val="DDDDDD">
                    <a:lumMod val="10000"/>
                  </a:srgbClr>
                </a:solidFill>
                <a:latin typeface="Alexandria" pitchFamily="2" charset="-78"/>
                <a:cs typeface="Alexandria" pitchFamily="2" charset="-78"/>
              </a:rPr>
              <a:t>يقوم </a:t>
            </a:r>
            <a:r>
              <a:rPr lang="ar-SA" sz="1600" dirty="0">
                <a:solidFill>
                  <a:srgbClr val="DDDDDD">
                    <a:lumMod val="10000"/>
                  </a:srgbClr>
                </a:solidFill>
                <a:latin typeface="Alexandria" pitchFamily="2" charset="-78"/>
                <a:cs typeface="Alexandria" pitchFamily="2" charset="-78"/>
              </a:rPr>
              <a:t>هذا الأسلوب على جمع بيانات ومعلومات كثيرة وشاملة عن حالة فردية واحدة أو عدد محدود من الحالات وذلك بهدف الوصول إلى فهم أعمق للظاهرة المدروسة وما يشبهها من ظواهر</a:t>
            </a:r>
            <a:r>
              <a:rPr lang="ar-SY" sz="1600" dirty="0">
                <a:solidFill>
                  <a:srgbClr val="DDDDDD">
                    <a:lumMod val="10000"/>
                  </a:srgbClr>
                </a:solidFill>
                <a:latin typeface="Alexandria" pitchFamily="2" charset="-78"/>
                <a:ea typeface="Roboto" pitchFamily="2" charset="0"/>
                <a:cs typeface="Alexandria" pitchFamily="2" charset="-78"/>
              </a:rPr>
              <a:t>.</a:t>
            </a:r>
            <a:r>
              <a:rPr lang="ar-SA" sz="1600" dirty="0">
                <a:solidFill>
                  <a:srgbClr val="DDDDDD">
                    <a:lumMod val="10000"/>
                  </a:srgbClr>
                </a:solidFill>
                <a:latin typeface="Alexandria" pitchFamily="2" charset="-78"/>
                <a:ea typeface="Roboto" pitchFamily="2" charset="0"/>
                <a:cs typeface="Alexandria" pitchFamily="2" charset="-78"/>
              </a:rPr>
              <a:t> </a:t>
            </a:r>
            <a:endParaRPr lang="ar-SY" sz="1600" dirty="0" smtClean="0">
              <a:solidFill>
                <a:srgbClr val="DDDDDD">
                  <a:lumMod val="10000"/>
                </a:srgbClr>
              </a:solidFill>
              <a:latin typeface="Alexandria" pitchFamily="2" charset="-78"/>
              <a:ea typeface="Roboto" pitchFamily="2" charset="0"/>
              <a:cs typeface="Alexandria" pitchFamily="2" charset="-78"/>
            </a:endParaRPr>
          </a:p>
          <a:p>
            <a:pPr marL="285750" lvl="0" indent="-285750" algn="just" defTabSz="1632753" rtl="1">
              <a:lnSpc>
                <a:spcPct val="150000"/>
              </a:lnSpc>
              <a:spcBef>
                <a:spcPts val="1200"/>
              </a:spcBef>
              <a:buFont typeface="Wingdings" panose="05000000000000000000" pitchFamily="2" charset="2"/>
              <a:buChar char="§"/>
              <a:defRPr/>
            </a:pPr>
            <a:r>
              <a:rPr lang="ar-SY" sz="1600" dirty="0" smtClean="0">
                <a:solidFill>
                  <a:srgbClr val="DDDDDD">
                    <a:lumMod val="10000"/>
                  </a:srgbClr>
                </a:solidFill>
                <a:latin typeface="Alexandria" pitchFamily="2" charset="-78"/>
                <a:ea typeface="Roboto" pitchFamily="2" charset="0"/>
                <a:cs typeface="Alexandria" pitchFamily="2" charset="-78"/>
              </a:rPr>
              <a:t>ويتم جمع البيانات في مثل هذا الأسلوب بوسائل وأدوات متعددة منها المقابلة الشخصية والاستبيان والوثائق والمنشورات.</a:t>
            </a:r>
          </a:p>
          <a:p>
            <a:pPr marL="285750" lvl="0" indent="-285750" algn="just" defTabSz="1632753" rtl="1">
              <a:lnSpc>
                <a:spcPct val="150000"/>
              </a:lnSpc>
              <a:spcBef>
                <a:spcPts val="1200"/>
              </a:spcBef>
              <a:buFont typeface="Wingdings" panose="05000000000000000000" pitchFamily="2" charset="2"/>
              <a:buChar char="§"/>
              <a:defRPr/>
            </a:pPr>
            <a:r>
              <a:rPr lang="ar-SY" sz="1600" dirty="0" smtClean="0">
                <a:solidFill>
                  <a:srgbClr val="DDDDDD">
                    <a:lumMod val="10000"/>
                  </a:srgbClr>
                </a:solidFill>
                <a:latin typeface="Alexandria" pitchFamily="2" charset="-78"/>
                <a:ea typeface="Roboto" pitchFamily="2" charset="0"/>
                <a:cs typeface="Alexandria" pitchFamily="2" charset="-78"/>
              </a:rPr>
              <a:t>ان ما يتم التوصل اليه من نتائج لا يمكن تعميمه على جميع الحالات الأخرى الا اذا تم التوصل الى نفس النتائج من عدد كاف من الحالات المماثلة ومن نفس المجتمع.</a:t>
            </a:r>
            <a:endParaRPr lang="ar-SA" sz="1600" dirty="0">
              <a:solidFill>
                <a:srgbClr val="DDDDDD">
                  <a:lumMod val="10000"/>
                </a:srgbClr>
              </a:solidFill>
              <a:latin typeface="Alexandria" pitchFamily="2" charset="-78"/>
              <a:ea typeface="Roboto" pitchFamily="2" charset="0"/>
              <a:cs typeface="Alexandria" pitchFamily="2" charset="-78"/>
            </a:endParaRPr>
          </a:p>
          <a:p>
            <a:pPr lvl="0" algn="just" defTabSz="1632753" rtl="1">
              <a:lnSpc>
                <a:spcPct val="150000"/>
              </a:lnSpc>
              <a:spcBef>
                <a:spcPts val="1200"/>
              </a:spcBef>
              <a:defRPr/>
            </a:pPr>
            <a:endParaRPr kumimoji="1"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41027071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13538" y="729958"/>
            <a:ext cx="5638800" cy="430887"/>
          </a:xfrm>
          <a:prstGeom prst="rect">
            <a:avLst/>
          </a:prstGeom>
          <a:noFill/>
        </p:spPr>
        <p:txBody>
          <a:bodyPr wrap="square" rtlCol="0">
            <a:spAutoFit/>
          </a:bodyPr>
          <a:lstStyle/>
          <a:p>
            <a:pPr lvl="1" algn="ctr" defTabSz="713232"/>
            <a:r>
              <a:rPr lang="ar-SY" sz="2200" b="1" dirty="0">
                <a:latin typeface="Alexandria" pitchFamily="2" charset="-78"/>
                <a:ea typeface="Calibri" panose="020F0502020204030204" pitchFamily="34" charset="0"/>
                <a:cs typeface="Alexandria" pitchFamily="2" charset="-78"/>
              </a:rPr>
              <a:t>خطوات أسلوب دراسة الحالة</a:t>
            </a:r>
          </a:p>
        </p:txBody>
      </p:sp>
      <p:sp>
        <p:nvSpPr>
          <p:cNvPr id="18" name="TextBox 17"/>
          <p:cNvSpPr txBox="1"/>
          <p:nvPr/>
        </p:nvSpPr>
        <p:spPr>
          <a:xfrm>
            <a:off x="1645277" y="1419097"/>
            <a:ext cx="8417320" cy="4339650"/>
          </a:xfrm>
          <a:prstGeom prst="rect">
            <a:avLst/>
          </a:prstGeom>
          <a:noFill/>
        </p:spPr>
        <p:txBody>
          <a:bodyPr wrap="square" rtlCol="0">
            <a:spAutoFit/>
          </a:bodyPr>
          <a:lstStyle/>
          <a:p>
            <a:pPr marL="285750" lvl="0" indent="-285750" algn="just" defTabSz="1632753" rtl="1">
              <a:lnSpc>
                <a:spcPct val="150000"/>
              </a:lnSpc>
              <a:spcBef>
                <a:spcPts val="1200"/>
              </a:spcBef>
              <a:buFont typeface="Wingdings" panose="05000000000000000000" pitchFamily="2" charset="2"/>
              <a:buChar char="§"/>
              <a:defRPr/>
            </a:pPr>
            <a:r>
              <a:rPr kumimoji="1" lang="ar-SY" sz="1600" dirty="0" smtClean="0">
                <a:solidFill>
                  <a:sysClr val="windowText" lastClr="000000"/>
                </a:solidFill>
                <a:latin typeface="Alexandria" pitchFamily="2" charset="-78"/>
                <a:ea typeface="ＭＳ Ｐゴシック" panose="020B0600070205080204" pitchFamily="34" charset="-128"/>
                <a:cs typeface="Alexandria" pitchFamily="2" charset="-78"/>
              </a:rPr>
              <a:t>يتضمن أسلوب دراسة الحالة مجموعة من الخطوات الرئيسية بعد </a:t>
            </a:r>
            <a:r>
              <a:rPr kumimoji="1" lang="ar-SY" sz="1600" b="1" dirty="0" smtClean="0">
                <a:solidFill>
                  <a:sysClr val="windowText" lastClr="000000"/>
                </a:solidFill>
                <a:latin typeface="Alexandria" pitchFamily="2" charset="-78"/>
                <a:ea typeface="ＭＳ Ｐゴシック" panose="020B0600070205080204" pitchFamily="34" charset="-128"/>
                <a:cs typeface="Alexandria" pitchFamily="2" charset="-78"/>
              </a:rPr>
              <a:t>تحديد المشكلة </a:t>
            </a:r>
            <a:r>
              <a:rPr kumimoji="1" lang="ar-SY" sz="1600" dirty="0" smtClean="0">
                <a:solidFill>
                  <a:sysClr val="windowText" lastClr="000000"/>
                </a:solidFill>
                <a:latin typeface="Alexandria" pitchFamily="2" charset="-78"/>
                <a:ea typeface="ＭＳ Ｐゴシック" panose="020B0600070205080204" pitchFamily="34" charset="-128"/>
                <a:cs typeface="Alexandria" pitchFamily="2" charset="-78"/>
              </a:rPr>
              <a:t>وهي على النحو التالي:</a:t>
            </a:r>
          </a:p>
          <a:p>
            <a:pPr lvl="0" algn="just" defTabSz="1632753" rtl="1">
              <a:lnSpc>
                <a:spcPct val="150000"/>
              </a:lnSpc>
              <a:spcBef>
                <a:spcPts val="1200"/>
              </a:spcBef>
              <a:defRPr/>
            </a:pPr>
            <a:endParaRPr kumimoji="1" lang="ar-SY" sz="1600" dirty="0">
              <a:solidFill>
                <a:sysClr val="windowText" lastClr="000000"/>
              </a:solidFill>
              <a:latin typeface="Alexandria" pitchFamily="2" charset="-78"/>
              <a:ea typeface="ＭＳ Ｐゴシック" panose="020B0600070205080204" pitchFamily="34" charset="-128"/>
              <a:cs typeface="Alexandria" pitchFamily="2" charset="-78"/>
            </a:endParaRPr>
          </a:p>
          <a:p>
            <a:pPr marL="285750" indent="-285750" algn="r" rtl="1">
              <a:lnSpc>
                <a:spcPct val="150000"/>
              </a:lnSpc>
              <a:buFont typeface="Wingdings" panose="05000000000000000000" pitchFamily="2" charset="2"/>
              <a:buChar char="v"/>
            </a:pPr>
            <a:r>
              <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rPr>
              <a:t>تحديد أهداف </a:t>
            </a:r>
            <a:r>
              <a:rPr kumimoji="1" lang="ar-SY" altLang="ja-JP" sz="1600" dirty="0" smtClean="0">
                <a:solidFill>
                  <a:sysClr val="windowText" lastClr="000000"/>
                </a:solidFill>
                <a:latin typeface="Alexandria" pitchFamily="2" charset="-78"/>
                <a:ea typeface="ＭＳ Ｐゴシック" panose="020B0600070205080204" pitchFamily="34" charset="-128"/>
                <a:cs typeface="Alexandria" pitchFamily="2" charset="-78"/>
              </a:rPr>
              <a:t>الدراسة.</a:t>
            </a:r>
            <a:endPar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endParaRPr>
          </a:p>
          <a:p>
            <a:pPr marL="285750" indent="-285750" algn="just" defTabSz="1632753" rtl="1">
              <a:lnSpc>
                <a:spcPct val="150000"/>
              </a:lnSpc>
              <a:spcBef>
                <a:spcPts val="1200"/>
              </a:spcBef>
              <a:buFont typeface="Wingdings" panose="05000000000000000000" pitchFamily="2" charset="2"/>
              <a:buChar char="v"/>
              <a:defRPr/>
            </a:pPr>
            <a:r>
              <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rPr>
              <a:t>إعداد مخطط البحث أو </a:t>
            </a:r>
            <a:r>
              <a:rPr kumimoji="1" lang="ar-SY" altLang="ja-JP" sz="1600" dirty="0" smtClean="0">
                <a:solidFill>
                  <a:sysClr val="windowText" lastClr="000000"/>
                </a:solidFill>
                <a:latin typeface="Alexandria" pitchFamily="2" charset="-78"/>
                <a:ea typeface="ＭＳ Ｐゴシック" panose="020B0600070205080204" pitchFamily="34" charset="-128"/>
                <a:cs typeface="Alexandria" pitchFamily="2" charset="-78"/>
              </a:rPr>
              <a:t>الدراسة.</a:t>
            </a:r>
            <a:endPar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endParaRPr>
          </a:p>
          <a:p>
            <a:pPr marL="285750" indent="-285750" algn="just" defTabSz="1632753" rtl="1">
              <a:lnSpc>
                <a:spcPct val="150000"/>
              </a:lnSpc>
              <a:spcBef>
                <a:spcPts val="1200"/>
              </a:spcBef>
              <a:buFont typeface="Wingdings" panose="05000000000000000000" pitchFamily="2" charset="2"/>
              <a:buChar char="v"/>
              <a:defRPr/>
            </a:pPr>
            <a:r>
              <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rPr>
              <a:t>جمع المعلومات من </a:t>
            </a:r>
            <a:r>
              <a:rPr kumimoji="1" lang="ar-SY" altLang="ja-JP" sz="1600" dirty="0" smtClean="0">
                <a:solidFill>
                  <a:sysClr val="windowText" lastClr="000000"/>
                </a:solidFill>
                <a:latin typeface="Alexandria" pitchFamily="2" charset="-78"/>
                <a:ea typeface="ＭＳ Ｐゴシック" panose="020B0600070205080204" pitchFamily="34" charset="-128"/>
                <a:cs typeface="Alexandria" pitchFamily="2" charset="-78"/>
              </a:rPr>
              <a:t>مصادرها.</a:t>
            </a:r>
            <a:endPar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endParaRPr>
          </a:p>
          <a:p>
            <a:pPr marL="285750" indent="-285750" algn="just" defTabSz="1632753" rtl="1">
              <a:lnSpc>
                <a:spcPct val="150000"/>
              </a:lnSpc>
              <a:spcBef>
                <a:spcPts val="1200"/>
              </a:spcBef>
              <a:buFont typeface="Wingdings" panose="05000000000000000000" pitchFamily="2" charset="2"/>
              <a:buChar char="v"/>
              <a:defRPr/>
            </a:pPr>
            <a:r>
              <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rPr>
              <a:t>تنظيم وعرض وتحليل </a:t>
            </a:r>
            <a:r>
              <a:rPr kumimoji="1" lang="ar-SY" altLang="ja-JP" sz="1600" dirty="0" smtClean="0">
                <a:solidFill>
                  <a:sysClr val="windowText" lastClr="000000"/>
                </a:solidFill>
                <a:latin typeface="Alexandria" pitchFamily="2" charset="-78"/>
                <a:ea typeface="ＭＳ Ｐゴシック" panose="020B0600070205080204" pitchFamily="34" charset="-128"/>
                <a:cs typeface="Alexandria" pitchFamily="2" charset="-78"/>
              </a:rPr>
              <a:t>البيانات.</a:t>
            </a:r>
            <a:endPar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endParaRPr>
          </a:p>
          <a:p>
            <a:pPr marL="285750" indent="-285750" algn="just" defTabSz="1632753" rtl="1">
              <a:lnSpc>
                <a:spcPct val="150000"/>
              </a:lnSpc>
              <a:spcBef>
                <a:spcPts val="1200"/>
              </a:spcBef>
              <a:buFont typeface="Wingdings" panose="05000000000000000000" pitchFamily="2" charset="2"/>
              <a:buChar char="v"/>
              <a:defRPr/>
            </a:pPr>
            <a:r>
              <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rPr>
              <a:t>النتائج </a:t>
            </a:r>
            <a:r>
              <a:rPr kumimoji="1" lang="ar-SY" altLang="ja-JP" sz="1600" dirty="0" smtClean="0">
                <a:solidFill>
                  <a:sysClr val="windowText" lastClr="000000"/>
                </a:solidFill>
                <a:latin typeface="Alexandria" pitchFamily="2" charset="-78"/>
                <a:ea typeface="ＭＳ Ｐゴシック" panose="020B0600070205080204" pitchFamily="34" charset="-128"/>
                <a:cs typeface="Alexandria" pitchFamily="2" charset="-78"/>
              </a:rPr>
              <a:t>والتوصيات.</a:t>
            </a:r>
            <a:endPar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endParaRPr>
          </a:p>
          <a:p>
            <a:pPr marL="285750" indent="-285750" algn="just" defTabSz="1632753" rtl="1">
              <a:lnSpc>
                <a:spcPct val="150000"/>
              </a:lnSpc>
              <a:spcBef>
                <a:spcPts val="1200"/>
              </a:spcBef>
              <a:buFont typeface="Wingdings" panose="05000000000000000000" pitchFamily="2" charset="2"/>
              <a:buChar char="§"/>
              <a:defRPr/>
            </a:pPr>
            <a:endParaRPr lang="ar-SA" sz="1600" dirty="0">
              <a:solidFill>
                <a:srgbClr val="DDDDDD">
                  <a:lumMod val="10000"/>
                </a:srgbClr>
              </a:solidFill>
              <a:latin typeface="Alexandria" pitchFamily="2" charset="-78"/>
              <a:ea typeface="Roboto" pitchFamily="2" charset="0"/>
              <a:cs typeface="Alexandria" pitchFamily="2" charset="-78"/>
            </a:endParaRPr>
          </a:p>
        </p:txBody>
      </p:sp>
    </p:spTree>
    <p:extLst>
      <p:ext uri="{BB962C8B-B14F-4D97-AF65-F5344CB8AC3E}">
        <p14:creationId xmlns:p14="http://schemas.microsoft.com/office/powerpoint/2010/main" val="135520482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485572" y="729958"/>
            <a:ext cx="5658127" cy="369332"/>
          </a:xfrm>
          <a:prstGeom prst="rect">
            <a:avLst/>
          </a:prstGeom>
          <a:noFill/>
        </p:spPr>
        <p:txBody>
          <a:bodyPr wrap="square" rtlCol="0">
            <a:spAutoFit/>
          </a:bodyPr>
          <a:lstStyle/>
          <a:p>
            <a:pPr lvl="0" algn="ctr" rtl="1" eaLnBrk="0" hangingPunct="0">
              <a:defRPr/>
            </a:pPr>
            <a:r>
              <a:rPr lang="ar-SY" altLang="en-US" b="1" kern="0" dirty="0" smtClean="0">
                <a:solidFill>
                  <a:srgbClr val="DDDDDD">
                    <a:lumMod val="10000"/>
                  </a:srgbClr>
                </a:solidFill>
                <a:latin typeface="Alexandria" pitchFamily="2" charset="-78"/>
                <a:cs typeface="Alexandria" pitchFamily="2" charset="-78"/>
              </a:rPr>
              <a:t>أمثلة على دراسات استخدمت أسلوب دراسة الحالة</a:t>
            </a:r>
            <a:endParaRPr lang="ar-SY" altLang="en-US" b="1" kern="0" dirty="0">
              <a:solidFill>
                <a:srgbClr val="DDDDDD">
                  <a:lumMod val="10000"/>
                </a:srgbClr>
              </a:solidFill>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275165" y="1393437"/>
            <a:ext cx="9157543" cy="4071123"/>
          </a:xfrm>
          <a:prstGeom prst="rect">
            <a:avLst/>
          </a:prstGeom>
        </p:spPr>
      </p:pic>
    </p:spTree>
    <p:extLst>
      <p:ext uri="{BB962C8B-B14F-4D97-AF65-F5344CB8AC3E}">
        <p14:creationId xmlns:p14="http://schemas.microsoft.com/office/powerpoint/2010/main" val="301126935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7639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rtl="1" eaLnBrk="0" hangingPunct="0">
              <a:defRPr/>
            </a:pPr>
            <a:r>
              <a:rPr lang="ar-SY" altLang="en-US" sz="2400" b="1" kern="0" dirty="0">
                <a:solidFill>
                  <a:srgbClr val="DDDDDD">
                    <a:lumMod val="10000"/>
                  </a:srgbClr>
                </a:solidFill>
                <a:latin typeface="Simplified Arabic" panose="02020603050405020304" pitchFamily="18" charset="-78"/>
                <a:cs typeface="PT Bold Heading" panose="02010400000000000000" pitchFamily="2" charset="-78"/>
              </a:rPr>
              <a:t>أساليب المنهج الوصفي</a:t>
            </a:r>
          </a:p>
        </p:txBody>
      </p:sp>
      <p:sp>
        <p:nvSpPr>
          <p:cNvPr id="7" name="TextBox 6"/>
          <p:cNvSpPr txBox="1"/>
          <p:nvPr/>
        </p:nvSpPr>
        <p:spPr>
          <a:xfrm>
            <a:off x="1645277" y="1419097"/>
            <a:ext cx="8417320" cy="4924425"/>
          </a:xfrm>
          <a:prstGeom prst="rect">
            <a:avLst/>
          </a:prstGeom>
          <a:noFill/>
        </p:spPr>
        <p:txBody>
          <a:bodyPr wrap="square" rtlCol="0">
            <a:spAutoFit/>
          </a:bodyPr>
          <a:lstStyle/>
          <a:p>
            <a:pPr marL="285750" lvl="0" indent="-285750" algn="just" defTabSz="1632753" rtl="1">
              <a:lnSpc>
                <a:spcPct val="150000"/>
              </a:lnSpc>
              <a:spcBef>
                <a:spcPts val="1200"/>
              </a:spcBef>
              <a:buFont typeface="Wingdings" panose="05000000000000000000" pitchFamily="2" charset="2"/>
              <a:buChar char="§"/>
              <a:defRPr/>
            </a:pPr>
            <a:r>
              <a:rPr kumimoji="1"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rPr>
              <a:t>أسلوب </a:t>
            </a:r>
            <a:r>
              <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rPr>
              <a:t>تحليل </a:t>
            </a:r>
            <a:r>
              <a:rPr lang="ar-SY" altLang="ja-JP" sz="1600" b="1" dirty="0" smtClean="0">
                <a:solidFill>
                  <a:sysClr val="windowText" lastClr="000000"/>
                </a:solidFill>
                <a:latin typeface="Alexandria" pitchFamily="2" charset="-78"/>
                <a:ea typeface="ＭＳ Ｐゴシック" panose="020B0600070205080204" pitchFamily="34" charset="-128"/>
                <a:cs typeface="Alexandria" pitchFamily="2" charset="-78"/>
              </a:rPr>
              <a:t>المستوى</a:t>
            </a:r>
          </a:p>
          <a:p>
            <a:pPr marL="285750" indent="-285750" algn="just" defTabSz="1632753" rtl="1">
              <a:lnSpc>
                <a:spcPct val="150000"/>
              </a:lnSpc>
              <a:spcBef>
                <a:spcPts val="1200"/>
              </a:spcBef>
              <a:buFont typeface="Wingdings" panose="05000000000000000000" pitchFamily="2" charset="2"/>
              <a:buChar char="§"/>
              <a:defRPr/>
            </a:pPr>
            <a:r>
              <a:rPr lang="ar-SA" sz="1600" dirty="0">
                <a:solidFill>
                  <a:srgbClr val="DDDDDD">
                    <a:lumMod val="10000"/>
                  </a:srgbClr>
                </a:solidFill>
                <a:latin typeface="Alexandria" pitchFamily="2" charset="-78"/>
                <a:cs typeface="Alexandria" pitchFamily="2" charset="-78"/>
              </a:rPr>
              <a:t>يقوم هذا الأسلوب على وصف منظم ودقيق لمحتوى نصوص مكتوبة أو مسموعة من خلال تحديد موضوع الدراسة وهدفها وتعريف مجتمع الدراسة الذي سيتم اختيار الحالات الخاصة منه لدراسة مضمونها وتحليله</a:t>
            </a:r>
            <a:r>
              <a:rPr lang="ar-SA" sz="1600" dirty="0" smtClean="0">
                <a:solidFill>
                  <a:srgbClr val="DDDDDD">
                    <a:lumMod val="10000"/>
                  </a:srgbClr>
                </a:solidFill>
                <a:latin typeface="Alexandria" pitchFamily="2" charset="-78"/>
                <a:cs typeface="Alexandria" pitchFamily="2" charset="-78"/>
              </a:rPr>
              <a:t>.</a:t>
            </a:r>
            <a:endParaRPr lang="en-US" sz="1600" dirty="0" smtClean="0">
              <a:solidFill>
                <a:srgbClr val="DDDDDD">
                  <a:lumMod val="10000"/>
                </a:srgbClr>
              </a:solidFill>
              <a:latin typeface="Alexandria" pitchFamily="2" charset="-78"/>
              <a:cs typeface="Alexandria" pitchFamily="2" charset="-78"/>
            </a:endParaRPr>
          </a:p>
          <a:p>
            <a:pPr marL="285750" indent="-285750" algn="just" defTabSz="1632753" rtl="1">
              <a:lnSpc>
                <a:spcPct val="150000"/>
              </a:lnSpc>
              <a:spcBef>
                <a:spcPts val="1200"/>
              </a:spcBef>
              <a:buFont typeface="Wingdings" panose="05000000000000000000" pitchFamily="2" charset="2"/>
              <a:buChar char="§"/>
              <a:defRPr/>
            </a:pPr>
            <a:r>
              <a:rPr lang="ar-SY" sz="1600" dirty="0" smtClean="0">
                <a:solidFill>
                  <a:srgbClr val="DDDDDD">
                    <a:lumMod val="10000"/>
                  </a:srgbClr>
                </a:solidFill>
                <a:latin typeface="Alexandria" pitchFamily="2" charset="-78"/>
                <a:cs typeface="Alexandria" pitchFamily="2" charset="-78"/>
              </a:rPr>
              <a:t>وعادة يتم تحليل المضمون من خلال الإجابة على أسئلة معينة ومحددة يتم صياغتها مسبقاً  بحيث تساعد الإجابة على هذه الأسئلة في وصف وتصنيف محتوى المادة المدروسة.</a:t>
            </a:r>
          </a:p>
          <a:p>
            <a:pPr marL="285750" indent="-285750" algn="just" defTabSz="1632753" rtl="1">
              <a:lnSpc>
                <a:spcPct val="150000"/>
              </a:lnSpc>
              <a:spcBef>
                <a:spcPts val="1200"/>
              </a:spcBef>
              <a:buFont typeface="Wingdings" panose="05000000000000000000" pitchFamily="2" charset="2"/>
              <a:buChar char="§"/>
              <a:defRPr/>
            </a:pPr>
            <a:r>
              <a:rPr lang="ar-SY" sz="1600" dirty="0" smtClean="0">
                <a:solidFill>
                  <a:srgbClr val="DDDDDD">
                    <a:lumMod val="10000"/>
                  </a:srgbClr>
                </a:solidFill>
                <a:latin typeface="Alexandria" pitchFamily="2" charset="-78"/>
                <a:cs typeface="Alexandria" pitchFamily="2" charset="-78"/>
              </a:rPr>
              <a:t>يشترط عند استخدام هذا الأسلوب عدم تحيز الباحث عند اختيار عينة النصوص أو المواد المراد دراستها وتحليل مضمونها</a:t>
            </a:r>
            <a:r>
              <a:rPr lang="ar-SY" sz="1600" dirty="0" smtClean="0">
                <a:solidFill>
                  <a:srgbClr val="DDDDDD">
                    <a:lumMod val="10000"/>
                  </a:srgbClr>
                </a:solidFill>
                <a:latin typeface="Alexandria" pitchFamily="2" charset="-78"/>
                <a:cs typeface="Alexandria" pitchFamily="2" charset="-78"/>
              </a:rPr>
              <a:t>.</a:t>
            </a:r>
          </a:p>
          <a:p>
            <a:pPr marL="285750" indent="-285750" algn="just" defTabSz="1632753" rtl="1">
              <a:lnSpc>
                <a:spcPct val="150000"/>
              </a:lnSpc>
              <a:spcBef>
                <a:spcPts val="1200"/>
              </a:spcBef>
              <a:buFont typeface="Wingdings" panose="05000000000000000000" pitchFamily="2" charset="2"/>
              <a:buChar char="§"/>
              <a:defRPr/>
            </a:pPr>
            <a:r>
              <a:rPr lang="ar-SY" sz="1600" dirty="0" smtClean="0">
                <a:solidFill>
                  <a:srgbClr val="DDDDDD">
                    <a:lumMod val="10000"/>
                  </a:srgbClr>
                </a:solidFill>
                <a:latin typeface="Alexandria" pitchFamily="2" charset="-78"/>
                <a:cs typeface="Alexandria" pitchFamily="2" charset="-78"/>
              </a:rPr>
              <a:t>مثال: اللغة المستخدمة في مقال اخباري.</a:t>
            </a:r>
            <a:endParaRPr lang="ar-SA" sz="1600" dirty="0">
              <a:solidFill>
                <a:srgbClr val="DDDDDD">
                  <a:lumMod val="10000"/>
                </a:srgbClr>
              </a:solidFill>
              <a:latin typeface="Alexandria" pitchFamily="2" charset="-78"/>
              <a:cs typeface="Alexandria" pitchFamily="2" charset="-78"/>
            </a:endParaRPr>
          </a:p>
          <a:p>
            <a:pPr marL="285750" lvl="0" indent="-285750" algn="just" defTabSz="1632753" rtl="1">
              <a:lnSpc>
                <a:spcPct val="150000"/>
              </a:lnSpc>
              <a:spcBef>
                <a:spcPts val="1200"/>
              </a:spcBef>
              <a:buFont typeface="Wingdings" panose="05000000000000000000" pitchFamily="2" charset="2"/>
              <a:buChar char="§"/>
              <a:defRPr/>
            </a:pPr>
            <a:endPar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345223106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10597854" cy="4213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lvl="0" algn="ctr" fontAlgn="base">
              <a:spcBef>
                <a:spcPct val="0"/>
              </a:spcBef>
              <a:spcAft>
                <a:spcPct val="0"/>
              </a:spcAft>
              <a:defRPr/>
            </a:pPr>
            <a:r>
              <a:rPr lang="ar-SY" sz="2200" b="1" kern="0" dirty="0" smtClean="0">
                <a:latin typeface="Alexandria" pitchFamily="2" charset="-78"/>
                <a:cs typeface="Alexandria" pitchFamily="2" charset="-78"/>
              </a:rPr>
              <a:t>إيجابيات أسلوب تحليل المحتوى</a:t>
            </a:r>
            <a:endParaRPr lang="en-US" sz="2200" kern="0" dirty="0">
              <a:latin typeface="Alexandria" pitchFamily="2" charset="-78"/>
              <a:cs typeface="Alexandria" pitchFamily="2" charset="-78"/>
            </a:endParaRPr>
          </a:p>
        </p:txBody>
      </p:sp>
      <p:pic>
        <p:nvPicPr>
          <p:cNvPr id="8" name="Picture 7"/>
          <p:cNvPicPr>
            <a:picLocks noChangeAspect="1"/>
          </p:cNvPicPr>
          <p:nvPr/>
        </p:nvPicPr>
        <p:blipFill>
          <a:blip r:embed="rId4"/>
          <a:stretch>
            <a:fillRect/>
          </a:stretch>
        </p:blipFill>
        <p:spPr>
          <a:xfrm>
            <a:off x="1341668" y="1768643"/>
            <a:ext cx="10169154" cy="2875546"/>
          </a:xfrm>
          <a:prstGeom prst="rect">
            <a:avLst/>
          </a:prstGeom>
        </p:spPr>
      </p:pic>
    </p:spTree>
    <p:extLst>
      <p:ext uri="{BB962C8B-B14F-4D97-AF65-F5344CB8AC3E}">
        <p14:creationId xmlns:p14="http://schemas.microsoft.com/office/powerpoint/2010/main" val="32415193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1094874" y="1285191"/>
            <a:ext cx="9431938" cy="4357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190928" y="729958"/>
            <a:ext cx="4952771" cy="430887"/>
          </a:xfrm>
          <a:prstGeom prst="rect">
            <a:avLst/>
          </a:prstGeom>
          <a:noFill/>
        </p:spPr>
        <p:txBody>
          <a:bodyPr wrap="square" rtlCol="0">
            <a:spAutoFit/>
          </a:bodyPr>
          <a:lstStyle/>
          <a:p>
            <a:pPr lvl="0" algn="ctr" fontAlgn="base">
              <a:spcBef>
                <a:spcPct val="0"/>
              </a:spcBef>
              <a:spcAft>
                <a:spcPct val="0"/>
              </a:spcAft>
              <a:defRPr/>
            </a:pPr>
            <a:r>
              <a:rPr lang="ar-SY" sz="2200" b="1" kern="0" dirty="0" smtClean="0">
                <a:latin typeface="Alexandria" pitchFamily="2" charset="-78"/>
                <a:cs typeface="Alexandria" pitchFamily="2" charset="-78"/>
              </a:rPr>
              <a:t>سلبيات أسلوب تحليل المستوى</a:t>
            </a:r>
            <a:endParaRPr lang="en-US" sz="2200" kern="0" dirty="0">
              <a:latin typeface="Alexandria" pitchFamily="2" charset="-78"/>
              <a:cs typeface="Alexandria" pitchFamily="2" charset="-78"/>
            </a:endParaRPr>
          </a:p>
        </p:txBody>
      </p:sp>
      <p:pic>
        <p:nvPicPr>
          <p:cNvPr id="2" name="Picture 1"/>
          <p:cNvPicPr>
            <a:picLocks noChangeAspect="1"/>
          </p:cNvPicPr>
          <p:nvPr/>
        </p:nvPicPr>
        <p:blipFill>
          <a:blip r:embed="rId4"/>
          <a:stretch>
            <a:fillRect/>
          </a:stretch>
        </p:blipFill>
        <p:spPr>
          <a:xfrm>
            <a:off x="1382812" y="2112052"/>
            <a:ext cx="9144000" cy="2410525"/>
          </a:xfrm>
          <a:prstGeom prst="rect">
            <a:avLst/>
          </a:prstGeom>
        </p:spPr>
      </p:pic>
    </p:spTree>
    <p:extLst>
      <p:ext uri="{BB962C8B-B14F-4D97-AF65-F5344CB8AC3E}">
        <p14:creationId xmlns:p14="http://schemas.microsoft.com/office/powerpoint/2010/main" val="230229264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b="1" kern="0" dirty="0">
                <a:latin typeface="Alexandria" pitchFamily="2" charset="-78"/>
                <a:cs typeface="Alexandria" pitchFamily="2" charset="-78"/>
              </a:rPr>
              <a:t>المنهج التجريبي</a:t>
            </a:r>
            <a:endParaRPr lang="en-US" sz="2400" kern="0" dirty="0">
              <a:latin typeface="Alexandria" pitchFamily="2" charset="-78"/>
              <a:cs typeface="Alexandria" pitchFamily="2" charset="-78"/>
            </a:endParaRPr>
          </a:p>
        </p:txBody>
      </p:sp>
      <p:sp>
        <p:nvSpPr>
          <p:cNvPr id="7" name="TextBox 6"/>
          <p:cNvSpPr txBox="1"/>
          <p:nvPr/>
        </p:nvSpPr>
        <p:spPr>
          <a:xfrm>
            <a:off x="1645277" y="1755981"/>
            <a:ext cx="8417320" cy="3073021"/>
          </a:xfrm>
          <a:prstGeom prst="rect">
            <a:avLst/>
          </a:prstGeom>
          <a:noFill/>
        </p:spPr>
        <p:txBody>
          <a:bodyPr wrap="square" rtlCol="0">
            <a:spAutoFit/>
          </a:bodyPr>
          <a:lstStyle/>
          <a:p>
            <a:pPr marL="373854" lvl="0" indent="-285750" algn="just" defTabSz="685800" rtl="1">
              <a:lnSpc>
                <a:spcPct val="200000"/>
              </a:lnSpc>
              <a:spcBef>
                <a:spcPct val="20000"/>
              </a:spcBef>
              <a:buClr>
                <a:srgbClr val="C00000"/>
              </a:buClr>
              <a:buSzPct val="95000"/>
              <a:buFont typeface="Wingdings" panose="05000000000000000000" pitchFamily="2" charset="2"/>
              <a:buChar char="§"/>
              <a:tabLst>
                <a:tab pos="130966" algn="l"/>
              </a:tabLst>
              <a:defRPr/>
            </a:pPr>
            <a:r>
              <a:rPr lang="ar-SA" sz="1600" b="1" dirty="0" smtClean="0">
                <a:latin typeface="Alexandria" pitchFamily="2" charset="-78"/>
                <a:ea typeface="Roboto" pitchFamily="2" charset="0"/>
                <a:cs typeface="Alexandria" pitchFamily="2" charset="-78"/>
              </a:rPr>
              <a:t>المنهج </a:t>
            </a:r>
            <a:r>
              <a:rPr lang="ar-SA" sz="1600" b="1" dirty="0">
                <a:latin typeface="Alexandria" pitchFamily="2" charset="-78"/>
                <a:ea typeface="Roboto" pitchFamily="2" charset="0"/>
                <a:cs typeface="Alexandria" pitchFamily="2" charset="-78"/>
              </a:rPr>
              <a:t>التجريبي </a:t>
            </a:r>
            <a:r>
              <a:rPr lang="ar-SY" sz="1600" b="1" dirty="0">
                <a:latin typeface="Alexandria" pitchFamily="2" charset="-78"/>
                <a:ea typeface="Roboto" pitchFamily="2" charset="0"/>
                <a:cs typeface="Alexandria" pitchFamily="2" charset="-78"/>
              </a:rPr>
              <a:t>يعمل على </a:t>
            </a:r>
            <a:r>
              <a:rPr lang="ar-SA" sz="1600" b="1" dirty="0">
                <a:latin typeface="Alexandria" pitchFamily="2" charset="-78"/>
                <a:ea typeface="Roboto" pitchFamily="2" charset="0"/>
                <a:cs typeface="Alexandria" pitchFamily="2" charset="-78"/>
              </a:rPr>
              <a:t>استقصاء العلاقات السببية بين المتغيرات المسؤولة عن تشكيل الظاهرة أو الحدث أو التأثير فيهما بشكل مباشر أو غير مباشر وذلك بهدف التعرف على أثر ودور كل متغير من هذه المتغيرات في هذا المجال</a:t>
            </a:r>
            <a:r>
              <a:rPr lang="ar-SY" sz="1600" b="1" dirty="0" smtClean="0">
                <a:latin typeface="Alexandria" pitchFamily="2" charset="-78"/>
                <a:ea typeface="Roboto" pitchFamily="2" charset="0"/>
                <a:cs typeface="Alexandria" pitchFamily="2" charset="-78"/>
              </a:rPr>
              <a:t>.</a:t>
            </a:r>
            <a:endParaRPr lang="en-US" sz="1600" b="1" dirty="0" smtClean="0">
              <a:latin typeface="Alexandria" pitchFamily="2" charset="-78"/>
              <a:ea typeface="Roboto" pitchFamily="2" charset="0"/>
              <a:cs typeface="Alexandria" pitchFamily="2" charset="-78"/>
            </a:endParaRPr>
          </a:p>
          <a:p>
            <a:pPr marL="373854" indent="-285750" algn="just" defTabSz="685800" rtl="1">
              <a:lnSpc>
                <a:spcPct val="200000"/>
              </a:lnSpc>
              <a:spcBef>
                <a:spcPct val="20000"/>
              </a:spcBef>
              <a:buClr>
                <a:srgbClr val="C00000"/>
              </a:buClr>
              <a:buSzPct val="95000"/>
              <a:buFont typeface="Wingdings" panose="05000000000000000000" pitchFamily="2" charset="2"/>
              <a:buChar char="§"/>
              <a:tabLst>
                <a:tab pos="130966" algn="l"/>
              </a:tabLst>
              <a:defRPr/>
            </a:pPr>
            <a:r>
              <a:rPr lang="ar-SY" altLang="en-US" sz="1600" b="1" kern="0" dirty="0">
                <a:solidFill>
                  <a:srgbClr val="DDDDDD">
                    <a:lumMod val="10000"/>
                  </a:srgbClr>
                </a:solidFill>
                <a:latin typeface="Alexandria" pitchFamily="2" charset="-78"/>
                <a:cs typeface="Alexandria" pitchFamily="2" charset="-78"/>
              </a:rPr>
              <a:t> </a:t>
            </a:r>
            <a:r>
              <a:rPr lang="ar-SY" altLang="en-US" sz="1600" b="1" kern="0" dirty="0" smtClean="0">
                <a:solidFill>
                  <a:srgbClr val="DDDDDD">
                    <a:lumMod val="10000"/>
                  </a:srgbClr>
                </a:solidFill>
                <a:latin typeface="Alexandria" pitchFamily="2" charset="-78"/>
                <a:cs typeface="Alexandria" pitchFamily="2" charset="-78"/>
              </a:rPr>
              <a:t>لذلك يقوم الباحث بتكرار التجربة التي يجريها مرات عدة وفي كل مرة يركز على دراسة وملاحظة أثر عامل أو متغير معين ويفترض ثبات العوامل الأخرى.</a:t>
            </a:r>
          </a:p>
          <a:p>
            <a:pPr marL="373854" lvl="0" indent="-285750" algn="just" defTabSz="685800" rtl="1">
              <a:lnSpc>
                <a:spcPct val="200000"/>
              </a:lnSpc>
              <a:spcBef>
                <a:spcPct val="20000"/>
              </a:spcBef>
              <a:buClr>
                <a:srgbClr val="C00000"/>
              </a:buClr>
              <a:buSzPct val="95000"/>
              <a:buFont typeface="Wingdings" panose="05000000000000000000" pitchFamily="2" charset="2"/>
              <a:buChar char="§"/>
              <a:tabLst>
                <a:tab pos="130966" algn="l"/>
              </a:tabLst>
              <a:defRPr/>
            </a:pPr>
            <a:endParaRPr lang="ar-SY" sz="1600" b="1" dirty="0">
              <a:latin typeface="Alexandria" pitchFamily="2" charset="-78"/>
              <a:ea typeface="Roboto" pitchFamily="2" charset="0"/>
              <a:cs typeface="Alexandria" pitchFamily="2" charset="-78"/>
            </a:endParaRPr>
          </a:p>
        </p:txBody>
      </p:sp>
    </p:spTree>
    <p:extLst>
      <p:ext uri="{BB962C8B-B14F-4D97-AF65-F5344CB8AC3E}">
        <p14:creationId xmlns:p14="http://schemas.microsoft.com/office/powerpoint/2010/main" val="325158467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8831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rtl="1" eaLnBrk="0" hangingPunct="0">
              <a:defRPr/>
            </a:pPr>
            <a:r>
              <a:rPr lang="ar-SY" altLang="en-US" sz="2400" b="1" kern="0" dirty="0">
                <a:solidFill>
                  <a:srgbClr val="DDDDDD">
                    <a:lumMod val="10000"/>
                  </a:srgbClr>
                </a:solidFill>
                <a:latin typeface="Alexandria" pitchFamily="2" charset="-78"/>
                <a:cs typeface="Alexandria" pitchFamily="2" charset="-78"/>
              </a:rPr>
              <a:t>خطوات البحث التجريبي</a:t>
            </a:r>
          </a:p>
        </p:txBody>
      </p:sp>
      <p:sp>
        <p:nvSpPr>
          <p:cNvPr id="7" name="TextBox 6"/>
          <p:cNvSpPr txBox="1"/>
          <p:nvPr/>
        </p:nvSpPr>
        <p:spPr>
          <a:xfrm>
            <a:off x="1645277" y="1419097"/>
            <a:ext cx="8417320" cy="5128968"/>
          </a:xfrm>
          <a:prstGeom prst="rect">
            <a:avLst/>
          </a:prstGeom>
          <a:noFill/>
        </p:spPr>
        <p:txBody>
          <a:bodyPr wrap="square" rtlCol="0">
            <a:spAutoFit/>
          </a:bodyPr>
          <a:lstStyle/>
          <a:p>
            <a:pPr marL="285750" lvl="0" indent="-285750" algn="just" defTabSz="1632753" rtl="1">
              <a:lnSpc>
                <a:spcPct val="150000"/>
              </a:lnSpc>
              <a:spcBef>
                <a:spcPts val="1200"/>
              </a:spcBef>
              <a:buFont typeface="Wingdings" panose="05000000000000000000" pitchFamily="2" charset="2"/>
              <a:buChar char="Ø"/>
              <a:defRPr/>
            </a:pPr>
            <a:r>
              <a:rPr kumimoji="1" lang="ar-SY" altLang="ja-JP" sz="1600" dirty="0" smtClean="0">
                <a:solidFill>
                  <a:sysClr val="windowText" lastClr="000000"/>
                </a:solidFill>
                <a:latin typeface="Alexandria" pitchFamily="2" charset="-78"/>
                <a:ea typeface="ＭＳ Ｐゴシック" panose="020B0600070205080204" pitchFamily="34" charset="-128"/>
                <a:cs typeface="Alexandria" pitchFamily="2" charset="-78"/>
              </a:rPr>
              <a:t>الش</a:t>
            </a:r>
            <a:r>
              <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rPr>
              <a:t>ع</a:t>
            </a:r>
            <a:r>
              <a:rPr kumimoji="1" lang="ar-SY" altLang="ja-JP" sz="1600" dirty="0" smtClean="0">
                <a:solidFill>
                  <a:sysClr val="windowText" lastClr="000000"/>
                </a:solidFill>
                <a:latin typeface="Alexandria" pitchFamily="2" charset="-78"/>
                <a:ea typeface="ＭＳ Ｐゴシック" panose="020B0600070205080204" pitchFamily="34" charset="-128"/>
                <a:cs typeface="Alexandria" pitchFamily="2" charset="-78"/>
              </a:rPr>
              <a:t>ور بالمشكلة</a:t>
            </a:r>
          </a:p>
          <a:p>
            <a:pPr marL="285750" indent="-285750" algn="just" defTabSz="1632753" rtl="1">
              <a:lnSpc>
                <a:spcPct val="150000"/>
              </a:lnSpc>
              <a:spcBef>
                <a:spcPts val="1200"/>
              </a:spcBef>
              <a:buFont typeface="Wingdings" panose="05000000000000000000" pitchFamily="2" charset="2"/>
              <a:buChar char="Ø"/>
              <a:defRPr/>
            </a:pPr>
            <a:r>
              <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rPr>
              <a:t>مراجعة الدراسات السابقة</a:t>
            </a:r>
          </a:p>
          <a:p>
            <a:pPr marL="285750" indent="-285750" algn="just" defTabSz="1632753" rtl="1">
              <a:lnSpc>
                <a:spcPct val="150000"/>
              </a:lnSpc>
              <a:spcBef>
                <a:spcPts val="1200"/>
              </a:spcBef>
              <a:buFont typeface="Wingdings" panose="05000000000000000000" pitchFamily="2" charset="2"/>
              <a:buChar char="Ø"/>
              <a:defRPr/>
            </a:pPr>
            <a:r>
              <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rPr>
              <a:t>تحديد المشكلة التي سيتم دراستها</a:t>
            </a:r>
          </a:p>
          <a:p>
            <a:pPr marL="285750" indent="-285750" algn="just" defTabSz="1632753" rtl="1">
              <a:lnSpc>
                <a:spcPct val="150000"/>
              </a:lnSpc>
              <a:spcBef>
                <a:spcPts val="1200"/>
              </a:spcBef>
              <a:buFont typeface="Wingdings" panose="05000000000000000000" pitchFamily="2" charset="2"/>
              <a:buChar char="Ø"/>
              <a:defRPr/>
            </a:pPr>
            <a:r>
              <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rPr>
              <a:t>وضع الأسئلة والفرضيات المناسبة</a:t>
            </a:r>
          </a:p>
          <a:p>
            <a:pPr marL="285750" indent="-285750" algn="just" defTabSz="1632753" rtl="1">
              <a:lnSpc>
                <a:spcPct val="150000"/>
              </a:lnSpc>
              <a:spcBef>
                <a:spcPts val="1200"/>
              </a:spcBef>
              <a:buFont typeface="Wingdings" panose="05000000000000000000" pitchFamily="2" charset="2"/>
              <a:buChar char="Ø"/>
              <a:defRPr/>
            </a:pPr>
            <a:r>
              <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rPr>
              <a:t>تعريف المصطلحات</a:t>
            </a:r>
          </a:p>
          <a:p>
            <a:pPr marL="285750" indent="-285750" algn="just" defTabSz="1632753" rtl="1">
              <a:lnSpc>
                <a:spcPct val="150000"/>
              </a:lnSpc>
              <a:spcBef>
                <a:spcPts val="1200"/>
              </a:spcBef>
              <a:buFont typeface="Wingdings" panose="05000000000000000000" pitchFamily="2" charset="2"/>
              <a:buChar char="Ø"/>
              <a:defRPr/>
            </a:pPr>
            <a:r>
              <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rPr>
              <a:t>تصميم منهجية البحث</a:t>
            </a:r>
          </a:p>
          <a:p>
            <a:pPr marL="285750" indent="-285750" algn="just" defTabSz="1632753" rtl="1">
              <a:lnSpc>
                <a:spcPct val="150000"/>
              </a:lnSpc>
              <a:spcBef>
                <a:spcPts val="1200"/>
              </a:spcBef>
              <a:buFont typeface="Wingdings" panose="05000000000000000000" pitchFamily="2" charset="2"/>
              <a:buChar char="Ø"/>
              <a:defRPr/>
            </a:pPr>
            <a:r>
              <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rPr>
              <a:t>جمع البيانات وإجراء التجارب</a:t>
            </a:r>
          </a:p>
          <a:p>
            <a:pPr marL="285750" indent="-285750" algn="just" defTabSz="1632753" rtl="1">
              <a:lnSpc>
                <a:spcPct val="150000"/>
              </a:lnSpc>
              <a:spcBef>
                <a:spcPts val="1200"/>
              </a:spcBef>
              <a:buFont typeface="Wingdings" panose="05000000000000000000" pitchFamily="2" charset="2"/>
              <a:buChar char="Ø"/>
              <a:defRPr/>
            </a:pPr>
            <a:r>
              <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rPr>
              <a:t>تحليل البيانات لتقرير قبول النتائج </a:t>
            </a:r>
          </a:p>
          <a:p>
            <a:pPr marL="285750" indent="-285750" algn="just" defTabSz="1632753" rtl="1">
              <a:lnSpc>
                <a:spcPct val="150000"/>
              </a:lnSpc>
              <a:spcBef>
                <a:spcPts val="1200"/>
              </a:spcBef>
              <a:buFont typeface="Wingdings" panose="05000000000000000000" pitchFamily="2" charset="2"/>
              <a:buChar char="Ø"/>
              <a:defRPr/>
            </a:pPr>
            <a:r>
              <a:rPr kumimoji="1" lang="ar-SY" altLang="ja-JP" sz="1600" dirty="0" smtClean="0">
                <a:solidFill>
                  <a:sysClr val="windowText" lastClr="000000"/>
                </a:solidFill>
                <a:latin typeface="Alexandria" pitchFamily="2" charset="-78"/>
                <a:ea typeface="ＭＳ Ｐゴシック" panose="020B0600070205080204" pitchFamily="34" charset="-128"/>
                <a:cs typeface="Alexandria" pitchFamily="2" charset="-78"/>
              </a:rPr>
              <a:t> </a:t>
            </a:r>
            <a:r>
              <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rPr>
              <a:t>عرض النتائج النهائية في صفة تقرير لأغراض النشر</a:t>
            </a:r>
          </a:p>
          <a:p>
            <a:pPr lvl="0" algn="just" defTabSz="1632753" rtl="1">
              <a:lnSpc>
                <a:spcPct val="150000"/>
              </a:lnSpc>
              <a:spcBef>
                <a:spcPts val="1200"/>
              </a:spcBef>
              <a:defRPr/>
            </a:pPr>
            <a:endParaRPr kumimoji="1" lang="ar-SY" altLang="ja-JP" sz="1600" dirty="0">
              <a:solidFill>
                <a:sysClr val="windowText" lastClr="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368897233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103310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lvl="0" algn="ctr" fontAlgn="base">
              <a:spcBef>
                <a:spcPct val="0"/>
              </a:spcBef>
              <a:spcAft>
                <a:spcPct val="0"/>
              </a:spcAft>
              <a:defRPr/>
            </a:pPr>
            <a:r>
              <a:rPr lang="ar-SY" sz="2200" b="1" kern="0" dirty="0" smtClean="0">
                <a:latin typeface="Alexandria" pitchFamily="2" charset="-78"/>
                <a:cs typeface="Alexandria" pitchFamily="2" charset="-78"/>
              </a:rPr>
              <a:t>تصميم واختبار التجربة</a:t>
            </a:r>
            <a:endParaRPr lang="en-US" sz="2200" kern="0"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251400" y="1770185"/>
            <a:ext cx="10109981" cy="3416621"/>
          </a:xfrm>
          <a:prstGeom prst="rect">
            <a:avLst/>
          </a:prstGeom>
        </p:spPr>
      </p:pic>
    </p:spTree>
    <p:extLst>
      <p:ext uri="{BB962C8B-B14F-4D97-AF65-F5344CB8AC3E}">
        <p14:creationId xmlns:p14="http://schemas.microsoft.com/office/powerpoint/2010/main" val="347466688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6570" cy="4887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lvl="0" algn="ctr" fontAlgn="base">
              <a:spcBef>
                <a:spcPct val="0"/>
              </a:spcBef>
              <a:spcAft>
                <a:spcPct val="0"/>
              </a:spcAft>
              <a:defRPr/>
            </a:pPr>
            <a:r>
              <a:rPr lang="ar-SY" sz="2200" b="1" kern="0" dirty="0" smtClean="0">
                <a:latin typeface="Alexandria" pitchFamily="2" charset="-78"/>
                <a:cs typeface="Alexandria" pitchFamily="2" charset="-78"/>
              </a:rPr>
              <a:t>اجراء التجربة وتنفيذها</a:t>
            </a:r>
            <a:endParaRPr lang="en-US" sz="2200" kern="0"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346171" y="1366484"/>
            <a:ext cx="8642283" cy="4538669"/>
          </a:xfrm>
          <a:prstGeom prst="rect">
            <a:avLst/>
          </a:prstGeom>
        </p:spPr>
      </p:pic>
    </p:spTree>
    <p:extLst>
      <p:ext uri="{BB962C8B-B14F-4D97-AF65-F5344CB8AC3E}">
        <p14:creationId xmlns:p14="http://schemas.microsoft.com/office/powerpoint/2010/main" val="161189603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rtl="1" eaLnBrk="0" hangingPunct="0">
              <a:defRPr/>
            </a:pPr>
            <a:r>
              <a:rPr lang="ar-SY" altLang="en-US" sz="2400" b="1" kern="0" dirty="0">
                <a:solidFill>
                  <a:srgbClr val="DDDDDD">
                    <a:lumMod val="10000"/>
                  </a:srgbClr>
                </a:solidFill>
                <a:latin typeface="Alexandria" pitchFamily="2" charset="-78"/>
                <a:cs typeface="Alexandria" pitchFamily="2" charset="-78"/>
              </a:rPr>
              <a:t>أسس المنهج التجريبي</a:t>
            </a:r>
          </a:p>
        </p:txBody>
      </p:sp>
      <p:sp>
        <p:nvSpPr>
          <p:cNvPr id="7" name="TextBox 6"/>
          <p:cNvSpPr txBox="1"/>
          <p:nvPr/>
        </p:nvSpPr>
        <p:spPr>
          <a:xfrm>
            <a:off x="1645277" y="1419097"/>
            <a:ext cx="8417320" cy="3539430"/>
          </a:xfrm>
          <a:prstGeom prst="rect">
            <a:avLst/>
          </a:prstGeom>
          <a:noFill/>
        </p:spPr>
        <p:txBody>
          <a:bodyPr wrap="square" rtlCol="0">
            <a:spAutoFit/>
          </a:bodyPr>
          <a:lstStyle/>
          <a:p>
            <a:pPr marL="285750" lvl="0" indent="-285750" algn="just" rtl="1" fontAlgn="base">
              <a:lnSpc>
                <a:spcPct val="200000"/>
              </a:lnSpc>
              <a:spcBef>
                <a:spcPct val="0"/>
              </a:spcBef>
              <a:spcAft>
                <a:spcPct val="0"/>
              </a:spcAft>
              <a:buFont typeface="Wingdings" panose="05000000000000000000" pitchFamily="2" charset="2"/>
              <a:buChar char="§"/>
              <a:defRPr/>
            </a:pPr>
            <a:r>
              <a:rPr lang="ar-SY" sz="1600" b="1" dirty="0">
                <a:latin typeface="Alexandria" pitchFamily="2" charset="-78"/>
                <a:cs typeface="Alexandria" pitchFamily="2" charset="-78"/>
              </a:rPr>
              <a:t>يقوم المنهج التجريبي على الملاحظة الدقيقة والمضبوطة وفق خطة واضحة تحدد فيها المتغيرات المستقلة </a:t>
            </a:r>
            <a:r>
              <a:rPr lang="ar-SY" sz="1600" b="1" dirty="0" smtClean="0">
                <a:latin typeface="Alexandria" pitchFamily="2" charset="-78"/>
                <a:cs typeface="Alexandria" pitchFamily="2" charset="-78"/>
              </a:rPr>
              <a:t>والتابعة</a:t>
            </a:r>
            <a:r>
              <a:rPr lang="en-US" sz="1600" b="1" dirty="0" smtClean="0">
                <a:latin typeface="Alexandria" pitchFamily="2" charset="-78"/>
                <a:cs typeface="Alexandria" pitchFamily="2" charset="-78"/>
              </a:rPr>
              <a:t>.</a:t>
            </a:r>
          </a:p>
          <a:p>
            <a:pPr marL="285750" lvl="0" indent="-285750" algn="just" rtl="1" fontAlgn="base">
              <a:lnSpc>
                <a:spcPct val="200000"/>
              </a:lnSpc>
              <a:spcBef>
                <a:spcPct val="0"/>
              </a:spcBef>
              <a:spcAft>
                <a:spcPct val="0"/>
              </a:spcAft>
              <a:buFont typeface="Wingdings" panose="05000000000000000000" pitchFamily="2" charset="2"/>
              <a:buChar char="§"/>
              <a:defRPr/>
            </a:pPr>
            <a:r>
              <a:rPr lang="ar-SY" sz="1600" b="1" dirty="0" smtClean="0">
                <a:latin typeface="Alexandria" pitchFamily="2" charset="-78"/>
                <a:cs typeface="Alexandria" pitchFamily="2" charset="-78"/>
              </a:rPr>
              <a:t>الأسس التي يجب مراعاتها عند تطبيق هذا المنهج  هي:</a:t>
            </a:r>
          </a:p>
          <a:p>
            <a:pPr marL="800100" lvl="1" indent="-342900" algn="just" rtl="1" fontAlgn="base">
              <a:lnSpc>
                <a:spcPct val="200000"/>
              </a:lnSpc>
              <a:spcBef>
                <a:spcPct val="0"/>
              </a:spcBef>
              <a:spcAft>
                <a:spcPct val="0"/>
              </a:spcAft>
              <a:buFont typeface="+mj-lt"/>
              <a:buAutoNum type="arabicPeriod"/>
              <a:defRPr/>
            </a:pPr>
            <a:r>
              <a:rPr kumimoji="1" lang="ar-SY" altLang="ja-JP" sz="1600" b="1" kern="0" dirty="0">
                <a:latin typeface="Alexandria" pitchFamily="2" charset="-78"/>
                <a:cs typeface="Alexandria" pitchFamily="2" charset="-78"/>
              </a:rPr>
              <a:t>تحديد وتعريف العوامل التي تؤثر في المتغير التابع</a:t>
            </a:r>
            <a:endParaRPr kumimoji="1" lang="ja-JP" altLang="en-US" sz="1600" b="1" kern="0" dirty="0">
              <a:latin typeface="Alexandria" pitchFamily="2" charset="-78"/>
              <a:cs typeface="Alexandria" pitchFamily="2" charset="-78"/>
            </a:endParaRPr>
          </a:p>
          <a:p>
            <a:pPr marL="800100" lvl="1" indent="-342900" algn="just" rtl="1" fontAlgn="base">
              <a:lnSpc>
                <a:spcPct val="200000"/>
              </a:lnSpc>
              <a:spcBef>
                <a:spcPct val="0"/>
              </a:spcBef>
              <a:spcAft>
                <a:spcPct val="0"/>
              </a:spcAft>
              <a:buFont typeface="+mj-lt"/>
              <a:buAutoNum type="arabicPeriod"/>
              <a:defRPr/>
            </a:pPr>
            <a:r>
              <a:rPr kumimoji="1" lang="ar-SY" altLang="ja-JP" sz="1600" b="1" kern="0" dirty="0" smtClean="0">
                <a:latin typeface="Alexandria" pitchFamily="2" charset="-78"/>
                <a:cs typeface="Alexandria" pitchFamily="2" charset="-78"/>
              </a:rPr>
              <a:t>ضبط </a:t>
            </a:r>
            <a:r>
              <a:rPr kumimoji="1" lang="ar-SY" altLang="ja-JP" sz="1600" b="1" kern="0" dirty="0">
                <a:latin typeface="Alexandria" pitchFamily="2" charset="-78"/>
                <a:cs typeface="Alexandria" pitchFamily="2" charset="-78"/>
              </a:rPr>
              <a:t>جميع العوامل المؤثرة في المتغير التابع</a:t>
            </a:r>
            <a:endParaRPr kumimoji="1" lang="ja-JP" altLang="en-US" sz="1600" b="1" kern="0" dirty="0">
              <a:latin typeface="Alexandria" pitchFamily="2" charset="-78"/>
              <a:cs typeface="Alexandria" pitchFamily="2" charset="-78"/>
            </a:endParaRPr>
          </a:p>
          <a:p>
            <a:pPr marL="800100" lvl="1" indent="-342900" algn="just" rtl="1" fontAlgn="base">
              <a:lnSpc>
                <a:spcPct val="200000"/>
              </a:lnSpc>
              <a:spcBef>
                <a:spcPct val="0"/>
              </a:spcBef>
              <a:spcAft>
                <a:spcPct val="0"/>
              </a:spcAft>
              <a:buFont typeface="+mj-lt"/>
              <a:buAutoNum type="arabicPeriod"/>
              <a:defRPr/>
            </a:pPr>
            <a:r>
              <a:rPr kumimoji="1" lang="ar-SY" altLang="ja-JP" sz="1600" b="1" kern="0" dirty="0" smtClean="0">
                <a:latin typeface="Alexandria" pitchFamily="2" charset="-78"/>
                <a:cs typeface="Alexandria" pitchFamily="2" charset="-78"/>
              </a:rPr>
              <a:t>تكرار </a:t>
            </a:r>
            <a:r>
              <a:rPr kumimoji="1" lang="ar-SY" altLang="ja-JP" sz="1600" b="1" kern="0" dirty="0">
                <a:latin typeface="Alexandria" pitchFamily="2" charset="-78"/>
                <a:cs typeface="Alexandria" pitchFamily="2" charset="-78"/>
              </a:rPr>
              <a:t>التجربة للتأكد من صحة النتائج</a:t>
            </a:r>
            <a:endParaRPr kumimoji="1" lang="ja-JP" altLang="en-US" sz="1600" b="1" kern="0" dirty="0">
              <a:latin typeface="Alexandria" pitchFamily="2" charset="-78"/>
              <a:cs typeface="Alexandria" pitchFamily="2" charset="-78"/>
            </a:endParaRPr>
          </a:p>
          <a:p>
            <a:pPr marL="285750" lvl="0" indent="-285750" algn="just" rtl="1" fontAlgn="base">
              <a:lnSpc>
                <a:spcPct val="200000"/>
              </a:lnSpc>
              <a:spcBef>
                <a:spcPct val="0"/>
              </a:spcBef>
              <a:spcAft>
                <a:spcPct val="0"/>
              </a:spcAft>
              <a:buFont typeface="Wingdings" panose="05000000000000000000" pitchFamily="2" charset="2"/>
              <a:buChar char="§"/>
              <a:defRPr/>
            </a:pPr>
            <a:endParaRPr lang="ar-SY" sz="1600" b="1" dirty="0">
              <a:latin typeface="Alexandria" pitchFamily="2" charset="-78"/>
              <a:cs typeface="Alexandria" pitchFamily="2" charset="-78"/>
            </a:endParaRPr>
          </a:p>
        </p:txBody>
      </p:sp>
    </p:spTree>
    <p:extLst>
      <p:ext uri="{BB962C8B-B14F-4D97-AF65-F5344CB8AC3E}">
        <p14:creationId xmlns:p14="http://schemas.microsoft.com/office/powerpoint/2010/main" val="86306233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10114112" cy="4225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b="1" dirty="0">
                <a:latin typeface="Alexandria" pitchFamily="2" charset="-78"/>
                <a:cs typeface="Alexandria" pitchFamily="2" charset="-78"/>
              </a:rPr>
              <a:t> </a:t>
            </a:r>
            <a:r>
              <a:rPr lang="ar-SY" sz="2400" b="1" dirty="0" smtClean="0">
                <a:latin typeface="Alexandria" pitchFamily="2" charset="-78"/>
                <a:cs typeface="Alexandria" pitchFamily="2" charset="-78"/>
              </a:rPr>
              <a:t>أنواع التجارب</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419987"/>
          </a:xfrm>
          <a:prstGeom prst="rect">
            <a:avLst/>
          </a:prstGeom>
          <a:noFill/>
        </p:spPr>
        <p:txBody>
          <a:bodyPr wrap="square" rtlCol="0">
            <a:spAutoFit/>
          </a:bodyPr>
          <a:lstStyle/>
          <a:p>
            <a:pPr marL="285750" indent="-285750" algn="ctr" rtl="1">
              <a:lnSpc>
                <a:spcPct val="150000"/>
              </a:lnSpc>
              <a:buFont typeface="Wingdings" panose="05000000000000000000" pitchFamily="2" charset="2"/>
              <a:buChar char="§"/>
            </a:pPr>
            <a:r>
              <a:rPr lang="ar-SY" sz="1600" b="1" dirty="0" smtClean="0">
                <a:latin typeface="Alexandria" pitchFamily="2" charset="-78"/>
                <a:cs typeface="Alexandria" pitchFamily="2" charset="-78"/>
              </a:rPr>
              <a:t>التجارب المخبرية</a:t>
            </a:r>
            <a:endParaRPr lang="en-US" altLang="en-US" sz="1600"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261095" y="2060944"/>
            <a:ext cx="9954045" cy="2646244"/>
          </a:xfrm>
          <a:prstGeom prst="rect">
            <a:avLst/>
          </a:prstGeom>
        </p:spPr>
      </p:pic>
    </p:spTree>
    <p:extLst>
      <p:ext uri="{BB962C8B-B14F-4D97-AF65-F5344CB8AC3E}">
        <p14:creationId xmlns:p14="http://schemas.microsoft.com/office/powerpoint/2010/main" val="203557338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10114112" cy="4225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b="1" dirty="0">
                <a:latin typeface="Alexandria" pitchFamily="2" charset="-78"/>
                <a:cs typeface="Alexandria" pitchFamily="2" charset="-78"/>
              </a:rPr>
              <a:t> </a:t>
            </a:r>
            <a:r>
              <a:rPr lang="ar-SY" sz="2400" b="1" dirty="0" smtClean="0">
                <a:latin typeface="Alexandria" pitchFamily="2" charset="-78"/>
                <a:cs typeface="Alexandria" pitchFamily="2" charset="-78"/>
              </a:rPr>
              <a:t>أنواع التجارب</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419987"/>
          </a:xfrm>
          <a:prstGeom prst="rect">
            <a:avLst/>
          </a:prstGeom>
          <a:noFill/>
        </p:spPr>
        <p:txBody>
          <a:bodyPr wrap="square" rtlCol="0">
            <a:spAutoFit/>
          </a:bodyPr>
          <a:lstStyle/>
          <a:p>
            <a:pPr marL="285750" indent="-285750" algn="ctr" rtl="1">
              <a:lnSpc>
                <a:spcPct val="150000"/>
              </a:lnSpc>
              <a:buFont typeface="Wingdings" panose="05000000000000000000" pitchFamily="2" charset="2"/>
              <a:buChar char="§"/>
            </a:pPr>
            <a:r>
              <a:rPr lang="ar-SY" sz="1600" b="1" dirty="0" smtClean="0">
                <a:latin typeface="Alexandria" pitchFamily="2" charset="-78"/>
                <a:cs typeface="Alexandria" pitchFamily="2" charset="-78"/>
              </a:rPr>
              <a:t>التجارب الميدانية</a:t>
            </a:r>
            <a:endParaRPr lang="en-US" altLang="en-US" sz="1600" dirty="0">
              <a:latin typeface="Alexandria" pitchFamily="2" charset="-78"/>
              <a:cs typeface="Alexandria" pitchFamily="2" charset="-78"/>
            </a:endParaRPr>
          </a:p>
        </p:txBody>
      </p:sp>
      <p:pic>
        <p:nvPicPr>
          <p:cNvPr id="9" name="Picture 8"/>
          <p:cNvPicPr>
            <a:picLocks noChangeAspect="1"/>
          </p:cNvPicPr>
          <p:nvPr/>
        </p:nvPicPr>
        <p:blipFill>
          <a:blip r:embed="rId3"/>
          <a:stretch>
            <a:fillRect/>
          </a:stretch>
        </p:blipFill>
        <p:spPr>
          <a:xfrm>
            <a:off x="1266153" y="2171430"/>
            <a:ext cx="9993919" cy="2749486"/>
          </a:xfrm>
          <a:prstGeom prst="rect">
            <a:avLst/>
          </a:prstGeom>
        </p:spPr>
      </p:pic>
    </p:spTree>
    <p:extLst>
      <p:ext uri="{BB962C8B-B14F-4D97-AF65-F5344CB8AC3E}">
        <p14:creationId xmlns:p14="http://schemas.microsoft.com/office/powerpoint/2010/main" val="3154021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10114112" cy="4225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b="1" dirty="0">
                <a:latin typeface="Alexandria" pitchFamily="2" charset="-78"/>
                <a:cs typeface="Alexandria" pitchFamily="2" charset="-78"/>
              </a:rPr>
              <a:t> </a:t>
            </a:r>
            <a:r>
              <a:rPr lang="ar-SY" sz="2400" b="1" dirty="0" smtClean="0">
                <a:latin typeface="Alexandria" pitchFamily="2" charset="-78"/>
                <a:cs typeface="Alexandria" pitchFamily="2" charset="-78"/>
              </a:rPr>
              <a:t>أنواع التجارب</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419987"/>
          </a:xfrm>
          <a:prstGeom prst="rect">
            <a:avLst/>
          </a:prstGeom>
          <a:noFill/>
        </p:spPr>
        <p:txBody>
          <a:bodyPr wrap="square" rtlCol="0">
            <a:spAutoFit/>
          </a:bodyPr>
          <a:lstStyle/>
          <a:p>
            <a:pPr marL="285750" indent="-285750" algn="ctr" rtl="1">
              <a:lnSpc>
                <a:spcPct val="150000"/>
              </a:lnSpc>
              <a:buFont typeface="Wingdings" panose="05000000000000000000" pitchFamily="2" charset="2"/>
              <a:buChar char="§"/>
            </a:pPr>
            <a:r>
              <a:rPr lang="ar-SY" sz="1600" b="1" dirty="0" smtClean="0">
                <a:latin typeface="Alexandria" pitchFamily="2" charset="-78"/>
                <a:cs typeface="Alexandria" pitchFamily="2" charset="-78"/>
              </a:rPr>
              <a:t>التجارب التمثيلية</a:t>
            </a:r>
            <a:endParaRPr lang="en-US" altLang="en-US" sz="1600" dirty="0">
              <a:latin typeface="Alexandria" pitchFamily="2" charset="-78"/>
              <a:cs typeface="Alexandria" pitchFamily="2" charset="-78"/>
            </a:endParaRPr>
          </a:p>
        </p:txBody>
      </p:sp>
      <p:pic>
        <p:nvPicPr>
          <p:cNvPr id="9" name="Picture 8"/>
          <p:cNvPicPr>
            <a:picLocks noChangeAspect="1"/>
          </p:cNvPicPr>
          <p:nvPr/>
        </p:nvPicPr>
        <p:blipFill>
          <a:blip r:embed="rId3"/>
          <a:stretch>
            <a:fillRect/>
          </a:stretch>
        </p:blipFill>
        <p:spPr>
          <a:xfrm>
            <a:off x="1574939" y="2001580"/>
            <a:ext cx="9532062" cy="3394744"/>
          </a:xfrm>
          <a:prstGeom prst="rect">
            <a:avLst/>
          </a:prstGeom>
        </p:spPr>
      </p:pic>
    </p:spTree>
    <p:extLst>
      <p:ext uri="{BB962C8B-B14F-4D97-AF65-F5344CB8AC3E}">
        <p14:creationId xmlns:p14="http://schemas.microsoft.com/office/powerpoint/2010/main" val="39886054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b="1" kern="0" dirty="0">
                <a:latin typeface="Alexandria" pitchFamily="2" charset="-78"/>
                <a:cs typeface="Alexandria" pitchFamily="2" charset="-78"/>
              </a:rPr>
              <a:t>المنهج الإجرائي</a:t>
            </a:r>
            <a:endParaRPr lang="en-US" sz="2400" kern="0" dirty="0">
              <a:latin typeface="Alexandria" pitchFamily="2" charset="-78"/>
              <a:cs typeface="Alexandria" pitchFamily="2" charset="-78"/>
            </a:endParaRPr>
          </a:p>
        </p:txBody>
      </p:sp>
      <p:sp>
        <p:nvSpPr>
          <p:cNvPr id="7" name="TextBox 6"/>
          <p:cNvSpPr txBox="1"/>
          <p:nvPr/>
        </p:nvSpPr>
        <p:spPr>
          <a:xfrm>
            <a:off x="1645277" y="1419097"/>
            <a:ext cx="8417320" cy="4031873"/>
          </a:xfrm>
          <a:prstGeom prst="rect">
            <a:avLst/>
          </a:prstGeom>
          <a:noFill/>
        </p:spPr>
        <p:txBody>
          <a:bodyPr wrap="square" rtlCol="0">
            <a:spAutoFit/>
          </a:bodyPr>
          <a:lstStyle/>
          <a:p>
            <a:pPr marL="373854" lvl="0" indent="-285750" algn="just" defTabSz="685800" rtl="1">
              <a:lnSpc>
                <a:spcPct val="150000"/>
              </a:lnSpc>
              <a:spcBef>
                <a:spcPct val="20000"/>
              </a:spcBef>
              <a:buClr>
                <a:srgbClr val="C00000"/>
              </a:buClr>
              <a:buSzPct val="95000"/>
              <a:buFont typeface="Wingdings" panose="05000000000000000000" pitchFamily="2" charset="2"/>
              <a:buChar char="§"/>
              <a:tabLst>
                <a:tab pos="130966" algn="l"/>
              </a:tabLst>
              <a:defRPr/>
            </a:pPr>
            <a:r>
              <a:rPr lang="en-GB" sz="1600" dirty="0">
                <a:latin typeface="Alexandria" pitchFamily="2" charset="-78"/>
                <a:ea typeface="Roboto" pitchFamily="2" charset="0"/>
                <a:cs typeface="Alexandria" pitchFamily="2" charset="-78"/>
              </a:rPr>
              <a:t> </a:t>
            </a:r>
            <a:r>
              <a:rPr lang="ar-SY" sz="1600" dirty="0">
                <a:latin typeface="Alexandria" pitchFamily="2" charset="-78"/>
                <a:ea typeface="Roboto" pitchFamily="2" charset="0"/>
                <a:cs typeface="Alexandria" pitchFamily="2" charset="-78"/>
              </a:rPr>
              <a:t>هو </a:t>
            </a:r>
            <a:r>
              <a:rPr lang="ar-SA" sz="1600" dirty="0">
                <a:latin typeface="Alexandria" pitchFamily="2" charset="-78"/>
                <a:ea typeface="Roboto" pitchFamily="2" charset="0"/>
                <a:cs typeface="Alexandria" pitchFamily="2" charset="-78"/>
              </a:rPr>
              <a:t>تطبيق ميداني لخطوات البحث العلمي العامة في البيئات الواقعية لغرض تطويرها المباشر للأفضل أو لحل مشكلاتها</a:t>
            </a:r>
            <a:r>
              <a:rPr lang="ar-SY" sz="1600" dirty="0">
                <a:latin typeface="Alexandria" pitchFamily="2" charset="-78"/>
                <a:ea typeface="Roboto" pitchFamily="2" charset="0"/>
                <a:cs typeface="Alexandria" pitchFamily="2" charset="-78"/>
              </a:rPr>
              <a:t> </a:t>
            </a:r>
            <a:r>
              <a:rPr lang="ar-SA" sz="1600" dirty="0">
                <a:latin typeface="Alexandria" pitchFamily="2" charset="-78"/>
                <a:ea typeface="Roboto" pitchFamily="2" charset="0"/>
                <a:cs typeface="Alexandria" pitchFamily="2" charset="-78"/>
              </a:rPr>
              <a:t>المباشرة </a:t>
            </a:r>
            <a:r>
              <a:rPr lang="ar-SA" sz="1600" dirty="0" smtClean="0">
                <a:latin typeface="Alexandria" pitchFamily="2" charset="-78"/>
                <a:ea typeface="Roboto" pitchFamily="2" charset="0"/>
                <a:cs typeface="Alexandria" pitchFamily="2" charset="-78"/>
              </a:rPr>
              <a:t>الراهنة</a:t>
            </a:r>
            <a:r>
              <a:rPr lang="en-US" sz="1600" dirty="0" smtClean="0">
                <a:latin typeface="Alexandria" pitchFamily="2" charset="-78"/>
                <a:ea typeface="Roboto" pitchFamily="2" charset="0"/>
                <a:cs typeface="Alexandria" pitchFamily="2" charset="-78"/>
              </a:rPr>
              <a:t>.</a:t>
            </a:r>
          </a:p>
          <a:p>
            <a:pPr marL="373854" lvl="0" indent="-285750" algn="just" defTabSz="685800" rtl="1">
              <a:lnSpc>
                <a:spcPct val="150000"/>
              </a:lnSpc>
              <a:spcBef>
                <a:spcPct val="20000"/>
              </a:spcBef>
              <a:buClr>
                <a:srgbClr val="C00000"/>
              </a:buClr>
              <a:buSzPct val="95000"/>
              <a:buFont typeface="Wingdings" panose="05000000000000000000" pitchFamily="2" charset="2"/>
              <a:buChar char="§"/>
              <a:tabLst>
                <a:tab pos="130966" algn="l"/>
              </a:tabLst>
              <a:defRPr/>
            </a:pPr>
            <a:r>
              <a:rPr lang="ar-SY" sz="1600" dirty="0" smtClean="0">
                <a:latin typeface="Alexandria" pitchFamily="2" charset="-78"/>
                <a:ea typeface="Roboto" pitchFamily="2" charset="0"/>
                <a:cs typeface="Alexandria" pitchFamily="2" charset="-78"/>
              </a:rPr>
              <a:t>يتصف البحث الاجرائي/ التطويري بكونه عملية تطبيقية سلوكية تتم غالباً في بيئات حقيقية أو شبه حقيقية أحياناً. </a:t>
            </a:r>
          </a:p>
          <a:p>
            <a:pPr marL="373854" lvl="0" indent="-285750" algn="just" defTabSz="685800" rtl="1">
              <a:lnSpc>
                <a:spcPct val="150000"/>
              </a:lnSpc>
              <a:spcBef>
                <a:spcPct val="20000"/>
              </a:spcBef>
              <a:buClr>
                <a:srgbClr val="C00000"/>
              </a:buClr>
              <a:buSzPct val="95000"/>
              <a:buFont typeface="Wingdings" panose="05000000000000000000" pitchFamily="2" charset="2"/>
              <a:buChar char="§"/>
              <a:tabLst>
                <a:tab pos="130966" algn="l"/>
              </a:tabLst>
              <a:defRPr/>
            </a:pPr>
            <a:r>
              <a:rPr lang="ar-SY" sz="1600" dirty="0" smtClean="0">
                <a:latin typeface="Alexandria" pitchFamily="2" charset="-78"/>
                <a:ea typeface="Roboto" pitchFamily="2" charset="0"/>
                <a:cs typeface="Alexandria" pitchFamily="2" charset="-78"/>
              </a:rPr>
              <a:t>يتحكم البحث الاجرائي نسبياً في العوامل الميدانية التي يدرسها ليضمن النتائج المطلوبة منه.</a:t>
            </a:r>
          </a:p>
          <a:p>
            <a:pPr marL="373854" lvl="0" indent="-285750" algn="just" defTabSz="685800" rtl="1">
              <a:lnSpc>
                <a:spcPct val="150000"/>
              </a:lnSpc>
              <a:spcBef>
                <a:spcPct val="20000"/>
              </a:spcBef>
              <a:buClr>
                <a:srgbClr val="C00000"/>
              </a:buClr>
              <a:buSzPct val="95000"/>
              <a:buFont typeface="Wingdings" panose="05000000000000000000" pitchFamily="2" charset="2"/>
              <a:buChar char="§"/>
              <a:tabLst>
                <a:tab pos="130966" algn="l"/>
              </a:tabLst>
              <a:defRPr/>
            </a:pPr>
            <a:r>
              <a:rPr lang="ar-SY" sz="1600" dirty="0" smtClean="0">
                <a:latin typeface="Alexandria" pitchFamily="2" charset="-78"/>
                <a:ea typeface="Roboto" pitchFamily="2" charset="0"/>
                <a:cs typeface="Alexandria" pitchFamily="2" charset="-78"/>
              </a:rPr>
              <a:t>يعتبر التقييم المرحلي من أساسياته في البحث وذلك لتوجيه عمليات التطوير أو التحسين اللازمة</a:t>
            </a:r>
            <a:r>
              <a:rPr lang="ar-SY" sz="1600" dirty="0" smtClean="0">
                <a:latin typeface="Alexandria" pitchFamily="2" charset="-78"/>
                <a:ea typeface="Roboto" pitchFamily="2" charset="0"/>
                <a:cs typeface="Alexandria" pitchFamily="2" charset="-78"/>
              </a:rPr>
              <a:t>.</a:t>
            </a:r>
          </a:p>
          <a:p>
            <a:pPr marL="373854" lvl="0" indent="-285750" algn="just" defTabSz="685800" rtl="1">
              <a:lnSpc>
                <a:spcPct val="150000"/>
              </a:lnSpc>
              <a:spcBef>
                <a:spcPct val="20000"/>
              </a:spcBef>
              <a:buClr>
                <a:srgbClr val="C00000"/>
              </a:buClr>
              <a:buSzPct val="95000"/>
              <a:buFont typeface="Wingdings" panose="05000000000000000000" pitchFamily="2" charset="2"/>
              <a:buChar char="§"/>
              <a:tabLst>
                <a:tab pos="130966" algn="l"/>
              </a:tabLst>
              <a:defRPr/>
            </a:pPr>
            <a:r>
              <a:rPr lang="ar-SY" sz="1600" b="1" dirty="0" smtClean="0">
                <a:latin typeface="Alexandria" pitchFamily="2" charset="-78"/>
                <a:ea typeface="Roboto" pitchFamily="2" charset="0"/>
                <a:cs typeface="Alexandria" pitchFamily="2" charset="-78"/>
              </a:rPr>
              <a:t>أمثلة عن محاور للبحوث الاجرائية</a:t>
            </a:r>
          </a:p>
          <a:p>
            <a:pPr marL="373854" lvl="0" indent="-285750" algn="just" defTabSz="685800" rtl="1">
              <a:lnSpc>
                <a:spcPct val="150000"/>
              </a:lnSpc>
              <a:spcBef>
                <a:spcPct val="20000"/>
              </a:spcBef>
              <a:buClr>
                <a:srgbClr val="C00000"/>
              </a:buClr>
              <a:buSzPct val="95000"/>
              <a:buFont typeface="Wingdings" panose="05000000000000000000" pitchFamily="2" charset="2"/>
              <a:buChar char="ü"/>
              <a:tabLst>
                <a:tab pos="130966" algn="l"/>
              </a:tabLst>
              <a:defRPr/>
            </a:pPr>
            <a:r>
              <a:rPr lang="ar-SA" sz="1600" dirty="0">
                <a:latin typeface="Alexandria" pitchFamily="2" charset="-78"/>
                <a:ea typeface="Roboto" pitchFamily="2" charset="0"/>
                <a:cs typeface="Alexandria" pitchFamily="2" charset="-78"/>
              </a:rPr>
              <a:t>تحسين الممارسات </a:t>
            </a:r>
            <a:r>
              <a:rPr lang="ar-SA" sz="1600" dirty="0" smtClean="0">
                <a:latin typeface="Alexandria" pitchFamily="2" charset="-78"/>
                <a:ea typeface="Roboto" pitchFamily="2" charset="0"/>
                <a:cs typeface="Alexandria" pitchFamily="2" charset="-78"/>
              </a:rPr>
              <a:t>التدريسية</a:t>
            </a:r>
            <a:r>
              <a:rPr lang="ar-SY" sz="1600" dirty="0" smtClean="0">
                <a:latin typeface="Alexandria" pitchFamily="2" charset="-78"/>
                <a:ea typeface="Roboto" pitchFamily="2" charset="0"/>
                <a:cs typeface="Alexandria" pitchFamily="2" charset="-78"/>
              </a:rPr>
              <a:t> -</a:t>
            </a:r>
            <a:r>
              <a:rPr lang="ar-SA" sz="1600" dirty="0" smtClean="0">
                <a:latin typeface="Alexandria" pitchFamily="2" charset="-78"/>
                <a:ea typeface="Roboto" pitchFamily="2" charset="0"/>
                <a:cs typeface="Alexandria" pitchFamily="2" charset="-78"/>
              </a:rPr>
              <a:t>تطوير </a:t>
            </a:r>
            <a:r>
              <a:rPr lang="ar-SA" sz="1600" dirty="0">
                <a:latin typeface="Alexandria" pitchFamily="2" charset="-78"/>
                <a:ea typeface="Roboto" pitchFamily="2" charset="0"/>
                <a:cs typeface="Alexandria" pitchFamily="2" charset="-78"/>
              </a:rPr>
              <a:t>مهارات </a:t>
            </a:r>
            <a:r>
              <a:rPr lang="ar-SA" sz="1600" dirty="0" smtClean="0">
                <a:latin typeface="Alexandria" pitchFamily="2" charset="-78"/>
                <a:ea typeface="Roboto" pitchFamily="2" charset="0"/>
                <a:cs typeface="Alexandria" pitchFamily="2" charset="-78"/>
              </a:rPr>
              <a:t>المعلمين</a:t>
            </a:r>
            <a:r>
              <a:rPr lang="ar-SY" sz="1600" dirty="0" smtClean="0">
                <a:latin typeface="Alexandria" pitchFamily="2" charset="-78"/>
                <a:ea typeface="Roboto" pitchFamily="2" charset="0"/>
                <a:cs typeface="Alexandria" pitchFamily="2" charset="-78"/>
              </a:rPr>
              <a:t> -</a:t>
            </a:r>
            <a:r>
              <a:rPr lang="ar-SA" sz="1600" dirty="0" smtClean="0">
                <a:latin typeface="Alexandria" pitchFamily="2" charset="-78"/>
                <a:ea typeface="Roboto" pitchFamily="2" charset="0"/>
                <a:cs typeface="Alexandria" pitchFamily="2" charset="-78"/>
              </a:rPr>
              <a:t>معالجة </a:t>
            </a:r>
            <a:r>
              <a:rPr lang="ar-SA" sz="1600" dirty="0">
                <a:latin typeface="Alexandria" pitchFamily="2" charset="-78"/>
                <a:ea typeface="Roboto" pitchFamily="2" charset="0"/>
                <a:cs typeface="Alexandria" pitchFamily="2" charset="-78"/>
              </a:rPr>
              <a:t>المشكلات </a:t>
            </a:r>
            <a:r>
              <a:rPr lang="ar-SA" sz="1600" dirty="0" smtClean="0">
                <a:latin typeface="Alexandria" pitchFamily="2" charset="-78"/>
                <a:ea typeface="Roboto" pitchFamily="2" charset="0"/>
                <a:cs typeface="Alexandria" pitchFamily="2" charset="-78"/>
              </a:rPr>
              <a:t>التعليمية</a:t>
            </a:r>
            <a:endParaRPr lang="ar-SA" sz="1600" dirty="0">
              <a:latin typeface="Alexandria" pitchFamily="2" charset="-78"/>
              <a:ea typeface="Roboto" pitchFamily="2" charset="0"/>
              <a:cs typeface="Alexandria" pitchFamily="2" charset="-78"/>
            </a:endParaRPr>
          </a:p>
        </p:txBody>
      </p:sp>
    </p:spTree>
    <p:extLst>
      <p:ext uri="{BB962C8B-B14F-4D97-AF65-F5344CB8AC3E}">
        <p14:creationId xmlns:p14="http://schemas.microsoft.com/office/powerpoint/2010/main" val="400084272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190928" y="729958"/>
            <a:ext cx="4952771" cy="430887"/>
          </a:xfrm>
          <a:prstGeom prst="rect">
            <a:avLst/>
          </a:prstGeom>
          <a:noFill/>
        </p:spPr>
        <p:txBody>
          <a:bodyPr wrap="square" rtlCol="0">
            <a:spAutoFit/>
          </a:bodyPr>
          <a:lstStyle/>
          <a:p>
            <a:pPr lvl="0" algn="ctr" fontAlgn="base">
              <a:spcBef>
                <a:spcPct val="0"/>
              </a:spcBef>
              <a:spcAft>
                <a:spcPct val="0"/>
              </a:spcAft>
              <a:defRPr/>
            </a:pPr>
            <a:r>
              <a:rPr lang="ar-SY" altLang="en-US" sz="2200" b="1" dirty="0" smtClean="0">
                <a:latin typeface="Alexandria" pitchFamily="2" charset="-78"/>
                <a:cs typeface="Alexandria" pitchFamily="2" charset="-78"/>
              </a:rPr>
              <a:t>خطوات المنهج الاجرائي</a:t>
            </a:r>
            <a:endParaRPr lang="en-US" sz="2200" b="1" kern="0" dirty="0">
              <a:latin typeface="Alexandria" pitchFamily="2" charset="-78"/>
              <a:cs typeface="Alexandria" pitchFamily="2" charset="-78"/>
            </a:endParaRPr>
          </a:p>
        </p:txBody>
      </p:sp>
      <p:sp>
        <p:nvSpPr>
          <p:cNvPr id="9" name="角丸四角形 35">
            <a:extLst>
              <a:ext uri="{FF2B5EF4-FFF2-40B4-BE49-F238E27FC236}">
                <a16:creationId xmlns:a16="http://schemas.microsoft.com/office/drawing/2014/main" id="{CFE4BD58-E966-4A2B-8023-95913DA751CD}"/>
              </a:ext>
            </a:extLst>
          </p:cNvPr>
          <p:cNvSpPr/>
          <p:nvPr/>
        </p:nvSpPr>
        <p:spPr>
          <a:xfrm>
            <a:off x="5879912" y="1487281"/>
            <a:ext cx="4114800" cy="548640"/>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10" name="円/楕円 4">
            <a:extLst>
              <a:ext uri="{FF2B5EF4-FFF2-40B4-BE49-F238E27FC236}">
                <a16:creationId xmlns:a16="http://schemas.microsoft.com/office/drawing/2014/main" id="{36251A97-56E8-4BD0-80E0-BABE0B7D11D1}"/>
              </a:ext>
            </a:extLst>
          </p:cNvPr>
          <p:cNvSpPr/>
          <p:nvPr/>
        </p:nvSpPr>
        <p:spPr>
          <a:xfrm>
            <a:off x="9462089" y="1578721"/>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3200" b="0" i="0" u="none" strike="noStrike" kern="0" cap="none" spc="0" normalizeH="0" baseline="0" noProof="0">
              <a:ln>
                <a:noFill/>
              </a:ln>
              <a:solidFill>
                <a:srgbClr val="5BB8D1"/>
              </a:solidFill>
              <a:effectLst/>
              <a:uLnTx/>
              <a:uFillTx/>
              <a:latin typeface="Open Sans"/>
              <a:ea typeface="ＭＳ Ｐゴシック" panose="020B0600070205080204" pitchFamily="34" charset="-128"/>
              <a:cs typeface="+mn-cs"/>
            </a:endParaRPr>
          </a:p>
        </p:txBody>
      </p:sp>
      <p:sp>
        <p:nvSpPr>
          <p:cNvPr id="11"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5879912" y="1504871"/>
            <a:ext cx="3865194"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ctr" defTabSz="1632753" rtl="1" eaLnBrk="1" fontAlgn="auto" latinLnBrk="0" hangingPunct="1">
              <a:lnSpc>
                <a:spcPct val="100000"/>
              </a:lnSpc>
              <a:spcBef>
                <a:spcPts val="1200"/>
              </a:spcBef>
              <a:spcAft>
                <a:spcPts val="0"/>
              </a:spcAft>
              <a:buClrTx/>
              <a:buSzTx/>
              <a:buFont typeface="Arial" panose="020B0604020202020204" pitchFamily="34" charset="0"/>
              <a:buNone/>
              <a:tabLst/>
              <a:defRPr/>
            </a:pPr>
            <a:r>
              <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rPr>
              <a:t>تحديد المشكلة </a:t>
            </a:r>
          </a:p>
        </p:txBody>
      </p:sp>
      <p:sp>
        <p:nvSpPr>
          <p:cNvPr id="12" name="角丸四角形 35">
            <a:extLst>
              <a:ext uri="{FF2B5EF4-FFF2-40B4-BE49-F238E27FC236}">
                <a16:creationId xmlns:a16="http://schemas.microsoft.com/office/drawing/2014/main" id="{06D63BB0-8136-450E-9ACA-3DC21F09B4C1}"/>
              </a:ext>
            </a:extLst>
          </p:cNvPr>
          <p:cNvSpPr/>
          <p:nvPr/>
        </p:nvSpPr>
        <p:spPr>
          <a:xfrm>
            <a:off x="5896056" y="2166834"/>
            <a:ext cx="4114800" cy="745448"/>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13" name="円/楕円 4">
            <a:extLst>
              <a:ext uri="{FF2B5EF4-FFF2-40B4-BE49-F238E27FC236}">
                <a16:creationId xmlns:a16="http://schemas.microsoft.com/office/drawing/2014/main" id="{7C7FD684-B76E-43A6-8308-5567B326CA55}"/>
              </a:ext>
            </a:extLst>
          </p:cNvPr>
          <p:cNvSpPr/>
          <p:nvPr/>
        </p:nvSpPr>
        <p:spPr>
          <a:xfrm>
            <a:off x="9478233" y="2351786"/>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3200" b="0" i="0" u="none" strike="noStrike" kern="0" cap="none" spc="0" normalizeH="0" baseline="0" noProof="0">
              <a:ln>
                <a:noFill/>
              </a:ln>
              <a:solidFill>
                <a:srgbClr val="5BB8D1"/>
              </a:solidFill>
              <a:effectLst/>
              <a:uLnTx/>
              <a:uFillTx/>
              <a:latin typeface="Open Sans"/>
              <a:ea typeface="ＭＳ Ｐゴシック" panose="020B0600070205080204" pitchFamily="34" charset="-128"/>
              <a:cs typeface="+mn-cs"/>
            </a:endParaRPr>
          </a:p>
        </p:txBody>
      </p:sp>
      <p:sp>
        <p:nvSpPr>
          <p:cNvPr id="14" name="テキスト プレースホルダー 6">
            <a:extLst>
              <a:ext uri="{FF2B5EF4-FFF2-40B4-BE49-F238E27FC236}">
                <a16:creationId xmlns:a16="http://schemas.microsoft.com/office/drawing/2014/main" id="{48E199D8-6B8E-4111-8B20-61DDD4548B63}"/>
              </a:ext>
            </a:extLst>
          </p:cNvPr>
          <p:cNvSpPr txBox="1">
            <a:spLocks/>
          </p:cNvSpPr>
          <p:nvPr/>
        </p:nvSpPr>
        <p:spPr>
          <a:xfrm>
            <a:off x="6013715" y="2240641"/>
            <a:ext cx="3698458"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ctr" defTabSz="1632753" rtl="1" eaLnBrk="1" fontAlgn="auto" latinLnBrk="0" hangingPunct="1">
              <a:lnSpc>
                <a:spcPct val="100000"/>
              </a:lnSpc>
              <a:spcBef>
                <a:spcPts val="1200"/>
              </a:spcBef>
              <a:spcAft>
                <a:spcPts val="0"/>
              </a:spcAft>
              <a:buClrTx/>
              <a:buSzTx/>
              <a:buFont typeface="Arial" panose="020B0604020202020204" pitchFamily="34" charset="0"/>
              <a:buNone/>
              <a:tabLst/>
              <a:defRPr/>
            </a:pPr>
            <a:r>
              <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rPr>
              <a:t>تطوير برنامج أو جهاز جديد لتحقيق الأهداف</a:t>
            </a:r>
          </a:p>
        </p:txBody>
      </p:sp>
      <p:sp>
        <p:nvSpPr>
          <p:cNvPr id="15" name="角丸四角形 35">
            <a:extLst>
              <a:ext uri="{FF2B5EF4-FFF2-40B4-BE49-F238E27FC236}">
                <a16:creationId xmlns:a16="http://schemas.microsoft.com/office/drawing/2014/main" id="{70D13458-F620-4810-875C-863B96AE04C1}"/>
              </a:ext>
            </a:extLst>
          </p:cNvPr>
          <p:cNvSpPr/>
          <p:nvPr/>
        </p:nvSpPr>
        <p:spPr>
          <a:xfrm>
            <a:off x="5896056" y="3045822"/>
            <a:ext cx="4114800" cy="603644"/>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16" name="テキスト プレースホルダー 6">
            <a:extLst>
              <a:ext uri="{FF2B5EF4-FFF2-40B4-BE49-F238E27FC236}">
                <a16:creationId xmlns:a16="http://schemas.microsoft.com/office/drawing/2014/main" id="{ECAA6E88-68E3-44F2-9EA4-58BF60864255}"/>
              </a:ext>
            </a:extLst>
          </p:cNvPr>
          <p:cNvSpPr txBox="1">
            <a:spLocks/>
          </p:cNvSpPr>
          <p:nvPr/>
        </p:nvSpPr>
        <p:spPr>
          <a:xfrm>
            <a:off x="5896056" y="3063412"/>
            <a:ext cx="3865194"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ctr" defTabSz="1632753" rtl="1" eaLnBrk="1" fontAlgn="auto" latinLnBrk="0" hangingPunct="1">
              <a:lnSpc>
                <a:spcPct val="100000"/>
              </a:lnSpc>
              <a:spcBef>
                <a:spcPts val="1200"/>
              </a:spcBef>
              <a:spcAft>
                <a:spcPts val="0"/>
              </a:spcAft>
              <a:buClrTx/>
              <a:buSzTx/>
              <a:buFont typeface="Arial" panose="020B0604020202020204" pitchFamily="34" charset="0"/>
              <a:buNone/>
              <a:tabLst/>
              <a:defRPr/>
            </a:pPr>
            <a:r>
              <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rPr>
              <a:t>تحضير بيئة البحث</a:t>
            </a:r>
          </a:p>
        </p:txBody>
      </p:sp>
      <p:sp>
        <p:nvSpPr>
          <p:cNvPr id="17" name="角丸四角形 35">
            <a:extLst>
              <a:ext uri="{FF2B5EF4-FFF2-40B4-BE49-F238E27FC236}">
                <a16:creationId xmlns:a16="http://schemas.microsoft.com/office/drawing/2014/main" id="{B5E05456-74BB-4B71-A566-E68601A4C888}"/>
              </a:ext>
            </a:extLst>
          </p:cNvPr>
          <p:cNvSpPr/>
          <p:nvPr/>
        </p:nvSpPr>
        <p:spPr>
          <a:xfrm>
            <a:off x="1502383" y="1487281"/>
            <a:ext cx="4114800" cy="548640"/>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18" name="テキスト プレースホルダー 6">
            <a:extLst>
              <a:ext uri="{FF2B5EF4-FFF2-40B4-BE49-F238E27FC236}">
                <a16:creationId xmlns:a16="http://schemas.microsoft.com/office/drawing/2014/main" id="{6E96F4EA-735F-4EE8-AD66-804993D8041A}"/>
              </a:ext>
            </a:extLst>
          </p:cNvPr>
          <p:cNvSpPr txBox="1">
            <a:spLocks/>
          </p:cNvSpPr>
          <p:nvPr/>
        </p:nvSpPr>
        <p:spPr>
          <a:xfrm>
            <a:off x="1617003" y="1491421"/>
            <a:ext cx="3865194"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ctr" defTabSz="1632753" rtl="1" eaLnBrk="1" fontAlgn="auto" latinLnBrk="0" hangingPunct="1">
              <a:lnSpc>
                <a:spcPct val="100000"/>
              </a:lnSpc>
              <a:spcBef>
                <a:spcPts val="1200"/>
              </a:spcBef>
              <a:spcAft>
                <a:spcPts val="0"/>
              </a:spcAft>
              <a:buClrTx/>
              <a:buSzTx/>
              <a:buFont typeface="Arial" panose="020B0604020202020204" pitchFamily="34" charset="0"/>
              <a:buNone/>
              <a:tabLst/>
              <a:defRPr/>
            </a:pPr>
            <a:r>
              <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rPr>
              <a:t>مراجعة الدراسات السابقة</a:t>
            </a:r>
          </a:p>
        </p:txBody>
      </p:sp>
      <p:sp>
        <p:nvSpPr>
          <p:cNvPr id="19" name="角丸四角形 35">
            <a:extLst>
              <a:ext uri="{FF2B5EF4-FFF2-40B4-BE49-F238E27FC236}">
                <a16:creationId xmlns:a16="http://schemas.microsoft.com/office/drawing/2014/main" id="{C167D402-6CDB-426F-B085-FC167E0339E3}"/>
              </a:ext>
            </a:extLst>
          </p:cNvPr>
          <p:cNvSpPr/>
          <p:nvPr/>
        </p:nvSpPr>
        <p:spPr>
          <a:xfrm>
            <a:off x="1518527" y="2181317"/>
            <a:ext cx="4114800" cy="745448"/>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20" name="テキスト プレースホルダー 6">
            <a:extLst>
              <a:ext uri="{FF2B5EF4-FFF2-40B4-BE49-F238E27FC236}">
                <a16:creationId xmlns:a16="http://schemas.microsoft.com/office/drawing/2014/main" id="{62D5FED1-8768-4B90-9DFA-C7CCE5CFAA11}"/>
              </a:ext>
            </a:extLst>
          </p:cNvPr>
          <p:cNvSpPr txBox="1">
            <a:spLocks/>
          </p:cNvSpPr>
          <p:nvPr/>
        </p:nvSpPr>
        <p:spPr>
          <a:xfrm>
            <a:off x="1768133" y="2269658"/>
            <a:ext cx="3865194"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ctr" defTabSz="1632753" rtl="1" eaLnBrk="1" fontAlgn="auto" latinLnBrk="0" hangingPunct="1">
              <a:lnSpc>
                <a:spcPct val="100000"/>
              </a:lnSpc>
              <a:spcBef>
                <a:spcPts val="1200"/>
              </a:spcBef>
              <a:spcAft>
                <a:spcPts val="0"/>
              </a:spcAft>
              <a:buClrTx/>
              <a:buSzTx/>
              <a:buFont typeface="Arial" panose="020B0604020202020204" pitchFamily="34" charset="0"/>
              <a:buNone/>
              <a:tabLst/>
              <a:defRPr/>
            </a:pPr>
            <a:r>
              <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rPr>
              <a:t>تحديد الإجراءات التي سيتم توظيفها في التطبيق</a:t>
            </a:r>
          </a:p>
        </p:txBody>
      </p:sp>
      <p:sp>
        <p:nvSpPr>
          <p:cNvPr id="21" name="角丸四角形 35">
            <a:extLst>
              <a:ext uri="{FF2B5EF4-FFF2-40B4-BE49-F238E27FC236}">
                <a16:creationId xmlns:a16="http://schemas.microsoft.com/office/drawing/2014/main" id="{D6F5F7EF-81FC-4B85-B4F4-0F9362173497}"/>
              </a:ext>
            </a:extLst>
          </p:cNvPr>
          <p:cNvSpPr/>
          <p:nvPr/>
        </p:nvSpPr>
        <p:spPr>
          <a:xfrm>
            <a:off x="1518527" y="2975833"/>
            <a:ext cx="4114800" cy="720124"/>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22" name="テキスト プレースホルダー 6">
            <a:extLst>
              <a:ext uri="{FF2B5EF4-FFF2-40B4-BE49-F238E27FC236}">
                <a16:creationId xmlns:a16="http://schemas.microsoft.com/office/drawing/2014/main" id="{C2CAAE07-20B3-4D4F-97BB-34306E39D6DF}"/>
              </a:ext>
            </a:extLst>
          </p:cNvPr>
          <p:cNvSpPr txBox="1">
            <a:spLocks/>
          </p:cNvSpPr>
          <p:nvPr/>
        </p:nvSpPr>
        <p:spPr>
          <a:xfrm>
            <a:off x="1585253" y="3026998"/>
            <a:ext cx="3865194"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ctr" defTabSz="1632753" rtl="1" eaLnBrk="1" fontAlgn="auto" latinLnBrk="0" hangingPunct="1">
              <a:lnSpc>
                <a:spcPct val="100000"/>
              </a:lnSpc>
              <a:spcBef>
                <a:spcPts val="1200"/>
              </a:spcBef>
              <a:spcAft>
                <a:spcPts val="0"/>
              </a:spcAft>
              <a:buClrTx/>
              <a:buSzTx/>
              <a:buFont typeface="Arial" panose="020B0604020202020204" pitchFamily="34" charset="0"/>
              <a:buNone/>
              <a:tabLst/>
              <a:defRPr/>
            </a:pPr>
            <a:r>
              <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rPr>
              <a:t>تطبيق البحث العلمي باستخدام </a:t>
            </a:r>
            <a:r>
              <a:rPr kumimoji="1" lang="ar-SY" altLang="ja-JP" sz="20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rPr>
              <a:t>(النتائج الجديدة)</a:t>
            </a:r>
            <a:endParaRPr kumimoji="1" lang="ar-SY" altLang="ja-JP" sz="23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23" name="円/楕円 4">
            <a:extLst>
              <a:ext uri="{FF2B5EF4-FFF2-40B4-BE49-F238E27FC236}">
                <a16:creationId xmlns:a16="http://schemas.microsoft.com/office/drawing/2014/main" id="{C92A1515-EA9F-403E-BE75-C22E3698E011}"/>
              </a:ext>
            </a:extLst>
          </p:cNvPr>
          <p:cNvSpPr/>
          <p:nvPr/>
        </p:nvSpPr>
        <p:spPr>
          <a:xfrm>
            <a:off x="9478233" y="3137262"/>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3200" b="0" i="0" u="none" strike="noStrike" kern="0" cap="none" spc="0" normalizeH="0" baseline="0" noProof="0">
              <a:ln>
                <a:noFill/>
              </a:ln>
              <a:solidFill>
                <a:srgbClr val="5BB8D1"/>
              </a:solidFill>
              <a:effectLst/>
              <a:uLnTx/>
              <a:uFillTx/>
              <a:latin typeface="Open Sans"/>
              <a:ea typeface="ＭＳ Ｐゴシック" panose="020B0600070205080204" pitchFamily="34" charset="-128"/>
              <a:cs typeface="+mn-cs"/>
            </a:endParaRPr>
          </a:p>
        </p:txBody>
      </p:sp>
      <p:sp>
        <p:nvSpPr>
          <p:cNvPr id="24" name="円/楕円 4">
            <a:extLst>
              <a:ext uri="{FF2B5EF4-FFF2-40B4-BE49-F238E27FC236}">
                <a16:creationId xmlns:a16="http://schemas.microsoft.com/office/drawing/2014/main" id="{3A3C0728-E665-4AA5-A5EE-547BCC30604A}"/>
              </a:ext>
            </a:extLst>
          </p:cNvPr>
          <p:cNvSpPr/>
          <p:nvPr/>
        </p:nvSpPr>
        <p:spPr>
          <a:xfrm>
            <a:off x="1644484" y="1578721"/>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3200" b="0" i="0" u="none" strike="noStrike" kern="0" cap="none" spc="0" normalizeH="0" baseline="0" noProof="0">
              <a:ln>
                <a:noFill/>
              </a:ln>
              <a:solidFill>
                <a:srgbClr val="5BB8D1"/>
              </a:solidFill>
              <a:effectLst/>
              <a:uLnTx/>
              <a:uFillTx/>
              <a:latin typeface="Open Sans"/>
              <a:ea typeface="ＭＳ Ｐゴシック" panose="020B0600070205080204" pitchFamily="34" charset="-128"/>
              <a:cs typeface="+mn-cs"/>
            </a:endParaRPr>
          </a:p>
        </p:txBody>
      </p:sp>
      <p:sp>
        <p:nvSpPr>
          <p:cNvPr id="25" name="円/楕円 4">
            <a:extLst>
              <a:ext uri="{FF2B5EF4-FFF2-40B4-BE49-F238E27FC236}">
                <a16:creationId xmlns:a16="http://schemas.microsoft.com/office/drawing/2014/main" id="{EDA44307-75AF-47A6-ADCB-5FEBEBEADF85}"/>
              </a:ext>
            </a:extLst>
          </p:cNvPr>
          <p:cNvSpPr/>
          <p:nvPr/>
        </p:nvSpPr>
        <p:spPr>
          <a:xfrm>
            <a:off x="1626923" y="2328508"/>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3200" b="0" i="0" u="none" strike="noStrike" kern="0" cap="none" spc="0" normalizeH="0" baseline="0" noProof="0">
              <a:ln>
                <a:noFill/>
              </a:ln>
              <a:solidFill>
                <a:srgbClr val="5BB8D1"/>
              </a:solidFill>
              <a:effectLst/>
              <a:uLnTx/>
              <a:uFillTx/>
              <a:latin typeface="Open Sans"/>
              <a:ea typeface="ＭＳ Ｐゴシック" panose="020B0600070205080204" pitchFamily="34" charset="-128"/>
              <a:cs typeface="+mn-cs"/>
            </a:endParaRPr>
          </a:p>
        </p:txBody>
      </p:sp>
      <p:sp>
        <p:nvSpPr>
          <p:cNvPr id="26" name="円/楕円 4">
            <a:extLst>
              <a:ext uri="{FF2B5EF4-FFF2-40B4-BE49-F238E27FC236}">
                <a16:creationId xmlns:a16="http://schemas.microsoft.com/office/drawing/2014/main" id="{A5022D4D-1657-499E-B076-916D15B3A138}"/>
              </a:ext>
            </a:extLst>
          </p:cNvPr>
          <p:cNvSpPr/>
          <p:nvPr/>
        </p:nvSpPr>
        <p:spPr>
          <a:xfrm>
            <a:off x="1626923" y="3113984"/>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3200" b="0" i="0" u="none" strike="noStrike" kern="0" cap="none" spc="0" normalizeH="0" baseline="0" noProof="0">
              <a:ln>
                <a:noFill/>
              </a:ln>
              <a:solidFill>
                <a:srgbClr val="5BB8D1"/>
              </a:solidFill>
              <a:effectLst/>
              <a:uLnTx/>
              <a:uFillTx/>
              <a:latin typeface="Open Sans"/>
              <a:ea typeface="ＭＳ Ｐゴシック" panose="020B0600070205080204" pitchFamily="34" charset="-128"/>
              <a:cs typeface="+mn-cs"/>
            </a:endParaRPr>
          </a:p>
        </p:txBody>
      </p:sp>
      <p:sp>
        <p:nvSpPr>
          <p:cNvPr id="27" name="角丸四角形 35">
            <a:extLst>
              <a:ext uri="{FF2B5EF4-FFF2-40B4-BE49-F238E27FC236}">
                <a16:creationId xmlns:a16="http://schemas.microsoft.com/office/drawing/2014/main" id="{D153FA84-8755-455A-B99A-F1695D63D727}"/>
              </a:ext>
            </a:extLst>
          </p:cNvPr>
          <p:cNvSpPr/>
          <p:nvPr/>
        </p:nvSpPr>
        <p:spPr>
          <a:xfrm>
            <a:off x="5896056" y="3760074"/>
            <a:ext cx="4114800" cy="633161"/>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28" name="円/楕円 4">
            <a:extLst>
              <a:ext uri="{FF2B5EF4-FFF2-40B4-BE49-F238E27FC236}">
                <a16:creationId xmlns:a16="http://schemas.microsoft.com/office/drawing/2014/main" id="{F654EC7D-9340-4B73-9BA8-1A3F292C4285}"/>
              </a:ext>
            </a:extLst>
          </p:cNvPr>
          <p:cNvSpPr/>
          <p:nvPr/>
        </p:nvSpPr>
        <p:spPr>
          <a:xfrm>
            <a:off x="9460156" y="3871541"/>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3200" b="0" i="0" u="none" strike="noStrike" kern="0" cap="none" spc="0" normalizeH="0" baseline="0" noProof="0">
              <a:ln>
                <a:noFill/>
              </a:ln>
              <a:solidFill>
                <a:srgbClr val="5BB8D1"/>
              </a:solidFill>
              <a:effectLst/>
              <a:uLnTx/>
              <a:uFillTx/>
              <a:latin typeface="Open Sans"/>
              <a:ea typeface="ＭＳ Ｐゴシック" panose="020B0600070205080204" pitchFamily="34" charset="-128"/>
              <a:cs typeface="+mn-cs"/>
            </a:endParaRPr>
          </a:p>
        </p:txBody>
      </p:sp>
      <p:sp>
        <p:nvSpPr>
          <p:cNvPr id="29" name="テキスト プレースホルダー 6">
            <a:extLst>
              <a:ext uri="{FF2B5EF4-FFF2-40B4-BE49-F238E27FC236}">
                <a16:creationId xmlns:a16="http://schemas.microsoft.com/office/drawing/2014/main" id="{DAC660C1-60EB-4D0C-8884-4F5D1AF5673E}"/>
              </a:ext>
            </a:extLst>
          </p:cNvPr>
          <p:cNvSpPr txBox="1">
            <a:spLocks/>
          </p:cNvSpPr>
          <p:nvPr/>
        </p:nvSpPr>
        <p:spPr>
          <a:xfrm>
            <a:off x="5896056" y="3777665"/>
            <a:ext cx="3865194"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ctr" defTabSz="1632753" rtl="1" eaLnBrk="1" fontAlgn="auto" latinLnBrk="0" hangingPunct="1">
              <a:lnSpc>
                <a:spcPct val="100000"/>
              </a:lnSpc>
              <a:spcBef>
                <a:spcPts val="1200"/>
              </a:spcBef>
              <a:spcAft>
                <a:spcPts val="0"/>
              </a:spcAft>
              <a:buClrTx/>
              <a:buSzTx/>
              <a:buFont typeface="Arial" panose="020B0604020202020204" pitchFamily="34" charset="0"/>
              <a:buNone/>
              <a:tabLst/>
              <a:defRPr/>
            </a:pPr>
            <a:r>
              <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rPr>
              <a:t>تنقيح الناتج الجديد </a:t>
            </a:r>
          </a:p>
        </p:txBody>
      </p:sp>
      <p:sp>
        <p:nvSpPr>
          <p:cNvPr id="30" name="角丸四角形 35">
            <a:extLst>
              <a:ext uri="{FF2B5EF4-FFF2-40B4-BE49-F238E27FC236}">
                <a16:creationId xmlns:a16="http://schemas.microsoft.com/office/drawing/2014/main" id="{8C5D820A-C4B8-4591-8C01-98878DADFF8F}"/>
              </a:ext>
            </a:extLst>
          </p:cNvPr>
          <p:cNvSpPr/>
          <p:nvPr/>
        </p:nvSpPr>
        <p:spPr>
          <a:xfrm>
            <a:off x="5896056" y="4459844"/>
            <a:ext cx="4114800" cy="720123"/>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31" name="テキスト プレースホルダー 6">
            <a:extLst>
              <a:ext uri="{FF2B5EF4-FFF2-40B4-BE49-F238E27FC236}">
                <a16:creationId xmlns:a16="http://schemas.microsoft.com/office/drawing/2014/main" id="{C9CA02A6-FCCF-47EC-AE29-4BF6B7D4EF25}"/>
              </a:ext>
            </a:extLst>
          </p:cNvPr>
          <p:cNvSpPr txBox="1">
            <a:spLocks/>
          </p:cNvSpPr>
          <p:nvPr/>
        </p:nvSpPr>
        <p:spPr>
          <a:xfrm>
            <a:off x="6405979" y="4560517"/>
            <a:ext cx="3094954" cy="463150"/>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ctr" defTabSz="1632753" rtl="1" eaLnBrk="1" fontAlgn="auto" latinLnBrk="0" hangingPunct="1">
              <a:lnSpc>
                <a:spcPct val="100000"/>
              </a:lnSpc>
              <a:spcBef>
                <a:spcPts val="1200"/>
              </a:spcBef>
              <a:spcAft>
                <a:spcPts val="0"/>
              </a:spcAft>
              <a:buClrTx/>
              <a:buSzTx/>
              <a:buFont typeface="Arial" panose="020B0604020202020204" pitchFamily="34" charset="0"/>
              <a:buNone/>
              <a:tabLst/>
              <a:defRPr/>
            </a:pPr>
            <a:r>
              <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rPr>
              <a:t>كتابة تقرير يشتمل على الناتج الجديد </a:t>
            </a:r>
          </a:p>
        </p:txBody>
      </p:sp>
      <p:sp>
        <p:nvSpPr>
          <p:cNvPr id="32" name="角丸四角形 35">
            <a:extLst>
              <a:ext uri="{FF2B5EF4-FFF2-40B4-BE49-F238E27FC236}">
                <a16:creationId xmlns:a16="http://schemas.microsoft.com/office/drawing/2014/main" id="{367C020F-5BE3-41F3-A933-10C7880C5C8C}"/>
              </a:ext>
            </a:extLst>
          </p:cNvPr>
          <p:cNvSpPr/>
          <p:nvPr/>
        </p:nvSpPr>
        <p:spPr>
          <a:xfrm>
            <a:off x="1469450" y="3788327"/>
            <a:ext cx="4114800" cy="783686"/>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33" name="テキスト プレースホルダー 6">
            <a:extLst>
              <a:ext uri="{FF2B5EF4-FFF2-40B4-BE49-F238E27FC236}">
                <a16:creationId xmlns:a16="http://schemas.microsoft.com/office/drawing/2014/main" id="{85F45EFA-86EC-4BB9-BCB5-84B68DD997DE}"/>
              </a:ext>
            </a:extLst>
          </p:cNvPr>
          <p:cNvSpPr txBox="1">
            <a:spLocks/>
          </p:cNvSpPr>
          <p:nvPr/>
        </p:nvSpPr>
        <p:spPr>
          <a:xfrm>
            <a:off x="1751389" y="3875622"/>
            <a:ext cx="3481996" cy="571052"/>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ctr" defTabSz="1632753" rtl="1" eaLnBrk="1" fontAlgn="auto" latinLnBrk="0" hangingPunct="1">
              <a:lnSpc>
                <a:spcPct val="100000"/>
              </a:lnSpc>
              <a:spcBef>
                <a:spcPts val="1200"/>
              </a:spcBef>
              <a:spcAft>
                <a:spcPts val="0"/>
              </a:spcAft>
              <a:buClrTx/>
              <a:buSzTx/>
              <a:buFont typeface="Arial" panose="020B0604020202020204" pitchFamily="34" charset="0"/>
              <a:buNone/>
              <a:tabLst/>
              <a:defRPr/>
            </a:pPr>
            <a:r>
              <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rPr>
              <a:t>تكرار لآخر خطوتين لتحقيق أفضل النتائج</a:t>
            </a:r>
          </a:p>
        </p:txBody>
      </p:sp>
      <p:sp>
        <p:nvSpPr>
          <p:cNvPr id="34" name="角丸四角形 35">
            <a:extLst>
              <a:ext uri="{FF2B5EF4-FFF2-40B4-BE49-F238E27FC236}">
                <a16:creationId xmlns:a16="http://schemas.microsoft.com/office/drawing/2014/main" id="{8AAFAD09-B461-40B4-82BB-823A4321ACAE}"/>
              </a:ext>
            </a:extLst>
          </p:cNvPr>
          <p:cNvSpPr/>
          <p:nvPr/>
        </p:nvSpPr>
        <p:spPr>
          <a:xfrm>
            <a:off x="1518527" y="4589744"/>
            <a:ext cx="4114800" cy="548640"/>
          </a:xfrm>
          <a:prstGeom prst="roundRect">
            <a:avLst>
              <a:gd name="adj" fmla="val 50000"/>
            </a:avLst>
          </a:prstGeom>
          <a:solidFill>
            <a:srgbClr val="C1DFFF"/>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35" name="テキスト プレースホルダー 6">
            <a:extLst>
              <a:ext uri="{FF2B5EF4-FFF2-40B4-BE49-F238E27FC236}">
                <a16:creationId xmlns:a16="http://schemas.microsoft.com/office/drawing/2014/main" id="{A34CABFD-F584-477A-9417-FF74BB6CD4F4}"/>
              </a:ext>
            </a:extLst>
          </p:cNvPr>
          <p:cNvSpPr txBox="1">
            <a:spLocks/>
          </p:cNvSpPr>
          <p:nvPr/>
        </p:nvSpPr>
        <p:spPr>
          <a:xfrm>
            <a:off x="1594253" y="4566498"/>
            <a:ext cx="3865194"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marL="0" marR="0" lvl="0" indent="0" algn="ctr" defTabSz="1632753" rtl="1" eaLnBrk="1" fontAlgn="auto" latinLnBrk="0" hangingPunct="1">
              <a:lnSpc>
                <a:spcPct val="100000"/>
              </a:lnSpc>
              <a:spcBef>
                <a:spcPts val="1200"/>
              </a:spcBef>
              <a:spcAft>
                <a:spcPts val="0"/>
              </a:spcAft>
              <a:buClrTx/>
              <a:buSzTx/>
              <a:buFont typeface="Arial" panose="020B0604020202020204" pitchFamily="34" charset="0"/>
              <a:buNone/>
              <a:tabLst/>
              <a:defRPr/>
            </a:pPr>
            <a:r>
              <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rPr>
              <a:t>طرح النتاج الجديد للاستخدام</a:t>
            </a:r>
          </a:p>
        </p:txBody>
      </p:sp>
      <p:sp>
        <p:nvSpPr>
          <p:cNvPr id="36" name="円/楕円 4">
            <a:extLst>
              <a:ext uri="{FF2B5EF4-FFF2-40B4-BE49-F238E27FC236}">
                <a16:creationId xmlns:a16="http://schemas.microsoft.com/office/drawing/2014/main" id="{E55B1FFD-D8A5-4945-9788-CC3E5FFE13CC}"/>
              </a:ext>
            </a:extLst>
          </p:cNvPr>
          <p:cNvSpPr/>
          <p:nvPr/>
        </p:nvSpPr>
        <p:spPr>
          <a:xfrm>
            <a:off x="9460156" y="4636991"/>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3200" b="0" i="0" u="none" strike="noStrike" kern="0" cap="none" spc="0" normalizeH="0" baseline="0" noProof="0">
              <a:ln>
                <a:noFill/>
              </a:ln>
              <a:solidFill>
                <a:srgbClr val="5BB8D1"/>
              </a:solidFill>
              <a:effectLst/>
              <a:uLnTx/>
              <a:uFillTx/>
              <a:latin typeface="Open Sans"/>
              <a:ea typeface="ＭＳ Ｐゴシック" panose="020B0600070205080204" pitchFamily="34" charset="-128"/>
              <a:cs typeface="+mn-cs"/>
            </a:endParaRPr>
          </a:p>
        </p:txBody>
      </p:sp>
      <p:sp>
        <p:nvSpPr>
          <p:cNvPr id="37" name="円/楕円 4">
            <a:extLst>
              <a:ext uri="{FF2B5EF4-FFF2-40B4-BE49-F238E27FC236}">
                <a16:creationId xmlns:a16="http://schemas.microsoft.com/office/drawing/2014/main" id="{95BA74EC-25EB-40BC-9E41-FA44E9E39443}"/>
              </a:ext>
            </a:extLst>
          </p:cNvPr>
          <p:cNvSpPr/>
          <p:nvPr/>
        </p:nvSpPr>
        <p:spPr>
          <a:xfrm>
            <a:off x="1585253" y="3975546"/>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3200" b="0" i="0" u="none" strike="noStrike" kern="0" cap="none" spc="0" normalizeH="0" baseline="0" noProof="0">
              <a:ln>
                <a:noFill/>
              </a:ln>
              <a:solidFill>
                <a:srgbClr val="5BB8D1"/>
              </a:solidFill>
              <a:effectLst/>
              <a:uLnTx/>
              <a:uFillTx/>
              <a:latin typeface="Open Sans"/>
              <a:ea typeface="ＭＳ Ｐゴシック" panose="020B0600070205080204" pitchFamily="34" charset="-128"/>
              <a:cs typeface="+mn-cs"/>
            </a:endParaRPr>
          </a:p>
        </p:txBody>
      </p:sp>
      <p:sp>
        <p:nvSpPr>
          <p:cNvPr id="38" name="円/楕円 4">
            <a:extLst>
              <a:ext uri="{FF2B5EF4-FFF2-40B4-BE49-F238E27FC236}">
                <a16:creationId xmlns:a16="http://schemas.microsoft.com/office/drawing/2014/main" id="{199F2E9F-DB68-4082-9FD4-F3CB05AC4D53}"/>
              </a:ext>
            </a:extLst>
          </p:cNvPr>
          <p:cNvSpPr/>
          <p:nvPr/>
        </p:nvSpPr>
        <p:spPr>
          <a:xfrm>
            <a:off x="1626923" y="4657906"/>
            <a:ext cx="365760" cy="365760"/>
          </a:xfrm>
          <a:prstGeom prst="ellipse">
            <a:avLst/>
          </a:prstGeom>
          <a:solidFill>
            <a:schemeClr val="accent1">
              <a:lumMod val="60000"/>
              <a:lumOff val="40000"/>
            </a:schemeClr>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3200" b="0" i="0" u="none" strike="noStrike" kern="0" cap="none" spc="0" normalizeH="0" baseline="0" noProof="0">
              <a:ln>
                <a:noFill/>
              </a:ln>
              <a:solidFill>
                <a:srgbClr val="5BB8D1"/>
              </a:solidFill>
              <a:effectLst/>
              <a:uLnTx/>
              <a:uFillTx/>
              <a:latin typeface="Open Sans"/>
              <a:ea typeface="ＭＳ Ｐゴシック" panose="020B0600070205080204" pitchFamily="34" charset="-128"/>
              <a:cs typeface="+mn-cs"/>
            </a:endParaRPr>
          </a:p>
        </p:txBody>
      </p:sp>
    </p:spTree>
    <p:extLst>
      <p:ext uri="{BB962C8B-B14F-4D97-AF65-F5344CB8AC3E}">
        <p14:creationId xmlns:p14="http://schemas.microsoft.com/office/powerpoint/2010/main" val="314152574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algn="ctr" rtl="1" eaLnBrk="0" hangingPunct="0"/>
            <a:r>
              <a:rPr lang="ar-SY" altLang="en-US" sz="2200" b="1" kern="0" dirty="0">
                <a:solidFill>
                  <a:srgbClr val="DDDDDD">
                    <a:lumMod val="10000"/>
                  </a:srgbClr>
                </a:solidFill>
                <a:latin typeface="Alexandria" pitchFamily="2" charset="-78"/>
                <a:cs typeface="Alexandria" pitchFamily="2" charset="-78"/>
              </a:rPr>
              <a:t>مصادر البيانات في البحث الاجرائي</a:t>
            </a:r>
          </a:p>
        </p:txBody>
      </p:sp>
      <p:sp>
        <p:nvSpPr>
          <p:cNvPr id="7" name="TextBox 6"/>
          <p:cNvSpPr txBox="1"/>
          <p:nvPr/>
        </p:nvSpPr>
        <p:spPr>
          <a:xfrm>
            <a:off x="1750784" y="1520322"/>
            <a:ext cx="8417320" cy="4031873"/>
          </a:xfrm>
          <a:prstGeom prst="rect">
            <a:avLst/>
          </a:prstGeom>
          <a:noFill/>
        </p:spPr>
        <p:txBody>
          <a:bodyPr wrap="square" rtlCol="0">
            <a:spAutoFit/>
          </a:bodyPr>
          <a:lstStyle/>
          <a:p>
            <a:pPr marL="285750" indent="-285750" algn="just" defTabSz="1632753" rtl="1">
              <a:lnSpc>
                <a:spcPct val="200000"/>
              </a:lnSpc>
              <a:buFont typeface="Wingdings" panose="05000000000000000000" pitchFamily="2" charset="2"/>
              <a:buChar char="§"/>
              <a:tabLst>
                <a:tab pos="5264150" algn="l"/>
              </a:tabLst>
            </a:pPr>
            <a:r>
              <a:rPr kumimoji="1" lang="ar-SY" altLang="ja-JP" sz="1600" kern="0" dirty="0" smtClean="0">
                <a:latin typeface="Alexandria" pitchFamily="2" charset="-78"/>
                <a:cs typeface="Alexandria" pitchFamily="2" charset="-78"/>
              </a:rPr>
              <a:t>يمكن جمع البيانات بوسائل متعددة منها أدوات الملاحظة من مقاييس التقدير والنماذج والقوائم واختبارات التحصيل المكتوبة والمقالات الشخصية المنظمة وغير المنظمة والتسجيلات السمعية والبصرية المختلفة وتؤخذ البيانات من المصادر التالية: </a:t>
            </a:r>
            <a:endParaRPr kumimoji="1" lang="en-US" altLang="ja-JP" sz="1600" kern="0" dirty="0" smtClean="0">
              <a:latin typeface="Alexandria" pitchFamily="2" charset="-78"/>
              <a:cs typeface="Alexandria" pitchFamily="2" charset="-78"/>
            </a:endParaRPr>
          </a:p>
          <a:p>
            <a:pPr marL="285750" indent="-285750" algn="just" defTabSz="1632753" rtl="1">
              <a:lnSpc>
                <a:spcPct val="200000"/>
              </a:lnSpc>
              <a:buFont typeface="Wingdings" panose="05000000000000000000" pitchFamily="2" charset="2"/>
              <a:buChar char="ü"/>
              <a:tabLst>
                <a:tab pos="5264150" algn="l"/>
              </a:tabLst>
            </a:pPr>
            <a:r>
              <a:rPr kumimoji="1" lang="ar-SY" altLang="ja-JP" sz="1600" kern="0" dirty="0" smtClean="0">
                <a:latin typeface="Alexandria" pitchFamily="2" charset="-78"/>
                <a:cs typeface="Alexandria" pitchFamily="2" charset="-78"/>
              </a:rPr>
              <a:t>عينات </a:t>
            </a:r>
            <a:r>
              <a:rPr kumimoji="1" lang="ar-SY" altLang="ja-JP" sz="1600" kern="0" dirty="0">
                <a:latin typeface="Alexandria" pitchFamily="2" charset="-78"/>
                <a:cs typeface="Alexandria" pitchFamily="2" charset="-78"/>
              </a:rPr>
              <a:t>ومجموعات البحث من </a:t>
            </a:r>
            <a:r>
              <a:rPr kumimoji="1" lang="ar-SY" altLang="ja-JP" sz="1600" kern="0" dirty="0" smtClean="0">
                <a:latin typeface="Alexandria" pitchFamily="2" charset="-78"/>
                <a:cs typeface="Alexandria" pitchFamily="2" charset="-78"/>
              </a:rPr>
              <a:t>الأفراد.</a:t>
            </a:r>
            <a:endParaRPr kumimoji="1" lang="en-US" altLang="ja-JP" sz="1600" kern="0" dirty="0" smtClean="0">
              <a:latin typeface="Alexandria" pitchFamily="2" charset="-78"/>
              <a:cs typeface="Alexandria" pitchFamily="2" charset="-78"/>
            </a:endParaRPr>
          </a:p>
          <a:p>
            <a:pPr marL="285750" indent="-285750" algn="just" defTabSz="1632753" rtl="1">
              <a:lnSpc>
                <a:spcPct val="200000"/>
              </a:lnSpc>
              <a:buFont typeface="Wingdings" panose="05000000000000000000" pitchFamily="2" charset="2"/>
              <a:buChar char="ü"/>
              <a:tabLst>
                <a:tab pos="5264150" algn="l"/>
              </a:tabLst>
            </a:pPr>
            <a:r>
              <a:rPr kumimoji="1" lang="ar-SY" altLang="ja-JP" sz="1600" kern="0" dirty="0">
                <a:latin typeface="Alexandria" pitchFamily="2" charset="-78"/>
                <a:cs typeface="Alexandria" pitchFamily="2" charset="-78"/>
              </a:rPr>
              <a:t>السجلات الإحصائية للمشكلات والحلول السابقة </a:t>
            </a:r>
            <a:r>
              <a:rPr kumimoji="1" lang="ar-SY" altLang="ja-JP" sz="1600" kern="0" dirty="0" smtClean="0">
                <a:latin typeface="Alexandria" pitchFamily="2" charset="-78"/>
                <a:cs typeface="Alexandria" pitchFamily="2" charset="-78"/>
              </a:rPr>
              <a:t>لها</a:t>
            </a:r>
            <a:r>
              <a:rPr kumimoji="1" lang="en-US" altLang="ja-JP" sz="1600" kern="0" dirty="0" smtClean="0">
                <a:latin typeface="Alexandria" pitchFamily="2" charset="-78"/>
                <a:cs typeface="Alexandria" pitchFamily="2" charset="-78"/>
              </a:rPr>
              <a:t>.</a:t>
            </a:r>
            <a:endParaRPr kumimoji="1" lang="ja-JP" altLang="en-US" sz="1600" kern="0" dirty="0">
              <a:latin typeface="Alexandria" pitchFamily="2" charset="-78"/>
              <a:cs typeface="Alexandria" pitchFamily="2" charset="-78"/>
            </a:endParaRPr>
          </a:p>
          <a:p>
            <a:pPr marL="285750" indent="-285750" algn="just" defTabSz="1632753" rtl="1">
              <a:lnSpc>
                <a:spcPct val="200000"/>
              </a:lnSpc>
              <a:buFont typeface="Wingdings" panose="05000000000000000000" pitchFamily="2" charset="2"/>
              <a:buChar char="ü"/>
              <a:tabLst>
                <a:tab pos="5264150" algn="l"/>
              </a:tabLst>
            </a:pPr>
            <a:r>
              <a:rPr kumimoji="1" lang="ar-SY" altLang="ja-JP" sz="1600" kern="0" dirty="0" smtClean="0">
                <a:latin typeface="Alexandria" pitchFamily="2" charset="-78"/>
                <a:cs typeface="Alexandria" pitchFamily="2" charset="-78"/>
              </a:rPr>
              <a:t>التطبيقات </a:t>
            </a:r>
            <a:r>
              <a:rPr kumimoji="1" lang="ar-SY" altLang="ja-JP" sz="1600" kern="0" dirty="0">
                <a:latin typeface="Alexandria" pitchFamily="2" charset="-78"/>
                <a:cs typeface="Alexandria" pitchFamily="2" charset="-78"/>
              </a:rPr>
              <a:t>العملية لمقاييس وبرامج ومهارات </a:t>
            </a:r>
            <a:r>
              <a:rPr kumimoji="1" lang="ar-SY" altLang="ja-JP" sz="1600" kern="0" dirty="0" smtClean="0">
                <a:latin typeface="Alexandria" pitchFamily="2" charset="-78"/>
                <a:cs typeface="Alexandria" pitchFamily="2" charset="-78"/>
              </a:rPr>
              <a:t>البحث</a:t>
            </a:r>
            <a:r>
              <a:rPr kumimoji="1" lang="en-US" altLang="ja-JP" sz="1600" kern="0" dirty="0" smtClean="0">
                <a:latin typeface="Alexandria" pitchFamily="2" charset="-78"/>
                <a:cs typeface="Alexandria" pitchFamily="2" charset="-78"/>
              </a:rPr>
              <a:t>.</a:t>
            </a:r>
            <a:endParaRPr kumimoji="1" lang="ja-JP" altLang="en-US" sz="1600" kern="0" dirty="0">
              <a:latin typeface="Alexandria" pitchFamily="2" charset="-78"/>
              <a:cs typeface="Alexandria" pitchFamily="2" charset="-78"/>
            </a:endParaRPr>
          </a:p>
          <a:p>
            <a:pPr marL="285750" indent="-285750" algn="just" defTabSz="1632753" rtl="1">
              <a:lnSpc>
                <a:spcPct val="200000"/>
              </a:lnSpc>
              <a:buFont typeface="Wingdings" panose="05000000000000000000" pitchFamily="2" charset="2"/>
              <a:buChar char="ü"/>
              <a:tabLst>
                <a:tab pos="5264150" algn="l"/>
              </a:tabLst>
            </a:pPr>
            <a:r>
              <a:rPr kumimoji="1" lang="ar-SY" altLang="ja-JP" sz="1600" kern="0" dirty="0">
                <a:latin typeface="Alexandria" pitchFamily="2" charset="-78"/>
                <a:cs typeface="Alexandria" pitchFamily="2" charset="-78"/>
              </a:rPr>
              <a:t>المراجع ومصادر المعلومات المنشورة الخاصة </a:t>
            </a:r>
            <a:r>
              <a:rPr kumimoji="1" lang="ar-SY" altLang="ja-JP" sz="1600" kern="0" dirty="0" smtClean="0">
                <a:latin typeface="Alexandria" pitchFamily="2" charset="-78"/>
                <a:cs typeface="Alexandria" pitchFamily="2" charset="-78"/>
              </a:rPr>
              <a:t>بالمشكلة</a:t>
            </a:r>
            <a:r>
              <a:rPr kumimoji="1" lang="en-US" altLang="ja-JP" sz="1600" kern="0" dirty="0" smtClean="0">
                <a:latin typeface="Alexandria" pitchFamily="2" charset="-78"/>
                <a:cs typeface="Alexandria" pitchFamily="2" charset="-78"/>
              </a:rPr>
              <a:t>.</a:t>
            </a:r>
            <a:r>
              <a:rPr kumimoji="1" lang="ar-SY" altLang="ja-JP" sz="1600" kern="0" dirty="0" smtClean="0">
                <a:latin typeface="Alexandria" pitchFamily="2" charset="-78"/>
                <a:cs typeface="Alexandria" pitchFamily="2" charset="-78"/>
              </a:rPr>
              <a:t> </a:t>
            </a:r>
            <a:endParaRPr kumimoji="1" lang="ja-JP" altLang="en-US" sz="1600" kern="0" dirty="0">
              <a:latin typeface="Alexandria" pitchFamily="2" charset="-78"/>
              <a:cs typeface="Alexandria" pitchFamily="2" charset="-78"/>
            </a:endParaRPr>
          </a:p>
          <a:p>
            <a:pPr marL="285750" indent="-285750" algn="just" defTabSz="1632753" rtl="1">
              <a:lnSpc>
                <a:spcPct val="200000"/>
              </a:lnSpc>
              <a:buFont typeface="Wingdings" panose="05000000000000000000" pitchFamily="2" charset="2"/>
              <a:buChar char="ü"/>
              <a:tabLst>
                <a:tab pos="5264150" algn="l"/>
              </a:tabLst>
            </a:pPr>
            <a:r>
              <a:rPr kumimoji="1" lang="ar-SY" altLang="ja-JP" sz="1600" kern="0" dirty="0">
                <a:latin typeface="Alexandria" pitchFamily="2" charset="-78"/>
                <a:cs typeface="Alexandria" pitchFamily="2" charset="-78"/>
              </a:rPr>
              <a:t>الخبراء بطبيعة وشكل </a:t>
            </a:r>
            <a:r>
              <a:rPr kumimoji="1" lang="ar-SY" altLang="ja-JP" sz="1600" kern="0" dirty="0" smtClean="0">
                <a:latin typeface="Alexandria" pitchFamily="2" charset="-78"/>
                <a:cs typeface="Alexandria" pitchFamily="2" charset="-78"/>
              </a:rPr>
              <a:t>البحث</a:t>
            </a:r>
            <a:r>
              <a:rPr kumimoji="1" lang="en-US" altLang="ja-JP" sz="1600" kern="0" dirty="0" smtClean="0">
                <a:latin typeface="Alexandria" pitchFamily="2" charset="-78"/>
                <a:cs typeface="Alexandria" pitchFamily="2" charset="-78"/>
              </a:rPr>
              <a:t>.</a:t>
            </a:r>
            <a:endParaRPr kumimoji="1" lang="ja-JP" altLang="en-US" sz="1600" kern="0" dirty="0">
              <a:latin typeface="Alexandria" pitchFamily="2" charset="-78"/>
              <a:cs typeface="Alexandria" pitchFamily="2" charset="-78"/>
            </a:endParaRPr>
          </a:p>
        </p:txBody>
      </p:sp>
    </p:spTree>
    <p:extLst>
      <p:ext uri="{BB962C8B-B14F-4D97-AF65-F5344CB8AC3E}">
        <p14:creationId xmlns:p14="http://schemas.microsoft.com/office/powerpoint/2010/main" val="11945208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3620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fontAlgn="base">
              <a:spcBef>
                <a:spcPct val="0"/>
              </a:spcBef>
              <a:spcAft>
                <a:spcPct val="0"/>
              </a:spcAft>
              <a:defRPr/>
            </a:pPr>
            <a:r>
              <a:rPr lang="ar-SY" sz="2400" b="1" dirty="0" smtClean="0">
                <a:latin typeface="Alexandria" pitchFamily="2" charset="-78"/>
                <a:cs typeface="Alexandria" pitchFamily="2" charset="-78"/>
              </a:rPr>
              <a:t>كتابة تقرير البحث الاجرائي</a:t>
            </a:r>
            <a:endParaRPr lang="en-US" sz="2200" kern="0" dirty="0">
              <a:latin typeface="Alexandria" pitchFamily="2" charset="-78"/>
              <a:cs typeface="Alexandria" pitchFamily="2" charset="-78"/>
            </a:endParaRPr>
          </a:p>
        </p:txBody>
      </p:sp>
      <p:pic>
        <p:nvPicPr>
          <p:cNvPr id="8" name="Picture 7"/>
          <p:cNvPicPr>
            <a:picLocks noChangeAspect="1"/>
          </p:cNvPicPr>
          <p:nvPr/>
        </p:nvPicPr>
        <p:blipFill>
          <a:blip r:embed="rId4"/>
          <a:stretch>
            <a:fillRect/>
          </a:stretch>
        </p:blipFill>
        <p:spPr>
          <a:xfrm>
            <a:off x="1403889" y="1562095"/>
            <a:ext cx="8916623" cy="3935456"/>
          </a:xfrm>
          <a:prstGeom prst="rect">
            <a:avLst/>
          </a:prstGeom>
        </p:spPr>
      </p:pic>
    </p:spTree>
    <p:extLst>
      <p:ext uri="{BB962C8B-B14F-4D97-AF65-F5344CB8AC3E}">
        <p14:creationId xmlns:p14="http://schemas.microsoft.com/office/powerpoint/2010/main" val="278037725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lvl="0" algn="ctr" fontAlgn="base">
              <a:spcBef>
                <a:spcPct val="0"/>
              </a:spcBef>
              <a:spcAft>
                <a:spcPct val="0"/>
              </a:spcAft>
              <a:defRPr/>
            </a:pPr>
            <a:r>
              <a:rPr lang="ar-SY" sz="2200" b="1" kern="0" dirty="0" smtClean="0">
                <a:latin typeface="Alexandria" pitchFamily="2" charset="-78"/>
                <a:cs typeface="Alexandria" pitchFamily="2" charset="-78"/>
              </a:rPr>
              <a:t>خلاصة</a:t>
            </a:r>
            <a:endParaRPr lang="en-US" sz="2200" kern="0" dirty="0">
              <a:latin typeface="Alexandria" pitchFamily="2" charset="-78"/>
              <a:cs typeface="Alexandria" pitchFamily="2" charset="-78"/>
            </a:endParaRPr>
          </a:p>
        </p:txBody>
      </p:sp>
      <p:sp>
        <p:nvSpPr>
          <p:cNvPr id="10" name="مربع نص 59">
            <a:extLst>
              <a:ext uri="{FF2B5EF4-FFF2-40B4-BE49-F238E27FC236}">
                <a16:creationId xmlns:a16="http://schemas.microsoft.com/office/drawing/2014/main" id="{2876C3E3-2DE1-4E2B-899C-E0A683BED9B3}"/>
              </a:ext>
            </a:extLst>
          </p:cNvPr>
          <p:cNvSpPr txBox="1"/>
          <p:nvPr/>
        </p:nvSpPr>
        <p:spPr>
          <a:xfrm>
            <a:off x="3756906" y="2167847"/>
            <a:ext cx="4421606" cy="400494"/>
          </a:xfrm>
          <a:prstGeom prst="rect">
            <a:avLst/>
          </a:prstGeom>
          <a:noFill/>
        </p:spPr>
        <p:txBody>
          <a:bodyPr wrap="square" rtlCol="0">
            <a:spAutoFit/>
          </a:bodyPr>
          <a:lstStyle/>
          <a:p>
            <a:pPr defTabSz="685800">
              <a:lnSpc>
                <a:spcPct val="115000"/>
              </a:lnSpc>
              <a:spcAft>
                <a:spcPts val="750"/>
              </a:spcAft>
              <a:defRPr/>
            </a:pPr>
            <a:r>
              <a:rPr lang="ar-SY" dirty="0">
                <a:ln w="0"/>
                <a:solidFill>
                  <a:srgbClr val="050707"/>
                </a:solidFill>
                <a:effectLst>
                  <a:outerShdw blurRad="38100" dist="19050" dir="2700000" algn="tl" rotWithShape="0">
                    <a:srgbClr val="23387D">
                      <a:alpha val="40000"/>
                    </a:srgbClr>
                  </a:outerShdw>
                </a:effectLst>
                <a:latin typeface="Calibri" panose="020F0502020204030204" pitchFamily="34" charset="0"/>
                <a:ea typeface="Calibri" panose="020F0502020204030204" pitchFamily="34" charset="0"/>
                <a:cs typeface="Simplified Arabic" panose="02020603050405020304" pitchFamily="18" charset="-78"/>
              </a:rPr>
              <a:t> </a:t>
            </a:r>
            <a:endParaRPr lang="en-US" sz="1350" dirty="0">
              <a:ln w="0"/>
              <a:solidFill>
                <a:srgbClr val="050707"/>
              </a:solidFill>
              <a:effectLst>
                <a:outerShdw blurRad="38100" dist="19050" dir="2700000" algn="tl" rotWithShape="0">
                  <a:srgbClr val="23387D">
                    <a:alpha val="40000"/>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1" name="Isosceles Triangle 57">
            <a:extLst>
              <a:ext uri="{FF2B5EF4-FFF2-40B4-BE49-F238E27FC236}">
                <a16:creationId xmlns:a16="http://schemas.microsoft.com/office/drawing/2014/main" id="{E2612EE5-B87A-4CD8-B944-64E9495C09D9}"/>
              </a:ext>
            </a:extLst>
          </p:cNvPr>
          <p:cNvSpPr/>
          <p:nvPr/>
        </p:nvSpPr>
        <p:spPr>
          <a:xfrm>
            <a:off x="9473546" y="3763716"/>
            <a:ext cx="234850" cy="530924"/>
          </a:xfrm>
          <a:custGeom>
            <a:avLst/>
            <a:gdLst>
              <a:gd name="connsiteX0" fmla="*/ 1148449 w 1346449"/>
              <a:gd name="connsiteY0" fmla="*/ 2457725 h 3249725"/>
              <a:gd name="connsiteX1" fmla="*/ 198001 w 1346449"/>
              <a:gd name="connsiteY1" fmla="*/ 2457725 h 3249725"/>
              <a:gd name="connsiteX2" fmla="*/ 1 w 1346449"/>
              <a:gd name="connsiteY2" fmla="*/ 3249725 h 3249725"/>
              <a:gd name="connsiteX3" fmla="*/ 1346449 w 1346449"/>
              <a:gd name="connsiteY3" fmla="*/ 3249725 h 3249725"/>
              <a:gd name="connsiteX4" fmla="*/ 1148449 w 1346449"/>
              <a:gd name="connsiteY4" fmla="*/ 2457725 h 3249725"/>
              <a:gd name="connsiteX5" fmla="*/ 755186 w 1346449"/>
              <a:gd name="connsiteY5" fmla="*/ 82950 h 3249725"/>
              <a:gd name="connsiteX6" fmla="*/ 734449 w 1346449"/>
              <a:gd name="connsiteY6" fmla="*/ 1314594 h 3249725"/>
              <a:gd name="connsiteX7" fmla="*/ 853246 w 1346449"/>
              <a:gd name="connsiteY7" fmla="*/ 1483214 h 3249725"/>
              <a:gd name="connsiteX8" fmla="*/ 673226 w 1346449"/>
              <a:gd name="connsiteY8" fmla="*/ 1663234 h 3249725"/>
              <a:gd name="connsiteX9" fmla="*/ 493206 w 1346449"/>
              <a:gd name="connsiteY9" fmla="*/ 1483214 h 3249725"/>
              <a:gd name="connsiteX10" fmla="*/ 612000 w 1346449"/>
              <a:gd name="connsiteY10" fmla="*/ 1314595 h 3249725"/>
              <a:gd name="connsiteX11" fmla="*/ 612000 w 1346449"/>
              <a:gd name="connsiteY11" fmla="*/ 0 h 3249725"/>
              <a:gd name="connsiteX12" fmla="*/ 2939 w 1346449"/>
              <a:gd name="connsiteY12" fmla="*/ 1574694 h 3249725"/>
              <a:gd name="connsiteX13" fmla="*/ 0 w 1346449"/>
              <a:gd name="connsiteY13" fmla="*/ 1574694 h 3249725"/>
              <a:gd name="connsiteX14" fmla="*/ 2009 w 1346449"/>
              <a:gd name="connsiteY14" fmla="*/ 1577097 h 3249725"/>
              <a:gd name="connsiteX15" fmla="*/ 0 w 1346449"/>
              <a:gd name="connsiteY15" fmla="*/ 1582292 h 3249725"/>
              <a:gd name="connsiteX16" fmla="*/ 6353 w 1346449"/>
              <a:gd name="connsiteY16" fmla="*/ 1582292 h 3249725"/>
              <a:gd name="connsiteX17" fmla="*/ 273414 w 1346449"/>
              <a:gd name="connsiteY17" fmla="*/ 2376121 h 3249725"/>
              <a:gd name="connsiteX18" fmla="*/ 1091887 w 1346449"/>
              <a:gd name="connsiteY18" fmla="*/ 2366694 h 3249725"/>
              <a:gd name="connsiteX19" fmla="*/ 1340768 w 1346449"/>
              <a:gd name="connsiteY19" fmla="*/ 1582292 h 3249725"/>
              <a:gd name="connsiteX20" fmla="*/ 1346449 w 1346449"/>
              <a:gd name="connsiteY20" fmla="*/ 1582292 h 3249725"/>
              <a:gd name="connsiteX21" fmla="*/ 1344512 w 1346449"/>
              <a:gd name="connsiteY21" fmla="*/ 1577284 h 3249725"/>
              <a:gd name="connsiteX22" fmla="*/ 1346448 w 1346449"/>
              <a:gd name="connsiteY22" fmla="*/ 1574694 h 3249725"/>
              <a:gd name="connsiteX23" fmla="*/ 1343510 w 1346449"/>
              <a:gd name="connsiteY23" fmla="*/ 1574694 h 3249725"/>
              <a:gd name="connsiteX24" fmla="*/ 755186 w 1346449"/>
              <a:gd name="connsiteY24" fmla="*/ 82950 h 3249725"/>
              <a:gd name="connsiteX0" fmla="*/ 1148449 w 1346449"/>
              <a:gd name="connsiteY0" fmla="*/ 2374775 h 3166775"/>
              <a:gd name="connsiteX1" fmla="*/ 198001 w 1346449"/>
              <a:gd name="connsiteY1" fmla="*/ 2374775 h 3166775"/>
              <a:gd name="connsiteX2" fmla="*/ 1 w 1346449"/>
              <a:gd name="connsiteY2" fmla="*/ 3166775 h 3166775"/>
              <a:gd name="connsiteX3" fmla="*/ 1346449 w 1346449"/>
              <a:gd name="connsiteY3" fmla="*/ 3166775 h 3166775"/>
              <a:gd name="connsiteX4" fmla="*/ 1148449 w 1346449"/>
              <a:gd name="connsiteY4" fmla="*/ 2374775 h 3166775"/>
              <a:gd name="connsiteX5" fmla="*/ 755186 w 1346449"/>
              <a:gd name="connsiteY5" fmla="*/ 0 h 3166775"/>
              <a:gd name="connsiteX6" fmla="*/ 734449 w 1346449"/>
              <a:gd name="connsiteY6" fmla="*/ 1231644 h 3166775"/>
              <a:gd name="connsiteX7" fmla="*/ 853246 w 1346449"/>
              <a:gd name="connsiteY7" fmla="*/ 1400264 h 3166775"/>
              <a:gd name="connsiteX8" fmla="*/ 673226 w 1346449"/>
              <a:gd name="connsiteY8" fmla="*/ 1580284 h 3166775"/>
              <a:gd name="connsiteX9" fmla="*/ 493206 w 1346449"/>
              <a:gd name="connsiteY9" fmla="*/ 1400264 h 3166775"/>
              <a:gd name="connsiteX10" fmla="*/ 612000 w 1346449"/>
              <a:gd name="connsiteY10" fmla="*/ 1231645 h 3166775"/>
              <a:gd name="connsiteX11" fmla="*/ 591263 w 1346449"/>
              <a:gd name="connsiteY11" fmla="*/ 10368 h 3166775"/>
              <a:gd name="connsiteX12" fmla="*/ 2939 w 1346449"/>
              <a:gd name="connsiteY12" fmla="*/ 1491744 h 3166775"/>
              <a:gd name="connsiteX13" fmla="*/ 0 w 1346449"/>
              <a:gd name="connsiteY13" fmla="*/ 1491744 h 3166775"/>
              <a:gd name="connsiteX14" fmla="*/ 2009 w 1346449"/>
              <a:gd name="connsiteY14" fmla="*/ 1494147 h 3166775"/>
              <a:gd name="connsiteX15" fmla="*/ 0 w 1346449"/>
              <a:gd name="connsiteY15" fmla="*/ 1499342 h 3166775"/>
              <a:gd name="connsiteX16" fmla="*/ 6353 w 1346449"/>
              <a:gd name="connsiteY16" fmla="*/ 1499342 h 3166775"/>
              <a:gd name="connsiteX17" fmla="*/ 273414 w 1346449"/>
              <a:gd name="connsiteY17" fmla="*/ 2293171 h 3166775"/>
              <a:gd name="connsiteX18" fmla="*/ 1091887 w 1346449"/>
              <a:gd name="connsiteY18" fmla="*/ 2283744 h 3166775"/>
              <a:gd name="connsiteX19" fmla="*/ 1340768 w 1346449"/>
              <a:gd name="connsiteY19" fmla="*/ 1499342 h 3166775"/>
              <a:gd name="connsiteX20" fmla="*/ 1346449 w 1346449"/>
              <a:gd name="connsiteY20" fmla="*/ 1499342 h 3166775"/>
              <a:gd name="connsiteX21" fmla="*/ 1344512 w 1346449"/>
              <a:gd name="connsiteY21" fmla="*/ 1494334 h 3166775"/>
              <a:gd name="connsiteX22" fmla="*/ 1346448 w 1346449"/>
              <a:gd name="connsiteY22" fmla="*/ 1491744 h 3166775"/>
              <a:gd name="connsiteX23" fmla="*/ 1343510 w 1346449"/>
              <a:gd name="connsiteY23" fmla="*/ 1491744 h 3166775"/>
              <a:gd name="connsiteX24" fmla="*/ 755186 w 1346449"/>
              <a:gd name="connsiteY24" fmla="*/ 0 h 3166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346449" h="3166775">
                <a:moveTo>
                  <a:pt x="1148449" y="2374775"/>
                </a:moveTo>
                <a:lnTo>
                  <a:pt x="198001" y="2374775"/>
                </a:lnTo>
                <a:lnTo>
                  <a:pt x="1" y="3166775"/>
                </a:lnTo>
                <a:lnTo>
                  <a:pt x="1346449" y="3166775"/>
                </a:lnTo>
                <a:lnTo>
                  <a:pt x="1148449" y="2374775"/>
                </a:lnTo>
                <a:close/>
                <a:moveTo>
                  <a:pt x="755186" y="0"/>
                </a:moveTo>
                <a:cubicBezTo>
                  <a:pt x="755186" y="438198"/>
                  <a:pt x="734449" y="793446"/>
                  <a:pt x="734449" y="1231644"/>
                </a:cubicBezTo>
                <a:cubicBezTo>
                  <a:pt x="803843" y="1256124"/>
                  <a:pt x="853246" y="1322425"/>
                  <a:pt x="853246" y="1400264"/>
                </a:cubicBezTo>
                <a:cubicBezTo>
                  <a:pt x="853246" y="1499686"/>
                  <a:pt x="772648" y="1580284"/>
                  <a:pt x="673226" y="1580284"/>
                </a:cubicBezTo>
                <a:cubicBezTo>
                  <a:pt x="573804" y="1580284"/>
                  <a:pt x="493206" y="1499686"/>
                  <a:pt x="493206" y="1400264"/>
                </a:cubicBezTo>
                <a:cubicBezTo>
                  <a:pt x="493206" y="1322426"/>
                  <a:pt x="542608" y="1256126"/>
                  <a:pt x="612000" y="1231645"/>
                </a:cubicBezTo>
                <a:lnTo>
                  <a:pt x="591263" y="10368"/>
                </a:lnTo>
                <a:lnTo>
                  <a:pt x="2939" y="1491744"/>
                </a:lnTo>
                <a:lnTo>
                  <a:pt x="0" y="1491744"/>
                </a:lnTo>
                <a:lnTo>
                  <a:pt x="2009" y="1494147"/>
                </a:lnTo>
                <a:lnTo>
                  <a:pt x="0" y="1499342"/>
                </a:lnTo>
                <a:lnTo>
                  <a:pt x="6353" y="1499342"/>
                </a:lnTo>
                <a:cubicBezTo>
                  <a:pt x="274151" y="1797289"/>
                  <a:pt x="320153" y="2031319"/>
                  <a:pt x="273414" y="2293171"/>
                </a:cubicBezTo>
                <a:lnTo>
                  <a:pt x="1091887" y="2283744"/>
                </a:lnTo>
                <a:cubicBezTo>
                  <a:pt x="1035756" y="1984266"/>
                  <a:pt x="1081794" y="1833397"/>
                  <a:pt x="1340768" y="1499342"/>
                </a:cubicBezTo>
                <a:lnTo>
                  <a:pt x="1346449" y="1499342"/>
                </a:lnTo>
                <a:lnTo>
                  <a:pt x="1344512" y="1494334"/>
                </a:lnTo>
                <a:cubicBezTo>
                  <a:pt x="1345124" y="1493447"/>
                  <a:pt x="1345785" y="1492596"/>
                  <a:pt x="1346448" y="1491744"/>
                </a:cubicBezTo>
                <a:lnTo>
                  <a:pt x="1343510" y="1491744"/>
                </a:lnTo>
                <a:cubicBezTo>
                  <a:pt x="1140490" y="966846"/>
                  <a:pt x="958206" y="524898"/>
                  <a:pt x="755186" y="0"/>
                </a:cubicBezTo>
                <a:close/>
              </a:path>
            </a:pathLst>
          </a:custGeom>
          <a:solidFill>
            <a:srgbClr val="1ED0A6"/>
          </a:soli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defTabSz="685715">
              <a:defRPr/>
            </a:pPr>
            <a:endParaRPr lang="ko-KR" altLang="en-US" sz="2025" kern="0" dirty="0">
              <a:solidFill>
                <a:prstClr val="white"/>
              </a:solidFill>
              <a:latin typeface="Arial"/>
            </a:endParaRPr>
          </a:p>
        </p:txBody>
      </p:sp>
      <p:sp>
        <p:nvSpPr>
          <p:cNvPr id="12" name="مربع نص 1">
            <a:extLst>
              <a:ext uri="{FF2B5EF4-FFF2-40B4-BE49-F238E27FC236}">
                <a16:creationId xmlns:a16="http://schemas.microsoft.com/office/drawing/2014/main" id="{D5D07F09-531F-419C-921B-2F16CC099EDC}"/>
              </a:ext>
            </a:extLst>
          </p:cNvPr>
          <p:cNvSpPr txBox="1"/>
          <p:nvPr/>
        </p:nvSpPr>
        <p:spPr>
          <a:xfrm>
            <a:off x="1371600" y="1567071"/>
            <a:ext cx="8820615" cy="3516219"/>
          </a:xfrm>
          <a:prstGeom prst="rect">
            <a:avLst/>
          </a:prstGeom>
          <a:noFill/>
        </p:spPr>
        <p:txBody>
          <a:bodyPr wrap="square" rtlCol="0">
            <a:spAutoFit/>
          </a:bodyPr>
          <a:lstStyle/>
          <a:p>
            <a:pPr marL="695325" lvl="0" algn="just" rtl="1">
              <a:lnSpc>
                <a:spcPct val="200000"/>
              </a:lnSpc>
              <a:spcBef>
                <a:spcPct val="20000"/>
              </a:spcBef>
              <a:buClr>
                <a:srgbClr val="C00000"/>
              </a:buClr>
              <a:buSzPct val="95000"/>
              <a:tabLst>
                <a:tab pos="174625" algn="l"/>
              </a:tabLst>
              <a:defRPr/>
            </a:pPr>
            <a:r>
              <a:rPr lang="ar-SY" sz="1600" b="1" dirty="0">
                <a:solidFill>
                  <a:prstClr val="black"/>
                </a:solidFill>
                <a:latin typeface="Alexandria" pitchFamily="2" charset="-78"/>
                <a:ea typeface="Times New Roman" panose="02020603050405020304" pitchFamily="18" charset="0"/>
                <a:cs typeface="Alexandria" pitchFamily="2" charset="-78"/>
              </a:rPr>
              <a:t>يرتبط تحديد الأسلوب أو المنهج العلمي الذي يستخدمه ويطبقه الباحث لدراسة ظاهرة أو مشكلة معينة بموضوع ومحتوى الظاهرة المدروسة، بمعنى أن مناهج وأساليب البحث العلمي تختلف باختلاف الظواهر والمشكلات المدروسة وما يصلح منها لدراسة ظاهرة معينة قد لا يصلح لدراسة ظاهرة أخرى ورغم ذلك فإن هذا لا ينفي بشكل مطلق إمكانية دراسة ظاهرة ما باستخدام أكثر من أسلوب، مع الإشارة إلى أن بعض الظواهر لا يمكن دراستها إلا باستخدام أساليب معينة.</a:t>
            </a:r>
          </a:p>
          <a:p>
            <a:pPr marL="695325" lvl="0" algn="r" rtl="1">
              <a:lnSpc>
                <a:spcPct val="200000"/>
              </a:lnSpc>
              <a:spcBef>
                <a:spcPct val="20000"/>
              </a:spcBef>
              <a:buClr>
                <a:srgbClr val="C00000"/>
              </a:buClr>
              <a:buSzPct val="95000"/>
              <a:tabLst>
                <a:tab pos="174625" algn="l"/>
                <a:tab pos="2852738" algn="l"/>
              </a:tabLst>
              <a:defRPr/>
            </a:pPr>
            <a:endParaRPr lang="ar-SY" sz="1600" b="1" dirty="0">
              <a:solidFill>
                <a:prstClr val="black"/>
              </a:solidFill>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290834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53" presetClass="entr" presetSubtype="16" fill="hold" grpId="0" nodeType="withEffect">
                                  <p:stCondLst>
                                    <p:cond delay="300"/>
                                  </p:stCondLst>
                                  <p:childTnLst>
                                    <p:set>
                                      <p:cBhvr>
                                        <p:cTn id="8" dur="1" fill="hold">
                                          <p:stCondLst>
                                            <p:cond delay="0"/>
                                          </p:stCondLst>
                                        </p:cTn>
                                        <p:tgtEl>
                                          <p:spTgt spid="10"/>
                                        </p:tgtEl>
                                        <p:attrNameLst>
                                          <p:attrName>style.visibility</p:attrName>
                                        </p:attrNameLst>
                                      </p:cBhvr>
                                      <p:to>
                                        <p:strVal val="visible"/>
                                      </p:to>
                                    </p:set>
                                    <p:anim calcmode="lin" valueType="num">
                                      <p:cBhvr>
                                        <p:cTn id="9" dur="500" fill="hold"/>
                                        <p:tgtEl>
                                          <p:spTgt spid="10"/>
                                        </p:tgtEl>
                                        <p:attrNameLst>
                                          <p:attrName>ppt_w</p:attrName>
                                        </p:attrNameLst>
                                      </p:cBhvr>
                                      <p:tavLst>
                                        <p:tav tm="0">
                                          <p:val>
                                            <p:fltVal val="0"/>
                                          </p:val>
                                        </p:tav>
                                        <p:tav tm="100000">
                                          <p:val>
                                            <p:strVal val="#ppt_w"/>
                                          </p:val>
                                        </p:tav>
                                      </p:tavLst>
                                    </p:anim>
                                    <p:anim calcmode="lin" valueType="num">
                                      <p:cBhvr>
                                        <p:cTn id="10" dur="500" fill="hold"/>
                                        <p:tgtEl>
                                          <p:spTgt spid="10"/>
                                        </p:tgtEl>
                                        <p:attrNameLst>
                                          <p:attrName>ppt_h</p:attrName>
                                        </p:attrNameLst>
                                      </p:cBhvr>
                                      <p:tavLst>
                                        <p:tav tm="0">
                                          <p:val>
                                            <p:fltVal val="0"/>
                                          </p:val>
                                        </p:tav>
                                        <p:tav tm="100000">
                                          <p:val>
                                            <p:strVal val="#ppt_h"/>
                                          </p:val>
                                        </p:tav>
                                      </p:tavLst>
                                    </p:anim>
                                    <p:animEffect transition="in" filter="fade">
                                      <p:cBhvr>
                                        <p:cTn id="11" dur="500"/>
                                        <p:tgtEl>
                                          <p:spTgt spid="10"/>
                                        </p:tgtEl>
                                      </p:cBhvr>
                                    </p:animEffect>
                                  </p:childTnLst>
                                </p:cTn>
                              </p:par>
                              <p:par>
                                <p:cTn id="12" presetID="14" presetClass="entr" presetSubtype="10" fill="hold" grpId="0" nodeType="withEffect">
                                  <p:stCondLst>
                                    <p:cond delay="300"/>
                                  </p:stCondLst>
                                  <p:childTnLst>
                                    <p:set>
                                      <p:cBhvr>
                                        <p:cTn id="13" dur="1" fill="hold">
                                          <p:stCondLst>
                                            <p:cond delay="0"/>
                                          </p:stCondLst>
                                        </p:cTn>
                                        <p:tgtEl>
                                          <p:spTgt spid="12"/>
                                        </p:tgtEl>
                                        <p:attrNameLst>
                                          <p:attrName>style.visibility</p:attrName>
                                        </p:attrNameLst>
                                      </p:cBhvr>
                                      <p:to>
                                        <p:strVal val="visible"/>
                                      </p:to>
                                    </p:set>
                                    <p:animEffect transition="in" filter="randombar(horizontal)">
                                      <p:cBhvr>
                                        <p:cTn id="1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animBg="1"/>
      <p:bldP spid="1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purl.org/dc/terms/"/>
    <ds:schemaRef ds:uri="http://schemas.microsoft.com/office/infopath/2007/PartnerControls"/>
    <ds:schemaRef ds:uri="http://www.w3.org/XML/1998/namespace"/>
    <ds:schemaRef ds:uri="http://schemas.openxmlformats.org/package/2006/metadata/core-properties"/>
    <ds:schemaRef ds:uri="http://purl.org/dc/elements/1.1/"/>
    <ds:schemaRef ds:uri="688354b5-287c-4cda-825e-1d7935aea40e"/>
    <ds:schemaRef ds:uri="aca13214-df29-4e3c-a050-857c0bf7bd8e"/>
    <ds:schemaRef ds:uri="http://purl.org/dc/dcmitype/"/>
  </ds:schemaRefs>
</ds:datastoreItem>
</file>

<file path=customXml/itemProps2.xml><?xml version="1.0" encoding="utf-8"?>
<ds:datastoreItem xmlns:ds="http://schemas.openxmlformats.org/officeDocument/2006/customXml" ds:itemID="{CB685D44-2DFB-4FD5-8FB2-2A1415511DFB}"/>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1080</TotalTime>
  <Words>1802</Words>
  <Application>Microsoft Office PowerPoint</Application>
  <PresentationFormat>Widescreen</PresentationFormat>
  <Paragraphs>227</Paragraphs>
  <Slides>45</Slides>
  <Notes>14</Notes>
  <HiddenSlides>1</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45</vt:i4>
      </vt:variant>
    </vt:vector>
  </HeadingPairs>
  <TitlesOfParts>
    <vt:vector size="62" baseType="lpstr">
      <vt:lpstr>맑은 고딕</vt:lpstr>
      <vt:lpstr>ＭＳ Ｐゴシック</vt:lpstr>
      <vt:lpstr>游ゴシック</vt:lpstr>
      <vt:lpstr>Alexandria</vt:lpstr>
      <vt:lpstr>Arial</vt:lpstr>
      <vt:lpstr>Calibri</vt:lpstr>
      <vt:lpstr>Calibri Light</vt:lpstr>
      <vt:lpstr>Open Sans</vt:lpstr>
      <vt:lpstr>PT Bold Heading</vt:lpstr>
      <vt:lpstr>Roboto</vt:lpstr>
      <vt:lpstr>Roboto Light</vt:lpstr>
      <vt:lpstr>Route 159 Light</vt:lpstr>
      <vt:lpstr>Route 159 SemiBold</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111</cp:revision>
  <dcterms:created xsi:type="dcterms:W3CDTF">2023-04-29T09:08:00Z</dcterms:created>
  <dcterms:modified xsi:type="dcterms:W3CDTF">2025-01-25T01:38:04Z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