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9" r:id="rId2"/>
  </p:sldMasterIdLst>
  <p:notesMasterIdLst>
    <p:notesMasterId r:id="rId43"/>
  </p:notesMasterIdLst>
  <p:sldIdLst>
    <p:sldId id="494" r:id="rId3"/>
    <p:sldId id="303" r:id="rId4"/>
    <p:sldId id="313" r:id="rId5"/>
    <p:sldId id="496" r:id="rId6"/>
    <p:sldId id="482" r:id="rId7"/>
    <p:sldId id="497" r:id="rId8"/>
    <p:sldId id="3494" r:id="rId9"/>
    <p:sldId id="484" r:id="rId10"/>
    <p:sldId id="258" r:id="rId11"/>
    <p:sldId id="3496" r:id="rId12"/>
    <p:sldId id="259" r:id="rId13"/>
    <p:sldId id="501" r:id="rId14"/>
    <p:sldId id="502" r:id="rId15"/>
    <p:sldId id="3497" r:id="rId16"/>
    <p:sldId id="261" r:id="rId17"/>
    <p:sldId id="367" r:id="rId18"/>
    <p:sldId id="368" r:id="rId19"/>
    <p:sldId id="489" r:id="rId20"/>
    <p:sldId id="276" r:id="rId21"/>
    <p:sldId id="490" r:id="rId22"/>
    <p:sldId id="370" r:id="rId23"/>
    <p:sldId id="491" r:id="rId24"/>
    <p:sldId id="351" r:id="rId25"/>
    <p:sldId id="381" r:id="rId26"/>
    <p:sldId id="371" r:id="rId27"/>
    <p:sldId id="488" r:id="rId28"/>
    <p:sldId id="492" r:id="rId29"/>
    <p:sldId id="352" r:id="rId30"/>
    <p:sldId id="493" r:id="rId31"/>
    <p:sldId id="376" r:id="rId32"/>
    <p:sldId id="353" r:id="rId33"/>
    <p:sldId id="374" r:id="rId34"/>
    <p:sldId id="3498" r:id="rId35"/>
    <p:sldId id="495" r:id="rId36"/>
    <p:sldId id="265" r:id="rId37"/>
    <p:sldId id="3505" r:id="rId38"/>
    <p:sldId id="354" r:id="rId39"/>
    <p:sldId id="3500" r:id="rId40"/>
    <p:sldId id="3506" r:id="rId41"/>
    <p:sldId id="35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82"/>
            <p14:sldId id="497"/>
            <p14:sldId id="3494"/>
            <p14:sldId id="484"/>
            <p14:sldId id="258"/>
            <p14:sldId id="3496"/>
            <p14:sldId id="259"/>
            <p14:sldId id="501"/>
            <p14:sldId id="502"/>
            <p14:sldId id="3497"/>
            <p14:sldId id="261"/>
            <p14:sldId id="367"/>
            <p14:sldId id="368"/>
            <p14:sldId id="489"/>
            <p14:sldId id="276"/>
            <p14:sldId id="490"/>
            <p14:sldId id="370"/>
            <p14:sldId id="491"/>
            <p14:sldId id="351"/>
            <p14:sldId id="381"/>
            <p14:sldId id="371"/>
            <p14:sldId id="488"/>
            <p14:sldId id="492"/>
            <p14:sldId id="352"/>
            <p14:sldId id="493"/>
            <p14:sldId id="376"/>
            <p14:sldId id="353"/>
            <p14:sldId id="374"/>
            <p14:sldId id="3498"/>
            <p14:sldId id="495"/>
            <p14:sldId id="265"/>
            <p14:sldId id="3505"/>
            <p14:sldId id="354"/>
            <p14:sldId id="3500"/>
            <p14:sldId id="3506"/>
            <p14:sldId id="350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1589" autoAdjust="0"/>
  </p:normalViewPr>
  <p:slideViewPr>
    <p:cSldViewPr snapToGrid="0">
      <p:cViewPr varScale="1">
        <p:scale>
          <a:sx n="74" d="100"/>
          <a:sy n="74" d="100"/>
        </p:scale>
        <p:origin x="35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42250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92160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2317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613219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26195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51671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49033" y="1046164"/>
            <a:ext cx="7315200" cy="579437"/>
          </a:xfrm>
          <a:prstGeom prst="roundRect">
            <a:avLst>
              <a:gd name="adj" fmla="val 32815"/>
            </a:avLst>
          </a:prstGeom>
        </p:spPr>
        <p:txBody>
          <a:bodyPr/>
          <a:lstStyle>
            <a:lvl1pPr>
              <a:defRPr>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Rectangle 6">
            <a:extLst>
              <a:ext uri="{FF2B5EF4-FFF2-40B4-BE49-F238E27FC236}">
                <a16:creationId xmlns:a16="http://schemas.microsoft.com/office/drawing/2014/main" id="{03C6457F-9EBD-47FD-9DB3-99176FA2C9C3}"/>
              </a:ext>
            </a:extLst>
          </p:cNvPr>
          <p:cNvSpPr>
            <a:spLocks noGrp="1" noChangeArrowheads="1"/>
          </p:cNvSpPr>
          <p:nvPr>
            <p:ph type="sldNum" sz="quarter" idx="10"/>
          </p:nvPr>
        </p:nvSpPr>
        <p:spPr>
          <a:xfrm>
            <a:off x="8026400" y="6400800"/>
            <a:ext cx="3251200" cy="304800"/>
          </a:xfrm>
        </p:spPr>
        <p:txBody>
          <a:bodyPr/>
          <a:lstStyle>
            <a:lvl1pPr>
              <a:defRPr/>
            </a:lvl1pPr>
          </a:lstStyle>
          <a:p>
            <a:pPr>
              <a:defRPr/>
            </a:pPr>
            <a:r>
              <a:rPr lang="en-US" altLang="en-US"/>
              <a:t>11</a:t>
            </a:r>
            <a:r>
              <a:rPr lang="en-US" altLang="en-US">
                <a:cs typeface="Arial" panose="020B0604020202020204" pitchFamily="34" charset="0"/>
              </a:rPr>
              <a:t>–</a:t>
            </a:r>
            <a:fld id="{3FA618D0-6F82-4FF6-B59D-CF379DE94952}" type="slidenum">
              <a:rPr lang="en-US" altLang="en-US"/>
              <a:pPr>
                <a:defRPr/>
              </a:pPr>
              <a:t>‹#›</a:t>
            </a:fld>
            <a:endParaRPr lang="en-US" altLang="en-US"/>
          </a:p>
        </p:txBody>
      </p:sp>
    </p:spTree>
    <p:extLst>
      <p:ext uri="{BB962C8B-B14F-4D97-AF65-F5344CB8AC3E}">
        <p14:creationId xmlns:p14="http://schemas.microsoft.com/office/powerpoint/2010/main" val="1685513536"/>
      </p:ext>
    </p:extLst>
  </p:cSld>
  <p:clrMapOvr>
    <a:masterClrMapping/>
  </p:clrMapOvr>
  <p:transition>
    <p:cut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7C253677-99CD-44FE-BF01-6BDCCB6325B7}"/>
              </a:ext>
            </a:extLst>
          </p:cNvPr>
          <p:cNvSpPr>
            <a:spLocks noGrp="1"/>
          </p:cNvSpPr>
          <p:nvPr>
            <p:ph type="dt" sz="half" idx="10"/>
          </p:nvPr>
        </p:nvSpPr>
        <p:spPr/>
        <p:txBody>
          <a:bodyPr/>
          <a:lstStyle>
            <a:lvl1pPr>
              <a:defRPr/>
            </a:lvl1pPr>
          </a:lstStyle>
          <a:p>
            <a:pPr>
              <a:defRPr/>
            </a:pPr>
            <a:fld id="{E3A84E8D-5BDD-4E83-A69B-A38BF55065F6}" type="datetimeFigureOut">
              <a:rPr lang="en-US"/>
              <a:pPr>
                <a:defRPr/>
              </a:pPr>
              <a:t>6/8/2026</a:t>
            </a:fld>
            <a:endParaRPr lang="en-US"/>
          </a:p>
        </p:txBody>
      </p:sp>
      <p:sp>
        <p:nvSpPr>
          <p:cNvPr id="5" name="Footer Placeholder 4">
            <a:extLst>
              <a:ext uri="{FF2B5EF4-FFF2-40B4-BE49-F238E27FC236}">
                <a16:creationId xmlns:a16="http://schemas.microsoft.com/office/drawing/2014/main" id="{364E4539-89DA-45DF-BDEA-211ED43E3A3D}"/>
              </a:ext>
            </a:extLst>
          </p:cNvPr>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901739470"/>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441DA6-EDA4-4F3B-BD1F-D7B8A60946AF}"/>
              </a:ext>
            </a:extLst>
          </p:cNvPr>
          <p:cNvSpPr/>
          <p:nvPr userDrawn="1"/>
        </p:nvSpPr>
        <p:spPr>
          <a:xfrm>
            <a:off x="618067" y="1685925"/>
            <a:ext cx="10811933"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350" dirty="0"/>
              <a:t>All these assets are crucial in varying degrees in different organizations. But the human assets are the “glue” that holds all the other assets together and guides their use to achieve results</a:t>
            </a:r>
          </a:p>
        </p:txBody>
      </p:sp>
      <p:sp>
        <p:nvSpPr>
          <p:cNvPr id="10" name="Rectangle 9">
            <a:extLst>
              <a:ext uri="{FF2B5EF4-FFF2-40B4-BE49-F238E27FC236}">
                <a16:creationId xmlns:a16="http://schemas.microsoft.com/office/drawing/2014/main" id="{F823D53B-E7B6-48CB-9DE8-C42E4457B069}"/>
              </a:ext>
            </a:extLst>
          </p:cNvPr>
          <p:cNvSpPr/>
          <p:nvPr userDrawn="1"/>
        </p:nvSpPr>
        <p:spPr>
          <a:xfrm>
            <a:off x="1659192" y="1089264"/>
            <a:ext cx="1226010"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11" name="TextBox 10">
            <a:extLst>
              <a:ext uri="{FF2B5EF4-FFF2-40B4-BE49-F238E27FC236}">
                <a16:creationId xmlns:a16="http://schemas.microsoft.com/office/drawing/2014/main" id="{0CAE5BCE-ECC8-4D45-9BA4-0A75449A32AD}"/>
              </a:ext>
            </a:extLst>
          </p:cNvPr>
          <p:cNvSpPr txBox="1">
            <a:spLocks noChangeArrowheads="1"/>
          </p:cNvSpPr>
          <p:nvPr userDrawn="1"/>
        </p:nvSpPr>
        <p:spPr bwMode="auto">
          <a:xfrm>
            <a:off x="1704929" y="1128713"/>
            <a:ext cx="1223435" cy="461962"/>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2400" dirty="0">
                <a:solidFill>
                  <a:schemeClr val="bg1"/>
                </a:solidFill>
                <a:cs typeface="Times New Roman" panose="02020603050405020304" pitchFamily="18" charset="0"/>
              </a:rPr>
              <a:t>Chapter</a:t>
            </a:r>
            <a:endParaRPr lang="en-US" altLang="en-US" sz="2800" dirty="0">
              <a:solidFill>
                <a:schemeClr val="bg1"/>
              </a:solidFill>
              <a:cs typeface="Times New Roman" panose="02020603050405020304" pitchFamily="18" charset="0"/>
            </a:endParaRPr>
          </a:p>
        </p:txBody>
      </p:sp>
      <p:sp>
        <p:nvSpPr>
          <p:cNvPr id="12" name="TextBox 11">
            <a:extLst>
              <a:ext uri="{FF2B5EF4-FFF2-40B4-BE49-F238E27FC236}">
                <a16:creationId xmlns:a16="http://schemas.microsoft.com/office/drawing/2014/main" id="{CE1DF883-6571-47A1-864A-75E2FEFC7FD9}"/>
              </a:ext>
            </a:extLst>
          </p:cNvPr>
          <p:cNvSpPr txBox="1">
            <a:spLocks noChangeArrowheads="1"/>
          </p:cNvSpPr>
          <p:nvPr userDrawn="1"/>
        </p:nvSpPr>
        <p:spPr bwMode="auto">
          <a:xfrm>
            <a:off x="1736220" y="1484452"/>
            <a:ext cx="1226010" cy="707886"/>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4000" b="1" dirty="0">
                <a:solidFill>
                  <a:schemeClr val="bg1"/>
                </a:solidFill>
                <a:cs typeface="Times New Roman" panose="02020603050405020304" pitchFamily="18" charset="0"/>
              </a:rPr>
              <a:t>11</a:t>
            </a:r>
            <a:endParaRPr lang="en-US" altLang="en-US" sz="1100" b="1" dirty="0">
              <a:solidFill>
                <a:schemeClr val="bg1"/>
              </a:solidFill>
              <a:cs typeface="Times New Roman" panose="02020603050405020304" pitchFamily="18" charset="0"/>
            </a:endParaRPr>
          </a:p>
        </p:txBody>
      </p:sp>
      <p:sp>
        <p:nvSpPr>
          <p:cNvPr id="2" name="Title 1"/>
          <p:cNvSpPr>
            <a:spLocks noGrp="1"/>
          </p:cNvSpPr>
          <p:nvPr>
            <p:ph type="title"/>
          </p:nvPr>
        </p:nvSpPr>
        <p:spPr>
          <a:xfrm>
            <a:off x="2988734" y="703262"/>
            <a:ext cx="7122584" cy="1325563"/>
          </a:xfrm>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Date Placeholder 3">
            <a:extLst>
              <a:ext uri="{FF2B5EF4-FFF2-40B4-BE49-F238E27FC236}">
                <a16:creationId xmlns:a16="http://schemas.microsoft.com/office/drawing/2014/main" id="{E732F553-A158-4139-A42F-B06FC0D87A03}"/>
              </a:ext>
            </a:extLst>
          </p:cNvPr>
          <p:cNvSpPr>
            <a:spLocks noGrp="1"/>
          </p:cNvSpPr>
          <p:nvPr>
            <p:ph type="dt" sz="half" idx="10"/>
          </p:nvPr>
        </p:nvSpPr>
        <p:spPr/>
        <p:txBody>
          <a:bodyPr/>
          <a:lstStyle>
            <a:lvl1pPr>
              <a:defRPr/>
            </a:lvl1pPr>
          </a:lstStyle>
          <a:p>
            <a:pPr>
              <a:defRPr/>
            </a:pPr>
            <a:fld id="{10685260-FC46-4622-8211-5E96DE35A6F8}" type="datetimeFigureOut">
              <a:rPr lang="en-US"/>
              <a:pPr>
                <a:defRPr/>
              </a:pPr>
              <a:t>6/8/2026</a:t>
            </a:fld>
            <a:endParaRPr lang="en-US"/>
          </a:p>
        </p:txBody>
      </p:sp>
      <p:sp>
        <p:nvSpPr>
          <p:cNvPr id="14" name="Footer Placeholder 4">
            <a:extLst>
              <a:ext uri="{FF2B5EF4-FFF2-40B4-BE49-F238E27FC236}">
                <a16:creationId xmlns:a16="http://schemas.microsoft.com/office/drawing/2014/main" id="{E1D247D6-1D3C-4F3D-AB1B-EB435252EBD7}"/>
              </a:ext>
            </a:extLst>
          </p:cNvPr>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49209594"/>
      </p:ext>
    </p:extLst>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0CE7679-6E96-4251-BECF-2274BE2D93B6}"/>
              </a:ext>
            </a:extLst>
          </p:cNvPr>
          <p:cNvSpPr>
            <a:spLocks noGrp="1"/>
          </p:cNvSpPr>
          <p:nvPr>
            <p:ph type="dt" sz="half" idx="10"/>
          </p:nvPr>
        </p:nvSpPr>
        <p:spPr/>
        <p:txBody>
          <a:bodyPr/>
          <a:lstStyle>
            <a:lvl1pPr>
              <a:defRPr/>
            </a:lvl1pPr>
          </a:lstStyle>
          <a:p>
            <a:pPr>
              <a:defRPr/>
            </a:pPr>
            <a:fld id="{92B60BAC-6838-4BDD-A369-C20135585F1F}" type="datetimeFigureOut">
              <a:rPr lang="en-US"/>
              <a:pPr>
                <a:defRPr/>
              </a:pPr>
              <a:t>6/8/2026</a:t>
            </a:fld>
            <a:endParaRPr lang="en-US"/>
          </a:p>
        </p:txBody>
      </p:sp>
      <p:sp>
        <p:nvSpPr>
          <p:cNvPr id="5" name="Footer Placeholder 4">
            <a:extLst>
              <a:ext uri="{FF2B5EF4-FFF2-40B4-BE49-F238E27FC236}">
                <a16:creationId xmlns:a16="http://schemas.microsoft.com/office/drawing/2014/main" id="{F9622BF8-F62A-4371-8BF5-972D7E96287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FA43A10-4801-4D6B-B459-7579A032B47C}"/>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BD2AAD25-1729-49B0-86D7-A25BFC918130}" type="slidenum">
              <a:rPr lang="en-US" altLang="en-US"/>
              <a:pPr>
                <a:defRPr/>
              </a:pPr>
              <a:t>‹#›</a:t>
            </a:fld>
            <a:endParaRPr lang="en-US" altLang="en-US"/>
          </a:p>
        </p:txBody>
      </p:sp>
    </p:spTree>
    <p:extLst>
      <p:ext uri="{BB962C8B-B14F-4D97-AF65-F5344CB8AC3E}">
        <p14:creationId xmlns:p14="http://schemas.microsoft.com/office/powerpoint/2010/main" val="353629934"/>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81B209-8C39-4F7C-8F27-F0A076A17F61}"/>
              </a:ext>
            </a:extLst>
          </p:cNvPr>
          <p:cNvSpPr>
            <a:spLocks noGrp="1"/>
          </p:cNvSpPr>
          <p:nvPr>
            <p:ph type="dt" sz="half" idx="10"/>
          </p:nvPr>
        </p:nvSpPr>
        <p:spPr/>
        <p:txBody>
          <a:bodyPr/>
          <a:lstStyle>
            <a:lvl1pPr>
              <a:defRPr/>
            </a:lvl1pPr>
          </a:lstStyle>
          <a:p>
            <a:pPr>
              <a:defRPr/>
            </a:pPr>
            <a:fld id="{D1C12F96-725D-4FBC-BFF4-93D20E6983B5}" type="datetimeFigureOut">
              <a:rPr lang="en-US"/>
              <a:pPr>
                <a:defRPr/>
              </a:pPr>
              <a:t>6/8/2026</a:t>
            </a:fld>
            <a:endParaRPr lang="en-US"/>
          </a:p>
        </p:txBody>
      </p:sp>
      <p:sp>
        <p:nvSpPr>
          <p:cNvPr id="6" name="Footer Placeholder 5">
            <a:extLst>
              <a:ext uri="{FF2B5EF4-FFF2-40B4-BE49-F238E27FC236}">
                <a16:creationId xmlns:a16="http://schemas.microsoft.com/office/drawing/2014/main" id="{11C385B2-4AA9-4444-9758-A9FF3D5A7BF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03659FA8-F42F-48C3-8948-01223A217D33}"/>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CD6F3C67-1EF6-47DF-A7CD-E5D44503C9ED}" type="slidenum">
              <a:rPr lang="en-US" altLang="en-US"/>
              <a:pPr>
                <a:defRPr/>
              </a:pPr>
              <a:t>‹#›</a:t>
            </a:fld>
            <a:endParaRPr lang="en-US" altLang="en-US"/>
          </a:p>
        </p:txBody>
      </p:sp>
    </p:spTree>
    <p:extLst>
      <p:ext uri="{BB962C8B-B14F-4D97-AF65-F5344CB8AC3E}">
        <p14:creationId xmlns:p14="http://schemas.microsoft.com/office/powerpoint/2010/main" val="3310037394"/>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F72E2F-7BD5-4D29-B2EF-83A34CA2CD6B}"/>
              </a:ext>
            </a:extLst>
          </p:cNvPr>
          <p:cNvSpPr>
            <a:spLocks noGrp="1"/>
          </p:cNvSpPr>
          <p:nvPr>
            <p:ph type="dt" sz="half" idx="10"/>
          </p:nvPr>
        </p:nvSpPr>
        <p:spPr/>
        <p:txBody>
          <a:bodyPr/>
          <a:lstStyle>
            <a:lvl1pPr>
              <a:defRPr/>
            </a:lvl1pPr>
          </a:lstStyle>
          <a:p>
            <a:pPr>
              <a:defRPr/>
            </a:pPr>
            <a:fld id="{2E7163C8-5CC8-45CD-8CAC-FDA1369535D1}" type="datetimeFigureOut">
              <a:rPr lang="en-US"/>
              <a:pPr>
                <a:defRPr/>
              </a:pPr>
              <a:t>6/8/2026</a:t>
            </a:fld>
            <a:endParaRPr lang="en-US"/>
          </a:p>
        </p:txBody>
      </p:sp>
      <p:sp>
        <p:nvSpPr>
          <p:cNvPr id="8" name="Footer Placeholder 7">
            <a:extLst>
              <a:ext uri="{FF2B5EF4-FFF2-40B4-BE49-F238E27FC236}">
                <a16:creationId xmlns:a16="http://schemas.microsoft.com/office/drawing/2014/main" id="{BFA85164-07A6-469F-A89D-04302414439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C91A6E6F-1F35-4261-AB98-3C04CF955EC4}"/>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2B83C684-8A50-48CD-B775-D66E1D6FBC25}" type="slidenum">
              <a:rPr lang="en-US" altLang="en-US"/>
              <a:pPr>
                <a:defRPr/>
              </a:pPr>
              <a:t>‹#›</a:t>
            </a:fld>
            <a:endParaRPr lang="en-US" altLang="en-US"/>
          </a:p>
        </p:txBody>
      </p:sp>
    </p:spTree>
    <p:extLst>
      <p:ext uri="{BB962C8B-B14F-4D97-AF65-F5344CB8AC3E}">
        <p14:creationId xmlns:p14="http://schemas.microsoft.com/office/powerpoint/2010/main" val="337828776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7DE188E-9FEB-4180-8DFF-F5599F675581}"/>
              </a:ext>
            </a:extLst>
          </p:cNvPr>
          <p:cNvSpPr/>
          <p:nvPr userDrawn="1"/>
        </p:nvSpPr>
        <p:spPr>
          <a:xfrm>
            <a:off x="618067" y="1685925"/>
            <a:ext cx="10811933"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350"/>
              <a:t>All these assets are crucial in varying degrees in different organizations. But the human assets are the “glue” that holds all the other assets together and guides their use to achieve results</a:t>
            </a:r>
            <a:endParaRPr lang="en-US" sz="1350" dirty="0"/>
          </a:p>
        </p:txBody>
      </p:sp>
      <p:sp>
        <p:nvSpPr>
          <p:cNvPr id="2" name="Title 1"/>
          <p:cNvSpPr>
            <a:spLocks noGrp="1"/>
          </p:cNvSpPr>
          <p:nvPr>
            <p:ph type="title"/>
          </p:nvPr>
        </p:nvSpPr>
        <p:spPr>
          <a:xfrm>
            <a:off x="3162299" y="659685"/>
            <a:ext cx="6137229" cy="1300026"/>
          </a:xfrm>
        </p:spPr>
        <p:txBody>
          <a:bodyPr/>
          <a:lstStyle/>
          <a:p>
            <a:r>
              <a:rPr lang="en-US" dirty="0"/>
              <a:t>Click to edit Master title style</a:t>
            </a:r>
          </a:p>
        </p:txBody>
      </p:sp>
      <p:sp>
        <p:nvSpPr>
          <p:cNvPr id="19" name="Rectangle 18">
            <a:extLst>
              <a:ext uri="{FF2B5EF4-FFF2-40B4-BE49-F238E27FC236}">
                <a16:creationId xmlns:a16="http://schemas.microsoft.com/office/drawing/2014/main" id="{D3B15662-E848-48EF-A963-4072C1FD3B6E}"/>
              </a:ext>
            </a:extLst>
          </p:cNvPr>
          <p:cNvSpPr/>
          <p:nvPr userDrawn="1"/>
        </p:nvSpPr>
        <p:spPr>
          <a:xfrm>
            <a:off x="1659192" y="1089264"/>
            <a:ext cx="1226010"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20" name="TextBox 19">
            <a:extLst>
              <a:ext uri="{FF2B5EF4-FFF2-40B4-BE49-F238E27FC236}">
                <a16:creationId xmlns:a16="http://schemas.microsoft.com/office/drawing/2014/main" id="{B9023DA7-06C3-42BA-9B0A-CB91E2BA904F}"/>
              </a:ext>
            </a:extLst>
          </p:cNvPr>
          <p:cNvSpPr txBox="1">
            <a:spLocks noChangeArrowheads="1"/>
          </p:cNvSpPr>
          <p:nvPr userDrawn="1"/>
        </p:nvSpPr>
        <p:spPr bwMode="auto">
          <a:xfrm>
            <a:off x="1704929" y="1128713"/>
            <a:ext cx="1223435" cy="461962"/>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2400" dirty="0">
                <a:solidFill>
                  <a:schemeClr val="bg1"/>
                </a:solidFill>
                <a:cs typeface="Times New Roman" panose="02020603050405020304" pitchFamily="18" charset="0"/>
              </a:rPr>
              <a:t>Chapter</a:t>
            </a:r>
            <a:endParaRPr lang="en-US" altLang="en-US" sz="2800" dirty="0">
              <a:solidFill>
                <a:schemeClr val="bg1"/>
              </a:solidFill>
              <a:cs typeface="Times New Roman" panose="02020603050405020304" pitchFamily="18" charset="0"/>
            </a:endParaRPr>
          </a:p>
        </p:txBody>
      </p:sp>
      <p:sp>
        <p:nvSpPr>
          <p:cNvPr id="21" name="TextBox 20">
            <a:extLst>
              <a:ext uri="{FF2B5EF4-FFF2-40B4-BE49-F238E27FC236}">
                <a16:creationId xmlns:a16="http://schemas.microsoft.com/office/drawing/2014/main" id="{E0805F8E-82DE-45B4-B7CA-2655028B9D66}"/>
              </a:ext>
            </a:extLst>
          </p:cNvPr>
          <p:cNvSpPr txBox="1">
            <a:spLocks noChangeArrowheads="1"/>
          </p:cNvSpPr>
          <p:nvPr userDrawn="1"/>
        </p:nvSpPr>
        <p:spPr bwMode="auto">
          <a:xfrm>
            <a:off x="1736220" y="1484452"/>
            <a:ext cx="1226010" cy="707886"/>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4000" b="1" dirty="0">
                <a:solidFill>
                  <a:schemeClr val="bg1"/>
                </a:solidFill>
                <a:cs typeface="Times New Roman" panose="02020603050405020304" pitchFamily="18" charset="0"/>
              </a:rPr>
              <a:t>11</a:t>
            </a:r>
            <a:endParaRPr lang="en-US" altLang="en-US" sz="1100" b="1"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4087808509"/>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F43D5-F7E7-474A-B77C-8A2658D9A36B}"/>
              </a:ext>
            </a:extLst>
          </p:cNvPr>
          <p:cNvSpPr>
            <a:spLocks noGrp="1"/>
          </p:cNvSpPr>
          <p:nvPr>
            <p:ph type="dt" sz="half" idx="10"/>
          </p:nvPr>
        </p:nvSpPr>
        <p:spPr/>
        <p:txBody>
          <a:bodyPr/>
          <a:lstStyle>
            <a:lvl1pPr>
              <a:defRPr/>
            </a:lvl1pPr>
          </a:lstStyle>
          <a:p>
            <a:pPr>
              <a:defRPr/>
            </a:pPr>
            <a:fld id="{CEF5F7DB-27DB-4C5C-BAF2-A9F1D2AB360A}" type="datetimeFigureOut">
              <a:rPr lang="en-US"/>
              <a:pPr>
                <a:defRPr/>
              </a:pPr>
              <a:t>6/8/2026</a:t>
            </a:fld>
            <a:endParaRPr lang="en-US"/>
          </a:p>
        </p:txBody>
      </p:sp>
      <p:sp>
        <p:nvSpPr>
          <p:cNvPr id="3" name="Footer Placeholder 2">
            <a:extLst>
              <a:ext uri="{FF2B5EF4-FFF2-40B4-BE49-F238E27FC236}">
                <a16:creationId xmlns:a16="http://schemas.microsoft.com/office/drawing/2014/main" id="{C54224E0-423C-4AE0-B4E5-D694E69FBF5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F28917CD-7E39-485C-B459-8431AA23D265}"/>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438C4229-AFD5-4361-9B7A-824702E72B40}" type="slidenum">
              <a:rPr lang="en-US" altLang="en-US"/>
              <a:pPr>
                <a:defRPr/>
              </a:pPr>
              <a:t>‹#›</a:t>
            </a:fld>
            <a:endParaRPr lang="en-US" altLang="en-US"/>
          </a:p>
        </p:txBody>
      </p:sp>
    </p:spTree>
    <p:extLst>
      <p:ext uri="{BB962C8B-B14F-4D97-AF65-F5344CB8AC3E}">
        <p14:creationId xmlns:p14="http://schemas.microsoft.com/office/powerpoint/2010/main" val="4249296247"/>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FAF912-E4A0-4DC9-A1B7-13D2EB2AA7C6}"/>
              </a:ext>
            </a:extLst>
          </p:cNvPr>
          <p:cNvSpPr>
            <a:spLocks noGrp="1"/>
          </p:cNvSpPr>
          <p:nvPr>
            <p:ph type="dt" sz="half" idx="10"/>
          </p:nvPr>
        </p:nvSpPr>
        <p:spPr/>
        <p:txBody>
          <a:bodyPr/>
          <a:lstStyle>
            <a:lvl1pPr>
              <a:defRPr/>
            </a:lvl1pPr>
          </a:lstStyle>
          <a:p>
            <a:pPr>
              <a:defRPr/>
            </a:pPr>
            <a:fld id="{F03C1614-B065-4974-B9B1-E3E7A9960C37}" type="datetimeFigureOut">
              <a:rPr lang="en-US"/>
              <a:pPr>
                <a:defRPr/>
              </a:pPr>
              <a:t>6/8/2026</a:t>
            </a:fld>
            <a:endParaRPr lang="en-US"/>
          </a:p>
        </p:txBody>
      </p:sp>
      <p:sp>
        <p:nvSpPr>
          <p:cNvPr id="6" name="Footer Placeholder 5">
            <a:extLst>
              <a:ext uri="{FF2B5EF4-FFF2-40B4-BE49-F238E27FC236}">
                <a16:creationId xmlns:a16="http://schemas.microsoft.com/office/drawing/2014/main" id="{CE7CD33A-D906-43A3-A83F-3B88BC6C128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4A2FA698-68DF-4938-B25D-02BC51A7E374}"/>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00D2F9F0-0F60-453B-B458-5177FB37AD4E}" type="slidenum">
              <a:rPr lang="en-US" altLang="en-US"/>
              <a:pPr>
                <a:defRPr/>
              </a:pPr>
              <a:t>‹#›</a:t>
            </a:fld>
            <a:endParaRPr lang="en-US" altLang="en-US"/>
          </a:p>
        </p:txBody>
      </p:sp>
    </p:spTree>
    <p:extLst>
      <p:ext uri="{BB962C8B-B14F-4D97-AF65-F5344CB8AC3E}">
        <p14:creationId xmlns:p14="http://schemas.microsoft.com/office/powerpoint/2010/main" val="2279729879"/>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F705BBA-380C-425B-BEDA-1AC303E2297D}"/>
              </a:ext>
            </a:extLst>
          </p:cNvPr>
          <p:cNvSpPr>
            <a:spLocks noGrp="1"/>
          </p:cNvSpPr>
          <p:nvPr>
            <p:ph type="dt" sz="half" idx="10"/>
          </p:nvPr>
        </p:nvSpPr>
        <p:spPr/>
        <p:txBody>
          <a:bodyPr/>
          <a:lstStyle>
            <a:lvl1pPr>
              <a:defRPr/>
            </a:lvl1pPr>
          </a:lstStyle>
          <a:p>
            <a:pPr>
              <a:defRPr/>
            </a:pPr>
            <a:fld id="{D0465142-24DA-48A6-BC7B-8F22E113019B}" type="datetimeFigureOut">
              <a:rPr lang="en-US"/>
              <a:pPr>
                <a:defRPr/>
              </a:pPr>
              <a:t>6/8/2026</a:t>
            </a:fld>
            <a:endParaRPr lang="en-US"/>
          </a:p>
        </p:txBody>
      </p:sp>
      <p:sp>
        <p:nvSpPr>
          <p:cNvPr id="6" name="Footer Placeholder 5">
            <a:extLst>
              <a:ext uri="{FF2B5EF4-FFF2-40B4-BE49-F238E27FC236}">
                <a16:creationId xmlns:a16="http://schemas.microsoft.com/office/drawing/2014/main" id="{B9542C7A-8236-4800-A059-75D17031C13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E9657BC4-5CBF-4806-A082-8323EC17AF02}"/>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16929359-8C26-409C-B707-AD2366DD1450}" type="slidenum">
              <a:rPr lang="en-US" altLang="en-US"/>
              <a:pPr>
                <a:defRPr/>
              </a:pPr>
              <a:t>‹#›</a:t>
            </a:fld>
            <a:endParaRPr lang="en-US" altLang="en-US"/>
          </a:p>
        </p:txBody>
      </p:sp>
    </p:spTree>
    <p:extLst>
      <p:ext uri="{BB962C8B-B14F-4D97-AF65-F5344CB8AC3E}">
        <p14:creationId xmlns:p14="http://schemas.microsoft.com/office/powerpoint/2010/main" val="180070518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EF0B54-9834-4650-BE16-80A29A3C0D35}"/>
              </a:ext>
            </a:extLst>
          </p:cNvPr>
          <p:cNvSpPr>
            <a:spLocks noGrp="1"/>
          </p:cNvSpPr>
          <p:nvPr>
            <p:ph type="dt" sz="half" idx="10"/>
          </p:nvPr>
        </p:nvSpPr>
        <p:spPr/>
        <p:txBody>
          <a:bodyPr/>
          <a:lstStyle>
            <a:lvl1pPr>
              <a:defRPr/>
            </a:lvl1pPr>
          </a:lstStyle>
          <a:p>
            <a:pPr>
              <a:defRPr/>
            </a:pPr>
            <a:fld id="{0D920C61-0D1F-4029-9758-B9D9011C9792}" type="datetimeFigureOut">
              <a:rPr lang="en-US"/>
              <a:pPr>
                <a:defRPr/>
              </a:pPr>
              <a:t>6/8/2026</a:t>
            </a:fld>
            <a:endParaRPr lang="en-US"/>
          </a:p>
        </p:txBody>
      </p:sp>
      <p:sp>
        <p:nvSpPr>
          <p:cNvPr id="5" name="Footer Placeholder 4">
            <a:extLst>
              <a:ext uri="{FF2B5EF4-FFF2-40B4-BE49-F238E27FC236}">
                <a16:creationId xmlns:a16="http://schemas.microsoft.com/office/drawing/2014/main" id="{18FD09B0-11D1-4532-A8F6-62CD3F2F68C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7059D63-4D42-442C-9F8A-6C38290B37C8}"/>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D5DF6F7A-0010-4763-ADF1-7DC731257B2E}" type="slidenum">
              <a:rPr lang="en-US" altLang="en-US"/>
              <a:pPr>
                <a:defRPr/>
              </a:pPr>
              <a:t>‹#›</a:t>
            </a:fld>
            <a:endParaRPr lang="en-US" altLang="en-US"/>
          </a:p>
        </p:txBody>
      </p:sp>
    </p:spTree>
    <p:extLst>
      <p:ext uri="{BB962C8B-B14F-4D97-AF65-F5344CB8AC3E}">
        <p14:creationId xmlns:p14="http://schemas.microsoft.com/office/powerpoint/2010/main" val="37611609"/>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7F5432-1279-4BFA-A242-CE9D2A80B295}"/>
              </a:ext>
            </a:extLst>
          </p:cNvPr>
          <p:cNvSpPr>
            <a:spLocks noGrp="1"/>
          </p:cNvSpPr>
          <p:nvPr>
            <p:ph type="dt" sz="half" idx="10"/>
          </p:nvPr>
        </p:nvSpPr>
        <p:spPr/>
        <p:txBody>
          <a:bodyPr/>
          <a:lstStyle>
            <a:lvl1pPr>
              <a:defRPr/>
            </a:lvl1pPr>
          </a:lstStyle>
          <a:p>
            <a:pPr>
              <a:defRPr/>
            </a:pPr>
            <a:fld id="{2533909D-109D-426E-A6FF-39DE367D65A5}" type="datetimeFigureOut">
              <a:rPr lang="en-US"/>
              <a:pPr>
                <a:defRPr/>
              </a:pPr>
              <a:t>6/8/2026</a:t>
            </a:fld>
            <a:endParaRPr lang="en-US"/>
          </a:p>
        </p:txBody>
      </p:sp>
      <p:sp>
        <p:nvSpPr>
          <p:cNvPr id="5" name="Footer Placeholder 4">
            <a:extLst>
              <a:ext uri="{FF2B5EF4-FFF2-40B4-BE49-F238E27FC236}">
                <a16:creationId xmlns:a16="http://schemas.microsoft.com/office/drawing/2014/main" id="{70FB5883-B7E4-4FFE-8AAB-DAF5E21D867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62026CB-99D9-4B21-B304-A900D2AC4B86}"/>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BAB657D7-EB11-41F4-8B7F-DDDD611F610D}" type="slidenum">
              <a:rPr lang="en-US" altLang="en-US"/>
              <a:pPr>
                <a:defRPr/>
              </a:pPr>
              <a:t>‹#›</a:t>
            </a:fld>
            <a:endParaRPr lang="en-US" altLang="en-US"/>
          </a:p>
        </p:txBody>
      </p:sp>
    </p:spTree>
    <p:extLst>
      <p:ext uri="{BB962C8B-B14F-4D97-AF65-F5344CB8AC3E}">
        <p14:creationId xmlns:p14="http://schemas.microsoft.com/office/powerpoint/2010/main" val="2717179386"/>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r>
              <a:rPr lang="en-US" noProof="0"/>
              <a:t>Click icon to add picture</a:t>
            </a:r>
          </a:p>
        </p:txBody>
      </p:sp>
    </p:spTree>
    <p:extLst>
      <p:ext uri="{BB962C8B-B14F-4D97-AF65-F5344CB8AC3E}">
        <p14:creationId xmlns:p14="http://schemas.microsoft.com/office/powerpoint/2010/main" val="2019463993"/>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307214957"/>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787662734"/>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2900242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844026041"/>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1651204768"/>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651832015"/>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31638" y="836712"/>
            <a:ext cx="7968885" cy="873050"/>
          </a:xfrm>
          <a:prstGeom prst="roundRect">
            <a:avLst>
              <a:gd name="adj" fmla="val 32815"/>
            </a:avLst>
          </a:prstGeom>
        </p:spPr>
        <p:txBody>
          <a:bodyPr anchor="b"/>
          <a:lstStyle>
            <a:lvl1pPr algn="ctr">
              <a:defRPr sz="2800">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2433218247"/>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49033" y="1046164"/>
            <a:ext cx="7315200" cy="579437"/>
          </a:xfrm>
          <a:prstGeom prst="roundRect">
            <a:avLst>
              <a:gd name="adj" fmla="val 32815"/>
            </a:avLst>
          </a:prstGeom>
        </p:spPr>
        <p:txBody>
          <a:bodyPr/>
          <a:lstStyle>
            <a:lvl1pPr>
              <a:defRPr>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Rectangle 6">
            <a:extLst>
              <a:ext uri="{FF2B5EF4-FFF2-40B4-BE49-F238E27FC236}">
                <a16:creationId xmlns:a16="http://schemas.microsoft.com/office/drawing/2014/main" id="{0218D149-A2DC-49EB-AB62-F4DCECC42094}"/>
              </a:ext>
            </a:extLst>
          </p:cNvPr>
          <p:cNvSpPr>
            <a:spLocks noGrp="1" noChangeArrowheads="1"/>
          </p:cNvSpPr>
          <p:nvPr>
            <p:ph type="sldNum" sz="quarter" idx="10"/>
          </p:nvPr>
        </p:nvSpPr>
        <p:spPr>
          <a:xfrm>
            <a:off x="8026400" y="6400800"/>
            <a:ext cx="3251200" cy="304800"/>
          </a:xfrm>
        </p:spPr>
        <p:txBody>
          <a:bodyPr/>
          <a:lstStyle>
            <a:lvl1pPr>
              <a:defRPr/>
            </a:lvl1pPr>
          </a:lstStyle>
          <a:p>
            <a:pPr>
              <a:defRPr/>
            </a:pPr>
            <a:r>
              <a:rPr lang="en-US" altLang="en-US"/>
              <a:t>11</a:t>
            </a:r>
            <a:r>
              <a:rPr lang="en-US" altLang="en-US">
                <a:cs typeface="Arial" panose="020B0604020202020204" pitchFamily="34" charset="0"/>
              </a:rPr>
              <a:t>–</a:t>
            </a:r>
            <a:fld id="{B67DBB68-1BBE-48D3-8239-584345F3FA56}" type="slidenum">
              <a:rPr lang="en-US" altLang="en-US"/>
              <a:pPr>
                <a:defRPr/>
              </a:pPr>
              <a:t>‹#›</a:t>
            </a:fld>
            <a:endParaRPr lang="en-US" altLang="en-US"/>
          </a:p>
        </p:txBody>
      </p:sp>
    </p:spTree>
    <p:extLst>
      <p:ext uri="{BB962C8B-B14F-4D97-AF65-F5344CB8AC3E}">
        <p14:creationId xmlns:p14="http://schemas.microsoft.com/office/powerpoint/2010/main" val="2403223076"/>
      </p:ext>
    </p:extLst>
  </p:cSld>
  <p:clrMapOvr>
    <a:masterClrMapping/>
  </p:clrMapOvr>
  <p:transition>
    <p:cut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theme" Target="../theme/theme2.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2.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42" name="Title Placeholder 1">
            <a:extLst>
              <a:ext uri="{FF2B5EF4-FFF2-40B4-BE49-F238E27FC236}">
                <a16:creationId xmlns:a16="http://schemas.microsoft.com/office/drawing/2014/main" id="{214B0CAF-0A5F-4860-8245-4249B9E56AF8}"/>
              </a:ext>
            </a:extLst>
          </p:cNvPr>
          <p:cNvSpPr>
            <a:spLocks noGrp="1" noChangeArrowheads="1"/>
          </p:cNvSpPr>
          <p:nvPr>
            <p:ph type="title"/>
          </p:nvPr>
        </p:nvSpPr>
        <p:spPr bwMode="auto">
          <a:xfrm>
            <a:off x="863600" y="663576"/>
            <a:ext cx="895773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43" name="Text Placeholder 2">
            <a:extLst>
              <a:ext uri="{FF2B5EF4-FFF2-40B4-BE49-F238E27FC236}">
                <a16:creationId xmlns:a16="http://schemas.microsoft.com/office/drawing/2014/main" id="{8877CE14-E8C0-4CF9-AEC2-252F8E7DA182}"/>
              </a:ext>
            </a:extLst>
          </p:cNvPr>
          <p:cNvSpPr>
            <a:spLocks noGrp="1" noChangeArrowheads="1"/>
          </p:cNvSpPr>
          <p:nvPr>
            <p:ph type="body" idx="1"/>
          </p:nvPr>
        </p:nvSpPr>
        <p:spPr bwMode="auto">
          <a:xfrm>
            <a:off x="1037721" y="2289589"/>
            <a:ext cx="9489017" cy="337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EF735A8-93C5-48F4-8ECC-CE934714AE18}"/>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983F1F18-DECE-49C2-B1BF-86B5A37C4B0B}" type="datetimeFigureOut">
              <a:rPr lang="en-US"/>
              <a:pPr>
                <a:defRPr/>
              </a:pPr>
              <a:t>6/8/2026</a:t>
            </a:fld>
            <a:endParaRPr lang="en-US"/>
          </a:p>
        </p:txBody>
      </p:sp>
      <p:sp>
        <p:nvSpPr>
          <p:cNvPr id="5" name="Footer Placeholder 4">
            <a:extLst>
              <a:ext uri="{FF2B5EF4-FFF2-40B4-BE49-F238E27FC236}">
                <a16:creationId xmlns:a16="http://schemas.microsoft.com/office/drawing/2014/main" id="{4F674A97-1371-44D0-BCEE-BD91CBEBDCB5}"/>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D63AE5E-20D7-4E80-AF78-A27E3166632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CDE9812-3587-4099-82C8-5E17BABA578E}" type="slidenum">
              <a:rPr lang="en-US"/>
              <a:pPr>
                <a:defRPr/>
              </a:pPr>
              <a:t>‹#›</a:t>
            </a:fld>
            <a:endParaRPr lang="en-US"/>
          </a:p>
        </p:txBody>
      </p:sp>
      <p:pic>
        <p:nvPicPr>
          <p:cNvPr id="10247" name="Graphic 21">
            <a:extLst>
              <a:ext uri="{FF2B5EF4-FFF2-40B4-BE49-F238E27FC236}">
                <a16:creationId xmlns:a16="http://schemas.microsoft.com/office/drawing/2014/main" id="{36F296C4-6DB7-4C23-8AB9-4D152C23D42A}"/>
              </a:ext>
            </a:extLst>
          </p:cNvPr>
          <p:cNvPicPr>
            <a:picLocks noChangeAspect="1" noChangeArrowheads="1"/>
          </p:cNvPicPr>
          <p:nvPr userDrawn="1"/>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94148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Lst>
  <p:transition>
    <p:cut thruBlk="1"/>
  </p:transition>
  <p:hf sldNum="0" hdr="0" ftr="0" dt="0"/>
  <p:txStyles>
    <p:titleStyle>
      <a:lvl1pPr algn="ctr" defTabSz="685800" rtl="0" eaLnBrk="0" fontAlgn="base" hangingPunct="0">
        <a:lnSpc>
          <a:spcPct val="90000"/>
        </a:lnSpc>
        <a:spcBef>
          <a:spcPct val="0"/>
        </a:spcBef>
        <a:spcAft>
          <a:spcPct val="0"/>
        </a:spcAft>
        <a:defRPr sz="2800" b="1" kern="1200">
          <a:solidFill>
            <a:schemeClr val="tx1"/>
          </a:solidFill>
          <a:latin typeface="Times New Roman" panose="02020603050405020304" pitchFamily="18" charset="0"/>
          <a:ea typeface="+mj-ea"/>
          <a:cs typeface="Times New Roman" panose="02020603050405020304" pitchFamily="18" charset="0"/>
        </a:defRPr>
      </a:lvl1pPr>
      <a:lvl2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2pPr>
      <a:lvl3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3pPr>
      <a:lvl4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4pPr>
      <a:lvl5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6.xml"/><Relationship Id="rId1" Type="http://schemas.openxmlformats.org/officeDocument/2006/relationships/tags" Target="../tags/tag1.xml"/><Relationship Id="rId6" Type="http://schemas.openxmlformats.org/officeDocument/2006/relationships/image" Target="../media/image15.png"/><Relationship Id="rId5" Type="http://schemas.openxmlformats.org/officeDocument/2006/relationships/image" Target="../media/image14.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3.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7.png"/><Relationship Id="rId3" Type="http://schemas.openxmlformats.org/officeDocument/2006/relationships/image" Target="../media/image49.png"/><Relationship Id="rId7" Type="http://schemas.openxmlformats.org/officeDocument/2006/relationships/image" Target="../media/image52.png"/><Relationship Id="rId12" Type="http://schemas.openxmlformats.org/officeDocument/2006/relationships/image" Target="../media/image56.png"/><Relationship Id="rId2" Type="http://schemas.openxmlformats.org/officeDocument/2006/relationships/notesSlide" Target="../notesSlides/notesSlide10.xml"/><Relationship Id="rId1" Type="http://schemas.openxmlformats.org/officeDocument/2006/relationships/slideLayout" Target="../slideLayouts/slideLayout36.xml"/><Relationship Id="rId6" Type="http://schemas.openxmlformats.org/officeDocument/2006/relationships/image" Target="../media/image51.png"/><Relationship Id="rId11" Type="http://schemas.openxmlformats.org/officeDocument/2006/relationships/image" Target="../media/image55.png"/><Relationship Id="rId5" Type="http://schemas.openxmlformats.org/officeDocument/2006/relationships/image" Target="../media/image43.png"/><Relationship Id="rId15" Type="http://schemas.openxmlformats.org/officeDocument/2006/relationships/image" Target="../media/image59.png"/><Relationship Id="rId10" Type="http://schemas.openxmlformats.org/officeDocument/2006/relationships/image" Target="../media/image42.png"/><Relationship Id="rId4" Type="http://schemas.openxmlformats.org/officeDocument/2006/relationships/image" Target="../media/image50.png"/><Relationship Id="rId9" Type="http://schemas.openxmlformats.org/officeDocument/2006/relationships/image" Target="../media/image54.png"/><Relationship Id="rId14" Type="http://schemas.openxmlformats.org/officeDocument/2006/relationships/image" Target="../media/image58.png"/></Relationships>
</file>

<file path=ppt/slides/_rels/slide34.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image" Target="../media/image60.png"/><Relationship Id="rId1" Type="http://schemas.openxmlformats.org/officeDocument/2006/relationships/slideLayout" Target="../slideLayouts/slideLayout36.xml"/><Relationship Id="rId6" Type="http://schemas.openxmlformats.org/officeDocument/2006/relationships/image" Target="../media/image64.png"/><Relationship Id="rId5" Type="http://schemas.openxmlformats.org/officeDocument/2006/relationships/image" Target="../media/image63.pn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png"/></Relationships>
</file>

<file path=ppt/slides/_rels/slide35.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image" Target="../media/image69.png"/><Relationship Id="rId1" Type="http://schemas.openxmlformats.org/officeDocument/2006/relationships/slideLayout" Target="../slideLayouts/slideLayout23.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 Id="rId9" Type="http://schemas.openxmlformats.org/officeDocument/2006/relationships/image" Target="../media/image76.png"/></Relationships>
</file>

<file path=ppt/slides/_rels/slide36.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7.png"/><Relationship Id="rId3" Type="http://schemas.openxmlformats.org/officeDocument/2006/relationships/image" Target="../media/image78.png"/><Relationship Id="rId7" Type="http://schemas.openxmlformats.org/officeDocument/2006/relationships/image" Target="../media/image81.png"/><Relationship Id="rId12" Type="http://schemas.openxmlformats.org/officeDocument/2006/relationships/image" Target="../media/image86.png"/><Relationship Id="rId2" Type="http://schemas.openxmlformats.org/officeDocument/2006/relationships/image" Target="../media/image77.png"/><Relationship Id="rId1" Type="http://schemas.openxmlformats.org/officeDocument/2006/relationships/slideLayout" Target="../slideLayouts/slideLayout23.xml"/><Relationship Id="rId6" Type="http://schemas.openxmlformats.org/officeDocument/2006/relationships/image" Target="../media/image69.png"/><Relationship Id="rId11" Type="http://schemas.openxmlformats.org/officeDocument/2006/relationships/image" Target="../media/image85.png"/><Relationship Id="rId5" Type="http://schemas.openxmlformats.org/officeDocument/2006/relationships/image" Target="../media/image80.png"/><Relationship Id="rId15" Type="http://schemas.openxmlformats.org/officeDocument/2006/relationships/image" Target="../media/image89.png"/><Relationship Id="rId10" Type="http://schemas.openxmlformats.org/officeDocument/2006/relationships/image" Target="../media/image84.png"/><Relationship Id="rId4" Type="http://schemas.openxmlformats.org/officeDocument/2006/relationships/image" Target="../media/image79.png"/><Relationship Id="rId9" Type="http://schemas.openxmlformats.org/officeDocument/2006/relationships/image" Target="../media/image83.png"/><Relationship Id="rId14" Type="http://schemas.openxmlformats.org/officeDocument/2006/relationships/image" Target="../media/image8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91.svg"/><Relationship Id="rId2" Type="http://schemas.openxmlformats.org/officeDocument/2006/relationships/image" Target="../media/image90.jpeg"/><Relationship Id="rId1" Type="http://schemas.openxmlformats.org/officeDocument/2006/relationships/slideLayout" Target="../slideLayouts/slideLayout33.xml"/><Relationship Id="rId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08</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mc:AlternateContent xmlns:mc="http://schemas.openxmlformats.org/markup-compatibility/2006" xmlns:p14="http://schemas.microsoft.com/office/powerpoint/2010/main">
    <mc:Choice Requires="p14">
      <p:transition spd="slow" p14:dur="2000" advTm="11696"/>
    </mc:Choice>
    <mc:Fallback xmlns="">
      <p:transition spd="slow" advTm="116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62510" y="2551837"/>
            <a:ext cx="5804230" cy="1754326"/>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 Part 3: Developing HRM</a:t>
            </a:r>
          </a:p>
          <a:p>
            <a:pPr algn="ctr"/>
            <a:r>
              <a:rPr lang="en-US" sz="3600" b="1" dirty="0">
                <a:solidFill>
                  <a:srgbClr val="00B0F0"/>
                </a:solidFill>
                <a:latin typeface="Times New Roman" panose="02020603050405020304" pitchFamily="18" charset="0"/>
                <a:cs typeface="Times New Roman" panose="02020603050405020304" pitchFamily="18" charset="0"/>
              </a:rPr>
              <a:t>Performance Management and Appraisal</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08</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6323"/>
    </mc:Choice>
    <mc:Fallback xmlns="">
      <p:transition spd="slow" advTm="363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1"/>
            <a:ext cx="4213764" cy="4233363"/>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951449"/>
            <a:ext cx="404517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176116"/>
            <a:ext cx="8937317"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Identify the components of performance management systems.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Distinguish between performance management and performance appraisal.</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Explain the differences between administrative and developmental uses of performance appraisal.</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the importance of training managers and employees about performance appraisal and give examples of rater errors.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several concerns about appraisal feedback and ways to make it more effective</a:t>
            </a:r>
          </a:p>
        </p:txBody>
      </p:sp>
      <p:sp>
        <p:nvSpPr>
          <p:cNvPr id="32" name="Rectangle 31"/>
          <p:cNvSpPr/>
          <p:nvPr/>
        </p:nvSpPr>
        <p:spPr>
          <a:xfrm>
            <a:off x="3386537" y="9011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89566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16599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9744"/>
    </mc:Choice>
    <mc:Fallback xmlns="">
      <p:transition spd="slow" advTm="7974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6766" y="1083696"/>
            <a:ext cx="869208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Identifying and Measuring Employee Performance</a:t>
            </a:r>
          </a:p>
        </p:txBody>
      </p:sp>
      <p:sp>
        <p:nvSpPr>
          <p:cNvPr id="2" name="Rounded Rectangle 5">
            <a:extLst>
              <a:ext uri="{FF2B5EF4-FFF2-40B4-BE49-F238E27FC236}">
                <a16:creationId xmlns:a16="http://schemas.microsoft.com/office/drawing/2014/main" id="{A3E673EA-B130-DE7C-DC7A-CA6F04EAE3FC}"/>
              </a:ext>
            </a:extLst>
          </p:cNvPr>
          <p:cNvSpPr/>
          <p:nvPr/>
        </p:nvSpPr>
        <p:spPr>
          <a:xfrm>
            <a:off x="571485" y="2041247"/>
            <a:ext cx="3495587" cy="4435751"/>
          </a:xfrm>
          <a:prstGeom prst="roundRect">
            <a:avLst>
              <a:gd name="adj" fmla="val 8719"/>
            </a:avLst>
          </a:prstGeom>
          <a:solidFill>
            <a:srgbClr val="FFFFFF"/>
          </a:solidFill>
          <a:ln w="49530">
            <a:solidFill>
              <a:srgbClr val="1A237E"/>
            </a:solidFill>
          </a:ln>
        </p:spPr>
        <p:style>
          <a:lnRef idx="1">
            <a:schemeClr val="accent1"/>
          </a:lnRef>
          <a:fillRef idx="3">
            <a:schemeClr val="accent1"/>
          </a:fillRef>
          <a:effectRef idx="2">
            <a:schemeClr val="accent1"/>
          </a:effectRef>
          <a:fontRef idx="minor">
            <a:schemeClr val="lt1"/>
          </a:fontRef>
        </p:style>
        <p:txBody>
          <a:bodyPr rtlCol="0" anchor="ctr"/>
          <a:lstStyle/>
          <a:p>
            <a:endParaRPr lang="en-US" altLang="en-US"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070B1A-ACB7-E099-3FDC-6833DFEDF4AE}"/>
              </a:ext>
            </a:extLst>
          </p:cNvPr>
          <p:cNvSpPr txBox="1"/>
          <p:nvPr/>
        </p:nvSpPr>
        <p:spPr>
          <a:xfrm>
            <a:off x="738179" y="4192462"/>
            <a:ext cx="3158706" cy="326051"/>
          </a:xfrm>
          <a:prstGeom prst="rect">
            <a:avLst/>
          </a:prstGeom>
          <a:noFill/>
        </p:spPr>
        <p:txBody>
          <a:bodyPr wrap="square" lIns="182880" tIns="54864" rIns="73152" bIns="54864" anchor="ctr">
            <a:spAutoFit/>
          </a:bodyPr>
          <a:lstStyle/>
          <a:p>
            <a:pPr algn="l">
              <a:lnSpc>
                <a:spcPts val="1820"/>
              </a:lnSpc>
              <a:spcBef>
                <a:spcPts val="0"/>
              </a:spcBef>
              <a:spcAft>
                <a:spcPts val="780"/>
              </a:spcAft>
            </a:pPr>
            <a:r>
              <a:rPr sz="1400" dirty="0">
                <a:solidFill>
                  <a:srgbClr val="852F4A"/>
                </a:solidFill>
                <a:latin typeface="Times New Roman" panose="02020603050405020304" pitchFamily="18" charset="0"/>
                <a:cs typeface="Times New Roman" panose="02020603050405020304" pitchFamily="18" charset="0"/>
              </a:rPr>
              <a:t>Data-driven insights &amp; regular feedback</a:t>
            </a:r>
          </a:p>
        </p:txBody>
      </p:sp>
      <p:sp>
        <p:nvSpPr>
          <p:cNvPr id="12" name="TextBox 11">
            <a:extLst>
              <a:ext uri="{FF2B5EF4-FFF2-40B4-BE49-F238E27FC236}">
                <a16:creationId xmlns:a16="http://schemas.microsoft.com/office/drawing/2014/main" id="{2D222228-1E59-44FD-7D80-26F03C84F90E}"/>
              </a:ext>
            </a:extLst>
          </p:cNvPr>
          <p:cNvSpPr txBox="1"/>
          <p:nvPr/>
        </p:nvSpPr>
        <p:spPr>
          <a:xfrm>
            <a:off x="706482" y="4536322"/>
            <a:ext cx="3222099" cy="326051"/>
          </a:xfrm>
          <a:prstGeom prst="rect">
            <a:avLst/>
          </a:prstGeom>
          <a:noFill/>
        </p:spPr>
        <p:txBody>
          <a:bodyPr wrap="square" lIns="182880" tIns="54864" rIns="73152" bIns="54864" anchor="ctr">
            <a:spAutoFit/>
          </a:bodyPr>
          <a:lstStyle/>
          <a:p>
            <a:pPr algn="l">
              <a:lnSpc>
                <a:spcPts val="1820"/>
              </a:lnSpc>
              <a:spcBef>
                <a:spcPts val="0"/>
              </a:spcBef>
              <a:spcAft>
                <a:spcPts val="780"/>
              </a:spcAft>
            </a:pPr>
            <a:r>
              <a:rPr sz="1400" b="0" dirty="0">
                <a:solidFill>
                  <a:srgbClr val="852F4A"/>
                </a:solidFill>
                <a:latin typeface="Times New Roman" panose="02020603050405020304" pitchFamily="18" charset="0"/>
                <a:cs typeface="Times New Roman" panose="02020603050405020304" pitchFamily="18" charset="0"/>
              </a:rPr>
              <a:t>Integrates technology &amp; AI monitoring</a:t>
            </a:r>
          </a:p>
        </p:txBody>
      </p:sp>
      <p:sp>
        <p:nvSpPr>
          <p:cNvPr id="13" name="TextBox 12">
            <a:extLst>
              <a:ext uri="{FF2B5EF4-FFF2-40B4-BE49-F238E27FC236}">
                <a16:creationId xmlns:a16="http://schemas.microsoft.com/office/drawing/2014/main" id="{66654BA7-1B55-B7E6-66B8-505AA41BBAB1}"/>
              </a:ext>
            </a:extLst>
          </p:cNvPr>
          <p:cNvSpPr txBox="1"/>
          <p:nvPr/>
        </p:nvSpPr>
        <p:spPr>
          <a:xfrm>
            <a:off x="735783" y="4889416"/>
            <a:ext cx="2651816" cy="326051"/>
          </a:xfrm>
          <a:prstGeom prst="rect">
            <a:avLst/>
          </a:prstGeom>
          <a:noFill/>
        </p:spPr>
        <p:txBody>
          <a:bodyPr wrap="none" lIns="182880" tIns="54864" rIns="73152" bIns="54864" anchor="ctr">
            <a:spAutoFit/>
          </a:bodyPr>
          <a:lstStyle/>
          <a:p>
            <a:pPr>
              <a:lnSpc>
                <a:spcPts val="1820"/>
              </a:lnSpc>
              <a:spcBef>
                <a:spcPts val="0"/>
              </a:spcBef>
              <a:spcAft>
                <a:spcPts val="780"/>
              </a:spcAft>
            </a:pPr>
            <a:r>
              <a:rPr sz="1400" b="0" dirty="0">
                <a:solidFill>
                  <a:srgbClr val="852F4A"/>
                </a:solidFill>
                <a:latin typeface="Times New Roman" panose="02020603050405020304" pitchFamily="18" charset="0"/>
                <a:cs typeface="Times New Roman" panose="02020603050405020304" pitchFamily="18" charset="0"/>
              </a:rPr>
              <a:t>Focus on improvement &amp; growth</a:t>
            </a:r>
          </a:p>
        </p:txBody>
      </p:sp>
      <p:sp>
        <p:nvSpPr>
          <p:cNvPr id="14" name="Rounded Rectangle 11">
            <a:extLst>
              <a:ext uri="{FF2B5EF4-FFF2-40B4-BE49-F238E27FC236}">
                <a16:creationId xmlns:a16="http://schemas.microsoft.com/office/drawing/2014/main" id="{A098FE40-A87D-8332-61FF-A88C0E9346C0}"/>
              </a:ext>
            </a:extLst>
          </p:cNvPr>
          <p:cNvSpPr/>
          <p:nvPr/>
        </p:nvSpPr>
        <p:spPr>
          <a:xfrm>
            <a:off x="4352816" y="2041247"/>
            <a:ext cx="3495587" cy="4435752"/>
          </a:xfrm>
          <a:prstGeom prst="roundRect">
            <a:avLst>
              <a:gd name="adj" fmla="val 8719"/>
            </a:avLst>
          </a:prstGeom>
          <a:solidFill>
            <a:srgbClr val="FFFFFF"/>
          </a:solidFill>
          <a:ln w="49530">
            <a:solidFill>
              <a:srgbClr val="1A237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5" name="Picture 14" descr="image.png">
            <a:extLst>
              <a:ext uri="{FF2B5EF4-FFF2-40B4-BE49-F238E27FC236}">
                <a16:creationId xmlns:a16="http://schemas.microsoft.com/office/drawing/2014/main" id="{6F1771CF-D53F-3811-2A5B-DA4764239626}"/>
              </a:ext>
            </a:extLst>
          </p:cNvPr>
          <p:cNvPicPr>
            <a:picLocks noChangeAspect="1"/>
          </p:cNvPicPr>
          <p:nvPr/>
        </p:nvPicPr>
        <p:blipFill>
          <a:blip r:embed="rId3">
            <a:alphaModFix/>
          </a:blip>
          <a:stretch>
            <a:fillRect/>
          </a:stretch>
        </p:blipFill>
        <p:spPr>
          <a:xfrm>
            <a:off x="4638559" y="2269880"/>
            <a:ext cx="304792" cy="260838"/>
          </a:xfrm>
          <a:prstGeom prst="rect">
            <a:avLst/>
          </a:prstGeom>
        </p:spPr>
      </p:pic>
      <p:sp>
        <p:nvSpPr>
          <p:cNvPr id="16" name="TextBox 15">
            <a:extLst>
              <a:ext uri="{FF2B5EF4-FFF2-40B4-BE49-F238E27FC236}">
                <a16:creationId xmlns:a16="http://schemas.microsoft.com/office/drawing/2014/main" id="{30A36D95-257E-24C9-CA43-FA7E7EDC8706}"/>
              </a:ext>
            </a:extLst>
          </p:cNvPr>
          <p:cNvSpPr txBox="1"/>
          <p:nvPr/>
        </p:nvSpPr>
        <p:spPr>
          <a:xfrm>
            <a:off x="4638559" y="3874223"/>
            <a:ext cx="2597314" cy="326051"/>
          </a:xfrm>
          <a:prstGeom prst="rect">
            <a:avLst/>
          </a:prstGeom>
          <a:noFill/>
        </p:spPr>
        <p:txBody>
          <a:bodyPr wrap="none" lIns="182880" tIns="54864" rIns="73152" bIns="54864" anchor="ctr">
            <a:spAutoFit/>
          </a:bodyPr>
          <a:lstStyle/>
          <a:p>
            <a:pPr algn="l">
              <a:lnSpc>
                <a:spcPts val="1820"/>
              </a:lnSpc>
              <a:spcBef>
                <a:spcPts val="0"/>
              </a:spcBef>
              <a:spcAft>
                <a:spcPts val="780"/>
              </a:spcAft>
            </a:pPr>
            <a:r>
              <a:rPr sz="1400" b="0" dirty="0">
                <a:solidFill>
                  <a:srgbClr val="263238"/>
                </a:solidFill>
                <a:latin typeface="Times New Roman" panose="02020603050405020304" pitchFamily="18" charset="0"/>
                <a:cs typeface="Times New Roman" panose="02020603050405020304" pitchFamily="18" charset="0"/>
              </a:rPr>
              <a:t>Formal assessment vs. standards</a:t>
            </a:r>
          </a:p>
        </p:txBody>
      </p:sp>
      <p:sp>
        <p:nvSpPr>
          <p:cNvPr id="17" name="TextBox 16">
            <a:extLst>
              <a:ext uri="{FF2B5EF4-FFF2-40B4-BE49-F238E27FC236}">
                <a16:creationId xmlns:a16="http://schemas.microsoft.com/office/drawing/2014/main" id="{B7EDAE5F-DF6A-82A9-0DD6-96A6A4742971}"/>
              </a:ext>
            </a:extLst>
          </p:cNvPr>
          <p:cNvSpPr txBox="1"/>
          <p:nvPr/>
        </p:nvSpPr>
        <p:spPr>
          <a:xfrm>
            <a:off x="4638559" y="4287442"/>
            <a:ext cx="2924101" cy="556884"/>
          </a:xfrm>
          <a:prstGeom prst="rect">
            <a:avLst/>
          </a:prstGeom>
          <a:noFill/>
        </p:spPr>
        <p:txBody>
          <a:bodyPr wrap="square" lIns="182880" tIns="54864" rIns="73152" bIns="54864" anchor="ctr">
            <a:spAutoFit/>
          </a:bodyPr>
          <a:lstStyle/>
          <a:p>
            <a:pPr algn="l">
              <a:lnSpc>
                <a:spcPts val="1820"/>
              </a:lnSpc>
              <a:spcBef>
                <a:spcPts val="0"/>
              </a:spcBef>
              <a:spcAft>
                <a:spcPts val="780"/>
              </a:spcAft>
            </a:pPr>
            <a:r>
              <a:rPr sz="1400" b="0" dirty="0">
                <a:solidFill>
                  <a:srgbClr val="263238"/>
                </a:solidFill>
                <a:latin typeface="Times New Roman" panose="02020603050405020304" pitchFamily="18" charset="0"/>
                <a:cs typeface="Times New Roman" panose="02020603050405020304" pitchFamily="18" charset="0"/>
              </a:rPr>
              <a:t>Evaluates outcomes (What) &amp; behaviors (How)</a:t>
            </a:r>
          </a:p>
        </p:txBody>
      </p:sp>
      <p:sp>
        <p:nvSpPr>
          <p:cNvPr id="18" name="TextBox 17">
            <a:extLst>
              <a:ext uri="{FF2B5EF4-FFF2-40B4-BE49-F238E27FC236}">
                <a16:creationId xmlns:a16="http://schemas.microsoft.com/office/drawing/2014/main" id="{FD65A204-D06B-9284-C805-EB0703C36524}"/>
              </a:ext>
            </a:extLst>
          </p:cNvPr>
          <p:cNvSpPr txBox="1"/>
          <p:nvPr/>
        </p:nvSpPr>
        <p:spPr>
          <a:xfrm>
            <a:off x="4638559" y="4944668"/>
            <a:ext cx="2924101" cy="556884"/>
          </a:xfrm>
          <a:prstGeom prst="rect">
            <a:avLst/>
          </a:prstGeom>
          <a:noFill/>
        </p:spPr>
        <p:txBody>
          <a:bodyPr wrap="square" lIns="182880" tIns="54864" rIns="73152" bIns="54864" anchor="ctr">
            <a:spAutoFit/>
          </a:bodyPr>
          <a:lstStyle/>
          <a:p>
            <a:pPr algn="l">
              <a:lnSpc>
                <a:spcPts val="1820"/>
              </a:lnSpc>
              <a:spcBef>
                <a:spcPts val="0"/>
              </a:spcBef>
              <a:spcAft>
                <a:spcPts val="780"/>
              </a:spcAft>
            </a:pPr>
            <a:r>
              <a:rPr sz="1400" b="0" dirty="0">
                <a:solidFill>
                  <a:srgbClr val="263238"/>
                </a:solidFill>
                <a:latin typeface="Times New Roman" panose="02020603050405020304" pitchFamily="18" charset="0"/>
                <a:cs typeface="Times New Roman" panose="02020603050405020304" pitchFamily="18" charset="0"/>
              </a:rPr>
              <a:t>Complemented by continuous feedback</a:t>
            </a:r>
          </a:p>
        </p:txBody>
      </p:sp>
      <p:sp>
        <p:nvSpPr>
          <p:cNvPr id="19" name="TextBox 18">
            <a:extLst>
              <a:ext uri="{FF2B5EF4-FFF2-40B4-BE49-F238E27FC236}">
                <a16:creationId xmlns:a16="http://schemas.microsoft.com/office/drawing/2014/main" id="{70DB2F49-16AA-029E-E627-3A78CEC9E632}"/>
              </a:ext>
            </a:extLst>
          </p:cNvPr>
          <p:cNvSpPr txBox="1"/>
          <p:nvPr/>
        </p:nvSpPr>
        <p:spPr>
          <a:xfrm>
            <a:off x="4638559" y="5611419"/>
            <a:ext cx="2924101" cy="556884"/>
          </a:xfrm>
          <a:prstGeom prst="rect">
            <a:avLst/>
          </a:prstGeom>
          <a:noFill/>
        </p:spPr>
        <p:txBody>
          <a:bodyPr wrap="square" lIns="182880" tIns="54864" rIns="73152" bIns="54864" anchor="ctr">
            <a:spAutoFit/>
          </a:bodyPr>
          <a:lstStyle/>
          <a:p>
            <a:pPr algn="l">
              <a:lnSpc>
                <a:spcPts val="1820"/>
              </a:lnSpc>
              <a:spcBef>
                <a:spcPts val="0"/>
              </a:spcBef>
              <a:spcAft>
                <a:spcPts val="780"/>
              </a:spcAft>
            </a:pPr>
            <a:r>
              <a:rPr sz="1400" b="0" dirty="0">
                <a:solidFill>
                  <a:srgbClr val="263238"/>
                </a:solidFill>
                <a:latin typeface="Times New Roman" panose="02020603050405020304" pitchFamily="18" charset="0"/>
                <a:cs typeface="Times New Roman" panose="02020603050405020304" pitchFamily="18" charset="0"/>
              </a:rPr>
              <a:t>Real-time performance conversations</a:t>
            </a:r>
          </a:p>
        </p:txBody>
      </p:sp>
      <p:sp>
        <p:nvSpPr>
          <p:cNvPr id="20" name="Rounded Rectangle 17">
            <a:extLst>
              <a:ext uri="{FF2B5EF4-FFF2-40B4-BE49-F238E27FC236}">
                <a16:creationId xmlns:a16="http://schemas.microsoft.com/office/drawing/2014/main" id="{5549951A-9DD3-E7CF-6222-961965595082}"/>
              </a:ext>
            </a:extLst>
          </p:cNvPr>
          <p:cNvSpPr/>
          <p:nvPr/>
        </p:nvSpPr>
        <p:spPr>
          <a:xfrm>
            <a:off x="8124621" y="2041247"/>
            <a:ext cx="3495587" cy="4435752"/>
          </a:xfrm>
          <a:prstGeom prst="roundRect">
            <a:avLst>
              <a:gd name="adj" fmla="val 8719"/>
            </a:avLst>
          </a:prstGeom>
          <a:solidFill>
            <a:srgbClr val="FFFFFF"/>
          </a:solidFill>
          <a:ln w="49530">
            <a:solidFill>
              <a:srgbClr val="00968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21" name="Picture 20" descr="image.png">
            <a:extLst>
              <a:ext uri="{FF2B5EF4-FFF2-40B4-BE49-F238E27FC236}">
                <a16:creationId xmlns:a16="http://schemas.microsoft.com/office/drawing/2014/main" id="{48C4B4AB-82FE-2A01-1A50-4585EA0C1ECD}"/>
              </a:ext>
            </a:extLst>
          </p:cNvPr>
          <p:cNvPicPr>
            <a:picLocks noChangeAspect="1"/>
          </p:cNvPicPr>
          <p:nvPr/>
        </p:nvPicPr>
        <p:blipFill>
          <a:blip r:embed="rId4">
            <a:alphaModFix/>
          </a:blip>
          <a:stretch>
            <a:fillRect/>
          </a:stretch>
        </p:blipFill>
        <p:spPr>
          <a:xfrm>
            <a:off x="8410364" y="2442063"/>
            <a:ext cx="304792" cy="164123"/>
          </a:xfrm>
          <a:prstGeom prst="rect">
            <a:avLst/>
          </a:prstGeom>
        </p:spPr>
      </p:pic>
      <p:sp>
        <p:nvSpPr>
          <p:cNvPr id="22" name="TextBox 21">
            <a:extLst>
              <a:ext uri="{FF2B5EF4-FFF2-40B4-BE49-F238E27FC236}">
                <a16:creationId xmlns:a16="http://schemas.microsoft.com/office/drawing/2014/main" id="{5F6E6960-F576-2375-D825-BCB21A46005A}"/>
              </a:ext>
            </a:extLst>
          </p:cNvPr>
          <p:cNvSpPr txBox="1"/>
          <p:nvPr/>
        </p:nvSpPr>
        <p:spPr>
          <a:xfrm>
            <a:off x="8291395" y="2863247"/>
            <a:ext cx="3209843" cy="992901"/>
          </a:xfrm>
          <a:prstGeom prst="rect">
            <a:avLst/>
          </a:prstGeom>
          <a:noFill/>
        </p:spPr>
        <p:txBody>
          <a:bodyPr wrap="square" lIns="182880" tIns="54864" rIns="73152" bIns="54864" anchor="ctr">
            <a:spAutoFit/>
          </a:bodyPr>
          <a:lstStyle/>
          <a:p>
            <a:pPr algn="l">
              <a:lnSpc>
                <a:spcPts val="1820"/>
              </a:lnSpc>
              <a:spcBef>
                <a:spcPts val="0"/>
              </a:spcBef>
              <a:spcAft>
                <a:spcPts val="780"/>
              </a:spcAft>
            </a:pPr>
            <a:r>
              <a:rPr sz="1400" b="1" dirty="0">
                <a:solidFill>
                  <a:srgbClr val="263238"/>
                </a:solidFill>
                <a:latin typeface="Times New Roman" panose="02020603050405020304" pitchFamily="18" charset="0"/>
                <a:cs typeface="Times New Roman" panose="02020603050405020304" pitchFamily="18" charset="0"/>
              </a:rPr>
              <a:t>Goal achievement </a:t>
            </a:r>
            <a:endParaRPr lang="en-US" sz="1400" b="1" dirty="0">
              <a:solidFill>
                <a:srgbClr val="263238"/>
              </a:solidFill>
              <a:latin typeface="Times New Roman" panose="02020603050405020304" pitchFamily="18" charset="0"/>
              <a:cs typeface="Times New Roman" panose="02020603050405020304" pitchFamily="18" charset="0"/>
            </a:endParaRPr>
          </a:p>
          <a:p>
            <a:pPr algn="l">
              <a:lnSpc>
                <a:spcPts val="1820"/>
              </a:lnSpc>
              <a:spcBef>
                <a:spcPts val="0"/>
              </a:spcBef>
              <a:spcAft>
                <a:spcPts val="780"/>
              </a:spcAft>
            </a:pPr>
            <a:r>
              <a:rPr lang="en-US" sz="1400" b="0" dirty="0">
                <a:solidFill>
                  <a:srgbClr val="263238"/>
                </a:solidFill>
                <a:latin typeface="Times New Roman" panose="02020603050405020304" pitchFamily="18" charset="0"/>
                <a:cs typeface="Times New Roman" panose="02020603050405020304" pitchFamily="18" charset="0"/>
              </a:rPr>
              <a:t>Objectives and Key results (</a:t>
            </a:r>
            <a:r>
              <a:rPr sz="1400" b="0" dirty="0">
                <a:solidFill>
                  <a:srgbClr val="263238"/>
                </a:solidFill>
                <a:latin typeface="Times New Roman" panose="02020603050405020304" pitchFamily="18" charset="0"/>
                <a:cs typeface="Times New Roman" panose="02020603050405020304" pitchFamily="18" charset="0"/>
              </a:rPr>
              <a:t>OKRs</a:t>
            </a:r>
            <a:r>
              <a:rPr lang="en-US" sz="1400" b="0" dirty="0">
                <a:solidFill>
                  <a:srgbClr val="263238"/>
                </a:solidFill>
                <a:latin typeface="Times New Roman" panose="02020603050405020304" pitchFamily="18" charset="0"/>
                <a:cs typeface="Times New Roman" panose="02020603050405020304" pitchFamily="18" charset="0"/>
              </a:rPr>
              <a:t>)</a:t>
            </a:r>
          </a:p>
          <a:p>
            <a:pPr algn="l">
              <a:lnSpc>
                <a:spcPts val="1820"/>
              </a:lnSpc>
              <a:spcBef>
                <a:spcPts val="0"/>
              </a:spcBef>
              <a:spcAft>
                <a:spcPts val="780"/>
              </a:spcAft>
            </a:pPr>
            <a:r>
              <a:rPr lang="en-US" sz="1400" dirty="0">
                <a:solidFill>
                  <a:srgbClr val="263238"/>
                </a:solidFill>
                <a:latin typeface="Times New Roman" panose="02020603050405020304" pitchFamily="18" charset="0"/>
                <a:cs typeface="Times New Roman" panose="02020603050405020304" pitchFamily="18" charset="0"/>
              </a:rPr>
              <a:t>Key Performance Indicators (</a:t>
            </a:r>
            <a:r>
              <a:rPr sz="1400" b="0" dirty="0">
                <a:solidFill>
                  <a:srgbClr val="263238"/>
                </a:solidFill>
                <a:latin typeface="Times New Roman" panose="02020603050405020304" pitchFamily="18" charset="0"/>
                <a:cs typeface="Times New Roman" panose="02020603050405020304" pitchFamily="18" charset="0"/>
              </a:rPr>
              <a:t>KPIs)</a:t>
            </a:r>
          </a:p>
        </p:txBody>
      </p:sp>
      <p:sp>
        <p:nvSpPr>
          <p:cNvPr id="23" name="TextBox 22">
            <a:extLst>
              <a:ext uri="{FF2B5EF4-FFF2-40B4-BE49-F238E27FC236}">
                <a16:creationId xmlns:a16="http://schemas.microsoft.com/office/drawing/2014/main" id="{791A287D-ADFA-0855-63E5-ACC660D3EF67}"/>
              </a:ext>
            </a:extLst>
          </p:cNvPr>
          <p:cNvSpPr txBox="1"/>
          <p:nvPr/>
        </p:nvSpPr>
        <p:spPr>
          <a:xfrm>
            <a:off x="8410364" y="4080768"/>
            <a:ext cx="1978555" cy="326051"/>
          </a:xfrm>
          <a:prstGeom prst="rect">
            <a:avLst/>
          </a:prstGeom>
          <a:noFill/>
        </p:spPr>
        <p:txBody>
          <a:bodyPr wrap="none" lIns="182880" tIns="54864" rIns="73152" bIns="54864" anchor="ctr">
            <a:spAutoFit/>
          </a:bodyPr>
          <a:lstStyle/>
          <a:p>
            <a:pPr algn="l">
              <a:lnSpc>
                <a:spcPts val="1820"/>
              </a:lnSpc>
              <a:spcBef>
                <a:spcPts val="0"/>
              </a:spcBef>
              <a:spcAft>
                <a:spcPts val="780"/>
              </a:spcAft>
            </a:pPr>
            <a:r>
              <a:rPr sz="1400" b="1" dirty="0">
                <a:solidFill>
                  <a:srgbClr val="263238"/>
                </a:solidFill>
                <a:latin typeface="Times New Roman" panose="02020603050405020304" pitchFamily="18" charset="0"/>
                <a:cs typeface="Times New Roman" panose="02020603050405020304" pitchFamily="18" charset="0"/>
              </a:rPr>
              <a:t>Employee engagement</a:t>
            </a:r>
          </a:p>
        </p:txBody>
      </p:sp>
      <p:sp>
        <p:nvSpPr>
          <p:cNvPr id="24" name="TextBox 23">
            <a:extLst>
              <a:ext uri="{FF2B5EF4-FFF2-40B4-BE49-F238E27FC236}">
                <a16:creationId xmlns:a16="http://schemas.microsoft.com/office/drawing/2014/main" id="{CADCC79D-2B8D-F738-68C9-93E9FC2EF22E}"/>
              </a:ext>
            </a:extLst>
          </p:cNvPr>
          <p:cNvSpPr txBox="1"/>
          <p:nvPr/>
        </p:nvSpPr>
        <p:spPr>
          <a:xfrm>
            <a:off x="8410364" y="4480231"/>
            <a:ext cx="2340834" cy="326051"/>
          </a:xfrm>
          <a:prstGeom prst="rect">
            <a:avLst/>
          </a:prstGeom>
          <a:noFill/>
        </p:spPr>
        <p:txBody>
          <a:bodyPr wrap="none" lIns="182880" tIns="54864" rIns="73152" bIns="54864" anchor="ctr">
            <a:spAutoFit/>
          </a:bodyPr>
          <a:lstStyle/>
          <a:p>
            <a:pPr algn="l">
              <a:lnSpc>
                <a:spcPts val="1820"/>
              </a:lnSpc>
              <a:spcBef>
                <a:spcPts val="0"/>
              </a:spcBef>
              <a:spcAft>
                <a:spcPts val="780"/>
              </a:spcAft>
            </a:pPr>
            <a:r>
              <a:rPr sz="1400" b="1" dirty="0">
                <a:solidFill>
                  <a:srgbClr val="263238"/>
                </a:solidFill>
                <a:latin typeface="Times New Roman" panose="02020603050405020304" pitchFamily="18" charset="0"/>
                <a:cs typeface="Times New Roman" panose="02020603050405020304" pitchFamily="18" charset="0"/>
              </a:rPr>
              <a:t>Collaboration &amp; teamwork</a:t>
            </a:r>
          </a:p>
        </p:txBody>
      </p:sp>
      <p:sp>
        <p:nvSpPr>
          <p:cNvPr id="26" name="TextBox 25">
            <a:extLst>
              <a:ext uri="{FF2B5EF4-FFF2-40B4-BE49-F238E27FC236}">
                <a16:creationId xmlns:a16="http://schemas.microsoft.com/office/drawing/2014/main" id="{1F22EA53-3672-449A-798D-D891D31504AF}"/>
              </a:ext>
            </a:extLst>
          </p:cNvPr>
          <p:cNvSpPr txBox="1"/>
          <p:nvPr/>
        </p:nvSpPr>
        <p:spPr>
          <a:xfrm>
            <a:off x="8410364" y="4861230"/>
            <a:ext cx="2259080" cy="326051"/>
          </a:xfrm>
          <a:prstGeom prst="rect">
            <a:avLst/>
          </a:prstGeom>
          <a:noFill/>
        </p:spPr>
        <p:txBody>
          <a:bodyPr wrap="none" lIns="182880" tIns="54864" rIns="73152" bIns="54864" anchor="ctr">
            <a:spAutoFit/>
          </a:bodyPr>
          <a:lstStyle/>
          <a:p>
            <a:pPr algn="l">
              <a:lnSpc>
                <a:spcPts val="1820"/>
              </a:lnSpc>
              <a:spcBef>
                <a:spcPts val="0"/>
              </a:spcBef>
              <a:spcAft>
                <a:spcPts val="780"/>
              </a:spcAft>
            </a:pPr>
            <a:r>
              <a:rPr sz="1400" b="1" dirty="0">
                <a:solidFill>
                  <a:srgbClr val="263238"/>
                </a:solidFill>
                <a:latin typeface="Times New Roman" panose="02020603050405020304" pitchFamily="18" charset="0"/>
                <a:cs typeface="Times New Roman" panose="02020603050405020304" pitchFamily="18" charset="0"/>
              </a:rPr>
              <a:t>Innovation &amp; adaptability</a:t>
            </a:r>
          </a:p>
        </p:txBody>
      </p:sp>
      <p:sp>
        <p:nvSpPr>
          <p:cNvPr id="27" name="TextBox 26">
            <a:extLst>
              <a:ext uri="{FF2B5EF4-FFF2-40B4-BE49-F238E27FC236}">
                <a16:creationId xmlns:a16="http://schemas.microsoft.com/office/drawing/2014/main" id="{C839A26B-55E7-841E-727E-49C65F2E1504}"/>
              </a:ext>
            </a:extLst>
          </p:cNvPr>
          <p:cNvSpPr txBox="1"/>
          <p:nvPr/>
        </p:nvSpPr>
        <p:spPr>
          <a:xfrm>
            <a:off x="8410364" y="5251756"/>
            <a:ext cx="1925592" cy="326051"/>
          </a:xfrm>
          <a:prstGeom prst="rect">
            <a:avLst/>
          </a:prstGeom>
          <a:noFill/>
        </p:spPr>
        <p:txBody>
          <a:bodyPr wrap="none" lIns="182880" tIns="54864" rIns="73152" bIns="54864" anchor="ctr">
            <a:spAutoFit/>
          </a:bodyPr>
          <a:lstStyle/>
          <a:p>
            <a:pPr algn="l">
              <a:lnSpc>
                <a:spcPts val="1820"/>
              </a:lnSpc>
              <a:spcBef>
                <a:spcPts val="0"/>
              </a:spcBef>
              <a:spcAft>
                <a:spcPts val="780"/>
              </a:spcAft>
            </a:pPr>
            <a:r>
              <a:rPr sz="1400" b="1" dirty="0">
                <a:solidFill>
                  <a:srgbClr val="263238"/>
                </a:solidFill>
                <a:latin typeface="Times New Roman" panose="02020603050405020304" pitchFamily="18" charset="0"/>
                <a:cs typeface="Times New Roman" panose="02020603050405020304" pitchFamily="18" charset="0"/>
              </a:rPr>
              <a:t>Customer satisfaction</a:t>
            </a:r>
          </a:p>
        </p:txBody>
      </p:sp>
      <p:sp>
        <p:nvSpPr>
          <p:cNvPr id="28" name="TextBox 27">
            <a:extLst>
              <a:ext uri="{FF2B5EF4-FFF2-40B4-BE49-F238E27FC236}">
                <a16:creationId xmlns:a16="http://schemas.microsoft.com/office/drawing/2014/main" id="{0F666CEE-9676-4D56-7F17-72AA1024435D}"/>
              </a:ext>
            </a:extLst>
          </p:cNvPr>
          <p:cNvSpPr txBox="1"/>
          <p:nvPr/>
        </p:nvSpPr>
        <p:spPr>
          <a:xfrm>
            <a:off x="8410364" y="5642281"/>
            <a:ext cx="1489639" cy="326051"/>
          </a:xfrm>
          <a:prstGeom prst="rect">
            <a:avLst/>
          </a:prstGeom>
          <a:noFill/>
        </p:spPr>
        <p:txBody>
          <a:bodyPr wrap="none" lIns="182880" tIns="54864" rIns="73152" bIns="54864" anchor="ctr">
            <a:spAutoFit/>
          </a:bodyPr>
          <a:lstStyle/>
          <a:p>
            <a:pPr algn="l">
              <a:lnSpc>
                <a:spcPts val="1820"/>
              </a:lnSpc>
              <a:spcBef>
                <a:spcPts val="0"/>
              </a:spcBef>
              <a:spcAft>
                <a:spcPts val="780"/>
              </a:spcAft>
            </a:pPr>
            <a:r>
              <a:rPr sz="1400" b="1" dirty="0">
                <a:solidFill>
                  <a:srgbClr val="263238"/>
                </a:solidFill>
                <a:latin typeface="Times New Roman" panose="02020603050405020304" pitchFamily="18" charset="0"/>
                <a:cs typeface="Times New Roman" panose="02020603050405020304" pitchFamily="18" charset="0"/>
              </a:rPr>
              <a:t>Learning agility</a:t>
            </a:r>
          </a:p>
        </p:txBody>
      </p:sp>
      <p:sp>
        <p:nvSpPr>
          <p:cNvPr id="29" name="TextBox 28">
            <a:extLst>
              <a:ext uri="{FF2B5EF4-FFF2-40B4-BE49-F238E27FC236}">
                <a16:creationId xmlns:a16="http://schemas.microsoft.com/office/drawing/2014/main" id="{8E302D8C-C871-5EAA-3FB6-7D4F166D8E03}"/>
              </a:ext>
            </a:extLst>
          </p:cNvPr>
          <p:cNvSpPr txBox="1"/>
          <p:nvPr/>
        </p:nvSpPr>
        <p:spPr>
          <a:xfrm>
            <a:off x="621860" y="2409446"/>
            <a:ext cx="3391345" cy="1834348"/>
          </a:xfrm>
          <a:prstGeom prst="rect">
            <a:avLst/>
          </a:prstGeom>
          <a:noFill/>
        </p:spPr>
        <p:txBody>
          <a:bodyPr wrap="square" lIns="182880" tIns="54864" rIns="73152" bIns="54864" anchor="ctr">
            <a:spAutoFit/>
          </a:bodyPr>
          <a:lstStyle/>
          <a:p>
            <a:r>
              <a:rPr lang="en-US" altLang="en-US" sz="1400" b="1" dirty="0">
                <a:solidFill>
                  <a:srgbClr val="FF0000"/>
                </a:solidFill>
                <a:latin typeface="Times New Roman" panose="02020603050405020304" pitchFamily="18" charset="0"/>
                <a:cs typeface="Times New Roman" panose="02020603050405020304" pitchFamily="18" charset="0"/>
              </a:rPr>
              <a:t>          Performance Management System</a:t>
            </a:r>
          </a:p>
          <a:p>
            <a:endParaRPr lang="en-US" altLang="en-US" sz="1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altLang="en-US" sz="1400" dirty="0">
                <a:latin typeface="Times New Roman" panose="02020603050405020304" pitchFamily="18" charset="0"/>
                <a:cs typeface="Times New Roman" panose="02020603050405020304" pitchFamily="18" charset="0"/>
              </a:rPr>
              <a:t>Processes used to identify, encourage, measure, evaluate, improve, and reward employee performance.</a:t>
            </a:r>
          </a:p>
          <a:p>
            <a:pPr marL="285750" indent="-285750">
              <a:buFont typeface="Arial" panose="020B0604020202020204" pitchFamily="34" charset="0"/>
              <a:buChar char="•"/>
            </a:pPr>
            <a:r>
              <a:rPr lang="en-US" altLang="en-US" sz="1400" dirty="0">
                <a:latin typeface="Times New Roman" panose="02020603050405020304" pitchFamily="18" charset="0"/>
                <a:cs typeface="Times New Roman" panose="02020603050405020304" pitchFamily="18" charset="0"/>
              </a:rPr>
              <a:t>Continuous process aligning employee performance with strategy.</a:t>
            </a:r>
          </a:p>
          <a:p>
            <a:pPr marL="285750" indent="-285750">
              <a:buFont typeface="Arial" panose="020B0604020202020204" pitchFamily="34" charset="0"/>
              <a:buChar char="•"/>
            </a:pPr>
            <a:r>
              <a:rPr lang="en-US" altLang="en-US" sz="1400" b="1" dirty="0">
                <a:solidFill>
                  <a:srgbClr val="852F4A"/>
                </a:solidFill>
                <a:latin typeface="Times New Roman" panose="02020603050405020304" pitchFamily="18" charset="0"/>
                <a:cs typeface="Times New Roman" panose="02020603050405020304" pitchFamily="18" charset="0"/>
              </a:rPr>
              <a:t>New concepts in PMS:</a:t>
            </a:r>
          </a:p>
        </p:txBody>
      </p:sp>
      <p:sp>
        <p:nvSpPr>
          <p:cNvPr id="30" name="TextBox 29">
            <a:extLst>
              <a:ext uri="{FF2B5EF4-FFF2-40B4-BE49-F238E27FC236}">
                <a16:creationId xmlns:a16="http://schemas.microsoft.com/office/drawing/2014/main" id="{FE5C5028-6A91-6035-6943-787E4A286794}"/>
              </a:ext>
            </a:extLst>
          </p:cNvPr>
          <p:cNvSpPr txBox="1"/>
          <p:nvPr/>
        </p:nvSpPr>
        <p:spPr>
          <a:xfrm>
            <a:off x="4795808" y="2214902"/>
            <a:ext cx="2866955" cy="1403461"/>
          </a:xfrm>
          <a:prstGeom prst="rect">
            <a:avLst/>
          </a:prstGeom>
          <a:noFill/>
        </p:spPr>
        <p:txBody>
          <a:bodyPr wrap="square" lIns="182880" tIns="54864" rIns="73152" bIns="54864" anchor="ctr">
            <a:spAutoFit/>
          </a:bodyPr>
          <a:lstStyle/>
          <a:p>
            <a:r>
              <a:rPr lang="en-US" altLang="en-US" sz="1400" b="1" dirty="0">
                <a:solidFill>
                  <a:srgbClr val="FF0000"/>
                </a:solidFill>
                <a:latin typeface="Times New Roman" panose="02020603050405020304" pitchFamily="18" charset="0"/>
                <a:cs typeface="Times New Roman" panose="02020603050405020304" pitchFamily="18" charset="0"/>
              </a:rPr>
              <a:t>Performance Appraisal </a:t>
            </a:r>
          </a:p>
          <a:p>
            <a:endParaRPr lang="en-US" altLang="en-US" sz="1400" b="1" dirty="0">
              <a:solidFill>
                <a:srgbClr val="FF0000"/>
              </a:solidFill>
              <a:latin typeface="Times New Roman" panose="02020603050405020304" pitchFamily="18" charset="0"/>
              <a:cs typeface="Times New Roman" panose="02020603050405020304" pitchFamily="18" charset="0"/>
            </a:endParaRPr>
          </a:p>
          <a:p>
            <a:pPr marL="0" lvl="1"/>
            <a:r>
              <a:rPr lang="en-US" sz="1400" dirty="0">
                <a:latin typeface="Times New Roman" panose="02020603050405020304" pitchFamily="18" charset="0"/>
                <a:cs typeface="Times New Roman" panose="02020603050405020304" pitchFamily="18" charset="0"/>
              </a:rPr>
              <a:t>Process of determining how well employees do their job relative to a standard and communicating that information to the employee</a:t>
            </a:r>
          </a:p>
        </p:txBody>
      </p:sp>
      <p:sp>
        <p:nvSpPr>
          <p:cNvPr id="31" name="TextBox 30">
            <a:extLst>
              <a:ext uri="{FF2B5EF4-FFF2-40B4-BE49-F238E27FC236}">
                <a16:creationId xmlns:a16="http://schemas.microsoft.com/office/drawing/2014/main" id="{B031AD09-6FBB-08A5-26E4-EB5C437CA893}"/>
              </a:ext>
            </a:extLst>
          </p:cNvPr>
          <p:cNvSpPr txBox="1"/>
          <p:nvPr/>
        </p:nvSpPr>
        <p:spPr>
          <a:xfrm>
            <a:off x="8632198" y="2403963"/>
            <a:ext cx="1978293" cy="326051"/>
          </a:xfrm>
          <a:prstGeom prst="rect">
            <a:avLst/>
          </a:prstGeom>
          <a:noFill/>
        </p:spPr>
        <p:txBody>
          <a:bodyPr wrap="square" lIns="182880" tIns="54864" rIns="73152" bIns="54864" anchor="ctr">
            <a:spAutoFit/>
          </a:bodyPr>
          <a:lstStyle/>
          <a:p>
            <a:pPr>
              <a:lnSpc>
                <a:spcPts val="1820"/>
              </a:lnSpc>
              <a:spcBef>
                <a:spcPts val="0"/>
              </a:spcBef>
              <a:spcAft>
                <a:spcPts val="780"/>
              </a:spcAft>
            </a:pPr>
            <a:r>
              <a:rPr lang="en-US" sz="1400" b="1" dirty="0">
                <a:solidFill>
                  <a:srgbClr val="FF0000"/>
                </a:solidFill>
                <a:latin typeface="Times New Roman" panose="02020603050405020304" pitchFamily="18" charset="0"/>
                <a:cs typeface="Times New Roman" panose="02020603050405020304" pitchFamily="18" charset="0"/>
              </a:rPr>
              <a:t>Measuring Standards</a:t>
            </a:r>
            <a:endParaRPr sz="14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image.png">
            <a:extLst>
              <a:ext uri="{FF2B5EF4-FFF2-40B4-BE49-F238E27FC236}">
                <a16:creationId xmlns:a16="http://schemas.microsoft.com/office/drawing/2014/main" id="{E8282161-8108-7E46-1A58-2B8F0D0ED63C}"/>
              </a:ext>
            </a:extLst>
          </p:cNvPr>
          <p:cNvPicPr>
            <a:picLocks noChangeAspect="1"/>
          </p:cNvPicPr>
          <p:nvPr/>
        </p:nvPicPr>
        <p:blipFill>
          <a:blip r:embed="rId5">
            <a:alphaModFix/>
          </a:blip>
          <a:stretch>
            <a:fillRect/>
          </a:stretch>
        </p:blipFill>
        <p:spPr>
          <a:xfrm>
            <a:off x="854499" y="2546363"/>
            <a:ext cx="304792" cy="287215"/>
          </a:xfrm>
          <a:prstGeom prst="rect">
            <a:avLst/>
          </a:prstGeom>
        </p:spPr>
      </p:pic>
    </p:spTree>
    <p:extLst>
      <p:ext uri="{BB962C8B-B14F-4D97-AF65-F5344CB8AC3E}">
        <p14:creationId xmlns:p14="http://schemas.microsoft.com/office/powerpoint/2010/main" val="3783670444"/>
      </p:ext>
    </p:extLst>
  </p:cSld>
  <p:clrMapOvr>
    <a:masterClrMapping/>
  </p:clrMapOvr>
  <mc:AlternateContent xmlns:mc="http://schemas.openxmlformats.org/markup-compatibility/2006" xmlns:p14="http://schemas.microsoft.com/office/powerpoint/2010/main">
    <mc:Choice Requires="p14">
      <p:transition p14:dur="10" advTm="436335"/>
    </mc:Choice>
    <mc:Fallback xmlns="">
      <p:transition advTm="4363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7" descr="C:\My Documents\PowerPoint Files\Books\South-Western\HRM10e\HRM10e GIFS\11-01.gif">
            <a:extLst>
              <a:ext uri="{FF2B5EF4-FFF2-40B4-BE49-F238E27FC236}">
                <a16:creationId xmlns:a16="http://schemas.microsoft.com/office/drawing/2014/main" id="{FBB16B61-210B-48CA-B766-08417AD48D4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50210" y="1330746"/>
            <a:ext cx="5656882" cy="511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a:extLst>
              <a:ext uri="{FF2B5EF4-FFF2-40B4-BE49-F238E27FC236}">
                <a16:creationId xmlns:a16="http://schemas.microsoft.com/office/drawing/2014/main" id="{81E9ABCB-275D-4F2C-B8C2-A08F9A6400B0}"/>
              </a:ext>
            </a:extLst>
          </p:cNvPr>
          <p:cNvSpPr txBox="1">
            <a:spLocks noChangeArrowheads="1"/>
          </p:cNvSpPr>
          <p:nvPr/>
        </p:nvSpPr>
        <p:spPr bwMode="auto">
          <a:xfrm>
            <a:off x="3447859" y="359133"/>
            <a:ext cx="5656882" cy="1152525"/>
          </a:xfrm>
          <a:prstGeom prst="roundRect">
            <a:avLst>
              <a:gd name="adj" fmla="val 32815"/>
            </a:avLst>
          </a:prstGeom>
          <a:noFill/>
          <a:ln>
            <a:noFill/>
          </a:ln>
        </p:spPr>
        <p:txBody>
          <a:bodyPr anchor="ctr">
            <a:normAutofit fontScale="90000"/>
          </a:bodyPr>
          <a:lstStyle>
            <a:lvl1pPr algn="ctr" defTabSz="685800" rtl="0" fontAlgn="base">
              <a:lnSpc>
                <a:spcPct val="90000"/>
              </a:lnSpc>
              <a:spcBef>
                <a:spcPct val="0"/>
              </a:spcBef>
              <a:spcAft>
                <a:spcPct val="0"/>
              </a:spcAft>
              <a:defRPr sz="2800" b="1" kern="1200">
                <a:solidFill>
                  <a:schemeClr val="tx1"/>
                </a:solidFill>
                <a:effectLst/>
                <a:latin typeface="Times New Roman" panose="02020603050405020304" pitchFamily="18" charset="0"/>
                <a:ea typeface="+mj-ea"/>
                <a:cs typeface="Times New Roman" panose="02020603050405020304" pitchFamily="18" charset="0"/>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a:lstStyle>
          <a:p>
            <a:pPr algn="l" fontAlgn="auto">
              <a:spcAft>
                <a:spcPts val="0"/>
              </a:spcAft>
              <a:defRPr/>
            </a:pPr>
            <a:r>
              <a:rPr lang="en-US" altLang="en-US" dirty="0"/>
              <a:t>Linkage Between Strategy, Outcomes, and Organizational Results</a:t>
            </a:r>
          </a:p>
        </p:txBody>
      </p:sp>
      <p:sp>
        <p:nvSpPr>
          <p:cNvPr id="6" name="TextBox 5">
            <a:extLst>
              <a:ext uri="{FF2B5EF4-FFF2-40B4-BE49-F238E27FC236}">
                <a16:creationId xmlns:a16="http://schemas.microsoft.com/office/drawing/2014/main" id="{D3E7150A-61EF-4799-BFD3-36A991402422}"/>
              </a:ext>
            </a:extLst>
          </p:cNvPr>
          <p:cNvSpPr txBox="1"/>
          <p:nvPr/>
        </p:nvSpPr>
        <p:spPr>
          <a:xfrm>
            <a:off x="1692677" y="6282965"/>
            <a:ext cx="1755182"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11-1 </a:t>
            </a:r>
          </a:p>
        </p:txBody>
      </p:sp>
      <p:sp>
        <p:nvSpPr>
          <p:cNvPr id="3" name="Rectangle 2">
            <a:extLst>
              <a:ext uri="{FF2B5EF4-FFF2-40B4-BE49-F238E27FC236}">
                <a16:creationId xmlns:a16="http://schemas.microsoft.com/office/drawing/2014/main" id="{AD85BDBC-4C7D-7BAE-7C35-2D52B3D263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88312A9-4C5F-9054-76C7-A1561E1B05C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F1B3F8C-D388-29C2-56CF-76AEE0A6D60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advTm="250239">
    <p:cut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Performance-Focused Organizational Cultures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62001" y="2101397"/>
            <a:ext cx="7188630" cy="373753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Some corporate cultures are based on </a:t>
            </a:r>
            <a:r>
              <a:rPr lang="en-US" sz="2400" b="1" dirty="0">
                <a:solidFill>
                  <a:srgbClr val="FF0000"/>
                </a:solidFill>
                <a:latin typeface="Times New Roman" panose="02020603050405020304" pitchFamily="18" charset="0"/>
                <a:cs typeface="Times New Roman" panose="02020603050405020304" pitchFamily="18" charset="0"/>
              </a:rPr>
              <a:t>entitlement</a:t>
            </a:r>
            <a:r>
              <a:rPr lang="en-US" sz="2400" dirty="0">
                <a:latin typeface="Times New Roman" panose="02020603050405020304" pitchFamily="18" charset="0"/>
                <a:cs typeface="Times New Roman" panose="02020603050405020304" pitchFamily="18" charset="0"/>
              </a:rPr>
              <a:t>, meaning that adequate performance and stability dominate the organization. As a result, performance appraisal activities are seen as having little tie to performance and as being primarily a “bureaucratic exercise.”</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At the other end of the spectrum is a </a:t>
            </a:r>
            <a:r>
              <a:rPr lang="en-US" sz="2400" b="1" dirty="0">
                <a:solidFill>
                  <a:srgbClr val="FF0000"/>
                </a:solidFill>
                <a:latin typeface="Times New Roman" panose="02020603050405020304" pitchFamily="18" charset="0"/>
                <a:cs typeface="Times New Roman" panose="02020603050405020304" pitchFamily="18" charset="0"/>
              </a:rPr>
              <a:t>performance-driven organizational culture </a:t>
            </a:r>
            <a:r>
              <a:rPr lang="en-US" sz="2400" dirty="0">
                <a:latin typeface="Times New Roman" panose="02020603050405020304" pitchFamily="18" charset="0"/>
                <a:cs typeface="Times New Roman" panose="02020603050405020304" pitchFamily="18" charset="0"/>
              </a:rPr>
              <a:t>that is focused on </a:t>
            </a:r>
            <a:r>
              <a:rPr lang="en-US" sz="2400" b="1" dirty="0">
                <a:solidFill>
                  <a:srgbClr val="FF0000"/>
                </a:solidFill>
                <a:latin typeface="Times New Roman" panose="02020603050405020304" pitchFamily="18" charset="0"/>
                <a:cs typeface="Times New Roman" panose="02020603050405020304" pitchFamily="18" charset="0"/>
              </a:rPr>
              <a:t>results</a:t>
            </a:r>
            <a:r>
              <a:rPr lang="en-US" sz="2400" dirty="0">
                <a:latin typeface="Times New Roman" panose="02020603050405020304" pitchFamily="18" charset="0"/>
                <a:cs typeface="Times New Roman" panose="02020603050405020304" pitchFamily="18" charset="0"/>
              </a:rPr>
              <a:t>. Performance appraisals link results to employee compensation and development.</a:t>
            </a:r>
            <a:endParaRPr lang="en-CA" sz="2400"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1028" name="Picture 4" descr="Career Great Employee Sticker - Career Great Employee Awardee - Discover &amp;  Share GIFs">
            <a:extLst>
              <a:ext uri="{FF2B5EF4-FFF2-40B4-BE49-F238E27FC236}">
                <a16:creationId xmlns:a16="http://schemas.microsoft.com/office/drawing/2014/main" id="{3EC28525-F945-47B8-B7A0-B97A98DC39B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87159" y="2332129"/>
            <a:ext cx="3747854" cy="3169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54815"/>
      </p:ext>
    </p:extLst>
  </p:cSld>
  <p:clrMapOvr>
    <a:masterClrMapping/>
  </p:clrMapOvr>
  <mc:AlternateContent xmlns:mc="http://schemas.openxmlformats.org/markup-compatibility/2006" xmlns:p14="http://schemas.microsoft.com/office/powerpoint/2010/main">
    <mc:Choice Requires="p14">
      <p:transition p14:dur="10" advTm="201104"/>
    </mc:Choice>
    <mc:Fallback xmlns="">
      <p:transition advTm="2011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4B5FA4-0178-4FD9-B8A0-EEE7624AEFF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960176" y="1062251"/>
            <a:ext cx="6585572" cy="5795749"/>
          </a:xfrm>
          <a:prstGeom prst="rect">
            <a:avLst/>
          </a:prstGeom>
        </p:spPr>
      </p:pic>
      <p:sp>
        <p:nvSpPr>
          <p:cNvPr id="6" name="TextBox 5">
            <a:extLst>
              <a:ext uri="{FF2B5EF4-FFF2-40B4-BE49-F238E27FC236}">
                <a16:creationId xmlns:a16="http://schemas.microsoft.com/office/drawing/2014/main" id="{D63C1436-9244-45FA-BA74-8C3C8C39AAB4}"/>
              </a:ext>
            </a:extLst>
          </p:cNvPr>
          <p:cNvSpPr txBox="1"/>
          <p:nvPr/>
        </p:nvSpPr>
        <p:spPr>
          <a:xfrm>
            <a:off x="492071" y="6237684"/>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11-2 </a:t>
            </a:r>
          </a:p>
        </p:txBody>
      </p:sp>
      <p:sp>
        <p:nvSpPr>
          <p:cNvPr id="8" name="TextBox 7">
            <a:extLst>
              <a:ext uri="{FF2B5EF4-FFF2-40B4-BE49-F238E27FC236}">
                <a16:creationId xmlns:a16="http://schemas.microsoft.com/office/drawing/2014/main" id="{5975B01D-9B37-417B-8C03-1220765685E2}"/>
              </a:ext>
            </a:extLst>
          </p:cNvPr>
          <p:cNvSpPr txBox="1"/>
          <p:nvPr/>
        </p:nvSpPr>
        <p:spPr>
          <a:xfrm>
            <a:off x="1983783" y="453118"/>
            <a:ext cx="798162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Components of a Performance-Focused Culture </a:t>
            </a:r>
            <a:endParaRPr lang="en-CA" sz="28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68A40CF-73F3-5B29-967A-0171362DB1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0114366-9F20-614C-5D21-EE81EEB0ACB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48D2841-133E-0A50-39C1-556B6307293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0484806"/>
      </p:ext>
    </p:extLst>
  </p:cSld>
  <p:clrMapOvr>
    <a:masterClrMapping/>
  </p:clrMapOvr>
  <p:transition advTm="173667">
    <p:cut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id="{A6A0434F-A713-43DD-B121-0B4D64797084}"/>
              </a:ext>
            </a:extLst>
          </p:cNvPr>
          <p:cNvSpPr>
            <a:spLocks noGrp="1" noChangeArrowheads="1"/>
          </p:cNvSpPr>
          <p:nvPr>
            <p:ph type="title"/>
          </p:nvPr>
        </p:nvSpPr>
        <p:spPr>
          <a:xfrm>
            <a:off x="2618636" y="767456"/>
            <a:ext cx="7919634" cy="577850"/>
          </a:xfrm>
        </p:spPr>
        <p:txBody>
          <a:bodyPr>
            <a:noAutofit/>
          </a:bodyPr>
          <a:lstStyle/>
          <a:p>
            <a:pPr eaLnBrk="1" hangingPunct="1"/>
            <a:r>
              <a:rPr lang="en-CA" altLang="en-US" sz="2800" b="1" dirty="0"/>
              <a:t>Types of Performance Information</a:t>
            </a:r>
          </a:p>
        </p:txBody>
      </p:sp>
      <p:grpSp>
        <p:nvGrpSpPr>
          <p:cNvPr id="3" name="Group 8">
            <a:extLst>
              <a:ext uri="{FF2B5EF4-FFF2-40B4-BE49-F238E27FC236}">
                <a16:creationId xmlns:a16="http://schemas.microsoft.com/office/drawing/2014/main" id="{3CB6A7DB-EB34-4771-A5CA-A7DF219338D3}"/>
              </a:ext>
            </a:extLst>
          </p:cNvPr>
          <p:cNvGrpSpPr>
            <a:grpSpLocks/>
          </p:cNvGrpSpPr>
          <p:nvPr/>
        </p:nvGrpSpPr>
        <p:grpSpPr bwMode="auto">
          <a:xfrm>
            <a:off x="3011841" y="2045775"/>
            <a:ext cx="2872348" cy="3363134"/>
            <a:chOff x="2160" y="960"/>
            <a:chExt cx="2928" cy="2835"/>
          </a:xfrm>
        </p:grpSpPr>
        <p:sp>
          <p:nvSpPr>
            <p:cNvPr id="4" name="Rectangle 3">
              <a:extLst>
                <a:ext uri="{FF2B5EF4-FFF2-40B4-BE49-F238E27FC236}">
                  <a16:creationId xmlns:a16="http://schemas.microsoft.com/office/drawing/2014/main" id="{83660E53-CE90-449D-A29F-E57DA66BB75F}"/>
                </a:ext>
              </a:extLst>
            </p:cNvPr>
            <p:cNvSpPr>
              <a:spLocks noChangeArrowheads="1"/>
            </p:cNvSpPr>
            <p:nvPr/>
          </p:nvSpPr>
          <p:spPr bwMode="blackWhite">
            <a:xfrm>
              <a:off x="2160" y="960"/>
              <a:ext cx="1440" cy="720"/>
            </a:xfrm>
            <a:prstGeom prst="rect">
              <a:avLst/>
            </a:prstGeom>
            <a:solidFill>
              <a:schemeClr val="accent2"/>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Trait-based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5" name="Rectangle 4">
              <a:extLst>
                <a:ext uri="{FF2B5EF4-FFF2-40B4-BE49-F238E27FC236}">
                  <a16:creationId xmlns:a16="http://schemas.microsoft.com/office/drawing/2014/main" id="{72C27832-17A2-40A7-A5C6-AB443C0E6BF3}"/>
                </a:ext>
              </a:extLst>
            </p:cNvPr>
            <p:cNvSpPr>
              <a:spLocks noChangeArrowheads="1"/>
            </p:cNvSpPr>
            <p:nvPr/>
          </p:nvSpPr>
          <p:spPr bwMode="blackWhite">
            <a:xfrm>
              <a:off x="3648" y="2064"/>
              <a:ext cx="1440" cy="720"/>
            </a:xfrm>
            <a:prstGeom prst="rect">
              <a:avLst/>
            </a:prstGeom>
            <a:solidFill>
              <a:srgbClr val="808000"/>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Behavior-based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6" name="Rectangle 5">
              <a:extLst>
                <a:ext uri="{FF2B5EF4-FFF2-40B4-BE49-F238E27FC236}">
                  <a16:creationId xmlns:a16="http://schemas.microsoft.com/office/drawing/2014/main" id="{BA64DF6A-CFA1-423E-B93A-3AB683875D29}"/>
                </a:ext>
              </a:extLst>
            </p:cNvPr>
            <p:cNvSpPr>
              <a:spLocks noChangeArrowheads="1"/>
            </p:cNvSpPr>
            <p:nvPr/>
          </p:nvSpPr>
          <p:spPr bwMode="blackWhite">
            <a:xfrm>
              <a:off x="2160" y="3100"/>
              <a:ext cx="1421" cy="695"/>
            </a:xfrm>
            <a:prstGeom prst="rect">
              <a:avLst/>
            </a:prstGeom>
            <a:solidFill>
              <a:srgbClr val="FF00FF"/>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Results-based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grpSp>
      <p:graphicFrame>
        <p:nvGraphicFramePr>
          <p:cNvPr id="7" name="Object 6">
            <a:extLst>
              <a:ext uri="{FF2B5EF4-FFF2-40B4-BE49-F238E27FC236}">
                <a16:creationId xmlns:a16="http://schemas.microsoft.com/office/drawing/2014/main" id="{691F7789-3130-45A5-851B-3AE077043885}"/>
              </a:ext>
            </a:extLst>
          </p:cNvPr>
          <p:cNvGraphicFramePr>
            <a:graphicFrameLocks noChangeAspect="1"/>
          </p:cNvGraphicFramePr>
          <p:nvPr>
            <p:extLst>
              <p:ext uri="{D42A27DB-BD31-4B8C-83A1-F6EECF244321}">
                <p14:modId xmlns:p14="http://schemas.microsoft.com/office/powerpoint/2010/main" val="2888208098"/>
              </p:ext>
            </p:extLst>
          </p:nvPr>
        </p:nvGraphicFramePr>
        <p:xfrm>
          <a:off x="2014083" y="3007419"/>
          <a:ext cx="2433932" cy="1665050"/>
        </p:xfrm>
        <a:graphic>
          <a:graphicData uri="http://schemas.openxmlformats.org/presentationml/2006/ole">
            <mc:AlternateContent xmlns:mc="http://schemas.openxmlformats.org/markup-compatibility/2006">
              <mc:Choice xmlns:v="urn:schemas-microsoft-com:vml" Requires="v">
                <p:oleObj name="Clip" r:id="rId4" imgW="29260800" imgH="17830800" progId="MS_ClipArt_Gallery.5">
                  <p:embed/>
                </p:oleObj>
              </mc:Choice>
              <mc:Fallback>
                <p:oleObj name="Clip" r:id="rId4" imgW="29260800" imgH="17830800" progId="MS_ClipArt_Gallery.5">
                  <p:embed/>
                  <p:pic>
                    <p:nvPicPr>
                      <p:cNvPr id="7" name="Object 6">
                        <a:extLst>
                          <a:ext uri="{FF2B5EF4-FFF2-40B4-BE49-F238E27FC236}">
                            <a16:creationId xmlns:a16="http://schemas.microsoft.com/office/drawing/2014/main" id="{691F7789-3130-45A5-851B-3AE0770438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ltGray">
                      <a:xfrm>
                        <a:off x="2014083" y="3007419"/>
                        <a:ext cx="2433932" cy="1665050"/>
                      </a:xfrm>
                      <a:prstGeom prst="rect">
                        <a:avLst/>
                      </a:prstGeom>
                      <a:noFill/>
                      <a:ln>
                        <a:noFill/>
                      </a:ln>
                      <a:effectLst/>
                    </p:spPr>
                  </p:pic>
                </p:oleObj>
              </mc:Fallback>
            </mc:AlternateContent>
          </a:graphicData>
        </a:graphic>
      </p:graphicFrame>
      <p:sp>
        <p:nvSpPr>
          <p:cNvPr id="8" name="Text Box 7">
            <a:extLst>
              <a:ext uri="{FF2B5EF4-FFF2-40B4-BE49-F238E27FC236}">
                <a16:creationId xmlns:a16="http://schemas.microsoft.com/office/drawing/2014/main" id="{36DF0716-FC86-4D5C-BD18-ED8B2CE9C203}"/>
              </a:ext>
            </a:extLst>
          </p:cNvPr>
          <p:cNvSpPr txBox="1">
            <a:spLocks noChangeArrowheads="1"/>
          </p:cNvSpPr>
          <p:nvPr/>
        </p:nvSpPr>
        <p:spPr bwMode="blackWhite">
          <a:xfrm>
            <a:off x="204066" y="3429000"/>
            <a:ext cx="1810016" cy="817536"/>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anchor="ctr" anchorCtr="1"/>
          <a:lstStyle/>
          <a:p>
            <a:pPr algn="ctr" eaLnBrk="1" hangingPunct="1">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Job</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Performance?</a:t>
            </a:r>
          </a:p>
        </p:txBody>
      </p:sp>
      <p:pic>
        <p:nvPicPr>
          <p:cNvPr id="10" name="Picture 9">
            <a:extLst>
              <a:ext uri="{FF2B5EF4-FFF2-40B4-BE49-F238E27FC236}">
                <a16:creationId xmlns:a16="http://schemas.microsoft.com/office/drawing/2014/main" id="{4B0FEC7E-2F7F-41DD-940A-D8F7CE4A1FB3}"/>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6096000" y="1596325"/>
            <a:ext cx="6145490" cy="3936570"/>
          </a:xfrm>
          <a:prstGeom prst="rect">
            <a:avLst/>
          </a:prstGeom>
        </p:spPr>
      </p:pic>
      <p:sp>
        <p:nvSpPr>
          <p:cNvPr id="12" name="TextBox 11">
            <a:extLst>
              <a:ext uri="{FF2B5EF4-FFF2-40B4-BE49-F238E27FC236}">
                <a16:creationId xmlns:a16="http://schemas.microsoft.com/office/drawing/2014/main" id="{909E1049-78C5-4321-8E9F-BDCCB8DE223A}"/>
              </a:ext>
            </a:extLst>
          </p:cNvPr>
          <p:cNvSpPr txBox="1"/>
          <p:nvPr/>
        </p:nvSpPr>
        <p:spPr>
          <a:xfrm>
            <a:off x="7698783" y="5308489"/>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11-3</a:t>
            </a:r>
          </a:p>
        </p:txBody>
      </p:sp>
      <p:sp>
        <p:nvSpPr>
          <p:cNvPr id="2" name="Rectangle 1">
            <a:extLst>
              <a:ext uri="{FF2B5EF4-FFF2-40B4-BE49-F238E27FC236}">
                <a16:creationId xmlns:a16="http://schemas.microsoft.com/office/drawing/2014/main" id="{D25ED530-6B3C-1D57-0D7D-9520D9ECF2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CB5C1BBE-EBE3-848C-AB1C-DA2446E694D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D5BC883A-7CAB-0874-25FE-B35F2C39DAF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advTm="261116">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nodeType="afterGroup">
                            <p:stCondLst>
                              <p:cond delay="500"/>
                            </p:stCondLst>
                            <p:childTnLst>
                              <p:par>
                                <p:cTn id="9" presetID="16" presetClass="entr" presetSubtype="4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0934426" y="638175"/>
            <a:ext cx="685782" cy="247649"/>
          </a:xfrm>
          <a:prstGeom prst="roundRect">
            <a:avLst>
              <a:gd name="adj" fmla="val 153846"/>
            </a:avLst>
          </a:prstGeom>
          <a:solidFill>
            <a:srgbClr val="FFFFFF">
              <a:alpha val="2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571485" y="1904999"/>
            <a:ext cx="5619609" cy="3533774"/>
          </a:xfrm>
          <a:prstGeom prst="roundRect">
            <a:avLst>
              <a:gd name="adj" fmla="val 10781"/>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857228" y="2215181"/>
            <a:ext cx="3134128" cy="541687"/>
          </a:xfrm>
          <a:prstGeom prst="rect">
            <a:avLst/>
          </a:prstGeom>
          <a:noFill/>
        </p:spPr>
        <p:txBody>
          <a:bodyPr wrap="none" lIns="73152" tIns="54864" rIns="73152" bIns="54864" anchor="ctr">
            <a:spAutoFit/>
          </a:bodyPr>
          <a:lstStyle/>
          <a:p>
            <a:pPr algn="l">
              <a:spcBef>
                <a:spcPts val="0"/>
              </a:spcBef>
              <a:spcAft>
                <a:spcPts val="1950"/>
              </a:spcAft>
            </a:pPr>
            <a:r>
              <a:rPr sz="2800" b="1" dirty="0">
                <a:solidFill>
                  <a:srgbClr val="FFFFFF"/>
                </a:solidFill>
                <a:latin typeface="Times New Roman" panose="02020603050405020304" pitchFamily="18" charset="0"/>
                <a:cs typeface="Times New Roman" panose="02020603050405020304" pitchFamily="18" charset="0"/>
              </a:rPr>
              <a:t>Defining Standards</a:t>
            </a:r>
          </a:p>
        </p:txBody>
      </p:sp>
      <p:sp>
        <p:nvSpPr>
          <p:cNvPr id="8" name="TextBox 7"/>
          <p:cNvSpPr txBox="1"/>
          <p:nvPr/>
        </p:nvSpPr>
        <p:spPr>
          <a:xfrm>
            <a:off x="857228" y="2911251"/>
            <a:ext cx="1590435" cy="387798"/>
          </a:xfrm>
          <a:prstGeom prst="rect">
            <a:avLst/>
          </a:prstGeom>
          <a:noFill/>
        </p:spPr>
        <p:txBody>
          <a:bodyPr wrap="none" lIns="73152" tIns="54864" rIns="73152" bIns="54864" anchor="ctr">
            <a:spAutoFit/>
          </a:bodyPr>
          <a:lstStyle/>
          <a:p>
            <a:pPr algn="l">
              <a:spcBef>
                <a:spcPts val="0"/>
              </a:spcBef>
              <a:spcAft>
                <a:spcPts val="1300"/>
              </a:spcAft>
            </a:pPr>
            <a:r>
              <a:rPr b="0">
                <a:solidFill>
                  <a:srgbClr val="FFFFFF"/>
                </a:solidFill>
                <a:latin typeface="Times New Roman" panose="02020603050405020304" pitchFamily="18" charset="0"/>
                <a:cs typeface="Times New Roman" panose="02020603050405020304" pitchFamily="18" charset="0"/>
              </a:rPr>
              <a:t> </a:t>
            </a:r>
            <a:r>
              <a:rPr>
                <a:latin typeface="Times New Roman" panose="02020603050405020304" pitchFamily="18" charset="0"/>
                <a:cs typeface="Times New Roman" panose="02020603050405020304" pitchFamily="18" charset="0"/>
              </a:rPr>
              <a:t>  </a:t>
            </a:r>
            <a:r>
              <a:rPr b="0">
                <a:solidFill>
                  <a:srgbClr val="FFFFFF"/>
                </a:solidFill>
                <a:latin typeface="Times New Roman" panose="02020603050405020304" pitchFamily="18" charset="0"/>
                <a:cs typeface="Times New Roman" panose="02020603050405020304" pitchFamily="18" charset="0"/>
              </a:rPr>
              <a:t> Benchmarks </a:t>
            </a:r>
          </a:p>
        </p:txBody>
      </p:sp>
      <p:pic>
        <p:nvPicPr>
          <p:cNvPr id="9" name="Picture 8" descr="image.png"/>
          <p:cNvPicPr>
            <a:picLocks noChangeAspect="1"/>
          </p:cNvPicPr>
          <p:nvPr/>
        </p:nvPicPr>
        <p:blipFill>
          <a:blip r:embed="rId2">
            <a:alphaModFix/>
          </a:blip>
          <a:stretch>
            <a:fillRect/>
          </a:stretch>
        </p:blipFill>
        <p:spPr>
          <a:xfrm>
            <a:off x="857228" y="3033712"/>
            <a:ext cx="228594" cy="142875"/>
          </a:xfrm>
          <a:prstGeom prst="rect">
            <a:avLst/>
          </a:prstGeom>
        </p:spPr>
      </p:pic>
      <p:sp>
        <p:nvSpPr>
          <p:cNvPr id="10" name="TextBox 9"/>
          <p:cNvSpPr txBox="1"/>
          <p:nvPr/>
        </p:nvSpPr>
        <p:spPr>
          <a:xfrm>
            <a:off x="857228" y="3330352"/>
            <a:ext cx="974882" cy="387798"/>
          </a:xfrm>
          <a:prstGeom prst="rect">
            <a:avLst/>
          </a:prstGeom>
          <a:noFill/>
        </p:spPr>
        <p:txBody>
          <a:bodyPr wrap="none" lIns="73152" tIns="54864" rIns="73152" bIns="54864" anchor="ctr">
            <a:spAutoFit/>
          </a:bodyPr>
          <a:lstStyle/>
          <a:p>
            <a:pPr algn="l">
              <a:spcBef>
                <a:spcPts val="0"/>
              </a:spcBef>
              <a:spcAft>
                <a:spcPts val="1300"/>
              </a:spcAft>
            </a:pPr>
            <a:r>
              <a:rPr b="0">
                <a:solidFill>
                  <a:srgbClr val="FFFFFF"/>
                </a:solidFill>
                <a:latin typeface="Times New Roman" panose="02020603050405020304" pitchFamily="18" charset="0"/>
                <a:cs typeface="Times New Roman" panose="02020603050405020304" pitchFamily="18" charset="0"/>
              </a:rPr>
              <a:t> </a:t>
            </a:r>
            <a:r>
              <a:rPr>
                <a:latin typeface="Times New Roman" panose="02020603050405020304" pitchFamily="18" charset="0"/>
                <a:cs typeface="Times New Roman" panose="02020603050405020304" pitchFamily="18" charset="0"/>
              </a:rPr>
              <a:t>  </a:t>
            </a:r>
            <a:r>
              <a:rPr b="0">
                <a:solidFill>
                  <a:srgbClr val="FFFFFF"/>
                </a:solidFill>
                <a:latin typeface="Times New Roman" panose="02020603050405020304" pitchFamily="18" charset="0"/>
                <a:cs typeface="Times New Roman" panose="02020603050405020304" pitchFamily="18" charset="0"/>
              </a:rPr>
              <a:t> Goals </a:t>
            </a:r>
          </a:p>
        </p:txBody>
      </p:sp>
      <p:pic>
        <p:nvPicPr>
          <p:cNvPr id="11" name="Picture 10" descr="image.png"/>
          <p:cNvPicPr>
            <a:picLocks noChangeAspect="1"/>
          </p:cNvPicPr>
          <p:nvPr/>
        </p:nvPicPr>
        <p:blipFill>
          <a:blip r:embed="rId3">
            <a:alphaModFix/>
          </a:blip>
          <a:stretch>
            <a:fillRect/>
          </a:stretch>
        </p:blipFill>
        <p:spPr>
          <a:xfrm>
            <a:off x="857228" y="3438525"/>
            <a:ext cx="228594" cy="171450"/>
          </a:xfrm>
          <a:prstGeom prst="rect">
            <a:avLst/>
          </a:prstGeom>
        </p:spPr>
      </p:pic>
      <p:sp>
        <p:nvSpPr>
          <p:cNvPr id="12" name="TextBox 11"/>
          <p:cNvSpPr txBox="1"/>
          <p:nvPr/>
        </p:nvSpPr>
        <p:spPr>
          <a:xfrm>
            <a:off x="857228" y="3749452"/>
            <a:ext cx="1104341" cy="387798"/>
          </a:xfrm>
          <a:prstGeom prst="rect">
            <a:avLst/>
          </a:prstGeom>
          <a:noFill/>
        </p:spPr>
        <p:txBody>
          <a:bodyPr wrap="none" lIns="73152" tIns="54864" rIns="73152" bIns="54864" anchor="ctr">
            <a:spAutoFit/>
          </a:bodyPr>
          <a:lstStyle/>
          <a:p>
            <a:pPr algn="l">
              <a:spcBef>
                <a:spcPts val="0"/>
              </a:spcBef>
              <a:spcAft>
                <a:spcPts val="1300"/>
              </a:spcAft>
            </a:pPr>
            <a:r>
              <a:rPr b="0">
                <a:solidFill>
                  <a:srgbClr val="FFFFFF"/>
                </a:solidFill>
                <a:latin typeface="Times New Roman" panose="02020603050405020304" pitchFamily="18" charset="0"/>
                <a:cs typeface="Times New Roman" panose="02020603050405020304" pitchFamily="18" charset="0"/>
              </a:rPr>
              <a:t> </a:t>
            </a:r>
            <a:r>
              <a:rPr>
                <a:latin typeface="Times New Roman" panose="02020603050405020304" pitchFamily="18" charset="0"/>
                <a:cs typeface="Times New Roman" panose="02020603050405020304" pitchFamily="18" charset="0"/>
              </a:rPr>
              <a:t>  </a:t>
            </a:r>
            <a:r>
              <a:rPr b="0">
                <a:solidFill>
                  <a:srgbClr val="FFFFFF"/>
                </a:solidFill>
                <a:latin typeface="Times New Roman" panose="02020603050405020304" pitchFamily="18" charset="0"/>
                <a:cs typeface="Times New Roman" panose="02020603050405020304" pitchFamily="18" charset="0"/>
              </a:rPr>
              <a:t> Targets </a:t>
            </a:r>
          </a:p>
        </p:txBody>
      </p:sp>
      <p:pic>
        <p:nvPicPr>
          <p:cNvPr id="13" name="Picture 12" descr="image.png"/>
          <p:cNvPicPr>
            <a:picLocks noChangeAspect="1"/>
          </p:cNvPicPr>
          <p:nvPr/>
        </p:nvPicPr>
        <p:blipFill>
          <a:blip r:embed="rId4">
            <a:alphaModFix/>
          </a:blip>
          <a:stretch>
            <a:fillRect/>
          </a:stretch>
        </p:blipFill>
        <p:spPr>
          <a:xfrm>
            <a:off x="857228" y="3834764"/>
            <a:ext cx="228594" cy="217170"/>
          </a:xfrm>
          <a:prstGeom prst="rect">
            <a:avLst/>
          </a:prstGeom>
        </p:spPr>
      </p:pic>
      <p:sp>
        <p:nvSpPr>
          <p:cNvPr id="14" name="TextBox 13"/>
          <p:cNvSpPr txBox="1"/>
          <p:nvPr/>
        </p:nvSpPr>
        <p:spPr>
          <a:xfrm>
            <a:off x="857228" y="4168552"/>
            <a:ext cx="3712811" cy="387798"/>
          </a:xfrm>
          <a:prstGeom prst="rect">
            <a:avLst/>
          </a:prstGeom>
          <a:noFill/>
        </p:spPr>
        <p:txBody>
          <a:bodyPr wrap="none" lIns="73152" tIns="54864" rIns="73152" bIns="54864" anchor="ctr">
            <a:spAutoFit/>
          </a:bodyPr>
          <a:lstStyle/>
          <a:p>
            <a:pPr algn="l">
              <a:spcBef>
                <a:spcPts val="0"/>
              </a:spcBef>
              <a:spcAft>
                <a:spcPts val="1300"/>
              </a:spcAft>
            </a:pPr>
            <a:r>
              <a:rPr b="0" dirty="0">
                <a:solidFill>
                  <a:srgbClr val="FFFFFF"/>
                </a:solidFill>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  </a:t>
            </a:r>
            <a:r>
              <a:rPr b="0" dirty="0">
                <a:solidFill>
                  <a:srgbClr val="FFFFFF"/>
                </a:solidFill>
                <a:latin typeface="Times New Roman" panose="02020603050405020304" pitchFamily="18" charset="0"/>
                <a:cs typeface="Times New Roman" panose="02020603050405020304" pitchFamily="18" charset="0"/>
              </a:rPr>
              <a:t> Key Performance Indicators (KPIs) </a:t>
            </a:r>
          </a:p>
        </p:txBody>
      </p:sp>
      <p:pic>
        <p:nvPicPr>
          <p:cNvPr id="15" name="Picture 14" descr="image.png"/>
          <p:cNvPicPr>
            <a:picLocks noChangeAspect="1"/>
          </p:cNvPicPr>
          <p:nvPr/>
        </p:nvPicPr>
        <p:blipFill>
          <a:blip r:embed="rId5">
            <a:alphaModFix/>
          </a:blip>
          <a:stretch>
            <a:fillRect/>
          </a:stretch>
        </p:blipFill>
        <p:spPr>
          <a:xfrm>
            <a:off x="857228" y="4273867"/>
            <a:ext cx="228594" cy="177164"/>
          </a:xfrm>
          <a:prstGeom prst="rect">
            <a:avLst/>
          </a:prstGeom>
        </p:spPr>
      </p:pic>
      <p:sp>
        <p:nvSpPr>
          <p:cNvPr id="16" name="TextBox 15"/>
          <p:cNvSpPr txBox="1"/>
          <p:nvPr/>
        </p:nvSpPr>
        <p:spPr>
          <a:xfrm>
            <a:off x="857228" y="4587651"/>
            <a:ext cx="3728841" cy="387798"/>
          </a:xfrm>
          <a:prstGeom prst="rect">
            <a:avLst/>
          </a:prstGeom>
          <a:noFill/>
        </p:spPr>
        <p:txBody>
          <a:bodyPr wrap="none" lIns="73152" tIns="54864" rIns="73152" bIns="54864" anchor="ctr">
            <a:spAutoFit/>
          </a:bodyPr>
          <a:lstStyle/>
          <a:p>
            <a:pPr algn="l">
              <a:spcBef>
                <a:spcPts val="0"/>
              </a:spcBef>
              <a:spcAft>
                <a:spcPts val="1300"/>
              </a:spcAft>
            </a:pPr>
            <a:r>
              <a:rPr b="0">
                <a:solidFill>
                  <a:srgbClr val="FFFFFF"/>
                </a:solidFill>
                <a:latin typeface="Times New Roman" panose="02020603050405020304" pitchFamily="18" charset="0"/>
                <a:cs typeface="Times New Roman" panose="02020603050405020304" pitchFamily="18" charset="0"/>
              </a:rPr>
              <a:t> </a:t>
            </a:r>
            <a:r>
              <a:rPr>
                <a:latin typeface="Times New Roman" panose="02020603050405020304" pitchFamily="18" charset="0"/>
                <a:cs typeface="Times New Roman" panose="02020603050405020304" pitchFamily="18" charset="0"/>
              </a:rPr>
              <a:t>  </a:t>
            </a:r>
            <a:r>
              <a:rPr b="0">
                <a:solidFill>
                  <a:srgbClr val="FFFFFF"/>
                </a:solidFill>
                <a:latin typeface="Times New Roman" panose="02020603050405020304" pitchFamily="18" charset="0"/>
                <a:cs typeface="Times New Roman" panose="02020603050405020304" pitchFamily="18" charset="0"/>
              </a:rPr>
              <a:t> Objectives &amp; Key Results (OKRs) </a:t>
            </a:r>
          </a:p>
        </p:txBody>
      </p:sp>
      <p:pic>
        <p:nvPicPr>
          <p:cNvPr id="17" name="Picture 16" descr="image.png"/>
          <p:cNvPicPr>
            <a:picLocks noChangeAspect="1"/>
          </p:cNvPicPr>
          <p:nvPr/>
        </p:nvPicPr>
        <p:blipFill>
          <a:blip r:embed="rId6">
            <a:alphaModFix/>
          </a:blip>
          <a:stretch>
            <a:fillRect/>
          </a:stretch>
        </p:blipFill>
        <p:spPr>
          <a:xfrm>
            <a:off x="857228" y="4684395"/>
            <a:ext cx="228594" cy="194309"/>
          </a:xfrm>
          <a:prstGeom prst="rect">
            <a:avLst/>
          </a:prstGeom>
        </p:spPr>
      </p:pic>
      <p:sp>
        <p:nvSpPr>
          <p:cNvPr id="18" name="TextBox 17"/>
          <p:cNvSpPr txBox="1"/>
          <p:nvPr/>
        </p:nvSpPr>
        <p:spPr>
          <a:xfrm>
            <a:off x="6572085" y="1803047"/>
            <a:ext cx="4767972" cy="480131"/>
          </a:xfrm>
          <a:prstGeom prst="rect">
            <a:avLst/>
          </a:prstGeom>
          <a:noFill/>
        </p:spPr>
        <p:txBody>
          <a:bodyPr wrap="none" lIns="73152" tIns="54864" rIns="73152" bIns="54864" anchor="ctr">
            <a:spAutoFit/>
          </a:bodyPr>
          <a:lstStyle/>
          <a:p>
            <a:pPr algn="l">
              <a:spcBef>
                <a:spcPts val="0"/>
              </a:spcBef>
              <a:spcAft>
                <a:spcPts val="650"/>
              </a:spcAft>
            </a:pPr>
            <a:r>
              <a:rPr sz="2400" b="1">
                <a:solidFill>
                  <a:srgbClr val="1A237E"/>
                </a:solidFill>
                <a:latin typeface="Times New Roman" panose="02020603050405020304" pitchFamily="18" charset="0"/>
                <a:cs typeface="Times New Roman" panose="02020603050405020304" pitchFamily="18" charset="0"/>
              </a:rPr>
              <a:t>Effective Characteristics (SMART)</a:t>
            </a:r>
          </a:p>
        </p:txBody>
      </p:sp>
      <p:sp>
        <p:nvSpPr>
          <p:cNvPr id="19" name="Rounded Rectangle 18"/>
          <p:cNvSpPr/>
          <p:nvPr/>
        </p:nvSpPr>
        <p:spPr>
          <a:xfrm>
            <a:off x="6572085" y="2466975"/>
            <a:ext cx="2457388" cy="647699"/>
          </a:xfrm>
          <a:prstGeom prst="roundRect">
            <a:avLst>
              <a:gd name="adj" fmla="val 3529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20" name="Round Same Side Corner Rectangle 19"/>
          <p:cNvSpPr/>
          <p:nvPr/>
        </p:nvSpPr>
        <p:spPr>
          <a:xfrm rot="16200000">
            <a:off x="6314276" y="2724784"/>
            <a:ext cx="647699" cy="13208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21" name="TextBox 20"/>
          <p:cNvSpPr txBox="1"/>
          <p:nvPr/>
        </p:nvSpPr>
        <p:spPr>
          <a:xfrm>
            <a:off x="6753056" y="2521830"/>
            <a:ext cx="261546"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S</a:t>
            </a:r>
          </a:p>
        </p:txBody>
      </p:sp>
      <p:sp>
        <p:nvSpPr>
          <p:cNvPr id="22" name="TextBox 21"/>
          <p:cNvSpPr txBox="1"/>
          <p:nvPr/>
        </p:nvSpPr>
        <p:spPr>
          <a:xfrm>
            <a:off x="6753056" y="2702804"/>
            <a:ext cx="833818"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Specific</a:t>
            </a:r>
          </a:p>
        </p:txBody>
      </p:sp>
      <p:sp>
        <p:nvSpPr>
          <p:cNvPr id="23" name="Rounded Rectangle 22"/>
          <p:cNvSpPr/>
          <p:nvPr/>
        </p:nvSpPr>
        <p:spPr>
          <a:xfrm>
            <a:off x="9162820" y="2466975"/>
            <a:ext cx="2457388" cy="647699"/>
          </a:xfrm>
          <a:prstGeom prst="roundRect">
            <a:avLst>
              <a:gd name="adj" fmla="val 3529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24" name="Round Same Side Corner Rectangle 23"/>
          <p:cNvSpPr/>
          <p:nvPr/>
        </p:nvSpPr>
        <p:spPr>
          <a:xfrm rot="16200000">
            <a:off x="8905011" y="2724784"/>
            <a:ext cx="647699" cy="13208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25" name="TextBox 24"/>
          <p:cNvSpPr txBox="1"/>
          <p:nvPr/>
        </p:nvSpPr>
        <p:spPr>
          <a:xfrm>
            <a:off x="9353316" y="2521830"/>
            <a:ext cx="341697"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M</a:t>
            </a:r>
          </a:p>
        </p:txBody>
      </p:sp>
      <p:sp>
        <p:nvSpPr>
          <p:cNvPr id="26" name="TextBox 25"/>
          <p:cNvSpPr txBox="1"/>
          <p:nvPr/>
        </p:nvSpPr>
        <p:spPr>
          <a:xfrm>
            <a:off x="9353316" y="2702804"/>
            <a:ext cx="1186479"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Measurable</a:t>
            </a:r>
          </a:p>
        </p:txBody>
      </p:sp>
      <p:sp>
        <p:nvSpPr>
          <p:cNvPr id="27" name="Rounded Rectangle 26"/>
          <p:cNvSpPr/>
          <p:nvPr/>
        </p:nvSpPr>
        <p:spPr>
          <a:xfrm>
            <a:off x="6572085" y="3257550"/>
            <a:ext cx="2457388" cy="647699"/>
          </a:xfrm>
          <a:prstGeom prst="roundRect">
            <a:avLst>
              <a:gd name="adj" fmla="val 3529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28" name="Round Same Side Corner Rectangle 27"/>
          <p:cNvSpPr/>
          <p:nvPr/>
        </p:nvSpPr>
        <p:spPr>
          <a:xfrm rot="16200000">
            <a:off x="6314276" y="3515359"/>
            <a:ext cx="647699" cy="13208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29" name="TextBox 28"/>
          <p:cNvSpPr txBox="1"/>
          <p:nvPr/>
        </p:nvSpPr>
        <p:spPr>
          <a:xfrm>
            <a:off x="6753056" y="3312405"/>
            <a:ext cx="295209"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A</a:t>
            </a:r>
          </a:p>
        </p:txBody>
      </p:sp>
      <p:sp>
        <p:nvSpPr>
          <p:cNvPr id="30" name="TextBox 29"/>
          <p:cNvSpPr txBox="1"/>
          <p:nvPr/>
        </p:nvSpPr>
        <p:spPr>
          <a:xfrm>
            <a:off x="6753056" y="3493380"/>
            <a:ext cx="1117550"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Achievable</a:t>
            </a:r>
          </a:p>
        </p:txBody>
      </p:sp>
      <p:sp>
        <p:nvSpPr>
          <p:cNvPr id="31" name="Rounded Rectangle 30"/>
          <p:cNvSpPr/>
          <p:nvPr/>
        </p:nvSpPr>
        <p:spPr>
          <a:xfrm>
            <a:off x="9162820" y="3257550"/>
            <a:ext cx="2457388" cy="647699"/>
          </a:xfrm>
          <a:prstGeom prst="roundRect">
            <a:avLst>
              <a:gd name="adj" fmla="val 3529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32" name="Round Same Side Corner Rectangle 31"/>
          <p:cNvSpPr/>
          <p:nvPr/>
        </p:nvSpPr>
        <p:spPr>
          <a:xfrm rot="16200000">
            <a:off x="8905011" y="3515359"/>
            <a:ext cx="647699" cy="13208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33" name="TextBox 32"/>
          <p:cNvSpPr txBox="1"/>
          <p:nvPr/>
        </p:nvSpPr>
        <p:spPr>
          <a:xfrm>
            <a:off x="9353316" y="3312405"/>
            <a:ext cx="295209"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R</a:t>
            </a:r>
          </a:p>
        </p:txBody>
      </p:sp>
      <p:sp>
        <p:nvSpPr>
          <p:cNvPr id="34" name="TextBox 33"/>
          <p:cNvSpPr txBox="1"/>
          <p:nvPr/>
        </p:nvSpPr>
        <p:spPr>
          <a:xfrm>
            <a:off x="9353316" y="3493380"/>
            <a:ext cx="954044"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Relevant</a:t>
            </a:r>
          </a:p>
        </p:txBody>
      </p:sp>
      <p:sp>
        <p:nvSpPr>
          <p:cNvPr id="35" name="Rounded Rectangle 34"/>
          <p:cNvSpPr/>
          <p:nvPr/>
        </p:nvSpPr>
        <p:spPr>
          <a:xfrm>
            <a:off x="6572085" y="4048124"/>
            <a:ext cx="5048123" cy="733424"/>
          </a:xfrm>
          <a:prstGeom prst="roundRect">
            <a:avLst>
              <a:gd name="adj" fmla="val 3116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36" name="Round Same Side Corner Rectangle 35"/>
          <p:cNvSpPr/>
          <p:nvPr/>
        </p:nvSpPr>
        <p:spPr>
          <a:xfrm rot="16200000">
            <a:off x="6271413" y="4348796"/>
            <a:ext cx="733424" cy="13208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37" name="TextBox 36"/>
          <p:cNvSpPr txBox="1"/>
          <p:nvPr/>
        </p:nvSpPr>
        <p:spPr>
          <a:xfrm>
            <a:off x="6753056" y="4020884"/>
            <a:ext cx="524439" cy="787908"/>
          </a:xfrm>
          <a:prstGeom prst="rect">
            <a:avLst/>
          </a:prstGeom>
          <a:noFill/>
        </p:spPr>
        <p:txBody>
          <a:bodyPr wrap="none" lIns="73152" tIns="54864" rIns="73152" bIns="54864" anchor="ctr">
            <a:spAutoFit/>
          </a:bodyPr>
          <a:lstStyle/>
          <a:p>
            <a:pPr algn="l">
              <a:spcBef>
                <a:spcPts val="0"/>
              </a:spcBef>
              <a:spcAft>
                <a:spcPts val="0"/>
              </a:spcAft>
            </a:pPr>
            <a:r>
              <a:rPr sz="4400" b="1">
                <a:solidFill>
                  <a:srgbClr val="263238"/>
                </a:solidFill>
                <a:latin typeface="Times New Roman" panose="02020603050405020304" pitchFamily="18" charset="0"/>
                <a:cs typeface="Times New Roman" panose="02020603050405020304" pitchFamily="18" charset="0"/>
              </a:rPr>
              <a:t>T</a:t>
            </a:r>
          </a:p>
        </p:txBody>
      </p:sp>
      <p:sp>
        <p:nvSpPr>
          <p:cNvPr id="38" name="TextBox 37"/>
          <p:cNvSpPr txBox="1"/>
          <p:nvPr/>
        </p:nvSpPr>
        <p:spPr>
          <a:xfrm>
            <a:off x="7172145" y="4236329"/>
            <a:ext cx="1274644"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263238"/>
                </a:solidFill>
                <a:latin typeface="Times New Roman" panose="02020603050405020304" pitchFamily="18" charset="0"/>
                <a:cs typeface="Times New Roman" panose="02020603050405020304" pitchFamily="18" charset="0"/>
              </a:rPr>
              <a:t>Time-bound</a:t>
            </a:r>
          </a:p>
        </p:txBody>
      </p:sp>
      <p:sp>
        <p:nvSpPr>
          <p:cNvPr id="39" name="Rounded Rectangle 38"/>
          <p:cNvSpPr/>
          <p:nvPr/>
        </p:nvSpPr>
        <p:spPr>
          <a:xfrm>
            <a:off x="6572085" y="5067299"/>
            <a:ext cx="5048123" cy="371475"/>
          </a:xfrm>
          <a:prstGeom prst="roundRect">
            <a:avLst>
              <a:gd name="adj" fmla="val 41025"/>
            </a:avLst>
          </a:prstGeom>
          <a:solidFill>
            <a:srgbClr val="ECEF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b="1">
              <a:latin typeface="Times New Roman" panose="02020603050405020304" pitchFamily="18" charset="0"/>
              <a:cs typeface="Times New Roman" panose="02020603050405020304" pitchFamily="18" charset="0"/>
            </a:endParaRPr>
          </a:p>
        </p:txBody>
      </p:sp>
      <p:sp>
        <p:nvSpPr>
          <p:cNvPr id="40" name="TextBox 39"/>
          <p:cNvSpPr txBox="1"/>
          <p:nvPr/>
        </p:nvSpPr>
        <p:spPr>
          <a:xfrm>
            <a:off x="6638125" y="5003446"/>
            <a:ext cx="2776658" cy="480131"/>
          </a:xfrm>
          <a:prstGeom prst="rect">
            <a:avLst/>
          </a:prstGeom>
          <a:noFill/>
        </p:spPr>
        <p:txBody>
          <a:bodyPr wrap="none" lIns="73152" tIns="54864" rIns="73152" bIns="54864" anchor="ctr">
            <a:spAutoFit/>
          </a:bodyPr>
          <a:lstStyle/>
          <a:p>
            <a:pPr algn="l">
              <a:spcBef>
                <a:spcPts val="650"/>
              </a:spcBef>
              <a:spcAft>
                <a:spcPts val="0"/>
              </a:spcAft>
            </a:pPr>
            <a:r>
              <a:rPr sz="1600" b="1" dirty="0">
                <a:solidFill>
                  <a:srgbClr val="546E7A"/>
                </a:solidFill>
                <a:latin typeface="Times New Roman" panose="02020603050405020304" pitchFamily="18" charset="0"/>
                <a:cs typeface="Times New Roman" panose="02020603050405020304" pitchFamily="18" charset="0"/>
              </a:rPr>
              <a:t> </a:t>
            </a:r>
            <a:r>
              <a:rPr sz="2400" b="1" dirty="0">
                <a:latin typeface="Times New Roman" panose="02020603050405020304" pitchFamily="18" charset="0"/>
                <a:cs typeface="Times New Roman" panose="02020603050405020304" pitchFamily="18" charset="0"/>
              </a:rPr>
              <a:t>  </a:t>
            </a:r>
            <a:r>
              <a:rPr sz="1600" b="1" dirty="0">
                <a:solidFill>
                  <a:srgbClr val="546E7A"/>
                </a:solidFill>
                <a:latin typeface="Times New Roman" panose="02020603050405020304" pitchFamily="18" charset="0"/>
                <a:cs typeface="Times New Roman" panose="02020603050405020304" pitchFamily="18" charset="0"/>
              </a:rPr>
              <a:t> Clearly understood &amp; Fair </a:t>
            </a:r>
          </a:p>
        </p:txBody>
      </p:sp>
      <p:pic>
        <p:nvPicPr>
          <p:cNvPr id="41" name="Picture 40" descr="image.png"/>
          <p:cNvPicPr>
            <a:picLocks noChangeAspect="1"/>
          </p:cNvPicPr>
          <p:nvPr/>
        </p:nvPicPr>
        <p:blipFill>
          <a:blip r:embed="rId7">
            <a:alphaModFix/>
          </a:blip>
          <a:stretch>
            <a:fillRect/>
          </a:stretch>
        </p:blipFill>
        <p:spPr>
          <a:xfrm>
            <a:off x="6667333" y="5219700"/>
            <a:ext cx="152396" cy="95249"/>
          </a:xfrm>
          <a:prstGeom prst="rect">
            <a:avLst/>
          </a:prstGeom>
        </p:spPr>
      </p:pic>
      <p:sp>
        <p:nvSpPr>
          <p:cNvPr id="42" name="Rounded Rectangle 41"/>
          <p:cNvSpPr/>
          <p:nvPr/>
        </p:nvSpPr>
        <p:spPr>
          <a:xfrm>
            <a:off x="571485" y="5819775"/>
            <a:ext cx="11048723" cy="685800"/>
          </a:xfrm>
          <a:prstGeom prst="roundRect">
            <a:avLst>
              <a:gd name="adj" fmla="val 27777"/>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a:latin typeface="Times New Roman" panose="02020603050405020304" pitchFamily="18" charset="0"/>
              <a:cs typeface="Times New Roman" panose="02020603050405020304" pitchFamily="18" charset="0"/>
            </a:endParaRPr>
          </a:p>
        </p:txBody>
      </p:sp>
      <p:sp>
        <p:nvSpPr>
          <p:cNvPr id="43" name="Round Same Side Corner Rectangle 42"/>
          <p:cNvSpPr/>
          <p:nvPr/>
        </p:nvSpPr>
        <p:spPr>
          <a:xfrm rot="16200000">
            <a:off x="311135" y="6080125"/>
            <a:ext cx="68580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a:latin typeface="Times New Roman" panose="02020603050405020304" pitchFamily="18" charset="0"/>
              <a:cs typeface="Times New Roman" panose="02020603050405020304" pitchFamily="18" charset="0"/>
            </a:endParaRPr>
          </a:p>
        </p:txBody>
      </p:sp>
      <p:pic>
        <p:nvPicPr>
          <p:cNvPr id="44" name="Picture 43" descr="image.png"/>
          <p:cNvPicPr>
            <a:picLocks noChangeAspect="1"/>
          </p:cNvPicPr>
          <p:nvPr/>
        </p:nvPicPr>
        <p:blipFill>
          <a:blip r:embed="rId8">
            <a:alphaModFix/>
          </a:blip>
          <a:stretch>
            <a:fillRect/>
          </a:stretch>
        </p:blipFill>
        <p:spPr>
          <a:xfrm>
            <a:off x="904852" y="6058314"/>
            <a:ext cx="266693" cy="208721"/>
          </a:xfrm>
          <a:prstGeom prst="rect">
            <a:avLst/>
          </a:prstGeom>
        </p:spPr>
      </p:pic>
      <p:sp>
        <p:nvSpPr>
          <p:cNvPr id="45" name="TextBox 44"/>
          <p:cNvSpPr txBox="1"/>
          <p:nvPr/>
        </p:nvSpPr>
        <p:spPr>
          <a:xfrm>
            <a:off x="1314417" y="5884153"/>
            <a:ext cx="2020040" cy="357021"/>
          </a:xfrm>
          <a:prstGeom prst="rect">
            <a:avLst/>
          </a:prstGeom>
          <a:noFill/>
        </p:spPr>
        <p:txBody>
          <a:bodyPr wrap="none" lIns="73152" tIns="54864" rIns="73152" bIns="54864" anchor="ctr">
            <a:spAutoFit/>
          </a:bodyPr>
          <a:lstStyle/>
          <a:p>
            <a:pPr algn="l">
              <a:spcBef>
                <a:spcPts val="0"/>
              </a:spcBef>
              <a:spcAft>
                <a:spcPts val="0"/>
              </a:spcAft>
            </a:pPr>
            <a:r>
              <a:rPr sz="1600" b="1" dirty="0">
                <a:solidFill>
                  <a:srgbClr val="00695C"/>
                </a:solidFill>
                <a:latin typeface="Times New Roman" panose="02020603050405020304" pitchFamily="18" charset="0"/>
                <a:cs typeface="Times New Roman" panose="02020603050405020304" pitchFamily="18" charset="0"/>
              </a:rPr>
              <a:t>Modern Adaptability</a:t>
            </a:r>
            <a:endParaRPr sz="1000" b="1" dirty="0">
              <a:solidFill>
                <a:srgbClr val="FFFFFF"/>
              </a:solidFill>
              <a:latin typeface="Times New Roman" panose="02020603050405020304" pitchFamily="18" charset="0"/>
              <a:cs typeface="Times New Roman" panose="02020603050405020304" pitchFamily="18" charset="0"/>
            </a:endParaRPr>
          </a:p>
        </p:txBody>
      </p:sp>
      <p:sp>
        <p:nvSpPr>
          <p:cNvPr id="47" name="TextBox 46"/>
          <p:cNvSpPr txBox="1"/>
          <p:nvPr/>
        </p:nvSpPr>
        <p:spPr>
          <a:xfrm>
            <a:off x="1314417" y="6146462"/>
            <a:ext cx="4225772" cy="280077"/>
          </a:xfrm>
          <a:prstGeom prst="rect">
            <a:avLst/>
          </a:prstGeom>
          <a:noFill/>
        </p:spPr>
        <p:txBody>
          <a:bodyPr wrap="none" lIns="73152" tIns="54864" rIns="73152" bIns="54864" anchor="ctr">
            <a:spAutoFit/>
          </a:bodyPr>
          <a:lstStyle/>
          <a:p>
            <a:pPr algn="l">
              <a:spcBef>
                <a:spcPts val="325"/>
              </a:spcBef>
              <a:spcAft>
                <a:spcPts val="0"/>
              </a:spcAft>
            </a:pPr>
            <a:r>
              <a:rPr sz="1100" b="0" dirty="0">
                <a:solidFill>
                  <a:srgbClr val="004D40"/>
                </a:solidFill>
                <a:latin typeface="Times New Roman" panose="02020603050405020304" pitchFamily="18" charset="0"/>
                <a:cs typeface="Times New Roman" panose="02020603050405020304" pitchFamily="18" charset="0"/>
              </a:rPr>
              <a:t>Standards should be adaptable to hybrid and remote work environments.</a:t>
            </a:r>
          </a:p>
        </p:txBody>
      </p:sp>
      <p:sp>
        <p:nvSpPr>
          <p:cNvPr id="48" name="TextBox 47">
            <a:extLst>
              <a:ext uri="{FF2B5EF4-FFF2-40B4-BE49-F238E27FC236}">
                <a16:creationId xmlns:a16="http://schemas.microsoft.com/office/drawing/2014/main" id="{4D0CC70C-9A31-9CDD-C585-E9002D4E9800}"/>
              </a:ext>
            </a:extLst>
          </p:cNvPr>
          <p:cNvSpPr txBox="1"/>
          <p:nvPr/>
        </p:nvSpPr>
        <p:spPr>
          <a:xfrm>
            <a:off x="2249001" y="1028241"/>
            <a:ext cx="53458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Performance Standards</a:t>
            </a:r>
          </a:p>
        </p:txBody>
      </p:sp>
    </p:spTree>
  </p:cSld>
  <p:clrMapOvr>
    <a:masterClrMapping/>
  </p:clrMapOvr>
  <mc:AlternateContent xmlns:mc="http://schemas.openxmlformats.org/markup-compatibility/2006" xmlns:p14="http://schemas.microsoft.com/office/powerpoint/2010/main">
    <mc:Choice Requires="p14">
      <p:transition spd="slow" p14:dur="2000" advTm="211330"/>
    </mc:Choice>
    <mc:Fallback xmlns="">
      <p:transition spd="slow" advTm="211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CCC840A-CED6-4F47-8A85-8C9330423BDC}"/>
              </a:ext>
            </a:extLst>
          </p:cNvPr>
          <p:cNvSpPr txBox="1">
            <a:spLocks noChangeArrowheads="1"/>
          </p:cNvSpPr>
          <p:nvPr/>
        </p:nvSpPr>
        <p:spPr>
          <a:xfrm>
            <a:off x="2197543" y="705537"/>
            <a:ext cx="6748049" cy="579437"/>
          </a:xfrm>
          <a:prstGeom prst="roundRect">
            <a:avLst>
              <a:gd name="adj" fmla="val 32815"/>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latin typeface="Times New Roman" panose="02020603050405020304" pitchFamily="18" charset="0"/>
                <a:cs typeface="Times New Roman" panose="02020603050405020304" pitchFamily="18" charset="0"/>
              </a:rPr>
              <a:t>Example of Terms Defining Standards</a:t>
            </a:r>
            <a:endParaRPr lang="en-CA" altLang="en-US" sz="2800" b="1" dirty="0">
              <a:latin typeface="Times New Roman" panose="02020603050405020304" pitchFamily="18" charset="0"/>
              <a:cs typeface="Times New Roman" panose="02020603050405020304" pitchFamily="18" charset="0"/>
            </a:endParaRPr>
          </a:p>
        </p:txBody>
      </p:sp>
      <p:pic>
        <p:nvPicPr>
          <p:cNvPr id="7" name="Picture 3">
            <a:extLst>
              <a:ext uri="{FF2B5EF4-FFF2-40B4-BE49-F238E27FC236}">
                <a16:creationId xmlns:a16="http://schemas.microsoft.com/office/drawing/2014/main" id="{FBF13D33-E9FC-4158-BA5F-2942C2D867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018" y="1410347"/>
            <a:ext cx="9511825" cy="4846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0B71531F-6FD4-EEFA-1615-81570C0294DA}"/>
              </a:ext>
            </a:extLst>
          </p:cNvPr>
          <p:cNvSpPr txBox="1"/>
          <p:nvPr/>
        </p:nvSpPr>
        <p:spPr>
          <a:xfrm>
            <a:off x="5369651" y="6337300"/>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11-4</a:t>
            </a:r>
          </a:p>
        </p:txBody>
      </p:sp>
    </p:spTree>
    <p:extLst>
      <p:ext uri="{BB962C8B-B14F-4D97-AF65-F5344CB8AC3E}">
        <p14:creationId xmlns:p14="http://schemas.microsoft.com/office/powerpoint/2010/main" val="2929131687"/>
      </p:ext>
    </p:extLst>
  </p:cSld>
  <p:clrMapOvr>
    <a:masterClrMapping/>
  </p:clrMapOvr>
  <mc:AlternateContent xmlns:mc="http://schemas.openxmlformats.org/markup-compatibility/2006" xmlns:p14="http://schemas.microsoft.com/office/powerpoint/2010/main">
    <mc:Choice Requires="p14">
      <p:transition spd="slow" p14:dur="2000" advTm="181337"/>
    </mc:Choice>
    <mc:Fallback xmlns="">
      <p:transition spd="slow" advTm="1813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76151" y="876673"/>
            <a:ext cx="4903265" cy="541687"/>
          </a:xfrm>
          <a:prstGeom prst="rect">
            <a:avLst/>
          </a:prstGeom>
          <a:noFill/>
        </p:spPr>
        <p:txBody>
          <a:bodyPr wrap="none" lIns="73152" tIns="54864" rIns="73152" bIns="54864" anchor="ctr">
            <a:spAutoFit/>
          </a:bodyPr>
          <a:lstStyle/>
          <a:p>
            <a:pPr algn="ctr">
              <a:spcBef>
                <a:spcPts val="0"/>
              </a:spcBef>
              <a:spcAft>
                <a:spcPts val="0"/>
              </a:spcAft>
            </a:pPr>
            <a:r>
              <a:rPr sz="2800" b="1" dirty="0">
                <a:latin typeface="Times New Roman" panose="02020603050405020304" pitchFamily="18" charset="0"/>
                <a:cs typeface="Times New Roman" panose="02020603050405020304" pitchFamily="18" charset="0"/>
              </a:rPr>
              <a:t>Uses of Performance Appraisal</a:t>
            </a:r>
          </a:p>
        </p:txBody>
      </p:sp>
      <p:sp>
        <p:nvSpPr>
          <p:cNvPr id="4" name="Rounded Rectangle 3"/>
          <p:cNvSpPr/>
          <p:nvPr/>
        </p:nvSpPr>
        <p:spPr>
          <a:xfrm>
            <a:off x="10858228" y="638175"/>
            <a:ext cx="761980" cy="247649"/>
          </a:xfrm>
          <a:prstGeom prst="roundRect">
            <a:avLst>
              <a:gd name="adj" fmla="val 153846"/>
            </a:avLst>
          </a:prstGeom>
          <a:solidFill>
            <a:srgbClr val="FFFFFF">
              <a:alpha val="2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571485" y="1904999"/>
            <a:ext cx="5381490" cy="3467100"/>
          </a:xfrm>
          <a:prstGeom prst="roundRect">
            <a:avLst>
              <a:gd name="adj" fmla="val 879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dirty="0">
              <a:latin typeface="Times New Roman" panose="02020603050405020304" pitchFamily="18" charset="0"/>
              <a:cs typeface="Times New Roman" panose="02020603050405020304" pitchFamily="18" charset="0"/>
            </a:endParaRPr>
          </a:p>
        </p:txBody>
      </p:sp>
      <p:sp>
        <p:nvSpPr>
          <p:cNvPr id="7" name="Rounded Rectangle 6"/>
          <p:cNvSpPr/>
          <p:nvPr/>
        </p:nvSpPr>
        <p:spPr>
          <a:xfrm>
            <a:off x="857228" y="2190749"/>
            <a:ext cx="419089" cy="590549"/>
          </a:xfrm>
          <a:prstGeom prst="roundRect">
            <a:avLst>
              <a:gd name="adj" fmla="val 54545"/>
            </a:avLst>
          </a:prstGeom>
          <a:solidFill>
            <a:srgbClr val="3949A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latin typeface="Times New Roman" panose="02020603050405020304" pitchFamily="18" charset="0"/>
              <a:cs typeface="Times New Roman" panose="02020603050405020304" pitchFamily="18" charset="0"/>
            </a:endParaRPr>
          </a:p>
        </p:txBody>
      </p:sp>
      <p:pic>
        <p:nvPicPr>
          <p:cNvPr id="8" name="Picture 7" descr="image.png"/>
          <p:cNvPicPr>
            <a:picLocks noChangeAspect="1"/>
          </p:cNvPicPr>
          <p:nvPr/>
        </p:nvPicPr>
        <p:blipFill>
          <a:blip r:embed="rId2">
            <a:alphaModFix/>
          </a:blip>
          <a:stretch>
            <a:fillRect/>
          </a:stretch>
        </p:blipFill>
        <p:spPr>
          <a:xfrm>
            <a:off x="952476" y="2377439"/>
            <a:ext cx="228594" cy="217170"/>
          </a:xfrm>
          <a:prstGeom prst="rect">
            <a:avLst/>
          </a:prstGeom>
        </p:spPr>
      </p:pic>
      <p:sp>
        <p:nvSpPr>
          <p:cNvPr id="9" name="TextBox 8"/>
          <p:cNvSpPr txBox="1"/>
          <p:nvPr/>
        </p:nvSpPr>
        <p:spPr>
          <a:xfrm>
            <a:off x="1419189" y="2271976"/>
            <a:ext cx="2359877" cy="418576"/>
          </a:xfrm>
          <a:prstGeom prst="rect">
            <a:avLst/>
          </a:prstGeom>
          <a:noFill/>
        </p:spPr>
        <p:txBody>
          <a:bodyPr wrap="none" lIns="73152" tIns="54864" rIns="73152" bIns="54864" anchor="ctr">
            <a:spAutoFit/>
          </a:bodyPr>
          <a:lstStyle/>
          <a:p>
            <a:pPr algn="l">
              <a:spcBef>
                <a:spcPts val="0"/>
              </a:spcBef>
              <a:spcAft>
                <a:spcPts val="0"/>
              </a:spcAft>
            </a:pPr>
            <a:r>
              <a:rPr sz="2000" b="1">
                <a:solidFill>
                  <a:srgbClr val="3949AB"/>
                </a:solidFill>
                <a:latin typeface="Times New Roman" panose="02020603050405020304" pitchFamily="18" charset="0"/>
                <a:cs typeface="Times New Roman" panose="02020603050405020304" pitchFamily="18" charset="0"/>
              </a:rPr>
              <a:t>Administrative Uses</a:t>
            </a:r>
          </a:p>
        </p:txBody>
      </p:sp>
      <p:pic>
        <p:nvPicPr>
          <p:cNvPr id="10" name="Picture 9" descr="image.png"/>
          <p:cNvPicPr>
            <a:picLocks noChangeAspect="1"/>
          </p:cNvPicPr>
          <p:nvPr/>
        </p:nvPicPr>
        <p:blipFill>
          <a:blip r:embed="rId3">
            <a:alphaModFix/>
          </a:blip>
          <a:stretch>
            <a:fillRect/>
          </a:stretch>
        </p:blipFill>
        <p:spPr>
          <a:xfrm>
            <a:off x="857228" y="3177988"/>
            <a:ext cx="190495" cy="140073"/>
          </a:xfrm>
          <a:prstGeom prst="rect">
            <a:avLst/>
          </a:prstGeom>
        </p:spPr>
      </p:pic>
      <p:sp>
        <p:nvSpPr>
          <p:cNvPr id="11" name="TextBox 10"/>
          <p:cNvSpPr txBox="1"/>
          <p:nvPr/>
        </p:nvSpPr>
        <p:spPr>
          <a:xfrm>
            <a:off x="1162020" y="3090403"/>
            <a:ext cx="2759025"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Pay and reward decisions</a:t>
            </a:r>
          </a:p>
        </p:txBody>
      </p:sp>
      <p:pic>
        <p:nvPicPr>
          <p:cNvPr id="12" name="Picture 11" descr="image.png"/>
          <p:cNvPicPr>
            <a:picLocks noChangeAspect="1"/>
          </p:cNvPicPr>
          <p:nvPr/>
        </p:nvPicPr>
        <p:blipFill>
          <a:blip r:embed="rId4">
            <a:alphaModFix/>
          </a:blip>
          <a:stretch>
            <a:fillRect/>
          </a:stretch>
        </p:blipFill>
        <p:spPr>
          <a:xfrm>
            <a:off x="857228" y="3575797"/>
            <a:ext cx="190495" cy="106455"/>
          </a:xfrm>
          <a:prstGeom prst="rect">
            <a:avLst/>
          </a:prstGeom>
        </p:spPr>
      </p:pic>
      <p:sp>
        <p:nvSpPr>
          <p:cNvPr id="13" name="TextBox 12"/>
          <p:cNvSpPr txBox="1"/>
          <p:nvPr/>
        </p:nvSpPr>
        <p:spPr>
          <a:xfrm>
            <a:off x="1162020" y="3471404"/>
            <a:ext cx="4519122"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Promotions, transfers, succession planning</a:t>
            </a:r>
          </a:p>
        </p:txBody>
      </p:sp>
      <p:pic>
        <p:nvPicPr>
          <p:cNvPr id="14" name="Picture 13" descr="image.png"/>
          <p:cNvPicPr>
            <a:picLocks noChangeAspect="1"/>
          </p:cNvPicPr>
          <p:nvPr/>
        </p:nvPicPr>
        <p:blipFill>
          <a:blip r:embed="rId5">
            <a:alphaModFix/>
          </a:blip>
          <a:stretch>
            <a:fillRect/>
          </a:stretch>
        </p:blipFill>
        <p:spPr>
          <a:xfrm>
            <a:off x="857228" y="3956797"/>
            <a:ext cx="190495" cy="106455"/>
          </a:xfrm>
          <a:prstGeom prst="rect">
            <a:avLst/>
          </a:prstGeom>
        </p:spPr>
      </p:pic>
      <p:sp>
        <p:nvSpPr>
          <p:cNvPr id="15" name="TextBox 14"/>
          <p:cNvSpPr txBox="1"/>
          <p:nvPr/>
        </p:nvSpPr>
        <p:spPr>
          <a:xfrm>
            <a:off x="1162020" y="3852403"/>
            <a:ext cx="4581895"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Workforce planning &amp; Talent identification</a:t>
            </a:r>
          </a:p>
        </p:txBody>
      </p:sp>
      <p:pic>
        <p:nvPicPr>
          <p:cNvPr id="16" name="Picture 15" descr="image.png"/>
          <p:cNvPicPr>
            <a:picLocks noChangeAspect="1"/>
          </p:cNvPicPr>
          <p:nvPr/>
        </p:nvPicPr>
        <p:blipFill>
          <a:blip r:embed="rId6">
            <a:alphaModFix/>
          </a:blip>
          <a:stretch>
            <a:fillRect/>
          </a:stretch>
        </p:blipFill>
        <p:spPr>
          <a:xfrm>
            <a:off x="857228" y="4322108"/>
            <a:ext cx="190495" cy="156882"/>
          </a:xfrm>
          <a:prstGeom prst="rect">
            <a:avLst/>
          </a:prstGeom>
        </p:spPr>
      </p:pic>
      <p:sp>
        <p:nvSpPr>
          <p:cNvPr id="17" name="TextBox 16"/>
          <p:cNvSpPr txBox="1"/>
          <p:nvPr/>
        </p:nvSpPr>
        <p:spPr>
          <a:xfrm>
            <a:off x="1162020" y="4242929"/>
            <a:ext cx="3722429"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Disciplinary and corrective actions</a:t>
            </a:r>
          </a:p>
        </p:txBody>
      </p:sp>
      <p:sp>
        <p:nvSpPr>
          <p:cNvPr id="18" name="Rounded Rectangle 17"/>
          <p:cNvSpPr/>
          <p:nvPr/>
        </p:nvSpPr>
        <p:spPr>
          <a:xfrm>
            <a:off x="6238719" y="1904999"/>
            <a:ext cx="5381490" cy="3467100"/>
          </a:xfrm>
          <a:prstGeom prst="roundRect">
            <a:avLst>
              <a:gd name="adj" fmla="val 879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dirty="0">
              <a:latin typeface="Times New Roman" panose="02020603050405020304" pitchFamily="18" charset="0"/>
              <a:cs typeface="Times New Roman" panose="02020603050405020304" pitchFamily="18" charset="0"/>
            </a:endParaRPr>
          </a:p>
        </p:txBody>
      </p:sp>
      <p:sp>
        <p:nvSpPr>
          <p:cNvPr id="19" name="Rounded Rectangle 18"/>
          <p:cNvSpPr/>
          <p:nvPr/>
        </p:nvSpPr>
        <p:spPr>
          <a:xfrm>
            <a:off x="6524461" y="2190749"/>
            <a:ext cx="419089" cy="590549"/>
          </a:xfrm>
          <a:prstGeom prst="roundRect">
            <a:avLst>
              <a:gd name="adj" fmla="val 54545"/>
            </a:avLst>
          </a:prstGeom>
          <a:solidFill>
            <a:srgbClr val="0089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latin typeface="Times New Roman" panose="02020603050405020304" pitchFamily="18" charset="0"/>
              <a:cs typeface="Times New Roman" panose="02020603050405020304" pitchFamily="18" charset="0"/>
            </a:endParaRPr>
          </a:p>
        </p:txBody>
      </p:sp>
      <p:pic>
        <p:nvPicPr>
          <p:cNvPr id="20" name="Picture 19" descr="image.png"/>
          <p:cNvPicPr>
            <a:picLocks noChangeAspect="1"/>
          </p:cNvPicPr>
          <p:nvPr/>
        </p:nvPicPr>
        <p:blipFill>
          <a:blip r:embed="rId7">
            <a:alphaModFix/>
          </a:blip>
          <a:stretch>
            <a:fillRect/>
          </a:stretch>
        </p:blipFill>
        <p:spPr>
          <a:xfrm>
            <a:off x="6619709" y="2397442"/>
            <a:ext cx="228594" cy="177164"/>
          </a:xfrm>
          <a:prstGeom prst="rect">
            <a:avLst/>
          </a:prstGeom>
        </p:spPr>
      </p:pic>
      <p:sp>
        <p:nvSpPr>
          <p:cNvPr id="21" name="TextBox 20"/>
          <p:cNvSpPr txBox="1"/>
          <p:nvPr/>
        </p:nvSpPr>
        <p:spPr>
          <a:xfrm>
            <a:off x="7086422" y="2271976"/>
            <a:ext cx="2347053" cy="418576"/>
          </a:xfrm>
          <a:prstGeom prst="rect">
            <a:avLst/>
          </a:prstGeom>
          <a:noFill/>
        </p:spPr>
        <p:txBody>
          <a:bodyPr wrap="none" lIns="73152" tIns="54864" rIns="73152" bIns="54864" anchor="ctr">
            <a:spAutoFit/>
          </a:bodyPr>
          <a:lstStyle/>
          <a:p>
            <a:pPr algn="l">
              <a:spcBef>
                <a:spcPts val="0"/>
              </a:spcBef>
              <a:spcAft>
                <a:spcPts val="0"/>
              </a:spcAft>
            </a:pPr>
            <a:r>
              <a:rPr sz="2000" b="1">
                <a:solidFill>
                  <a:srgbClr val="00897B"/>
                </a:solidFill>
                <a:latin typeface="Times New Roman" panose="02020603050405020304" pitchFamily="18" charset="0"/>
                <a:cs typeface="Times New Roman" panose="02020603050405020304" pitchFamily="18" charset="0"/>
              </a:rPr>
              <a:t>Developmental Uses</a:t>
            </a:r>
          </a:p>
        </p:txBody>
      </p:sp>
      <p:pic>
        <p:nvPicPr>
          <p:cNvPr id="22" name="Picture 21" descr="image.png"/>
          <p:cNvPicPr>
            <a:picLocks noChangeAspect="1"/>
          </p:cNvPicPr>
          <p:nvPr/>
        </p:nvPicPr>
        <p:blipFill>
          <a:blip r:embed="rId8">
            <a:alphaModFix/>
          </a:blip>
          <a:stretch>
            <a:fillRect/>
          </a:stretch>
        </p:blipFill>
        <p:spPr>
          <a:xfrm>
            <a:off x="6524461" y="3172385"/>
            <a:ext cx="190495" cy="151279"/>
          </a:xfrm>
          <a:prstGeom prst="rect">
            <a:avLst/>
          </a:prstGeom>
        </p:spPr>
      </p:pic>
      <p:sp>
        <p:nvSpPr>
          <p:cNvPr id="23" name="TextBox 22"/>
          <p:cNvSpPr txBox="1"/>
          <p:nvPr/>
        </p:nvSpPr>
        <p:spPr>
          <a:xfrm>
            <a:off x="6829254" y="3090403"/>
            <a:ext cx="4440575"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Identifying training &amp; development needs</a:t>
            </a:r>
          </a:p>
        </p:txBody>
      </p:sp>
      <p:pic>
        <p:nvPicPr>
          <p:cNvPr id="24" name="Picture 23" descr="image.png"/>
          <p:cNvPicPr>
            <a:picLocks noChangeAspect="1"/>
          </p:cNvPicPr>
          <p:nvPr/>
        </p:nvPicPr>
        <p:blipFill>
          <a:blip r:embed="rId9">
            <a:alphaModFix/>
          </a:blip>
          <a:stretch>
            <a:fillRect/>
          </a:stretch>
        </p:blipFill>
        <p:spPr>
          <a:xfrm>
            <a:off x="6524461" y="3553385"/>
            <a:ext cx="190495" cy="151279"/>
          </a:xfrm>
          <a:prstGeom prst="rect">
            <a:avLst/>
          </a:prstGeom>
        </p:spPr>
      </p:pic>
      <p:sp>
        <p:nvSpPr>
          <p:cNvPr id="25" name="TextBox 24"/>
          <p:cNvSpPr txBox="1"/>
          <p:nvPr/>
        </p:nvSpPr>
        <p:spPr>
          <a:xfrm>
            <a:off x="6829254" y="3471404"/>
            <a:ext cx="3177408"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Career development planning</a:t>
            </a:r>
          </a:p>
        </p:txBody>
      </p:sp>
      <p:pic>
        <p:nvPicPr>
          <p:cNvPr id="26" name="Picture 25" descr="image.png"/>
          <p:cNvPicPr>
            <a:picLocks noChangeAspect="1"/>
          </p:cNvPicPr>
          <p:nvPr/>
        </p:nvPicPr>
        <p:blipFill>
          <a:blip r:embed="rId10">
            <a:alphaModFix/>
          </a:blip>
          <a:stretch>
            <a:fillRect/>
          </a:stretch>
        </p:blipFill>
        <p:spPr>
          <a:xfrm>
            <a:off x="6524461" y="3934385"/>
            <a:ext cx="190495" cy="151279"/>
          </a:xfrm>
          <a:prstGeom prst="rect">
            <a:avLst/>
          </a:prstGeom>
        </p:spPr>
      </p:pic>
      <p:sp>
        <p:nvSpPr>
          <p:cNvPr id="27" name="TextBox 26"/>
          <p:cNvSpPr txBox="1"/>
          <p:nvPr/>
        </p:nvSpPr>
        <p:spPr>
          <a:xfrm>
            <a:off x="6829254" y="3852403"/>
            <a:ext cx="3688767"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Coaching, mentoring &amp; Reskilling</a:t>
            </a:r>
          </a:p>
        </p:txBody>
      </p:sp>
      <p:pic>
        <p:nvPicPr>
          <p:cNvPr id="28" name="Picture 27" descr="image.png"/>
          <p:cNvPicPr>
            <a:picLocks noChangeAspect="1"/>
          </p:cNvPicPr>
          <p:nvPr/>
        </p:nvPicPr>
        <p:blipFill>
          <a:blip r:embed="rId11">
            <a:alphaModFix/>
          </a:blip>
          <a:stretch>
            <a:fillRect/>
          </a:stretch>
        </p:blipFill>
        <p:spPr>
          <a:xfrm>
            <a:off x="6524461" y="4319307"/>
            <a:ext cx="190495" cy="162485"/>
          </a:xfrm>
          <a:prstGeom prst="rect">
            <a:avLst/>
          </a:prstGeom>
        </p:spPr>
      </p:pic>
      <p:sp>
        <p:nvSpPr>
          <p:cNvPr id="29" name="TextBox 28"/>
          <p:cNvSpPr txBox="1"/>
          <p:nvPr/>
        </p:nvSpPr>
        <p:spPr>
          <a:xfrm>
            <a:off x="6829254" y="4242929"/>
            <a:ext cx="3967689" cy="324769"/>
          </a:xfrm>
          <a:prstGeom prst="rect">
            <a:avLst/>
          </a:prstGeom>
          <a:noFill/>
        </p:spPr>
        <p:txBody>
          <a:bodyPr wrap="none" lIns="73152" tIns="54864" rIns="73152" bIns="54864" anchor="ctr">
            <a:spAutoFit/>
          </a:bodyPr>
          <a:lstStyle/>
          <a:p>
            <a:pPr algn="l">
              <a:lnSpc>
                <a:spcPts val="1625"/>
              </a:lnSpc>
              <a:spcBef>
                <a:spcPts val="0"/>
              </a:spcBef>
              <a:spcAft>
                <a:spcPts val="0"/>
              </a:spcAft>
            </a:pPr>
            <a:r>
              <a:rPr sz="2000" b="0">
                <a:solidFill>
                  <a:srgbClr val="455A64"/>
                </a:solidFill>
                <a:latin typeface="Times New Roman" panose="02020603050405020304" pitchFamily="18" charset="0"/>
                <a:cs typeface="Times New Roman" panose="02020603050405020304" pitchFamily="18" charset="0"/>
              </a:rPr>
              <a:t>Enhancing engagement &amp; well-being</a:t>
            </a:r>
          </a:p>
        </p:txBody>
      </p:sp>
    </p:spTree>
  </p:cSld>
  <p:clrMapOvr>
    <a:masterClrMapping/>
  </p:clrMapOvr>
  <mc:AlternateContent xmlns:mc="http://schemas.openxmlformats.org/markup-compatibility/2006" xmlns:p14="http://schemas.microsoft.com/office/powerpoint/2010/main">
    <mc:Choice Requires="p14">
      <p:transition spd="slow" p14:dur="2000" advTm="151150"/>
    </mc:Choice>
    <mc:Fallback xmlns="">
      <p:transition spd="slow" advTm="15115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Decisions About the Performance Appraisal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571614"/>
            <a:ext cx="10458773" cy="2677656"/>
          </a:xfrm>
          <a:prstGeom prst="rect">
            <a:avLst/>
          </a:prstGeom>
          <a:noFill/>
        </p:spPr>
        <p:txBody>
          <a:bodyPr wrap="square" rtlCol="0">
            <a:spAutoFit/>
          </a:bodyPr>
          <a:lstStyle/>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Appraisal Responsibilities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appraisal process can benefit both the organization and the employees, if done properly</a:t>
            </a:r>
            <a:r>
              <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a:ln>
                  <a:noFill/>
                </a:ln>
                <a:solidFill>
                  <a:srgbClr val="FF0000"/>
                </a:solidFill>
                <a:effectLst/>
                <a:uLnTx/>
                <a:uFillTx/>
                <a:latin typeface="Times New Roman" panose="02020603050405020304" pitchFamily="18" charset="0"/>
                <a:ea typeface="+mn-ea"/>
                <a:cs typeface="Times New Roman" panose="02020603050405020304" pitchFamily="18" charset="0"/>
              </a:rPr>
              <a:t>Informal </a:t>
            </a: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vs. Systematic Appraisal Processes </a:t>
            </a:r>
          </a:p>
          <a:p>
            <a:pPr marL="800100" marR="0" lvl="1"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Informal Appraisal</a:t>
            </a:r>
          </a:p>
          <a:p>
            <a:pPr marL="914400" marR="0" lvl="2"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Day-to-day contacts, largely undocumented</a:t>
            </a:r>
          </a:p>
          <a:p>
            <a:pPr marL="800100" marR="0" lvl="1"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Systematic Appraisal</a:t>
            </a:r>
          </a:p>
          <a:p>
            <a:pPr marL="914400" marR="0" lvl="2"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Formal contact at regular time intervals, usually documented</a:t>
            </a:r>
          </a:p>
        </p:txBody>
      </p:sp>
    </p:spTree>
    <p:extLst>
      <p:ext uri="{BB962C8B-B14F-4D97-AF65-F5344CB8AC3E}">
        <p14:creationId xmlns:p14="http://schemas.microsoft.com/office/powerpoint/2010/main" val="3993375668"/>
      </p:ext>
    </p:extLst>
  </p:cSld>
  <p:clrMapOvr>
    <a:masterClrMapping/>
  </p:clrMapOvr>
  <mc:AlternateContent xmlns:mc="http://schemas.openxmlformats.org/markup-compatibility/2006" xmlns:p14="http://schemas.microsoft.com/office/powerpoint/2010/main">
    <mc:Choice Requires="p14">
      <p:transition p14:dur="10" advTm="130359"/>
    </mc:Choice>
    <mc:Fallback xmlns="">
      <p:transition advTm="13035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Who Conducts Appraisals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62471"/>
            <a:ext cx="7559715" cy="3477875"/>
          </a:xfrm>
          <a:prstGeom prst="rect">
            <a:avLst/>
          </a:prstGeom>
          <a:noFill/>
        </p:spPr>
        <p:txBody>
          <a:bodyPr wrap="square" rtlCol="0">
            <a:spAutoFit/>
          </a:bodyPr>
          <a:lstStyle/>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Supervisors who rate their subordinates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Employees who rate their supervisors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Team members who rate each other</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External sources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Employees’ self-appraisal</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Multisource (360</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ahoma" panose="020B0604030504040204" pitchFamily="34" charset="0"/>
              </a:rPr>
              <a:t>° feedback) appraisal</a:t>
            </a:r>
          </a:p>
          <a:p>
            <a:pPr marR="0" lvl="0" algn="just" defTabSz="914400" rtl="0" eaLnBrk="1" fontAlgn="base" latinLnBrk="0" hangingPunct="1">
              <a:lnSpc>
                <a:spcPct val="100000"/>
              </a:lnSpc>
              <a:spcBef>
                <a:spcPct val="0"/>
              </a:spcBef>
              <a:spcAft>
                <a:spcPct val="0"/>
              </a:spcAft>
              <a:buClrTx/>
              <a:buSzTx/>
              <a:tabLst/>
              <a:defRPr/>
            </a:pPr>
            <a:endParaRPr kumimoji="0" lang="en-US" altLang="en-US" sz="2000" b="1" i="0" u="none" strike="noStrike" kern="1200" cap="none" spc="0" normalizeH="0" baseline="0" noProof="0" dirty="0">
              <a:ln>
                <a:noFill/>
              </a:ln>
              <a:solidFill>
                <a:srgbClr val="852F4A"/>
              </a:solidFill>
              <a:effectLst/>
              <a:uLnTx/>
              <a:uFillTx/>
              <a:latin typeface="Times New Roman" panose="02020603050405020304" pitchFamily="18" charset="0"/>
              <a:ea typeface="+mn-ea"/>
              <a:cs typeface="Tahoma" panose="020B0604030504040204" pitchFamily="34" charset="0"/>
            </a:endParaRPr>
          </a:p>
          <a:p>
            <a:pPr marR="0" lvl="0" algn="just" defTabSz="914400" rtl="0" eaLnBrk="1" fontAlgn="base" latinLnBrk="0" hangingPunct="1">
              <a:lnSpc>
                <a:spcPct val="100000"/>
              </a:lnSpc>
              <a:spcBef>
                <a:spcPct val="0"/>
              </a:spcBef>
              <a:spcAft>
                <a:spcPct val="0"/>
              </a:spcAft>
              <a:buClrTx/>
              <a:buSzTx/>
              <a:tabLst/>
              <a:defRPr/>
            </a:pPr>
            <a:r>
              <a:rPr kumimoji="0" lang="en-US" altLang="en-US" sz="2000" b="1" i="0" u="none" strike="noStrike" kern="1200" cap="none" spc="0" normalizeH="0" baseline="0" noProof="0" dirty="0">
                <a:ln>
                  <a:noFill/>
                </a:ln>
                <a:solidFill>
                  <a:srgbClr val="852F4A"/>
                </a:solidFill>
                <a:effectLst/>
                <a:uLnTx/>
                <a:uFillTx/>
                <a:latin typeface="Times New Roman" panose="02020603050405020304" pitchFamily="18" charset="0"/>
                <a:ea typeface="+mn-ea"/>
                <a:cs typeface="Tahoma" panose="020B0604030504040204" pitchFamily="34" charset="0"/>
              </a:rPr>
              <a:t>Technology Facilitates real-time feedback from multiple stakeholders.</a:t>
            </a:r>
          </a:p>
          <a:p>
            <a:pPr algn="just" fontAlgn="base">
              <a:spcBef>
                <a:spcPct val="0"/>
              </a:spcBef>
              <a:spcAft>
                <a:spcPct val="0"/>
              </a:spcAft>
              <a:defRPr/>
            </a:pPr>
            <a:r>
              <a:rPr lang="en-US" sz="2000" b="1" dirty="0">
                <a:solidFill>
                  <a:srgbClr val="852F4A"/>
                </a:solidFill>
                <a:latin typeface="Times New Roman" panose="02020603050405020304" pitchFamily="18" charset="0"/>
              </a:rPr>
              <a:t>AI-enabled systems may support documentation but should not replace managerial judgment.</a:t>
            </a:r>
          </a:p>
        </p:txBody>
      </p:sp>
      <p:pic>
        <p:nvPicPr>
          <p:cNvPr id="9" name="Picture 2">
            <a:extLst>
              <a:ext uri="{FF2B5EF4-FFF2-40B4-BE49-F238E27FC236}">
                <a16:creationId xmlns:a16="http://schemas.microsoft.com/office/drawing/2014/main" id="{53E2FBAF-F491-407C-829B-D1A721BD61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1715" y="2101396"/>
            <a:ext cx="2771835" cy="373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821981"/>
      </p:ext>
    </p:extLst>
  </p:cSld>
  <p:clrMapOvr>
    <a:masterClrMapping/>
  </p:clrMapOvr>
  <mc:AlternateContent xmlns:mc="http://schemas.openxmlformats.org/markup-compatibility/2006" xmlns:p14="http://schemas.microsoft.com/office/powerpoint/2010/main">
    <mc:Choice Requires="p14">
      <p:transition p14:dur="10" advTm="161356"/>
    </mc:Choice>
    <mc:Fallback xmlns="">
      <p:transition advTm="1613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My Documents\PowerPoint Files\Books\South-Western\HRM10e\HRM10e GIFS\11-05.gif">
            <a:extLst>
              <a:ext uri="{FF2B5EF4-FFF2-40B4-BE49-F238E27FC236}">
                <a16:creationId xmlns:a16="http://schemas.microsoft.com/office/drawing/2014/main" id="{B0AA7A4E-572D-4A37-8F78-2C9CE0666F0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52745" y="862012"/>
            <a:ext cx="6048375" cy="599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4B219591-C090-4E15-8FFF-01E9FD9704C2}"/>
              </a:ext>
            </a:extLst>
          </p:cNvPr>
          <p:cNvSpPr txBox="1"/>
          <p:nvPr/>
        </p:nvSpPr>
        <p:spPr>
          <a:xfrm>
            <a:off x="795678" y="338792"/>
            <a:ext cx="9082007" cy="523220"/>
          </a:xfrm>
          <a:prstGeom prst="rect">
            <a:avLst/>
          </a:prstGeom>
          <a:noFill/>
        </p:spPr>
        <p:txBody>
          <a:bodyPr wrap="square">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Traditional Performance Appraisal: Logic and Process</a:t>
            </a:r>
            <a:endParaRPr lang="en-CA" dirty="0"/>
          </a:p>
        </p:txBody>
      </p:sp>
      <p:sp>
        <p:nvSpPr>
          <p:cNvPr id="6" name="Rectangle 3">
            <a:extLst>
              <a:ext uri="{FF2B5EF4-FFF2-40B4-BE49-F238E27FC236}">
                <a16:creationId xmlns:a16="http://schemas.microsoft.com/office/drawing/2014/main" id="{2C3DD4EA-6156-4EC8-89BC-0A4C45CB6F1F}"/>
              </a:ext>
            </a:extLst>
          </p:cNvPr>
          <p:cNvSpPr>
            <a:spLocks noChangeArrowheads="1"/>
          </p:cNvSpPr>
          <p:nvPr/>
        </p:nvSpPr>
        <p:spPr bwMode="auto">
          <a:xfrm>
            <a:off x="1192359" y="6060301"/>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11–5</a:t>
            </a:r>
          </a:p>
        </p:txBody>
      </p:sp>
    </p:spTree>
    <p:extLst>
      <p:ext uri="{BB962C8B-B14F-4D97-AF65-F5344CB8AC3E}">
        <p14:creationId xmlns:p14="http://schemas.microsoft.com/office/powerpoint/2010/main" val="637168890"/>
      </p:ext>
    </p:extLst>
  </p:cSld>
  <p:clrMapOvr>
    <a:masterClrMapping/>
  </p:clrMapOvr>
  <mc:AlternateContent xmlns:mc="http://schemas.openxmlformats.org/markup-compatibility/2006" xmlns:p14="http://schemas.microsoft.com/office/powerpoint/2010/main">
    <mc:Choice Requires="p14">
      <p:transition spd="slow" p14:dur="2000" advTm="162894"/>
    </mc:Choice>
    <mc:Fallback xmlns="">
      <p:transition spd="slow" advTm="1628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09DF2-1E97-16ED-ACC6-9AD32221AB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EBA3CF4-C7EA-BD78-F750-38DD844D65FE}"/>
              </a:ext>
            </a:extLst>
          </p:cNvPr>
          <p:cNvSpPr txBox="1"/>
          <p:nvPr/>
        </p:nvSpPr>
        <p:spPr>
          <a:xfrm>
            <a:off x="2627303" y="987905"/>
            <a:ext cx="5327997" cy="541687"/>
          </a:xfrm>
          <a:prstGeom prst="rect">
            <a:avLst/>
          </a:prstGeom>
          <a:noFill/>
        </p:spPr>
        <p:txBody>
          <a:bodyPr wrap="none" lIns="73152" tIns="54864" rIns="73152" bIns="54864" anchor="ctr">
            <a:spAutoFit/>
          </a:bodyPr>
          <a:lstStyle/>
          <a:p>
            <a:pPr>
              <a:spcBef>
                <a:spcPts val="0"/>
              </a:spcBef>
              <a:spcAft>
                <a:spcPts val="0"/>
              </a:spcAft>
            </a:pPr>
            <a:r>
              <a:rPr sz="2800" b="1" dirty="0">
                <a:latin typeface="Times New Roman" panose="02020603050405020304" pitchFamily="18" charset="0"/>
                <a:cs typeface="Times New Roman" panose="02020603050405020304" pitchFamily="18" charset="0"/>
              </a:rPr>
              <a:t>Emerging Evaluation Approaches</a:t>
            </a:r>
          </a:p>
        </p:txBody>
      </p:sp>
      <p:sp>
        <p:nvSpPr>
          <p:cNvPr id="6" name="TextBox 5">
            <a:extLst>
              <a:ext uri="{FF2B5EF4-FFF2-40B4-BE49-F238E27FC236}">
                <a16:creationId xmlns:a16="http://schemas.microsoft.com/office/drawing/2014/main" id="{465D1562-67F7-2021-A35E-2CFC8CC1C9CF}"/>
              </a:ext>
            </a:extLst>
          </p:cNvPr>
          <p:cNvSpPr txBox="1"/>
          <p:nvPr/>
        </p:nvSpPr>
        <p:spPr>
          <a:xfrm>
            <a:off x="571485" y="1804120"/>
            <a:ext cx="11212198" cy="849463"/>
          </a:xfrm>
          <a:prstGeom prst="rect">
            <a:avLst/>
          </a:prstGeom>
          <a:noFill/>
        </p:spPr>
        <p:txBody>
          <a:bodyPr wrap="square" lIns="73152" tIns="54864" rIns="73152" bIns="54864" anchor="ctr">
            <a:spAutoFit/>
          </a:bodyPr>
          <a:lstStyle/>
          <a:p>
            <a:pPr algn="l">
              <a:spcBef>
                <a:spcPts val="0"/>
              </a:spcBef>
              <a:spcAft>
                <a:spcPts val="2600"/>
              </a:spcAft>
            </a:pPr>
            <a:r>
              <a:rPr sz="2400" b="0" dirty="0">
                <a:latin typeface="Times New Roman" panose="02020603050405020304" pitchFamily="18" charset="0"/>
                <a:cs typeface="Times New Roman" panose="02020603050405020304" pitchFamily="18" charset="0"/>
              </a:rPr>
              <a:t>Organizations are shifting from annual reviews to ongoing performance conversations and data-driven insights.</a:t>
            </a:r>
          </a:p>
        </p:txBody>
      </p:sp>
      <p:sp>
        <p:nvSpPr>
          <p:cNvPr id="7" name="Rounded Rectangle 6">
            <a:extLst>
              <a:ext uri="{FF2B5EF4-FFF2-40B4-BE49-F238E27FC236}">
                <a16:creationId xmlns:a16="http://schemas.microsoft.com/office/drawing/2014/main" id="{C31BA325-0109-0C75-DCA2-39E3CEA484FB}"/>
              </a:ext>
            </a:extLst>
          </p:cNvPr>
          <p:cNvSpPr/>
          <p:nvPr/>
        </p:nvSpPr>
        <p:spPr>
          <a:xfrm>
            <a:off x="571485" y="2838450"/>
            <a:ext cx="3524161" cy="1657350"/>
          </a:xfrm>
          <a:prstGeom prst="roundRect">
            <a:avLst>
              <a:gd name="adj" fmla="val 183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8" name="Round Same Side Corner Rectangle 7">
            <a:extLst>
              <a:ext uri="{FF2B5EF4-FFF2-40B4-BE49-F238E27FC236}">
                <a16:creationId xmlns:a16="http://schemas.microsoft.com/office/drawing/2014/main" id="{AC87FD24-4A68-3C56-683B-F40F67D09196}"/>
              </a:ext>
            </a:extLst>
          </p:cNvPr>
          <p:cNvSpPr/>
          <p:nvPr/>
        </p:nvSpPr>
        <p:spPr>
          <a:xfrm rot="16200000">
            <a:off x="-174640" y="3584575"/>
            <a:ext cx="165735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9" name="Rounded Rectangle 8">
            <a:extLst>
              <a:ext uri="{FF2B5EF4-FFF2-40B4-BE49-F238E27FC236}">
                <a16:creationId xmlns:a16="http://schemas.microsoft.com/office/drawing/2014/main" id="{8FDBEF0D-B813-A3B3-52D3-E18EE99C6D53}"/>
              </a:ext>
            </a:extLst>
          </p:cNvPr>
          <p:cNvSpPr/>
          <p:nvPr/>
        </p:nvSpPr>
        <p:spPr>
          <a:xfrm>
            <a:off x="857228" y="3076574"/>
            <a:ext cx="495287" cy="4952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pic>
        <p:nvPicPr>
          <p:cNvPr id="10" name="Picture 9" descr="image.png">
            <a:extLst>
              <a:ext uri="{FF2B5EF4-FFF2-40B4-BE49-F238E27FC236}">
                <a16:creationId xmlns:a16="http://schemas.microsoft.com/office/drawing/2014/main" id="{0251610F-DF8E-C107-517C-1CF86D160C1F}"/>
              </a:ext>
            </a:extLst>
          </p:cNvPr>
          <p:cNvPicPr>
            <a:picLocks noChangeAspect="1"/>
          </p:cNvPicPr>
          <p:nvPr/>
        </p:nvPicPr>
        <p:blipFill>
          <a:blip r:embed="rId2">
            <a:alphaModFix/>
          </a:blip>
          <a:stretch>
            <a:fillRect/>
          </a:stretch>
        </p:blipFill>
        <p:spPr>
          <a:xfrm>
            <a:off x="971525" y="3199571"/>
            <a:ext cx="266693" cy="249306"/>
          </a:xfrm>
          <a:prstGeom prst="rect">
            <a:avLst/>
          </a:prstGeom>
        </p:spPr>
      </p:pic>
      <p:sp>
        <p:nvSpPr>
          <p:cNvPr id="11" name="TextBox 10">
            <a:extLst>
              <a:ext uri="{FF2B5EF4-FFF2-40B4-BE49-F238E27FC236}">
                <a16:creationId xmlns:a16="http://schemas.microsoft.com/office/drawing/2014/main" id="{FEBAAF84-BF40-3EE1-1331-585946B06376}"/>
              </a:ext>
            </a:extLst>
          </p:cNvPr>
          <p:cNvSpPr txBox="1"/>
          <p:nvPr/>
        </p:nvSpPr>
        <p:spPr>
          <a:xfrm>
            <a:off x="857228" y="3619763"/>
            <a:ext cx="2917722" cy="418576"/>
          </a:xfrm>
          <a:prstGeom prst="rect">
            <a:avLst/>
          </a:prstGeom>
          <a:noFill/>
        </p:spPr>
        <p:txBody>
          <a:bodyPr wrap="none" lIns="73152" tIns="54864" rIns="73152" bIns="54864" anchor="ctr">
            <a:spAutoFit/>
          </a:bodyPr>
          <a:lstStyle/>
          <a:p>
            <a:pPr algn="l">
              <a:spcBef>
                <a:spcPts val="0"/>
              </a:spcBef>
              <a:spcAft>
                <a:spcPts val="650"/>
              </a:spcAft>
            </a:pPr>
            <a:r>
              <a:rPr sz="2000" b="1" dirty="0">
                <a:solidFill>
                  <a:srgbClr val="1A237E"/>
                </a:solidFill>
                <a:latin typeface="Times New Roman" panose="02020603050405020304" pitchFamily="18" charset="0"/>
                <a:cs typeface="Times New Roman" panose="02020603050405020304" pitchFamily="18" charset="0"/>
              </a:rPr>
              <a:t>Continuous Management</a:t>
            </a:r>
          </a:p>
        </p:txBody>
      </p:sp>
      <p:sp>
        <p:nvSpPr>
          <p:cNvPr id="12" name="TextBox 11">
            <a:extLst>
              <a:ext uri="{FF2B5EF4-FFF2-40B4-BE49-F238E27FC236}">
                <a16:creationId xmlns:a16="http://schemas.microsoft.com/office/drawing/2014/main" id="{9424DFB4-098F-F2B5-3387-974E360A9E42}"/>
              </a:ext>
            </a:extLst>
          </p:cNvPr>
          <p:cNvSpPr txBox="1"/>
          <p:nvPr/>
        </p:nvSpPr>
        <p:spPr>
          <a:xfrm>
            <a:off x="857228" y="3993445"/>
            <a:ext cx="3138936"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546E7A"/>
                </a:solidFill>
                <a:latin typeface="Times New Roman" panose="02020603050405020304" pitchFamily="18" charset="0"/>
                <a:cs typeface="Times New Roman" panose="02020603050405020304" pitchFamily="18" charset="0"/>
              </a:rPr>
              <a:t>Ongoing process replacing annual cycles.</a:t>
            </a:r>
          </a:p>
        </p:txBody>
      </p:sp>
      <p:sp>
        <p:nvSpPr>
          <p:cNvPr id="13" name="Rounded Rectangle 12">
            <a:extLst>
              <a:ext uri="{FF2B5EF4-FFF2-40B4-BE49-F238E27FC236}">
                <a16:creationId xmlns:a16="http://schemas.microsoft.com/office/drawing/2014/main" id="{E8F923BE-E842-37DF-93BE-437876E17D7A}"/>
              </a:ext>
            </a:extLst>
          </p:cNvPr>
          <p:cNvSpPr/>
          <p:nvPr/>
        </p:nvSpPr>
        <p:spPr>
          <a:xfrm>
            <a:off x="4333766" y="2838450"/>
            <a:ext cx="3524161" cy="1657350"/>
          </a:xfrm>
          <a:prstGeom prst="roundRect">
            <a:avLst>
              <a:gd name="adj" fmla="val 183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14" name="Round Same Side Corner Rectangle 13">
            <a:extLst>
              <a:ext uri="{FF2B5EF4-FFF2-40B4-BE49-F238E27FC236}">
                <a16:creationId xmlns:a16="http://schemas.microsoft.com/office/drawing/2014/main" id="{263CCF17-F913-3A88-EA05-0066142FD2E4}"/>
              </a:ext>
            </a:extLst>
          </p:cNvPr>
          <p:cNvSpPr/>
          <p:nvPr/>
        </p:nvSpPr>
        <p:spPr>
          <a:xfrm rot="16200000">
            <a:off x="3587641" y="3584575"/>
            <a:ext cx="165735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15" name="Rounded Rectangle 14">
            <a:extLst>
              <a:ext uri="{FF2B5EF4-FFF2-40B4-BE49-F238E27FC236}">
                <a16:creationId xmlns:a16="http://schemas.microsoft.com/office/drawing/2014/main" id="{D1976BBD-ECD2-95FC-3D3D-EAB1B3209148}"/>
              </a:ext>
            </a:extLst>
          </p:cNvPr>
          <p:cNvSpPr/>
          <p:nvPr/>
        </p:nvSpPr>
        <p:spPr>
          <a:xfrm>
            <a:off x="4619509" y="3076574"/>
            <a:ext cx="495287" cy="4952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pic>
        <p:nvPicPr>
          <p:cNvPr id="16" name="Picture 15" descr="image.png">
            <a:extLst>
              <a:ext uri="{FF2B5EF4-FFF2-40B4-BE49-F238E27FC236}">
                <a16:creationId xmlns:a16="http://schemas.microsoft.com/office/drawing/2014/main" id="{B82E3880-0BE9-B2E0-CF06-807B5D078B3B}"/>
              </a:ext>
            </a:extLst>
          </p:cNvPr>
          <p:cNvPicPr>
            <a:picLocks noChangeAspect="1"/>
          </p:cNvPicPr>
          <p:nvPr/>
        </p:nvPicPr>
        <p:blipFill>
          <a:blip r:embed="rId3">
            <a:alphaModFix/>
          </a:blip>
          <a:stretch>
            <a:fillRect/>
          </a:stretch>
        </p:blipFill>
        <p:spPr>
          <a:xfrm>
            <a:off x="4733806" y="3211167"/>
            <a:ext cx="266693" cy="226115"/>
          </a:xfrm>
          <a:prstGeom prst="rect">
            <a:avLst/>
          </a:prstGeom>
        </p:spPr>
      </p:pic>
      <p:sp>
        <p:nvSpPr>
          <p:cNvPr id="17" name="TextBox 16">
            <a:extLst>
              <a:ext uri="{FF2B5EF4-FFF2-40B4-BE49-F238E27FC236}">
                <a16:creationId xmlns:a16="http://schemas.microsoft.com/office/drawing/2014/main" id="{2359D948-F641-FD25-113A-2E23AAFF88B5}"/>
              </a:ext>
            </a:extLst>
          </p:cNvPr>
          <p:cNvSpPr txBox="1"/>
          <p:nvPr/>
        </p:nvSpPr>
        <p:spPr>
          <a:xfrm>
            <a:off x="4619509" y="3619763"/>
            <a:ext cx="2414572" cy="418576"/>
          </a:xfrm>
          <a:prstGeom prst="rect">
            <a:avLst/>
          </a:prstGeom>
          <a:noFill/>
        </p:spPr>
        <p:txBody>
          <a:bodyPr wrap="none" lIns="73152" tIns="54864" rIns="73152" bIns="54864" anchor="ctr">
            <a:spAutoFit/>
          </a:bodyPr>
          <a:lstStyle/>
          <a:p>
            <a:pPr algn="l">
              <a:spcBef>
                <a:spcPts val="0"/>
              </a:spcBef>
              <a:spcAft>
                <a:spcPts val="650"/>
              </a:spcAft>
            </a:pPr>
            <a:r>
              <a:rPr sz="2000" b="1" dirty="0">
                <a:solidFill>
                  <a:srgbClr val="1A237E"/>
                </a:solidFill>
                <a:latin typeface="Times New Roman" panose="02020603050405020304" pitchFamily="18" charset="0"/>
                <a:cs typeface="Times New Roman" panose="02020603050405020304" pitchFamily="18" charset="0"/>
              </a:rPr>
              <a:t>Real-Time Feedback</a:t>
            </a:r>
          </a:p>
        </p:txBody>
      </p:sp>
      <p:sp>
        <p:nvSpPr>
          <p:cNvPr id="18" name="TextBox 17">
            <a:extLst>
              <a:ext uri="{FF2B5EF4-FFF2-40B4-BE49-F238E27FC236}">
                <a16:creationId xmlns:a16="http://schemas.microsoft.com/office/drawing/2014/main" id="{BFF855BD-5585-AEBA-9E87-1B0175C4A4A6}"/>
              </a:ext>
            </a:extLst>
          </p:cNvPr>
          <p:cNvSpPr txBox="1"/>
          <p:nvPr/>
        </p:nvSpPr>
        <p:spPr>
          <a:xfrm>
            <a:off x="4619509" y="3993445"/>
            <a:ext cx="2393540"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dirty="0">
                <a:solidFill>
                  <a:srgbClr val="546E7A"/>
                </a:solidFill>
                <a:latin typeface="Times New Roman" panose="02020603050405020304" pitchFamily="18" charset="0"/>
                <a:cs typeface="Times New Roman" panose="02020603050405020304" pitchFamily="18" charset="0"/>
              </a:rPr>
              <a:t>Rapid insights and recognition.</a:t>
            </a:r>
          </a:p>
        </p:txBody>
      </p:sp>
      <p:sp>
        <p:nvSpPr>
          <p:cNvPr id="19" name="Rounded Rectangle 18">
            <a:extLst>
              <a:ext uri="{FF2B5EF4-FFF2-40B4-BE49-F238E27FC236}">
                <a16:creationId xmlns:a16="http://schemas.microsoft.com/office/drawing/2014/main" id="{B35DAD57-996E-8CC5-5EA6-13F4B59DA3D7}"/>
              </a:ext>
            </a:extLst>
          </p:cNvPr>
          <p:cNvSpPr/>
          <p:nvPr/>
        </p:nvSpPr>
        <p:spPr>
          <a:xfrm>
            <a:off x="8096047" y="2838450"/>
            <a:ext cx="3524161" cy="1657350"/>
          </a:xfrm>
          <a:prstGeom prst="roundRect">
            <a:avLst>
              <a:gd name="adj" fmla="val 183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20" name="Round Same Side Corner Rectangle 19">
            <a:extLst>
              <a:ext uri="{FF2B5EF4-FFF2-40B4-BE49-F238E27FC236}">
                <a16:creationId xmlns:a16="http://schemas.microsoft.com/office/drawing/2014/main" id="{686B8C75-2F24-0A35-0E93-885B6A12635E}"/>
              </a:ext>
            </a:extLst>
          </p:cNvPr>
          <p:cNvSpPr/>
          <p:nvPr/>
        </p:nvSpPr>
        <p:spPr>
          <a:xfrm rot="16200000">
            <a:off x="7349922" y="3584575"/>
            <a:ext cx="165735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21" name="Rounded Rectangle 20">
            <a:extLst>
              <a:ext uri="{FF2B5EF4-FFF2-40B4-BE49-F238E27FC236}">
                <a16:creationId xmlns:a16="http://schemas.microsoft.com/office/drawing/2014/main" id="{27DE7545-3FBA-ECB9-A49E-8971E3F0625B}"/>
              </a:ext>
            </a:extLst>
          </p:cNvPr>
          <p:cNvSpPr/>
          <p:nvPr/>
        </p:nvSpPr>
        <p:spPr>
          <a:xfrm>
            <a:off x="8381790" y="3076574"/>
            <a:ext cx="495287" cy="4952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pic>
        <p:nvPicPr>
          <p:cNvPr id="22" name="Picture 21" descr="image.png">
            <a:extLst>
              <a:ext uri="{FF2B5EF4-FFF2-40B4-BE49-F238E27FC236}">
                <a16:creationId xmlns:a16="http://schemas.microsoft.com/office/drawing/2014/main" id="{346EC141-417E-EEAE-5EED-C34F33E18ADF}"/>
              </a:ext>
            </a:extLst>
          </p:cNvPr>
          <p:cNvPicPr>
            <a:picLocks noChangeAspect="1"/>
          </p:cNvPicPr>
          <p:nvPr/>
        </p:nvPicPr>
        <p:blipFill>
          <a:blip r:embed="rId4">
            <a:alphaModFix/>
          </a:blip>
          <a:stretch>
            <a:fillRect/>
          </a:stretch>
        </p:blipFill>
        <p:spPr>
          <a:xfrm>
            <a:off x="8496087" y="3211167"/>
            <a:ext cx="266693" cy="226115"/>
          </a:xfrm>
          <a:prstGeom prst="rect">
            <a:avLst/>
          </a:prstGeom>
        </p:spPr>
      </p:pic>
      <p:sp>
        <p:nvSpPr>
          <p:cNvPr id="23" name="TextBox 22">
            <a:extLst>
              <a:ext uri="{FF2B5EF4-FFF2-40B4-BE49-F238E27FC236}">
                <a16:creationId xmlns:a16="http://schemas.microsoft.com/office/drawing/2014/main" id="{DBB0B1D8-F48D-274D-FD11-9F2B1E9A5EF7}"/>
              </a:ext>
            </a:extLst>
          </p:cNvPr>
          <p:cNvSpPr txBox="1"/>
          <p:nvPr/>
        </p:nvSpPr>
        <p:spPr>
          <a:xfrm>
            <a:off x="8381790" y="3619763"/>
            <a:ext cx="2775055" cy="418576"/>
          </a:xfrm>
          <a:prstGeom prst="rect">
            <a:avLst/>
          </a:prstGeom>
          <a:noFill/>
        </p:spPr>
        <p:txBody>
          <a:bodyPr wrap="none" lIns="73152" tIns="54864" rIns="73152" bIns="54864" anchor="ctr">
            <a:spAutoFit/>
          </a:bodyPr>
          <a:lstStyle/>
          <a:p>
            <a:pPr algn="l">
              <a:spcBef>
                <a:spcPts val="0"/>
              </a:spcBef>
              <a:spcAft>
                <a:spcPts val="650"/>
              </a:spcAft>
            </a:pPr>
            <a:r>
              <a:rPr sz="2000" b="1" dirty="0">
                <a:solidFill>
                  <a:srgbClr val="1A237E"/>
                </a:solidFill>
                <a:latin typeface="Times New Roman" panose="02020603050405020304" pitchFamily="18" charset="0"/>
                <a:cs typeface="Times New Roman" panose="02020603050405020304" pitchFamily="18" charset="0"/>
              </a:rPr>
              <a:t>Check-in Conversations</a:t>
            </a:r>
          </a:p>
        </p:txBody>
      </p:sp>
      <p:sp>
        <p:nvSpPr>
          <p:cNvPr id="24" name="TextBox 23">
            <a:extLst>
              <a:ext uri="{FF2B5EF4-FFF2-40B4-BE49-F238E27FC236}">
                <a16:creationId xmlns:a16="http://schemas.microsoft.com/office/drawing/2014/main" id="{3E6A1859-171E-1216-E9F7-82BCBC5652F5}"/>
              </a:ext>
            </a:extLst>
          </p:cNvPr>
          <p:cNvSpPr txBox="1"/>
          <p:nvPr/>
        </p:nvSpPr>
        <p:spPr>
          <a:xfrm>
            <a:off x="8381790" y="3993445"/>
            <a:ext cx="3003515"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546E7A"/>
                </a:solidFill>
                <a:latin typeface="Times New Roman" panose="02020603050405020304" pitchFamily="18" charset="0"/>
                <a:cs typeface="Times New Roman" panose="02020603050405020304" pitchFamily="18" charset="0"/>
              </a:rPr>
              <a:t>Regular, informal dialogue on progress.</a:t>
            </a:r>
          </a:p>
        </p:txBody>
      </p:sp>
      <p:sp>
        <p:nvSpPr>
          <p:cNvPr id="25" name="Rounded Rectangle 24">
            <a:extLst>
              <a:ext uri="{FF2B5EF4-FFF2-40B4-BE49-F238E27FC236}">
                <a16:creationId xmlns:a16="http://schemas.microsoft.com/office/drawing/2014/main" id="{164EFC4B-318C-F3FC-A4D6-CEC5EAE3AAD0}"/>
              </a:ext>
            </a:extLst>
          </p:cNvPr>
          <p:cNvSpPr/>
          <p:nvPr/>
        </p:nvSpPr>
        <p:spPr>
          <a:xfrm>
            <a:off x="571485" y="4724399"/>
            <a:ext cx="3524161" cy="1657350"/>
          </a:xfrm>
          <a:prstGeom prst="roundRect">
            <a:avLst>
              <a:gd name="adj" fmla="val 183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26" name="Round Same Side Corner Rectangle 25">
            <a:extLst>
              <a:ext uri="{FF2B5EF4-FFF2-40B4-BE49-F238E27FC236}">
                <a16:creationId xmlns:a16="http://schemas.microsoft.com/office/drawing/2014/main" id="{DF563DAC-E4A9-D93C-818C-DE84339894FC}"/>
              </a:ext>
            </a:extLst>
          </p:cNvPr>
          <p:cNvSpPr/>
          <p:nvPr/>
        </p:nvSpPr>
        <p:spPr>
          <a:xfrm rot="16200000">
            <a:off x="-174640" y="5470524"/>
            <a:ext cx="165735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27" name="Rounded Rectangle 26">
            <a:extLst>
              <a:ext uri="{FF2B5EF4-FFF2-40B4-BE49-F238E27FC236}">
                <a16:creationId xmlns:a16="http://schemas.microsoft.com/office/drawing/2014/main" id="{EE00C25E-D625-6104-CC98-56F7B9C19FBE}"/>
              </a:ext>
            </a:extLst>
          </p:cNvPr>
          <p:cNvSpPr/>
          <p:nvPr/>
        </p:nvSpPr>
        <p:spPr>
          <a:xfrm>
            <a:off x="857228" y="4972050"/>
            <a:ext cx="495287" cy="4952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pic>
        <p:nvPicPr>
          <p:cNvPr id="28" name="Picture 27" descr="image.png">
            <a:extLst>
              <a:ext uri="{FF2B5EF4-FFF2-40B4-BE49-F238E27FC236}">
                <a16:creationId xmlns:a16="http://schemas.microsoft.com/office/drawing/2014/main" id="{D0111E6B-4664-75ED-2188-C3AE77AC3106}"/>
              </a:ext>
            </a:extLst>
          </p:cNvPr>
          <p:cNvPicPr>
            <a:picLocks noChangeAspect="1"/>
          </p:cNvPicPr>
          <p:nvPr/>
        </p:nvPicPr>
        <p:blipFill>
          <a:blip r:embed="rId5">
            <a:alphaModFix/>
          </a:blip>
          <a:stretch>
            <a:fillRect/>
          </a:stretch>
        </p:blipFill>
        <p:spPr>
          <a:xfrm>
            <a:off x="971525" y="5124035"/>
            <a:ext cx="266693" cy="191328"/>
          </a:xfrm>
          <a:prstGeom prst="rect">
            <a:avLst/>
          </a:prstGeom>
        </p:spPr>
      </p:pic>
      <p:sp>
        <p:nvSpPr>
          <p:cNvPr id="29" name="TextBox 28">
            <a:extLst>
              <a:ext uri="{FF2B5EF4-FFF2-40B4-BE49-F238E27FC236}">
                <a16:creationId xmlns:a16="http://schemas.microsoft.com/office/drawing/2014/main" id="{8404A416-FA8D-3B2F-9A2C-8985ECCE42CE}"/>
              </a:ext>
            </a:extLst>
          </p:cNvPr>
          <p:cNvSpPr txBox="1"/>
          <p:nvPr/>
        </p:nvSpPr>
        <p:spPr>
          <a:xfrm>
            <a:off x="857228" y="5505713"/>
            <a:ext cx="2940357" cy="418576"/>
          </a:xfrm>
          <a:prstGeom prst="rect">
            <a:avLst/>
          </a:prstGeom>
          <a:noFill/>
        </p:spPr>
        <p:txBody>
          <a:bodyPr wrap="none" lIns="73152" tIns="54864" rIns="73152" bIns="54864" anchor="ctr">
            <a:spAutoFit/>
          </a:bodyPr>
          <a:lstStyle/>
          <a:p>
            <a:pPr algn="l">
              <a:spcBef>
                <a:spcPts val="0"/>
              </a:spcBef>
              <a:spcAft>
                <a:spcPts val="650"/>
              </a:spcAft>
            </a:pPr>
            <a:r>
              <a:rPr sz="2000" b="1" dirty="0">
                <a:solidFill>
                  <a:srgbClr val="1A237E"/>
                </a:solidFill>
                <a:latin typeface="Times New Roman" panose="02020603050405020304" pitchFamily="18" charset="0"/>
                <a:cs typeface="Times New Roman" panose="02020603050405020304" pitchFamily="18" charset="0"/>
              </a:rPr>
              <a:t>Project-Based Evaluation</a:t>
            </a:r>
          </a:p>
        </p:txBody>
      </p:sp>
      <p:sp>
        <p:nvSpPr>
          <p:cNvPr id="30" name="TextBox 29">
            <a:extLst>
              <a:ext uri="{FF2B5EF4-FFF2-40B4-BE49-F238E27FC236}">
                <a16:creationId xmlns:a16="http://schemas.microsoft.com/office/drawing/2014/main" id="{6A5FC855-D18E-0B58-F000-8C80140F33B9}"/>
              </a:ext>
            </a:extLst>
          </p:cNvPr>
          <p:cNvSpPr txBox="1"/>
          <p:nvPr/>
        </p:nvSpPr>
        <p:spPr>
          <a:xfrm>
            <a:off x="857228" y="5879395"/>
            <a:ext cx="3060390"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dirty="0">
                <a:solidFill>
                  <a:srgbClr val="546E7A"/>
                </a:solidFill>
                <a:latin typeface="Times New Roman" panose="02020603050405020304" pitchFamily="18" charset="0"/>
                <a:cs typeface="Times New Roman" panose="02020603050405020304" pitchFamily="18" charset="0"/>
              </a:rPr>
              <a:t>Assessment tied to specific deliverables.</a:t>
            </a:r>
          </a:p>
        </p:txBody>
      </p:sp>
      <p:sp>
        <p:nvSpPr>
          <p:cNvPr id="31" name="Rounded Rectangle 30">
            <a:extLst>
              <a:ext uri="{FF2B5EF4-FFF2-40B4-BE49-F238E27FC236}">
                <a16:creationId xmlns:a16="http://schemas.microsoft.com/office/drawing/2014/main" id="{B9985C31-6ADB-4936-D657-3B033B1B620B}"/>
              </a:ext>
            </a:extLst>
          </p:cNvPr>
          <p:cNvSpPr/>
          <p:nvPr/>
        </p:nvSpPr>
        <p:spPr>
          <a:xfrm>
            <a:off x="4333766" y="4724399"/>
            <a:ext cx="3524161" cy="1657350"/>
          </a:xfrm>
          <a:prstGeom prst="roundRect">
            <a:avLst>
              <a:gd name="adj" fmla="val 183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32" name="Round Same Side Corner Rectangle 31">
            <a:extLst>
              <a:ext uri="{FF2B5EF4-FFF2-40B4-BE49-F238E27FC236}">
                <a16:creationId xmlns:a16="http://schemas.microsoft.com/office/drawing/2014/main" id="{83AEAC16-FF9C-F6FA-4ED8-3D739501FCF8}"/>
              </a:ext>
            </a:extLst>
          </p:cNvPr>
          <p:cNvSpPr/>
          <p:nvPr/>
        </p:nvSpPr>
        <p:spPr>
          <a:xfrm rot="16200000">
            <a:off x="3587641" y="5470524"/>
            <a:ext cx="165735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33" name="Rounded Rectangle 32">
            <a:extLst>
              <a:ext uri="{FF2B5EF4-FFF2-40B4-BE49-F238E27FC236}">
                <a16:creationId xmlns:a16="http://schemas.microsoft.com/office/drawing/2014/main" id="{FC6B6714-E4EE-3E13-E378-C0AE37981756}"/>
              </a:ext>
            </a:extLst>
          </p:cNvPr>
          <p:cNvSpPr/>
          <p:nvPr/>
        </p:nvSpPr>
        <p:spPr>
          <a:xfrm>
            <a:off x="4619509" y="4972050"/>
            <a:ext cx="495287" cy="4952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pic>
        <p:nvPicPr>
          <p:cNvPr id="34" name="Picture 33" descr="image.png">
            <a:extLst>
              <a:ext uri="{FF2B5EF4-FFF2-40B4-BE49-F238E27FC236}">
                <a16:creationId xmlns:a16="http://schemas.microsoft.com/office/drawing/2014/main" id="{8306AE07-59C6-1B4C-CEA5-E034A7CD57B9}"/>
              </a:ext>
            </a:extLst>
          </p:cNvPr>
          <p:cNvPicPr>
            <a:picLocks noChangeAspect="1"/>
          </p:cNvPicPr>
          <p:nvPr/>
        </p:nvPicPr>
        <p:blipFill>
          <a:blip r:embed="rId6">
            <a:alphaModFix/>
          </a:blip>
          <a:stretch>
            <a:fillRect/>
          </a:stretch>
        </p:blipFill>
        <p:spPr>
          <a:xfrm>
            <a:off x="4733806" y="5110990"/>
            <a:ext cx="266693" cy="217418"/>
          </a:xfrm>
          <a:prstGeom prst="rect">
            <a:avLst/>
          </a:prstGeom>
        </p:spPr>
      </p:pic>
      <p:sp>
        <p:nvSpPr>
          <p:cNvPr id="35" name="TextBox 34">
            <a:extLst>
              <a:ext uri="{FF2B5EF4-FFF2-40B4-BE49-F238E27FC236}">
                <a16:creationId xmlns:a16="http://schemas.microsoft.com/office/drawing/2014/main" id="{B90FF734-0A50-CC88-1BCE-C81C36DE974A}"/>
              </a:ext>
            </a:extLst>
          </p:cNvPr>
          <p:cNvSpPr txBox="1"/>
          <p:nvPr/>
        </p:nvSpPr>
        <p:spPr>
          <a:xfrm>
            <a:off x="4619509" y="5505713"/>
            <a:ext cx="2786532" cy="418576"/>
          </a:xfrm>
          <a:prstGeom prst="rect">
            <a:avLst/>
          </a:prstGeom>
          <a:noFill/>
        </p:spPr>
        <p:txBody>
          <a:bodyPr wrap="none" lIns="73152" tIns="54864" rIns="73152" bIns="54864" anchor="ctr">
            <a:spAutoFit/>
          </a:bodyPr>
          <a:lstStyle/>
          <a:p>
            <a:pPr algn="l">
              <a:spcBef>
                <a:spcPts val="0"/>
              </a:spcBef>
              <a:spcAft>
                <a:spcPts val="650"/>
              </a:spcAft>
            </a:pPr>
            <a:r>
              <a:rPr sz="2000" b="1" dirty="0">
                <a:solidFill>
                  <a:srgbClr val="1A237E"/>
                </a:solidFill>
                <a:latin typeface="Times New Roman" panose="02020603050405020304" pitchFamily="18" charset="0"/>
                <a:cs typeface="Times New Roman" panose="02020603050405020304" pitchFamily="18" charset="0"/>
              </a:rPr>
              <a:t>Skills-Based Assessment</a:t>
            </a:r>
          </a:p>
        </p:txBody>
      </p:sp>
      <p:sp>
        <p:nvSpPr>
          <p:cNvPr id="36" name="TextBox 35">
            <a:extLst>
              <a:ext uri="{FF2B5EF4-FFF2-40B4-BE49-F238E27FC236}">
                <a16:creationId xmlns:a16="http://schemas.microsoft.com/office/drawing/2014/main" id="{4A22BF4A-D5A3-A952-56C2-397E64A9B330}"/>
              </a:ext>
            </a:extLst>
          </p:cNvPr>
          <p:cNvSpPr txBox="1"/>
          <p:nvPr/>
        </p:nvSpPr>
        <p:spPr>
          <a:xfrm>
            <a:off x="4619509" y="5879395"/>
            <a:ext cx="3039550"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546E7A"/>
                </a:solidFill>
                <a:latin typeface="Times New Roman" panose="02020603050405020304" pitchFamily="18" charset="0"/>
                <a:cs typeface="Times New Roman" panose="02020603050405020304" pitchFamily="18" charset="0"/>
              </a:rPr>
              <a:t>Focus on capabilities and competencies.</a:t>
            </a:r>
          </a:p>
        </p:txBody>
      </p:sp>
      <p:sp>
        <p:nvSpPr>
          <p:cNvPr id="37" name="Rounded Rectangle 36">
            <a:extLst>
              <a:ext uri="{FF2B5EF4-FFF2-40B4-BE49-F238E27FC236}">
                <a16:creationId xmlns:a16="http://schemas.microsoft.com/office/drawing/2014/main" id="{31655C8E-0B38-DC3A-A71C-F189A91B45E2}"/>
              </a:ext>
            </a:extLst>
          </p:cNvPr>
          <p:cNvSpPr/>
          <p:nvPr/>
        </p:nvSpPr>
        <p:spPr>
          <a:xfrm>
            <a:off x="8096047" y="4724399"/>
            <a:ext cx="3524161" cy="1657350"/>
          </a:xfrm>
          <a:prstGeom prst="roundRect">
            <a:avLst>
              <a:gd name="adj" fmla="val 183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38" name="Round Same Side Corner Rectangle 37">
            <a:extLst>
              <a:ext uri="{FF2B5EF4-FFF2-40B4-BE49-F238E27FC236}">
                <a16:creationId xmlns:a16="http://schemas.microsoft.com/office/drawing/2014/main" id="{7FE0DA3C-8E63-D395-A432-B82BAB5044A6}"/>
              </a:ext>
            </a:extLst>
          </p:cNvPr>
          <p:cNvSpPr/>
          <p:nvPr/>
        </p:nvSpPr>
        <p:spPr>
          <a:xfrm rot="16200000">
            <a:off x="7349922" y="5470524"/>
            <a:ext cx="165735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39" name="Rounded Rectangle 38">
            <a:extLst>
              <a:ext uri="{FF2B5EF4-FFF2-40B4-BE49-F238E27FC236}">
                <a16:creationId xmlns:a16="http://schemas.microsoft.com/office/drawing/2014/main" id="{E0B5613C-D67C-84C0-2125-D0E7F27CDCFF}"/>
              </a:ext>
            </a:extLst>
          </p:cNvPr>
          <p:cNvSpPr/>
          <p:nvPr/>
        </p:nvSpPr>
        <p:spPr>
          <a:xfrm>
            <a:off x="8381790" y="4972050"/>
            <a:ext cx="495287" cy="4952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pic>
        <p:nvPicPr>
          <p:cNvPr id="40" name="Picture 39" descr="image.png">
            <a:extLst>
              <a:ext uri="{FF2B5EF4-FFF2-40B4-BE49-F238E27FC236}">
                <a16:creationId xmlns:a16="http://schemas.microsoft.com/office/drawing/2014/main" id="{9662B218-C307-BB12-7EFC-DFCAFA36EE39}"/>
              </a:ext>
            </a:extLst>
          </p:cNvPr>
          <p:cNvPicPr>
            <a:picLocks noChangeAspect="1"/>
          </p:cNvPicPr>
          <p:nvPr/>
        </p:nvPicPr>
        <p:blipFill>
          <a:blip r:embed="rId7">
            <a:alphaModFix/>
          </a:blip>
          <a:stretch>
            <a:fillRect/>
          </a:stretch>
        </p:blipFill>
        <p:spPr>
          <a:xfrm>
            <a:off x="8496087" y="5115339"/>
            <a:ext cx="266693" cy="208721"/>
          </a:xfrm>
          <a:prstGeom prst="rect">
            <a:avLst/>
          </a:prstGeom>
        </p:spPr>
      </p:pic>
      <p:sp>
        <p:nvSpPr>
          <p:cNvPr id="41" name="TextBox 40">
            <a:extLst>
              <a:ext uri="{FF2B5EF4-FFF2-40B4-BE49-F238E27FC236}">
                <a16:creationId xmlns:a16="http://schemas.microsoft.com/office/drawing/2014/main" id="{EDB027F3-2334-A974-BB60-C1535884DFCA}"/>
              </a:ext>
            </a:extLst>
          </p:cNvPr>
          <p:cNvSpPr txBox="1"/>
          <p:nvPr/>
        </p:nvSpPr>
        <p:spPr>
          <a:xfrm>
            <a:off x="8381790" y="5505713"/>
            <a:ext cx="2589363" cy="418576"/>
          </a:xfrm>
          <a:prstGeom prst="rect">
            <a:avLst/>
          </a:prstGeom>
          <a:noFill/>
        </p:spPr>
        <p:txBody>
          <a:bodyPr wrap="none" lIns="73152" tIns="54864" rIns="73152" bIns="54864" anchor="ctr">
            <a:spAutoFit/>
          </a:bodyPr>
          <a:lstStyle/>
          <a:p>
            <a:pPr algn="l">
              <a:spcBef>
                <a:spcPts val="0"/>
              </a:spcBef>
              <a:spcAft>
                <a:spcPts val="650"/>
              </a:spcAft>
            </a:pPr>
            <a:r>
              <a:rPr sz="2000" b="1" dirty="0">
                <a:solidFill>
                  <a:srgbClr val="1A237E"/>
                </a:solidFill>
                <a:latin typeface="Times New Roman" panose="02020603050405020304" pitchFamily="18" charset="0"/>
                <a:cs typeface="Times New Roman" panose="02020603050405020304" pitchFamily="18" charset="0"/>
              </a:rPr>
              <a:t>Data-Driven Analytics</a:t>
            </a:r>
          </a:p>
        </p:txBody>
      </p:sp>
      <p:sp>
        <p:nvSpPr>
          <p:cNvPr id="42" name="TextBox 41">
            <a:extLst>
              <a:ext uri="{FF2B5EF4-FFF2-40B4-BE49-F238E27FC236}">
                <a16:creationId xmlns:a16="http://schemas.microsoft.com/office/drawing/2014/main" id="{D8DFED27-93B7-FA42-4EF5-65694B6D261A}"/>
              </a:ext>
            </a:extLst>
          </p:cNvPr>
          <p:cNvSpPr txBox="1"/>
          <p:nvPr/>
        </p:nvSpPr>
        <p:spPr>
          <a:xfrm>
            <a:off x="8381790" y="5879395"/>
            <a:ext cx="3105274"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546E7A"/>
                </a:solidFill>
                <a:latin typeface="Times New Roman" panose="02020603050405020304" pitchFamily="18" charset="0"/>
                <a:cs typeface="Times New Roman" panose="02020603050405020304" pitchFamily="18" charset="0"/>
              </a:rPr>
              <a:t>Leveraging data for objective evaluation.</a:t>
            </a:r>
          </a:p>
        </p:txBody>
      </p:sp>
    </p:spTree>
    <p:extLst>
      <p:ext uri="{BB962C8B-B14F-4D97-AF65-F5344CB8AC3E}">
        <p14:creationId xmlns:p14="http://schemas.microsoft.com/office/powerpoint/2010/main" val="1683442470"/>
      </p:ext>
    </p:extLst>
  </p:cSld>
  <p:clrMapOvr>
    <a:masterClrMapping/>
  </p:clrMapOvr>
  <mc:AlternateContent xmlns:mc="http://schemas.openxmlformats.org/markup-compatibility/2006" xmlns:p14="http://schemas.microsoft.com/office/powerpoint/2010/main">
    <mc:Choice Requires="p14">
      <p:transition spd="slow" p14:dur="2000" advTm="205360"/>
    </mc:Choice>
    <mc:Fallback xmlns="">
      <p:transition spd="slow" advTm="20536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5">
            <a:extLst>
              <a:ext uri="{FF2B5EF4-FFF2-40B4-BE49-F238E27FC236}">
                <a16:creationId xmlns:a16="http://schemas.microsoft.com/office/drawing/2014/main" id="{8F4B22DC-F23E-FE23-417D-08ED6F2AAC4B}"/>
              </a:ext>
            </a:extLst>
          </p:cNvPr>
          <p:cNvSpPr/>
          <p:nvPr/>
        </p:nvSpPr>
        <p:spPr>
          <a:xfrm>
            <a:off x="6432670" y="2136443"/>
            <a:ext cx="4844355" cy="3884791"/>
          </a:xfrm>
          <a:prstGeom prst="roundRect">
            <a:avLst>
              <a:gd name="adj" fmla="val 864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dirty="0">
              <a:latin typeface="Times New Roman" panose="02020603050405020304" pitchFamily="18" charset="0"/>
              <a:cs typeface="Times New Roman" panose="02020603050405020304" pitchFamily="18" charset="0"/>
            </a:endParaRPr>
          </a:p>
        </p:txBody>
      </p:sp>
      <p:sp>
        <p:nvSpPr>
          <p:cNvPr id="3" name="Rounded Rectangle 5">
            <a:extLst>
              <a:ext uri="{FF2B5EF4-FFF2-40B4-BE49-F238E27FC236}">
                <a16:creationId xmlns:a16="http://schemas.microsoft.com/office/drawing/2014/main" id="{2AFA33AC-D899-E6B2-9078-71750D7A4BE5}"/>
              </a:ext>
            </a:extLst>
          </p:cNvPr>
          <p:cNvSpPr/>
          <p:nvPr/>
        </p:nvSpPr>
        <p:spPr>
          <a:xfrm>
            <a:off x="776614" y="2183139"/>
            <a:ext cx="4844355" cy="3691447"/>
          </a:xfrm>
          <a:prstGeom prst="roundRect">
            <a:avLst>
              <a:gd name="adj" fmla="val 864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dirty="0">
              <a:latin typeface="Times New Roman" panose="02020603050405020304" pitchFamily="18" charset="0"/>
              <a:cs typeface="Times New Roman" panose="02020603050405020304" pitchFamily="18" charset="0"/>
            </a:endParaRPr>
          </a:p>
        </p:txBody>
      </p:sp>
      <p:sp>
        <p:nvSpPr>
          <p:cNvPr id="89090" name="AutoShape 2">
            <a:extLst>
              <a:ext uri="{FF2B5EF4-FFF2-40B4-BE49-F238E27FC236}">
                <a16:creationId xmlns:a16="http://schemas.microsoft.com/office/drawing/2014/main" id="{4C94F5F4-B49A-4597-A496-AC14D5A002CD}"/>
              </a:ext>
            </a:extLst>
          </p:cNvPr>
          <p:cNvSpPr>
            <a:spLocks noGrp="1" noChangeArrowheads="1"/>
          </p:cNvSpPr>
          <p:nvPr>
            <p:ph type="title"/>
          </p:nvPr>
        </p:nvSpPr>
        <p:spPr>
          <a:xfrm>
            <a:off x="2464231" y="663575"/>
            <a:ext cx="8425750" cy="1325563"/>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Employee Rating of Managers</a:t>
            </a:r>
          </a:p>
        </p:txBody>
      </p:sp>
      <p:sp>
        <p:nvSpPr>
          <p:cNvPr id="89091" name="Rectangle 3">
            <a:extLst>
              <a:ext uri="{FF2B5EF4-FFF2-40B4-BE49-F238E27FC236}">
                <a16:creationId xmlns:a16="http://schemas.microsoft.com/office/drawing/2014/main" id="{ACC8CB47-FB82-4219-B97F-BD9A7D822993}"/>
              </a:ext>
            </a:extLst>
          </p:cNvPr>
          <p:cNvSpPr>
            <a:spLocks noGrp="1" noChangeArrowheads="1"/>
          </p:cNvSpPr>
          <p:nvPr>
            <p:ph sz="half" idx="1"/>
          </p:nvPr>
        </p:nvSpPr>
        <p:spPr>
          <a:xfrm>
            <a:off x="871889" y="2549852"/>
            <a:ext cx="4485112" cy="3246437"/>
          </a:xfrm>
        </p:spPr>
        <p:txBody>
          <a:bodyPr>
            <a:noAutofit/>
          </a:bodyPr>
          <a:lstStyle/>
          <a:p>
            <a:pPr marL="0" indent="0">
              <a:buNone/>
            </a:pPr>
            <a:r>
              <a:rPr lang="en-US" altLang="en-US" sz="2400" b="1" dirty="0">
                <a:solidFill>
                  <a:srgbClr val="FF0000"/>
                </a:solidFill>
                <a:latin typeface="Times New Roman" panose="02020603050405020304" pitchFamily="18" charset="0"/>
                <a:cs typeface="Times New Roman" panose="02020603050405020304" pitchFamily="18" charset="0"/>
              </a:rPr>
              <a:t>     Advantages</a:t>
            </a:r>
          </a:p>
          <a:p>
            <a:pPr lvl="1"/>
            <a:r>
              <a:rPr lang="en-US" altLang="en-US" dirty="0">
                <a:latin typeface="Times New Roman" panose="02020603050405020304" pitchFamily="18" charset="0"/>
                <a:cs typeface="Times New Roman" panose="02020603050405020304" pitchFamily="18" charset="0"/>
              </a:rPr>
              <a:t>Helps in identifying competent managers</a:t>
            </a:r>
          </a:p>
          <a:p>
            <a:pPr lvl="1"/>
            <a:r>
              <a:rPr lang="en-US" altLang="en-US" dirty="0">
                <a:latin typeface="Times New Roman" panose="02020603050405020304" pitchFamily="18" charset="0"/>
                <a:cs typeface="Times New Roman" panose="02020603050405020304" pitchFamily="18" charset="0"/>
              </a:rPr>
              <a:t>Serves to make managers more responsive to employees</a:t>
            </a:r>
          </a:p>
          <a:p>
            <a:pPr lvl="1"/>
            <a:r>
              <a:rPr lang="en-US" altLang="en-US" dirty="0">
                <a:latin typeface="Times New Roman" panose="02020603050405020304" pitchFamily="18" charset="0"/>
                <a:cs typeface="Times New Roman" panose="02020603050405020304" pitchFamily="18" charset="0"/>
              </a:rPr>
              <a:t>Can contribute to the career development of managers</a:t>
            </a:r>
          </a:p>
        </p:txBody>
      </p:sp>
      <p:sp>
        <p:nvSpPr>
          <p:cNvPr id="89092" name="Rectangle 4">
            <a:extLst>
              <a:ext uri="{FF2B5EF4-FFF2-40B4-BE49-F238E27FC236}">
                <a16:creationId xmlns:a16="http://schemas.microsoft.com/office/drawing/2014/main" id="{255A85F1-78C8-44E5-9E26-9874DE9235AA}"/>
              </a:ext>
            </a:extLst>
          </p:cNvPr>
          <p:cNvSpPr>
            <a:spLocks noGrp="1" noChangeArrowheads="1"/>
          </p:cNvSpPr>
          <p:nvPr>
            <p:ph sz="half" idx="2"/>
          </p:nvPr>
        </p:nvSpPr>
        <p:spPr>
          <a:xfrm>
            <a:off x="6538823" y="2683860"/>
            <a:ext cx="4597879" cy="3337374"/>
          </a:xfrm>
        </p:spPr>
        <p:txBody>
          <a:bodyPr>
            <a:normAutofit fontScale="92500"/>
          </a:bodyPr>
          <a:lstStyle/>
          <a:p>
            <a:pPr marL="0" indent="0" eaLnBrk="1" hangingPunct="1">
              <a:buNone/>
            </a:pPr>
            <a:r>
              <a:rPr lang="en-US" altLang="en-US" sz="2600" b="1" dirty="0">
                <a:solidFill>
                  <a:srgbClr val="FF0000"/>
                </a:solidFill>
                <a:latin typeface="Times New Roman" panose="02020603050405020304" pitchFamily="18" charset="0"/>
                <a:cs typeface="Times New Roman" panose="02020603050405020304" pitchFamily="18" charset="0"/>
              </a:rPr>
              <a:t>     Disadvantages</a:t>
            </a:r>
          </a:p>
          <a:p>
            <a:pPr lvl="1" eaLnBrk="1" hangingPunct="1"/>
            <a:r>
              <a:rPr lang="en-US" altLang="en-US" sz="2600" dirty="0">
                <a:latin typeface="Times New Roman" panose="02020603050405020304" pitchFamily="18" charset="0"/>
                <a:cs typeface="Times New Roman" panose="02020603050405020304" pitchFamily="18" charset="0"/>
              </a:rPr>
              <a:t>Negative reactions by managers to employee ratings</a:t>
            </a:r>
          </a:p>
          <a:p>
            <a:pPr lvl="1" eaLnBrk="1" hangingPunct="1"/>
            <a:r>
              <a:rPr lang="en-US" altLang="en-US" sz="2600" dirty="0">
                <a:latin typeface="Times New Roman" panose="02020603050405020304" pitchFamily="18" charset="0"/>
                <a:cs typeface="Times New Roman" panose="02020603050405020304" pitchFamily="18" charset="0"/>
              </a:rPr>
              <a:t>Subordinates’ fear of reprisals may inhibit them from giving realistic (negative) ratings</a:t>
            </a:r>
          </a:p>
          <a:p>
            <a:pPr lvl="1" eaLnBrk="1" hangingPunct="1"/>
            <a:r>
              <a:rPr lang="en-US" altLang="en-US" sz="2600" dirty="0">
                <a:latin typeface="Times New Roman" panose="02020603050405020304" pitchFamily="18" charset="0"/>
                <a:cs typeface="Times New Roman" panose="02020603050405020304" pitchFamily="18" charset="0"/>
              </a:rPr>
              <a:t>Ratings are useful only for self-improvement purposes </a:t>
            </a:r>
          </a:p>
        </p:txBody>
      </p:sp>
      <p:sp>
        <p:nvSpPr>
          <p:cNvPr id="6" name="Rounded Rectangle 37">
            <a:extLst>
              <a:ext uri="{FF2B5EF4-FFF2-40B4-BE49-F238E27FC236}">
                <a16:creationId xmlns:a16="http://schemas.microsoft.com/office/drawing/2014/main" id="{68F869E3-ADC6-800B-C9A1-02CC144379A9}"/>
              </a:ext>
            </a:extLst>
          </p:cNvPr>
          <p:cNvSpPr/>
          <p:nvPr/>
        </p:nvSpPr>
        <p:spPr>
          <a:xfrm>
            <a:off x="979100" y="2610493"/>
            <a:ext cx="380990" cy="3809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pic>
        <p:nvPicPr>
          <p:cNvPr id="7" name="Picture 6" descr="image.png">
            <a:extLst>
              <a:ext uri="{FF2B5EF4-FFF2-40B4-BE49-F238E27FC236}">
                <a16:creationId xmlns:a16="http://schemas.microsoft.com/office/drawing/2014/main" id="{B542751E-E809-99B5-110B-630BF277018F}"/>
              </a:ext>
            </a:extLst>
          </p:cNvPr>
          <p:cNvPicPr>
            <a:picLocks noChangeAspect="1"/>
          </p:cNvPicPr>
          <p:nvPr/>
        </p:nvPicPr>
        <p:blipFill>
          <a:blip r:embed="rId2">
            <a:alphaModFix/>
          </a:blip>
          <a:stretch>
            <a:fillRect/>
          </a:stretch>
        </p:blipFill>
        <p:spPr>
          <a:xfrm>
            <a:off x="1055298" y="2703839"/>
            <a:ext cx="228594" cy="194309"/>
          </a:xfrm>
          <a:prstGeom prst="rect">
            <a:avLst/>
          </a:prstGeom>
        </p:spPr>
      </p:pic>
      <p:sp>
        <p:nvSpPr>
          <p:cNvPr id="8" name="Rounded Rectangle 24">
            <a:extLst>
              <a:ext uri="{FF2B5EF4-FFF2-40B4-BE49-F238E27FC236}">
                <a16:creationId xmlns:a16="http://schemas.microsoft.com/office/drawing/2014/main" id="{EA81D7DE-D09B-35B5-082A-6A5141C38FD4}"/>
              </a:ext>
            </a:extLst>
          </p:cNvPr>
          <p:cNvSpPr/>
          <p:nvPr/>
        </p:nvSpPr>
        <p:spPr>
          <a:xfrm>
            <a:off x="6564585" y="2736006"/>
            <a:ext cx="380990" cy="380999"/>
          </a:xfrm>
          <a:prstGeom prst="roundRect">
            <a:avLst>
              <a:gd name="adj" fmla="val 50000"/>
            </a:avLst>
          </a:prstGeom>
          <a:solidFill>
            <a:srgbClr val="FFEBE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pic>
        <p:nvPicPr>
          <p:cNvPr id="9" name="Picture 8" descr="image.png">
            <a:extLst>
              <a:ext uri="{FF2B5EF4-FFF2-40B4-BE49-F238E27FC236}">
                <a16:creationId xmlns:a16="http://schemas.microsoft.com/office/drawing/2014/main" id="{A47105BF-8994-CC0F-571C-A5A6D4F00AEA}"/>
              </a:ext>
            </a:extLst>
          </p:cNvPr>
          <p:cNvPicPr>
            <a:picLocks noChangeAspect="1"/>
          </p:cNvPicPr>
          <p:nvPr/>
        </p:nvPicPr>
        <p:blipFill>
          <a:blip r:embed="rId3">
            <a:alphaModFix/>
          </a:blip>
          <a:stretch>
            <a:fillRect/>
          </a:stretch>
        </p:blipFill>
        <p:spPr>
          <a:xfrm>
            <a:off x="6640783" y="2833637"/>
            <a:ext cx="228594" cy="18573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4236"/>
    </mc:Choice>
    <mc:Fallback xmlns="">
      <p:transition spd="slow" advTm="19423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604209A1-1754-4DA2-8A5B-D8818BBB6C2D}"/>
              </a:ext>
            </a:extLst>
          </p:cNvPr>
          <p:cNvSpPr>
            <a:spLocks noGrp="1" noChangeArrowheads="1"/>
          </p:cNvSpPr>
          <p:nvPr>
            <p:ph type="title"/>
          </p:nvPr>
        </p:nvSpPr>
        <p:spPr>
          <a:xfrm>
            <a:off x="3503909" y="318630"/>
            <a:ext cx="4369231" cy="1325563"/>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Team/Peer Ratings</a:t>
            </a:r>
          </a:p>
        </p:txBody>
      </p:sp>
      <p:sp>
        <p:nvSpPr>
          <p:cNvPr id="90115" name="Rectangle 3">
            <a:extLst>
              <a:ext uri="{FF2B5EF4-FFF2-40B4-BE49-F238E27FC236}">
                <a16:creationId xmlns:a16="http://schemas.microsoft.com/office/drawing/2014/main" id="{239AB0DE-B152-4C21-B236-17263F4655F9}"/>
              </a:ext>
            </a:extLst>
          </p:cNvPr>
          <p:cNvSpPr>
            <a:spLocks noGrp="1" noChangeArrowheads="1"/>
          </p:cNvSpPr>
          <p:nvPr>
            <p:ph sz="half" idx="1"/>
          </p:nvPr>
        </p:nvSpPr>
        <p:spPr>
          <a:xfrm>
            <a:off x="427012" y="2062760"/>
            <a:ext cx="5861076" cy="3570287"/>
          </a:xfrm>
          <a:solidFill>
            <a:schemeClr val="bg1"/>
          </a:solidFill>
        </p:spPr>
        <p:txBody>
          <a:bodyPr>
            <a:noAutofit/>
          </a:bodyPr>
          <a:lstStyle/>
          <a:p>
            <a:pPr marL="0" indent="0" eaLnBrk="1" hangingPunct="1">
              <a:buNone/>
            </a:pPr>
            <a:r>
              <a:rPr lang="en-US" altLang="en-US" sz="2400" b="1" dirty="0">
                <a:solidFill>
                  <a:srgbClr val="FF0000"/>
                </a:solidFill>
                <a:latin typeface="Times New Roman" panose="02020603050405020304" pitchFamily="18" charset="0"/>
                <a:cs typeface="Times New Roman" panose="02020603050405020304" pitchFamily="18" charset="0"/>
              </a:rPr>
              <a:t>     Advantages</a:t>
            </a:r>
          </a:p>
          <a:p>
            <a:pPr lvl="1" eaLnBrk="1" hangingPunct="1"/>
            <a:r>
              <a:rPr lang="en-US" altLang="en-US" dirty="0">
                <a:latin typeface="Times New Roman" panose="02020603050405020304" pitchFamily="18" charset="0"/>
                <a:cs typeface="Times New Roman" panose="02020603050405020304" pitchFamily="18" charset="0"/>
              </a:rPr>
              <a:t>Helps improve the  performance of lower-rated individuals</a:t>
            </a:r>
          </a:p>
          <a:p>
            <a:pPr lvl="1" eaLnBrk="1" hangingPunct="1"/>
            <a:r>
              <a:rPr lang="en-US" altLang="en-US" dirty="0">
                <a:latin typeface="Times New Roman" panose="02020603050405020304" pitchFamily="18" charset="0"/>
                <a:cs typeface="Times New Roman" panose="02020603050405020304" pitchFamily="18" charset="0"/>
              </a:rPr>
              <a:t>Peers have opportunity to observe other peers.</a:t>
            </a:r>
          </a:p>
          <a:p>
            <a:pPr lvl="1" eaLnBrk="1" hangingPunct="1"/>
            <a:r>
              <a:rPr lang="en-US" altLang="en-US" dirty="0">
                <a:latin typeface="Times New Roman" panose="02020603050405020304" pitchFamily="18" charset="0"/>
                <a:cs typeface="Times New Roman" panose="02020603050405020304" pitchFamily="18" charset="0"/>
              </a:rPr>
              <a:t>Peer appraisals focus on individual contributions to teamwork and team performance.</a:t>
            </a:r>
          </a:p>
          <a:p>
            <a:pPr lvl="1" eaLnBrk="1" hangingPunct="1"/>
            <a:endParaRPr lang="en-US" altLang="en-US" dirty="0">
              <a:latin typeface="Times New Roman" panose="02020603050405020304" pitchFamily="18" charset="0"/>
              <a:cs typeface="Times New Roman" panose="02020603050405020304" pitchFamily="18" charset="0"/>
            </a:endParaRPr>
          </a:p>
        </p:txBody>
      </p:sp>
      <p:sp>
        <p:nvSpPr>
          <p:cNvPr id="90116" name="Rectangle 4">
            <a:extLst>
              <a:ext uri="{FF2B5EF4-FFF2-40B4-BE49-F238E27FC236}">
                <a16:creationId xmlns:a16="http://schemas.microsoft.com/office/drawing/2014/main" id="{3BB0C021-DCC8-4CAE-BC1C-DA897E45A1D7}"/>
              </a:ext>
            </a:extLst>
          </p:cNvPr>
          <p:cNvSpPr>
            <a:spLocks noGrp="1" noChangeArrowheads="1"/>
          </p:cNvSpPr>
          <p:nvPr>
            <p:ph sz="half" idx="2"/>
          </p:nvPr>
        </p:nvSpPr>
        <p:spPr>
          <a:xfrm>
            <a:off x="6485773" y="2062760"/>
            <a:ext cx="5395052" cy="3630672"/>
          </a:xfrm>
          <a:solidFill>
            <a:schemeClr val="bg1"/>
          </a:solidFill>
        </p:spPr>
        <p:txBody>
          <a:bodyPr>
            <a:normAutofit/>
          </a:bodyPr>
          <a:lstStyle/>
          <a:p>
            <a:pPr marL="0" indent="0" eaLnBrk="1" hangingPunct="1">
              <a:buNone/>
            </a:pPr>
            <a:r>
              <a:rPr lang="en-US" altLang="en-US" sz="2400" b="1" dirty="0">
                <a:solidFill>
                  <a:srgbClr val="FF0000"/>
                </a:solidFill>
                <a:latin typeface="Times New Roman" panose="02020603050405020304" pitchFamily="18" charset="0"/>
                <a:cs typeface="Times New Roman" panose="02020603050405020304" pitchFamily="18" charset="0"/>
              </a:rPr>
              <a:t>      Disadvantages</a:t>
            </a:r>
          </a:p>
          <a:p>
            <a:pPr lvl="1" eaLnBrk="1" hangingPunct="1"/>
            <a:r>
              <a:rPr lang="en-US" altLang="en-US" dirty="0">
                <a:latin typeface="Times New Roman" panose="02020603050405020304" pitchFamily="18" charset="0"/>
                <a:cs typeface="Times New Roman" panose="02020603050405020304" pitchFamily="18" charset="0"/>
              </a:rPr>
              <a:t>Can negatively affect working relationships.</a:t>
            </a:r>
          </a:p>
          <a:p>
            <a:pPr lvl="1" eaLnBrk="1" hangingPunct="1"/>
            <a:r>
              <a:rPr lang="en-US" altLang="en-US" dirty="0">
                <a:latin typeface="Times New Roman" panose="02020603050405020304" pitchFamily="18" charset="0"/>
                <a:cs typeface="Times New Roman" panose="02020603050405020304" pitchFamily="18" charset="0"/>
              </a:rPr>
              <a:t>Can create difficulties for managers in determining individual performance.</a:t>
            </a:r>
          </a:p>
          <a:p>
            <a:pPr lvl="1" eaLnBrk="1" hangingPunct="1"/>
            <a:r>
              <a:rPr lang="en-US" altLang="en-US" dirty="0">
                <a:latin typeface="Times New Roman" panose="02020603050405020304" pitchFamily="18" charset="0"/>
                <a:cs typeface="Times New Roman" panose="02020603050405020304" pitchFamily="18" charset="0"/>
              </a:rPr>
              <a:t>Organizational use of individual performance appraisals can hinder the development of teamwork</a:t>
            </a:r>
          </a:p>
        </p:txBody>
      </p:sp>
      <p:sp>
        <p:nvSpPr>
          <p:cNvPr id="3" name="Rounded Rectangle 37">
            <a:extLst>
              <a:ext uri="{FF2B5EF4-FFF2-40B4-BE49-F238E27FC236}">
                <a16:creationId xmlns:a16="http://schemas.microsoft.com/office/drawing/2014/main" id="{BE20B19B-DFB4-03C0-0BA7-AA6F52885ACA}"/>
              </a:ext>
            </a:extLst>
          </p:cNvPr>
          <p:cNvSpPr/>
          <p:nvPr/>
        </p:nvSpPr>
        <p:spPr>
          <a:xfrm>
            <a:off x="427012" y="2075662"/>
            <a:ext cx="380990" cy="3809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pic>
        <p:nvPicPr>
          <p:cNvPr id="4" name="Picture 3" descr="image.png">
            <a:extLst>
              <a:ext uri="{FF2B5EF4-FFF2-40B4-BE49-F238E27FC236}">
                <a16:creationId xmlns:a16="http://schemas.microsoft.com/office/drawing/2014/main" id="{A6DCDCF8-6ACE-29F0-5E70-5CAB91F97C04}"/>
              </a:ext>
            </a:extLst>
          </p:cNvPr>
          <p:cNvPicPr>
            <a:picLocks noChangeAspect="1"/>
          </p:cNvPicPr>
          <p:nvPr/>
        </p:nvPicPr>
        <p:blipFill>
          <a:blip r:embed="rId3">
            <a:alphaModFix/>
          </a:blip>
          <a:stretch>
            <a:fillRect/>
          </a:stretch>
        </p:blipFill>
        <p:spPr>
          <a:xfrm>
            <a:off x="503210" y="2169008"/>
            <a:ext cx="228594" cy="194309"/>
          </a:xfrm>
          <a:prstGeom prst="rect">
            <a:avLst/>
          </a:prstGeom>
        </p:spPr>
      </p:pic>
      <p:sp>
        <p:nvSpPr>
          <p:cNvPr id="6" name="Rounded Rectangle 24">
            <a:extLst>
              <a:ext uri="{FF2B5EF4-FFF2-40B4-BE49-F238E27FC236}">
                <a16:creationId xmlns:a16="http://schemas.microsoft.com/office/drawing/2014/main" id="{E6AC8AB8-6A65-5217-83F2-64944361EFCD}"/>
              </a:ext>
            </a:extLst>
          </p:cNvPr>
          <p:cNvSpPr/>
          <p:nvPr/>
        </p:nvSpPr>
        <p:spPr>
          <a:xfrm>
            <a:off x="6564577" y="2089027"/>
            <a:ext cx="380990" cy="380999"/>
          </a:xfrm>
          <a:prstGeom prst="roundRect">
            <a:avLst>
              <a:gd name="adj" fmla="val 50000"/>
            </a:avLst>
          </a:prstGeom>
          <a:solidFill>
            <a:srgbClr val="FFEBE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pic>
        <p:nvPicPr>
          <p:cNvPr id="7" name="Picture 6" descr="image.png">
            <a:extLst>
              <a:ext uri="{FF2B5EF4-FFF2-40B4-BE49-F238E27FC236}">
                <a16:creationId xmlns:a16="http://schemas.microsoft.com/office/drawing/2014/main" id="{06B1FB1A-BA68-F913-CE89-9E05AE89883C}"/>
              </a:ext>
            </a:extLst>
          </p:cNvPr>
          <p:cNvPicPr>
            <a:picLocks noChangeAspect="1"/>
          </p:cNvPicPr>
          <p:nvPr/>
        </p:nvPicPr>
        <p:blipFill>
          <a:blip r:embed="rId4">
            <a:alphaModFix/>
          </a:blip>
          <a:stretch>
            <a:fillRect/>
          </a:stretch>
        </p:blipFill>
        <p:spPr>
          <a:xfrm>
            <a:off x="6640775" y="2186658"/>
            <a:ext cx="228594" cy="18573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6741"/>
    </mc:Choice>
    <mc:Fallback xmlns="">
      <p:transition spd="slow" advTm="166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id="{13665607-4600-475F-937D-F440F9AC18A4}"/>
              </a:ext>
            </a:extLst>
          </p:cNvPr>
          <p:cNvSpPr>
            <a:spLocks noGrp="1" noChangeArrowheads="1"/>
          </p:cNvSpPr>
          <p:nvPr>
            <p:ph type="title"/>
          </p:nvPr>
        </p:nvSpPr>
        <p:spPr>
          <a:xfrm>
            <a:off x="3096132" y="403144"/>
            <a:ext cx="6142759" cy="998537"/>
          </a:xfrm>
        </p:spPr>
        <p:txBody>
          <a:bodyPr>
            <a:noAutofit/>
          </a:bodyPr>
          <a:lstStyle/>
          <a:p>
            <a:pPr eaLnBrk="1" hangingPunct="1"/>
            <a:r>
              <a:rPr lang="en-CA" altLang="en-US" sz="2800" b="1" dirty="0"/>
              <a:t>Performance Appraisal Methods</a:t>
            </a:r>
          </a:p>
        </p:txBody>
      </p:sp>
      <p:pic>
        <p:nvPicPr>
          <p:cNvPr id="92163" name="Picture 5">
            <a:extLst>
              <a:ext uri="{FF2B5EF4-FFF2-40B4-BE49-F238E27FC236}">
                <a16:creationId xmlns:a16="http://schemas.microsoft.com/office/drawing/2014/main" id="{07BE831E-3FF8-4226-9B76-05E90D5B705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83858" y="1296795"/>
            <a:ext cx="5152609" cy="50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a:extLst>
              <a:ext uri="{FF2B5EF4-FFF2-40B4-BE49-F238E27FC236}">
                <a16:creationId xmlns:a16="http://schemas.microsoft.com/office/drawing/2014/main" id="{7ABA455C-4921-4C4B-ADAC-FAE596D5A435}"/>
              </a:ext>
            </a:extLst>
          </p:cNvPr>
          <p:cNvSpPr>
            <a:spLocks noChangeArrowheads="1"/>
          </p:cNvSpPr>
          <p:nvPr/>
        </p:nvSpPr>
        <p:spPr bwMode="auto">
          <a:xfrm>
            <a:off x="5357152" y="6354186"/>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11–6</a:t>
            </a:r>
          </a:p>
        </p:txBody>
      </p:sp>
    </p:spTree>
  </p:cSld>
  <p:clrMapOvr>
    <a:masterClrMapping/>
  </p:clrMapOvr>
  <p:transition advTm="43865">
    <p:cut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Category Rating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45315"/>
            <a:ext cx="10812720" cy="4278094"/>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Tx/>
              <a:buSzTx/>
              <a:tabLst/>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1. Graphic Rating Scale</a:t>
            </a:r>
          </a:p>
          <a:p>
            <a:pPr marR="0" lvl="0" algn="l" defTabSz="914400" rtl="0" eaLnBrk="1" fontAlgn="base" latinLnBrk="0" hangingPunct="1">
              <a:lnSpc>
                <a:spcPct val="100000"/>
              </a:lnSpc>
              <a:spcBef>
                <a:spcPct val="0"/>
              </a:spcBef>
              <a:spcAft>
                <a:spcPct val="0"/>
              </a:spcAft>
              <a:buClrTx/>
              <a:buSzTx/>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scale that allows the rater to indicate an employee’s performance on a continuum.</a:t>
            </a:r>
          </a:p>
          <a:p>
            <a:pPr marL="1257300" marR="0" lvl="2" indent="-342900" algn="l" defTabSz="914400" rtl="0" eaLnBrk="1" fontAlgn="base" latinLnBrk="0" hangingPunct="1">
              <a:lnSpc>
                <a:spcPct val="100000"/>
              </a:lnSpc>
              <a:spcBef>
                <a:spcPct val="0"/>
              </a:spcBef>
              <a:spcAft>
                <a:spcPct val="0"/>
              </a:spcAft>
              <a:buClrTx/>
              <a:buSzTx/>
              <a:buFont typeface="Courier New" panose="02070309020205020404" pitchFamily="49" charset="0"/>
              <a:buChar char="o"/>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Job criteria scales</a:t>
            </a:r>
          </a:p>
          <a:p>
            <a:pPr marL="1257300" marR="0" lvl="2" indent="-342900" algn="l" defTabSz="914400" rtl="0" eaLnBrk="1" fontAlgn="base" latinLnBrk="0" hangingPunct="1">
              <a:lnSpc>
                <a:spcPct val="100000"/>
              </a:lnSpc>
              <a:spcBef>
                <a:spcPct val="0"/>
              </a:spcBef>
              <a:spcAft>
                <a:spcPct val="0"/>
              </a:spcAft>
              <a:buClrTx/>
              <a:buSzTx/>
              <a:buFont typeface="Courier New" panose="02070309020205020404" pitchFamily="49" charset="0"/>
              <a:buChar char="o"/>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Behavioral scales</a:t>
            </a:r>
          </a:p>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Drawbacks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Restrictions on the range of possible rater responses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interpretations of the meanings of scale items and scale ranges by raters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Poorly designed scales that encourage rater errors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Rating form deficiencies that limit the effectiveness of the appraisal</a:t>
            </a:r>
          </a:p>
          <a:p>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advTm="293606"/>
    </mc:Choice>
    <mc:Fallback xmlns="">
      <p:transition advTm="29360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a:extLst>
              <a:ext uri="{FF2B5EF4-FFF2-40B4-BE49-F238E27FC236}">
                <a16:creationId xmlns:a16="http://schemas.microsoft.com/office/drawing/2014/main" id="{81788001-7C72-4FAC-9CF6-A6F7E6568979}"/>
              </a:ext>
            </a:extLst>
          </p:cNvPr>
          <p:cNvSpPr>
            <a:spLocks noGrp="1" noChangeArrowheads="1"/>
          </p:cNvSpPr>
          <p:nvPr>
            <p:ph type="title"/>
          </p:nvPr>
        </p:nvSpPr>
        <p:spPr>
          <a:xfrm>
            <a:off x="1897811" y="761880"/>
            <a:ext cx="7964129" cy="1325563"/>
          </a:xfrm>
        </p:spPr>
        <p:txBody>
          <a:bodyPr/>
          <a:lstStyle/>
          <a:p>
            <a:pPr eaLnBrk="1" hangingPunct="1"/>
            <a:r>
              <a:rPr lang="en-US" altLang="en-US" dirty="0"/>
              <a:t>1. Category Rating Methods (Cont’d)</a:t>
            </a:r>
            <a:endParaRPr lang="en-CA" altLang="en-US" dirty="0"/>
          </a:p>
        </p:txBody>
      </p:sp>
      <p:sp>
        <p:nvSpPr>
          <p:cNvPr id="94211" name="Rectangle 3">
            <a:extLst>
              <a:ext uri="{FF2B5EF4-FFF2-40B4-BE49-F238E27FC236}">
                <a16:creationId xmlns:a16="http://schemas.microsoft.com/office/drawing/2014/main" id="{6E088AD9-C3E3-496F-BAEA-8440E06AF750}"/>
              </a:ext>
            </a:extLst>
          </p:cNvPr>
          <p:cNvSpPr txBox="1">
            <a:spLocks noChangeArrowheads="1"/>
          </p:cNvSpPr>
          <p:nvPr/>
        </p:nvSpPr>
        <p:spPr bwMode="auto">
          <a:xfrm>
            <a:off x="722670" y="2231513"/>
            <a:ext cx="1048610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20000"/>
              </a:spcAft>
              <a:buNone/>
            </a:pPr>
            <a:r>
              <a:rPr lang="en-US" altLang="en-US" sz="2400" b="1" dirty="0">
                <a:solidFill>
                  <a:srgbClr val="FF0000"/>
                </a:solidFill>
                <a:latin typeface="Times New Roman" panose="02020603050405020304" pitchFamily="18" charset="0"/>
                <a:cs typeface="Times New Roman" panose="02020603050405020304" pitchFamily="18" charset="0"/>
              </a:rPr>
              <a:t>2.  Checklists</a:t>
            </a:r>
          </a:p>
          <a:p>
            <a:pPr lvl="1"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A performance appraisal tool that uses a list of statements or work behaviors that are checked by raters.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Can be quantified by applying weights to individual checklist items.</a:t>
            </a:r>
          </a:p>
          <a:p>
            <a:pPr marL="342900" lvl="2" indent="-342900" fontAlgn="base">
              <a:spcBef>
                <a:spcPts val="750"/>
              </a:spcBef>
              <a:spcAft>
                <a:spcPct val="20000"/>
              </a:spcAft>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Drawbacks: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Interpretation of item meanings by raters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Weighting creates problems in appraisal interpretation</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Assignment of weights to items by persons other than the raters</a:t>
            </a:r>
          </a:p>
        </p:txBody>
      </p:sp>
    </p:spTree>
  </p:cSld>
  <p:clrMapOvr>
    <a:masterClrMapping/>
  </p:clrMapOvr>
  <p:transition advTm="204854">
    <p:cut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extLst>
              <a:ext uri="{FF2B5EF4-FFF2-40B4-BE49-F238E27FC236}">
                <a16:creationId xmlns:a16="http://schemas.microsoft.com/office/drawing/2014/main" id="{72135A41-7CF3-46E2-B869-93BE4E533D5B}"/>
              </a:ext>
            </a:extLst>
          </p:cNvPr>
          <p:cNvSpPr>
            <a:spLocks noGrp="1" noChangeArrowheads="1"/>
          </p:cNvSpPr>
          <p:nvPr>
            <p:ph type="title"/>
          </p:nvPr>
        </p:nvSpPr>
        <p:spPr>
          <a:xfrm>
            <a:off x="1639664" y="883932"/>
            <a:ext cx="8521973" cy="579437"/>
          </a:xfrm>
        </p:spPr>
        <p:txBody>
          <a:bodyPr/>
          <a:lstStyle/>
          <a:p>
            <a:pPr eaLnBrk="1" hangingPunct="1"/>
            <a:r>
              <a:rPr lang="en-US" altLang="en-US" dirty="0"/>
              <a:t>Sample Performance Appraisal Form</a:t>
            </a:r>
          </a:p>
        </p:txBody>
      </p:sp>
      <p:pic>
        <p:nvPicPr>
          <p:cNvPr id="95235" name="Picture 6" descr="C:\My Documents\PowerPoint Files\Books\South-Western\HRM10e\HRM10e GIFS\11-08.gif">
            <a:extLst>
              <a:ext uri="{FF2B5EF4-FFF2-40B4-BE49-F238E27FC236}">
                <a16:creationId xmlns:a16="http://schemas.microsoft.com/office/drawing/2014/main" id="{566D60AD-F64F-47BF-B7D2-DE2D967B64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155" r="577" b="48541"/>
          <a:stretch>
            <a:fillRect/>
          </a:stretch>
        </p:blipFill>
        <p:spPr bwMode="auto">
          <a:xfrm>
            <a:off x="2087143" y="1463369"/>
            <a:ext cx="7627013" cy="4734265"/>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C4C6172-247A-C375-82ED-FE62CA14CB45}"/>
              </a:ext>
            </a:extLst>
          </p:cNvPr>
          <p:cNvSpPr txBox="1"/>
          <p:nvPr/>
        </p:nvSpPr>
        <p:spPr>
          <a:xfrm>
            <a:off x="5369651" y="6337300"/>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11-7a</a:t>
            </a:r>
          </a:p>
        </p:txBody>
      </p:sp>
    </p:spTree>
  </p:cSld>
  <p:clrMapOvr>
    <a:masterClrMapping/>
  </p:clrMapOvr>
  <p:transition advTm="156839">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23929078-DE55-4853-933B-5ED70B894286}"/>
              </a:ext>
            </a:extLst>
          </p:cNvPr>
          <p:cNvSpPr>
            <a:spLocks noGrp="1" noChangeArrowheads="1"/>
          </p:cNvSpPr>
          <p:nvPr>
            <p:ph type="title"/>
          </p:nvPr>
        </p:nvSpPr>
        <p:spPr>
          <a:xfrm>
            <a:off x="1622323" y="1046164"/>
            <a:ext cx="9468463" cy="579437"/>
          </a:xfrm>
        </p:spPr>
        <p:txBody>
          <a:bodyPr/>
          <a:lstStyle/>
          <a:p>
            <a:pPr eaLnBrk="1" hangingPunct="1"/>
            <a:r>
              <a:rPr lang="en-US" altLang="en-US" dirty="0"/>
              <a:t>Sample Performance Appraisal Form (</a:t>
            </a:r>
            <a:r>
              <a:rPr lang="en-US" altLang="en-US" dirty="0" err="1"/>
              <a:t>Cont</a:t>
            </a:r>
            <a:r>
              <a:rPr lang="en-US" altLang="en-US" dirty="0"/>
              <a:t>)</a:t>
            </a:r>
            <a:endParaRPr lang="en-CA" altLang="en-US" dirty="0"/>
          </a:p>
        </p:txBody>
      </p:sp>
      <p:pic>
        <p:nvPicPr>
          <p:cNvPr id="96259" name="Picture 4" descr="C:\My Documents\PowerPoint Files\Books\South-Western\HRM10e\HRM10e GIFS\11-08.gif">
            <a:extLst>
              <a:ext uri="{FF2B5EF4-FFF2-40B4-BE49-F238E27FC236}">
                <a16:creationId xmlns:a16="http://schemas.microsoft.com/office/drawing/2014/main" id="{61F0BA9F-C87B-470C-8A5C-C72B17704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70" t="53209" r="577"/>
          <a:stretch>
            <a:fillRect/>
          </a:stretch>
        </p:blipFill>
        <p:spPr bwMode="auto">
          <a:xfrm>
            <a:off x="1976284" y="1874839"/>
            <a:ext cx="8568813" cy="418674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ADE9B7A-21B5-D6E3-4F70-7F4C466883EF}"/>
              </a:ext>
            </a:extLst>
          </p:cNvPr>
          <p:cNvSpPr txBox="1"/>
          <p:nvPr/>
        </p:nvSpPr>
        <p:spPr>
          <a:xfrm>
            <a:off x="5369651" y="6337300"/>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11-7b</a:t>
            </a:r>
          </a:p>
        </p:txBody>
      </p:sp>
    </p:spTree>
  </p:cSld>
  <p:clrMapOvr>
    <a:masterClrMapping/>
  </p:clrMapOvr>
  <p:transition advTm="75527">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AutoShape 2">
            <a:extLst>
              <a:ext uri="{FF2B5EF4-FFF2-40B4-BE49-F238E27FC236}">
                <a16:creationId xmlns:a16="http://schemas.microsoft.com/office/drawing/2014/main" id="{245D3671-B6C9-42F6-8107-4AE932E8C9E0}"/>
              </a:ext>
            </a:extLst>
          </p:cNvPr>
          <p:cNvSpPr>
            <a:spLocks noGrp="1" noChangeArrowheads="1"/>
          </p:cNvSpPr>
          <p:nvPr>
            <p:ph type="title"/>
          </p:nvPr>
        </p:nvSpPr>
        <p:spPr>
          <a:xfrm>
            <a:off x="3305840" y="722570"/>
            <a:ext cx="5580318" cy="1325563"/>
          </a:xfrm>
        </p:spPr>
        <p:txBody>
          <a:bodyPr/>
          <a:lstStyle/>
          <a:p>
            <a:pPr eaLnBrk="1" hangingPunct="1"/>
            <a:r>
              <a:rPr lang="en-US" altLang="en-US" dirty="0"/>
              <a:t>2. Comparative Methods</a:t>
            </a:r>
          </a:p>
        </p:txBody>
      </p:sp>
      <p:sp>
        <p:nvSpPr>
          <p:cNvPr id="97283" name="Rectangle 3">
            <a:extLst>
              <a:ext uri="{FF2B5EF4-FFF2-40B4-BE49-F238E27FC236}">
                <a16:creationId xmlns:a16="http://schemas.microsoft.com/office/drawing/2014/main" id="{04F7144D-8255-4158-8975-028957AB9E5A}"/>
              </a:ext>
            </a:extLst>
          </p:cNvPr>
          <p:cNvSpPr txBox="1">
            <a:spLocks noChangeArrowheads="1"/>
          </p:cNvSpPr>
          <p:nvPr/>
        </p:nvSpPr>
        <p:spPr bwMode="auto">
          <a:xfrm>
            <a:off x="897193" y="2344993"/>
            <a:ext cx="10397613" cy="346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800" b="1" dirty="0">
                <a:solidFill>
                  <a:srgbClr val="FF0000"/>
                </a:solidFill>
                <a:latin typeface="Times New Roman" panose="02020603050405020304" pitchFamily="18" charset="0"/>
                <a:cs typeface="Times New Roman" panose="02020603050405020304" pitchFamily="18" charset="0"/>
              </a:rPr>
              <a:t>1.  Ranking</a:t>
            </a:r>
          </a:p>
          <a:p>
            <a:pPr lvl="1"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Listing of all employees from highest to lowest in performance.</a:t>
            </a:r>
          </a:p>
          <a:p>
            <a:pPr lvl="1" fontAlgn="base">
              <a:spcAft>
                <a:spcPct val="0"/>
              </a:spcAft>
              <a:buFont typeface="Courier New" panose="02070309020205020404" pitchFamily="49" charset="0"/>
              <a:buChar char="o"/>
            </a:pPr>
            <a:r>
              <a:rPr lang="en-US" altLang="en-US" sz="2800" b="1" dirty="0">
                <a:solidFill>
                  <a:srgbClr val="FF0000"/>
                </a:solidFill>
                <a:latin typeface="Times New Roman" panose="02020603050405020304" pitchFamily="18" charset="0"/>
                <a:cs typeface="Times New Roman" panose="02020603050405020304" pitchFamily="18" charset="0"/>
              </a:rPr>
              <a:t>Drawbacks: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Does not show size of differences in performance between employees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Implies that lowest-ranked employees are unsatisfactory performers.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Becomes an unwieldy process if the group to be ranked is large.</a:t>
            </a:r>
          </a:p>
        </p:txBody>
      </p:sp>
    </p:spTree>
  </p:cSld>
  <p:clrMapOvr>
    <a:masterClrMapping/>
  </p:clrMapOvr>
  <p:transition advTm="197785">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AutoShape 2">
            <a:extLst>
              <a:ext uri="{FF2B5EF4-FFF2-40B4-BE49-F238E27FC236}">
                <a16:creationId xmlns:a16="http://schemas.microsoft.com/office/drawing/2014/main" id="{939AE513-856D-4F89-AA6D-1A48EB8D17EE}"/>
              </a:ext>
            </a:extLst>
          </p:cNvPr>
          <p:cNvSpPr>
            <a:spLocks noGrp="1" noChangeArrowheads="1"/>
          </p:cNvSpPr>
          <p:nvPr>
            <p:ph type="title"/>
          </p:nvPr>
        </p:nvSpPr>
        <p:spPr>
          <a:xfrm>
            <a:off x="3111910" y="576468"/>
            <a:ext cx="6911874" cy="1325562"/>
          </a:xfrm>
        </p:spPr>
        <p:txBody>
          <a:bodyPr/>
          <a:lstStyle/>
          <a:p>
            <a:pPr eaLnBrk="1" hangingPunct="1"/>
            <a:r>
              <a:rPr lang="en-US" altLang="en-US" dirty="0"/>
              <a:t>2. Comparative Methods (</a:t>
            </a:r>
            <a:r>
              <a:rPr lang="en-US" altLang="en-US" dirty="0" err="1"/>
              <a:t>Cont</a:t>
            </a:r>
            <a:r>
              <a:rPr lang="en-US" altLang="en-US" dirty="0"/>
              <a:t>)</a:t>
            </a:r>
            <a:endParaRPr lang="en-US" altLang="en-US" i="1" dirty="0"/>
          </a:p>
        </p:txBody>
      </p:sp>
      <p:sp>
        <p:nvSpPr>
          <p:cNvPr id="6" name="Rectangle 3">
            <a:extLst>
              <a:ext uri="{FF2B5EF4-FFF2-40B4-BE49-F238E27FC236}">
                <a16:creationId xmlns:a16="http://schemas.microsoft.com/office/drawing/2014/main" id="{6579938A-85AB-4152-BB18-4A1288BC8D61}"/>
              </a:ext>
            </a:extLst>
          </p:cNvPr>
          <p:cNvSpPr txBox="1">
            <a:spLocks noChangeArrowheads="1"/>
          </p:cNvSpPr>
          <p:nvPr/>
        </p:nvSpPr>
        <p:spPr>
          <a:xfrm>
            <a:off x="737419" y="2273454"/>
            <a:ext cx="10707329" cy="3524250"/>
          </a:xfrm>
          <a:prstGeom prst="rect">
            <a:avLst/>
          </a:prstGeom>
        </p:spPr>
        <p:txBody>
          <a:bodyPr>
            <a:noAutofit/>
          </a:bodyPr>
          <a:lst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fontAlgn="auto">
              <a:spcAft>
                <a:spcPts val="0"/>
              </a:spcAft>
              <a:buNone/>
              <a:defRPr/>
            </a:pPr>
            <a:r>
              <a:rPr lang="en-US" altLang="en-US" sz="2400" b="1" dirty="0">
                <a:solidFill>
                  <a:srgbClr val="FF0000"/>
                </a:solidFill>
                <a:latin typeface="Times New Roman" panose="02020603050405020304" pitchFamily="18" charset="0"/>
                <a:cs typeface="Times New Roman" panose="02020603050405020304" pitchFamily="18" charset="0"/>
              </a:rPr>
              <a:t>2.  Forced Distribution</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Performance appraisal method in which ratings of employees are distributed along a bell-shaped curve.</a:t>
            </a:r>
          </a:p>
          <a:p>
            <a:pPr fontAlgn="auto">
              <a:spcAft>
                <a:spcPts val="0"/>
              </a:spcAft>
              <a:buFont typeface="Courier New" panose="02070309020205020404" pitchFamily="49" charset="0"/>
              <a:buChar char="o"/>
              <a:defRPr/>
            </a:pPr>
            <a:r>
              <a:rPr lang="en-US" altLang="en-US" sz="2400" b="1" dirty="0">
                <a:solidFill>
                  <a:srgbClr val="FF0000"/>
                </a:solidFill>
                <a:latin typeface="Times New Roman" panose="02020603050405020304" pitchFamily="18" charset="0"/>
                <a:cs typeface="Times New Roman" panose="02020603050405020304" pitchFamily="18" charset="0"/>
              </a:rPr>
              <a:t> Drawbacks:</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Assumes a normal distribution of performance.</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Resistance by managers to placing individuals in the lowest or highest groups.</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Providing explanation for placement in a higher or lower grouping can be difficult.</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Is not readily applicable to small groups of employees.</a:t>
            </a:r>
          </a:p>
        </p:txBody>
      </p:sp>
    </p:spTree>
  </p:cSld>
  <p:clrMapOvr>
    <a:masterClrMapping/>
  </p:clrMapOvr>
  <p:transition advTm="230591">
    <p:cut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AutoShape 2">
            <a:extLst>
              <a:ext uri="{FF2B5EF4-FFF2-40B4-BE49-F238E27FC236}">
                <a16:creationId xmlns:a16="http://schemas.microsoft.com/office/drawing/2014/main" id="{68966D5F-68AC-4154-AED5-8199F74AE46D}"/>
              </a:ext>
            </a:extLst>
          </p:cNvPr>
          <p:cNvSpPr>
            <a:spLocks noGrp="1" noChangeArrowheads="1"/>
          </p:cNvSpPr>
          <p:nvPr>
            <p:ph type="title"/>
          </p:nvPr>
        </p:nvSpPr>
        <p:spPr>
          <a:xfrm>
            <a:off x="518065" y="692148"/>
            <a:ext cx="10486102" cy="579437"/>
          </a:xfrm>
        </p:spPr>
        <p:txBody>
          <a:bodyPr/>
          <a:lstStyle/>
          <a:p>
            <a:pPr eaLnBrk="1" hangingPunct="1"/>
            <a:r>
              <a:rPr lang="en-US" altLang="en-US" dirty="0"/>
              <a:t>Forced Distribution on a Bell-shaped Curve</a:t>
            </a:r>
          </a:p>
        </p:txBody>
      </p:sp>
      <p:pic>
        <p:nvPicPr>
          <p:cNvPr id="99331" name="Picture 7" descr="C:\My Documents\PowerPoint Files\Books\South-Western\HRM10e\HRM10e GIFS\11-09.gif">
            <a:extLst>
              <a:ext uri="{FF2B5EF4-FFF2-40B4-BE49-F238E27FC236}">
                <a16:creationId xmlns:a16="http://schemas.microsoft.com/office/drawing/2014/main" id="{D0BE9E88-1DE2-45D8-8294-D3EAB948D6E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81317" y="1499588"/>
            <a:ext cx="8159598" cy="46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a:extLst>
              <a:ext uri="{FF2B5EF4-FFF2-40B4-BE49-F238E27FC236}">
                <a16:creationId xmlns:a16="http://schemas.microsoft.com/office/drawing/2014/main" id="{64477ACD-808B-40C7-960E-25131A342722}"/>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11–8</a:t>
            </a:r>
          </a:p>
        </p:txBody>
      </p:sp>
    </p:spTree>
  </p:cSld>
  <p:clrMapOvr>
    <a:masterClrMapping/>
  </p:clrMapOvr>
  <p:transition advTm="31108">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54216DFF-FFF4-49A2-9D02-5B845869B116}"/>
              </a:ext>
            </a:extLst>
          </p:cNvPr>
          <p:cNvSpPr>
            <a:spLocks noGrp="1" noChangeArrowheads="1"/>
          </p:cNvSpPr>
          <p:nvPr>
            <p:ph type="title"/>
          </p:nvPr>
        </p:nvSpPr>
        <p:spPr>
          <a:xfrm>
            <a:off x="3671187" y="765944"/>
            <a:ext cx="4849625" cy="579437"/>
          </a:xfrm>
        </p:spPr>
        <p:txBody>
          <a:bodyPr>
            <a:noAutofit/>
          </a:bodyPr>
          <a:lstStyle/>
          <a:p>
            <a:pPr eaLnBrk="1" hangingPunct="1"/>
            <a:r>
              <a:rPr lang="en-US" altLang="en-US" sz="2800" b="1" dirty="0"/>
              <a:t>3. Narrative Methods</a:t>
            </a:r>
          </a:p>
        </p:txBody>
      </p:sp>
      <p:pic>
        <p:nvPicPr>
          <p:cNvPr id="91139" name="Picture 1">
            <a:extLst>
              <a:ext uri="{FF2B5EF4-FFF2-40B4-BE49-F238E27FC236}">
                <a16:creationId xmlns:a16="http://schemas.microsoft.com/office/drawing/2014/main" id="{730877C9-2525-4859-AD07-F565353E94D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8031" y="1360770"/>
            <a:ext cx="10433685" cy="494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CBCE8690-F580-44D5-BEC2-2018DE3457C6}"/>
              </a:ext>
            </a:extLst>
          </p:cNvPr>
          <p:cNvSpPr>
            <a:spLocks noChangeArrowheads="1"/>
          </p:cNvSpPr>
          <p:nvPr/>
        </p:nvSpPr>
        <p:spPr bwMode="auto">
          <a:xfrm>
            <a:off x="5636025" y="6371699"/>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11–9</a:t>
            </a:r>
          </a:p>
        </p:txBody>
      </p:sp>
    </p:spTree>
    <p:extLst>
      <p:ext uri="{BB962C8B-B14F-4D97-AF65-F5344CB8AC3E}">
        <p14:creationId xmlns:p14="http://schemas.microsoft.com/office/powerpoint/2010/main" val="4195737762"/>
      </p:ext>
    </p:extLst>
  </p:cSld>
  <p:clrMapOvr>
    <a:masterClrMapping/>
  </p:clrMapOvr>
  <p:transition advTm="103491">
    <p:cut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id="{E0F93889-A3CA-483B-8AD8-21FCAA54BC33}"/>
              </a:ext>
            </a:extLst>
          </p:cNvPr>
          <p:cNvSpPr>
            <a:spLocks noGrp="1" noChangeArrowheads="1"/>
          </p:cNvSpPr>
          <p:nvPr>
            <p:ph type="title"/>
          </p:nvPr>
        </p:nvSpPr>
        <p:spPr>
          <a:xfrm>
            <a:off x="3097110" y="985836"/>
            <a:ext cx="5928954" cy="865188"/>
          </a:xfrm>
        </p:spPr>
        <p:txBody>
          <a:bodyPr/>
          <a:lstStyle/>
          <a:p>
            <a:pPr eaLnBrk="1" hangingPunct="1"/>
            <a:r>
              <a:rPr lang="en-US" altLang="en-US" dirty="0"/>
              <a:t>3. Narrative Methods Cont.</a:t>
            </a:r>
            <a:endParaRPr lang="en-CA" altLang="en-US" dirty="0"/>
          </a:p>
        </p:txBody>
      </p:sp>
      <p:sp>
        <p:nvSpPr>
          <p:cNvPr id="3" name="Rectangle 3">
            <a:extLst>
              <a:ext uri="{FF2B5EF4-FFF2-40B4-BE49-F238E27FC236}">
                <a16:creationId xmlns:a16="http://schemas.microsoft.com/office/drawing/2014/main" id="{E7E23EEE-A46D-4D91-A17E-5EA8B575BB5C}"/>
              </a:ext>
            </a:extLst>
          </p:cNvPr>
          <p:cNvSpPr txBox="1">
            <a:spLocks noChangeArrowheads="1"/>
          </p:cNvSpPr>
          <p:nvPr/>
        </p:nvSpPr>
        <p:spPr bwMode="auto">
          <a:xfrm>
            <a:off x="988142" y="2349501"/>
            <a:ext cx="10146890" cy="3522663"/>
          </a:xfrm>
          <a:prstGeom prst="rect">
            <a:avLst/>
          </a:prstGeom>
          <a:noFill/>
        </p:spPr>
        <p:txBody>
          <a:bodyPr>
            <a:normAutofit/>
          </a:bodyPr>
          <a:lst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en-US" altLang="en-US" sz="2400" b="1" dirty="0">
                <a:solidFill>
                  <a:srgbClr val="FF0000"/>
                </a:solidFill>
                <a:latin typeface="Times New Roman" panose="02020603050405020304" pitchFamily="18" charset="0"/>
                <a:cs typeface="Times New Roman" panose="02020603050405020304" pitchFamily="18" charset="0"/>
              </a:rPr>
              <a:t>1. Critical Incident</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Manager keeps a written record of highly favorable and unfavorable employee actions.</a:t>
            </a:r>
          </a:p>
          <a:p>
            <a:pPr>
              <a:buFont typeface="Courier New" panose="02070309020205020404" pitchFamily="49" charset="0"/>
              <a:buChar char="o"/>
              <a:defRPr/>
            </a:pPr>
            <a:r>
              <a:rPr lang="en-US" altLang="en-US" sz="2400" b="1" dirty="0">
                <a:solidFill>
                  <a:srgbClr val="FF0000"/>
                </a:solidFill>
                <a:latin typeface="Times New Roman" panose="02020603050405020304" pitchFamily="18" charset="0"/>
                <a:cs typeface="Times New Roman" panose="02020603050405020304" pitchFamily="18" charset="0"/>
              </a:rPr>
              <a:t> Drawbacks</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Variations in how managers define a “critical incident”</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Time involved in documenting employee actions</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Most employee actions are not observed and may become different if observed</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Employee concerns about manager’s “black books”</a:t>
            </a:r>
          </a:p>
        </p:txBody>
      </p:sp>
    </p:spTree>
  </p:cSld>
  <p:clrMapOvr>
    <a:masterClrMapping/>
  </p:clrMapOvr>
  <p:transition advTm="148929">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AutoShape 2">
            <a:extLst>
              <a:ext uri="{FF2B5EF4-FFF2-40B4-BE49-F238E27FC236}">
                <a16:creationId xmlns:a16="http://schemas.microsoft.com/office/drawing/2014/main" id="{6980E105-EF22-448C-9AEC-268234D8F6A6}"/>
              </a:ext>
            </a:extLst>
          </p:cNvPr>
          <p:cNvSpPr>
            <a:spLocks noGrp="1" noChangeArrowheads="1"/>
          </p:cNvSpPr>
          <p:nvPr>
            <p:ph type="title"/>
          </p:nvPr>
        </p:nvSpPr>
        <p:spPr>
          <a:xfrm>
            <a:off x="2569906" y="1063461"/>
            <a:ext cx="6902245" cy="635069"/>
          </a:xfrm>
        </p:spPr>
        <p:txBody>
          <a:bodyPr/>
          <a:lstStyle/>
          <a:p>
            <a:pPr eaLnBrk="1" hangingPunct="1"/>
            <a:r>
              <a:rPr lang="en-US" altLang="en-US" dirty="0"/>
              <a:t>3. Narrative Methods (Cont.)</a:t>
            </a:r>
            <a:endParaRPr lang="en-US" altLang="en-US" i="1" dirty="0"/>
          </a:p>
        </p:txBody>
      </p:sp>
      <p:sp>
        <p:nvSpPr>
          <p:cNvPr id="101379" name="Rectangle 3">
            <a:extLst>
              <a:ext uri="{FF2B5EF4-FFF2-40B4-BE49-F238E27FC236}">
                <a16:creationId xmlns:a16="http://schemas.microsoft.com/office/drawing/2014/main" id="{695DD435-4EA1-4933-9908-8D494E649BC1}"/>
              </a:ext>
            </a:extLst>
          </p:cNvPr>
          <p:cNvSpPr txBox="1">
            <a:spLocks noChangeArrowheads="1"/>
          </p:cNvSpPr>
          <p:nvPr/>
        </p:nvSpPr>
        <p:spPr bwMode="auto">
          <a:xfrm>
            <a:off x="671051" y="2293253"/>
            <a:ext cx="10699954" cy="3953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algn="just" fontAlgn="base">
              <a:lnSpc>
                <a:spcPct val="100000"/>
              </a:lnSpc>
              <a:spcAft>
                <a:spcPct val="0"/>
              </a:spcAft>
              <a:buNone/>
            </a:pPr>
            <a:r>
              <a:rPr lang="en-US" altLang="en-US" sz="2000" b="1" dirty="0">
                <a:solidFill>
                  <a:srgbClr val="FF0000"/>
                </a:solidFill>
                <a:latin typeface="Times New Roman" panose="02020603050405020304" pitchFamily="18" charset="0"/>
                <a:cs typeface="Times New Roman" panose="02020603050405020304" pitchFamily="18" charset="0"/>
              </a:rPr>
              <a:t>2. Essay Method: </a:t>
            </a:r>
            <a:r>
              <a:rPr lang="en-US" altLang="en-US" sz="2000" dirty="0">
                <a:solidFill>
                  <a:prstClr val="black"/>
                </a:solidFill>
                <a:latin typeface="Times New Roman" panose="02020603050405020304" pitchFamily="18" charset="0"/>
                <a:cs typeface="Times New Roman" panose="02020603050405020304" pitchFamily="18" charset="0"/>
              </a:rPr>
              <a:t>Manager writes a short essay describing an employee’s performance.</a:t>
            </a:r>
          </a:p>
          <a:p>
            <a:pPr algn="just" fontAlgn="base">
              <a:lnSpc>
                <a:spcPct val="100000"/>
              </a:lnSpc>
              <a:spcAft>
                <a:spcPct val="0"/>
              </a:spcAft>
              <a:buFont typeface="Courier New" panose="02070309020205020404" pitchFamily="49" charset="0"/>
              <a:buChar char="o"/>
            </a:pPr>
            <a:r>
              <a:rPr lang="en-US" altLang="en-US" sz="2000" b="1" dirty="0">
                <a:solidFill>
                  <a:srgbClr val="FF0000"/>
                </a:solidFill>
                <a:latin typeface="Times New Roman" panose="02020603050405020304" pitchFamily="18" charset="0"/>
                <a:cs typeface="Times New Roman" panose="02020603050405020304" pitchFamily="18" charset="0"/>
              </a:rPr>
              <a:t> Drawbacks</a:t>
            </a:r>
          </a:p>
          <a:p>
            <a:pPr lvl="1" algn="just" fontAlgn="base">
              <a:lnSpc>
                <a:spcPct val="100000"/>
              </a:lnSpc>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Depends on the managers’ writing skills and their ability to express themselves.</a:t>
            </a:r>
          </a:p>
          <a:p>
            <a:pPr marL="0" indent="0" algn="just" fontAlgn="base">
              <a:lnSpc>
                <a:spcPct val="100000"/>
              </a:lnSpc>
              <a:spcAft>
                <a:spcPct val="0"/>
              </a:spcAft>
              <a:buNone/>
            </a:pPr>
            <a:r>
              <a:rPr lang="en-US" altLang="en-US" sz="2000" b="1" dirty="0">
                <a:solidFill>
                  <a:srgbClr val="FF0000"/>
                </a:solidFill>
                <a:latin typeface="Times New Roman" panose="02020603050405020304" pitchFamily="18" charset="0"/>
                <a:cs typeface="Times New Roman" panose="02020603050405020304" pitchFamily="18" charset="0"/>
              </a:rPr>
              <a:t>3. Field Review :</a:t>
            </a:r>
            <a:r>
              <a:rPr lang="en-US" altLang="en-US" sz="2000" dirty="0">
                <a:solidFill>
                  <a:prstClr val="black"/>
                </a:solidFill>
                <a:latin typeface="Times New Roman" panose="02020603050405020304" pitchFamily="18" charset="0"/>
                <a:cs typeface="Times New Roman" panose="02020603050405020304" pitchFamily="18" charset="0"/>
              </a:rPr>
              <a:t>Outside reviewer interviews the manager about the performance of each employee and develops a rating for the employees from the interview notes.</a:t>
            </a:r>
          </a:p>
          <a:p>
            <a:pPr marL="171450" lvl="1" algn="just" fontAlgn="base">
              <a:lnSpc>
                <a:spcPct val="100000"/>
              </a:lnSpc>
              <a:spcBef>
                <a:spcPts val="750"/>
              </a:spcBef>
              <a:spcAft>
                <a:spcPct val="0"/>
              </a:spcAft>
              <a:buFont typeface="Courier New" panose="02070309020205020404" pitchFamily="49" charset="0"/>
              <a:buChar char="o"/>
            </a:pPr>
            <a:r>
              <a:rPr lang="en-US" altLang="en-US" sz="2000" b="1" dirty="0">
                <a:solidFill>
                  <a:srgbClr val="FF0000"/>
                </a:solidFill>
                <a:latin typeface="Times New Roman" panose="02020603050405020304" pitchFamily="18" charset="0"/>
                <a:cs typeface="Times New Roman" panose="02020603050405020304" pitchFamily="18" charset="0"/>
              </a:rPr>
              <a:t>Drawbacks</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The external reviewer may lack sufficient knowledge of the employees' daily work.</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The evaluation may rely heavily on the manager's information, which may be biased.</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This method can be costly and time-consuming.</a:t>
            </a:r>
          </a:p>
        </p:txBody>
      </p:sp>
    </p:spTree>
  </p:cSld>
  <p:clrMapOvr>
    <a:masterClrMapping/>
  </p:clrMapOvr>
  <p:transition advTm="167023">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D0709503-D1B6-47D9-8B9C-BFD830E6617D}"/>
              </a:ext>
            </a:extLst>
          </p:cNvPr>
          <p:cNvSpPr>
            <a:spLocks noGrp="1" noChangeArrowheads="1"/>
          </p:cNvSpPr>
          <p:nvPr>
            <p:ph type="title"/>
          </p:nvPr>
        </p:nvSpPr>
        <p:spPr>
          <a:xfrm>
            <a:off x="2905432" y="663576"/>
            <a:ext cx="7521677" cy="1325563"/>
          </a:xfrm>
        </p:spPr>
        <p:txBody>
          <a:bodyPr/>
          <a:lstStyle/>
          <a:p>
            <a:pPr eaLnBrk="1" hangingPunct="1"/>
            <a:r>
              <a:rPr lang="en-US" altLang="en-US" dirty="0"/>
              <a:t>4. Behavioral/Objective Methods</a:t>
            </a:r>
            <a:endParaRPr lang="en-CA" altLang="en-US" dirty="0"/>
          </a:p>
        </p:txBody>
      </p:sp>
      <p:sp>
        <p:nvSpPr>
          <p:cNvPr id="103427" name="Rectangle 3">
            <a:extLst>
              <a:ext uri="{FF2B5EF4-FFF2-40B4-BE49-F238E27FC236}">
                <a16:creationId xmlns:a16="http://schemas.microsoft.com/office/drawing/2014/main" id="{A127E93E-7291-480D-B566-A7BF64EA09E0}"/>
              </a:ext>
            </a:extLst>
          </p:cNvPr>
          <p:cNvSpPr txBox="1">
            <a:spLocks noChangeArrowheads="1"/>
          </p:cNvSpPr>
          <p:nvPr/>
        </p:nvSpPr>
        <p:spPr bwMode="auto">
          <a:xfrm>
            <a:off x="771832" y="2189285"/>
            <a:ext cx="10648335" cy="3917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srgbClr val="FF0000"/>
                </a:solidFill>
                <a:latin typeface="Times New Roman" panose="02020603050405020304" pitchFamily="18" charset="0"/>
                <a:cs typeface="Times New Roman" panose="02020603050405020304" pitchFamily="18" charset="0"/>
              </a:rPr>
              <a:t>1. Behavioral Rating Approach</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Assesses employees’ behaviors instead of other characteristics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Consists of a series of scales created by:</a:t>
            </a:r>
          </a:p>
          <a:p>
            <a:pPr lvl="2" fontAlgn="base">
              <a:spcAft>
                <a:spcPct val="0"/>
              </a:spcAft>
              <a:buFont typeface="Wingdings" panose="05000000000000000000" pitchFamily="2" charset="2"/>
              <a:buChar char="ü"/>
            </a:pPr>
            <a:r>
              <a:rPr lang="en-US" altLang="en-US" sz="2400" dirty="0">
                <a:solidFill>
                  <a:prstClr val="black"/>
                </a:solidFill>
                <a:latin typeface="Times New Roman" panose="02020603050405020304" pitchFamily="18" charset="0"/>
                <a:cs typeface="Times New Roman" panose="02020603050405020304" pitchFamily="18" charset="0"/>
              </a:rPr>
              <a:t>Identifying important job dimensions</a:t>
            </a:r>
          </a:p>
          <a:p>
            <a:pPr lvl="2" fontAlgn="base">
              <a:spcAft>
                <a:spcPct val="0"/>
              </a:spcAft>
              <a:buFont typeface="Wingdings" panose="05000000000000000000" pitchFamily="2" charset="2"/>
              <a:buChar char="ü"/>
            </a:pPr>
            <a:r>
              <a:rPr lang="en-US" altLang="en-US" sz="2400" dirty="0">
                <a:solidFill>
                  <a:prstClr val="black"/>
                </a:solidFill>
                <a:latin typeface="Times New Roman" panose="02020603050405020304" pitchFamily="18" charset="0"/>
                <a:cs typeface="Times New Roman" panose="02020603050405020304" pitchFamily="18" charset="0"/>
              </a:rPr>
              <a:t>Creating statements describing a range of desired and undesirable behaviors (anchors)</a:t>
            </a:r>
          </a:p>
          <a:p>
            <a:pPr fontAlgn="base">
              <a:spcAft>
                <a:spcPct val="0"/>
              </a:spcAft>
              <a:buFont typeface="Courier New" panose="02070309020205020404" pitchFamily="49" charset="0"/>
              <a:buChar char="o"/>
            </a:pPr>
            <a:r>
              <a:rPr lang="en-US" altLang="en-US" sz="2400" b="1" dirty="0">
                <a:solidFill>
                  <a:prstClr val="black"/>
                </a:solidFill>
                <a:latin typeface="Times New Roman" panose="02020603050405020304" pitchFamily="18" charset="0"/>
                <a:cs typeface="Times New Roman" panose="02020603050405020304" pitchFamily="18" charset="0"/>
              </a:rPr>
              <a:t> Types of behavioral scales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Behaviorally Anchored Rating Scales (BARS)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 Observation Scales (BOS)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 Expectation Scales (BES)</a:t>
            </a:r>
          </a:p>
        </p:txBody>
      </p:sp>
    </p:spTree>
  </p:cSld>
  <p:clrMapOvr>
    <a:masterClrMapping/>
  </p:clrMapOvr>
  <p:transition advTm="195359">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AutoShape 2">
            <a:extLst>
              <a:ext uri="{FF2B5EF4-FFF2-40B4-BE49-F238E27FC236}">
                <a16:creationId xmlns:a16="http://schemas.microsoft.com/office/drawing/2014/main" id="{1619BC2A-DEE9-4741-9754-551092EFF00F}"/>
              </a:ext>
            </a:extLst>
          </p:cNvPr>
          <p:cNvSpPr>
            <a:spLocks noGrp="1" noChangeArrowheads="1"/>
          </p:cNvSpPr>
          <p:nvPr>
            <p:ph type="title"/>
          </p:nvPr>
        </p:nvSpPr>
        <p:spPr>
          <a:xfrm>
            <a:off x="2566989" y="1046164"/>
            <a:ext cx="6580187" cy="579437"/>
          </a:xfrm>
        </p:spPr>
        <p:txBody>
          <a:bodyPr/>
          <a:lstStyle/>
          <a:p>
            <a:pPr eaLnBrk="1" hangingPunct="1"/>
            <a:r>
              <a:rPr lang="en-US" altLang="en-US" dirty="0"/>
              <a:t>Customer Service Skills (BOS)</a:t>
            </a:r>
          </a:p>
        </p:txBody>
      </p:sp>
      <p:pic>
        <p:nvPicPr>
          <p:cNvPr id="104451" name="Picture 6" descr="C:\My Documents\PowerPoint Files\Books\South-Western\HRM10e\HRM10e GIFS\11-10.gif">
            <a:extLst>
              <a:ext uri="{FF2B5EF4-FFF2-40B4-BE49-F238E27FC236}">
                <a16:creationId xmlns:a16="http://schemas.microsoft.com/office/drawing/2014/main" id="{C9126E41-03F2-44EC-BE43-6B3D134B0A7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57450" y="1844675"/>
            <a:ext cx="7524750" cy="424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670420D-DD66-4031-8F2D-2CEAD92FFAFF}"/>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11–10</a:t>
            </a:r>
          </a:p>
        </p:txBody>
      </p:sp>
    </p:spTree>
  </p:cSld>
  <p:clrMapOvr>
    <a:masterClrMapping/>
  </p:clrMapOvr>
  <p:transition advTm="35445">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AutoShape 2">
            <a:extLst>
              <a:ext uri="{FF2B5EF4-FFF2-40B4-BE49-F238E27FC236}">
                <a16:creationId xmlns:a16="http://schemas.microsoft.com/office/drawing/2014/main" id="{D8058CB3-490C-4C74-9662-D73763F50891}"/>
              </a:ext>
            </a:extLst>
          </p:cNvPr>
          <p:cNvSpPr>
            <a:spLocks noGrp="1" noChangeArrowheads="1"/>
          </p:cNvSpPr>
          <p:nvPr>
            <p:ph type="title"/>
          </p:nvPr>
        </p:nvSpPr>
        <p:spPr>
          <a:xfrm>
            <a:off x="2699159" y="778148"/>
            <a:ext cx="8671848" cy="1325563"/>
          </a:xfrm>
        </p:spPr>
        <p:txBody>
          <a:bodyPr/>
          <a:lstStyle/>
          <a:p>
            <a:pPr eaLnBrk="1" hangingPunct="1"/>
            <a:r>
              <a:rPr lang="en-US" altLang="en-US" dirty="0"/>
              <a:t>4. Behavioral/Objective Methods (Cont.)</a:t>
            </a:r>
            <a:endParaRPr lang="en-US" altLang="en-US" i="1" dirty="0"/>
          </a:p>
        </p:txBody>
      </p:sp>
      <p:sp>
        <p:nvSpPr>
          <p:cNvPr id="105475" name="Rectangle 3">
            <a:extLst>
              <a:ext uri="{FF2B5EF4-FFF2-40B4-BE49-F238E27FC236}">
                <a16:creationId xmlns:a16="http://schemas.microsoft.com/office/drawing/2014/main" id="{78FE4A59-CAE4-45E0-82DC-42C0C7CEF6B5}"/>
              </a:ext>
            </a:extLst>
          </p:cNvPr>
          <p:cNvSpPr txBox="1">
            <a:spLocks noChangeArrowheads="1"/>
          </p:cNvSpPr>
          <p:nvPr/>
        </p:nvSpPr>
        <p:spPr bwMode="auto">
          <a:xfrm>
            <a:off x="781665" y="2302952"/>
            <a:ext cx="1058934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srgbClr val="FF0000"/>
                </a:solidFill>
                <a:latin typeface="Times New Roman" panose="02020603050405020304" pitchFamily="18" charset="0"/>
                <a:cs typeface="Times New Roman" panose="02020603050405020304" pitchFamily="18" charset="0"/>
              </a:rPr>
              <a:t>2. Management by Objectives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Specifying the performance goals that an individual and his or her manager agree to try to attain within an appropriate length of time.</a:t>
            </a:r>
            <a:endParaRPr lang="en-US" altLang="en-US" sz="2000" dirty="0">
              <a:solidFill>
                <a:prstClr val="black"/>
              </a:solidFill>
              <a:latin typeface="Times New Roman" panose="02020603050405020304" pitchFamily="18" charset="0"/>
              <a:cs typeface="Times New Roman" panose="02020603050405020304" pitchFamily="18" charset="0"/>
            </a:endParaRPr>
          </a:p>
          <a:p>
            <a:pPr fontAlgn="base">
              <a:spcAft>
                <a:spcPct val="0"/>
              </a:spcAft>
            </a:pPr>
            <a:r>
              <a:rPr lang="en-US" altLang="en-US" sz="2400" b="1" dirty="0">
                <a:solidFill>
                  <a:srgbClr val="FF0000"/>
                </a:solidFill>
                <a:latin typeface="Times New Roman" panose="02020603050405020304" pitchFamily="18" charset="0"/>
                <a:cs typeface="Times New Roman" panose="02020603050405020304" pitchFamily="18" charset="0"/>
              </a:rPr>
              <a:t>Key MBO Ideas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Employee involvement creates higher levels of commitment and performance.</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Encourages employees to work effectively toward achieving desired results.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Performance measures should be measurable and should define results.</a:t>
            </a:r>
            <a:endParaRPr lang="en-US" altLang="en-US" sz="2000" dirty="0">
              <a:solidFill>
                <a:prstClr val="black"/>
              </a:solidFill>
              <a:latin typeface="Times New Roman" panose="02020603050405020304" pitchFamily="18" charset="0"/>
              <a:cs typeface="Times New Roman" panose="02020603050405020304" pitchFamily="18" charset="0"/>
            </a:endParaRPr>
          </a:p>
        </p:txBody>
      </p:sp>
    </p:spTree>
  </p:cSld>
  <p:clrMapOvr>
    <a:masterClrMapping/>
  </p:clrMapOvr>
  <p:transition advTm="202011">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AutoShape 2">
            <a:extLst>
              <a:ext uri="{FF2B5EF4-FFF2-40B4-BE49-F238E27FC236}">
                <a16:creationId xmlns:a16="http://schemas.microsoft.com/office/drawing/2014/main" id="{E310242B-34B6-4FC1-AE19-B9BBCFC4EC96}"/>
              </a:ext>
            </a:extLst>
          </p:cNvPr>
          <p:cNvSpPr>
            <a:spLocks noGrp="1" noChangeArrowheads="1"/>
          </p:cNvSpPr>
          <p:nvPr>
            <p:ph type="title"/>
          </p:nvPr>
        </p:nvSpPr>
        <p:spPr>
          <a:xfrm>
            <a:off x="3365500" y="679450"/>
            <a:ext cx="5486400" cy="579438"/>
          </a:xfrm>
        </p:spPr>
        <p:txBody>
          <a:bodyPr/>
          <a:lstStyle/>
          <a:p>
            <a:pPr eaLnBrk="1" hangingPunct="1"/>
            <a:r>
              <a:rPr lang="en-US" altLang="en-US" dirty="0"/>
              <a:t>The MBO Process</a:t>
            </a:r>
          </a:p>
        </p:txBody>
      </p:sp>
      <p:sp>
        <p:nvSpPr>
          <p:cNvPr id="11" name="Line 5">
            <a:extLst>
              <a:ext uri="{FF2B5EF4-FFF2-40B4-BE49-F238E27FC236}">
                <a16:creationId xmlns:a16="http://schemas.microsoft.com/office/drawing/2014/main" id="{A833C8EF-BBFB-44EE-B6CD-613F5A9D6197}"/>
              </a:ext>
            </a:extLst>
          </p:cNvPr>
          <p:cNvSpPr>
            <a:spLocks noChangeShapeType="1"/>
          </p:cNvSpPr>
          <p:nvPr/>
        </p:nvSpPr>
        <p:spPr bwMode="blackWhite">
          <a:xfrm>
            <a:off x="6070600" y="4648200"/>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2" name="Line 6">
            <a:extLst>
              <a:ext uri="{FF2B5EF4-FFF2-40B4-BE49-F238E27FC236}">
                <a16:creationId xmlns:a16="http://schemas.microsoft.com/office/drawing/2014/main" id="{7CCB6163-B245-4E7C-A04C-BB3BAEDBCD0F}"/>
              </a:ext>
            </a:extLst>
          </p:cNvPr>
          <p:cNvSpPr>
            <a:spLocks noChangeShapeType="1"/>
          </p:cNvSpPr>
          <p:nvPr/>
        </p:nvSpPr>
        <p:spPr bwMode="blackWhite">
          <a:xfrm>
            <a:off x="6057900" y="2336800"/>
            <a:ext cx="0" cy="457200"/>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3" name="Line 7">
            <a:extLst>
              <a:ext uri="{FF2B5EF4-FFF2-40B4-BE49-F238E27FC236}">
                <a16:creationId xmlns:a16="http://schemas.microsoft.com/office/drawing/2014/main" id="{E955E84F-4CB3-4A64-B554-C195E388B68E}"/>
              </a:ext>
            </a:extLst>
          </p:cNvPr>
          <p:cNvSpPr>
            <a:spLocks noChangeShapeType="1"/>
          </p:cNvSpPr>
          <p:nvPr/>
        </p:nvSpPr>
        <p:spPr bwMode="blackWhite">
          <a:xfrm>
            <a:off x="6057900" y="3429000"/>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4" name="Rectangle 8">
            <a:extLst>
              <a:ext uri="{FF2B5EF4-FFF2-40B4-BE49-F238E27FC236}">
                <a16:creationId xmlns:a16="http://schemas.microsoft.com/office/drawing/2014/main" id="{F8E719FF-C48B-49E7-B639-260E37D06F2B}"/>
              </a:ext>
            </a:extLst>
          </p:cNvPr>
          <p:cNvSpPr>
            <a:spLocks noChangeArrowheads="1"/>
          </p:cNvSpPr>
          <p:nvPr/>
        </p:nvSpPr>
        <p:spPr bwMode="blackWhite">
          <a:xfrm>
            <a:off x="2895600" y="1600200"/>
            <a:ext cx="6400800" cy="762000"/>
          </a:xfrm>
          <a:prstGeom prst="rect">
            <a:avLst/>
          </a:prstGeom>
          <a:solidFill>
            <a:schemeClr val="accent2"/>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Job Review and Agreement</a:t>
            </a:r>
          </a:p>
        </p:txBody>
      </p:sp>
      <p:sp>
        <p:nvSpPr>
          <p:cNvPr id="15" name="Rectangle 9">
            <a:extLst>
              <a:ext uri="{FF2B5EF4-FFF2-40B4-BE49-F238E27FC236}">
                <a16:creationId xmlns:a16="http://schemas.microsoft.com/office/drawing/2014/main" id="{8644B512-86E2-4380-B1FD-5B01C7A38496}"/>
              </a:ext>
            </a:extLst>
          </p:cNvPr>
          <p:cNvSpPr>
            <a:spLocks noChangeArrowheads="1"/>
          </p:cNvSpPr>
          <p:nvPr/>
        </p:nvSpPr>
        <p:spPr bwMode="blackWhite">
          <a:xfrm>
            <a:off x="2895600" y="2781300"/>
            <a:ext cx="6400800" cy="762000"/>
          </a:xfrm>
          <a:prstGeom prst="rect">
            <a:avLst/>
          </a:prstGeom>
          <a:solidFill>
            <a:srgbClr val="80808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Development of Performance Standards</a:t>
            </a:r>
          </a:p>
        </p:txBody>
      </p:sp>
      <p:sp>
        <p:nvSpPr>
          <p:cNvPr id="16" name="Rectangle 10">
            <a:extLst>
              <a:ext uri="{FF2B5EF4-FFF2-40B4-BE49-F238E27FC236}">
                <a16:creationId xmlns:a16="http://schemas.microsoft.com/office/drawing/2014/main" id="{3A13430B-22AA-4A51-94F8-A5D923FCF844}"/>
              </a:ext>
            </a:extLst>
          </p:cNvPr>
          <p:cNvSpPr>
            <a:spLocks noChangeArrowheads="1"/>
          </p:cNvSpPr>
          <p:nvPr/>
        </p:nvSpPr>
        <p:spPr bwMode="blackWhite">
          <a:xfrm>
            <a:off x="2895600" y="3962400"/>
            <a:ext cx="6400800" cy="762000"/>
          </a:xfrm>
          <a:prstGeom prst="rect">
            <a:avLst/>
          </a:prstGeom>
          <a:solidFill>
            <a:srgbClr val="0080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a:solidFill>
                  <a:prstClr val="white"/>
                </a:solidFill>
                <a:effectLst>
                  <a:outerShdw blurRad="38100" dist="38100" dir="2700000" algn="tl">
                    <a:srgbClr val="000000"/>
                  </a:outerShdw>
                </a:effectLst>
                <a:latin typeface="Arial" panose="020B0604020202020204" pitchFamily="34" charset="0"/>
              </a:rPr>
              <a:t>Guided Objective Setting</a:t>
            </a:r>
          </a:p>
        </p:txBody>
      </p:sp>
      <p:sp>
        <p:nvSpPr>
          <p:cNvPr id="17" name="Rectangle 11">
            <a:extLst>
              <a:ext uri="{FF2B5EF4-FFF2-40B4-BE49-F238E27FC236}">
                <a16:creationId xmlns:a16="http://schemas.microsoft.com/office/drawing/2014/main" id="{9E6B1B7C-991D-46C4-B305-C10AFED2095A}"/>
              </a:ext>
            </a:extLst>
          </p:cNvPr>
          <p:cNvSpPr>
            <a:spLocks noChangeArrowheads="1"/>
          </p:cNvSpPr>
          <p:nvPr/>
        </p:nvSpPr>
        <p:spPr bwMode="blackWhite">
          <a:xfrm>
            <a:off x="2908300" y="5181600"/>
            <a:ext cx="6400800" cy="762000"/>
          </a:xfrm>
          <a:prstGeom prst="rect">
            <a:avLst/>
          </a:prstGeom>
          <a:solidFill>
            <a:srgbClr val="FF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a:solidFill>
                  <a:prstClr val="white"/>
                </a:solidFill>
                <a:effectLst>
                  <a:outerShdw blurRad="38100" dist="38100" dir="2700000" algn="tl">
                    <a:srgbClr val="000000"/>
                  </a:outerShdw>
                </a:effectLst>
                <a:latin typeface="Arial" panose="020B0604020202020204" pitchFamily="34" charset="0"/>
              </a:rPr>
              <a:t>Continuing Performance Discussions</a:t>
            </a:r>
          </a:p>
        </p:txBody>
      </p:sp>
      <p:sp>
        <p:nvSpPr>
          <p:cNvPr id="3" name="TextBox 2">
            <a:extLst>
              <a:ext uri="{FF2B5EF4-FFF2-40B4-BE49-F238E27FC236}">
                <a16:creationId xmlns:a16="http://schemas.microsoft.com/office/drawing/2014/main" id="{19409CBA-A9B8-AFB6-64B3-2755D50B45A7}"/>
              </a:ext>
            </a:extLst>
          </p:cNvPr>
          <p:cNvSpPr txBox="1"/>
          <p:nvPr/>
        </p:nvSpPr>
        <p:spPr>
          <a:xfrm>
            <a:off x="5369651" y="6337300"/>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11-11</a:t>
            </a:r>
          </a:p>
        </p:txBody>
      </p:sp>
    </p:spTree>
  </p:cSld>
  <p:clrMapOvr>
    <a:masterClrMapping/>
  </p:clrMapOvr>
  <p:transition advTm="105634">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100000">
                                          <p:val>
                                            <p:strVal val="#ppt_x"/>
                                          </p:val>
                                        </p:tav>
                                      </p:tavLst>
                                    </p:anim>
                                    <p:anim calcmode="lin" valueType="num">
                                      <p:cBhvr>
                                        <p:cTn id="8" dur="500" fill="hold"/>
                                        <p:tgtEl>
                                          <p:spTgt spid="14"/>
                                        </p:tgtEl>
                                        <p:attrNameLst>
                                          <p:attrName>ppt_y</p:attrName>
                                        </p:attrNameLst>
                                      </p:cBhvr>
                                      <p:tavLst>
                                        <p:tav tm="0">
                                          <p:val>
                                            <p:strVal val="#ppt_y-#ppt_h/2"/>
                                          </p:val>
                                        </p:tav>
                                        <p:tav tm="100000">
                                          <p:val>
                                            <p:strVal val="#ppt_y"/>
                                          </p:val>
                                        </p:tav>
                                      </p:tavLst>
                                    </p:anim>
                                    <p:anim calcmode="lin" valueType="num">
                                      <p:cBhvr>
                                        <p:cTn id="9" dur="500" fill="hold"/>
                                        <p:tgtEl>
                                          <p:spTgt spid="14"/>
                                        </p:tgtEl>
                                        <p:attrNameLst>
                                          <p:attrName>ppt_w</p:attrName>
                                        </p:attrNameLst>
                                      </p:cBhvr>
                                      <p:tavLst>
                                        <p:tav tm="0">
                                          <p:val>
                                            <p:strVal val="#ppt_w"/>
                                          </p:val>
                                        </p:tav>
                                        <p:tav tm="100000">
                                          <p:val>
                                            <p:strVal val="#ppt_w"/>
                                          </p:val>
                                        </p:tav>
                                      </p:tavLst>
                                    </p:anim>
                                    <p:anim calcmode="lin" valueType="num">
                                      <p:cBhvr>
                                        <p:cTn id="10" dur="500" fill="hold"/>
                                        <p:tgtEl>
                                          <p:spTgt spid="14"/>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nodeType="afterGroup">
                            <p:stCondLst>
                              <p:cond delay="1000"/>
                            </p:stCondLst>
                            <p:childTnLst>
                              <p:par>
                                <p:cTn id="16" presetID="17" presetClass="entr" presetSubtype="1"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ppt_h/2"/>
                                          </p:val>
                                        </p:tav>
                                        <p:tav tm="100000">
                                          <p:val>
                                            <p:strVal val="#ppt_y"/>
                                          </p:val>
                                        </p:tav>
                                      </p:tavLst>
                                    </p:anim>
                                    <p:anim calcmode="lin" valueType="num">
                                      <p:cBhvr>
                                        <p:cTn id="20" dur="500" fill="hold"/>
                                        <p:tgtEl>
                                          <p:spTgt spid="15"/>
                                        </p:tgtEl>
                                        <p:attrNameLst>
                                          <p:attrName>ppt_w</p:attrName>
                                        </p:attrNameLst>
                                      </p:cBhvr>
                                      <p:tavLst>
                                        <p:tav tm="0">
                                          <p:val>
                                            <p:strVal val="#ppt_w"/>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childTnLst>
                                </p:cTn>
                              </p:par>
                            </p:childTnLst>
                          </p:cTn>
                        </p:par>
                        <p:par>
                          <p:cTn id="22" fill="hold" nodeType="afterGroup">
                            <p:stCondLst>
                              <p:cond delay="1500"/>
                            </p:stCondLst>
                            <p:childTnLst>
                              <p:par>
                                <p:cTn id="23" presetID="22" presetClass="entr" presetSubtype="1"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up)">
                                      <p:cBhvr>
                                        <p:cTn id="25" dur="500"/>
                                        <p:tgtEl>
                                          <p:spTgt spid="13"/>
                                        </p:tgtEl>
                                      </p:cBhvr>
                                    </p:animEffect>
                                  </p:childTnLst>
                                </p:cTn>
                              </p:par>
                            </p:childTnLst>
                          </p:cTn>
                        </p:par>
                        <p:par>
                          <p:cTn id="26" fill="hold" nodeType="afterGroup">
                            <p:stCondLst>
                              <p:cond delay="2000"/>
                            </p:stCondLst>
                            <p:childTnLst>
                              <p:par>
                                <p:cTn id="27" presetID="17"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ppt_x</p:attrName>
                                        </p:attrNameLst>
                                      </p:cBhvr>
                                      <p:tavLst>
                                        <p:tav tm="0">
                                          <p:val>
                                            <p:strVal val="#ppt_x"/>
                                          </p:val>
                                        </p:tav>
                                        <p:tav tm="100000">
                                          <p:val>
                                            <p:strVal val="#ppt_x"/>
                                          </p:val>
                                        </p:tav>
                                      </p:tavLst>
                                    </p:anim>
                                    <p:anim calcmode="lin" valueType="num">
                                      <p:cBhvr>
                                        <p:cTn id="30" dur="500" fill="hold"/>
                                        <p:tgtEl>
                                          <p:spTgt spid="16"/>
                                        </p:tgtEl>
                                        <p:attrNameLst>
                                          <p:attrName>ppt_y</p:attrName>
                                        </p:attrNameLst>
                                      </p:cBhvr>
                                      <p:tavLst>
                                        <p:tav tm="0">
                                          <p:val>
                                            <p:strVal val="#ppt_y-#ppt_h/2"/>
                                          </p:val>
                                        </p:tav>
                                        <p:tav tm="100000">
                                          <p:val>
                                            <p:strVal val="#ppt_y"/>
                                          </p:val>
                                        </p:tav>
                                      </p:tavLst>
                                    </p:anim>
                                    <p:anim calcmode="lin" valueType="num">
                                      <p:cBhvr>
                                        <p:cTn id="31" dur="500" fill="hold"/>
                                        <p:tgtEl>
                                          <p:spTgt spid="16"/>
                                        </p:tgtEl>
                                        <p:attrNameLst>
                                          <p:attrName>ppt_w</p:attrName>
                                        </p:attrNameLst>
                                      </p:cBhvr>
                                      <p:tavLst>
                                        <p:tav tm="0">
                                          <p:val>
                                            <p:strVal val="#ppt_w"/>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par>
                          <p:cTn id="37" fill="hold" nodeType="afterGroup">
                            <p:stCondLst>
                              <p:cond delay="3000"/>
                            </p:stCondLst>
                            <p:childTnLst>
                              <p:par>
                                <p:cTn id="38" presetID="17"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ppt_x</p:attrName>
                                        </p:attrNameLst>
                                      </p:cBhvr>
                                      <p:tavLst>
                                        <p:tav tm="0">
                                          <p:val>
                                            <p:strVal val="#ppt_x"/>
                                          </p:val>
                                        </p:tav>
                                        <p:tav tm="100000">
                                          <p:val>
                                            <p:strVal val="#ppt_x"/>
                                          </p:val>
                                        </p:tav>
                                      </p:tavLst>
                                    </p:anim>
                                    <p:anim calcmode="lin" valueType="num">
                                      <p:cBhvr>
                                        <p:cTn id="41" dur="500" fill="hold"/>
                                        <p:tgtEl>
                                          <p:spTgt spid="17"/>
                                        </p:tgtEl>
                                        <p:attrNameLst>
                                          <p:attrName>ppt_y</p:attrName>
                                        </p:attrNameLst>
                                      </p:cBhvr>
                                      <p:tavLst>
                                        <p:tav tm="0">
                                          <p:val>
                                            <p:strVal val="#ppt_y-#ppt_h/2"/>
                                          </p:val>
                                        </p:tav>
                                        <p:tav tm="100000">
                                          <p:val>
                                            <p:strVal val="#ppt_y"/>
                                          </p:val>
                                        </p:tav>
                                      </p:tavLst>
                                    </p:anim>
                                    <p:anim calcmode="lin" valueType="num">
                                      <p:cBhvr>
                                        <p:cTn id="42" dur="500" fill="hold"/>
                                        <p:tgtEl>
                                          <p:spTgt spid="17"/>
                                        </p:tgtEl>
                                        <p:attrNameLst>
                                          <p:attrName>ppt_w</p:attrName>
                                        </p:attrNameLst>
                                      </p:cBhvr>
                                      <p:tavLst>
                                        <p:tav tm="0">
                                          <p:val>
                                            <p:strVal val="#ppt_w"/>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P spid="15" grpId="0" animBg="1" autoUpdateAnimBg="0"/>
      <p:bldP spid="16" grpId="0" animBg="1" autoUpdateAnimBg="0"/>
      <p:bldP spid="17"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895C020D-A0D9-4474-A7D9-40D12DA5869D}"/>
              </a:ext>
            </a:extLst>
          </p:cNvPr>
          <p:cNvSpPr>
            <a:spLocks noGrp="1" noChangeArrowheads="1"/>
          </p:cNvSpPr>
          <p:nvPr>
            <p:ph type="title"/>
          </p:nvPr>
        </p:nvSpPr>
        <p:spPr>
          <a:xfrm>
            <a:off x="1792928" y="916768"/>
            <a:ext cx="7315200" cy="579437"/>
          </a:xfrm>
        </p:spPr>
        <p:txBody>
          <a:bodyPr/>
          <a:lstStyle/>
          <a:p>
            <a:pPr eaLnBrk="1" hangingPunct="1"/>
            <a:r>
              <a:rPr lang="en-US" altLang="en-US" dirty="0"/>
              <a:t>Common Rater Errors</a:t>
            </a:r>
            <a:endParaRPr lang="en-CA" altLang="en-US" dirty="0"/>
          </a:p>
        </p:txBody>
      </p:sp>
      <p:sp>
        <p:nvSpPr>
          <p:cNvPr id="2" name="Rounded Rectangle 5">
            <a:extLst>
              <a:ext uri="{FF2B5EF4-FFF2-40B4-BE49-F238E27FC236}">
                <a16:creationId xmlns:a16="http://schemas.microsoft.com/office/drawing/2014/main" id="{11D60509-9894-15BE-3E78-714C510F540F}"/>
              </a:ext>
            </a:extLst>
          </p:cNvPr>
          <p:cNvSpPr/>
          <p:nvPr/>
        </p:nvSpPr>
        <p:spPr>
          <a:xfrm>
            <a:off x="571485" y="1904999"/>
            <a:ext cx="3524161" cy="4572000"/>
          </a:xfrm>
          <a:prstGeom prst="roundRect">
            <a:avLst>
              <a:gd name="adj" fmla="val 864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sp>
        <p:nvSpPr>
          <p:cNvPr id="6" name="Rounded Rectangle 6">
            <a:extLst>
              <a:ext uri="{FF2B5EF4-FFF2-40B4-BE49-F238E27FC236}">
                <a16:creationId xmlns:a16="http://schemas.microsoft.com/office/drawing/2014/main" id="{5AA3F65B-E4CD-A871-CE41-AE8658F6859C}"/>
              </a:ext>
            </a:extLst>
          </p:cNvPr>
          <p:cNvSpPr/>
          <p:nvPr/>
        </p:nvSpPr>
        <p:spPr>
          <a:xfrm>
            <a:off x="809604" y="2143125"/>
            <a:ext cx="380990" cy="380999"/>
          </a:xfrm>
          <a:prstGeom prst="roundRect">
            <a:avLst>
              <a:gd name="adj" fmla="val 50000"/>
            </a:avLst>
          </a:prstGeom>
          <a:solidFill>
            <a:srgbClr val="FFF9C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pic>
        <p:nvPicPr>
          <p:cNvPr id="7" name="Picture 6" descr="image.png">
            <a:extLst>
              <a:ext uri="{FF2B5EF4-FFF2-40B4-BE49-F238E27FC236}">
                <a16:creationId xmlns:a16="http://schemas.microsoft.com/office/drawing/2014/main" id="{D2E6A10C-28E0-319D-7CE8-0A95C5CA9570}"/>
              </a:ext>
            </a:extLst>
          </p:cNvPr>
          <p:cNvPicPr>
            <a:picLocks noChangeAspect="1"/>
          </p:cNvPicPr>
          <p:nvPr/>
        </p:nvPicPr>
        <p:blipFill>
          <a:blip r:embed="rId3">
            <a:alphaModFix/>
          </a:blip>
          <a:stretch>
            <a:fillRect/>
          </a:stretch>
        </p:blipFill>
        <p:spPr>
          <a:xfrm>
            <a:off x="885802" y="2240756"/>
            <a:ext cx="228594" cy="185737"/>
          </a:xfrm>
          <a:prstGeom prst="rect">
            <a:avLst/>
          </a:prstGeom>
        </p:spPr>
      </p:pic>
      <p:sp>
        <p:nvSpPr>
          <p:cNvPr id="8" name="TextBox 7">
            <a:extLst>
              <a:ext uri="{FF2B5EF4-FFF2-40B4-BE49-F238E27FC236}">
                <a16:creationId xmlns:a16="http://schemas.microsoft.com/office/drawing/2014/main" id="{FFC9D377-8729-4D43-BA18-35659AAF9CEF}"/>
              </a:ext>
            </a:extLst>
          </p:cNvPr>
          <p:cNvSpPr txBox="1"/>
          <p:nvPr/>
        </p:nvSpPr>
        <p:spPr>
          <a:xfrm>
            <a:off x="1304892" y="2159877"/>
            <a:ext cx="1778244" cy="357021"/>
          </a:xfrm>
          <a:prstGeom prst="rect">
            <a:avLst/>
          </a:prstGeom>
          <a:noFill/>
        </p:spPr>
        <p:txBody>
          <a:bodyPr wrap="none" lIns="73152" tIns="54864" rIns="73152" bIns="54864" anchor="ctr">
            <a:spAutoFit/>
          </a:bodyPr>
          <a:lstStyle/>
          <a:p>
            <a:pPr algn="l">
              <a:spcBef>
                <a:spcPts val="0"/>
              </a:spcBef>
              <a:spcAft>
                <a:spcPts val="0"/>
              </a:spcAft>
            </a:pPr>
            <a:r>
              <a:rPr sz="1600" b="1" dirty="0">
                <a:solidFill>
                  <a:srgbClr val="F57F17"/>
                </a:solidFill>
                <a:latin typeface="Times New Roman" panose="02020603050405020304" pitchFamily="18" charset="0"/>
                <a:cs typeface="Times New Roman" panose="02020603050405020304" pitchFamily="18" charset="0"/>
              </a:rPr>
              <a:t>Traditional Errors</a:t>
            </a:r>
          </a:p>
        </p:txBody>
      </p:sp>
      <p:sp>
        <p:nvSpPr>
          <p:cNvPr id="9" name="TextBox 8">
            <a:extLst>
              <a:ext uri="{FF2B5EF4-FFF2-40B4-BE49-F238E27FC236}">
                <a16:creationId xmlns:a16="http://schemas.microsoft.com/office/drawing/2014/main" id="{075BE341-7360-1D47-D97A-8C10EE32179A}"/>
              </a:ext>
            </a:extLst>
          </p:cNvPr>
          <p:cNvSpPr txBox="1"/>
          <p:nvPr/>
        </p:nvSpPr>
        <p:spPr>
          <a:xfrm>
            <a:off x="809604" y="2841020"/>
            <a:ext cx="1387496"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1A237E"/>
                </a:solidFill>
                <a:latin typeface="Times New Roman" panose="02020603050405020304" pitchFamily="18" charset="0"/>
                <a:cs typeface="Times New Roman" panose="02020603050405020304" pitchFamily="18" charset="0"/>
              </a:rPr>
              <a:t> Halo Effect</a:t>
            </a:r>
          </a:p>
        </p:txBody>
      </p:sp>
      <p:pic>
        <p:nvPicPr>
          <p:cNvPr id="10" name="Picture 9" descr="image.png">
            <a:extLst>
              <a:ext uri="{FF2B5EF4-FFF2-40B4-BE49-F238E27FC236}">
                <a16:creationId xmlns:a16="http://schemas.microsoft.com/office/drawing/2014/main" id="{542E8367-E342-6C68-9CE0-18CB5A510768}"/>
              </a:ext>
            </a:extLst>
          </p:cNvPr>
          <p:cNvPicPr>
            <a:picLocks noChangeAspect="1"/>
          </p:cNvPicPr>
          <p:nvPr/>
        </p:nvPicPr>
        <p:blipFill>
          <a:blip r:embed="rId4">
            <a:alphaModFix/>
          </a:blip>
          <a:stretch>
            <a:fillRect/>
          </a:stretch>
        </p:blipFill>
        <p:spPr>
          <a:xfrm>
            <a:off x="809604" y="2907926"/>
            <a:ext cx="190495" cy="184897"/>
          </a:xfrm>
          <a:prstGeom prst="rect">
            <a:avLst/>
          </a:prstGeom>
        </p:spPr>
      </p:pic>
      <p:sp>
        <p:nvSpPr>
          <p:cNvPr id="11" name="TextBox 10">
            <a:extLst>
              <a:ext uri="{FF2B5EF4-FFF2-40B4-BE49-F238E27FC236}">
                <a16:creationId xmlns:a16="http://schemas.microsoft.com/office/drawing/2014/main" id="{89A10F7F-8AE2-DBF4-BFA9-3F3AB502D0DF}"/>
              </a:ext>
            </a:extLst>
          </p:cNvPr>
          <p:cNvSpPr txBox="1"/>
          <p:nvPr/>
        </p:nvSpPr>
        <p:spPr>
          <a:xfrm>
            <a:off x="809604" y="3174394"/>
            <a:ext cx="1413144"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1A237E"/>
                </a:solidFill>
                <a:latin typeface="Times New Roman" panose="02020603050405020304" pitchFamily="18" charset="0"/>
                <a:cs typeface="Times New Roman" panose="02020603050405020304" pitchFamily="18" charset="0"/>
              </a:rPr>
              <a:t> Horn Effect</a:t>
            </a:r>
          </a:p>
        </p:txBody>
      </p:sp>
      <p:pic>
        <p:nvPicPr>
          <p:cNvPr id="12" name="Picture 11" descr="image.png">
            <a:extLst>
              <a:ext uri="{FF2B5EF4-FFF2-40B4-BE49-F238E27FC236}">
                <a16:creationId xmlns:a16="http://schemas.microsoft.com/office/drawing/2014/main" id="{516F4E6E-5920-FF6E-D17A-2F19F12CBCA5}"/>
              </a:ext>
            </a:extLst>
          </p:cNvPr>
          <p:cNvPicPr>
            <a:picLocks noChangeAspect="1"/>
          </p:cNvPicPr>
          <p:nvPr/>
        </p:nvPicPr>
        <p:blipFill>
          <a:blip r:embed="rId4">
            <a:alphaModFix/>
          </a:blip>
          <a:stretch>
            <a:fillRect/>
          </a:stretch>
        </p:blipFill>
        <p:spPr>
          <a:xfrm>
            <a:off x="809604" y="3241301"/>
            <a:ext cx="190495" cy="184897"/>
          </a:xfrm>
          <a:prstGeom prst="rect">
            <a:avLst/>
          </a:prstGeom>
        </p:spPr>
      </p:pic>
      <p:sp>
        <p:nvSpPr>
          <p:cNvPr id="13" name="TextBox 12">
            <a:extLst>
              <a:ext uri="{FF2B5EF4-FFF2-40B4-BE49-F238E27FC236}">
                <a16:creationId xmlns:a16="http://schemas.microsoft.com/office/drawing/2014/main" id="{3E8B27E3-1F6A-9DBB-FC68-842E05CD3B32}"/>
              </a:ext>
            </a:extLst>
          </p:cNvPr>
          <p:cNvSpPr txBox="1"/>
          <p:nvPr/>
        </p:nvSpPr>
        <p:spPr>
          <a:xfrm>
            <a:off x="809604" y="3514248"/>
            <a:ext cx="1777987" cy="315279"/>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1A237E"/>
                </a:solidFill>
                <a:latin typeface="Times New Roman" panose="02020603050405020304" pitchFamily="18" charset="0"/>
                <a:cs typeface="Times New Roman" panose="02020603050405020304" pitchFamily="18" charset="0"/>
              </a:rPr>
              <a:t> Leniency Error</a:t>
            </a:r>
          </a:p>
        </p:txBody>
      </p:sp>
      <p:pic>
        <p:nvPicPr>
          <p:cNvPr id="14" name="Picture 13" descr="image.png">
            <a:extLst>
              <a:ext uri="{FF2B5EF4-FFF2-40B4-BE49-F238E27FC236}">
                <a16:creationId xmlns:a16="http://schemas.microsoft.com/office/drawing/2014/main" id="{CC68C581-B886-3DF5-D759-0D9331BAB361}"/>
              </a:ext>
            </a:extLst>
          </p:cNvPr>
          <p:cNvPicPr>
            <a:picLocks noChangeAspect="1"/>
          </p:cNvPicPr>
          <p:nvPr/>
        </p:nvPicPr>
        <p:blipFill>
          <a:blip r:embed="rId4">
            <a:alphaModFix/>
          </a:blip>
          <a:stretch>
            <a:fillRect/>
          </a:stretch>
        </p:blipFill>
        <p:spPr>
          <a:xfrm>
            <a:off x="809604" y="3574676"/>
            <a:ext cx="190495" cy="184897"/>
          </a:xfrm>
          <a:prstGeom prst="rect">
            <a:avLst/>
          </a:prstGeom>
        </p:spPr>
      </p:pic>
      <p:sp>
        <p:nvSpPr>
          <p:cNvPr id="15" name="TextBox 14">
            <a:extLst>
              <a:ext uri="{FF2B5EF4-FFF2-40B4-BE49-F238E27FC236}">
                <a16:creationId xmlns:a16="http://schemas.microsoft.com/office/drawing/2014/main" id="{5E2268F6-E2C4-0ECA-F2B3-D68C0E875287}"/>
              </a:ext>
            </a:extLst>
          </p:cNvPr>
          <p:cNvSpPr txBox="1"/>
          <p:nvPr/>
        </p:nvSpPr>
        <p:spPr>
          <a:xfrm>
            <a:off x="809604" y="3850669"/>
            <a:ext cx="1763560"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1A237E"/>
                </a:solidFill>
                <a:latin typeface="Times New Roman" panose="02020603050405020304" pitchFamily="18" charset="0"/>
                <a:cs typeface="Times New Roman" panose="02020603050405020304" pitchFamily="18" charset="0"/>
              </a:rPr>
              <a:t> Strictness Error</a:t>
            </a:r>
          </a:p>
        </p:txBody>
      </p:sp>
      <p:pic>
        <p:nvPicPr>
          <p:cNvPr id="16" name="Picture 15" descr="image.png">
            <a:extLst>
              <a:ext uri="{FF2B5EF4-FFF2-40B4-BE49-F238E27FC236}">
                <a16:creationId xmlns:a16="http://schemas.microsoft.com/office/drawing/2014/main" id="{73E9D16E-4E37-16D7-D1E2-F0BD80C07261}"/>
              </a:ext>
            </a:extLst>
          </p:cNvPr>
          <p:cNvPicPr>
            <a:picLocks noChangeAspect="1"/>
          </p:cNvPicPr>
          <p:nvPr/>
        </p:nvPicPr>
        <p:blipFill>
          <a:blip r:embed="rId4">
            <a:alphaModFix/>
          </a:blip>
          <a:stretch>
            <a:fillRect/>
          </a:stretch>
        </p:blipFill>
        <p:spPr>
          <a:xfrm>
            <a:off x="809604" y="3917576"/>
            <a:ext cx="190495" cy="184897"/>
          </a:xfrm>
          <a:prstGeom prst="rect">
            <a:avLst/>
          </a:prstGeom>
        </p:spPr>
      </p:pic>
      <p:sp>
        <p:nvSpPr>
          <p:cNvPr id="17" name="TextBox 16">
            <a:extLst>
              <a:ext uri="{FF2B5EF4-FFF2-40B4-BE49-F238E27FC236}">
                <a16:creationId xmlns:a16="http://schemas.microsoft.com/office/drawing/2014/main" id="{E6E986A6-E8A2-D395-D5EC-BCFE8FA58421}"/>
              </a:ext>
            </a:extLst>
          </p:cNvPr>
          <p:cNvSpPr txBox="1"/>
          <p:nvPr/>
        </p:nvSpPr>
        <p:spPr>
          <a:xfrm>
            <a:off x="809604" y="4193569"/>
            <a:ext cx="1948482"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1A237E"/>
                </a:solidFill>
                <a:latin typeface="Times New Roman" panose="02020603050405020304" pitchFamily="18" charset="0"/>
                <a:cs typeface="Times New Roman" panose="02020603050405020304" pitchFamily="18" charset="0"/>
              </a:rPr>
              <a:t> Central Tendency</a:t>
            </a:r>
          </a:p>
        </p:txBody>
      </p:sp>
      <p:pic>
        <p:nvPicPr>
          <p:cNvPr id="18" name="Picture 17" descr="image.png">
            <a:extLst>
              <a:ext uri="{FF2B5EF4-FFF2-40B4-BE49-F238E27FC236}">
                <a16:creationId xmlns:a16="http://schemas.microsoft.com/office/drawing/2014/main" id="{A33905E1-FE60-3954-0FA7-ADBD2BA7C3F0}"/>
              </a:ext>
            </a:extLst>
          </p:cNvPr>
          <p:cNvPicPr>
            <a:picLocks noChangeAspect="1"/>
          </p:cNvPicPr>
          <p:nvPr/>
        </p:nvPicPr>
        <p:blipFill>
          <a:blip r:embed="rId4">
            <a:alphaModFix/>
          </a:blip>
          <a:stretch>
            <a:fillRect/>
          </a:stretch>
        </p:blipFill>
        <p:spPr>
          <a:xfrm>
            <a:off x="809604" y="4250951"/>
            <a:ext cx="190495" cy="184897"/>
          </a:xfrm>
          <a:prstGeom prst="rect">
            <a:avLst/>
          </a:prstGeom>
        </p:spPr>
      </p:pic>
      <p:sp>
        <p:nvSpPr>
          <p:cNvPr id="19" name="TextBox 18">
            <a:extLst>
              <a:ext uri="{FF2B5EF4-FFF2-40B4-BE49-F238E27FC236}">
                <a16:creationId xmlns:a16="http://schemas.microsoft.com/office/drawing/2014/main" id="{BD5D626D-8C23-7B16-757C-F913BB3947CE}"/>
              </a:ext>
            </a:extLst>
          </p:cNvPr>
          <p:cNvSpPr txBox="1"/>
          <p:nvPr/>
        </p:nvSpPr>
        <p:spPr>
          <a:xfrm>
            <a:off x="809604" y="4523899"/>
            <a:ext cx="2183546" cy="315279"/>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1A237E"/>
                </a:solidFill>
                <a:latin typeface="Times New Roman" panose="02020603050405020304" pitchFamily="18" charset="0"/>
                <a:cs typeface="Times New Roman" panose="02020603050405020304" pitchFamily="18" charset="0"/>
              </a:rPr>
              <a:t> Similar-to-Me Bias</a:t>
            </a:r>
          </a:p>
        </p:txBody>
      </p:sp>
      <p:pic>
        <p:nvPicPr>
          <p:cNvPr id="20" name="Picture 19" descr="image.png">
            <a:extLst>
              <a:ext uri="{FF2B5EF4-FFF2-40B4-BE49-F238E27FC236}">
                <a16:creationId xmlns:a16="http://schemas.microsoft.com/office/drawing/2014/main" id="{DAB6C99A-5640-444C-26D2-2A659017D6A1}"/>
              </a:ext>
            </a:extLst>
          </p:cNvPr>
          <p:cNvPicPr>
            <a:picLocks noChangeAspect="1"/>
          </p:cNvPicPr>
          <p:nvPr/>
        </p:nvPicPr>
        <p:blipFill>
          <a:blip r:embed="rId4">
            <a:alphaModFix/>
          </a:blip>
          <a:stretch>
            <a:fillRect/>
          </a:stretch>
        </p:blipFill>
        <p:spPr>
          <a:xfrm>
            <a:off x="809604" y="4593851"/>
            <a:ext cx="190495" cy="184897"/>
          </a:xfrm>
          <a:prstGeom prst="rect">
            <a:avLst/>
          </a:prstGeom>
        </p:spPr>
      </p:pic>
      <p:sp>
        <p:nvSpPr>
          <p:cNvPr id="21" name="TextBox 20">
            <a:extLst>
              <a:ext uri="{FF2B5EF4-FFF2-40B4-BE49-F238E27FC236}">
                <a16:creationId xmlns:a16="http://schemas.microsoft.com/office/drawing/2014/main" id="{CAEDE048-79EC-18D9-18F7-615DE2769602}"/>
              </a:ext>
            </a:extLst>
          </p:cNvPr>
          <p:cNvSpPr txBox="1"/>
          <p:nvPr/>
        </p:nvSpPr>
        <p:spPr>
          <a:xfrm>
            <a:off x="809604" y="4860320"/>
            <a:ext cx="1733744"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1A237E"/>
                </a:solidFill>
                <a:latin typeface="Times New Roman" panose="02020603050405020304" pitchFamily="18" charset="0"/>
                <a:cs typeface="Times New Roman" panose="02020603050405020304" pitchFamily="18" charset="0"/>
              </a:rPr>
              <a:t> Recency Effect</a:t>
            </a:r>
          </a:p>
        </p:txBody>
      </p:sp>
      <p:pic>
        <p:nvPicPr>
          <p:cNvPr id="22" name="Picture 21" descr="image.png">
            <a:extLst>
              <a:ext uri="{FF2B5EF4-FFF2-40B4-BE49-F238E27FC236}">
                <a16:creationId xmlns:a16="http://schemas.microsoft.com/office/drawing/2014/main" id="{8D2D5B39-7E1F-FB40-5CE3-814CE36E8BA4}"/>
              </a:ext>
            </a:extLst>
          </p:cNvPr>
          <p:cNvPicPr>
            <a:picLocks noChangeAspect="1"/>
          </p:cNvPicPr>
          <p:nvPr/>
        </p:nvPicPr>
        <p:blipFill>
          <a:blip r:embed="rId4">
            <a:alphaModFix/>
          </a:blip>
          <a:stretch>
            <a:fillRect/>
          </a:stretch>
        </p:blipFill>
        <p:spPr>
          <a:xfrm>
            <a:off x="809604" y="4927226"/>
            <a:ext cx="190495" cy="184897"/>
          </a:xfrm>
          <a:prstGeom prst="rect">
            <a:avLst/>
          </a:prstGeom>
        </p:spPr>
      </p:pic>
      <p:sp>
        <p:nvSpPr>
          <p:cNvPr id="23" name="Rounded Rectangle 23">
            <a:extLst>
              <a:ext uri="{FF2B5EF4-FFF2-40B4-BE49-F238E27FC236}">
                <a16:creationId xmlns:a16="http://schemas.microsoft.com/office/drawing/2014/main" id="{5012BA5D-A0C2-F8C8-67E3-C849A74C444D}"/>
              </a:ext>
            </a:extLst>
          </p:cNvPr>
          <p:cNvSpPr/>
          <p:nvPr/>
        </p:nvSpPr>
        <p:spPr>
          <a:xfrm>
            <a:off x="4333766" y="1904999"/>
            <a:ext cx="3524161" cy="4572000"/>
          </a:xfrm>
          <a:prstGeom prst="roundRect">
            <a:avLst>
              <a:gd name="adj" fmla="val 864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sp>
        <p:nvSpPr>
          <p:cNvPr id="24" name="Rounded Rectangle 24">
            <a:extLst>
              <a:ext uri="{FF2B5EF4-FFF2-40B4-BE49-F238E27FC236}">
                <a16:creationId xmlns:a16="http://schemas.microsoft.com/office/drawing/2014/main" id="{58227526-B6DC-2598-DB45-C51E512905F9}"/>
              </a:ext>
            </a:extLst>
          </p:cNvPr>
          <p:cNvSpPr/>
          <p:nvPr/>
        </p:nvSpPr>
        <p:spPr>
          <a:xfrm>
            <a:off x="4571885" y="2209800"/>
            <a:ext cx="380990" cy="380999"/>
          </a:xfrm>
          <a:prstGeom prst="roundRect">
            <a:avLst>
              <a:gd name="adj" fmla="val 50000"/>
            </a:avLst>
          </a:prstGeom>
          <a:solidFill>
            <a:srgbClr val="FFEBE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pic>
        <p:nvPicPr>
          <p:cNvPr id="25" name="Picture 24" descr="image.png">
            <a:extLst>
              <a:ext uri="{FF2B5EF4-FFF2-40B4-BE49-F238E27FC236}">
                <a16:creationId xmlns:a16="http://schemas.microsoft.com/office/drawing/2014/main" id="{39CACD50-DC09-A120-9A44-C2353EF8FE1C}"/>
              </a:ext>
            </a:extLst>
          </p:cNvPr>
          <p:cNvPicPr>
            <a:picLocks noChangeAspect="1"/>
          </p:cNvPicPr>
          <p:nvPr/>
        </p:nvPicPr>
        <p:blipFill>
          <a:blip r:embed="rId5">
            <a:alphaModFix/>
          </a:blip>
          <a:stretch>
            <a:fillRect/>
          </a:stretch>
        </p:blipFill>
        <p:spPr>
          <a:xfrm>
            <a:off x="4648083" y="2307431"/>
            <a:ext cx="228594" cy="185737"/>
          </a:xfrm>
          <a:prstGeom prst="rect">
            <a:avLst/>
          </a:prstGeom>
        </p:spPr>
      </p:pic>
      <p:sp>
        <p:nvSpPr>
          <p:cNvPr id="26" name="TextBox 25">
            <a:extLst>
              <a:ext uri="{FF2B5EF4-FFF2-40B4-BE49-F238E27FC236}">
                <a16:creationId xmlns:a16="http://schemas.microsoft.com/office/drawing/2014/main" id="{E3CC9A6D-47F1-A6D7-A9AE-418E87664AC6}"/>
              </a:ext>
            </a:extLst>
          </p:cNvPr>
          <p:cNvSpPr txBox="1"/>
          <p:nvPr/>
        </p:nvSpPr>
        <p:spPr>
          <a:xfrm>
            <a:off x="5067173" y="2221789"/>
            <a:ext cx="2331023" cy="357021"/>
          </a:xfrm>
          <a:prstGeom prst="rect">
            <a:avLst/>
          </a:prstGeom>
          <a:noFill/>
        </p:spPr>
        <p:txBody>
          <a:bodyPr wrap="none" lIns="73152" tIns="54864" rIns="73152" bIns="54864" anchor="ctr">
            <a:spAutoFit/>
          </a:bodyPr>
          <a:lstStyle/>
          <a:p>
            <a:pPr algn="l">
              <a:spcBef>
                <a:spcPts val="0"/>
              </a:spcBef>
              <a:spcAft>
                <a:spcPts val="0"/>
              </a:spcAft>
            </a:pPr>
            <a:r>
              <a:rPr sz="1600" b="1" dirty="0">
                <a:solidFill>
                  <a:srgbClr val="C62828"/>
                </a:solidFill>
                <a:latin typeface="Times New Roman" panose="02020603050405020304" pitchFamily="18" charset="0"/>
                <a:cs typeface="Times New Roman" panose="02020603050405020304" pitchFamily="18" charset="0"/>
              </a:rPr>
              <a:t>Contemporary Concerns</a:t>
            </a:r>
            <a:endParaRPr sz="800" b="1" dirty="0">
              <a:solidFill>
                <a:srgbClr val="FFFFFF"/>
              </a:solidFill>
              <a:latin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id="{C2DA3792-5975-6928-CA0C-3EC84EC2281B}"/>
              </a:ext>
            </a:extLst>
          </p:cNvPr>
          <p:cNvSpPr txBox="1"/>
          <p:nvPr/>
        </p:nvSpPr>
        <p:spPr>
          <a:xfrm>
            <a:off x="4571885" y="2974369"/>
            <a:ext cx="1981568"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Unconscious Bias</a:t>
            </a:r>
          </a:p>
        </p:txBody>
      </p:sp>
      <p:pic>
        <p:nvPicPr>
          <p:cNvPr id="29" name="Picture 28" descr="image.png">
            <a:extLst>
              <a:ext uri="{FF2B5EF4-FFF2-40B4-BE49-F238E27FC236}">
                <a16:creationId xmlns:a16="http://schemas.microsoft.com/office/drawing/2014/main" id="{84F49AE1-66AA-9352-3E89-63703A663CF5}"/>
              </a:ext>
            </a:extLst>
          </p:cNvPr>
          <p:cNvPicPr>
            <a:picLocks noChangeAspect="1"/>
          </p:cNvPicPr>
          <p:nvPr/>
        </p:nvPicPr>
        <p:blipFill>
          <a:blip r:embed="rId6">
            <a:alphaModFix/>
          </a:blip>
          <a:stretch>
            <a:fillRect/>
          </a:stretch>
        </p:blipFill>
        <p:spPr>
          <a:xfrm>
            <a:off x="4571885" y="3058085"/>
            <a:ext cx="190495" cy="151279"/>
          </a:xfrm>
          <a:prstGeom prst="rect">
            <a:avLst/>
          </a:prstGeom>
        </p:spPr>
      </p:pic>
      <p:sp>
        <p:nvSpPr>
          <p:cNvPr id="30" name="TextBox 29">
            <a:extLst>
              <a:ext uri="{FF2B5EF4-FFF2-40B4-BE49-F238E27FC236}">
                <a16:creationId xmlns:a16="http://schemas.microsoft.com/office/drawing/2014/main" id="{7DD7C2AC-A6F1-CCEE-B388-2D39778FB44B}"/>
              </a:ext>
            </a:extLst>
          </p:cNvPr>
          <p:cNvSpPr txBox="1"/>
          <p:nvPr/>
        </p:nvSpPr>
        <p:spPr>
          <a:xfrm>
            <a:off x="4571885" y="3304699"/>
            <a:ext cx="2690095" cy="315279"/>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Gender &amp; Diversity Bias</a:t>
            </a:r>
          </a:p>
        </p:txBody>
      </p:sp>
      <p:pic>
        <p:nvPicPr>
          <p:cNvPr id="31" name="Picture 30" descr="image.png">
            <a:extLst>
              <a:ext uri="{FF2B5EF4-FFF2-40B4-BE49-F238E27FC236}">
                <a16:creationId xmlns:a16="http://schemas.microsoft.com/office/drawing/2014/main" id="{E8D8DDC2-D8E2-AE0D-46C5-481F037A583A}"/>
              </a:ext>
            </a:extLst>
          </p:cNvPr>
          <p:cNvPicPr>
            <a:picLocks noChangeAspect="1"/>
          </p:cNvPicPr>
          <p:nvPr/>
        </p:nvPicPr>
        <p:blipFill>
          <a:blip r:embed="rId7">
            <a:alphaModFix/>
          </a:blip>
          <a:stretch>
            <a:fillRect/>
          </a:stretch>
        </p:blipFill>
        <p:spPr>
          <a:xfrm>
            <a:off x="4571885" y="3397063"/>
            <a:ext cx="190495" cy="140073"/>
          </a:xfrm>
          <a:prstGeom prst="rect">
            <a:avLst/>
          </a:prstGeom>
        </p:spPr>
      </p:pic>
      <p:sp>
        <p:nvSpPr>
          <p:cNvPr id="32" name="TextBox 31">
            <a:extLst>
              <a:ext uri="{FF2B5EF4-FFF2-40B4-BE49-F238E27FC236}">
                <a16:creationId xmlns:a16="http://schemas.microsoft.com/office/drawing/2014/main" id="{0F9AD624-7982-C399-6B6A-BFAA2D0131A0}"/>
              </a:ext>
            </a:extLst>
          </p:cNvPr>
          <p:cNvSpPr txBox="1"/>
          <p:nvPr/>
        </p:nvSpPr>
        <p:spPr>
          <a:xfrm>
            <a:off x="4571885" y="3650644"/>
            <a:ext cx="2247475"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Remote Worker Bias</a:t>
            </a:r>
          </a:p>
        </p:txBody>
      </p:sp>
      <p:pic>
        <p:nvPicPr>
          <p:cNvPr id="33" name="Picture 32" descr="image.png">
            <a:extLst>
              <a:ext uri="{FF2B5EF4-FFF2-40B4-BE49-F238E27FC236}">
                <a16:creationId xmlns:a16="http://schemas.microsoft.com/office/drawing/2014/main" id="{AEF060BE-E013-1C1A-9B58-1B813B9D78EA}"/>
              </a:ext>
            </a:extLst>
          </p:cNvPr>
          <p:cNvPicPr>
            <a:picLocks noChangeAspect="1"/>
          </p:cNvPicPr>
          <p:nvPr/>
        </p:nvPicPr>
        <p:blipFill>
          <a:blip r:embed="rId8">
            <a:alphaModFix/>
          </a:blip>
          <a:stretch>
            <a:fillRect/>
          </a:stretch>
        </p:blipFill>
        <p:spPr>
          <a:xfrm>
            <a:off x="4571885" y="3727636"/>
            <a:ext cx="190495" cy="145676"/>
          </a:xfrm>
          <a:prstGeom prst="rect">
            <a:avLst/>
          </a:prstGeom>
        </p:spPr>
      </p:pic>
      <p:sp>
        <p:nvSpPr>
          <p:cNvPr id="34" name="TextBox 33">
            <a:extLst>
              <a:ext uri="{FF2B5EF4-FFF2-40B4-BE49-F238E27FC236}">
                <a16:creationId xmlns:a16="http://schemas.microsoft.com/office/drawing/2014/main" id="{BBC263B7-F3C4-E9F1-AFEC-2229A82C67C1}"/>
              </a:ext>
            </a:extLst>
          </p:cNvPr>
          <p:cNvSpPr txBox="1"/>
          <p:nvPr/>
        </p:nvSpPr>
        <p:spPr>
          <a:xfrm>
            <a:off x="4571885" y="3980974"/>
            <a:ext cx="2425600" cy="315279"/>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Algorithmic Bias (AI)</a:t>
            </a:r>
          </a:p>
        </p:txBody>
      </p:sp>
      <p:pic>
        <p:nvPicPr>
          <p:cNvPr id="35" name="Picture 34" descr="image.png">
            <a:extLst>
              <a:ext uri="{FF2B5EF4-FFF2-40B4-BE49-F238E27FC236}">
                <a16:creationId xmlns:a16="http://schemas.microsoft.com/office/drawing/2014/main" id="{6DC54F05-52F2-6F5C-A2B1-1D3AEB7179FB}"/>
              </a:ext>
            </a:extLst>
          </p:cNvPr>
          <p:cNvPicPr>
            <a:picLocks noChangeAspect="1"/>
          </p:cNvPicPr>
          <p:nvPr/>
        </p:nvPicPr>
        <p:blipFill>
          <a:blip r:embed="rId9">
            <a:alphaModFix/>
          </a:blip>
          <a:stretch>
            <a:fillRect/>
          </a:stretch>
        </p:blipFill>
        <p:spPr>
          <a:xfrm>
            <a:off x="4571885" y="4064933"/>
            <a:ext cx="190495" cy="156882"/>
          </a:xfrm>
          <a:prstGeom prst="rect">
            <a:avLst/>
          </a:prstGeom>
        </p:spPr>
      </p:pic>
      <p:sp>
        <p:nvSpPr>
          <p:cNvPr id="36" name="Rounded Rectangle 36">
            <a:extLst>
              <a:ext uri="{FF2B5EF4-FFF2-40B4-BE49-F238E27FC236}">
                <a16:creationId xmlns:a16="http://schemas.microsoft.com/office/drawing/2014/main" id="{71CAB6F9-6842-BC4E-940F-5AB2AE32ED10}"/>
              </a:ext>
            </a:extLst>
          </p:cNvPr>
          <p:cNvSpPr/>
          <p:nvPr/>
        </p:nvSpPr>
        <p:spPr>
          <a:xfrm>
            <a:off x="8096047" y="1904999"/>
            <a:ext cx="3524161" cy="4572000"/>
          </a:xfrm>
          <a:prstGeom prst="roundRect">
            <a:avLst>
              <a:gd name="adj" fmla="val 864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sp>
        <p:nvSpPr>
          <p:cNvPr id="37" name="Rounded Rectangle 37">
            <a:extLst>
              <a:ext uri="{FF2B5EF4-FFF2-40B4-BE49-F238E27FC236}">
                <a16:creationId xmlns:a16="http://schemas.microsoft.com/office/drawing/2014/main" id="{609A1970-4B77-B824-5575-ECDEF3402108}"/>
              </a:ext>
            </a:extLst>
          </p:cNvPr>
          <p:cNvSpPr/>
          <p:nvPr/>
        </p:nvSpPr>
        <p:spPr>
          <a:xfrm>
            <a:off x="8334166" y="2143125"/>
            <a:ext cx="380990" cy="380999"/>
          </a:xfrm>
          <a:prstGeom prst="roundRect">
            <a:avLst>
              <a:gd name="adj" fmla="val 50000"/>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pic>
        <p:nvPicPr>
          <p:cNvPr id="38" name="Picture 37" descr="image.png">
            <a:extLst>
              <a:ext uri="{FF2B5EF4-FFF2-40B4-BE49-F238E27FC236}">
                <a16:creationId xmlns:a16="http://schemas.microsoft.com/office/drawing/2014/main" id="{5EF8C85C-6A5B-9424-8AB5-50A3CB79A404}"/>
              </a:ext>
            </a:extLst>
          </p:cNvPr>
          <p:cNvPicPr>
            <a:picLocks noChangeAspect="1"/>
          </p:cNvPicPr>
          <p:nvPr/>
        </p:nvPicPr>
        <p:blipFill>
          <a:blip r:embed="rId10">
            <a:alphaModFix/>
          </a:blip>
          <a:stretch>
            <a:fillRect/>
          </a:stretch>
        </p:blipFill>
        <p:spPr>
          <a:xfrm>
            <a:off x="8410364" y="2236470"/>
            <a:ext cx="228594" cy="194309"/>
          </a:xfrm>
          <a:prstGeom prst="rect">
            <a:avLst/>
          </a:prstGeom>
        </p:spPr>
      </p:pic>
      <p:sp>
        <p:nvSpPr>
          <p:cNvPr id="39" name="TextBox 38">
            <a:extLst>
              <a:ext uri="{FF2B5EF4-FFF2-40B4-BE49-F238E27FC236}">
                <a16:creationId xmlns:a16="http://schemas.microsoft.com/office/drawing/2014/main" id="{AE04D3FA-2C75-0EE1-CC35-DBF3C2C5A723}"/>
              </a:ext>
            </a:extLst>
          </p:cNvPr>
          <p:cNvSpPr txBox="1"/>
          <p:nvPr/>
        </p:nvSpPr>
        <p:spPr>
          <a:xfrm>
            <a:off x="8829454" y="2159877"/>
            <a:ext cx="1620380"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009688"/>
                </a:solidFill>
                <a:latin typeface="Times New Roman" panose="02020603050405020304" pitchFamily="18" charset="0"/>
                <a:cs typeface="Times New Roman" panose="02020603050405020304" pitchFamily="18" charset="0"/>
              </a:rPr>
              <a:t>Reducing Errors</a:t>
            </a:r>
          </a:p>
        </p:txBody>
      </p:sp>
      <p:sp>
        <p:nvSpPr>
          <p:cNvPr id="40" name="TextBox 39">
            <a:extLst>
              <a:ext uri="{FF2B5EF4-FFF2-40B4-BE49-F238E27FC236}">
                <a16:creationId xmlns:a16="http://schemas.microsoft.com/office/drawing/2014/main" id="{B1B0B9AB-0D8B-449C-B9F9-89C92BEBB7BC}"/>
              </a:ext>
            </a:extLst>
          </p:cNvPr>
          <p:cNvSpPr txBox="1"/>
          <p:nvPr/>
        </p:nvSpPr>
        <p:spPr>
          <a:xfrm>
            <a:off x="8334166" y="2841020"/>
            <a:ext cx="1596847"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Rater training</a:t>
            </a:r>
          </a:p>
        </p:txBody>
      </p:sp>
      <p:pic>
        <p:nvPicPr>
          <p:cNvPr id="41" name="Picture 40" descr="image.png">
            <a:extLst>
              <a:ext uri="{FF2B5EF4-FFF2-40B4-BE49-F238E27FC236}">
                <a16:creationId xmlns:a16="http://schemas.microsoft.com/office/drawing/2014/main" id="{62BD36CB-B321-BB03-55ED-958EA509ED03}"/>
              </a:ext>
            </a:extLst>
          </p:cNvPr>
          <p:cNvPicPr>
            <a:picLocks noChangeAspect="1"/>
          </p:cNvPicPr>
          <p:nvPr/>
        </p:nvPicPr>
        <p:blipFill>
          <a:blip r:embed="rId11">
            <a:alphaModFix/>
          </a:blip>
          <a:stretch>
            <a:fillRect/>
          </a:stretch>
        </p:blipFill>
        <p:spPr>
          <a:xfrm>
            <a:off x="8334166" y="2924735"/>
            <a:ext cx="190495" cy="151279"/>
          </a:xfrm>
          <a:prstGeom prst="rect">
            <a:avLst/>
          </a:prstGeom>
        </p:spPr>
      </p:pic>
      <p:sp>
        <p:nvSpPr>
          <p:cNvPr id="42" name="TextBox 41">
            <a:extLst>
              <a:ext uri="{FF2B5EF4-FFF2-40B4-BE49-F238E27FC236}">
                <a16:creationId xmlns:a16="http://schemas.microsoft.com/office/drawing/2014/main" id="{FBC540B9-50D2-D1CF-5E20-E8C4B8C8147B}"/>
              </a:ext>
            </a:extLst>
          </p:cNvPr>
          <p:cNvSpPr txBox="1"/>
          <p:nvPr/>
        </p:nvSpPr>
        <p:spPr>
          <a:xfrm>
            <a:off x="8334166" y="3174394"/>
            <a:ext cx="2250873"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Calibration meetings</a:t>
            </a:r>
          </a:p>
        </p:txBody>
      </p:sp>
      <p:pic>
        <p:nvPicPr>
          <p:cNvPr id="43" name="Picture 42" descr="image.png">
            <a:extLst>
              <a:ext uri="{FF2B5EF4-FFF2-40B4-BE49-F238E27FC236}">
                <a16:creationId xmlns:a16="http://schemas.microsoft.com/office/drawing/2014/main" id="{13E0E243-7F80-7D37-FE9B-DADE57E53E67}"/>
              </a:ext>
            </a:extLst>
          </p:cNvPr>
          <p:cNvPicPr>
            <a:picLocks noChangeAspect="1"/>
          </p:cNvPicPr>
          <p:nvPr/>
        </p:nvPicPr>
        <p:blipFill>
          <a:blip r:embed="rId12">
            <a:alphaModFix/>
          </a:blip>
          <a:stretch>
            <a:fillRect/>
          </a:stretch>
        </p:blipFill>
        <p:spPr>
          <a:xfrm>
            <a:off x="8334166" y="3258110"/>
            <a:ext cx="190495" cy="151279"/>
          </a:xfrm>
          <a:prstGeom prst="rect">
            <a:avLst/>
          </a:prstGeom>
        </p:spPr>
      </p:pic>
      <p:sp>
        <p:nvSpPr>
          <p:cNvPr id="44" name="TextBox 43">
            <a:extLst>
              <a:ext uri="{FF2B5EF4-FFF2-40B4-BE49-F238E27FC236}">
                <a16:creationId xmlns:a16="http://schemas.microsoft.com/office/drawing/2014/main" id="{0C13F450-2DF0-A074-F8C9-04B096E4B1E0}"/>
              </a:ext>
            </a:extLst>
          </p:cNvPr>
          <p:cNvSpPr txBox="1"/>
          <p:nvPr/>
        </p:nvSpPr>
        <p:spPr>
          <a:xfrm>
            <a:off x="8334166" y="3517294"/>
            <a:ext cx="1994392"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Structured criteria</a:t>
            </a:r>
          </a:p>
        </p:txBody>
      </p:sp>
      <p:pic>
        <p:nvPicPr>
          <p:cNvPr id="45" name="Picture 44" descr="image.png">
            <a:extLst>
              <a:ext uri="{FF2B5EF4-FFF2-40B4-BE49-F238E27FC236}">
                <a16:creationId xmlns:a16="http://schemas.microsoft.com/office/drawing/2014/main" id="{6F681FA1-45A1-71BE-A1EB-4C4421D1E6DC}"/>
              </a:ext>
            </a:extLst>
          </p:cNvPr>
          <p:cNvPicPr>
            <a:picLocks noChangeAspect="1"/>
          </p:cNvPicPr>
          <p:nvPr/>
        </p:nvPicPr>
        <p:blipFill>
          <a:blip r:embed="rId13">
            <a:alphaModFix/>
          </a:blip>
          <a:stretch>
            <a:fillRect/>
          </a:stretch>
        </p:blipFill>
        <p:spPr>
          <a:xfrm>
            <a:off x="8334166" y="3597088"/>
            <a:ext cx="190495" cy="140073"/>
          </a:xfrm>
          <a:prstGeom prst="rect">
            <a:avLst/>
          </a:prstGeom>
        </p:spPr>
      </p:pic>
      <p:sp>
        <p:nvSpPr>
          <p:cNvPr id="46" name="TextBox 45">
            <a:extLst>
              <a:ext uri="{FF2B5EF4-FFF2-40B4-BE49-F238E27FC236}">
                <a16:creationId xmlns:a16="http://schemas.microsoft.com/office/drawing/2014/main" id="{2D6D535E-A4BC-BCD3-609F-E7B9ACC6D11B}"/>
              </a:ext>
            </a:extLst>
          </p:cNvPr>
          <p:cNvSpPr txBox="1"/>
          <p:nvPr/>
        </p:nvSpPr>
        <p:spPr>
          <a:xfrm>
            <a:off x="8334166" y="3850669"/>
            <a:ext cx="2686889"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Multiple-source feedback</a:t>
            </a:r>
          </a:p>
        </p:txBody>
      </p:sp>
      <p:pic>
        <p:nvPicPr>
          <p:cNvPr id="47" name="Picture 46" descr="image.png">
            <a:extLst>
              <a:ext uri="{FF2B5EF4-FFF2-40B4-BE49-F238E27FC236}">
                <a16:creationId xmlns:a16="http://schemas.microsoft.com/office/drawing/2014/main" id="{F741CF91-5C06-EA62-7FC7-1D106E3BFDAB}"/>
              </a:ext>
            </a:extLst>
          </p:cNvPr>
          <p:cNvPicPr>
            <a:picLocks noChangeAspect="1"/>
          </p:cNvPicPr>
          <p:nvPr/>
        </p:nvPicPr>
        <p:blipFill>
          <a:blip r:embed="rId14">
            <a:alphaModFix/>
          </a:blip>
          <a:stretch>
            <a:fillRect/>
          </a:stretch>
        </p:blipFill>
        <p:spPr>
          <a:xfrm>
            <a:off x="8334166" y="3928782"/>
            <a:ext cx="190495" cy="162485"/>
          </a:xfrm>
          <a:prstGeom prst="rect">
            <a:avLst/>
          </a:prstGeom>
        </p:spPr>
      </p:pic>
      <p:sp>
        <p:nvSpPr>
          <p:cNvPr id="48" name="TextBox 47">
            <a:extLst>
              <a:ext uri="{FF2B5EF4-FFF2-40B4-BE49-F238E27FC236}">
                <a16:creationId xmlns:a16="http://schemas.microsoft.com/office/drawing/2014/main" id="{9FB24647-5451-0A6F-577C-347E1750C946}"/>
              </a:ext>
            </a:extLst>
          </p:cNvPr>
          <p:cNvSpPr txBox="1"/>
          <p:nvPr/>
        </p:nvSpPr>
        <p:spPr>
          <a:xfrm>
            <a:off x="8334166" y="4193569"/>
            <a:ext cx="1776384" cy="309187"/>
          </a:xfrm>
          <a:prstGeom prst="rect">
            <a:avLst/>
          </a:prstGeom>
          <a:noFill/>
        </p:spPr>
        <p:txBody>
          <a:bodyPr wrap="none" lIns="73152" tIns="54864" rIns="73152" bIns="54864" anchor="ctr">
            <a:spAutoFit/>
          </a:bodyPr>
          <a:lstStyle/>
          <a:p>
            <a:pPr algn="l">
              <a:lnSpc>
                <a:spcPts val="1495"/>
              </a:lnSpc>
              <a:spcBef>
                <a:spcPts val="0"/>
              </a:spcBef>
              <a:spcAft>
                <a:spcPts val="780"/>
              </a:spcAft>
            </a:pPr>
            <a:r>
              <a:rPr>
                <a:latin typeface="Times New Roman" panose="02020603050405020304" pitchFamily="18" charset="0"/>
                <a:cs typeface="Times New Roman" panose="02020603050405020304" pitchFamily="18" charset="0"/>
              </a:rPr>
              <a:t>  </a:t>
            </a:r>
            <a:r>
              <a:rPr b="0">
                <a:solidFill>
                  <a:srgbClr val="263238"/>
                </a:solidFill>
                <a:latin typeface="Times New Roman" panose="02020603050405020304" pitchFamily="18" charset="0"/>
                <a:cs typeface="Times New Roman" panose="02020603050405020304" pitchFamily="18" charset="0"/>
              </a:rPr>
              <a:t> Periodic review</a:t>
            </a:r>
          </a:p>
        </p:txBody>
      </p:sp>
      <p:pic>
        <p:nvPicPr>
          <p:cNvPr id="49" name="Picture 48" descr="image.png">
            <a:extLst>
              <a:ext uri="{FF2B5EF4-FFF2-40B4-BE49-F238E27FC236}">
                <a16:creationId xmlns:a16="http://schemas.microsoft.com/office/drawing/2014/main" id="{F25A79BB-CAB9-1947-EE35-7B72666F7307}"/>
              </a:ext>
            </a:extLst>
          </p:cNvPr>
          <p:cNvPicPr>
            <a:picLocks noChangeAspect="1"/>
          </p:cNvPicPr>
          <p:nvPr/>
        </p:nvPicPr>
        <p:blipFill>
          <a:blip r:embed="rId15">
            <a:alphaModFix/>
          </a:blip>
          <a:stretch>
            <a:fillRect/>
          </a:stretch>
        </p:blipFill>
        <p:spPr>
          <a:xfrm>
            <a:off x="8334166" y="4267760"/>
            <a:ext cx="190495" cy="151279"/>
          </a:xfrm>
          <a:prstGeom prst="rect">
            <a:avLst/>
          </a:prstGeom>
        </p:spPr>
      </p:pic>
    </p:spTree>
  </p:cSld>
  <p:clrMapOvr>
    <a:masterClrMapping/>
  </p:clrMapOvr>
  <p:transition advTm="341015">
    <p:cut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a:extLst>
              <a:ext uri="{FF2B5EF4-FFF2-40B4-BE49-F238E27FC236}">
                <a16:creationId xmlns:a16="http://schemas.microsoft.com/office/drawing/2014/main" id="{7C1EE0DF-8B4E-4485-8496-CC30BFAB62F0}"/>
              </a:ext>
            </a:extLst>
          </p:cNvPr>
          <p:cNvSpPr>
            <a:spLocks noGrp="1" noChangeArrowheads="1"/>
          </p:cNvSpPr>
          <p:nvPr>
            <p:ph type="title"/>
          </p:nvPr>
        </p:nvSpPr>
        <p:spPr>
          <a:xfrm>
            <a:off x="2305665" y="593661"/>
            <a:ext cx="7315200" cy="838199"/>
          </a:xfrm>
        </p:spPr>
        <p:txBody>
          <a:bodyPr/>
          <a:lstStyle/>
          <a:p>
            <a:pPr eaLnBrk="1" hangingPunct="1"/>
            <a:r>
              <a:rPr lang="en-CA" altLang="en-US" dirty="0"/>
              <a:t>Feedback as a System</a:t>
            </a:r>
          </a:p>
        </p:txBody>
      </p:sp>
      <p:sp>
        <p:nvSpPr>
          <p:cNvPr id="11" name="Rounded Rectangle 5">
            <a:extLst>
              <a:ext uri="{FF2B5EF4-FFF2-40B4-BE49-F238E27FC236}">
                <a16:creationId xmlns:a16="http://schemas.microsoft.com/office/drawing/2014/main" id="{281662AA-C912-1ACC-4728-83583B71F984}"/>
              </a:ext>
            </a:extLst>
          </p:cNvPr>
          <p:cNvSpPr/>
          <p:nvPr/>
        </p:nvSpPr>
        <p:spPr>
          <a:xfrm>
            <a:off x="571485" y="1904999"/>
            <a:ext cx="1409664" cy="1219200"/>
          </a:xfrm>
          <a:prstGeom prst="roundRect">
            <a:avLst>
              <a:gd name="adj" fmla="val 18750"/>
            </a:avLst>
          </a:prstGeom>
          <a:solidFill>
            <a:srgbClr val="FFFFFF"/>
          </a:solidFill>
          <a:ln w="33020">
            <a:solidFill>
              <a:srgbClr val="1A237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12" name="Picture 11" descr="image.png">
            <a:extLst>
              <a:ext uri="{FF2B5EF4-FFF2-40B4-BE49-F238E27FC236}">
                <a16:creationId xmlns:a16="http://schemas.microsoft.com/office/drawing/2014/main" id="{D756D4BC-05D7-96A0-2435-DEFA098034FD}"/>
              </a:ext>
            </a:extLst>
          </p:cNvPr>
          <p:cNvPicPr>
            <a:picLocks noChangeAspect="1"/>
          </p:cNvPicPr>
          <p:nvPr/>
        </p:nvPicPr>
        <p:blipFill>
          <a:blip r:embed="rId2">
            <a:alphaModFix/>
          </a:blip>
          <a:stretch>
            <a:fillRect/>
          </a:stretch>
        </p:blipFill>
        <p:spPr>
          <a:xfrm>
            <a:off x="1104872" y="2183852"/>
            <a:ext cx="342891" cy="242394"/>
          </a:xfrm>
          <a:prstGeom prst="rect">
            <a:avLst/>
          </a:prstGeom>
        </p:spPr>
      </p:pic>
      <p:sp>
        <p:nvSpPr>
          <p:cNvPr id="13" name="TextBox 12">
            <a:extLst>
              <a:ext uri="{FF2B5EF4-FFF2-40B4-BE49-F238E27FC236}">
                <a16:creationId xmlns:a16="http://schemas.microsoft.com/office/drawing/2014/main" id="{59EBCC11-DFC4-896B-F79A-EE98E02954BF}"/>
              </a:ext>
            </a:extLst>
          </p:cNvPr>
          <p:cNvSpPr txBox="1"/>
          <p:nvPr/>
        </p:nvSpPr>
        <p:spPr>
          <a:xfrm>
            <a:off x="761980" y="2481883"/>
            <a:ext cx="1023688" cy="541687"/>
          </a:xfrm>
          <a:prstGeom prst="rect">
            <a:avLst/>
          </a:prstGeom>
          <a:noFill/>
        </p:spPr>
        <p:txBody>
          <a:bodyPr wrap="square" lIns="73152" tIns="54864" rIns="73152" bIns="54864" anchor="ctr">
            <a:spAutoFit/>
          </a:bodyPr>
          <a:lstStyle/>
          <a:p>
            <a:pPr algn="ctr">
              <a:spcBef>
                <a:spcPts val="0"/>
              </a:spcBef>
              <a:spcAft>
                <a:spcPts val="0"/>
              </a:spcAft>
            </a:pPr>
            <a:r>
              <a:rPr sz="1400" b="1" dirty="0">
                <a:solidFill>
                  <a:srgbClr val="263238"/>
                </a:solidFill>
                <a:latin typeface="Times New Roman" panose="02020603050405020304" pitchFamily="18" charset="0"/>
                <a:cs typeface="Times New Roman" panose="02020603050405020304" pitchFamily="18" charset="0"/>
              </a:rPr>
              <a:t>Data Collection</a:t>
            </a:r>
          </a:p>
        </p:txBody>
      </p:sp>
      <p:pic>
        <p:nvPicPr>
          <p:cNvPr id="14" name="Picture 13" descr="image.png">
            <a:extLst>
              <a:ext uri="{FF2B5EF4-FFF2-40B4-BE49-F238E27FC236}">
                <a16:creationId xmlns:a16="http://schemas.microsoft.com/office/drawing/2014/main" id="{812CD5A5-41A1-4FEF-A6F1-46A87FDEF5AA}"/>
              </a:ext>
            </a:extLst>
          </p:cNvPr>
          <p:cNvPicPr>
            <a:picLocks noChangeAspect="1"/>
          </p:cNvPicPr>
          <p:nvPr/>
        </p:nvPicPr>
        <p:blipFill>
          <a:blip r:embed="rId3">
            <a:alphaModFix/>
          </a:blip>
          <a:stretch>
            <a:fillRect/>
          </a:stretch>
        </p:blipFill>
        <p:spPr>
          <a:xfrm>
            <a:off x="2124021" y="2431732"/>
            <a:ext cx="228594" cy="165734"/>
          </a:xfrm>
          <a:prstGeom prst="rect">
            <a:avLst/>
          </a:prstGeom>
        </p:spPr>
      </p:pic>
      <p:sp>
        <p:nvSpPr>
          <p:cNvPr id="15" name="Rounded Rectangle 9">
            <a:extLst>
              <a:ext uri="{FF2B5EF4-FFF2-40B4-BE49-F238E27FC236}">
                <a16:creationId xmlns:a16="http://schemas.microsoft.com/office/drawing/2014/main" id="{FC999101-34EF-7B9A-7F37-C124233FB0CD}"/>
              </a:ext>
            </a:extLst>
          </p:cNvPr>
          <p:cNvSpPr/>
          <p:nvPr/>
        </p:nvSpPr>
        <p:spPr>
          <a:xfrm>
            <a:off x="2495487" y="1904999"/>
            <a:ext cx="1409664" cy="1219200"/>
          </a:xfrm>
          <a:prstGeom prst="roundRect">
            <a:avLst>
              <a:gd name="adj" fmla="val 18750"/>
            </a:avLst>
          </a:prstGeom>
          <a:solidFill>
            <a:srgbClr val="FFFFFF"/>
          </a:solidFill>
          <a:ln w="33020">
            <a:solidFill>
              <a:srgbClr val="1A237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16" name="Picture 15" descr="image.png">
            <a:extLst>
              <a:ext uri="{FF2B5EF4-FFF2-40B4-BE49-F238E27FC236}">
                <a16:creationId xmlns:a16="http://schemas.microsoft.com/office/drawing/2014/main" id="{94D88672-1AA5-4DCF-C4EA-E9CCC500BB96}"/>
              </a:ext>
            </a:extLst>
          </p:cNvPr>
          <p:cNvPicPr>
            <a:picLocks noChangeAspect="1"/>
          </p:cNvPicPr>
          <p:nvPr/>
        </p:nvPicPr>
        <p:blipFill>
          <a:blip r:embed="rId4">
            <a:alphaModFix/>
          </a:blip>
          <a:stretch>
            <a:fillRect/>
          </a:stretch>
        </p:blipFill>
        <p:spPr>
          <a:xfrm>
            <a:off x="3028874" y="2172028"/>
            <a:ext cx="342891" cy="266043"/>
          </a:xfrm>
          <a:prstGeom prst="rect">
            <a:avLst/>
          </a:prstGeom>
        </p:spPr>
      </p:pic>
      <p:sp>
        <p:nvSpPr>
          <p:cNvPr id="17" name="TextBox 16">
            <a:extLst>
              <a:ext uri="{FF2B5EF4-FFF2-40B4-BE49-F238E27FC236}">
                <a16:creationId xmlns:a16="http://schemas.microsoft.com/office/drawing/2014/main" id="{CE8A0735-D77E-EC37-A6A1-83F3E34964F3}"/>
              </a:ext>
            </a:extLst>
          </p:cNvPr>
          <p:cNvSpPr txBox="1"/>
          <p:nvPr/>
        </p:nvSpPr>
        <p:spPr>
          <a:xfrm>
            <a:off x="2614545" y="2481883"/>
            <a:ext cx="1181071" cy="541687"/>
          </a:xfrm>
          <a:prstGeom prst="rect">
            <a:avLst/>
          </a:prstGeom>
          <a:noFill/>
        </p:spPr>
        <p:txBody>
          <a:bodyPr wrap="square" lIns="73152" tIns="54864" rIns="73152" bIns="54864" anchor="ctr">
            <a:spAutoFit/>
          </a:bodyPr>
          <a:lstStyle/>
          <a:p>
            <a:pPr algn="ctr">
              <a:spcBef>
                <a:spcPts val="0"/>
              </a:spcBef>
              <a:spcAft>
                <a:spcPts val="0"/>
              </a:spcAft>
            </a:pPr>
            <a:r>
              <a:rPr sz="1400" b="1" dirty="0">
                <a:solidFill>
                  <a:srgbClr val="263238"/>
                </a:solidFill>
                <a:latin typeface="Times New Roman" panose="02020603050405020304" pitchFamily="18" charset="0"/>
                <a:cs typeface="Times New Roman" panose="02020603050405020304" pitchFamily="18" charset="0"/>
              </a:rPr>
              <a:t>Performance Analytics</a:t>
            </a:r>
          </a:p>
        </p:txBody>
      </p:sp>
      <p:pic>
        <p:nvPicPr>
          <p:cNvPr id="18" name="Picture 17" descr="image.png">
            <a:extLst>
              <a:ext uri="{FF2B5EF4-FFF2-40B4-BE49-F238E27FC236}">
                <a16:creationId xmlns:a16="http://schemas.microsoft.com/office/drawing/2014/main" id="{28A73AC6-10EB-0601-0691-F9CFCCE953FC}"/>
              </a:ext>
            </a:extLst>
          </p:cNvPr>
          <p:cNvPicPr>
            <a:picLocks noChangeAspect="1"/>
          </p:cNvPicPr>
          <p:nvPr/>
        </p:nvPicPr>
        <p:blipFill>
          <a:blip r:embed="rId3">
            <a:alphaModFix/>
          </a:blip>
          <a:stretch>
            <a:fillRect/>
          </a:stretch>
        </p:blipFill>
        <p:spPr>
          <a:xfrm>
            <a:off x="4057548" y="2431732"/>
            <a:ext cx="228594" cy="165734"/>
          </a:xfrm>
          <a:prstGeom prst="rect">
            <a:avLst/>
          </a:prstGeom>
        </p:spPr>
      </p:pic>
      <p:sp>
        <p:nvSpPr>
          <p:cNvPr id="19" name="Rounded Rectangle 13">
            <a:extLst>
              <a:ext uri="{FF2B5EF4-FFF2-40B4-BE49-F238E27FC236}">
                <a16:creationId xmlns:a16="http://schemas.microsoft.com/office/drawing/2014/main" id="{2BFE128C-8EC4-ABA5-BECB-DD1C25389C4B}"/>
              </a:ext>
            </a:extLst>
          </p:cNvPr>
          <p:cNvSpPr/>
          <p:nvPr/>
        </p:nvSpPr>
        <p:spPr>
          <a:xfrm>
            <a:off x="4429014" y="1904999"/>
            <a:ext cx="1409664" cy="1219200"/>
          </a:xfrm>
          <a:prstGeom prst="roundRect">
            <a:avLst>
              <a:gd name="adj" fmla="val 18750"/>
            </a:avLst>
          </a:prstGeom>
          <a:solidFill>
            <a:srgbClr val="FFFFFF"/>
          </a:solidFill>
          <a:ln w="33020">
            <a:solidFill>
              <a:srgbClr val="00968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20" name="Picture 19" descr="image.png">
            <a:extLst>
              <a:ext uri="{FF2B5EF4-FFF2-40B4-BE49-F238E27FC236}">
                <a16:creationId xmlns:a16="http://schemas.microsoft.com/office/drawing/2014/main" id="{67A00496-6E6E-A1CB-4DAA-243BC0BCA4AC}"/>
              </a:ext>
            </a:extLst>
          </p:cNvPr>
          <p:cNvPicPr>
            <a:picLocks noChangeAspect="1"/>
          </p:cNvPicPr>
          <p:nvPr/>
        </p:nvPicPr>
        <p:blipFill>
          <a:blip r:embed="rId5">
            <a:alphaModFix/>
          </a:blip>
          <a:stretch>
            <a:fillRect/>
          </a:stretch>
        </p:blipFill>
        <p:spPr>
          <a:xfrm>
            <a:off x="4962400" y="2160204"/>
            <a:ext cx="342891" cy="289691"/>
          </a:xfrm>
          <a:prstGeom prst="rect">
            <a:avLst/>
          </a:prstGeom>
        </p:spPr>
      </p:pic>
      <p:sp>
        <p:nvSpPr>
          <p:cNvPr id="21" name="TextBox 20">
            <a:extLst>
              <a:ext uri="{FF2B5EF4-FFF2-40B4-BE49-F238E27FC236}">
                <a16:creationId xmlns:a16="http://schemas.microsoft.com/office/drawing/2014/main" id="{CF80F206-7B74-1C6D-CA3F-F9CB02D8F762}"/>
              </a:ext>
            </a:extLst>
          </p:cNvPr>
          <p:cNvSpPr txBox="1"/>
          <p:nvPr/>
        </p:nvSpPr>
        <p:spPr>
          <a:xfrm>
            <a:off x="4619509" y="2481883"/>
            <a:ext cx="1028674" cy="541687"/>
          </a:xfrm>
          <a:prstGeom prst="rect">
            <a:avLst/>
          </a:prstGeom>
          <a:noFill/>
        </p:spPr>
        <p:txBody>
          <a:bodyPr wrap="square" lIns="73152" tIns="54864" rIns="73152" bIns="54864" anchor="ctr">
            <a:spAutoFit/>
          </a:bodyPr>
          <a:lstStyle/>
          <a:p>
            <a:pPr algn="ctr">
              <a:spcBef>
                <a:spcPts val="0"/>
              </a:spcBef>
              <a:spcAft>
                <a:spcPts val="0"/>
              </a:spcAft>
            </a:pPr>
            <a:r>
              <a:rPr sz="1400" b="1" dirty="0">
                <a:solidFill>
                  <a:srgbClr val="263238"/>
                </a:solidFill>
                <a:latin typeface="Times New Roman" panose="02020603050405020304" pitchFamily="18" charset="0"/>
                <a:cs typeface="Times New Roman" panose="02020603050405020304" pitchFamily="18" charset="0"/>
              </a:rPr>
              <a:t>Continuous Feedback</a:t>
            </a:r>
          </a:p>
        </p:txBody>
      </p:sp>
      <p:pic>
        <p:nvPicPr>
          <p:cNvPr id="22" name="Picture 21" descr="image.png">
            <a:extLst>
              <a:ext uri="{FF2B5EF4-FFF2-40B4-BE49-F238E27FC236}">
                <a16:creationId xmlns:a16="http://schemas.microsoft.com/office/drawing/2014/main" id="{00CB2FA7-A9C6-CA28-4D50-DC9F67340508}"/>
              </a:ext>
            </a:extLst>
          </p:cNvPr>
          <p:cNvPicPr>
            <a:picLocks noChangeAspect="1"/>
          </p:cNvPicPr>
          <p:nvPr/>
        </p:nvPicPr>
        <p:blipFill>
          <a:blip r:embed="rId3">
            <a:alphaModFix/>
          </a:blip>
          <a:stretch>
            <a:fillRect/>
          </a:stretch>
        </p:blipFill>
        <p:spPr>
          <a:xfrm>
            <a:off x="5981550" y="2431732"/>
            <a:ext cx="228594" cy="165734"/>
          </a:xfrm>
          <a:prstGeom prst="rect">
            <a:avLst/>
          </a:prstGeom>
        </p:spPr>
      </p:pic>
      <p:sp>
        <p:nvSpPr>
          <p:cNvPr id="23" name="Rounded Rectangle 17">
            <a:extLst>
              <a:ext uri="{FF2B5EF4-FFF2-40B4-BE49-F238E27FC236}">
                <a16:creationId xmlns:a16="http://schemas.microsoft.com/office/drawing/2014/main" id="{0AD4465D-0F8C-EFCC-B17D-1127AE77CE76}"/>
              </a:ext>
            </a:extLst>
          </p:cNvPr>
          <p:cNvSpPr/>
          <p:nvPr/>
        </p:nvSpPr>
        <p:spPr>
          <a:xfrm>
            <a:off x="6353016" y="1904999"/>
            <a:ext cx="1409664" cy="1219200"/>
          </a:xfrm>
          <a:prstGeom prst="roundRect">
            <a:avLst>
              <a:gd name="adj" fmla="val 18750"/>
            </a:avLst>
          </a:prstGeom>
          <a:solidFill>
            <a:srgbClr val="FFFFFF"/>
          </a:solidFill>
          <a:ln w="33020">
            <a:solidFill>
              <a:srgbClr val="1A237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24" name="Picture 23" descr="image.png">
            <a:extLst>
              <a:ext uri="{FF2B5EF4-FFF2-40B4-BE49-F238E27FC236}">
                <a16:creationId xmlns:a16="http://schemas.microsoft.com/office/drawing/2014/main" id="{C25CBBB5-599C-9358-4CEC-10431E62F8F7}"/>
              </a:ext>
            </a:extLst>
          </p:cNvPr>
          <p:cNvPicPr>
            <a:picLocks noChangeAspect="1"/>
          </p:cNvPicPr>
          <p:nvPr/>
        </p:nvPicPr>
        <p:blipFill>
          <a:blip r:embed="rId6">
            <a:alphaModFix/>
          </a:blip>
          <a:stretch>
            <a:fillRect/>
          </a:stretch>
        </p:blipFill>
        <p:spPr>
          <a:xfrm>
            <a:off x="6886402" y="2172028"/>
            <a:ext cx="342891" cy="266043"/>
          </a:xfrm>
          <a:prstGeom prst="rect">
            <a:avLst/>
          </a:prstGeom>
        </p:spPr>
      </p:pic>
      <p:sp>
        <p:nvSpPr>
          <p:cNvPr id="25" name="TextBox 24">
            <a:extLst>
              <a:ext uri="{FF2B5EF4-FFF2-40B4-BE49-F238E27FC236}">
                <a16:creationId xmlns:a16="http://schemas.microsoft.com/office/drawing/2014/main" id="{AC4F16FB-4F0A-04E1-33A3-79B57026A5C2}"/>
              </a:ext>
            </a:extLst>
          </p:cNvPr>
          <p:cNvSpPr txBox="1"/>
          <p:nvPr/>
        </p:nvSpPr>
        <p:spPr>
          <a:xfrm>
            <a:off x="6543511" y="2481883"/>
            <a:ext cx="1189534" cy="541687"/>
          </a:xfrm>
          <a:prstGeom prst="rect">
            <a:avLst/>
          </a:prstGeom>
          <a:noFill/>
        </p:spPr>
        <p:txBody>
          <a:bodyPr wrap="square" lIns="73152" tIns="54864" rIns="73152" bIns="54864" anchor="ctr">
            <a:spAutoFit/>
          </a:bodyPr>
          <a:lstStyle/>
          <a:p>
            <a:pPr algn="ctr">
              <a:spcBef>
                <a:spcPts val="0"/>
              </a:spcBef>
              <a:spcAft>
                <a:spcPts val="0"/>
              </a:spcAft>
            </a:pPr>
            <a:r>
              <a:rPr sz="1400" b="1" dirty="0">
                <a:solidFill>
                  <a:srgbClr val="263238"/>
                </a:solidFill>
                <a:latin typeface="Times New Roman" panose="02020603050405020304" pitchFamily="18" charset="0"/>
                <a:cs typeface="Times New Roman" panose="02020603050405020304" pitchFamily="18" charset="0"/>
              </a:rPr>
              <a:t>Coaching &amp; Development</a:t>
            </a:r>
          </a:p>
        </p:txBody>
      </p:sp>
      <p:pic>
        <p:nvPicPr>
          <p:cNvPr id="26" name="Picture 25" descr="image.png">
            <a:extLst>
              <a:ext uri="{FF2B5EF4-FFF2-40B4-BE49-F238E27FC236}">
                <a16:creationId xmlns:a16="http://schemas.microsoft.com/office/drawing/2014/main" id="{96C78A43-1381-B40E-2E46-1589B204D8C4}"/>
              </a:ext>
            </a:extLst>
          </p:cNvPr>
          <p:cNvPicPr>
            <a:picLocks noChangeAspect="1"/>
          </p:cNvPicPr>
          <p:nvPr/>
        </p:nvPicPr>
        <p:blipFill>
          <a:blip r:embed="rId3">
            <a:alphaModFix/>
          </a:blip>
          <a:stretch>
            <a:fillRect/>
          </a:stretch>
        </p:blipFill>
        <p:spPr>
          <a:xfrm>
            <a:off x="7905552" y="2431732"/>
            <a:ext cx="228594" cy="165734"/>
          </a:xfrm>
          <a:prstGeom prst="rect">
            <a:avLst/>
          </a:prstGeom>
        </p:spPr>
      </p:pic>
      <p:sp>
        <p:nvSpPr>
          <p:cNvPr id="27" name="Rounded Rectangle 21">
            <a:extLst>
              <a:ext uri="{FF2B5EF4-FFF2-40B4-BE49-F238E27FC236}">
                <a16:creationId xmlns:a16="http://schemas.microsoft.com/office/drawing/2014/main" id="{6A282F9A-0D28-CF7A-06B4-E549A0FE92BE}"/>
              </a:ext>
            </a:extLst>
          </p:cNvPr>
          <p:cNvSpPr/>
          <p:nvPr/>
        </p:nvSpPr>
        <p:spPr>
          <a:xfrm>
            <a:off x="8277018" y="2000250"/>
            <a:ext cx="1409664" cy="1038224"/>
          </a:xfrm>
          <a:prstGeom prst="roundRect">
            <a:avLst>
              <a:gd name="adj" fmla="val 22018"/>
            </a:avLst>
          </a:prstGeom>
          <a:solidFill>
            <a:srgbClr val="FFFFFF"/>
          </a:solidFill>
          <a:ln w="33020">
            <a:solidFill>
              <a:srgbClr val="1A237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28" name="Picture 27" descr="image.png">
            <a:extLst>
              <a:ext uri="{FF2B5EF4-FFF2-40B4-BE49-F238E27FC236}">
                <a16:creationId xmlns:a16="http://schemas.microsoft.com/office/drawing/2014/main" id="{68C06C91-748C-405D-BDD0-3313926BBBCB}"/>
              </a:ext>
            </a:extLst>
          </p:cNvPr>
          <p:cNvPicPr>
            <a:picLocks noChangeAspect="1"/>
          </p:cNvPicPr>
          <p:nvPr/>
        </p:nvPicPr>
        <p:blipFill>
          <a:blip r:embed="rId7">
            <a:alphaModFix/>
          </a:blip>
          <a:stretch>
            <a:fillRect/>
          </a:stretch>
        </p:blipFill>
        <p:spPr>
          <a:xfrm>
            <a:off x="8819929" y="2308662"/>
            <a:ext cx="342891" cy="183274"/>
          </a:xfrm>
          <a:prstGeom prst="rect">
            <a:avLst/>
          </a:prstGeom>
        </p:spPr>
      </p:pic>
      <p:sp>
        <p:nvSpPr>
          <p:cNvPr id="29" name="TextBox 28">
            <a:extLst>
              <a:ext uri="{FF2B5EF4-FFF2-40B4-BE49-F238E27FC236}">
                <a16:creationId xmlns:a16="http://schemas.microsoft.com/office/drawing/2014/main" id="{9C4E6FF1-4127-6F06-7C13-277D15E98216}"/>
              </a:ext>
            </a:extLst>
          </p:cNvPr>
          <p:cNvSpPr txBox="1"/>
          <p:nvPr/>
        </p:nvSpPr>
        <p:spPr>
          <a:xfrm>
            <a:off x="8386239" y="2594368"/>
            <a:ext cx="1191225" cy="326243"/>
          </a:xfrm>
          <a:prstGeom prst="rect">
            <a:avLst/>
          </a:prstGeom>
          <a:noFill/>
        </p:spPr>
        <p:txBody>
          <a:bodyPr wrap="none" lIns="73152" tIns="54864" rIns="73152" bIns="54864" anchor="ctr">
            <a:spAutoFit/>
          </a:bodyPr>
          <a:lstStyle/>
          <a:p>
            <a:pPr algn="ctr">
              <a:spcBef>
                <a:spcPts val="0"/>
              </a:spcBef>
              <a:spcAft>
                <a:spcPts val="0"/>
              </a:spcAft>
            </a:pPr>
            <a:r>
              <a:rPr sz="1400" b="1">
                <a:solidFill>
                  <a:srgbClr val="263238"/>
                </a:solidFill>
                <a:latin typeface="Times New Roman" panose="02020603050405020304" pitchFamily="18" charset="0"/>
                <a:cs typeface="Times New Roman" panose="02020603050405020304" pitchFamily="18" charset="0"/>
              </a:rPr>
              <a:t>Improvement</a:t>
            </a:r>
          </a:p>
        </p:txBody>
      </p:sp>
      <p:pic>
        <p:nvPicPr>
          <p:cNvPr id="30" name="Picture 29" descr="image.png">
            <a:extLst>
              <a:ext uri="{FF2B5EF4-FFF2-40B4-BE49-F238E27FC236}">
                <a16:creationId xmlns:a16="http://schemas.microsoft.com/office/drawing/2014/main" id="{486BF083-9E2A-7F44-5152-305FAF4179D3}"/>
              </a:ext>
            </a:extLst>
          </p:cNvPr>
          <p:cNvPicPr>
            <a:picLocks noChangeAspect="1"/>
          </p:cNvPicPr>
          <p:nvPr/>
        </p:nvPicPr>
        <p:blipFill>
          <a:blip r:embed="rId3">
            <a:alphaModFix/>
          </a:blip>
          <a:stretch>
            <a:fillRect/>
          </a:stretch>
        </p:blipFill>
        <p:spPr>
          <a:xfrm>
            <a:off x="9839079" y="2431732"/>
            <a:ext cx="228594" cy="165734"/>
          </a:xfrm>
          <a:prstGeom prst="rect">
            <a:avLst/>
          </a:prstGeom>
        </p:spPr>
      </p:pic>
      <p:sp>
        <p:nvSpPr>
          <p:cNvPr id="31" name="Rounded Rectangle 25">
            <a:extLst>
              <a:ext uri="{FF2B5EF4-FFF2-40B4-BE49-F238E27FC236}">
                <a16:creationId xmlns:a16="http://schemas.microsoft.com/office/drawing/2014/main" id="{9ECB951C-9008-81C4-44E1-216FA428E27C}"/>
              </a:ext>
            </a:extLst>
          </p:cNvPr>
          <p:cNvSpPr/>
          <p:nvPr/>
        </p:nvSpPr>
        <p:spPr>
          <a:xfrm>
            <a:off x="10210544" y="2000250"/>
            <a:ext cx="1409664" cy="1038224"/>
          </a:xfrm>
          <a:prstGeom prst="roundRect">
            <a:avLst>
              <a:gd name="adj" fmla="val 22018"/>
            </a:avLst>
          </a:prstGeom>
          <a:solidFill>
            <a:srgbClr val="FFFFFF"/>
          </a:solidFill>
          <a:ln w="33020">
            <a:solidFill>
              <a:srgbClr val="1A237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32" name="Picture 31" descr="image.png">
            <a:extLst>
              <a:ext uri="{FF2B5EF4-FFF2-40B4-BE49-F238E27FC236}">
                <a16:creationId xmlns:a16="http://schemas.microsoft.com/office/drawing/2014/main" id="{9F416650-436E-31E1-5A5A-13DE82AB9996}"/>
              </a:ext>
            </a:extLst>
          </p:cNvPr>
          <p:cNvPicPr>
            <a:picLocks noChangeAspect="1"/>
          </p:cNvPicPr>
          <p:nvPr/>
        </p:nvPicPr>
        <p:blipFill>
          <a:blip r:embed="rId8">
            <a:alphaModFix/>
          </a:blip>
          <a:stretch>
            <a:fillRect/>
          </a:stretch>
        </p:blipFill>
        <p:spPr>
          <a:xfrm>
            <a:off x="10743931" y="2267278"/>
            <a:ext cx="342891" cy="266043"/>
          </a:xfrm>
          <a:prstGeom prst="rect">
            <a:avLst/>
          </a:prstGeom>
        </p:spPr>
      </p:pic>
      <p:sp>
        <p:nvSpPr>
          <p:cNvPr id="33" name="TextBox 32">
            <a:extLst>
              <a:ext uri="{FF2B5EF4-FFF2-40B4-BE49-F238E27FC236}">
                <a16:creationId xmlns:a16="http://schemas.microsoft.com/office/drawing/2014/main" id="{64D9FF9D-EB70-EA2C-C775-0BD593171841}"/>
              </a:ext>
            </a:extLst>
          </p:cNvPr>
          <p:cNvSpPr txBox="1"/>
          <p:nvPr/>
        </p:nvSpPr>
        <p:spPr>
          <a:xfrm>
            <a:off x="10383051" y="2594368"/>
            <a:ext cx="1064650" cy="326243"/>
          </a:xfrm>
          <a:prstGeom prst="rect">
            <a:avLst/>
          </a:prstGeom>
          <a:noFill/>
        </p:spPr>
        <p:txBody>
          <a:bodyPr wrap="none" lIns="73152" tIns="54864" rIns="73152" bIns="54864" anchor="ctr">
            <a:spAutoFit/>
          </a:bodyPr>
          <a:lstStyle/>
          <a:p>
            <a:pPr algn="ctr">
              <a:spcBef>
                <a:spcPts val="0"/>
              </a:spcBef>
              <a:spcAft>
                <a:spcPts val="0"/>
              </a:spcAft>
            </a:pPr>
            <a:r>
              <a:rPr sz="1400" b="1">
                <a:solidFill>
                  <a:srgbClr val="263238"/>
                </a:solidFill>
                <a:latin typeface="Times New Roman" panose="02020603050405020304" pitchFamily="18" charset="0"/>
                <a:cs typeface="Times New Roman" panose="02020603050405020304" pitchFamily="18" charset="0"/>
              </a:rPr>
              <a:t>Recognition</a:t>
            </a:r>
          </a:p>
        </p:txBody>
      </p:sp>
      <p:sp>
        <p:nvSpPr>
          <p:cNvPr id="34" name="Rounded Rectangle 28">
            <a:extLst>
              <a:ext uri="{FF2B5EF4-FFF2-40B4-BE49-F238E27FC236}">
                <a16:creationId xmlns:a16="http://schemas.microsoft.com/office/drawing/2014/main" id="{F38174ED-AD29-4FA8-45B8-753D6AD80D14}"/>
              </a:ext>
            </a:extLst>
          </p:cNvPr>
          <p:cNvSpPr/>
          <p:nvPr/>
        </p:nvSpPr>
        <p:spPr>
          <a:xfrm>
            <a:off x="571485" y="3999061"/>
            <a:ext cx="6105372" cy="1028700"/>
          </a:xfrm>
          <a:prstGeom prst="roundRect">
            <a:avLst>
              <a:gd name="adj" fmla="val 22222"/>
            </a:avLst>
          </a:prstGeom>
          <a:solidFill>
            <a:srgbClr val="E0F2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35" name="Round Same Side Corner Rectangle 29">
            <a:extLst>
              <a:ext uri="{FF2B5EF4-FFF2-40B4-BE49-F238E27FC236}">
                <a16:creationId xmlns:a16="http://schemas.microsoft.com/office/drawing/2014/main" id="{55BD2303-F880-48B3-4CD2-8AE34E4721AF}"/>
              </a:ext>
            </a:extLst>
          </p:cNvPr>
          <p:cNvSpPr/>
          <p:nvPr/>
        </p:nvSpPr>
        <p:spPr>
          <a:xfrm rot="16200000">
            <a:off x="139685" y="4430862"/>
            <a:ext cx="1028700" cy="165100"/>
          </a:xfrm>
          <a:prstGeom prst="round2SameRect">
            <a:avLst>
              <a:gd name="adj1" fmla="val 50000"/>
              <a:gd name="adj2" fmla="val 0"/>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36" name="Picture 35" descr="image.png">
            <a:extLst>
              <a:ext uri="{FF2B5EF4-FFF2-40B4-BE49-F238E27FC236}">
                <a16:creationId xmlns:a16="http://schemas.microsoft.com/office/drawing/2014/main" id="{160C7D9B-0900-C08D-73AD-5932ABFA79AB}"/>
              </a:ext>
            </a:extLst>
          </p:cNvPr>
          <p:cNvPicPr>
            <a:picLocks noChangeAspect="1"/>
          </p:cNvPicPr>
          <p:nvPr/>
        </p:nvPicPr>
        <p:blipFill>
          <a:blip r:embed="rId9">
            <a:alphaModFix/>
          </a:blip>
          <a:stretch>
            <a:fillRect/>
          </a:stretch>
        </p:blipFill>
        <p:spPr>
          <a:xfrm>
            <a:off x="857228" y="4218697"/>
            <a:ext cx="190495" cy="151279"/>
          </a:xfrm>
          <a:prstGeom prst="rect">
            <a:avLst/>
          </a:prstGeom>
        </p:spPr>
      </p:pic>
      <p:sp>
        <p:nvSpPr>
          <p:cNvPr id="37" name="Rounded Rectangle 31">
            <a:extLst>
              <a:ext uri="{FF2B5EF4-FFF2-40B4-BE49-F238E27FC236}">
                <a16:creationId xmlns:a16="http://schemas.microsoft.com/office/drawing/2014/main" id="{5D90F173-DFEA-6C32-EC2B-602329A3C3C2}"/>
              </a:ext>
            </a:extLst>
          </p:cNvPr>
          <p:cNvSpPr/>
          <p:nvPr/>
        </p:nvSpPr>
        <p:spPr>
          <a:xfrm>
            <a:off x="857228" y="4494362"/>
            <a:ext cx="628634" cy="266699"/>
          </a:xfrm>
          <a:prstGeom prst="roundRect">
            <a:avLst>
              <a:gd name="adj" fmla="val 14285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38" name="TextBox 37">
            <a:extLst>
              <a:ext uri="{FF2B5EF4-FFF2-40B4-BE49-F238E27FC236}">
                <a16:creationId xmlns:a16="http://schemas.microsoft.com/office/drawing/2014/main" id="{40C11FDC-4C66-EEBA-2477-0B40C273CEEA}"/>
              </a:ext>
            </a:extLst>
          </p:cNvPr>
          <p:cNvSpPr txBox="1"/>
          <p:nvPr/>
        </p:nvSpPr>
        <p:spPr>
          <a:xfrm>
            <a:off x="857228" y="4479981"/>
            <a:ext cx="601383" cy="295466"/>
          </a:xfrm>
          <a:prstGeom prst="rect">
            <a:avLst/>
          </a:prstGeom>
          <a:noFill/>
        </p:spPr>
        <p:txBody>
          <a:bodyPr wrap="none" lIns="73152" tIns="54864" rIns="73152" bIns="54864" anchor="ctr">
            <a:spAutoFit/>
          </a:bodyPr>
          <a:lstStyle/>
          <a:p>
            <a:pPr algn="l">
              <a:spcBef>
                <a:spcPts val="0"/>
              </a:spcBef>
              <a:spcAft>
                <a:spcPts val="0"/>
              </a:spcAft>
            </a:pPr>
            <a:r>
              <a:rPr sz="1200" b="0">
                <a:solidFill>
                  <a:srgbClr val="00796B"/>
                </a:solidFill>
                <a:latin typeface="Times New Roman" panose="02020603050405020304" pitchFamily="18" charset="0"/>
                <a:cs typeface="Times New Roman" panose="02020603050405020304" pitchFamily="18" charset="0"/>
              </a:rPr>
              <a:t>Timely</a:t>
            </a:r>
          </a:p>
        </p:txBody>
      </p:sp>
      <p:sp>
        <p:nvSpPr>
          <p:cNvPr id="39" name="Rounded Rectangle 33">
            <a:extLst>
              <a:ext uri="{FF2B5EF4-FFF2-40B4-BE49-F238E27FC236}">
                <a16:creationId xmlns:a16="http://schemas.microsoft.com/office/drawing/2014/main" id="{7D6FC467-0D2A-E5FE-AAC4-445BB7580421}"/>
              </a:ext>
            </a:extLst>
          </p:cNvPr>
          <p:cNvSpPr/>
          <p:nvPr/>
        </p:nvSpPr>
        <p:spPr>
          <a:xfrm>
            <a:off x="1581110" y="4494362"/>
            <a:ext cx="704832" cy="266699"/>
          </a:xfrm>
          <a:prstGeom prst="roundRect">
            <a:avLst>
              <a:gd name="adj" fmla="val 14285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40" name="TextBox 39">
            <a:extLst>
              <a:ext uri="{FF2B5EF4-FFF2-40B4-BE49-F238E27FC236}">
                <a16:creationId xmlns:a16="http://schemas.microsoft.com/office/drawing/2014/main" id="{6BD31968-A6CD-B674-FCB3-A27699E2D87A}"/>
              </a:ext>
            </a:extLst>
          </p:cNvPr>
          <p:cNvSpPr txBox="1"/>
          <p:nvPr/>
        </p:nvSpPr>
        <p:spPr>
          <a:xfrm>
            <a:off x="1581110" y="4479981"/>
            <a:ext cx="654282" cy="295466"/>
          </a:xfrm>
          <a:prstGeom prst="rect">
            <a:avLst/>
          </a:prstGeom>
          <a:noFill/>
        </p:spPr>
        <p:txBody>
          <a:bodyPr wrap="none" lIns="73152" tIns="54864" rIns="73152" bIns="54864" anchor="ctr">
            <a:spAutoFit/>
          </a:bodyPr>
          <a:lstStyle/>
          <a:p>
            <a:pPr algn="l">
              <a:spcBef>
                <a:spcPts val="0"/>
              </a:spcBef>
              <a:spcAft>
                <a:spcPts val="0"/>
              </a:spcAft>
            </a:pPr>
            <a:r>
              <a:rPr sz="1200" b="0" dirty="0">
                <a:solidFill>
                  <a:srgbClr val="00796B"/>
                </a:solidFill>
                <a:latin typeface="Times New Roman" panose="02020603050405020304" pitchFamily="18" charset="0"/>
                <a:cs typeface="Times New Roman" panose="02020603050405020304" pitchFamily="18" charset="0"/>
              </a:rPr>
              <a:t>Specific</a:t>
            </a:r>
          </a:p>
        </p:txBody>
      </p:sp>
      <p:sp>
        <p:nvSpPr>
          <p:cNvPr id="41" name="Rounded Rectangle 35">
            <a:extLst>
              <a:ext uri="{FF2B5EF4-FFF2-40B4-BE49-F238E27FC236}">
                <a16:creationId xmlns:a16="http://schemas.microsoft.com/office/drawing/2014/main" id="{902568A0-9105-D9F4-9BE2-8D89AC69AF99}"/>
              </a:ext>
            </a:extLst>
          </p:cNvPr>
          <p:cNvSpPr/>
          <p:nvPr/>
        </p:nvSpPr>
        <p:spPr>
          <a:xfrm>
            <a:off x="2381190" y="4494362"/>
            <a:ext cx="981050" cy="266699"/>
          </a:xfrm>
          <a:prstGeom prst="roundRect">
            <a:avLst>
              <a:gd name="adj" fmla="val 14285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0ED2DA68-7DC6-B374-EF67-54FB2122E704}"/>
              </a:ext>
            </a:extLst>
          </p:cNvPr>
          <p:cNvSpPr txBox="1"/>
          <p:nvPr/>
        </p:nvSpPr>
        <p:spPr>
          <a:xfrm>
            <a:off x="2381190" y="4479981"/>
            <a:ext cx="936410" cy="295466"/>
          </a:xfrm>
          <a:prstGeom prst="rect">
            <a:avLst/>
          </a:prstGeom>
          <a:noFill/>
        </p:spPr>
        <p:txBody>
          <a:bodyPr wrap="none" lIns="73152" tIns="54864" rIns="73152" bIns="54864" anchor="ctr">
            <a:spAutoFit/>
          </a:bodyPr>
          <a:lstStyle/>
          <a:p>
            <a:pPr algn="l">
              <a:spcBef>
                <a:spcPts val="0"/>
              </a:spcBef>
              <a:spcAft>
                <a:spcPts val="0"/>
              </a:spcAft>
            </a:pPr>
            <a:r>
              <a:rPr sz="1200" b="0" dirty="0">
                <a:solidFill>
                  <a:srgbClr val="00796B"/>
                </a:solidFill>
                <a:latin typeface="Times New Roman" panose="02020603050405020304" pitchFamily="18" charset="0"/>
                <a:cs typeface="Times New Roman" panose="02020603050405020304" pitchFamily="18" charset="0"/>
              </a:rPr>
              <a:t>Constructive</a:t>
            </a:r>
          </a:p>
        </p:txBody>
      </p:sp>
      <p:sp>
        <p:nvSpPr>
          <p:cNvPr id="43" name="Rounded Rectangle 37">
            <a:extLst>
              <a:ext uri="{FF2B5EF4-FFF2-40B4-BE49-F238E27FC236}">
                <a16:creationId xmlns:a16="http://schemas.microsoft.com/office/drawing/2014/main" id="{4241A40A-4A83-D594-BDFC-23FF2722B3C2}"/>
              </a:ext>
            </a:extLst>
          </p:cNvPr>
          <p:cNvSpPr/>
          <p:nvPr/>
        </p:nvSpPr>
        <p:spPr>
          <a:xfrm>
            <a:off x="3467013" y="4513411"/>
            <a:ext cx="1152496" cy="266699"/>
          </a:xfrm>
          <a:prstGeom prst="roundRect">
            <a:avLst>
              <a:gd name="adj" fmla="val 142857"/>
            </a:avLst>
          </a:prstGeom>
          <a:solidFill>
            <a:srgbClr val="00968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44" name="TextBox 43">
            <a:extLst>
              <a:ext uri="{FF2B5EF4-FFF2-40B4-BE49-F238E27FC236}">
                <a16:creationId xmlns:a16="http://schemas.microsoft.com/office/drawing/2014/main" id="{F53DF969-94D4-4CA9-C844-2E1D8B8076F1}"/>
              </a:ext>
            </a:extLst>
          </p:cNvPr>
          <p:cNvSpPr txBox="1"/>
          <p:nvPr/>
        </p:nvSpPr>
        <p:spPr>
          <a:xfrm>
            <a:off x="3467013" y="4479981"/>
            <a:ext cx="1107932" cy="295466"/>
          </a:xfrm>
          <a:prstGeom prst="rect">
            <a:avLst/>
          </a:prstGeom>
          <a:noFill/>
        </p:spPr>
        <p:txBody>
          <a:bodyPr wrap="square" lIns="73152" tIns="54864" rIns="73152" bIns="54864" anchor="ctr">
            <a:spAutoFit/>
          </a:bodyPr>
          <a:lstStyle/>
          <a:p>
            <a:pPr algn="l">
              <a:spcBef>
                <a:spcPts val="0"/>
              </a:spcBef>
              <a:spcAft>
                <a:spcPts val="0"/>
              </a:spcAft>
            </a:pPr>
            <a:r>
              <a:rPr sz="1200" b="0" dirty="0">
                <a:solidFill>
                  <a:srgbClr val="FFFFFF"/>
                </a:solidFill>
                <a:latin typeface="Times New Roman" panose="02020603050405020304" pitchFamily="18" charset="0"/>
                <a:cs typeface="Times New Roman" panose="02020603050405020304" pitchFamily="18" charset="0"/>
              </a:rPr>
              <a:t>Future-oriented</a:t>
            </a:r>
          </a:p>
        </p:txBody>
      </p:sp>
      <p:sp>
        <p:nvSpPr>
          <p:cNvPr id="45" name="Rounded Rectangle 39">
            <a:extLst>
              <a:ext uri="{FF2B5EF4-FFF2-40B4-BE49-F238E27FC236}">
                <a16:creationId xmlns:a16="http://schemas.microsoft.com/office/drawing/2014/main" id="{C29B60C4-67C9-B924-BDCC-7965747A6C5D}"/>
              </a:ext>
            </a:extLst>
          </p:cNvPr>
          <p:cNvSpPr/>
          <p:nvPr/>
        </p:nvSpPr>
        <p:spPr>
          <a:xfrm>
            <a:off x="6914977" y="3999062"/>
            <a:ext cx="4705232" cy="1028700"/>
          </a:xfrm>
          <a:prstGeom prst="roundRect">
            <a:avLst>
              <a:gd name="adj" fmla="val 22222"/>
            </a:avLst>
          </a:prstGeom>
          <a:solidFill>
            <a:srgbClr val="E8EAF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46" name="Round Same Side Corner Rectangle 40">
            <a:extLst>
              <a:ext uri="{FF2B5EF4-FFF2-40B4-BE49-F238E27FC236}">
                <a16:creationId xmlns:a16="http://schemas.microsoft.com/office/drawing/2014/main" id="{7E33FC22-C9E8-55D0-C38D-328F6EDB436C}"/>
              </a:ext>
            </a:extLst>
          </p:cNvPr>
          <p:cNvSpPr/>
          <p:nvPr/>
        </p:nvSpPr>
        <p:spPr>
          <a:xfrm rot="16200000">
            <a:off x="6483177" y="4430862"/>
            <a:ext cx="1028700" cy="16510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47" name="Picture 46" descr="image.png">
            <a:extLst>
              <a:ext uri="{FF2B5EF4-FFF2-40B4-BE49-F238E27FC236}">
                <a16:creationId xmlns:a16="http://schemas.microsoft.com/office/drawing/2014/main" id="{90DA7429-2791-A757-DF5D-68BFD36079EF}"/>
              </a:ext>
            </a:extLst>
          </p:cNvPr>
          <p:cNvPicPr>
            <a:picLocks noChangeAspect="1"/>
          </p:cNvPicPr>
          <p:nvPr/>
        </p:nvPicPr>
        <p:blipFill>
          <a:blip r:embed="rId10">
            <a:alphaModFix/>
          </a:blip>
          <a:stretch>
            <a:fillRect/>
          </a:stretch>
        </p:blipFill>
        <p:spPr>
          <a:xfrm>
            <a:off x="7200719" y="4224300"/>
            <a:ext cx="190495" cy="140073"/>
          </a:xfrm>
          <a:prstGeom prst="rect">
            <a:avLst/>
          </a:prstGeom>
        </p:spPr>
      </p:pic>
      <p:sp>
        <p:nvSpPr>
          <p:cNvPr id="48" name="TextBox 47">
            <a:extLst>
              <a:ext uri="{FF2B5EF4-FFF2-40B4-BE49-F238E27FC236}">
                <a16:creationId xmlns:a16="http://schemas.microsoft.com/office/drawing/2014/main" id="{B7CA0651-6B5B-B06B-0BB7-32C7A4BE1256}"/>
              </a:ext>
            </a:extLst>
          </p:cNvPr>
          <p:cNvSpPr txBox="1"/>
          <p:nvPr/>
        </p:nvSpPr>
        <p:spPr>
          <a:xfrm>
            <a:off x="7200719" y="4425748"/>
            <a:ext cx="4181370" cy="480131"/>
          </a:xfrm>
          <a:prstGeom prst="rect">
            <a:avLst/>
          </a:prstGeom>
          <a:noFill/>
        </p:spPr>
        <p:txBody>
          <a:bodyPr wrap="square" lIns="73152" tIns="54864" rIns="73152" bIns="54864" anchor="ctr">
            <a:spAutoFit/>
          </a:bodyPr>
          <a:lstStyle/>
          <a:p>
            <a:pPr algn="l">
              <a:spcBef>
                <a:spcPts val="0"/>
              </a:spcBef>
              <a:spcAft>
                <a:spcPts val="0"/>
              </a:spcAft>
            </a:pPr>
            <a:r>
              <a:rPr sz="1200" b="0">
                <a:solidFill>
                  <a:srgbClr val="3949AB"/>
                </a:solidFill>
                <a:latin typeface="Times New Roman" panose="02020603050405020304" pitchFamily="18" charset="0"/>
                <a:cs typeface="Times New Roman" panose="02020603050405020304" pitchFamily="18" charset="0"/>
              </a:rPr>
              <a:t>Platforms facilitate ongoing feedback and development conversations.</a:t>
            </a:r>
          </a:p>
        </p:txBody>
      </p:sp>
      <p:sp>
        <p:nvSpPr>
          <p:cNvPr id="49" name="TextBox 48">
            <a:extLst>
              <a:ext uri="{FF2B5EF4-FFF2-40B4-BE49-F238E27FC236}">
                <a16:creationId xmlns:a16="http://schemas.microsoft.com/office/drawing/2014/main" id="{EBF3CE4D-91E0-F301-D5EB-CCBA1A732FB2}"/>
              </a:ext>
            </a:extLst>
          </p:cNvPr>
          <p:cNvSpPr txBox="1"/>
          <p:nvPr/>
        </p:nvSpPr>
        <p:spPr>
          <a:xfrm>
            <a:off x="4976091" y="3324757"/>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11-12</a:t>
            </a:r>
          </a:p>
        </p:txBody>
      </p:sp>
    </p:spTree>
  </p:cSld>
  <p:clrMapOvr>
    <a:masterClrMapping/>
  </p:clrMapOvr>
  <p:transition advTm="94571">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76517" y="971365"/>
            <a:ext cx="4156843" cy="498598"/>
          </a:xfrm>
          <a:prstGeom prst="rect">
            <a:avLst/>
          </a:prstGeom>
          <a:noFill/>
        </p:spPr>
        <p:txBody>
          <a:bodyPr wrap="none" lIns="73152" tIns="54864" rIns="73152" bIns="54864" anchor="ctr">
            <a:spAutoFit/>
          </a:bodyPr>
          <a:lstStyle/>
          <a:p>
            <a:pPr algn="ctr" defTabSz="685800" fontAlgn="base">
              <a:lnSpc>
                <a:spcPct val="90000"/>
              </a:lnSpc>
              <a:spcBef>
                <a:spcPct val="0"/>
              </a:spcBef>
              <a:spcAft>
                <a:spcPct val="0"/>
              </a:spcAft>
            </a:pPr>
            <a:r>
              <a:rPr sz="2800" b="1" dirty="0">
                <a:latin typeface="Times New Roman" panose="02020603050405020304" pitchFamily="18" charset="0"/>
                <a:ea typeface="+mj-ea"/>
                <a:cs typeface="Times New Roman" panose="02020603050405020304" pitchFamily="18" charset="0"/>
              </a:rPr>
              <a:t>Appraisal Interview Hints</a:t>
            </a:r>
          </a:p>
        </p:txBody>
      </p:sp>
      <p:sp>
        <p:nvSpPr>
          <p:cNvPr id="6" name="Rounded Rectangle 5"/>
          <p:cNvSpPr/>
          <p:nvPr/>
        </p:nvSpPr>
        <p:spPr>
          <a:xfrm>
            <a:off x="571485" y="1904999"/>
            <a:ext cx="3514637" cy="1038224"/>
          </a:xfrm>
          <a:prstGeom prst="roundRect">
            <a:avLst>
              <a:gd name="adj" fmla="val 2201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7" name="Round Same Side Corner Rectangle 6"/>
          <p:cNvSpPr/>
          <p:nvPr/>
        </p:nvSpPr>
        <p:spPr>
          <a:xfrm rot="16200000">
            <a:off x="118413" y="2358071"/>
            <a:ext cx="1038224" cy="13208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8" name="Picture 7" descr="image.png"/>
          <p:cNvPicPr>
            <a:picLocks noChangeAspect="1"/>
          </p:cNvPicPr>
          <p:nvPr/>
        </p:nvPicPr>
        <p:blipFill>
          <a:blip r:embed="rId2">
            <a:alphaModFix/>
          </a:blip>
          <a:stretch>
            <a:fillRect/>
          </a:stretch>
        </p:blipFill>
        <p:spPr>
          <a:xfrm>
            <a:off x="800079" y="2257425"/>
            <a:ext cx="380990" cy="323849"/>
          </a:xfrm>
          <a:prstGeom prst="rect">
            <a:avLst/>
          </a:prstGeom>
        </p:spPr>
      </p:pic>
      <p:sp>
        <p:nvSpPr>
          <p:cNvPr id="9" name="TextBox 8"/>
          <p:cNvSpPr txBox="1"/>
          <p:nvPr/>
        </p:nvSpPr>
        <p:spPr>
          <a:xfrm>
            <a:off x="1323941" y="2240840"/>
            <a:ext cx="2364686" cy="357021"/>
          </a:xfrm>
          <a:prstGeom prst="rect">
            <a:avLst/>
          </a:prstGeom>
          <a:noFill/>
        </p:spPr>
        <p:txBody>
          <a:bodyPr wrap="none" lIns="73152" tIns="54864" rIns="73152" bIns="54864" anchor="ctr">
            <a:spAutoFit/>
          </a:bodyPr>
          <a:lstStyle/>
          <a:p>
            <a:pPr algn="l">
              <a:spcBef>
                <a:spcPts val="0"/>
              </a:spcBef>
              <a:spcAft>
                <a:spcPts val="0"/>
              </a:spcAft>
            </a:pPr>
            <a:r>
              <a:rPr sz="1600" b="0">
                <a:solidFill>
                  <a:srgbClr val="37474F"/>
                </a:solidFill>
                <a:latin typeface="Times New Roman" panose="02020603050405020304" pitchFamily="18" charset="0"/>
                <a:cs typeface="Times New Roman" panose="02020603050405020304" pitchFamily="18" charset="0"/>
              </a:rPr>
              <a:t>Prepare objective evidence</a:t>
            </a:r>
          </a:p>
        </p:txBody>
      </p:sp>
      <p:sp>
        <p:nvSpPr>
          <p:cNvPr id="10" name="Rounded Rectangle 9"/>
          <p:cNvSpPr/>
          <p:nvPr/>
        </p:nvSpPr>
        <p:spPr>
          <a:xfrm>
            <a:off x="4228994" y="1904999"/>
            <a:ext cx="3514637" cy="1038224"/>
          </a:xfrm>
          <a:prstGeom prst="roundRect">
            <a:avLst>
              <a:gd name="adj" fmla="val 2201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11" name="Round Same Side Corner Rectangle 10"/>
          <p:cNvSpPr/>
          <p:nvPr/>
        </p:nvSpPr>
        <p:spPr>
          <a:xfrm rot="16200000">
            <a:off x="3775922" y="2358071"/>
            <a:ext cx="1038224" cy="13208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12" name="Picture 11" descr="image.png"/>
          <p:cNvPicPr>
            <a:picLocks noChangeAspect="1"/>
          </p:cNvPicPr>
          <p:nvPr/>
        </p:nvPicPr>
        <p:blipFill>
          <a:blip r:embed="rId3">
            <a:alphaModFix/>
          </a:blip>
          <a:stretch>
            <a:fillRect/>
          </a:stretch>
        </p:blipFill>
        <p:spPr>
          <a:xfrm>
            <a:off x="4457588" y="2257425"/>
            <a:ext cx="380990" cy="323849"/>
          </a:xfrm>
          <a:prstGeom prst="rect">
            <a:avLst/>
          </a:prstGeom>
        </p:spPr>
      </p:pic>
      <p:sp>
        <p:nvSpPr>
          <p:cNvPr id="13" name="TextBox 12"/>
          <p:cNvSpPr txBox="1"/>
          <p:nvPr/>
        </p:nvSpPr>
        <p:spPr>
          <a:xfrm>
            <a:off x="4981450" y="2240840"/>
            <a:ext cx="2797497" cy="357021"/>
          </a:xfrm>
          <a:prstGeom prst="rect">
            <a:avLst/>
          </a:prstGeom>
          <a:noFill/>
        </p:spPr>
        <p:txBody>
          <a:bodyPr wrap="none" lIns="73152" tIns="54864" rIns="73152" bIns="54864" anchor="ctr">
            <a:spAutoFit/>
          </a:bodyPr>
          <a:lstStyle/>
          <a:p>
            <a:pPr algn="l">
              <a:spcBef>
                <a:spcPts val="0"/>
              </a:spcBef>
              <a:spcAft>
                <a:spcPts val="0"/>
              </a:spcAft>
            </a:pPr>
            <a:r>
              <a:rPr sz="1600" b="0">
                <a:solidFill>
                  <a:srgbClr val="37474F"/>
                </a:solidFill>
                <a:latin typeface="Times New Roman" panose="02020603050405020304" pitchFamily="18" charset="0"/>
                <a:cs typeface="Times New Roman" panose="02020603050405020304" pitchFamily="18" charset="0"/>
              </a:rPr>
              <a:t>Focus on behaviors &amp; outcomes</a:t>
            </a:r>
          </a:p>
        </p:txBody>
      </p:sp>
      <p:sp>
        <p:nvSpPr>
          <p:cNvPr id="14" name="Rounded Rectangle 13"/>
          <p:cNvSpPr/>
          <p:nvPr/>
        </p:nvSpPr>
        <p:spPr>
          <a:xfrm>
            <a:off x="571485" y="3086100"/>
            <a:ext cx="3514637" cy="1038224"/>
          </a:xfrm>
          <a:prstGeom prst="roundRect">
            <a:avLst>
              <a:gd name="adj" fmla="val 2201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15" name="Round Same Side Corner Rectangle 14"/>
          <p:cNvSpPr/>
          <p:nvPr/>
        </p:nvSpPr>
        <p:spPr>
          <a:xfrm rot="16200000">
            <a:off x="118413" y="3539172"/>
            <a:ext cx="1038224" cy="13208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16" name="Picture 15" descr="image.png"/>
          <p:cNvPicPr>
            <a:picLocks noChangeAspect="1"/>
          </p:cNvPicPr>
          <p:nvPr/>
        </p:nvPicPr>
        <p:blipFill>
          <a:blip r:embed="rId4">
            <a:alphaModFix/>
          </a:blip>
          <a:stretch>
            <a:fillRect/>
          </a:stretch>
        </p:blipFill>
        <p:spPr>
          <a:xfrm>
            <a:off x="800079" y="3438525"/>
            <a:ext cx="380990" cy="323849"/>
          </a:xfrm>
          <a:prstGeom prst="rect">
            <a:avLst/>
          </a:prstGeom>
        </p:spPr>
      </p:pic>
      <p:sp>
        <p:nvSpPr>
          <p:cNvPr id="17" name="TextBox 16"/>
          <p:cNvSpPr txBox="1"/>
          <p:nvPr/>
        </p:nvSpPr>
        <p:spPr>
          <a:xfrm>
            <a:off x="1323941" y="3421939"/>
            <a:ext cx="2555443" cy="357021"/>
          </a:xfrm>
          <a:prstGeom prst="rect">
            <a:avLst/>
          </a:prstGeom>
          <a:noFill/>
        </p:spPr>
        <p:txBody>
          <a:bodyPr wrap="none" lIns="73152" tIns="54864" rIns="73152" bIns="54864" anchor="ctr">
            <a:spAutoFit/>
          </a:bodyPr>
          <a:lstStyle/>
          <a:p>
            <a:pPr algn="l">
              <a:spcBef>
                <a:spcPts val="0"/>
              </a:spcBef>
              <a:spcAft>
                <a:spcPts val="0"/>
              </a:spcAft>
            </a:pPr>
            <a:r>
              <a:rPr sz="1600" b="0">
                <a:solidFill>
                  <a:srgbClr val="37474F"/>
                </a:solidFill>
                <a:latin typeface="Times New Roman" panose="02020603050405020304" pitchFamily="18" charset="0"/>
                <a:cs typeface="Times New Roman" panose="02020603050405020304" pitchFamily="18" charset="0"/>
              </a:rPr>
              <a:t>Encourage two-way dialogue</a:t>
            </a:r>
          </a:p>
        </p:txBody>
      </p:sp>
      <p:sp>
        <p:nvSpPr>
          <p:cNvPr id="18" name="Rounded Rectangle 17"/>
          <p:cNvSpPr/>
          <p:nvPr/>
        </p:nvSpPr>
        <p:spPr>
          <a:xfrm>
            <a:off x="4228994" y="3086100"/>
            <a:ext cx="3514637" cy="1038224"/>
          </a:xfrm>
          <a:prstGeom prst="roundRect">
            <a:avLst>
              <a:gd name="adj" fmla="val 2201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19" name="Round Same Side Corner Rectangle 18"/>
          <p:cNvSpPr/>
          <p:nvPr/>
        </p:nvSpPr>
        <p:spPr>
          <a:xfrm rot="16200000">
            <a:off x="3775922" y="3539172"/>
            <a:ext cx="1038224" cy="13208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20" name="Picture 19" descr="image.png"/>
          <p:cNvPicPr>
            <a:picLocks noChangeAspect="1"/>
          </p:cNvPicPr>
          <p:nvPr/>
        </p:nvPicPr>
        <p:blipFill>
          <a:blip r:embed="rId5">
            <a:alphaModFix/>
          </a:blip>
          <a:stretch>
            <a:fillRect/>
          </a:stretch>
        </p:blipFill>
        <p:spPr>
          <a:xfrm>
            <a:off x="4457588" y="3438525"/>
            <a:ext cx="380990" cy="323849"/>
          </a:xfrm>
          <a:prstGeom prst="rect">
            <a:avLst/>
          </a:prstGeom>
        </p:spPr>
      </p:pic>
      <p:sp>
        <p:nvSpPr>
          <p:cNvPr id="21" name="TextBox 20"/>
          <p:cNvSpPr txBox="1"/>
          <p:nvPr/>
        </p:nvSpPr>
        <p:spPr>
          <a:xfrm>
            <a:off x="4981450" y="3421939"/>
            <a:ext cx="2690095" cy="357021"/>
          </a:xfrm>
          <a:prstGeom prst="rect">
            <a:avLst/>
          </a:prstGeom>
          <a:noFill/>
        </p:spPr>
        <p:txBody>
          <a:bodyPr wrap="none" lIns="73152" tIns="54864" rIns="73152" bIns="54864" anchor="ctr">
            <a:spAutoFit/>
          </a:bodyPr>
          <a:lstStyle/>
          <a:p>
            <a:pPr algn="l">
              <a:spcBef>
                <a:spcPts val="0"/>
              </a:spcBef>
              <a:spcAft>
                <a:spcPts val="0"/>
              </a:spcAft>
            </a:pPr>
            <a:r>
              <a:rPr sz="1600" b="0">
                <a:solidFill>
                  <a:srgbClr val="37474F"/>
                </a:solidFill>
                <a:latin typeface="Times New Roman" panose="02020603050405020304" pitchFamily="18" charset="0"/>
                <a:cs typeface="Times New Roman" panose="02020603050405020304" pitchFamily="18" charset="0"/>
              </a:rPr>
              <a:t>Discuss achievements &amp; needs</a:t>
            </a:r>
          </a:p>
        </p:txBody>
      </p:sp>
      <p:sp>
        <p:nvSpPr>
          <p:cNvPr id="22" name="Rounded Rectangle 21"/>
          <p:cNvSpPr/>
          <p:nvPr/>
        </p:nvSpPr>
        <p:spPr>
          <a:xfrm>
            <a:off x="571485" y="4267199"/>
            <a:ext cx="3514637" cy="1038224"/>
          </a:xfrm>
          <a:prstGeom prst="roundRect">
            <a:avLst>
              <a:gd name="adj" fmla="val 2201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23" name="Round Same Side Corner Rectangle 22"/>
          <p:cNvSpPr/>
          <p:nvPr/>
        </p:nvSpPr>
        <p:spPr>
          <a:xfrm rot="16200000">
            <a:off x="118413" y="4720271"/>
            <a:ext cx="1038224" cy="13208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24" name="Picture 23" descr="image.png"/>
          <p:cNvPicPr>
            <a:picLocks noChangeAspect="1"/>
          </p:cNvPicPr>
          <p:nvPr/>
        </p:nvPicPr>
        <p:blipFill>
          <a:blip r:embed="rId6">
            <a:alphaModFix/>
          </a:blip>
          <a:stretch>
            <a:fillRect/>
          </a:stretch>
        </p:blipFill>
        <p:spPr>
          <a:xfrm>
            <a:off x="800079" y="4633912"/>
            <a:ext cx="380990" cy="295274"/>
          </a:xfrm>
          <a:prstGeom prst="rect">
            <a:avLst/>
          </a:prstGeom>
        </p:spPr>
      </p:pic>
      <p:sp>
        <p:nvSpPr>
          <p:cNvPr id="25" name="TextBox 24"/>
          <p:cNvSpPr txBox="1"/>
          <p:nvPr/>
        </p:nvSpPr>
        <p:spPr>
          <a:xfrm>
            <a:off x="1323941" y="4603040"/>
            <a:ext cx="2759025" cy="357021"/>
          </a:xfrm>
          <a:prstGeom prst="rect">
            <a:avLst/>
          </a:prstGeom>
          <a:noFill/>
        </p:spPr>
        <p:txBody>
          <a:bodyPr wrap="none" lIns="73152" tIns="54864" rIns="73152" bIns="54864" anchor="ctr">
            <a:spAutoFit/>
          </a:bodyPr>
          <a:lstStyle/>
          <a:p>
            <a:pPr algn="l">
              <a:spcBef>
                <a:spcPts val="0"/>
              </a:spcBef>
              <a:spcAft>
                <a:spcPts val="0"/>
              </a:spcAft>
            </a:pPr>
            <a:r>
              <a:rPr sz="1600" b="0">
                <a:solidFill>
                  <a:srgbClr val="37474F"/>
                </a:solidFill>
                <a:latin typeface="Times New Roman" panose="02020603050405020304" pitchFamily="18" charset="0"/>
                <a:cs typeface="Times New Roman" panose="02020603050405020304" pitchFamily="18" charset="0"/>
              </a:rPr>
              <a:t>Create development action plan</a:t>
            </a:r>
          </a:p>
        </p:txBody>
      </p:sp>
      <p:sp>
        <p:nvSpPr>
          <p:cNvPr id="26" name="Rounded Rectangle 25"/>
          <p:cNvSpPr/>
          <p:nvPr/>
        </p:nvSpPr>
        <p:spPr>
          <a:xfrm>
            <a:off x="4228994" y="4267199"/>
            <a:ext cx="3514637" cy="1038224"/>
          </a:xfrm>
          <a:prstGeom prst="roundRect">
            <a:avLst>
              <a:gd name="adj" fmla="val 2201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27" name="Round Same Side Corner Rectangle 26"/>
          <p:cNvSpPr/>
          <p:nvPr/>
        </p:nvSpPr>
        <p:spPr>
          <a:xfrm rot="16200000">
            <a:off x="3775922" y="4720271"/>
            <a:ext cx="1038224" cy="13208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28" name="Picture 27" descr="image.png"/>
          <p:cNvPicPr>
            <a:picLocks noChangeAspect="1"/>
          </p:cNvPicPr>
          <p:nvPr/>
        </p:nvPicPr>
        <p:blipFill>
          <a:blip r:embed="rId7">
            <a:alphaModFix/>
          </a:blip>
          <a:stretch>
            <a:fillRect/>
          </a:stretch>
        </p:blipFill>
        <p:spPr>
          <a:xfrm>
            <a:off x="4457588" y="4638674"/>
            <a:ext cx="380990" cy="285750"/>
          </a:xfrm>
          <a:prstGeom prst="rect">
            <a:avLst/>
          </a:prstGeom>
        </p:spPr>
      </p:pic>
      <p:sp>
        <p:nvSpPr>
          <p:cNvPr id="29" name="TextBox 28"/>
          <p:cNvSpPr txBox="1"/>
          <p:nvPr/>
        </p:nvSpPr>
        <p:spPr>
          <a:xfrm>
            <a:off x="4981450" y="4603040"/>
            <a:ext cx="2726965" cy="357021"/>
          </a:xfrm>
          <a:prstGeom prst="rect">
            <a:avLst/>
          </a:prstGeom>
          <a:noFill/>
        </p:spPr>
        <p:txBody>
          <a:bodyPr wrap="none" lIns="73152" tIns="54864" rIns="73152" bIns="54864" anchor="ctr">
            <a:spAutoFit/>
          </a:bodyPr>
          <a:lstStyle/>
          <a:p>
            <a:pPr algn="l">
              <a:spcBef>
                <a:spcPts val="0"/>
              </a:spcBef>
              <a:spcAft>
                <a:spcPts val="0"/>
              </a:spcAft>
            </a:pPr>
            <a:r>
              <a:rPr sz="1600" b="0">
                <a:solidFill>
                  <a:srgbClr val="37474F"/>
                </a:solidFill>
                <a:latin typeface="Times New Roman" panose="02020603050405020304" pitchFamily="18" charset="0"/>
                <a:cs typeface="Times New Roman" panose="02020603050405020304" pitchFamily="18" charset="0"/>
              </a:rPr>
              <a:t>Set future goals collaboratively</a:t>
            </a:r>
          </a:p>
        </p:txBody>
      </p:sp>
      <p:sp>
        <p:nvSpPr>
          <p:cNvPr id="30" name="Rounded Rectangle 29"/>
          <p:cNvSpPr/>
          <p:nvPr/>
        </p:nvSpPr>
        <p:spPr>
          <a:xfrm>
            <a:off x="571485" y="5438774"/>
            <a:ext cx="3514637" cy="1038224"/>
          </a:xfrm>
          <a:prstGeom prst="roundRect">
            <a:avLst>
              <a:gd name="adj" fmla="val 2201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31" name="Round Same Side Corner Rectangle 30"/>
          <p:cNvSpPr/>
          <p:nvPr/>
        </p:nvSpPr>
        <p:spPr>
          <a:xfrm rot="16200000">
            <a:off x="118413" y="5891846"/>
            <a:ext cx="1038224" cy="13208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32" name="Picture 31" descr="image.png"/>
          <p:cNvPicPr>
            <a:picLocks noChangeAspect="1"/>
          </p:cNvPicPr>
          <p:nvPr/>
        </p:nvPicPr>
        <p:blipFill>
          <a:blip r:embed="rId8">
            <a:alphaModFix/>
          </a:blip>
          <a:stretch>
            <a:fillRect/>
          </a:stretch>
        </p:blipFill>
        <p:spPr>
          <a:xfrm>
            <a:off x="800079" y="5791200"/>
            <a:ext cx="380990" cy="342900"/>
          </a:xfrm>
          <a:prstGeom prst="rect">
            <a:avLst/>
          </a:prstGeom>
        </p:spPr>
      </p:pic>
      <p:sp>
        <p:nvSpPr>
          <p:cNvPr id="33" name="TextBox 32"/>
          <p:cNvSpPr txBox="1"/>
          <p:nvPr/>
        </p:nvSpPr>
        <p:spPr>
          <a:xfrm>
            <a:off x="1323941" y="5784139"/>
            <a:ext cx="2145074" cy="357021"/>
          </a:xfrm>
          <a:prstGeom prst="rect">
            <a:avLst/>
          </a:prstGeom>
          <a:noFill/>
        </p:spPr>
        <p:txBody>
          <a:bodyPr wrap="none" lIns="73152" tIns="54864" rIns="73152" bIns="54864" anchor="ctr">
            <a:spAutoFit/>
          </a:bodyPr>
          <a:lstStyle/>
          <a:p>
            <a:pPr algn="l">
              <a:spcBef>
                <a:spcPts val="0"/>
              </a:spcBef>
              <a:spcAft>
                <a:spcPts val="0"/>
              </a:spcAft>
            </a:pPr>
            <a:r>
              <a:rPr sz="1600" b="0">
                <a:solidFill>
                  <a:srgbClr val="37474F"/>
                </a:solidFill>
                <a:latin typeface="Times New Roman" panose="02020603050405020304" pitchFamily="18" charset="0"/>
                <a:cs typeface="Times New Roman" panose="02020603050405020304" pitchFamily="18" charset="0"/>
              </a:rPr>
              <a:t>Maintain confidentiality</a:t>
            </a:r>
          </a:p>
        </p:txBody>
      </p:sp>
      <p:sp>
        <p:nvSpPr>
          <p:cNvPr id="34" name="Rounded Rectangle 33"/>
          <p:cNvSpPr/>
          <p:nvPr/>
        </p:nvSpPr>
        <p:spPr>
          <a:xfrm>
            <a:off x="8029374" y="1904999"/>
            <a:ext cx="3590835" cy="4572000"/>
          </a:xfrm>
          <a:prstGeom prst="roundRect">
            <a:avLst>
              <a:gd name="adj" fmla="val 8488"/>
            </a:avLst>
          </a:prstGeom>
          <a:gradFill rotWithShape="1">
            <a:gsLst>
              <a:gs pos="0">
                <a:srgbClr val="009688"/>
              </a:gs>
              <a:gs pos="100000">
                <a:srgbClr val="00695C"/>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35" name="Rounded Rectangle 34"/>
          <p:cNvSpPr/>
          <p:nvPr/>
        </p:nvSpPr>
        <p:spPr>
          <a:xfrm>
            <a:off x="8315117" y="3190874"/>
            <a:ext cx="761980" cy="761999"/>
          </a:xfrm>
          <a:prstGeom prst="roundRect">
            <a:avLst>
              <a:gd name="adj" fmla="val 50000"/>
            </a:avLst>
          </a:prstGeom>
          <a:solidFill>
            <a:srgbClr val="FFFFFF">
              <a:alpha val="2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pic>
        <p:nvPicPr>
          <p:cNvPr id="36" name="Picture 35" descr="image.png"/>
          <p:cNvPicPr>
            <a:picLocks noChangeAspect="1"/>
          </p:cNvPicPr>
          <p:nvPr/>
        </p:nvPicPr>
        <p:blipFill>
          <a:blip r:embed="rId9">
            <a:alphaModFix/>
          </a:blip>
          <a:stretch>
            <a:fillRect/>
          </a:stretch>
        </p:blipFill>
        <p:spPr>
          <a:xfrm>
            <a:off x="8581810" y="3509009"/>
            <a:ext cx="228594" cy="125729"/>
          </a:xfrm>
          <a:prstGeom prst="rect">
            <a:avLst/>
          </a:prstGeom>
        </p:spPr>
      </p:pic>
      <p:sp>
        <p:nvSpPr>
          <p:cNvPr id="37" name="TextBox 36"/>
          <p:cNvSpPr txBox="1"/>
          <p:nvPr/>
        </p:nvSpPr>
        <p:spPr>
          <a:xfrm>
            <a:off x="8315117" y="4055351"/>
            <a:ext cx="1836080" cy="357021"/>
          </a:xfrm>
          <a:prstGeom prst="rect">
            <a:avLst/>
          </a:prstGeom>
          <a:noFill/>
        </p:spPr>
        <p:txBody>
          <a:bodyPr wrap="none" lIns="73152" tIns="54864" rIns="73152" bIns="54864" anchor="ctr">
            <a:spAutoFit/>
          </a:bodyPr>
          <a:lstStyle/>
          <a:p>
            <a:pPr algn="l">
              <a:spcBef>
                <a:spcPts val="0"/>
              </a:spcBef>
              <a:spcAft>
                <a:spcPts val="650"/>
              </a:spcAft>
            </a:pPr>
            <a:r>
              <a:rPr sz="1600" b="1" dirty="0">
                <a:solidFill>
                  <a:srgbClr val="FFFFFF"/>
                </a:solidFill>
                <a:latin typeface="Times New Roman" panose="02020603050405020304" pitchFamily="18" charset="0"/>
                <a:cs typeface="Times New Roman" panose="02020603050405020304" pitchFamily="18" charset="0"/>
              </a:rPr>
              <a:t>Virtual Discussions</a:t>
            </a:r>
          </a:p>
        </p:txBody>
      </p:sp>
      <p:sp>
        <p:nvSpPr>
          <p:cNvPr id="39" name="TextBox 38"/>
          <p:cNvSpPr txBox="1"/>
          <p:nvPr/>
        </p:nvSpPr>
        <p:spPr>
          <a:xfrm>
            <a:off x="8315117" y="4507631"/>
            <a:ext cx="3019349" cy="652615"/>
          </a:xfrm>
          <a:prstGeom prst="rect">
            <a:avLst/>
          </a:prstGeom>
          <a:noFill/>
        </p:spPr>
        <p:txBody>
          <a:bodyPr wrap="square" lIns="73152" tIns="54864" rIns="73152" bIns="54864" anchor="ctr">
            <a:spAutoFit/>
          </a:bodyPr>
          <a:lstStyle/>
          <a:p>
            <a:pPr algn="l">
              <a:lnSpc>
                <a:spcPts val="1430"/>
              </a:lnSpc>
              <a:spcBef>
                <a:spcPts val="1040"/>
              </a:spcBef>
              <a:spcAft>
                <a:spcPts val="1040"/>
              </a:spcAft>
            </a:pPr>
            <a:r>
              <a:rPr sz="1600" b="0" dirty="0">
                <a:solidFill>
                  <a:srgbClr val="FFFFFF"/>
                </a:solidFill>
                <a:latin typeface="Times New Roman" panose="02020603050405020304" pitchFamily="18" charset="0"/>
                <a:cs typeface="Times New Roman" panose="02020603050405020304" pitchFamily="18" charset="0"/>
              </a:rPr>
              <a:t>Virtual appraisals require active listening, engagement, and clear communication.</a:t>
            </a:r>
          </a:p>
        </p:txBody>
      </p:sp>
    </p:spTree>
  </p:cSld>
  <p:clrMapOvr>
    <a:masterClrMapping/>
  </p:clrMapOvr>
  <p:transition advTm="214021">
    <p:cut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a:extLst>
              <a:ext uri="{FF2B5EF4-FFF2-40B4-BE49-F238E27FC236}">
                <a16:creationId xmlns:a16="http://schemas.microsoft.com/office/drawing/2014/main" id="{69A5FD75-1A4C-15D3-4183-A793DE9820CF}"/>
              </a:ext>
            </a:extLst>
          </p:cNvPr>
          <p:cNvPicPr>
            <a:picLocks noChangeAspect="1"/>
          </p:cNvPicPr>
          <p:nvPr/>
        </p:nvPicPr>
        <p:blipFill>
          <a:blip r:embed="rId2">
            <a:alphaModFix/>
          </a:blip>
          <a:stretch>
            <a:fillRect/>
          </a:stretch>
        </p:blipFill>
        <p:spPr>
          <a:xfrm>
            <a:off x="571485" y="1249472"/>
            <a:ext cx="266693" cy="249306"/>
          </a:xfrm>
          <a:prstGeom prst="rect">
            <a:avLst/>
          </a:prstGeom>
        </p:spPr>
      </p:pic>
      <p:sp>
        <p:nvSpPr>
          <p:cNvPr id="3" name="Rounded Rectangle 6">
            <a:extLst>
              <a:ext uri="{FF2B5EF4-FFF2-40B4-BE49-F238E27FC236}">
                <a16:creationId xmlns:a16="http://schemas.microsoft.com/office/drawing/2014/main" id="{D881B283-0410-7C98-88B4-29003008DBD3}"/>
              </a:ext>
            </a:extLst>
          </p:cNvPr>
          <p:cNvSpPr/>
          <p:nvPr/>
        </p:nvSpPr>
        <p:spPr>
          <a:xfrm>
            <a:off x="571485" y="1831326"/>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4" name="Picture 3" descr="image.png">
            <a:extLst>
              <a:ext uri="{FF2B5EF4-FFF2-40B4-BE49-F238E27FC236}">
                <a16:creationId xmlns:a16="http://schemas.microsoft.com/office/drawing/2014/main" id="{CAFB4992-D1CB-61D7-CE4B-DDD9170C6AB7}"/>
              </a:ext>
            </a:extLst>
          </p:cNvPr>
          <p:cNvPicPr>
            <a:picLocks noChangeAspect="1"/>
          </p:cNvPicPr>
          <p:nvPr/>
        </p:nvPicPr>
        <p:blipFill>
          <a:blip r:embed="rId3">
            <a:alphaModFix/>
          </a:blip>
          <a:stretch>
            <a:fillRect/>
          </a:stretch>
        </p:blipFill>
        <p:spPr>
          <a:xfrm>
            <a:off x="714357" y="2180417"/>
            <a:ext cx="228594" cy="197167"/>
          </a:xfrm>
          <a:prstGeom prst="rect">
            <a:avLst/>
          </a:prstGeom>
        </p:spPr>
      </p:pic>
      <p:sp>
        <p:nvSpPr>
          <p:cNvPr id="5" name="TextBox 4">
            <a:extLst>
              <a:ext uri="{FF2B5EF4-FFF2-40B4-BE49-F238E27FC236}">
                <a16:creationId xmlns:a16="http://schemas.microsoft.com/office/drawing/2014/main" id="{EF6C5198-A3EA-AC38-FD15-EF6FBD3FE09F}"/>
              </a:ext>
            </a:extLst>
          </p:cNvPr>
          <p:cNvSpPr txBox="1"/>
          <p:nvPr/>
        </p:nvSpPr>
        <p:spPr>
          <a:xfrm>
            <a:off x="1057248" y="2080341"/>
            <a:ext cx="1943161"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Job Analysis Based</a:t>
            </a:r>
          </a:p>
        </p:txBody>
      </p:sp>
      <p:sp>
        <p:nvSpPr>
          <p:cNvPr id="6" name="Rounded Rectangle 9">
            <a:extLst>
              <a:ext uri="{FF2B5EF4-FFF2-40B4-BE49-F238E27FC236}">
                <a16:creationId xmlns:a16="http://schemas.microsoft.com/office/drawing/2014/main" id="{78EAE427-60DC-EF78-30AB-B707F2336FFE}"/>
              </a:ext>
            </a:extLst>
          </p:cNvPr>
          <p:cNvSpPr/>
          <p:nvPr/>
        </p:nvSpPr>
        <p:spPr>
          <a:xfrm>
            <a:off x="3848003" y="1831326"/>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7" name="Picture 6" descr="image.png">
            <a:extLst>
              <a:ext uri="{FF2B5EF4-FFF2-40B4-BE49-F238E27FC236}">
                <a16:creationId xmlns:a16="http://schemas.microsoft.com/office/drawing/2014/main" id="{2F3BC4D9-1328-BE8D-0261-D517D9199709}"/>
              </a:ext>
            </a:extLst>
          </p:cNvPr>
          <p:cNvPicPr>
            <a:picLocks noChangeAspect="1"/>
          </p:cNvPicPr>
          <p:nvPr/>
        </p:nvPicPr>
        <p:blipFill>
          <a:blip r:embed="rId4">
            <a:alphaModFix/>
          </a:blip>
          <a:stretch>
            <a:fillRect/>
          </a:stretch>
        </p:blipFill>
        <p:spPr>
          <a:xfrm>
            <a:off x="3981350" y="2176130"/>
            <a:ext cx="228594" cy="205739"/>
          </a:xfrm>
          <a:prstGeom prst="rect">
            <a:avLst/>
          </a:prstGeom>
        </p:spPr>
      </p:pic>
      <p:sp>
        <p:nvSpPr>
          <p:cNvPr id="8" name="TextBox 7">
            <a:extLst>
              <a:ext uri="{FF2B5EF4-FFF2-40B4-BE49-F238E27FC236}">
                <a16:creationId xmlns:a16="http://schemas.microsoft.com/office/drawing/2014/main" id="{F3E49526-8E1F-7D1D-9E25-9F0746ADB4F6}"/>
              </a:ext>
            </a:extLst>
          </p:cNvPr>
          <p:cNvSpPr txBox="1"/>
          <p:nvPr/>
        </p:nvSpPr>
        <p:spPr>
          <a:xfrm>
            <a:off x="4324241" y="2080341"/>
            <a:ext cx="1699504"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Valid &amp; Reliable</a:t>
            </a:r>
          </a:p>
        </p:txBody>
      </p:sp>
      <p:sp>
        <p:nvSpPr>
          <p:cNvPr id="9" name="Rounded Rectangle 12">
            <a:extLst>
              <a:ext uri="{FF2B5EF4-FFF2-40B4-BE49-F238E27FC236}">
                <a16:creationId xmlns:a16="http://schemas.microsoft.com/office/drawing/2014/main" id="{8B0B2582-4577-F97B-8566-A5FFA2C38367}"/>
              </a:ext>
            </a:extLst>
          </p:cNvPr>
          <p:cNvSpPr/>
          <p:nvPr/>
        </p:nvSpPr>
        <p:spPr>
          <a:xfrm>
            <a:off x="571485" y="2860026"/>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10" name="Picture 9" descr="image.png">
            <a:extLst>
              <a:ext uri="{FF2B5EF4-FFF2-40B4-BE49-F238E27FC236}">
                <a16:creationId xmlns:a16="http://schemas.microsoft.com/office/drawing/2014/main" id="{4FD57B4E-4820-C025-F63D-079BD130E5B2}"/>
              </a:ext>
            </a:extLst>
          </p:cNvPr>
          <p:cNvPicPr>
            <a:picLocks noChangeAspect="1"/>
          </p:cNvPicPr>
          <p:nvPr/>
        </p:nvPicPr>
        <p:blipFill>
          <a:blip r:embed="rId5">
            <a:alphaModFix/>
          </a:blip>
          <a:stretch>
            <a:fillRect/>
          </a:stretch>
        </p:blipFill>
        <p:spPr>
          <a:xfrm>
            <a:off x="714357" y="3224833"/>
            <a:ext cx="228594" cy="165734"/>
          </a:xfrm>
          <a:prstGeom prst="rect">
            <a:avLst/>
          </a:prstGeom>
        </p:spPr>
      </p:pic>
      <p:sp>
        <p:nvSpPr>
          <p:cNvPr id="11" name="TextBox 10">
            <a:extLst>
              <a:ext uri="{FF2B5EF4-FFF2-40B4-BE49-F238E27FC236}">
                <a16:creationId xmlns:a16="http://schemas.microsoft.com/office/drawing/2014/main" id="{D651F4CC-06E1-DC14-CFD4-F66B5294E7D6}"/>
              </a:ext>
            </a:extLst>
          </p:cNvPr>
          <p:cNvSpPr txBox="1"/>
          <p:nvPr/>
        </p:nvSpPr>
        <p:spPr>
          <a:xfrm>
            <a:off x="1057248" y="3109041"/>
            <a:ext cx="2436821"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Standardized Procedures</a:t>
            </a:r>
          </a:p>
        </p:txBody>
      </p:sp>
      <p:sp>
        <p:nvSpPr>
          <p:cNvPr id="12" name="Rounded Rectangle 15">
            <a:extLst>
              <a:ext uri="{FF2B5EF4-FFF2-40B4-BE49-F238E27FC236}">
                <a16:creationId xmlns:a16="http://schemas.microsoft.com/office/drawing/2014/main" id="{293F8C0B-9DB5-207B-AD9E-666A83A98235}"/>
              </a:ext>
            </a:extLst>
          </p:cNvPr>
          <p:cNvSpPr/>
          <p:nvPr/>
        </p:nvSpPr>
        <p:spPr>
          <a:xfrm>
            <a:off x="3848003" y="2860026"/>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13" name="Picture 12" descr="image.png">
            <a:extLst>
              <a:ext uri="{FF2B5EF4-FFF2-40B4-BE49-F238E27FC236}">
                <a16:creationId xmlns:a16="http://schemas.microsoft.com/office/drawing/2014/main" id="{9C01C9EA-9FB6-A64C-A027-E69655706603}"/>
              </a:ext>
            </a:extLst>
          </p:cNvPr>
          <p:cNvPicPr>
            <a:picLocks noChangeAspect="1"/>
          </p:cNvPicPr>
          <p:nvPr/>
        </p:nvPicPr>
        <p:blipFill>
          <a:blip r:embed="rId6">
            <a:alphaModFix/>
          </a:blip>
          <a:stretch>
            <a:fillRect/>
          </a:stretch>
        </p:blipFill>
        <p:spPr>
          <a:xfrm>
            <a:off x="3981350" y="3210546"/>
            <a:ext cx="228594" cy="194309"/>
          </a:xfrm>
          <a:prstGeom prst="rect">
            <a:avLst/>
          </a:prstGeom>
        </p:spPr>
      </p:pic>
      <p:sp>
        <p:nvSpPr>
          <p:cNvPr id="14" name="TextBox 13">
            <a:extLst>
              <a:ext uri="{FF2B5EF4-FFF2-40B4-BE49-F238E27FC236}">
                <a16:creationId xmlns:a16="http://schemas.microsoft.com/office/drawing/2014/main" id="{54040D8D-52A9-B0C4-DA2B-D091240173B9}"/>
              </a:ext>
            </a:extLst>
          </p:cNvPr>
          <p:cNvSpPr txBox="1"/>
          <p:nvPr/>
        </p:nvSpPr>
        <p:spPr>
          <a:xfrm>
            <a:off x="4324241" y="3109041"/>
            <a:ext cx="2603533"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Consistent Documentation</a:t>
            </a:r>
          </a:p>
        </p:txBody>
      </p:sp>
      <p:sp>
        <p:nvSpPr>
          <p:cNvPr id="15" name="Rounded Rectangle 18">
            <a:extLst>
              <a:ext uri="{FF2B5EF4-FFF2-40B4-BE49-F238E27FC236}">
                <a16:creationId xmlns:a16="http://schemas.microsoft.com/office/drawing/2014/main" id="{607B406A-97F3-FF67-EBE8-D98597BC452D}"/>
              </a:ext>
            </a:extLst>
          </p:cNvPr>
          <p:cNvSpPr/>
          <p:nvPr/>
        </p:nvSpPr>
        <p:spPr>
          <a:xfrm>
            <a:off x="571485" y="3888725"/>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16" name="Picture 15" descr="image.png">
            <a:extLst>
              <a:ext uri="{FF2B5EF4-FFF2-40B4-BE49-F238E27FC236}">
                <a16:creationId xmlns:a16="http://schemas.microsoft.com/office/drawing/2014/main" id="{E5B539A5-3C73-A937-5E10-BF808552C062}"/>
              </a:ext>
            </a:extLst>
          </p:cNvPr>
          <p:cNvPicPr>
            <a:picLocks noChangeAspect="1"/>
          </p:cNvPicPr>
          <p:nvPr/>
        </p:nvPicPr>
        <p:blipFill>
          <a:blip r:embed="rId7">
            <a:alphaModFix/>
          </a:blip>
          <a:stretch>
            <a:fillRect/>
          </a:stretch>
        </p:blipFill>
        <p:spPr>
          <a:xfrm>
            <a:off x="714357" y="4247818"/>
            <a:ext cx="228594" cy="177164"/>
          </a:xfrm>
          <a:prstGeom prst="rect">
            <a:avLst/>
          </a:prstGeom>
        </p:spPr>
      </p:pic>
      <p:sp>
        <p:nvSpPr>
          <p:cNvPr id="17" name="TextBox 16">
            <a:extLst>
              <a:ext uri="{FF2B5EF4-FFF2-40B4-BE49-F238E27FC236}">
                <a16:creationId xmlns:a16="http://schemas.microsoft.com/office/drawing/2014/main" id="{2E72E600-334E-916F-26D5-C28097EAB950}"/>
              </a:ext>
            </a:extLst>
          </p:cNvPr>
          <p:cNvSpPr txBox="1"/>
          <p:nvPr/>
        </p:nvSpPr>
        <p:spPr>
          <a:xfrm>
            <a:off x="1057248" y="4147267"/>
            <a:ext cx="1488356"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Rater Training</a:t>
            </a:r>
          </a:p>
        </p:txBody>
      </p:sp>
      <p:sp>
        <p:nvSpPr>
          <p:cNvPr id="18" name="Rounded Rectangle 21">
            <a:extLst>
              <a:ext uri="{FF2B5EF4-FFF2-40B4-BE49-F238E27FC236}">
                <a16:creationId xmlns:a16="http://schemas.microsoft.com/office/drawing/2014/main" id="{AED81408-45E5-C6B0-E037-2B3F2A2F49A1}"/>
              </a:ext>
            </a:extLst>
          </p:cNvPr>
          <p:cNvSpPr/>
          <p:nvPr/>
        </p:nvSpPr>
        <p:spPr>
          <a:xfrm>
            <a:off x="3848003" y="3888725"/>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19" name="Picture 18" descr="image.png">
            <a:extLst>
              <a:ext uri="{FF2B5EF4-FFF2-40B4-BE49-F238E27FC236}">
                <a16:creationId xmlns:a16="http://schemas.microsoft.com/office/drawing/2014/main" id="{799F1C97-9DA8-A20C-9207-4046B2845C39}"/>
              </a:ext>
            </a:extLst>
          </p:cNvPr>
          <p:cNvPicPr>
            <a:picLocks noChangeAspect="1"/>
          </p:cNvPicPr>
          <p:nvPr/>
        </p:nvPicPr>
        <p:blipFill>
          <a:blip r:embed="rId8">
            <a:alphaModFix/>
          </a:blip>
          <a:stretch>
            <a:fillRect/>
          </a:stretch>
        </p:blipFill>
        <p:spPr>
          <a:xfrm>
            <a:off x="3981350" y="4259248"/>
            <a:ext cx="228594" cy="154304"/>
          </a:xfrm>
          <a:prstGeom prst="rect">
            <a:avLst/>
          </a:prstGeom>
        </p:spPr>
      </p:pic>
      <p:sp>
        <p:nvSpPr>
          <p:cNvPr id="20" name="TextBox 19">
            <a:extLst>
              <a:ext uri="{FF2B5EF4-FFF2-40B4-BE49-F238E27FC236}">
                <a16:creationId xmlns:a16="http://schemas.microsoft.com/office/drawing/2014/main" id="{7E2FDFE9-5529-DFBC-1CE8-798280478473}"/>
              </a:ext>
            </a:extLst>
          </p:cNvPr>
          <p:cNvSpPr txBox="1"/>
          <p:nvPr/>
        </p:nvSpPr>
        <p:spPr>
          <a:xfrm>
            <a:off x="4324241" y="4147267"/>
            <a:ext cx="2005485"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Transparent Review</a:t>
            </a:r>
          </a:p>
        </p:txBody>
      </p:sp>
      <p:sp>
        <p:nvSpPr>
          <p:cNvPr id="21" name="Rounded Rectangle 24">
            <a:extLst>
              <a:ext uri="{FF2B5EF4-FFF2-40B4-BE49-F238E27FC236}">
                <a16:creationId xmlns:a16="http://schemas.microsoft.com/office/drawing/2014/main" id="{0A3A47CE-B903-9FDC-52BA-C2DE97C17B72}"/>
              </a:ext>
            </a:extLst>
          </p:cNvPr>
          <p:cNvSpPr/>
          <p:nvPr/>
        </p:nvSpPr>
        <p:spPr>
          <a:xfrm>
            <a:off x="571485" y="4926951"/>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22" name="Picture 21" descr="image.png">
            <a:extLst>
              <a:ext uri="{FF2B5EF4-FFF2-40B4-BE49-F238E27FC236}">
                <a16:creationId xmlns:a16="http://schemas.microsoft.com/office/drawing/2014/main" id="{3238EB9D-D268-228F-AFA8-C7B835180570}"/>
              </a:ext>
            </a:extLst>
          </p:cNvPr>
          <p:cNvPicPr>
            <a:picLocks noChangeAspect="1"/>
          </p:cNvPicPr>
          <p:nvPr/>
        </p:nvPicPr>
        <p:blipFill>
          <a:blip r:embed="rId9">
            <a:alphaModFix/>
          </a:blip>
          <a:stretch>
            <a:fillRect/>
          </a:stretch>
        </p:blipFill>
        <p:spPr>
          <a:xfrm>
            <a:off x="714357" y="5272232"/>
            <a:ext cx="228594" cy="185737"/>
          </a:xfrm>
          <a:prstGeom prst="rect">
            <a:avLst/>
          </a:prstGeom>
        </p:spPr>
      </p:pic>
      <p:sp>
        <p:nvSpPr>
          <p:cNvPr id="23" name="TextBox 22">
            <a:extLst>
              <a:ext uri="{FF2B5EF4-FFF2-40B4-BE49-F238E27FC236}">
                <a16:creationId xmlns:a16="http://schemas.microsoft.com/office/drawing/2014/main" id="{EEC388C9-A989-E5B6-B229-A9A1CE2DD95D}"/>
              </a:ext>
            </a:extLst>
          </p:cNvPr>
          <p:cNvSpPr txBox="1"/>
          <p:nvPr/>
        </p:nvSpPr>
        <p:spPr>
          <a:xfrm>
            <a:off x="1057248" y="5175967"/>
            <a:ext cx="1769972"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EEO Compliance</a:t>
            </a:r>
          </a:p>
        </p:txBody>
      </p:sp>
      <p:sp>
        <p:nvSpPr>
          <p:cNvPr id="24" name="Rounded Rectangle 27">
            <a:extLst>
              <a:ext uri="{FF2B5EF4-FFF2-40B4-BE49-F238E27FC236}">
                <a16:creationId xmlns:a16="http://schemas.microsoft.com/office/drawing/2014/main" id="{1E54D1DB-67FD-2A20-0E61-DC499CAE1BB1}"/>
              </a:ext>
            </a:extLst>
          </p:cNvPr>
          <p:cNvSpPr/>
          <p:nvPr/>
        </p:nvSpPr>
        <p:spPr>
          <a:xfrm>
            <a:off x="3848003" y="4926951"/>
            <a:ext cx="3133646" cy="885825"/>
          </a:xfrm>
          <a:prstGeom prst="roundRect">
            <a:avLst>
              <a:gd name="adj" fmla="val 2150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25" name="Picture 24" descr="image.png">
            <a:extLst>
              <a:ext uri="{FF2B5EF4-FFF2-40B4-BE49-F238E27FC236}">
                <a16:creationId xmlns:a16="http://schemas.microsoft.com/office/drawing/2014/main" id="{E4E4454E-522D-94F9-3B4F-FBDF6C3E2B09}"/>
              </a:ext>
            </a:extLst>
          </p:cNvPr>
          <p:cNvPicPr>
            <a:picLocks noChangeAspect="1"/>
          </p:cNvPicPr>
          <p:nvPr/>
        </p:nvPicPr>
        <p:blipFill>
          <a:blip r:embed="rId10">
            <a:alphaModFix/>
          </a:blip>
          <a:stretch>
            <a:fillRect/>
          </a:stretch>
        </p:blipFill>
        <p:spPr>
          <a:xfrm>
            <a:off x="3981350" y="5267945"/>
            <a:ext cx="228594" cy="194309"/>
          </a:xfrm>
          <a:prstGeom prst="rect">
            <a:avLst/>
          </a:prstGeom>
        </p:spPr>
      </p:pic>
      <p:sp>
        <p:nvSpPr>
          <p:cNvPr id="26" name="TextBox 25">
            <a:extLst>
              <a:ext uri="{FF2B5EF4-FFF2-40B4-BE49-F238E27FC236}">
                <a16:creationId xmlns:a16="http://schemas.microsoft.com/office/drawing/2014/main" id="{AA90FA8E-A804-E8E5-2794-B1823252ADBD}"/>
              </a:ext>
            </a:extLst>
          </p:cNvPr>
          <p:cNvSpPr txBox="1"/>
          <p:nvPr/>
        </p:nvSpPr>
        <p:spPr>
          <a:xfrm>
            <a:off x="4324241" y="5175967"/>
            <a:ext cx="1872564"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455A64"/>
                </a:solidFill>
                <a:latin typeface="Times New Roman" panose="02020603050405020304" pitchFamily="18" charset="0"/>
                <a:cs typeface="Times New Roman" panose="02020603050405020304" pitchFamily="18" charset="0"/>
              </a:rPr>
              <a:t>No Discrimination</a:t>
            </a:r>
          </a:p>
        </p:txBody>
      </p:sp>
      <p:pic>
        <p:nvPicPr>
          <p:cNvPr id="27" name="Picture 26" descr="image.png">
            <a:extLst>
              <a:ext uri="{FF2B5EF4-FFF2-40B4-BE49-F238E27FC236}">
                <a16:creationId xmlns:a16="http://schemas.microsoft.com/office/drawing/2014/main" id="{0A30436D-A463-84BD-D22D-68938D315842}"/>
              </a:ext>
            </a:extLst>
          </p:cNvPr>
          <p:cNvPicPr>
            <a:picLocks noChangeAspect="1"/>
          </p:cNvPicPr>
          <p:nvPr/>
        </p:nvPicPr>
        <p:blipFill>
          <a:blip r:embed="rId11">
            <a:alphaModFix/>
          </a:blip>
          <a:stretch>
            <a:fillRect/>
          </a:stretch>
        </p:blipFill>
        <p:spPr>
          <a:xfrm>
            <a:off x="7353116" y="1408291"/>
            <a:ext cx="266693" cy="217418"/>
          </a:xfrm>
          <a:prstGeom prst="rect">
            <a:avLst/>
          </a:prstGeom>
        </p:spPr>
      </p:pic>
      <p:sp>
        <p:nvSpPr>
          <p:cNvPr id="30" name="Rounded Rectangle 33">
            <a:extLst>
              <a:ext uri="{FF2B5EF4-FFF2-40B4-BE49-F238E27FC236}">
                <a16:creationId xmlns:a16="http://schemas.microsoft.com/office/drawing/2014/main" id="{A7D1AC9B-4B8C-C3B0-F007-34E1821CAC56}"/>
              </a:ext>
            </a:extLst>
          </p:cNvPr>
          <p:cNvSpPr/>
          <p:nvPr/>
        </p:nvSpPr>
        <p:spPr>
          <a:xfrm>
            <a:off x="7353116" y="2107551"/>
            <a:ext cx="4267093" cy="3705224"/>
          </a:xfrm>
          <a:prstGeom prst="roundRect">
            <a:avLst>
              <a:gd name="adj" fmla="val 6169"/>
            </a:avLst>
          </a:prstGeom>
          <a:solidFill>
            <a:srgbClr val="FFEBE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31" name="Round Same Side Corner Rectangle 34">
            <a:extLst>
              <a:ext uri="{FF2B5EF4-FFF2-40B4-BE49-F238E27FC236}">
                <a16:creationId xmlns:a16="http://schemas.microsoft.com/office/drawing/2014/main" id="{126AA6EA-D846-3646-DB8E-B7F35512C02D}"/>
              </a:ext>
            </a:extLst>
          </p:cNvPr>
          <p:cNvSpPr/>
          <p:nvPr/>
        </p:nvSpPr>
        <p:spPr>
          <a:xfrm rot="16200000">
            <a:off x="5583054" y="3877613"/>
            <a:ext cx="3705224" cy="165100"/>
          </a:xfrm>
          <a:prstGeom prst="round2SameRect">
            <a:avLst>
              <a:gd name="adj1" fmla="val 50000"/>
              <a:gd name="adj2" fmla="val 0"/>
            </a:avLst>
          </a:prstGeom>
          <a:solidFill>
            <a:srgbClr val="C6282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32" name="Picture 31" descr="image.png">
            <a:extLst>
              <a:ext uri="{FF2B5EF4-FFF2-40B4-BE49-F238E27FC236}">
                <a16:creationId xmlns:a16="http://schemas.microsoft.com/office/drawing/2014/main" id="{39E8433D-049B-B319-CFC9-83384F518EAF}"/>
              </a:ext>
            </a:extLst>
          </p:cNvPr>
          <p:cNvPicPr>
            <a:picLocks noChangeAspect="1"/>
          </p:cNvPicPr>
          <p:nvPr/>
        </p:nvPicPr>
        <p:blipFill>
          <a:blip r:embed="rId12">
            <a:alphaModFix/>
          </a:blip>
          <a:stretch>
            <a:fillRect/>
          </a:stretch>
        </p:blipFill>
        <p:spPr>
          <a:xfrm>
            <a:off x="7591235" y="3313364"/>
            <a:ext cx="209544" cy="198222"/>
          </a:xfrm>
          <a:prstGeom prst="rect">
            <a:avLst/>
          </a:prstGeom>
        </p:spPr>
      </p:pic>
      <p:sp>
        <p:nvSpPr>
          <p:cNvPr id="33" name="TextBox 32">
            <a:extLst>
              <a:ext uri="{FF2B5EF4-FFF2-40B4-BE49-F238E27FC236}">
                <a16:creationId xmlns:a16="http://schemas.microsoft.com/office/drawing/2014/main" id="{C539F7DD-B9FF-637B-E797-78FDFFF1981C}"/>
              </a:ext>
            </a:extLst>
          </p:cNvPr>
          <p:cNvSpPr txBox="1"/>
          <p:nvPr/>
        </p:nvSpPr>
        <p:spPr>
          <a:xfrm>
            <a:off x="7915077" y="3179377"/>
            <a:ext cx="2765437" cy="418576"/>
          </a:xfrm>
          <a:prstGeom prst="rect">
            <a:avLst/>
          </a:prstGeom>
          <a:noFill/>
        </p:spPr>
        <p:txBody>
          <a:bodyPr wrap="none" lIns="73152" tIns="54864" rIns="73152" bIns="54864" anchor="ctr">
            <a:spAutoFit/>
          </a:bodyPr>
          <a:lstStyle/>
          <a:p>
            <a:pPr algn="l">
              <a:spcBef>
                <a:spcPts val="0"/>
              </a:spcBef>
              <a:spcAft>
                <a:spcPts val="0"/>
              </a:spcAft>
            </a:pPr>
            <a:r>
              <a:rPr sz="2000" b="0">
                <a:solidFill>
                  <a:srgbClr val="37474F"/>
                </a:solidFill>
                <a:latin typeface="Times New Roman" panose="02020603050405020304" pitchFamily="18" charset="0"/>
                <a:cs typeface="Times New Roman" panose="02020603050405020304" pitchFamily="18" charset="0"/>
              </a:rPr>
              <a:t>Data Privacy Regulations</a:t>
            </a:r>
          </a:p>
        </p:txBody>
      </p:sp>
      <p:pic>
        <p:nvPicPr>
          <p:cNvPr id="34" name="Picture 33" descr="image.png">
            <a:extLst>
              <a:ext uri="{FF2B5EF4-FFF2-40B4-BE49-F238E27FC236}">
                <a16:creationId xmlns:a16="http://schemas.microsoft.com/office/drawing/2014/main" id="{D7913C6C-4391-BFE1-B38E-6BBDFF8E8030}"/>
              </a:ext>
            </a:extLst>
          </p:cNvPr>
          <p:cNvPicPr>
            <a:picLocks noChangeAspect="1"/>
          </p:cNvPicPr>
          <p:nvPr/>
        </p:nvPicPr>
        <p:blipFill>
          <a:blip r:embed="rId13">
            <a:alphaModFix/>
          </a:blip>
          <a:stretch>
            <a:fillRect/>
          </a:stretch>
        </p:blipFill>
        <p:spPr>
          <a:xfrm>
            <a:off x="7591235" y="3701830"/>
            <a:ext cx="209544" cy="164241"/>
          </a:xfrm>
          <a:prstGeom prst="rect">
            <a:avLst/>
          </a:prstGeom>
        </p:spPr>
      </p:pic>
      <p:sp>
        <p:nvSpPr>
          <p:cNvPr id="35" name="TextBox 34">
            <a:extLst>
              <a:ext uri="{FF2B5EF4-FFF2-40B4-BE49-F238E27FC236}">
                <a16:creationId xmlns:a16="http://schemas.microsoft.com/office/drawing/2014/main" id="{F50603DB-F811-EED3-899C-A07FE5D99DCA}"/>
              </a:ext>
            </a:extLst>
          </p:cNvPr>
          <p:cNvSpPr txBox="1"/>
          <p:nvPr/>
        </p:nvSpPr>
        <p:spPr>
          <a:xfrm>
            <a:off x="7915077" y="3550852"/>
            <a:ext cx="1933734" cy="418576"/>
          </a:xfrm>
          <a:prstGeom prst="rect">
            <a:avLst/>
          </a:prstGeom>
          <a:noFill/>
        </p:spPr>
        <p:txBody>
          <a:bodyPr wrap="none" lIns="73152" tIns="54864" rIns="73152" bIns="54864" anchor="ctr">
            <a:spAutoFit/>
          </a:bodyPr>
          <a:lstStyle/>
          <a:p>
            <a:pPr algn="l">
              <a:spcBef>
                <a:spcPts val="0"/>
              </a:spcBef>
              <a:spcAft>
                <a:spcPts val="0"/>
              </a:spcAft>
            </a:pPr>
            <a:r>
              <a:rPr sz="2000" b="0">
                <a:solidFill>
                  <a:srgbClr val="37474F"/>
                </a:solidFill>
                <a:latin typeface="Times New Roman" panose="02020603050405020304" pitchFamily="18" charset="0"/>
                <a:cs typeface="Times New Roman" panose="02020603050405020304" pitchFamily="18" charset="0"/>
              </a:rPr>
              <a:t>Ethical Use of AI</a:t>
            </a:r>
          </a:p>
        </p:txBody>
      </p:sp>
      <p:pic>
        <p:nvPicPr>
          <p:cNvPr id="36" name="Picture 35" descr="image.png">
            <a:extLst>
              <a:ext uri="{FF2B5EF4-FFF2-40B4-BE49-F238E27FC236}">
                <a16:creationId xmlns:a16="http://schemas.microsoft.com/office/drawing/2014/main" id="{1D3F84DE-0426-0AD3-6684-25D7DB3F7BE5}"/>
              </a:ext>
            </a:extLst>
          </p:cNvPr>
          <p:cNvPicPr>
            <a:picLocks noChangeAspect="1"/>
          </p:cNvPicPr>
          <p:nvPr/>
        </p:nvPicPr>
        <p:blipFill>
          <a:blip r:embed="rId14">
            <a:alphaModFix/>
          </a:blip>
          <a:stretch>
            <a:fillRect/>
          </a:stretch>
        </p:blipFill>
        <p:spPr>
          <a:xfrm>
            <a:off x="7591235" y="4095959"/>
            <a:ext cx="209544" cy="118933"/>
          </a:xfrm>
          <a:prstGeom prst="rect">
            <a:avLst/>
          </a:prstGeom>
        </p:spPr>
      </p:pic>
      <p:sp>
        <p:nvSpPr>
          <p:cNvPr id="37" name="TextBox 36">
            <a:extLst>
              <a:ext uri="{FF2B5EF4-FFF2-40B4-BE49-F238E27FC236}">
                <a16:creationId xmlns:a16="http://schemas.microsoft.com/office/drawing/2014/main" id="{F4EBBAA8-D2AA-2545-107F-5E4F1D0D32C2}"/>
              </a:ext>
            </a:extLst>
          </p:cNvPr>
          <p:cNvSpPr txBox="1"/>
          <p:nvPr/>
        </p:nvSpPr>
        <p:spPr>
          <a:xfrm>
            <a:off x="7915077" y="3922327"/>
            <a:ext cx="2843151" cy="418576"/>
          </a:xfrm>
          <a:prstGeom prst="rect">
            <a:avLst/>
          </a:prstGeom>
          <a:noFill/>
        </p:spPr>
        <p:txBody>
          <a:bodyPr wrap="none" lIns="73152" tIns="54864" rIns="73152" bIns="54864" anchor="ctr">
            <a:spAutoFit/>
          </a:bodyPr>
          <a:lstStyle/>
          <a:p>
            <a:pPr algn="l">
              <a:spcBef>
                <a:spcPts val="0"/>
              </a:spcBef>
              <a:spcAft>
                <a:spcPts val="0"/>
              </a:spcAft>
            </a:pPr>
            <a:r>
              <a:rPr sz="2000" b="0">
                <a:solidFill>
                  <a:srgbClr val="37474F"/>
                </a:solidFill>
                <a:latin typeface="Times New Roman" panose="02020603050405020304" pitchFamily="18" charset="0"/>
                <a:cs typeface="Times New Roman" panose="02020603050405020304" pitchFamily="18" charset="0"/>
              </a:rPr>
              <a:t>Algorithmic Transparency</a:t>
            </a:r>
          </a:p>
        </p:txBody>
      </p:sp>
      <p:pic>
        <p:nvPicPr>
          <p:cNvPr id="38" name="Picture 37" descr="image.png">
            <a:extLst>
              <a:ext uri="{FF2B5EF4-FFF2-40B4-BE49-F238E27FC236}">
                <a16:creationId xmlns:a16="http://schemas.microsoft.com/office/drawing/2014/main" id="{635B9167-5602-93E5-AA3E-34BC03558F62}"/>
              </a:ext>
            </a:extLst>
          </p:cNvPr>
          <p:cNvPicPr>
            <a:picLocks noChangeAspect="1"/>
          </p:cNvPicPr>
          <p:nvPr/>
        </p:nvPicPr>
        <p:blipFill>
          <a:blip r:embed="rId15">
            <a:alphaModFix/>
          </a:blip>
          <a:stretch>
            <a:fillRect/>
          </a:stretch>
        </p:blipFill>
        <p:spPr>
          <a:xfrm>
            <a:off x="7591235" y="4450443"/>
            <a:ext cx="209544" cy="152914"/>
          </a:xfrm>
          <a:prstGeom prst="rect">
            <a:avLst/>
          </a:prstGeom>
        </p:spPr>
      </p:pic>
      <p:sp>
        <p:nvSpPr>
          <p:cNvPr id="39" name="TextBox 38">
            <a:extLst>
              <a:ext uri="{FF2B5EF4-FFF2-40B4-BE49-F238E27FC236}">
                <a16:creationId xmlns:a16="http://schemas.microsoft.com/office/drawing/2014/main" id="{76A13E16-9A4B-5637-E7C9-1CE1DA170B41}"/>
              </a:ext>
            </a:extLst>
          </p:cNvPr>
          <p:cNvSpPr txBox="1"/>
          <p:nvPr/>
        </p:nvSpPr>
        <p:spPr>
          <a:xfrm>
            <a:off x="7915077" y="4293802"/>
            <a:ext cx="2531399" cy="418576"/>
          </a:xfrm>
          <a:prstGeom prst="rect">
            <a:avLst/>
          </a:prstGeom>
          <a:noFill/>
        </p:spPr>
        <p:txBody>
          <a:bodyPr wrap="none" lIns="73152" tIns="54864" rIns="73152" bIns="54864" anchor="ctr">
            <a:spAutoFit/>
          </a:bodyPr>
          <a:lstStyle/>
          <a:p>
            <a:pPr algn="l">
              <a:spcBef>
                <a:spcPts val="0"/>
              </a:spcBef>
              <a:spcAft>
                <a:spcPts val="0"/>
              </a:spcAft>
            </a:pPr>
            <a:r>
              <a:rPr sz="2000" b="0">
                <a:solidFill>
                  <a:srgbClr val="37474F"/>
                </a:solidFill>
                <a:latin typeface="Times New Roman" panose="02020603050405020304" pitchFamily="18" charset="0"/>
                <a:cs typeface="Times New Roman" panose="02020603050405020304" pitchFamily="18" charset="0"/>
              </a:rPr>
              <a:t>Documented Decisions</a:t>
            </a:r>
          </a:p>
        </p:txBody>
      </p:sp>
      <p:sp>
        <p:nvSpPr>
          <p:cNvPr id="40" name="TextBox 39">
            <a:extLst>
              <a:ext uri="{FF2B5EF4-FFF2-40B4-BE49-F238E27FC236}">
                <a16:creationId xmlns:a16="http://schemas.microsoft.com/office/drawing/2014/main" id="{A396E21E-4441-246E-F999-5F90B70AC45F}"/>
              </a:ext>
            </a:extLst>
          </p:cNvPr>
          <p:cNvSpPr txBox="1"/>
          <p:nvPr/>
        </p:nvSpPr>
        <p:spPr>
          <a:xfrm>
            <a:off x="2370339" y="936565"/>
            <a:ext cx="5873083" cy="498598"/>
          </a:xfrm>
          <a:prstGeom prst="rect">
            <a:avLst/>
          </a:prstGeom>
          <a:noFill/>
        </p:spPr>
        <p:txBody>
          <a:bodyPr wrap="none" lIns="73152" tIns="54864" rIns="73152" bIns="54864" anchor="ctr">
            <a:spAutoFit/>
          </a:bodyPr>
          <a:lstStyle/>
          <a:p>
            <a:pPr algn="ctr" defTabSz="685800" fontAlgn="base">
              <a:lnSpc>
                <a:spcPct val="90000"/>
              </a:lnSpc>
              <a:spcBef>
                <a:spcPct val="0"/>
              </a:spcBef>
              <a:spcAft>
                <a:spcPct val="0"/>
              </a:spcAft>
            </a:pPr>
            <a:r>
              <a:rPr lang="en-US" sz="2800" b="1" dirty="0">
                <a:latin typeface="Times New Roman" panose="02020603050405020304" pitchFamily="18" charset="0"/>
                <a:ea typeface="+mj-ea"/>
                <a:cs typeface="Times New Roman" panose="02020603050405020304" pitchFamily="18" charset="0"/>
              </a:rPr>
              <a:t>Performance Appraisals and the Law</a:t>
            </a:r>
          </a:p>
        </p:txBody>
      </p:sp>
    </p:spTree>
    <p:extLst>
      <p:ext uri="{BB962C8B-B14F-4D97-AF65-F5344CB8AC3E}">
        <p14:creationId xmlns:p14="http://schemas.microsoft.com/office/powerpoint/2010/main" val="841371208"/>
      </p:ext>
    </p:extLst>
  </p:cSld>
  <p:clrMapOvr>
    <a:masterClrMapping/>
  </p:clrMapOvr>
  <p:transition advTm="201737">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AutoShape 2">
            <a:extLst>
              <a:ext uri="{FF2B5EF4-FFF2-40B4-BE49-F238E27FC236}">
                <a16:creationId xmlns:a16="http://schemas.microsoft.com/office/drawing/2014/main" id="{6DF43333-DFA4-45F2-97FB-9121C81A9CD5}"/>
              </a:ext>
            </a:extLst>
          </p:cNvPr>
          <p:cNvSpPr>
            <a:spLocks noGrp="1" noChangeArrowheads="1"/>
          </p:cNvSpPr>
          <p:nvPr>
            <p:ph type="title"/>
          </p:nvPr>
        </p:nvSpPr>
        <p:spPr>
          <a:xfrm>
            <a:off x="3507454" y="339112"/>
            <a:ext cx="5921218" cy="1325563"/>
          </a:xfrm>
        </p:spPr>
        <p:txBody>
          <a:bodyPr/>
          <a:lstStyle/>
          <a:p>
            <a:pPr eaLnBrk="1" hangingPunct="1"/>
            <a:r>
              <a:rPr lang="en-US" altLang="en-US" dirty="0"/>
              <a:t>Performance Management System</a:t>
            </a:r>
            <a:endParaRPr lang="en-US" altLang="en-US" i="1" dirty="0"/>
          </a:p>
        </p:txBody>
      </p:sp>
      <p:sp>
        <p:nvSpPr>
          <p:cNvPr id="111619" name="Rectangle 3">
            <a:extLst>
              <a:ext uri="{FF2B5EF4-FFF2-40B4-BE49-F238E27FC236}">
                <a16:creationId xmlns:a16="http://schemas.microsoft.com/office/drawing/2014/main" id="{A48F82E6-E795-44FC-823C-66658B390AB3}"/>
              </a:ext>
            </a:extLst>
          </p:cNvPr>
          <p:cNvSpPr txBox="1">
            <a:spLocks noChangeArrowheads="1"/>
          </p:cNvSpPr>
          <p:nvPr/>
        </p:nvSpPr>
        <p:spPr bwMode="auto">
          <a:xfrm>
            <a:off x="1357168" y="2462362"/>
            <a:ext cx="9115300"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fontAlgn="base">
              <a:spcAft>
                <a:spcPct val="0"/>
              </a:spcAft>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 Effective PMS systems are:</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Consistent with the strategic mission of the organization</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Beneficial as development tool</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Useful as an administrative tool</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Legal and job-related</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Viewed as generally fair by employees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Effective in documenting employee performance</a:t>
            </a:r>
          </a:p>
          <a:p>
            <a:pPr lvl="1" fontAlgn="base">
              <a:spcAft>
                <a:spcPct val="0"/>
              </a:spcAft>
            </a:pPr>
            <a:endParaRPr lang="en-US" altLang="en-US" sz="2400" dirty="0">
              <a:solidFill>
                <a:prstClr val="black"/>
              </a:solidFill>
              <a:latin typeface="Times New Roman" panose="02020603050405020304" pitchFamily="18" charset="0"/>
              <a:cs typeface="Times New Roman" panose="02020603050405020304" pitchFamily="18" charset="0"/>
            </a:endParaRPr>
          </a:p>
        </p:txBody>
      </p:sp>
    </p:spTree>
  </p:cSld>
  <p:clrMapOvr>
    <a:masterClrMapping/>
  </p:clrMapOvr>
  <p:transition advTm="71398">
    <p:cut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32A18-07A9-4CE9-ACC8-2FEED658EFCA}"/>
              </a:ext>
            </a:extLst>
          </p:cNvPr>
          <p:cNvSpPr>
            <a:spLocks noGrp="1"/>
          </p:cNvSpPr>
          <p:nvPr>
            <p:ph type="title"/>
          </p:nvPr>
        </p:nvSpPr>
        <p:spPr/>
        <p:txBody>
          <a:bodyPr/>
          <a:lstStyle/>
          <a:p>
            <a:r>
              <a:rPr lang="en-CA" dirty="0"/>
              <a:t>SUMMARY</a:t>
            </a:r>
          </a:p>
        </p:txBody>
      </p:sp>
      <p:sp>
        <p:nvSpPr>
          <p:cNvPr id="4" name="TextBox 3">
            <a:extLst>
              <a:ext uri="{FF2B5EF4-FFF2-40B4-BE49-F238E27FC236}">
                <a16:creationId xmlns:a16="http://schemas.microsoft.com/office/drawing/2014/main" id="{D6296124-C7B1-4408-A6F4-B81376DAF68A}"/>
              </a:ext>
            </a:extLst>
          </p:cNvPr>
          <p:cNvSpPr txBox="1"/>
          <p:nvPr/>
        </p:nvSpPr>
        <p:spPr>
          <a:xfrm>
            <a:off x="771833" y="2357916"/>
            <a:ext cx="5324167" cy="3046988"/>
          </a:xfrm>
          <a:prstGeom prst="rect">
            <a:avLst/>
          </a:prstGeom>
          <a:noFill/>
        </p:spPr>
        <p:txBody>
          <a:bodyPr wrap="square">
            <a:spAutoFit/>
          </a:bodyPr>
          <a:lstStyle/>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Management System </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Linkage Between Strategy, Outcomes, And Organizational Results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Performance-focused Organizational Cultures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Types Of Performance Information</a:t>
            </a:r>
          </a:p>
          <a:p>
            <a:pPr eaLnBrk="1" hangingPunct="1"/>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F0D78B-4B45-44E2-8E22-FB5DF740C5C8}"/>
              </a:ext>
            </a:extLst>
          </p:cNvPr>
          <p:cNvSpPr txBox="1"/>
          <p:nvPr/>
        </p:nvSpPr>
        <p:spPr>
          <a:xfrm>
            <a:off x="5952205" y="2357916"/>
            <a:ext cx="5324167" cy="3046988"/>
          </a:xfrm>
          <a:prstGeom prst="rect">
            <a:avLst/>
          </a:prstGeom>
          <a:noFill/>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Uses Of Performance Appraisal </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Decisions About The Performance Appraisal Process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Who Conducts Appraisals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 Methods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Common Rater Errors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Appraisals And The Law</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Effective PMS systems are</a:t>
            </a:r>
          </a:p>
        </p:txBody>
      </p:sp>
    </p:spTree>
    <p:extLst>
      <p:ext uri="{BB962C8B-B14F-4D97-AF65-F5344CB8AC3E}">
        <p14:creationId xmlns:p14="http://schemas.microsoft.com/office/powerpoint/2010/main" val="1319427068"/>
      </p:ext>
    </p:extLst>
  </p:cSld>
  <p:clrMapOvr>
    <a:masterClrMapping/>
  </p:clrMapOvr>
  <p:transition advTm="76537">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58FFC-6D6A-FBDC-5CA9-A11FB8A58CDB}"/>
              </a:ext>
            </a:extLst>
          </p:cNvPr>
          <p:cNvSpPr>
            <a:spLocks noGrp="1"/>
          </p:cNvSpPr>
          <p:nvPr>
            <p:ph type="title" idx="4294967295"/>
          </p:nvPr>
        </p:nvSpPr>
        <p:spPr>
          <a:xfrm>
            <a:off x="2639683" y="578534"/>
            <a:ext cx="4411663" cy="800885"/>
          </a:xfrm>
        </p:spPr>
        <p:txBody>
          <a:bodyPr/>
          <a:lstStyle/>
          <a:p>
            <a:r>
              <a:rPr lang="en-US" dirty="0"/>
              <a:t>References </a:t>
            </a:r>
          </a:p>
        </p:txBody>
      </p:sp>
      <p:sp>
        <p:nvSpPr>
          <p:cNvPr id="5" name="TextBox 4">
            <a:extLst>
              <a:ext uri="{FF2B5EF4-FFF2-40B4-BE49-F238E27FC236}">
                <a16:creationId xmlns:a16="http://schemas.microsoft.com/office/drawing/2014/main" id="{5CBFD8CA-4229-7E92-3AC9-9CA3B7062958}"/>
              </a:ext>
            </a:extLst>
          </p:cNvPr>
          <p:cNvSpPr txBox="1"/>
          <p:nvPr/>
        </p:nvSpPr>
        <p:spPr>
          <a:xfrm>
            <a:off x="309531" y="1296185"/>
            <a:ext cx="11758823" cy="5162311"/>
          </a:xfrm>
          <a:prstGeom prst="rect">
            <a:avLst/>
          </a:prstGeom>
          <a:noFill/>
        </p:spPr>
        <p:txBody>
          <a:bodyPr wrap="square">
            <a:spAutoFit/>
          </a:bodyPr>
          <a:lstStyle/>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Armstrong, M., &amp; Taylor, S. (2023).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Armstrong's handbook of human resource management practice</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(16th ed.). Kogan Page.</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Boxall, P., Purcell, J., &amp; Wright, P. (2024).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The Oxford handbook of human resource management</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(2nd ed.). Oxford University Press.</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Dessler, G. (2023).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(17th ed.). Pearson.</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err="1">
                <a:effectLst/>
                <a:latin typeface="Times New Roman" panose="02020603050405020304" pitchFamily="18" charset="0"/>
                <a:ea typeface="Times New Roman" panose="02020603050405020304" pitchFamily="18" charset="0"/>
                <a:cs typeface="Times New Roman" panose="02020603050405020304" pitchFamily="18" charset="0"/>
              </a:rPr>
              <a:t>Aguinis</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H. (2024).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Performance management</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(6th ed.). Chicago Business Press.</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DeNisi, A., &amp; Murphy, K. R. (2017). Performance appraisal and performance management: 100 years of progress?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Journal of Applied Psychology, 102</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(3), 421–433.</a:t>
            </a:r>
          </a:p>
          <a:p>
            <a:pPr marL="342900" indent="-342900">
              <a:lnSpc>
                <a:spcPct val="115000"/>
              </a:lnSpc>
              <a:spcAft>
                <a:spcPts val="800"/>
              </a:spcAft>
              <a:buFont typeface="+mj-lt"/>
              <a:buAutoNum type="arabicPeriod"/>
              <a:tabLst>
                <a:tab pos="457200" algn="l"/>
              </a:tabLst>
            </a:pPr>
            <a:r>
              <a:rPr lang="en-US" sz="1600" dirty="0"/>
              <a:t>Mathis, R. L., Jackson, J. H., Valentine, S., &amp; Meglich, P. (2023). *Human resource management* (16th ed.). Cengage Learning.</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err="1">
                <a:effectLst/>
                <a:latin typeface="Times New Roman" panose="02020603050405020304" pitchFamily="18" charset="0"/>
                <a:ea typeface="Times New Roman" panose="02020603050405020304" pitchFamily="18" charset="0"/>
                <a:cs typeface="Times New Roman" panose="02020603050405020304" pitchFamily="18" charset="0"/>
              </a:rPr>
              <a:t>Minbaeva</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D. (2021). Disrupted HR? Human resource management in the digital age.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Review, 31</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(1), 100820.</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SHRM. (2024).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Managing employee performance in the age of AI</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Society for Human Resource Management.</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World Economic Forum. (2025).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Future of jobs report 2025</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CIPD. (2024).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Performance management: An introduction</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 Chartered Institute of Personnel and Development.</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Cappelli, P., &amp; Tavis, A. (2018). HR goes agile.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Harvard Business Review, 96</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(2), 46–52.</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Buckingham, M., &amp; Goodall, A. (2019). Reinventing performance management. </a:t>
            </a:r>
            <a:r>
              <a:rPr lang="en-US" sz="1600" i="1" kern="0" dirty="0">
                <a:effectLst/>
                <a:latin typeface="Times New Roman" panose="02020603050405020304" pitchFamily="18" charset="0"/>
                <a:ea typeface="Times New Roman" panose="02020603050405020304" pitchFamily="18" charset="0"/>
                <a:cs typeface="Times New Roman" panose="02020603050405020304" pitchFamily="18" charset="0"/>
              </a:rPr>
              <a:t>Harvard Business Review, 97</a:t>
            </a: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(2), 40–50.</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135512058"/>
      </p:ext>
    </p:extLst>
  </p:cSld>
  <p:clrMapOvr>
    <a:masterClrMapping/>
  </p:clrMapOvr>
  <p:transition>
    <p:cut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21443017"/>
      </p:ext>
    </p:extLst>
  </p:cSld>
  <p:clrMapOvr>
    <a:masterClrMapping/>
  </p:clrMapOvr>
  <mc:AlternateContent xmlns:mc="http://schemas.openxmlformats.org/markup-compatibility/2006" xmlns:p14="http://schemas.microsoft.com/office/powerpoint/2010/main">
    <mc:Choice Requires="p14">
      <p:transition spd="slow" p14:dur="2000" advTm="21094"/>
    </mc:Choice>
    <mc:Fallback xmlns="">
      <p:transition spd="slow" advTm="21094"/>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2E986D-9D6E-4154-AA76-5315E04EC469}"/>
</file>

<file path=customXml/itemProps2.xml><?xml version="1.0" encoding="utf-8"?>
<ds:datastoreItem xmlns:ds="http://schemas.openxmlformats.org/officeDocument/2006/customXml" ds:itemID="{67C7CDAB-1136-4A05-A666-56ECE454BB16}"/>
</file>

<file path=customXml/itemProps3.xml><?xml version="1.0" encoding="utf-8"?>
<ds:datastoreItem xmlns:ds="http://schemas.openxmlformats.org/officeDocument/2006/customXml" ds:itemID="{84B0B32F-5F5E-447C-A3F7-6F3AED1E782F}"/>
</file>

<file path=docProps/app.xml><?xml version="1.0" encoding="utf-8"?>
<Properties xmlns="http://schemas.openxmlformats.org/officeDocument/2006/extended-properties" xmlns:vt="http://schemas.openxmlformats.org/officeDocument/2006/docPropsVTypes">
  <TotalTime>2217</TotalTime>
  <Words>1967</Words>
  <Application>Microsoft Office PowerPoint</Application>
  <PresentationFormat>Widescreen</PresentationFormat>
  <Paragraphs>349</Paragraphs>
  <Slides>40</Slides>
  <Notes>10</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40</vt:i4>
      </vt:variant>
    </vt:vector>
  </HeadingPairs>
  <TitlesOfParts>
    <vt:vector size="50" baseType="lpstr">
      <vt:lpstr>Arial</vt:lpstr>
      <vt:lpstr>Calibri</vt:lpstr>
      <vt:lpstr>Calibri Light</vt:lpstr>
      <vt:lpstr>Courier New</vt:lpstr>
      <vt:lpstr>Roboto Light</vt:lpstr>
      <vt:lpstr>Times New Roman</vt:lpstr>
      <vt:lpstr>Wingdings</vt:lpstr>
      <vt:lpstr>Office Theme</vt:lpstr>
      <vt:lpstr>Presentation Midocean  White</vt:lpstr>
      <vt:lpstr>Clip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Performance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Employee Rating of Managers</vt:lpstr>
      <vt:lpstr>Team/Peer Ratings</vt:lpstr>
      <vt:lpstr>Performance Appraisal Methods</vt:lpstr>
      <vt:lpstr>PowerPoint Presentation</vt:lpstr>
      <vt:lpstr>1. Category Rating Methods (Cont’d)</vt:lpstr>
      <vt:lpstr>Sample Performance Appraisal Form</vt:lpstr>
      <vt:lpstr>Sample Performance Appraisal Form (Cont)</vt:lpstr>
      <vt:lpstr>2. Comparative Methods</vt:lpstr>
      <vt:lpstr>2. Comparative Methods (Cont)</vt:lpstr>
      <vt:lpstr>Forced Distribution on a Bell-shaped Curve</vt:lpstr>
      <vt:lpstr>3. Narrative Methods</vt:lpstr>
      <vt:lpstr>3. Narrative Methods Cont.</vt:lpstr>
      <vt:lpstr>3. Narrative Methods (Cont.)</vt:lpstr>
      <vt:lpstr>4. Behavioral/Objective Methods</vt:lpstr>
      <vt:lpstr>Customer Service Skills (BOS)</vt:lpstr>
      <vt:lpstr>4. Behavioral/Objective Methods (Cont.)</vt:lpstr>
      <vt:lpstr>The MBO Process</vt:lpstr>
      <vt:lpstr>Common Rater Errors</vt:lpstr>
      <vt:lpstr>Feedback as a System</vt:lpstr>
      <vt:lpstr>PowerPoint Presentation</vt:lpstr>
      <vt:lpstr>PowerPoint Presentation</vt:lpstr>
      <vt:lpstr>Performance Management System</vt:lpstr>
      <vt:lpstr>SUMMARY</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90</cp:revision>
  <dcterms:created xsi:type="dcterms:W3CDTF">2023-04-29T09:08:00Z</dcterms:created>
  <dcterms:modified xsi:type="dcterms:W3CDTF">2026-06-08T18:49:34Z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