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313" r:id="rId7"/>
    <p:sldId id="276" r:id="rId8"/>
    <p:sldId id="579" r:id="rId9"/>
    <p:sldId id="571" r:id="rId10"/>
    <p:sldId id="572" r:id="rId11"/>
    <p:sldId id="573" r:id="rId12"/>
    <p:sldId id="574" r:id="rId13"/>
    <p:sldId id="578" r:id="rId14"/>
    <p:sldId id="603" r:id="rId15"/>
    <p:sldId id="604" r:id="rId16"/>
    <p:sldId id="602" r:id="rId17"/>
    <p:sldId id="580" r:id="rId18"/>
    <p:sldId id="614" r:id="rId19"/>
    <p:sldId id="629" r:id="rId20"/>
    <p:sldId id="544" r:id="rId21"/>
    <p:sldId id="628" r:id="rId22"/>
    <p:sldId id="606" r:id="rId23"/>
    <p:sldId id="630" r:id="rId24"/>
    <p:sldId id="631" r:id="rId25"/>
    <p:sldId id="607" r:id="rId26"/>
    <p:sldId id="632" r:id="rId27"/>
    <p:sldId id="608" r:id="rId28"/>
    <p:sldId id="633" r:id="rId29"/>
    <p:sldId id="634" r:id="rId30"/>
    <p:sldId id="635" r:id="rId31"/>
    <p:sldId id="636" r:id="rId32"/>
    <p:sldId id="637" r:id="rId33"/>
    <p:sldId id="638" r:id="rId34"/>
    <p:sldId id="639" r:id="rId35"/>
    <p:sldId id="640" r:id="rId36"/>
    <p:sldId id="641" r:id="rId37"/>
    <p:sldId id="642" r:id="rId38"/>
    <p:sldId id="643" r:id="rId39"/>
    <p:sldId id="644" r:id="rId40"/>
    <p:sldId id="645" r:id="rId41"/>
    <p:sldId id="646" r:id="rId42"/>
    <p:sldId id="570"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79"/>
            <p14:sldId id="571"/>
            <p14:sldId id="572"/>
            <p14:sldId id="573"/>
            <p14:sldId id="574"/>
            <p14:sldId id="578"/>
            <p14:sldId id="603"/>
            <p14:sldId id="604"/>
            <p14:sldId id="602"/>
            <p14:sldId id="580"/>
            <p14:sldId id="614"/>
            <p14:sldId id="629"/>
            <p14:sldId id="544"/>
            <p14:sldId id="628"/>
            <p14:sldId id="606"/>
            <p14:sldId id="630"/>
            <p14:sldId id="631"/>
            <p14:sldId id="607"/>
            <p14:sldId id="632"/>
            <p14:sldId id="608"/>
            <p14:sldId id="633"/>
            <p14:sldId id="634"/>
            <p14:sldId id="635"/>
            <p14:sldId id="636"/>
            <p14:sldId id="637"/>
            <p14:sldId id="638"/>
            <p14:sldId id="639"/>
            <p14:sldId id="640"/>
            <p14:sldId id="641"/>
            <p14:sldId id="642"/>
            <p14:sldId id="643"/>
            <p14:sldId id="644"/>
            <p14:sldId id="645"/>
            <p14:sldId id="646"/>
            <p14:sldId id="57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46393C-DCF5-7DB5-959F-0AD9FDA3980F}" v="4" dt="2025-04-30T14:47:08.0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6" d="100"/>
          <a:sy n="76" d="100"/>
        </p:scale>
        <p:origin x="84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2875519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3407C5-6A74-E8D2-355D-9AFCB4E02D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3976E9-78C2-0DF9-F540-2495D2DE57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398B16-938C-0501-0827-9E6E0B97034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19BEFC9-6D3A-2218-3A00-4A5D4653D47F}"/>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8677249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1172FE-41EE-AAF0-5CA4-2AC954DA6E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8EA479-9830-4720-3245-EA28FD83DA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7FD9F9-3601-0A16-5A5D-763A23C05F7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1623354-8C40-BDAD-6F42-C34EAA7DE896}"/>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9093551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CFAE82-8166-FBF0-E178-B5C215807E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F27F92-4A82-20C0-4E5B-6393D66520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8B5F22-860A-8B92-668F-BE86C9C60C9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B007144-C521-9DBB-CF76-4CBD99F327A0}"/>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875690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95320D-5AE5-76FC-A672-B31D72F7F0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2E2BB9-4D69-AFCF-CBEF-AA176A457B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7E378D-3644-BCDF-903F-9582C7AE8E9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18DEDF8-AC9F-7F65-B8F5-63FE1969269B}"/>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2231084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BAC7F4-337C-CA8D-EA53-8E7F4F71C0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6347F8-018E-1D7A-0833-FBE5666B26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20933C-1BC1-3B4C-EB2A-8F1BBA387D2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C4F959B-6017-0B9E-7DC0-1E2739D7500D}"/>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2247565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03883-83F4-DA4A-981F-5D59523CD8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1856C8-F537-BA04-318F-BE1216577C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8562CE-C0F2-0698-4FB2-EF012084648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A3A6780-B9A4-E9B2-A22C-30389A24FB5E}"/>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0762136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090261-BEDF-E509-F8C2-54609F6CD0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A4F4CE-7577-4BCC-EE0B-7206960FBC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D6373B-A0A8-6D71-EA60-9C0E816E539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9FFA1E-11EB-5269-F742-BBC224E3E16C}"/>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9307158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5FC190-606C-8224-88E1-5CDD1C9121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DD225D-CD86-70A4-126F-1048731F1D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C5C228-F236-874A-48D5-5BF6CABE932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14C6E9A-0C80-5AFE-C977-64E6BED3E674}"/>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7319641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384C44-A82A-3998-EBEA-FA322E0ACD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07C88-2FA2-AF46-BD1A-24287C49FE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D1F58F-E38A-8DCC-0C87-320CD5BCF34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4E388D-4BD7-7C8E-3D45-E5DB82840B9D}"/>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0740268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84767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5.xml"/><Relationship Id="rId5" Type="http://schemas.openxmlformats.org/officeDocument/2006/relationships/image" Target="../media/image21.pn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33.png"/></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Wesam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46" name="TextBox 45"/>
          <p:cNvSpPr txBox="1"/>
          <p:nvPr/>
        </p:nvSpPr>
        <p:spPr>
          <a:xfrm>
            <a:off x="169868" y="5098781"/>
            <a:ext cx="2954655" cy="707886"/>
          </a:xfrm>
          <a:prstGeom prst="rect">
            <a:avLst/>
          </a:prstGeom>
          <a:noFill/>
        </p:spPr>
        <p:txBody>
          <a:bodyPr wrap="none" rtlCol="0">
            <a:spAutoFit/>
          </a:bodyPr>
          <a:lstStyle/>
          <a:p>
            <a:r>
              <a:rPr lang="en-US" sz="2000" dirty="0">
                <a:latin typeface="Alexandria" charset="0"/>
                <a:cs typeface="Alexandria" charset="0"/>
              </a:rPr>
              <a:t>IT393‎</a:t>
            </a:r>
          </a:p>
          <a:p>
            <a:r>
              <a:rPr lang="en-US" sz="2000" dirty="0">
                <a:latin typeface="Alexandria" charset="0"/>
                <a:cs typeface="Alexandria" charset="0"/>
              </a:rPr>
              <a:t>Business Intelligence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02"/>
    </mc:Choice>
    <mc:Fallback xmlns="">
      <p:transition spd="slow" advTm="190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245182" y="3290370"/>
            <a:ext cx="6492393" cy="954107"/>
          </a:xfrm>
          <a:prstGeom prst="rect">
            <a:avLst/>
          </a:prstGeom>
          <a:noFill/>
        </p:spPr>
        <p:txBody>
          <a:bodyPr wrap="square" rtlCol="0">
            <a:spAutoFit/>
          </a:bodyPr>
          <a:lstStyle/>
          <a:p>
            <a:pPr algn="ctr"/>
            <a:r>
              <a:rPr lang="en-US" sz="2800" b="1" dirty="0">
                <a:solidFill>
                  <a:srgbClr val="00B0F0"/>
                </a:solidFill>
                <a:latin typeface="Alexandria" charset="0"/>
              </a:rPr>
              <a:t>Practical guide to using Excel for Data Analytics and visualization</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1" name="TextBox 10"/>
          <p:cNvSpPr txBox="1"/>
          <p:nvPr/>
        </p:nvSpPr>
        <p:spPr>
          <a:xfrm>
            <a:off x="6393369" y="4757816"/>
            <a:ext cx="2954655" cy="707886"/>
          </a:xfrm>
          <a:prstGeom prst="rect">
            <a:avLst/>
          </a:prstGeom>
          <a:noFill/>
        </p:spPr>
        <p:txBody>
          <a:bodyPr wrap="none" rtlCol="0">
            <a:spAutoFit/>
          </a:bodyPr>
          <a:lstStyle/>
          <a:p>
            <a:r>
              <a:rPr lang="en-US" sz="2000" dirty="0">
                <a:latin typeface="Alexandria" charset="0"/>
                <a:cs typeface="Alexandria" charset="0"/>
              </a:rPr>
              <a:t>IT393‎</a:t>
            </a:r>
          </a:p>
          <a:p>
            <a:r>
              <a:rPr lang="en-US" sz="2000" dirty="0">
                <a:latin typeface="Alexandria" charset="0"/>
                <a:cs typeface="Alexandria" charset="0"/>
              </a:rPr>
              <a:t>Business Intelligence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Wesam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en-US" sz="2400" b="1" dirty="0">
                <a:solidFill>
                  <a:srgbClr val="00B0F0"/>
                </a:solidFill>
                <a:latin typeface="Alexandria" charset="0"/>
              </a:rPr>
              <a:t>Learning Objectives:</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72287" y="1412953"/>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B00E75E3-23B7-5E78-805A-4E8C3A7B0909}"/>
              </a:ext>
            </a:extLst>
          </p:cNvPr>
          <p:cNvSpPr txBox="1"/>
          <p:nvPr/>
        </p:nvSpPr>
        <p:spPr>
          <a:xfrm>
            <a:off x="3557603" y="2225375"/>
            <a:ext cx="8806525" cy="3577903"/>
          </a:xfrm>
          <a:prstGeom prst="rect">
            <a:avLst/>
          </a:prstGeom>
          <a:noFill/>
        </p:spPr>
        <p:txBody>
          <a:bodyPr wrap="square">
            <a:spAutoFit/>
          </a:bodyPr>
          <a:lstStyle/>
          <a:p>
            <a:pPr algn="l"/>
            <a:endParaRPr lang="en-US" sz="1050" b="0" i="0" u="none" strike="noStrike" baseline="0" dirty="0">
              <a:solidFill>
                <a:srgbClr val="000000"/>
              </a:solidFill>
              <a:latin typeface="Arial" panose="020B0604020202020204" pitchFamily="34" charset="0"/>
            </a:endParaRPr>
          </a:p>
          <a:p>
            <a:pPr marL="461963" marR="20920" indent="-461963" algn="just">
              <a:lnSpc>
                <a:spcPct val="200000"/>
              </a:lnSpc>
            </a:pPr>
            <a:r>
              <a:rPr lang="en-US" sz="2400" b="1" dirty="0">
                <a:solidFill>
                  <a:srgbClr val="00B0F0"/>
                </a:solidFill>
                <a:latin typeface="Alexandria" charset="0"/>
              </a:rPr>
              <a:t>1.1</a:t>
            </a:r>
            <a:r>
              <a:rPr lang="en-US" sz="2400" dirty="0">
                <a:latin typeface="Times New Roman" panose="02020603050405020304" pitchFamily="18" charset="0"/>
                <a:cs typeface="Times New Roman" panose="02020603050405020304" pitchFamily="18" charset="0"/>
              </a:rPr>
              <a:t> Using Excel for data analytics</a:t>
            </a:r>
            <a:endParaRPr lang="en-US" sz="2400" b="1" dirty="0">
              <a:solidFill>
                <a:srgbClr val="00B0F0"/>
              </a:solidFill>
              <a:latin typeface="Alexandria" charset="0"/>
            </a:endParaRPr>
          </a:p>
          <a:p>
            <a:pPr>
              <a:lnSpc>
                <a:spcPct val="200000"/>
              </a:lnSpc>
            </a:pPr>
            <a:r>
              <a:rPr lang="en-US" sz="2400" b="1" dirty="0">
                <a:solidFill>
                  <a:srgbClr val="00B0F0"/>
                </a:solidFill>
                <a:latin typeface="Alexandria" charset="0"/>
              </a:rPr>
              <a:t>1.2 </a:t>
            </a:r>
            <a:r>
              <a:rPr lang="en-US" sz="2400" dirty="0">
                <a:latin typeface="Times New Roman" panose="02020603050405020304" pitchFamily="18" charset="0"/>
                <a:cs typeface="Times New Roman" panose="02020603050405020304" pitchFamily="18" charset="0"/>
              </a:rPr>
              <a:t>Understand the importance of data/ information visualization</a:t>
            </a:r>
          </a:p>
          <a:p>
            <a:pPr>
              <a:lnSpc>
                <a:spcPct val="200000"/>
              </a:lnSpc>
            </a:pPr>
            <a:r>
              <a:rPr lang="en-US" sz="2400" b="1" dirty="0">
                <a:solidFill>
                  <a:srgbClr val="00B0F0"/>
                </a:solidFill>
                <a:latin typeface="Alexandria" charset="0"/>
              </a:rPr>
              <a:t>1.3 </a:t>
            </a:r>
            <a:r>
              <a:rPr lang="en-US" sz="2400" dirty="0">
                <a:latin typeface="Times New Roman" panose="02020603050405020304" pitchFamily="18" charset="0"/>
                <a:cs typeface="Times New Roman" panose="02020603050405020304" pitchFamily="18" charset="0"/>
              </a:rPr>
              <a:t>Learn different types of visualization techniques</a:t>
            </a:r>
          </a:p>
          <a:p>
            <a:pPr marR="20920" algn="just">
              <a:lnSpc>
                <a:spcPct val="200000"/>
              </a:lnSpc>
            </a:pPr>
            <a:r>
              <a:rPr lang="en-US" sz="2400" b="1" dirty="0">
                <a:solidFill>
                  <a:srgbClr val="00B0F0"/>
                </a:solidFill>
                <a:latin typeface="Alexandria" charset="0"/>
              </a:rPr>
              <a:t>1.4 </a:t>
            </a:r>
            <a:r>
              <a:rPr lang="en-US" sz="2400" dirty="0">
                <a:latin typeface="Times New Roman" panose="02020603050405020304" pitchFamily="18" charset="0"/>
                <a:cs typeface="Times New Roman" panose="02020603050405020304" pitchFamily="18" charset="0"/>
              </a:rPr>
              <a:t>Using Excel for data visualization</a:t>
            </a:r>
          </a:p>
          <a:p>
            <a:pPr marR="17990"/>
            <a:endParaRPr lang="en-US"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p:cNvSpPr txBox="1"/>
          <p:nvPr/>
        </p:nvSpPr>
        <p:spPr>
          <a:xfrm>
            <a:off x="2346764" y="1229623"/>
            <a:ext cx="6917816" cy="400110"/>
          </a:xfrm>
          <a:prstGeom prst="rect">
            <a:avLst/>
          </a:prstGeom>
          <a:noFill/>
        </p:spPr>
        <p:txBody>
          <a:bodyPr wrap="square" rtlCol="0">
            <a:spAutoFit/>
          </a:bodyPr>
          <a:lstStyle/>
          <a:p>
            <a:r>
              <a:rPr lang="en-US" sz="2000" b="1" dirty="0"/>
              <a:t>Using Excel for data analytics:</a:t>
            </a:r>
          </a:p>
        </p:txBody>
      </p:sp>
      <p:sp>
        <p:nvSpPr>
          <p:cNvPr id="5" name="Rectangle 4"/>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2A06E839-F63C-B3D2-97AF-A415497AAD96}"/>
              </a:ext>
            </a:extLst>
          </p:cNvPr>
          <p:cNvSpPr txBox="1"/>
          <p:nvPr/>
        </p:nvSpPr>
        <p:spPr>
          <a:xfrm>
            <a:off x="3178028" y="5602243"/>
            <a:ext cx="5255287" cy="369332"/>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Figure 5.1  Bike data</a:t>
            </a:r>
          </a:p>
        </p:txBody>
      </p:sp>
      <p:pic>
        <p:nvPicPr>
          <p:cNvPr id="4" name="Picture 3">
            <a:extLst>
              <a:ext uri="{FF2B5EF4-FFF2-40B4-BE49-F238E27FC236}">
                <a16:creationId xmlns:a16="http://schemas.microsoft.com/office/drawing/2014/main" id="{493E4E07-ED85-542B-B204-F2F0000814A0}"/>
              </a:ext>
            </a:extLst>
          </p:cNvPr>
          <p:cNvPicPr>
            <a:picLocks noChangeAspect="1"/>
          </p:cNvPicPr>
          <p:nvPr/>
        </p:nvPicPr>
        <p:blipFill>
          <a:blip r:embed="rId4"/>
          <a:stretch>
            <a:fillRect/>
          </a:stretch>
        </p:blipFill>
        <p:spPr>
          <a:xfrm>
            <a:off x="2346763" y="1969922"/>
            <a:ext cx="6917816" cy="303413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050F75-021C-DB02-F193-C774A6FF5B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0B3CB4-AC4B-53FA-FBC2-C5DE53AFBD9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D312BA0-A245-3DCA-8831-ECE295524684}"/>
              </a:ext>
            </a:extLst>
          </p:cNvPr>
          <p:cNvSpPr txBox="1"/>
          <p:nvPr/>
        </p:nvSpPr>
        <p:spPr>
          <a:xfrm>
            <a:off x="2346764" y="919145"/>
            <a:ext cx="6913968" cy="738664"/>
          </a:xfrm>
          <a:prstGeom prst="rect">
            <a:avLst/>
          </a:prstGeom>
          <a:noFill/>
        </p:spPr>
        <p:txBody>
          <a:bodyPr wrap="square" rtlCol="0">
            <a:spAutoFit/>
          </a:bodyPr>
          <a:lstStyle/>
          <a:p>
            <a:endParaRPr lang="en-US" dirty="0"/>
          </a:p>
          <a:p>
            <a:r>
              <a:rPr lang="en-US" sz="2400" b="1" dirty="0"/>
              <a:t>Using Excel for data analytics:</a:t>
            </a:r>
          </a:p>
        </p:txBody>
      </p:sp>
      <p:sp>
        <p:nvSpPr>
          <p:cNvPr id="5" name="Rectangle 4">
            <a:extLst>
              <a:ext uri="{FF2B5EF4-FFF2-40B4-BE49-F238E27FC236}">
                <a16:creationId xmlns:a16="http://schemas.microsoft.com/office/drawing/2014/main" id="{F7BACB64-551A-574B-048A-4CE8736ACF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CBACE8E-C17D-F7EB-BF4A-175E295C87EC}"/>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D80C63F3-E5BA-E58D-C220-E0158E5504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BA55EA8A-63D3-2586-F445-D82DB55BF2AE}"/>
              </a:ext>
            </a:extLst>
          </p:cNvPr>
          <p:cNvPicPr>
            <a:picLocks noChangeAspect="1"/>
          </p:cNvPicPr>
          <p:nvPr/>
        </p:nvPicPr>
        <p:blipFill>
          <a:blip r:embed="rId3"/>
          <a:stretch>
            <a:fillRect/>
          </a:stretch>
        </p:blipFill>
        <p:spPr>
          <a:xfrm>
            <a:off x="862012" y="2453845"/>
            <a:ext cx="6965654" cy="3112942"/>
          </a:xfrm>
          <a:prstGeom prst="rect">
            <a:avLst/>
          </a:prstGeom>
        </p:spPr>
      </p:pic>
      <p:sp>
        <p:nvSpPr>
          <p:cNvPr id="8" name="TextBox 7">
            <a:extLst>
              <a:ext uri="{FF2B5EF4-FFF2-40B4-BE49-F238E27FC236}">
                <a16:creationId xmlns:a16="http://schemas.microsoft.com/office/drawing/2014/main" id="{CF734F59-B7C2-5285-D469-34D1AD6577D3}"/>
              </a:ext>
            </a:extLst>
          </p:cNvPr>
          <p:cNvSpPr txBox="1"/>
          <p:nvPr/>
        </p:nvSpPr>
        <p:spPr>
          <a:xfrm>
            <a:off x="8691824" y="2954215"/>
            <a:ext cx="2361363" cy="1200329"/>
          </a:xfrm>
          <a:prstGeom prst="rect">
            <a:avLst/>
          </a:prstGeom>
          <a:noFill/>
        </p:spPr>
        <p:txBody>
          <a:bodyPr wrap="square" rtlCol="0">
            <a:spAutoFit/>
          </a:bodyPr>
          <a:lstStyle/>
          <a:p>
            <a:r>
              <a:rPr lang="en-US" dirty="0">
                <a:solidFill>
                  <a:srgbClr val="FF0000"/>
                </a:solidFill>
              </a:rPr>
              <a:t>Filters can </a:t>
            </a:r>
            <a:r>
              <a:rPr lang="en-US" dirty="0"/>
              <a:t>be applied to </a:t>
            </a:r>
            <a:r>
              <a:rPr lang="en-US" dirty="0">
                <a:solidFill>
                  <a:srgbClr val="FF0000"/>
                </a:solidFill>
              </a:rPr>
              <a:t>sort and hide data. </a:t>
            </a:r>
            <a:r>
              <a:rPr lang="en-US" dirty="0"/>
              <a:t>It makes data analysis easier.</a:t>
            </a:r>
          </a:p>
        </p:txBody>
      </p:sp>
    </p:spTree>
    <p:extLst>
      <p:ext uri="{BB962C8B-B14F-4D97-AF65-F5344CB8AC3E}">
        <p14:creationId xmlns:p14="http://schemas.microsoft.com/office/powerpoint/2010/main" val="1559071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C3EBED-AD68-2C89-A5F0-BC510FF5F0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9231BF-C9D6-FD3A-1823-60804CF4CDF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B2C0F125-7AC9-F9C8-E364-E534EA078C8E}"/>
              </a:ext>
            </a:extLst>
          </p:cNvPr>
          <p:cNvSpPr txBox="1"/>
          <p:nvPr/>
        </p:nvSpPr>
        <p:spPr>
          <a:xfrm>
            <a:off x="2346764" y="970669"/>
            <a:ext cx="7239363" cy="677108"/>
          </a:xfrm>
          <a:prstGeom prst="rect">
            <a:avLst/>
          </a:prstGeom>
          <a:noFill/>
        </p:spPr>
        <p:txBody>
          <a:bodyPr wrap="square" rtlCol="0">
            <a:spAutoFit/>
          </a:bodyPr>
          <a:lstStyle/>
          <a:p>
            <a:endParaRPr lang="en-US" dirty="0"/>
          </a:p>
          <a:p>
            <a:r>
              <a:rPr lang="en-US" sz="2000" b="1" dirty="0"/>
              <a:t>Using Excel for data analytics:</a:t>
            </a:r>
          </a:p>
        </p:txBody>
      </p:sp>
      <p:sp>
        <p:nvSpPr>
          <p:cNvPr id="5" name="Rectangle 4">
            <a:extLst>
              <a:ext uri="{FF2B5EF4-FFF2-40B4-BE49-F238E27FC236}">
                <a16:creationId xmlns:a16="http://schemas.microsoft.com/office/drawing/2014/main" id="{39F6D622-9262-DFAE-EB9D-51032D7926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B40C22E-299A-5C79-0F26-6514E9D79349}"/>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1FCB9436-9C95-48FA-88F1-1D935D6E2FB8}"/>
              </a:ext>
            </a:extLst>
          </p:cNvPr>
          <p:cNvSpPr txBox="1"/>
          <p:nvPr/>
        </p:nvSpPr>
        <p:spPr>
          <a:xfrm>
            <a:off x="695945" y="2019969"/>
            <a:ext cx="10648644" cy="4801314"/>
          </a:xfrm>
          <a:prstGeom prst="rect">
            <a:avLst/>
          </a:prstGeom>
          <a:noFill/>
        </p:spPr>
        <p:txBody>
          <a:bodyPr wrap="square" rtlCol="0">
            <a:spAutoFit/>
          </a:bodyPr>
          <a:lstStyle/>
          <a:p>
            <a:pPr>
              <a:lnSpc>
                <a:spcPct val="200000"/>
              </a:lnSpc>
            </a:pPr>
            <a:r>
              <a:rPr lang="en-US" b="1" dirty="0">
                <a:latin typeface="Times New Roman" panose="02020603050405020304" pitchFamily="18" charset="0"/>
                <a:cs typeface="Times New Roman" panose="02020603050405020304" pitchFamily="18" charset="0"/>
              </a:rPr>
              <a:t>Remove duplicates</a:t>
            </a:r>
          </a:p>
          <a:p>
            <a:pPr>
              <a:lnSpc>
                <a:spcPct val="200000"/>
              </a:lnSpc>
            </a:pPr>
            <a:r>
              <a:rPr lang="en-US" dirty="0">
                <a:latin typeface="Times New Roman" panose="02020603050405020304" pitchFamily="18" charset="0"/>
                <a:cs typeface="Times New Roman" panose="02020603050405020304" pitchFamily="18" charset="0"/>
              </a:rPr>
              <a:t>Duplicate entries can distort analysis and insights, so removing them ensures data accuracy.</a:t>
            </a:r>
          </a:p>
          <a:p>
            <a:pPr>
              <a:lnSpc>
                <a:spcPct val="200000"/>
              </a:lnSpc>
            </a:pPr>
            <a:r>
              <a:rPr lang="en-US" dirty="0">
                <a:latin typeface="Times New Roman" panose="02020603050405020304" pitchFamily="18" charset="0"/>
                <a:cs typeface="Times New Roman" panose="02020603050405020304" pitchFamily="18" charset="0"/>
              </a:rPr>
              <a:t>Select the worksheet or range of cells from which you want to remove duplicates.</a:t>
            </a:r>
          </a:p>
          <a:p>
            <a:pPr>
              <a:lnSpc>
                <a:spcPct val="200000"/>
              </a:lnSpc>
            </a:pPr>
            <a:r>
              <a:rPr lang="en-US" dirty="0">
                <a:latin typeface="Times New Roman" panose="02020603050405020304" pitchFamily="18" charset="0"/>
                <a:cs typeface="Times New Roman" panose="02020603050405020304" pitchFamily="18" charset="0"/>
              </a:rPr>
              <a:t>Go to the </a:t>
            </a:r>
            <a:r>
              <a:rPr lang="en-US" b="1" dirty="0">
                <a:latin typeface="Times New Roman" panose="02020603050405020304" pitchFamily="18" charset="0"/>
                <a:cs typeface="Times New Roman" panose="02020603050405020304" pitchFamily="18" charset="0"/>
              </a:rPr>
              <a:t>Data</a:t>
            </a:r>
            <a:r>
              <a:rPr lang="en-US" dirty="0">
                <a:latin typeface="Times New Roman" panose="02020603050405020304" pitchFamily="18" charset="0"/>
                <a:cs typeface="Times New Roman" panose="02020603050405020304" pitchFamily="18" charset="0"/>
              </a:rPr>
              <a:t> tab on the </a:t>
            </a:r>
            <a:r>
              <a:rPr lang="en-US" b="1" dirty="0">
                <a:latin typeface="Times New Roman" panose="02020603050405020304" pitchFamily="18" charset="0"/>
                <a:cs typeface="Times New Roman" panose="02020603050405020304" pitchFamily="18" charset="0"/>
              </a:rPr>
              <a:t>Ribbon</a:t>
            </a:r>
            <a:r>
              <a:rPr lang="en-US" dirty="0">
                <a:latin typeface="Times New Roman" panose="02020603050405020304" pitchFamily="18" charset="0"/>
                <a:cs typeface="Times New Roman" panose="02020603050405020304" pitchFamily="18" charset="0"/>
              </a:rPr>
              <a:t>.</a:t>
            </a:r>
          </a:p>
          <a:p>
            <a:pPr>
              <a:lnSpc>
                <a:spcPct val="200000"/>
              </a:lnSpc>
            </a:pPr>
            <a:r>
              <a:rPr lang="en-US" dirty="0">
                <a:latin typeface="Times New Roman" panose="02020603050405020304" pitchFamily="18" charset="0"/>
                <a:cs typeface="Times New Roman" panose="02020603050405020304" pitchFamily="18" charset="0"/>
              </a:rPr>
              <a:t>Click on </a:t>
            </a:r>
            <a:r>
              <a:rPr lang="en-US" b="1" dirty="0">
                <a:latin typeface="Times New Roman" panose="02020603050405020304" pitchFamily="18" charset="0"/>
                <a:cs typeface="Times New Roman" panose="02020603050405020304" pitchFamily="18" charset="0"/>
              </a:rPr>
              <a:t>Remove</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Duplicates</a:t>
            </a:r>
            <a:r>
              <a:rPr lang="en-US" dirty="0">
                <a:latin typeface="Times New Roman" panose="02020603050405020304" pitchFamily="18" charset="0"/>
                <a:cs typeface="Times New Roman" panose="02020603050405020304" pitchFamily="18" charset="0"/>
              </a:rPr>
              <a:t> in the </a:t>
            </a:r>
            <a:r>
              <a:rPr lang="en-US" b="1" dirty="0">
                <a:latin typeface="Times New Roman" panose="02020603050405020304" pitchFamily="18" charset="0"/>
                <a:cs typeface="Times New Roman" panose="02020603050405020304" pitchFamily="18" charset="0"/>
              </a:rPr>
              <a:t>Data</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Tools</a:t>
            </a:r>
            <a:r>
              <a:rPr lang="en-US" dirty="0">
                <a:latin typeface="Times New Roman" panose="02020603050405020304" pitchFamily="18" charset="0"/>
                <a:cs typeface="Times New Roman" panose="02020603050405020304" pitchFamily="18" charset="0"/>
              </a:rPr>
              <a:t> group.</a:t>
            </a:r>
          </a:p>
          <a:p>
            <a:pPr>
              <a:lnSpc>
                <a:spcPct val="200000"/>
              </a:lnSpc>
            </a:pPr>
            <a:r>
              <a:rPr lang="en-US" dirty="0">
                <a:latin typeface="Times New Roman" panose="02020603050405020304" pitchFamily="18" charset="0"/>
                <a:cs typeface="Times New Roman" panose="02020603050405020304" pitchFamily="18" charset="0"/>
              </a:rPr>
              <a:t>In the </a:t>
            </a:r>
            <a:r>
              <a:rPr lang="en-US" b="1" dirty="0">
                <a:latin typeface="Times New Roman" panose="02020603050405020304" pitchFamily="18" charset="0"/>
                <a:cs typeface="Times New Roman" panose="02020603050405020304" pitchFamily="18" charset="0"/>
              </a:rPr>
              <a:t>Remove</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Duplicates</a:t>
            </a:r>
            <a:r>
              <a:rPr lang="en-US" dirty="0">
                <a:latin typeface="Times New Roman" panose="02020603050405020304" pitchFamily="18" charset="0"/>
                <a:cs typeface="Times New Roman" panose="02020603050405020304" pitchFamily="18" charset="0"/>
              </a:rPr>
              <a:t> dialog box, specify which column to check for duplicates.</a:t>
            </a:r>
          </a:p>
          <a:p>
            <a:pPr>
              <a:lnSpc>
                <a:spcPct val="200000"/>
              </a:lnSpc>
            </a:pPr>
            <a:r>
              <a:rPr lang="en-US" dirty="0">
                <a:latin typeface="Times New Roman" panose="02020603050405020304" pitchFamily="18" charset="0"/>
                <a:cs typeface="Times New Roman" panose="02020603050405020304" pitchFamily="18" charset="0"/>
              </a:rPr>
              <a:t>Click </a:t>
            </a:r>
            <a:r>
              <a:rPr lang="en-US" b="1" dirty="0">
                <a:latin typeface="Times New Roman" panose="02020603050405020304" pitchFamily="18" charset="0"/>
                <a:cs typeface="Times New Roman" panose="02020603050405020304" pitchFamily="18" charset="0"/>
              </a:rPr>
              <a:t>OK</a:t>
            </a:r>
            <a:r>
              <a:rPr lang="en-US" dirty="0">
                <a:latin typeface="Times New Roman" panose="02020603050405020304" pitchFamily="18" charset="0"/>
                <a:cs typeface="Times New Roman" panose="02020603050405020304" pitchFamily="18" charset="0"/>
              </a:rPr>
              <a:t>. Excel will display a message showing the number of duplicate values removed.</a:t>
            </a:r>
          </a:p>
          <a:p>
            <a:pPr>
              <a:lnSpc>
                <a:spcPct val="200000"/>
              </a:lnSpc>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A2F9AB5-2357-14B3-1013-E7AA3FC3FB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EBAE0A0B-6B47-FE17-8875-9ED27B8072FA}"/>
              </a:ext>
            </a:extLst>
          </p:cNvPr>
          <p:cNvPicPr>
            <a:picLocks noChangeAspect="1"/>
          </p:cNvPicPr>
          <p:nvPr/>
        </p:nvPicPr>
        <p:blipFill>
          <a:blip r:embed="rId4"/>
          <a:stretch>
            <a:fillRect/>
          </a:stretch>
        </p:blipFill>
        <p:spPr>
          <a:xfrm>
            <a:off x="8897845" y="3322341"/>
            <a:ext cx="1933575" cy="1238250"/>
          </a:xfrm>
          <a:prstGeom prst="rect">
            <a:avLst/>
          </a:prstGeom>
        </p:spPr>
      </p:pic>
    </p:spTree>
    <p:extLst>
      <p:ext uri="{BB962C8B-B14F-4D97-AF65-F5344CB8AC3E}">
        <p14:creationId xmlns:p14="http://schemas.microsoft.com/office/powerpoint/2010/main" val="598965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1407AE-EF46-32E0-AEDC-76B47E3A8B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B7BCC5-0B50-167E-5D34-7872B3623F4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AF360AAC-25BE-746D-3975-E38199CE3CF2}"/>
              </a:ext>
            </a:extLst>
          </p:cNvPr>
          <p:cNvSpPr txBox="1"/>
          <p:nvPr/>
        </p:nvSpPr>
        <p:spPr>
          <a:xfrm>
            <a:off x="2346764" y="970669"/>
            <a:ext cx="7239363" cy="677108"/>
          </a:xfrm>
          <a:prstGeom prst="rect">
            <a:avLst/>
          </a:prstGeom>
          <a:noFill/>
        </p:spPr>
        <p:txBody>
          <a:bodyPr wrap="square" rtlCol="0">
            <a:spAutoFit/>
          </a:bodyPr>
          <a:lstStyle/>
          <a:p>
            <a:endParaRPr lang="en-US" dirty="0"/>
          </a:p>
          <a:p>
            <a:r>
              <a:rPr lang="en-US" sz="2000" b="1" dirty="0"/>
              <a:t>Using Excel for data analytics:</a:t>
            </a:r>
          </a:p>
        </p:txBody>
      </p:sp>
      <p:sp>
        <p:nvSpPr>
          <p:cNvPr id="5" name="Rectangle 4">
            <a:extLst>
              <a:ext uri="{FF2B5EF4-FFF2-40B4-BE49-F238E27FC236}">
                <a16:creationId xmlns:a16="http://schemas.microsoft.com/office/drawing/2014/main" id="{E988031E-4CE5-434F-71FF-5744D7C9371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8BE476F-8344-9F40-8CAB-F531EBD8F7D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D328BA94-F9B4-0B13-AA04-0CA0A3213F0B}"/>
              </a:ext>
            </a:extLst>
          </p:cNvPr>
          <p:cNvSpPr txBox="1"/>
          <p:nvPr/>
        </p:nvSpPr>
        <p:spPr>
          <a:xfrm>
            <a:off x="695945" y="2019969"/>
            <a:ext cx="10648644" cy="1383456"/>
          </a:xfrm>
          <a:prstGeom prst="rect">
            <a:avLst/>
          </a:prstGeom>
          <a:noFill/>
        </p:spPr>
        <p:txBody>
          <a:bodyPr wrap="square" rtlCol="0">
            <a:spAutoFit/>
          </a:bodyPr>
          <a:lstStyle/>
          <a:p>
            <a:pPr algn="ctr">
              <a:lnSpc>
                <a:spcPct val="150000"/>
              </a:lnSpc>
            </a:pPr>
            <a:r>
              <a:rPr lang="en-US" b="1" dirty="0">
                <a:latin typeface="Times New Roman" panose="02020603050405020304" pitchFamily="18" charset="0"/>
                <a:cs typeface="Times New Roman" panose="02020603050405020304" pitchFamily="18" charset="0"/>
              </a:rPr>
              <a:t>Press </a:t>
            </a:r>
            <a:r>
              <a:rPr lang="en-US" b="1" dirty="0" err="1">
                <a:latin typeface="Times New Roman" panose="02020603050405020304" pitchFamily="18" charset="0"/>
                <a:cs typeface="Times New Roman" panose="02020603050405020304" pitchFamily="18" charset="0"/>
              </a:rPr>
              <a:t>Ctrl+H</a:t>
            </a:r>
            <a:r>
              <a:rPr lang="en-US" b="1" dirty="0">
                <a:latin typeface="Times New Roman" panose="02020603050405020304" pitchFamily="18" charset="0"/>
                <a:cs typeface="Times New Roman" panose="02020603050405020304" pitchFamily="18" charset="0"/>
              </a:rPr>
              <a:t> or go to Home &gt; Find &amp; Select &gt; Replace</a:t>
            </a:r>
            <a:endParaRPr lang="en-US" sz="2000" b="1" dirty="0">
              <a:solidFill>
                <a:srgbClr val="FF0000"/>
              </a:solidFill>
              <a:latin typeface="Times New Roman" panose="02020603050405020304" pitchFamily="18" charset="0"/>
              <a:cs typeface="Times New Roman" panose="02020603050405020304" pitchFamily="18" charset="0"/>
            </a:endParaRPr>
          </a:p>
          <a:p>
            <a:pPr>
              <a:lnSpc>
                <a:spcPct val="150000"/>
              </a:lnSpc>
            </a:pPr>
            <a:endParaRPr lang="en-US" sz="2000" dirty="0"/>
          </a:p>
          <a:p>
            <a:pPr>
              <a:lnSpc>
                <a:spcPct val="150000"/>
              </a:lnSpc>
            </a:pPr>
            <a:endParaRPr lang="en-US" sz="2000" dirty="0">
              <a:solidFill>
                <a:srgbClr val="FF0000"/>
              </a:solidFill>
            </a:endParaRPr>
          </a:p>
        </p:txBody>
      </p:sp>
      <p:pic>
        <p:nvPicPr>
          <p:cNvPr id="7" name="Graphic 21">
            <a:extLst>
              <a:ext uri="{FF2B5EF4-FFF2-40B4-BE49-F238E27FC236}">
                <a16:creationId xmlns:a16="http://schemas.microsoft.com/office/drawing/2014/main" id="{96DC399F-665E-8ED2-CB62-7C25BCB58C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79CA2823-6D34-5D50-A50E-931E4CC5F91C}"/>
              </a:ext>
            </a:extLst>
          </p:cNvPr>
          <p:cNvPicPr>
            <a:picLocks noChangeAspect="1"/>
          </p:cNvPicPr>
          <p:nvPr/>
        </p:nvPicPr>
        <p:blipFill>
          <a:blip r:embed="rId4"/>
          <a:stretch>
            <a:fillRect/>
          </a:stretch>
        </p:blipFill>
        <p:spPr>
          <a:xfrm>
            <a:off x="2928937" y="2711697"/>
            <a:ext cx="6334125" cy="2933700"/>
          </a:xfrm>
          <a:prstGeom prst="rect">
            <a:avLst/>
          </a:prstGeom>
        </p:spPr>
      </p:pic>
    </p:spTree>
    <p:extLst>
      <p:ext uri="{BB962C8B-B14F-4D97-AF65-F5344CB8AC3E}">
        <p14:creationId xmlns:p14="http://schemas.microsoft.com/office/powerpoint/2010/main" val="1260099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2A91FE-F620-E816-25D0-8C88E35B60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CC9536-5AC4-ED1A-D78A-379AB7E7B0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99CE686F-A6C3-8D14-E395-096D04E56F30}"/>
              </a:ext>
            </a:extLst>
          </p:cNvPr>
          <p:cNvSpPr txBox="1"/>
          <p:nvPr/>
        </p:nvSpPr>
        <p:spPr>
          <a:xfrm>
            <a:off x="2346764" y="970669"/>
            <a:ext cx="7239363" cy="677108"/>
          </a:xfrm>
          <a:prstGeom prst="rect">
            <a:avLst/>
          </a:prstGeom>
          <a:noFill/>
        </p:spPr>
        <p:txBody>
          <a:bodyPr wrap="square" rtlCol="0">
            <a:spAutoFit/>
          </a:bodyPr>
          <a:lstStyle/>
          <a:p>
            <a:endParaRPr lang="en-US" dirty="0"/>
          </a:p>
          <a:p>
            <a:r>
              <a:rPr lang="en-US" sz="2000" b="1" dirty="0"/>
              <a:t>Using Excel for data analytics:</a:t>
            </a:r>
          </a:p>
        </p:txBody>
      </p:sp>
      <p:sp>
        <p:nvSpPr>
          <p:cNvPr id="5" name="Rectangle 4">
            <a:extLst>
              <a:ext uri="{FF2B5EF4-FFF2-40B4-BE49-F238E27FC236}">
                <a16:creationId xmlns:a16="http://schemas.microsoft.com/office/drawing/2014/main" id="{40B8945A-6C31-5B1B-6414-C522918CA9B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681ED59-4419-F60B-D2DB-CC17278121A5}"/>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25018821-6D23-3571-06B3-BB501C30C1E1}"/>
              </a:ext>
            </a:extLst>
          </p:cNvPr>
          <p:cNvSpPr txBox="1"/>
          <p:nvPr/>
        </p:nvSpPr>
        <p:spPr>
          <a:xfrm>
            <a:off x="695945" y="2019969"/>
            <a:ext cx="10648644" cy="458074"/>
          </a:xfrm>
          <a:prstGeom prst="rect">
            <a:avLst/>
          </a:prstGeom>
          <a:noFill/>
        </p:spPr>
        <p:txBody>
          <a:bodyPr wrap="square" rtlCol="0">
            <a:spAutoFit/>
          </a:bodyPr>
          <a:lstStyle/>
          <a:p>
            <a:pPr>
              <a:lnSpc>
                <a:spcPct val="150000"/>
              </a:lnSpc>
            </a:pPr>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3E42862-693D-FA13-075E-B40DE92092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7" name="Picture 16">
            <a:extLst>
              <a:ext uri="{FF2B5EF4-FFF2-40B4-BE49-F238E27FC236}">
                <a16:creationId xmlns:a16="http://schemas.microsoft.com/office/drawing/2014/main" id="{ED8878CC-C24B-CFD2-53D4-FF9B67A23879}"/>
              </a:ext>
            </a:extLst>
          </p:cNvPr>
          <p:cNvPicPr>
            <a:picLocks noChangeAspect="1"/>
          </p:cNvPicPr>
          <p:nvPr/>
        </p:nvPicPr>
        <p:blipFill>
          <a:blip r:embed="rId4"/>
          <a:stretch>
            <a:fillRect/>
          </a:stretch>
        </p:blipFill>
        <p:spPr>
          <a:xfrm>
            <a:off x="594907" y="2160932"/>
            <a:ext cx="8801100" cy="1381125"/>
          </a:xfrm>
          <a:prstGeom prst="rect">
            <a:avLst/>
          </a:prstGeom>
        </p:spPr>
      </p:pic>
      <p:sp>
        <p:nvSpPr>
          <p:cNvPr id="18" name="TextBox 17">
            <a:extLst>
              <a:ext uri="{FF2B5EF4-FFF2-40B4-BE49-F238E27FC236}">
                <a16:creationId xmlns:a16="http://schemas.microsoft.com/office/drawing/2014/main" id="{AFFB1BD8-1B4A-4031-53CB-AFBD3523537B}"/>
              </a:ext>
            </a:extLst>
          </p:cNvPr>
          <p:cNvSpPr txBox="1"/>
          <p:nvPr/>
        </p:nvSpPr>
        <p:spPr>
          <a:xfrm>
            <a:off x="2127650" y="3989196"/>
            <a:ext cx="8603990" cy="369332"/>
          </a:xfrm>
          <a:prstGeom prst="rect">
            <a:avLst/>
          </a:prstGeom>
          <a:noFill/>
        </p:spPr>
        <p:txBody>
          <a:bodyPr wrap="square" rtlCol="0">
            <a:spAutoFit/>
          </a:bodyPr>
          <a:lstStyle/>
          <a:p>
            <a:r>
              <a:rPr lang="en-US" dirty="0"/>
              <a:t>=IF(condition1, </a:t>
            </a:r>
            <a:r>
              <a:rPr lang="en-US" dirty="0" err="1"/>
              <a:t>value_if_true</a:t>
            </a:r>
            <a:r>
              <a:rPr lang="en-US" dirty="0"/>
              <a:t>, IF(condition2, </a:t>
            </a:r>
            <a:r>
              <a:rPr lang="en-US" dirty="0" err="1"/>
              <a:t>value_if_true</a:t>
            </a:r>
            <a:r>
              <a:rPr lang="en-US" dirty="0"/>
              <a:t>, </a:t>
            </a:r>
            <a:r>
              <a:rPr lang="en-US" dirty="0" err="1"/>
              <a:t>value_if_false</a:t>
            </a:r>
            <a:r>
              <a:rPr lang="en-US" dirty="0"/>
              <a:t>))</a:t>
            </a:r>
          </a:p>
        </p:txBody>
      </p:sp>
    </p:spTree>
    <p:extLst>
      <p:ext uri="{BB962C8B-B14F-4D97-AF65-F5344CB8AC3E}">
        <p14:creationId xmlns:p14="http://schemas.microsoft.com/office/powerpoint/2010/main" val="36033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463A0B-34A8-9082-1FC7-62DF01EDFB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AEED51-5FAF-2592-EFA4-309A8ABC218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A426ED03-7D8C-A588-16DF-E47C2134EBB2}"/>
              </a:ext>
            </a:extLst>
          </p:cNvPr>
          <p:cNvSpPr txBox="1"/>
          <p:nvPr/>
        </p:nvSpPr>
        <p:spPr>
          <a:xfrm>
            <a:off x="2346764" y="970669"/>
            <a:ext cx="7239363" cy="677108"/>
          </a:xfrm>
          <a:prstGeom prst="rect">
            <a:avLst/>
          </a:prstGeom>
          <a:noFill/>
        </p:spPr>
        <p:txBody>
          <a:bodyPr wrap="square" rtlCol="0">
            <a:spAutoFit/>
          </a:bodyPr>
          <a:lstStyle/>
          <a:p>
            <a:endParaRPr lang="en-US" dirty="0"/>
          </a:p>
          <a:p>
            <a:r>
              <a:rPr lang="en-US" sz="2000" b="1" dirty="0"/>
              <a:t>Using Excel for data analytics:</a:t>
            </a:r>
          </a:p>
        </p:txBody>
      </p:sp>
      <p:sp>
        <p:nvSpPr>
          <p:cNvPr id="5" name="Rectangle 4">
            <a:extLst>
              <a:ext uri="{FF2B5EF4-FFF2-40B4-BE49-F238E27FC236}">
                <a16:creationId xmlns:a16="http://schemas.microsoft.com/office/drawing/2014/main" id="{A8BEB19B-3566-92AC-AFFA-220D755339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7FC8348-DC5C-086F-0640-D0029DCA446A}"/>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DBD5FF02-5326-32CD-BE0D-17FF92B47566}"/>
              </a:ext>
            </a:extLst>
          </p:cNvPr>
          <p:cNvSpPr txBox="1"/>
          <p:nvPr/>
        </p:nvSpPr>
        <p:spPr>
          <a:xfrm>
            <a:off x="695945" y="2019969"/>
            <a:ext cx="10648644" cy="1092607"/>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pPr>
              <a:lnSpc>
                <a:spcPct val="150000"/>
              </a:lnSpc>
            </a:pPr>
            <a:endParaRPr lang="en-US" dirty="0">
              <a:latin typeface="Times New Roman" panose="02020603050405020304" pitchFamily="18" charset="0"/>
              <a:cs typeface="Times New Roman" panose="02020603050405020304" pitchFamily="18" charset="0"/>
            </a:endParaRPr>
          </a:p>
          <a:p>
            <a:endParaRPr lang="en-US" sz="2000" dirty="0">
              <a:solidFill>
                <a:srgbClr val="FF0000"/>
              </a:solidFill>
            </a:endParaRPr>
          </a:p>
        </p:txBody>
      </p:sp>
      <p:pic>
        <p:nvPicPr>
          <p:cNvPr id="7" name="Graphic 21">
            <a:extLst>
              <a:ext uri="{FF2B5EF4-FFF2-40B4-BE49-F238E27FC236}">
                <a16:creationId xmlns:a16="http://schemas.microsoft.com/office/drawing/2014/main" id="{D2D0C3F7-4028-AA4B-5FAD-F7D88C6CC7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517F7CC3-AB42-6CA5-A465-FACF1ADFD040}"/>
              </a:ext>
            </a:extLst>
          </p:cNvPr>
          <p:cNvPicPr>
            <a:picLocks noChangeAspect="1"/>
          </p:cNvPicPr>
          <p:nvPr/>
        </p:nvPicPr>
        <p:blipFill>
          <a:blip r:embed="rId4"/>
          <a:stretch>
            <a:fillRect/>
          </a:stretch>
        </p:blipFill>
        <p:spPr>
          <a:xfrm>
            <a:off x="3645314" y="5296781"/>
            <a:ext cx="5581650" cy="590550"/>
          </a:xfrm>
          <a:prstGeom prst="rect">
            <a:avLst/>
          </a:prstGeom>
        </p:spPr>
      </p:pic>
      <p:pic>
        <p:nvPicPr>
          <p:cNvPr id="4" name="Picture 3">
            <a:extLst>
              <a:ext uri="{FF2B5EF4-FFF2-40B4-BE49-F238E27FC236}">
                <a16:creationId xmlns:a16="http://schemas.microsoft.com/office/drawing/2014/main" id="{D502BE2E-56CE-5509-B8A4-FAE3E4317D49}"/>
              </a:ext>
            </a:extLst>
          </p:cNvPr>
          <p:cNvPicPr>
            <a:picLocks noChangeAspect="1"/>
          </p:cNvPicPr>
          <p:nvPr/>
        </p:nvPicPr>
        <p:blipFill>
          <a:blip r:embed="rId5"/>
          <a:stretch>
            <a:fillRect/>
          </a:stretch>
        </p:blipFill>
        <p:spPr>
          <a:xfrm>
            <a:off x="4085678" y="1779182"/>
            <a:ext cx="4226886" cy="3524539"/>
          </a:xfrm>
          <a:prstGeom prst="rect">
            <a:avLst/>
          </a:prstGeom>
        </p:spPr>
      </p:pic>
    </p:spTree>
    <p:extLst>
      <p:ext uri="{BB962C8B-B14F-4D97-AF65-F5344CB8AC3E}">
        <p14:creationId xmlns:p14="http://schemas.microsoft.com/office/powerpoint/2010/main" val="1530894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4649A3-DC34-0CE3-0352-49D23ECFA7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565B69-925A-6EFF-4304-49452BDF8FD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280DEC1-94D9-DD33-59BF-60D7669B94D7}"/>
              </a:ext>
            </a:extLst>
          </p:cNvPr>
          <p:cNvSpPr txBox="1"/>
          <p:nvPr/>
        </p:nvSpPr>
        <p:spPr>
          <a:xfrm>
            <a:off x="2456322" y="946831"/>
            <a:ext cx="7112971" cy="738664"/>
          </a:xfrm>
          <a:prstGeom prst="rect">
            <a:avLst/>
          </a:prstGeom>
          <a:noFill/>
        </p:spPr>
        <p:txBody>
          <a:bodyPr wrap="square" rtlCol="0">
            <a:spAutoFit/>
          </a:bodyPr>
          <a:lstStyle/>
          <a:p>
            <a:endParaRPr lang="en-US" dirty="0"/>
          </a:p>
          <a:p>
            <a:r>
              <a:rPr lang="en-US" sz="2400" b="1" dirty="0"/>
              <a:t>Using Excel for data analytics:</a:t>
            </a:r>
          </a:p>
        </p:txBody>
      </p:sp>
      <p:sp>
        <p:nvSpPr>
          <p:cNvPr id="5" name="Rectangle 4">
            <a:extLst>
              <a:ext uri="{FF2B5EF4-FFF2-40B4-BE49-F238E27FC236}">
                <a16:creationId xmlns:a16="http://schemas.microsoft.com/office/drawing/2014/main" id="{F1328E76-9DB1-1B55-2DCC-34DE1C74EE2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29116F6-A7BE-F3C1-C5C0-9B036F2D9597}"/>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39D796C3-2279-2CF8-DBD9-0190E29C8C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E6EE1690-1401-863D-C68C-94E8DF24F982}"/>
              </a:ext>
            </a:extLst>
          </p:cNvPr>
          <p:cNvPicPr>
            <a:picLocks noChangeAspect="1"/>
          </p:cNvPicPr>
          <p:nvPr/>
        </p:nvPicPr>
        <p:blipFill>
          <a:blip r:embed="rId3"/>
          <a:stretch>
            <a:fillRect/>
          </a:stretch>
        </p:blipFill>
        <p:spPr>
          <a:xfrm>
            <a:off x="2891282" y="1779182"/>
            <a:ext cx="6409436" cy="3948802"/>
          </a:xfrm>
          <a:prstGeom prst="rect">
            <a:avLst/>
          </a:prstGeom>
        </p:spPr>
      </p:pic>
    </p:spTree>
    <p:extLst>
      <p:ext uri="{BB962C8B-B14F-4D97-AF65-F5344CB8AC3E}">
        <p14:creationId xmlns:p14="http://schemas.microsoft.com/office/powerpoint/2010/main" val="1712929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B026C8-DF5C-C9A3-0286-6C6CED225E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F9F609-C46F-98D7-464F-E9D79DAE985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B113CE0F-2D17-1802-367F-E3A3AD62E94C}"/>
              </a:ext>
            </a:extLst>
          </p:cNvPr>
          <p:cNvSpPr txBox="1"/>
          <p:nvPr/>
        </p:nvSpPr>
        <p:spPr>
          <a:xfrm>
            <a:off x="2346764" y="1037778"/>
            <a:ext cx="6917816" cy="677108"/>
          </a:xfrm>
          <a:prstGeom prst="rect">
            <a:avLst/>
          </a:prstGeom>
          <a:noFill/>
        </p:spPr>
        <p:txBody>
          <a:bodyPr wrap="square" rtlCol="0">
            <a:spAutoFit/>
          </a:bodyPr>
          <a:lstStyle/>
          <a:p>
            <a:endParaRPr lang="en-US" dirty="0"/>
          </a:p>
          <a:p>
            <a:r>
              <a:rPr lang="en-US" sz="2000" b="1" dirty="0"/>
              <a:t>Using Excel for data analytics:</a:t>
            </a:r>
          </a:p>
        </p:txBody>
      </p:sp>
      <p:sp>
        <p:nvSpPr>
          <p:cNvPr id="5" name="Rectangle 4">
            <a:extLst>
              <a:ext uri="{FF2B5EF4-FFF2-40B4-BE49-F238E27FC236}">
                <a16:creationId xmlns:a16="http://schemas.microsoft.com/office/drawing/2014/main" id="{F548D991-5E13-B3E3-43A1-66B4ABF653AA}"/>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8B11CA0-EFDE-9879-D523-05E03C07BECF}"/>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AC4481DA-37D4-A29D-296E-55EB1762F0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3FB9AE57-88AD-FFA7-AC9F-8BB3B5FE6111}"/>
              </a:ext>
            </a:extLst>
          </p:cNvPr>
          <p:cNvPicPr>
            <a:picLocks noChangeAspect="1"/>
          </p:cNvPicPr>
          <p:nvPr/>
        </p:nvPicPr>
        <p:blipFill>
          <a:blip r:embed="rId4"/>
          <a:stretch>
            <a:fillRect/>
          </a:stretch>
        </p:blipFill>
        <p:spPr>
          <a:xfrm>
            <a:off x="2565879" y="1779182"/>
            <a:ext cx="6238875" cy="4114800"/>
          </a:xfrm>
          <a:prstGeom prst="rect">
            <a:avLst/>
          </a:prstGeom>
        </p:spPr>
      </p:pic>
      <p:sp>
        <p:nvSpPr>
          <p:cNvPr id="8" name="TextBox 7">
            <a:extLst>
              <a:ext uri="{FF2B5EF4-FFF2-40B4-BE49-F238E27FC236}">
                <a16:creationId xmlns:a16="http://schemas.microsoft.com/office/drawing/2014/main" id="{5F18F326-D22A-1C12-A12F-7105943C10BF}"/>
              </a:ext>
            </a:extLst>
          </p:cNvPr>
          <p:cNvSpPr txBox="1"/>
          <p:nvPr/>
        </p:nvSpPr>
        <p:spPr>
          <a:xfrm>
            <a:off x="9264580" y="2542233"/>
            <a:ext cx="1939332" cy="1477328"/>
          </a:xfrm>
          <a:prstGeom prst="rect">
            <a:avLst/>
          </a:prstGeom>
          <a:noFill/>
        </p:spPr>
        <p:txBody>
          <a:bodyPr wrap="square" rtlCol="0">
            <a:spAutoFit/>
          </a:bodyPr>
          <a:lstStyle/>
          <a:p>
            <a:r>
              <a:rPr lang="en-US" dirty="0"/>
              <a:t>You can go to the </a:t>
            </a:r>
            <a:r>
              <a:rPr lang="en-US" b="1" dirty="0"/>
              <a:t>Number</a:t>
            </a:r>
            <a:r>
              <a:rPr lang="en-US" dirty="0"/>
              <a:t> group from the </a:t>
            </a:r>
            <a:r>
              <a:rPr lang="en-US" b="1" dirty="0"/>
              <a:t>Home</a:t>
            </a:r>
            <a:r>
              <a:rPr lang="en-US" dirty="0"/>
              <a:t> tab and see the data types.</a:t>
            </a:r>
          </a:p>
        </p:txBody>
      </p:sp>
    </p:spTree>
    <p:extLst>
      <p:ext uri="{BB962C8B-B14F-4D97-AF65-F5344CB8AC3E}">
        <p14:creationId xmlns:p14="http://schemas.microsoft.com/office/powerpoint/2010/main" val="1209301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1B53B2-BBC3-0433-3828-B9A09D485A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C017A0-A9DA-2FA1-C98D-B41F02CB4DD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BFAF6AED-4C97-2362-C16C-8C6B9AB18529}"/>
              </a:ext>
            </a:extLst>
          </p:cNvPr>
          <p:cNvSpPr txBox="1"/>
          <p:nvPr/>
        </p:nvSpPr>
        <p:spPr>
          <a:xfrm>
            <a:off x="2346764" y="1037778"/>
            <a:ext cx="6917816" cy="677108"/>
          </a:xfrm>
          <a:prstGeom prst="rect">
            <a:avLst/>
          </a:prstGeom>
          <a:noFill/>
        </p:spPr>
        <p:txBody>
          <a:bodyPr wrap="square" rtlCol="0">
            <a:spAutoFit/>
          </a:bodyPr>
          <a:lstStyle/>
          <a:p>
            <a:endParaRPr lang="en-US" dirty="0"/>
          </a:p>
          <a:p>
            <a:r>
              <a:rPr lang="en-US" sz="2000" b="1" dirty="0"/>
              <a:t>Using Excel for data analytics:</a:t>
            </a:r>
          </a:p>
        </p:txBody>
      </p:sp>
      <p:sp>
        <p:nvSpPr>
          <p:cNvPr id="5" name="Rectangle 4">
            <a:extLst>
              <a:ext uri="{FF2B5EF4-FFF2-40B4-BE49-F238E27FC236}">
                <a16:creationId xmlns:a16="http://schemas.microsoft.com/office/drawing/2014/main" id="{094255E3-3DC4-EB99-91AF-D365ADF08420}"/>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F6AF781-C728-27BF-1EF6-3519E0493AF2}"/>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6D34CDA2-6BA9-0AF0-D689-29D695714C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1CE24CA6-4B3E-CCC5-6BE4-03F8B0735583}"/>
              </a:ext>
            </a:extLst>
          </p:cNvPr>
          <p:cNvSpPr txBox="1"/>
          <p:nvPr/>
        </p:nvSpPr>
        <p:spPr>
          <a:xfrm>
            <a:off x="689640" y="2055075"/>
            <a:ext cx="10668000" cy="5484643"/>
          </a:xfrm>
          <a:prstGeom prst="rect">
            <a:avLst/>
          </a:prstGeom>
          <a:noFill/>
        </p:spPr>
        <p:txBody>
          <a:bodyPr wrap="square" rtlCol="0">
            <a:spAutoFit/>
          </a:bodyPr>
          <a:lstStyle/>
          <a:p>
            <a:pPr algn="just">
              <a:lnSpc>
                <a:spcPct val="200000"/>
              </a:lnSpc>
            </a:pPr>
            <a:r>
              <a:rPr lang="en-US" dirty="0">
                <a:solidFill>
                  <a:srgbClr val="FF0000"/>
                </a:solidFill>
                <a:latin typeface="Times New Roman" panose="02020603050405020304" pitchFamily="18" charset="0"/>
                <a:cs typeface="Times New Roman" panose="02020603050405020304" pitchFamily="18" charset="0"/>
              </a:rPr>
              <a:t>PivotTables</a:t>
            </a:r>
            <a:r>
              <a:rPr lang="en-US" dirty="0">
                <a:latin typeface="Times New Roman" panose="02020603050405020304" pitchFamily="18" charset="0"/>
                <a:cs typeface="Times New Roman" panose="02020603050405020304" pitchFamily="18" charset="0"/>
              </a:rPr>
              <a:t> in Excel offer several benefits that enable you to </a:t>
            </a:r>
            <a:r>
              <a:rPr lang="en-US" dirty="0">
                <a:solidFill>
                  <a:srgbClr val="FF0000"/>
                </a:solidFill>
                <a:latin typeface="Times New Roman" panose="02020603050405020304" pitchFamily="18" charset="0"/>
                <a:cs typeface="Times New Roman" panose="02020603050405020304" pitchFamily="18" charset="0"/>
              </a:rPr>
              <a:t>summarize and analyze large amounts of data to help quickly identify trends and patterns.</a:t>
            </a:r>
            <a:r>
              <a:rPr lang="en-US" dirty="0">
                <a:latin typeface="Times New Roman" panose="02020603050405020304" pitchFamily="18" charset="0"/>
                <a:cs typeface="Times New Roman" panose="02020603050405020304" pitchFamily="18" charset="0"/>
              </a:rPr>
              <a:t> They are a popular user-friendly tool enabling technical/non-technical people alike to dive deeper into their data. </a:t>
            </a:r>
          </a:p>
          <a:p>
            <a:pPr algn="just">
              <a:lnSpc>
                <a:spcPct val="200000"/>
              </a:lnSpc>
            </a:pPr>
            <a:r>
              <a:rPr lang="en-US" dirty="0">
                <a:latin typeface="Times New Roman" panose="02020603050405020304" pitchFamily="18" charset="0"/>
                <a:cs typeface="Times New Roman" panose="02020603050405020304" pitchFamily="18" charset="0"/>
              </a:rPr>
              <a:t>At the most basic level, PivotTables enable you to </a:t>
            </a:r>
            <a:r>
              <a:rPr lang="en-US" dirty="0">
                <a:solidFill>
                  <a:srgbClr val="FF0000"/>
                </a:solidFill>
                <a:latin typeface="Times New Roman" panose="02020603050405020304" pitchFamily="18" charset="0"/>
                <a:cs typeface="Times New Roman" panose="02020603050405020304" pitchFamily="18" charset="0"/>
              </a:rPr>
              <a:t>create a data matrix in a row and column formats</a:t>
            </a:r>
            <a:r>
              <a:rPr lang="en-US" dirty="0">
                <a:latin typeface="Times New Roman" panose="02020603050405020304" pitchFamily="18" charset="0"/>
                <a:cs typeface="Times New Roman" panose="02020603050405020304" pitchFamily="18" charset="0"/>
              </a:rPr>
              <a:t>. You can apply filtering, sorting, aggregation, and summarization of your data in various ways. </a:t>
            </a:r>
          </a:p>
          <a:p>
            <a:pPr algn="just">
              <a:lnSpc>
                <a:spcPct val="200000"/>
              </a:lnSpc>
            </a:pPr>
            <a:endParaRPr lang="en-US" dirty="0">
              <a:latin typeface="Times New Roman" panose="02020603050405020304" pitchFamily="18" charset="0"/>
              <a:cs typeface="Times New Roman" panose="02020603050405020304" pitchFamily="18" charset="0"/>
            </a:endParaRPr>
          </a:p>
          <a:p>
            <a:pPr marL="285750" indent="-285750" algn="just">
              <a:lnSpc>
                <a:spcPct val="20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nSpc>
                <a:spcPct val="200000"/>
              </a:lnSpc>
            </a:pPr>
            <a:endParaRPr lang="en-US" dirty="0">
              <a:latin typeface="Times New Roman" panose="02020603050405020304" pitchFamily="18" charset="0"/>
              <a:cs typeface="Times New Roman" panose="02020603050405020304" pitchFamily="18" charset="0"/>
            </a:endParaRPr>
          </a:p>
          <a:p>
            <a:pPr algn="ctr"/>
            <a:endParaRPr lang="en-US" b="1" dirty="0">
              <a:solidFill>
                <a:srgbClr val="FF0000"/>
              </a:solidFill>
              <a:latin typeface="Times New Roman" panose="02020603050405020304" pitchFamily="18" charset="0"/>
              <a:cs typeface="Times New Roman" panose="02020603050405020304" pitchFamily="18" charset="0"/>
            </a:endParaRPr>
          </a:p>
          <a:p>
            <a:pPr algn="ctr"/>
            <a:endParaRPr lang="en-US" b="1" dirty="0">
              <a:solidFill>
                <a:srgbClr val="FF0000"/>
              </a:solidFill>
              <a:latin typeface="Times New Roman" panose="02020603050405020304" pitchFamily="18" charset="0"/>
              <a:cs typeface="Times New Roman" panose="02020603050405020304" pitchFamily="18" charset="0"/>
            </a:endParaRPr>
          </a:p>
          <a:p>
            <a:pPr marL="342900" indent="-342900">
              <a:lnSpc>
                <a:spcPct val="150000"/>
              </a:lnSpc>
              <a:buFont typeface="Arial" panose="020B0604020202020204" pitchFamily="34" charset="0"/>
              <a:buChar char="•"/>
            </a:pPr>
            <a:endParaRPr lang="en-US" sz="20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7803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366D30-C05A-C5C5-C951-A6B211026B3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17776A-8856-E88F-5AFC-3D2674326B98}"/>
              </a:ext>
            </a:extLst>
          </p:cNvPr>
          <p:cNvSpPr/>
          <p:nvPr/>
        </p:nvSpPr>
        <p:spPr>
          <a:xfrm>
            <a:off x="536893" y="167558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5A429E92-035F-9042-2174-F2F197389E95}"/>
              </a:ext>
            </a:extLst>
          </p:cNvPr>
          <p:cNvSpPr txBox="1"/>
          <p:nvPr/>
        </p:nvSpPr>
        <p:spPr>
          <a:xfrm>
            <a:off x="2346764" y="1037778"/>
            <a:ext cx="6917816" cy="677108"/>
          </a:xfrm>
          <a:prstGeom prst="rect">
            <a:avLst/>
          </a:prstGeom>
          <a:noFill/>
        </p:spPr>
        <p:txBody>
          <a:bodyPr wrap="square" rtlCol="0">
            <a:spAutoFit/>
          </a:bodyPr>
          <a:lstStyle/>
          <a:p>
            <a:endParaRPr lang="en-US" dirty="0"/>
          </a:p>
          <a:p>
            <a:r>
              <a:rPr lang="en-US" sz="2000" b="1" dirty="0"/>
              <a:t>Using Excel for data analytics:</a:t>
            </a:r>
          </a:p>
        </p:txBody>
      </p:sp>
      <p:sp>
        <p:nvSpPr>
          <p:cNvPr id="5" name="Rectangle 4">
            <a:extLst>
              <a:ext uri="{FF2B5EF4-FFF2-40B4-BE49-F238E27FC236}">
                <a16:creationId xmlns:a16="http://schemas.microsoft.com/office/drawing/2014/main" id="{A1466E7A-6A06-2C7B-4557-7D886D52F090}"/>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47885DE-9256-5C77-808B-8BD4588434B5}"/>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11</a:t>
            </a:r>
          </a:p>
        </p:txBody>
      </p:sp>
      <p:pic>
        <p:nvPicPr>
          <p:cNvPr id="7" name="Graphic 21">
            <a:extLst>
              <a:ext uri="{FF2B5EF4-FFF2-40B4-BE49-F238E27FC236}">
                <a16:creationId xmlns:a16="http://schemas.microsoft.com/office/drawing/2014/main" id="{34D6EA86-DC71-18DD-B9DF-E88CE3A9F6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747C271-4EC4-3753-9A7F-0D4EEDCCA06A}"/>
              </a:ext>
            </a:extLst>
          </p:cNvPr>
          <p:cNvPicPr>
            <a:picLocks noChangeAspect="1"/>
          </p:cNvPicPr>
          <p:nvPr/>
        </p:nvPicPr>
        <p:blipFill>
          <a:blip r:embed="rId4"/>
          <a:stretch>
            <a:fillRect/>
          </a:stretch>
        </p:blipFill>
        <p:spPr>
          <a:xfrm>
            <a:off x="543315" y="2379635"/>
            <a:ext cx="5717613" cy="3380963"/>
          </a:xfrm>
          <a:prstGeom prst="rect">
            <a:avLst/>
          </a:prstGeom>
        </p:spPr>
      </p:pic>
      <p:pic>
        <p:nvPicPr>
          <p:cNvPr id="8" name="Picture 7">
            <a:extLst>
              <a:ext uri="{FF2B5EF4-FFF2-40B4-BE49-F238E27FC236}">
                <a16:creationId xmlns:a16="http://schemas.microsoft.com/office/drawing/2014/main" id="{B2E0C692-DB15-778B-E946-91FCDE628B23}"/>
              </a:ext>
            </a:extLst>
          </p:cNvPr>
          <p:cNvPicPr>
            <a:picLocks noChangeAspect="1"/>
          </p:cNvPicPr>
          <p:nvPr/>
        </p:nvPicPr>
        <p:blipFill>
          <a:blip r:embed="rId5"/>
          <a:stretch>
            <a:fillRect/>
          </a:stretch>
        </p:blipFill>
        <p:spPr>
          <a:xfrm>
            <a:off x="6260928" y="1940658"/>
            <a:ext cx="4988765" cy="3879564"/>
          </a:xfrm>
          <a:prstGeom prst="rect">
            <a:avLst/>
          </a:prstGeom>
        </p:spPr>
      </p:pic>
    </p:spTree>
    <p:extLst>
      <p:ext uri="{BB962C8B-B14F-4D97-AF65-F5344CB8AC3E}">
        <p14:creationId xmlns:p14="http://schemas.microsoft.com/office/powerpoint/2010/main" val="1995781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89A85F-79E4-862B-B1DF-791A4BB643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64ABEC-FF26-7EC7-7E09-10D07C266CB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B3C4ED4-B888-8BFF-A02A-B16D98383519}"/>
              </a:ext>
            </a:extLst>
          </p:cNvPr>
          <p:cNvSpPr txBox="1"/>
          <p:nvPr/>
        </p:nvSpPr>
        <p:spPr>
          <a:xfrm>
            <a:off x="2346764" y="954320"/>
            <a:ext cx="6913968" cy="738664"/>
          </a:xfrm>
          <a:prstGeom prst="rect">
            <a:avLst/>
          </a:prstGeom>
          <a:noFill/>
        </p:spPr>
        <p:txBody>
          <a:bodyPr wrap="square" rtlCol="0">
            <a:spAutoFit/>
          </a:bodyPr>
          <a:lstStyle/>
          <a:p>
            <a:endParaRPr lang="en-US" dirty="0"/>
          </a:p>
          <a:p>
            <a:r>
              <a:rPr lang="en-US" sz="2400" b="1" dirty="0"/>
              <a:t>Using Excel for data analytics:</a:t>
            </a:r>
          </a:p>
        </p:txBody>
      </p:sp>
      <p:sp>
        <p:nvSpPr>
          <p:cNvPr id="5" name="Rectangle 4">
            <a:extLst>
              <a:ext uri="{FF2B5EF4-FFF2-40B4-BE49-F238E27FC236}">
                <a16:creationId xmlns:a16="http://schemas.microsoft.com/office/drawing/2014/main" id="{5E9BF040-C159-A244-ECD2-E691409F6E0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85E6797-547F-47CF-80CF-64ACA659679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12</a:t>
            </a:r>
          </a:p>
        </p:txBody>
      </p:sp>
      <p:pic>
        <p:nvPicPr>
          <p:cNvPr id="7" name="Graphic 21">
            <a:extLst>
              <a:ext uri="{FF2B5EF4-FFF2-40B4-BE49-F238E27FC236}">
                <a16:creationId xmlns:a16="http://schemas.microsoft.com/office/drawing/2014/main" id="{FA57467E-CB85-B5A7-43F9-76171BE756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BDEF9665-5C14-0171-9B8F-E2B13E349D34}"/>
              </a:ext>
            </a:extLst>
          </p:cNvPr>
          <p:cNvPicPr>
            <a:picLocks noChangeAspect="1"/>
          </p:cNvPicPr>
          <p:nvPr/>
        </p:nvPicPr>
        <p:blipFill>
          <a:blip r:embed="rId3"/>
          <a:stretch>
            <a:fillRect/>
          </a:stretch>
        </p:blipFill>
        <p:spPr>
          <a:xfrm>
            <a:off x="903131" y="2636257"/>
            <a:ext cx="3467100" cy="1381125"/>
          </a:xfrm>
          <a:prstGeom prst="rect">
            <a:avLst/>
          </a:prstGeom>
        </p:spPr>
      </p:pic>
      <p:pic>
        <p:nvPicPr>
          <p:cNvPr id="11" name="Picture 10">
            <a:extLst>
              <a:ext uri="{FF2B5EF4-FFF2-40B4-BE49-F238E27FC236}">
                <a16:creationId xmlns:a16="http://schemas.microsoft.com/office/drawing/2014/main" id="{ACD0FFD9-79B6-1050-2CF4-508F40ED6DB1}"/>
              </a:ext>
            </a:extLst>
          </p:cNvPr>
          <p:cNvPicPr>
            <a:picLocks noChangeAspect="1"/>
          </p:cNvPicPr>
          <p:nvPr/>
        </p:nvPicPr>
        <p:blipFill>
          <a:blip r:embed="rId4"/>
          <a:stretch>
            <a:fillRect/>
          </a:stretch>
        </p:blipFill>
        <p:spPr>
          <a:xfrm>
            <a:off x="4443131" y="2530449"/>
            <a:ext cx="6913969" cy="1797102"/>
          </a:xfrm>
          <a:prstGeom prst="rect">
            <a:avLst/>
          </a:prstGeom>
        </p:spPr>
      </p:pic>
      <p:pic>
        <p:nvPicPr>
          <p:cNvPr id="14" name="Picture 13">
            <a:extLst>
              <a:ext uri="{FF2B5EF4-FFF2-40B4-BE49-F238E27FC236}">
                <a16:creationId xmlns:a16="http://schemas.microsoft.com/office/drawing/2014/main" id="{60AFA33F-22B0-ECCA-2206-EBA344A74D25}"/>
              </a:ext>
            </a:extLst>
          </p:cNvPr>
          <p:cNvPicPr>
            <a:picLocks noChangeAspect="1"/>
          </p:cNvPicPr>
          <p:nvPr/>
        </p:nvPicPr>
        <p:blipFill>
          <a:blip r:embed="rId5"/>
          <a:stretch>
            <a:fillRect/>
          </a:stretch>
        </p:blipFill>
        <p:spPr>
          <a:xfrm>
            <a:off x="3515114" y="4271688"/>
            <a:ext cx="5252291" cy="1671817"/>
          </a:xfrm>
          <a:prstGeom prst="rect">
            <a:avLst/>
          </a:prstGeom>
        </p:spPr>
      </p:pic>
      <p:sp>
        <p:nvSpPr>
          <p:cNvPr id="15" name="TextBox 14">
            <a:extLst>
              <a:ext uri="{FF2B5EF4-FFF2-40B4-BE49-F238E27FC236}">
                <a16:creationId xmlns:a16="http://schemas.microsoft.com/office/drawing/2014/main" id="{DC3C21A4-DCDF-F139-C2D5-599DEA87F154}"/>
              </a:ext>
            </a:extLst>
          </p:cNvPr>
          <p:cNvSpPr txBox="1"/>
          <p:nvPr/>
        </p:nvSpPr>
        <p:spPr>
          <a:xfrm>
            <a:off x="2893925" y="1989574"/>
            <a:ext cx="7455877" cy="400110"/>
          </a:xfrm>
          <a:prstGeom prst="rect">
            <a:avLst/>
          </a:prstGeom>
          <a:noFill/>
        </p:spPr>
        <p:txBody>
          <a:bodyPr wrap="square" rtlCol="0">
            <a:spAutoFit/>
          </a:bodyPr>
          <a:lstStyle/>
          <a:p>
            <a:pPr algn="ctr"/>
            <a:r>
              <a:rPr lang="en-US" sz="2000" b="1" dirty="0">
                <a:solidFill>
                  <a:srgbClr val="FF0000"/>
                </a:solidFill>
                <a:latin typeface="Times New Roman" panose="02020603050405020304" pitchFamily="18" charset="0"/>
                <a:cs typeface="Times New Roman" panose="02020603050405020304" pitchFamily="18" charset="0"/>
              </a:rPr>
              <a:t>Using LLM for Asking Business Questions</a:t>
            </a:r>
          </a:p>
        </p:txBody>
      </p:sp>
    </p:spTree>
    <p:extLst>
      <p:ext uri="{BB962C8B-B14F-4D97-AF65-F5344CB8AC3E}">
        <p14:creationId xmlns:p14="http://schemas.microsoft.com/office/powerpoint/2010/main" val="3840833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A6C1D2-D70F-3D5F-FC74-E0B8735E8B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56A2E8-EE1E-B4B1-40AF-FB3FABB72F7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Assessing stakeholder satisfaction</a:t>
            </a:r>
            <a:endParaRPr lang="en-US" dirty="0"/>
          </a:p>
        </p:txBody>
      </p:sp>
      <p:sp>
        <p:nvSpPr>
          <p:cNvPr id="3" name="TextBox 2">
            <a:extLst>
              <a:ext uri="{FF2B5EF4-FFF2-40B4-BE49-F238E27FC236}">
                <a16:creationId xmlns:a16="http://schemas.microsoft.com/office/drawing/2014/main" id="{B71AB920-CBE9-5256-AB9E-7AF20E797711}"/>
              </a:ext>
            </a:extLst>
          </p:cNvPr>
          <p:cNvSpPr txBox="1"/>
          <p:nvPr/>
        </p:nvSpPr>
        <p:spPr>
          <a:xfrm>
            <a:off x="2346764" y="958759"/>
            <a:ext cx="6345060" cy="738664"/>
          </a:xfrm>
          <a:prstGeom prst="rect">
            <a:avLst/>
          </a:prstGeom>
          <a:noFill/>
        </p:spPr>
        <p:txBody>
          <a:bodyPr wrap="square" rtlCol="0">
            <a:spAutoFit/>
          </a:bodyPr>
          <a:lstStyle/>
          <a:p>
            <a:endParaRPr lang="en-US" dirty="0"/>
          </a:p>
          <a:p>
            <a:r>
              <a:rPr lang="en-US" sz="2400" b="1" dirty="0"/>
              <a:t>Data Visualization:</a:t>
            </a:r>
          </a:p>
        </p:txBody>
      </p:sp>
      <p:sp>
        <p:nvSpPr>
          <p:cNvPr id="5" name="Rectangle 4">
            <a:extLst>
              <a:ext uri="{FF2B5EF4-FFF2-40B4-BE49-F238E27FC236}">
                <a16:creationId xmlns:a16="http://schemas.microsoft.com/office/drawing/2014/main" id="{6B5A00CD-5E77-D508-7E7C-15EBDFBBB2E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A499BE9-6BAD-F9A2-2C21-F679D9962D8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pic>
        <p:nvPicPr>
          <p:cNvPr id="7" name="Graphic 21">
            <a:extLst>
              <a:ext uri="{FF2B5EF4-FFF2-40B4-BE49-F238E27FC236}">
                <a16:creationId xmlns:a16="http://schemas.microsoft.com/office/drawing/2014/main" id="{1A1EC25C-6A89-3584-9A5F-5CC09AF57C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751294B-A009-775E-C2DE-AEBF0A8EA92D}"/>
              </a:ext>
            </a:extLst>
          </p:cNvPr>
          <p:cNvSpPr txBox="1"/>
          <p:nvPr/>
        </p:nvSpPr>
        <p:spPr>
          <a:xfrm>
            <a:off x="762000" y="2040066"/>
            <a:ext cx="10592637" cy="1289071"/>
          </a:xfrm>
          <a:prstGeom prst="rect">
            <a:avLst/>
          </a:prstGeom>
          <a:noFill/>
        </p:spPr>
        <p:txBody>
          <a:bodyPr wrap="square" rtlCol="0">
            <a:spAutoFit/>
          </a:bodyPr>
          <a:lstStyle/>
          <a:p>
            <a:pPr algn="just">
              <a:lnSpc>
                <a:spcPct val="150000"/>
              </a:lnSpc>
            </a:pPr>
            <a:r>
              <a:rPr lang="en-US" dirty="0">
                <a:solidFill>
                  <a:srgbClr val="FF0000"/>
                </a:solidFill>
                <a:latin typeface="Times New Roman" panose="02020603050405020304" pitchFamily="18" charset="0"/>
                <a:cs typeface="Times New Roman" panose="02020603050405020304" pitchFamily="18" charset="0"/>
              </a:rPr>
              <a:t>Data visualization (or more appropriately, information visualization)</a:t>
            </a:r>
            <a:r>
              <a:rPr lang="en-US" dirty="0">
                <a:latin typeface="Times New Roman" panose="02020603050405020304" pitchFamily="18" charset="0"/>
                <a:cs typeface="Times New Roman" panose="02020603050405020304" pitchFamily="18" charset="0"/>
              </a:rPr>
              <a:t> has been defined as “the use of visual representations to explore, make sense of, and communicate data” (Few, 2007). </a:t>
            </a:r>
          </a:p>
          <a:p>
            <a:pPr algn="just">
              <a:lnSpc>
                <a:spcPct val="150000"/>
              </a:lnSpc>
            </a:pPr>
            <a:endParaRPr lang="en-US" dirty="0">
              <a:solidFill>
                <a:srgbClr val="FF0000"/>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21904CB5-19A9-67B1-0555-F144A5E05E0B}"/>
              </a:ext>
            </a:extLst>
          </p:cNvPr>
          <p:cNvPicPr>
            <a:picLocks noChangeAspect="1"/>
          </p:cNvPicPr>
          <p:nvPr/>
        </p:nvPicPr>
        <p:blipFill>
          <a:blip r:embed="rId4"/>
          <a:stretch>
            <a:fillRect/>
          </a:stretch>
        </p:blipFill>
        <p:spPr>
          <a:xfrm>
            <a:off x="1460315" y="2980107"/>
            <a:ext cx="8464062" cy="2867061"/>
          </a:xfrm>
          <a:prstGeom prst="rect">
            <a:avLst/>
          </a:prstGeom>
        </p:spPr>
      </p:pic>
    </p:spTree>
    <p:extLst>
      <p:ext uri="{BB962C8B-B14F-4D97-AF65-F5344CB8AC3E}">
        <p14:creationId xmlns:p14="http://schemas.microsoft.com/office/powerpoint/2010/main" val="163094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6F7959-2AF2-F3A2-95F6-EC2B03E9BF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7BB033-4C9D-BC4B-6820-473DA897BF4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Assessing stakeholder satisfaction</a:t>
            </a:r>
            <a:endParaRPr lang="en-US" dirty="0"/>
          </a:p>
        </p:txBody>
      </p:sp>
      <p:sp>
        <p:nvSpPr>
          <p:cNvPr id="3" name="TextBox 2">
            <a:extLst>
              <a:ext uri="{FF2B5EF4-FFF2-40B4-BE49-F238E27FC236}">
                <a16:creationId xmlns:a16="http://schemas.microsoft.com/office/drawing/2014/main" id="{0812097F-77B2-FDAF-8C4F-A9300372DCCE}"/>
              </a:ext>
            </a:extLst>
          </p:cNvPr>
          <p:cNvSpPr txBox="1"/>
          <p:nvPr/>
        </p:nvSpPr>
        <p:spPr>
          <a:xfrm>
            <a:off x="2346764" y="958759"/>
            <a:ext cx="6345060" cy="738664"/>
          </a:xfrm>
          <a:prstGeom prst="rect">
            <a:avLst/>
          </a:prstGeom>
          <a:noFill/>
        </p:spPr>
        <p:txBody>
          <a:bodyPr wrap="square" rtlCol="0">
            <a:spAutoFit/>
          </a:bodyPr>
          <a:lstStyle/>
          <a:p>
            <a:endParaRPr lang="en-US" dirty="0"/>
          </a:p>
          <a:p>
            <a:r>
              <a:rPr lang="en-US" sz="2400" b="1" dirty="0"/>
              <a:t>Data Visualization:</a:t>
            </a:r>
          </a:p>
        </p:txBody>
      </p:sp>
      <p:sp>
        <p:nvSpPr>
          <p:cNvPr id="5" name="Rectangle 4">
            <a:extLst>
              <a:ext uri="{FF2B5EF4-FFF2-40B4-BE49-F238E27FC236}">
                <a16:creationId xmlns:a16="http://schemas.microsoft.com/office/drawing/2014/main" id="{5133BAE9-F695-EBCB-A9E5-4CBD3A7692A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18F8F38-82A7-C598-4B36-843EE8174351}"/>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14</a:t>
            </a:r>
          </a:p>
        </p:txBody>
      </p:sp>
      <p:pic>
        <p:nvPicPr>
          <p:cNvPr id="7" name="Graphic 21">
            <a:extLst>
              <a:ext uri="{FF2B5EF4-FFF2-40B4-BE49-F238E27FC236}">
                <a16:creationId xmlns:a16="http://schemas.microsoft.com/office/drawing/2014/main" id="{F00B2F62-A16B-3AC2-4A2E-FBD960B71D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AD5EFE0-4E62-8FE6-0693-4A50D122FC6F}"/>
              </a:ext>
            </a:extLst>
          </p:cNvPr>
          <p:cNvSpPr txBox="1"/>
          <p:nvPr/>
        </p:nvSpPr>
        <p:spPr>
          <a:xfrm>
            <a:off x="762000" y="2040066"/>
            <a:ext cx="10592637" cy="4197559"/>
          </a:xfrm>
          <a:prstGeom prst="rect">
            <a:avLst/>
          </a:prstGeom>
          <a:noFill/>
        </p:spPr>
        <p:txBody>
          <a:bodyPr wrap="square" rtlCol="0">
            <a:spAutoFit/>
          </a:bodyPr>
          <a:lstStyle/>
          <a:p>
            <a:pPr algn="just">
              <a:lnSpc>
                <a:spcPct val="150000"/>
              </a:lnSpc>
            </a:pPr>
            <a:r>
              <a:rPr lang="en-US" dirty="0">
                <a:latin typeface="Times New Roman" panose="02020603050405020304" pitchFamily="18" charset="0"/>
                <a:cs typeface="Times New Roman" panose="02020603050405020304" pitchFamily="18" charset="0"/>
              </a:rPr>
              <a:t>Although the name that is commonly used is </a:t>
            </a:r>
            <a:r>
              <a:rPr lang="en-US" i="1" dirty="0">
                <a:latin typeface="Times New Roman" panose="02020603050405020304" pitchFamily="18" charset="0"/>
                <a:cs typeface="Times New Roman" panose="02020603050405020304" pitchFamily="18" charset="0"/>
              </a:rPr>
              <a:t>data visualization</a:t>
            </a:r>
            <a:r>
              <a:rPr lang="en-US" dirty="0">
                <a:latin typeface="Times New Roman" panose="02020603050405020304" pitchFamily="18" charset="0"/>
                <a:cs typeface="Times New Roman" panose="02020603050405020304" pitchFamily="18" charset="0"/>
              </a:rPr>
              <a:t>, usually what is meant by </a:t>
            </a:r>
            <a:r>
              <a:rPr lang="en-US" dirty="0">
                <a:solidFill>
                  <a:srgbClr val="FF0000"/>
                </a:solidFill>
                <a:latin typeface="Times New Roman" panose="02020603050405020304" pitchFamily="18" charset="0"/>
                <a:cs typeface="Times New Roman" panose="02020603050405020304" pitchFamily="18" charset="0"/>
              </a:rPr>
              <a:t>this is information visualization. Because information is the aggregation, summarization, and contextualization of data (raw facts), what is portrayed in visualizations is the information and not the data.</a:t>
            </a:r>
            <a:r>
              <a:rPr lang="en-US" dirty="0">
                <a:latin typeface="Times New Roman" panose="02020603050405020304" pitchFamily="18" charset="0"/>
                <a:cs typeface="Times New Roman" panose="02020603050405020304" pitchFamily="18" charset="0"/>
              </a:rPr>
              <a:t> </a:t>
            </a:r>
          </a:p>
          <a:p>
            <a:pPr algn="just">
              <a:lnSpc>
                <a:spcPct val="150000"/>
              </a:lnSpc>
            </a:pPr>
            <a:r>
              <a:rPr lang="en-US" dirty="0">
                <a:latin typeface="Times New Roman" panose="02020603050405020304" pitchFamily="18" charset="0"/>
                <a:cs typeface="Times New Roman" panose="02020603050405020304" pitchFamily="18" charset="0"/>
              </a:rPr>
              <a:t>Data visualization available in both BI applications have included </a:t>
            </a:r>
            <a:r>
              <a:rPr lang="en-US" dirty="0">
                <a:solidFill>
                  <a:srgbClr val="FF0000"/>
                </a:solidFill>
                <a:latin typeface="Times New Roman" panose="02020603050405020304" pitchFamily="18" charset="0"/>
                <a:cs typeface="Times New Roman" panose="02020603050405020304" pitchFamily="18" charset="0"/>
              </a:rPr>
              <a:t>charts and graphs, as well as the other types of visual elements used to create scorecards and dashboards.</a:t>
            </a:r>
          </a:p>
          <a:p>
            <a:pPr algn="just">
              <a:lnSpc>
                <a:spcPct val="150000"/>
              </a:lnSpc>
            </a:pPr>
            <a:r>
              <a:rPr lang="en-US" b="1" dirty="0">
                <a:solidFill>
                  <a:srgbClr val="FF0000"/>
                </a:solidFill>
                <a:latin typeface="Times New Roman" panose="02020603050405020304" pitchFamily="18" charset="0"/>
                <a:cs typeface="Times New Roman" panose="02020603050405020304" pitchFamily="18" charset="0"/>
              </a:rPr>
              <a:t>Different Types of Charts and Graphs: </a:t>
            </a:r>
            <a:r>
              <a:rPr lang="en-US" dirty="0">
                <a:latin typeface="Times New Roman" panose="02020603050405020304" pitchFamily="18" charset="0"/>
                <a:cs typeface="Times New Roman" panose="02020603050405020304" pitchFamily="18" charset="0"/>
              </a:rPr>
              <a:t>Often end users of business analytics systems </a:t>
            </a:r>
            <a:r>
              <a:rPr lang="en-US" dirty="0">
                <a:solidFill>
                  <a:srgbClr val="FF0000"/>
                </a:solidFill>
                <a:latin typeface="Times New Roman" panose="02020603050405020304" pitchFamily="18" charset="0"/>
                <a:cs typeface="Times New Roman" panose="02020603050405020304" pitchFamily="18" charset="0"/>
              </a:rPr>
              <a:t>are not sure what type of chart or graph to use </a:t>
            </a:r>
            <a:r>
              <a:rPr lang="en-US" dirty="0">
                <a:latin typeface="Times New Roman" panose="02020603050405020304" pitchFamily="18" charset="0"/>
                <a:cs typeface="Times New Roman" panose="02020603050405020304" pitchFamily="18" charset="0"/>
              </a:rPr>
              <a:t>for a specific purpose. </a:t>
            </a:r>
            <a:r>
              <a:rPr lang="en-US" dirty="0">
                <a:solidFill>
                  <a:srgbClr val="FF0000"/>
                </a:solidFill>
                <a:latin typeface="Times New Roman" panose="02020603050405020304" pitchFamily="18" charset="0"/>
                <a:cs typeface="Times New Roman" panose="02020603050405020304" pitchFamily="18" charset="0"/>
              </a:rPr>
              <a:t>Some charts or graphs are better at answering certain types of questions</a:t>
            </a:r>
            <a:r>
              <a:rPr lang="en-US" dirty="0">
                <a:latin typeface="Times New Roman" panose="02020603050405020304" pitchFamily="18" charset="0"/>
                <a:cs typeface="Times New Roman" panose="02020603050405020304" pitchFamily="18" charset="0"/>
              </a:rPr>
              <a:t>. </a:t>
            </a:r>
            <a:r>
              <a:rPr lang="en-US" dirty="0">
                <a:solidFill>
                  <a:srgbClr val="FF0000"/>
                </a:solidFill>
                <a:latin typeface="Times New Roman" panose="02020603050405020304" pitchFamily="18" charset="0"/>
                <a:cs typeface="Times New Roman" panose="02020603050405020304" pitchFamily="18" charset="0"/>
              </a:rPr>
              <a:t>Some look better than others. </a:t>
            </a:r>
            <a:r>
              <a:rPr lang="en-US" dirty="0">
                <a:latin typeface="Times New Roman" panose="02020603050405020304" pitchFamily="18" charset="0"/>
                <a:cs typeface="Times New Roman" panose="02020603050405020304" pitchFamily="18" charset="0"/>
              </a:rPr>
              <a:t>Some are simple; </a:t>
            </a:r>
            <a:r>
              <a:rPr lang="en-US" dirty="0">
                <a:solidFill>
                  <a:srgbClr val="FF0000"/>
                </a:solidFill>
                <a:latin typeface="Times New Roman" panose="02020603050405020304" pitchFamily="18" charset="0"/>
                <a:cs typeface="Times New Roman" panose="02020603050405020304" pitchFamily="18" charset="0"/>
              </a:rPr>
              <a:t>some are rather complex and crowded.</a:t>
            </a:r>
          </a:p>
          <a:p>
            <a:pPr algn="just">
              <a:lnSpc>
                <a:spcPct val="150000"/>
              </a:lnSpc>
            </a:pPr>
            <a:endParaRPr lang="en-US" dirty="0">
              <a:solidFill>
                <a:srgbClr val="FF0000"/>
              </a:solidFill>
              <a:latin typeface="Times New Roman" panose="02020603050405020304" pitchFamily="18" charset="0"/>
              <a:cs typeface="Times New Roman" panose="02020603050405020304" pitchFamily="18" charset="0"/>
            </a:endParaRPr>
          </a:p>
          <a:p>
            <a:pPr algn="just">
              <a:lnSpc>
                <a:spcPct val="150000"/>
              </a:lnSpc>
            </a:pPr>
            <a:endParaRPr lang="en-US"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9150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C7CA85-39C2-70A9-B217-E32D9AA1D6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64B72F-5577-279B-DF92-2E1F17F43E3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003319D8-4EB0-3F5D-2190-DEC68EB57177}"/>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Data Visualization:</a:t>
            </a:r>
          </a:p>
        </p:txBody>
      </p:sp>
      <p:sp>
        <p:nvSpPr>
          <p:cNvPr id="5" name="Rectangle 4">
            <a:extLst>
              <a:ext uri="{FF2B5EF4-FFF2-40B4-BE49-F238E27FC236}">
                <a16:creationId xmlns:a16="http://schemas.microsoft.com/office/drawing/2014/main" id="{A659F07F-220E-3D1C-CCB8-C2F54A119A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64C2333-96E0-2980-282B-EB2B00B2561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15</a:t>
            </a:r>
          </a:p>
        </p:txBody>
      </p:sp>
      <p:sp>
        <p:nvSpPr>
          <p:cNvPr id="48" name="TextBox 47">
            <a:extLst>
              <a:ext uri="{FF2B5EF4-FFF2-40B4-BE49-F238E27FC236}">
                <a16:creationId xmlns:a16="http://schemas.microsoft.com/office/drawing/2014/main" id="{0E207161-CE37-D61B-3ADC-63E5537AF35A}"/>
              </a:ext>
            </a:extLst>
          </p:cNvPr>
          <p:cNvSpPr txBox="1"/>
          <p:nvPr/>
        </p:nvSpPr>
        <p:spPr>
          <a:xfrm>
            <a:off x="762000" y="1824763"/>
            <a:ext cx="10812720" cy="1295868"/>
          </a:xfrm>
          <a:prstGeom prst="rect">
            <a:avLst/>
          </a:prstGeom>
          <a:noFill/>
        </p:spPr>
        <p:txBody>
          <a:bodyPr wrap="square" rtlCol="0">
            <a:spAutoFit/>
          </a:bodyPr>
          <a:lstStyle/>
          <a:p>
            <a:pPr algn="just">
              <a:lnSpc>
                <a:spcPct val="150000"/>
              </a:lnSpc>
            </a:pPr>
            <a:endParaRPr lang="en-US" dirty="0"/>
          </a:p>
          <a:p>
            <a:pPr algn="just">
              <a:lnSpc>
                <a:spcPct val="150000"/>
              </a:lnSpc>
            </a:pPr>
            <a:endParaRPr lang="en-US" dirty="0"/>
          </a:p>
          <a:p>
            <a:pPr algn="just">
              <a:lnSpc>
                <a:spcPct val="150000"/>
              </a:lnSpc>
            </a:pPr>
            <a:endParaRPr lang="en-US" dirty="0"/>
          </a:p>
        </p:txBody>
      </p:sp>
      <p:pic>
        <p:nvPicPr>
          <p:cNvPr id="7" name="Graphic 21">
            <a:extLst>
              <a:ext uri="{FF2B5EF4-FFF2-40B4-BE49-F238E27FC236}">
                <a16:creationId xmlns:a16="http://schemas.microsoft.com/office/drawing/2014/main" id="{705BD48E-0020-F4BB-A2A4-7426C89CD1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94BE935-AF4A-5CD0-CFA1-D41812E987AB}"/>
              </a:ext>
            </a:extLst>
          </p:cNvPr>
          <p:cNvSpPr txBox="1"/>
          <p:nvPr/>
        </p:nvSpPr>
        <p:spPr>
          <a:xfrm>
            <a:off x="834013" y="2107936"/>
            <a:ext cx="10523974" cy="3937425"/>
          </a:xfrm>
          <a:prstGeom prst="rect">
            <a:avLst/>
          </a:prstGeom>
          <a:noFill/>
        </p:spPr>
        <p:txBody>
          <a:bodyPr wrap="square" rtlCol="0">
            <a:spAutoFit/>
          </a:bodyPr>
          <a:lstStyle/>
          <a:p>
            <a:pPr algn="just">
              <a:lnSpc>
                <a:spcPct val="150000"/>
              </a:lnSpc>
            </a:pPr>
            <a:r>
              <a:rPr lang="en-US" sz="2000" dirty="0">
                <a:latin typeface="Times New Roman" panose="02020603050405020304" pitchFamily="18" charset="0"/>
                <a:cs typeface="Times New Roman" panose="02020603050405020304" pitchFamily="18" charset="0"/>
              </a:rPr>
              <a:t>Basic Charts and Graphs: </a:t>
            </a:r>
          </a:p>
          <a:p>
            <a:pPr algn="just">
              <a:lnSpc>
                <a:spcPct val="150000"/>
              </a:lnSpc>
            </a:pPr>
            <a:r>
              <a:rPr lang="en-US" dirty="0">
                <a:solidFill>
                  <a:srgbClr val="FF0000"/>
                </a:solidFill>
              </a:rPr>
              <a:t>Line charts </a:t>
            </a:r>
            <a:r>
              <a:rPr lang="en-US" dirty="0"/>
              <a:t>are perhaps the most frequently used graphical visuals for time series data. </a:t>
            </a:r>
          </a:p>
          <a:p>
            <a:pPr algn="just">
              <a:lnSpc>
                <a:spcPct val="150000"/>
              </a:lnSpc>
            </a:pPr>
            <a:r>
              <a:rPr lang="en-US" dirty="0"/>
              <a:t>Line charts (or a line graphs) show </a:t>
            </a:r>
            <a:r>
              <a:rPr lang="en-US" dirty="0">
                <a:solidFill>
                  <a:srgbClr val="FF0000"/>
                </a:solidFill>
              </a:rPr>
              <a:t>the relationship between two variables.</a:t>
            </a:r>
            <a:r>
              <a:rPr lang="en-US" dirty="0"/>
              <a:t> They are most often used to </a:t>
            </a:r>
            <a:r>
              <a:rPr lang="en-US" dirty="0">
                <a:solidFill>
                  <a:srgbClr val="FF0000"/>
                </a:solidFill>
              </a:rPr>
              <a:t>track changes or trends over time (having one of the variables set to time on the </a:t>
            </a:r>
            <a:r>
              <a:rPr lang="en-US" i="1" dirty="0">
                <a:solidFill>
                  <a:srgbClr val="FF0000"/>
                </a:solidFill>
              </a:rPr>
              <a:t>x</a:t>
            </a:r>
            <a:r>
              <a:rPr lang="en-US" dirty="0">
                <a:solidFill>
                  <a:srgbClr val="FF0000"/>
                </a:solidFill>
              </a:rPr>
              <a:t>-axis). </a:t>
            </a:r>
          </a:p>
          <a:p>
            <a:pPr algn="just">
              <a:lnSpc>
                <a:spcPct val="150000"/>
              </a:lnSpc>
            </a:pPr>
            <a:r>
              <a:rPr lang="en-US" dirty="0"/>
              <a:t>Line charts sequentially connect individual data points to help infer changing trends over a period of time. </a:t>
            </a:r>
          </a:p>
          <a:p>
            <a:pPr algn="just">
              <a:lnSpc>
                <a:spcPct val="150000"/>
              </a:lnSpc>
            </a:pPr>
            <a:r>
              <a:rPr lang="en-US" dirty="0"/>
              <a:t>Line charts are often used to </a:t>
            </a:r>
            <a:r>
              <a:rPr lang="en-US" dirty="0">
                <a:solidFill>
                  <a:srgbClr val="FF0000"/>
                </a:solidFill>
              </a:rPr>
              <a:t>show time-dependent changes in the values of some measure</a:t>
            </a:r>
            <a:r>
              <a:rPr lang="en-US" dirty="0"/>
              <a:t>, such as </a:t>
            </a:r>
            <a:r>
              <a:rPr lang="en-US" dirty="0">
                <a:solidFill>
                  <a:srgbClr val="FF0000"/>
                </a:solidFill>
              </a:rPr>
              <a:t>changes on a specific stock price over a 5-year period </a:t>
            </a:r>
            <a:r>
              <a:rPr lang="en-US" dirty="0"/>
              <a:t>or </a:t>
            </a:r>
            <a:r>
              <a:rPr lang="en-US" dirty="0">
                <a:solidFill>
                  <a:srgbClr val="FF0000"/>
                </a:solidFill>
              </a:rPr>
              <a:t>changes on the number of daily customer service calls over a month</a:t>
            </a:r>
            <a:r>
              <a:rPr lang="en-US" dirty="0"/>
              <a:t>.</a:t>
            </a:r>
          </a:p>
          <a:p>
            <a:pPr algn="just">
              <a:lnSpc>
                <a:spcPct val="200000"/>
              </a:lnSpc>
            </a:pPr>
            <a:r>
              <a:rPr lang="en-US" dirty="0">
                <a:solidFill>
                  <a:srgbClr val="FF0000"/>
                </a:solidFill>
              </a:rPr>
              <a:t> </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3472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73BAA6-DAF9-9FE6-B1F5-9E92D5AE6F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744220-529B-F59A-2785-75A67C1C03E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C0FA87CC-BCE7-BEDC-1B6D-9D05B08E0BA4}"/>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Data Visualization:</a:t>
            </a:r>
          </a:p>
        </p:txBody>
      </p:sp>
      <p:sp>
        <p:nvSpPr>
          <p:cNvPr id="5" name="Rectangle 4">
            <a:extLst>
              <a:ext uri="{FF2B5EF4-FFF2-40B4-BE49-F238E27FC236}">
                <a16:creationId xmlns:a16="http://schemas.microsoft.com/office/drawing/2014/main" id="{63A6DD63-8DE6-C007-890E-243694137DD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32AF23F-2E57-91A1-3E9E-2840AE13287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16</a:t>
            </a:r>
          </a:p>
        </p:txBody>
      </p:sp>
      <p:sp>
        <p:nvSpPr>
          <p:cNvPr id="48" name="TextBox 47">
            <a:extLst>
              <a:ext uri="{FF2B5EF4-FFF2-40B4-BE49-F238E27FC236}">
                <a16:creationId xmlns:a16="http://schemas.microsoft.com/office/drawing/2014/main" id="{8296029B-3A8F-9D20-C257-6EC136125D60}"/>
              </a:ext>
            </a:extLst>
          </p:cNvPr>
          <p:cNvSpPr txBox="1"/>
          <p:nvPr/>
        </p:nvSpPr>
        <p:spPr>
          <a:xfrm>
            <a:off x="762000" y="1674060"/>
            <a:ext cx="10812720" cy="1295868"/>
          </a:xfrm>
          <a:prstGeom prst="rect">
            <a:avLst/>
          </a:prstGeom>
          <a:noFill/>
        </p:spPr>
        <p:txBody>
          <a:bodyPr wrap="square" rtlCol="0">
            <a:spAutoFit/>
          </a:bodyPr>
          <a:lstStyle/>
          <a:p>
            <a:pPr algn="just">
              <a:lnSpc>
                <a:spcPct val="150000"/>
              </a:lnSpc>
            </a:pPr>
            <a:endParaRPr lang="en-US" dirty="0"/>
          </a:p>
          <a:p>
            <a:pPr algn="just">
              <a:lnSpc>
                <a:spcPct val="150000"/>
              </a:lnSpc>
            </a:pPr>
            <a:endParaRPr lang="en-US" dirty="0"/>
          </a:p>
          <a:p>
            <a:pPr algn="just">
              <a:lnSpc>
                <a:spcPct val="150000"/>
              </a:lnSpc>
            </a:pPr>
            <a:endParaRPr lang="en-US" dirty="0"/>
          </a:p>
        </p:txBody>
      </p:sp>
      <p:pic>
        <p:nvPicPr>
          <p:cNvPr id="7" name="Graphic 21">
            <a:extLst>
              <a:ext uri="{FF2B5EF4-FFF2-40B4-BE49-F238E27FC236}">
                <a16:creationId xmlns:a16="http://schemas.microsoft.com/office/drawing/2014/main" id="{10A9D3B2-4021-842D-2A7D-1B7FAD4530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DB18C36D-BC96-F4B5-496B-96BBF8044BDE}"/>
              </a:ext>
            </a:extLst>
          </p:cNvPr>
          <p:cNvPicPr>
            <a:picLocks noChangeAspect="1"/>
          </p:cNvPicPr>
          <p:nvPr/>
        </p:nvPicPr>
        <p:blipFill>
          <a:blip r:embed="rId3"/>
          <a:stretch>
            <a:fillRect/>
          </a:stretch>
        </p:blipFill>
        <p:spPr>
          <a:xfrm>
            <a:off x="666507" y="2448950"/>
            <a:ext cx="6115116" cy="3480194"/>
          </a:xfrm>
          <a:prstGeom prst="rect">
            <a:avLst/>
          </a:prstGeom>
        </p:spPr>
      </p:pic>
      <p:sp>
        <p:nvSpPr>
          <p:cNvPr id="8" name="TextBox 7">
            <a:extLst>
              <a:ext uri="{FF2B5EF4-FFF2-40B4-BE49-F238E27FC236}">
                <a16:creationId xmlns:a16="http://schemas.microsoft.com/office/drawing/2014/main" id="{4AAC1F94-7AD5-5261-A95C-A659D7A46D96}"/>
              </a:ext>
            </a:extLst>
          </p:cNvPr>
          <p:cNvSpPr txBox="1"/>
          <p:nvPr/>
        </p:nvSpPr>
        <p:spPr>
          <a:xfrm>
            <a:off x="6957249" y="5140178"/>
            <a:ext cx="4297124" cy="646331"/>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Purpose: To show </a:t>
            </a:r>
            <a:r>
              <a:rPr lang="en-US" dirty="0">
                <a:solidFill>
                  <a:srgbClr val="FF0000"/>
                </a:solidFill>
                <a:latin typeface="Times New Roman" panose="02020603050405020304" pitchFamily="18" charset="0"/>
                <a:cs typeface="Times New Roman" panose="02020603050405020304" pitchFamily="18" charset="0"/>
              </a:rPr>
              <a:t>trends in a numerical feature over time</a:t>
            </a:r>
          </a:p>
        </p:txBody>
      </p:sp>
      <p:pic>
        <p:nvPicPr>
          <p:cNvPr id="4" name="Picture 3">
            <a:extLst>
              <a:ext uri="{FF2B5EF4-FFF2-40B4-BE49-F238E27FC236}">
                <a16:creationId xmlns:a16="http://schemas.microsoft.com/office/drawing/2014/main" id="{88CE14E3-5A12-6C55-8B38-2C900E4F2F5C}"/>
              </a:ext>
            </a:extLst>
          </p:cNvPr>
          <p:cNvPicPr>
            <a:picLocks noChangeAspect="1"/>
          </p:cNvPicPr>
          <p:nvPr/>
        </p:nvPicPr>
        <p:blipFill>
          <a:blip r:embed="rId4"/>
          <a:stretch>
            <a:fillRect/>
          </a:stretch>
        </p:blipFill>
        <p:spPr>
          <a:xfrm>
            <a:off x="7043895" y="1780944"/>
            <a:ext cx="4297124" cy="3089837"/>
          </a:xfrm>
          <a:prstGeom prst="rect">
            <a:avLst/>
          </a:prstGeom>
        </p:spPr>
      </p:pic>
    </p:spTree>
    <p:extLst>
      <p:ext uri="{BB962C8B-B14F-4D97-AF65-F5344CB8AC3E}">
        <p14:creationId xmlns:p14="http://schemas.microsoft.com/office/powerpoint/2010/main" val="2911719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EC960D-4779-5F1C-F88E-119752CFEE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47E7BC-9EAE-4FF7-9B7D-D004BD54EE1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AA67BDEF-A874-E413-5DA2-9C5989F27404}"/>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Data Visualization:</a:t>
            </a:r>
          </a:p>
        </p:txBody>
      </p:sp>
      <p:sp>
        <p:nvSpPr>
          <p:cNvPr id="5" name="Rectangle 4">
            <a:extLst>
              <a:ext uri="{FF2B5EF4-FFF2-40B4-BE49-F238E27FC236}">
                <a16:creationId xmlns:a16="http://schemas.microsoft.com/office/drawing/2014/main" id="{14DDF9BB-59F8-9DB8-6484-46F05B4086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0A30495-A84D-EC7C-D09F-E3BC4618AD91}"/>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17</a:t>
            </a:r>
          </a:p>
        </p:txBody>
      </p:sp>
      <p:sp>
        <p:nvSpPr>
          <p:cNvPr id="48" name="TextBox 47">
            <a:extLst>
              <a:ext uri="{FF2B5EF4-FFF2-40B4-BE49-F238E27FC236}">
                <a16:creationId xmlns:a16="http://schemas.microsoft.com/office/drawing/2014/main" id="{1E36EBF3-1E86-5CBD-572C-32A6D103A129}"/>
              </a:ext>
            </a:extLst>
          </p:cNvPr>
          <p:cNvSpPr txBox="1"/>
          <p:nvPr/>
        </p:nvSpPr>
        <p:spPr>
          <a:xfrm>
            <a:off x="689640" y="2019969"/>
            <a:ext cx="10812720" cy="4342856"/>
          </a:xfrm>
          <a:prstGeom prst="rect">
            <a:avLst/>
          </a:prstGeom>
          <a:noFill/>
        </p:spPr>
        <p:txBody>
          <a:bodyPr wrap="square" rtlCol="0">
            <a:spAutoFit/>
          </a:bodyPr>
          <a:lstStyle/>
          <a:p>
            <a:pPr algn="just">
              <a:lnSpc>
                <a:spcPct val="200000"/>
              </a:lnSpc>
            </a:pPr>
            <a:r>
              <a:rPr lang="en-US" dirty="0">
                <a:solidFill>
                  <a:srgbClr val="FF0000"/>
                </a:solidFill>
                <a:latin typeface="Times New Roman" panose="02020603050405020304" pitchFamily="18" charset="0"/>
                <a:cs typeface="Times New Roman" panose="02020603050405020304" pitchFamily="18" charset="0"/>
              </a:rPr>
              <a:t>Bar charts </a:t>
            </a:r>
            <a:r>
              <a:rPr lang="en-US" dirty="0">
                <a:latin typeface="Times New Roman" panose="02020603050405020304" pitchFamily="18" charset="0"/>
                <a:cs typeface="Times New Roman" panose="02020603050405020304" pitchFamily="18" charset="0"/>
              </a:rPr>
              <a:t>are among the most basic visuals used for data representation. </a:t>
            </a:r>
            <a:r>
              <a:rPr lang="en-US" dirty="0">
                <a:solidFill>
                  <a:srgbClr val="FF0000"/>
                </a:solidFill>
                <a:latin typeface="Times New Roman" panose="02020603050405020304" pitchFamily="18" charset="0"/>
                <a:cs typeface="Times New Roman" panose="02020603050405020304" pitchFamily="18" charset="0"/>
              </a:rPr>
              <a:t>Bar charts are effective when you have nominal data or numerical data that splits nicely into different categories</a:t>
            </a:r>
            <a:r>
              <a:rPr lang="en-US" dirty="0">
                <a:latin typeface="Times New Roman" panose="02020603050405020304" pitchFamily="18" charset="0"/>
                <a:cs typeface="Times New Roman" panose="02020603050405020304" pitchFamily="18" charset="0"/>
              </a:rPr>
              <a:t> so you can quickly see comparative results and trends within your data. </a:t>
            </a:r>
          </a:p>
          <a:p>
            <a:pPr algn="just">
              <a:lnSpc>
                <a:spcPct val="200000"/>
              </a:lnSpc>
            </a:pPr>
            <a:r>
              <a:rPr lang="en-US" dirty="0">
                <a:latin typeface="Times New Roman" panose="02020603050405020304" pitchFamily="18" charset="0"/>
                <a:cs typeface="Times New Roman" panose="02020603050405020304" pitchFamily="18" charset="0"/>
              </a:rPr>
              <a:t>Bar charts are often used to compare </a:t>
            </a:r>
            <a:r>
              <a:rPr lang="en-US" dirty="0">
                <a:solidFill>
                  <a:srgbClr val="FF0000"/>
                </a:solidFill>
                <a:latin typeface="Times New Roman" panose="02020603050405020304" pitchFamily="18" charset="0"/>
                <a:cs typeface="Times New Roman" panose="02020603050405020304" pitchFamily="18" charset="0"/>
              </a:rPr>
              <a:t>data across multiple categories </a:t>
            </a:r>
            <a:r>
              <a:rPr lang="en-US" dirty="0">
                <a:latin typeface="Times New Roman" panose="02020603050405020304" pitchFamily="18" charset="0"/>
                <a:cs typeface="Times New Roman" panose="02020603050405020304" pitchFamily="18" charset="0"/>
              </a:rPr>
              <a:t>such as </a:t>
            </a:r>
            <a:r>
              <a:rPr lang="en-US" dirty="0">
                <a:solidFill>
                  <a:srgbClr val="FF0000"/>
                </a:solidFill>
                <a:latin typeface="Times New Roman" panose="02020603050405020304" pitchFamily="18" charset="0"/>
                <a:cs typeface="Times New Roman" panose="02020603050405020304" pitchFamily="18" charset="0"/>
              </a:rPr>
              <a:t>percent of advertising spending by departments or by product categories</a:t>
            </a:r>
            <a:r>
              <a:rPr lang="en-US" dirty="0">
                <a:latin typeface="Times New Roman" panose="02020603050405020304" pitchFamily="18" charset="0"/>
                <a:cs typeface="Times New Roman" panose="02020603050405020304" pitchFamily="18" charset="0"/>
              </a:rPr>
              <a:t>. Bar charts can be </a:t>
            </a:r>
            <a:r>
              <a:rPr lang="en-US" dirty="0">
                <a:solidFill>
                  <a:srgbClr val="FF0000"/>
                </a:solidFill>
                <a:latin typeface="Times New Roman" panose="02020603050405020304" pitchFamily="18" charset="0"/>
                <a:cs typeface="Times New Roman" panose="02020603050405020304" pitchFamily="18" charset="0"/>
              </a:rPr>
              <a:t>vertically or horizontally oriented</a:t>
            </a:r>
            <a:r>
              <a:rPr lang="en-US" dirty="0">
                <a:latin typeface="Times New Roman" panose="02020603050405020304" pitchFamily="18" charset="0"/>
                <a:cs typeface="Times New Roman" panose="02020603050405020304" pitchFamily="18" charset="0"/>
              </a:rPr>
              <a:t>. They can also be </a:t>
            </a:r>
            <a:r>
              <a:rPr lang="en-US" dirty="0">
                <a:solidFill>
                  <a:srgbClr val="FF0000"/>
                </a:solidFill>
                <a:latin typeface="Times New Roman" panose="02020603050405020304" pitchFamily="18" charset="0"/>
                <a:cs typeface="Times New Roman" panose="02020603050405020304" pitchFamily="18" charset="0"/>
              </a:rPr>
              <a:t>stacked on top of each other to show multiple dimensions in a single chart.</a:t>
            </a:r>
          </a:p>
          <a:p>
            <a:pPr algn="just">
              <a:lnSpc>
                <a:spcPct val="200000"/>
              </a:lnSpc>
            </a:pPr>
            <a:endParaRPr lang="en-US" dirty="0"/>
          </a:p>
          <a:p>
            <a:pPr algn="just">
              <a:lnSpc>
                <a:spcPct val="150000"/>
              </a:lnSpc>
            </a:pPr>
            <a:endParaRPr lang="en-US" dirty="0"/>
          </a:p>
        </p:txBody>
      </p:sp>
      <p:pic>
        <p:nvPicPr>
          <p:cNvPr id="7" name="Graphic 21">
            <a:extLst>
              <a:ext uri="{FF2B5EF4-FFF2-40B4-BE49-F238E27FC236}">
                <a16:creationId xmlns:a16="http://schemas.microsoft.com/office/drawing/2014/main" id="{48A7FC3E-FF79-B4A7-B224-995D476075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58228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1B4A85-6B23-BF68-DB16-1A8C7FCF7F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164E15-83EF-6F23-7A1B-E5F2647BF1E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9329FE63-B295-A546-F329-6A7D7715B5B2}"/>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Data Visualization:</a:t>
            </a:r>
          </a:p>
        </p:txBody>
      </p:sp>
      <p:sp>
        <p:nvSpPr>
          <p:cNvPr id="5" name="Rectangle 4">
            <a:extLst>
              <a:ext uri="{FF2B5EF4-FFF2-40B4-BE49-F238E27FC236}">
                <a16:creationId xmlns:a16="http://schemas.microsoft.com/office/drawing/2014/main" id="{D9F8FDC5-D2A7-C748-8205-9C572E75C76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90AA383-416F-F483-48B5-714A5C255BE5}"/>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18</a:t>
            </a:r>
          </a:p>
        </p:txBody>
      </p:sp>
      <p:sp>
        <p:nvSpPr>
          <p:cNvPr id="48" name="TextBox 47">
            <a:extLst>
              <a:ext uri="{FF2B5EF4-FFF2-40B4-BE49-F238E27FC236}">
                <a16:creationId xmlns:a16="http://schemas.microsoft.com/office/drawing/2014/main" id="{36C23C3B-6BE6-05EE-9FE6-10F156FD122E}"/>
              </a:ext>
            </a:extLst>
          </p:cNvPr>
          <p:cNvSpPr txBox="1"/>
          <p:nvPr/>
        </p:nvSpPr>
        <p:spPr>
          <a:xfrm>
            <a:off x="689640" y="2019969"/>
            <a:ext cx="10812720" cy="464871"/>
          </a:xfrm>
          <a:prstGeom prst="rect">
            <a:avLst/>
          </a:prstGeom>
          <a:noFill/>
        </p:spPr>
        <p:txBody>
          <a:bodyPr wrap="square" rtlCol="0">
            <a:spAutoFit/>
          </a:bodyPr>
          <a:lstStyle/>
          <a:p>
            <a:pPr algn="just">
              <a:lnSpc>
                <a:spcPct val="150000"/>
              </a:lnSpc>
            </a:pPr>
            <a:endParaRPr lang="en-US" dirty="0"/>
          </a:p>
        </p:txBody>
      </p:sp>
      <p:pic>
        <p:nvPicPr>
          <p:cNvPr id="7" name="Graphic 21">
            <a:extLst>
              <a:ext uri="{FF2B5EF4-FFF2-40B4-BE49-F238E27FC236}">
                <a16:creationId xmlns:a16="http://schemas.microsoft.com/office/drawing/2014/main" id="{322AC59C-920A-0769-2595-7126343C2D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0EB29386-ADB1-1B73-CA13-1C8E247C5060}"/>
              </a:ext>
            </a:extLst>
          </p:cNvPr>
          <p:cNvPicPr>
            <a:picLocks noChangeAspect="1"/>
          </p:cNvPicPr>
          <p:nvPr/>
        </p:nvPicPr>
        <p:blipFill>
          <a:blip r:embed="rId3"/>
          <a:stretch>
            <a:fillRect/>
          </a:stretch>
        </p:blipFill>
        <p:spPr>
          <a:xfrm>
            <a:off x="915475" y="2417619"/>
            <a:ext cx="7384464" cy="3064283"/>
          </a:xfrm>
          <a:prstGeom prst="rect">
            <a:avLst/>
          </a:prstGeom>
        </p:spPr>
      </p:pic>
      <p:sp>
        <p:nvSpPr>
          <p:cNvPr id="6" name="TextBox 5">
            <a:extLst>
              <a:ext uri="{FF2B5EF4-FFF2-40B4-BE49-F238E27FC236}">
                <a16:creationId xmlns:a16="http://schemas.microsoft.com/office/drawing/2014/main" id="{6FEDF610-8A05-8FB4-35FF-35EC11527FE7}"/>
              </a:ext>
            </a:extLst>
          </p:cNvPr>
          <p:cNvSpPr txBox="1"/>
          <p:nvPr/>
        </p:nvSpPr>
        <p:spPr>
          <a:xfrm>
            <a:off x="8888778" y="2988166"/>
            <a:ext cx="2471894" cy="923330"/>
          </a:xfrm>
          <a:prstGeom prst="rect">
            <a:avLst/>
          </a:prstGeom>
          <a:noFill/>
        </p:spPr>
        <p:txBody>
          <a:bodyPr wrap="square" rtlCol="0">
            <a:spAutoFit/>
          </a:bodyPr>
          <a:lstStyle/>
          <a:p>
            <a:r>
              <a:rPr lang="en-US" dirty="0"/>
              <a:t>Purpose: To compare a </a:t>
            </a:r>
            <a:r>
              <a:rPr lang="en-US" dirty="0">
                <a:solidFill>
                  <a:srgbClr val="FF0000"/>
                </a:solidFill>
              </a:rPr>
              <a:t>numerical feature </a:t>
            </a:r>
            <a:r>
              <a:rPr lang="en-US" dirty="0"/>
              <a:t>across a </a:t>
            </a:r>
            <a:r>
              <a:rPr lang="en-US" dirty="0">
                <a:solidFill>
                  <a:srgbClr val="FF0000"/>
                </a:solidFill>
              </a:rPr>
              <a:t>categorical feature</a:t>
            </a:r>
          </a:p>
        </p:txBody>
      </p:sp>
    </p:spTree>
    <p:extLst>
      <p:ext uri="{BB962C8B-B14F-4D97-AF65-F5344CB8AC3E}">
        <p14:creationId xmlns:p14="http://schemas.microsoft.com/office/powerpoint/2010/main" val="2845620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196CED-3B7A-3F87-18CE-F1CD5218E6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98EB68-4B7C-02CE-89EB-840D5FD19A6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91273FF4-1644-8ED7-E5E2-C023AC105683}"/>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Data Visualization:</a:t>
            </a:r>
          </a:p>
        </p:txBody>
      </p:sp>
      <p:sp>
        <p:nvSpPr>
          <p:cNvPr id="5" name="Rectangle 4">
            <a:extLst>
              <a:ext uri="{FF2B5EF4-FFF2-40B4-BE49-F238E27FC236}">
                <a16:creationId xmlns:a16="http://schemas.microsoft.com/office/drawing/2014/main" id="{A97B38D4-508A-D53D-AA1B-D1BC51234AF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CCB30F1-A8EA-E620-7767-58AADC4CD57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19</a:t>
            </a:r>
          </a:p>
        </p:txBody>
      </p:sp>
      <p:sp>
        <p:nvSpPr>
          <p:cNvPr id="48" name="TextBox 47">
            <a:extLst>
              <a:ext uri="{FF2B5EF4-FFF2-40B4-BE49-F238E27FC236}">
                <a16:creationId xmlns:a16="http://schemas.microsoft.com/office/drawing/2014/main" id="{0F70A364-076B-C21E-F2D8-E68BD6E3EC95}"/>
              </a:ext>
            </a:extLst>
          </p:cNvPr>
          <p:cNvSpPr txBox="1"/>
          <p:nvPr/>
        </p:nvSpPr>
        <p:spPr>
          <a:xfrm>
            <a:off x="689640" y="2019969"/>
            <a:ext cx="10812720" cy="464871"/>
          </a:xfrm>
          <a:prstGeom prst="rect">
            <a:avLst/>
          </a:prstGeom>
          <a:noFill/>
        </p:spPr>
        <p:txBody>
          <a:bodyPr wrap="square" rtlCol="0">
            <a:spAutoFit/>
          </a:bodyPr>
          <a:lstStyle/>
          <a:p>
            <a:pPr algn="just">
              <a:lnSpc>
                <a:spcPct val="150000"/>
              </a:lnSpc>
            </a:pPr>
            <a:endParaRPr lang="en-US" dirty="0"/>
          </a:p>
        </p:txBody>
      </p:sp>
      <p:pic>
        <p:nvPicPr>
          <p:cNvPr id="7" name="Graphic 21">
            <a:extLst>
              <a:ext uri="{FF2B5EF4-FFF2-40B4-BE49-F238E27FC236}">
                <a16:creationId xmlns:a16="http://schemas.microsoft.com/office/drawing/2014/main" id="{8EFE59E2-85DD-B965-0D5F-CA2A0C0787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831C732F-3D35-5289-F0D0-1D9D9D7386BE}"/>
              </a:ext>
            </a:extLst>
          </p:cNvPr>
          <p:cNvSpPr txBox="1"/>
          <p:nvPr/>
        </p:nvSpPr>
        <p:spPr>
          <a:xfrm>
            <a:off x="8888778" y="2988166"/>
            <a:ext cx="2471894" cy="1200329"/>
          </a:xfrm>
          <a:prstGeom prst="rect">
            <a:avLst/>
          </a:prstGeom>
          <a:noFill/>
        </p:spPr>
        <p:txBody>
          <a:bodyPr wrap="square" rtlCol="0">
            <a:spAutoFit/>
          </a:bodyPr>
          <a:lstStyle/>
          <a:p>
            <a:r>
              <a:rPr lang="en-US" dirty="0"/>
              <a:t>Purpose: Compare a numerical feature across multiple categorical features</a:t>
            </a:r>
            <a:endParaRPr lang="en-US" dirty="0">
              <a:solidFill>
                <a:srgbClr val="FF0000"/>
              </a:solidFill>
            </a:endParaRPr>
          </a:p>
        </p:txBody>
      </p:sp>
      <p:pic>
        <p:nvPicPr>
          <p:cNvPr id="8" name="Picture 7">
            <a:extLst>
              <a:ext uri="{FF2B5EF4-FFF2-40B4-BE49-F238E27FC236}">
                <a16:creationId xmlns:a16="http://schemas.microsoft.com/office/drawing/2014/main" id="{C1C0685E-1D59-18BC-D84A-E649B8B3B3DE}"/>
              </a:ext>
            </a:extLst>
          </p:cNvPr>
          <p:cNvPicPr>
            <a:picLocks noChangeAspect="1"/>
          </p:cNvPicPr>
          <p:nvPr/>
        </p:nvPicPr>
        <p:blipFill>
          <a:blip r:embed="rId3"/>
          <a:stretch>
            <a:fillRect/>
          </a:stretch>
        </p:blipFill>
        <p:spPr>
          <a:xfrm>
            <a:off x="831328" y="2529281"/>
            <a:ext cx="7669604" cy="3317887"/>
          </a:xfrm>
          <a:prstGeom prst="rect">
            <a:avLst/>
          </a:prstGeom>
        </p:spPr>
      </p:pic>
    </p:spTree>
    <p:extLst>
      <p:ext uri="{BB962C8B-B14F-4D97-AF65-F5344CB8AC3E}">
        <p14:creationId xmlns:p14="http://schemas.microsoft.com/office/powerpoint/2010/main" val="2899644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4D3890-4DAC-811C-B823-B1DB84AF02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EB5F2E-DC10-D9AE-E2D6-EB87838AAB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044A313C-C97A-BABF-EDEC-61D141BD1E8C}"/>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Data Visualization:</a:t>
            </a:r>
          </a:p>
        </p:txBody>
      </p:sp>
      <p:sp>
        <p:nvSpPr>
          <p:cNvPr id="5" name="Rectangle 4">
            <a:extLst>
              <a:ext uri="{FF2B5EF4-FFF2-40B4-BE49-F238E27FC236}">
                <a16:creationId xmlns:a16="http://schemas.microsoft.com/office/drawing/2014/main" id="{FB7873B0-ED77-4416-29C8-C7605F7C536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0C0853E-300B-7289-1887-4E525366E242}"/>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20</a:t>
            </a:r>
          </a:p>
        </p:txBody>
      </p:sp>
      <p:sp>
        <p:nvSpPr>
          <p:cNvPr id="48" name="TextBox 47">
            <a:extLst>
              <a:ext uri="{FF2B5EF4-FFF2-40B4-BE49-F238E27FC236}">
                <a16:creationId xmlns:a16="http://schemas.microsoft.com/office/drawing/2014/main" id="{A8399B97-F8BE-A639-6871-F917DE7E07C2}"/>
              </a:ext>
            </a:extLst>
          </p:cNvPr>
          <p:cNvSpPr txBox="1"/>
          <p:nvPr/>
        </p:nvSpPr>
        <p:spPr>
          <a:xfrm>
            <a:off x="617280" y="1909153"/>
            <a:ext cx="10812720" cy="3788858"/>
          </a:xfrm>
          <a:prstGeom prst="rect">
            <a:avLst/>
          </a:prstGeom>
          <a:noFill/>
        </p:spPr>
        <p:txBody>
          <a:bodyPr wrap="square" rtlCol="0">
            <a:spAutoFit/>
          </a:bodyPr>
          <a:lstStyle/>
          <a:p>
            <a:pPr algn="just">
              <a:lnSpc>
                <a:spcPct val="150000"/>
              </a:lnSpc>
            </a:pPr>
            <a:r>
              <a:rPr lang="en-US" dirty="0">
                <a:solidFill>
                  <a:srgbClr val="FF0000"/>
                </a:solidFill>
                <a:latin typeface="Times New Roman" panose="02020603050405020304" pitchFamily="18" charset="0"/>
                <a:cs typeface="Times New Roman" panose="02020603050405020304" pitchFamily="18" charset="0"/>
              </a:rPr>
              <a:t>Scatter plots </a:t>
            </a:r>
            <a:r>
              <a:rPr lang="en-US" dirty="0">
                <a:latin typeface="Times New Roman" panose="02020603050405020304" pitchFamily="18" charset="0"/>
                <a:cs typeface="Times New Roman" panose="02020603050405020304" pitchFamily="18" charset="0"/>
              </a:rPr>
              <a:t>are often used to </a:t>
            </a:r>
            <a:r>
              <a:rPr lang="en-US" dirty="0">
                <a:solidFill>
                  <a:srgbClr val="FF0000"/>
                </a:solidFill>
                <a:latin typeface="Times New Roman" panose="02020603050405020304" pitchFamily="18" charset="0"/>
                <a:cs typeface="Times New Roman" panose="02020603050405020304" pitchFamily="18" charset="0"/>
              </a:rPr>
              <a:t>explore the relationship between two or three variables </a:t>
            </a:r>
            <a:r>
              <a:rPr lang="en-US" dirty="0">
                <a:latin typeface="Times New Roman" panose="02020603050405020304" pitchFamily="18" charset="0"/>
                <a:cs typeface="Times New Roman" panose="02020603050405020304" pitchFamily="18" charset="0"/>
              </a:rPr>
              <a:t>(in 2-D or 2-D visuals). Because they are visual exploration tools, having more than three variables, translating them into more than three dimensions is not easily achievable.</a:t>
            </a:r>
          </a:p>
          <a:p>
            <a:pPr algn="just">
              <a:lnSpc>
                <a:spcPct val="150000"/>
              </a:lnSpc>
            </a:pPr>
            <a:r>
              <a:rPr lang="en-US" dirty="0">
                <a:latin typeface="Times New Roman" panose="02020603050405020304" pitchFamily="18" charset="0"/>
                <a:cs typeface="Times New Roman" panose="02020603050405020304" pitchFamily="18" charset="0"/>
              </a:rPr>
              <a:t>Scatter plots are an effective way to </a:t>
            </a:r>
            <a:r>
              <a:rPr lang="en-US" dirty="0">
                <a:solidFill>
                  <a:srgbClr val="FF0000"/>
                </a:solidFill>
                <a:latin typeface="Times New Roman" panose="02020603050405020304" pitchFamily="18" charset="0"/>
                <a:cs typeface="Times New Roman" panose="02020603050405020304" pitchFamily="18" charset="0"/>
              </a:rPr>
              <a:t>explore the existence of trends, concentrations, and outliers. </a:t>
            </a:r>
            <a:r>
              <a:rPr lang="en-US" dirty="0">
                <a:latin typeface="Times New Roman" panose="02020603050405020304" pitchFamily="18" charset="0"/>
                <a:cs typeface="Times New Roman" panose="02020603050405020304" pitchFamily="18" charset="0"/>
              </a:rPr>
              <a:t>For instance, in a two-variable (two-axis) </a:t>
            </a:r>
            <a:r>
              <a:rPr lang="en-US" dirty="0" err="1">
                <a:latin typeface="Times New Roman" panose="02020603050405020304" pitchFamily="18" charset="0"/>
                <a:cs typeface="Times New Roman" panose="02020603050405020304" pitchFamily="18" charset="0"/>
              </a:rPr>
              <a:t>graph,a</a:t>
            </a:r>
            <a:r>
              <a:rPr lang="en-US" dirty="0">
                <a:latin typeface="Times New Roman" panose="02020603050405020304" pitchFamily="18" charset="0"/>
                <a:cs typeface="Times New Roman" panose="02020603050405020304" pitchFamily="18" charset="0"/>
              </a:rPr>
              <a:t> scatter plot can be used to illustrate the </a:t>
            </a:r>
            <a:r>
              <a:rPr lang="en-US" dirty="0" err="1">
                <a:latin typeface="Times New Roman" panose="02020603050405020304" pitchFamily="18" charset="0"/>
                <a:cs typeface="Times New Roman" panose="02020603050405020304" pitchFamily="18" charset="0"/>
              </a:rPr>
              <a:t>corelationship</a:t>
            </a:r>
            <a:r>
              <a:rPr lang="en-US" dirty="0">
                <a:latin typeface="Times New Roman" panose="02020603050405020304" pitchFamily="18" charset="0"/>
                <a:cs typeface="Times New Roman" panose="02020603050405020304" pitchFamily="18" charset="0"/>
              </a:rPr>
              <a:t> </a:t>
            </a:r>
            <a:r>
              <a:rPr lang="en-US" dirty="0">
                <a:solidFill>
                  <a:srgbClr val="FF0000"/>
                </a:solidFill>
                <a:latin typeface="Times New Roman" panose="02020603050405020304" pitchFamily="18" charset="0"/>
                <a:cs typeface="Times New Roman" panose="02020603050405020304" pitchFamily="18" charset="0"/>
              </a:rPr>
              <a:t>between age and weight of heart disease patients </a:t>
            </a:r>
            <a:r>
              <a:rPr lang="en-US" dirty="0">
                <a:latin typeface="Times New Roman" panose="02020603050405020304" pitchFamily="18" charset="0"/>
                <a:cs typeface="Times New Roman" panose="02020603050405020304" pitchFamily="18" charset="0"/>
              </a:rPr>
              <a:t>or it can illustrate the </a:t>
            </a:r>
            <a:r>
              <a:rPr lang="en-US" dirty="0">
                <a:solidFill>
                  <a:srgbClr val="FF0000"/>
                </a:solidFill>
                <a:latin typeface="Times New Roman" panose="02020603050405020304" pitchFamily="18" charset="0"/>
                <a:cs typeface="Times New Roman" panose="02020603050405020304" pitchFamily="18" charset="0"/>
              </a:rPr>
              <a:t>relationship between the number of customer care representatives and the number of open customer service claims</a:t>
            </a:r>
            <a:r>
              <a:rPr lang="en-US" dirty="0">
                <a:latin typeface="Times New Roman" panose="02020603050405020304" pitchFamily="18" charset="0"/>
                <a:cs typeface="Times New Roman" panose="02020603050405020304" pitchFamily="18" charset="0"/>
              </a:rPr>
              <a:t>. Often, </a:t>
            </a:r>
            <a:r>
              <a:rPr lang="en-US" dirty="0" err="1">
                <a:solidFill>
                  <a:srgbClr val="FF0000"/>
                </a:solidFill>
                <a:latin typeface="Times New Roman" panose="02020603050405020304" pitchFamily="18" charset="0"/>
                <a:cs typeface="Times New Roman" panose="02020603050405020304" pitchFamily="18" charset="0"/>
              </a:rPr>
              <a:t>atrend</a:t>
            </a:r>
            <a:r>
              <a:rPr lang="en-US" dirty="0">
                <a:solidFill>
                  <a:srgbClr val="FF0000"/>
                </a:solidFill>
                <a:latin typeface="Times New Roman" panose="02020603050405020304" pitchFamily="18" charset="0"/>
                <a:cs typeface="Times New Roman" panose="02020603050405020304" pitchFamily="18" charset="0"/>
              </a:rPr>
              <a:t> line is superimposed on a two-dimensional scatter plot to illustrate the nature of the relationship.</a:t>
            </a:r>
          </a:p>
          <a:p>
            <a:pPr algn="just">
              <a:lnSpc>
                <a:spcPct val="150000"/>
              </a:lnSpc>
            </a:pPr>
            <a:endParaRPr lang="en-US" dirty="0"/>
          </a:p>
        </p:txBody>
      </p:sp>
      <p:pic>
        <p:nvPicPr>
          <p:cNvPr id="7" name="Graphic 21">
            <a:extLst>
              <a:ext uri="{FF2B5EF4-FFF2-40B4-BE49-F238E27FC236}">
                <a16:creationId xmlns:a16="http://schemas.microsoft.com/office/drawing/2014/main" id="{A5D6184B-AB4F-1B86-1217-C7DA1FFAA6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085857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92419C-74EA-DB5E-F994-DAB0B80C20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CBF7BE-CB9A-5864-4804-F5B32B62DFF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EB1D96DD-C910-61FA-326B-C351177CD9FF}"/>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Data Visualization:</a:t>
            </a:r>
          </a:p>
        </p:txBody>
      </p:sp>
      <p:sp>
        <p:nvSpPr>
          <p:cNvPr id="5" name="Rectangle 4">
            <a:extLst>
              <a:ext uri="{FF2B5EF4-FFF2-40B4-BE49-F238E27FC236}">
                <a16:creationId xmlns:a16="http://schemas.microsoft.com/office/drawing/2014/main" id="{8E74173D-D117-F781-2AAC-99623FFD7F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89AF43F-6D55-F3F4-A1ED-63698418662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21</a:t>
            </a:r>
          </a:p>
        </p:txBody>
      </p:sp>
      <p:sp>
        <p:nvSpPr>
          <p:cNvPr id="48" name="TextBox 47">
            <a:extLst>
              <a:ext uri="{FF2B5EF4-FFF2-40B4-BE49-F238E27FC236}">
                <a16:creationId xmlns:a16="http://schemas.microsoft.com/office/drawing/2014/main" id="{C9677750-7027-7C3A-BC0D-CD43AC61433E}"/>
              </a:ext>
            </a:extLst>
          </p:cNvPr>
          <p:cNvSpPr txBox="1"/>
          <p:nvPr/>
        </p:nvSpPr>
        <p:spPr>
          <a:xfrm>
            <a:off x="617280" y="1909153"/>
            <a:ext cx="10812720" cy="464871"/>
          </a:xfrm>
          <a:prstGeom prst="rect">
            <a:avLst/>
          </a:prstGeom>
          <a:noFill/>
        </p:spPr>
        <p:txBody>
          <a:bodyPr wrap="square" rtlCol="0">
            <a:spAutoFit/>
          </a:bodyPr>
          <a:lstStyle/>
          <a:p>
            <a:pPr algn="just">
              <a:lnSpc>
                <a:spcPct val="150000"/>
              </a:lnSpc>
            </a:pPr>
            <a:endParaRPr lang="en-US" dirty="0"/>
          </a:p>
        </p:txBody>
      </p:sp>
      <p:pic>
        <p:nvPicPr>
          <p:cNvPr id="7" name="Graphic 21">
            <a:extLst>
              <a:ext uri="{FF2B5EF4-FFF2-40B4-BE49-F238E27FC236}">
                <a16:creationId xmlns:a16="http://schemas.microsoft.com/office/drawing/2014/main" id="{FC67E728-A05F-0A27-C555-0922C852A0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B7CC0FD8-8C94-2792-6AF4-16348DB41AD0}"/>
              </a:ext>
            </a:extLst>
          </p:cNvPr>
          <p:cNvPicPr>
            <a:picLocks noChangeAspect="1"/>
          </p:cNvPicPr>
          <p:nvPr/>
        </p:nvPicPr>
        <p:blipFill>
          <a:blip r:embed="rId3"/>
          <a:stretch>
            <a:fillRect/>
          </a:stretch>
        </p:blipFill>
        <p:spPr>
          <a:xfrm>
            <a:off x="762000" y="2002840"/>
            <a:ext cx="8424764" cy="3926304"/>
          </a:xfrm>
          <a:prstGeom prst="rect">
            <a:avLst/>
          </a:prstGeom>
        </p:spPr>
      </p:pic>
      <p:sp>
        <p:nvSpPr>
          <p:cNvPr id="6" name="TextBox 5">
            <a:extLst>
              <a:ext uri="{FF2B5EF4-FFF2-40B4-BE49-F238E27FC236}">
                <a16:creationId xmlns:a16="http://schemas.microsoft.com/office/drawing/2014/main" id="{EB9B47B0-9155-24A9-0598-5F2F3F14CA9B}"/>
              </a:ext>
            </a:extLst>
          </p:cNvPr>
          <p:cNvSpPr txBox="1"/>
          <p:nvPr/>
        </p:nvSpPr>
        <p:spPr>
          <a:xfrm>
            <a:off x="9186764" y="2976737"/>
            <a:ext cx="2054888" cy="923330"/>
          </a:xfrm>
          <a:prstGeom prst="rect">
            <a:avLst/>
          </a:prstGeom>
          <a:noFill/>
        </p:spPr>
        <p:txBody>
          <a:bodyPr wrap="square" rtlCol="0">
            <a:spAutoFit/>
          </a:bodyPr>
          <a:lstStyle/>
          <a:p>
            <a:r>
              <a:rPr lang="en-US" dirty="0"/>
              <a:t>Purpose: To compare two numerical features</a:t>
            </a:r>
          </a:p>
        </p:txBody>
      </p:sp>
    </p:spTree>
    <p:extLst>
      <p:ext uri="{BB962C8B-B14F-4D97-AF65-F5344CB8AC3E}">
        <p14:creationId xmlns:p14="http://schemas.microsoft.com/office/powerpoint/2010/main" val="2227676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35F792-6114-78C8-8A37-A56C566EC4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0B88F2-14F8-40CC-D863-CE4253569CF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9681D46C-853A-3B53-E80E-4855B1C24C96}"/>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Data Visualization:</a:t>
            </a:r>
          </a:p>
        </p:txBody>
      </p:sp>
      <p:sp>
        <p:nvSpPr>
          <p:cNvPr id="5" name="Rectangle 4">
            <a:extLst>
              <a:ext uri="{FF2B5EF4-FFF2-40B4-BE49-F238E27FC236}">
                <a16:creationId xmlns:a16="http://schemas.microsoft.com/office/drawing/2014/main" id="{CECC53F3-8F5B-9694-1255-12CDC98C1F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3BCDD26-D739-4612-AE6A-FBC62D2E4909}"/>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22</a:t>
            </a:r>
          </a:p>
        </p:txBody>
      </p:sp>
      <p:sp>
        <p:nvSpPr>
          <p:cNvPr id="48" name="TextBox 47">
            <a:extLst>
              <a:ext uri="{FF2B5EF4-FFF2-40B4-BE49-F238E27FC236}">
                <a16:creationId xmlns:a16="http://schemas.microsoft.com/office/drawing/2014/main" id="{4FDE3B7C-D7CF-5680-5661-1643A3B63B97}"/>
              </a:ext>
            </a:extLst>
          </p:cNvPr>
          <p:cNvSpPr txBox="1"/>
          <p:nvPr/>
        </p:nvSpPr>
        <p:spPr>
          <a:xfrm>
            <a:off x="689640" y="2176832"/>
            <a:ext cx="10812720" cy="2957861"/>
          </a:xfrm>
          <a:prstGeom prst="rect">
            <a:avLst/>
          </a:prstGeom>
          <a:noFill/>
        </p:spPr>
        <p:txBody>
          <a:bodyPr wrap="square" rtlCol="0">
            <a:spAutoFit/>
          </a:bodyPr>
          <a:lstStyle/>
          <a:p>
            <a:pPr algn="just">
              <a:lnSpc>
                <a:spcPct val="150000"/>
              </a:lnSpc>
            </a:pPr>
            <a:r>
              <a:rPr lang="en-US" dirty="0">
                <a:solidFill>
                  <a:srgbClr val="FF0000"/>
                </a:solidFill>
                <a:latin typeface="Times New Roman" panose="02020603050405020304" pitchFamily="18" charset="0"/>
                <a:cs typeface="Times New Roman" panose="02020603050405020304" pitchFamily="18" charset="0"/>
              </a:rPr>
              <a:t>Pie charts </a:t>
            </a:r>
            <a:r>
              <a:rPr lang="en-US" dirty="0">
                <a:latin typeface="Times New Roman" panose="02020603050405020304" pitchFamily="18" charset="0"/>
                <a:cs typeface="Times New Roman" panose="02020603050405020304" pitchFamily="18" charset="0"/>
              </a:rPr>
              <a:t>are visually appealing, as the name implies, pie-looking charts. Because they are so visually attractive, they are often incorrectly used. </a:t>
            </a:r>
          </a:p>
          <a:p>
            <a:pPr algn="just">
              <a:lnSpc>
                <a:spcPct val="150000"/>
              </a:lnSpc>
            </a:pPr>
            <a:r>
              <a:rPr lang="en-US" dirty="0">
                <a:latin typeface="Times New Roman" panose="02020603050405020304" pitchFamily="18" charset="0"/>
                <a:cs typeface="Times New Roman" panose="02020603050405020304" pitchFamily="18" charset="0"/>
              </a:rPr>
              <a:t>Pie charts should only </a:t>
            </a:r>
            <a:r>
              <a:rPr lang="en-US" dirty="0">
                <a:solidFill>
                  <a:srgbClr val="FF0000"/>
                </a:solidFill>
                <a:latin typeface="Times New Roman" panose="02020603050405020304" pitchFamily="18" charset="0"/>
                <a:cs typeface="Times New Roman" panose="02020603050405020304" pitchFamily="18" charset="0"/>
              </a:rPr>
              <a:t>be used to illustrate relative proportions of a specific measure. </a:t>
            </a:r>
            <a:r>
              <a:rPr lang="en-US" dirty="0">
                <a:latin typeface="Times New Roman" panose="02020603050405020304" pitchFamily="18" charset="0"/>
                <a:cs typeface="Times New Roman" panose="02020603050405020304" pitchFamily="18" charset="0"/>
              </a:rPr>
              <a:t>For instance, they can be used to show the </a:t>
            </a:r>
            <a:r>
              <a:rPr lang="en-US" dirty="0">
                <a:solidFill>
                  <a:srgbClr val="FF0000"/>
                </a:solidFill>
                <a:latin typeface="Times New Roman" panose="02020603050405020304" pitchFamily="18" charset="0"/>
                <a:cs typeface="Times New Roman" panose="02020603050405020304" pitchFamily="18" charset="0"/>
              </a:rPr>
              <a:t>relative percentage of an advertising budget spent on different product lines</a:t>
            </a:r>
            <a:r>
              <a:rPr lang="en-US" dirty="0">
                <a:latin typeface="Times New Roman" panose="02020603050405020304" pitchFamily="18" charset="0"/>
                <a:cs typeface="Times New Roman" panose="02020603050405020304" pitchFamily="18" charset="0"/>
              </a:rPr>
              <a:t>, or they can show relative proportions of majors declared by college students in their sophomore year. If the </a:t>
            </a:r>
            <a:r>
              <a:rPr lang="en-US" dirty="0">
                <a:solidFill>
                  <a:srgbClr val="FF0000"/>
                </a:solidFill>
                <a:latin typeface="Times New Roman" panose="02020603050405020304" pitchFamily="18" charset="0"/>
                <a:cs typeface="Times New Roman" panose="02020603050405020304" pitchFamily="18" charset="0"/>
              </a:rPr>
              <a:t>number of categories to show is more than just a few (say more than four), one should seriously consider using a bar chart instead of a pie chart.</a:t>
            </a:r>
          </a:p>
          <a:p>
            <a:pPr algn="just">
              <a:lnSpc>
                <a:spcPct val="150000"/>
              </a:lnSpc>
            </a:pPr>
            <a:endParaRPr lang="en-US" dirty="0"/>
          </a:p>
        </p:txBody>
      </p:sp>
      <p:pic>
        <p:nvPicPr>
          <p:cNvPr id="7" name="Graphic 21">
            <a:extLst>
              <a:ext uri="{FF2B5EF4-FFF2-40B4-BE49-F238E27FC236}">
                <a16:creationId xmlns:a16="http://schemas.microsoft.com/office/drawing/2014/main" id="{E6AAF9A0-9855-D6A4-5A41-70071D84DA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41767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A46EBD-E0EF-ADFF-0657-C4B39F471E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F5F217-1F36-0987-45A8-25D462D3358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317F7866-FE79-36CE-30EC-29493C03E674}"/>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Data Visualization:</a:t>
            </a:r>
          </a:p>
        </p:txBody>
      </p:sp>
      <p:sp>
        <p:nvSpPr>
          <p:cNvPr id="5" name="Rectangle 4">
            <a:extLst>
              <a:ext uri="{FF2B5EF4-FFF2-40B4-BE49-F238E27FC236}">
                <a16:creationId xmlns:a16="http://schemas.microsoft.com/office/drawing/2014/main" id="{8565D77A-8C1D-DFFC-6EA4-29D0FE6637E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00B723B-D533-97CC-FA49-8467EAF2DF8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23</a:t>
            </a:r>
          </a:p>
        </p:txBody>
      </p:sp>
      <p:pic>
        <p:nvPicPr>
          <p:cNvPr id="7" name="Graphic 21">
            <a:extLst>
              <a:ext uri="{FF2B5EF4-FFF2-40B4-BE49-F238E27FC236}">
                <a16:creationId xmlns:a16="http://schemas.microsoft.com/office/drawing/2014/main" id="{F4CB66D9-1FC0-030C-1DCB-E804BC3891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8E43BA52-3C90-9CCE-2F27-8FA77B08F180}"/>
              </a:ext>
            </a:extLst>
          </p:cNvPr>
          <p:cNvPicPr>
            <a:picLocks noChangeAspect="1"/>
          </p:cNvPicPr>
          <p:nvPr/>
        </p:nvPicPr>
        <p:blipFill>
          <a:blip r:embed="rId3"/>
          <a:stretch>
            <a:fillRect/>
          </a:stretch>
        </p:blipFill>
        <p:spPr>
          <a:xfrm>
            <a:off x="1263491" y="2176832"/>
            <a:ext cx="4257675" cy="3714750"/>
          </a:xfrm>
          <a:prstGeom prst="rect">
            <a:avLst/>
          </a:prstGeom>
        </p:spPr>
      </p:pic>
      <p:sp>
        <p:nvSpPr>
          <p:cNvPr id="6" name="TextBox 5">
            <a:extLst>
              <a:ext uri="{FF2B5EF4-FFF2-40B4-BE49-F238E27FC236}">
                <a16:creationId xmlns:a16="http://schemas.microsoft.com/office/drawing/2014/main" id="{77E36815-D027-E44C-17D5-4387F36D08E4}"/>
              </a:ext>
            </a:extLst>
          </p:cNvPr>
          <p:cNvSpPr txBox="1"/>
          <p:nvPr/>
        </p:nvSpPr>
        <p:spPr>
          <a:xfrm>
            <a:off x="6933363" y="2743200"/>
            <a:ext cx="3808325" cy="923330"/>
          </a:xfrm>
          <a:prstGeom prst="rect">
            <a:avLst/>
          </a:prstGeom>
          <a:noFill/>
        </p:spPr>
        <p:txBody>
          <a:bodyPr wrap="square" rtlCol="0">
            <a:spAutoFit/>
          </a:bodyPr>
          <a:lstStyle/>
          <a:p>
            <a:r>
              <a:rPr lang="en-US" dirty="0"/>
              <a:t>For example, a good use case for a pie chart would be to represent the market share for smartphones.</a:t>
            </a:r>
          </a:p>
        </p:txBody>
      </p:sp>
    </p:spTree>
    <p:extLst>
      <p:ext uri="{BB962C8B-B14F-4D97-AF65-F5344CB8AC3E}">
        <p14:creationId xmlns:p14="http://schemas.microsoft.com/office/powerpoint/2010/main" val="12654324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3EEC21-0EFD-E703-1774-C36EF43C66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C376FB-4914-EBD0-155B-A8BE284CC43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D7FF9566-1D2E-A3B5-0B86-33823F2F022A}"/>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Data Visualization:</a:t>
            </a:r>
          </a:p>
        </p:txBody>
      </p:sp>
      <p:sp>
        <p:nvSpPr>
          <p:cNvPr id="5" name="Rectangle 4">
            <a:extLst>
              <a:ext uri="{FF2B5EF4-FFF2-40B4-BE49-F238E27FC236}">
                <a16:creationId xmlns:a16="http://schemas.microsoft.com/office/drawing/2014/main" id="{464D28E3-4675-B697-1D2D-794C55427DC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D4950DD-8F47-1C6A-C277-629846339BEC}"/>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24</a:t>
            </a:r>
          </a:p>
        </p:txBody>
      </p:sp>
      <p:sp>
        <p:nvSpPr>
          <p:cNvPr id="48" name="TextBox 47">
            <a:extLst>
              <a:ext uri="{FF2B5EF4-FFF2-40B4-BE49-F238E27FC236}">
                <a16:creationId xmlns:a16="http://schemas.microsoft.com/office/drawing/2014/main" id="{F0F2198B-9EDB-420F-D415-18981B3569D9}"/>
              </a:ext>
            </a:extLst>
          </p:cNvPr>
          <p:cNvSpPr txBox="1"/>
          <p:nvPr/>
        </p:nvSpPr>
        <p:spPr>
          <a:xfrm>
            <a:off x="762000" y="2065107"/>
            <a:ext cx="10668000" cy="3366563"/>
          </a:xfrm>
          <a:prstGeom prst="rect">
            <a:avLst/>
          </a:prstGeom>
          <a:noFill/>
        </p:spPr>
        <p:txBody>
          <a:bodyPr wrap="square" rtlCol="0">
            <a:spAutoFit/>
          </a:bodyPr>
          <a:lstStyle/>
          <a:p>
            <a:pPr algn="just">
              <a:lnSpc>
                <a:spcPct val="150000"/>
              </a:lnSpc>
            </a:pPr>
            <a:r>
              <a:rPr lang="en-US" dirty="0">
                <a:solidFill>
                  <a:srgbClr val="FF0000"/>
                </a:solidFill>
                <a:latin typeface="Times New Roman" panose="02020603050405020304" pitchFamily="18" charset="0"/>
                <a:cs typeface="Times New Roman" panose="02020603050405020304" pitchFamily="18" charset="0"/>
              </a:rPr>
              <a:t>Histogram looks just like a bar chart. </a:t>
            </a:r>
            <a:r>
              <a:rPr lang="en-US" dirty="0">
                <a:latin typeface="Times New Roman" panose="02020603050405020304" pitchFamily="18" charset="0"/>
                <a:cs typeface="Times New Roman" panose="02020603050405020304" pitchFamily="18" charset="0"/>
              </a:rPr>
              <a:t>Histograms are </a:t>
            </a:r>
            <a:r>
              <a:rPr lang="en-US" dirty="0">
                <a:solidFill>
                  <a:srgbClr val="FF0000"/>
                </a:solidFill>
                <a:latin typeface="Times New Roman" panose="02020603050405020304" pitchFamily="18" charset="0"/>
                <a:cs typeface="Times New Roman" panose="02020603050405020304" pitchFamily="18" charset="0"/>
              </a:rPr>
              <a:t>used to show the frequency distribution of a variable or several variables. </a:t>
            </a:r>
          </a:p>
          <a:p>
            <a:pPr algn="just">
              <a:lnSpc>
                <a:spcPct val="150000"/>
              </a:lnSpc>
            </a:pPr>
            <a:r>
              <a:rPr lang="en-US" dirty="0">
                <a:latin typeface="Times New Roman" panose="02020603050405020304" pitchFamily="18" charset="0"/>
                <a:cs typeface="Times New Roman" panose="02020603050405020304" pitchFamily="18" charset="0"/>
              </a:rPr>
              <a:t>In a histogram, </a:t>
            </a:r>
            <a:r>
              <a:rPr lang="en-US" dirty="0">
                <a:solidFill>
                  <a:srgbClr val="FF0000"/>
                </a:solidFill>
                <a:latin typeface="Times New Roman" panose="02020603050405020304" pitchFamily="18" charset="0"/>
                <a:cs typeface="Times New Roman" panose="02020603050405020304" pitchFamily="18" charset="0"/>
              </a:rPr>
              <a:t>the </a:t>
            </a:r>
            <a:r>
              <a:rPr lang="en-US" i="1" dirty="0">
                <a:solidFill>
                  <a:srgbClr val="FF0000"/>
                </a:solidFill>
                <a:latin typeface="Times New Roman" panose="02020603050405020304" pitchFamily="18" charset="0"/>
                <a:cs typeface="Times New Roman" panose="02020603050405020304" pitchFamily="18" charset="0"/>
              </a:rPr>
              <a:t>x</a:t>
            </a:r>
            <a:r>
              <a:rPr lang="en-US" dirty="0">
                <a:solidFill>
                  <a:srgbClr val="FF0000"/>
                </a:solidFill>
                <a:latin typeface="Times New Roman" panose="02020603050405020304" pitchFamily="18" charset="0"/>
                <a:cs typeface="Times New Roman" panose="02020603050405020304" pitchFamily="18" charset="0"/>
              </a:rPr>
              <a:t>-axis is often used to show the categories or ranges</a:t>
            </a:r>
            <a:r>
              <a:rPr lang="en-US" dirty="0">
                <a:latin typeface="Times New Roman" panose="02020603050405020304" pitchFamily="18" charset="0"/>
                <a:cs typeface="Times New Roman" panose="02020603050405020304" pitchFamily="18" charset="0"/>
              </a:rPr>
              <a:t>, and the </a:t>
            </a:r>
            <a:r>
              <a:rPr lang="en-US" i="1" dirty="0">
                <a:solidFill>
                  <a:srgbClr val="FF0000"/>
                </a:solidFill>
                <a:latin typeface="Times New Roman" panose="02020603050405020304" pitchFamily="18" charset="0"/>
                <a:cs typeface="Times New Roman" panose="02020603050405020304" pitchFamily="18" charset="0"/>
              </a:rPr>
              <a:t>y</a:t>
            </a:r>
            <a:r>
              <a:rPr lang="en-US" dirty="0">
                <a:solidFill>
                  <a:srgbClr val="FF0000"/>
                </a:solidFill>
                <a:latin typeface="Times New Roman" panose="02020603050405020304" pitchFamily="18" charset="0"/>
                <a:cs typeface="Times New Roman" panose="02020603050405020304" pitchFamily="18" charset="0"/>
              </a:rPr>
              <a:t>-axis is used to show the measures/values/frequencies.</a:t>
            </a:r>
            <a:r>
              <a:rPr lang="en-US" dirty="0">
                <a:latin typeface="Times New Roman" panose="02020603050405020304" pitchFamily="18" charset="0"/>
                <a:cs typeface="Times New Roman" panose="02020603050405020304" pitchFamily="18" charset="0"/>
              </a:rPr>
              <a:t> Histograms show </a:t>
            </a:r>
            <a:r>
              <a:rPr lang="en-US" dirty="0">
                <a:solidFill>
                  <a:srgbClr val="FF0000"/>
                </a:solidFill>
                <a:latin typeface="Times New Roman" panose="02020603050405020304" pitchFamily="18" charset="0"/>
                <a:cs typeface="Times New Roman" panose="02020603050405020304" pitchFamily="18" charset="0"/>
              </a:rPr>
              <a:t>the distributional shape of the data. </a:t>
            </a:r>
          </a:p>
          <a:p>
            <a:pPr algn="just">
              <a:lnSpc>
                <a:spcPct val="150000"/>
              </a:lnSpc>
            </a:pPr>
            <a:r>
              <a:rPr lang="en-US" dirty="0">
                <a:latin typeface="Times New Roman" panose="02020603050405020304" pitchFamily="18" charset="0"/>
                <a:cs typeface="Times New Roman" panose="02020603050405020304" pitchFamily="18" charset="0"/>
              </a:rPr>
              <a:t>That way, one can visually examine </a:t>
            </a:r>
            <a:r>
              <a:rPr lang="en-US" dirty="0">
                <a:solidFill>
                  <a:srgbClr val="FF0000"/>
                </a:solidFill>
                <a:latin typeface="Times New Roman" panose="02020603050405020304" pitchFamily="18" charset="0"/>
                <a:cs typeface="Times New Roman" panose="02020603050405020304" pitchFamily="18" charset="0"/>
              </a:rPr>
              <a:t>if the data is normally or exponentially distributed.</a:t>
            </a:r>
            <a:r>
              <a:rPr lang="en-US" dirty="0">
                <a:latin typeface="Times New Roman" panose="02020603050405020304" pitchFamily="18" charset="0"/>
                <a:cs typeface="Times New Roman" panose="02020603050405020304" pitchFamily="18" charset="0"/>
              </a:rPr>
              <a:t> For instance, one can use a histogram to illustrate </a:t>
            </a:r>
            <a:r>
              <a:rPr lang="en-US" dirty="0">
                <a:solidFill>
                  <a:srgbClr val="FF0000"/>
                </a:solidFill>
                <a:latin typeface="Times New Roman" panose="02020603050405020304" pitchFamily="18" charset="0"/>
                <a:cs typeface="Times New Roman" panose="02020603050405020304" pitchFamily="18" charset="0"/>
              </a:rPr>
              <a:t>the exam performance of a class, where distribution of the grades </a:t>
            </a:r>
            <a:r>
              <a:rPr lang="en-US" dirty="0">
                <a:latin typeface="Times New Roman" panose="02020603050405020304" pitchFamily="18" charset="0"/>
                <a:cs typeface="Times New Roman" panose="02020603050405020304" pitchFamily="18" charset="0"/>
              </a:rPr>
              <a:t>as well as comparative analysis of individual results can be shown, or one can use a histogram to show </a:t>
            </a:r>
            <a:r>
              <a:rPr lang="en-US" dirty="0">
                <a:solidFill>
                  <a:srgbClr val="FF0000"/>
                </a:solidFill>
                <a:latin typeface="Times New Roman" panose="02020603050405020304" pitchFamily="18" charset="0"/>
                <a:cs typeface="Times New Roman" panose="02020603050405020304" pitchFamily="18" charset="0"/>
              </a:rPr>
              <a:t>age distribution of the customer base.</a:t>
            </a:r>
          </a:p>
        </p:txBody>
      </p:sp>
      <p:pic>
        <p:nvPicPr>
          <p:cNvPr id="7" name="Graphic 21">
            <a:extLst>
              <a:ext uri="{FF2B5EF4-FFF2-40B4-BE49-F238E27FC236}">
                <a16:creationId xmlns:a16="http://schemas.microsoft.com/office/drawing/2014/main" id="{EA892A44-A613-371B-6341-7B3DA3CDA6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93017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3FC1AB-31A7-F6E3-0AD0-F190A80879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F51E9C-8CCF-06FC-5E50-6EE9CE477D8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D16D8FFC-A202-749C-4533-06A09B51F718}"/>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Data Visualization:</a:t>
            </a:r>
          </a:p>
        </p:txBody>
      </p:sp>
      <p:sp>
        <p:nvSpPr>
          <p:cNvPr id="5" name="Rectangle 4">
            <a:extLst>
              <a:ext uri="{FF2B5EF4-FFF2-40B4-BE49-F238E27FC236}">
                <a16:creationId xmlns:a16="http://schemas.microsoft.com/office/drawing/2014/main" id="{070FBA5C-42A0-9928-6D80-C07D3CF58F1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F7FFB96-11CA-8BF1-ADD2-E7292CC08B7C}"/>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25</a:t>
            </a:r>
          </a:p>
        </p:txBody>
      </p:sp>
      <p:pic>
        <p:nvPicPr>
          <p:cNvPr id="7" name="Graphic 21">
            <a:extLst>
              <a:ext uri="{FF2B5EF4-FFF2-40B4-BE49-F238E27FC236}">
                <a16:creationId xmlns:a16="http://schemas.microsoft.com/office/drawing/2014/main" id="{55A06F7D-2615-F70C-43B0-61BB729C2D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AF91CF83-14B4-6D29-43D6-95DDE884B747}"/>
              </a:ext>
            </a:extLst>
          </p:cNvPr>
          <p:cNvPicPr>
            <a:picLocks noChangeAspect="1"/>
          </p:cNvPicPr>
          <p:nvPr/>
        </p:nvPicPr>
        <p:blipFill>
          <a:blip r:embed="rId3"/>
          <a:stretch>
            <a:fillRect/>
          </a:stretch>
        </p:blipFill>
        <p:spPr>
          <a:xfrm>
            <a:off x="1316648" y="2176832"/>
            <a:ext cx="5619750" cy="3848100"/>
          </a:xfrm>
          <a:prstGeom prst="rect">
            <a:avLst/>
          </a:prstGeom>
        </p:spPr>
      </p:pic>
      <p:sp>
        <p:nvSpPr>
          <p:cNvPr id="6" name="TextBox 5">
            <a:extLst>
              <a:ext uri="{FF2B5EF4-FFF2-40B4-BE49-F238E27FC236}">
                <a16:creationId xmlns:a16="http://schemas.microsoft.com/office/drawing/2014/main" id="{C29F79A1-9298-727F-757B-410F8B896268}"/>
              </a:ext>
            </a:extLst>
          </p:cNvPr>
          <p:cNvSpPr txBox="1"/>
          <p:nvPr/>
        </p:nvSpPr>
        <p:spPr>
          <a:xfrm>
            <a:off x="7666892" y="2523181"/>
            <a:ext cx="3547068" cy="923330"/>
          </a:xfrm>
          <a:prstGeom prst="rect">
            <a:avLst/>
          </a:prstGeom>
          <a:noFill/>
        </p:spPr>
        <p:txBody>
          <a:bodyPr wrap="square" rtlCol="0">
            <a:spAutoFit/>
          </a:bodyPr>
          <a:lstStyle/>
          <a:p>
            <a:r>
              <a:rPr lang="en-US" dirty="0"/>
              <a:t>The histogram is similar to a bar graph, but histogram groups numbers into different ranges. </a:t>
            </a:r>
          </a:p>
        </p:txBody>
      </p:sp>
    </p:spTree>
    <p:extLst>
      <p:ext uri="{BB962C8B-B14F-4D97-AF65-F5344CB8AC3E}">
        <p14:creationId xmlns:p14="http://schemas.microsoft.com/office/powerpoint/2010/main" val="473399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FA4E1B-7B9C-5707-3BF3-03896057E3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9076DE-167F-F3AB-470A-A2DA96E38F4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3D73F2AC-BB50-0A67-6563-69C8FBC788BF}"/>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Data Visualization:</a:t>
            </a:r>
          </a:p>
        </p:txBody>
      </p:sp>
      <p:sp>
        <p:nvSpPr>
          <p:cNvPr id="5" name="Rectangle 4">
            <a:extLst>
              <a:ext uri="{FF2B5EF4-FFF2-40B4-BE49-F238E27FC236}">
                <a16:creationId xmlns:a16="http://schemas.microsoft.com/office/drawing/2014/main" id="{8F754A56-F193-B4D4-AC7B-A76B6D5E98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8F5F51C-25FE-E6E8-1F84-B3FC0F3C7F2F}"/>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26</a:t>
            </a:r>
          </a:p>
        </p:txBody>
      </p:sp>
      <p:sp>
        <p:nvSpPr>
          <p:cNvPr id="48" name="TextBox 47">
            <a:extLst>
              <a:ext uri="{FF2B5EF4-FFF2-40B4-BE49-F238E27FC236}">
                <a16:creationId xmlns:a16="http://schemas.microsoft.com/office/drawing/2014/main" id="{93D9F3C6-51A5-555B-5B91-D1F04C444422}"/>
              </a:ext>
            </a:extLst>
          </p:cNvPr>
          <p:cNvSpPr txBox="1"/>
          <p:nvPr/>
        </p:nvSpPr>
        <p:spPr>
          <a:xfrm>
            <a:off x="762000" y="2065107"/>
            <a:ext cx="10668000" cy="3366563"/>
          </a:xfrm>
          <a:prstGeom prst="rect">
            <a:avLst/>
          </a:prstGeom>
          <a:noFill/>
        </p:spPr>
        <p:txBody>
          <a:bodyPr wrap="square" rtlCol="0">
            <a:spAutoFit/>
          </a:bodyPr>
          <a:lstStyle/>
          <a:p>
            <a:pPr>
              <a:lnSpc>
                <a:spcPct val="150000"/>
              </a:lnSpc>
            </a:pPr>
            <a:r>
              <a:rPr lang="en-US" dirty="0">
                <a:latin typeface="Times New Roman" panose="02020603050405020304" pitchFamily="18" charset="0"/>
                <a:cs typeface="Times New Roman" panose="02020603050405020304" pitchFamily="18" charset="0"/>
              </a:rPr>
              <a:t>Geographic Map : when the data set </a:t>
            </a:r>
            <a:r>
              <a:rPr lang="en-US" dirty="0">
                <a:solidFill>
                  <a:srgbClr val="FF0000"/>
                </a:solidFill>
                <a:latin typeface="Times New Roman" panose="02020603050405020304" pitchFamily="18" charset="0"/>
                <a:cs typeface="Times New Roman" panose="02020603050405020304" pitchFamily="18" charset="0"/>
              </a:rPr>
              <a:t>includes any kind of location data (e.g., physical addresses, postal codes, state names or abbreviations, country names, latitude/longitude, or some type of custom geographic encoding), </a:t>
            </a:r>
            <a:r>
              <a:rPr lang="en-US" dirty="0">
                <a:latin typeface="Times New Roman" panose="02020603050405020304" pitchFamily="18" charset="0"/>
                <a:cs typeface="Times New Roman" panose="02020603050405020304" pitchFamily="18" charset="0"/>
              </a:rPr>
              <a:t>it is better and more informative to see the data on a map. </a:t>
            </a:r>
          </a:p>
          <a:p>
            <a:pPr>
              <a:lnSpc>
                <a:spcPct val="150000"/>
              </a:lnSpc>
            </a:pPr>
            <a:r>
              <a:rPr lang="en-US" dirty="0">
                <a:latin typeface="Times New Roman" panose="02020603050405020304" pitchFamily="18" charset="0"/>
                <a:cs typeface="Times New Roman" panose="02020603050405020304" pitchFamily="18" charset="0"/>
              </a:rPr>
              <a:t>For instance, one can use maps to </a:t>
            </a:r>
            <a:r>
              <a:rPr lang="en-US" dirty="0">
                <a:solidFill>
                  <a:srgbClr val="FF0000"/>
                </a:solidFill>
                <a:latin typeface="Times New Roman" panose="02020603050405020304" pitchFamily="18" charset="0"/>
                <a:cs typeface="Times New Roman" panose="02020603050405020304" pitchFamily="18" charset="0"/>
              </a:rPr>
              <a:t>show distribution of customer service requests by product type by geographic locations.</a:t>
            </a:r>
          </a:p>
          <a:p>
            <a:pPr>
              <a:lnSpc>
                <a:spcPct val="150000"/>
              </a:lnSpc>
            </a:pPr>
            <a:r>
              <a:rPr lang="en-US" dirty="0">
                <a:latin typeface="Times New Roman" panose="02020603050405020304" pitchFamily="18" charset="0"/>
                <a:cs typeface="Times New Roman" panose="02020603050405020304" pitchFamily="18" charset="0"/>
              </a:rPr>
              <a:t>Often a large variety of information </a:t>
            </a:r>
            <a:r>
              <a:rPr lang="en-US" dirty="0">
                <a:solidFill>
                  <a:srgbClr val="FF0000"/>
                </a:solidFill>
                <a:latin typeface="Times New Roman" panose="02020603050405020304" pitchFamily="18" charset="0"/>
                <a:cs typeface="Times New Roman" panose="02020603050405020304" pitchFamily="18" charset="0"/>
              </a:rPr>
              <a:t>(e.g., age distribution, income distribution, education, economic growth, or population changes)</a:t>
            </a:r>
            <a:r>
              <a:rPr lang="en-US" dirty="0">
                <a:latin typeface="Times New Roman" panose="02020603050405020304" pitchFamily="18" charset="0"/>
                <a:cs typeface="Times New Roman" panose="02020603050405020304" pitchFamily="18" charset="0"/>
              </a:rPr>
              <a:t> can be portrayed in a geographic map to help decide where to open a new restaurant or a new service station. </a:t>
            </a:r>
            <a:endParaRPr lang="en-US" dirty="0">
              <a:solidFill>
                <a:srgbClr val="FF0000"/>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799CB94-BE4D-BA10-A463-69E2644AA3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45101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6B0836-6BF9-2F24-D818-3C428B4AA7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181007-ED92-468B-DB44-8EA49194F62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FDB4CD9D-5958-4A06-0284-2B773D7D2C7B}"/>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Data Visualization:</a:t>
            </a:r>
          </a:p>
        </p:txBody>
      </p:sp>
      <p:sp>
        <p:nvSpPr>
          <p:cNvPr id="5" name="Rectangle 4">
            <a:extLst>
              <a:ext uri="{FF2B5EF4-FFF2-40B4-BE49-F238E27FC236}">
                <a16:creationId xmlns:a16="http://schemas.microsoft.com/office/drawing/2014/main" id="{919EFBA2-D79E-14B8-7256-36143AE4092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AEF4D24-4B39-88F0-2A72-DB19B365AF17}"/>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27</a:t>
            </a:r>
          </a:p>
        </p:txBody>
      </p:sp>
      <p:pic>
        <p:nvPicPr>
          <p:cNvPr id="7" name="Graphic 21">
            <a:extLst>
              <a:ext uri="{FF2B5EF4-FFF2-40B4-BE49-F238E27FC236}">
                <a16:creationId xmlns:a16="http://schemas.microsoft.com/office/drawing/2014/main" id="{AB2AE9CE-FA02-BF1E-E499-B42EE2787F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438B7A40-06DD-A9B8-F0E6-831089618101}"/>
              </a:ext>
            </a:extLst>
          </p:cNvPr>
          <p:cNvPicPr>
            <a:picLocks noChangeAspect="1"/>
          </p:cNvPicPr>
          <p:nvPr/>
        </p:nvPicPr>
        <p:blipFill>
          <a:blip r:embed="rId3"/>
          <a:stretch>
            <a:fillRect/>
          </a:stretch>
        </p:blipFill>
        <p:spPr>
          <a:xfrm>
            <a:off x="2491485" y="1893856"/>
            <a:ext cx="6652515" cy="3953689"/>
          </a:xfrm>
          <a:prstGeom prst="rect">
            <a:avLst/>
          </a:prstGeom>
        </p:spPr>
      </p:pic>
      <p:sp>
        <p:nvSpPr>
          <p:cNvPr id="6" name="TextBox 5">
            <a:extLst>
              <a:ext uri="{FF2B5EF4-FFF2-40B4-BE49-F238E27FC236}">
                <a16:creationId xmlns:a16="http://schemas.microsoft.com/office/drawing/2014/main" id="{BC4A95F5-BB01-BBA8-11A1-CC968C887DF6}"/>
              </a:ext>
            </a:extLst>
          </p:cNvPr>
          <p:cNvSpPr txBox="1"/>
          <p:nvPr/>
        </p:nvSpPr>
        <p:spPr>
          <a:xfrm>
            <a:off x="9288720" y="2523181"/>
            <a:ext cx="1925240" cy="2031325"/>
          </a:xfrm>
          <a:prstGeom prst="rect">
            <a:avLst/>
          </a:prstGeom>
          <a:noFill/>
        </p:spPr>
        <p:txBody>
          <a:bodyPr wrap="square" rtlCol="0">
            <a:spAutoFit/>
          </a:bodyPr>
          <a:lstStyle/>
          <a:p>
            <a:r>
              <a:rPr lang="en-US" dirty="0"/>
              <a:t>They show spatial information, such as the distribution of values across different regions, countries, or states. </a:t>
            </a:r>
          </a:p>
        </p:txBody>
      </p:sp>
    </p:spTree>
    <p:extLst>
      <p:ext uri="{BB962C8B-B14F-4D97-AF65-F5344CB8AC3E}">
        <p14:creationId xmlns:p14="http://schemas.microsoft.com/office/powerpoint/2010/main" val="4255794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218058-1442-436E-9658-01AF9EA84E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669A67-5FD7-21CE-D10B-8B471460179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0E0D0F96-C094-28D0-97FF-E00629DA4898}"/>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Data Visualization:</a:t>
            </a:r>
          </a:p>
        </p:txBody>
      </p:sp>
      <p:sp>
        <p:nvSpPr>
          <p:cNvPr id="5" name="Rectangle 4">
            <a:extLst>
              <a:ext uri="{FF2B5EF4-FFF2-40B4-BE49-F238E27FC236}">
                <a16:creationId xmlns:a16="http://schemas.microsoft.com/office/drawing/2014/main" id="{CBCB4817-AE5D-0454-B155-942C9B6A8F9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674FC96-58A0-57B0-443E-8B0865BFCE74}"/>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28</a:t>
            </a:r>
          </a:p>
        </p:txBody>
      </p:sp>
      <p:sp>
        <p:nvSpPr>
          <p:cNvPr id="48" name="TextBox 47">
            <a:extLst>
              <a:ext uri="{FF2B5EF4-FFF2-40B4-BE49-F238E27FC236}">
                <a16:creationId xmlns:a16="http://schemas.microsoft.com/office/drawing/2014/main" id="{8102967C-3DE5-01E0-302D-D8793F3674BD}"/>
              </a:ext>
            </a:extLst>
          </p:cNvPr>
          <p:cNvSpPr txBox="1"/>
          <p:nvPr/>
        </p:nvSpPr>
        <p:spPr>
          <a:xfrm>
            <a:off x="762000" y="2065107"/>
            <a:ext cx="10668000" cy="3891258"/>
          </a:xfrm>
          <a:prstGeom prst="rect">
            <a:avLst/>
          </a:prstGeom>
          <a:noFill/>
        </p:spPr>
        <p:txBody>
          <a:bodyPr wrap="square" rtlCol="0">
            <a:spAutoFit/>
          </a:bodyPr>
          <a:lstStyle/>
          <a:p>
            <a:pPr algn="just">
              <a:lnSpc>
                <a:spcPct val="200000"/>
              </a:lnSpc>
            </a:pPr>
            <a:r>
              <a:rPr lang="en-US" dirty="0">
                <a:solidFill>
                  <a:srgbClr val="FF0000"/>
                </a:solidFill>
                <a:latin typeface="Times New Roman" panose="02020603050405020304" pitchFamily="18" charset="0"/>
                <a:cs typeface="Times New Roman" panose="02020603050405020304" pitchFamily="18" charset="0"/>
              </a:rPr>
              <a:t>Tree maps </a:t>
            </a:r>
            <a:r>
              <a:rPr lang="en-US" dirty="0">
                <a:latin typeface="Times New Roman" panose="02020603050405020304" pitchFamily="18" charset="0"/>
                <a:cs typeface="Times New Roman" panose="02020603050405020304" pitchFamily="18" charset="0"/>
              </a:rPr>
              <a:t>display </a:t>
            </a:r>
            <a:r>
              <a:rPr lang="en-US" dirty="0">
                <a:solidFill>
                  <a:srgbClr val="FF0000"/>
                </a:solidFill>
                <a:latin typeface="Times New Roman" panose="02020603050405020304" pitchFamily="18" charset="0"/>
                <a:cs typeface="Times New Roman" panose="02020603050405020304" pitchFamily="18" charset="0"/>
              </a:rPr>
              <a:t>hierarchical (tree-structured) data as a set of nested rectangles. Each branch of the tree is given a rectangle</a:t>
            </a:r>
            <a:r>
              <a:rPr lang="en-US" dirty="0">
                <a:latin typeface="Times New Roman" panose="02020603050405020304" pitchFamily="18" charset="0"/>
                <a:cs typeface="Times New Roman" panose="02020603050405020304" pitchFamily="18" charset="0"/>
              </a:rPr>
              <a:t>, which is then tiled with smaller rectangles representing subbranches. A leaf node’s rectangle has an area proportional to a specified dimension on the data. Often the leaf nodes are colored to show a separate dimension of the data. When the color and size dimensions are correlated in some way with the tree structure, one can often easily see patterns that would be difficult to spot in other ways, such as if a certain color is particularly relevant. </a:t>
            </a:r>
            <a:r>
              <a:rPr lang="en-US" dirty="0">
                <a:solidFill>
                  <a:srgbClr val="FF0000"/>
                </a:solidFill>
                <a:latin typeface="Times New Roman" panose="02020603050405020304" pitchFamily="18" charset="0"/>
                <a:cs typeface="Times New Roman" panose="02020603050405020304" pitchFamily="18" charset="0"/>
              </a:rPr>
              <a:t>A second advantage of tree maps is that, by construction, they make efficient use of space</a:t>
            </a:r>
            <a:r>
              <a:rPr lang="en-US" dirty="0">
                <a:latin typeface="Times New Roman" panose="02020603050405020304" pitchFamily="18" charset="0"/>
                <a:cs typeface="Times New Roman" panose="02020603050405020304" pitchFamily="18" charset="0"/>
              </a:rPr>
              <a:t>. As a result, </a:t>
            </a:r>
            <a:r>
              <a:rPr lang="en-US" dirty="0">
                <a:solidFill>
                  <a:srgbClr val="FF0000"/>
                </a:solidFill>
                <a:latin typeface="Times New Roman" panose="02020603050405020304" pitchFamily="18" charset="0"/>
                <a:cs typeface="Times New Roman" panose="02020603050405020304" pitchFamily="18" charset="0"/>
              </a:rPr>
              <a:t>they can legibly display thousands of items on the screen simultaneously.</a:t>
            </a:r>
          </a:p>
        </p:txBody>
      </p:sp>
      <p:pic>
        <p:nvPicPr>
          <p:cNvPr id="7" name="Graphic 21">
            <a:extLst>
              <a:ext uri="{FF2B5EF4-FFF2-40B4-BE49-F238E27FC236}">
                <a16:creationId xmlns:a16="http://schemas.microsoft.com/office/drawing/2014/main" id="{A51DBDA7-9287-518B-0C60-A6121D48D5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0021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8B302E-D0C1-72AB-6761-07BA42E2AD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9664B4-206C-5F91-BBDF-73455AA492D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08FC0831-6178-B4D3-C4B1-74EF98D2DB3F}"/>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Data Visualization:</a:t>
            </a:r>
          </a:p>
        </p:txBody>
      </p:sp>
      <p:sp>
        <p:nvSpPr>
          <p:cNvPr id="5" name="Rectangle 4">
            <a:extLst>
              <a:ext uri="{FF2B5EF4-FFF2-40B4-BE49-F238E27FC236}">
                <a16:creationId xmlns:a16="http://schemas.microsoft.com/office/drawing/2014/main" id="{D9F1A097-0BEB-C558-6042-00B0F255FD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7D719F0-4433-8E7C-CA43-1C7F0333392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29</a:t>
            </a:r>
          </a:p>
        </p:txBody>
      </p:sp>
      <p:pic>
        <p:nvPicPr>
          <p:cNvPr id="7" name="Graphic 21">
            <a:extLst>
              <a:ext uri="{FF2B5EF4-FFF2-40B4-BE49-F238E27FC236}">
                <a16:creationId xmlns:a16="http://schemas.microsoft.com/office/drawing/2014/main" id="{6D2EB978-7BFD-A11B-37F6-07452E03DA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263FAE68-37AB-2CE5-3119-1A528886DF17}"/>
              </a:ext>
            </a:extLst>
          </p:cNvPr>
          <p:cNvPicPr>
            <a:picLocks noChangeAspect="1"/>
          </p:cNvPicPr>
          <p:nvPr/>
        </p:nvPicPr>
        <p:blipFill>
          <a:blip r:embed="rId3"/>
          <a:stretch>
            <a:fillRect/>
          </a:stretch>
        </p:blipFill>
        <p:spPr>
          <a:xfrm>
            <a:off x="942308" y="2453845"/>
            <a:ext cx="5000625" cy="2905125"/>
          </a:xfrm>
          <a:prstGeom prst="rect">
            <a:avLst/>
          </a:prstGeom>
        </p:spPr>
      </p:pic>
      <p:sp>
        <p:nvSpPr>
          <p:cNvPr id="6" name="TextBox 5">
            <a:extLst>
              <a:ext uri="{FF2B5EF4-FFF2-40B4-BE49-F238E27FC236}">
                <a16:creationId xmlns:a16="http://schemas.microsoft.com/office/drawing/2014/main" id="{B5221FE6-D3A6-D619-7D80-756E445A2676}"/>
              </a:ext>
            </a:extLst>
          </p:cNvPr>
          <p:cNvSpPr txBox="1"/>
          <p:nvPr/>
        </p:nvSpPr>
        <p:spPr>
          <a:xfrm>
            <a:off x="6617402" y="3004456"/>
            <a:ext cx="4632290" cy="1015663"/>
          </a:xfrm>
          <a:prstGeom prst="rect">
            <a:avLst/>
          </a:prstGeom>
          <a:noFill/>
        </p:spPr>
        <p:txBody>
          <a:bodyPr wrap="square" rtlCol="0">
            <a:spAutoFit/>
          </a:bodyPr>
          <a:lstStyle/>
          <a:p>
            <a:r>
              <a:rPr lang="en-US" sz="2000" dirty="0"/>
              <a:t>Each rectangle is a category within a given variable, whereas the area of the rectangle is proportional to the size of that category. </a:t>
            </a:r>
          </a:p>
        </p:txBody>
      </p:sp>
    </p:spTree>
    <p:extLst>
      <p:ext uri="{BB962C8B-B14F-4D97-AF65-F5344CB8AC3E}">
        <p14:creationId xmlns:p14="http://schemas.microsoft.com/office/powerpoint/2010/main" val="3153581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FD438F-A68F-DDB5-7AFC-9812F4D030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0DEEBB-5068-B66E-4573-C6EAEFA02C3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6F603148-E2EF-0429-8C46-C82DAAB6C06A}"/>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Data Visualization and Best Practices: </a:t>
            </a:r>
          </a:p>
        </p:txBody>
      </p:sp>
      <p:sp>
        <p:nvSpPr>
          <p:cNvPr id="5" name="Rectangle 4">
            <a:extLst>
              <a:ext uri="{FF2B5EF4-FFF2-40B4-BE49-F238E27FC236}">
                <a16:creationId xmlns:a16="http://schemas.microsoft.com/office/drawing/2014/main" id="{FC248339-4884-7453-9977-E283A28B006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554D9CC-7892-AD96-1822-FBA25501CAD8}"/>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30</a:t>
            </a:r>
          </a:p>
        </p:txBody>
      </p:sp>
      <p:sp>
        <p:nvSpPr>
          <p:cNvPr id="48" name="TextBox 47">
            <a:extLst>
              <a:ext uri="{FF2B5EF4-FFF2-40B4-BE49-F238E27FC236}">
                <a16:creationId xmlns:a16="http://schemas.microsoft.com/office/drawing/2014/main" id="{45CE5D36-DF96-5386-B325-35C05148EC6E}"/>
              </a:ext>
            </a:extLst>
          </p:cNvPr>
          <p:cNvSpPr txBox="1"/>
          <p:nvPr/>
        </p:nvSpPr>
        <p:spPr>
          <a:xfrm>
            <a:off x="762000" y="2065107"/>
            <a:ext cx="10668000" cy="3885936"/>
          </a:xfrm>
          <a:prstGeom prst="rect">
            <a:avLst/>
          </a:prstGeom>
          <a:noFill/>
        </p:spPr>
        <p:txBody>
          <a:bodyPr wrap="square" rtlCol="0">
            <a:spAutoFit/>
          </a:bodyPr>
          <a:lstStyle/>
          <a:p>
            <a:pPr>
              <a:lnSpc>
                <a:spcPct val="200000"/>
              </a:lnSpc>
            </a:pPr>
            <a:r>
              <a:rPr lang="en-US" b="1" dirty="0">
                <a:latin typeface="Times New Roman" panose="02020603050405020304" pitchFamily="18" charset="0"/>
                <a:cs typeface="Times New Roman" panose="02020603050405020304" pitchFamily="18" charset="0"/>
              </a:rPr>
              <a:t>Tips for Creating Effective Data Visualizations: </a:t>
            </a:r>
            <a:endParaRPr lang="en-US" dirty="0">
              <a:latin typeface="Times New Roman" panose="02020603050405020304" pitchFamily="18" charset="0"/>
              <a:cs typeface="Times New Roman" panose="02020603050405020304" pitchFamily="18" charset="0"/>
            </a:endParaRPr>
          </a:p>
          <a:p>
            <a:pPr marL="342900" indent="-342900">
              <a:lnSpc>
                <a:spcPct val="200000"/>
              </a:lnSpc>
              <a:buFont typeface="+mj-lt"/>
              <a:buAutoNum type="arabicPeriod"/>
            </a:pPr>
            <a:r>
              <a:rPr lang="en-US" dirty="0">
                <a:latin typeface="Times New Roman" panose="02020603050405020304" pitchFamily="18" charset="0"/>
                <a:cs typeface="Times New Roman" panose="02020603050405020304" pitchFamily="18" charset="0"/>
              </a:rPr>
              <a:t>Data visualizations should have a clear purpose and audience.</a:t>
            </a:r>
          </a:p>
          <a:p>
            <a:pPr marL="342900" indent="-342900">
              <a:lnSpc>
                <a:spcPct val="200000"/>
              </a:lnSpc>
              <a:buFont typeface="+mj-lt"/>
              <a:buAutoNum type="arabicPeriod"/>
            </a:pPr>
            <a:r>
              <a:rPr lang="en-US" dirty="0">
                <a:latin typeface="Times New Roman" panose="02020603050405020304" pitchFamily="18" charset="0"/>
                <a:cs typeface="Times New Roman" panose="02020603050405020304" pitchFamily="18" charset="0"/>
              </a:rPr>
              <a:t>Choose the right type of viz or chart for your data.</a:t>
            </a:r>
          </a:p>
          <a:p>
            <a:pPr marL="342900" indent="-342900">
              <a:lnSpc>
                <a:spcPct val="200000"/>
              </a:lnSpc>
              <a:buFont typeface="+mj-lt"/>
              <a:buAutoNum type="arabicPeriod"/>
            </a:pPr>
            <a:r>
              <a:rPr lang="en-US" dirty="0">
                <a:latin typeface="Times New Roman" panose="02020603050405020304" pitchFamily="18" charset="0"/>
                <a:cs typeface="Times New Roman" panose="02020603050405020304" pitchFamily="18" charset="0"/>
              </a:rPr>
              <a:t>Use text and labels to clarify, not clutter.</a:t>
            </a:r>
          </a:p>
          <a:p>
            <a:pPr marL="342900" indent="-342900">
              <a:lnSpc>
                <a:spcPct val="200000"/>
              </a:lnSpc>
              <a:buFont typeface="+mj-lt"/>
              <a:buAutoNum type="arabicPeriod"/>
            </a:pPr>
            <a:r>
              <a:rPr lang="en-US" dirty="0">
                <a:latin typeface="Times New Roman" panose="02020603050405020304" pitchFamily="18" charset="0"/>
                <a:cs typeface="Times New Roman" panose="02020603050405020304" pitchFamily="18" charset="0"/>
              </a:rPr>
              <a:t>Use color to highlight important information or to differentiate or compare.</a:t>
            </a:r>
          </a:p>
          <a:p>
            <a:pPr marL="342900" indent="-342900">
              <a:lnSpc>
                <a:spcPct val="200000"/>
              </a:lnSpc>
              <a:buFont typeface="+mj-lt"/>
              <a:buAutoNum type="arabicPeriod"/>
            </a:pPr>
            <a:r>
              <a:rPr lang="en-US" dirty="0">
                <a:latin typeface="Times New Roman" panose="02020603050405020304" pitchFamily="18" charset="0"/>
                <a:cs typeface="Times New Roman" panose="02020603050405020304" pitchFamily="18" charset="0"/>
              </a:rPr>
              <a:t>Avoid misleading visualizations.</a:t>
            </a:r>
          </a:p>
          <a:p>
            <a:pPr marL="342900" indent="-342900">
              <a:lnSpc>
                <a:spcPct val="200000"/>
              </a:lnSpc>
              <a:buFont typeface="+mj-lt"/>
              <a:buAutoNum type="arabicPeriod"/>
            </a:pPr>
            <a:r>
              <a:rPr lang="en-US" dirty="0">
                <a:latin typeface="Times New Roman" panose="02020603050405020304" pitchFamily="18" charset="0"/>
                <a:cs typeface="Times New Roman" panose="02020603050405020304" pitchFamily="18" charset="0"/>
              </a:rPr>
              <a:t>Keep your visualizations simple. Less is more.</a:t>
            </a:r>
          </a:p>
        </p:txBody>
      </p:sp>
      <p:pic>
        <p:nvPicPr>
          <p:cNvPr id="7" name="Graphic 21">
            <a:extLst>
              <a:ext uri="{FF2B5EF4-FFF2-40B4-BE49-F238E27FC236}">
                <a16:creationId xmlns:a16="http://schemas.microsoft.com/office/drawing/2014/main" id="{0658837E-A4D3-BD86-A50F-D7D1BB9EA9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829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04D59B-9733-783B-D4A3-46F4F9CD7B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D3E867-CC05-D425-6C3E-24641D2C905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FC171646-C3D9-E614-BF1E-85ACBE7BB799}"/>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Data Visualization : </a:t>
            </a:r>
          </a:p>
        </p:txBody>
      </p:sp>
      <p:sp>
        <p:nvSpPr>
          <p:cNvPr id="5" name="Rectangle 4">
            <a:extLst>
              <a:ext uri="{FF2B5EF4-FFF2-40B4-BE49-F238E27FC236}">
                <a16:creationId xmlns:a16="http://schemas.microsoft.com/office/drawing/2014/main" id="{CD751A42-0F98-5216-CE44-5F590884E2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E2F16CE-491B-E959-508F-63C7B490EC1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31</a:t>
            </a:r>
          </a:p>
        </p:txBody>
      </p:sp>
      <p:pic>
        <p:nvPicPr>
          <p:cNvPr id="7" name="Graphic 21">
            <a:extLst>
              <a:ext uri="{FF2B5EF4-FFF2-40B4-BE49-F238E27FC236}">
                <a16:creationId xmlns:a16="http://schemas.microsoft.com/office/drawing/2014/main" id="{F9F6B8B5-126B-0DE7-F72C-3741027E75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3A09FFB1-12BD-FE2B-6C0E-AB0186315F54}"/>
              </a:ext>
            </a:extLst>
          </p:cNvPr>
          <p:cNvPicPr>
            <a:picLocks noChangeAspect="1"/>
          </p:cNvPicPr>
          <p:nvPr/>
        </p:nvPicPr>
        <p:blipFill>
          <a:blip r:embed="rId3"/>
          <a:stretch>
            <a:fillRect/>
          </a:stretch>
        </p:blipFill>
        <p:spPr>
          <a:xfrm>
            <a:off x="5428859" y="2385844"/>
            <a:ext cx="5734050" cy="3543300"/>
          </a:xfrm>
          <a:prstGeom prst="rect">
            <a:avLst/>
          </a:prstGeom>
        </p:spPr>
      </p:pic>
      <p:sp>
        <p:nvSpPr>
          <p:cNvPr id="6" name="TextBox 5">
            <a:extLst>
              <a:ext uri="{FF2B5EF4-FFF2-40B4-BE49-F238E27FC236}">
                <a16:creationId xmlns:a16="http://schemas.microsoft.com/office/drawing/2014/main" id="{FBA90C69-BF6B-8542-1FFD-B9F546796BF8}"/>
              </a:ext>
            </a:extLst>
          </p:cNvPr>
          <p:cNvSpPr txBox="1"/>
          <p:nvPr/>
        </p:nvSpPr>
        <p:spPr>
          <a:xfrm>
            <a:off x="2346764" y="1651166"/>
            <a:ext cx="7990589" cy="1200329"/>
          </a:xfrm>
          <a:prstGeom prst="rect">
            <a:avLst/>
          </a:prstGeom>
          <a:noFill/>
        </p:spPr>
        <p:txBody>
          <a:bodyPr wrap="square" rtlCol="0">
            <a:spAutoFit/>
          </a:bodyPr>
          <a:lstStyle/>
          <a:p>
            <a:r>
              <a:rPr lang="en-US" dirty="0">
                <a:solidFill>
                  <a:srgbClr val="FF0000"/>
                </a:solidFill>
              </a:rPr>
              <a:t>Business Question:</a:t>
            </a:r>
          </a:p>
          <a:p>
            <a:r>
              <a:rPr lang="en-US" dirty="0"/>
              <a:t>What is the average income for each gender among people who purchased a bike?</a:t>
            </a:r>
          </a:p>
          <a:p>
            <a:endParaRPr lang="en-US" dirty="0">
              <a:solidFill>
                <a:srgbClr val="FF0000"/>
              </a:solidFill>
            </a:endParaRPr>
          </a:p>
          <a:p>
            <a:endParaRPr lang="en-US" dirty="0"/>
          </a:p>
        </p:txBody>
      </p:sp>
      <p:pic>
        <p:nvPicPr>
          <p:cNvPr id="8" name="Picture 7">
            <a:extLst>
              <a:ext uri="{FF2B5EF4-FFF2-40B4-BE49-F238E27FC236}">
                <a16:creationId xmlns:a16="http://schemas.microsoft.com/office/drawing/2014/main" id="{84749E7F-C961-7746-DD12-F9772CE79EB4}"/>
              </a:ext>
            </a:extLst>
          </p:cNvPr>
          <p:cNvPicPr>
            <a:picLocks noChangeAspect="1"/>
          </p:cNvPicPr>
          <p:nvPr/>
        </p:nvPicPr>
        <p:blipFill>
          <a:blip r:embed="rId4"/>
          <a:stretch>
            <a:fillRect/>
          </a:stretch>
        </p:blipFill>
        <p:spPr>
          <a:xfrm>
            <a:off x="720648" y="2899295"/>
            <a:ext cx="4604844" cy="1404597"/>
          </a:xfrm>
          <a:prstGeom prst="rect">
            <a:avLst/>
          </a:prstGeom>
        </p:spPr>
      </p:pic>
    </p:spTree>
    <p:extLst>
      <p:ext uri="{BB962C8B-B14F-4D97-AF65-F5344CB8AC3E}">
        <p14:creationId xmlns:p14="http://schemas.microsoft.com/office/powerpoint/2010/main" val="9709206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55BC7D-EE9F-37F7-DE9A-BC389EA7E8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8E5669-FEC6-A334-CC8E-4DEDD5FDEE4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0FED4B83-670B-1278-035F-32534E695BC6}"/>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Data Visualization : </a:t>
            </a:r>
          </a:p>
        </p:txBody>
      </p:sp>
      <p:sp>
        <p:nvSpPr>
          <p:cNvPr id="5" name="Rectangle 4">
            <a:extLst>
              <a:ext uri="{FF2B5EF4-FFF2-40B4-BE49-F238E27FC236}">
                <a16:creationId xmlns:a16="http://schemas.microsoft.com/office/drawing/2014/main" id="{3550BCDE-14EC-9CC1-9E2A-D400564097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09DA826-9D21-1A72-4B56-294CF584142A}"/>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32</a:t>
            </a:r>
          </a:p>
        </p:txBody>
      </p:sp>
      <p:pic>
        <p:nvPicPr>
          <p:cNvPr id="7" name="Graphic 21">
            <a:extLst>
              <a:ext uri="{FF2B5EF4-FFF2-40B4-BE49-F238E27FC236}">
                <a16:creationId xmlns:a16="http://schemas.microsoft.com/office/drawing/2014/main" id="{37E5CDCB-4F16-AE2B-2951-F5AD17AB74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6A3F1749-33D4-15B1-495A-AF7FEBDA7F76}"/>
              </a:ext>
            </a:extLst>
          </p:cNvPr>
          <p:cNvSpPr txBox="1"/>
          <p:nvPr/>
        </p:nvSpPr>
        <p:spPr>
          <a:xfrm>
            <a:off x="2346764" y="1651166"/>
            <a:ext cx="7990589" cy="646331"/>
          </a:xfrm>
          <a:prstGeom prst="rect">
            <a:avLst/>
          </a:prstGeom>
          <a:noFill/>
        </p:spPr>
        <p:txBody>
          <a:bodyPr wrap="square" rtlCol="0">
            <a:spAutoFit/>
          </a:bodyPr>
          <a:lstStyle/>
          <a:p>
            <a:r>
              <a:rPr lang="en-US" dirty="0">
                <a:solidFill>
                  <a:srgbClr val="FF0000"/>
                </a:solidFill>
              </a:rPr>
              <a:t>Business Question:</a:t>
            </a:r>
          </a:p>
          <a:p>
            <a:r>
              <a:rPr lang="en-US" dirty="0"/>
              <a:t>What is the average age of individuals who purchased a bike?</a:t>
            </a:r>
          </a:p>
        </p:txBody>
      </p:sp>
      <p:pic>
        <p:nvPicPr>
          <p:cNvPr id="9" name="Picture 8">
            <a:extLst>
              <a:ext uri="{FF2B5EF4-FFF2-40B4-BE49-F238E27FC236}">
                <a16:creationId xmlns:a16="http://schemas.microsoft.com/office/drawing/2014/main" id="{4D18E8E1-1081-45B2-664C-F91D5C89139F}"/>
              </a:ext>
            </a:extLst>
          </p:cNvPr>
          <p:cNvPicPr>
            <a:picLocks noChangeAspect="1"/>
          </p:cNvPicPr>
          <p:nvPr/>
        </p:nvPicPr>
        <p:blipFill>
          <a:blip r:embed="rId3"/>
          <a:stretch>
            <a:fillRect/>
          </a:stretch>
        </p:blipFill>
        <p:spPr>
          <a:xfrm>
            <a:off x="836794" y="2389830"/>
            <a:ext cx="9500559" cy="3270312"/>
          </a:xfrm>
          <a:prstGeom prst="rect">
            <a:avLst/>
          </a:prstGeom>
        </p:spPr>
      </p:pic>
    </p:spTree>
    <p:extLst>
      <p:ext uri="{BB962C8B-B14F-4D97-AF65-F5344CB8AC3E}">
        <p14:creationId xmlns:p14="http://schemas.microsoft.com/office/powerpoint/2010/main" val="28284069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64472C-0A3C-FBE6-522B-C0BFCF14CF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366B9D-4CAB-499F-1F03-C0B1D7DC61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A0AEF223-2EEA-1551-A46C-2CD40ADDFDC7}"/>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Data Visualization : </a:t>
            </a:r>
          </a:p>
        </p:txBody>
      </p:sp>
      <p:sp>
        <p:nvSpPr>
          <p:cNvPr id="5" name="Rectangle 4">
            <a:extLst>
              <a:ext uri="{FF2B5EF4-FFF2-40B4-BE49-F238E27FC236}">
                <a16:creationId xmlns:a16="http://schemas.microsoft.com/office/drawing/2014/main" id="{A3F54583-A26A-D6E8-F734-715B3E02DE3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8B92DE9-6BBD-4434-4ABE-BB3C87861BF1}"/>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33</a:t>
            </a:r>
          </a:p>
        </p:txBody>
      </p:sp>
      <p:pic>
        <p:nvPicPr>
          <p:cNvPr id="7" name="Graphic 21">
            <a:extLst>
              <a:ext uri="{FF2B5EF4-FFF2-40B4-BE49-F238E27FC236}">
                <a16:creationId xmlns:a16="http://schemas.microsoft.com/office/drawing/2014/main" id="{D31CD4B1-9ECD-0A55-6AB7-002AA52701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E74B873-0BB0-C482-AB43-187D0A4860A5}"/>
              </a:ext>
            </a:extLst>
          </p:cNvPr>
          <p:cNvSpPr txBox="1"/>
          <p:nvPr/>
        </p:nvSpPr>
        <p:spPr>
          <a:xfrm>
            <a:off x="2346764" y="1651166"/>
            <a:ext cx="7990589" cy="923330"/>
          </a:xfrm>
          <a:prstGeom prst="rect">
            <a:avLst/>
          </a:prstGeom>
          <a:noFill/>
        </p:spPr>
        <p:txBody>
          <a:bodyPr wrap="square" rtlCol="0">
            <a:spAutoFit/>
          </a:bodyPr>
          <a:lstStyle/>
          <a:p>
            <a:r>
              <a:rPr lang="en-US" dirty="0">
                <a:solidFill>
                  <a:srgbClr val="FF0000"/>
                </a:solidFill>
              </a:rPr>
              <a:t>Business Question:</a:t>
            </a:r>
          </a:p>
          <a:p>
            <a:r>
              <a:rPr lang="en-US" dirty="0"/>
              <a:t>Which region has the highest number of bike buyers?</a:t>
            </a:r>
            <a:endParaRPr lang="en-US" dirty="0">
              <a:solidFill>
                <a:srgbClr val="FF0000"/>
              </a:solidFill>
            </a:endParaRPr>
          </a:p>
          <a:p>
            <a:endParaRPr lang="en-US" dirty="0"/>
          </a:p>
        </p:txBody>
      </p:sp>
      <p:pic>
        <p:nvPicPr>
          <p:cNvPr id="9" name="Picture 8">
            <a:extLst>
              <a:ext uri="{FF2B5EF4-FFF2-40B4-BE49-F238E27FC236}">
                <a16:creationId xmlns:a16="http://schemas.microsoft.com/office/drawing/2014/main" id="{DA871788-63C0-C906-7759-3C049A084736}"/>
              </a:ext>
            </a:extLst>
          </p:cNvPr>
          <p:cNvPicPr>
            <a:picLocks noChangeAspect="1"/>
          </p:cNvPicPr>
          <p:nvPr/>
        </p:nvPicPr>
        <p:blipFill>
          <a:blip r:embed="rId3"/>
          <a:stretch>
            <a:fillRect/>
          </a:stretch>
        </p:blipFill>
        <p:spPr>
          <a:xfrm>
            <a:off x="1306286" y="2338406"/>
            <a:ext cx="9265522" cy="3480490"/>
          </a:xfrm>
          <a:prstGeom prst="rect">
            <a:avLst/>
          </a:prstGeom>
        </p:spPr>
      </p:pic>
    </p:spTree>
    <p:extLst>
      <p:ext uri="{BB962C8B-B14F-4D97-AF65-F5344CB8AC3E}">
        <p14:creationId xmlns:p14="http://schemas.microsoft.com/office/powerpoint/2010/main" val="13832646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B5E417-CD0F-BE1D-9D00-7BAB5F761F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C8267D-ACA9-95FE-C5C8-0C064969D2F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DDBF6B9D-7558-B838-765A-92B38B546296}"/>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Data Visualization : </a:t>
            </a:r>
          </a:p>
        </p:txBody>
      </p:sp>
      <p:sp>
        <p:nvSpPr>
          <p:cNvPr id="5" name="Rectangle 4">
            <a:extLst>
              <a:ext uri="{FF2B5EF4-FFF2-40B4-BE49-F238E27FC236}">
                <a16:creationId xmlns:a16="http://schemas.microsoft.com/office/drawing/2014/main" id="{EA9828E1-DA98-C773-E2B0-9EBCEB77F03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D6AA47A-725A-D09C-2401-564236385F14}"/>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34</a:t>
            </a:r>
          </a:p>
        </p:txBody>
      </p:sp>
      <p:pic>
        <p:nvPicPr>
          <p:cNvPr id="7" name="Graphic 21">
            <a:extLst>
              <a:ext uri="{FF2B5EF4-FFF2-40B4-BE49-F238E27FC236}">
                <a16:creationId xmlns:a16="http://schemas.microsoft.com/office/drawing/2014/main" id="{59B86B76-6666-FE0F-37E2-61828FD5E4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7636EF00-5F10-4E2D-18E1-D97B5F39CD75}"/>
              </a:ext>
            </a:extLst>
          </p:cNvPr>
          <p:cNvSpPr txBox="1"/>
          <p:nvPr/>
        </p:nvSpPr>
        <p:spPr>
          <a:xfrm>
            <a:off x="2346764" y="1651166"/>
            <a:ext cx="7990589" cy="1200329"/>
          </a:xfrm>
          <a:prstGeom prst="rect">
            <a:avLst/>
          </a:prstGeom>
          <a:noFill/>
        </p:spPr>
        <p:txBody>
          <a:bodyPr wrap="square" rtlCol="0">
            <a:spAutoFit/>
          </a:bodyPr>
          <a:lstStyle/>
          <a:p>
            <a:r>
              <a:rPr lang="en-US" dirty="0">
                <a:solidFill>
                  <a:srgbClr val="FF0000"/>
                </a:solidFill>
              </a:rPr>
              <a:t>Business Question:</a:t>
            </a:r>
          </a:p>
          <a:p>
            <a:r>
              <a:rPr lang="en-US" dirty="0"/>
              <a:t>What is the total purchased Bike for each age brackets?</a:t>
            </a:r>
          </a:p>
          <a:p>
            <a:endParaRPr lang="en-US" dirty="0">
              <a:solidFill>
                <a:srgbClr val="FF0000"/>
              </a:solidFill>
            </a:endParaRPr>
          </a:p>
          <a:p>
            <a:endParaRPr lang="en-US" dirty="0"/>
          </a:p>
        </p:txBody>
      </p:sp>
      <p:pic>
        <p:nvPicPr>
          <p:cNvPr id="9" name="Picture 8">
            <a:extLst>
              <a:ext uri="{FF2B5EF4-FFF2-40B4-BE49-F238E27FC236}">
                <a16:creationId xmlns:a16="http://schemas.microsoft.com/office/drawing/2014/main" id="{7DF6CBC6-DC2A-0221-269C-4DB7695EDF78}"/>
              </a:ext>
            </a:extLst>
          </p:cNvPr>
          <p:cNvPicPr>
            <a:picLocks noChangeAspect="1"/>
          </p:cNvPicPr>
          <p:nvPr/>
        </p:nvPicPr>
        <p:blipFill>
          <a:blip r:embed="rId3"/>
          <a:stretch>
            <a:fillRect/>
          </a:stretch>
        </p:blipFill>
        <p:spPr>
          <a:xfrm>
            <a:off x="1918788" y="2492602"/>
            <a:ext cx="8209703" cy="3430002"/>
          </a:xfrm>
          <a:prstGeom prst="rect">
            <a:avLst/>
          </a:prstGeom>
        </p:spPr>
      </p:pic>
    </p:spTree>
    <p:extLst>
      <p:ext uri="{BB962C8B-B14F-4D97-AF65-F5344CB8AC3E}">
        <p14:creationId xmlns:p14="http://schemas.microsoft.com/office/powerpoint/2010/main" val="17563302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2CD83D-3EA4-D2A3-5EC5-EDC179F6501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D04367-C54F-0BA9-86A1-4F28BF7EAFB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FA701635-F88F-C5ED-56CF-8DE532FC7A42}"/>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Data Visualization : </a:t>
            </a:r>
          </a:p>
        </p:txBody>
      </p:sp>
      <p:sp>
        <p:nvSpPr>
          <p:cNvPr id="5" name="Rectangle 4">
            <a:extLst>
              <a:ext uri="{FF2B5EF4-FFF2-40B4-BE49-F238E27FC236}">
                <a16:creationId xmlns:a16="http://schemas.microsoft.com/office/drawing/2014/main" id="{48B05856-B4A7-7EDC-6092-8F0665487D6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E928428-4ABF-AFBA-4975-0252EF23CCC9}"/>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35</a:t>
            </a:r>
          </a:p>
        </p:txBody>
      </p:sp>
      <p:pic>
        <p:nvPicPr>
          <p:cNvPr id="7" name="Graphic 21">
            <a:extLst>
              <a:ext uri="{FF2B5EF4-FFF2-40B4-BE49-F238E27FC236}">
                <a16:creationId xmlns:a16="http://schemas.microsoft.com/office/drawing/2014/main" id="{71340333-D237-9658-585E-75F61ED5C5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BE292AF-E13A-EEAF-3542-0FCDDAD0E6ED}"/>
              </a:ext>
            </a:extLst>
          </p:cNvPr>
          <p:cNvSpPr txBox="1"/>
          <p:nvPr/>
        </p:nvSpPr>
        <p:spPr>
          <a:xfrm>
            <a:off x="2346764" y="1651166"/>
            <a:ext cx="7990589" cy="923330"/>
          </a:xfrm>
          <a:prstGeom prst="rect">
            <a:avLst/>
          </a:prstGeom>
          <a:noFill/>
        </p:spPr>
        <p:txBody>
          <a:bodyPr wrap="square" rtlCol="0">
            <a:spAutoFit/>
          </a:bodyPr>
          <a:lstStyle/>
          <a:p>
            <a:r>
              <a:rPr lang="en-US" dirty="0">
                <a:solidFill>
                  <a:srgbClr val="FF0000"/>
                </a:solidFill>
              </a:rPr>
              <a:t>Business Question:</a:t>
            </a:r>
          </a:p>
          <a:p>
            <a:r>
              <a:rPr lang="en-US" dirty="0"/>
              <a:t>Which occupation category has the highest percentage of bike buyers?</a:t>
            </a:r>
            <a:endParaRPr lang="en-US" dirty="0">
              <a:solidFill>
                <a:srgbClr val="FF0000"/>
              </a:solidFill>
            </a:endParaRPr>
          </a:p>
          <a:p>
            <a:endParaRPr lang="en-US" dirty="0"/>
          </a:p>
        </p:txBody>
      </p:sp>
      <p:pic>
        <p:nvPicPr>
          <p:cNvPr id="9" name="Picture 8">
            <a:extLst>
              <a:ext uri="{FF2B5EF4-FFF2-40B4-BE49-F238E27FC236}">
                <a16:creationId xmlns:a16="http://schemas.microsoft.com/office/drawing/2014/main" id="{A9F5FDCD-E6E9-371C-73AE-637AC751454E}"/>
              </a:ext>
            </a:extLst>
          </p:cNvPr>
          <p:cNvPicPr>
            <a:picLocks noChangeAspect="1"/>
          </p:cNvPicPr>
          <p:nvPr/>
        </p:nvPicPr>
        <p:blipFill>
          <a:blip r:embed="rId3"/>
          <a:stretch>
            <a:fillRect/>
          </a:stretch>
        </p:blipFill>
        <p:spPr>
          <a:xfrm>
            <a:off x="1916172" y="2373860"/>
            <a:ext cx="8214935" cy="3548744"/>
          </a:xfrm>
          <a:prstGeom prst="rect">
            <a:avLst/>
          </a:prstGeom>
        </p:spPr>
      </p:pic>
    </p:spTree>
    <p:extLst>
      <p:ext uri="{BB962C8B-B14F-4D97-AF65-F5344CB8AC3E}">
        <p14:creationId xmlns:p14="http://schemas.microsoft.com/office/powerpoint/2010/main" val="29973785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5D9A92-EEEC-2136-A980-F30661CE02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B7C397-6EE2-09F7-1E5B-072D77112C8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823DB2CD-7CBD-6E9A-DBA0-F8A16F178EDF}"/>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Data Visualization : </a:t>
            </a:r>
          </a:p>
        </p:txBody>
      </p:sp>
      <p:sp>
        <p:nvSpPr>
          <p:cNvPr id="5" name="Rectangle 4">
            <a:extLst>
              <a:ext uri="{FF2B5EF4-FFF2-40B4-BE49-F238E27FC236}">
                <a16:creationId xmlns:a16="http://schemas.microsoft.com/office/drawing/2014/main" id="{24133930-33F2-448E-455B-18022D1742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F084872-FB22-6C9D-35BB-BF092BDCBB59}"/>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36</a:t>
            </a:r>
          </a:p>
        </p:txBody>
      </p:sp>
      <p:pic>
        <p:nvPicPr>
          <p:cNvPr id="7" name="Graphic 21">
            <a:extLst>
              <a:ext uri="{FF2B5EF4-FFF2-40B4-BE49-F238E27FC236}">
                <a16:creationId xmlns:a16="http://schemas.microsoft.com/office/drawing/2014/main" id="{D59C2FD0-0BC1-A615-BAAB-DF8AD9B1D8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84F1725B-8328-D4AB-DA7C-1A66B9810807}"/>
              </a:ext>
            </a:extLst>
          </p:cNvPr>
          <p:cNvSpPr txBox="1"/>
          <p:nvPr/>
        </p:nvSpPr>
        <p:spPr>
          <a:xfrm>
            <a:off x="2346764" y="1651166"/>
            <a:ext cx="7990589" cy="923330"/>
          </a:xfrm>
          <a:prstGeom prst="rect">
            <a:avLst/>
          </a:prstGeom>
          <a:noFill/>
        </p:spPr>
        <p:txBody>
          <a:bodyPr wrap="square" rtlCol="0">
            <a:spAutoFit/>
          </a:bodyPr>
          <a:lstStyle/>
          <a:p>
            <a:r>
              <a:rPr lang="en-US" dirty="0">
                <a:solidFill>
                  <a:srgbClr val="FF0000"/>
                </a:solidFill>
              </a:rPr>
              <a:t>Business Question:</a:t>
            </a:r>
          </a:p>
          <a:p>
            <a:r>
              <a:rPr lang="en-US" dirty="0"/>
              <a:t>How does the number of cars owned relate to bike purchasing behavior?</a:t>
            </a:r>
            <a:endParaRPr lang="en-US" dirty="0">
              <a:solidFill>
                <a:srgbClr val="FF0000"/>
              </a:solidFill>
            </a:endParaRPr>
          </a:p>
          <a:p>
            <a:endParaRPr lang="en-US" dirty="0"/>
          </a:p>
        </p:txBody>
      </p:sp>
      <p:pic>
        <p:nvPicPr>
          <p:cNvPr id="9" name="Picture 8">
            <a:extLst>
              <a:ext uri="{FF2B5EF4-FFF2-40B4-BE49-F238E27FC236}">
                <a16:creationId xmlns:a16="http://schemas.microsoft.com/office/drawing/2014/main" id="{72EE825E-F92C-660A-20B3-E0B681907ABE}"/>
              </a:ext>
            </a:extLst>
          </p:cNvPr>
          <p:cNvPicPr>
            <a:picLocks noChangeAspect="1"/>
          </p:cNvPicPr>
          <p:nvPr/>
        </p:nvPicPr>
        <p:blipFill>
          <a:blip r:embed="rId3"/>
          <a:stretch>
            <a:fillRect/>
          </a:stretch>
        </p:blipFill>
        <p:spPr>
          <a:xfrm>
            <a:off x="1487156" y="2342183"/>
            <a:ext cx="8772211" cy="3592099"/>
          </a:xfrm>
          <a:prstGeom prst="rect">
            <a:avLst/>
          </a:prstGeom>
        </p:spPr>
      </p:pic>
    </p:spTree>
    <p:extLst>
      <p:ext uri="{BB962C8B-B14F-4D97-AF65-F5344CB8AC3E}">
        <p14:creationId xmlns:p14="http://schemas.microsoft.com/office/powerpoint/2010/main" val="29405026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024920-C096-DD6F-47F3-4E7499061A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19F754-E78F-BF3F-8EAD-822B506BFC10}"/>
              </a:ext>
            </a:extLst>
          </p:cNvPr>
          <p:cNvSpPr/>
          <p:nvPr/>
        </p:nvSpPr>
        <p:spPr>
          <a:xfrm>
            <a:off x="286247" y="19972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nSpc>
                <a:spcPct val="200000"/>
              </a:lnSpc>
              <a:buFont typeface="+mj-lt"/>
              <a:buAutoNum type="arabicPeriod"/>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AFFAE09-E692-8056-1289-A4611E4C700E}"/>
              </a:ext>
            </a:extLst>
          </p:cNvPr>
          <p:cNvSpPr txBox="1"/>
          <p:nvPr/>
        </p:nvSpPr>
        <p:spPr>
          <a:xfrm>
            <a:off x="2346764" y="1496721"/>
            <a:ext cx="7683588" cy="523220"/>
          </a:xfrm>
          <a:prstGeom prst="rect">
            <a:avLst/>
          </a:prstGeom>
          <a:noFill/>
        </p:spPr>
        <p:txBody>
          <a:bodyPr wrap="square" rtlCol="0">
            <a:spAutoFit/>
          </a:bodyPr>
          <a:lstStyle/>
          <a:p>
            <a:r>
              <a:rPr lang="en-US" sz="2800" b="1" dirty="0"/>
              <a:t>Summary</a:t>
            </a:r>
            <a:endParaRPr lang="en-US" sz="2400" b="1" dirty="0">
              <a:latin typeface="Alexandria"/>
            </a:endParaRPr>
          </a:p>
        </p:txBody>
      </p:sp>
      <p:sp>
        <p:nvSpPr>
          <p:cNvPr id="5" name="Rectangle 4">
            <a:extLst>
              <a:ext uri="{FF2B5EF4-FFF2-40B4-BE49-F238E27FC236}">
                <a16:creationId xmlns:a16="http://schemas.microsoft.com/office/drawing/2014/main" id="{282783C4-428B-5A46-CDDA-C72CD0248E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27A8877-C7B3-D7F9-7C3B-89F35C3A7FB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37</a:t>
            </a:r>
          </a:p>
        </p:txBody>
      </p:sp>
      <p:pic>
        <p:nvPicPr>
          <p:cNvPr id="7" name="Graphic 21">
            <a:extLst>
              <a:ext uri="{FF2B5EF4-FFF2-40B4-BE49-F238E27FC236}">
                <a16:creationId xmlns:a16="http://schemas.microsoft.com/office/drawing/2014/main" id="{B87B291A-AEFB-E9B1-60D6-5786144FE5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0345FDB-AC56-EED4-4FC6-80CD49E026FD}"/>
              </a:ext>
            </a:extLst>
          </p:cNvPr>
          <p:cNvSpPr txBox="1"/>
          <p:nvPr/>
        </p:nvSpPr>
        <p:spPr>
          <a:xfrm>
            <a:off x="472273" y="2390586"/>
            <a:ext cx="9867481" cy="3754361"/>
          </a:xfrm>
          <a:prstGeom prst="rect">
            <a:avLst/>
          </a:prstGeom>
          <a:noFill/>
        </p:spPr>
        <p:txBody>
          <a:bodyPr wrap="square" rtlCol="0">
            <a:spAutoFit/>
          </a:bodyPr>
          <a:lstStyle/>
          <a:p>
            <a:pPr marL="342900" indent="-342900">
              <a:lnSpc>
                <a:spcPct val="250000"/>
              </a:lnSpc>
              <a:buFont typeface="+mj-lt"/>
              <a:buAutoNum type="arabicPeriod"/>
            </a:pPr>
            <a:r>
              <a:rPr lang="en-US" sz="2400" dirty="0">
                <a:latin typeface="Times New Roman" panose="02020603050405020304" pitchFamily="18" charset="0"/>
                <a:cs typeface="Times New Roman" panose="02020603050405020304" pitchFamily="18" charset="0"/>
              </a:rPr>
              <a:t>Using Excel for data analytics.</a:t>
            </a:r>
          </a:p>
          <a:p>
            <a:pPr marL="342900" indent="-342900">
              <a:lnSpc>
                <a:spcPct val="250000"/>
              </a:lnSpc>
              <a:buFont typeface="+mj-lt"/>
              <a:buAutoNum type="arabicPeriod"/>
            </a:pPr>
            <a:r>
              <a:rPr lang="en-US" sz="2400" dirty="0">
                <a:latin typeface="Times New Roman" panose="02020603050405020304" pitchFamily="18" charset="0"/>
                <a:cs typeface="Times New Roman" panose="02020603050405020304" pitchFamily="18" charset="0"/>
              </a:rPr>
              <a:t>data visualization and best practices.</a:t>
            </a:r>
          </a:p>
          <a:p>
            <a:pPr marL="342900" indent="-342900">
              <a:lnSpc>
                <a:spcPct val="250000"/>
              </a:lnSpc>
              <a:buFont typeface="+mj-lt"/>
              <a:buAutoNum type="arabicPeriod"/>
            </a:pPr>
            <a:r>
              <a:rPr lang="en-US" sz="2400" dirty="0">
                <a:latin typeface="Times New Roman" panose="02020603050405020304" pitchFamily="18" charset="0"/>
                <a:cs typeface="Times New Roman" panose="02020603050405020304" pitchFamily="18" charset="0"/>
              </a:rPr>
              <a:t>How to use Excel for data visualization.</a:t>
            </a:r>
          </a:p>
          <a:p>
            <a:pPr>
              <a:lnSpc>
                <a:spcPct val="250000"/>
              </a:lnSpc>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6628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http://schemas.openxmlformats.org/package/2006/metadata/core-properties"/>
    <ds:schemaRef ds:uri="http://schemas.microsoft.com/office/infopath/2007/PartnerControls"/>
    <ds:schemaRef ds:uri="688354b5-287c-4cda-825e-1d7935aea40e"/>
    <ds:schemaRef ds:uri="http://schemas.microsoft.com/office/2006/documentManagement/types"/>
    <ds:schemaRef ds:uri="http://purl.org/dc/terms/"/>
    <ds:schemaRef ds:uri="aca13214-df29-4e3c-a050-857c0bf7bd8e"/>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1763</TotalTime>
  <Words>2037</Words>
  <Application>Microsoft Office PowerPoint</Application>
  <PresentationFormat>Widescreen</PresentationFormat>
  <Paragraphs>244</Paragraphs>
  <Slides>40</Slides>
  <Notes>13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Wesam Ahmed</cp:lastModifiedBy>
  <cp:revision>270</cp:revision>
  <dcterms:created xsi:type="dcterms:W3CDTF">2023-04-29T09:08:00Z</dcterms:created>
  <dcterms:modified xsi:type="dcterms:W3CDTF">2025-07-09T16:16:44Z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