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51"/>
  </p:notesMasterIdLst>
  <p:sldIdLst>
    <p:sldId id="480" r:id="rId6"/>
    <p:sldId id="303" r:id="rId7"/>
    <p:sldId id="296" r:id="rId8"/>
    <p:sldId id="839" r:id="rId9"/>
    <p:sldId id="909" r:id="rId10"/>
    <p:sldId id="896" r:id="rId11"/>
    <p:sldId id="897" r:id="rId12"/>
    <p:sldId id="898" r:id="rId13"/>
    <p:sldId id="895" r:id="rId14"/>
    <p:sldId id="910" r:id="rId15"/>
    <p:sldId id="911" r:id="rId16"/>
    <p:sldId id="912" r:id="rId17"/>
    <p:sldId id="913" r:id="rId18"/>
    <p:sldId id="914" r:id="rId19"/>
    <p:sldId id="915" r:id="rId20"/>
    <p:sldId id="916" r:id="rId21"/>
    <p:sldId id="917" r:id="rId22"/>
    <p:sldId id="918" r:id="rId23"/>
    <p:sldId id="924" r:id="rId24"/>
    <p:sldId id="925" r:id="rId25"/>
    <p:sldId id="919" r:id="rId26"/>
    <p:sldId id="926" r:id="rId27"/>
    <p:sldId id="927" r:id="rId28"/>
    <p:sldId id="929" r:id="rId29"/>
    <p:sldId id="932" r:id="rId30"/>
    <p:sldId id="933" r:id="rId31"/>
    <p:sldId id="944" r:id="rId32"/>
    <p:sldId id="931" r:id="rId33"/>
    <p:sldId id="920" r:id="rId34"/>
    <p:sldId id="921" r:id="rId35"/>
    <p:sldId id="922" r:id="rId36"/>
    <p:sldId id="946" r:id="rId37"/>
    <p:sldId id="950" r:id="rId38"/>
    <p:sldId id="947" r:id="rId39"/>
    <p:sldId id="948" r:id="rId40"/>
    <p:sldId id="949" r:id="rId41"/>
    <p:sldId id="952" r:id="rId42"/>
    <p:sldId id="954" r:id="rId43"/>
    <p:sldId id="955" r:id="rId44"/>
    <p:sldId id="956" r:id="rId45"/>
    <p:sldId id="957" r:id="rId46"/>
    <p:sldId id="958" r:id="rId47"/>
    <p:sldId id="959" r:id="rId48"/>
    <p:sldId id="96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96"/>
            <p14:sldId id="839"/>
            <p14:sldId id="909"/>
            <p14:sldId id="896"/>
            <p14:sldId id="897"/>
            <p14:sldId id="898"/>
            <p14:sldId id="895"/>
            <p14:sldId id="910"/>
            <p14:sldId id="911"/>
            <p14:sldId id="912"/>
            <p14:sldId id="913"/>
            <p14:sldId id="914"/>
            <p14:sldId id="915"/>
            <p14:sldId id="916"/>
            <p14:sldId id="917"/>
            <p14:sldId id="918"/>
            <p14:sldId id="924"/>
            <p14:sldId id="925"/>
            <p14:sldId id="919"/>
            <p14:sldId id="926"/>
            <p14:sldId id="927"/>
            <p14:sldId id="929"/>
            <p14:sldId id="932"/>
            <p14:sldId id="933"/>
            <p14:sldId id="944"/>
            <p14:sldId id="931"/>
            <p14:sldId id="920"/>
            <p14:sldId id="921"/>
            <p14:sldId id="922"/>
            <p14:sldId id="946"/>
            <p14:sldId id="950"/>
            <p14:sldId id="947"/>
            <p14:sldId id="948"/>
            <p14:sldId id="949"/>
            <p14:sldId id="952"/>
            <p14:sldId id="954"/>
            <p14:sldId id="955"/>
            <p14:sldId id="956"/>
            <p14:sldId id="957"/>
            <p14:sldId id="958"/>
            <p14:sldId id="959"/>
            <p14:sldId id="960"/>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AC748"/>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287" autoAdjust="0"/>
  </p:normalViewPr>
  <p:slideViewPr>
    <p:cSldViewPr snapToGrid="0">
      <p:cViewPr varScale="1">
        <p:scale>
          <a:sx n="52" d="100"/>
          <a:sy n="52" d="100"/>
        </p:scale>
        <p:origin x="143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7" name="Slide Image Placeholder 1"/>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3</a:t>
            </a:fld>
            <a:endParaRPr lang="en-US" altLang="zh-CN"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DB523-4761-9023-9AD1-D45A9A51452B}"/>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6BB44A68-1E9C-C2F3-E429-7F46CBF16097}"/>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79273BF0-2D0E-827B-46AF-AC8A5F887C4E}"/>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44D024F5-FF6D-CE47-D23A-AFDA11DF4170}"/>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4</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9480439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1BE44-A6BB-3AE9-3D26-71C352C995B5}"/>
            </a:ext>
          </a:extLst>
        </p:cNvPr>
        <p:cNvGrpSpPr/>
        <p:nvPr/>
      </p:nvGrpSpPr>
      <p:grpSpPr>
        <a:xfrm>
          <a:off x="0" y="0"/>
          <a:ext cx="0" cy="0"/>
          <a:chOff x="0" y="0"/>
          <a:chExt cx="0" cy="0"/>
        </a:xfrm>
      </p:grpSpPr>
      <p:sp>
        <p:nvSpPr>
          <p:cNvPr id="193537" name="Slide Image Placeholder 1">
            <a:extLst>
              <a:ext uri="{FF2B5EF4-FFF2-40B4-BE49-F238E27FC236}">
                <a16:creationId xmlns:a16="http://schemas.microsoft.com/office/drawing/2014/main" id="{2D4053D8-B750-D631-3FF8-3E92509B9EE6}"/>
              </a:ext>
            </a:extLst>
          </p:cNvPr>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a:extLst>
              <a:ext uri="{FF2B5EF4-FFF2-40B4-BE49-F238E27FC236}">
                <a16:creationId xmlns:a16="http://schemas.microsoft.com/office/drawing/2014/main" id="{A8903075-256B-0538-DBC4-44C53F928B5F}"/>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a:extLst>
              <a:ext uri="{FF2B5EF4-FFF2-40B4-BE49-F238E27FC236}">
                <a16:creationId xmlns:a16="http://schemas.microsoft.com/office/drawing/2014/main" id="{A8942147-3F2B-D990-82A6-6D66E0FDC09B}"/>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5</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1133092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D7D2C-0582-975F-9932-FBE281EC4AD1}"/>
            </a:ext>
          </a:extLst>
        </p:cNvPr>
        <p:cNvGrpSpPr/>
        <p:nvPr/>
      </p:nvGrpSpPr>
      <p:grpSpPr>
        <a:xfrm>
          <a:off x="0" y="0"/>
          <a:ext cx="0" cy="0"/>
          <a:chOff x="0" y="0"/>
          <a:chExt cx="0" cy="0"/>
        </a:xfrm>
      </p:grpSpPr>
      <p:sp>
        <p:nvSpPr>
          <p:cNvPr id="193537" name="Slide Image Placeholder 1">
            <a:extLst>
              <a:ext uri="{FF2B5EF4-FFF2-40B4-BE49-F238E27FC236}">
                <a16:creationId xmlns:a16="http://schemas.microsoft.com/office/drawing/2014/main" id="{2EEDC397-28E4-99DB-5BBB-71EE1DCCA087}"/>
              </a:ext>
            </a:extLst>
          </p:cNvPr>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a:extLst>
              <a:ext uri="{FF2B5EF4-FFF2-40B4-BE49-F238E27FC236}">
                <a16:creationId xmlns:a16="http://schemas.microsoft.com/office/drawing/2014/main" id="{18B1C9C0-0CC1-E638-4F3E-4D52A75D06C4}"/>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a:extLst>
              <a:ext uri="{FF2B5EF4-FFF2-40B4-BE49-F238E27FC236}">
                <a16:creationId xmlns:a16="http://schemas.microsoft.com/office/drawing/2014/main" id="{CDD61E81-3FE2-C57F-B1B5-719FF45297E5}"/>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6</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755356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45E0C-0B0C-CFC9-43EF-1DEBB4003EC1}"/>
            </a:ext>
          </a:extLst>
        </p:cNvPr>
        <p:cNvGrpSpPr/>
        <p:nvPr/>
      </p:nvGrpSpPr>
      <p:grpSpPr>
        <a:xfrm>
          <a:off x="0" y="0"/>
          <a:ext cx="0" cy="0"/>
          <a:chOff x="0" y="0"/>
          <a:chExt cx="0" cy="0"/>
        </a:xfrm>
      </p:grpSpPr>
      <p:sp>
        <p:nvSpPr>
          <p:cNvPr id="193537" name="Slide Image Placeholder 1">
            <a:extLst>
              <a:ext uri="{FF2B5EF4-FFF2-40B4-BE49-F238E27FC236}">
                <a16:creationId xmlns:a16="http://schemas.microsoft.com/office/drawing/2014/main" id="{8BD4B486-60D7-E29D-56A0-07EF13258595}"/>
              </a:ext>
            </a:extLst>
          </p:cNvPr>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a:extLst>
              <a:ext uri="{FF2B5EF4-FFF2-40B4-BE49-F238E27FC236}">
                <a16:creationId xmlns:a16="http://schemas.microsoft.com/office/drawing/2014/main" id="{01A1A6FB-E71B-6D3D-C0BE-D16965E5F404}"/>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a:extLst>
              <a:ext uri="{FF2B5EF4-FFF2-40B4-BE49-F238E27FC236}">
                <a16:creationId xmlns:a16="http://schemas.microsoft.com/office/drawing/2014/main" id="{884581F1-694D-2601-8E30-31134A06C53C}"/>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7</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0598828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22B468-0549-3305-A29F-FF09E8FBB09F}"/>
            </a:ext>
          </a:extLst>
        </p:cNvPr>
        <p:cNvGrpSpPr/>
        <p:nvPr/>
      </p:nvGrpSpPr>
      <p:grpSpPr>
        <a:xfrm>
          <a:off x="0" y="0"/>
          <a:ext cx="0" cy="0"/>
          <a:chOff x="0" y="0"/>
          <a:chExt cx="0" cy="0"/>
        </a:xfrm>
      </p:grpSpPr>
      <p:sp>
        <p:nvSpPr>
          <p:cNvPr id="193537" name="Slide Image Placeholder 1">
            <a:extLst>
              <a:ext uri="{FF2B5EF4-FFF2-40B4-BE49-F238E27FC236}">
                <a16:creationId xmlns:a16="http://schemas.microsoft.com/office/drawing/2014/main" id="{0D865F57-6921-1B13-E946-EBDB644EE7D4}"/>
              </a:ext>
            </a:extLst>
          </p:cNvPr>
          <p:cNvSpPr>
            <a:spLocks noGrp="1" noRot="1" noChangeAspect="1" noTextEdit="1"/>
          </p:cNvSpPr>
          <p:nvPr>
            <p:ph type="sldImg"/>
          </p:nvPr>
        </p:nvSpPr>
        <p:spPr>
          <a:ln>
            <a:solidFill>
              <a:srgbClr val="000000"/>
            </a:solidFill>
            <a:miter/>
          </a:ln>
        </p:spPr>
        <p:txBody>
          <a:bodyPr/>
          <a:lstStyle/>
          <a:p>
            <a:endParaRPr lang="en-US"/>
          </a:p>
        </p:txBody>
      </p:sp>
      <p:sp>
        <p:nvSpPr>
          <p:cNvPr id="193538" name="Notes Placeholder 2">
            <a:extLst>
              <a:ext uri="{FF2B5EF4-FFF2-40B4-BE49-F238E27FC236}">
                <a16:creationId xmlns:a16="http://schemas.microsoft.com/office/drawing/2014/main" id="{B3DC859D-61D3-BF45-FB2D-A51BEC56B2B4}"/>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193539" name="Slide Number Placeholder 3">
            <a:extLst>
              <a:ext uri="{FF2B5EF4-FFF2-40B4-BE49-F238E27FC236}">
                <a16:creationId xmlns:a16="http://schemas.microsoft.com/office/drawing/2014/main" id="{0BB12D4B-BCA3-6796-BD8B-AE9B8309695F}"/>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8</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356781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A577A-649E-F7A6-8B2B-8BEFE48EF698}"/>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62EAAD7C-7613-147A-9647-6C3775B7D33E}"/>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133ED41A-072C-EDBF-BFD5-7E16AEC38979}"/>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3DE0BE42-D2BF-BCC9-A85F-C5204F523A53}"/>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lvl="0" algn="r"/>
            <a:fld id="{9A0DB2DC-4C9A-4742-B13C-FB6460FD3503}" type="slidenum">
              <a:rPr lang="en-US" altLang="zh-CN" sz="1200" dirty="0">
                <a:latin typeface="Calibri" panose="020F0502020204030204" pitchFamily="34" charset="0"/>
                <a:ea typeface="宋体" panose="02010600030101010101" pitchFamily="2" charset="-122"/>
              </a:rPr>
              <a:t>9</a:t>
            </a:fld>
            <a:endParaRPr lang="en-US" altLang="zh-CN" sz="1200" dirty="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752628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1AFB9-50FD-2432-859B-82E6A29043CA}"/>
            </a:ext>
          </a:extLst>
        </p:cNvPr>
        <p:cNvGrpSpPr/>
        <p:nvPr/>
      </p:nvGrpSpPr>
      <p:grpSpPr>
        <a:xfrm>
          <a:off x="0" y="0"/>
          <a:ext cx="0" cy="0"/>
          <a:chOff x="0" y="0"/>
          <a:chExt cx="0" cy="0"/>
        </a:xfrm>
      </p:grpSpPr>
      <p:sp>
        <p:nvSpPr>
          <p:cNvPr id="221185" name="Slide Image Placeholder 1">
            <a:extLst>
              <a:ext uri="{FF2B5EF4-FFF2-40B4-BE49-F238E27FC236}">
                <a16:creationId xmlns:a16="http://schemas.microsoft.com/office/drawing/2014/main" id="{E17CC27F-53FB-D395-10BA-F684E6C69558}"/>
              </a:ext>
            </a:extLst>
          </p:cNvPr>
          <p:cNvSpPr>
            <a:spLocks noGrp="1" noRot="1" noChangeAspect="1" noTextEdit="1"/>
          </p:cNvSpPr>
          <p:nvPr>
            <p:ph type="sldImg"/>
          </p:nvPr>
        </p:nvSpPr>
        <p:spPr>
          <a:ln>
            <a:solidFill>
              <a:srgbClr val="000000"/>
            </a:solidFill>
            <a:miter/>
          </a:ln>
        </p:spPr>
        <p:txBody>
          <a:bodyPr/>
          <a:lstStyle/>
          <a:p>
            <a:endParaRPr lang="en-US"/>
          </a:p>
        </p:txBody>
      </p:sp>
      <p:sp>
        <p:nvSpPr>
          <p:cNvPr id="221186" name="Notes Placeholder 2">
            <a:extLst>
              <a:ext uri="{FF2B5EF4-FFF2-40B4-BE49-F238E27FC236}">
                <a16:creationId xmlns:a16="http://schemas.microsoft.com/office/drawing/2014/main" id="{01BC194E-B6B5-181E-2B0E-FB7410FB2872}"/>
              </a:ext>
            </a:extLst>
          </p:cNvPr>
          <p:cNvSpPr>
            <a:spLocks noGrp="1"/>
          </p:cNvSpPr>
          <p:nvPr>
            <p:ph type="body"/>
          </p:nvPr>
        </p:nvSpPr>
        <p:spPr>
          <a:noFill/>
          <a:ln>
            <a:noFill/>
          </a:ln>
        </p:spPr>
        <p:txBody>
          <a:bodyPr wrap="square" lIns="91440" tIns="45720" rIns="91440" bIns="45720" anchor="t" anchorCtr="0"/>
          <a:lstStyle/>
          <a:p>
            <a:pPr lvl="0" eaLnBrk="1" hangingPunct="1">
              <a:spcBef>
                <a:spcPct val="0"/>
              </a:spcBef>
            </a:pPr>
            <a:endParaRPr lang="en-US" altLang="zh-CN" dirty="0">
              <a:ea typeface="宋体" panose="02010600030101010101" pitchFamily="2" charset="-122"/>
            </a:endParaRPr>
          </a:p>
        </p:txBody>
      </p:sp>
      <p:sp>
        <p:nvSpPr>
          <p:cNvPr id="221187" name="Slide Number Placeholder 3">
            <a:extLst>
              <a:ext uri="{FF2B5EF4-FFF2-40B4-BE49-F238E27FC236}">
                <a16:creationId xmlns:a16="http://schemas.microsoft.com/office/drawing/2014/main" id="{9DDEFFBB-5DD9-B451-28F8-A83C71AA9694}"/>
              </a:ext>
            </a:extLst>
          </p:cNvPr>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lstStyle/>
          <a:p>
            <a:pPr marL="0" marR="0" lvl="0" indent="0" algn="r" defTabSz="914400" rtl="0" eaLnBrk="1" fontAlgn="auto" latinLnBrk="0" hangingPunct="1">
              <a:lnSpc>
                <a:spcPct val="100000"/>
              </a:lnSpc>
              <a:spcBef>
                <a:spcPts val="0"/>
              </a:spcBef>
              <a:spcAft>
                <a:spcPts val="0"/>
              </a:spcAft>
              <a:buClrTx/>
              <a:buSzTx/>
              <a:buFontTx/>
              <a:buNone/>
              <a:tabLst/>
              <a:defRPr/>
            </a:pPr>
            <a:fld id="{9A0DB2DC-4C9A-4742-B13C-FB6460FD3503}" type="slidenum">
              <a:rPr kumimoji="0" lang="en-US" altLang="zh-CN" sz="1200" b="0"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zh-CN" sz="1200" b="0" i="0" u="none" strike="noStrike" kern="1200" cap="none" spc="0" normalizeH="0" baseline="0" noProof="0" dirty="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22021664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983650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33338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24113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2768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771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30203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757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748203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96471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29817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71152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88562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57511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481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43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9_Custom Layout">
    <p:bg>
      <p:bgPr>
        <a:solidFill>
          <a:srgbClr val="F2F2F2"/>
        </a:solidFill>
        <a:effectLst/>
      </p:bgPr>
    </p:bg>
    <p:spTree>
      <p:nvGrpSpPr>
        <p:cNvPr id="1" name=""/>
        <p:cNvGrpSpPr/>
        <p:nvPr/>
      </p:nvGrpSpPr>
      <p:grpSpPr>
        <a:xfrm>
          <a:off x="0" y="0"/>
          <a:ext cx="0" cy="0"/>
          <a:chOff x="0" y="0"/>
          <a:chExt cx="0" cy="0"/>
        </a:xfrm>
      </p:grpSpPr>
      <p:pic>
        <p:nvPicPr>
          <p:cNvPr id="38916" name="Picture 5"/>
          <p:cNvPicPr>
            <a:picLocks noChangeAspect="1"/>
          </p:cNvPicPr>
          <p:nvPr userDrawn="1"/>
        </p:nvPicPr>
        <p:blipFill>
          <a:blip r:embed="rId2"/>
          <a:stretch>
            <a:fillRect/>
          </a:stretch>
        </p:blipFill>
        <p:spPr>
          <a:xfrm>
            <a:off x="-21166" y="0"/>
            <a:ext cx="12213167" cy="685800"/>
          </a:xfrm>
          <a:prstGeom prst="rect">
            <a:avLst/>
          </a:prstGeom>
          <a:noFill/>
          <a:ln w="9525">
            <a:noFill/>
          </a:ln>
        </p:spPr>
      </p:pic>
      <p:sp>
        <p:nvSpPr>
          <p:cNvPr id="5" name="Subtitle 4"/>
          <p:cNvSpPr>
            <a:spLocks noGrp="1"/>
          </p:cNvSpPr>
          <p:nvPr>
            <p:ph type="subTitle" idx="1"/>
          </p:nvPr>
        </p:nvSpPr>
        <p:spPr>
          <a:xfrm>
            <a:off x="1016001" y="2971800"/>
            <a:ext cx="10242551" cy="443198"/>
          </a:xfrm>
          <a:solidFill>
            <a:schemeClr val="accent2">
              <a:lumMod val="75000"/>
            </a:schemeClr>
          </a:solidFill>
        </p:spPr>
        <p:txBody>
          <a:bodyPr/>
          <a:lstStyle>
            <a:lvl1pPr marL="0" indent="0" algn="l">
              <a:buNone/>
              <a:defRPr>
                <a:solidFill>
                  <a:schemeClr val="bg1">
                    <a:lumMod val="95000"/>
                  </a:schemeClr>
                </a:solidFill>
              </a:defRPr>
            </a:lvl1pPr>
          </a:lstStyle>
          <a:p>
            <a:pPr fontAlgn="base"/>
            <a:endParaRPr lang="en-US" strike="noStrike" noProof="1"/>
          </a:p>
        </p:txBody>
      </p:sp>
      <p:sp>
        <p:nvSpPr>
          <p:cNvPr id="7" name="Title 1"/>
          <p:cNvSpPr>
            <a:spLocks noGrp="1"/>
          </p:cNvSpPr>
          <p:nvPr>
            <p:ph type="ctrTitle"/>
          </p:nvPr>
        </p:nvSpPr>
        <p:spPr>
          <a:xfrm>
            <a:off x="964565" y="1752600"/>
            <a:ext cx="10242551" cy="685800"/>
          </a:xfrm>
        </p:spPr>
        <p:txBody>
          <a:bodyPr>
            <a:noAutofit/>
          </a:bodyPr>
          <a:lstStyle>
            <a:lvl1pPr>
              <a:lnSpc>
                <a:spcPct val="90000"/>
              </a:lnSpc>
              <a:defRPr sz="5400"/>
            </a:lvl1pPr>
          </a:lstStyle>
          <a:p>
            <a:pPr fontAlgn="base"/>
            <a:r>
              <a:rPr lang="en-US" strike="noStrike" noProof="1"/>
              <a:t>Click to edit Master title style</a:t>
            </a:r>
          </a:p>
        </p:txBody>
      </p:sp>
      <p:sp>
        <p:nvSpPr>
          <p:cNvPr id="8" name="Slide Number Placeholder 2"/>
          <p:cNvSpPr>
            <a:spLocks noGrp="1"/>
          </p:cNvSpPr>
          <p:nvPr>
            <p:ph type="sldNum" sz="quarter" idx="4"/>
          </p:nvPr>
        </p:nvSpPr>
        <p:spPr>
          <a:xfrm>
            <a:off x="101600" y="6432551"/>
            <a:ext cx="1524000" cy="365125"/>
          </a:xfrm>
          <a:prstGeom prst="rect">
            <a:avLst/>
          </a:prstGeom>
        </p:spPr>
        <p:txBody>
          <a:bodyPr vert="horz" wrap="square" lIns="91440" tIns="45720" rIns="91440" bIns="45720" numCol="1" anchor="ctr" anchorCtr="0" compatLnSpc="1"/>
          <a:lstStyle/>
          <a:p>
            <a:pPr algn="r" fontAlgn="base">
              <a:buNone/>
            </a:pPr>
            <a:fld id="{9A0DB2DC-4C9A-4742-B13C-FB6460FD3503}" type="slidenum">
              <a:rPr lang="en-US" altLang="zh-CN" strike="noStrike" noProof="1" dirty="0">
                <a:latin typeface="Calibri" panose="020F0502020204030204" pitchFamily="34" charset="0"/>
                <a:ea typeface="宋体" panose="02010600030101010101" pitchFamily="2" charset="-122"/>
                <a:cs typeface="+mn-cs"/>
              </a:rPr>
              <a:t>‹#›</a:t>
            </a:fld>
            <a:endParaRPr lang="en-US" altLang="zh-CN" strike="noStrike" noProof="1">
              <a:ea typeface="宋体" panose="02010600030101010101" pitchFamily="2" charset="-122"/>
            </a:endParaRPr>
          </a:p>
        </p:txBody>
      </p:sp>
    </p:spTree>
    <p:extLst>
      <p:ext uri="{BB962C8B-B14F-4D97-AF65-F5344CB8AC3E}">
        <p14:creationId xmlns:p14="http://schemas.microsoft.com/office/powerpoint/2010/main" val="128866256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image" Target="../media/image1.png"/><Relationship Id="rId2" Type="http://schemas.openxmlformats.org/officeDocument/2006/relationships/slideLayout" Target="../slideLayouts/slideLayout15.xml"/><Relationship Id="rId16" Type="http://schemas.openxmlformats.org/officeDocument/2006/relationships/theme" Target="../theme/theme2.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327790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2" r:id="rId14"/>
    <p:sldLayoutId id="214748369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9.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9.xml"/><Relationship Id="rId4" Type="http://schemas.openxmlformats.org/officeDocument/2006/relationships/image" Target="../media/image13.emf"/></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9.xml"/><Relationship Id="rId5" Type="http://schemas.openxmlformats.org/officeDocument/2006/relationships/image" Target="../media/image15.emf"/><Relationship Id="rId4" Type="http://schemas.openxmlformats.org/officeDocument/2006/relationships/image" Target="../media/image14.emf"/></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18.emf"/></Relationships>
</file>

<file path=ppt/slides/_rels/slide1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20.emf"/></Relationships>
</file>

<file path=ppt/slides/_rels/slide1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16.png"/><Relationship Id="rId1" Type="http://schemas.openxmlformats.org/officeDocument/2006/relationships/slideLayout" Target="../slideLayouts/slideLayout15.xml"/><Relationship Id="rId5" Type="http://schemas.openxmlformats.org/officeDocument/2006/relationships/image" Target="../media/image23.emf"/><Relationship Id="rId4" Type="http://schemas.openxmlformats.org/officeDocument/2006/relationships/image" Target="../media/image22.emf"/></Relationships>
</file>

<file path=ppt/slides/_rels/slide13.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25.emf"/></Relationships>
</file>

<file path=ppt/slides/_rels/slide1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29.emf"/></Relationships>
</file>

<file path=ppt/slides/_rels/slide1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33.emf"/></Relationships>
</file>

<file path=ppt/slides/_rels/slide20.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35.emf"/></Relationships>
</file>

<file path=ppt/slides/_rels/slide21.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16.png"/><Relationship Id="rId1" Type="http://schemas.openxmlformats.org/officeDocument/2006/relationships/slideLayout" Target="../slideLayouts/slideLayout15.xml"/><Relationship Id="rId5" Type="http://schemas.openxmlformats.org/officeDocument/2006/relationships/image" Target="../media/image39.emf"/><Relationship Id="rId4" Type="http://schemas.openxmlformats.org/officeDocument/2006/relationships/image" Target="../media/image38.emf"/></Relationships>
</file>

<file path=ppt/slides/_rels/slide23.xml.rels><?xml version="1.0" encoding="UTF-8" standalone="yes"?>
<Relationships xmlns="http://schemas.openxmlformats.org/package/2006/relationships"><Relationship Id="rId3" Type="http://schemas.openxmlformats.org/officeDocument/2006/relationships/image" Target="../media/image40.em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43.emf"/><Relationship Id="rId5" Type="http://schemas.openxmlformats.org/officeDocument/2006/relationships/image" Target="../media/image42.emf"/><Relationship Id="rId4" Type="http://schemas.openxmlformats.org/officeDocument/2006/relationships/image" Target="../media/image41.emf"/></Relationships>
</file>

<file path=ppt/slides/_rels/slide24.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47.emf"/><Relationship Id="rId5" Type="http://schemas.openxmlformats.org/officeDocument/2006/relationships/image" Target="../media/image46.emf"/><Relationship Id="rId4" Type="http://schemas.openxmlformats.org/officeDocument/2006/relationships/image" Target="../media/image45.emf"/></Relationships>
</file>

<file path=ppt/slides/_rels/slide25.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51.emf"/><Relationship Id="rId5" Type="http://schemas.openxmlformats.org/officeDocument/2006/relationships/image" Target="../media/image50.emf"/><Relationship Id="rId4" Type="http://schemas.openxmlformats.org/officeDocument/2006/relationships/image" Target="../media/image49.emf"/></Relationships>
</file>

<file path=ppt/slides/_rels/slide26.xml.rels><?xml version="1.0" encoding="UTF-8" standalone="yes"?>
<Relationships xmlns="http://schemas.openxmlformats.org/package/2006/relationships"><Relationship Id="rId3" Type="http://schemas.openxmlformats.org/officeDocument/2006/relationships/image" Target="../media/image52.emf"/><Relationship Id="rId7" Type="http://schemas.openxmlformats.org/officeDocument/2006/relationships/image" Target="../media/image56.em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55.emf"/><Relationship Id="rId5" Type="http://schemas.openxmlformats.org/officeDocument/2006/relationships/image" Target="../media/image54.emf"/><Relationship Id="rId4" Type="http://schemas.openxmlformats.org/officeDocument/2006/relationships/image" Target="../media/image53.emf"/></Relationships>
</file>

<file path=ppt/slides/_rels/slide27.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58.emf"/></Relationships>
</file>

<file path=ppt/slides/_rels/slide28.xml.rels><?xml version="1.0" encoding="UTF-8" standalone="yes"?>
<Relationships xmlns="http://schemas.openxmlformats.org/package/2006/relationships"><Relationship Id="rId3" Type="http://schemas.openxmlformats.org/officeDocument/2006/relationships/image" Target="../media/image59.emf"/><Relationship Id="rId2" Type="http://schemas.openxmlformats.org/officeDocument/2006/relationships/image" Target="../media/image16.png"/><Relationship Id="rId1" Type="http://schemas.openxmlformats.org/officeDocument/2006/relationships/slideLayout" Target="../slideLayouts/slideLayout15.xml"/><Relationship Id="rId4" Type="http://schemas.openxmlformats.org/officeDocument/2006/relationships/image" Target="../media/image60.emf"/></Relationships>
</file>

<file path=ppt/slides/_rels/slide29.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2.emf"/><Relationship Id="rId7" Type="http://schemas.openxmlformats.org/officeDocument/2006/relationships/image" Target="../media/image66.em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65.emf"/><Relationship Id="rId5" Type="http://schemas.openxmlformats.org/officeDocument/2006/relationships/image" Target="../media/image64.emf"/><Relationship Id="rId4" Type="http://schemas.openxmlformats.org/officeDocument/2006/relationships/image" Target="../media/image63.emf"/></Relationships>
</file>

<file path=ppt/slides/_rels/slide31.xml.rels><?xml version="1.0" encoding="UTF-8" standalone="yes"?>
<Relationships xmlns="http://schemas.openxmlformats.org/package/2006/relationships"><Relationship Id="rId3" Type="http://schemas.openxmlformats.org/officeDocument/2006/relationships/image" Target="../media/image67.emf"/><Relationship Id="rId2" Type="http://schemas.openxmlformats.org/officeDocument/2006/relationships/image" Target="../media/image16.png"/><Relationship Id="rId1" Type="http://schemas.openxmlformats.org/officeDocument/2006/relationships/slideLayout" Target="../slideLayouts/slideLayout15.xml"/><Relationship Id="rId5" Type="http://schemas.openxmlformats.org/officeDocument/2006/relationships/image" Target="../media/image69.png"/><Relationship Id="rId4" Type="http://schemas.openxmlformats.org/officeDocument/2006/relationships/image" Target="../media/image68.emf"/></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33.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16.png"/><Relationship Id="rId1" Type="http://schemas.openxmlformats.org/officeDocument/2006/relationships/slideLayout" Target="../slideLayouts/slideLayout15.xml"/><Relationship Id="rId5" Type="http://schemas.openxmlformats.org/officeDocument/2006/relationships/image" Target="../media/image73.jpg"/><Relationship Id="rId4" Type="http://schemas.openxmlformats.org/officeDocument/2006/relationships/image" Target="../media/image72.emf"/></Relationships>
</file>

<file path=ppt/slides/_rels/slide35.xml.rels><?xml version="1.0" encoding="UTF-8" standalone="yes"?>
<Relationships xmlns="http://schemas.openxmlformats.org/package/2006/relationships"><Relationship Id="rId3" Type="http://schemas.openxmlformats.org/officeDocument/2006/relationships/image" Target="../media/image74.emf"/><Relationship Id="rId7" Type="http://schemas.openxmlformats.org/officeDocument/2006/relationships/image" Target="../media/image78.jpg"/><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77.emf"/><Relationship Id="rId5" Type="http://schemas.openxmlformats.org/officeDocument/2006/relationships/image" Target="../media/image76.emf"/><Relationship Id="rId4" Type="http://schemas.openxmlformats.org/officeDocument/2006/relationships/image" Target="../media/image75.emf"/></Relationships>
</file>

<file path=ppt/slides/_rels/slide36.xml.rels><?xml version="1.0" encoding="UTF-8" standalone="yes"?>
<Relationships xmlns="http://schemas.openxmlformats.org/package/2006/relationships"><Relationship Id="rId3" Type="http://schemas.openxmlformats.org/officeDocument/2006/relationships/image" Target="../media/image79.emf"/><Relationship Id="rId7" Type="http://schemas.openxmlformats.org/officeDocument/2006/relationships/image" Target="../media/image83.jfi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82.emf"/><Relationship Id="rId5" Type="http://schemas.openxmlformats.org/officeDocument/2006/relationships/image" Target="../media/image81.emf"/><Relationship Id="rId4" Type="http://schemas.openxmlformats.org/officeDocument/2006/relationships/image" Target="../media/image80.emf"/></Relationships>
</file>

<file path=ppt/slides/_rels/slide37.x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87.emf"/><Relationship Id="rId5" Type="http://schemas.openxmlformats.org/officeDocument/2006/relationships/image" Target="../media/image86.emf"/><Relationship Id="rId4" Type="http://schemas.openxmlformats.org/officeDocument/2006/relationships/image" Target="../media/image85.emf"/></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90.emf"/><Relationship Id="rId5" Type="http://schemas.openxmlformats.org/officeDocument/2006/relationships/image" Target="../media/image89.emf"/><Relationship Id="rId4" Type="http://schemas.openxmlformats.org/officeDocument/2006/relationships/image" Target="../media/image88.emf"/></Relationships>
</file>

<file path=ppt/slides/_rels/slide39.xml.rels><?xml version="1.0" encoding="UTF-8" standalone="yes"?>
<Relationships xmlns="http://schemas.openxmlformats.org/package/2006/relationships"><Relationship Id="rId3" Type="http://schemas.openxmlformats.org/officeDocument/2006/relationships/image" Target="../media/image91.emf"/><Relationship Id="rId7" Type="http://schemas.openxmlformats.org/officeDocument/2006/relationships/image" Target="../media/image95.emf"/><Relationship Id="rId2" Type="http://schemas.openxmlformats.org/officeDocument/2006/relationships/image" Target="../media/image16.png"/><Relationship Id="rId1" Type="http://schemas.openxmlformats.org/officeDocument/2006/relationships/slideLayout" Target="../slideLayouts/slideLayout15.xml"/><Relationship Id="rId6" Type="http://schemas.openxmlformats.org/officeDocument/2006/relationships/image" Target="../media/image94.emf"/><Relationship Id="rId5" Type="http://schemas.openxmlformats.org/officeDocument/2006/relationships/image" Target="../media/image93.emf"/><Relationship Id="rId4" Type="http://schemas.openxmlformats.org/officeDocument/2006/relationships/image" Target="../media/image92.emf"/></Relationships>
</file>

<file path=ppt/slides/_rels/slide40.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image" Target="../media/image9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98.emf"/><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99.emf"/><Relationship Id="rId2" Type="http://schemas.openxmlformats.org/officeDocument/2006/relationships/image" Target="../media/image16.png"/><Relationship Id="rId1" Type="http://schemas.openxmlformats.org/officeDocument/2006/relationships/slideLayout" Target="../slideLayouts/slideLayout15.xml"/><Relationship Id="rId5" Type="http://schemas.openxmlformats.org/officeDocument/2006/relationships/image" Target="../media/image101.emf"/><Relationship Id="rId4" Type="http://schemas.openxmlformats.org/officeDocument/2006/relationships/image" Target="../media/image100.emf"/></Relationships>
</file>

<file path=ppt/slides/_rels/slide44.xml.rels><?xml version="1.0" encoding="UTF-8" standalone="yes"?>
<Relationships xmlns="http://schemas.openxmlformats.org/package/2006/relationships"><Relationship Id="rId3" Type="http://schemas.openxmlformats.org/officeDocument/2006/relationships/image" Target="../media/image103.emf"/><Relationship Id="rId2" Type="http://schemas.openxmlformats.org/officeDocument/2006/relationships/image" Target="../media/image102.png"/><Relationship Id="rId1" Type="http://schemas.openxmlformats.org/officeDocument/2006/relationships/slideLayout" Target="../slideLayouts/slideLayout15.xml"/><Relationship Id="rId5" Type="http://schemas.openxmlformats.org/officeDocument/2006/relationships/image" Target="../media/image105.png"/><Relationship Id="rId4" Type="http://schemas.openxmlformats.org/officeDocument/2006/relationships/image" Target="../media/image104.emf"/></Relationships>
</file>

<file path=ppt/slides/_rels/slide4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jpeg"/><Relationship Id="rId1" Type="http://schemas.openxmlformats.org/officeDocument/2006/relationships/slideLayout" Target="../slideLayouts/slideLayout13.xml"/><Relationship Id="rId5" Type="http://schemas.openxmlformats.org/officeDocument/2006/relationships/image" Target="../media/image109.png"/><Relationship Id="rId4" Type="http://schemas.openxmlformats.org/officeDocument/2006/relationships/image" Target="../media/image10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4616" y="4440673"/>
            <a:ext cx="3197513"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45914" y="2547334"/>
            <a:ext cx="582843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Principles of Accounting</a:t>
            </a:r>
          </a:p>
        </p:txBody>
      </p:sp>
      <p:sp>
        <p:nvSpPr>
          <p:cNvPr id="34" name="Rectangle: Rounded Corners 33"/>
          <p:cNvSpPr/>
          <p:nvPr/>
        </p:nvSpPr>
        <p:spPr>
          <a:xfrm>
            <a:off x="1390968" y="34224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194616" y="5765061"/>
            <a:ext cx="2694456" cy="400110"/>
          </a:xfrm>
          <a:prstGeom prst="rect">
            <a:avLst/>
          </a:prstGeom>
          <a:noFill/>
        </p:spPr>
        <p:txBody>
          <a:bodyPr wrap="none" rtlCol="0">
            <a:spAutoFit/>
          </a:bodyPr>
          <a:lstStyle/>
          <a:p>
            <a:r>
              <a:rPr lang="en-US" sz="2000" dirty="0">
                <a:latin typeface="Alexandria" charset="0"/>
                <a:cs typeface="Alexandria" charset="0"/>
              </a:rPr>
              <a:t>Subject code: 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914" y="-187547"/>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9355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10" name="Rectangle: Rounded Corners 9"/>
          <p:cNvSpPr/>
          <p:nvPr/>
        </p:nvSpPr>
        <p:spPr>
          <a:xfrm>
            <a:off x="5073589" y="4411823"/>
            <a:ext cx="5923051" cy="122297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00B0F0"/>
              </a:solidFill>
              <a:latin typeface="Alexandria" charset="0"/>
            </a:endParaRPr>
          </a:p>
          <a:p>
            <a:pPr algn="ctr"/>
            <a:r>
              <a:rPr lang="en-US" sz="2800" b="1" dirty="0">
                <a:solidFill>
                  <a:srgbClr val="00B0F0"/>
                </a:solidFill>
                <a:latin typeface="Alexandria" charset="0"/>
              </a:rPr>
              <a:t>Chapter 6:</a:t>
            </a:r>
            <a:r>
              <a:rPr lang="zh-CN" altLang="en-US" sz="2800" b="1" dirty="0">
                <a:solidFill>
                  <a:srgbClr val="00B0F0"/>
                </a:solidFill>
                <a:latin typeface="Alexandria" charset="0"/>
              </a:rPr>
              <a:t> </a:t>
            </a:r>
            <a:r>
              <a:rPr lang="en-US" sz="2800" b="1" dirty="0">
                <a:solidFill>
                  <a:srgbClr val="00B0F0"/>
                </a:solidFill>
                <a:latin typeface="Alexandria" charset="0"/>
              </a:rPr>
              <a:t>Merchandise Inventory</a:t>
            </a:r>
          </a:p>
          <a:p>
            <a:pPr algn="ctr"/>
            <a:r>
              <a:rPr lang="en-US" sz="2800" b="1" dirty="0">
                <a:solidFill>
                  <a:srgbClr val="00B0F0"/>
                </a:solidFill>
                <a:latin typeface="Alexandria" charset="0"/>
              </a:rPr>
              <a:t>and </a:t>
            </a:r>
          </a:p>
          <a:p>
            <a:pPr algn="ctr"/>
            <a:r>
              <a:rPr lang="en-US" sz="2800" b="1" dirty="0">
                <a:solidFill>
                  <a:srgbClr val="00B0F0"/>
                </a:solidFill>
                <a:latin typeface="Alexandria" charset="0"/>
              </a:rPr>
              <a:t>AI in Accounting Report</a:t>
            </a:r>
          </a:p>
          <a:p>
            <a:pPr algn="ctr"/>
            <a:endParaRPr lang="en-US" sz="3600" b="1" dirty="0">
              <a:solidFill>
                <a:srgbClr val="00B0F0"/>
              </a:solidFill>
              <a:latin typeface="Alexandria" charset="0"/>
            </a:endParaRPr>
          </a:p>
        </p:txBody>
      </p:sp>
      <p:sp>
        <p:nvSpPr>
          <p:cNvPr id="11" name="TextBox 10"/>
          <p:cNvSpPr txBox="1"/>
          <p:nvPr/>
        </p:nvSpPr>
        <p:spPr>
          <a:xfrm>
            <a:off x="5143056" y="3731689"/>
            <a:ext cx="1233030" cy="707886"/>
          </a:xfrm>
          <a:prstGeom prst="rect">
            <a:avLst/>
          </a:prstGeom>
          <a:noFill/>
        </p:spPr>
        <p:txBody>
          <a:bodyPr wrap="none" rtlCol="0">
            <a:spAutoFit/>
          </a:bodyPr>
          <a:lstStyle/>
          <a:p>
            <a:r>
              <a:rPr lang="en-US" sz="2000" dirty="0">
                <a:latin typeface="Alexandria" charset="0"/>
                <a:cs typeface="Alexandria" charset="0"/>
              </a:rPr>
              <a:t>MGM 227</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256593" y="5691900"/>
            <a:ext cx="488646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Prepared by: </a:t>
            </a:r>
          </a:p>
          <a:p>
            <a:r>
              <a:rPr lang="en-US" sz="2800" b="1" dirty="0">
                <a:solidFill>
                  <a:srgbClr val="00B0F0"/>
                </a:solidFill>
                <a:latin typeface="Alexandria" charset="0"/>
                <a:cs typeface="Alexandria" charset="0"/>
              </a:rPr>
              <a:t>Dr. Rasha B. AL Jerd</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6304BE-8C42-CC75-9C2B-9EE180408BE8}"/>
              </a:ext>
            </a:extLst>
          </p:cNvPr>
          <p:cNvSpPr>
            <a:spLocks noGrp="1"/>
          </p:cNvSpPr>
          <p:nvPr>
            <p:ph type="title"/>
          </p:nvPr>
        </p:nvSpPr>
        <p:spPr>
          <a:xfrm>
            <a:off x="3083035" y="379730"/>
            <a:ext cx="5028578" cy="846700"/>
          </a:xfrm>
        </p:spPr>
        <p:txBody>
          <a:bodyPr/>
          <a:lstStyle/>
          <a:p>
            <a:pPr algn="ctr"/>
            <a:r>
              <a:rPr lang="en-US" dirty="0">
                <a:solidFill>
                  <a:schemeClr val="accent1"/>
                </a:solidFill>
                <a:latin typeface="Alexandria"/>
              </a:rPr>
              <a:t>Learning objectives:</a:t>
            </a:r>
          </a:p>
        </p:txBody>
      </p:sp>
      <p:sp>
        <p:nvSpPr>
          <p:cNvPr id="192513" name="Subtitle 5"/>
          <p:cNvSpPr>
            <a:spLocks noGrp="1"/>
          </p:cNvSpPr>
          <p:nvPr>
            <p:ph type="subTitle" idx="4294967295"/>
          </p:nvPr>
        </p:nvSpPr>
        <p:spPr>
          <a:xfrm>
            <a:off x="101600" y="1226430"/>
            <a:ext cx="11988800" cy="3873496"/>
          </a:xfrm>
          <a:noFill/>
        </p:spPr>
        <p:txBody>
          <a:bodyPr vert="horz" wrap="square" lIns="0" tIns="0" rIns="0" bIns="0" rtlCol="0" anchor="t" anchorCtr="0">
            <a:spAutoFit/>
          </a:bodyPr>
          <a:lstStyle/>
          <a:p>
            <a:pPr marL="0" indent="0" algn="just">
              <a:lnSpc>
                <a:spcPct val="150000"/>
              </a:lnSpc>
              <a:buNone/>
            </a:pPr>
            <a:r>
              <a:rPr lang="en-US" sz="3200" dirty="0">
                <a:latin typeface="Alexandria"/>
              </a:rPr>
              <a:t>1) </a:t>
            </a:r>
            <a:r>
              <a:rPr lang="en-US" sz="3200" dirty="0"/>
              <a:t>Identify accounting principles and controls related to merchandise inventory.</a:t>
            </a:r>
            <a:endParaRPr lang="en-US" sz="3200" dirty="0">
              <a:latin typeface="Alexandria"/>
            </a:endParaRPr>
          </a:p>
          <a:p>
            <a:pPr marL="0" indent="0" algn="just">
              <a:lnSpc>
                <a:spcPct val="150000"/>
              </a:lnSpc>
              <a:buNone/>
            </a:pPr>
            <a:r>
              <a:rPr lang="en-US" sz="3200" dirty="0">
                <a:latin typeface="Alexandria"/>
              </a:rPr>
              <a:t>2) </a:t>
            </a:r>
            <a:r>
              <a:rPr lang="en-US" sz="3200" dirty="0"/>
              <a:t>Account for merchandise inventory costs under a perpetual inventory system.</a:t>
            </a:r>
          </a:p>
          <a:p>
            <a:pPr marL="0" indent="0">
              <a:lnSpc>
                <a:spcPct val="150000"/>
              </a:lnSpc>
              <a:buNone/>
            </a:pPr>
            <a:r>
              <a:rPr lang="en-US" sz="3200" dirty="0"/>
              <a:t>3) </a:t>
            </a:r>
            <a:r>
              <a:rPr lang="en-US" sz="3200" dirty="0">
                <a:latin typeface="Alexandria"/>
              </a:rPr>
              <a:t>AI in Accounting Report</a:t>
            </a:r>
          </a:p>
        </p:txBody>
      </p:sp>
      <p:pic>
        <p:nvPicPr>
          <p:cNvPr id="2" name="Graphic 21">
            <a:extLst>
              <a:ext uri="{FF2B5EF4-FFF2-40B4-BE49-F238E27FC236}">
                <a16:creationId xmlns:a16="http://schemas.microsoft.com/office/drawing/2014/main" id="{25B5C44A-43FC-288A-CCDE-57BEE8B80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67E24F-350A-CBF5-612F-3973BF00C330}"/>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EEE8FEDC-B6D9-2385-2F53-2CD69BEBDDDC}"/>
              </a:ext>
            </a:extLst>
          </p:cNvPr>
          <p:cNvSpPr>
            <a:spLocks noGrp="1"/>
          </p:cNvSpPr>
          <p:nvPr>
            <p:ph type="subTitle" idx="1"/>
          </p:nvPr>
        </p:nvSpPr>
        <p:spPr>
          <a:xfrm>
            <a:off x="899653" y="3505200"/>
            <a:ext cx="11120282" cy="1125436"/>
          </a:xfrm>
          <a:noFill/>
        </p:spPr>
        <p:txBody>
          <a:bodyPr vert="horz" wrap="square" lIns="0" tIns="0" rIns="0" bIns="0" rtlCol="0" anchor="t" anchorCtr="0">
            <a:spAutoFit/>
          </a:bodyPr>
          <a:lstStyle/>
          <a:p>
            <a:pPr algn="ctr"/>
            <a:r>
              <a:rPr lang="en-US" sz="3600" dirty="0">
                <a:solidFill>
                  <a:schemeClr val="tx1"/>
                </a:solidFill>
                <a:latin typeface="Alexandria"/>
              </a:rPr>
              <a:t>Identify accounting principles and controls related to</a:t>
            </a:r>
          </a:p>
          <a:p>
            <a:pPr algn="ctr"/>
            <a:r>
              <a:rPr lang="en-US" sz="3600" dirty="0">
                <a:solidFill>
                  <a:schemeClr val="tx1"/>
                </a:solidFill>
                <a:latin typeface="Alexandria"/>
              </a:rPr>
              <a:t>merchandise inventory</a:t>
            </a:r>
          </a:p>
        </p:txBody>
      </p:sp>
      <p:sp>
        <p:nvSpPr>
          <p:cNvPr id="7" name="Flowchart: Connector 6">
            <a:extLst>
              <a:ext uri="{FF2B5EF4-FFF2-40B4-BE49-F238E27FC236}">
                <a16:creationId xmlns:a16="http://schemas.microsoft.com/office/drawing/2014/main" id="{6BE8D173-2445-00DA-4DA3-BF3A86CAC0FC}"/>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1</a:t>
            </a:r>
          </a:p>
        </p:txBody>
      </p:sp>
      <p:pic>
        <p:nvPicPr>
          <p:cNvPr id="2" name="Graphic 21">
            <a:extLst>
              <a:ext uri="{FF2B5EF4-FFF2-40B4-BE49-F238E27FC236}">
                <a16:creationId xmlns:a16="http://schemas.microsoft.com/office/drawing/2014/main" id="{B58FB50D-1424-5598-5CC2-6DCC66B9D0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60187641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7A4E3-EFFF-57C8-0349-95DA78148AA8}"/>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99F18FDD-7E48-F76A-EB20-E82B296C64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352314" y="150088"/>
            <a:ext cx="1632587" cy="762306"/>
          </a:xfrm>
          <a:prstGeom prst="rect">
            <a:avLst/>
          </a:prstGeom>
        </p:spPr>
      </p:pic>
      <p:sp>
        <p:nvSpPr>
          <p:cNvPr id="4" name="TextBox 3">
            <a:extLst>
              <a:ext uri="{FF2B5EF4-FFF2-40B4-BE49-F238E27FC236}">
                <a16:creationId xmlns:a16="http://schemas.microsoft.com/office/drawing/2014/main" id="{15B84486-D5EE-7E43-4588-E0FB049F932A}"/>
              </a:ext>
            </a:extLst>
          </p:cNvPr>
          <p:cNvSpPr txBox="1"/>
          <p:nvPr/>
        </p:nvSpPr>
        <p:spPr>
          <a:xfrm>
            <a:off x="207098" y="226593"/>
            <a:ext cx="10041666" cy="369332"/>
          </a:xfrm>
          <a:prstGeom prst="rect">
            <a:avLst/>
          </a:prstGeom>
          <a:noFill/>
        </p:spPr>
        <p:txBody>
          <a:bodyPr wrap="square">
            <a:spAutoFit/>
          </a:bodyPr>
          <a:lstStyle/>
          <a:p>
            <a:pPr algn="l"/>
            <a:r>
              <a:rPr lang="en-US" sz="1800" b="1" i="0" u="none" strike="noStrike" baseline="0" dirty="0">
                <a:solidFill>
                  <a:srgbClr val="00A6A6"/>
                </a:solidFill>
                <a:latin typeface="FrutigerLTCom-Bold"/>
              </a:rPr>
              <a:t>WHAT ARE THE ACCOUNTING PRINCIPLES AND CONTROLS THAT RELATE TO MERCHANDISE INVENTORY?</a:t>
            </a:r>
            <a:endParaRPr lang="en-US" dirty="0"/>
          </a:p>
        </p:txBody>
      </p:sp>
      <p:sp>
        <p:nvSpPr>
          <p:cNvPr id="5" name="TextBox 4">
            <a:extLst>
              <a:ext uri="{FF2B5EF4-FFF2-40B4-BE49-F238E27FC236}">
                <a16:creationId xmlns:a16="http://schemas.microsoft.com/office/drawing/2014/main" id="{75D01902-0840-6B29-7DE7-C8067358F292}"/>
              </a:ext>
            </a:extLst>
          </p:cNvPr>
          <p:cNvSpPr txBox="1"/>
          <p:nvPr/>
        </p:nvSpPr>
        <p:spPr>
          <a:xfrm>
            <a:off x="103548" y="875693"/>
            <a:ext cx="11984903" cy="5016758"/>
          </a:xfrm>
          <a:prstGeom prst="rect">
            <a:avLst/>
          </a:prstGeom>
          <a:noFill/>
        </p:spPr>
        <p:txBody>
          <a:bodyPr wrap="square">
            <a:spAutoFit/>
          </a:bodyPr>
          <a:lstStyle/>
          <a:p>
            <a:pPr algn="just"/>
            <a:r>
              <a:rPr lang="en-US" sz="2400" b="1" i="0" u="none" strike="noStrike" baseline="0" dirty="0">
                <a:solidFill>
                  <a:srgbClr val="B34000"/>
                </a:solidFill>
                <a:latin typeface="Alexandria"/>
              </a:rPr>
              <a:t>Accounting Principles</a:t>
            </a:r>
          </a:p>
          <a:p>
            <a:pPr algn="just"/>
            <a:r>
              <a:rPr lang="en-US" sz="2000" b="0" i="0" u="none" strike="noStrike" baseline="0" dirty="0">
                <a:solidFill>
                  <a:srgbClr val="000000"/>
                </a:solidFill>
                <a:latin typeface="Alexandria"/>
              </a:rPr>
              <a:t>Let’s begin by learning about several accounting principles that affect merchandise inventories. Among them are consistency, disclosure, materiality, and accounting conservatism.</a:t>
            </a:r>
          </a:p>
          <a:p>
            <a:pPr algn="just"/>
            <a:r>
              <a:rPr lang="en-US" sz="1600" b="1" i="0" u="none" strike="noStrike" baseline="0" dirty="0">
                <a:solidFill>
                  <a:schemeClr val="accent1"/>
                </a:solidFill>
                <a:latin typeface="Alexandria"/>
              </a:rPr>
              <a:t>Consistency Principle</a:t>
            </a:r>
          </a:p>
          <a:p>
            <a:pPr algn="just"/>
            <a:r>
              <a:rPr lang="en-US" sz="2000" b="0" i="0" u="none" strike="noStrike" baseline="0" dirty="0">
                <a:solidFill>
                  <a:srgbClr val="000000"/>
                </a:solidFill>
                <a:latin typeface="Alexandria"/>
              </a:rPr>
              <a:t>The </a:t>
            </a:r>
            <a:r>
              <a:rPr lang="en-US" sz="2000" b="1" i="0" u="none" strike="noStrike" baseline="0" dirty="0">
                <a:solidFill>
                  <a:srgbClr val="FF2626"/>
                </a:solidFill>
                <a:latin typeface="Alexandria"/>
              </a:rPr>
              <a:t>consistency principle </a:t>
            </a:r>
            <a:r>
              <a:rPr lang="en-US" sz="2000" b="0" i="0" u="none" strike="noStrike" baseline="0" dirty="0">
                <a:solidFill>
                  <a:srgbClr val="000000"/>
                </a:solidFill>
                <a:latin typeface="Alexandria"/>
              </a:rPr>
              <a:t>states that businesses should use the same accounting methods and procedures from period to period. Consistency helps investors and creditors compare a company’s financial statements from one period to the next.</a:t>
            </a:r>
          </a:p>
          <a:p>
            <a:pPr algn="just"/>
            <a:r>
              <a:rPr lang="en-US" sz="2000" b="0" i="0" u="none" strike="noStrike" baseline="0" dirty="0">
                <a:solidFill>
                  <a:srgbClr val="000000"/>
                </a:solidFill>
                <a:latin typeface="Alexandria"/>
              </a:rPr>
              <a:t>Suppose you are analyzing a company’s net income over a two-year period in which there was an increase in net income from the first year to the second. Analysis of the income statement shows Net Sales Revenue was almost the same for both years, but Cost of Goods Sold decreased significantly, which resulted in increases in gross profit and operating income. Without further information, you might conclude that the company was able to purchase its inventory at a lower cost in the second year and that profits will continue to increase in future years. However, changing inventory costing methods could have caused this one-time change, in which case future profits will not be affected. Therefore, companies must be consistent in the accounting methods they use. If changes are made in accounting methods, these changes must be reported. Investors and creditors need this information to make wise decisions about the company.</a:t>
            </a:r>
            <a:endParaRPr lang="en-US" sz="2000" dirty="0">
              <a:latin typeface="Alexandria"/>
            </a:endParaRPr>
          </a:p>
        </p:txBody>
      </p:sp>
      <p:pic>
        <p:nvPicPr>
          <p:cNvPr id="7" name="Picture 6">
            <a:extLst>
              <a:ext uri="{FF2B5EF4-FFF2-40B4-BE49-F238E27FC236}">
                <a16:creationId xmlns:a16="http://schemas.microsoft.com/office/drawing/2014/main" id="{03D7CD7C-211C-C5B5-6324-956EDB0F1971}"/>
              </a:ext>
            </a:extLst>
          </p:cNvPr>
          <p:cNvPicPr>
            <a:picLocks noChangeAspect="1"/>
          </p:cNvPicPr>
          <p:nvPr/>
        </p:nvPicPr>
        <p:blipFill>
          <a:blip r:embed="rId4"/>
          <a:stretch>
            <a:fillRect/>
          </a:stretch>
        </p:blipFill>
        <p:spPr>
          <a:xfrm>
            <a:off x="5545138" y="5612917"/>
            <a:ext cx="2888450" cy="1049107"/>
          </a:xfrm>
          <a:prstGeom prst="rect">
            <a:avLst/>
          </a:prstGeom>
        </p:spPr>
      </p:pic>
    </p:spTree>
    <p:extLst>
      <p:ext uri="{BB962C8B-B14F-4D97-AF65-F5344CB8AC3E}">
        <p14:creationId xmlns:p14="http://schemas.microsoft.com/office/powerpoint/2010/main" val="1530577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01989-2796-521E-5C73-2181532F2510}"/>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782571B0-45EA-710A-1455-353DB034EC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sp>
        <p:nvSpPr>
          <p:cNvPr id="7" name="TextBox 6">
            <a:extLst>
              <a:ext uri="{FF2B5EF4-FFF2-40B4-BE49-F238E27FC236}">
                <a16:creationId xmlns:a16="http://schemas.microsoft.com/office/drawing/2014/main" id="{BCF844B0-1F58-5848-46C2-0AFE351B6899}"/>
              </a:ext>
            </a:extLst>
          </p:cNvPr>
          <p:cNvSpPr txBox="1"/>
          <p:nvPr/>
        </p:nvSpPr>
        <p:spPr>
          <a:xfrm>
            <a:off x="207099" y="742335"/>
            <a:ext cx="11267146" cy="2800767"/>
          </a:xfrm>
          <a:prstGeom prst="rect">
            <a:avLst/>
          </a:prstGeom>
          <a:noFill/>
        </p:spPr>
        <p:txBody>
          <a:bodyPr wrap="square">
            <a:spAutoFit/>
          </a:bodyPr>
          <a:lstStyle/>
          <a:p>
            <a:pPr algn="just"/>
            <a:r>
              <a:rPr lang="en-US" sz="1600" b="1" i="0" u="none" strike="noStrike" baseline="0" dirty="0">
                <a:solidFill>
                  <a:schemeClr val="accent1"/>
                </a:solidFill>
                <a:latin typeface="Alexandria"/>
              </a:rPr>
              <a:t>Disclosure Principle</a:t>
            </a:r>
          </a:p>
          <a:p>
            <a:pPr algn="just"/>
            <a:r>
              <a:rPr lang="en-US" sz="2000" b="0" i="0" u="none" strike="noStrike" baseline="0" dirty="0">
                <a:solidFill>
                  <a:srgbClr val="000000"/>
                </a:solidFill>
                <a:latin typeface="Alexandria"/>
              </a:rPr>
              <a:t>The </a:t>
            </a:r>
            <a:r>
              <a:rPr lang="en-US" sz="2000" b="1" i="0" u="none" strike="noStrike" baseline="0" dirty="0">
                <a:solidFill>
                  <a:srgbClr val="FF2626"/>
                </a:solidFill>
                <a:latin typeface="Alexandria"/>
              </a:rPr>
              <a:t>disclosure principle </a:t>
            </a:r>
            <a:r>
              <a:rPr lang="en-US" sz="2000" b="0" i="0" u="none" strike="noStrike" baseline="0" dirty="0">
                <a:solidFill>
                  <a:srgbClr val="000000"/>
                </a:solidFill>
                <a:latin typeface="Alexandria"/>
              </a:rPr>
              <a:t>holds that a company should report enough information for outsiders to make knowledgeable decisions about the company. In short, the company should report information that is relevant and has faithful representation. This includes disclosing the method used to account for merchandise inventories. All major accounting methods and procedures are described in the footnotes to the financial statements. </a:t>
            </a:r>
            <a:r>
              <a:rPr lang="en-US" sz="2000" dirty="0">
                <a:latin typeface="Alexandria"/>
              </a:rPr>
              <a:t>Suppose a banker is comparing two companies—one using inventory method A and the other using inventory method B. The B company reports higher net income but only because of the inventory method it selected. Without knowledge of these accounting methods, the banker could lend money to the wrong business.</a:t>
            </a:r>
          </a:p>
        </p:txBody>
      </p:sp>
      <p:pic>
        <p:nvPicPr>
          <p:cNvPr id="9" name="Picture 8">
            <a:extLst>
              <a:ext uri="{FF2B5EF4-FFF2-40B4-BE49-F238E27FC236}">
                <a16:creationId xmlns:a16="http://schemas.microsoft.com/office/drawing/2014/main" id="{27926AC4-9E07-4A5F-3652-448F04EB722F}"/>
              </a:ext>
            </a:extLst>
          </p:cNvPr>
          <p:cNvPicPr>
            <a:picLocks noChangeAspect="1"/>
          </p:cNvPicPr>
          <p:nvPr/>
        </p:nvPicPr>
        <p:blipFill>
          <a:blip r:embed="rId4"/>
          <a:stretch>
            <a:fillRect/>
          </a:stretch>
        </p:blipFill>
        <p:spPr>
          <a:xfrm>
            <a:off x="6467221" y="3224712"/>
            <a:ext cx="2600944" cy="1111313"/>
          </a:xfrm>
          <a:prstGeom prst="rect">
            <a:avLst/>
          </a:prstGeom>
        </p:spPr>
      </p:pic>
      <p:pic>
        <p:nvPicPr>
          <p:cNvPr id="11" name="Picture 10">
            <a:extLst>
              <a:ext uri="{FF2B5EF4-FFF2-40B4-BE49-F238E27FC236}">
                <a16:creationId xmlns:a16="http://schemas.microsoft.com/office/drawing/2014/main" id="{52EA6AFB-3030-DE86-6DE4-8B5801C602D8}"/>
              </a:ext>
            </a:extLst>
          </p:cNvPr>
          <p:cNvPicPr>
            <a:picLocks noChangeAspect="1"/>
          </p:cNvPicPr>
          <p:nvPr/>
        </p:nvPicPr>
        <p:blipFill>
          <a:blip r:embed="rId5"/>
          <a:stretch>
            <a:fillRect/>
          </a:stretch>
        </p:blipFill>
        <p:spPr>
          <a:xfrm>
            <a:off x="9599932" y="3224712"/>
            <a:ext cx="2305141" cy="984273"/>
          </a:xfrm>
          <a:prstGeom prst="rect">
            <a:avLst/>
          </a:prstGeom>
        </p:spPr>
      </p:pic>
      <p:sp>
        <p:nvSpPr>
          <p:cNvPr id="13" name="TextBox 12">
            <a:extLst>
              <a:ext uri="{FF2B5EF4-FFF2-40B4-BE49-F238E27FC236}">
                <a16:creationId xmlns:a16="http://schemas.microsoft.com/office/drawing/2014/main" id="{A53C3642-5979-C55A-BB1E-E13411DABF96}"/>
              </a:ext>
            </a:extLst>
          </p:cNvPr>
          <p:cNvSpPr txBox="1"/>
          <p:nvPr/>
        </p:nvSpPr>
        <p:spPr>
          <a:xfrm>
            <a:off x="207099" y="4135350"/>
            <a:ext cx="9895546" cy="2800767"/>
          </a:xfrm>
          <a:prstGeom prst="rect">
            <a:avLst/>
          </a:prstGeom>
          <a:noFill/>
        </p:spPr>
        <p:txBody>
          <a:bodyPr wrap="square">
            <a:spAutoFit/>
          </a:bodyPr>
          <a:lstStyle/>
          <a:p>
            <a:pPr algn="just"/>
            <a:r>
              <a:rPr lang="en-US" sz="1600" b="1" i="0" u="none" strike="noStrike" baseline="0" dirty="0">
                <a:solidFill>
                  <a:schemeClr val="accent1"/>
                </a:solidFill>
                <a:latin typeface="Alexandria"/>
              </a:rPr>
              <a:t>Materiality Concept</a:t>
            </a:r>
          </a:p>
          <a:p>
            <a:pPr algn="just"/>
            <a:r>
              <a:rPr lang="en-US" sz="2000" b="0" i="0" u="none" strike="noStrike" baseline="0" dirty="0">
                <a:solidFill>
                  <a:srgbClr val="000000"/>
                </a:solidFill>
                <a:latin typeface="Alexandria"/>
              </a:rPr>
              <a:t>The </a:t>
            </a:r>
            <a:r>
              <a:rPr lang="en-US" sz="2000" b="1" i="0" u="none" strike="noStrike" baseline="0" dirty="0">
                <a:solidFill>
                  <a:srgbClr val="FF2626"/>
                </a:solidFill>
                <a:latin typeface="Alexandria"/>
              </a:rPr>
              <a:t>materiality concept </a:t>
            </a:r>
            <a:r>
              <a:rPr lang="en-US" sz="2000" b="0" i="0" u="none" strike="noStrike" baseline="0" dirty="0">
                <a:solidFill>
                  <a:srgbClr val="000000"/>
                </a:solidFill>
                <a:latin typeface="Alexandria"/>
              </a:rPr>
              <a:t>states that a company must perform strictly proper accounting </a:t>
            </a:r>
            <a:r>
              <a:rPr lang="en-US" sz="2000" b="0" i="1" u="none" strike="noStrike" baseline="0" dirty="0">
                <a:solidFill>
                  <a:srgbClr val="000000"/>
                </a:solidFill>
                <a:latin typeface="Alexandria"/>
              </a:rPr>
              <a:t>only </a:t>
            </a:r>
            <a:r>
              <a:rPr lang="en-US" sz="2000" b="0" i="0" u="none" strike="noStrike" baseline="0" dirty="0">
                <a:solidFill>
                  <a:srgbClr val="000000"/>
                </a:solidFill>
                <a:latin typeface="Alexandria"/>
              </a:rPr>
              <a:t>for significant items. Information is significant—or, in accounting terms, </a:t>
            </a:r>
            <a:r>
              <a:rPr lang="en-US" sz="2000" b="0" i="1" u="none" strike="noStrike" baseline="0" dirty="0">
                <a:solidFill>
                  <a:srgbClr val="000000"/>
                </a:solidFill>
                <a:latin typeface="Alexandria"/>
              </a:rPr>
              <a:t>material</a:t>
            </a:r>
            <a:r>
              <a:rPr lang="en-US" sz="2000" dirty="0">
                <a:solidFill>
                  <a:srgbClr val="000000"/>
                </a:solidFill>
                <a:latin typeface="Alexandria"/>
              </a:rPr>
              <a:t>  </a:t>
            </a:r>
            <a:r>
              <a:rPr lang="en-US" sz="2000" b="0" i="0" u="none" strike="noStrike" baseline="0" dirty="0">
                <a:solidFill>
                  <a:srgbClr val="000000"/>
                </a:solidFill>
                <a:latin typeface="Alexandria"/>
              </a:rPr>
              <a:t>when it would cause someone to change a decision. The materiality concept frees accountants from having to report every last item in strict accordance with GAAP. For example, $10,000 is material to a small business with annual sales of $100,000. However, $10,000 isn’t material to a large company with annual sales of $100,000,000. Therefore, the accounting principles followed for a $10,000 cost in a small company may be different from the accounting principles followed for a $10,000 cost in a large company.</a:t>
            </a:r>
            <a:endParaRPr lang="en-US" sz="2000" dirty="0">
              <a:latin typeface="Alexandria"/>
            </a:endParaRPr>
          </a:p>
        </p:txBody>
      </p:sp>
    </p:spTree>
    <p:extLst>
      <p:ext uri="{BB962C8B-B14F-4D97-AF65-F5344CB8AC3E}">
        <p14:creationId xmlns:p14="http://schemas.microsoft.com/office/powerpoint/2010/main" val="3231371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34C49-E212-B417-D24C-21F090F3669D}"/>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4F435ADF-C894-07B1-B7BF-017AC4E2AD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832330" y="36628"/>
            <a:ext cx="1395559" cy="651630"/>
          </a:xfrm>
          <a:prstGeom prst="rect">
            <a:avLst/>
          </a:prstGeom>
        </p:spPr>
      </p:pic>
      <p:sp>
        <p:nvSpPr>
          <p:cNvPr id="4" name="TextBox 3">
            <a:extLst>
              <a:ext uri="{FF2B5EF4-FFF2-40B4-BE49-F238E27FC236}">
                <a16:creationId xmlns:a16="http://schemas.microsoft.com/office/drawing/2014/main" id="{C86A757B-37F6-5899-A981-A70D4F0E9163}"/>
              </a:ext>
            </a:extLst>
          </p:cNvPr>
          <p:cNvSpPr txBox="1"/>
          <p:nvPr/>
        </p:nvSpPr>
        <p:spPr>
          <a:xfrm>
            <a:off x="184776" y="237206"/>
            <a:ext cx="11777802" cy="3139321"/>
          </a:xfrm>
          <a:prstGeom prst="rect">
            <a:avLst/>
          </a:prstGeom>
          <a:noFill/>
        </p:spPr>
        <p:txBody>
          <a:bodyPr wrap="square">
            <a:spAutoFit/>
          </a:bodyPr>
          <a:lstStyle/>
          <a:p>
            <a:pPr algn="just"/>
            <a:r>
              <a:rPr lang="en-US" b="1" i="0" u="none" strike="noStrike" baseline="0" dirty="0">
                <a:solidFill>
                  <a:schemeClr val="accent1"/>
                </a:solidFill>
                <a:latin typeface="Alexandria"/>
              </a:rPr>
              <a:t>Conservatism</a:t>
            </a:r>
            <a:endParaRPr lang="en-US" sz="1600" b="1" i="0" u="none" strike="noStrike" baseline="0" dirty="0">
              <a:solidFill>
                <a:schemeClr val="accent1"/>
              </a:solidFill>
              <a:latin typeface="Alexandria"/>
            </a:endParaRPr>
          </a:p>
          <a:p>
            <a:pPr algn="just"/>
            <a:r>
              <a:rPr lang="en-US" sz="2000" b="1" i="0" u="none" strike="noStrike" baseline="0" dirty="0">
                <a:solidFill>
                  <a:srgbClr val="FF2626"/>
                </a:solidFill>
                <a:latin typeface="Alexandria"/>
              </a:rPr>
              <a:t>Conservatism </a:t>
            </a:r>
            <a:r>
              <a:rPr lang="en-US" sz="2000" b="0" i="0" u="none" strike="noStrike" baseline="0" dirty="0">
                <a:solidFill>
                  <a:srgbClr val="000000"/>
                </a:solidFill>
                <a:latin typeface="Alexandria"/>
              </a:rPr>
              <a:t>in accounting means exercising caution in reporting items in the financial statements. Conservatism espouses the following ideas:</a:t>
            </a:r>
          </a:p>
          <a:p>
            <a:pPr algn="just"/>
            <a:r>
              <a:rPr lang="en-US" sz="2000" b="0" i="0" u="none" strike="noStrike" baseline="0" dirty="0">
                <a:solidFill>
                  <a:srgbClr val="000000"/>
                </a:solidFill>
                <a:latin typeface="Alexandria"/>
              </a:rPr>
              <a:t>• Anticipate no gains, but provide for all probable losses.</a:t>
            </a:r>
          </a:p>
          <a:p>
            <a:pPr algn="just"/>
            <a:r>
              <a:rPr lang="en-US" sz="2000" b="0" i="0" u="none" strike="noStrike" baseline="0" dirty="0">
                <a:solidFill>
                  <a:srgbClr val="000000"/>
                </a:solidFill>
                <a:latin typeface="Alexandria"/>
              </a:rPr>
              <a:t>• If in doubt, record an asset at the lowest reasonable amount and a liability at the highest reasonable amount.</a:t>
            </a:r>
          </a:p>
          <a:p>
            <a:pPr algn="just"/>
            <a:r>
              <a:rPr lang="en-US" sz="2000" b="0" i="0" u="none" strike="noStrike" baseline="0" dirty="0">
                <a:solidFill>
                  <a:srgbClr val="000000"/>
                </a:solidFill>
                <a:latin typeface="Alexandria"/>
              </a:rPr>
              <a:t>• When there’s a question, record an expense rather than an asset.</a:t>
            </a:r>
          </a:p>
          <a:p>
            <a:pPr algn="just"/>
            <a:r>
              <a:rPr lang="en-US" sz="2000" b="0" i="0" u="none" strike="noStrike" baseline="0" dirty="0">
                <a:solidFill>
                  <a:srgbClr val="000000"/>
                </a:solidFill>
                <a:latin typeface="Alexandria"/>
              </a:rPr>
              <a:t>• When you are faced with a decision between two possible options, you must choose the option that undervalues, rather than overvalues, your business.</a:t>
            </a:r>
          </a:p>
          <a:p>
            <a:pPr algn="just"/>
            <a:r>
              <a:rPr lang="en-US" sz="2000" b="0" i="0" u="none" strike="noStrike" baseline="0" dirty="0">
                <a:solidFill>
                  <a:srgbClr val="000000"/>
                </a:solidFill>
                <a:latin typeface="Alexandria"/>
              </a:rPr>
              <a:t>The goal of conservatism is to report realistic figures and never overstate assets or net</a:t>
            </a:r>
          </a:p>
          <a:p>
            <a:pPr algn="just"/>
            <a:r>
              <a:rPr lang="en-US" sz="2000" b="0" i="0" u="none" strike="noStrike" baseline="0" dirty="0">
                <a:solidFill>
                  <a:srgbClr val="000000"/>
                </a:solidFill>
                <a:latin typeface="Alexandria"/>
              </a:rPr>
              <a:t>income.</a:t>
            </a:r>
            <a:endParaRPr lang="en-US" sz="2000" dirty="0">
              <a:latin typeface="Alexandria"/>
            </a:endParaRPr>
          </a:p>
        </p:txBody>
      </p:sp>
      <p:pic>
        <p:nvPicPr>
          <p:cNvPr id="6" name="Picture 5">
            <a:extLst>
              <a:ext uri="{FF2B5EF4-FFF2-40B4-BE49-F238E27FC236}">
                <a16:creationId xmlns:a16="http://schemas.microsoft.com/office/drawing/2014/main" id="{DD226D70-05A1-2E04-029C-13D330228C7F}"/>
              </a:ext>
            </a:extLst>
          </p:cNvPr>
          <p:cNvPicPr>
            <a:picLocks noChangeAspect="1"/>
          </p:cNvPicPr>
          <p:nvPr/>
        </p:nvPicPr>
        <p:blipFill>
          <a:blip r:embed="rId4"/>
          <a:stretch>
            <a:fillRect/>
          </a:stretch>
        </p:blipFill>
        <p:spPr>
          <a:xfrm>
            <a:off x="9745446" y="2421948"/>
            <a:ext cx="2349788" cy="1007052"/>
          </a:xfrm>
          <a:prstGeom prst="rect">
            <a:avLst/>
          </a:prstGeom>
        </p:spPr>
      </p:pic>
      <p:sp>
        <p:nvSpPr>
          <p:cNvPr id="8" name="TextBox 7">
            <a:extLst>
              <a:ext uri="{FF2B5EF4-FFF2-40B4-BE49-F238E27FC236}">
                <a16:creationId xmlns:a16="http://schemas.microsoft.com/office/drawing/2014/main" id="{90824D74-204A-3989-8423-188555D2DAB7}"/>
              </a:ext>
            </a:extLst>
          </p:cNvPr>
          <p:cNvSpPr txBox="1"/>
          <p:nvPr/>
        </p:nvSpPr>
        <p:spPr>
          <a:xfrm>
            <a:off x="184776" y="3237418"/>
            <a:ext cx="11636477" cy="3724096"/>
          </a:xfrm>
          <a:prstGeom prst="rect">
            <a:avLst/>
          </a:prstGeom>
          <a:noFill/>
        </p:spPr>
        <p:txBody>
          <a:bodyPr wrap="square">
            <a:spAutoFit/>
          </a:bodyPr>
          <a:lstStyle/>
          <a:p>
            <a:pPr algn="just"/>
            <a:r>
              <a:rPr lang="en-US" sz="2000" b="1" i="0" u="none" strike="noStrike" baseline="0" dirty="0">
                <a:solidFill>
                  <a:srgbClr val="B34000"/>
                </a:solidFill>
                <a:latin typeface="Alexandria"/>
              </a:rPr>
              <a:t>Control Over Merchandise Inventory</a:t>
            </a:r>
          </a:p>
          <a:p>
            <a:pPr algn="just"/>
            <a:r>
              <a:rPr lang="en-US" sz="1800" b="0" i="0" u="none" strike="noStrike" baseline="0" dirty="0">
                <a:solidFill>
                  <a:srgbClr val="000000"/>
                </a:solidFill>
                <a:latin typeface="Alexandria"/>
              </a:rPr>
              <a:t>Maintaining good controls over merchandise inventory is very important for a merchandiser. Good controls ensure that inventory purchases and sales are properly authorized and accounted for by the accounting system. This can be accomplished by taking the following measures:</a:t>
            </a:r>
          </a:p>
          <a:p>
            <a:pPr algn="just"/>
            <a:r>
              <a:rPr lang="en-US" sz="1800" b="0" i="0" u="none" strike="noStrike" baseline="0" dirty="0">
                <a:solidFill>
                  <a:srgbClr val="000000"/>
                </a:solidFill>
                <a:latin typeface="Alexandria"/>
              </a:rPr>
              <a:t>• Ensure merchandise inventory is not purchased without proper authorization, including purchasing only from approved vendors and within acceptable dollar ranges.</a:t>
            </a:r>
          </a:p>
          <a:p>
            <a:pPr algn="just"/>
            <a:r>
              <a:rPr lang="en-US" sz="1800" b="0" i="0" u="none" strike="noStrike" baseline="0" dirty="0">
                <a:solidFill>
                  <a:srgbClr val="000000"/>
                </a:solidFill>
                <a:latin typeface="Alexandria"/>
              </a:rPr>
              <a:t>• After inventory is purchased, the order should be tracked and properly documented when received. At time of delivery, a count of inventory received should be completed and each item should be examined for damage.</a:t>
            </a:r>
          </a:p>
          <a:p>
            <a:pPr algn="just"/>
            <a:r>
              <a:rPr lang="en-US" sz="1800" b="0" i="0" u="none" strike="noStrike" baseline="0" dirty="0">
                <a:solidFill>
                  <a:srgbClr val="000000"/>
                </a:solidFill>
                <a:latin typeface="Alexandria"/>
              </a:rPr>
              <a:t>• Damaged inventory should be properly recorded and then should either be used, disposed of, or returned to the vendor.</a:t>
            </a:r>
          </a:p>
          <a:p>
            <a:pPr algn="just"/>
            <a:r>
              <a:rPr lang="en-US" dirty="0">
                <a:latin typeface="Alexandria"/>
              </a:rPr>
              <a:t>• A physical count of inventory should be completed at least once a year to track inventory shrinkage due to theft, damage, and errors.</a:t>
            </a:r>
          </a:p>
          <a:p>
            <a:pPr algn="just"/>
            <a:r>
              <a:rPr lang="en-US" dirty="0">
                <a:latin typeface="Alexandria"/>
              </a:rPr>
              <a:t>• When sales are made, the inventory sold should be properly recorded and removed from the inventory count. This will prevent the company from running out of inventory, often called a </a:t>
            </a:r>
            <a:r>
              <a:rPr lang="en-US" i="1" dirty="0">
                <a:latin typeface="Alexandria"/>
              </a:rPr>
              <a:t>stockout.</a:t>
            </a:r>
            <a:endParaRPr lang="en-US" dirty="0">
              <a:latin typeface="Alexandria"/>
            </a:endParaRPr>
          </a:p>
        </p:txBody>
      </p:sp>
    </p:spTree>
    <p:extLst>
      <p:ext uri="{BB962C8B-B14F-4D97-AF65-F5344CB8AC3E}">
        <p14:creationId xmlns:p14="http://schemas.microsoft.com/office/powerpoint/2010/main" val="2784680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FCDE5E-3FBA-7D14-2355-0DA147D5A743}"/>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A4AEC130-3EC6-485F-8C74-D734FC8E4F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9760" y="150087"/>
            <a:ext cx="2305141" cy="1076343"/>
          </a:xfrm>
          <a:prstGeom prst="rect">
            <a:avLst/>
          </a:prstGeom>
        </p:spPr>
      </p:pic>
      <p:pic>
        <p:nvPicPr>
          <p:cNvPr id="4" name="Picture 3">
            <a:extLst>
              <a:ext uri="{FF2B5EF4-FFF2-40B4-BE49-F238E27FC236}">
                <a16:creationId xmlns:a16="http://schemas.microsoft.com/office/drawing/2014/main" id="{28637F89-002C-E4BD-9028-BF4E94AC46B0}"/>
              </a:ext>
            </a:extLst>
          </p:cNvPr>
          <p:cNvPicPr>
            <a:picLocks noChangeAspect="1"/>
          </p:cNvPicPr>
          <p:nvPr/>
        </p:nvPicPr>
        <p:blipFill>
          <a:blip r:embed="rId4"/>
          <a:stretch>
            <a:fillRect/>
          </a:stretch>
        </p:blipFill>
        <p:spPr>
          <a:xfrm>
            <a:off x="181799" y="150087"/>
            <a:ext cx="9497961" cy="4046356"/>
          </a:xfrm>
          <a:prstGeom prst="rect">
            <a:avLst/>
          </a:prstGeom>
        </p:spPr>
      </p:pic>
      <p:pic>
        <p:nvPicPr>
          <p:cNvPr id="6" name="Picture 5">
            <a:extLst>
              <a:ext uri="{FF2B5EF4-FFF2-40B4-BE49-F238E27FC236}">
                <a16:creationId xmlns:a16="http://schemas.microsoft.com/office/drawing/2014/main" id="{2A68F8C3-6887-8016-0FA3-D209DC61C17A}"/>
              </a:ext>
            </a:extLst>
          </p:cNvPr>
          <p:cNvPicPr>
            <a:picLocks noChangeAspect="1"/>
          </p:cNvPicPr>
          <p:nvPr/>
        </p:nvPicPr>
        <p:blipFill>
          <a:blip r:embed="rId5"/>
          <a:stretch>
            <a:fillRect/>
          </a:stretch>
        </p:blipFill>
        <p:spPr>
          <a:xfrm>
            <a:off x="181799" y="4474491"/>
            <a:ext cx="9497961" cy="1480315"/>
          </a:xfrm>
          <a:prstGeom prst="rect">
            <a:avLst/>
          </a:prstGeom>
        </p:spPr>
      </p:pic>
      <p:sp>
        <p:nvSpPr>
          <p:cNvPr id="8" name="TextBox 7">
            <a:extLst>
              <a:ext uri="{FF2B5EF4-FFF2-40B4-BE49-F238E27FC236}">
                <a16:creationId xmlns:a16="http://schemas.microsoft.com/office/drawing/2014/main" id="{21CAB8EE-AB77-78F5-49C8-BF50CF764BDC}"/>
              </a:ext>
            </a:extLst>
          </p:cNvPr>
          <p:cNvSpPr txBox="1"/>
          <p:nvPr/>
        </p:nvSpPr>
        <p:spPr>
          <a:xfrm>
            <a:off x="620486" y="6012325"/>
            <a:ext cx="6566719" cy="369332"/>
          </a:xfrm>
          <a:prstGeom prst="rect">
            <a:avLst/>
          </a:prstGeom>
          <a:noFill/>
        </p:spPr>
        <p:txBody>
          <a:bodyPr wrap="square">
            <a:spAutoFit/>
          </a:bodyPr>
          <a:lstStyle/>
          <a:p>
            <a:r>
              <a:rPr lang="en-US" sz="1800" b="0" i="0" u="none" strike="noStrike" baseline="0" dirty="0">
                <a:latin typeface="Alexandria"/>
              </a:rPr>
              <a:t>The consistency principle is most relevant to Ward</a:t>
            </a:r>
            <a:r>
              <a:rPr lang="en-US" sz="1800" b="0" i="0" u="none" strike="noStrike" baseline="0" dirty="0">
                <a:latin typeface="Alexandria"/>
                <a:cs typeface="Times New Roman" panose="02020603050405020304" pitchFamily="18" charset="0"/>
              </a:rPr>
              <a:t>’s decision.</a:t>
            </a:r>
            <a:endParaRPr lang="en-US" dirty="0">
              <a:latin typeface="Alexandria"/>
            </a:endParaRPr>
          </a:p>
        </p:txBody>
      </p:sp>
    </p:spTree>
    <p:extLst>
      <p:ext uri="{BB962C8B-B14F-4D97-AF65-F5344CB8AC3E}">
        <p14:creationId xmlns:p14="http://schemas.microsoft.com/office/powerpoint/2010/main" val="8422352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DAEBD-7671-C806-FB91-0D1E69B7758C}"/>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2C6BA67D-1578-D19E-500F-590E8E764329}"/>
              </a:ext>
            </a:extLst>
          </p:cNvPr>
          <p:cNvSpPr>
            <a:spLocks noGrp="1"/>
          </p:cNvSpPr>
          <p:nvPr>
            <p:ph type="subTitle" idx="1"/>
          </p:nvPr>
        </p:nvSpPr>
        <p:spPr>
          <a:xfrm>
            <a:off x="899653" y="3505200"/>
            <a:ext cx="11120282" cy="903837"/>
          </a:xfrm>
          <a:noFill/>
        </p:spPr>
        <p:txBody>
          <a:bodyPr vert="horz" wrap="square" lIns="0" tIns="0" rIns="0" bIns="0" rtlCol="0" anchor="t" anchorCtr="0">
            <a:spAutoFit/>
          </a:bodyPr>
          <a:lstStyle/>
          <a:p>
            <a:pPr algn="ctr"/>
            <a:r>
              <a:rPr lang="en-US" dirty="0">
                <a:solidFill>
                  <a:schemeClr val="tx1"/>
                </a:solidFill>
              </a:rPr>
              <a:t>Account for merchandise inventory costs under a perpetual</a:t>
            </a:r>
          </a:p>
          <a:p>
            <a:pPr algn="ctr"/>
            <a:r>
              <a:rPr lang="en-US" dirty="0">
                <a:solidFill>
                  <a:schemeClr val="tx1"/>
                </a:solidFill>
              </a:rPr>
              <a:t>inventory system</a:t>
            </a:r>
            <a:endParaRPr lang="en-US" dirty="0">
              <a:solidFill>
                <a:schemeClr val="tx1"/>
              </a:solidFill>
              <a:latin typeface="Alexandria"/>
            </a:endParaRPr>
          </a:p>
        </p:txBody>
      </p:sp>
      <p:sp>
        <p:nvSpPr>
          <p:cNvPr id="7" name="Flowchart: Connector 6">
            <a:extLst>
              <a:ext uri="{FF2B5EF4-FFF2-40B4-BE49-F238E27FC236}">
                <a16:creationId xmlns:a16="http://schemas.microsoft.com/office/drawing/2014/main" id="{D30CBD19-CA59-0E14-B3D4-BB7559AD351B}"/>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defTabSz="913130" fontAlgn="base">
              <a:spcBef>
                <a:spcPct val="0"/>
              </a:spcBef>
              <a:spcAft>
                <a:spcPct val="0"/>
              </a:spcAft>
              <a:defRPr/>
            </a:pPr>
            <a:r>
              <a:rPr lang="en-US" altLang="zh-CN" sz="7200" dirty="0">
                <a:solidFill>
                  <a:schemeClr val="bg1"/>
                </a:solidFill>
                <a:latin typeface="Segoe"/>
                <a:cs typeface="Arial" panose="020B0604020202020204" pitchFamily="34" charset="0"/>
              </a:rPr>
              <a:t>2</a:t>
            </a:r>
          </a:p>
        </p:txBody>
      </p:sp>
      <p:pic>
        <p:nvPicPr>
          <p:cNvPr id="2" name="Graphic 21">
            <a:extLst>
              <a:ext uri="{FF2B5EF4-FFF2-40B4-BE49-F238E27FC236}">
                <a16:creationId xmlns:a16="http://schemas.microsoft.com/office/drawing/2014/main" id="{1BA0CEE0-F0B8-07BF-946C-EB08B63B5F7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555638523"/>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BB74C-D36A-BA41-6839-E650F219DE4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20F7BAA-B6BD-4F96-AD86-882C9C1631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B39E27DC-ED41-9E38-5530-9FDC433FF8B3}"/>
              </a:ext>
            </a:extLst>
          </p:cNvPr>
          <p:cNvSpPr txBox="1"/>
          <p:nvPr/>
        </p:nvSpPr>
        <p:spPr>
          <a:xfrm>
            <a:off x="-1" y="0"/>
            <a:ext cx="10618839" cy="1231106"/>
          </a:xfrm>
          <a:prstGeom prst="rect">
            <a:avLst/>
          </a:prstGeom>
          <a:noFill/>
        </p:spPr>
        <p:txBody>
          <a:bodyPr wrap="square">
            <a:spAutoFit/>
          </a:bodyPr>
          <a:lstStyle/>
          <a:p>
            <a:pPr algn="just"/>
            <a:r>
              <a:rPr lang="en-US" sz="2800" b="1" i="0" u="none" strike="noStrike" baseline="0" dirty="0">
                <a:solidFill>
                  <a:srgbClr val="00A6A6"/>
                </a:solidFill>
                <a:latin typeface="Alexandria"/>
              </a:rPr>
              <a:t>HOW ARE MERCHANDISE INVENTORY COSTS DETERMINED UNDER A PERPETUAL INVENTORY SYSTEM?</a:t>
            </a:r>
          </a:p>
          <a:p>
            <a:pPr algn="just"/>
            <a:r>
              <a:rPr lang="en-US" sz="1800" b="0" i="0" u="none" strike="noStrike" baseline="0" dirty="0">
                <a:solidFill>
                  <a:srgbClr val="000000"/>
                </a:solidFill>
                <a:latin typeface="Alexandria"/>
              </a:rPr>
              <a:t>Previously you learned about merchandise inventory and cost of goods sold. Remember these key equations:</a:t>
            </a:r>
            <a:endParaRPr lang="en-US" dirty="0">
              <a:latin typeface="Alexandria"/>
            </a:endParaRPr>
          </a:p>
        </p:txBody>
      </p:sp>
      <p:sp>
        <p:nvSpPr>
          <p:cNvPr id="7" name="TextBox 6">
            <a:extLst>
              <a:ext uri="{FF2B5EF4-FFF2-40B4-BE49-F238E27FC236}">
                <a16:creationId xmlns:a16="http://schemas.microsoft.com/office/drawing/2014/main" id="{4908CBF1-8760-424A-9659-6E72C6D76DBA}"/>
              </a:ext>
            </a:extLst>
          </p:cNvPr>
          <p:cNvSpPr txBox="1"/>
          <p:nvPr/>
        </p:nvSpPr>
        <p:spPr>
          <a:xfrm>
            <a:off x="0" y="2497805"/>
            <a:ext cx="11931445" cy="1754326"/>
          </a:xfrm>
          <a:prstGeom prst="rect">
            <a:avLst/>
          </a:prstGeom>
          <a:noFill/>
        </p:spPr>
        <p:txBody>
          <a:bodyPr wrap="square">
            <a:spAutoFit/>
          </a:bodyPr>
          <a:lstStyle/>
          <a:p>
            <a:pPr algn="just"/>
            <a:r>
              <a:rPr lang="en-US" sz="1800" b="0" i="0" u="none" strike="noStrike" baseline="0" dirty="0">
                <a:latin typeface="Alexandria"/>
              </a:rPr>
              <a:t>Companies determine the number of units on hand from perpetual inventory records backed up by a physical count. Exhibit 6-1 gives the inventory data for TAB0503, one model of tablets that Smart Touch Learning sells. As shown in this exhibit, Smart Touch Learning began August with 2 TAB0503s in inventory. It purchased 4 more tablets on August 5, bringing the total quantity on hand to 6 (2 + 4). On August 15, it sold 4 tablets, leaving 2 remaining on hand (6 - 4). Smart Touch Learning then purchased 12 more on August 26 and sold 10 on August 31. It had 4 TAB0503s at the end of August (2 + 12 - 10). The company sold each tablet for $500 to its customers.</a:t>
            </a:r>
            <a:endParaRPr lang="en-US" dirty="0">
              <a:latin typeface="Alexandria"/>
            </a:endParaRPr>
          </a:p>
        </p:txBody>
      </p:sp>
      <p:pic>
        <p:nvPicPr>
          <p:cNvPr id="11" name="Picture 10">
            <a:extLst>
              <a:ext uri="{FF2B5EF4-FFF2-40B4-BE49-F238E27FC236}">
                <a16:creationId xmlns:a16="http://schemas.microsoft.com/office/drawing/2014/main" id="{37AD6D23-A1DE-65FB-69A5-328614C46DC9}"/>
              </a:ext>
            </a:extLst>
          </p:cNvPr>
          <p:cNvPicPr>
            <a:picLocks noChangeAspect="1"/>
          </p:cNvPicPr>
          <p:nvPr/>
        </p:nvPicPr>
        <p:blipFill>
          <a:blip r:embed="rId3"/>
          <a:stretch>
            <a:fillRect/>
          </a:stretch>
        </p:blipFill>
        <p:spPr>
          <a:xfrm>
            <a:off x="2067426" y="1559883"/>
            <a:ext cx="6483983" cy="886144"/>
          </a:xfrm>
          <a:prstGeom prst="rect">
            <a:avLst/>
          </a:prstGeom>
        </p:spPr>
      </p:pic>
      <p:pic>
        <p:nvPicPr>
          <p:cNvPr id="13" name="Picture 12">
            <a:extLst>
              <a:ext uri="{FF2B5EF4-FFF2-40B4-BE49-F238E27FC236}">
                <a16:creationId xmlns:a16="http://schemas.microsoft.com/office/drawing/2014/main" id="{08F4D879-67DF-2FE9-6F04-A1B102BD91F6}"/>
              </a:ext>
            </a:extLst>
          </p:cNvPr>
          <p:cNvPicPr>
            <a:picLocks noChangeAspect="1"/>
          </p:cNvPicPr>
          <p:nvPr/>
        </p:nvPicPr>
        <p:blipFill>
          <a:blip r:embed="rId4"/>
          <a:stretch>
            <a:fillRect/>
          </a:stretch>
        </p:blipFill>
        <p:spPr>
          <a:xfrm>
            <a:off x="2067426" y="4289002"/>
            <a:ext cx="6752109" cy="2568998"/>
          </a:xfrm>
          <a:prstGeom prst="rect">
            <a:avLst/>
          </a:prstGeom>
        </p:spPr>
      </p:pic>
    </p:spTree>
    <p:extLst>
      <p:ext uri="{BB962C8B-B14F-4D97-AF65-F5344CB8AC3E}">
        <p14:creationId xmlns:p14="http://schemas.microsoft.com/office/powerpoint/2010/main" val="3433978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03CB8-2098-3CF9-5D40-542AE5589F7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AB21FE2F-9927-7CCD-E5D9-17E2E18C03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EB5EF4C0-3BD2-6210-4805-8112487E4723}"/>
              </a:ext>
            </a:extLst>
          </p:cNvPr>
          <p:cNvSpPr txBox="1"/>
          <p:nvPr/>
        </p:nvSpPr>
        <p:spPr>
          <a:xfrm>
            <a:off x="-1" y="125910"/>
            <a:ext cx="10486103" cy="923330"/>
          </a:xfrm>
          <a:prstGeom prst="rect">
            <a:avLst/>
          </a:prstGeom>
          <a:noFill/>
        </p:spPr>
        <p:txBody>
          <a:bodyPr wrap="square">
            <a:spAutoFit/>
          </a:bodyPr>
          <a:lstStyle/>
          <a:p>
            <a:pPr algn="l"/>
            <a:r>
              <a:rPr lang="en-US" sz="1800" b="0" i="0" u="none" strike="noStrike" baseline="0" dirty="0">
                <a:latin typeface="Alexandria"/>
              </a:rPr>
              <a:t>Measuring inventory cost is easy when prices do not change. For example, looking at Exhibit 6-1, you can see that Smart Touch Learning’s cost per unit remained the same at $350. Therefore, ending inventory and cost of goods sold can be calculated easily.</a:t>
            </a:r>
            <a:endParaRPr lang="en-US" dirty="0">
              <a:latin typeface="Alexandria"/>
            </a:endParaRPr>
          </a:p>
        </p:txBody>
      </p:sp>
      <p:sp>
        <p:nvSpPr>
          <p:cNvPr id="6" name="TextBox 5">
            <a:extLst>
              <a:ext uri="{FF2B5EF4-FFF2-40B4-BE49-F238E27FC236}">
                <a16:creationId xmlns:a16="http://schemas.microsoft.com/office/drawing/2014/main" id="{92CF40B3-607E-73B0-3FCD-A45EFF282CA3}"/>
              </a:ext>
            </a:extLst>
          </p:cNvPr>
          <p:cNvSpPr txBox="1"/>
          <p:nvPr/>
        </p:nvSpPr>
        <p:spPr>
          <a:xfrm>
            <a:off x="-1" y="2690336"/>
            <a:ext cx="12064905" cy="1477328"/>
          </a:xfrm>
          <a:prstGeom prst="rect">
            <a:avLst/>
          </a:prstGeom>
          <a:noFill/>
        </p:spPr>
        <p:txBody>
          <a:bodyPr wrap="square">
            <a:spAutoFit/>
          </a:bodyPr>
          <a:lstStyle/>
          <a:p>
            <a:pPr algn="l"/>
            <a:r>
              <a:rPr lang="en-US" sz="1800" b="0" i="0" u="none" strike="noStrike" baseline="0" dirty="0">
                <a:latin typeface="Alexandria"/>
              </a:rPr>
              <a:t>But what if unit cost does change? For example, what if the cost per unit increased to $360 on August 5 and $380 on August 26, as shown in Exhibit 6-2? When inventory is sold on August 31, how many of the tablets sold cost $350? How many cost $360? And how many cost $380? To compute ending inventory and cost of goods sold, Smart Touch Learning must assign a unit cost to each inventory item. This is done by using one of four inventory costing methods: </a:t>
            </a:r>
            <a:r>
              <a:rPr lang="en-US" sz="1800" b="1" i="0" u="none" strike="noStrike" baseline="0" dirty="0">
                <a:latin typeface="Alexandria"/>
              </a:rPr>
              <a:t>1. </a:t>
            </a:r>
            <a:r>
              <a:rPr lang="en-US" sz="1800" b="0" i="0" u="none" strike="noStrike" baseline="0" dirty="0">
                <a:latin typeface="Alexandria"/>
              </a:rPr>
              <a:t>Specific identification </a:t>
            </a:r>
            <a:r>
              <a:rPr lang="en-US" sz="1800" b="1" i="0" u="none" strike="noStrike" baseline="0" dirty="0">
                <a:latin typeface="Alexandria"/>
              </a:rPr>
              <a:t>2. </a:t>
            </a:r>
            <a:r>
              <a:rPr lang="en-US" sz="1800" b="0" i="0" u="none" strike="noStrike" baseline="0" dirty="0">
                <a:latin typeface="Alexandria"/>
              </a:rPr>
              <a:t>First-in, first-out (FIFO) </a:t>
            </a:r>
            <a:r>
              <a:rPr lang="en-US" sz="1800" b="1" i="0" u="none" strike="noStrike" baseline="0" dirty="0">
                <a:latin typeface="Alexandria"/>
              </a:rPr>
              <a:t>3. </a:t>
            </a:r>
            <a:r>
              <a:rPr lang="en-US" sz="1800" b="0" i="0" u="none" strike="noStrike" baseline="0" dirty="0">
                <a:latin typeface="Alexandria"/>
              </a:rPr>
              <a:t>Last-in, first-out (LIFO) </a:t>
            </a:r>
            <a:r>
              <a:rPr lang="en-US" sz="1800" b="1" i="0" u="none" strike="noStrike" baseline="0" dirty="0">
                <a:latin typeface="Alexandria"/>
              </a:rPr>
              <a:t>4. </a:t>
            </a:r>
            <a:r>
              <a:rPr lang="en-US" sz="1800" b="0" i="0" u="none" strike="noStrike" baseline="0" dirty="0">
                <a:latin typeface="Alexandria"/>
              </a:rPr>
              <a:t>Weighted-average.</a:t>
            </a:r>
            <a:endParaRPr lang="en-US" dirty="0">
              <a:latin typeface="Alexandria"/>
            </a:endParaRPr>
          </a:p>
        </p:txBody>
      </p:sp>
      <p:pic>
        <p:nvPicPr>
          <p:cNvPr id="8" name="Picture 7">
            <a:extLst>
              <a:ext uri="{FF2B5EF4-FFF2-40B4-BE49-F238E27FC236}">
                <a16:creationId xmlns:a16="http://schemas.microsoft.com/office/drawing/2014/main" id="{4AEC3011-2616-E02C-7CBE-476C283F6CC0}"/>
              </a:ext>
            </a:extLst>
          </p:cNvPr>
          <p:cNvPicPr>
            <a:picLocks noChangeAspect="1"/>
          </p:cNvPicPr>
          <p:nvPr/>
        </p:nvPicPr>
        <p:blipFill>
          <a:blip r:embed="rId3"/>
          <a:stretch>
            <a:fillRect/>
          </a:stretch>
        </p:blipFill>
        <p:spPr>
          <a:xfrm>
            <a:off x="2448231" y="1049240"/>
            <a:ext cx="5589638" cy="1641094"/>
          </a:xfrm>
          <a:prstGeom prst="rect">
            <a:avLst/>
          </a:prstGeom>
        </p:spPr>
      </p:pic>
      <p:pic>
        <p:nvPicPr>
          <p:cNvPr id="10" name="Picture 9">
            <a:extLst>
              <a:ext uri="{FF2B5EF4-FFF2-40B4-BE49-F238E27FC236}">
                <a16:creationId xmlns:a16="http://schemas.microsoft.com/office/drawing/2014/main" id="{6F295985-347C-2EC8-0DEE-43C5D1AFD4FC}"/>
              </a:ext>
            </a:extLst>
          </p:cNvPr>
          <p:cNvPicPr>
            <a:picLocks noChangeAspect="1"/>
          </p:cNvPicPr>
          <p:nvPr/>
        </p:nvPicPr>
        <p:blipFill>
          <a:blip r:embed="rId4"/>
          <a:stretch>
            <a:fillRect/>
          </a:stretch>
        </p:blipFill>
        <p:spPr>
          <a:xfrm>
            <a:off x="1887794" y="4331429"/>
            <a:ext cx="6489290" cy="2261099"/>
          </a:xfrm>
          <a:prstGeom prst="rect">
            <a:avLst/>
          </a:prstGeom>
        </p:spPr>
      </p:pic>
    </p:spTree>
    <p:extLst>
      <p:ext uri="{BB962C8B-B14F-4D97-AF65-F5344CB8AC3E}">
        <p14:creationId xmlns:p14="http://schemas.microsoft.com/office/powerpoint/2010/main" val="2117991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97BC8-DEBB-3047-476F-F30BB91E667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56A623A3-CB22-8173-2396-4DF9CBA7F4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247201EF-BE12-0962-A9C8-3B3ED8F41891}"/>
              </a:ext>
            </a:extLst>
          </p:cNvPr>
          <p:cNvSpPr txBox="1"/>
          <p:nvPr/>
        </p:nvSpPr>
        <p:spPr>
          <a:xfrm>
            <a:off x="0" y="43458"/>
            <a:ext cx="10899058" cy="3447098"/>
          </a:xfrm>
          <a:prstGeom prst="rect">
            <a:avLst/>
          </a:prstGeom>
          <a:noFill/>
        </p:spPr>
        <p:txBody>
          <a:bodyPr wrap="square">
            <a:spAutoFit/>
          </a:bodyPr>
          <a:lstStyle/>
          <a:p>
            <a:pPr algn="just"/>
            <a:r>
              <a:rPr lang="en-US" sz="1800" b="0" i="0" u="none" strike="noStrike" baseline="0" dirty="0">
                <a:solidFill>
                  <a:srgbClr val="000000"/>
                </a:solidFill>
                <a:latin typeface="Alexandria"/>
              </a:rPr>
              <a:t>Each </a:t>
            </a:r>
            <a:r>
              <a:rPr lang="en-US" sz="1800" b="1" i="0" u="none" strike="noStrike" baseline="0" dirty="0">
                <a:solidFill>
                  <a:srgbClr val="FF2626"/>
                </a:solidFill>
                <a:latin typeface="Alexandria"/>
              </a:rPr>
              <a:t>inventory costing method </a:t>
            </a:r>
            <a:r>
              <a:rPr lang="en-US" sz="1800" b="0" i="0" u="none" strike="noStrike" baseline="0" dirty="0">
                <a:solidFill>
                  <a:srgbClr val="000000"/>
                </a:solidFill>
                <a:latin typeface="Alexandria"/>
              </a:rPr>
              <a:t>approximates the flow of inventory costs in a business (with the exception of the specific identification method) and is used to determine the amount of cost of goods sold and ending merchandise inventory.</a:t>
            </a:r>
          </a:p>
          <a:p>
            <a:pPr algn="just"/>
            <a:r>
              <a:rPr lang="en-US" sz="2000" b="1" i="0" u="none" strike="noStrike" baseline="0" dirty="0">
                <a:solidFill>
                  <a:srgbClr val="B34000"/>
                </a:solidFill>
                <a:latin typeface="Alexandria"/>
              </a:rPr>
              <a:t>Specific Identification Method</a:t>
            </a:r>
          </a:p>
          <a:p>
            <a:pPr algn="just"/>
            <a:r>
              <a:rPr lang="en-US" sz="1800" b="0" i="0" u="none" strike="noStrike" baseline="0" dirty="0">
                <a:solidFill>
                  <a:srgbClr val="000000"/>
                </a:solidFill>
                <a:latin typeface="Alexandria"/>
              </a:rPr>
              <a:t>The </a:t>
            </a:r>
            <a:r>
              <a:rPr lang="en-US" sz="1800" b="1" i="0" u="none" strike="noStrike" baseline="0" dirty="0">
                <a:solidFill>
                  <a:srgbClr val="FF2626"/>
                </a:solidFill>
                <a:latin typeface="Alexandria"/>
              </a:rPr>
              <a:t>specific identification method </a:t>
            </a:r>
            <a:r>
              <a:rPr lang="en-US" sz="1800" b="0" i="0" u="none" strike="noStrike" baseline="0" dirty="0">
                <a:solidFill>
                  <a:srgbClr val="000000"/>
                </a:solidFill>
                <a:latin typeface="Alexandria"/>
              </a:rPr>
              <a:t>uses the specific cost of each unit of inventory to determine ending inventory and cost of goods sold. In the specific identification method, the company knows exactly which item was sold and exactly what the item cost. This costing method is best for businesses that sell unique, easily identified inventory items, such as automobiles (identified by the vehicle identification number [VIN]), jewels (a specific diamond ring), and real estate (identified by address). For instance, assume that of the 4 tablets</a:t>
            </a:r>
          </a:p>
          <a:p>
            <a:pPr algn="just"/>
            <a:r>
              <a:rPr lang="en-US" sz="1800" b="0" i="0" u="none" strike="noStrike" baseline="0" dirty="0">
                <a:solidFill>
                  <a:srgbClr val="000000"/>
                </a:solidFill>
                <a:latin typeface="Alexandria"/>
              </a:rPr>
              <a:t>sold on August 15, 1 had a cost of $350 and 3 had a cost of $360. As for the August 31 sale, 1 had a cost of $350 and 9 had a cost of $380. Cost of goods sold and ending merchandise inventory can be calculated as shown in Exhibit 6-3.</a:t>
            </a:r>
            <a:endParaRPr lang="en-US" dirty="0">
              <a:latin typeface="Alexandria"/>
            </a:endParaRPr>
          </a:p>
        </p:txBody>
      </p:sp>
      <p:pic>
        <p:nvPicPr>
          <p:cNvPr id="10" name="Picture 9">
            <a:extLst>
              <a:ext uri="{FF2B5EF4-FFF2-40B4-BE49-F238E27FC236}">
                <a16:creationId xmlns:a16="http://schemas.microsoft.com/office/drawing/2014/main" id="{4E4D52EB-A52C-E43F-BC78-A02E238BE1F1}"/>
              </a:ext>
            </a:extLst>
          </p:cNvPr>
          <p:cNvPicPr>
            <a:picLocks noChangeAspect="1"/>
          </p:cNvPicPr>
          <p:nvPr/>
        </p:nvPicPr>
        <p:blipFill>
          <a:blip r:embed="rId3"/>
          <a:stretch>
            <a:fillRect/>
          </a:stretch>
        </p:blipFill>
        <p:spPr>
          <a:xfrm>
            <a:off x="0" y="3620729"/>
            <a:ext cx="8294914" cy="3237271"/>
          </a:xfrm>
          <a:prstGeom prst="rect">
            <a:avLst/>
          </a:prstGeom>
        </p:spPr>
      </p:pic>
      <p:pic>
        <p:nvPicPr>
          <p:cNvPr id="12" name="Picture 11">
            <a:extLst>
              <a:ext uri="{FF2B5EF4-FFF2-40B4-BE49-F238E27FC236}">
                <a16:creationId xmlns:a16="http://schemas.microsoft.com/office/drawing/2014/main" id="{4DE4FBBB-DF82-9F0D-746D-435B13338979}"/>
              </a:ext>
            </a:extLst>
          </p:cNvPr>
          <p:cNvPicPr>
            <a:picLocks noChangeAspect="1"/>
          </p:cNvPicPr>
          <p:nvPr/>
        </p:nvPicPr>
        <p:blipFill>
          <a:blip r:embed="rId4"/>
          <a:stretch>
            <a:fillRect/>
          </a:stretch>
        </p:blipFill>
        <p:spPr>
          <a:xfrm>
            <a:off x="1442653" y="3214272"/>
            <a:ext cx="5513669" cy="406457"/>
          </a:xfrm>
          <a:prstGeom prst="rect">
            <a:avLst/>
          </a:prstGeom>
        </p:spPr>
      </p:pic>
      <p:pic>
        <p:nvPicPr>
          <p:cNvPr id="14" name="Picture 13">
            <a:extLst>
              <a:ext uri="{FF2B5EF4-FFF2-40B4-BE49-F238E27FC236}">
                <a16:creationId xmlns:a16="http://schemas.microsoft.com/office/drawing/2014/main" id="{A3FDF47D-5236-94F8-31A1-249E6EE5666E}"/>
              </a:ext>
            </a:extLst>
          </p:cNvPr>
          <p:cNvPicPr>
            <a:picLocks noChangeAspect="1"/>
          </p:cNvPicPr>
          <p:nvPr/>
        </p:nvPicPr>
        <p:blipFill>
          <a:blip r:embed="rId5"/>
          <a:stretch>
            <a:fillRect/>
          </a:stretch>
        </p:blipFill>
        <p:spPr>
          <a:xfrm>
            <a:off x="8491581" y="3842043"/>
            <a:ext cx="3377381" cy="2496603"/>
          </a:xfrm>
          <a:prstGeom prst="rect">
            <a:avLst/>
          </a:prstGeom>
        </p:spPr>
      </p:pic>
    </p:spTree>
    <p:extLst>
      <p:ext uri="{BB962C8B-B14F-4D97-AF65-F5344CB8AC3E}">
        <p14:creationId xmlns:p14="http://schemas.microsoft.com/office/powerpoint/2010/main" val="22124328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E7322-3D4F-4C66-00FD-EF8D357E457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C836562-5C71-4998-F8D8-BD87A871DD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F1AFBE5F-1E79-F689-3FD4-DDB6538CA043}"/>
              </a:ext>
            </a:extLst>
          </p:cNvPr>
          <p:cNvSpPr txBox="1"/>
          <p:nvPr/>
        </p:nvSpPr>
        <p:spPr>
          <a:xfrm>
            <a:off x="0" y="0"/>
            <a:ext cx="10294374" cy="1477328"/>
          </a:xfrm>
          <a:prstGeom prst="rect">
            <a:avLst/>
          </a:prstGeom>
          <a:noFill/>
        </p:spPr>
        <p:txBody>
          <a:bodyPr wrap="square">
            <a:spAutoFit/>
          </a:bodyPr>
          <a:lstStyle/>
          <a:p>
            <a:pPr algn="just"/>
            <a:r>
              <a:rPr lang="en-US" sz="1800" b="0" i="0" u="none" strike="noStrike" baseline="0" dirty="0">
                <a:latin typeface="Alexandria"/>
              </a:rPr>
              <a:t>Notice that under the specific identification method, when inventory is sold, a specific cost is assigned to it. For example, on the August 15 sale, Smart Touch Learning knew that it had sold 1 unit costing $350 and 3 units costing $360. This left 1 unit (2 - 1) at $350 and 1 unit (4 - 3) at $360 in ending inventory. This method requires the business to keep detailed records of inventory sales and purchases and to also be able to carefully identify the inventory that is sold.</a:t>
            </a:r>
            <a:endParaRPr lang="en-US" dirty="0">
              <a:latin typeface="Alexandria"/>
            </a:endParaRPr>
          </a:p>
        </p:txBody>
      </p:sp>
      <p:sp>
        <p:nvSpPr>
          <p:cNvPr id="6" name="TextBox 5">
            <a:extLst>
              <a:ext uri="{FF2B5EF4-FFF2-40B4-BE49-F238E27FC236}">
                <a16:creationId xmlns:a16="http://schemas.microsoft.com/office/drawing/2014/main" id="{7D6F9B57-4B94-C06F-FF1A-8E93B33AAF7B}"/>
              </a:ext>
            </a:extLst>
          </p:cNvPr>
          <p:cNvSpPr txBox="1"/>
          <p:nvPr/>
        </p:nvSpPr>
        <p:spPr>
          <a:xfrm>
            <a:off x="-1" y="1552203"/>
            <a:ext cx="10161639" cy="1785104"/>
          </a:xfrm>
          <a:prstGeom prst="rect">
            <a:avLst/>
          </a:prstGeom>
          <a:noFill/>
        </p:spPr>
        <p:txBody>
          <a:bodyPr wrap="square">
            <a:spAutoFit/>
          </a:bodyPr>
          <a:lstStyle/>
          <a:p>
            <a:pPr algn="l"/>
            <a:r>
              <a:rPr lang="en-US" sz="2000" b="1" i="0" u="none" strike="noStrike" baseline="0" dirty="0">
                <a:solidFill>
                  <a:srgbClr val="B34000"/>
                </a:solidFill>
                <a:latin typeface="FrutigerLTCom-Bold"/>
              </a:rPr>
              <a:t>First-In, First-Out (FIFO) Method</a:t>
            </a:r>
          </a:p>
          <a:p>
            <a:pPr algn="l"/>
            <a:r>
              <a:rPr lang="en-US" sz="1800" b="0" i="0" u="none" strike="noStrike" baseline="0" dirty="0">
                <a:solidFill>
                  <a:srgbClr val="000000"/>
                </a:solidFill>
                <a:latin typeface="GaramondMTPro-Regular"/>
              </a:rPr>
              <a:t>Under the </a:t>
            </a:r>
            <a:r>
              <a:rPr lang="en-US" sz="1800" b="1" i="0" u="none" strike="noStrike" baseline="0" dirty="0">
                <a:solidFill>
                  <a:srgbClr val="FF2626"/>
                </a:solidFill>
                <a:latin typeface="GaramondMTPro-Bold"/>
              </a:rPr>
              <a:t>first-in, first-out (FIFO) method</a:t>
            </a:r>
            <a:r>
              <a:rPr lang="en-US" sz="1800" b="0" i="0" u="none" strike="noStrike" baseline="0" dirty="0">
                <a:solidFill>
                  <a:srgbClr val="000000"/>
                </a:solidFill>
                <a:latin typeface="GaramondMTPro-Regular"/>
              </a:rPr>
              <a:t>, the cost of goods sold is based on the oldest purchases—that is, the first units to come in are assumed to be the first units to go out (sold). In Exhibit 6-4, this is illustrated by the cost of goods sold coming from the </a:t>
            </a:r>
            <a:r>
              <a:rPr lang="en-US" sz="1800" b="0" i="1" u="none" strike="noStrike" baseline="0" dirty="0">
                <a:solidFill>
                  <a:srgbClr val="000000"/>
                </a:solidFill>
                <a:latin typeface="GaramondMTPro-Italic"/>
              </a:rPr>
              <a:t>first </a:t>
            </a:r>
            <a:r>
              <a:rPr lang="en-US" sz="1800" b="0" i="0" u="none" strike="noStrike" baseline="0" dirty="0">
                <a:solidFill>
                  <a:srgbClr val="000000"/>
                </a:solidFill>
                <a:latin typeface="GaramondMTPro-Regular"/>
              </a:rPr>
              <a:t>goods purchased, which are from the August 1 beginning inventory. FIFO costing is consistent with the physical movement of inventory (for most companies). That is, under the FIFO inventory costing method, companies sell their oldest inventory first.</a:t>
            </a:r>
            <a:endParaRPr lang="en-US" dirty="0"/>
          </a:p>
        </p:txBody>
      </p:sp>
      <p:pic>
        <p:nvPicPr>
          <p:cNvPr id="8" name="Picture 7">
            <a:extLst>
              <a:ext uri="{FF2B5EF4-FFF2-40B4-BE49-F238E27FC236}">
                <a16:creationId xmlns:a16="http://schemas.microsoft.com/office/drawing/2014/main" id="{9D1F2BBA-E714-D9B8-3C5A-323CFFF1F925}"/>
              </a:ext>
            </a:extLst>
          </p:cNvPr>
          <p:cNvPicPr>
            <a:picLocks noChangeAspect="1"/>
          </p:cNvPicPr>
          <p:nvPr/>
        </p:nvPicPr>
        <p:blipFill>
          <a:blip r:embed="rId3"/>
          <a:stretch>
            <a:fillRect/>
          </a:stretch>
        </p:blipFill>
        <p:spPr>
          <a:xfrm>
            <a:off x="639957" y="3428999"/>
            <a:ext cx="7600108" cy="3252019"/>
          </a:xfrm>
          <a:prstGeom prst="rect">
            <a:avLst/>
          </a:prstGeom>
        </p:spPr>
      </p:pic>
      <p:pic>
        <p:nvPicPr>
          <p:cNvPr id="10" name="Picture 9">
            <a:extLst>
              <a:ext uri="{FF2B5EF4-FFF2-40B4-BE49-F238E27FC236}">
                <a16:creationId xmlns:a16="http://schemas.microsoft.com/office/drawing/2014/main" id="{185AFE9A-16EA-B5BD-9D9A-00B28BCA6A2E}"/>
              </a:ext>
            </a:extLst>
          </p:cNvPr>
          <p:cNvPicPr>
            <a:picLocks noChangeAspect="1"/>
          </p:cNvPicPr>
          <p:nvPr/>
        </p:nvPicPr>
        <p:blipFill>
          <a:blip r:embed="rId4"/>
          <a:stretch>
            <a:fillRect/>
          </a:stretch>
        </p:blipFill>
        <p:spPr>
          <a:xfrm>
            <a:off x="8514245" y="3849363"/>
            <a:ext cx="2581019" cy="1456433"/>
          </a:xfrm>
          <a:prstGeom prst="rect">
            <a:avLst/>
          </a:prstGeom>
        </p:spPr>
      </p:pic>
    </p:spTree>
    <p:extLst>
      <p:ext uri="{BB962C8B-B14F-4D97-AF65-F5344CB8AC3E}">
        <p14:creationId xmlns:p14="http://schemas.microsoft.com/office/powerpoint/2010/main" val="3815019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76B1CB-E778-566D-D942-E66F9172780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1ABAED4-92FA-68DE-E5C7-F439BBCDD2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BE1760AE-2FE4-0F80-DDAF-2381828FBE96}"/>
              </a:ext>
            </a:extLst>
          </p:cNvPr>
          <p:cNvSpPr txBox="1"/>
          <p:nvPr/>
        </p:nvSpPr>
        <p:spPr>
          <a:xfrm>
            <a:off x="0" y="0"/>
            <a:ext cx="10755270" cy="4247317"/>
          </a:xfrm>
          <a:prstGeom prst="rect">
            <a:avLst/>
          </a:prstGeom>
          <a:noFill/>
        </p:spPr>
        <p:txBody>
          <a:bodyPr wrap="square">
            <a:spAutoFit/>
          </a:bodyPr>
          <a:lstStyle/>
          <a:p>
            <a:pPr algn="just"/>
            <a:r>
              <a:rPr lang="en-US" sz="1800" b="0" i="0" u="none" strike="noStrike" baseline="0" dirty="0">
                <a:solidFill>
                  <a:srgbClr val="000000"/>
                </a:solidFill>
                <a:latin typeface="Alexandria"/>
              </a:rPr>
              <a:t>Smart Touch Learning began August with 2 TAB0503s that cost $350 each. After the August 5 purchase, the inventory on hand consists of 6 units (2 + 4). On August 15, the company sold 4 units. Under FIFO, the first 2 units sold had the oldest cost ($350 per unit). The next 2 units sold cost $360 each. That leaves 2 units in inventory on August 15 at $360 each. The remainder of the inventory record follows the same pattern. Consider the sale on August 31 of 10 units. The oldest cost is from August 5 (2 units @ $360). The next oldest</a:t>
            </a:r>
          </a:p>
          <a:p>
            <a:pPr algn="just"/>
            <a:r>
              <a:rPr lang="en-US" sz="1800" b="0" i="0" u="none" strike="noStrike" baseline="0" dirty="0">
                <a:solidFill>
                  <a:srgbClr val="000000"/>
                </a:solidFill>
                <a:latin typeface="Alexandria"/>
              </a:rPr>
              <a:t>cost is from the August 26 purchase at $380 each (8 units @ $380). This leaves 4 units in inventory on August 31 at $380 each.</a:t>
            </a:r>
          </a:p>
          <a:p>
            <a:pPr algn="just"/>
            <a:r>
              <a:rPr lang="en-US" sz="1800" b="0" i="0" u="none" strike="noStrike" baseline="0" dirty="0">
                <a:solidFill>
                  <a:srgbClr val="000000"/>
                </a:solidFill>
                <a:latin typeface="Alexandria"/>
              </a:rPr>
              <a:t>The FIFO monthly summary at August 31 is as follows:</a:t>
            </a:r>
          </a:p>
          <a:p>
            <a:pPr algn="just"/>
            <a:r>
              <a:rPr lang="en-US" sz="1800" b="0" i="0" u="none" strike="noStrike" baseline="0" dirty="0">
                <a:solidFill>
                  <a:srgbClr val="000000"/>
                </a:solidFill>
                <a:latin typeface="Alexandria"/>
              </a:rPr>
              <a:t>• Cost of goods sold: 14 units that cost a total of $5,180.</a:t>
            </a:r>
          </a:p>
          <a:p>
            <a:pPr algn="just"/>
            <a:r>
              <a:rPr lang="en-US" sz="1800" b="0" i="0" u="none" strike="noStrike" baseline="0" dirty="0">
                <a:solidFill>
                  <a:srgbClr val="000000"/>
                </a:solidFill>
                <a:latin typeface="Alexandria"/>
              </a:rPr>
              <a:t>• Ending inventory: 4 units that cost a total of $1,520.</a:t>
            </a:r>
          </a:p>
          <a:p>
            <a:pPr algn="just"/>
            <a:r>
              <a:rPr lang="en-US" sz="1800" b="0" i="0" u="none" strike="noStrike" baseline="0" dirty="0">
                <a:solidFill>
                  <a:srgbClr val="000000"/>
                </a:solidFill>
                <a:latin typeface="Alexandria"/>
              </a:rPr>
              <a:t>Notice the total cost of goods sold of $5,180 plus the total ending inventory of $1,520 equals the total </a:t>
            </a:r>
            <a:r>
              <a:rPr lang="en-US" sz="1800" b="1" i="0" u="none" strike="noStrike" baseline="0" dirty="0">
                <a:solidFill>
                  <a:srgbClr val="FF2626"/>
                </a:solidFill>
                <a:latin typeface="Alexandria"/>
              </a:rPr>
              <a:t>cost of goods available for sale </a:t>
            </a:r>
            <a:r>
              <a:rPr lang="en-US" sz="1800" b="0" i="0" u="none" strike="noStrike" baseline="0" dirty="0">
                <a:solidFill>
                  <a:srgbClr val="000000"/>
                </a:solidFill>
                <a:latin typeface="Alexandria"/>
              </a:rPr>
              <a:t>during August of $6,700 [(2 units @ $350) + (4 units @ $360) + (12 units @ $380)]. Cost of goods available for sale represents the total cost of merchandise inventory that is available for sale during the time period. Smart Touch Learning measures cost of goods sold and ending merchandise inventory in this manner to prepare its financial statements.</a:t>
            </a:r>
            <a:endParaRPr lang="en-US" dirty="0">
              <a:latin typeface="Alexandria"/>
            </a:endParaRPr>
          </a:p>
        </p:txBody>
      </p:sp>
      <p:pic>
        <p:nvPicPr>
          <p:cNvPr id="6" name="Picture 5">
            <a:extLst>
              <a:ext uri="{FF2B5EF4-FFF2-40B4-BE49-F238E27FC236}">
                <a16:creationId xmlns:a16="http://schemas.microsoft.com/office/drawing/2014/main" id="{63A31656-F9E9-76C4-250A-CC3936295D4A}"/>
              </a:ext>
            </a:extLst>
          </p:cNvPr>
          <p:cNvPicPr>
            <a:picLocks noChangeAspect="1"/>
          </p:cNvPicPr>
          <p:nvPr/>
        </p:nvPicPr>
        <p:blipFill>
          <a:blip r:embed="rId3"/>
          <a:stretch>
            <a:fillRect/>
          </a:stretch>
        </p:blipFill>
        <p:spPr>
          <a:xfrm>
            <a:off x="9690483" y="1754984"/>
            <a:ext cx="2374422" cy="914474"/>
          </a:xfrm>
          <a:prstGeom prst="rect">
            <a:avLst/>
          </a:prstGeom>
        </p:spPr>
      </p:pic>
      <p:sp>
        <p:nvSpPr>
          <p:cNvPr id="8" name="TextBox 7">
            <a:extLst>
              <a:ext uri="{FF2B5EF4-FFF2-40B4-BE49-F238E27FC236}">
                <a16:creationId xmlns:a16="http://schemas.microsoft.com/office/drawing/2014/main" id="{4D265CAC-1024-3262-1136-0BDECC629B23}"/>
              </a:ext>
            </a:extLst>
          </p:cNvPr>
          <p:cNvSpPr txBox="1"/>
          <p:nvPr/>
        </p:nvSpPr>
        <p:spPr>
          <a:xfrm>
            <a:off x="0" y="4458988"/>
            <a:ext cx="11444748" cy="1261884"/>
          </a:xfrm>
          <a:prstGeom prst="rect">
            <a:avLst/>
          </a:prstGeom>
          <a:noFill/>
        </p:spPr>
        <p:txBody>
          <a:bodyPr wrap="square">
            <a:spAutoFit/>
          </a:bodyPr>
          <a:lstStyle/>
          <a:p>
            <a:pPr algn="l"/>
            <a:r>
              <a:rPr lang="en-US" sz="1600" b="1" i="0" u="none" strike="noStrike" baseline="0" dirty="0">
                <a:solidFill>
                  <a:schemeClr val="accent1"/>
                </a:solidFill>
                <a:latin typeface="Alexandria"/>
              </a:rPr>
              <a:t>Journal Entries Under FIFO</a:t>
            </a:r>
          </a:p>
          <a:p>
            <a:pPr algn="l"/>
            <a:r>
              <a:rPr lang="en-US" sz="2000" b="0" i="0" u="none" strike="noStrike" baseline="0" dirty="0">
                <a:solidFill>
                  <a:srgbClr val="000000"/>
                </a:solidFill>
                <a:latin typeface="Alexandria"/>
              </a:rPr>
              <a:t>The journal entries under FIFO are presented below. We assume all purchases and sales of inventory are on account. The amounts unique to FIFO are shown in blue for emphasis. All other amounts are the same for all four inventory methods.</a:t>
            </a:r>
            <a:endParaRPr lang="en-US" sz="2000" dirty="0">
              <a:latin typeface="Alexandria"/>
            </a:endParaRPr>
          </a:p>
        </p:txBody>
      </p:sp>
    </p:spTree>
    <p:extLst>
      <p:ext uri="{BB962C8B-B14F-4D97-AF65-F5344CB8AC3E}">
        <p14:creationId xmlns:p14="http://schemas.microsoft.com/office/powerpoint/2010/main" val="2275810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B156C-B681-A5C6-4D4D-DEE56F546E61}"/>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F695CA6-F38A-FA45-77B3-BB2F41F578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E3B4C71F-D134-624A-921D-7C7648F033D5}"/>
              </a:ext>
            </a:extLst>
          </p:cNvPr>
          <p:cNvPicPr>
            <a:picLocks noChangeAspect="1"/>
          </p:cNvPicPr>
          <p:nvPr/>
        </p:nvPicPr>
        <p:blipFill>
          <a:blip r:embed="rId3"/>
          <a:stretch>
            <a:fillRect/>
          </a:stretch>
        </p:blipFill>
        <p:spPr>
          <a:xfrm>
            <a:off x="0" y="0"/>
            <a:ext cx="10629900" cy="6858000"/>
          </a:xfrm>
          <a:prstGeom prst="rect">
            <a:avLst/>
          </a:prstGeom>
        </p:spPr>
      </p:pic>
    </p:spTree>
    <p:extLst>
      <p:ext uri="{BB962C8B-B14F-4D97-AF65-F5344CB8AC3E}">
        <p14:creationId xmlns:p14="http://schemas.microsoft.com/office/powerpoint/2010/main" val="387978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2DE0F0-0DAC-EE03-E56E-EA4099AFC94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5C07EC04-E4A9-AF13-DFC8-D28592C8D2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507971C3-EFB0-A1AD-A7E2-D73E0580B3E3}"/>
              </a:ext>
            </a:extLst>
          </p:cNvPr>
          <p:cNvSpPr txBox="1"/>
          <p:nvPr/>
        </p:nvSpPr>
        <p:spPr>
          <a:xfrm>
            <a:off x="0" y="0"/>
            <a:ext cx="9733935" cy="3447098"/>
          </a:xfrm>
          <a:prstGeom prst="rect">
            <a:avLst/>
          </a:prstGeom>
          <a:noFill/>
        </p:spPr>
        <p:txBody>
          <a:bodyPr wrap="square">
            <a:spAutoFit/>
          </a:bodyPr>
          <a:lstStyle/>
          <a:p>
            <a:pPr algn="just"/>
            <a:r>
              <a:rPr lang="en-US" sz="1800" b="0" i="0" u="none" strike="noStrike" baseline="0" dirty="0">
                <a:solidFill>
                  <a:srgbClr val="000000"/>
                </a:solidFill>
                <a:latin typeface="Alexandria"/>
              </a:rPr>
              <a:t>For example, on August 5, Smart Touch Learning purchased $1,440 of inventory and made the first journal entry. On August 15, the company sold 4 TAB0503s for the sales price of $500 each. Smart Touch Learning recorded the sale, $2,000, and the cost of goods sold, $1,420 (calculated in Exhibit 6-4 as 2 units @ $350 plus 2 units @</a:t>
            </a:r>
          </a:p>
          <a:p>
            <a:pPr algn="just"/>
            <a:r>
              <a:rPr lang="en-US" sz="1800" b="0" i="0" u="none" strike="noStrike" baseline="0" dirty="0">
                <a:solidFill>
                  <a:srgbClr val="000000"/>
                </a:solidFill>
                <a:latin typeface="Alexandria"/>
              </a:rPr>
              <a:t>$360). The remaining journal entries (August 26 and 31) follow the inventory data in Exhibit 6-4.</a:t>
            </a:r>
          </a:p>
          <a:p>
            <a:pPr algn="just"/>
            <a:r>
              <a:rPr lang="en-US" sz="2000" b="1" i="0" u="none" strike="noStrike" baseline="0" dirty="0">
                <a:solidFill>
                  <a:srgbClr val="B34000"/>
                </a:solidFill>
                <a:latin typeface="Alexandria"/>
              </a:rPr>
              <a:t>Last-In, First-Out (LIFO) Method</a:t>
            </a:r>
          </a:p>
          <a:p>
            <a:r>
              <a:rPr lang="en-US" sz="1800" b="0" i="0" u="none" strike="noStrike" baseline="0" dirty="0">
                <a:solidFill>
                  <a:srgbClr val="000000"/>
                </a:solidFill>
                <a:latin typeface="Alexandria"/>
              </a:rPr>
              <a:t>Last-in, first-out (LIFO) is the opposite of FIFO. Under the </a:t>
            </a:r>
            <a:r>
              <a:rPr lang="en-US" sz="1800" b="1" i="0" u="none" strike="noStrike" baseline="0" dirty="0">
                <a:solidFill>
                  <a:srgbClr val="FF2626"/>
                </a:solidFill>
                <a:latin typeface="Alexandria"/>
              </a:rPr>
              <a:t>last-in, first-out (LIFO) method</a:t>
            </a:r>
            <a:r>
              <a:rPr lang="en-US" sz="1800" b="0" i="0" u="none" strike="noStrike" baseline="0" dirty="0">
                <a:solidFill>
                  <a:srgbClr val="000000"/>
                </a:solidFill>
                <a:latin typeface="Alexandria"/>
              </a:rPr>
              <a:t>, ending inventory comes from the oldest costs (beginning inventory and earliest purchases) of the period. The cost of goods sold is based on the most recent purchases (new costs)—that is, the last units in are assumed to be the first units sold. This is illustrated by the cost of goods sold for the August 31 sale coming from the </a:t>
            </a:r>
            <a:r>
              <a:rPr lang="en-US" sz="1800" b="0" i="1" u="none" strike="noStrike" baseline="0" dirty="0">
                <a:solidFill>
                  <a:srgbClr val="000000"/>
                </a:solidFill>
                <a:latin typeface="Alexandria"/>
              </a:rPr>
              <a:t>last </a:t>
            </a:r>
            <a:r>
              <a:rPr lang="en-US" sz="1800" b="0" i="0" u="none" strike="noStrike" baseline="0" dirty="0">
                <a:solidFill>
                  <a:srgbClr val="000000"/>
                </a:solidFill>
                <a:latin typeface="Alexandria"/>
              </a:rPr>
              <a:t>goods in the </a:t>
            </a:r>
            <a:r>
              <a:rPr lang="en-US" dirty="0"/>
              <a:t>warehouse—the August 26 purchase in Exhibit 6-5. Under the LIFO inventory costing method, companies sell their newest inventory first.</a:t>
            </a:r>
            <a:endParaRPr lang="en-US" dirty="0">
              <a:latin typeface="Alexandria"/>
            </a:endParaRPr>
          </a:p>
        </p:txBody>
      </p:sp>
      <p:pic>
        <p:nvPicPr>
          <p:cNvPr id="6" name="Picture 5">
            <a:extLst>
              <a:ext uri="{FF2B5EF4-FFF2-40B4-BE49-F238E27FC236}">
                <a16:creationId xmlns:a16="http://schemas.microsoft.com/office/drawing/2014/main" id="{F43D8D45-2E81-C586-E049-9137420249FD}"/>
              </a:ext>
            </a:extLst>
          </p:cNvPr>
          <p:cNvPicPr>
            <a:picLocks noChangeAspect="1"/>
          </p:cNvPicPr>
          <p:nvPr/>
        </p:nvPicPr>
        <p:blipFill>
          <a:blip r:embed="rId3"/>
          <a:stretch>
            <a:fillRect/>
          </a:stretch>
        </p:blipFill>
        <p:spPr>
          <a:xfrm>
            <a:off x="9733935" y="796962"/>
            <a:ext cx="2458065" cy="1931490"/>
          </a:xfrm>
          <a:prstGeom prst="rect">
            <a:avLst/>
          </a:prstGeom>
        </p:spPr>
      </p:pic>
      <p:pic>
        <p:nvPicPr>
          <p:cNvPr id="8" name="Picture 7">
            <a:extLst>
              <a:ext uri="{FF2B5EF4-FFF2-40B4-BE49-F238E27FC236}">
                <a16:creationId xmlns:a16="http://schemas.microsoft.com/office/drawing/2014/main" id="{4E67C4E4-4D87-0DB3-9984-EC30934C6387}"/>
              </a:ext>
            </a:extLst>
          </p:cNvPr>
          <p:cNvPicPr>
            <a:picLocks noChangeAspect="1"/>
          </p:cNvPicPr>
          <p:nvPr/>
        </p:nvPicPr>
        <p:blipFill>
          <a:blip r:embed="rId4"/>
          <a:stretch>
            <a:fillRect/>
          </a:stretch>
        </p:blipFill>
        <p:spPr>
          <a:xfrm>
            <a:off x="1106129" y="3429000"/>
            <a:ext cx="8627806" cy="3429000"/>
          </a:xfrm>
          <a:prstGeom prst="rect">
            <a:avLst/>
          </a:prstGeom>
        </p:spPr>
      </p:pic>
    </p:spTree>
    <p:extLst>
      <p:ext uri="{BB962C8B-B14F-4D97-AF65-F5344CB8AC3E}">
        <p14:creationId xmlns:p14="http://schemas.microsoft.com/office/powerpoint/2010/main" val="617083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4013BB-923F-2521-F3A2-95529048947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8E5A1B8D-DC4C-850D-1F37-C30A277BFE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7E9D3D35-1E2F-25F7-137D-A6E9CCBFFA20}"/>
              </a:ext>
            </a:extLst>
          </p:cNvPr>
          <p:cNvSpPr txBox="1"/>
          <p:nvPr/>
        </p:nvSpPr>
        <p:spPr>
          <a:xfrm>
            <a:off x="0" y="89625"/>
            <a:ext cx="10648335" cy="3908762"/>
          </a:xfrm>
          <a:prstGeom prst="rect">
            <a:avLst/>
          </a:prstGeom>
          <a:noFill/>
        </p:spPr>
        <p:txBody>
          <a:bodyPr wrap="square">
            <a:spAutoFit/>
          </a:bodyPr>
          <a:lstStyle/>
          <a:p>
            <a:pPr algn="just"/>
            <a:r>
              <a:rPr lang="en-US" sz="1800" b="0" i="0" u="none" strike="noStrike" baseline="0" dirty="0">
                <a:solidFill>
                  <a:srgbClr val="000000"/>
                </a:solidFill>
                <a:latin typeface="Alexandria"/>
              </a:rPr>
              <a:t>Again, Smart Touch Learning had 2 TAB0503s at the beginning. After the purchase on August 5, the company holds 6 units of inventory (2 units @ $350 plus 4 units @ $360). On August 15, Smart Touch Learning sells 4 units. Under LIFO, the cost of goods sold always comes from the most recent purchase (4 units @ $360). That leaves 2 TAB0503s in inventory on August 15 (2 units @ $350).</a:t>
            </a:r>
          </a:p>
          <a:p>
            <a:pPr algn="just"/>
            <a:r>
              <a:rPr lang="en-US" sz="1800" b="0" i="0" u="none" strike="noStrike" baseline="0" dirty="0">
                <a:solidFill>
                  <a:srgbClr val="000000"/>
                </a:solidFill>
                <a:latin typeface="Alexandria"/>
              </a:rPr>
              <a:t>The purchase of 12 units on August 26 adds a new $380 layer to inventory. Now inventory holds 14 units.</a:t>
            </a:r>
          </a:p>
          <a:p>
            <a:pPr algn="just"/>
            <a:r>
              <a:rPr lang="en-US" sz="1800" b="0" i="0" u="none" strike="noStrike" baseline="0" dirty="0">
                <a:solidFill>
                  <a:srgbClr val="000000"/>
                </a:solidFill>
                <a:latin typeface="Alexandria"/>
              </a:rPr>
              <a:t>Then the sale of 10 units on August 31 peels back units in LIFO order (10 units @ $380). The LIFO monthly summary at August 31 is as follows:</a:t>
            </a:r>
          </a:p>
          <a:p>
            <a:pPr algn="just"/>
            <a:r>
              <a:rPr lang="en-US" sz="1800" b="0" i="0" u="none" strike="noStrike" baseline="0" dirty="0">
                <a:solidFill>
                  <a:srgbClr val="000000"/>
                </a:solidFill>
                <a:latin typeface="Alexandria"/>
              </a:rPr>
              <a:t>• Cost of goods sold: 14 units that cost a total of $5,240.</a:t>
            </a:r>
          </a:p>
          <a:p>
            <a:pPr algn="just"/>
            <a:r>
              <a:rPr lang="en-US" sz="1800" b="0" i="0" u="none" strike="noStrike" baseline="0" dirty="0">
                <a:solidFill>
                  <a:srgbClr val="000000"/>
                </a:solidFill>
                <a:latin typeface="Alexandria"/>
              </a:rPr>
              <a:t>• Ending inventory: 4 units that cost a total of $1,460.</a:t>
            </a:r>
          </a:p>
          <a:p>
            <a:pPr algn="just"/>
            <a:r>
              <a:rPr lang="en-US" sz="1800" b="0" i="0" u="none" strike="noStrike" baseline="0" dirty="0">
                <a:solidFill>
                  <a:srgbClr val="000000"/>
                </a:solidFill>
                <a:latin typeface="Alexandria"/>
              </a:rPr>
              <a:t>Under LIFO, Smart Touch Learning could measure cost of goods sold and ending</a:t>
            </a:r>
          </a:p>
          <a:p>
            <a:pPr algn="just"/>
            <a:r>
              <a:rPr lang="en-US" sz="1800" b="0" i="0" u="none" strike="noStrike" baseline="0" dirty="0">
                <a:solidFill>
                  <a:srgbClr val="000000"/>
                </a:solidFill>
                <a:latin typeface="Alexandria"/>
              </a:rPr>
              <a:t>inventory in this manner to prepare its financial statements.</a:t>
            </a:r>
          </a:p>
          <a:p>
            <a:pPr algn="just"/>
            <a:r>
              <a:rPr lang="en-US" sz="1400" b="1" i="0" u="none" strike="noStrike" baseline="0" dirty="0">
                <a:solidFill>
                  <a:schemeClr val="accent1"/>
                </a:solidFill>
                <a:latin typeface="Alexandria"/>
              </a:rPr>
              <a:t>Journal Entries Under LIFO</a:t>
            </a:r>
          </a:p>
          <a:p>
            <a:pPr algn="just"/>
            <a:r>
              <a:rPr lang="en-US" sz="1800" b="0" i="0" u="none" strike="noStrike" baseline="0" dirty="0">
                <a:solidFill>
                  <a:srgbClr val="000000"/>
                </a:solidFill>
                <a:latin typeface="Alexandria"/>
              </a:rPr>
              <a:t>The journal entries under LIFO follow. We assume all purchases and sales of inventory </a:t>
            </a:r>
          </a:p>
          <a:p>
            <a:pPr algn="just"/>
            <a:r>
              <a:rPr lang="en-US" sz="1800" b="0" i="0" u="none" strike="noStrike" baseline="0" dirty="0">
                <a:solidFill>
                  <a:srgbClr val="000000"/>
                </a:solidFill>
                <a:latin typeface="Alexandria"/>
              </a:rPr>
              <a:t>are on account. Amounts unique to LIFO are shown in blue.</a:t>
            </a:r>
            <a:endParaRPr lang="en-US" dirty="0">
              <a:latin typeface="Alexandria"/>
            </a:endParaRPr>
          </a:p>
        </p:txBody>
      </p:sp>
      <p:pic>
        <p:nvPicPr>
          <p:cNvPr id="6" name="Picture 5">
            <a:extLst>
              <a:ext uri="{FF2B5EF4-FFF2-40B4-BE49-F238E27FC236}">
                <a16:creationId xmlns:a16="http://schemas.microsoft.com/office/drawing/2014/main" id="{E9F5F814-4551-D4CF-A8B0-5EB6B68FF0F8}"/>
              </a:ext>
            </a:extLst>
          </p:cNvPr>
          <p:cNvPicPr>
            <a:picLocks noChangeAspect="1"/>
          </p:cNvPicPr>
          <p:nvPr/>
        </p:nvPicPr>
        <p:blipFill>
          <a:blip r:embed="rId3"/>
          <a:stretch>
            <a:fillRect/>
          </a:stretch>
        </p:blipFill>
        <p:spPr>
          <a:xfrm>
            <a:off x="8259097" y="1862049"/>
            <a:ext cx="3805808" cy="4906325"/>
          </a:xfrm>
          <a:prstGeom prst="rect">
            <a:avLst/>
          </a:prstGeom>
        </p:spPr>
      </p:pic>
    </p:spTree>
    <p:extLst>
      <p:ext uri="{BB962C8B-B14F-4D97-AF65-F5344CB8AC3E}">
        <p14:creationId xmlns:p14="http://schemas.microsoft.com/office/powerpoint/2010/main" val="1986969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763A2-9361-8D81-C2CE-5256D2307DB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C00BB78-8E14-8F0D-0409-64B46C14DC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1559C11F-8286-34D9-012E-0313B574786A}"/>
              </a:ext>
            </a:extLst>
          </p:cNvPr>
          <p:cNvPicPr>
            <a:picLocks noChangeAspect="1"/>
          </p:cNvPicPr>
          <p:nvPr/>
        </p:nvPicPr>
        <p:blipFill>
          <a:blip r:embed="rId3"/>
          <a:stretch>
            <a:fillRect/>
          </a:stretch>
        </p:blipFill>
        <p:spPr>
          <a:xfrm>
            <a:off x="0" y="0"/>
            <a:ext cx="8996516" cy="6858000"/>
          </a:xfrm>
          <a:prstGeom prst="rect">
            <a:avLst/>
          </a:prstGeom>
        </p:spPr>
      </p:pic>
      <p:sp>
        <p:nvSpPr>
          <p:cNvPr id="6" name="TextBox 5">
            <a:extLst>
              <a:ext uri="{FF2B5EF4-FFF2-40B4-BE49-F238E27FC236}">
                <a16:creationId xmlns:a16="http://schemas.microsoft.com/office/drawing/2014/main" id="{FD4E4140-7468-D65B-D167-A769DCD5D738}"/>
              </a:ext>
            </a:extLst>
          </p:cNvPr>
          <p:cNvSpPr txBox="1"/>
          <p:nvPr/>
        </p:nvSpPr>
        <p:spPr>
          <a:xfrm>
            <a:off x="9013218" y="1233467"/>
            <a:ext cx="3051687" cy="2862322"/>
          </a:xfrm>
          <a:prstGeom prst="rect">
            <a:avLst/>
          </a:prstGeom>
          <a:noFill/>
        </p:spPr>
        <p:txBody>
          <a:bodyPr wrap="square">
            <a:spAutoFit/>
          </a:bodyPr>
          <a:lstStyle/>
          <a:p>
            <a:pPr algn="l"/>
            <a:r>
              <a:rPr lang="en-US" sz="1800" b="0" i="0" u="none" strike="noStrike" baseline="0" dirty="0">
                <a:latin typeface="Alexandria"/>
              </a:rPr>
              <a:t>On August 5, Smart Touch Learning purchased inventory of $1,440. The August</a:t>
            </a:r>
          </a:p>
          <a:p>
            <a:pPr algn="l"/>
            <a:r>
              <a:rPr lang="en-US" sz="1800" b="0" i="0" u="none" strike="noStrike" baseline="0" dirty="0">
                <a:latin typeface="Alexandria"/>
              </a:rPr>
              <a:t>15 sale brought in sales revenue (4 units @ $500 = $2,000) and cost of goods sold</a:t>
            </a:r>
          </a:p>
          <a:p>
            <a:pPr algn="l"/>
            <a:r>
              <a:rPr lang="en-US" sz="1800" b="0" i="0" u="none" strike="noStrike" baseline="0" dirty="0">
                <a:latin typeface="Alexandria"/>
              </a:rPr>
              <a:t>(4 units @ $360 = $1,440). The August 26 and 31 entries also come from the data in</a:t>
            </a:r>
          </a:p>
          <a:p>
            <a:pPr algn="l"/>
            <a:r>
              <a:rPr lang="en-US" sz="1800" b="0" i="0" u="none" strike="noStrike" baseline="0" dirty="0">
                <a:latin typeface="Alexandria"/>
              </a:rPr>
              <a:t>Exhibit 6-5</a:t>
            </a:r>
            <a:r>
              <a:rPr lang="en-US" sz="1800" b="0" i="0" u="none" strike="noStrike" baseline="0" dirty="0">
                <a:latin typeface="GaramondMTPro-Regular"/>
              </a:rPr>
              <a:t>.</a:t>
            </a:r>
            <a:endParaRPr lang="en-US" dirty="0"/>
          </a:p>
        </p:txBody>
      </p:sp>
    </p:spTree>
    <p:extLst>
      <p:ext uri="{BB962C8B-B14F-4D97-AF65-F5344CB8AC3E}">
        <p14:creationId xmlns:p14="http://schemas.microsoft.com/office/powerpoint/2010/main" val="1671557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4FDC3-D4CD-DEB6-DA6F-CAD08D55DFF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DAEEF05-7874-6BB5-8A71-917DA20E9D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AEDACC11-D102-C634-3AC5-0315BF40154E}"/>
              </a:ext>
            </a:extLst>
          </p:cNvPr>
          <p:cNvSpPr txBox="1"/>
          <p:nvPr/>
        </p:nvSpPr>
        <p:spPr>
          <a:xfrm>
            <a:off x="0" y="0"/>
            <a:ext cx="10500852" cy="2062103"/>
          </a:xfrm>
          <a:prstGeom prst="rect">
            <a:avLst/>
          </a:prstGeom>
          <a:noFill/>
        </p:spPr>
        <p:txBody>
          <a:bodyPr wrap="square">
            <a:spAutoFit/>
          </a:bodyPr>
          <a:lstStyle/>
          <a:p>
            <a:pPr algn="l"/>
            <a:r>
              <a:rPr lang="en-US" sz="2000" b="1" i="0" u="none" strike="noStrike" baseline="0" dirty="0">
                <a:solidFill>
                  <a:srgbClr val="B34000"/>
                </a:solidFill>
                <a:latin typeface="FrutigerLTCom-Bold"/>
              </a:rPr>
              <a:t>Weighted-Average Method</a:t>
            </a:r>
          </a:p>
          <a:p>
            <a:pPr algn="just"/>
            <a:r>
              <a:rPr lang="en-US" sz="1800" b="0" i="0" u="none" strike="noStrike" baseline="0" dirty="0">
                <a:solidFill>
                  <a:srgbClr val="000000"/>
                </a:solidFill>
                <a:latin typeface="Alexandria"/>
              </a:rPr>
              <a:t>Under the </a:t>
            </a:r>
            <a:r>
              <a:rPr lang="en-US" sz="1800" b="1" i="0" u="none" strike="noStrike" baseline="0" dirty="0">
                <a:solidFill>
                  <a:srgbClr val="FF2626"/>
                </a:solidFill>
                <a:latin typeface="Alexandria"/>
              </a:rPr>
              <a:t>weighted-average method </a:t>
            </a:r>
            <a:r>
              <a:rPr lang="en-US" sz="1800" b="0" i="0" u="none" strike="noStrike" baseline="0" dirty="0">
                <a:solidFill>
                  <a:srgbClr val="000000"/>
                </a:solidFill>
                <a:latin typeface="Alexandria"/>
              </a:rPr>
              <a:t>(sometimes called </a:t>
            </a:r>
            <a:r>
              <a:rPr lang="en-US" sz="1800" b="0" i="1" u="none" strike="noStrike" baseline="0" dirty="0">
                <a:solidFill>
                  <a:srgbClr val="000000"/>
                </a:solidFill>
                <a:latin typeface="Alexandria"/>
              </a:rPr>
              <a:t>moving-average method</a:t>
            </a:r>
            <a:r>
              <a:rPr lang="en-US" sz="1800" b="0" i="0" u="none" strike="noStrike" baseline="0" dirty="0">
                <a:solidFill>
                  <a:srgbClr val="000000"/>
                </a:solidFill>
                <a:latin typeface="Alexandria"/>
              </a:rPr>
              <a:t>), the business computes a new weighted-average cost per unit after each purchase. Ending inventory and cost of goods sold are then based on the same weighted-average cost per unit. After the </a:t>
            </a:r>
            <a:r>
              <a:rPr lang="en-US" dirty="0">
                <a:latin typeface="Alexandria"/>
              </a:rPr>
              <a:t>first purchase on August 5, the weighted-average cost per unit sold falls somewhere between the beginning inventory cost of $350 and the most recent purchase cost of $360. Exhibit 6-6 shows a perpetual inventory record for the weighted-average method. We round average unit cost to the nearest cent and total cost to the nearest dollar.</a:t>
            </a:r>
          </a:p>
        </p:txBody>
      </p:sp>
      <p:pic>
        <p:nvPicPr>
          <p:cNvPr id="6" name="Picture 5">
            <a:extLst>
              <a:ext uri="{FF2B5EF4-FFF2-40B4-BE49-F238E27FC236}">
                <a16:creationId xmlns:a16="http://schemas.microsoft.com/office/drawing/2014/main" id="{EA3146F5-9530-747C-27BE-43C4E2F4C825}"/>
              </a:ext>
            </a:extLst>
          </p:cNvPr>
          <p:cNvPicPr>
            <a:picLocks noChangeAspect="1"/>
          </p:cNvPicPr>
          <p:nvPr/>
        </p:nvPicPr>
        <p:blipFill>
          <a:blip r:embed="rId3"/>
          <a:stretch>
            <a:fillRect/>
          </a:stretch>
        </p:blipFill>
        <p:spPr>
          <a:xfrm>
            <a:off x="252829" y="2084225"/>
            <a:ext cx="8646242" cy="4001534"/>
          </a:xfrm>
          <a:prstGeom prst="rect">
            <a:avLst/>
          </a:prstGeom>
        </p:spPr>
      </p:pic>
      <p:pic>
        <p:nvPicPr>
          <p:cNvPr id="8" name="Picture 7">
            <a:extLst>
              <a:ext uri="{FF2B5EF4-FFF2-40B4-BE49-F238E27FC236}">
                <a16:creationId xmlns:a16="http://schemas.microsoft.com/office/drawing/2014/main" id="{09FF9918-A4F2-6D99-6AB7-A9F7448BBDD3}"/>
              </a:ext>
            </a:extLst>
          </p:cNvPr>
          <p:cNvPicPr>
            <a:picLocks noChangeAspect="1"/>
          </p:cNvPicPr>
          <p:nvPr/>
        </p:nvPicPr>
        <p:blipFill>
          <a:blip r:embed="rId4"/>
          <a:stretch>
            <a:fillRect/>
          </a:stretch>
        </p:blipFill>
        <p:spPr>
          <a:xfrm>
            <a:off x="9055509" y="2187404"/>
            <a:ext cx="2713704" cy="2062103"/>
          </a:xfrm>
          <a:prstGeom prst="rect">
            <a:avLst/>
          </a:prstGeom>
        </p:spPr>
      </p:pic>
      <p:sp>
        <p:nvSpPr>
          <p:cNvPr id="10" name="TextBox 9">
            <a:extLst>
              <a:ext uri="{FF2B5EF4-FFF2-40B4-BE49-F238E27FC236}">
                <a16:creationId xmlns:a16="http://schemas.microsoft.com/office/drawing/2014/main" id="{E5DF529C-21D6-45D9-0085-680BDE8D1EC3}"/>
              </a:ext>
            </a:extLst>
          </p:cNvPr>
          <p:cNvSpPr txBox="1"/>
          <p:nvPr/>
        </p:nvSpPr>
        <p:spPr>
          <a:xfrm>
            <a:off x="-7023" y="6085759"/>
            <a:ext cx="11946194" cy="646331"/>
          </a:xfrm>
          <a:prstGeom prst="rect">
            <a:avLst/>
          </a:prstGeom>
          <a:noFill/>
        </p:spPr>
        <p:txBody>
          <a:bodyPr wrap="square">
            <a:spAutoFit/>
          </a:bodyPr>
          <a:lstStyle/>
          <a:p>
            <a:pPr algn="l"/>
            <a:r>
              <a:rPr lang="en-US" sz="1800" b="0" i="0" u="none" strike="noStrike" baseline="0" dirty="0">
                <a:latin typeface="Alexandria"/>
              </a:rPr>
              <a:t>As noted previously, after each purchase, Smart Touch Learning computes a new weighted-average cost per unit. For example, on August 5, the new weighted-average unit cost is as follows:</a:t>
            </a:r>
            <a:endParaRPr lang="en-US" dirty="0">
              <a:latin typeface="Alexandria"/>
            </a:endParaRPr>
          </a:p>
        </p:txBody>
      </p:sp>
    </p:spTree>
    <p:extLst>
      <p:ext uri="{BB962C8B-B14F-4D97-AF65-F5344CB8AC3E}">
        <p14:creationId xmlns:p14="http://schemas.microsoft.com/office/powerpoint/2010/main" val="22662921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D108BF-B3F0-9779-87AD-1521C537342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A7DD598-43F2-70B1-BBB9-B9BA805896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C745B573-0AE7-80D6-9E75-A1EA7C054FA2}"/>
              </a:ext>
            </a:extLst>
          </p:cNvPr>
          <p:cNvPicPr>
            <a:picLocks noChangeAspect="1"/>
          </p:cNvPicPr>
          <p:nvPr/>
        </p:nvPicPr>
        <p:blipFill>
          <a:blip r:embed="rId3"/>
          <a:stretch>
            <a:fillRect/>
          </a:stretch>
        </p:blipFill>
        <p:spPr>
          <a:xfrm>
            <a:off x="0" y="-1"/>
            <a:ext cx="10025743" cy="5132440"/>
          </a:xfrm>
          <a:prstGeom prst="rect">
            <a:avLst/>
          </a:prstGeom>
        </p:spPr>
      </p:pic>
      <p:pic>
        <p:nvPicPr>
          <p:cNvPr id="6" name="Picture 5">
            <a:extLst>
              <a:ext uri="{FF2B5EF4-FFF2-40B4-BE49-F238E27FC236}">
                <a16:creationId xmlns:a16="http://schemas.microsoft.com/office/drawing/2014/main" id="{AD93A6D1-A2A6-240F-4A43-6C213DEB1C2D}"/>
              </a:ext>
            </a:extLst>
          </p:cNvPr>
          <p:cNvPicPr>
            <a:picLocks noChangeAspect="1"/>
          </p:cNvPicPr>
          <p:nvPr/>
        </p:nvPicPr>
        <p:blipFill>
          <a:blip r:embed="rId4"/>
          <a:stretch>
            <a:fillRect/>
          </a:stretch>
        </p:blipFill>
        <p:spPr>
          <a:xfrm>
            <a:off x="0" y="5132439"/>
            <a:ext cx="10025743" cy="669477"/>
          </a:xfrm>
          <a:prstGeom prst="rect">
            <a:avLst/>
          </a:prstGeom>
        </p:spPr>
      </p:pic>
      <p:sp>
        <p:nvSpPr>
          <p:cNvPr id="8" name="TextBox 7">
            <a:extLst>
              <a:ext uri="{FF2B5EF4-FFF2-40B4-BE49-F238E27FC236}">
                <a16:creationId xmlns:a16="http://schemas.microsoft.com/office/drawing/2014/main" id="{EEE378E8-94E1-F6DF-46DE-E4D43E54B5DD}"/>
              </a:ext>
            </a:extLst>
          </p:cNvPr>
          <p:cNvSpPr txBox="1"/>
          <p:nvPr/>
        </p:nvSpPr>
        <p:spPr>
          <a:xfrm>
            <a:off x="-1" y="5801916"/>
            <a:ext cx="12064905" cy="861774"/>
          </a:xfrm>
          <a:prstGeom prst="rect">
            <a:avLst/>
          </a:prstGeom>
          <a:noFill/>
        </p:spPr>
        <p:txBody>
          <a:bodyPr wrap="square">
            <a:spAutoFit/>
          </a:bodyPr>
          <a:lstStyle/>
          <a:p>
            <a:pPr algn="l"/>
            <a:r>
              <a:rPr lang="en-US" sz="1400" b="1" i="0" u="none" strike="noStrike" baseline="0" dirty="0">
                <a:solidFill>
                  <a:schemeClr val="accent1"/>
                </a:solidFill>
                <a:latin typeface="Alexandria"/>
              </a:rPr>
              <a:t>Journal Entries Under Weighted-Average</a:t>
            </a:r>
          </a:p>
          <a:p>
            <a:pPr algn="l"/>
            <a:r>
              <a:rPr lang="en-US" sz="1800" b="0" i="0" u="none" strike="noStrike" baseline="0" dirty="0">
                <a:solidFill>
                  <a:srgbClr val="000000"/>
                </a:solidFill>
                <a:latin typeface="Alexandria"/>
              </a:rPr>
              <a:t>The journal entries under weighted-average costing follow. We assume all purchases and sales of inventory are on account. Amounts unique to the weighted-average method are shown in blue.</a:t>
            </a:r>
            <a:endParaRPr lang="en-US" dirty="0">
              <a:latin typeface="Alexandria"/>
            </a:endParaRPr>
          </a:p>
        </p:txBody>
      </p:sp>
    </p:spTree>
    <p:extLst>
      <p:ext uri="{BB962C8B-B14F-4D97-AF65-F5344CB8AC3E}">
        <p14:creationId xmlns:p14="http://schemas.microsoft.com/office/powerpoint/2010/main" val="2640896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FD5BC-A5B2-4573-C0AC-99C1DEA5351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4488C63-06A9-E31A-0979-BDFD9A4CD0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6" name="Picture 5">
            <a:extLst>
              <a:ext uri="{FF2B5EF4-FFF2-40B4-BE49-F238E27FC236}">
                <a16:creationId xmlns:a16="http://schemas.microsoft.com/office/drawing/2014/main" id="{BBB54995-70D8-82AF-F5F1-642F60585CE9}"/>
              </a:ext>
            </a:extLst>
          </p:cNvPr>
          <p:cNvPicPr>
            <a:picLocks noChangeAspect="1"/>
          </p:cNvPicPr>
          <p:nvPr/>
        </p:nvPicPr>
        <p:blipFill>
          <a:blip r:embed="rId3"/>
          <a:stretch>
            <a:fillRect/>
          </a:stretch>
        </p:blipFill>
        <p:spPr>
          <a:xfrm>
            <a:off x="-1" y="0"/>
            <a:ext cx="9306241" cy="6858000"/>
          </a:xfrm>
          <a:prstGeom prst="rect">
            <a:avLst/>
          </a:prstGeom>
        </p:spPr>
      </p:pic>
      <p:sp>
        <p:nvSpPr>
          <p:cNvPr id="8" name="TextBox 7">
            <a:extLst>
              <a:ext uri="{FF2B5EF4-FFF2-40B4-BE49-F238E27FC236}">
                <a16:creationId xmlns:a16="http://schemas.microsoft.com/office/drawing/2014/main" id="{813AD582-2462-704B-B3F9-3E4042217EA6}"/>
              </a:ext>
            </a:extLst>
          </p:cNvPr>
          <p:cNvSpPr txBox="1"/>
          <p:nvPr/>
        </p:nvSpPr>
        <p:spPr>
          <a:xfrm>
            <a:off x="9306241" y="1264574"/>
            <a:ext cx="2898057" cy="3693319"/>
          </a:xfrm>
          <a:prstGeom prst="rect">
            <a:avLst/>
          </a:prstGeom>
          <a:noFill/>
        </p:spPr>
        <p:txBody>
          <a:bodyPr wrap="square">
            <a:spAutoFit/>
          </a:bodyPr>
          <a:lstStyle/>
          <a:p>
            <a:pPr algn="just"/>
            <a:r>
              <a:rPr lang="en-US" sz="1800" b="0" i="0" u="none" strike="noStrike" baseline="0" dirty="0">
                <a:latin typeface="Alexandria"/>
              </a:rPr>
              <a:t>On August 5, Smart Touch Learning purchased $1,440 of inventory and made the first journal entry. On August 15, Smart Touch Learning sold 4 TAB0503s for $500 each. The company</a:t>
            </a:r>
          </a:p>
          <a:p>
            <a:pPr algn="just"/>
            <a:r>
              <a:rPr lang="en-US" sz="1800" b="0" i="0" u="none" strike="noStrike" baseline="0" dirty="0">
                <a:latin typeface="Alexandria"/>
              </a:rPr>
              <a:t>recorded the sale ($2,000) and the cost of goods sold (4 units at $356.67 = $1,427).</a:t>
            </a:r>
          </a:p>
          <a:p>
            <a:pPr algn="just"/>
            <a:r>
              <a:rPr lang="en-US" sz="1800" b="0" i="0" u="none" strike="noStrike" baseline="0" dirty="0">
                <a:latin typeface="Alexandria"/>
              </a:rPr>
              <a:t>The remaining journal entries (August 26 and 31) follow the same procedure.</a:t>
            </a:r>
            <a:endParaRPr lang="en-US" dirty="0">
              <a:latin typeface="Alexandria"/>
            </a:endParaRPr>
          </a:p>
        </p:txBody>
      </p:sp>
    </p:spTree>
    <p:extLst>
      <p:ext uri="{BB962C8B-B14F-4D97-AF65-F5344CB8AC3E}">
        <p14:creationId xmlns:p14="http://schemas.microsoft.com/office/powerpoint/2010/main" val="2163765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DF591B-7130-6A47-5D6B-6379767E2EF6}"/>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AB9072E2-1487-F2C9-02C9-2C60E7A0CD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A8821214-DA5E-10D5-BBCE-4C44DEE585C4}"/>
              </a:ext>
            </a:extLst>
          </p:cNvPr>
          <p:cNvPicPr>
            <a:picLocks noChangeAspect="1"/>
          </p:cNvPicPr>
          <p:nvPr/>
        </p:nvPicPr>
        <p:blipFill>
          <a:blip r:embed="rId3"/>
          <a:stretch>
            <a:fillRect/>
          </a:stretch>
        </p:blipFill>
        <p:spPr>
          <a:xfrm>
            <a:off x="0" y="0"/>
            <a:ext cx="7034981" cy="2816942"/>
          </a:xfrm>
          <a:prstGeom prst="rect">
            <a:avLst/>
          </a:prstGeom>
        </p:spPr>
      </p:pic>
      <p:sp>
        <p:nvSpPr>
          <p:cNvPr id="6" name="TextBox 5">
            <a:extLst>
              <a:ext uri="{FF2B5EF4-FFF2-40B4-BE49-F238E27FC236}">
                <a16:creationId xmlns:a16="http://schemas.microsoft.com/office/drawing/2014/main" id="{F3F2CDE8-E15E-B27C-9CA2-3C2BC057DC2F}"/>
              </a:ext>
            </a:extLst>
          </p:cNvPr>
          <p:cNvSpPr txBox="1"/>
          <p:nvPr/>
        </p:nvSpPr>
        <p:spPr>
          <a:xfrm>
            <a:off x="7108722" y="1263585"/>
            <a:ext cx="4808700" cy="646331"/>
          </a:xfrm>
          <a:prstGeom prst="rect">
            <a:avLst/>
          </a:prstGeom>
          <a:noFill/>
        </p:spPr>
        <p:txBody>
          <a:bodyPr wrap="square">
            <a:spAutoFit/>
          </a:bodyPr>
          <a:lstStyle/>
          <a:p>
            <a:r>
              <a:rPr lang="en-US" sz="1800" b="0" i="0" u="none" strike="noStrike" baseline="0" dirty="0">
                <a:latin typeface="Times New Roman" panose="02020603050405020304" pitchFamily="18" charset="0"/>
              </a:rPr>
              <a:t>The weighted-average inventory costing method would best meet Ward</a:t>
            </a:r>
            <a:r>
              <a:rPr lang="en-US" sz="1800" b="0" i="0" u="none" strike="noStrike" baseline="0" dirty="0">
                <a:latin typeface="Times New Roman" panose="02020603050405020304" pitchFamily="18" charset="0"/>
                <a:cs typeface="Times New Roman" panose="02020603050405020304" pitchFamily="18" charset="0"/>
              </a:rPr>
              <a:t>’s goal.</a:t>
            </a:r>
            <a:endParaRPr lang="en-US" dirty="0"/>
          </a:p>
        </p:txBody>
      </p:sp>
      <p:sp>
        <p:nvSpPr>
          <p:cNvPr id="8" name="TextBox 7">
            <a:extLst>
              <a:ext uri="{FF2B5EF4-FFF2-40B4-BE49-F238E27FC236}">
                <a16:creationId xmlns:a16="http://schemas.microsoft.com/office/drawing/2014/main" id="{8823C763-E470-F6E1-9D4A-E5D617C7D8A0}"/>
              </a:ext>
            </a:extLst>
          </p:cNvPr>
          <p:cNvSpPr txBox="1"/>
          <p:nvPr/>
        </p:nvSpPr>
        <p:spPr>
          <a:xfrm>
            <a:off x="7182463" y="2020218"/>
            <a:ext cx="4882441" cy="646331"/>
          </a:xfrm>
          <a:prstGeom prst="rect">
            <a:avLst/>
          </a:prstGeom>
          <a:noFill/>
        </p:spPr>
        <p:txBody>
          <a:bodyPr wrap="square">
            <a:spAutoFit/>
          </a:bodyPr>
          <a:lstStyle/>
          <a:p>
            <a:r>
              <a:rPr lang="en-US" sz="1800" b="0" i="0" u="none" strike="noStrike" baseline="0" dirty="0">
                <a:latin typeface="Times New Roman" panose="02020603050405020304" pitchFamily="18" charset="0"/>
              </a:rPr>
              <a:t>The LIFO inventory costing method would best meet that need.</a:t>
            </a:r>
            <a:endParaRPr lang="en-US" dirty="0"/>
          </a:p>
        </p:txBody>
      </p:sp>
      <p:pic>
        <p:nvPicPr>
          <p:cNvPr id="12" name="Picture 11">
            <a:extLst>
              <a:ext uri="{FF2B5EF4-FFF2-40B4-BE49-F238E27FC236}">
                <a16:creationId xmlns:a16="http://schemas.microsoft.com/office/drawing/2014/main" id="{35551AF2-6C1E-2049-21A2-E3B291479B7E}"/>
              </a:ext>
            </a:extLst>
          </p:cNvPr>
          <p:cNvPicPr>
            <a:picLocks noChangeAspect="1"/>
          </p:cNvPicPr>
          <p:nvPr/>
        </p:nvPicPr>
        <p:blipFill>
          <a:blip r:embed="rId4"/>
          <a:stretch>
            <a:fillRect/>
          </a:stretch>
        </p:blipFill>
        <p:spPr>
          <a:xfrm>
            <a:off x="0" y="2943910"/>
            <a:ext cx="8200104" cy="1097149"/>
          </a:xfrm>
          <a:prstGeom prst="rect">
            <a:avLst/>
          </a:prstGeom>
        </p:spPr>
      </p:pic>
      <p:pic>
        <p:nvPicPr>
          <p:cNvPr id="14" name="Picture 13">
            <a:extLst>
              <a:ext uri="{FF2B5EF4-FFF2-40B4-BE49-F238E27FC236}">
                <a16:creationId xmlns:a16="http://schemas.microsoft.com/office/drawing/2014/main" id="{3D538546-3A36-FE85-761B-3BD1840A4024}"/>
              </a:ext>
            </a:extLst>
          </p:cNvPr>
          <p:cNvPicPr>
            <a:picLocks noChangeAspect="1"/>
          </p:cNvPicPr>
          <p:nvPr/>
        </p:nvPicPr>
        <p:blipFill>
          <a:blip r:embed="rId5"/>
          <a:stretch>
            <a:fillRect/>
          </a:stretch>
        </p:blipFill>
        <p:spPr>
          <a:xfrm>
            <a:off x="0" y="4041059"/>
            <a:ext cx="8200104" cy="2521975"/>
          </a:xfrm>
          <a:prstGeom prst="rect">
            <a:avLst/>
          </a:prstGeom>
        </p:spPr>
      </p:pic>
    </p:spTree>
    <p:extLst>
      <p:ext uri="{BB962C8B-B14F-4D97-AF65-F5344CB8AC3E}">
        <p14:creationId xmlns:p14="http://schemas.microsoft.com/office/powerpoint/2010/main" val="2888759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12DF6-CF22-CA25-D9B9-8189205C487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B3AA053-2219-82EC-655C-FB092730E7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29BB9D50-42AD-0F67-C3A4-A38FC7815EAB}"/>
              </a:ext>
            </a:extLst>
          </p:cNvPr>
          <p:cNvPicPr>
            <a:picLocks noChangeAspect="1"/>
          </p:cNvPicPr>
          <p:nvPr/>
        </p:nvPicPr>
        <p:blipFill>
          <a:blip r:embed="rId3"/>
          <a:stretch>
            <a:fillRect/>
          </a:stretch>
        </p:blipFill>
        <p:spPr>
          <a:xfrm>
            <a:off x="0" y="100375"/>
            <a:ext cx="10182027" cy="2772697"/>
          </a:xfrm>
          <a:prstGeom prst="rect">
            <a:avLst/>
          </a:prstGeom>
        </p:spPr>
      </p:pic>
      <p:pic>
        <p:nvPicPr>
          <p:cNvPr id="8" name="Picture 7">
            <a:extLst>
              <a:ext uri="{FF2B5EF4-FFF2-40B4-BE49-F238E27FC236}">
                <a16:creationId xmlns:a16="http://schemas.microsoft.com/office/drawing/2014/main" id="{5D1F40D6-7193-BF89-8542-08B01B206552}"/>
              </a:ext>
            </a:extLst>
          </p:cNvPr>
          <p:cNvPicPr>
            <a:picLocks noChangeAspect="1"/>
          </p:cNvPicPr>
          <p:nvPr/>
        </p:nvPicPr>
        <p:blipFill>
          <a:blip r:embed="rId4"/>
          <a:stretch>
            <a:fillRect/>
          </a:stretch>
        </p:blipFill>
        <p:spPr>
          <a:xfrm>
            <a:off x="0" y="2959680"/>
            <a:ext cx="1733290" cy="256783"/>
          </a:xfrm>
          <a:prstGeom prst="rect">
            <a:avLst/>
          </a:prstGeom>
        </p:spPr>
      </p:pic>
      <p:pic>
        <p:nvPicPr>
          <p:cNvPr id="10" name="Picture 9">
            <a:extLst>
              <a:ext uri="{FF2B5EF4-FFF2-40B4-BE49-F238E27FC236}">
                <a16:creationId xmlns:a16="http://schemas.microsoft.com/office/drawing/2014/main" id="{C268D8CF-3CC0-1397-1E7E-94AE0F0BC660}"/>
              </a:ext>
            </a:extLst>
          </p:cNvPr>
          <p:cNvPicPr>
            <a:picLocks noChangeAspect="1"/>
          </p:cNvPicPr>
          <p:nvPr/>
        </p:nvPicPr>
        <p:blipFill>
          <a:blip r:embed="rId5"/>
          <a:stretch>
            <a:fillRect/>
          </a:stretch>
        </p:blipFill>
        <p:spPr>
          <a:xfrm>
            <a:off x="0" y="3403446"/>
            <a:ext cx="6966879" cy="3454554"/>
          </a:xfrm>
          <a:prstGeom prst="rect">
            <a:avLst/>
          </a:prstGeom>
        </p:spPr>
      </p:pic>
      <p:pic>
        <p:nvPicPr>
          <p:cNvPr id="12" name="Picture 11">
            <a:extLst>
              <a:ext uri="{FF2B5EF4-FFF2-40B4-BE49-F238E27FC236}">
                <a16:creationId xmlns:a16="http://schemas.microsoft.com/office/drawing/2014/main" id="{12D9D4DB-A713-1D00-53B1-442D60D69317}"/>
              </a:ext>
            </a:extLst>
          </p:cNvPr>
          <p:cNvPicPr>
            <a:picLocks noChangeAspect="1"/>
          </p:cNvPicPr>
          <p:nvPr/>
        </p:nvPicPr>
        <p:blipFill>
          <a:blip r:embed="rId6"/>
          <a:stretch>
            <a:fillRect/>
          </a:stretch>
        </p:blipFill>
        <p:spPr>
          <a:xfrm>
            <a:off x="6966879" y="3598336"/>
            <a:ext cx="5142368" cy="2569651"/>
          </a:xfrm>
          <a:prstGeom prst="rect">
            <a:avLst/>
          </a:prstGeom>
        </p:spPr>
      </p:pic>
    </p:spTree>
    <p:extLst>
      <p:ext uri="{BB962C8B-B14F-4D97-AF65-F5344CB8AC3E}">
        <p14:creationId xmlns:p14="http://schemas.microsoft.com/office/powerpoint/2010/main" val="4393784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81CAC0-66D0-B7EF-48C8-0D079489875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3719838-7FA1-FBDB-ECC0-C87567BB2A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7" name="Picture 6">
            <a:extLst>
              <a:ext uri="{FF2B5EF4-FFF2-40B4-BE49-F238E27FC236}">
                <a16:creationId xmlns:a16="http://schemas.microsoft.com/office/drawing/2014/main" id="{3D8B8FAA-726C-F3E0-3AF6-578CA98C18A4}"/>
              </a:ext>
            </a:extLst>
          </p:cNvPr>
          <p:cNvPicPr>
            <a:picLocks noChangeAspect="1"/>
          </p:cNvPicPr>
          <p:nvPr/>
        </p:nvPicPr>
        <p:blipFill>
          <a:blip r:embed="rId3"/>
          <a:stretch>
            <a:fillRect/>
          </a:stretch>
        </p:blipFill>
        <p:spPr>
          <a:xfrm>
            <a:off x="0" y="556285"/>
            <a:ext cx="11223523" cy="3027794"/>
          </a:xfrm>
          <a:prstGeom prst="rect">
            <a:avLst/>
          </a:prstGeom>
        </p:spPr>
      </p:pic>
      <p:pic>
        <p:nvPicPr>
          <p:cNvPr id="9" name="Picture 8">
            <a:extLst>
              <a:ext uri="{FF2B5EF4-FFF2-40B4-BE49-F238E27FC236}">
                <a16:creationId xmlns:a16="http://schemas.microsoft.com/office/drawing/2014/main" id="{8E9ADE5B-220F-C5D9-7148-2E252F7B9E7B}"/>
              </a:ext>
            </a:extLst>
          </p:cNvPr>
          <p:cNvPicPr>
            <a:picLocks noChangeAspect="1"/>
          </p:cNvPicPr>
          <p:nvPr/>
        </p:nvPicPr>
        <p:blipFill>
          <a:blip r:embed="rId4"/>
          <a:stretch>
            <a:fillRect/>
          </a:stretch>
        </p:blipFill>
        <p:spPr>
          <a:xfrm>
            <a:off x="0" y="3584079"/>
            <a:ext cx="6459794" cy="3273921"/>
          </a:xfrm>
          <a:prstGeom prst="rect">
            <a:avLst/>
          </a:prstGeom>
        </p:spPr>
      </p:pic>
      <p:pic>
        <p:nvPicPr>
          <p:cNvPr id="11" name="Picture 10">
            <a:extLst>
              <a:ext uri="{FF2B5EF4-FFF2-40B4-BE49-F238E27FC236}">
                <a16:creationId xmlns:a16="http://schemas.microsoft.com/office/drawing/2014/main" id="{EC3D9239-3533-0316-4803-65A1DD602740}"/>
              </a:ext>
            </a:extLst>
          </p:cNvPr>
          <p:cNvPicPr>
            <a:picLocks noChangeAspect="1"/>
          </p:cNvPicPr>
          <p:nvPr/>
        </p:nvPicPr>
        <p:blipFill>
          <a:blip r:embed="rId5"/>
          <a:stretch>
            <a:fillRect/>
          </a:stretch>
        </p:blipFill>
        <p:spPr>
          <a:xfrm>
            <a:off x="6459794" y="4599452"/>
            <a:ext cx="5732205" cy="1507986"/>
          </a:xfrm>
          <a:prstGeom prst="rect">
            <a:avLst/>
          </a:prstGeom>
        </p:spPr>
      </p:pic>
      <p:pic>
        <p:nvPicPr>
          <p:cNvPr id="13" name="Picture 12">
            <a:extLst>
              <a:ext uri="{FF2B5EF4-FFF2-40B4-BE49-F238E27FC236}">
                <a16:creationId xmlns:a16="http://schemas.microsoft.com/office/drawing/2014/main" id="{988C528C-D79F-C090-7887-30E6A21A7CD6}"/>
              </a:ext>
            </a:extLst>
          </p:cNvPr>
          <p:cNvPicPr>
            <a:picLocks noChangeAspect="1"/>
          </p:cNvPicPr>
          <p:nvPr/>
        </p:nvPicPr>
        <p:blipFill>
          <a:blip r:embed="rId6"/>
          <a:stretch>
            <a:fillRect/>
          </a:stretch>
        </p:blipFill>
        <p:spPr>
          <a:xfrm>
            <a:off x="6454244" y="6203302"/>
            <a:ext cx="3491719" cy="467641"/>
          </a:xfrm>
          <a:prstGeom prst="rect">
            <a:avLst/>
          </a:prstGeom>
        </p:spPr>
      </p:pic>
      <p:sp>
        <p:nvSpPr>
          <p:cNvPr id="6" name="TextBox 5">
            <a:extLst>
              <a:ext uri="{FF2B5EF4-FFF2-40B4-BE49-F238E27FC236}">
                <a16:creationId xmlns:a16="http://schemas.microsoft.com/office/drawing/2014/main" id="{12B90447-1DB0-0552-A646-D48E2BEC55FA}"/>
              </a:ext>
            </a:extLst>
          </p:cNvPr>
          <p:cNvSpPr txBox="1"/>
          <p:nvPr/>
        </p:nvSpPr>
        <p:spPr>
          <a:xfrm>
            <a:off x="127095" y="91089"/>
            <a:ext cx="8214472" cy="369332"/>
          </a:xfrm>
          <a:prstGeom prst="rect">
            <a:avLst/>
          </a:prstGeom>
          <a:noFill/>
        </p:spPr>
        <p:txBody>
          <a:bodyPr wrap="square">
            <a:spAutoFit/>
          </a:bodyPr>
          <a:lstStyle/>
          <a:p>
            <a:r>
              <a:rPr lang="en-US" sz="1800" b="1" i="0" u="none" strike="noStrike" baseline="0" dirty="0">
                <a:latin typeface="Times New Roman" panose="02020603050405020304" pitchFamily="18" charset="0"/>
              </a:rPr>
              <a:t>Use the same data about Boston cycles and solve using  FIFO </a:t>
            </a:r>
            <a:endParaRPr lang="en-US" b="1" dirty="0"/>
          </a:p>
        </p:txBody>
      </p:sp>
    </p:spTree>
    <p:extLst>
      <p:ext uri="{BB962C8B-B14F-4D97-AF65-F5344CB8AC3E}">
        <p14:creationId xmlns:p14="http://schemas.microsoft.com/office/powerpoint/2010/main" val="829693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FB1451-E0DA-ECF9-945C-7C6C0009462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E5A0BEF-8F9C-9E06-9132-38EE7C1C43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10" name="Picture 9">
            <a:extLst>
              <a:ext uri="{FF2B5EF4-FFF2-40B4-BE49-F238E27FC236}">
                <a16:creationId xmlns:a16="http://schemas.microsoft.com/office/drawing/2014/main" id="{29AAC85A-487A-450B-2726-49D24FF0E3C2}"/>
              </a:ext>
            </a:extLst>
          </p:cNvPr>
          <p:cNvPicPr>
            <a:picLocks noChangeAspect="1"/>
          </p:cNvPicPr>
          <p:nvPr/>
        </p:nvPicPr>
        <p:blipFill>
          <a:blip r:embed="rId3"/>
          <a:stretch>
            <a:fillRect/>
          </a:stretch>
        </p:blipFill>
        <p:spPr>
          <a:xfrm>
            <a:off x="-1" y="750568"/>
            <a:ext cx="11341510" cy="3045088"/>
          </a:xfrm>
          <a:prstGeom prst="rect">
            <a:avLst/>
          </a:prstGeom>
        </p:spPr>
      </p:pic>
      <p:pic>
        <p:nvPicPr>
          <p:cNvPr id="14" name="Picture 13">
            <a:extLst>
              <a:ext uri="{FF2B5EF4-FFF2-40B4-BE49-F238E27FC236}">
                <a16:creationId xmlns:a16="http://schemas.microsoft.com/office/drawing/2014/main" id="{ECDEA1C2-E3F3-9C6A-0491-F8D85309C5BD}"/>
              </a:ext>
            </a:extLst>
          </p:cNvPr>
          <p:cNvPicPr>
            <a:picLocks noChangeAspect="1"/>
          </p:cNvPicPr>
          <p:nvPr/>
        </p:nvPicPr>
        <p:blipFill>
          <a:blip r:embed="rId4"/>
          <a:stretch>
            <a:fillRect/>
          </a:stretch>
        </p:blipFill>
        <p:spPr>
          <a:xfrm>
            <a:off x="-1" y="3810236"/>
            <a:ext cx="6498771" cy="3045088"/>
          </a:xfrm>
          <a:prstGeom prst="rect">
            <a:avLst/>
          </a:prstGeom>
        </p:spPr>
      </p:pic>
      <p:pic>
        <p:nvPicPr>
          <p:cNvPr id="16" name="Picture 15">
            <a:extLst>
              <a:ext uri="{FF2B5EF4-FFF2-40B4-BE49-F238E27FC236}">
                <a16:creationId xmlns:a16="http://schemas.microsoft.com/office/drawing/2014/main" id="{A47601EF-8E05-40CD-A832-EB028E5FED9E}"/>
              </a:ext>
            </a:extLst>
          </p:cNvPr>
          <p:cNvPicPr>
            <a:picLocks noChangeAspect="1"/>
          </p:cNvPicPr>
          <p:nvPr/>
        </p:nvPicPr>
        <p:blipFill>
          <a:blip r:embed="rId5"/>
          <a:stretch>
            <a:fillRect/>
          </a:stretch>
        </p:blipFill>
        <p:spPr>
          <a:xfrm>
            <a:off x="6758897" y="4019820"/>
            <a:ext cx="5306008" cy="1312960"/>
          </a:xfrm>
          <a:prstGeom prst="rect">
            <a:avLst/>
          </a:prstGeom>
        </p:spPr>
      </p:pic>
      <p:pic>
        <p:nvPicPr>
          <p:cNvPr id="18" name="Picture 17">
            <a:extLst>
              <a:ext uri="{FF2B5EF4-FFF2-40B4-BE49-F238E27FC236}">
                <a16:creationId xmlns:a16="http://schemas.microsoft.com/office/drawing/2014/main" id="{5BAC144C-9D06-D98A-8DC2-22C0218EE7BE}"/>
              </a:ext>
            </a:extLst>
          </p:cNvPr>
          <p:cNvPicPr>
            <a:picLocks noChangeAspect="1"/>
          </p:cNvPicPr>
          <p:nvPr/>
        </p:nvPicPr>
        <p:blipFill>
          <a:blip r:embed="rId6"/>
          <a:stretch>
            <a:fillRect/>
          </a:stretch>
        </p:blipFill>
        <p:spPr>
          <a:xfrm>
            <a:off x="6498770" y="5836440"/>
            <a:ext cx="2506608" cy="402848"/>
          </a:xfrm>
          <a:prstGeom prst="rect">
            <a:avLst/>
          </a:prstGeom>
        </p:spPr>
      </p:pic>
      <p:sp>
        <p:nvSpPr>
          <p:cNvPr id="3" name="TextBox 2">
            <a:extLst>
              <a:ext uri="{FF2B5EF4-FFF2-40B4-BE49-F238E27FC236}">
                <a16:creationId xmlns:a16="http://schemas.microsoft.com/office/drawing/2014/main" id="{C2FD7194-1E06-7F07-77E8-FAA97572021D}"/>
              </a:ext>
            </a:extLst>
          </p:cNvPr>
          <p:cNvSpPr txBox="1"/>
          <p:nvPr/>
        </p:nvSpPr>
        <p:spPr>
          <a:xfrm>
            <a:off x="-1" y="0"/>
            <a:ext cx="7296540" cy="369332"/>
          </a:xfrm>
          <a:prstGeom prst="rect">
            <a:avLst/>
          </a:prstGeom>
          <a:noFill/>
        </p:spPr>
        <p:txBody>
          <a:bodyPr wrap="square">
            <a:spAutoFit/>
          </a:bodyPr>
          <a:lstStyle/>
          <a:p>
            <a:r>
              <a:rPr lang="en-US" sz="1800" b="1" i="0" u="none" strike="noStrike" baseline="0" dirty="0">
                <a:latin typeface="Times New Roman" panose="02020603050405020304" pitchFamily="18" charset="0"/>
              </a:rPr>
              <a:t>Use the same data about Boston cycles and solve using  LIFO </a:t>
            </a:r>
            <a:endParaRPr lang="en-US" b="1" dirty="0"/>
          </a:p>
        </p:txBody>
      </p:sp>
    </p:spTree>
    <p:extLst>
      <p:ext uri="{BB962C8B-B14F-4D97-AF65-F5344CB8AC3E}">
        <p14:creationId xmlns:p14="http://schemas.microsoft.com/office/powerpoint/2010/main" val="22869224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424A8A-5200-8069-89E9-461C16D2CA6C}"/>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D9692EA-A603-B896-4744-98E8687333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8" name="Picture 7">
            <a:extLst>
              <a:ext uri="{FF2B5EF4-FFF2-40B4-BE49-F238E27FC236}">
                <a16:creationId xmlns:a16="http://schemas.microsoft.com/office/drawing/2014/main" id="{18627C56-6FC8-642A-9C1B-83B0191CE792}"/>
              </a:ext>
            </a:extLst>
          </p:cNvPr>
          <p:cNvPicPr>
            <a:picLocks noChangeAspect="1"/>
          </p:cNvPicPr>
          <p:nvPr/>
        </p:nvPicPr>
        <p:blipFill>
          <a:blip r:embed="rId3"/>
          <a:stretch>
            <a:fillRect/>
          </a:stretch>
        </p:blipFill>
        <p:spPr>
          <a:xfrm>
            <a:off x="0" y="495242"/>
            <a:ext cx="10450286" cy="1695538"/>
          </a:xfrm>
          <a:prstGeom prst="rect">
            <a:avLst/>
          </a:prstGeom>
        </p:spPr>
      </p:pic>
      <p:pic>
        <p:nvPicPr>
          <p:cNvPr id="11" name="Picture 10">
            <a:extLst>
              <a:ext uri="{FF2B5EF4-FFF2-40B4-BE49-F238E27FC236}">
                <a16:creationId xmlns:a16="http://schemas.microsoft.com/office/drawing/2014/main" id="{EFE5EC9E-7573-EF69-78E9-530983CCEF4F}"/>
              </a:ext>
            </a:extLst>
          </p:cNvPr>
          <p:cNvPicPr>
            <a:picLocks noChangeAspect="1"/>
          </p:cNvPicPr>
          <p:nvPr/>
        </p:nvPicPr>
        <p:blipFill>
          <a:blip r:embed="rId4"/>
          <a:stretch>
            <a:fillRect/>
          </a:stretch>
        </p:blipFill>
        <p:spPr>
          <a:xfrm>
            <a:off x="44320" y="4977032"/>
            <a:ext cx="6337819" cy="1755058"/>
          </a:xfrm>
          <a:prstGeom prst="rect">
            <a:avLst/>
          </a:prstGeom>
        </p:spPr>
      </p:pic>
      <p:sp>
        <p:nvSpPr>
          <p:cNvPr id="3" name="TextBox 2">
            <a:extLst>
              <a:ext uri="{FF2B5EF4-FFF2-40B4-BE49-F238E27FC236}">
                <a16:creationId xmlns:a16="http://schemas.microsoft.com/office/drawing/2014/main" id="{6B7A91F9-8229-33BC-D96D-4FCE36482CBE}"/>
              </a:ext>
            </a:extLst>
          </p:cNvPr>
          <p:cNvSpPr txBox="1"/>
          <p:nvPr/>
        </p:nvSpPr>
        <p:spPr>
          <a:xfrm>
            <a:off x="0" y="125910"/>
            <a:ext cx="8017328" cy="369332"/>
          </a:xfrm>
          <a:prstGeom prst="rect">
            <a:avLst/>
          </a:prstGeom>
          <a:noFill/>
        </p:spPr>
        <p:txBody>
          <a:bodyPr wrap="square">
            <a:spAutoFit/>
          </a:bodyPr>
          <a:lstStyle/>
          <a:p>
            <a:r>
              <a:rPr lang="en-US" sz="1800" b="1" i="0" u="none" strike="noStrike" baseline="0" dirty="0">
                <a:latin typeface="Times New Roman" panose="02020603050405020304" pitchFamily="18" charset="0"/>
              </a:rPr>
              <a:t>Use the same data about Boston cycles and solve using Weighted average  </a:t>
            </a:r>
            <a:endParaRPr lang="en-US" b="1" dirty="0"/>
          </a:p>
        </p:txBody>
      </p:sp>
      <p:pic>
        <p:nvPicPr>
          <p:cNvPr id="6" name="Picture 5">
            <a:extLst>
              <a:ext uri="{FF2B5EF4-FFF2-40B4-BE49-F238E27FC236}">
                <a16:creationId xmlns:a16="http://schemas.microsoft.com/office/drawing/2014/main" id="{7988B838-DDED-F918-9A67-3BCF29F57C3C}"/>
              </a:ext>
            </a:extLst>
          </p:cNvPr>
          <p:cNvPicPr>
            <a:picLocks noChangeAspect="1"/>
          </p:cNvPicPr>
          <p:nvPr/>
        </p:nvPicPr>
        <p:blipFill>
          <a:blip r:embed="rId5"/>
          <a:stretch>
            <a:fillRect/>
          </a:stretch>
        </p:blipFill>
        <p:spPr>
          <a:xfrm>
            <a:off x="0" y="2331293"/>
            <a:ext cx="8997043" cy="2633476"/>
          </a:xfrm>
          <a:prstGeom prst="rect">
            <a:avLst/>
          </a:prstGeom>
        </p:spPr>
      </p:pic>
      <p:pic>
        <p:nvPicPr>
          <p:cNvPr id="7" name="Picture 6">
            <a:extLst>
              <a:ext uri="{FF2B5EF4-FFF2-40B4-BE49-F238E27FC236}">
                <a16:creationId xmlns:a16="http://schemas.microsoft.com/office/drawing/2014/main" id="{78F1DDC7-83D9-F225-BDF9-F5383A4886B1}"/>
              </a:ext>
            </a:extLst>
          </p:cNvPr>
          <p:cNvPicPr>
            <a:picLocks noChangeAspect="1"/>
          </p:cNvPicPr>
          <p:nvPr/>
        </p:nvPicPr>
        <p:blipFill>
          <a:blip r:embed="rId6"/>
          <a:stretch>
            <a:fillRect/>
          </a:stretch>
        </p:blipFill>
        <p:spPr>
          <a:xfrm>
            <a:off x="6382138" y="5245796"/>
            <a:ext cx="5809861" cy="1217530"/>
          </a:xfrm>
          <a:prstGeom prst="rect">
            <a:avLst/>
          </a:prstGeom>
        </p:spPr>
      </p:pic>
      <p:pic>
        <p:nvPicPr>
          <p:cNvPr id="9" name="Picture 8">
            <a:extLst>
              <a:ext uri="{FF2B5EF4-FFF2-40B4-BE49-F238E27FC236}">
                <a16:creationId xmlns:a16="http://schemas.microsoft.com/office/drawing/2014/main" id="{630826EC-1C07-2C93-30EA-97DC4C2F0CA6}"/>
              </a:ext>
            </a:extLst>
          </p:cNvPr>
          <p:cNvPicPr>
            <a:picLocks noChangeAspect="1"/>
          </p:cNvPicPr>
          <p:nvPr/>
        </p:nvPicPr>
        <p:blipFill>
          <a:blip r:embed="rId7"/>
          <a:stretch>
            <a:fillRect/>
          </a:stretch>
        </p:blipFill>
        <p:spPr>
          <a:xfrm>
            <a:off x="9079453" y="4641131"/>
            <a:ext cx="3112547" cy="464152"/>
          </a:xfrm>
          <a:prstGeom prst="rect">
            <a:avLst/>
          </a:prstGeom>
        </p:spPr>
      </p:pic>
    </p:spTree>
    <p:extLst>
      <p:ext uri="{BB962C8B-B14F-4D97-AF65-F5344CB8AC3E}">
        <p14:creationId xmlns:p14="http://schemas.microsoft.com/office/powerpoint/2010/main" val="36601481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CA7ED-21ED-83F6-BBD7-FBE4C22E868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0356DE59-356A-435F-535D-99874BE125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4521AA50-7CC0-93C8-03D6-275FA68BD606}"/>
              </a:ext>
            </a:extLst>
          </p:cNvPr>
          <p:cNvPicPr>
            <a:picLocks noChangeAspect="1"/>
          </p:cNvPicPr>
          <p:nvPr/>
        </p:nvPicPr>
        <p:blipFill>
          <a:blip r:embed="rId3"/>
          <a:srcRect b="23333"/>
          <a:stretch>
            <a:fillRect/>
          </a:stretch>
        </p:blipFill>
        <p:spPr>
          <a:xfrm>
            <a:off x="0" y="0"/>
            <a:ext cx="8801100" cy="6858000"/>
          </a:xfrm>
          <a:prstGeom prst="rect">
            <a:avLst/>
          </a:prstGeom>
        </p:spPr>
      </p:pic>
      <p:pic>
        <p:nvPicPr>
          <p:cNvPr id="10" name="Picture 9">
            <a:extLst>
              <a:ext uri="{FF2B5EF4-FFF2-40B4-BE49-F238E27FC236}">
                <a16:creationId xmlns:a16="http://schemas.microsoft.com/office/drawing/2014/main" id="{86F10254-2870-A590-272A-0FD6ACE9C5D5}"/>
              </a:ext>
            </a:extLst>
          </p:cNvPr>
          <p:cNvPicPr>
            <a:picLocks noChangeAspect="1"/>
          </p:cNvPicPr>
          <p:nvPr/>
        </p:nvPicPr>
        <p:blipFill>
          <a:blip r:embed="rId4"/>
          <a:srcRect r="21239" b="-7673"/>
          <a:stretch>
            <a:fillRect/>
          </a:stretch>
        </p:blipFill>
        <p:spPr>
          <a:xfrm>
            <a:off x="8801100" y="1555140"/>
            <a:ext cx="2808514" cy="621964"/>
          </a:xfrm>
          <a:prstGeom prst="rect">
            <a:avLst/>
          </a:prstGeom>
        </p:spPr>
      </p:pic>
    </p:spTree>
    <p:extLst>
      <p:ext uri="{BB962C8B-B14F-4D97-AF65-F5344CB8AC3E}">
        <p14:creationId xmlns:p14="http://schemas.microsoft.com/office/powerpoint/2010/main" val="2036096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73DDE-E5DA-309B-1336-E7202471BC6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2905B48-3467-1735-ABA4-39E35B1D2F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E3D08982-F47E-00AF-8BA9-D413F2A1F921}"/>
              </a:ext>
            </a:extLst>
          </p:cNvPr>
          <p:cNvPicPr>
            <a:picLocks noChangeAspect="1"/>
          </p:cNvPicPr>
          <p:nvPr/>
        </p:nvPicPr>
        <p:blipFill>
          <a:blip r:embed="rId3"/>
          <a:stretch>
            <a:fillRect/>
          </a:stretch>
        </p:blipFill>
        <p:spPr>
          <a:xfrm>
            <a:off x="-1" y="2104000"/>
            <a:ext cx="12064905" cy="4754000"/>
          </a:xfrm>
          <a:prstGeom prst="rect">
            <a:avLst/>
          </a:prstGeom>
        </p:spPr>
      </p:pic>
      <p:pic>
        <p:nvPicPr>
          <p:cNvPr id="2" name="Picture 1">
            <a:extLst>
              <a:ext uri="{FF2B5EF4-FFF2-40B4-BE49-F238E27FC236}">
                <a16:creationId xmlns:a16="http://schemas.microsoft.com/office/drawing/2014/main" id="{0DCE0272-371F-E233-C355-5868D274E47D}"/>
              </a:ext>
            </a:extLst>
          </p:cNvPr>
          <p:cNvPicPr>
            <a:picLocks noChangeAspect="1"/>
          </p:cNvPicPr>
          <p:nvPr/>
        </p:nvPicPr>
        <p:blipFill>
          <a:blip r:embed="rId4"/>
          <a:srcRect b="43039"/>
          <a:stretch>
            <a:fillRect/>
          </a:stretch>
        </p:blipFill>
        <p:spPr>
          <a:xfrm>
            <a:off x="0" y="1"/>
            <a:ext cx="10755270" cy="1978090"/>
          </a:xfrm>
          <a:prstGeom prst="rect">
            <a:avLst/>
          </a:prstGeom>
        </p:spPr>
      </p:pic>
    </p:spTree>
    <p:extLst>
      <p:ext uri="{BB962C8B-B14F-4D97-AF65-F5344CB8AC3E}">
        <p14:creationId xmlns:p14="http://schemas.microsoft.com/office/powerpoint/2010/main" val="14177843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7A3D4-9EFF-69DC-F00D-7C495C1904D3}"/>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32064D1-9FEC-40C0-B96C-7C5F3689B2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C942D9BE-29AB-5EB7-1F72-8CC3F4FAAA08}"/>
              </a:ext>
            </a:extLst>
          </p:cNvPr>
          <p:cNvPicPr>
            <a:picLocks noChangeAspect="1"/>
          </p:cNvPicPr>
          <p:nvPr/>
        </p:nvPicPr>
        <p:blipFill>
          <a:blip r:embed="rId3"/>
          <a:stretch>
            <a:fillRect/>
          </a:stretch>
        </p:blipFill>
        <p:spPr>
          <a:xfrm>
            <a:off x="0" y="0"/>
            <a:ext cx="10450286" cy="6858000"/>
          </a:xfrm>
          <a:prstGeom prst="rect">
            <a:avLst/>
          </a:prstGeom>
        </p:spPr>
      </p:pic>
    </p:spTree>
    <p:extLst>
      <p:ext uri="{BB962C8B-B14F-4D97-AF65-F5344CB8AC3E}">
        <p14:creationId xmlns:p14="http://schemas.microsoft.com/office/powerpoint/2010/main" val="29926630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54411-887E-378D-D7E7-585DE8344E1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9FC03B46-D9B4-BEB5-9D76-EC1829949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681E3DDE-8E05-14C8-DC04-8E06AB2D9D9B}"/>
              </a:ext>
            </a:extLst>
          </p:cNvPr>
          <p:cNvPicPr>
            <a:picLocks noChangeAspect="1"/>
          </p:cNvPicPr>
          <p:nvPr/>
        </p:nvPicPr>
        <p:blipFill>
          <a:blip r:embed="rId3"/>
          <a:stretch>
            <a:fillRect/>
          </a:stretch>
        </p:blipFill>
        <p:spPr>
          <a:xfrm>
            <a:off x="127095" y="0"/>
            <a:ext cx="9033234" cy="2759529"/>
          </a:xfrm>
          <a:prstGeom prst="rect">
            <a:avLst/>
          </a:prstGeom>
        </p:spPr>
      </p:pic>
      <p:pic>
        <p:nvPicPr>
          <p:cNvPr id="6" name="Picture 5">
            <a:extLst>
              <a:ext uri="{FF2B5EF4-FFF2-40B4-BE49-F238E27FC236}">
                <a16:creationId xmlns:a16="http://schemas.microsoft.com/office/drawing/2014/main" id="{A83E4E09-6EBB-B641-2A36-B8F4183FC9B5}"/>
              </a:ext>
            </a:extLst>
          </p:cNvPr>
          <p:cNvPicPr>
            <a:picLocks noChangeAspect="1"/>
          </p:cNvPicPr>
          <p:nvPr/>
        </p:nvPicPr>
        <p:blipFill>
          <a:blip r:embed="rId4"/>
          <a:stretch>
            <a:fillRect/>
          </a:stretch>
        </p:blipFill>
        <p:spPr>
          <a:xfrm>
            <a:off x="0" y="2759529"/>
            <a:ext cx="6649262" cy="4098471"/>
          </a:xfrm>
          <a:prstGeom prst="rect">
            <a:avLst/>
          </a:prstGeom>
        </p:spPr>
      </p:pic>
      <p:pic>
        <p:nvPicPr>
          <p:cNvPr id="8" name="Picture 7">
            <a:extLst>
              <a:ext uri="{FF2B5EF4-FFF2-40B4-BE49-F238E27FC236}">
                <a16:creationId xmlns:a16="http://schemas.microsoft.com/office/drawing/2014/main" id="{5ABE361C-0A34-5E24-BA72-C7D3EFD6FE47}"/>
              </a:ext>
            </a:extLst>
          </p:cNvPr>
          <p:cNvPicPr>
            <a:picLocks noChangeAspect="1"/>
          </p:cNvPicPr>
          <p:nvPr/>
        </p:nvPicPr>
        <p:blipFill>
          <a:blip r:embed="rId5"/>
          <a:stretch>
            <a:fillRect/>
          </a:stretch>
        </p:blipFill>
        <p:spPr>
          <a:xfrm>
            <a:off x="6662057" y="2759528"/>
            <a:ext cx="5529943" cy="4098471"/>
          </a:xfrm>
          <a:prstGeom prst="rect">
            <a:avLst/>
          </a:prstGeom>
        </p:spPr>
      </p:pic>
      <p:pic>
        <p:nvPicPr>
          <p:cNvPr id="10" name="Picture 9">
            <a:extLst>
              <a:ext uri="{FF2B5EF4-FFF2-40B4-BE49-F238E27FC236}">
                <a16:creationId xmlns:a16="http://schemas.microsoft.com/office/drawing/2014/main" id="{CC3675DA-7131-7515-5E86-1C6B41B72F7A}"/>
              </a:ext>
            </a:extLst>
          </p:cNvPr>
          <p:cNvPicPr>
            <a:picLocks noChangeAspect="1"/>
          </p:cNvPicPr>
          <p:nvPr/>
        </p:nvPicPr>
        <p:blipFill>
          <a:blip r:embed="rId6"/>
          <a:stretch>
            <a:fillRect/>
          </a:stretch>
        </p:blipFill>
        <p:spPr>
          <a:xfrm>
            <a:off x="909818" y="2460359"/>
            <a:ext cx="1367626" cy="598337"/>
          </a:xfrm>
          <a:prstGeom prst="rect">
            <a:avLst/>
          </a:prstGeom>
        </p:spPr>
      </p:pic>
      <p:pic>
        <p:nvPicPr>
          <p:cNvPr id="12" name="Picture 11">
            <a:extLst>
              <a:ext uri="{FF2B5EF4-FFF2-40B4-BE49-F238E27FC236}">
                <a16:creationId xmlns:a16="http://schemas.microsoft.com/office/drawing/2014/main" id="{1B4292AD-6382-CD0A-A619-84CF0CC7C4C2}"/>
              </a:ext>
            </a:extLst>
          </p:cNvPr>
          <p:cNvPicPr>
            <a:picLocks noChangeAspect="1"/>
          </p:cNvPicPr>
          <p:nvPr/>
        </p:nvPicPr>
        <p:blipFill>
          <a:blip r:embed="rId7"/>
          <a:stretch>
            <a:fillRect/>
          </a:stretch>
        </p:blipFill>
        <p:spPr>
          <a:xfrm>
            <a:off x="10070147" y="2343673"/>
            <a:ext cx="723223" cy="415854"/>
          </a:xfrm>
          <a:prstGeom prst="rect">
            <a:avLst/>
          </a:prstGeom>
        </p:spPr>
      </p:pic>
    </p:spTree>
    <p:extLst>
      <p:ext uri="{BB962C8B-B14F-4D97-AF65-F5344CB8AC3E}">
        <p14:creationId xmlns:p14="http://schemas.microsoft.com/office/powerpoint/2010/main" val="31486418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75443-C274-151D-3DDB-231EAB65BDCA}"/>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C00B54A8-0A3B-0B77-F6FD-6C84468716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41676D74-BA9A-0FB6-3659-B43B66E9124C}"/>
              </a:ext>
            </a:extLst>
          </p:cNvPr>
          <p:cNvPicPr>
            <a:picLocks noChangeAspect="1"/>
          </p:cNvPicPr>
          <p:nvPr/>
        </p:nvPicPr>
        <p:blipFill>
          <a:blip r:embed="rId3"/>
          <a:stretch>
            <a:fillRect/>
          </a:stretch>
        </p:blipFill>
        <p:spPr>
          <a:xfrm>
            <a:off x="1" y="0"/>
            <a:ext cx="7380514" cy="4604658"/>
          </a:xfrm>
          <a:prstGeom prst="rect">
            <a:avLst/>
          </a:prstGeom>
        </p:spPr>
      </p:pic>
      <p:pic>
        <p:nvPicPr>
          <p:cNvPr id="6" name="Picture 5">
            <a:extLst>
              <a:ext uri="{FF2B5EF4-FFF2-40B4-BE49-F238E27FC236}">
                <a16:creationId xmlns:a16="http://schemas.microsoft.com/office/drawing/2014/main" id="{075CAACA-90E9-9CE9-0D76-067EAE0844D5}"/>
              </a:ext>
            </a:extLst>
          </p:cNvPr>
          <p:cNvPicPr>
            <a:picLocks noChangeAspect="1"/>
          </p:cNvPicPr>
          <p:nvPr/>
        </p:nvPicPr>
        <p:blipFill>
          <a:blip r:embed="rId4"/>
          <a:stretch>
            <a:fillRect/>
          </a:stretch>
        </p:blipFill>
        <p:spPr>
          <a:xfrm>
            <a:off x="8253983" y="737420"/>
            <a:ext cx="1375455" cy="390755"/>
          </a:xfrm>
          <a:prstGeom prst="rect">
            <a:avLst/>
          </a:prstGeom>
        </p:spPr>
      </p:pic>
      <p:pic>
        <p:nvPicPr>
          <p:cNvPr id="7" name="Picture 6">
            <a:extLst>
              <a:ext uri="{FF2B5EF4-FFF2-40B4-BE49-F238E27FC236}">
                <a16:creationId xmlns:a16="http://schemas.microsoft.com/office/drawing/2014/main" id="{D4E83094-5E00-FF65-35D2-D158025C159E}"/>
              </a:ext>
            </a:extLst>
          </p:cNvPr>
          <p:cNvPicPr>
            <a:picLocks noChangeAspect="1"/>
          </p:cNvPicPr>
          <p:nvPr/>
        </p:nvPicPr>
        <p:blipFill>
          <a:blip r:embed="rId5"/>
          <a:srcRect l="7375" t="29117"/>
          <a:stretch>
            <a:fillRect/>
          </a:stretch>
        </p:blipFill>
        <p:spPr>
          <a:xfrm>
            <a:off x="0" y="4604658"/>
            <a:ext cx="7380514" cy="2432957"/>
          </a:xfrm>
          <a:prstGeom prst="rect">
            <a:avLst/>
          </a:prstGeom>
        </p:spPr>
      </p:pic>
      <p:pic>
        <p:nvPicPr>
          <p:cNvPr id="8" name="Picture 7">
            <a:extLst>
              <a:ext uri="{FF2B5EF4-FFF2-40B4-BE49-F238E27FC236}">
                <a16:creationId xmlns:a16="http://schemas.microsoft.com/office/drawing/2014/main" id="{8245BE80-1E48-8296-FA84-2C64D9506581}"/>
              </a:ext>
            </a:extLst>
          </p:cNvPr>
          <p:cNvPicPr>
            <a:picLocks noChangeAspect="1"/>
          </p:cNvPicPr>
          <p:nvPr/>
        </p:nvPicPr>
        <p:blipFill>
          <a:blip r:embed="rId5"/>
          <a:srcRect r="78585" b="85155"/>
          <a:stretch>
            <a:fillRect/>
          </a:stretch>
        </p:blipFill>
        <p:spPr>
          <a:xfrm>
            <a:off x="7600931" y="5566371"/>
            <a:ext cx="1706356" cy="509530"/>
          </a:xfrm>
          <a:prstGeom prst="rect">
            <a:avLst/>
          </a:prstGeom>
        </p:spPr>
      </p:pic>
    </p:spTree>
    <p:extLst>
      <p:ext uri="{BB962C8B-B14F-4D97-AF65-F5344CB8AC3E}">
        <p14:creationId xmlns:p14="http://schemas.microsoft.com/office/powerpoint/2010/main" val="5920711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92BC2-DB31-8612-1907-127CFBC8C59C}"/>
            </a:ext>
          </a:extLst>
        </p:cNvPr>
        <p:cNvGrpSpPr/>
        <p:nvPr/>
      </p:nvGrpSpPr>
      <p:grpSpPr>
        <a:xfrm>
          <a:off x="0" y="0"/>
          <a:ext cx="0" cy="0"/>
          <a:chOff x="0" y="0"/>
          <a:chExt cx="0" cy="0"/>
        </a:xfrm>
      </p:grpSpPr>
      <p:sp>
        <p:nvSpPr>
          <p:cNvPr id="220161" name="Subtitle 5">
            <a:extLst>
              <a:ext uri="{FF2B5EF4-FFF2-40B4-BE49-F238E27FC236}">
                <a16:creationId xmlns:a16="http://schemas.microsoft.com/office/drawing/2014/main" id="{EBCE0CBA-272D-ADF0-B326-272706857D5F}"/>
              </a:ext>
            </a:extLst>
          </p:cNvPr>
          <p:cNvSpPr>
            <a:spLocks noGrp="1"/>
          </p:cNvSpPr>
          <p:nvPr>
            <p:ph type="subTitle" idx="1"/>
          </p:nvPr>
        </p:nvSpPr>
        <p:spPr>
          <a:xfrm>
            <a:off x="899653" y="3505200"/>
            <a:ext cx="11120282" cy="387798"/>
          </a:xfrm>
          <a:noFill/>
        </p:spPr>
        <p:txBody>
          <a:bodyPr vert="horz" wrap="square" lIns="0" tIns="0" rIns="0" bIns="0" rtlCol="0" anchor="t" anchorCtr="0">
            <a:spAutoFit/>
          </a:bodyPr>
          <a:lstStyle/>
          <a:p>
            <a:pPr algn="ctr"/>
            <a:r>
              <a:rPr lang="en-US" dirty="0">
                <a:solidFill>
                  <a:schemeClr val="tx1"/>
                </a:solidFill>
                <a:latin typeface="Alexandria"/>
              </a:rPr>
              <a:t>AI in Accounting Report</a:t>
            </a:r>
          </a:p>
        </p:txBody>
      </p:sp>
      <p:sp>
        <p:nvSpPr>
          <p:cNvPr id="7" name="Flowchart: Connector 6">
            <a:extLst>
              <a:ext uri="{FF2B5EF4-FFF2-40B4-BE49-F238E27FC236}">
                <a16:creationId xmlns:a16="http://schemas.microsoft.com/office/drawing/2014/main" id="{3A7ED814-50ED-6BEB-117C-427D53BD8904}"/>
              </a:ext>
            </a:extLst>
          </p:cNvPr>
          <p:cNvSpPr/>
          <p:nvPr/>
        </p:nvSpPr>
        <p:spPr bwMode="auto">
          <a:xfrm>
            <a:off x="5410200" y="1600200"/>
            <a:ext cx="1371600" cy="1371600"/>
          </a:xfrm>
          <a:prstGeom prst="flowChartConnector">
            <a:avLst/>
          </a:prstGeom>
          <a:solidFill>
            <a:schemeClr val="accent1"/>
          </a:solidFill>
          <a:ln>
            <a:solidFill>
              <a:schemeClr val="accent2">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marL="0" marR="0" lvl="0" indent="0" algn="ctr" defTabSz="913130" rtl="0" eaLnBrk="1" fontAlgn="base" latinLnBrk="0" hangingPunct="1">
              <a:lnSpc>
                <a:spcPct val="100000"/>
              </a:lnSpc>
              <a:spcBef>
                <a:spcPct val="0"/>
              </a:spcBef>
              <a:spcAft>
                <a:spcPct val="0"/>
              </a:spcAft>
              <a:buClrTx/>
              <a:buSzTx/>
              <a:buFontTx/>
              <a:buNone/>
              <a:tabLst/>
              <a:defRPr/>
            </a:pPr>
            <a:r>
              <a:rPr kumimoji="0" lang="en-US" altLang="zh-CN" sz="7200" b="0" i="0" u="none" strike="noStrike" kern="1200" cap="none" spc="0" normalizeH="0" baseline="0" noProof="0" dirty="0">
                <a:ln>
                  <a:noFill/>
                </a:ln>
                <a:solidFill>
                  <a:prstClr val="white"/>
                </a:solidFill>
                <a:effectLst/>
                <a:uLnTx/>
                <a:uFillTx/>
                <a:latin typeface="Segoe"/>
                <a:ea typeface="等线" panose="02010600030101010101" pitchFamily="2" charset="-122"/>
                <a:cs typeface="Arial" panose="020B0604020202020204" pitchFamily="34" charset="0"/>
              </a:rPr>
              <a:t>3</a:t>
            </a:r>
          </a:p>
        </p:txBody>
      </p:sp>
      <p:pic>
        <p:nvPicPr>
          <p:cNvPr id="2" name="Graphic 21">
            <a:extLst>
              <a:ext uri="{FF2B5EF4-FFF2-40B4-BE49-F238E27FC236}">
                <a16:creationId xmlns:a16="http://schemas.microsoft.com/office/drawing/2014/main" id="{E4301580-0C62-8E2B-5840-A5038AABB0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4794" y="710526"/>
            <a:ext cx="2305141" cy="1076343"/>
          </a:xfrm>
          <a:prstGeom prst="rect">
            <a:avLst/>
          </a:prstGeom>
        </p:spPr>
      </p:pic>
    </p:spTree>
    <p:extLst>
      <p:ext uri="{BB962C8B-B14F-4D97-AF65-F5344CB8AC3E}">
        <p14:creationId xmlns:p14="http://schemas.microsoft.com/office/powerpoint/2010/main" val="411904736"/>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A559E7-ECCD-9AAA-838A-BBD2F187465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FA0CF28-4BCD-0E3A-843D-A346128291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BEE9EEED-AC06-30A2-239C-CAE49F79735D}"/>
              </a:ext>
            </a:extLst>
          </p:cNvPr>
          <p:cNvSpPr txBox="1"/>
          <p:nvPr/>
        </p:nvSpPr>
        <p:spPr>
          <a:xfrm>
            <a:off x="0" y="1046892"/>
            <a:ext cx="12064905" cy="1938992"/>
          </a:xfrm>
          <a:prstGeom prst="rect">
            <a:avLst/>
          </a:prstGeom>
          <a:noFill/>
        </p:spPr>
        <p:txBody>
          <a:bodyPr wrap="square">
            <a:spAutoFit/>
          </a:bodyPr>
          <a:lstStyle/>
          <a:p>
            <a:pPr algn="just"/>
            <a:r>
              <a:rPr lang="en-US" sz="2000" b="0" i="0" u="none" strike="noStrike" baseline="0" dirty="0">
                <a:latin typeface="Alexandria"/>
              </a:rPr>
              <a:t>The accounting profession is undergoing a profound transformation, driven by the rapid evolution and adoption of artificial intelligence (AI). What was once seen as a technological advancement has quickly become a strategic imperative. AI in accounting has shifted from experimental applications to essential infrastructure.</a:t>
            </a:r>
          </a:p>
          <a:p>
            <a:pPr algn="just"/>
            <a:r>
              <a:rPr lang="en-US" sz="2000" dirty="0">
                <a:latin typeface="Alexandria"/>
              </a:rPr>
              <a:t>AI is not replacing practitioners; it is amplifying their potential. From workflow automation and intelligent audit assistants to generative AI for research and autonomous agents for repetitive tasks, AI’s impact is expanding rapidly.</a:t>
            </a:r>
          </a:p>
        </p:txBody>
      </p:sp>
      <p:pic>
        <p:nvPicPr>
          <p:cNvPr id="7" name="Picture 6">
            <a:extLst>
              <a:ext uri="{FF2B5EF4-FFF2-40B4-BE49-F238E27FC236}">
                <a16:creationId xmlns:a16="http://schemas.microsoft.com/office/drawing/2014/main" id="{4F9AE75B-6F96-F35E-207A-2676EF202E6B}"/>
              </a:ext>
            </a:extLst>
          </p:cNvPr>
          <p:cNvPicPr>
            <a:picLocks noChangeAspect="1"/>
          </p:cNvPicPr>
          <p:nvPr/>
        </p:nvPicPr>
        <p:blipFill>
          <a:blip r:embed="rId3"/>
          <a:stretch>
            <a:fillRect/>
          </a:stretch>
        </p:blipFill>
        <p:spPr>
          <a:xfrm>
            <a:off x="127095" y="125910"/>
            <a:ext cx="7061703" cy="570368"/>
          </a:xfrm>
          <a:prstGeom prst="rect">
            <a:avLst/>
          </a:prstGeom>
        </p:spPr>
      </p:pic>
      <p:sp>
        <p:nvSpPr>
          <p:cNvPr id="10" name="TextBox 9">
            <a:extLst>
              <a:ext uri="{FF2B5EF4-FFF2-40B4-BE49-F238E27FC236}">
                <a16:creationId xmlns:a16="http://schemas.microsoft.com/office/drawing/2014/main" id="{4135180B-32A4-491F-A77D-93AA60445775}"/>
              </a:ext>
            </a:extLst>
          </p:cNvPr>
          <p:cNvSpPr txBox="1"/>
          <p:nvPr/>
        </p:nvSpPr>
        <p:spPr>
          <a:xfrm>
            <a:off x="0" y="3123586"/>
            <a:ext cx="12192000" cy="3477875"/>
          </a:xfrm>
          <a:prstGeom prst="rect">
            <a:avLst/>
          </a:prstGeom>
          <a:noFill/>
        </p:spPr>
        <p:txBody>
          <a:bodyPr wrap="square">
            <a:spAutoFit/>
          </a:bodyPr>
          <a:lstStyle/>
          <a:p>
            <a:pPr algn="just"/>
            <a:r>
              <a:rPr lang="en-US" sz="2000" b="0" i="0" u="none" strike="noStrike" baseline="0" dirty="0">
                <a:latin typeface="Alexandria"/>
              </a:rPr>
              <a:t>The accounting profession stands at a decisive inflection point. Firms have been balancing traditional compliance responsibilities with rapidly shifting client expectations and evolving market dynamics for several years now. Increasing demand for advisory services, talent shortages and rising complexity make old methods unsustainable. </a:t>
            </a:r>
          </a:p>
          <a:p>
            <a:pPr algn="just"/>
            <a:endParaRPr lang="en-US" sz="2000" dirty="0">
              <a:latin typeface="Alexandria"/>
            </a:endParaRPr>
          </a:p>
          <a:p>
            <a:pPr algn="just"/>
            <a:r>
              <a:rPr lang="en-US" sz="2000" b="0" i="0" u="none" strike="noStrike" baseline="0" dirty="0">
                <a:latin typeface="Alexandria"/>
              </a:rPr>
              <a:t>AI is reshaping firm operations. It’s not only about automating tasks—it’s increasingly about rethinking entire workflows, decision structures and service offerings. While legacy systems are straining under new expectations, AI-native systems offer pathways to resilience, agility and scalability. </a:t>
            </a:r>
          </a:p>
          <a:p>
            <a:pPr algn="just"/>
            <a:endParaRPr lang="en-US" sz="2000" dirty="0">
              <a:latin typeface="Alexandria"/>
            </a:endParaRPr>
          </a:p>
          <a:p>
            <a:pPr algn="just"/>
            <a:r>
              <a:rPr lang="en-US" sz="2000" b="0" i="0" u="none" strike="noStrike" baseline="0" dirty="0">
                <a:latin typeface="Alexandria"/>
              </a:rPr>
              <a:t>“AI is a catalyst that provides unprecedented opportunity for firms and finance teams to enhance their role as trusted advisors,” said Erik Asgeirsson, president and CEO, CPA.com. “When harnessed the right way, it offers the potential to revolutionize the way firms of all sizes deliver value and business insights.”</a:t>
            </a:r>
            <a:r>
              <a:rPr lang="en-US" sz="2000" dirty="0">
                <a:latin typeface="Alexandria"/>
              </a:rPr>
              <a:t> </a:t>
            </a:r>
          </a:p>
        </p:txBody>
      </p:sp>
    </p:spTree>
    <p:extLst>
      <p:ext uri="{BB962C8B-B14F-4D97-AF65-F5344CB8AC3E}">
        <p14:creationId xmlns:p14="http://schemas.microsoft.com/office/powerpoint/2010/main" val="27009981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46FCE8-9E79-4C44-C061-1972D0A267F0}"/>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FD7E5BE6-81A2-8A63-6148-389D18C971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12" name="Picture 11">
            <a:extLst>
              <a:ext uri="{FF2B5EF4-FFF2-40B4-BE49-F238E27FC236}">
                <a16:creationId xmlns:a16="http://schemas.microsoft.com/office/drawing/2014/main" id="{BD019EB9-D058-5516-85CB-03D8661ED3FD}"/>
              </a:ext>
            </a:extLst>
          </p:cNvPr>
          <p:cNvPicPr>
            <a:picLocks noChangeAspect="1"/>
          </p:cNvPicPr>
          <p:nvPr/>
        </p:nvPicPr>
        <p:blipFill>
          <a:blip r:embed="rId3"/>
          <a:srcRect t="12267"/>
          <a:stretch>
            <a:fillRect/>
          </a:stretch>
        </p:blipFill>
        <p:spPr>
          <a:xfrm>
            <a:off x="155905" y="951722"/>
            <a:ext cx="7878570" cy="5906278"/>
          </a:xfrm>
          <a:prstGeom prst="rect">
            <a:avLst/>
          </a:prstGeom>
        </p:spPr>
      </p:pic>
      <p:pic>
        <p:nvPicPr>
          <p:cNvPr id="14" name="Picture 13">
            <a:extLst>
              <a:ext uri="{FF2B5EF4-FFF2-40B4-BE49-F238E27FC236}">
                <a16:creationId xmlns:a16="http://schemas.microsoft.com/office/drawing/2014/main" id="{A1C3352D-66AA-C564-9C69-96A9BE21A508}"/>
              </a:ext>
            </a:extLst>
          </p:cNvPr>
          <p:cNvPicPr>
            <a:picLocks noChangeAspect="1"/>
          </p:cNvPicPr>
          <p:nvPr/>
        </p:nvPicPr>
        <p:blipFill>
          <a:blip r:embed="rId4"/>
          <a:stretch>
            <a:fillRect/>
          </a:stretch>
        </p:blipFill>
        <p:spPr>
          <a:xfrm>
            <a:off x="155905" y="125910"/>
            <a:ext cx="1663305" cy="611510"/>
          </a:xfrm>
          <a:prstGeom prst="rect">
            <a:avLst/>
          </a:prstGeom>
        </p:spPr>
      </p:pic>
      <p:pic>
        <p:nvPicPr>
          <p:cNvPr id="16" name="Picture 15">
            <a:extLst>
              <a:ext uri="{FF2B5EF4-FFF2-40B4-BE49-F238E27FC236}">
                <a16:creationId xmlns:a16="http://schemas.microsoft.com/office/drawing/2014/main" id="{BA5FD83F-36FB-F360-B032-EF30AC4E21B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34475" y="1735494"/>
            <a:ext cx="4030430" cy="2967135"/>
          </a:xfrm>
          <a:prstGeom prst="rect">
            <a:avLst/>
          </a:prstGeom>
        </p:spPr>
      </p:pic>
    </p:spTree>
    <p:extLst>
      <p:ext uri="{BB962C8B-B14F-4D97-AF65-F5344CB8AC3E}">
        <p14:creationId xmlns:p14="http://schemas.microsoft.com/office/powerpoint/2010/main" val="40332593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4E93A2-4091-0937-1A2A-B8774A6E6F95}"/>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765DA43-91D6-5688-4F18-170896E066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A43D3CB6-827D-DB4C-C0DA-8F20894D3DD5}"/>
              </a:ext>
            </a:extLst>
          </p:cNvPr>
          <p:cNvSpPr txBox="1"/>
          <p:nvPr/>
        </p:nvSpPr>
        <p:spPr>
          <a:xfrm>
            <a:off x="127095" y="125910"/>
            <a:ext cx="6098720" cy="369332"/>
          </a:xfrm>
          <a:prstGeom prst="rect">
            <a:avLst/>
          </a:prstGeom>
          <a:noFill/>
        </p:spPr>
        <p:txBody>
          <a:bodyPr wrap="square">
            <a:spAutoFit/>
          </a:bodyPr>
          <a:lstStyle/>
          <a:p>
            <a:r>
              <a:rPr lang="en-US" sz="1800" b="0" i="0" u="none" strike="noStrike" baseline="0" dirty="0">
                <a:solidFill>
                  <a:srgbClr val="72226E"/>
                </a:solidFill>
                <a:latin typeface="Roboto-Regular"/>
              </a:rPr>
              <a:t>Key strategic themes</a:t>
            </a:r>
            <a:endParaRPr lang="en-US" dirty="0"/>
          </a:p>
        </p:txBody>
      </p:sp>
      <p:pic>
        <p:nvPicPr>
          <p:cNvPr id="6" name="Picture 5">
            <a:extLst>
              <a:ext uri="{FF2B5EF4-FFF2-40B4-BE49-F238E27FC236}">
                <a16:creationId xmlns:a16="http://schemas.microsoft.com/office/drawing/2014/main" id="{718358ED-0ACE-3A55-9A27-52292E748321}"/>
              </a:ext>
            </a:extLst>
          </p:cNvPr>
          <p:cNvPicPr>
            <a:picLocks noChangeAspect="1"/>
          </p:cNvPicPr>
          <p:nvPr/>
        </p:nvPicPr>
        <p:blipFill>
          <a:blip r:embed="rId3"/>
          <a:stretch>
            <a:fillRect/>
          </a:stretch>
        </p:blipFill>
        <p:spPr>
          <a:xfrm>
            <a:off x="127095" y="595265"/>
            <a:ext cx="4164594" cy="2833735"/>
          </a:xfrm>
          <a:prstGeom prst="rect">
            <a:avLst/>
          </a:prstGeom>
        </p:spPr>
      </p:pic>
      <p:pic>
        <p:nvPicPr>
          <p:cNvPr id="8" name="Picture 7">
            <a:extLst>
              <a:ext uri="{FF2B5EF4-FFF2-40B4-BE49-F238E27FC236}">
                <a16:creationId xmlns:a16="http://schemas.microsoft.com/office/drawing/2014/main" id="{03E3AB73-BC58-7084-4919-274FFA655E09}"/>
              </a:ext>
            </a:extLst>
          </p:cNvPr>
          <p:cNvPicPr>
            <a:picLocks noChangeAspect="1"/>
          </p:cNvPicPr>
          <p:nvPr/>
        </p:nvPicPr>
        <p:blipFill>
          <a:blip r:embed="rId4"/>
          <a:stretch>
            <a:fillRect/>
          </a:stretch>
        </p:blipFill>
        <p:spPr>
          <a:xfrm>
            <a:off x="4537549" y="125910"/>
            <a:ext cx="4164594" cy="3132499"/>
          </a:xfrm>
          <a:prstGeom prst="rect">
            <a:avLst/>
          </a:prstGeom>
        </p:spPr>
      </p:pic>
      <p:pic>
        <p:nvPicPr>
          <p:cNvPr id="10" name="Picture 9">
            <a:extLst>
              <a:ext uri="{FF2B5EF4-FFF2-40B4-BE49-F238E27FC236}">
                <a16:creationId xmlns:a16="http://schemas.microsoft.com/office/drawing/2014/main" id="{C1311522-047D-B1F5-548A-E9D70E7A07F0}"/>
              </a:ext>
            </a:extLst>
          </p:cNvPr>
          <p:cNvPicPr>
            <a:picLocks noChangeAspect="1"/>
          </p:cNvPicPr>
          <p:nvPr/>
        </p:nvPicPr>
        <p:blipFill>
          <a:blip r:embed="rId5"/>
          <a:stretch>
            <a:fillRect/>
          </a:stretch>
        </p:blipFill>
        <p:spPr>
          <a:xfrm>
            <a:off x="145202" y="3526888"/>
            <a:ext cx="4128380" cy="3205202"/>
          </a:xfrm>
          <a:prstGeom prst="rect">
            <a:avLst/>
          </a:prstGeom>
        </p:spPr>
      </p:pic>
      <p:pic>
        <p:nvPicPr>
          <p:cNvPr id="12" name="Picture 11">
            <a:extLst>
              <a:ext uri="{FF2B5EF4-FFF2-40B4-BE49-F238E27FC236}">
                <a16:creationId xmlns:a16="http://schemas.microsoft.com/office/drawing/2014/main" id="{B53A0D7D-04FD-000E-A77D-68CD03952AC8}"/>
              </a:ext>
            </a:extLst>
          </p:cNvPr>
          <p:cNvPicPr>
            <a:picLocks noChangeAspect="1"/>
          </p:cNvPicPr>
          <p:nvPr/>
        </p:nvPicPr>
        <p:blipFill>
          <a:blip r:embed="rId6"/>
          <a:stretch>
            <a:fillRect/>
          </a:stretch>
        </p:blipFill>
        <p:spPr>
          <a:xfrm>
            <a:off x="4483228" y="3526888"/>
            <a:ext cx="4273236" cy="3014804"/>
          </a:xfrm>
          <a:prstGeom prst="rect">
            <a:avLst/>
          </a:prstGeom>
        </p:spPr>
      </p:pic>
      <p:pic>
        <p:nvPicPr>
          <p:cNvPr id="14" name="Picture 13">
            <a:extLst>
              <a:ext uri="{FF2B5EF4-FFF2-40B4-BE49-F238E27FC236}">
                <a16:creationId xmlns:a16="http://schemas.microsoft.com/office/drawing/2014/main" id="{3A1096C0-2783-46CF-6201-0D424E26C3C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943753" y="2012132"/>
            <a:ext cx="3121152" cy="1755648"/>
          </a:xfrm>
          <a:prstGeom prst="rect">
            <a:avLst/>
          </a:prstGeom>
        </p:spPr>
      </p:pic>
    </p:spTree>
    <p:extLst>
      <p:ext uri="{BB962C8B-B14F-4D97-AF65-F5344CB8AC3E}">
        <p14:creationId xmlns:p14="http://schemas.microsoft.com/office/powerpoint/2010/main" val="42355448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8668E-6958-58C8-478F-99325ACE9A15}"/>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D16CA953-4CEF-556D-B0A7-3E2D063FC8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3" name="Picture 2">
            <a:extLst>
              <a:ext uri="{FF2B5EF4-FFF2-40B4-BE49-F238E27FC236}">
                <a16:creationId xmlns:a16="http://schemas.microsoft.com/office/drawing/2014/main" id="{88B34EE6-3C86-F92B-93EB-16C1DAB70470}"/>
              </a:ext>
            </a:extLst>
          </p:cNvPr>
          <p:cNvPicPr>
            <a:picLocks noChangeAspect="1"/>
          </p:cNvPicPr>
          <p:nvPr/>
        </p:nvPicPr>
        <p:blipFill>
          <a:blip r:embed="rId3"/>
          <a:stretch>
            <a:fillRect/>
          </a:stretch>
        </p:blipFill>
        <p:spPr>
          <a:xfrm>
            <a:off x="-1" y="0"/>
            <a:ext cx="5598367" cy="3087232"/>
          </a:xfrm>
          <a:prstGeom prst="rect">
            <a:avLst/>
          </a:prstGeom>
        </p:spPr>
      </p:pic>
      <p:pic>
        <p:nvPicPr>
          <p:cNvPr id="6" name="Picture 5">
            <a:extLst>
              <a:ext uri="{FF2B5EF4-FFF2-40B4-BE49-F238E27FC236}">
                <a16:creationId xmlns:a16="http://schemas.microsoft.com/office/drawing/2014/main" id="{2BF30827-F220-A331-24F9-95B012F304AB}"/>
              </a:ext>
            </a:extLst>
          </p:cNvPr>
          <p:cNvPicPr>
            <a:picLocks noChangeAspect="1"/>
          </p:cNvPicPr>
          <p:nvPr/>
        </p:nvPicPr>
        <p:blipFill>
          <a:blip r:embed="rId4"/>
          <a:stretch>
            <a:fillRect/>
          </a:stretch>
        </p:blipFill>
        <p:spPr>
          <a:xfrm>
            <a:off x="5598367" y="0"/>
            <a:ext cx="4515489" cy="4324469"/>
          </a:xfrm>
          <a:prstGeom prst="rect">
            <a:avLst/>
          </a:prstGeom>
        </p:spPr>
      </p:pic>
      <p:pic>
        <p:nvPicPr>
          <p:cNvPr id="8" name="Picture 7">
            <a:extLst>
              <a:ext uri="{FF2B5EF4-FFF2-40B4-BE49-F238E27FC236}">
                <a16:creationId xmlns:a16="http://schemas.microsoft.com/office/drawing/2014/main" id="{F6BD22EB-CC2F-D258-27BA-525BA707A8A4}"/>
              </a:ext>
            </a:extLst>
          </p:cNvPr>
          <p:cNvPicPr>
            <a:picLocks noChangeAspect="1"/>
          </p:cNvPicPr>
          <p:nvPr/>
        </p:nvPicPr>
        <p:blipFill>
          <a:blip r:embed="rId5"/>
          <a:stretch>
            <a:fillRect/>
          </a:stretch>
        </p:blipFill>
        <p:spPr>
          <a:xfrm>
            <a:off x="-1" y="3087232"/>
            <a:ext cx="5598367" cy="2725093"/>
          </a:xfrm>
          <a:prstGeom prst="rect">
            <a:avLst/>
          </a:prstGeom>
        </p:spPr>
      </p:pic>
      <p:pic>
        <p:nvPicPr>
          <p:cNvPr id="10" name="Picture 9">
            <a:extLst>
              <a:ext uri="{FF2B5EF4-FFF2-40B4-BE49-F238E27FC236}">
                <a16:creationId xmlns:a16="http://schemas.microsoft.com/office/drawing/2014/main" id="{6DF70D16-586F-94A4-D2A8-640A3901338D}"/>
              </a:ext>
            </a:extLst>
          </p:cNvPr>
          <p:cNvPicPr>
            <a:picLocks noChangeAspect="1"/>
          </p:cNvPicPr>
          <p:nvPr/>
        </p:nvPicPr>
        <p:blipFill>
          <a:blip r:embed="rId6"/>
          <a:stretch>
            <a:fillRect/>
          </a:stretch>
        </p:blipFill>
        <p:spPr>
          <a:xfrm>
            <a:off x="0" y="5812325"/>
            <a:ext cx="5598366" cy="1045675"/>
          </a:xfrm>
          <a:prstGeom prst="rect">
            <a:avLst/>
          </a:prstGeom>
        </p:spPr>
      </p:pic>
      <p:pic>
        <p:nvPicPr>
          <p:cNvPr id="11" name="Picture 10">
            <a:extLst>
              <a:ext uri="{FF2B5EF4-FFF2-40B4-BE49-F238E27FC236}">
                <a16:creationId xmlns:a16="http://schemas.microsoft.com/office/drawing/2014/main" id="{3915A1A1-36EA-DA7B-6D90-B63067662C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98366" y="4324469"/>
            <a:ext cx="4515489" cy="2342619"/>
          </a:xfrm>
          <a:prstGeom prst="rect">
            <a:avLst/>
          </a:prstGeom>
        </p:spPr>
      </p:pic>
    </p:spTree>
    <p:extLst>
      <p:ext uri="{BB962C8B-B14F-4D97-AF65-F5344CB8AC3E}">
        <p14:creationId xmlns:p14="http://schemas.microsoft.com/office/powerpoint/2010/main" val="39375071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1F2802-F502-5937-03A3-45C370B354F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2F97F9C-27C8-9C99-D3CB-C2D5DFB808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1164FFD8-8303-BB9F-E850-2A3D1C768078}"/>
              </a:ext>
            </a:extLst>
          </p:cNvPr>
          <p:cNvSpPr txBox="1"/>
          <p:nvPr/>
        </p:nvSpPr>
        <p:spPr>
          <a:xfrm>
            <a:off x="0" y="1638490"/>
            <a:ext cx="6092890" cy="369332"/>
          </a:xfrm>
          <a:prstGeom prst="rect">
            <a:avLst/>
          </a:prstGeom>
          <a:noFill/>
        </p:spPr>
        <p:txBody>
          <a:bodyPr wrap="square">
            <a:spAutoFit/>
          </a:bodyPr>
          <a:lstStyle/>
          <a:p>
            <a:r>
              <a:rPr lang="en-US" sz="1800" b="0" i="0" u="none" strike="noStrike" baseline="0" dirty="0">
                <a:solidFill>
                  <a:srgbClr val="72226E"/>
                </a:solidFill>
                <a:latin typeface="Roboto-Regular"/>
              </a:rPr>
              <a:t>Six trends to watch: </a:t>
            </a:r>
            <a:r>
              <a:rPr lang="en-US" sz="1800" b="0" i="0" u="none" strike="noStrike" baseline="0" dirty="0">
                <a:solidFill>
                  <a:srgbClr val="72226E"/>
                </a:solidFill>
                <a:latin typeface="Roboto-Light"/>
              </a:rPr>
              <a:t>Signals from the edge</a:t>
            </a:r>
            <a:endParaRPr lang="en-US" dirty="0"/>
          </a:p>
        </p:txBody>
      </p:sp>
      <p:sp>
        <p:nvSpPr>
          <p:cNvPr id="7" name="TextBox 6">
            <a:extLst>
              <a:ext uri="{FF2B5EF4-FFF2-40B4-BE49-F238E27FC236}">
                <a16:creationId xmlns:a16="http://schemas.microsoft.com/office/drawing/2014/main" id="{1926F88F-A2A3-5A75-2C7E-BDC7E96956B1}"/>
              </a:ext>
            </a:extLst>
          </p:cNvPr>
          <p:cNvSpPr txBox="1"/>
          <p:nvPr/>
        </p:nvSpPr>
        <p:spPr>
          <a:xfrm>
            <a:off x="15962" y="2046469"/>
            <a:ext cx="6092890" cy="2031325"/>
          </a:xfrm>
          <a:prstGeom prst="rect">
            <a:avLst/>
          </a:prstGeom>
          <a:noFill/>
        </p:spPr>
        <p:txBody>
          <a:bodyPr wrap="square">
            <a:spAutoFit/>
          </a:bodyPr>
          <a:lstStyle/>
          <a:p>
            <a:pPr algn="l"/>
            <a:r>
              <a:rPr lang="en-US" sz="1800" b="0" i="0" u="none" strike="noStrike" baseline="0" dirty="0">
                <a:solidFill>
                  <a:srgbClr val="262C67"/>
                </a:solidFill>
                <a:latin typeface="Roboto-Medium"/>
              </a:rPr>
              <a:t>AI-native accounting firms are</a:t>
            </a:r>
          </a:p>
          <a:p>
            <a:pPr algn="l"/>
            <a:r>
              <a:rPr lang="en-US" sz="1800" b="0" i="0" u="none" strike="noStrike" baseline="0" dirty="0">
                <a:solidFill>
                  <a:srgbClr val="262C67"/>
                </a:solidFill>
                <a:latin typeface="Roboto-Medium"/>
              </a:rPr>
              <a:t>structured around automation first</a:t>
            </a:r>
          </a:p>
          <a:p>
            <a:pPr algn="l"/>
            <a:r>
              <a:rPr lang="en-US" sz="1800" b="0" i="0" u="none" strike="noStrike" baseline="0" dirty="0">
                <a:solidFill>
                  <a:srgbClr val="262C67"/>
                </a:solidFill>
                <a:latin typeface="Roboto-Medium"/>
              </a:rPr>
              <a:t>operations</a:t>
            </a:r>
            <a:r>
              <a:rPr lang="en-US" sz="1800" b="0" i="0" u="none" strike="noStrike" baseline="0" dirty="0">
                <a:solidFill>
                  <a:srgbClr val="000000"/>
                </a:solidFill>
                <a:latin typeface="Roboto-Light"/>
              </a:rPr>
              <a:t>, with roles built for</a:t>
            </a:r>
          </a:p>
          <a:p>
            <a:pPr algn="l"/>
            <a:r>
              <a:rPr lang="en-US" sz="1800" b="0" i="0" u="none" strike="noStrike" baseline="0" dirty="0">
                <a:solidFill>
                  <a:srgbClr val="000000"/>
                </a:solidFill>
                <a:latin typeface="Roboto-Light"/>
              </a:rPr>
              <a:t>strategy, not process. These firms</a:t>
            </a:r>
          </a:p>
          <a:p>
            <a:pPr algn="l"/>
            <a:r>
              <a:rPr lang="en-US" sz="1800" b="0" i="0" u="none" strike="noStrike" baseline="0" dirty="0">
                <a:solidFill>
                  <a:srgbClr val="000000"/>
                </a:solidFill>
                <a:latin typeface="Roboto-Light"/>
              </a:rPr>
              <a:t>use agents to handle routine work,</a:t>
            </a:r>
          </a:p>
          <a:p>
            <a:pPr algn="l"/>
            <a:r>
              <a:rPr lang="en-US" sz="1800" b="0" i="0" u="none" strike="noStrike" baseline="0" dirty="0">
                <a:solidFill>
                  <a:srgbClr val="000000"/>
                </a:solidFill>
                <a:latin typeface="Roboto-Light"/>
              </a:rPr>
              <a:t>reducing overhead and enabling staff</a:t>
            </a:r>
          </a:p>
          <a:p>
            <a:pPr algn="l"/>
            <a:r>
              <a:rPr lang="en-US" sz="1800" b="0" i="0" u="none" strike="noStrike" baseline="0" dirty="0">
                <a:solidFill>
                  <a:srgbClr val="000000"/>
                </a:solidFill>
                <a:latin typeface="Roboto-Light"/>
              </a:rPr>
              <a:t>to focus on interpreting and advising.</a:t>
            </a:r>
            <a:endParaRPr lang="en-US" dirty="0"/>
          </a:p>
        </p:txBody>
      </p:sp>
      <p:sp>
        <p:nvSpPr>
          <p:cNvPr id="10" name="TextBox 9">
            <a:extLst>
              <a:ext uri="{FF2B5EF4-FFF2-40B4-BE49-F238E27FC236}">
                <a16:creationId xmlns:a16="http://schemas.microsoft.com/office/drawing/2014/main" id="{D2CEF043-8B17-AF66-FB39-B79A5BDE7ACE}"/>
              </a:ext>
            </a:extLst>
          </p:cNvPr>
          <p:cNvSpPr txBox="1"/>
          <p:nvPr/>
        </p:nvSpPr>
        <p:spPr>
          <a:xfrm>
            <a:off x="-24882" y="4272677"/>
            <a:ext cx="6120882" cy="2585323"/>
          </a:xfrm>
          <a:prstGeom prst="rect">
            <a:avLst/>
          </a:prstGeom>
          <a:noFill/>
        </p:spPr>
        <p:txBody>
          <a:bodyPr wrap="square">
            <a:spAutoFit/>
          </a:bodyPr>
          <a:lstStyle/>
          <a:p>
            <a:pPr algn="l"/>
            <a:r>
              <a:rPr lang="en-US" sz="1800" b="0" i="0" u="none" strike="noStrike" baseline="0" dirty="0">
                <a:solidFill>
                  <a:srgbClr val="262C67"/>
                </a:solidFill>
                <a:latin typeface="Roboto-Medium"/>
              </a:rPr>
              <a:t>Domain-specific AI models for</a:t>
            </a:r>
          </a:p>
          <a:p>
            <a:pPr algn="l"/>
            <a:r>
              <a:rPr lang="en-US" sz="1800" b="0" i="0" u="none" strike="noStrike" baseline="0" dirty="0">
                <a:solidFill>
                  <a:srgbClr val="262C67"/>
                </a:solidFill>
                <a:latin typeface="Roboto-Medium"/>
              </a:rPr>
              <a:t>accounting. </a:t>
            </a:r>
            <a:r>
              <a:rPr lang="en-US" sz="1800" b="0" i="0" u="none" strike="noStrike" baseline="0" dirty="0">
                <a:solidFill>
                  <a:srgbClr val="000000"/>
                </a:solidFill>
                <a:latin typeface="Roboto-Light"/>
              </a:rPr>
              <a:t>Rather than relying</a:t>
            </a:r>
          </a:p>
          <a:p>
            <a:pPr algn="l"/>
            <a:r>
              <a:rPr lang="en-US" sz="1800" b="0" i="0" u="none" strike="noStrike" baseline="0" dirty="0">
                <a:solidFill>
                  <a:srgbClr val="000000"/>
                </a:solidFill>
                <a:latin typeface="Roboto-Light"/>
              </a:rPr>
              <a:t>solely on general-purpose models</a:t>
            </a:r>
          </a:p>
          <a:p>
            <a:pPr algn="l"/>
            <a:r>
              <a:rPr lang="en-US" sz="1800" b="0" i="0" u="none" strike="noStrike" baseline="0" dirty="0">
                <a:solidFill>
                  <a:srgbClr val="000000"/>
                </a:solidFill>
                <a:latin typeface="Roboto-Light"/>
              </a:rPr>
              <a:t>like GPT-4, vendors are building</a:t>
            </a:r>
          </a:p>
          <a:p>
            <a:pPr algn="l"/>
            <a:r>
              <a:rPr lang="en-US" sz="1800" b="0" i="0" u="none" strike="noStrike" baseline="0" dirty="0">
                <a:solidFill>
                  <a:srgbClr val="000000"/>
                </a:solidFill>
                <a:latin typeface="Roboto-Light"/>
              </a:rPr>
              <a:t>fine-tuned, accounting-native LLMs.</a:t>
            </a:r>
          </a:p>
          <a:p>
            <a:pPr algn="l"/>
            <a:r>
              <a:rPr lang="en-US" sz="1800" b="0" i="0" u="none" strike="noStrike" baseline="0" dirty="0">
                <a:solidFill>
                  <a:srgbClr val="000000"/>
                </a:solidFill>
                <a:latin typeface="Roboto-Light"/>
              </a:rPr>
              <a:t>These provide better accuracy, are</a:t>
            </a:r>
          </a:p>
          <a:p>
            <a:pPr algn="l"/>
            <a:r>
              <a:rPr lang="en-US" sz="1800" b="0" i="0" u="none" strike="noStrike" baseline="0" dirty="0">
                <a:solidFill>
                  <a:srgbClr val="000000"/>
                </a:solidFill>
                <a:latin typeface="Roboto-Light"/>
              </a:rPr>
              <a:t>less prone to hallucinations and align</a:t>
            </a:r>
          </a:p>
          <a:p>
            <a:pPr algn="l"/>
            <a:r>
              <a:rPr lang="en-US" sz="1800" b="0" i="0" u="none" strike="noStrike" baseline="0" dirty="0">
                <a:solidFill>
                  <a:srgbClr val="000000"/>
                </a:solidFill>
                <a:latin typeface="Roboto-Light"/>
              </a:rPr>
              <a:t>with the vocabulary and regulatory</a:t>
            </a:r>
          </a:p>
          <a:p>
            <a:pPr algn="l"/>
            <a:r>
              <a:rPr lang="en-US" sz="1800" b="0" i="0" u="none" strike="noStrike" baseline="0" dirty="0">
                <a:solidFill>
                  <a:srgbClr val="000000"/>
                </a:solidFill>
                <a:latin typeface="Roboto-Light"/>
              </a:rPr>
              <a:t>expectations of the profession.</a:t>
            </a:r>
            <a:endParaRPr lang="en-US" dirty="0"/>
          </a:p>
        </p:txBody>
      </p:sp>
      <p:sp>
        <p:nvSpPr>
          <p:cNvPr id="12" name="TextBox 11">
            <a:extLst>
              <a:ext uri="{FF2B5EF4-FFF2-40B4-BE49-F238E27FC236}">
                <a16:creationId xmlns:a16="http://schemas.microsoft.com/office/drawing/2014/main" id="{41E7B6D4-97CC-9619-7F7B-DAA229A99BD3}"/>
              </a:ext>
            </a:extLst>
          </p:cNvPr>
          <p:cNvSpPr txBox="1"/>
          <p:nvPr/>
        </p:nvSpPr>
        <p:spPr>
          <a:xfrm>
            <a:off x="5289205" y="2073722"/>
            <a:ext cx="6120882" cy="2031325"/>
          </a:xfrm>
          <a:prstGeom prst="rect">
            <a:avLst/>
          </a:prstGeom>
          <a:noFill/>
        </p:spPr>
        <p:txBody>
          <a:bodyPr wrap="square">
            <a:spAutoFit/>
          </a:bodyPr>
          <a:lstStyle/>
          <a:p>
            <a:pPr algn="l"/>
            <a:r>
              <a:rPr lang="en-US" sz="1800" b="0" i="0" u="none" strike="noStrike" baseline="0" dirty="0">
                <a:solidFill>
                  <a:srgbClr val="262C67"/>
                </a:solidFill>
                <a:latin typeface="Roboto-Medium"/>
              </a:rPr>
              <a:t>AI-powered audit transformation.</a:t>
            </a:r>
          </a:p>
          <a:p>
            <a:pPr algn="l"/>
            <a:r>
              <a:rPr lang="en-US" sz="1800" b="0" i="0" u="none" strike="noStrike" baseline="0" dirty="0">
                <a:solidFill>
                  <a:srgbClr val="000000"/>
                </a:solidFill>
                <a:latin typeface="Roboto-Light"/>
              </a:rPr>
              <a:t>Technologies like the Dynamic Audit</a:t>
            </a:r>
          </a:p>
          <a:p>
            <a:pPr algn="l"/>
            <a:r>
              <a:rPr lang="en-US" sz="1800" b="0" i="0" u="none" strike="noStrike" baseline="0" dirty="0">
                <a:solidFill>
                  <a:srgbClr val="000000"/>
                </a:solidFill>
                <a:latin typeface="Roboto-Light"/>
              </a:rPr>
              <a:t>Solution (DAS) are enabling real-time</a:t>
            </a:r>
          </a:p>
          <a:p>
            <a:pPr algn="l"/>
            <a:r>
              <a:rPr lang="en-US" sz="1800" b="0" i="0" u="none" strike="noStrike" baseline="0" dirty="0">
                <a:solidFill>
                  <a:srgbClr val="000000"/>
                </a:solidFill>
                <a:latin typeface="Roboto-Light"/>
              </a:rPr>
              <a:t>risk assessment, pattern detection</a:t>
            </a:r>
          </a:p>
          <a:p>
            <a:pPr algn="l"/>
            <a:r>
              <a:rPr lang="en-US" sz="1800" b="0" i="0" u="none" strike="noStrike" baseline="0" dirty="0">
                <a:solidFill>
                  <a:srgbClr val="000000"/>
                </a:solidFill>
                <a:latin typeface="Roboto-Light"/>
              </a:rPr>
              <a:t>and sample stratification. Auditors</a:t>
            </a:r>
          </a:p>
          <a:p>
            <a:pPr algn="l"/>
            <a:r>
              <a:rPr lang="en-US" sz="1800" b="0" i="0" u="none" strike="noStrike" baseline="0" dirty="0">
                <a:solidFill>
                  <a:srgbClr val="000000"/>
                </a:solidFill>
                <a:latin typeface="Roboto-Light"/>
              </a:rPr>
              <a:t>are evolving into risk navigators</a:t>
            </a:r>
          </a:p>
          <a:p>
            <a:pPr algn="l"/>
            <a:r>
              <a:rPr lang="en-US" sz="1800" b="0" i="0" u="none" strike="noStrike" baseline="0" dirty="0">
                <a:solidFill>
                  <a:srgbClr val="000000"/>
                </a:solidFill>
                <a:latin typeface="Roboto-Light"/>
              </a:rPr>
              <a:t>supported by predictive tools.</a:t>
            </a:r>
            <a:endParaRPr lang="en-US" dirty="0"/>
          </a:p>
        </p:txBody>
      </p:sp>
      <p:sp>
        <p:nvSpPr>
          <p:cNvPr id="14" name="TextBox 13">
            <a:extLst>
              <a:ext uri="{FF2B5EF4-FFF2-40B4-BE49-F238E27FC236}">
                <a16:creationId xmlns:a16="http://schemas.microsoft.com/office/drawing/2014/main" id="{98BFE768-AC6A-D673-30E1-EAEC7481073B}"/>
              </a:ext>
            </a:extLst>
          </p:cNvPr>
          <p:cNvSpPr txBox="1"/>
          <p:nvPr/>
        </p:nvSpPr>
        <p:spPr>
          <a:xfrm>
            <a:off x="5289205" y="4311324"/>
            <a:ext cx="6120882" cy="2031325"/>
          </a:xfrm>
          <a:prstGeom prst="rect">
            <a:avLst/>
          </a:prstGeom>
          <a:noFill/>
        </p:spPr>
        <p:txBody>
          <a:bodyPr wrap="square">
            <a:spAutoFit/>
          </a:bodyPr>
          <a:lstStyle/>
          <a:p>
            <a:pPr algn="l"/>
            <a:r>
              <a:rPr lang="en-US" sz="1800" b="0" i="0" u="none" strike="noStrike" baseline="0" dirty="0">
                <a:solidFill>
                  <a:srgbClr val="262C67"/>
                </a:solidFill>
                <a:latin typeface="Roboto-Medium"/>
              </a:rPr>
              <a:t>Expansion of AI context windows.</a:t>
            </a:r>
          </a:p>
          <a:p>
            <a:pPr algn="l"/>
            <a:r>
              <a:rPr lang="en-US" sz="1800" b="0" i="0" u="none" strike="noStrike" baseline="0" dirty="0">
                <a:solidFill>
                  <a:srgbClr val="000000"/>
                </a:solidFill>
                <a:latin typeface="Roboto-Light"/>
              </a:rPr>
              <a:t>Models are ingesting larger volumes of structured and unstructured data, allowing for better answers</a:t>
            </a:r>
          </a:p>
          <a:p>
            <a:pPr algn="l"/>
            <a:r>
              <a:rPr lang="en-US" sz="1800" b="0" i="0" u="none" strike="noStrike" baseline="0" dirty="0">
                <a:solidFill>
                  <a:srgbClr val="000000"/>
                </a:solidFill>
                <a:latin typeface="Roboto-Light"/>
              </a:rPr>
              <a:t>to complex questions. Context windows exceeding 1 million tokens (equivalent to about 2,500 pages</a:t>
            </a:r>
          </a:p>
          <a:p>
            <a:pPr algn="l"/>
            <a:r>
              <a:rPr lang="en-US" sz="1800" b="0" i="0" u="none" strike="noStrike" baseline="0" dirty="0">
                <a:solidFill>
                  <a:srgbClr val="000000"/>
                </a:solidFill>
                <a:latin typeface="Roboto-Light"/>
              </a:rPr>
              <a:t>of text) enable AI to reason across months of financial records or entire tax codes.</a:t>
            </a:r>
            <a:endParaRPr lang="en-US" dirty="0"/>
          </a:p>
        </p:txBody>
      </p:sp>
      <p:pic>
        <p:nvPicPr>
          <p:cNvPr id="16" name="Picture 15">
            <a:extLst>
              <a:ext uri="{FF2B5EF4-FFF2-40B4-BE49-F238E27FC236}">
                <a16:creationId xmlns:a16="http://schemas.microsoft.com/office/drawing/2014/main" id="{586E6D4C-90CA-7F09-CEFE-BAF0DBD21F77}"/>
              </a:ext>
            </a:extLst>
          </p:cNvPr>
          <p:cNvPicPr>
            <a:picLocks noChangeAspect="1"/>
          </p:cNvPicPr>
          <p:nvPr/>
        </p:nvPicPr>
        <p:blipFill>
          <a:blip r:embed="rId3"/>
          <a:stretch>
            <a:fillRect/>
          </a:stretch>
        </p:blipFill>
        <p:spPr>
          <a:xfrm>
            <a:off x="4098571" y="3062131"/>
            <a:ext cx="688063" cy="606582"/>
          </a:xfrm>
          <a:prstGeom prst="rect">
            <a:avLst/>
          </a:prstGeom>
        </p:spPr>
      </p:pic>
      <p:pic>
        <p:nvPicPr>
          <p:cNvPr id="18" name="Picture 17">
            <a:extLst>
              <a:ext uri="{FF2B5EF4-FFF2-40B4-BE49-F238E27FC236}">
                <a16:creationId xmlns:a16="http://schemas.microsoft.com/office/drawing/2014/main" id="{ACCB7B71-A8A3-29F8-C4C0-BF008A42B4DD}"/>
              </a:ext>
            </a:extLst>
          </p:cNvPr>
          <p:cNvPicPr>
            <a:picLocks noChangeAspect="1"/>
          </p:cNvPicPr>
          <p:nvPr/>
        </p:nvPicPr>
        <p:blipFill>
          <a:blip r:embed="rId4"/>
          <a:stretch>
            <a:fillRect/>
          </a:stretch>
        </p:blipFill>
        <p:spPr>
          <a:xfrm>
            <a:off x="3989929" y="5416329"/>
            <a:ext cx="796705" cy="633743"/>
          </a:xfrm>
          <a:prstGeom prst="rect">
            <a:avLst/>
          </a:prstGeom>
        </p:spPr>
      </p:pic>
      <p:pic>
        <p:nvPicPr>
          <p:cNvPr id="20" name="Picture 19">
            <a:extLst>
              <a:ext uri="{FF2B5EF4-FFF2-40B4-BE49-F238E27FC236}">
                <a16:creationId xmlns:a16="http://schemas.microsoft.com/office/drawing/2014/main" id="{D0C394CA-BE89-62DA-6D3C-693F19BFFD70}"/>
              </a:ext>
            </a:extLst>
          </p:cNvPr>
          <p:cNvPicPr>
            <a:picLocks noChangeAspect="1"/>
          </p:cNvPicPr>
          <p:nvPr/>
        </p:nvPicPr>
        <p:blipFill>
          <a:blip r:embed="rId5"/>
          <a:stretch>
            <a:fillRect/>
          </a:stretch>
        </p:blipFill>
        <p:spPr>
          <a:xfrm>
            <a:off x="9713700" y="3019901"/>
            <a:ext cx="724277" cy="597529"/>
          </a:xfrm>
          <a:prstGeom prst="rect">
            <a:avLst/>
          </a:prstGeom>
        </p:spPr>
      </p:pic>
      <p:pic>
        <p:nvPicPr>
          <p:cNvPr id="22" name="Picture 21">
            <a:extLst>
              <a:ext uri="{FF2B5EF4-FFF2-40B4-BE49-F238E27FC236}">
                <a16:creationId xmlns:a16="http://schemas.microsoft.com/office/drawing/2014/main" id="{2C13CBF8-246E-ECC3-C6F6-759513C472FC}"/>
              </a:ext>
            </a:extLst>
          </p:cNvPr>
          <p:cNvPicPr>
            <a:picLocks noChangeAspect="1"/>
          </p:cNvPicPr>
          <p:nvPr/>
        </p:nvPicPr>
        <p:blipFill>
          <a:blip r:embed="rId6"/>
          <a:stretch>
            <a:fillRect/>
          </a:stretch>
        </p:blipFill>
        <p:spPr>
          <a:xfrm>
            <a:off x="11025211" y="4520127"/>
            <a:ext cx="688063" cy="606582"/>
          </a:xfrm>
          <a:prstGeom prst="rect">
            <a:avLst/>
          </a:prstGeom>
        </p:spPr>
      </p:pic>
      <p:sp>
        <p:nvSpPr>
          <p:cNvPr id="24" name="TextBox 23">
            <a:extLst>
              <a:ext uri="{FF2B5EF4-FFF2-40B4-BE49-F238E27FC236}">
                <a16:creationId xmlns:a16="http://schemas.microsoft.com/office/drawing/2014/main" id="{C0AB716E-6CF0-F128-FAC3-50B617ABA02C}"/>
              </a:ext>
            </a:extLst>
          </p:cNvPr>
          <p:cNvSpPr txBox="1"/>
          <p:nvPr/>
        </p:nvSpPr>
        <p:spPr>
          <a:xfrm>
            <a:off x="0" y="88563"/>
            <a:ext cx="10109718" cy="1631216"/>
          </a:xfrm>
          <a:prstGeom prst="rect">
            <a:avLst/>
          </a:prstGeom>
          <a:noFill/>
        </p:spPr>
        <p:txBody>
          <a:bodyPr wrap="square">
            <a:spAutoFit/>
          </a:bodyPr>
          <a:lstStyle/>
          <a:p>
            <a:pPr algn="just"/>
            <a:r>
              <a:rPr lang="en-US" sz="2000" b="0" i="0" u="none" strike="noStrike" baseline="0" dirty="0">
                <a:latin typeface="Alexandria"/>
              </a:rPr>
              <a:t>It’s important to recognize the growing maturity of AI adoption across the accounting profession. The next wave isn’t just about smarter tools, but smarter structures: rethinking roles, redefining value and rewiring workflows for a digital-first, insight-led model.</a:t>
            </a:r>
            <a:r>
              <a:rPr lang="en-US" sz="2000" dirty="0">
                <a:latin typeface="Alexandria"/>
              </a:rPr>
              <a:t> As firms integrate these technologies more deeply, early signals from the edge are already shaping what the future of accounting looks like in practice.</a:t>
            </a:r>
          </a:p>
        </p:txBody>
      </p:sp>
    </p:spTree>
    <p:extLst>
      <p:ext uri="{BB962C8B-B14F-4D97-AF65-F5344CB8AC3E}">
        <p14:creationId xmlns:p14="http://schemas.microsoft.com/office/powerpoint/2010/main" val="1002321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686337-E645-220B-5876-9286813706AB}"/>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6AAC9E61-4DCE-8306-DC2A-2F2789D5E5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199141BA-A32D-9B1D-E65A-DFB50867CCF8}"/>
              </a:ext>
            </a:extLst>
          </p:cNvPr>
          <p:cNvSpPr txBox="1"/>
          <p:nvPr/>
        </p:nvSpPr>
        <p:spPr>
          <a:xfrm>
            <a:off x="127095" y="58441"/>
            <a:ext cx="6092890" cy="2585323"/>
          </a:xfrm>
          <a:prstGeom prst="rect">
            <a:avLst/>
          </a:prstGeom>
          <a:noFill/>
        </p:spPr>
        <p:txBody>
          <a:bodyPr wrap="square">
            <a:spAutoFit/>
          </a:bodyPr>
          <a:lstStyle/>
          <a:p>
            <a:pPr algn="l"/>
            <a:r>
              <a:rPr lang="en-US" sz="1800" b="0" i="0" u="none" strike="noStrike" baseline="0" dirty="0">
                <a:solidFill>
                  <a:srgbClr val="262C67"/>
                </a:solidFill>
                <a:latin typeface="Roboto-Medium"/>
              </a:rPr>
              <a:t>Shift from tax compliance to</a:t>
            </a:r>
          </a:p>
          <a:p>
            <a:pPr algn="l"/>
            <a:r>
              <a:rPr lang="en-US" sz="1800" b="0" i="0" u="none" strike="noStrike" baseline="0" dirty="0">
                <a:solidFill>
                  <a:srgbClr val="262C67"/>
                </a:solidFill>
                <a:latin typeface="Roboto-Medium"/>
              </a:rPr>
              <a:t>advisory. </a:t>
            </a:r>
            <a:r>
              <a:rPr lang="en-US" sz="1800" b="0" i="0" u="none" strike="noStrike" baseline="0" dirty="0">
                <a:solidFill>
                  <a:srgbClr val="000000"/>
                </a:solidFill>
                <a:latin typeface="Roboto-Light"/>
              </a:rPr>
              <a:t>As automation is able to</a:t>
            </a:r>
          </a:p>
          <a:p>
            <a:pPr algn="l"/>
            <a:r>
              <a:rPr lang="en-US" sz="1800" b="0" i="0" u="none" strike="noStrike" baseline="0" dirty="0">
                <a:solidFill>
                  <a:srgbClr val="000000"/>
                </a:solidFill>
                <a:latin typeface="Roboto-Light"/>
              </a:rPr>
              <a:t>absorb increasingly more prep and</a:t>
            </a:r>
          </a:p>
          <a:p>
            <a:pPr algn="l"/>
            <a:r>
              <a:rPr lang="en-US" sz="1800" b="0" i="0" u="none" strike="noStrike" baseline="0" dirty="0">
                <a:solidFill>
                  <a:srgbClr val="000000"/>
                </a:solidFill>
                <a:latin typeface="Roboto-Light"/>
              </a:rPr>
              <a:t>review tasks, CPAs are reallocating</a:t>
            </a:r>
          </a:p>
          <a:p>
            <a:pPr algn="l"/>
            <a:r>
              <a:rPr lang="en-US" sz="1800" b="0" i="0" u="none" strike="noStrike" baseline="0" dirty="0">
                <a:solidFill>
                  <a:srgbClr val="000000"/>
                </a:solidFill>
                <a:latin typeface="Roboto-Light"/>
              </a:rPr>
              <a:t>time toward strategic tax planning,</a:t>
            </a:r>
          </a:p>
          <a:p>
            <a:pPr algn="l"/>
            <a:r>
              <a:rPr lang="en-US" sz="1800" b="0" i="0" u="none" strike="noStrike" baseline="0" dirty="0">
                <a:solidFill>
                  <a:srgbClr val="000000"/>
                </a:solidFill>
                <a:latin typeface="Roboto-Light"/>
              </a:rPr>
              <a:t>scenario modeling and client</a:t>
            </a:r>
          </a:p>
          <a:p>
            <a:pPr algn="l"/>
            <a:r>
              <a:rPr lang="en-US" sz="1800" b="0" i="0" u="none" strike="noStrike" baseline="0" dirty="0">
                <a:solidFill>
                  <a:srgbClr val="000000"/>
                </a:solidFill>
                <a:latin typeface="Roboto-Light"/>
              </a:rPr>
              <a:t>coaching. Firms are upskilling staff</a:t>
            </a:r>
          </a:p>
          <a:p>
            <a:pPr algn="l"/>
            <a:r>
              <a:rPr lang="en-US" sz="1800" b="0" i="0" u="none" strike="noStrike" baseline="0" dirty="0">
                <a:solidFill>
                  <a:srgbClr val="000000"/>
                </a:solidFill>
                <a:latin typeface="Roboto-Light"/>
              </a:rPr>
              <a:t>to interpret AI output and provide</a:t>
            </a:r>
          </a:p>
          <a:p>
            <a:pPr algn="l"/>
            <a:r>
              <a:rPr lang="en-US" sz="1800" b="0" i="0" u="none" strike="noStrike" baseline="0" dirty="0">
                <a:solidFill>
                  <a:srgbClr val="000000"/>
                </a:solidFill>
                <a:latin typeface="Roboto-Light"/>
              </a:rPr>
              <a:t>deeper guidance.</a:t>
            </a:r>
            <a:endParaRPr lang="en-US" dirty="0"/>
          </a:p>
        </p:txBody>
      </p:sp>
      <p:sp>
        <p:nvSpPr>
          <p:cNvPr id="6" name="TextBox 5">
            <a:extLst>
              <a:ext uri="{FF2B5EF4-FFF2-40B4-BE49-F238E27FC236}">
                <a16:creationId xmlns:a16="http://schemas.microsoft.com/office/drawing/2014/main" id="{BB5E1C68-3E6A-F4FF-63DE-9036CDAA8709}"/>
              </a:ext>
            </a:extLst>
          </p:cNvPr>
          <p:cNvSpPr txBox="1"/>
          <p:nvPr/>
        </p:nvSpPr>
        <p:spPr>
          <a:xfrm>
            <a:off x="5317197" y="125910"/>
            <a:ext cx="6092890" cy="2308324"/>
          </a:xfrm>
          <a:prstGeom prst="rect">
            <a:avLst/>
          </a:prstGeom>
          <a:noFill/>
        </p:spPr>
        <p:txBody>
          <a:bodyPr wrap="square">
            <a:spAutoFit/>
          </a:bodyPr>
          <a:lstStyle/>
          <a:p>
            <a:pPr algn="l"/>
            <a:r>
              <a:rPr lang="en-US" sz="1800" b="0" i="0" u="none" strike="noStrike" baseline="0" dirty="0">
                <a:solidFill>
                  <a:srgbClr val="262C67"/>
                </a:solidFill>
                <a:latin typeface="Roboto-Medium"/>
              </a:rPr>
              <a:t>AI integration with financial</a:t>
            </a:r>
          </a:p>
          <a:p>
            <a:pPr algn="l"/>
            <a:r>
              <a:rPr lang="en-US" sz="1800" b="0" i="0" u="none" strike="noStrike" baseline="0" dirty="0">
                <a:solidFill>
                  <a:srgbClr val="262C67"/>
                </a:solidFill>
                <a:latin typeface="Roboto-Medium"/>
              </a:rPr>
              <a:t>systems. </a:t>
            </a:r>
            <a:r>
              <a:rPr lang="en-US" sz="1800" b="0" i="0" u="none" strike="noStrike" baseline="0" dirty="0">
                <a:solidFill>
                  <a:srgbClr val="000000"/>
                </a:solidFill>
                <a:latin typeface="Roboto-Light"/>
              </a:rPr>
              <a:t>APIs and integrations with systems like QuickBooks, Sage Intacct and banking platforms</a:t>
            </a:r>
          </a:p>
          <a:p>
            <a:pPr algn="l"/>
            <a:r>
              <a:rPr lang="en-US" sz="1800" b="0" i="0" u="none" strike="noStrike" baseline="0" dirty="0">
                <a:solidFill>
                  <a:srgbClr val="000000"/>
                </a:solidFill>
                <a:latin typeface="Roboto-Light"/>
              </a:rPr>
              <a:t>allow AI agents to operate within source data, not just downstream exports. This reduces latency and</a:t>
            </a:r>
          </a:p>
          <a:p>
            <a:pPr algn="l"/>
            <a:r>
              <a:rPr lang="en-US" sz="1800" b="0" i="0" u="none" strike="noStrike" baseline="0" dirty="0">
                <a:solidFill>
                  <a:srgbClr val="000000"/>
                </a:solidFill>
                <a:latin typeface="Roboto-Light"/>
              </a:rPr>
              <a:t>improves data fidelity. However, API capabilities currently are still somewhat limited and less open; ideally, standards-based platforms will emerge.</a:t>
            </a:r>
            <a:endParaRPr lang="en-US" dirty="0"/>
          </a:p>
        </p:txBody>
      </p:sp>
      <p:pic>
        <p:nvPicPr>
          <p:cNvPr id="8" name="Picture 7">
            <a:extLst>
              <a:ext uri="{FF2B5EF4-FFF2-40B4-BE49-F238E27FC236}">
                <a16:creationId xmlns:a16="http://schemas.microsoft.com/office/drawing/2014/main" id="{951DBE18-8DFE-43E0-211B-1847726B4E63}"/>
              </a:ext>
            </a:extLst>
          </p:cNvPr>
          <p:cNvPicPr>
            <a:picLocks noChangeAspect="1"/>
          </p:cNvPicPr>
          <p:nvPr/>
        </p:nvPicPr>
        <p:blipFill>
          <a:blip r:embed="rId4"/>
          <a:stretch>
            <a:fillRect/>
          </a:stretch>
        </p:blipFill>
        <p:spPr>
          <a:xfrm>
            <a:off x="541176" y="2758205"/>
            <a:ext cx="10679097" cy="4041355"/>
          </a:xfrm>
          <a:prstGeom prst="rect">
            <a:avLst/>
          </a:prstGeom>
        </p:spPr>
      </p:pic>
      <p:pic>
        <p:nvPicPr>
          <p:cNvPr id="10" name="Picture 9">
            <a:extLst>
              <a:ext uri="{FF2B5EF4-FFF2-40B4-BE49-F238E27FC236}">
                <a16:creationId xmlns:a16="http://schemas.microsoft.com/office/drawing/2014/main" id="{6036D251-1B40-E8EB-584B-9062F5C6D51C}"/>
              </a:ext>
            </a:extLst>
          </p:cNvPr>
          <p:cNvPicPr>
            <a:picLocks noChangeAspect="1"/>
          </p:cNvPicPr>
          <p:nvPr/>
        </p:nvPicPr>
        <p:blipFill>
          <a:blip r:embed="rId5"/>
          <a:stretch>
            <a:fillRect/>
          </a:stretch>
        </p:blipFill>
        <p:spPr>
          <a:xfrm>
            <a:off x="3961452" y="153887"/>
            <a:ext cx="688063" cy="597529"/>
          </a:xfrm>
          <a:prstGeom prst="rect">
            <a:avLst/>
          </a:prstGeom>
        </p:spPr>
      </p:pic>
      <p:pic>
        <p:nvPicPr>
          <p:cNvPr id="12" name="Picture 11">
            <a:extLst>
              <a:ext uri="{FF2B5EF4-FFF2-40B4-BE49-F238E27FC236}">
                <a16:creationId xmlns:a16="http://schemas.microsoft.com/office/drawing/2014/main" id="{D278D8B4-5D43-7058-5619-FEAEBDF2B4E0}"/>
              </a:ext>
            </a:extLst>
          </p:cNvPr>
          <p:cNvPicPr>
            <a:picLocks noChangeAspect="1"/>
          </p:cNvPicPr>
          <p:nvPr/>
        </p:nvPicPr>
        <p:blipFill>
          <a:blip r:embed="rId6"/>
          <a:stretch>
            <a:fillRect/>
          </a:stretch>
        </p:blipFill>
        <p:spPr>
          <a:xfrm>
            <a:off x="10858134" y="1061391"/>
            <a:ext cx="724277" cy="579422"/>
          </a:xfrm>
          <a:prstGeom prst="rect">
            <a:avLst/>
          </a:prstGeom>
        </p:spPr>
      </p:pic>
    </p:spTree>
    <p:extLst>
      <p:ext uri="{BB962C8B-B14F-4D97-AF65-F5344CB8AC3E}">
        <p14:creationId xmlns:p14="http://schemas.microsoft.com/office/powerpoint/2010/main" val="11612920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6D96B-3CDE-D873-E41F-928E54835C7D}"/>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E3B93CFB-03A7-6B14-E591-727147F61B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56532043-3B86-161D-2673-A5C886E2DCAE}"/>
              </a:ext>
            </a:extLst>
          </p:cNvPr>
          <p:cNvSpPr txBox="1"/>
          <p:nvPr/>
        </p:nvSpPr>
        <p:spPr>
          <a:xfrm>
            <a:off x="3234612" y="2684891"/>
            <a:ext cx="8830293" cy="923330"/>
          </a:xfrm>
          <a:prstGeom prst="rect">
            <a:avLst/>
          </a:prstGeom>
          <a:noFill/>
        </p:spPr>
        <p:txBody>
          <a:bodyPr wrap="square">
            <a:spAutoFit/>
          </a:bodyPr>
          <a:lstStyle/>
          <a:p>
            <a:pPr algn="l"/>
            <a:r>
              <a:rPr lang="en-US" sz="1800" b="0" i="0" u="none" strike="noStrike" baseline="0" dirty="0">
                <a:latin typeface="Roboto-Light"/>
              </a:rPr>
              <a:t>New solutions reduce preparation time from hours to minutes  extracting, analyzing and completing returns with high accuracy, requiring minimal human intervention except for final review.</a:t>
            </a:r>
            <a:endParaRPr lang="en-US" dirty="0"/>
          </a:p>
        </p:txBody>
      </p:sp>
      <p:sp>
        <p:nvSpPr>
          <p:cNvPr id="6" name="TextBox 5">
            <a:extLst>
              <a:ext uri="{FF2B5EF4-FFF2-40B4-BE49-F238E27FC236}">
                <a16:creationId xmlns:a16="http://schemas.microsoft.com/office/drawing/2014/main" id="{E3F45A5B-6711-180B-94DA-5B16B63954E5}"/>
              </a:ext>
            </a:extLst>
          </p:cNvPr>
          <p:cNvSpPr txBox="1"/>
          <p:nvPr/>
        </p:nvSpPr>
        <p:spPr>
          <a:xfrm>
            <a:off x="3234612" y="3887400"/>
            <a:ext cx="8957388" cy="923330"/>
          </a:xfrm>
          <a:prstGeom prst="rect">
            <a:avLst/>
          </a:prstGeom>
          <a:noFill/>
        </p:spPr>
        <p:txBody>
          <a:bodyPr wrap="square">
            <a:spAutoFit/>
          </a:bodyPr>
          <a:lstStyle/>
          <a:p>
            <a:pPr algn="l"/>
            <a:r>
              <a:rPr lang="en-US" sz="1800" b="0" i="0" u="none" strike="noStrike" baseline="0" dirty="0">
                <a:latin typeface="Roboto-Light"/>
              </a:rPr>
              <a:t>Due to regulatory and liability complexity, audit innovation is methodical. However, new tools are making inroads, helping firms focus on higher conceptual matters that require their professional judgment.</a:t>
            </a:r>
            <a:endParaRPr lang="en-US" dirty="0"/>
          </a:p>
        </p:txBody>
      </p:sp>
      <p:sp>
        <p:nvSpPr>
          <p:cNvPr id="8" name="TextBox 7">
            <a:extLst>
              <a:ext uri="{FF2B5EF4-FFF2-40B4-BE49-F238E27FC236}">
                <a16:creationId xmlns:a16="http://schemas.microsoft.com/office/drawing/2014/main" id="{B39D76E8-0178-E32A-9ED7-934534D396E3}"/>
              </a:ext>
            </a:extLst>
          </p:cNvPr>
          <p:cNvSpPr txBox="1"/>
          <p:nvPr/>
        </p:nvSpPr>
        <p:spPr>
          <a:xfrm>
            <a:off x="3234612" y="4977764"/>
            <a:ext cx="8957388" cy="1754326"/>
          </a:xfrm>
          <a:prstGeom prst="rect">
            <a:avLst/>
          </a:prstGeom>
          <a:noFill/>
        </p:spPr>
        <p:txBody>
          <a:bodyPr wrap="square">
            <a:spAutoFit/>
          </a:bodyPr>
          <a:lstStyle/>
          <a:p>
            <a:pPr algn="just"/>
            <a:r>
              <a:rPr lang="en-US" sz="1800" b="0" i="0" u="none" strike="noStrike" baseline="0" dirty="0">
                <a:latin typeface="Roboto-Light"/>
              </a:rPr>
              <a:t>AI-driven forecasting, budgeting and KPI modeling tools are emerging. Firms are blending human intuition with AI-generated what-if scenarios to deepen value-based client conversations. AI is being used to generate real-time forecasts and budgets, and helping advisors guide strategic conversations with clients. It blends machine insights with human expertise, leading to more proactive, personalized and value driven advisory services.</a:t>
            </a:r>
            <a:endParaRPr lang="en-US" dirty="0"/>
          </a:p>
        </p:txBody>
      </p:sp>
      <p:pic>
        <p:nvPicPr>
          <p:cNvPr id="9" name="Picture 8">
            <a:extLst>
              <a:ext uri="{FF2B5EF4-FFF2-40B4-BE49-F238E27FC236}">
                <a16:creationId xmlns:a16="http://schemas.microsoft.com/office/drawing/2014/main" id="{3272D205-E7D1-0EC7-F577-D997295A8A9A}"/>
              </a:ext>
            </a:extLst>
          </p:cNvPr>
          <p:cNvPicPr>
            <a:picLocks noChangeAspect="1"/>
          </p:cNvPicPr>
          <p:nvPr/>
        </p:nvPicPr>
        <p:blipFill>
          <a:blip r:embed="rId3"/>
          <a:stretch>
            <a:fillRect/>
          </a:stretch>
        </p:blipFill>
        <p:spPr>
          <a:xfrm>
            <a:off x="18107" y="1482387"/>
            <a:ext cx="3114392" cy="742384"/>
          </a:xfrm>
          <a:prstGeom prst="rect">
            <a:avLst/>
          </a:prstGeom>
        </p:spPr>
      </p:pic>
      <p:pic>
        <p:nvPicPr>
          <p:cNvPr id="11" name="Picture 10">
            <a:extLst>
              <a:ext uri="{FF2B5EF4-FFF2-40B4-BE49-F238E27FC236}">
                <a16:creationId xmlns:a16="http://schemas.microsoft.com/office/drawing/2014/main" id="{B8F10033-47FF-34A1-07A4-AAAF545CD714}"/>
              </a:ext>
            </a:extLst>
          </p:cNvPr>
          <p:cNvPicPr>
            <a:picLocks noChangeAspect="1"/>
          </p:cNvPicPr>
          <p:nvPr/>
        </p:nvPicPr>
        <p:blipFill>
          <a:blip r:embed="rId4"/>
          <a:stretch>
            <a:fillRect/>
          </a:stretch>
        </p:blipFill>
        <p:spPr>
          <a:xfrm>
            <a:off x="0" y="2760213"/>
            <a:ext cx="3150606" cy="778598"/>
          </a:xfrm>
          <a:prstGeom prst="rect">
            <a:avLst/>
          </a:prstGeom>
        </p:spPr>
      </p:pic>
      <p:pic>
        <p:nvPicPr>
          <p:cNvPr id="13" name="Picture 12">
            <a:extLst>
              <a:ext uri="{FF2B5EF4-FFF2-40B4-BE49-F238E27FC236}">
                <a16:creationId xmlns:a16="http://schemas.microsoft.com/office/drawing/2014/main" id="{686A99A0-7F21-58D5-918F-4BB1C0E67549}"/>
              </a:ext>
            </a:extLst>
          </p:cNvPr>
          <p:cNvPicPr>
            <a:picLocks noChangeAspect="1"/>
          </p:cNvPicPr>
          <p:nvPr/>
        </p:nvPicPr>
        <p:blipFill>
          <a:blip r:embed="rId5"/>
          <a:stretch>
            <a:fillRect/>
          </a:stretch>
        </p:blipFill>
        <p:spPr>
          <a:xfrm>
            <a:off x="120220" y="3968819"/>
            <a:ext cx="3114392" cy="760491"/>
          </a:xfrm>
          <a:prstGeom prst="rect">
            <a:avLst/>
          </a:prstGeom>
        </p:spPr>
      </p:pic>
      <p:sp>
        <p:nvSpPr>
          <p:cNvPr id="15" name="TextBox 14">
            <a:extLst>
              <a:ext uri="{FF2B5EF4-FFF2-40B4-BE49-F238E27FC236}">
                <a16:creationId xmlns:a16="http://schemas.microsoft.com/office/drawing/2014/main" id="{55EC1729-23A8-5982-C477-C5873195C20B}"/>
              </a:ext>
            </a:extLst>
          </p:cNvPr>
          <p:cNvSpPr txBox="1"/>
          <p:nvPr/>
        </p:nvSpPr>
        <p:spPr>
          <a:xfrm>
            <a:off x="3234612" y="1389080"/>
            <a:ext cx="9400593" cy="923330"/>
          </a:xfrm>
          <a:prstGeom prst="rect">
            <a:avLst/>
          </a:prstGeom>
          <a:noFill/>
        </p:spPr>
        <p:txBody>
          <a:bodyPr wrap="square">
            <a:spAutoFit/>
          </a:bodyPr>
          <a:lstStyle/>
          <a:p>
            <a:pPr algn="l"/>
            <a:r>
              <a:rPr lang="en-US" sz="1800" b="0" i="0" u="none" strike="noStrike" baseline="0" dirty="0">
                <a:latin typeface="Roboto-Light"/>
              </a:rPr>
              <a:t>Agentic platforms are now completing workflows from start to finish. For example, bookkeeping agents can categorize transactions, flag anomalies, generate monthly reports, and even draft client messages.</a:t>
            </a:r>
            <a:endParaRPr lang="en-US" dirty="0"/>
          </a:p>
        </p:txBody>
      </p:sp>
      <p:pic>
        <p:nvPicPr>
          <p:cNvPr id="16" name="Picture 15">
            <a:extLst>
              <a:ext uri="{FF2B5EF4-FFF2-40B4-BE49-F238E27FC236}">
                <a16:creationId xmlns:a16="http://schemas.microsoft.com/office/drawing/2014/main" id="{CE0E6BF7-F2E1-169D-75E0-6F50154D7421}"/>
              </a:ext>
            </a:extLst>
          </p:cNvPr>
          <p:cNvPicPr>
            <a:picLocks noChangeAspect="1"/>
          </p:cNvPicPr>
          <p:nvPr/>
        </p:nvPicPr>
        <p:blipFill>
          <a:blip r:embed="rId6"/>
          <a:stretch>
            <a:fillRect/>
          </a:stretch>
        </p:blipFill>
        <p:spPr>
          <a:xfrm>
            <a:off x="120220" y="5470154"/>
            <a:ext cx="3078178" cy="769545"/>
          </a:xfrm>
          <a:prstGeom prst="rect">
            <a:avLst/>
          </a:prstGeom>
        </p:spPr>
      </p:pic>
      <p:pic>
        <p:nvPicPr>
          <p:cNvPr id="18" name="Picture 17">
            <a:extLst>
              <a:ext uri="{FF2B5EF4-FFF2-40B4-BE49-F238E27FC236}">
                <a16:creationId xmlns:a16="http://schemas.microsoft.com/office/drawing/2014/main" id="{AB71255A-7ED5-D45A-E55F-D51077C2E41F}"/>
              </a:ext>
            </a:extLst>
          </p:cNvPr>
          <p:cNvPicPr>
            <a:picLocks noChangeAspect="1"/>
          </p:cNvPicPr>
          <p:nvPr/>
        </p:nvPicPr>
        <p:blipFill>
          <a:blip r:embed="rId7"/>
          <a:stretch>
            <a:fillRect/>
          </a:stretch>
        </p:blipFill>
        <p:spPr>
          <a:xfrm>
            <a:off x="18106" y="-21079"/>
            <a:ext cx="5132391" cy="1073458"/>
          </a:xfrm>
          <a:prstGeom prst="rect">
            <a:avLst/>
          </a:prstGeom>
        </p:spPr>
      </p:pic>
    </p:spTree>
    <p:extLst>
      <p:ext uri="{BB962C8B-B14F-4D97-AF65-F5344CB8AC3E}">
        <p14:creationId xmlns:p14="http://schemas.microsoft.com/office/powerpoint/2010/main" val="5861683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CB517-2BDD-E6B0-115F-741787973A17}"/>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3E5EE94F-F1EF-933A-DE76-686A9855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055659" y="125910"/>
            <a:ext cx="1009246" cy="471249"/>
          </a:xfrm>
          <a:prstGeom prst="rect">
            <a:avLst/>
          </a:prstGeom>
        </p:spPr>
      </p:pic>
      <p:sp>
        <p:nvSpPr>
          <p:cNvPr id="3" name="TextBox 2">
            <a:extLst>
              <a:ext uri="{FF2B5EF4-FFF2-40B4-BE49-F238E27FC236}">
                <a16:creationId xmlns:a16="http://schemas.microsoft.com/office/drawing/2014/main" id="{BA53D3CE-4CB7-8EEF-91CD-421235A40955}"/>
              </a:ext>
            </a:extLst>
          </p:cNvPr>
          <p:cNvSpPr txBox="1"/>
          <p:nvPr/>
        </p:nvSpPr>
        <p:spPr>
          <a:xfrm>
            <a:off x="3788229" y="842056"/>
            <a:ext cx="8276676" cy="1754326"/>
          </a:xfrm>
          <a:prstGeom prst="rect">
            <a:avLst/>
          </a:prstGeom>
          <a:noFill/>
        </p:spPr>
        <p:txBody>
          <a:bodyPr wrap="square">
            <a:spAutoFit/>
          </a:bodyPr>
          <a:lstStyle/>
          <a:p>
            <a:pPr algn="l"/>
            <a:r>
              <a:rPr lang="en-US" sz="1800" b="0" i="0" u="none" strike="noStrike" baseline="0" dirty="0">
                <a:latin typeface="Roboto-Light"/>
              </a:rPr>
              <a:t>Email triage, scheduling assistants, document summarizers and digital QA bots are freeing up time across the firm. AI is becoming the invisible infrastructure of operational excellence. For example, intelligent workflows are being built into solutions to act like a digital assistant, routing documents, summarizing key details and ensuring accuracy, making AI the quiet engine behind a more efficient back office.</a:t>
            </a:r>
            <a:endParaRPr lang="en-US" dirty="0"/>
          </a:p>
        </p:txBody>
      </p:sp>
      <p:pic>
        <p:nvPicPr>
          <p:cNvPr id="10" name="Picture 9">
            <a:extLst>
              <a:ext uri="{FF2B5EF4-FFF2-40B4-BE49-F238E27FC236}">
                <a16:creationId xmlns:a16="http://schemas.microsoft.com/office/drawing/2014/main" id="{5A8F9936-1A00-38AB-2DD6-0F4F514A60B7}"/>
              </a:ext>
            </a:extLst>
          </p:cNvPr>
          <p:cNvPicPr>
            <a:picLocks noChangeAspect="1"/>
          </p:cNvPicPr>
          <p:nvPr/>
        </p:nvPicPr>
        <p:blipFill>
          <a:blip r:embed="rId3"/>
          <a:stretch>
            <a:fillRect/>
          </a:stretch>
        </p:blipFill>
        <p:spPr>
          <a:xfrm>
            <a:off x="127095" y="1231641"/>
            <a:ext cx="3329896" cy="1007706"/>
          </a:xfrm>
          <a:prstGeom prst="rect">
            <a:avLst/>
          </a:prstGeom>
        </p:spPr>
      </p:pic>
      <p:sp>
        <p:nvSpPr>
          <p:cNvPr id="12" name="TextBox 11">
            <a:extLst>
              <a:ext uri="{FF2B5EF4-FFF2-40B4-BE49-F238E27FC236}">
                <a16:creationId xmlns:a16="http://schemas.microsoft.com/office/drawing/2014/main" id="{456D6E66-A6FB-DE0C-849B-FD38BD2BE48A}"/>
              </a:ext>
            </a:extLst>
          </p:cNvPr>
          <p:cNvSpPr txBox="1"/>
          <p:nvPr/>
        </p:nvSpPr>
        <p:spPr>
          <a:xfrm>
            <a:off x="3895" y="2596382"/>
            <a:ext cx="12061010" cy="4401205"/>
          </a:xfrm>
          <a:prstGeom prst="rect">
            <a:avLst/>
          </a:prstGeom>
          <a:noFill/>
        </p:spPr>
        <p:txBody>
          <a:bodyPr wrap="square">
            <a:spAutoFit/>
          </a:bodyPr>
          <a:lstStyle/>
          <a:p>
            <a:pPr algn="just"/>
            <a:r>
              <a:rPr lang="en-US" sz="2000" b="0" i="0" u="none" strike="noStrike" baseline="0" dirty="0">
                <a:latin typeface="Alexandria"/>
              </a:rPr>
              <a:t>As firms navigate these shifts, it’s imperative that humans stay acutely connected; not just to the tools, but to the judgment, context and ethical frameworks that underpin professional services. As Richard Jackson, EY Global Artificial Intelligence Assurance Leader, aptly put it, “As the tech continues to develop, we’ve put training wheels, controls and safeguards in place to help ensure that humans are in lockstep with the advancement of the technology. As we continue to gain comfort and confidence, the training wheels come off.” This staged integration underscores a vital truth: Trust is not built overnight. </a:t>
            </a:r>
          </a:p>
          <a:p>
            <a:pPr algn="just"/>
            <a:r>
              <a:rPr lang="en-US" sz="2000" b="0" i="0" u="none" strike="noStrike" baseline="0" dirty="0">
                <a:latin typeface="Alexandria"/>
              </a:rPr>
              <a:t>AI may be capable of handling tasks autonomously, but the profession must move at the speed of confidence, not just capability. “We already teach our staff to think everything could be wrong in how we consider professional skepticism. </a:t>
            </a:r>
          </a:p>
          <a:p>
            <a:pPr algn="just"/>
            <a:r>
              <a:rPr lang="en-US" sz="2000" b="0" i="0" u="none" strike="noStrike" baseline="0" dirty="0">
                <a:latin typeface="Alexandria"/>
              </a:rPr>
              <a:t>The accounting profession is well suited to find ways to design processes for appropriate oversight and risk confidence, while critically assessing outputs,” said Danielle </a:t>
            </a:r>
            <a:r>
              <a:rPr lang="en-US" sz="2000" b="0" i="0" u="none" strike="noStrike" baseline="0" dirty="0" err="1">
                <a:latin typeface="Alexandria"/>
              </a:rPr>
              <a:t>Supkis</a:t>
            </a:r>
            <a:r>
              <a:rPr lang="en-US" sz="2000" b="0" i="0" u="none" strike="noStrike" baseline="0" dirty="0">
                <a:latin typeface="Alexandria"/>
              </a:rPr>
              <a:t> Cheek, VP of Strategy at </a:t>
            </a:r>
            <a:r>
              <a:rPr lang="en-US" sz="2000" b="0" i="0" u="none" strike="noStrike" baseline="0" dirty="0" err="1">
                <a:latin typeface="Alexandria"/>
              </a:rPr>
              <a:t>Caseware</a:t>
            </a:r>
            <a:r>
              <a:rPr lang="en-US" sz="2000" b="0" i="0" u="none" strike="noStrike" baseline="0" dirty="0">
                <a:latin typeface="Alexandria"/>
              </a:rPr>
              <a:t>. It’s a balance of boldness and caution, deploying agents in low-risk workflows, building in review loops, and ensuring that human expertise remains at the center of decisions. The road ahead isn’t just about scaling AI; it’s about scaling trust in AI.</a:t>
            </a:r>
            <a:endParaRPr lang="en-US" sz="2000" dirty="0">
              <a:latin typeface="Alexandria"/>
            </a:endParaRPr>
          </a:p>
        </p:txBody>
      </p:sp>
    </p:spTree>
    <p:extLst>
      <p:ext uri="{BB962C8B-B14F-4D97-AF65-F5344CB8AC3E}">
        <p14:creationId xmlns:p14="http://schemas.microsoft.com/office/powerpoint/2010/main" val="6368059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47E21-8EE4-864E-CB20-DF4A4EF0A4C5}"/>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A012AC77-B06D-D3F1-59CC-9001D1BF22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B3E0E4C8-2E5E-77FB-5ABA-C41550801FF2}"/>
              </a:ext>
            </a:extLst>
          </p:cNvPr>
          <p:cNvSpPr txBox="1"/>
          <p:nvPr/>
        </p:nvSpPr>
        <p:spPr>
          <a:xfrm>
            <a:off x="0" y="13943"/>
            <a:ext cx="10755270" cy="1015663"/>
          </a:xfrm>
          <a:prstGeom prst="rect">
            <a:avLst/>
          </a:prstGeom>
          <a:noFill/>
        </p:spPr>
        <p:txBody>
          <a:bodyPr wrap="square">
            <a:spAutoFit/>
          </a:bodyPr>
          <a:lstStyle/>
          <a:p>
            <a:pPr algn="just"/>
            <a:r>
              <a:rPr lang="en-US" sz="2000" b="0" i="0" u="none" strike="noStrike" baseline="0" dirty="0">
                <a:latin typeface="Alexandria"/>
              </a:rPr>
              <a:t>As automation handles more of the “how,” firms must redefine the “who” and “why” behind their services. The following implications reveal how AI is influencing talent, roles, strategy and client engagement across the profession:</a:t>
            </a:r>
            <a:endParaRPr lang="en-US" sz="2000" dirty="0">
              <a:latin typeface="Alexandria"/>
            </a:endParaRPr>
          </a:p>
        </p:txBody>
      </p:sp>
      <p:pic>
        <p:nvPicPr>
          <p:cNvPr id="6" name="Picture 5">
            <a:extLst>
              <a:ext uri="{FF2B5EF4-FFF2-40B4-BE49-F238E27FC236}">
                <a16:creationId xmlns:a16="http://schemas.microsoft.com/office/drawing/2014/main" id="{C64F8664-0A24-C6F7-3CDD-1A2120D19CE2}"/>
              </a:ext>
            </a:extLst>
          </p:cNvPr>
          <p:cNvPicPr>
            <a:picLocks noChangeAspect="1"/>
          </p:cNvPicPr>
          <p:nvPr/>
        </p:nvPicPr>
        <p:blipFill>
          <a:blip r:embed="rId3"/>
          <a:stretch>
            <a:fillRect/>
          </a:stretch>
        </p:blipFill>
        <p:spPr>
          <a:xfrm>
            <a:off x="0" y="1049240"/>
            <a:ext cx="11719249" cy="5682850"/>
          </a:xfrm>
          <a:prstGeom prst="rect">
            <a:avLst/>
          </a:prstGeom>
        </p:spPr>
      </p:pic>
    </p:spTree>
    <p:extLst>
      <p:ext uri="{BB962C8B-B14F-4D97-AF65-F5344CB8AC3E}">
        <p14:creationId xmlns:p14="http://schemas.microsoft.com/office/powerpoint/2010/main" val="241186715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7A8F6-7B5C-C32E-5A2A-AE5FF422D258}"/>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156D8DBC-B31F-A179-E59A-820AFDA08B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sp>
        <p:nvSpPr>
          <p:cNvPr id="3" name="TextBox 2">
            <a:extLst>
              <a:ext uri="{FF2B5EF4-FFF2-40B4-BE49-F238E27FC236}">
                <a16:creationId xmlns:a16="http://schemas.microsoft.com/office/drawing/2014/main" id="{A28A4A6B-5447-D77D-7154-17019EBDE69A}"/>
              </a:ext>
            </a:extLst>
          </p:cNvPr>
          <p:cNvSpPr txBox="1"/>
          <p:nvPr/>
        </p:nvSpPr>
        <p:spPr>
          <a:xfrm>
            <a:off x="0" y="737420"/>
            <a:ext cx="12064905" cy="3416320"/>
          </a:xfrm>
          <a:prstGeom prst="rect">
            <a:avLst/>
          </a:prstGeom>
          <a:noFill/>
        </p:spPr>
        <p:txBody>
          <a:bodyPr wrap="square">
            <a:spAutoFit/>
          </a:bodyPr>
          <a:lstStyle/>
          <a:p>
            <a:pPr algn="just"/>
            <a:r>
              <a:rPr lang="en-US" sz="2400" b="0" i="0" u="none" strike="noStrike" baseline="0" dirty="0">
                <a:latin typeface="Alexandria"/>
              </a:rPr>
              <a:t>These shifts are redefining what firms need from their workforce and how they deliver value. The rise of AI has accelerated the demand for mid to senior-level professionals who can interpret, strategize and advise. Entry-level, task-based roles are rapidly diminishing. Firms are challenged to rethink their talent pipeline, upskill existing teams, and reframe career trajectories around collaboration with intelligent systems. As Avani Desai, CEO of Schellman, shared during the 2025 AI Symposium, “The nature of work is changing, and so are our hiring practices. We’re building teams differently and bringing in talent at a variety of levels with a shared focus on critical thinking, adaptability and the ability to partner with AI. It’s not about reducing opportunity, it’s about redefining it.”</a:t>
            </a:r>
            <a:endParaRPr lang="en-US" sz="4800" dirty="0">
              <a:latin typeface="Alexandria"/>
            </a:endParaRPr>
          </a:p>
        </p:txBody>
      </p:sp>
      <p:sp>
        <p:nvSpPr>
          <p:cNvPr id="6" name="TextBox 5">
            <a:extLst>
              <a:ext uri="{FF2B5EF4-FFF2-40B4-BE49-F238E27FC236}">
                <a16:creationId xmlns:a16="http://schemas.microsoft.com/office/drawing/2014/main" id="{76A64836-0091-5619-2D51-4EEA60936A4B}"/>
              </a:ext>
            </a:extLst>
          </p:cNvPr>
          <p:cNvSpPr txBox="1"/>
          <p:nvPr/>
        </p:nvSpPr>
        <p:spPr>
          <a:xfrm>
            <a:off x="63547" y="4550920"/>
            <a:ext cx="12064905" cy="1569660"/>
          </a:xfrm>
          <a:prstGeom prst="rect">
            <a:avLst/>
          </a:prstGeom>
          <a:noFill/>
        </p:spPr>
        <p:txBody>
          <a:bodyPr wrap="square">
            <a:spAutoFit/>
          </a:bodyPr>
          <a:lstStyle/>
          <a:p>
            <a:pPr algn="just"/>
            <a:r>
              <a:rPr lang="en-US" sz="2400" b="1" i="0" u="none" strike="noStrike" baseline="0" dirty="0">
                <a:solidFill>
                  <a:srgbClr val="262C67"/>
                </a:solidFill>
                <a:latin typeface="Alexandria"/>
              </a:rPr>
              <a:t>On the other hand, AI is a powerful enabler, especially for less experienced people:</a:t>
            </a:r>
          </a:p>
          <a:p>
            <a:pPr algn="just"/>
            <a:r>
              <a:rPr lang="en-US" sz="2400" b="0" i="0" u="none" strike="noStrike" baseline="0" dirty="0">
                <a:solidFill>
                  <a:srgbClr val="000000"/>
                </a:solidFill>
                <a:latin typeface="Alexandria"/>
              </a:rPr>
              <a:t>“Our belief, and this is borne out by research, is that everybody is more productive when they have access to generative AI. But for juniors and less experienced individuals, the benefit to them is greater than the benefit to someone who is trained,” said Aaron Harris (Sage).</a:t>
            </a:r>
            <a:endParaRPr lang="en-US" sz="4800" dirty="0">
              <a:latin typeface="Alexandria"/>
            </a:endParaRPr>
          </a:p>
        </p:txBody>
      </p:sp>
    </p:spTree>
    <p:extLst>
      <p:ext uri="{BB962C8B-B14F-4D97-AF65-F5344CB8AC3E}">
        <p14:creationId xmlns:p14="http://schemas.microsoft.com/office/powerpoint/2010/main" val="3057817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1332E5-EB38-82B8-10F9-D37144C168EF}"/>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4F70519A-E547-1E73-2748-94CC9CBFBD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755270" y="125910"/>
            <a:ext cx="1309635" cy="611510"/>
          </a:xfrm>
          <a:prstGeom prst="rect">
            <a:avLst/>
          </a:prstGeom>
        </p:spPr>
      </p:pic>
      <p:pic>
        <p:nvPicPr>
          <p:cNvPr id="10" name="Picture 9">
            <a:extLst>
              <a:ext uri="{FF2B5EF4-FFF2-40B4-BE49-F238E27FC236}">
                <a16:creationId xmlns:a16="http://schemas.microsoft.com/office/drawing/2014/main" id="{11EC909C-4D45-5EE3-B1CD-C8080EC074AB}"/>
              </a:ext>
            </a:extLst>
          </p:cNvPr>
          <p:cNvPicPr>
            <a:picLocks noChangeAspect="1"/>
          </p:cNvPicPr>
          <p:nvPr/>
        </p:nvPicPr>
        <p:blipFill>
          <a:blip r:embed="rId3"/>
          <a:stretch>
            <a:fillRect/>
          </a:stretch>
        </p:blipFill>
        <p:spPr>
          <a:xfrm>
            <a:off x="0" y="-46732"/>
            <a:ext cx="8766280" cy="1054438"/>
          </a:xfrm>
          <a:prstGeom prst="rect">
            <a:avLst/>
          </a:prstGeom>
        </p:spPr>
      </p:pic>
      <p:pic>
        <p:nvPicPr>
          <p:cNvPr id="12" name="Picture 11">
            <a:extLst>
              <a:ext uri="{FF2B5EF4-FFF2-40B4-BE49-F238E27FC236}">
                <a16:creationId xmlns:a16="http://schemas.microsoft.com/office/drawing/2014/main" id="{780537D4-D325-7BC2-7439-B10F9FD25B03}"/>
              </a:ext>
            </a:extLst>
          </p:cNvPr>
          <p:cNvPicPr>
            <a:picLocks noChangeAspect="1"/>
          </p:cNvPicPr>
          <p:nvPr/>
        </p:nvPicPr>
        <p:blipFill>
          <a:blip r:embed="rId4"/>
          <a:stretch>
            <a:fillRect/>
          </a:stretch>
        </p:blipFill>
        <p:spPr>
          <a:xfrm>
            <a:off x="0" y="1007706"/>
            <a:ext cx="6662057" cy="5850294"/>
          </a:xfrm>
          <a:prstGeom prst="rect">
            <a:avLst/>
          </a:prstGeom>
        </p:spPr>
      </p:pic>
      <p:pic>
        <p:nvPicPr>
          <p:cNvPr id="14" name="Picture 13">
            <a:extLst>
              <a:ext uri="{FF2B5EF4-FFF2-40B4-BE49-F238E27FC236}">
                <a16:creationId xmlns:a16="http://schemas.microsoft.com/office/drawing/2014/main" id="{4214D977-705B-68FD-EEB5-33E7B2C448C5}"/>
              </a:ext>
            </a:extLst>
          </p:cNvPr>
          <p:cNvPicPr>
            <a:picLocks noChangeAspect="1"/>
          </p:cNvPicPr>
          <p:nvPr/>
        </p:nvPicPr>
        <p:blipFill>
          <a:blip r:embed="rId5"/>
          <a:stretch>
            <a:fillRect/>
          </a:stretch>
        </p:blipFill>
        <p:spPr>
          <a:xfrm>
            <a:off x="6662057" y="1007706"/>
            <a:ext cx="5529943" cy="4328722"/>
          </a:xfrm>
          <a:prstGeom prst="rect">
            <a:avLst/>
          </a:prstGeom>
        </p:spPr>
      </p:pic>
    </p:spTree>
    <p:extLst>
      <p:ext uri="{BB962C8B-B14F-4D97-AF65-F5344CB8AC3E}">
        <p14:creationId xmlns:p14="http://schemas.microsoft.com/office/powerpoint/2010/main" val="37553139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1125E-19EC-EF5B-464B-53C8167888C2}"/>
            </a:ext>
          </a:extLst>
        </p:cNvPr>
        <p:cNvGrpSpPr/>
        <p:nvPr/>
      </p:nvGrpSpPr>
      <p:grpSpPr>
        <a:xfrm>
          <a:off x="0" y="0"/>
          <a:ext cx="0" cy="0"/>
          <a:chOff x="0" y="0"/>
          <a:chExt cx="0" cy="0"/>
        </a:xfrm>
      </p:grpSpPr>
      <p:pic>
        <p:nvPicPr>
          <p:cNvPr id="4" name="Graphic 21">
            <a:extLst>
              <a:ext uri="{FF2B5EF4-FFF2-40B4-BE49-F238E27FC236}">
                <a16:creationId xmlns:a16="http://schemas.microsoft.com/office/drawing/2014/main" id="{7CCB324C-9979-1BEF-E294-ADD50E3FBE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175554" y="125910"/>
            <a:ext cx="889351" cy="415266"/>
          </a:xfrm>
          <a:prstGeom prst="rect">
            <a:avLst/>
          </a:prstGeom>
        </p:spPr>
      </p:pic>
      <p:pic>
        <p:nvPicPr>
          <p:cNvPr id="5" name="Picture 4">
            <a:extLst>
              <a:ext uri="{FF2B5EF4-FFF2-40B4-BE49-F238E27FC236}">
                <a16:creationId xmlns:a16="http://schemas.microsoft.com/office/drawing/2014/main" id="{8B0E8B42-EBCA-B935-F53D-69CA51E2101B}"/>
              </a:ext>
            </a:extLst>
          </p:cNvPr>
          <p:cNvPicPr>
            <a:picLocks noChangeAspect="1"/>
          </p:cNvPicPr>
          <p:nvPr/>
        </p:nvPicPr>
        <p:blipFill>
          <a:blip r:embed="rId3"/>
          <a:stretch>
            <a:fillRect/>
          </a:stretch>
        </p:blipFill>
        <p:spPr>
          <a:xfrm>
            <a:off x="0" y="0"/>
            <a:ext cx="5200077" cy="3844212"/>
          </a:xfrm>
          <a:prstGeom prst="rect">
            <a:avLst/>
          </a:prstGeom>
        </p:spPr>
      </p:pic>
      <p:pic>
        <p:nvPicPr>
          <p:cNvPr id="8" name="Picture 7">
            <a:extLst>
              <a:ext uri="{FF2B5EF4-FFF2-40B4-BE49-F238E27FC236}">
                <a16:creationId xmlns:a16="http://schemas.microsoft.com/office/drawing/2014/main" id="{9DC49E20-45A6-B802-B9DB-16C07BBE8265}"/>
              </a:ext>
            </a:extLst>
          </p:cNvPr>
          <p:cNvPicPr>
            <a:picLocks noChangeAspect="1"/>
          </p:cNvPicPr>
          <p:nvPr/>
        </p:nvPicPr>
        <p:blipFill>
          <a:blip r:embed="rId4"/>
          <a:stretch>
            <a:fillRect/>
          </a:stretch>
        </p:blipFill>
        <p:spPr>
          <a:xfrm>
            <a:off x="5306192" y="0"/>
            <a:ext cx="5869362" cy="6858000"/>
          </a:xfrm>
          <a:prstGeom prst="rect">
            <a:avLst/>
          </a:prstGeom>
        </p:spPr>
      </p:pic>
      <p:pic>
        <p:nvPicPr>
          <p:cNvPr id="9" name="Picture 8">
            <a:extLst>
              <a:ext uri="{FF2B5EF4-FFF2-40B4-BE49-F238E27FC236}">
                <a16:creationId xmlns:a16="http://schemas.microsoft.com/office/drawing/2014/main" id="{EE93FAE9-6753-C1A9-3936-DBEBC9DCA36C}"/>
              </a:ext>
            </a:extLst>
          </p:cNvPr>
          <p:cNvPicPr>
            <a:picLocks noChangeAspect="1"/>
          </p:cNvPicPr>
          <p:nvPr/>
        </p:nvPicPr>
        <p:blipFill>
          <a:blip r:embed="rId5"/>
          <a:stretch>
            <a:fillRect/>
          </a:stretch>
        </p:blipFill>
        <p:spPr>
          <a:xfrm>
            <a:off x="1622212" y="3844213"/>
            <a:ext cx="1854467" cy="2691580"/>
          </a:xfrm>
          <a:prstGeom prst="rect">
            <a:avLst/>
          </a:prstGeom>
        </p:spPr>
      </p:pic>
    </p:spTree>
    <p:extLst>
      <p:ext uri="{BB962C8B-B14F-4D97-AF65-F5344CB8AC3E}">
        <p14:creationId xmlns:p14="http://schemas.microsoft.com/office/powerpoint/2010/main" val="15135446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MediaLengthInSeconds xmlns="d13aca44-ef33-4cf4-9980-7f0b00e6eeb9" xsi:nil="true"/>
    <SharedWithUsers xmlns="49100919-8a76-4266-be0c-7dc583902cb4">
      <UserInfo>
        <DisplayName/>
        <AccountId xsi:nil="true"/>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5AD0944E-7718-45B0-9A88-35A6B2E0699A}"/>
</file>

<file path=docProps/app.xml><?xml version="1.0" encoding="utf-8"?>
<Properties xmlns="http://schemas.openxmlformats.org/officeDocument/2006/extended-properties" xmlns:vt="http://schemas.openxmlformats.org/officeDocument/2006/docPropsVTypes">
  <TotalTime>3740</TotalTime>
  <Words>4175</Words>
  <Application>Microsoft Office PowerPoint</Application>
  <PresentationFormat>Widescreen</PresentationFormat>
  <Paragraphs>177</Paragraphs>
  <Slides>45</Slides>
  <Notes>11</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45</vt:i4>
      </vt:variant>
    </vt:vector>
  </HeadingPairs>
  <TitlesOfParts>
    <vt:vector size="61" baseType="lpstr">
      <vt:lpstr>宋体</vt:lpstr>
      <vt:lpstr>Alexandria</vt:lpstr>
      <vt:lpstr>Arial</vt:lpstr>
      <vt:lpstr>Calibri</vt:lpstr>
      <vt:lpstr>Calibri Light</vt:lpstr>
      <vt:lpstr>FrutigerLTCom-Bold</vt:lpstr>
      <vt:lpstr>GaramondMTPro-Bold</vt:lpstr>
      <vt:lpstr>GaramondMTPro-Italic</vt:lpstr>
      <vt:lpstr>GaramondMTPro-Regular</vt:lpstr>
      <vt:lpstr>Roboto-Light</vt:lpstr>
      <vt:lpstr>Roboto-Medium</vt:lpstr>
      <vt:lpstr>Roboto-Regular</vt:lpstr>
      <vt:lpstr>Segoe</vt:lpstr>
      <vt:lpstr>Times New Roman</vt:lpstr>
      <vt:lpstr>Office Theme</vt:lpstr>
      <vt:lpstr>1_Office Theme</vt:lpstr>
      <vt:lpstr>PowerPoint Presentation</vt:lpstr>
      <vt:lpstr>PowerPoint Presentation</vt:lpstr>
      <vt:lpstr>Learning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338</cp:revision>
  <dcterms:created xsi:type="dcterms:W3CDTF">2023-04-29T09:08:00Z</dcterms:created>
  <dcterms:modified xsi:type="dcterms:W3CDTF">2026-04-13T07:15:19Z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Order">
    <vt:lpwstr>21934600.0000000</vt:lpwstr>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xd_Signature">
    <vt:lpwstr/>
  </property>
  <property fmtid="{D5CDD505-2E9C-101B-9397-08002B2CF9AE}" pid="14" name="TriggerFlowInfo">
    <vt:lpwstr/>
  </property>
</Properties>
</file>