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5"/>
  </p:notesMasterIdLst>
  <p:sldIdLst>
    <p:sldId id="480" r:id="rId2"/>
    <p:sldId id="482" r:id="rId3"/>
    <p:sldId id="667" r:id="rId4"/>
    <p:sldId id="483" r:id="rId5"/>
    <p:sldId id="610" r:id="rId6"/>
    <p:sldId id="668" r:id="rId7"/>
    <p:sldId id="485" r:id="rId8"/>
    <p:sldId id="669" r:id="rId9"/>
    <p:sldId id="609" r:id="rId10"/>
    <p:sldId id="486" r:id="rId11"/>
    <p:sldId id="670" r:id="rId12"/>
    <p:sldId id="671" r:id="rId13"/>
    <p:sldId id="672" r:id="rId14"/>
    <p:sldId id="611" r:id="rId15"/>
    <p:sldId id="488" r:id="rId16"/>
    <p:sldId id="673" r:id="rId17"/>
    <p:sldId id="612" r:id="rId18"/>
    <p:sldId id="613" r:id="rId19"/>
    <p:sldId id="491" r:id="rId20"/>
    <p:sldId id="615" r:id="rId21"/>
    <p:sldId id="616" r:id="rId22"/>
    <p:sldId id="617" r:id="rId23"/>
    <p:sldId id="674" r:id="rId24"/>
    <p:sldId id="675" r:id="rId25"/>
    <p:sldId id="676" r:id="rId26"/>
    <p:sldId id="677" r:id="rId27"/>
    <p:sldId id="678" r:id="rId28"/>
    <p:sldId id="679" r:id="rId29"/>
    <p:sldId id="680" r:id="rId30"/>
    <p:sldId id="490" r:id="rId31"/>
    <p:sldId id="681" r:id="rId32"/>
    <p:sldId id="682" r:id="rId33"/>
    <p:sldId id="618" r:id="rId34"/>
    <p:sldId id="683" r:id="rId35"/>
    <p:sldId id="684" r:id="rId36"/>
    <p:sldId id="619" r:id="rId37"/>
    <p:sldId id="685" r:id="rId38"/>
    <p:sldId id="686" r:id="rId39"/>
    <p:sldId id="687" r:id="rId40"/>
    <p:sldId id="689" r:id="rId41"/>
    <p:sldId id="690" r:id="rId42"/>
    <p:sldId id="692" r:id="rId43"/>
    <p:sldId id="693" r:id="rId44"/>
    <p:sldId id="694" r:id="rId45"/>
    <p:sldId id="695" r:id="rId46"/>
    <p:sldId id="696" r:id="rId47"/>
    <p:sldId id="697" r:id="rId48"/>
    <p:sldId id="698" r:id="rId49"/>
    <p:sldId id="699" r:id="rId50"/>
    <p:sldId id="700" r:id="rId51"/>
    <p:sldId id="701" r:id="rId52"/>
    <p:sldId id="702" r:id="rId53"/>
    <p:sldId id="703" r:id="rId54"/>
    <p:sldId id="704" r:id="rId55"/>
    <p:sldId id="705" r:id="rId56"/>
    <p:sldId id="706" r:id="rId57"/>
    <p:sldId id="688" r:id="rId58"/>
    <p:sldId id="707" r:id="rId59"/>
    <p:sldId id="708" r:id="rId60"/>
    <p:sldId id="709" r:id="rId61"/>
    <p:sldId id="713" r:id="rId62"/>
    <p:sldId id="712" r:id="rId63"/>
    <p:sldId id="711" r:id="rId64"/>
    <p:sldId id="714" r:id="rId65"/>
    <p:sldId id="715" r:id="rId66"/>
    <p:sldId id="716" r:id="rId67"/>
    <p:sldId id="717" r:id="rId68"/>
    <p:sldId id="718" r:id="rId69"/>
    <p:sldId id="719" r:id="rId70"/>
    <p:sldId id="720" r:id="rId71"/>
    <p:sldId id="722" r:id="rId72"/>
    <p:sldId id="721" r:id="rId73"/>
    <p:sldId id="723" r:id="rId74"/>
    <p:sldId id="724" r:id="rId75"/>
    <p:sldId id="725" r:id="rId76"/>
    <p:sldId id="726" r:id="rId77"/>
    <p:sldId id="727" r:id="rId78"/>
    <p:sldId id="728" r:id="rId79"/>
    <p:sldId id="731" r:id="rId80"/>
    <p:sldId id="730" r:id="rId81"/>
    <p:sldId id="729" r:id="rId82"/>
    <p:sldId id="733" r:id="rId83"/>
    <p:sldId id="734" r:id="rId84"/>
    <p:sldId id="735" r:id="rId85"/>
    <p:sldId id="736" r:id="rId86"/>
    <p:sldId id="737" r:id="rId87"/>
    <p:sldId id="738" r:id="rId88"/>
    <p:sldId id="739" r:id="rId89"/>
    <p:sldId id="740" r:id="rId90"/>
    <p:sldId id="741" r:id="rId91"/>
    <p:sldId id="742" r:id="rId92"/>
    <p:sldId id="743" r:id="rId93"/>
    <p:sldId id="744" r:id="rId94"/>
    <p:sldId id="745" r:id="rId95"/>
    <p:sldId id="746" r:id="rId96"/>
    <p:sldId id="747" r:id="rId97"/>
    <p:sldId id="748" r:id="rId98"/>
    <p:sldId id="749" r:id="rId99"/>
    <p:sldId id="750" r:id="rId100"/>
    <p:sldId id="751" r:id="rId101"/>
    <p:sldId id="752" r:id="rId102"/>
    <p:sldId id="753" r:id="rId103"/>
    <p:sldId id="754" r:id="rId104"/>
    <p:sldId id="755" r:id="rId105"/>
    <p:sldId id="756" r:id="rId106"/>
    <p:sldId id="757" r:id="rId107"/>
    <p:sldId id="758" r:id="rId108"/>
    <p:sldId id="759" r:id="rId109"/>
    <p:sldId id="760" r:id="rId110"/>
    <p:sldId id="761" r:id="rId111"/>
    <p:sldId id="762" r:id="rId112"/>
    <p:sldId id="763" r:id="rId113"/>
    <p:sldId id="349" r:id="rId1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482"/>
            <p14:sldId id="667"/>
            <p14:sldId id="483"/>
            <p14:sldId id="610"/>
            <p14:sldId id="668"/>
            <p14:sldId id="485"/>
            <p14:sldId id="669"/>
            <p14:sldId id="609"/>
            <p14:sldId id="486"/>
            <p14:sldId id="670"/>
            <p14:sldId id="671"/>
            <p14:sldId id="672"/>
            <p14:sldId id="611"/>
            <p14:sldId id="488"/>
            <p14:sldId id="673"/>
            <p14:sldId id="612"/>
            <p14:sldId id="613"/>
            <p14:sldId id="491"/>
            <p14:sldId id="615"/>
            <p14:sldId id="616"/>
            <p14:sldId id="617"/>
            <p14:sldId id="674"/>
            <p14:sldId id="675"/>
            <p14:sldId id="676"/>
            <p14:sldId id="677"/>
            <p14:sldId id="678"/>
            <p14:sldId id="679"/>
            <p14:sldId id="680"/>
            <p14:sldId id="490"/>
            <p14:sldId id="681"/>
            <p14:sldId id="682"/>
            <p14:sldId id="618"/>
            <p14:sldId id="683"/>
            <p14:sldId id="684"/>
            <p14:sldId id="619"/>
            <p14:sldId id="685"/>
            <p14:sldId id="686"/>
            <p14:sldId id="687"/>
            <p14:sldId id="689"/>
            <p14:sldId id="690"/>
            <p14:sldId id="692"/>
            <p14:sldId id="693"/>
            <p14:sldId id="694"/>
            <p14:sldId id="695"/>
            <p14:sldId id="696"/>
            <p14:sldId id="697"/>
            <p14:sldId id="698"/>
            <p14:sldId id="699"/>
            <p14:sldId id="700"/>
            <p14:sldId id="701"/>
            <p14:sldId id="702"/>
            <p14:sldId id="703"/>
            <p14:sldId id="704"/>
            <p14:sldId id="705"/>
            <p14:sldId id="706"/>
            <p14:sldId id="688"/>
            <p14:sldId id="707"/>
            <p14:sldId id="708"/>
            <p14:sldId id="709"/>
            <p14:sldId id="713"/>
            <p14:sldId id="712"/>
            <p14:sldId id="711"/>
            <p14:sldId id="714"/>
            <p14:sldId id="715"/>
            <p14:sldId id="716"/>
            <p14:sldId id="717"/>
            <p14:sldId id="718"/>
            <p14:sldId id="719"/>
            <p14:sldId id="720"/>
            <p14:sldId id="722"/>
            <p14:sldId id="721"/>
            <p14:sldId id="723"/>
            <p14:sldId id="724"/>
            <p14:sldId id="725"/>
            <p14:sldId id="726"/>
            <p14:sldId id="727"/>
            <p14:sldId id="728"/>
            <p14:sldId id="731"/>
            <p14:sldId id="730"/>
            <p14:sldId id="729"/>
            <p14:sldId id="733"/>
            <p14:sldId id="734"/>
            <p14:sldId id="735"/>
            <p14:sldId id="736"/>
            <p14:sldId id="737"/>
            <p14:sldId id="738"/>
            <p14:sldId id="739"/>
            <p14:sldId id="740"/>
            <p14:sldId id="741"/>
            <p14:sldId id="742"/>
            <p14:sldId id="743"/>
            <p14:sldId id="744"/>
            <p14:sldId id="745"/>
            <p14:sldId id="746"/>
            <p14:sldId id="747"/>
            <p14:sldId id="748"/>
            <p14:sldId id="749"/>
            <p14:sldId id="750"/>
            <p14:sldId id="751"/>
            <p14:sldId id="752"/>
            <p14:sldId id="753"/>
            <p14:sldId id="754"/>
            <p14:sldId id="755"/>
            <p14:sldId id="756"/>
            <p14:sldId id="757"/>
            <p14:sldId id="758"/>
            <p14:sldId id="759"/>
            <p14:sldId id="760"/>
            <p14:sldId id="761"/>
            <p14:sldId id="762"/>
            <p14:sldId id="763"/>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38" autoAdjust="0"/>
  </p:normalViewPr>
  <p:slideViewPr>
    <p:cSldViewPr snapToGrid="0">
      <p:cViewPr varScale="1">
        <p:scale>
          <a:sx n="64" d="100"/>
          <a:sy n="64" d="100"/>
        </p:scale>
        <p:origin x="95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viewProps" Target="viewProps.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theme" Target="theme/theme1.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tableStyles" Target="tableStyle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notesMaster" Target="notesMasters/notesMaster1.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11/9/2023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36029277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15</a:t>
            </a:fld>
            <a:endParaRPr lang="en-US"/>
          </a:p>
        </p:txBody>
      </p:sp>
    </p:spTree>
    <p:extLst>
      <p:ext uri="{BB962C8B-B14F-4D97-AF65-F5344CB8AC3E}">
        <p14:creationId xmlns:p14="http://schemas.microsoft.com/office/powerpoint/2010/main" val="34737292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20</a:t>
            </a:fld>
            <a:endParaRPr lang="en-US"/>
          </a:p>
        </p:txBody>
      </p:sp>
    </p:spTree>
    <p:extLst>
      <p:ext uri="{BB962C8B-B14F-4D97-AF65-F5344CB8AC3E}">
        <p14:creationId xmlns:p14="http://schemas.microsoft.com/office/powerpoint/2010/main" val="18048453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21</a:t>
            </a:fld>
            <a:endParaRPr lang="en-US"/>
          </a:p>
        </p:txBody>
      </p:sp>
    </p:spTree>
    <p:extLst>
      <p:ext uri="{BB962C8B-B14F-4D97-AF65-F5344CB8AC3E}">
        <p14:creationId xmlns:p14="http://schemas.microsoft.com/office/powerpoint/2010/main" val="42779939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23</a:t>
            </a:fld>
            <a:endParaRPr lang="en-US"/>
          </a:p>
        </p:txBody>
      </p:sp>
    </p:spTree>
    <p:extLst>
      <p:ext uri="{BB962C8B-B14F-4D97-AF65-F5344CB8AC3E}">
        <p14:creationId xmlns:p14="http://schemas.microsoft.com/office/powerpoint/2010/main" val="8415709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24</a:t>
            </a:fld>
            <a:endParaRPr lang="en-US"/>
          </a:p>
        </p:txBody>
      </p:sp>
    </p:spTree>
    <p:extLst>
      <p:ext uri="{BB962C8B-B14F-4D97-AF65-F5344CB8AC3E}">
        <p14:creationId xmlns:p14="http://schemas.microsoft.com/office/powerpoint/2010/main" val="34914157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25</a:t>
            </a:fld>
            <a:endParaRPr lang="en-US"/>
          </a:p>
        </p:txBody>
      </p:sp>
    </p:spTree>
    <p:extLst>
      <p:ext uri="{BB962C8B-B14F-4D97-AF65-F5344CB8AC3E}">
        <p14:creationId xmlns:p14="http://schemas.microsoft.com/office/powerpoint/2010/main" val="21001092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26</a:t>
            </a:fld>
            <a:endParaRPr lang="en-US"/>
          </a:p>
        </p:txBody>
      </p:sp>
    </p:spTree>
    <p:extLst>
      <p:ext uri="{BB962C8B-B14F-4D97-AF65-F5344CB8AC3E}">
        <p14:creationId xmlns:p14="http://schemas.microsoft.com/office/powerpoint/2010/main" val="14746673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27</a:t>
            </a:fld>
            <a:endParaRPr lang="en-US"/>
          </a:p>
        </p:txBody>
      </p:sp>
    </p:spTree>
    <p:extLst>
      <p:ext uri="{BB962C8B-B14F-4D97-AF65-F5344CB8AC3E}">
        <p14:creationId xmlns:p14="http://schemas.microsoft.com/office/powerpoint/2010/main" val="41029858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28</a:t>
            </a:fld>
            <a:endParaRPr lang="en-US"/>
          </a:p>
        </p:txBody>
      </p:sp>
    </p:spTree>
    <p:extLst>
      <p:ext uri="{BB962C8B-B14F-4D97-AF65-F5344CB8AC3E}">
        <p14:creationId xmlns:p14="http://schemas.microsoft.com/office/powerpoint/2010/main" val="23179126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113</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11/9/2023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11/9/2023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11/9/2023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11/9/2023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11/9/2023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11/9/2023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11/9/2023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11/9/2023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11/9/2023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11/9/2023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11/9/2023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92120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11/9/2023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6" r:id="rId13"/>
    <p:sldLayoutId id="2147483667"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3.jp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2" Type="http://schemas.openxmlformats.org/officeDocument/2006/relationships/image" Target="../media/image19.emf"/><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5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5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57.xml.rels><?xml version="1.0" encoding="UTF-8" standalone="yes"?>
<Relationships xmlns="http://schemas.openxmlformats.org/package/2006/relationships"><Relationship Id="rId2" Type="http://schemas.openxmlformats.org/officeDocument/2006/relationships/image" Target="../media/image21.emf"/><Relationship Id="rId1" Type="http://schemas.openxmlformats.org/officeDocument/2006/relationships/slideLayout" Target="../slideLayouts/slideLayout13.xml"/></Relationships>
</file>

<file path=ppt/slides/_rels/slide5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5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6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6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6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63.xml.rels><?xml version="1.0" encoding="UTF-8" standalone="yes"?>
<Relationships xmlns="http://schemas.openxmlformats.org/package/2006/relationships"><Relationship Id="rId2" Type="http://schemas.openxmlformats.org/officeDocument/2006/relationships/image" Target="../media/image22.emf"/><Relationship Id="rId1" Type="http://schemas.openxmlformats.org/officeDocument/2006/relationships/slideLayout" Target="../slideLayouts/slideLayout13.xml"/></Relationships>
</file>

<file path=ppt/slides/_rels/slide6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6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6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6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6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6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7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7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7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7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7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7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76.xml.rels><?xml version="1.0" encoding="UTF-8" standalone="yes"?>
<Relationships xmlns="http://schemas.openxmlformats.org/package/2006/relationships"><Relationship Id="rId2" Type="http://schemas.openxmlformats.org/officeDocument/2006/relationships/image" Target="../media/image23.emf"/><Relationship Id="rId1" Type="http://schemas.openxmlformats.org/officeDocument/2006/relationships/slideLayout" Target="../slideLayouts/slideLayout13.xml"/></Relationships>
</file>

<file path=ppt/slides/_rels/slide7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78.xml.rels><?xml version="1.0" encoding="UTF-8" standalone="yes"?>
<Relationships xmlns="http://schemas.openxmlformats.org/package/2006/relationships"><Relationship Id="rId2" Type="http://schemas.openxmlformats.org/officeDocument/2006/relationships/image" Target="../media/image24.emf"/><Relationship Id="rId1" Type="http://schemas.openxmlformats.org/officeDocument/2006/relationships/slideLayout" Target="../slideLayouts/slideLayout13.xml"/></Relationships>
</file>

<file path=ppt/slides/_rels/slide7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80.xml.rels><?xml version="1.0" encoding="UTF-8" standalone="yes"?>
<Relationships xmlns="http://schemas.openxmlformats.org/package/2006/relationships"><Relationship Id="rId2" Type="http://schemas.openxmlformats.org/officeDocument/2006/relationships/image" Target="../media/image25.emf"/><Relationship Id="rId1" Type="http://schemas.openxmlformats.org/officeDocument/2006/relationships/slideLayout" Target="../slideLayouts/slideLayout13.xml"/></Relationships>
</file>

<file path=ppt/slides/_rels/slide8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8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8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8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8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8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8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8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8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90.xml.rels><?xml version="1.0" encoding="UTF-8" standalone="yes"?>
<Relationships xmlns="http://schemas.openxmlformats.org/package/2006/relationships"><Relationship Id="rId2" Type="http://schemas.openxmlformats.org/officeDocument/2006/relationships/image" Target="../media/image26.emf"/><Relationship Id="rId1" Type="http://schemas.openxmlformats.org/officeDocument/2006/relationships/slideLayout" Target="../slideLayouts/slideLayout13.xml"/></Relationships>
</file>

<file path=ppt/slides/_rels/slide91.xml.rels><?xml version="1.0" encoding="UTF-8" standalone="yes"?>
<Relationships xmlns="http://schemas.openxmlformats.org/package/2006/relationships"><Relationship Id="rId2" Type="http://schemas.openxmlformats.org/officeDocument/2006/relationships/image" Target="../media/image27.emf"/><Relationship Id="rId1" Type="http://schemas.openxmlformats.org/officeDocument/2006/relationships/slideLayout" Target="../slideLayouts/slideLayout13.xml"/></Relationships>
</file>

<file path=ppt/slides/_rels/slide92.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Layout" Target="../slideLayouts/slideLayout13.xml"/></Relationships>
</file>

<file path=ppt/slides/_rels/slide93.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Layout" Target="../slideLayouts/slideLayout13.xml"/></Relationships>
</file>

<file path=ppt/slides/_rels/slide9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95.xml.rels><?xml version="1.0" encoding="UTF-8" standalone="yes"?>
<Relationships xmlns="http://schemas.openxmlformats.org/package/2006/relationships"><Relationship Id="rId2" Type="http://schemas.openxmlformats.org/officeDocument/2006/relationships/image" Target="../media/image30.emf"/><Relationship Id="rId1" Type="http://schemas.openxmlformats.org/officeDocument/2006/relationships/slideLayout" Target="../slideLayouts/slideLayout13.xml"/></Relationships>
</file>

<file path=ppt/slides/_rels/slide96.xml.rels><?xml version="1.0" encoding="UTF-8" standalone="yes"?>
<Relationships xmlns="http://schemas.openxmlformats.org/package/2006/relationships"><Relationship Id="rId2" Type="http://schemas.openxmlformats.org/officeDocument/2006/relationships/image" Target="../media/image31.emf"/><Relationship Id="rId1" Type="http://schemas.openxmlformats.org/officeDocument/2006/relationships/slideLayout" Target="../slideLayouts/slideLayout13.xml"/></Relationships>
</file>

<file path=ppt/slides/_rels/slide97.xml.rels><?xml version="1.0" encoding="UTF-8" standalone="yes"?>
<Relationships xmlns="http://schemas.openxmlformats.org/package/2006/relationships"><Relationship Id="rId2" Type="http://schemas.openxmlformats.org/officeDocument/2006/relationships/image" Target="../media/image32.emf"/><Relationship Id="rId1" Type="http://schemas.openxmlformats.org/officeDocument/2006/relationships/slideLayout" Target="../slideLayouts/slideLayout13.xml"/></Relationships>
</file>

<file path=ppt/slides/_rels/slide98.xml.rels><?xml version="1.0" encoding="UTF-8" standalone="yes"?>
<Relationships xmlns="http://schemas.openxmlformats.org/package/2006/relationships"><Relationship Id="rId2" Type="http://schemas.openxmlformats.org/officeDocument/2006/relationships/image" Target="../media/image33.emf"/><Relationship Id="rId1" Type="http://schemas.openxmlformats.org/officeDocument/2006/relationships/slideLayout" Target="../slideLayouts/slideLayout13.xml"/></Relationships>
</file>

<file path=ppt/slides/_rels/slide99.xml.rels><?xml version="1.0" encoding="UTF-8" standalone="yes"?>
<Relationships xmlns="http://schemas.openxmlformats.org/package/2006/relationships"><Relationship Id="rId2" Type="http://schemas.openxmlformats.org/officeDocument/2006/relationships/image" Target="../media/image34.emf"/><Relationship Id="rId1" Type="http://schemas.openxmlformats.org/officeDocument/2006/relationships/slideLayout" Target="../slideLayouts/slideLayout13.xml"/></Relationships>
</file>

<file path=ppt/slides/_rels/slide100.xml.rels><?xml version="1.0" encoding="UTF-8" standalone="yes"?>
<Relationships xmlns="http://schemas.openxmlformats.org/package/2006/relationships"><Relationship Id="rId2" Type="http://schemas.openxmlformats.org/officeDocument/2006/relationships/image" Target="../media/image35.emf"/><Relationship Id="rId1" Type="http://schemas.openxmlformats.org/officeDocument/2006/relationships/slideLayout" Target="../slideLayouts/slideLayout13.xml"/></Relationships>
</file>

<file path=ppt/slides/_rels/slide101.xml.rels><?xml version="1.0" encoding="UTF-8" standalone="yes"?>
<Relationships xmlns="http://schemas.openxmlformats.org/package/2006/relationships"><Relationship Id="rId2" Type="http://schemas.openxmlformats.org/officeDocument/2006/relationships/image" Target="../media/image36.emf"/><Relationship Id="rId1" Type="http://schemas.openxmlformats.org/officeDocument/2006/relationships/slideLayout" Target="../slideLayouts/slideLayout13.xml"/></Relationships>
</file>

<file path=ppt/slides/_rels/slide102.xml.rels><?xml version="1.0" encoding="UTF-8" standalone="yes"?>
<Relationships xmlns="http://schemas.openxmlformats.org/package/2006/relationships"><Relationship Id="rId3" Type="http://schemas.openxmlformats.org/officeDocument/2006/relationships/image" Target="../media/image38.emf"/><Relationship Id="rId2" Type="http://schemas.openxmlformats.org/officeDocument/2006/relationships/image" Target="../media/image37.emf"/><Relationship Id="rId1" Type="http://schemas.openxmlformats.org/officeDocument/2006/relationships/slideLayout" Target="../slideLayouts/slideLayout13.xml"/></Relationships>
</file>

<file path=ppt/slides/_rels/slide103.xml.rels><?xml version="1.0" encoding="UTF-8" standalone="yes"?>
<Relationships xmlns="http://schemas.openxmlformats.org/package/2006/relationships"><Relationship Id="rId2" Type="http://schemas.openxmlformats.org/officeDocument/2006/relationships/image" Target="../media/image39.emf"/><Relationship Id="rId1" Type="http://schemas.openxmlformats.org/officeDocument/2006/relationships/slideLayout" Target="../slideLayouts/slideLayout13.xml"/></Relationships>
</file>

<file path=ppt/slides/_rels/slide10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0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0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07.xml.rels><?xml version="1.0" encoding="UTF-8" standalone="yes"?>
<Relationships xmlns="http://schemas.openxmlformats.org/package/2006/relationships"><Relationship Id="rId2" Type="http://schemas.openxmlformats.org/officeDocument/2006/relationships/image" Target="../media/image40.emf"/><Relationship Id="rId1" Type="http://schemas.openxmlformats.org/officeDocument/2006/relationships/slideLayout" Target="../slideLayouts/slideLayout13.xml"/></Relationships>
</file>

<file path=ppt/slides/_rels/slide10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09.xml.rels><?xml version="1.0" encoding="UTF-8" standalone="yes"?>
<Relationships xmlns="http://schemas.openxmlformats.org/package/2006/relationships"><Relationship Id="rId2" Type="http://schemas.openxmlformats.org/officeDocument/2006/relationships/image" Target="../media/image41.emf"/><Relationship Id="rId1" Type="http://schemas.openxmlformats.org/officeDocument/2006/relationships/slideLayout" Target="../slideLayouts/slideLayout13.xml"/></Relationships>
</file>

<file path=ppt/slides/_rels/slide1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111.xml.rels><?xml version="1.0" encoding="UTF-8" standalone="yes"?>
<Relationships xmlns="http://schemas.openxmlformats.org/package/2006/relationships"><Relationship Id="rId2" Type="http://schemas.openxmlformats.org/officeDocument/2006/relationships/image" Target="../media/image42.emf"/><Relationship Id="rId1" Type="http://schemas.openxmlformats.org/officeDocument/2006/relationships/slideLayout" Target="../slideLayouts/slideLayout13.xml"/></Relationships>
</file>

<file path=ppt/slides/_rels/slide112.xml.rels><?xml version="1.0" encoding="UTF-8" standalone="yes"?>
<Relationships xmlns="http://schemas.openxmlformats.org/package/2006/relationships"><Relationship Id="rId2" Type="http://schemas.openxmlformats.org/officeDocument/2006/relationships/image" Target="../media/image43.emf"/><Relationship Id="rId1" Type="http://schemas.openxmlformats.org/officeDocument/2006/relationships/slideLayout" Target="../slideLayouts/slideLayout13.xml"/></Relationships>
</file>

<file path=ppt/slides/_rels/slide113.xml.rels><?xml version="1.0" encoding="UTF-8" standalone="yes"?>
<Relationships xmlns="http://schemas.openxmlformats.org/package/2006/relationships"><Relationship Id="rId8" Type="http://schemas.openxmlformats.org/officeDocument/2006/relationships/image" Target="../media/image48.jpg"/><Relationship Id="rId3" Type="http://schemas.openxmlformats.org/officeDocument/2006/relationships/image" Target="../media/image44.png"/><Relationship Id="rId7"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14.xml"/><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F9385F0-2536-01DB-C486-D6A29656E6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150" y="-44450"/>
            <a:ext cx="12311979" cy="6858000"/>
          </a:xfrm>
          <a:prstGeom prst="rect">
            <a:avLst/>
          </a:prstGeom>
        </p:spPr>
      </p:pic>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1105196" y="3794396"/>
            <a:ext cx="4886463" cy="830997"/>
          </a:xfrm>
          <a:prstGeom prst="rect">
            <a:avLst/>
          </a:prstGeom>
          <a:noFill/>
        </p:spPr>
        <p:txBody>
          <a:bodyPr wrap="square" rtlCol="0">
            <a:spAutoFit/>
          </a:bodyPr>
          <a:lstStyle/>
          <a:p>
            <a:r>
              <a:rPr lang="en-US" sz="2400" dirty="0">
                <a:solidFill>
                  <a:schemeClr val="bg1"/>
                </a:solidFill>
                <a:latin typeface="Times New Roman" panose="02020603050405020304" pitchFamily="18" charset="0"/>
                <a:cs typeface="Times New Roman" panose="02020603050405020304" pitchFamily="18" charset="0"/>
              </a:rPr>
              <a:t>Prepared by Associate Professor: Ahmed Rageh Ismail</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540265" y="5843657"/>
            <a:ext cx="3516608" cy="529167"/>
          </a:xfrm>
          <a:prstGeom prst="round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000000"/>
                </a:solidFill>
                <a:latin typeface="Times New Roman" panose="02020603050405020304" pitchFamily="18" charset="0"/>
                <a:cs typeface="Times New Roman" panose="02020603050405020304" pitchFamily="18" charset="0"/>
              </a:rPr>
              <a:t>Lecture 6</a:t>
            </a:r>
          </a:p>
        </p:txBody>
      </p:sp>
      <p:pic>
        <p:nvPicPr>
          <p:cNvPr id="33" name="Picture 32">
            <a:extLst>
              <a:ext uri="{FF2B5EF4-FFF2-40B4-BE49-F238E27FC236}">
                <a16:creationId xmlns:a16="http://schemas.microsoft.com/office/drawing/2014/main" id="{7B1083B8-7F24-C9AF-FA88-CAB8BE99D406}"/>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328545" y="198943"/>
            <a:ext cx="2876694" cy="1357799"/>
          </a:xfrm>
          <a:prstGeom prst="rect">
            <a:avLst/>
          </a:prstGeom>
        </p:spPr>
      </p:pic>
      <p:sp>
        <p:nvSpPr>
          <p:cNvPr id="46" name="TextBox 45">
            <a:extLst>
              <a:ext uri="{FF2B5EF4-FFF2-40B4-BE49-F238E27FC236}">
                <a16:creationId xmlns:a16="http://schemas.microsoft.com/office/drawing/2014/main" id="{FA59789B-D841-DB76-25B9-1348B202C2B5}"/>
              </a:ext>
            </a:extLst>
          </p:cNvPr>
          <p:cNvSpPr txBox="1"/>
          <p:nvPr/>
        </p:nvSpPr>
        <p:spPr>
          <a:xfrm>
            <a:off x="329269" y="5104240"/>
            <a:ext cx="1912703" cy="1015663"/>
          </a:xfrm>
          <a:prstGeom prst="rect">
            <a:avLst/>
          </a:prstGeom>
          <a:noFill/>
        </p:spPr>
        <p:txBody>
          <a:bodyPr wrap="none" rtlCol="0">
            <a:spAutoFit/>
          </a:bodyPr>
          <a:lstStyle/>
          <a:p>
            <a:r>
              <a:rPr lang="en-US" sz="2000" dirty="0">
                <a:solidFill>
                  <a:schemeClr val="bg1"/>
                </a:solidFill>
                <a:latin typeface="Times New Roman" panose="02020603050405020304" pitchFamily="18" charset="0"/>
                <a:cs typeface="Times New Roman" panose="02020603050405020304" pitchFamily="18" charset="0"/>
              </a:rPr>
              <a:t>ENT 636</a:t>
            </a:r>
          </a:p>
          <a:p>
            <a:r>
              <a:rPr lang="en-US" sz="2000" dirty="0">
                <a:solidFill>
                  <a:schemeClr val="bg1"/>
                </a:solidFill>
                <a:latin typeface="Times New Roman" panose="02020603050405020304" pitchFamily="18" charset="0"/>
                <a:cs typeface="Times New Roman" panose="02020603050405020304" pitchFamily="18" charset="0"/>
              </a:rPr>
              <a:t>Research Project</a:t>
            </a:r>
          </a:p>
          <a:p>
            <a:endParaRPr lang="en-US" sz="2000" dirty="0">
              <a:solidFill>
                <a:schemeClr val="bg1"/>
              </a:solidFill>
              <a:latin typeface="Times New Roman" panose="02020603050405020304" pitchFamily="18" charset="0"/>
              <a:cs typeface="Times New Roman" panose="02020603050405020304" pitchFamily="18" charset="0"/>
            </a:endParaRP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5"/>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extBox 30">
            <a:extLst>
              <a:ext uri="{FF2B5EF4-FFF2-40B4-BE49-F238E27FC236}">
                <a16:creationId xmlns:a16="http://schemas.microsoft.com/office/drawing/2014/main" id="{16E4CC76-2D0D-6204-3FBC-B0856D8E8836}"/>
              </a:ext>
            </a:extLst>
          </p:cNvPr>
          <p:cNvSpPr txBox="1"/>
          <p:nvPr/>
        </p:nvSpPr>
        <p:spPr>
          <a:xfrm>
            <a:off x="156339" y="2130162"/>
            <a:ext cx="7175362" cy="1446550"/>
          </a:xfrm>
          <a:prstGeom prst="rect">
            <a:avLst/>
          </a:prstGeom>
          <a:noFill/>
        </p:spPr>
        <p:txBody>
          <a:bodyPr wrap="non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Collecting data through </a:t>
            </a:r>
          </a:p>
          <a:p>
            <a:r>
              <a:rPr lang="en-US" sz="4400" b="1" dirty="0">
                <a:solidFill>
                  <a:srgbClr val="00B0F0"/>
                </a:solidFill>
                <a:latin typeface="Times New Roman" panose="02020603050405020304" pitchFamily="18" charset="0"/>
                <a:cs typeface="Times New Roman" panose="02020603050405020304" pitchFamily="18" charset="0"/>
              </a:rPr>
              <a:t>observations and interviews  </a:t>
            </a:r>
          </a:p>
        </p:txBody>
      </p:sp>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1019069"/>
            <a:ext cx="68175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Learning outcomes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14050" y="2141974"/>
            <a:ext cx="10541000" cy="3693319"/>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By the end of this chapter you should:</a:t>
            </a:r>
          </a:p>
          <a:p>
            <a:r>
              <a:rPr lang="en-US" sz="2400" dirty="0">
                <a:solidFill>
                  <a:srgbClr val="2D3956"/>
                </a:solidFill>
                <a:latin typeface="Times New Roman" panose="02020603050405020304" pitchFamily="18" charset="0"/>
                <a:cs typeface="Times New Roman" panose="02020603050405020304" pitchFamily="18" charset="0"/>
              </a:rPr>
              <a:t>• appreciate the scope of observation as a data collection method;</a:t>
            </a:r>
          </a:p>
          <a:p>
            <a:r>
              <a:rPr lang="en-US" sz="2400" dirty="0">
                <a:solidFill>
                  <a:srgbClr val="2D3956"/>
                </a:solidFill>
                <a:latin typeface="Times New Roman" panose="02020603050405020304" pitchFamily="18" charset="0"/>
                <a:cs typeface="Times New Roman" panose="02020603050405020304" pitchFamily="18" charset="0"/>
              </a:rPr>
              <a:t>• develop an understanding of participant observation, structured observation and Internet-mediated observation and appreciate how these methods may overlap in practice;</a:t>
            </a:r>
          </a:p>
          <a:p>
            <a:r>
              <a:rPr lang="en-US" sz="2400" dirty="0">
                <a:solidFill>
                  <a:srgbClr val="2D3956"/>
                </a:solidFill>
                <a:latin typeface="Times New Roman" panose="02020603050405020304" pitchFamily="18" charset="0"/>
                <a:cs typeface="Times New Roman" panose="02020603050405020304" pitchFamily="18" charset="0"/>
              </a:rPr>
              <a:t>• identify ethical concerns and quality issues related to the collection of observation data and consider how to avoid or reduce these. </a:t>
            </a:r>
          </a:p>
          <a:p>
            <a:r>
              <a:rPr lang="en-US" sz="2400" dirty="0">
                <a:solidFill>
                  <a:srgbClr val="2D3956"/>
                </a:solidFill>
                <a:latin typeface="Times New Roman" panose="02020603050405020304" pitchFamily="18" charset="0"/>
                <a:cs typeface="Times New Roman" panose="02020603050405020304" pitchFamily="18" charset="0"/>
              </a:rPr>
              <a:t>• able to classify research interviews in order to help you understand the purpose of each type; </a:t>
            </a:r>
          </a:p>
          <a:p>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5097244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1019069"/>
            <a:ext cx="68175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Learning outcomes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17280" y="2141974"/>
            <a:ext cx="10812720" cy="3323987"/>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 aware of the advantages and disadvantages of using one-to-one and group research interviews, including focus groups, in particular contexts;</a:t>
            </a:r>
          </a:p>
          <a:p>
            <a:r>
              <a:rPr lang="en-US" sz="2400" dirty="0">
                <a:solidFill>
                  <a:srgbClr val="2D3956"/>
                </a:solidFill>
                <a:latin typeface="Times New Roman" panose="02020603050405020304" pitchFamily="18" charset="0"/>
                <a:cs typeface="Times New Roman" panose="02020603050405020304" pitchFamily="18" charset="0"/>
              </a:rPr>
              <a:t>• aware of the advantages, disadvantages and mode implications of telephone interviews;</a:t>
            </a:r>
          </a:p>
          <a:p>
            <a:r>
              <a:rPr lang="en-US" sz="2400" dirty="0">
                <a:solidFill>
                  <a:srgbClr val="2D3956"/>
                </a:solidFill>
                <a:latin typeface="Times New Roman" panose="02020603050405020304" pitchFamily="18" charset="0"/>
                <a:cs typeface="Times New Roman" panose="02020603050405020304" pitchFamily="18" charset="0"/>
              </a:rPr>
              <a:t>• aware of types of Internet-mediated research interview to be able to evaluate their use;</a:t>
            </a:r>
          </a:p>
          <a:p>
            <a:r>
              <a:rPr lang="en-US" sz="2400" dirty="0">
                <a:solidFill>
                  <a:srgbClr val="2D3956"/>
                </a:solidFill>
                <a:latin typeface="Times New Roman" panose="02020603050405020304" pitchFamily="18" charset="0"/>
                <a:cs typeface="Times New Roman" panose="02020603050405020304" pitchFamily="18" charset="0"/>
              </a:rPr>
              <a:t>• aware of the nature of visual interviews and ways to use these;</a:t>
            </a:r>
          </a:p>
          <a:p>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01037084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1019069"/>
            <a:ext cx="68175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Introduction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2275285"/>
            <a:ext cx="10541000" cy="3046988"/>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Observation has traditionally been a somewhat neglected method for business and management research. Yet it can be rewarding and enlightening to pursue and, what is more, add considerably to the richness of your research data. Technological changes have helped to facilitate new forms of observation, helping it to become a more popular research method.</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Three observation methods are discussed in this chapter: </a:t>
            </a:r>
            <a:r>
              <a:rPr lang="en-US" sz="2400" b="1" dirty="0">
                <a:solidFill>
                  <a:srgbClr val="2D3956"/>
                </a:solidFill>
                <a:latin typeface="Times New Roman" panose="02020603050405020304" pitchFamily="18" charset="0"/>
                <a:cs typeface="Times New Roman" panose="02020603050405020304" pitchFamily="18" charset="0"/>
              </a:rPr>
              <a:t>participant observation</a:t>
            </a:r>
            <a:r>
              <a:rPr lang="en-US" sz="2400" dirty="0">
                <a:solidFill>
                  <a:srgbClr val="2D3956"/>
                </a:solidFill>
                <a:latin typeface="Times New Roman" panose="02020603050405020304" pitchFamily="18" charset="0"/>
                <a:cs typeface="Times New Roman" panose="02020603050405020304" pitchFamily="18" charset="0"/>
              </a:rPr>
              <a:t>; </a:t>
            </a:r>
            <a:r>
              <a:rPr lang="en-US" sz="2400" b="1" dirty="0">
                <a:solidFill>
                  <a:srgbClr val="2D3956"/>
                </a:solidFill>
                <a:latin typeface="Times New Roman" panose="02020603050405020304" pitchFamily="18" charset="0"/>
                <a:cs typeface="Times New Roman" panose="02020603050405020304" pitchFamily="18" charset="0"/>
              </a:rPr>
              <a:t>structured observation </a:t>
            </a:r>
            <a:r>
              <a:rPr lang="en-US" sz="2400" dirty="0">
                <a:solidFill>
                  <a:srgbClr val="2D3956"/>
                </a:solidFill>
                <a:latin typeface="Times New Roman" panose="02020603050405020304" pitchFamily="18" charset="0"/>
                <a:cs typeface="Times New Roman" panose="02020603050405020304" pitchFamily="18" charset="0"/>
              </a:rPr>
              <a:t>and </a:t>
            </a:r>
            <a:r>
              <a:rPr lang="en-US" sz="2400" b="1" dirty="0">
                <a:solidFill>
                  <a:srgbClr val="2D3956"/>
                </a:solidFill>
                <a:latin typeface="Times New Roman" panose="02020603050405020304" pitchFamily="18" charset="0"/>
                <a:cs typeface="Times New Roman" panose="02020603050405020304" pitchFamily="18" charset="0"/>
              </a:rPr>
              <a:t>Internet-mediated observation</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6582379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1019069"/>
            <a:ext cx="68175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Introduction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53140" y="2021731"/>
            <a:ext cx="10541000" cy="4154984"/>
          </a:xfrm>
          <a:prstGeom prst="rect">
            <a:avLst/>
          </a:prstGeom>
          <a:noFill/>
        </p:spPr>
        <p:txBody>
          <a:bodyPr wrap="square" rtlCol="0">
            <a:spAutoFit/>
          </a:bodyPr>
          <a:lstStyle/>
          <a:p>
            <a:r>
              <a:rPr lang="en-US" sz="2400" b="1" dirty="0">
                <a:solidFill>
                  <a:srgbClr val="2D3956"/>
                </a:solidFill>
                <a:latin typeface="Times New Roman" panose="02020603050405020304" pitchFamily="18" charset="0"/>
                <a:cs typeface="Times New Roman" panose="02020603050405020304" pitchFamily="18" charset="0"/>
              </a:rPr>
              <a:t>Participant observation </a:t>
            </a:r>
            <a:r>
              <a:rPr lang="en-US" sz="2400" dirty="0">
                <a:solidFill>
                  <a:srgbClr val="2D3956"/>
                </a:solidFill>
                <a:latin typeface="Times New Roman" panose="02020603050405020304" pitchFamily="18" charset="0"/>
                <a:cs typeface="Times New Roman" panose="02020603050405020304" pitchFamily="18" charset="0"/>
              </a:rPr>
              <a:t>is qualitative and derives from the work of social anthropology early in the twentieth century. Its emphasis is on discovering the meanings that people attach to their actions and social interactions.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In contrast, </a:t>
            </a:r>
            <a:r>
              <a:rPr lang="en-US" sz="2400" b="1" dirty="0">
                <a:solidFill>
                  <a:srgbClr val="2D3956"/>
                </a:solidFill>
                <a:latin typeface="Times New Roman" panose="02020603050405020304" pitchFamily="18" charset="0"/>
                <a:cs typeface="Times New Roman" panose="02020603050405020304" pitchFamily="18" charset="0"/>
              </a:rPr>
              <a:t>structured observation </a:t>
            </a:r>
            <a:r>
              <a:rPr lang="en-US" sz="2400" dirty="0">
                <a:solidFill>
                  <a:srgbClr val="2D3956"/>
                </a:solidFill>
                <a:latin typeface="Times New Roman" panose="02020603050405020304" pitchFamily="18" charset="0"/>
                <a:cs typeface="Times New Roman" panose="02020603050405020304" pitchFamily="18" charset="0"/>
              </a:rPr>
              <a:t>is quantitative and is more concerned with the frequency of actions ( ‘what’ rather than ‘why’).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b="1" dirty="0" err="1">
                <a:solidFill>
                  <a:srgbClr val="2D3956"/>
                </a:solidFill>
                <a:latin typeface="Times New Roman" panose="02020603050405020304" pitchFamily="18" charset="0"/>
                <a:cs typeface="Times New Roman" panose="02020603050405020304" pitchFamily="18" charset="0"/>
              </a:rPr>
              <a:t>Internetmediated</a:t>
            </a:r>
            <a:r>
              <a:rPr lang="en-US" sz="2400" b="1" dirty="0">
                <a:solidFill>
                  <a:srgbClr val="2D3956"/>
                </a:solidFill>
                <a:latin typeface="Times New Roman" panose="02020603050405020304" pitchFamily="18" charset="0"/>
                <a:cs typeface="Times New Roman" panose="02020603050405020304" pitchFamily="18" charset="0"/>
              </a:rPr>
              <a:t> observation </a:t>
            </a:r>
            <a:r>
              <a:rPr lang="en-US" sz="2400" dirty="0">
                <a:solidFill>
                  <a:srgbClr val="2D3956"/>
                </a:solidFill>
                <a:latin typeface="Times New Roman" panose="02020603050405020304" pitchFamily="18" charset="0"/>
                <a:cs typeface="Times New Roman" panose="02020603050405020304" pitchFamily="18" charset="0"/>
              </a:rPr>
              <a:t>involves the collection of data from online communities. This approach adapts traditional observation by changing its mode of observing from oral/visual/near to textual/digital/virtual to allow researchers purely to observe or to participate with members of an online community to collect data.</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30217655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457C3A0-66E7-8D80-5D9D-891922AC4BE6}"/>
              </a:ext>
            </a:extLst>
          </p:cNvPr>
          <p:cNvPicPr>
            <a:picLocks noChangeAspect="1"/>
          </p:cNvPicPr>
          <p:nvPr/>
        </p:nvPicPr>
        <p:blipFill>
          <a:blip r:embed="rId2"/>
          <a:stretch>
            <a:fillRect/>
          </a:stretch>
        </p:blipFill>
        <p:spPr>
          <a:xfrm>
            <a:off x="2743200" y="992793"/>
            <a:ext cx="6926952" cy="5033253"/>
          </a:xfrm>
          <a:prstGeom prst="rect">
            <a:avLst/>
          </a:prstGeom>
        </p:spPr>
      </p:pic>
    </p:spTree>
    <p:extLst>
      <p:ext uri="{BB962C8B-B14F-4D97-AF65-F5344CB8AC3E}">
        <p14:creationId xmlns:p14="http://schemas.microsoft.com/office/powerpoint/2010/main" val="23774711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Dimensions of observation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99060" y="2291874"/>
            <a:ext cx="10541000" cy="3416320"/>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In practice, there can be overlap between these methods. A researcher who wants to use observation will need to make a number of choices.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He or she will need to choose whether to enter an observational setting with an open mind about what to observe, or, alternatively, with a pre-determined and specific list of aspects on which to focus observation.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She or he will need to choose whether to participate in the event to be observed, or observe it without taking an active part.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8117815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Dimensions of observation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39100" y="2246904"/>
            <a:ext cx="10541000" cy="2677656"/>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Related to this, he or she will need to choose whether or not to tell those involved in an observation setting that they are being observed.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He or she will also need to choose whether to conduct observation in a naturalistic setting, taking advantage of the opportunity to observe an event or activity that occurs irrespective of the researcher’s interest, or whether to set up some activity in which the specified event can be observed.</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70437791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6165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Dimensions of observation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617280" y="2020209"/>
            <a:ext cx="10812720" cy="4524315"/>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These choices relate to the following dimensions of observation:</a:t>
            </a:r>
          </a:p>
          <a:p>
            <a:r>
              <a:rPr lang="en-US" sz="2400" dirty="0">
                <a:solidFill>
                  <a:srgbClr val="2D3956"/>
                </a:solidFill>
                <a:latin typeface="Times New Roman" panose="02020603050405020304" pitchFamily="18" charset="0"/>
                <a:cs typeface="Times New Roman" panose="02020603050405020304" pitchFamily="18" charset="0"/>
              </a:rPr>
              <a:t>• the structure and formality that the researcher uses in designing observation, ranging from unstructured and informal to structured and formal;</a:t>
            </a:r>
          </a:p>
          <a:p>
            <a:r>
              <a:rPr lang="en-US" sz="2400" dirty="0">
                <a:solidFill>
                  <a:srgbClr val="2D3956"/>
                </a:solidFill>
                <a:latin typeface="Times New Roman" panose="02020603050405020304" pitchFamily="18" charset="0"/>
                <a:cs typeface="Times New Roman" panose="02020603050405020304" pitchFamily="18" charset="0"/>
              </a:rPr>
              <a:t>• the role of the researcher during observation comprising:</a:t>
            </a:r>
          </a:p>
          <a:p>
            <a:r>
              <a:rPr lang="en-US" sz="2400" dirty="0">
                <a:solidFill>
                  <a:srgbClr val="2D3956"/>
                </a:solidFill>
                <a:latin typeface="Times New Roman" panose="02020603050405020304" pitchFamily="18" charset="0"/>
                <a:cs typeface="Times New Roman" panose="02020603050405020304" pitchFamily="18" charset="0"/>
              </a:rPr>
              <a:t>• their participation in the observation setting, ranging from full participation in the</a:t>
            </a:r>
          </a:p>
          <a:p>
            <a:r>
              <a:rPr lang="en-US" sz="2400" dirty="0">
                <a:solidFill>
                  <a:srgbClr val="2D3956"/>
                </a:solidFill>
                <a:latin typeface="Times New Roman" panose="02020603050405020304" pitchFamily="18" charset="0"/>
                <a:cs typeface="Times New Roman" panose="02020603050405020304" pitchFamily="18" charset="0"/>
              </a:rPr>
              <a:t>activity or event being observed, through passive observation at the margin of this</a:t>
            </a:r>
          </a:p>
          <a:p>
            <a:r>
              <a:rPr lang="en-US" sz="2400" dirty="0">
                <a:solidFill>
                  <a:srgbClr val="2D3956"/>
                </a:solidFill>
                <a:latin typeface="Times New Roman" panose="02020603050405020304" pitchFamily="18" charset="0"/>
                <a:cs typeface="Times New Roman" panose="02020603050405020304" pitchFamily="18" charset="0"/>
              </a:rPr>
              <a:t>activity or event, to observation in a detached location as a non-participant;</a:t>
            </a:r>
          </a:p>
          <a:p>
            <a:r>
              <a:rPr lang="en-US" sz="2400" dirty="0">
                <a:solidFill>
                  <a:srgbClr val="2D3956"/>
                </a:solidFill>
                <a:latin typeface="Times New Roman" panose="02020603050405020304" pitchFamily="18" charset="0"/>
                <a:cs typeface="Times New Roman" panose="02020603050405020304" pitchFamily="18" charset="0"/>
              </a:rPr>
              <a:t>• their decision to reveal they wish to observe the event or activity for a research purpose; or to conceal this from those being observed, involving ethical issues that focus on informed consent;</a:t>
            </a:r>
          </a:p>
          <a:p>
            <a:r>
              <a:rPr lang="en-US" sz="2400" dirty="0">
                <a:solidFill>
                  <a:srgbClr val="2D3956"/>
                </a:solidFill>
                <a:latin typeface="Times New Roman" panose="02020603050405020304" pitchFamily="18" charset="0"/>
                <a:cs typeface="Times New Roman" panose="02020603050405020304" pitchFamily="18" charset="0"/>
              </a:rPr>
              <a:t>• the nature of the observational setting, involving conducting observation in either a</a:t>
            </a:r>
          </a:p>
          <a:p>
            <a:r>
              <a:rPr lang="en-US" sz="2400" dirty="0">
                <a:solidFill>
                  <a:srgbClr val="2D3956"/>
                </a:solidFill>
                <a:latin typeface="Times New Roman" panose="02020603050405020304" pitchFamily="18" charset="0"/>
                <a:cs typeface="Times New Roman" panose="02020603050405020304" pitchFamily="18" charset="0"/>
              </a:rPr>
              <a:t>naturalistic setting or in a contrived situation.</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5323714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8908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Structure and formality in observation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263076"/>
            <a:ext cx="10541000" cy="3785652"/>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Observation may be structured and highly formalized based on the use of a pre-determined and standardized observation instrument that is generally referred to as a coding schedule. This may be designed to observe the activities or behavior of an individual person, such as a consumer or a worker, or the interactions between members of a group, such as in a workplace meeting, or the prevalence of particular events, such as in a production study.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Standardization is of course important where structured observation is to be repeated and a researcher wishes to produce data that are comparable between individuals or groups, and across events or different times. </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4864297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2CB839F-0606-6F2F-A621-B933014A9198}"/>
              </a:ext>
            </a:extLst>
          </p:cNvPr>
          <p:cNvPicPr>
            <a:picLocks noChangeAspect="1"/>
          </p:cNvPicPr>
          <p:nvPr/>
        </p:nvPicPr>
        <p:blipFill>
          <a:blip r:embed="rId2"/>
          <a:stretch>
            <a:fillRect/>
          </a:stretch>
        </p:blipFill>
        <p:spPr>
          <a:xfrm>
            <a:off x="2058154" y="812548"/>
            <a:ext cx="8075691" cy="5232903"/>
          </a:xfrm>
          <a:prstGeom prst="rect">
            <a:avLst/>
          </a:prstGeom>
        </p:spPr>
      </p:pic>
    </p:spTree>
    <p:extLst>
      <p:ext uri="{BB962C8B-B14F-4D97-AF65-F5344CB8AC3E}">
        <p14:creationId xmlns:p14="http://schemas.microsoft.com/office/powerpoint/2010/main" val="17186815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7FFD1FD-7A87-AD10-F1F7-25514730FDC2}"/>
              </a:ext>
            </a:extLst>
          </p:cNvPr>
          <p:cNvPicPr>
            <a:picLocks noChangeAspect="1"/>
          </p:cNvPicPr>
          <p:nvPr/>
        </p:nvPicPr>
        <p:blipFill>
          <a:blip r:embed="rId2"/>
          <a:stretch>
            <a:fillRect/>
          </a:stretch>
        </p:blipFill>
        <p:spPr>
          <a:xfrm>
            <a:off x="2094368" y="762754"/>
            <a:ext cx="8003263" cy="5332491"/>
          </a:xfrm>
          <a:prstGeom prst="rect">
            <a:avLst/>
          </a:prstGeom>
        </p:spPr>
      </p:pic>
    </p:spTree>
    <p:extLst>
      <p:ext uri="{BB962C8B-B14F-4D97-AF65-F5344CB8AC3E}">
        <p14:creationId xmlns:p14="http://schemas.microsoft.com/office/powerpoint/2010/main" val="21735690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FB158E9-A49F-69B5-8073-0AFF3EBAD1CD}"/>
              </a:ext>
            </a:extLst>
          </p:cNvPr>
          <p:cNvPicPr>
            <a:picLocks noChangeAspect="1"/>
          </p:cNvPicPr>
          <p:nvPr/>
        </p:nvPicPr>
        <p:blipFill>
          <a:blip r:embed="rId2"/>
          <a:stretch>
            <a:fillRect/>
          </a:stretch>
        </p:blipFill>
        <p:spPr>
          <a:xfrm>
            <a:off x="2068642" y="2053651"/>
            <a:ext cx="8155737" cy="2833141"/>
          </a:xfrm>
          <a:prstGeom prst="rect">
            <a:avLst/>
          </a:prstGeom>
        </p:spPr>
      </p:pic>
    </p:spTree>
    <p:extLst>
      <p:ext uri="{BB962C8B-B14F-4D97-AF65-F5344CB8AC3E}">
        <p14:creationId xmlns:p14="http://schemas.microsoft.com/office/powerpoint/2010/main" val="33970723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8908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Structure and formality in observation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101396"/>
            <a:ext cx="10541000" cy="4154984"/>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Observation may also be unstructured and informal. In this way, the researcher does</a:t>
            </a:r>
          </a:p>
          <a:p>
            <a:r>
              <a:rPr lang="en-US" sz="2400" dirty="0">
                <a:solidFill>
                  <a:srgbClr val="2D3956"/>
                </a:solidFill>
                <a:latin typeface="Times New Roman" panose="02020603050405020304" pitchFamily="18" charset="0"/>
                <a:cs typeface="Times New Roman" panose="02020603050405020304" pitchFamily="18" charset="0"/>
              </a:rPr>
              <a:t>not start with a predetermined list of attributes, behaviors or responses to observe.</a:t>
            </a:r>
          </a:p>
          <a:p>
            <a:r>
              <a:rPr lang="en-US" sz="2400" dirty="0">
                <a:solidFill>
                  <a:srgbClr val="2D3956"/>
                </a:solidFill>
                <a:latin typeface="Times New Roman" panose="02020603050405020304" pitchFamily="18" charset="0"/>
                <a:cs typeface="Times New Roman" panose="02020603050405020304" pitchFamily="18" charset="0"/>
              </a:rPr>
              <a:t>Instead the focus of the observation is broadly flexible and open, with the observer recording the flow of events or behaviors being observed.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use of such an unstructured and informal approach to observation is likely to be exploratory in nature to understand the setting within which it occurs, and to describe who is involved, what they each do, how they interact together, the sequence of events, their aim in undertaking this activity and how they respond to one another emotionally. Observation studies that commence with an unstructured and informal approach are likely to become more structured as they progress.</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80023313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398812" y="1159772"/>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Role of the researcher during observation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1993256"/>
            <a:ext cx="10541000" cy="3416320"/>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role of the researcher comprises two dimensions. One of these relates to the researcher’s level of participation in the activity or event being observed. In the classic approach to observation roles, it is described as a continuum ranging from complete participation at one extreme to complete observation at the other.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In between these two extremes he reported two further possible roles: nearer to the complete participant is the participant-as-observer and closer to the complete observer is the observer-as-participant.</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405998760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A7CA502-131E-806A-DA08-65DFF7B7CF16}"/>
              </a:ext>
            </a:extLst>
          </p:cNvPr>
          <p:cNvPicPr>
            <a:picLocks noChangeAspect="1"/>
          </p:cNvPicPr>
          <p:nvPr/>
        </p:nvPicPr>
        <p:blipFill>
          <a:blip r:embed="rId2"/>
          <a:stretch>
            <a:fillRect/>
          </a:stretch>
        </p:blipFill>
        <p:spPr>
          <a:xfrm>
            <a:off x="2998034" y="331034"/>
            <a:ext cx="5951094" cy="5951094"/>
          </a:xfrm>
          <a:prstGeom prst="rect">
            <a:avLst/>
          </a:prstGeom>
        </p:spPr>
      </p:pic>
    </p:spTree>
    <p:extLst>
      <p:ext uri="{BB962C8B-B14F-4D97-AF65-F5344CB8AC3E}">
        <p14:creationId xmlns:p14="http://schemas.microsoft.com/office/powerpoint/2010/main" val="41978561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94032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59842" y="1297243"/>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Role of the researcher during observation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2048039"/>
            <a:ext cx="10541000" cy="4154984"/>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The </a:t>
            </a:r>
            <a:r>
              <a:rPr lang="en-US" sz="2400" b="1" dirty="0">
                <a:solidFill>
                  <a:srgbClr val="2D3956"/>
                </a:solidFill>
                <a:latin typeface="Times New Roman" panose="02020603050405020304" pitchFamily="18" charset="0"/>
                <a:cs typeface="Times New Roman" panose="02020603050405020304" pitchFamily="18" charset="0"/>
              </a:rPr>
              <a:t>complete participant </a:t>
            </a:r>
            <a:r>
              <a:rPr lang="en-US" sz="2400" dirty="0">
                <a:solidFill>
                  <a:srgbClr val="2D3956"/>
                </a:solidFill>
                <a:latin typeface="Times New Roman" panose="02020603050405020304" pitchFamily="18" charset="0"/>
                <a:cs typeface="Times New Roman" panose="02020603050405020304" pitchFamily="18" charset="0"/>
              </a:rPr>
              <a:t>role sees you deciding to conduct observation in an organizational or social setting in which you already fully participate. Your position as an ‘insider’ will allow you to select a particular situation to observe related to your membership of the organization or group.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Since you are already accepted as a member of the group or organization in which you chose to conduct observational research you do not reveal this purpose to other members.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For example, studying the behavior and social interactions of a particular subculture at your workplace.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05209928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AA08A58-5C15-5014-B656-8CA62EF23A2F}"/>
              </a:ext>
            </a:extLst>
          </p:cNvPr>
          <p:cNvPicPr>
            <a:picLocks noChangeAspect="1"/>
          </p:cNvPicPr>
          <p:nvPr/>
        </p:nvPicPr>
        <p:blipFill>
          <a:blip r:embed="rId2"/>
          <a:stretch>
            <a:fillRect/>
          </a:stretch>
        </p:blipFill>
        <p:spPr>
          <a:xfrm>
            <a:off x="2113613" y="597073"/>
            <a:ext cx="8049718" cy="5577304"/>
          </a:xfrm>
          <a:prstGeom prst="rect">
            <a:avLst/>
          </a:prstGeom>
        </p:spPr>
      </p:pic>
    </p:spTree>
    <p:extLst>
      <p:ext uri="{BB962C8B-B14F-4D97-AF65-F5344CB8AC3E}">
        <p14:creationId xmlns:p14="http://schemas.microsoft.com/office/powerpoint/2010/main" val="25401368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Role of the researcher during observation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038226"/>
            <a:ext cx="10729030" cy="3416320"/>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Participant-as-observer</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In the role of </a:t>
            </a:r>
            <a:r>
              <a:rPr lang="en-US" sz="2400" b="1" dirty="0">
                <a:solidFill>
                  <a:srgbClr val="2D3956"/>
                </a:solidFill>
                <a:latin typeface="Times New Roman" panose="02020603050405020304" pitchFamily="18" charset="0"/>
                <a:cs typeface="Times New Roman" panose="02020603050405020304" pitchFamily="18" charset="0"/>
              </a:rPr>
              <a:t>participant-as-observer</a:t>
            </a:r>
            <a:r>
              <a:rPr lang="en-US" sz="2400" dirty="0">
                <a:solidFill>
                  <a:srgbClr val="2D3956"/>
                </a:solidFill>
                <a:latin typeface="Times New Roman" panose="02020603050405020304" pitchFamily="18" charset="0"/>
                <a:cs typeface="Times New Roman" panose="02020603050405020304" pitchFamily="18" charset="0"/>
              </a:rPr>
              <a:t> you would both take part and reveal your research purpose. You may adopt this role as an ‘insider’ related to your existing membership of a group or organization, but unlike the complete participant role decide to reveal your intention to use this setting to conduct observation if you can gain the consent of other members to do so. Alternatively, you may join a group or enter an organization as an employee to become a fully accredited participant while making your research purpose known to those you wish to observe</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25851398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Role of the researcher during observation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158146"/>
            <a:ext cx="10729030" cy="3785652"/>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Observer-as-participant</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Acting in the role of </a:t>
            </a:r>
            <a:r>
              <a:rPr lang="en-US" sz="2400" b="1" dirty="0">
                <a:solidFill>
                  <a:srgbClr val="2D3956"/>
                </a:solidFill>
                <a:latin typeface="Times New Roman" panose="02020603050405020304" pitchFamily="18" charset="0"/>
                <a:cs typeface="Times New Roman" panose="02020603050405020304" pitchFamily="18" charset="0"/>
              </a:rPr>
              <a:t>observer-as-participant </a:t>
            </a:r>
            <a:r>
              <a:rPr lang="en-US" sz="2400" dirty="0">
                <a:solidFill>
                  <a:srgbClr val="2D3956"/>
                </a:solidFill>
                <a:latin typeface="Times New Roman" panose="02020603050405020304" pitchFamily="18" charset="0"/>
                <a:cs typeface="Times New Roman" panose="02020603050405020304" pitchFamily="18" charset="0"/>
              </a:rPr>
              <a:t>will primarily involve you in observing,</a:t>
            </a:r>
          </a:p>
          <a:p>
            <a:r>
              <a:rPr lang="en-US" sz="2400" dirty="0">
                <a:solidFill>
                  <a:srgbClr val="2D3956"/>
                </a:solidFill>
                <a:latin typeface="Times New Roman" panose="02020603050405020304" pitchFamily="18" charset="0"/>
                <a:cs typeface="Times New Roman" panose="02020603050405020304" pitchFamily="18" charset="0"/>
              </a:rPr>
              <a:t>although your purpose will be known to those whom you are studying.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Participation in this role will only be low level and will mostly be restricted to being present at an event or activity in order to be able to observe it.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‘Being present’ means that you might sit in a meeting while it takes place, act as a spectator or onlooker while some event occurs, or watch an activity from the margins. </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46467303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Role of the researcher during observation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158146"/>
            <a:ext cx="10729030" cy="1569660"/>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In some cases in this role it may become necessary to engage in a slightly greater but still limited level of participation in order to be able to continue observation.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In this case it will become necessary to have some limited interaction with informants.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66128852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FDAE251-A01C-79BA-C4C0-1D0B6F77ADA2}"/>
              </a:ext>
            </a:extLst>
          </p:cNvPr>
          <p:cNvPicPr>
            <a:picLocks noChangeAspect="1"/>
          </p:cNvPicPr>
          <p:nvPr/>
        </p:nvPicPr>
        <p:blipFill>
          <a:blip r:embed="rId2"/>
          <a:stretch>
            <a:fillRect/>
          </a:stretch>
        </p:blipFill>
        <p:spPr>
          <a:xfrm>
            <a:off x="2338466" y="531377"/>
            <a:ext cx="8093550" cy="5795246"/>
          </a:xfrm>
          <a:prstGeom prst="rect">
            <a:avLst/>
          </a:prstGeom>
        </p:spPr>
      </p:pic>
    </p:spTree>
    <p:extLst>
      <p:ext uri="{BB962C8B-B14F-4D97-AF65-F5344CB8AC3E}">
        <p14:creationId xmlns:p14="http://schemas.microsoft.com/office/powerpoint/2010/main" val="18928370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Role of the researcher during observation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158146"/>
            <a:ext cx="10729030" cy="3785652"/>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Complete observer</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In the role of </a:t>
            </a:r>
            <a:r>
              <a:rPr lang="en-US" sz="2400" b="1" dirty="0">
                <a:solidFill>
                  <a:srgbClr val="2D3956"/>
                </a:solidFill>
                <a:latin typeface="Times New Roman" panose="02020603050405020304" pitchFamily="18" charset="0"/>
                <a:cs typeface="Times New Roman" panose="02020603050405020304" pitchFamily="18" charset="0"/>
              </a:rPr>
              <a:t>complete observer </a:t>
            </a:r>
            <a:r>
              <a:rPr lang="en-US" sz="2400" dirty="0">
                <a:solidFill>
                  <a:srgbClr val="2D3956"/>
                </a:solidFill>
                <a:latin typeface="Times New Roman" panose="02020603050405020304" pitchFamily="18" charset="0"/>
                <a:cs typeface="Times New Roman" panose="02020603050405020304" pitchFamily="18" charset="0"/>
              </a:rPr>
              <a:t>you would not reveal the purpose of your activity to</a:t>
            </a:r>
          </a:p>
          <a:p>
            <a:r>
              <a:rPr lang="en-US" sz="2400" dirty="0">
                <a:solidFill>
                  <a:srgbClr val="2D3956"/>
                </a:solidFill>
                <a:latin typeface="Times New Roman" panose="02020603050405020304" pitchFamily="18" charset="0"/>
                <a:cs typeface="Times New Roman" panose="02020603050405020304" pitchFamily="18" charset="0"/>
              </a:rPr>
              <a:t>those you were observing, nor take part in the activity or event being observed. Like the role of observer-as-participant you would be present at the activity or event in order to observe it, either by being able to sit in, acting as a spectator or onlooker, or watching from the margins.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For example, the complete observer role may be used to study consumer behavior in</a:t>
            </a:r>
          </a:p>
          <a:p>
            <a:r>
              <a:rPr lang="en-US" sz="2400" dirty="0">
                <a:solidFill>
                  <a:srgbClr val="2D3956"/>
                </a:solidFill>
                <a:latin typeface="Times New Roman" panose="02020603050405020304" pitchFamily="18" charset="0"/>
                <a:cs typeface="Times New Roman" panose="02020603050405020304" pitchFamily="18" charset="0"/>
              </a:rPr>
              <a:t>supermarkets.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6530377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Role of the researcher during observation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158146"/>
            <a:ext cx="10729030" cy="3785652"/>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Your research question may concern your wish to observe consumers at</a:t>
            </a:r>
          </a:p>
          <a:p>
            <a:r>
              <a:rPr lang="en-US" sz="2400" dirty="0">
                <a:solidFill>
                  <a:srgbClr val="2D3956"/>
                </a:solidFill>
                <a:latin typeface="Times New Roman" panose="02020603050405020304" pitchFamily="18" charset="0"/>
                <a:cs typeface="Times New Roman" panose="02020603050405020304" pitchFamily="18" charset="0"/>
              </a:rPr>
              <a:t>the checkout. Which checkouts do they choose? How much interaction is there with fellow shoppers and the cashier? How do they appear to be influenced by the attitude of the cashier? What level of impatience is displayed when delays are experienced?</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This behavior may be observed by the researcher being located near the checkout in an unobtrusive way. The patterns of behavior displayed may be the precursor to further observational research, involving a higher level of participation by the researcher, in which case this would be the exploratory stage of such a research project.</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56276703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Role of the researcher during observation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47010" y="2008246"/>
            <a:ext cx="10729030" cy="4154984"/>
          </a:xfrm>
          <a:prstGeom prst="rect">
            <a:avLst/>
          </a:prstGeom>
          <a:noFill/>
        </p:spPr>
        <p:txBody>
          <a:bodyPr wrap="square" rtlCol="0">
            <a:spAutoFit/>
          </a:bodyPr>
          <a:lstStyle/>
          <a:p>
            <a:r>
              <a:rPr lang="en-US" sz="2400" b="1" dirty="0">
                <a:solidFill>
                  <a:srgbClr val="2D3956"/>
                </a:solidFill>
                <a:latin typeface="Times New Roman" panose="02020603050405020304" pitchFamily="18" charset="0"/>
                <a:cs typeface="Times New Roman" panose="02020603050405020304" pitchFamily="18" charset="0"/>
              </a:rPr>
              <a:t>Nonparticipant observer</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In addition to the four roles we have discussed in which the researcher attends the setting being observed, even if this is only passively where she or he merely sits in or watches from the margin, or if online lurks, there is a further role possible in which the act of observation is detached from the event being observed.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In the nonparticipant observer role the researcher does not share any physical or virtual proximity to those whom they observe. This role is made possible by</a:t>
            </a:r>
          </a:p>
          <a:p>
            <a:r>
              <a:rPr lang="en-US" sz="2400" dirty="0">
                <a:solidFill>
                  <a:srgbClr val="2D3956"/>
                </a:solidFill>
                <a:latin typeface="Times New Roman" panose="02020603050405020304" pitchFamily="18" charset="0"/>
                <a:cs typeface="Times New Roman" panose="02020603050405020304" pitchFamily="18" charset="0"/>
              </a:rPr>
              <a:t>technology allowing the researcher not to be present in the place where, or at the time</a:t>
            </a:r>
          </a:p>
          <a:p>
            <a:r>
              <a:rPr lang="en-US" sz="2400" dirty="0">
                <a:solidFill>
                  <a:srgbClr val="2D3956"/>
                </a:solidFill>
                <a:latin typeface="Times New Roman" panose="02020603050405020304" pitchFamily="18" charset="0"/>
                <a:cs typeface="Times New Roman" panose="02020603050405020304" pitchFamily="18" charset="0"/>
              </a:rPr>
              <a:t>when, the event or activity occurs.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602840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Role of the researcher during observation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47010" y="2008246"/>
            <a:ext cx="10729030" cy="3785652"/>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This may involve the use of the Internet where a researcher observes material online</a:t>
            </a:r>
          </a:p>
          <a:p>
            <a:r>
              <a:rPr lang="en-US" sz="2400" dirty="0">
                <a:solidFill>
                  <a:srgbClr val="2D3956"/>
                </a:solidFill>
                <a:latin typeface="Times New Roman" panose="02020603050405020304" pitchFamily="18" charset="0"/>
                <a:cs typeface="Times New Roman" panose="02020603050405020304" pitchFamily="18" charset="0"/>
              </a:rPr>
              <a:t>in order to conduct observation. Such material would have been produced and uploaded for another reason, without considering that it may subsequently be used for a research purpose.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Using this type of observation is likely to raise a number of ethical issues including those related to consent and use of the data observed, not least because this may involve observing ‘informants’ in distant locations, whom it would be impossible</a:t>
            </a:r>
          </a:p>
          <a:p>
            <a:r>
              <a:rPr lang="en-US" sz="2400" dirty="0">
                <a:solidFill>
                  <a:srgbClr val="2D3956"/>
                </a:solidFill>
                <a:latin typeface="Times New Roman" panose="02020603050405020304" pitchFamily="18" charset="0"/>
                <a:cs typeface="Times New Roman" panose="02020603050405020304" pitchFamily="18" charset="0"/>
              </a:rPr>
              <a:t>to contact to negotiate any level of consent.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82656957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Role of the researcher during observation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47010" y="2008246"/>
            <a:ext cx="10729030" cy="3416320"/>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Collaborative observer</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b="1" dirty="0">
                <a:solidFill>
                  <a:srgbClr val="2D3956"/>
                </a:solidFill>
                <a:latin typeface="Times New Roman" panose="02020603050405020304" pitchFamily="18" charset="0"/>
                <a:cs typeface="Times New Roman" panose="02020603050405020304" pitchFamily="18" charset="0"/>
              </a:rPr>
              <a:t>Collaborative observation </a:t>
            </a:r>
            <a:r>
              <a:rPr lang="en-US" sz="2400" dirty="0">
                <a:solidFill>
                  <a:srgbClr val="2D3956"/>
                </a:solidFill>
                <a:latin typeface="Times New Roman" panose="02020603050405020304" pitchFamily="18" charset="0"/>
                <a:cs typeface="Times New Roman" panose="02020603050405020304" pitchFamily="18" charset="0"/>
              </a:rPr>
              <a:t>seeks to overcome potential ethical concerns, data quality issues and epistemological questions associated with the classic approach to observation.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It is noted that covert observation leads to ethical concerns because of lack of informed consent and use of data gathered without this. Even overt observation that is not collaborative may lead to similar ethical concerns.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6464058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8653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Role of the researcher during observation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47010" y="2008246"/>
            <a:ext cx="10729030" cy="4154984"/>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Likewise, data quality issues and epistemological questions may result from the dominant role of the researcher in the classic approach to observation. Claims about the objectivity of the researcher have been challenged by the need to recognize how her or his background (social, cultural, political, gender and so forth) may affect data collection, analysis and interpretation.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This raises an important question about relying on the single perspective of the researcher’s interpretation to make sense of what is observed and casts doubt on the idea that the researcher is able to reveal an objective reality or absolute truth in the account produced of these observations.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26435847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9DE42F7-B9CD-B4F6-2A48-D79FA309A90E}"/>
              </a:ext>
            </a:extLst>
          </p:cNvPr>
          <p:cNvPicPr>
            <a:picLocks noChangeAspect="1"/>
          </p:cNvPicPr>
          <p:nvPr/>
        </p:nvPicPr>
        <p:blipFill>
          <a:blip r:embed="rId2"/>
          <a:stretch>
            <a:fillRect/>
          </a:stretch>
        </p:blipFill>
        <p:spPr>
          <a:xfrm>
            <a:off x="1380242" y="929390"/>
            <a:ext cx="9622537" cy="5100471"/>
          </a:xfrm>
          <a:prstGeom prst="rect">
            <a:avLst/>
          </a:prstGeom>
        </p:spPr>
      </p:pic>
    </p:spTree>
    <p:extLst>
      <p:ext uri="{BB962C8B-B14F-4D97-AF65-F5344CB8AC3E}">
        <p14:creationId xmlns:p14="http://schemas.microsoft.com/office/powerpoint/2010/main" val="26574352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Nature of the observational setting</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068206"/>
            <a:ext cx="10541000" cy="3785652"/>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Choosing an appropriate observational setting is crucial to the success of this research method. The nature of any observational setting will need to enable you to answer your research question and meet your research objectives.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For example, your research question and objectives may require you to observe a particular activity in a single location. Alternatively, your research question may require you to observe multiple events across a range of settings. As the former scenario is likely to be easier to accomplish than the latter, you will need to consider this implication and choose a research question that is feasible in relation to finding an appropriate observational setting or settings.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7575590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Nature of the observational setting</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09021" y="1840559"/>
            <a:ext cx="10440671" cy="3785652"/>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Observational settings may be broadly placed into a small number of categories. Observation may be conducted in a real world setting. </a:t>
            </a:r>
          </a:p>
          <a:p>
            <a:endParaRPr lang="en-US" sz="2400" b="1" dirty="0">
              <a:solidFill>
                <a:srgbClr val="2D3956"/>
              </a:solidFill>
              <a:latin typeface="Times New Roman" panose="02020603050405020304" pitchFamily="18" charset="0"/>
              <a:cs typeface="Times New Roman" panose="02020603050405020304" pitchFamily="18" charset="0"/>
            </a:endParaRPr>
          </a:p>
          <a:p>
            <a:r>
              <a:rPr lang="en-US" sz="2400" b="1" dirty="0">
                <a:solidFill>
                  <a:srgbClr val="2D3956"/>
                </a:solidFill>
                <a:latin typeface="Times New Roman" panose="02020603050405020304" pitchFamily="18" charset="0"/>
                <a:cs typeface="Times New Roman" panose="02020603050405020304" pitchFamily="18" charset="0"/>
              </a:rPr>
              <a:t>Naturalistic observation </a:t>
            </a:r>
            <a:r>
              <a:rPr lang="en-US" sz="2400" dirty="0">
                <a:solidFill>
                  <a:srgbClr val="2D3956"/>
                </a:solidFill>
                <a:latin typeface="Times New Roman" panose="02020603050405020304" pitchFamily="18" charset="0"/>
                <a:cs typeface="Times New Roman" panose="02020603050405020304" pitchFamily="18" charset="0"/>
              </a:rPr>
              <a:t>is conducted in a ‘real world’ location where the intention is to conduct observation without influencing the setting being observed.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In a traditional ethnographic research strategy this involves the researcher physically going to the place where intended informants live, work or otherwise socially interact, to conduct observation.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66325528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596160" y="179810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Nature of the observational setting</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537150" y="1873336"/>
            <a:ext cx="10812720" cy="4154984"/>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This is referred to as going into the field and is known as doing </a:t>
            </a:r>
            <a:r>
              <a:rPr lang="en-US" sz="2400" b="1" dirty="0">
                <a:solidFill>
                  <a:srgbClr val="2D3956"/>
                </a:solidFill>
                <a:latin typeface="Times New Roman" panose="02020603050405020304" pitchFamily="18" charset="0"/>
                <a:cs typeface="Times New Roman" panose="02020603050405020304" pitchFamily="18" charset="0"/>
              </a:rPr>
              <a:t>fieldwork</a:t>
            </a:r>
            <a:r>
              <a:rPr lang="en-US" sz="2400" dirty="0">
                <a:solidFill>
                  <a:srgbClr val="2D3956"/>
                </a:solidFill>
                <a:latin typeface="Times New Roman" panose="02020603050405020304" pitchFamily="18" charset="0"/>
                <a:cs typeface="Times New Roman" panose="02020603050405020304" pitchFamily="18" charset="0"/>
              </a:rPr>
              <a:t>.</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 Alternatively, observation may be conducted in a contrived or artificially created setting, such as where the researcher sets up a laboratory-based experiment, in order to observe those taking part in this research activity.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Observation may also be conducted in a virtual setting, involving Internet-mediated observation, will be discussed later. Non-participatory observation also leads to the possibility of a researcher conducting observation in a detached setting, as we noted earlier.</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20117922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Participant observation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008246"/>
            <a:ext cx="10541000" cy="3785652"/>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What is participant observation?</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Earlier we referred to fieldwork, where an ethnographer physically goes to the location where intended informants live or work to study them; the research process she or her engages in during field work is participant observation.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In participant observation, the researcher enters into the social world of those to be observed and attempts to participate in their activities by becoming a member of their workgroup, organization or community.</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0760887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Participant observation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008246"/>
            <a:ext cx="10541000" cy="2677656"/>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This term sums up the dual purpose of this research method: to take part in the activity or event being studied and to observe those whose lives shape and are shaped by this social world.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Six aspects that characterize participant observation. These are shown in the table below</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11401161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493D513-F140-3599-C09B-0561DEA4B213}"/>
              </a:ext>
            </a:extLst>
          </p:cNvPr>
          <p:cNvPicPr>
            <a:picLocks noChangeAspect="1"/>
          </p:cNvPicPr>
          <p:nvPr/>
        </p:nvPicPr>
        <p:blipFill>
          <a:blip r:embed="rId2"/>
          <a:stretch>
            <a:fillRect/>
          </a:stretch>
        </p:blipFill>
        <p:spPr>
          <a:xfrm>
            <a:off x="745496" y="1109272"/>
            <a:ext cx="10988362" cy="4362137"/>
          </a:xfrm>
          <a:prstGeom prst="rect">
            <a:avLst/>
          </a:prstGeom>
        </p:spPr>
      </p:pic>
    </p:spTree>
    <p:extLst>
      <p:ext uri="{BB962C8B-B14F-4D97-AF65-F5344CB8AC3E}">
        <p14:creationId xmlns:p14="http://schemas.microsoft.com/office/powerpoint/2010/main" val="251547656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Participant observation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008246"/>
            <a:ext cx="10541000" cy="3785652"/>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Because the researcher becomes a member of the group within which participant observation is conducted, she or he comes to understand the symbolic world of the informants and their perceptions about their social situation.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This allows the participant observer to develop a deep and nuanced understanding of the meanings of informants’ interactions, and how they respond to their social situation and changes to it. This is quite different from using a questionnaire to collect data, where ability to understand individual interactions and relationship to social context is likely to be less. </a:t>
            </a:r>
            <a:endParaRPr lang="en-US"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9487472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80549B2-E477-788E-E266-6A42EA7DE0A4}"/>
              </a:ext>
            </a:extLst>
          </p:cNvPr>
          <p:cNvPicPr>
            <a:picLocks noChangeAspect="1"/>
          </p:cNvPicPr>
          <p:nvPr/>
        </p:nvPicPr>
        <p:blipFill>
          <a:blip r:embed="rId2"/>
          <a:stretch>
            <a:fillRect/>
          </a:stretch>
        </p:blipFill>
        <p:spPr>
          <a:xfrm>
            <a:off x="1993692" y="971991"/>
            <a:ext cx="8576352" cy="4914018"/>
          </a:xfrm>
          <a:prstGeom prst="rect">
            <a:avLst/>
          </a:prstGeom>
        </p:spPr>
      </p:pic>
    </p:spTree>
    <p:extLst>
      <p:ext uri="{BB962C8B-B14F-4D97-AF65-F5344CB8AC3E}">
        <p14:creationId xmlns:p14="http://schemas.microsoft.com/office/powerpoint/2010/main" val="7535458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F7C4135-7486-0DF5-DFF2-5290C3029AC5}"/>
              </a:ext>
            </a:extLst>
          </p:cNvPr>
          <p:cNvPicPr>
            <a:picLocks noChangeAspect="1"/>
          </p:cNvPicPr>
          <p:nvPr/>
        </p:nvPicPr>
        <p:blipFill>
          <a:blip r:embed="rId2"/>
          <a:stretch>
            <a:fillRect/>
          </a:stretch>
        </p:blipFill>
        <p:spPr>
          <a:xfrm>
            <a:off x="1388556" y="1277911"/>
            <a:ext cx="9825617" cy="4302177"/>
          </a:xfrm>
          <a:prstGeom prst="rect">
            <a:avLst/>
          </a:prstGeom>
        </p:spPr>
      </p:pic>
    </p:spTree>
    <p:extLst>
      <p:ext uri="{BB962C8B-B14F-4D97-AF65-F5344CB8AC3E}">
        <p14:creationId xmlns:p14="http://schemas.microsoft.com/office/powerpoint/2010/main" val="193287086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49F950B-9FA8-3351-DAB8-2FC6A9C35050}"/>
              </a:ext>
            </a:extLst>
          </p:cNvPr>
          <p:cNvPicPr>
            <a:picLocks noChangeAspect="1"/>
          </p:cNvPicPr>
          <p:nvPr/>
        </p:nvPicPr>
        <p:blipFill>
          <a:blip r:embed="rId2"/>
          <a:stretch>
            <a:fillRect/>
          </a:stretch>
        </p:blipFill>
        <p:spPr>
          <a:xfrm>
            <a:off x="500119" y="1195466"/>
            <a:ext cx="10909670" cy="4467068"/>
          </a:xfrm>
          <a:prstGeom prst="rect">
            <a:avLst/>
          </a:prstGeom>
        </p:spPr>
      </p:pic>
    </p:spTree>
    <p:extLst>
      <p:ext uri="{BB962C8B-B14F-4D97-AF65-F5344CB8AC3E}">
        <p14:creationId xmlns:p14="http://schemas.microsoft.com/office/powerpoint/2010/main" val="299303123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Structured observation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008246"/>
            <a:ext cx="10541000" cy="4154984"/>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What is structured observation?</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Structured observation uses a high level of predetermined structure. If you use this method your purpose will be to observe the incidence of particular behaviors, interactions or events and record these systematically.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Structured observation is particularly effective at revealing “the mundane, routine activities that collectively make up those practices of everyday life”. As such, structured observation may form only a part of your data collection approach because its function is to tell you which things happen, how often and possibly when and in what sequence rather than why they happen.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2246898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Structured observation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008246"/>
            <a:ext cx="10541000" cy="4893647"/>
          </a:xfrm>
          <a:prstGeom prst="rect">
            <a:avLst/>
          </a:prstGeom>
          <a:noFill/>
        </p:spPr>
        <p:txBody>
          <a:bodyPr wrap="square" rtlCol="0">
            <a:spAutoFit/>
          </a:bodyPr>
          <a:lstStyle/>
          <a:p>
            <a:r>
              <a:rPr lang="en-US" sz="2400" b="1" dirty="0">
                <a:solidFill>
                  <a:srgbClr val="2D3956"/>
                </a:solidFill>
                <a:latin typeface="Times New Roman" panose="02020603050405020304" pitchFamily="18" charset="0"/>
                <a:cs typeface="Times New Roman" panose="02020603050405020304" pitchFamily="18" charset="0"/>
              </a:rPr>
              <a:t>Structured observation </a:t>
            </a:r>
            <a:r>
              <a:rPr lang="en-US" sz="2400" dirty="0">
                <a:solidFill>
                  <a:srgbClr val="2D3956"/>
                </a:solidFill>
                <a:latin typeface="Times New Roman" panose="02020603050405020304" pitchFamily="18" charset="0"/>
                <a:cs typeface="Times New Roman" panose="02020603050405020304" pitchFamily="18" charset="0"/>
              </a:rPr>
              <a:t>as a method of collecting and analyzing data in entrepreneurship may be more prevalent than you think. It has a long history that extends into the present and was used over many decades to analyze how factory workers carried out their tasks and to measure the times that it took to complete these.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Digital or video-recording adds another layer of observation to monitor those in particular types of workplace as well as within areas covered by CCTV, such as in city and town centers, shopping centers and within retail outlets. We live in a world where in many situations our movements are routinely observed while we go about our daily lives, often without being aware that this is happening. </a:t>
            </a:r>
          </a:p>
          <a:p>
            <a:endParaRPr lang="en-US" sz="2400" dirty="0">
              <a:solidFill>
                <a:srgbClr val="2D3956"/>
              </a:solidFill>
              <a:latin typeface="Times New Roman" panose="02020603050405020304" pitchFamily="18" charset="0"/>
              <a:cs typeface="Times New Roman" panose="02020603050405020304" pitchFamily="18" charset="0"/>
            </a:endParaRPr>
          </a:p>
          <a:p>
            <a:endParaRPr lang="en-US" sz="24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132901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Structured observation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008246"/>
            <a:ext cx="10541000" cy="4893647"/>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Structured observation by itself may be little more than surveillance or fact finding. It is the ways in which such data are analyzed that can transform this activity into valuable research findings. One of the best-known examples of managerial research that used structured observation as part of its data collection approach was the study of the work of senior managers by Mintzberg (1973).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This led Mintzberg to cast doubt on the long-held theory that managerial work was a rational process of planning, controlling and directing. Mintzberg studied what five chief executives actually did during one of each of the executives’ working weeks. He did this by direct observation and the recording of events on three predetermined</a:t>
            </a:r>
          </a:p>
          <a:p>
            <a:r>
              <a:rPr lang="en-US" sz="2400" dirty="0">
                <a:solidFill>
                  <a:srgbClr val="2D3956"/>
                </a:solidFill>
                <a:latin typeface="Times New Roman" panose="02020603050405020304" pitchFamily="18" charset="0"/>
                <a:cs typeface="Times New Roman" panose="02020603050405020304" pitchFamily="18" charset="0"/>
              </a:rPr>
              <a:t>coding schedules. </a:t>
            </a:r>
          </a:p>
          <a:p>
            <a:endParaRPr lang="en-US" sz="2400" dirty="0">
              <a:solidFill>
                <a:srgbClr val="2D3956"/>
              </a:solidFill>
              <a:latin typeface="Times New Roman" panose="02020603050405020304" pitchFamily="18" charset="0"/>
              <a:cs typeface="Times New Roman" panose="02020603050405020304" pitchFamily="18" charset="0"/>
            </a:endParaRPr>
          </a:p>
          <a:p>
            <a:endParaRPr lang="en-US" sz="24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9814091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914139"/>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Structured observation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008246"/>
            <a:ext cx="10541000" cy="3785652"/>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This followed a period of ‘unstructured’ observation in which the categories</a:t>
            </a:r>
          </a:p>
          <a:p>
            <a:r>
              <a:rPr lang="en-US" sz="2400" dirty="0">
                <a:solidFill>
                  <a:srgbClr val="2D3956"/>
                </a:solidFill>
                <a:latin typeface="Times New Roman" panose="02020603050405020304" pitchFamily="18" charset="0"/>
                <a:cs typeface="Times New Roman" panose="02020603050405020304" pitchFamily="18" charset="0"/>
              </a:rPr>
              <a:t>of activity that formed the basis of the coding schedules he used were developed. In this way Mintzberg ‘grounded’ his structured observation on data collected in an initial period of  participant observation (Grounded Theory is explained earlier).</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Modern uses of structured observation do not have to rely on computer technologies.</a:t>
            </a:r>
          </a:p>
          <a:p>
            <a:r>
              <a:rPr lang="en-US" sz="2400" dirty="0">
                <a:solidFill>
                  <a:srgbClr val="2D3956"/>
                </a:solidFill>
                <a:latin typeface="Times New Roman" panose="02020603050405020304" pitchFamily="18" charset="0"/>
                <a:cs typeface="Times New Roman" panose="02020603050405020304" pitchFamily="18" charset="0"/>
              </a:rPr>
              <a:t>Structured observation is still used as a tool to assess the way in which workers in modern workplaces carry out their tasks.</a:t>
            </a:r>
          </a:p>
          <a:p>
            <a:endParaRPr lang="en-US" sz="24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5800767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0CB0C4-B334-21ED-8102-74877AA2DA1C}"/>
              </a:ext>
            </a:extLst>
          </p:cNvPr>
          <p:cNvPicPr>
            <a:picLocks noChangeAspect="1"/>
          </p:cNvPicPr>
          <p:nvPr/>
        </p:nvPicPr>
        <p:blipFill>
          <a:blip r:embed="rId2"/>
          <a:stretch>
            <a:fillRect/>
          </a:stretch>
        </p:blipFill>
        <p:spPr>
          <a:xfrm>
            <a:off x="1533663" y="1783829"/>
            <a:ext cx="9124673" cy="3054023"/>
          </a:xfrm>
          <a:prstGeom prst="rect">
            <a:avLst/>
          </a:prstGeom>
        </p:spPr>
      </p:pic>
    </p:spTree>
    <p:extLst>
      <p:ext uri="{BB962C8B-B14F-4D97-AF65-F5344CB8AC3E}">
        <p14:creationId xmlns:p14="http://schemas.microsoft.com/office/powerpoint/2010/main" val="348621064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8C6C09A-92B5-4347-D626-92051C12803F}"/>
              </a:ext>
            </a:extLst>
          </p:cNvPr>
          <p:cNvPicPr>
            <a:picLocks noChangeAspect="1"/>
          </p:cNvPicPr>
          <p:nvPr/>
        </p:nvPicPr>
        <p:blipFill>
          <a:blip r:embed="rId2"/>
          <a:stretch>
            <a:fillRect/>
          </a:stretch>
        </p:blipFill>
        <p:spPr>
          <a:xfrm>
            <a:off x="2964804" y="0"/>
            <a:ext cx="6262392" cy="6858000"/>
          </a:xfrm>
          <a:prstGeom prst="rect">
            <a:avLst/>
          </a:prstGeom>
        </p:spPr>
      </p:pic>
    </p:spTree>
    <p:extLst>
      <p:ext uri="{BB962C8B-B14F-4D97-AF65-F5344CB8AC3E}">
        <p14:creationId xmlns:p14="http://schemas.microsoft.com/office/powerpoint/2010/main" val="226856834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78817C7-235E-FACF-74A6-81FCC3726B54}"/>
              </a:ext>
            </a:extLst>
          </p:cNvPr>
          <p:cNvPicPr>
            <a:picLocks noChangeAspect="1"/>
          </p:cNvPicPr>
          <p:nvPr/>
        </p:nvPicPr>
        <p:blipFill>
          <a:blip r:embed="rId2"/>
          <a:stretch>
            <a:fillRect/>
          </a:stretch>
        </p:blipFill>
        <p:spPr>
          <a:xfrm>
            <a:off x="2578309" y="460340"/>
            <a:ext cx="7165298" cy="6046957"/>
          </a:xfrm>
          <a:prstGeom prst="rect">
            <a:avLst/>
          </a:prstGeom>
        </p:spPr>
      </p:pic>
    </p:spTree>
    <p:extLst>
      <p:ext uri="{BB962C8B-B14F-4D97-AF65-F5344CB8AC3E}">
        <p14:creationId xmlns:p14="http://schemas.microsoft.com/office/powerpoint/2010/main" val="334395446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D60933A-4670-553D-44B8-DA8D59B10E9C}"/>
              </a:ext>
            </a:extLst>
          </p:cNvPr>
          <p:cNvPicPr>
            <a:picLocks noChangeAspect="1"/>
          </p:cNvPicPr>
          <p:nvPr/>
        </p:nvPicPr>
        <p:blipFill>
          <a:blip r:embed="rId2"/>
          <a:stretch>
            <a:fillRect/>
          </a:stretch>
        </p:blipFill>
        <p:spPr>
          <a:xfrm>
            <a:off x="1424065" y="1446585"/>
            <a:ext cx="9591237" cy="4069795"/>
          </a:xfrm>
          <a:prstGeom prst="rect">
            <a:avLst/>
          </a:prstGeom>
        </p:spPr>
      </p:pic>
    </p:spTree>
    <p:extLst>
      <p:ext uri="{BB962C8B-B14F-4D97-AF65-F5344CB8AC3E}">
        <p14:creationId xmlns:p14="http://schemas.microsoft.com/office/powerpoint/2010/main" val="207343660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604972" y="908205"/>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What is Internet-mediated observation?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008246"/>
            <a:ext cx="10541000" cy="3416320"/>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Internet researchers adopt an ethnographic approach and use participant observation to conduct research where data are derived from archived and current online social interactions.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This approach involves some adaptation from traditional, ‘offline’ ethnographic research and emphasizes its own ethical concerns. This has led to various general and more specific terms to describe this research approach, including online ethnography, </a:t>
            </a:r>
            <a:r>
              <a:rPr lang="en-US" sz="2400" dirty="0" err="1">
                <a:solidFill>
                  <a:srgbClr val="2D3956"/>
                </a:solidFill>
                <a:latin typeface="Times New Roman" panose="02020603050405020304" pitchFamily="18" charset="0"/>
                <a:cs typeface="Times New Roman" panose="02020603050405020304" pitchFamily="18" charset="0"/>
              </a:rPr>
              <a:t>netnography</a:t>
            </a:r>
            <a:r>
              <a:rPr lang="en-US" sz="2400" dirty="0">
                <a:solidFill>
                  <a:srgbClr val="2D3956"/>
                </a:solidFill>
                <a:latin typeface="Times New Roman" panose="02020603050405020304" pitchFamily="18" charset="0"/>
                <a:cs typeface="Times New Roman" panose="02020603050405020304" pitchFamily="18" charset="0"/>
              </a:rPr>
              <a:t>, virtual ethnography, </a:t>
            </a:r>
            <a:r>
              <a:rPr lang="en-US" sz="2400" dirty="0" err="1">
                <a:solidFill>
                  <a:srgbClr val="2D3956"/>
                </a:solidFill>
                <a:latin typeface="Times New Roman" panose="02020603050405020304" pitchFamily="18" charset="0"/>
                <a:cs typeface="Times New Roman" panose="02020603050405020304" pitchFamily="18" charset="0"/>
              </a:rPr>
              <a:t>webethnography</a:t>
            </a:r>
            <a:r>
              <a:rPr lang="en-US" sz="2400" dirty="0">
                <a:solidFill>
                  <a:srgbClr val="2D3956"/>
                </a:solidFill>
                <a:latin typeface="Times New Roman" panose="02020603050405020304" pitchFamily="18" charset="0"/>
                <a:cs typeface="Times New Roman" panose="02020603050405020304" pitchFamily="18" charset="0"/>
              </a:rPr>
              <a:t> and mobile</a:t>
            </a:r>
          </a:p>
          <a:p>
            <a:r>
              <a:rPr lang="en-US" sz="2400" dirty="0">
                <a:solidFill>
                  <a:srgbClr val="2D3956"/>
                </a:solidFill>
                <a:latin typeface="Times New Roman" panose="02020603050405020304" pitchFamily="18" charset="0"/>
                <a:cs typeface="Times New Roman" panose="02020603050405020304" pitchFamily="18" charset="0"/>
              </a:rPr>
              <a:t>ethnography.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25523848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604972" y="908205"/>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What is Internet-mediated observation?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008246"/>
            <a:ext cx="10541000" cy="3416320"/>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Online ethnography studies people in online or virtual communities, whose participation is motivated by their shared interest and/or some level of social attachment. Many online communities organize themselves around a shared interest or activity; for example in relation to a particular brand, product, service, business focus, occupation, lifestyle or set of beliefs.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These online communities produce large amounts of qualitative material, in the form of text and audio-visual material from the social interactions that occur between members over time.</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83690562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604972" y="908205"/>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What is Internet-mediated observation?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008246"/>
            <a:ext cx="10541000" cy="4154984"/>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The purpose of online ethnography or </a:t>
            </a:r>
            <a:r>
              <a:rPr lang="en-US" sz="2400" dirty="0" err="1">
                <a:solidFill>
                  <a:srgbClr val="2D3956"/>
                </a:solidFill>
                <a:latin typeface="Times New Roman" panose="02020603050405020304" pitchFamily="18" charset="0"/>
                <a:cs typeface="Times New Roman" panose="02020603050405020304" pitchFamily="18" charset="0"/>
              </a:rPr>
              <a:t>netnography</a:t>
            </a:r>
            <a:r>
              <a:rPr lang="en-US" sz="2400" dirty="0">
                <a:solidFill>
                  <a:srgbClr val="2D3956"/>
                </a:solidFill>
                <a:latin typeface="Times New Roman" panose="02020603050405020304" pitchFamily="18" charset="0"/>
                <a:cs typeface="Times New Roman" panose="02020603050405020304" pitchFamily="18" charset="0"/>
              </a:rPr>
              <a:t> is to obtain “cultural understandings of the experiences of people and groups from online social interaction and content” (</a:t>
            </a:r>
            <a:r>
              <a:rPr lang="en-US" sz="2400" dirty="0" err="1">
                <a:solidFill>
                  <a:srgbClr val="2D3956"/>
                </a:solidFill>
                <a:latin typeface="Times New Roman" panose="02020603050405020304" pitchFamily="18" charset="0"/>
                <a:cs typeface="Times New Roman" panose="02020603050405020304" pitchFamily="18" charset="0"/>
              </a:rPr>
              <a:t>Kozinets</a:t>
            </a:r>
            <a:r>
              <a:rPr lang="en-US" sz="2400" dirty="0">
                <a:solidFill>
                  <a:srgbClr val="2D3956"/>
                </a:solidFill>
                <a:latin typeface="Times New Roman" panose="02020603050405020304" pitchFamily="18" charset="0"/>
                <a:cs typeface="Times New Roman" panose="02020603050405020304" pitchFamily="18" charset="0"/>
              </a:rPr>
              <a:t> 2015: 76).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This type of Internet-mediated observation will broadly follow the approach to participant observation that is termed </a:t>
            </a:r>
            <a:r>
              <a:rPr lang="en-US" sz="2400" b="1" dirty="0">
                <a:solidFill>
                  <a:srgbClr val="2D3956"/>
                </a:solidFill>
                <a:latin typeface="Times New Roman" panose="02020603050405020304" pitchFamily="18" charset="0"/>
                <a:cs typeface="Times New Roman" panose="02020603050405020304" pitchFamily="18" charset="0"/>
              </a:rPr>
              <a:t>Internet-mediated participant observation</a:t>
            </a:r>
            <a:r>
              <a:rPr lang="en-US" sz="2400" dirty="0">
                <a:solidFill>
                  <a:srgbClr val="2D3956"/>
                </a:solidFill>
                <a:latin typeface="Times New Roman" panose="02020603050405020304" pitchFamily="18" charset="0"/>
                <a:cs typeface="Times New Roman" panose="02020603050405020304" pitchFamily="18" charset="0"/>
              </a:rPr>
              <a:t>. Such observation is likely to be exploratory as it commences and to become explanatory as it progresses. It is also likely to work though the phases of participant observation, emphasizing descriptive observation in its early phase, developing more focused observation in its middle phase and highlighting selective observation in its final phase.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9441602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604972" y="908205"/>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What is Internet-mediated observation?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008246"/>
            <a:ext cx="10541000" cy="3785652"/>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However, it is also important to recognize that online observation may commence as</a:t>
            </a:r>
          </a:p>
          <a:p>
            <a:r>
              <a:rPr lang="en-US" sz="2400" dirty="0">
                <a:solidFill>
                  <a:srgbClr val="2D3956"/>
                </a:solidFill>
                <a:latin typeface="Times New Roman" panose="02020603050405020304" pitchFamily="18" charset="0"/>
                <a:cs typeface="Times New Roman" panose="02020603050405020304" pitchFamily="18" charset="0"/>
              </a:rPr>
              <a:t>and focus on structured observation. Such </a:t>
            </a:r>
            <a:r>
              <a:rPr lang="en-US" sz="2400" b="1" dirty="0">
                <a:solidFill>
                  <a:srgbClr val="2D3956"/>
                </a:solidFill>
                <a:latin typeface="Times New Roman" panose="02020603050405020304" pitchFamily="18" charset="0"/>
                <a:cs typeface="Times New Roman" panose="02020603050405020304" pitchFamily="18" charset="0"/>
              </a:rPr>
              <a:t>Internet-mediated structured observation </a:t>
            </a:r>
            <a:r>
              <a:rPr lang="en-US" sz="2400" dirty="0">
                <a:solidFill>
                  <a:srgbClr val="2D3956"/>
                </a:solidFill>
                <a:latin typeface="Times New Roman" panose="02020603050405020304" pitchFamily="18" charset="0"/>
                <a:cs typeface="Times New Roman" panose="02020603050405020304" pitchFamily="18" charset="0"/>
              </a:rPr>
              <a:t>may use quantitative as well as qualitative data and analysis.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very nature of the Internet means that huge amounts of quantitative data are recorded every day from the billions of clicks and taps that we all collectively make on all of our Internet connected devices. The vast majority of these potential data are not accessible to researchers and will remain unanalyzed unless subjected to advanced big data analytical techniques.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2604155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604972" y="908205"/>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What is Internet-mediated observation?</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008246"/>
            <a:ext cx="10541000" cy="2677656"/>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However, some of these data will become available to researchers and in addition the huge amount of qualitative Internet data available may be analyzed in part using quantitative techniques.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Box 9.8 provides an example of Internet-mediated structured observation that examined relationships between use of social networks and the incidence of online shopping.</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41440272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9A7647C-B71D-746E-0874-90DA1C844B0F}"/>
              </a:ext>
            </a:extLst>
          </p:cNvPr>
          <p:cNvPicPr>
            <a:picLocks noChangeAspect="1"/>
          </p:cNvPicPr>
          <p:nvPr/>
        </p:nvPicPr>
        <p:blipFill>
          <a:blip r:embed="rId2"/>
          <a:stretch>
            <a:fillRect/>
          </a:stretch>
        </p:blipFill>
        <p:spPr>
          <a:xfrm>
            <a:off x="2563319" y="926474"/>
            <a:ext cx="7637018" cy="5005052"/>
          </a:xfrm>
          <a:prstGeom prst="rect">
            <a:avLst/>
          </a:prstGeom>
        </p:spPr>
      </p:pic>
    </p:spTree>
    <p:extLst>
      <p:ext uri="{BB962C8B-B14F-4D97-AF65-F5344CB8AC3E}">
        <p14:creationId xmlns:p14="http://schemas.microsoft.com/office/powerpoint/2010/main" val="12896651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604972" y="908205"/>
            <a:ext cx="8977880"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Observation using videography, audio</a:t>
            </a:r>
          </a:p>
          <a:p>
            <a:r>
              <a:rPr lang="en-US" sz="2800" b="1" dirty="0">
                <a:solidFill>
                  <a:schemeClr val="bg1"/>
                </a:solidFill>
                <a:latin typeface="Times New Roman" panose="02020603050405020304" pitchFamily="18" charset="0"/>
                <a:cs typeface="Times New Roman" panose="02020603050405020304" pitchFamily="18" charset="0"/>
              </a:rPr>
              <a:t>recordings and visual images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008246"/>
            <a:ext cx="10541000" cy="3785652"/>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Observation, particularly in its traditional approach, is an audio-visual method: it</a:t>
            </a:r>
          </a:p>
          <a:p>
            <a:r>
              <a:rPr lang="en-US" sz="2400" dirty="0">
                <a:solidFill>
                  <a:srgbClr val="2D3956"/>
                </a:solidFill>
                <a:latin typeface="Times New Roman" panose="02020603050405020304" pitchFamily="18" charset="0"/>
                <a:cs typeface="Times New Roman" panose="02020603050405020304" pitchFamily="18" charset="0"/>
              </a:rPr>
              <a:t>involves listening and seeing. Use of video, audio recordings and visual images therefore provide us with ways to collect observational data in conjunction with any of the three methods we have discussed.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Use of these techniques also means that observational research may become more collaborative, where informants participate in the collection of data and in analyzing these through informant interpretations. </a:t>
            </a:r>
          </a:p>
          <a:p>
            <a:endParaRPr lang="en-US" sz="24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9842836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604972" y="908205"/>
            <a:ext cx="8977880"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Observation using videography, audio</a:t>
            </a:r>
          </a:p>
          <a:p>
            <a:r>
              <a:rPr lang="en-US" sz="2800" b="1" dirty="0">
                <a:solidFill>
                  <a:schemeClr val="bg1"/>
                </a:solidFill>
                <a:latin typeface="Times New Roman" panose="02020603050405020304" pitchFamily="18" charset="0"/>
                <a:cs typeface="Times New Roman" panose="02020603050405020304" pitchFamily="18" charset="0"/>
              </a:rPr>
              <a:t>recordings and visual images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008246"/>
            <a:ext cx="10541000" cy="3416320"/>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Participatory approaches in this context include the use of participatory video, participatory audio and participant photography.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b="1" dirty="0">
                <a:solidFill>
                  <a:srgbClr val="2D3956"/>
                </a:solidFill>
                <a:latin typeface="Times New Roman" panose="02020603050405020304" pitchFamily="18" charset="0"/>
                <a:cs typeface="Times New Roman" panose="02020603050405020304" pitchFamily="18" charset="0"/>
              </a:rPr>
              <a:t>Participatory video </a:t>
            </a:r>
            <a:r>
              <a:rPr lang="en-US" sz="2400" dirty="0">
                <a:solidFill>
                  <a:srgbClr val="2D3956"/>
                </a:solidFill>
                <a:latin typeface="Times New Roman" panose="02020603050405020304" pitchFamily="18" charset="0"/>
                <a:cs typeface="Times New Roman" panose="02020603050405020304" pitchFamily="18" charset="0"/>
              </a:rPr>
              <a:t>involves providing informants with video cameras to let them record their experiences or perspectives, including the freedom to choose what to record.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This approach may involve informants being given video cameras to use on an individual basis or it may involve a group activity within a community.</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70557668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604972" y="908205"/>
            <a:ext cx="8977880"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Observation using videography, audio</a:t>
            </a:r>
          </a:p>
          <a:p>
            <a:r>
              <a:rPr lang="en-US" sz="2800" b="1" dirty="0">
                <a:solidFill>
                  <a:schemeClr val="bg1"/>
                </a:solidFill>
                <a:latin typeface="Times New Roman" panose="02020603050405020304" pitchFamily="18" charset="0"/>
                <a:cs typeface="Times New Roman" panose="02020603050405020304" pitchFamily="18" charset="0"/>
              </a:rPr>
              <a:t>recordings and visual images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008246"/>
            <a:ext cx="10541000" cy="3416320"/>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video produced is often referred to as a </a:t>
            </a:r>
            <a:r>
              <a:rPr lang="en-US" sz="2400" b="1" dirty="0">
                <a:solidFill>
                  <a:srgbClr val="2D3956"/>
                </a:solidFill>
                <a:latin typeface="Times New Roman" panose="02020603050405020304" pitchFamily="18" charset="0"/>
                <a:cs typeface="Times New Roman" panose="02020603050405020304" pitchFamily="18" charset="0"/>
              </a:rPr>
              <a:t>video diary </a:t>
            </a:r>
            <a:r>
              <a:rPr lang="en-US" sz="2400" dirty="0">
                <a:solidFill>
                  <a:srgbClr val="2D3956"/>
                </a:solidFill>
                <a:latin typeface="Times New Roman" panose="02020603050405020304" pitchFamily="18" charset="0"/>
                <a:cs typeface="Times New Roman" panose="02020603050405020304" pitchFamily="18" charset="0"/>
              </a:rPr>
              <a:t>and the informants involved</a:t>
            </a:r>
          </a:p>
          <a:p>
            <a:r>
              <a:rPr lang="en-US" sz="2400" dirty="0">
                <a:solidFill>
                  <a:srgbClr val="2D3956"/>
                </a:solidFill>
                <a:latin typeface="Times New Roman" panose="02020603050405020304" pitchFamily="18" charset="0"/>
                <a:cs typeface="Times New Roman" panose="02020603050405020304" pitchFamily="18" charset="0"/>
              </a:rPr>
              <a:t>are sometimes called </a:t>
            </a:r>
            <a:r>
              <a:rPr lang="en-US" sz="2400" b="1" dirty="0">
                <a:solidFill>
                  <a:srgbClr val="2D3956"/>
                </a:solidFill>
                <a:latin typeface="Times New Roman" panose="02020603050405020304" pitchFamily="18" charset="0"/>
                <a:cs typeface="Times New Roman" panose="02020603050405020304" pitchFamily="18" charset="0"/>
              </a:rPr>
              <a:t>video diarists</a:t>
            </a:r>
            <a:r>
              <a:rPr lang="en-US" sz="2400" dirty="0">
                <a:solidFill>
                  <a:srgbClr val="2D3956"/>
                </a:solidFill>
                <a:latin typeface="Times New Roman" panose="02020603050405020304" pitchFamily="18" charset="0"/>
                <a:cs typeface="Times New Roman" panose="02020603050405020304" pitchFamily="18" charset="0"/>
              </a:rPr>
              <a:t>. In a similar way, </a:t>
            </a:r>
            <a:r>
              <a:rPr lang="en-US" sz="2400" b="1" dirty="0">
                <a:solidFill>
                  <a:srgbClr val="2D3956"/>
                </a:solidFill>
                <a:latin typeface="Times New Roman" panose="02020603050405020304" pitchFamily="18" charset="0"/>
                <a:cs typeface="Times New Roman" panose="02020603050405020304" pitchFamily="18" charset="0"/>
              </a:rPr>
              <a:t>participatory audio </a:t>
            </a:r>
            <a:r>
              <a:rPr lang="en-US" sz="2400" dirty="0">
                <a:solidFill>
                  <a:srgbClr val="2D3956"/>
                </a:solidFill>
                <a:latin typeface="Times New Roman" panose="02020603050405020304" pitchFamily="18" charset="0"/>
                <a:cs typeface="Times New Roman" panose="02020603050405020304" pitchFamily="18" charset="0"/>
              </a:rPr>
              <a:t>involves providing informants with audio recorders to let them record their experiences or perspectives, again with the freedom to choose what to record.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b="1" dirty="0">
                <a:solidFill>
                  <a:srgbClr val="2D3956"/>
                </a:solidFill>
                <a:latin typeface="Times New Roman" panose="02020603050405020304" pitchFamily="18" charset="0"/>
                <a:cs typeface="Times New Roman" panose="02020603050405020304" pitchFamily="18" charset="0"/>
              </a:rPr>
              <a:t>Participant photography </a:t>
            </a:r>
            <a:r>
              <a:rPr lang="en-US" sz="2400" dirty="0">
                <a:solidFill>
                  <a:srgbClr val="2D3956"/>
                </a:solidFill>
                <a:latin typeface="Times New Roman" panose="02020603050405020304" pitchFamily="18" charset="0"/>
                <a:cs typeface="Times New Roman" panose="02020603050405020304" pitchFamily="18" charset="0"/>
              </a:rPr>
              <a:t>involves providing informants with digital cameras or asking them to use their mobile phones as cameras to record their experiences or perspectives, including the freedom to choose the subject of each image they take</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27985305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4A32B2D-2212-E4C5-020B-9421ED6D21E9}"/>
              </a:ext>
            </a:extLst>
          </p:cNvPr>
          <p:cNvPicPr>
            <a:picLocks noChangeAspect="1"/>
          </p:cNvPicPr>
          <p:nvPr/>
        </p:nvPicPr>
        <p:blipFill>
          <a:blip r:embed="rId2"/>
          <a:stretch>
            <a:fillRect/>
          </a:stretch>
        </p:blipFill>
        <p:spPr>
          <a:xfrm>
            <a:off x="2638268" y="1231881"/>
            <a:ext cx="7562661" cy="4394238"/>
          </a:xfrm>
          <a:prstGeom prst="rect">
            <a:avLst/>
          </a:prstGeom>
        </p:spPr>
      </p:pic>
    </p:spTree>
    <p:extLst>
      <p:ext uri="{BB962C8B-B14F-4D97-AF65-F5344CB8AC3E}">
        <p14:creationId xmlns:p14="http://schemas.microsoft.com/office/powerpoint/2010/main" val="168139167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604972" y="908205"/>
            <a:ext cx="8977880"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Types of research interview and their link to</a:t>
            </a:r>
          </a:p>
          <a:p>
            <a:r>
              <a:rPr lang="en-US" sz="2800" b="1" dirty="0">
                <a:solidFill>
                  <a:schemeClr val="bg1"/>
                </a:solidFill>
                <a:latin typeface="Times New Roman" panose="02020603050405020304" pitchFamily="18" charset="0"/>
                <a:cs typeface="Times New Roman" panose="02020603050405020304" pitchFamily="18" charset="0"/>
              </a:rPr>
              <a:t>the purpose of research and research strategy</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62000" y="2008246"/>
            <a:ext cx="10541000" cy="3046988"/>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Types of research interview</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Research interviews may be classified into different types. These types are more than just labels as they help you to choose the most appropriate sort of interview for your research purpose. These relate to the:</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 level of standardization or structure in the research interview;</a:t>
            </a:r>
          </a:p>
          <a:p>
            <a:r>
              <a:rPr lang="en-US" sz="2400" dirty="0">
                <a:solidFill>
                  <a:srgbClr val="2D3956"/>
                </a:solidFill>
                <a:latin typeface="Times New Roman" panose="02020603050405020304" pitchFamily="18" charset="0"/>
                <a:cs typeface="Times New Roman" panose="02020603050405020304" pitchFamily="18" charset="0"/>
              </a:rPr>
              <a:t>• number of participants and interview modes.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03937471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604972" y="908205"/>
            <a:ext cx="8977880"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Types of research interview and their link to</a:t>
            </a:r>
          </a:p>
          <a:p>
            <a:r>
              <a:rPr lang="en-US" sz="2800" b="1" dirty="0">
                <a:solidFill>
                  <a:schemeClr val="bg1"/>
                </a:solidFill>
                <a:latin typeface="Times New Roman" panose="02020603050405020304" pitchFamily="18" charset="0"/>
                <a:cs typeface="Times New Roman" panose="02020603050405020304" pitchFamily="18" charset="0"/>
              </a:rPr>
              <a:t>the purpose of research and research strategy</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1986780"/>
            <a:ext cx="10541000" cy="3416320"/>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Level of standardization or structure in the research interview</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One commonly used typology differentiates between </a:t>
            </a:r>
            <a:r>
              <a:rPr lang="en-US" sz="2400" b="1" dirty="0">
                <a:solidFill>
                  <a:srgbClr val="2D3956"/>
                </a:solidFill>
                <a:latin typeface="Times New Roman" panose="02020603050405020304" pitchFamily="18" charset="0"/>
                <a:cs typeface="Times New Roman" panose="02020603050405020304" pitchFamily="18" charset="0"/>
              </a:rPr>
              <a:t>standardized interviews </a:t>
            </a:r>
            <a:r>
              <a:rPr lang="en-US" sz="2400" dirty="0">
                <a:solidFill>
                  <a:srgbClr val="2D3956"/>
                </a:solidFill>
                <a:latin typeface="Times New Roman" panose="02020603050405020304" pitchFamily="18" charset="0"/>
                <a:cs typeface="Times New Roman" panose="02020603050405020304" pitchFamily="18" charset="0"/>
              </a:rPr>
              <a:t>and </a:t>
            </a:r>
            <a:r>
              <a:rPr lang="en-US" sz="2400" b="1" dirty="0" err="1">
                <a:solidFill>
                  <a:srgbClr val="2D3956"/>
                </a:solidFill>
                <a:latin typeface="Times New Roman" panose="02020603050405020304" pitchFamily="18" charset="0"/>
                <a:cs typeface="Times New Roman" panose="02020603050405020304" pitchFamily="18" charset="0"/>
              </a:rPr>
              <a:t>nonstandardized</a:t>
            </a:r>
            <a:r>
              <a:rPr lang="en-US" sz="2400" b="1" dirty="0">
                <a:solidFill>
                  <a:srgbClr val="2D3956"/>
                </a:solidFill>
                <a:latin typeface="Times New Roman" panose="02020603050405020304" pitchFamily="18" charset="0"/>
                <a:cs typeface="Times New Roman" panose="02020603050405020304" pitchFamily="18" charset="0"/>
              </a:rPr>
              <a:t> interviews</a:t>
            </a:r>
            <a:r>
              <a:rPr lang="en-US" sz="2400" dirty="0">
                <a:solidFill>
                  <a:srgbClr val="2D3956"/>
                </a:solidFill>
                <a:latin typeface="Times New Roman" panose="02020603050405020304" pitchFamily="18" charset="0"/>
                <a:cs typeface="Times New Roman" panose="02020603050405020304" pitchFamily="18" charset="0"/>
              </a:rPr>
              <a:t>.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Another commonly used typology differentiates between </a:t>
            </a:r>
            <a:r>
              <a:rPr lang="en-US" sz="2400" b="1" dirty="0">
                <a:solidFill>
                  <a:srgbClr val="2D3956"/>
                </a:solidFill>
                <a:latin typeface="Times New Roman" panose="02020603050405020304" pitchFamily="18" charset="0"/>
                <a:cs typeface="Times New Roman" panose="02020603050405020304" pitchFamily="18" charset="0"/>
              </a:rPr>
              <a:t>structured interviews, semi-structured interviews and unstructured interviews</a:t>
            </a:r>
            <a:r>
              <a:rPr lang="en-US" sz="2400" dirty="0">
                <a:solidFill>
                  <a:srgbClr val="2D3956"/>
                </a:solidFill>
                <a:latin typeface="Times New Roman" panose="02020603050405020304" pitchFamily="18" charset="0"/>
                <a:cs typeface="Times New Roman" panose="02020603050405020304" pitchFamily="18" charset="0"/>
              </a:rPr>
              <a:t>. These typologies</a:t>
            </a:r>
          </a:p>
          <a:p>
            <a:r>
              <a:rPr lang="en-US" sz="2400" dirty="0">
                <a:solidFill>
                  <a:srgbClr val="2D3956"/>
                </a:solidFill>
                <a:latin typeface="Times New Roman" panose="02020603050405020304" pitchFamily="18" charset="0"/>
                <a:cs typeface="Times New Roman" panose="02020603050405020304" pitchFamily="18" charset="0"/>
              </a:rPr>
              <a:t>overlap. Three-fold typology of structured, semi-structured and unstructured to describe the nature of, and differences between, research interviews.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517989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604972" y="908205"/>
            <a:ext cx="8977880"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Types of research interview and their link to</a:t>
            </a:r>
          </a:p>
          <a:p>
            <a:r>
              <a:rPr lang="en-US" sz="2800" b="1" dirty="0">
                <a:solidFill>
                  <a:schemeClr val="bg1"/>
                </a:solidFill>
                <a:latin typeface="Times New Roman" panose="02020603050405020304" pitchFamily="18" charset="0"/>
                <a:cs typeface="Times New Roman" panose="02020603050405020304" pitchFamily="18" charset="0"/>
              </a:rPr>
              <a:t>the purpose of research and research strategy</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1986780"/>
            <a:ext cx="10541000" cy="3785652"/>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Structured interviews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b="1" dirty="0">
                <a:solidFill>
                  <a:srgbClr val="2D3956"/>
                </a:solidFill>
                <a:latin typeface="Times New Roman" panose="02020603050405020304" pitchFamily="18" charset="0"/>
                <a:cs typeface="Times New Roman" panose="02020603050405020304" pitchFamily="18" charset="0"/>
              </a:rPr>
              <a:t>Structured interviews </a:t>
            </a:r>
            <a:r>
              <a:rPr lang="en-US" sz="2400" dirty="0">
                <a:solidFill>
                  <a:srgbClr val="2D3956"/>
                </a:solidFill>
                <a:latin typeface="Times New Roman" panose="02020603050405020304" pitchFamily="18" charset="0"/>
                <a:cs typeface="Times New Roman" panose="02020603050405020304" pitchFamily="18" charset="0"/>
              </a:rPr>
              <a:t>are conducted using researcher-completed questionnaires. questionnaires are ‘standardized’ because they are based on a predetermined</a:t>
            </a:r>
          </a:p>
          <a:p>
            <a:r>
              <a:rPr lang="en-US" sz="2400" dirty="0">
                <a:solidFill>
                  <a:srgbClr val="2D3956"/>
                </a:solidFill>
                <a:latin typeface="Times New Roman" panose="02020603050405020304" pitchFamily="18" charset="0"/>
                <a:cs typeface="Times New Roman" panose="02020603050405020304" pitchFamily="18" charset="0"/>
              </a:rPr>
              <a:t>set of identical questions. If you use a structured interview, you read out each</a:t>
            </a:r>
          </a:p>
          <a:p>
            <a:r>
              <a:rPr lang="en-US" sz="2400" dirty="0">
                <a:solidFill>
                  <a:srgbClr val="2D3956"/>
                </a:solidFill>
                <a:latin typeface="Times New Roman" panose="02020603050405020304" pitchFamily="18" charset="0"/>
                <a:cs typeface="Times New Roman" panose="02020603050405020304" pitchFamily="18" charset="0"/>
              </a:rPr>
              <a:t>question from the questionnaire exactly as it is written and in the same tone of voice so that you do not indicate any bias. Then you record the response on a standardized schedule, usually with pre-coded answers. As structured interviews are used</a:t>
            </a:r>
          </a:p>
          <a:p>
            <a:r>
              <a:rPr lang="en-US" sz="2400" dirty="0">
                <a:solidFill>
                  <a:srgbClr val="2D3956"/>
                </a:solidFill>
                <a:latin typeface="Times New Roman" panose="02020603050405020304" pitchFamily="18" charset="0"/>
                <a:cs typeface="Times New Roman" panose="02020603050405020304" pitchFamily="18" charset="0"/>
              </a:rPr>
              <a:t>to collect quantifiable data they are also referred to as ‘</a:t>
            </a:r>
            <a:r>
              <a:rPr lang="en-US" sz="2400" b="1" dirty="0">
                <a:solidFill>
                  <a:srgbClr val="2D3956"/>
                </a:solidFill>
                <a:latin typeface="Times New Roman" panose="02020603050405020304" pitchFamily="18" charset="0"/>
                <a:cs typeface="Times New Roman" panose="02020603050405020304" pitchFamily="18" charset="0"/>
              </a:rPr>
              <a:t>quantitative research interviews’.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75717553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604972" y="908205"/>
            <a:ext cx="8977880"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Types of research interview and their link to</a:t>
            </a:r>
          </a:p>
          <a:p>
            <a:r>
              <a:rPr lang="en-US" sz="2800" b="1" dirty="0">
                <a:solidFill>
                  <a:schemeClr val="bg1"/>
                </a:solidFill>
                <a:latin typeface="Times New Roman" panose="02020603050405020304" pitchFamily="18" charset="0"/>
                <a:cs typeface="Times New Roman" panose="02020603050405020304" pitchFamily="18" charset="0"/>
              </a:rPr>
              <a:t>the purpose of research and research strategy</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1986780"/>
            <a:ext cx="10541000" cy="4154984"/>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Semi-structured interviews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By comparison, </a:t>
            </a:r>
            <a:r>
              <a:rPr lang="en-US" sz="2400" b="1" dirty="0">
                <a:solidFill>
                  <a:srgbClr val="2D3956"/>
                </a:solidFill>
                <a:latin typeface="Times New Roman" panose="02020603050405020304" pitchFamily="18" charset="0"/>
                <a:cs typeface="Times New Roman" panose="02020603050405020304" pitchFamily="18" charset="0"/>
              </a:rPr>
              <a:t>semi-structured and unstructured interviews </a:t>
            </a:r>
            <a:r>
              <a:rPr lang="en-US" sz="2400" dirty="0">
                <a:solidFill>
                  <a:srgbClr val="2D3956"/>
                </a:solidFill>
                <a:latin typeface="Times New Roman" panose="02020603050405020304" pitchFamily="18" charset="0"/>
                <a:cs typeface="Times New Roman" panose="02020603050405020304" pitchFamily="18" charset="0"/>
              </a:rPr>
              <a:t>are ‘non-</a:t>
            </a:r>
            <a:r>
              <a:rPr lang="en-US" sz="2400" dirty="0" err="1">
                <a:solidFill>
                  <a:srgbClr val="2D3956"/>
                </a:solidFill>
                <a:latin typeface="Times New Roman" panose="02020603050405020304" pitchFamily="18" charset="0"/>
                <a:cs typeface="Times New Roman" panose="02020603050405020304" pitchFamily="18" charset="0"/>
              </a:rPr>
              <a:t>standardised</a:t>
            </a:r>
            <a:r>
              <a:rPr lang="en-US" sz="2400" dirty="0">
                <a:solidFill>
                  <a:srgbClr val="2D3956"/>
                </a:solidFill>
                <a:latin typeface="Times New Roman" panose="02020603050405020304" pitchFamily="18" charset="0"/>
                <a:cs typeface="Times New Roman" panose="02020603050405020304" pitchFamily="18" charset="0"/>
              </a:rPr>
              <a:t>’. These are often referred to as ‘</a:t>
            </a:r>
            <a:r>
              <a:rPr lang="en-US" sz="2400" b="1" dirty="0">
                <a:solidFill>
                  <a:srgbClr val="2D3956"/>
                </a:solidFill>
                <a:latin typeface="Times New Roman" panose="02020603050405020304" pitchFamily="18" charset="0"/>
                <a:cs typeface="Times New Roman" panose="02020603050405020304" pitchFamily="18" charset="0"/>
              </a:rPr>
              <a:t>qualitative research interviews</a:t>
            </a:r>
            <a:r>
              <a:rPr lang="en-US" sz="2400" dirty="0">
                <a:solidFill>
                  <a:srgbClr val="2D3956"/>
                </a:solidFill>
                <a:latin typeface="Times New Roman" panose="02020603050405020304" pitchFamily="18" charset="0"/>
                <a:cs typeface="Times New Roman" panose="02020603050405020304" pitchFamily="18" charset="0"/>
              </a:rPr>
              <a:t>’.</a:t>
            </a:r>
          </a:p>
          <a:p>
            <a:r>
              <a:rPr lang="en-US" sz="2400" dirty="0">
                <a:solidFill>
                  <a:srgbClr val="2D3956"/>
                </a:solidFill>
                <a:latin typeface="Times New Roman" panose="02020603050405020304" pitchFamily="18" charset="0"/>
                <a:cs typeface="Times New Roman" panose="02020603050405020304" pitchFamily="18" charset="0"/>
              </a:rPr>
              <a:t>In semi-structured interviews you start with a predetermined list of themes, and possibly some key questions related to these themes, to guide the conduct of each interview. </a:t>
            </a:r>
          </a:p>
          <a:p>
            <a:r>
              <a:rPr lang="en-US" sz="2400" dirty="0">
                <a:solidFill>
                  <a:srgbClr val="2D3956"/>
                </a:solidFill>
                <a:latin typeface="Times New Roman" panose="02020603050405020304" pitchFamily="18" charset="0"/>
                <a:cs typeface="Times New Roman" panose="02020603050405020304" pitchFamily="18" charset="0"/>
              </a:rPr>
              <a:t>How you use this predetermined list of themes will depend on your philosophical assumptions. Where you adopt the stance of the realist you will believe that there is a truth waiting to be discovered that is external to the interpretations of your participants. </a:t>
            </a:r>
            <a:endParaRPr lang="en-US" sz="2400" b="1"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2324033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604972" y="908205"/>
            <a:ext cx="8977880"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Types of research interview and their link to</a:t>
            </a:r>
          </a:p>
          <a:p>
            <a:r>
              <a:rPr lang="en-US" sz="2800" b="1" dirty="0">
                <a:solidFill>
                  <a:schemeClr val="bg1"/>
                </a:solidFill>
                <a:latin typeface="Times New Roman" panose="02020603050405020304" pitchFamily="18" charset="0"/>
                <a:cs typeface="Times New Roman" panose="02020603050405020304" pitchFamily="18" charset="0"/>
              </a:rPr>
              <a:t>the purpose of research and research strategy</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1821890"/>
            <a:ext cx="10541000" cy="4893647"/>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In this case, you will use a more structured and consistent approach to conduct semi-structured interviews in which you systematically explore each theme with every participant. This will allow you to compare your participants’ responses to each</a:t>
            </a:r>
          </a:p>
          <a:p>
            <a:r>
              <a:rPr lang="en-US" sz="2400" dirty="0">
                <a:solidFill>
                  <a:srgbClr val="2D3956"/>
                </a:solidFill>
                <a:latin typeface="Times New Roman" panose="02020603050405020304" pitchFamily="18" charset="0"/>
                <a:cs typeface="Times New Roman" panose="02020603050405020304" pitchFamily="18" charset="0"/>
              </a:rPr>
              <a:t>theme to identify the underpinning reality that you seek to reveal.</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Where you adopt an interpretivist approach, the way in which you deal with</a:t>
            </a:r>
          </a:p>
          <a:p>
            <a:r>
              <a:rPr lang="en-US" sz="2400" dirty="0">
                <a:solidFill>
                  <a:srgbClr val="2D3956"/>
                </a:solidFill>
                <a:latin typeface="Times New Roman" panose="02020603050405020304" pitchFamily="18" charset="0"/>
                <a:cs typeface="Times New Roman" panose="02020603050405020304" pitchFamily="18" charset="0"/>
              </a:rPr>
              <a:t>your list of predetermined themes is likely to be more flexible and contingent on what each participant says. In this case, the order in which you ask each participant to address these themes will vary depending on the flow of the conversation and the data shared with you. You may omit a theme or modify your questions about a theme in a particular interview, given the context or some other characteristic that you encounter.</a:t>
            </a:r>
          </a:p>
          <a:p>
            <a:endParaRPr lang="en-US" sz="2400" b="1"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55241014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9B6FE4C-C24D-4BBC-15DC-53247ABA047F}"/>
              </a:ext>
            </a:extLst>
          </p:cNvPr>
          <p:cNvPicPr>
            <a:picLocks noChangeAspect="1"/>
          </p:cNvPicPr>
          <p:nvPr/>
        </p:nvPicPr>
        <p:blipFill>
          <a:blip r:embed="rId2"/>
          <a:stretch>
            <a:fillRect/>
          </a:stretch>
        </p:blipFill>
        <p:spPr>
          <a:xfrm>
            <a:off x="2128408" y="1588958"/>
            <a:ext cx="8371537" cy="3882452"/>
          </a:xfrm>
          <a:prstGeom prst="rect">
            <a:avLst/>
          </a:prstGeom>
        </p:spPr>
      </p:pic>
    </p:spTree>
    <p:extLst>
      <p:ext uri="{BB962C8B-B14F-4D97-AF65-F5344CB8AC3E}">
        <p14:creationId xmlns:p14="http://schemas.microsoft.com/office/powerpoint/2010/main" val="241849388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604972" y="908205"/>
            <a:ext cx="8977880"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Types of research interview and their link to</a:t>
            </a:r>
          </a:p>
          <a:p>
            <a:r>
              <a:rPr lang="en-US" sz="2800" b="1" dirty="0">
                <a:solidFill>
                  <a:schemeClr val="bg1"/>
                </a:solidFill>
                <a:latin typeface="Times New Roman" panose="02020603050405020304" pitchFamily="18" charset="0"/>
                <a:cs typeface="Times New Roman" panose="02020603050405020304" pitchFamily="18" charset="0"/>
              </a:rPr>
              <a:t>the purpose of research and research strategy</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1821890"/>
            <a:ext cx="10541000" cy="4893647"/>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In this case, you will use a more structured and consistent approach to conduct semi-structured interviews in which you systematically explore each theme with every participant. This will allow you to compare your participants’ responses to each</a:t>
            </a:r>
          </a:p>
          <a:p>
            <a:r>
              <a:rPr lang="en-US" sz="2400" dirty="0">
                <a:solidFill>
                  <a:srgbClr val="2D3956"/>
                </a:solidFill>
                <a:latin typeface="Times New Roman" panose="02020603050405020304" pitchFamily="18" charset="0"/>
                <a:cs typeface="Times New Roman" panose="02020603050405020304" pitchFamily="18" charset="0"/>
              </a:rPr>
              <a:t>theme to identify the underpinning reality that you seek to reveal.</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Where you adopt an interpretivist approach, the way in which you deal with</a:t>
            </a:r>
          </a:p>
          <a:p>
            <a:r>
              <a:rPr lang="en-US" sz="2400" dirty="0">
                <a:solidFill>
                  <a:srgbClr val="2D3956"/>
                </a:solidFill>
                <a:latin typeface="Times New Roman" panose="02020603050405020304" pitchFamily="18" charset="0"/>
                <a:cs typeface="Times New Roman" panose="02020603050405020304" pitchFamily="18" charset="0"/>
              </a:rPr>
              <a:t>your list of predetermined themes is likely to be more flexible and contingent on what each participant says. In this case, the order in which you ask each participant to address these themes will vary depending on the flow of the conversation and the data shared with you. You may omit a theme or modify your questions about a theme in a particular interview, given the context or some other characteristic that you encounter.</a:t>
            </a:r>
          </a:p>
          <a:p>
            <a:endParaRPr lang="en-US" sz="2400" b="1"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1332022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604972" y="908205"/>
            <a:ext cx="8977880"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Types of research interview and their link to</a:t>
            </a:r>
          </a:p>
          <a:p>
            <a:r>
              <a:rPr lang="en-US" sz="2800" b="1" dirty="0">
                <a:solidFill>
                  <a:schemeClr val="bg1"/>
                </a:solidFill>
                <a:latin typeface="Times New Roman" panose="02020603050405020304" pitchFamily="18" charset="0"/>
                <a:cs typeface="Times New Roman" panose="02020603050405020304" pitchFamily="18" charset="0"/>
              </a:rPr>
              <a:t>the purpose of research and research strategy</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1821890"/>
            <a:ext cx="10541000" cy="3416320"/>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If the themes used in your semi-structured interviews are derived from existing theory you will be commencing your data collection deductively, and your intention will be to test this theory in the context of your own research. In this case, these theoretically-deduced themes will need to be used consistently in each interview, in order to be able to produce comparable and valid data to test the applicability of this theory in your research context. Such theoretically-based semi-structured interviews may be used in conjunction with a theory testing approach to thematic analysis, template analysis or deductive explanation building (will be explained later).</a:t>
            </a:r>
            <a:endParaRPr lang="en-US" sz="2400" b="1"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528833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604972" y="908205"/>
            <a:ext cx="8977880"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Types of research interview and their link to</a:t>
            </a:r>
          </a:p>
          <a:p>
            <a:r>
              <a:rPr lang="en-US" sz="2800" b="1" dirty="0">
                <a:solidFill>
                  <a:schemeClr val="bg1"/>
                </a:solidFill>
                <a:latin typeface="Times New Roman" panose="02020603050405020304" pitchFamily="18" charset="0"/>
                <a:cs typeface="Times New Roman" panose="02020603050405020304" pitchFamily="18" charset="0"/>
              </a:rPr>
              <a:t>the purpose of research and research strategy</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1821890"/>
            <a:ext cx="10541000" cy="3785652"/>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Where your research commences inductively and you then wish to test a theory or</a:t>
            </a:r>
          </a:p>
          <a:p>
            <a:r>
              <a:rPr lang="en-US" sz="2400" dirty="0">
                <a:solidFill>
                  <a:srgbClr val="2D3956"/>
                </a:solidFill>
                <a:latin typeface="Times New Roman" panose="02020603050405020304" pitchFamily="18" charset="0"/>
                <a:cs typeface="Times New Roman" panose="02020603050405020304" pitchFamily="18" charset="0"/>
              </a:rPr>
              <a:t>explore a surprising fact that emerges from the data you have already collected and analyzed, you will be switching to use a deductive approach. The use of both induction and deduction in your research is associated with an abductive approach.</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In this case, you will also need to apply these theoretically-deduced themes in a consistent way in the semi-structured interviews that you subsequently conduct to be able to test the applicability of this emerging theory in the context of these interview settings.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41654559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604972" y="908205"/>
            <a:ext cx="8977880"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Types of research interview and their link to</a:t>
            </a:r>
          </a:p>
          <a:p>
            <a:r>
              <a:rPr lang="en-US" sz="2800" b="1" dirty="0">
                <a:solidFill>
                  <a:schemeClr val="bg1"/>
                </a:solidFill>
                <a:latin typeface="Times New Roman" panose="02020603050405020304" pitchFamily="18" charset="0"/>
                <a:cs typeface="Times New Roman" panose="02020603050405020304" pitchFamily="18" charset="0"/>
              </a:rPr>
              <a:t>the purpose of research and research strategy</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1821890"/>
            <a:ext cx="10541000" cy="3046988"/>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Apart from containing the list of themes and questions to be covered, the interview</a:t>
            </a:r>
          </a:p>
          <a:p>
            <a:r>
              <a:rPr lang="en-US" sz="2400" dirty="0">
                <a:solidFill>
                  <a:srgbClr val="2D3956"/>
                </a:solidFill>
                <a:latin typeface="Times New Roman" panose="02020603050405020304" pitchFamily="18" charset="0"/>
                <a:cs typeface="Times New Roman" panose="02020603050405020304" pitchFamily="18" charset="0"/>
              </a:rPr>
              <a:t>guide for this type of interview will also be likely to contain some comments to open the discussion, a possible list of prompts to promote and further discussion, and some comments to close it. These are discussed in more detail later.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Data from a semi-structured or in-depth interview may be audio-recorded with the consent of the participant or recorded by making notes.</a:t>
            </a:r>
            <a:endParaRPr lang="en-US" sz="2400" b="1"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7348801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604972" y="908205"/>
            <a:ext cx="8977880"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Types of research interview and their link to</a:t>
            </a:r>
          </a:p>
          <a:p>
            <a:r>
              <a:rPr lang="en-US" sz="2800" b="1" dirty="0">
                <a:solidFill>
                  <a:schemeClr val="bg1"/>
                </a:solidFill>
                <a:latin typeface="Times New Roman" panose="02020603050405020304" pitchFamily="18" charset="0"/>
                <a:cs typeface="Times New Roman" panose="02020603050405020304" pitchFamily="18" charset="0"/>
              </a:rPr>
              <a:t>the purpose of research and research strategy</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53140" y="1874581"/>
            <a:ext cx="10541000" cy="4154984"/>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In-depth interviews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b="1" dirty="0">
                <a:solidFill>
                  <a:srgbClr val="2D3956"/>
                </a:solidFill>
                <a:latin typeface="Times New Roman" panose="02020603050405020304" pitchFamily="18" charset="0"/>
                <a:cs typeface="Times New Roman" panose="02020603050405020304" pitchFamily="18" charset="0"/>
              </a:rPr>
              <a:t>In-depth interviews </a:t>
            </a:r>
            <a:r>
              <a:rPr lang="en-US" sz="2400" dirty="0">
                <a:solidFill>
                  <a:srgbClr val="2D3956"/>
                </a:solidFill>
                <a:latin typeface="Times New Roman" panose="02020603050405020304" pitchFamily="18" charset="0"/>
                <a:cs typeface="Times New Roman" panose="02020603050405020304" pitchFamily="18" charset="0"/>
              </a:rPr>
              <a:t>are informal. They are used to explore in depth a general area in which you are interested. This means that they do not use predetermined and written down themes or questions to structure or guide the course of the interview. Instead, this type of interview is entirely exploratory and emergent. We therefore can also refer to these as </a:t>
            </a:r>
            <a:r>
              <a:rPr lang="en-US" sz="2400" b="1" dirty="0">
                <a:solidFill>
                  <a:srgbClr val="2D3956"/>
                </a:solidFill>
                <a:latin typeface="Times New Roman" panose="02020603050405020304" pitchFamily="18" charset="0"/>
                <a:cs typeface="Times New Roman" panose="02020603050405020304" pitchFamily="18" charset="0"/>
              </a:rPr>
              <a:t>unstructured interviews</a:t>
            </a:r>
            <a:r>
              <a:rPr lang="en-US" sz="2400" dirty="0">
                <a:solidFill>
                  <a:srgbClr val="2D3956"/>
                </a:solidFill>
                <a:latin typeface="Times New Roman" panose="02020603050405020304" pitchFamily="18" charset="0"/>
                <a:cs typeface="Times New Roman" panose="02020603050405020304" pitchFamily="18" charset="0"/>
              </a:rPr>
              <a:t>.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Instead of commencing with predetermined themes or questions, you will be interested to find out which themes emerge from the data you collect from your</a:t>
            </a:r>
          </a:p>
          <a:p>
            <a:r>
              <a:rPr lang="en-US" sz="2400" dirty="0">
                <a:solidFill>
                  <a:srgbClr val="2D3956"/>
                </a:solidFill>
                <a:latin typeface="Times New Roman" panose="02020603050405020304" pitchFamily="18" charset="0"/>
                <a:cs typeface="Times New Roman" panose="02020603050405020304" pitchFamily="18" charset="0"/>
              </a:rPr>
              <a:t>participants.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7071994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604972" y="908205"/>
            <a:ext cx="8977880"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Types of research interview and their link to</a:t>
            </a:r>
          </a:p>
          <a:p>
            <a:r>
              <a:rPr lang="en-US" sz="2800" b="1" dirty="0">
                <a:solidFill>
                  <a:schemeClr val="bg1"/>
                </a:solidFill>
                <a:latin typeface="Times New Roman" panose="02020603050405020304" pitchFamily="18" charset="0"/>
                <a:cs typeface="Times New Roman" panose="02020603050405020304" pitchFamily="18" charset="0"/>
              </a:rPr>
              <a:t>the purpose of research and research strategy</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1874139"/>
            <a:ext cx="10541000" cy="4524315"/>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While you do not commence with predetermined themes or questions to ask</a:t>
            </a:r>
          </a:p>
          <a:p>
            <a:r>
              <a:rPr lang="en-US" sz="2400" dirty="0">
                <a:solidFill>
                  <a:srgbClr val="2D3956"/>
                </a:solidFill>
                <a:latin typeface="Times New Roman" panose="02020603050405020304" pitchFamily="18" charset="0"/>
                <a:cs typeface="Times New Roman" panose="02020603050405020304" pitchFamily="18" charset="0"/>
              </a:rPr>
              <a:t>in an in-depth interview, you will need to have at least some idea about the topic, event, experience or aspect that you want to explore with a participant. Where necessary you will need to ask questions and use prompts during the course of an in-depth interview but these should emerge from what your interviewee tells you rather than be determined beforehand.</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You need to ensure that any questions or prompts only emerge from what your interviewee tells you, in order to clarify, probe and explore meanings, not from your own pre-conceived ideas. Use of your pre-conceived ideas to formulate questions risks altering the course of this type of interview and therefore contaminating potential data. </a:t>
            </a:r>
            <a:endParaRPr lang="en-US" sz="2400" b="1"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5293760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89364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604972" y="908205"/>
            <a:ext cx="8977880"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Types of research interview and their link to</a:t>
            </a:r>
          </a:p>
          <a:p>
            <a:r>
              <a:rPr lang="en-US" sz="2800" b="1" dirty="0">
                <a:solidFill>
                  <a:schemeClr val="bg1"/>
                </a:solidFill>
                <a:latin typeface="Times New Roman" panose="02020603050405020304" pitchFamily="18" charset="0"/>
                <a:cs typeface="Times New Roman" panose="02020603050405020304" pitchFamily="18" charset="0"/>
              </a:rPr>
              <a:t>the purpose of research and research strategy</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1949089"/>
            <a:ext cx="10541000" cy="4524315"/>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In an in-depth interview, the interviewee is given the opportunity to talk freely about the topic or event being explored or about their experiences, behaviors and beliefs, so this type of interaction is sometimes called non-directive. An in-depth interview may be used for a number of different purposes. It may be used to explore a topic or event, to deconstruct and understand meanings, to generate stories as in a </a:t>
            </a:r>
            <a:r>
              <a:rPr lang="en-US" sz="2400" b="1" dirty="0">
                <a:solidFill>
                  <a:srgbClr val="2D3956"/>
                </a:solidFill>
                <a:latin typeface="Times New Roman" panose="02020603050405020304" pitchFamily="18" charset="0"/>
                <a:cs typeface="Times New Roman" panose="02020603050405020304" pitchFamily="18" charset="0"/>
              </a:rPr>
              <a:t>narrative interview</a:t>
            </a:r>
            <a:r>
              <a:rPr lang="en-US" sz="2400" dirty="0">
                <a:solidFill>
                  <a:srgbClr val="2D3956"/>
                </a:solidFill>
                <a:latin typeface="Times New Roman" panose="02020603050405020304" pitchFamily="18" charset="0"/>
                <a:cs typeface="Times New Roman" panose="02020603050405020304" pitchFamily="18" charset="0"/>
              </a:rPr>
              <a:t>, to record a life history as in a </a:t>
            </a:r>
            <a:r>
              <a:rPr lang="en-US" sz="2400" b="1" dirty="0">
                <a:solidFill>
                  <a:srgbClr val="2D3956"/>
                </a:solidFill>
                <a:latin typeface="Times New Roman" panose="02020603050405020304" pitchFamily="18" charset="0"/>
                <a:cs typeface="Times New Roman" panose="02020603050405020304" pitchFamily="18" charset="0"/>
              </a:rPr>
              <a:t>biographical interview</a:t>
            </a:r>
            <a:r>
              <a:rPr lang="en-US" sz="2400" dirty="0">
                <a:solidFill>
                  <a:srgbClr val="2D3956"/>
                </a:solidFill>
                <a:latin typeface="Times New Roman" panose="02020603050405020304" pitchFamily="18" charset="0"/>
                <a:cs typeface="Times New Roman" panose="02020603050405020304" pitchFamily="18" charset="0"/>
              </a:rPr>
              <a:t>, to focus on participants’ perceptions by recording their experiences, or some combination of these. It has also been labelled as an </a:t>
            </a:r>
            <a:r>
              <a:rPr lang="en-US" sz="2400" b="1" dirty="0">
                <a:solidFill>
                  <a:srgbClr val="2D3956"/>
                </a:solidFill>
                <a:latin typeface="Times New Roman" panose="02020603050405020304" pitchFamily="18" charset="0"/>
                <a:cs typeface="Times New Roman" panose="02020603050405020304" pitchFamily="18" charset="0"/>
              </a:rPr>
              <a:t>informant interview </a:t>
            </a:r>
            <a:r>
              <a:rPr lang="en-US" sz="2400" dirty="0">
                <a:solidFill>
                  <a:srgbClr val="2D3956"/>
                </a:solidFill>
                <a:latin typeface="Times New Roman" panose="02020603050405020304" pitchFamily="18" charset="0"/>
                <a:cs typeface="Times New Roman" panose="02020603050405020304" pitchFamily="18" charset="0"/>
              </a:rPr>
              <a:t>since it is the interviewee’s perceptions that guide the conduct of the interview and related discussion. In comparison, </a:t>
            </a:r>
            <a:r>
              <a:rPr lang="en-US" sz="2400" b="1" dirty="0">
                <a:solidFill>
                  <a:srgbClr val="2D3956"/>
                </a:solidFill>
                <a:latin typeface="Times New Roman" panose="02020603050405020304" pitchFamily="18" charset="0"/>
                <a:cs typeface="Times New Roman" panose="02020603050405020304" pitchFamily="18" charset="0"/>
              </a:rPr>
              <a:t>a respondent interview </a:t>
            </a:r>
            <a:r>
              <a:rPr lang="en-US" sz="2400" dirty="0">
                <a:solidFill>
                  <a:srgbClr val="2D3956"/>
                </a:solidFill>
                <a:latin typeface="Times New Roman" panose="02020603050405020304" pitchFamily="18" charset="0"/>
                <a:cs typeface="Times New Roman" panose="02020603050405020304" pitchFamily="18" charset="0"/>
              </a:rPr>
              <a:t>is one where the interviewer exercises greater direction over the interview while allowing the interviewee’s opinions to emerge as he or she responds to the questions of the researcher.</a:t>
            </a:r>
            <a:endParaRPr lang="en-US" sz="2400" b="1"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71823431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89364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604972" y="908205"/>
            <a:ext cx="8977880"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Types of research interview and their link to</a:t>
            </a:r>
          </a:p>
          <a:p>
            <a:r>
              <a:rPr lang="en-US" sz="2800" b="1" dirty="0">
                <a:solidFill>
                  <a:schemeClr val="bg1"/>
                </a:solidFill>
                <a:latin typeface="Times New Roman" panose="02020603050405020304" pitchFamily="18" charset="0"/>
                <a:cs typeface="Times New Roman" panose="02020603050405020304" pitchFamily="18" charset="0"/>
              </a:rPr>
              <a:t>the purpose of research and research strategy</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1949089"/>
            <a:ext cx="10541000" cy="4154984"/>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Dialogic interviews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term ‘</a:t>
            </a:r>
            <a:r>
              <a:rPr lang="en-US" sz="2400" b="1" dirty="0">
                <a:solidFill>
                  <a:srgbClr val="2D3956"/>
                </a:solidFill>
                <a:latin typeface="Times New Roman" panose="02020603050405020304" pitchFamily="18" charset="0"/>
                <a:cs typeface="Times New Roman" panose="02020603050405020304" pitchFamily="18" charset="0"/>
              </a:rPr>
              <a:t>dialogic</a:t>
            </a:r>
            <a:r>
              <a:rPr lang="en-US" sz="2400" dirty="0">
                <a:solidFill>
                  <a:srgbClr val="2D3956"/>
                </a:solidFill>
                <a:latin typeface="Times New Roman" panose="02020603050405020304" pitchFamily="18" charset="0"/>
                <a:cs typeface="Times New Roman" panose="02020603050405020304" pitchFamily="18" charset="0"/>
              </a:rPr>
              <a:t>’ relates to dialogue. In our context a dialogue refers to discussion. In a dialogic interview the interviewer works to establish rapport with the interviewee and to gain her or his trust. If this is achieved the hope is that the interviewee will be willing to engage reflexively to allow a more open discussion to occur in which pre-conceived ideas and beliefs may be evaluated.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At first glance this might read like another way to define a conventional in-depth interview – with its emphasis on achieving depth of understanding. However, the purpose of a dialogic interview may be philosophically different. </a:t>
            </a:r>
            <a:endParaRPr lang="en-US" sz="2400" b="1"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3274329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89364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604972" y="908205"/>
            <a:ext cx="8977880"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Types of research interview and their link to</a:t>
            </a:r>
          </a:p>
          <a:p>
            <a:r>
              <a:rPr lang="en-US" sz="2800" b="1" dirty="0">
                <a:solidFill>
                  <a:schemeClr val="bg1"/>
                </a:solidFill>
                <a:latin typeface="Times New Roman" panose="02020603050405020304" pitchFamily="18" charset="0"/>
                <a:cs typeface="Times New Roman" panose="02020603050405020304" pitchFamily="18" charset="0"/>
              </a:rPr>
              <a:t>the purpose of research and research strategy</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1949089"/>
            <a:ext cx="10541000" cy="4154984"/>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Many interviewers simply focus on what their interviewees are telling them. This stance assumes that there is a truth waiting to be discovered and reported. This is the objective assumption of the positivist or realist. Attention in this approach is likely to be focused on the empirical – what has been observed or experienced. The positivist or realist interviewer simply focuses on recording events and how these were experienced by participants. However, if you are interested in understanding</a:t>
            </a:r>
          </a:p>
          <a:p>
            <a:r>
              <a:rPr lang="en-US" sz="2400" dirty="0">
                <a:solidFill>
                  <a:srgbClr val="2D3956"/>
                </a:solidFill>
                <a:latin typeface="Times New Roman" panose="02020603050405020304" pitchFamily="18" charset="0"/>
                <a:cs typeface="Times New Roman" panose="02020603050405020304" pitchFamily="18" charset="0"/>
              </a:rPr>
              <a:t>how meanings are socially constructed, a dialogic interview possibly offers a more</a:t>
            </a:r>
          </a:p>
          <a:p>
            <a:r>
              <a:rPr lang="en-US" sz="2400" dirty="0">
                <a:solidFill>
                  <a:srgbClr val="2D3956"/>
                </a:solidFill>
                <a:latin typeface="Times New Roman" panose="02020603050405020304" pitchFamily="18" charset="0"/>
                <a:cs typeface="Times New Roman" panose="02020603050405020304" pitchFamily="18" charset="0"/>
              </a:rPr>
              <a:t>appropriate approach. Reflexive engagement by the interviewee may help you explore his or her underlying assumptions and beliefs. If achieved, this should help you explore how meanings are socially constructed and understood.</a:t>
            </a:r>
            <a:endParaRPr lang="en-US" sz="2400" b="1"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69320975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89364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604972" y="908205"/>
            <a:ext cx="8977880"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Types of research interview and their link to</a:t>
            </a:r>
          </a:p>
          <a:p>
            <a:r>
              <a:rPr lang="en-US" sz="2800" b="1" dirty="0">
                <a:solidFill>
                  <a:schemeClr val="bg1"/>
                </a:solidFill>
                <a:latin typeface="Times New Roman" panose="02020603050405020304" pitchFamily="18" charset="0"/>
                <a:cs typeface="Times New Roman" panose="02020603050405020304" pitchFamily="18" charset="0"/>
              </a:rPr>
              <a:t>the purpose of research and research strategy</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1949089"/>
            <a:ext cx="10541000" cy="3785652"/>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Convergent interviews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In comparison, the purpose and process of a </a:t>
            </a:r>
            <a:r>
              <a:rPr lang="en-US" sz="2400" b="1" dirty="0">
                <a:solidFill>
                  <a:srgbClr val="2D3956"/>
                </a:solidFill>
                <a:latin typeface="Times New Roman" panose="02020603050405020304" pitchFamily="18" charset="0"/>
                <a:cs typeface="Times New Roman" panose="02020603050405020304" pitchFamily="18" charset="0"/>
              </a:rPr>
              <a:t>convergent interview </a:t>
            </a:r>
            <a:r>
              <a:rPr lang="en-US" sz="2400" dirty="0">
                <a:solidFill>
                  <a:srgbClr val="2D3956"/>
                </a:solidFill>
                <a:latin typeface="Times New Roman" panose="02020603050405020304" pitchFamily="18" charset="0"/>
                <a:cs typeface="Times New Roman" panose="02020603050405020304" pitchFamily="18" charset="0"/>
              </a:rPr>
              <a:t>is materially different. This commences as an unstructured, in-depth interview, with the interviewer also seeking to develop rapport. At this point, the interviewee is given the opportunity to talk freely in relation to the topic area being explored. This is an informant interview, where its conduct is directed by the interviewee talking, with the researcher asking few questions or providing hardly any prompts. However, later in the interview, or more likely, in a subsequent interview(s), more specific and focused probing questions are used.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70834594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89364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604972" y="908205"/>
            <a:ext cx="8977880"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Types of research interview and their link to</a:t>
            </a:r>
          </a:p>
          <a:p>
            <a:r>
              <a:rPr lang="en-US" sz="2800" b="1" dirty="0">
                <a:solidFill>
                  <a:schemeClr val="bg1"/>
                </a:solidFill>
                <a:latin typeface="Times New Roman" panose="02020603050405020304" pitchFamily="18" charset="0"/>
                <a:cs typeface="Times New Roman" panose="02020603050405020304" pitchFamily="18" charset="0"/>
              </a:rPr>
              <a:t>the purpose of research and research strategy</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1949089"/>
            <a:ext cx="10541000" cy="3046988"/>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At this stage, the interview becomes more like a respondent one. These more specific and focused probing questions are used to test an emerging theory or refine a developing explanation that is grounded in the data generated through the initial exploratory interview stage.</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This is the notion of convergence in this approach, where the interviewing process is used to converge on an explanation or grounded theory.</a:t>
            </a:r>
            <a:endParaRPr lang="en-US" sz="2400" b="1"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37921154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89364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604972" y="908205"/>
            <a:ext cx="8977880"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Scope for informal and unstructured interviews in</a:t>
            </a:r>
          </a:p>
          <a:p>
            <a:r>
              <a:rPr lang="en-US" sz="2800" b="1" dirty="0">
                <a:solidFill>
                  <a:schemeClr val="bg1"/>
                </a:solidFill>
                <a:latin typeface="Times New Roman" panose="02020603050405020304" pitchFamily="18" charset="0"/>
                <a:cs typeface="Times New Roman" panose="02020603050405020304" pitchFamily="18" charset="0"/>
              </a:rPr>
              <a:t>participatory research designs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1949089"/>
            <a:ext cx="10541000" cy="4524315"/>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While unstructured interviews are informal in the sense that questions emerge rather than being predetermined and written down beforehand, in most research designs these interviews will nevertheless be pre-arranged so that the interviewer and interviewee agree to meet in a particular place at the specific time for an agreed period.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This suggests a formal arrangement to an informal process. In other research designs, such as those where you participate in the research setting rather than just enter it to conduct a pre-arranged interview or number of interviews, your scope to conduct interviews more spontaneously will be increased.  Your scope to conduct interviews more spontaneously may also be related to your role as an internal or practitioner researcher. </a:t>
            </a:r>
            <a:endParaRPr lang="en-US" sz="2400" b="1"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4357967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46EFB16-892F-BB4D-F650-EF1037FF2C6A}"/>
              </a:ext>
            </a:extLst>
          </p:cNvPr>
          <p:cNvPicPr>
            <a:picLocks noChangeAspect="1"/>
          </p:cNvPicPr>
          <p:nvPr/>
        </p:nvPicPr>
        <p:blipFill>
          <a:blip r:embed="rId2"/>
          <a:stretch>
            <a:fillRect/>
          </a:stretch>
        </p:blipFill>
        <p:spPr>
          <a:xfrm>
            <a:off x="2590058" y="826265"/>
            <a:ext cx="7011884" cy="5205469"/>
          </a:xfrm>
          <a:prstGeom prst="rect">
            <a:avLst/>
          </a:prstGeom>
        </p:spPr>
      </p:pic>
    </p:spTree>
    <p:extLst>
      <p:ext uri="{BB962C8B-B14F-4D97-AF65-F5344CB8AC3E}">
        <p14:creationId xmlns:p14="http://schemas.microsoft.com/office/powerpoint/2010/main" val="194095033"/>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89364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604972" y="908205"/>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Links to the purpose of research and research strategy</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1949089"/>
            <a:ext cx="10541000" cy="4524315"/>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Each type of research interview outlined above has a distinct purpose.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Structured, standardized interviews are normally used to gather data which will then be the subject of quantitative analysis, for example as part of a survey strategy.</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Semi-structured and in-depth interviews are used to gather data which are normally analyzed qualitatively, for example as part of a case study or Grounded Theory strategy.</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These data are likely to be used not only to understand the ‘what’ and the ‘how’, but also to place more emphasis on ‘why’.</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31635106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240E6BD-5BBF-B415-29C0-75FE29DA7EBA}"/>
              </a:ext>
            </a:extLst>
          </p:cNvPr>
          <p:cNvPicPr>
            <a:picLocks noChangeAspect="1"/>
          </p:cNvPicPr>
          <p:nvPr/>
        </p:nvPicPr>
        <p:blipFill>
          <a:blip r:embed="rId2"/>
          <a:stretch>
            <a:fillRect/>
          </a:stretch>
        </p:blipFill>
        <p:spPr>
          <a:xfrm>
            <a:off x="668741" y="1914993"/>
            <a:ext cx="10854517" cy="3028013"/>
          </a:xfrm>
          <a:prstGeom prst="rect">
            <a:avLst/>
          </a:prstGeom>
        </p:spPr>
      </p:pic>
    </p:spTree>
    <p:extLst>
      <p:ext uri="{BB962C8B-B14F-4D97-AF65-F5344CB8AC3E}">
        <p14:creationId xmlns:p14="http://schemas.microsoft.com/office/powerpoint/2010/main" val="1200731759"/>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89364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604972" y="908205"/>
            <a:ext cx="8977880"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When to use semi-structured and in-depth</a:t>
            </a:r>
          </a:p>
          <a:p>
            <a:r>
              <a:rPr lang="en-US" sz="2800" b="1" dirty="0">
                <a:solidFill>
                  <a:schemeClr val="bg1"/>
                </a:solidFill>
                <a:latin typeface="Times New Roman" panose="02020603050405020304" pitchFamily="18" charset="0"/>
                <a:cs typeface="Times New Roman" panose="02020603050405020304" pitchFamily="18" charset="0"/>
              </a:rPr>
              <a:t>interviews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1949089"/>
            <a:ext cx="10541000" cy="3416320"/>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There are many situations in which collecting data using a semi-structured or in-depth research interview may be advantageous. These situations can be grouped into four categories: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 the purpose of the research;</a:t>
            </a:r>
          </a:p>
          <a:p>
            <a:r>
              <a:rPr lang="en-US" sz="2400" dirty="0">
                <a:solidFill>
                  <a:srgbClr val="2D3956"/>
                </a:solidFill>
                <a:latin typeface="Times New Roman" panose="02020603050405020304" pitchFamily="18" charset="0"/>
                <a:cs typeface="Times New Roman" panose="02020603050405020304" pitchFamily="18" charset="0"/>
              </a:rPr>
              <a:t>• the importance of establishing personal contact;</a:t>
            </a:r>
          </a:p>
          <a:p>
            <a:r>
              <a:rPr lang="en-US" sz="2400" dirty="0">
                <a:solidFill>
                  <a:srgbClr val="2D3956"/>
                </a:solidFill>
                <a:latin typeface="Times New Roman" panose="02020603050405020304" pitchFamily="18" charset="0"/>
                <a:cs typeface="Times New Roman" panose="02020603050405020304" pitchFamily="18" charset="0"/>
              </a:rPr>
              <a:t>• the nature of the data collection questions;</a:t>
            </a:r>
          </a:p>
          <a:p>
            <a:r>
              <a:rPr lang="en-US" sz="2400" dirty="0">
                <a:solidFill>
                  <a:srgbClr val="2D3956"/>
                </a:solidFill>
                <a:latin typeface="Times New Roman" panose="02020603050405020304" pitchFamily="18" charset="0"/>
                <a:cs typeface="Times New Roman" panose="02020603050405020304" pitchFamily="18" charset="0"/>
              </a:rPr>
              <a:t>• length of time required and completeness of the process.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2339970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18BA1C8-36BF-33E3-7AC1-05D14FCF77BC}"/>
              </a:ext>
            </a:extLst>
          </p:cNvPr>
          <p:cNvPicPr>
            <a:picLocks noChangeAspect="1"/>
          </p:cNvPicPr>
          <p:nvPr/>
        </p:nvPicPr>
        <p:blipFill>
          <a:blip r:embed="rId2"/>
          <a:stretch>
            <a:fillRect/>
          </a:stretch>
        </p:blipFill>
        <p:spPr>
          <a:xfrm>
            <a:off x="652022" y="954180"/>
            <a:ext cx="10887955" cy="4668356"/>
          </a:xfrm>
          <a:prstGeom prst="rect">
            <a:avLst/>
          </a:prstGeom>
        </p:spPr>
      </p:pic>
    </p:spTree>
    <p:extLst>
      <p:ext uri="{BB962C8B-B14F-4D97-AF65-F5344CB8AC3E}">
        <p14:creationId xmlns:p14="http://schemas.microsoft.com/office/powerpoint/2010/main" val="3990830471"/>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89364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604972" y="908205"/>
            <a:ext cx="8977880"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Data quality issues associated with </a:t>
            </a:r>
            <a:r>
              <a:rPr lang="en-US" sz="2800" b="1" dirty="0" err="1">
                <a:solidFill>
                  <a:schemeClr val="bg1"/>
                </a:solidFill>
                <a:latin typeface="Times New Roman" panose="02020603050405020304" pitchFamily="18" charset="0"/>
                <a:cs typeface="Times New Roman" panose="02020603050405020304" pitchFamily="18" charset="0"/>
              </a:rPr>
              <a:t>semistructured</a:t>
            </a:r>
            <a:endParaRPr lang="en-US" sz="2800" b="1" dirty="0">
              <a:solidFill>
                <a:schemeClr val="bg1"/>
              </a:solidFill>
              <a:latin typeface="Times New Roman" panose="02020603050405020304" pitchFamily="18" charset="0"/>
              <a:cs typeface="Times New Roman" panose="02020603050405020304" pitchFamily="18" charset="0"/>
            </a:endParaRPr>
          </a:p>
          <a:p>
            <a:r>
              <a:rPr lang="en-US" sz="2800" b="1" dirty="0">
                <a:solidFill>
                  <a:schemeClr val="bg1"/>
                </a:solidFill>
                <a:latin typeface="Times New Roman" panose="02020603050405020304" pitchFamily="18" charset="0"/>
                <a:cs typeface="Times New Roman" panose="02020603050405020304" pitchFamily="18" charset="0"/>
              </a:rPr>
              <a:t>and in-depth interviews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1949089"/>
            <a:ext cx="10541000" cy="3785652"/>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Data quality issues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Your preparation for and conduct of these interviews will be influenced by the</a:t>
            </a:r>
          </a:p>
          <a:p>
            <a:r>
              <a:rPr lang="en-US" sz="2400" dirty="0">
                <a:solidFill>
                  <a:srgbClr val="2D3956"/>
                </a:solidFill>
                <a:latin typeface="Times New Roman" panose="02020603050405020304" pitchFamily="18" charset="0"/>
                <a:cs typeface="Times New Roman" panose="02020603050405020304" pitchFamily="18" charset="0"/>
              </a:rPr>
              <a:t>need to ensure data quality.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 reliability/dependability;</a:t>
            </a:r>
          </a:p>
          <a:p>
            <a:r>
              <a:rPr lang="en-US" sz="2400" dirty="0">
                <a:solidFill>
                  <a:srgbClr val="2D3956"/>
                </a:solidFill>
                <a:latin typeface="Times New Roman" panose="02020603050405020304" pitchFamily="18" charset="0"/>
                <a:cs typeface="Times New Roman" panose="02020603050405020304" pitchFamily="18" charset="0"/>
              </a:rPr>
              <a:t>• forms of bias;</a:t>
            </a:r>
          </a:p>
          <a:p>
            <a:r>
              <a:rPr lang="en-US" sz="2400" dirty="0">
                <a:solidFill>
                  <a:srgbClr val="2D3956"/>
                </a:solidFill>
                <a:latin typeface="Times New Roman" panose="02020603050405020304" pitchFamily="18" charset="0"/>
                <a:cs typeface="Times New Roman" panose="02020603050405020304" pitchFamily="18" charset="0"/>
              </a:rPr>
              <a:t>• cultural differences;</a:t>
            </a:r>
          </a:p>
          <a:p>
            <a:r>
              <a:rPr lang="en-US" sz="2400" dirty="0">
                <a:solidFill>
                  <a:srgbClr val="2D3956"/>
                </a:solidFill>
                <a:latin typeface="Times New Roman" panose="02020603050405020304" pitchFamily="18" charset="0"/>
                <a:cs typeface="Times New Roman" panose="02020603050405020304" pitchFamily="18" charset="0"/>
              </a:rPr>
              <a:t>• </a:t>
            </a:r>
            <a:r>
              <a:rPr lang="en-US" sz="2400" dirty="0" err="1">
                <a:solidFill>
                  <a:srgbClr val="2D3956"/>
                </a:solidFill>
                <a:latin typeface="Times New Roman" panose="02020603050405020304" pitchFamily="18" charset="0"/>
                <a:cs typeface="Times New Roman" panose="02020603050405020304" pitchFamily="18" charset="0"/>
              </a:rPr>
              <a:t>generalisability</a:t>
            </a:r>
            <a:r>
              <a:rPr lang="en-US" sz="2400" dirty="0">
                <a:solidFill>
                  <a:srgbClr val="2D3956"/>
                </a:solidFill>
                <a:latin typeface="Times New Roman" panose="02020603050405020304" pitchFamily="18" charset="0"/>
                <a:cs typeface="Times New Roman" panose="02020603050405020304" pitchFamily="18" charset="0"/>
              </a:rPr>
              <a:t>/transferability;</a:t>
            </a:r>
          </a:p>
          <a:p>
            <a:r>
              <a:rPr lang="en-US" sz="2400" dirty="0">
                <a:solidFill>
                  <a:srgbClr val="2D3956"/>
                </a:solidFill>
                <a:latin typeface="Times New Roman" panose="02020603050405020304" pitchFamily="18" charset="0"/>
                <a:cs typeface="Times New Roman" panose="02020603050405020304" pitchFamily="18" charset="0"/>
              </a:rPr>
              <a:t>• validity/credibility.</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49331135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89364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604972" y="908205"/>
            <a:ext cx="8977880"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Data quality issues associated with </a:t>
            </a:r>
            <a:r>
              <a:rPr lang="en-US" sz="2800" b="1" dirty="0" err="1">
                <a:solidFill>
                  <a:schemeClr val="bg1"/>
                </a:solidFill>
                <a:latin typeface="Times New Roman" panose="02020603050405020304" pitchFamily="18" charset="0"/>
                <a:cs typeface="Times New Roman" panose="02020603050405020304" pitchFamily="18" charset="0"/>
              </a:rPr>
              <a:t>semistructured</a:t>
            </a:r>
            <a:endParaRPr lang="en-US" sz="2800" b="1" dirty="0">
              <a:solidFill>
                <a:schemeClr val="bg1"/>
              </a:solidFill>
              <a:latin typeface="Times New Roman" panose="02020603050405020304" pitchFamily="18" charset="0"/>
              <a:cs typeface="Times New Roman" panose="02020603050405020304" pitchFamily="18" charset="0"/>
            </a:endParaRPr>
          </a:p>
          <a:p>
            <a:r>
              <a:rPr lang="en-US" sz="2800" b="1" dirty="0">
                <a:solidFill>
                  <a:schemeClr val="bg1"/>
                </a:solidFill>
                <a:latin typeface="Times New Roman" panose="02020603050405020304" pitchFamily="18" charset="0"/>
                <a:cs typeface="Times New Roman" panose="02020603050405020304" pitchFamily="18" charset="0"/>
              </a:rPr>
              <a:t>and in-depth interviews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1949089"/>
            <a:ext cx="10541000" cy="3416320"/>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The lack of standardization in semi-structured and in-depth interviews can lead to</a:t>
            </a:r>
          </a:p>
          <a:p>
            <a:r>
              <a:rPr lang="en-US" sz="2400" dirty="0">
                <a:solidFill>
                  <a:srgbClr val="2D3956"/>
                </a:solidFill>
                <a:latin typeface="Times New Roman" panose="02020603050405020304" pitchFamily="18" charset="0"/>
                <a:cs typeface="Times New Roman" panose="02020603050405020304" pitchFamily="18" charset="0"/>
              </a:rPr>
              <a:t>concerns about reliability/dependability. In relation to qualitative research, this is concerned with whether alternative researchers would reveal similar information.</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concern about reliability/dependability in these types of interview is also related to issues of bias. There are three types of potential bias to consider. The first of these is related to </a:t>
            </a:r>
            <a:r>
              <a:rPr lang="en-US" sz="2400" b="1" dirty="0">
                <a:solidFill>
                  <a:srgbClr val="2D3956"/>
                </a:solidFill>
                <a:latin typeface="Times New Roman" panose="02020603050405020304" pitchFamily="18" charset="0"/>
                <a:cs typeface="Times New Roman" panose="02020603050405020304" pitchFamily="18" charset="0"/>
              </a:rPr>
              <a:t>interviewer bias</a:t>
            </a:r>
            <a:r>
              <a:rPr lang="en-US" sz="2400" dirty="0">
                <a:solidFill>
                  <a:srgbClr val="2D3956"/>
                </a:solidFill>
                <a:latin typeface="Times New Roman" panose="02020603050405020304" pitchFamily="18" charset="0"/>
                <a:cs typeface="Times New Roman" panose="02020603050405020304" pitchFamily="18" charset="0"/>
              </a:rPr>
              <a:t>. This is where the comments, tone or non-verbal behavior of the interviewer creates bias in the way that interviewees respond to the questions being asked.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80074415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89364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604972" y="908205"/>
            <a:ext cx="8977880"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Data quality issues associated with </a:t>
            </a:r>
            <a:r>
              <a:rPr lang="en-US" sz="2800" b="1" dirty="0" err="1">
                <a:solidFill>
                  <a:schemeClr val="bg1"/>
                </a:solidFill>
                <a:latin typeface="Times New Roman" panose="02020603050405020304" pitchFamily="18" charset="0"/>
                <a:cs typeface="Times New Roman" panose="02020603050405020304" pitchFamily="18" charset="0"/>
              </a:rPr>
              <a:t>semistructured</a:t>
            </a:r>
            <a:endParaRPr lang="en-US" sz="2800" b="1" dirty="0">
              <a:solidFill>
                <a:schemeClr val="bg1"/>
              </a:solidFill>
              <a:latin typeface="Times New Roman" panose="02020603050405020304" pitchFamily="18" charset="0"/>
              <a:cs typeface="Times New Roman" panose="02020603050405020304" pitchFamily="18" charset="0"/>
            </a:endParaRPr>
          </a:p>
          <a:p>
            <a:r>
              <a:rPr lang="en-US" sz="2800" b="1" dirty="0">
                <a:solidFill>
                  <a:schemeClr val="bg1"/>
                </a:solidFill>
                <a:latin typeface="Times New Roman" panose="02020603050405020304" pitchFamily="18" charset="0"/>
                <a:cs typeface="Times New Roman" panose="02020603050405020304" pitchFamily="18" charset="0"/>
              </a:rPr>
              <a:t>and in-depth interviews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1949089"/>
            <a:ext cx="10541000" cy="4893647"/>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This may be because you attempt to impose your own beliefs and frame of reference through the questions that you ask.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It is also possible that you will demonstrate bias in the way you interpret responses. Where you are unable to gain interviewees’ trust, or perhaps where your personal credibility is seen to be lacking, the value of the data given may also be limited, raising doubts about its validity and reliability.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Related to this </a:t>
            </a:r>
            <a:r>
              <a:rPr lang="en-US" sz="2400" b="1" dirty="0">
                <a:solidFill>
                  <a:srgbClr val="2D3956"/>
                </a:solidFill>
                <a:latin typeface="Times New Roman" panose="02020603050405020304" pitchFamily="18" charset="0"/>
                <a:cs typeface="Times New Roman" panose="02020603050405020304" pitchFamily="18" charset="0"/>
              </a:rPr>
              <a:t>is interviewee or response bias </a:t>
            </a:r>
            <a:r>
              <a:rPr lang="en-US" sz="2400" dirty="0">
                <a:solidFill>
                  <a:srgbClr val="2D3956"/>
                </a:solidFill>
                <a:latin typeface="Times New Roman" panose="02020603050405020304" pitchFamily="18" charset="0"/>
                <a:cs typeface="Times New Roman" panose="02020603050405020304" pitchFamily="18" charset="0"/>
              </a:rPr>
              <a:t>. This type of bias can be caused by</a:t>
            </a:r>
          </a:p>
          <a:p>
            <a:r>
              <a:rPr lang="en-US" sz="2400" dirty="0">
                <a:solidFill>
                  <a:srgbClr val="2D3956"/>
                </a:solidFill>
                <a:latin typeface="Times New Roman" panose="02020603050405020304" pitchFamily="18" charset="0"/>
                <a:cs typeface="Times New Roman" panose="02020603050405020304" pitchFamily="18" charset="0"/>
              </a:rPr>
              <a:t>interviewees’ perceptions about the interviewer, or perceived interviewer bias. However, the cause of this type of bias may not be linked to perceptions of the interviewer. Taking part in an interview is an intrusive process. This is especially true in the case of in-depth</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0056451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89364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604972" y="908205"/>
            <a:ext cx="8977880"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Data quality issues associated with </a:t>
            </a:r>
            <a:r>
              <a:rPr lang="en-US" sz="2800" b="1" dirty="0" err="1">
                <a:solidFill>
                  <a:schemeClr val="bg1"/>
                </a:solidFill>
                <a:latin typeface="Times New Roman" panose="02020603050405020304" pitchFamily="18" charset="0"/>
                <a:cs typeface="Times New Roman" panose="02020603050405020304" pitchFamily="18" charset="0"/>
              </a:rPr>
              <a:t>semistructured</a:t>
            </a:r>
            <a:endParaRPr lang="en-US" sz="2800" b="1" dirty="0">
              <a:solidFill>
                <a:schemeClr val="bg1"/>
              </a:solidFill>
              <a:latin typeface="Times New Roman" panose="02020603050405020304" pitchFamily="18" charset="0"/>
              <a:cs typeface="Times New Roman" panose="02020603050405020304" pitchFamily="18" charset="0"/>
            </a:endParaRPr>
          </a:p>
          <a:p>
            <a:r>
              <a:rPr lang="en-US" sz="2800" b="1" dirty="0">
                <a:solidFill>
                  <a:schemeClr val="bg1"/>
                </a:solidFill>
                <a:latin typeface="Times New Roman" panose="02020603050405020304" pitchFamily="18" charset="0"/>
                <a:cs typeface="Times New Roman" panose="02020603050405020304" pitchFamily="18" charset="0"/>
              </a:rPr>
              <a:t>and in-depth interviews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1949089"/>
            <a:ext cx="10541000" cy="4893647"/>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However, the cause of this type of bias may not be linked to perceptions of the interviewer. Taking part in an interview is an intrusive process. This is especially true in the case of in-depth or semi-structured interviews, where your aim will be to explore events or to seek explanations.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An interviewee may, in principle, be willing to participate but still be sensitive to</a:t>
            </a:r>
          </a:p>
          <a:p>
            <a:r>
              <a:rPr lang="en-US" sz="2400" dirty="0">
                <a:solidFill>
                  <a:srgbClr val="2D3956"/>
                </a:solidFill>
                <a:latin typeface="Times New Roman" panose="02020603050405020304" pitchFamily="18" charset="0"/>
                <a:cs typeface="Times New Roman" panose="02020603050405020304" pitchFamily="18" charset="0"/>
              </a:rPr>
              <a:t>the unstructured exploration of certain themes. Interviewees may therefore choose not to reveal and discuss an aspect of a topic that you wish to explore, because this would lead to probing questions that would intrude on sensitive information that they do not wish, or are not empowered, to discuss with you. The outcome of this may be that the interviewee provides only a partial ‘picture’ of the situation that casts himself or herself in a ‘socially desirable’ role, or the organization for which they work in a positive or even negative fashion.</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23713636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89364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604972" y="908205"/>
            <a:ext cx="8977880"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Data quality issues associated with semi-structured</a:t>
            </a:r>
          </a:p>
          <a:p>
            <a:r>
              <a:rPr lang="en-US" sz="2800" b="1" dirty="0">
                <a:solidFill>
                  <a:schemeClr val="bg1"/>
                </a:solidFill>
                <a:latin typeface="Times New Roman" panose="02020603050405020304" pitchFamily="18" charset="0"/>
                <a:cs typeface="Times New Roman" panose="02020603050405020304" pitchFamily="18" charset="0"/>
              </a:rPr>
              <a:t>and in-depth interviews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1949089"/>
            <a:ext cx="10541000" cy="4154984"/>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Bias may also result from the nature of the individuals or organizational participants</a:t>
            </a:r>
          </a:p>
          <a:p>
            <a:r>
              <a:rPr lang="en-US" sz="2400" dirty="0">
                <a:solidFill>
                  <a:srgbClr val="2D3956"/>
                </a:solidFill>
                <a:latin typeface="Times New Roman" panose="02020603050405020304" pitchFamily="18" charset="0"/>
                <a:cs typeface="Times New Roman" panose="02020603050405020304" pitchFamily="18" charset="0"/>
              </a:rPr>
              <a:t>who agree to be interviewed. This is called </a:t>
            </a:r>
            <a:r>
              <a:rPr lang="en-US" sz="2400" b="1" dirty="0">
                <a:solidFill>
                  <a:srgbClr val="2D3956"/>
                </a:solidFill>
                <a:latin typeface="Times New Roman" panose="02020603050405020304" pitchFamily="18" charset="0"/>
                <a:cs typeface="Times New Roman" panose="02020603050405020304" pitchFamily="18" charset="0"/>
              </a:rPr>
              <a:t>participation bias</a:t>
            </a:r>
            <a:r>
              <a:rPr lang="en-US" sz="2400" dirty="0">
                <a:solidFill>
                  <a:srgbClr val="2D3956"/>
                </a:solidFill>
                <a:latin typeface="Times New Roman" panose="02020603050405020304" pitchFamily="18" charset="0"/>
                <a:cs typeface="Times New Roman" panose="02020603050405020304" pitchFamily="18" charset="0"/>
              </a:rPr>
              <a:t>. The amount of</a:t>
            </a:r>
          </a:p>
          <a:p>
            <a:r>
              <a:rPr lang="en-US" sz="2400" dirty="0">
                <a:solidFill>
                  <a:srgbClr val="2D3956"/>
                </a:solidFill>
                <a:latin typeface="Times New Roman" panose="02020603050405020304" pitchFamily="18" charset="0"/>
                <a:cs typeface="Times New Roman" panose="02020603050405020304" pitchFamily="18" charset="0"/>
              </a:rPr>
              <a:t>time required for an interview may result in a reduction in willingness to take part by</a:t>
            </a:r>
          </a:p>
          <a:p>
            <a:r>
              <a:rPr lang="en-US" sz="2400" dirty="0">
                <a:solidFill>
                  <a:srgbClr val="2D3956"/>
                </a:solidFill>
                <a:latin typeface="Times New Roman" panose="02020603050405020304" pitchFamily="18" charset="0"/>
                <a:cs typeface="Times New Roman" panose="02020603050405020304" pitchFamily="18" charset="0"/>
              </a:rPr>
              <a:t>some. This may bias your sample from whom data are collected. This is an issue that you will need to consider carefully and attempt to overcome through the approach taken to sampling.</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Further concerns may arise from cultural differences between the interviewer and</a:t>
            </a:r>
          </a:p>
          <a:p>
            <a:r>
              <a:rPr lang="en-US" sz="2400" dirty="0">
                <a:solidFill>
                  <a:srgbClr val="2D3956"/>
                </a:solidFill>
                <a:latin typeface="Times New Roman" panose="02020603050405020304" pitchFamily="18" charset="0"/>
                <a:cs typeface="Times New Roman" panose="02020603050405020304" pitchFamily="18" charset="0"/>
              </a:rPr>
              <a:t>intended interviewees. The research interview as the product of individualistic</a:t>
            </a:r>
          </a:p>
          <a:p>
            <a:r>
              <a:rPr lang="en-US" sz="2400" dirty="0">
                <a:solidFill>
                  <a:srgbClr val="2D3956"/>
                </a:solidFill>
                <a:latin typeface="Times New Roman" panose="02020603050405020304" pitchFamily="18" charset="0"/>
                <a:cs typeface="Times New Roman" panose="02020603050405020304" pitchFamily="18" charset="0"/>
              </a:rPr>
              <a:t>societies, which may not be so well suited to societies and participants with a different cultural orientation.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82516243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89364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604972" y="908205"/>
            <a:ext cx="8977880"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Data quality issues associated with semi-structured</a:t>
            </a:r>
          </a:p>
          <a:p>
            <a:r>
              <a:rPr lang="en-US" sz="2800" b="1" dirty="0">
                <a:solidFill>
                  <a:schemeClr val="bg1"/>
                </a:solidFill>
                <a:latin typeface="Times New Roman" panose="02020603050405020304" pitchFamily="18" charset="0"/>
                <a:cs typeface="Times New Roman" panose="02020603050405020304" pitchFamily="18" charset="0"/>
              </a:rPr>
              <a:t>and in-depth interviews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1949089"/>
            <a:ext cx="10541000" cy="3046988"/>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research interview makes certain assumptions: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 that it is acceptable to discuss issues with outsiders;</a:t>
            </a:r>
          </a:p>
          <a:p>
            <a:r>
              <a:rPr lang="en-US" sz="2400" dirty="0">
                <a:solidFill>
                  <a:srgbClr val="2D3956"/>
                </a:solidFill>
                <a:latin typeface="Times New Roman" panose="02020603050405020304" pitchFamily="18" charset="0"/>
                <a:cs typeface="Times New Roman" panose="02020603050405020304" pitchFamily="18" charset="0"/>
              </a:rPr>
              <a:t>• that issues may be considered public and able to be discussed rather than being kept private and restricted;</a:t>
            </a:r>
          </a:p>
          <a:p>
            <a:r>
              <a:rPr lang="en-US" sz="2400" dirty="0">
                <a:solidFill>
                  <a:srgbClr val="2D3956"/>
                </a:solidFill>
                <a:latin typeface="Times New Roman" panose="02020603050405020304" pitchFamily="18" charset="0"/>
                <a:cs typeface="Times New Roman" panose="02020603050405020304" pitchFamily="18" charset="0"/>
              </a:rPr>
              <a:t>• that it is permissible for a person to hold independent views and to speak as an</a:t>
            </a:r>
          </a:p>
          <a:p>
            <a:r>
              <a:rPr lang="en-US" sz="2400" dirty="0">
                <a:solidFill>
                  <a:srgbClr val="2D3956"/>
                </a:solidFill>
                <a:latin typeface="Times New Roman" panose="02020603050405020304" pitchFamily="18" charset="0"/>
                <a:cs typeface="Times New Roman" panose="02020603050405020304" pitchFamily="18" charset="0"/>
              </a:rPr>
              <a:t>individual.</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93585520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89364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604972" y="908205"/>
            <a:ext cx="8977880"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Data quality issues associated with semi-structured</a:t>
            </a:r>
          </a:p>
          <a:p>
            <a:r>
              <a:rPr lang="en-US" sz="2800" b="1" dirty="0">
                <a:solidFill>
                  <a:schemeClr val="bg1"/>
                </a:solidFill>
                <a:latin typeface="Times New Roman" panose="02020603050405020304" pitchFamily="18" charset="0"/>
                <a:cs typeface="Times New Roman" panose="02020603050405020304" pitchFamily="18" charset="0"/>
              </a:rPr>
              <a:t>and in-depth interviews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1949089"/>
            <a:ext cx="10541000" cy="3785652"/>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Generalizability/transferability refers to the extent to which the findings of a research study are applicable to other settings. This may be questioned in relation to the statistical generalizability of qualitative research studies where these are based on a small sample.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However, this should not be interpreted as meaning that a qualitative study is intrinsically less valuable than a quantitative study. Such studies are more likely</a:t>
            </a:r>
          </a:p>
          <a:p>
            <a:r>
              <a:rPr lang="en-US" sz="2400" dirty="0">
                <a:solidFill>
                  <a:srgbClr val="2D3956"/>
                </a:solidFill>
                <a:latin typeface="Times New Roman" panose="02020603050405020304" pitchFamily="18" charset="0"/>
                <a:cs typeface="Times New Roman" panose="02020603050405020304" pitchFamily="18" charset="0"/>
              </a:rPr>
              <a:t>to be used to explore and explain and provide insights that can be used to develop theory, rather than to provide statistical generalizations. </a:t>
            </a:r>
          </a:p>
          <a:p>
            <a:endParaRPr lang="en-US" sz="2400" dirty="0">
              <a:solidFill>
                <a:srgbClr val="2D3956"/>
              </a:solidFill>
              <a:latin typeface="Times New Roman" panose="02020603050405020304" pitchFamily="18" charset="0"/>
              <a:cs typeface="Times New Roman" panose="02020603050405020304" pitchFamily="18"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7440071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89364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604972" y="908205"/>
            <a:ext cx="8977880"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Data quality issues associated with semi-structured</a:t>
            </a:r>
          </a:p>
          <a:p>
            <a:r>
              <a:rPr lang="en-US" sz="2800" b="1" dirty="0">
                <a:solidFill>
                  <a:schemeClr val="bg1"/>
                </a:solidFill>
                <a:latin typeface="Times New Roman" panose="02020603050405020304" pitchFamily="18" charset="0"/>
                <a:cs typeface="Times New Roman" panose="02020603050405020304" pitchFamily="18" charset="0"/>
              </a:rPr>
              <a:t>and in-depth interviews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1949089"/>
            <a:ext cx="10541000" cy="3046988"/>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Validity/credibility refers to the extent to which the researcher has gained access to a participant’s knowledge and experience, and is able to infer meanings that the participant intends from the language used by that person.</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The scope to explore meanings during a semi-structured or in-depth interview may</a:t>
            </a:r>
          </a:p>
          <a:p>
            <a:r>
              <a:rPr lang="en-US" sz="2400" dirty="0">
                <a:solidFill>
                  <a:srgbClr val="2D3956"/>
                </a:solidFill>
                <a:latin typeface="Times New Roman" panose="02020603050405020304" pitchFamily="18" charset="0"/>
                <a:cs typeface="Times New Roman" panose="02020603050405020304" pitchFamily="18" charset="0"/>
              </a:rPr>
              <a:t>help to enhance the validity/credibility of the data collected, although forms of bias and cultural differences may impair this outcome.</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15933656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89364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604972" y="908205"/>
            <a:ext cx="8977880"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Preparing for semi-structured or in-depth</a:t>
            </a:r>
          </a:p>
          <a:p>
            <a:r>
              <a:rPr lang="en-US" sz="2800" b="1" dirty="0">
                <a:solidFill>
                  <a:schemeClr val="bg1"/>
                </a:solidFill>
                <a:latin typeface="Times New Roman" panose="02020603050405020304" pitchFamily="18" charset="0"/>
                <a:cs typeface="Times New Roman" panose="02020603050405020304" pitchFamily="18" charset="0"/>
              </a:rPr>
              <a:t>interviews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1949089"/>
            <a:ext cx="10541000" cy="4524315"/>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Like all research methods, the key to a successful interview is careful preparation. When using in-depth or semi-structured interviews, remember the ‘five Ps’: prior planning prevents poor performance. In particular, it is crucial that you plan precisely how you are going to demonstrate your competence and credibility to obtain the confidence of your interviewees and collect quality data.</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In order to ensure data quality, we now consider some key measures that your preparations will need to include. These are:</a:t>
            </a:r>
          </a:p>
          <a:p>
            <a:r>
              <a:rPr lang="en-US" sz="2400" dirty="0">
                <a:solidFill>
                  <a:srgbClr val="2D3956"/>
                </a:solidFill>
                <a:latin typeface="Times New Roman" panose="02020603050405020304" pitchFamily="18" charset="0"/>
                <a:cs typeface="Times New Roman" panose="02020603050405020304" pitchFamily="18" charset="0"/>
              </a:rPr>
              <a:t>• your level of knowledge;</a:t>
            </a:r>
          </a:p>
          <a:p>
            <a:r>
              <a:rPr lang="en-US" sz="2400" dirty="0">
                <a:solidFill>
                  <a:srgbClr val="2D3956"/>
                </a:solidFill>
                <a:latin typeface="Times New Roman" panose="02020603050405020304" pitchFamily="18" charset="0"/>
                <a:cs typeface="Times New Roman" panose="02020603050405020304" pitchFamily="18" charset="0"/>
              </a:rPr>
              <a:t>• developing interview themes and supplying information to the interviewee before the interview;</a:t>
            </a:r>
          </a:p>
          <a:p>
            <a:r>
              <a:rPr lang="en-US" sz="2400" dirty="0">
                <a:solidFill>
                  <a:srgbClr val="2D3956"/>
                </a:solidFill>
                <a:latin typeface="Times New Roman" panose="02020603050405020304" pitchFamily="18" charset="0"/>
                <a:cs typeface="Times New Roman" panose="02020603050405020304" pitchFamily="18" charset="0"/>
              </a:rPr>
              <a:t>• the appropriateness of the intended interview location.</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66631245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04473C9-53E5-47EC-536D-40F41E2A5DCF}"/>
              </a:ext>
            </a:extLst>
          </p:cNvPr>
          <p:cNvPicPr>
            <a:picLocks noChangeAspect="1"/>
          </p:cNvPicPr>
          <p:nvPr/>
        </p:nvPicPr>
        <p:blipFill>
          <a:blip r:embed="rId2"/>
          <a:stretch>
            <a:fillRect/>
          </a:stretch>
        </p:blipFill>
        <p:spPr>
          <a:xfrm>
            <a:off x="1351817" y="1184224"/>
            <a:ext cx="9725974" cy="4601980"/>
          </a:xfrm>
          <a:prstGeom prst="rect">
            <a:avLst/>
          </a:prstGeom>
        </p:spPr>
      </p:pic>
    </p:spTree>
    <p:extLst>
      <p:ext uri="{BB962C8B-B14F-4D97-AF65-F5344CB8AC3E}">
        <p14:creationId xmlns:p14="http://schemas.microsoft.com/office/powerpoint/2010/main" val="3450010738"/>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69EF93B-7FB1-09BF-9CC3-B348CB9C782A}"/>
              </a:ext>
            </a:extLst>
          </p:cNvPr>
          <p:cNvPicPr>
            <a:picLocks noChangeAspect="1"/>
          </p:cNvPicPr>
          <p:nvPr/>
        </p:nvPicPr>
        <p:blipFill>
          <a:blip r:embed="rId2"/>
          <a:stretch>
            <a:fillRect/>
          </a:stretch>
        </p:blipFill>
        <p:spPr>
          <a:xfrm>
            <a:off x="1948721" y="1408380"/>
            <a:ext cx="8529404" cy="4155662"/>
          </a:xfrm>
          <a:prstGeom prst="rect">
            <a:avLst/>
          </a:prstGeom>
        </p:spPr>
      </p:pic>
    </p:spTree>
    <p:extLst>
      <p:ext uri="{BB962C8B-B14F-4D97-AF65-F5344CB8AC3E}">
        <p14:creationId xmlns:p14="http://schemas.microsoft.com/office/powerpoint/2010/main" val="1427972775"/>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B56DF80-45C9-8955-767F-E1F9BA5B4C1A}"/>
              </a:ext>
            </a:extLst>
          </p:cNvPr>
          <p:cNvPicPr>
            <a:picLocks noChangeAspect="1"/>
          </p:cNvPicPr>
          <p:nvPr/>
        </p:nvPicPr>
        <p:blipFill>
          <a:blip r:embed="rId2"/>
          <a:stretch>
            <a:fillRect/>
          </a:stretch>
        </p:blipFill>
        <p:spPr>
          <a:xfrm>
            <a:off x="645022" y="1109272"/>
            <a:ext cx="10762493" cy="4580106"/>
          </a:xfrm>
          <a:prstGeom prst="rect">
            <a:avLst/>
          </a:prstGeom>
        </p:spPr>
      </p:pic>
    </p:spTree>
    <p:extLst>
      <p:ext uri="{BB962C8B-B14F-4D97-AF65-F5344CB8AC3E}">
        <p14:creationId xmlns:p14="http://schemas.microsoft.com/office/powerpoint/2010/main" val="1308367024"/>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CC89A7C-AEF1-38C7-962C-A9F9548748B2}"/>
              </a:ext>
            </a:extLst>
          </p:cNvPr>
          <p:cNvPicPr>
            <a:picLocks noChangeAspect="1"/>
          </p:cNvPicPr>
          <p:nvPr/>
        </p:nvPicPr>
        <p:blipFill>
          <a:blip r:embed="rId2"/>
          <a:stretch>
            <a:fillRect/>
          </a:stretch>
        </p:blipFill>
        <p:spPr>
          <a:xfrm>
            <a:off x="522658" y="749509"/>
            <a:ext cx="10839886" cy="5211484"/>
          </a:xfrm>
          <a:prstGeom prst="rect">
            <a:avLst/>
          </a:prstGeom>
        </p:spPr>
      </p:pic>
    </p:spTree>
    <p:extLst>
      <p:ext uri="{BB962C8B-B14F-4D97-AF65-F5344CB8AC3E}">
        <p14:creationId xmlns:p14="http://schemas.microsoft.com/office/powerpoint/2010/main" val="3273473802"/>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89364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604972" y="908205"/>
            <a:ext cx="8977880" cy="954107"/>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Conducting semi-structured or in-depth</a:t>
            </a:r>
          </a:p>
          <a:p>
            <a:r>
              <a:rPr lang="en-US" sz="2800" b="1" dirty="0">
                <a:solidFill>
                  <a:schemeClr val="bg1"/>
                </a:solidFill>
                <a:latin typeface="Times New Roman" panose="02020603050405020304" pitchFamily="18" charset="0"/>
                <a:cs typeface="Times New Roman" panose="02020603050405020304" pitchFamily="18" charset="0"/>
              </a:rPr>
              <a:t>interviews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1949089"/>
            <a:ext cx="10541000" cy="4154984"/>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These aspects relate to the:</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 appropriateness of your appearance at the interview;</a:t>
            </a:r>
          </a:p>
          <a:p>
            <a:r>
              <a:rPr lang="en-US" sz="2400" dirty="0">
                <a:solidFill>
                  <a:srgbClr val="2D3956"/>
                </a:solidFill>
                <a:latin typeface="Times New Roman" panose="02020603050405020304" pitchFamily="18" charset="0"/>
                <a:cs typeface="Times New Roman" panose="02020603050405020304" pitchFamily="18" charset="0"/>
              </a:rPr>
              <a:t>• nature of your comments to open the interview;</a:t>
            </a:r>
          </a:p>
          <a:p>
            <a:r>
              <a:rPr lang="en-US" sz="2400" dirty="0">
                <a:solidFill>
                  <a:srgbClr val="2D3956"/>
                </a:solidFill>
                <a:latin typeface="Times New Roman" panose="02020603050405020304" pitchFamily="18" charset="0"/>
                <a:cs typeface="Times New Roman" panose="02020603050405020304" pitchFamily="18" charset="0"/>
              </a:rPr>
              <a:t>• approach to questioning;</a:t>
            </a:r>
          </a:p>
          <a:p>
            <a:r>
              <a:rPr lang="en-US" sz="2400" dirty="0">
                <a:solidFill>
                  <a:srgbClr val="2D3956"/>
                </a:solidFill>
                <a:latin typeface="Times New Roman" panose="02020603050405020304" pitchFamily="18" charset="0"/>
                <a:cs typeface="Times New Roman" panose="02020603050405020304" pitchFamily="18" charset="0"/>
              </a:rPr>
              <a:t>• appropriate use of different types of questions;</a:t>
            </a:r>
          </a:p>
          <a:p>
            <a:r>
              <a:rPr lang="en-US" sz="2400" dirty="0">
                <a:solidFill>
                  <a:srgbClr val="2D3956"/>
                </a:solidFill>
                <a:latin typeface="Times New Roman" panose="02020603050405020304" pitchFamily="18" charset="0"/>
                <a:cs typeface="Times New Roman" panose="02020603050405020304" pitchFamily="18" charset="0"/>
              </a:rPr>
              <a:t>• nature and impact of your behavior during the interview;</a:t>
            </a:r>
          </a:p>
          <a:p>
            <a:r>
              <a:rPr lang="en-US" sz="2400" dirty="0">
                <a:solidFill>
                  <a:srgbClr val="2D3956"/>
                </a:solidFill>
                <a:latin typeface="Times New Roman" panose="02020603050405020304" pitchFamily="18" charset="0"/>
                <a:cs typeface="Times New Roman" panose="02020603050405020304" pitchFamily="18" charset="0"/>
              </a:rPr>
              <a:t>• demonstration of attentive listening skills;</a:t>
            </a:r>
          </a:p>
          <a:p>
            <a:r>
              <a:rPr lang="en-US" sz="2400" dirty="0">
                <a:solidFill>
                  <a:srgbClr val="2D3956"/>
                </a:solidFill>
                <a:latin typeface="Times New Roman" panose="02020603050405020304" pitchFamily="18" charset="0"/>
                <a:cs typeface="Times New Roman" panose="02020603050405020304" pitchFamily="18" charset="0"/>
              </a:rPr>
              <a:t>• scope to summarize and test understanding;</a:t>
            </a:r>
          </a:p>
          <a:p>
            <a:r>
              <a:rPr lang="en-US" sz="2400" dirty="0">
                <a:solidFill>
                  <a:srgbClr val="2D3956"/>
                </a:solidFill>
                <a:latin typeface="Times New Roman" panose="02020603050405020304" pitchFamily="18" charset="0"/>
                <a:cs typeface="Times New Roman" panose="02020603050405020304" pitchFamily="18" charset="0"/>
              </a:rPr>
              <a:t>• dealing with difficult participants;</a:t>
            </a:r>
          </a:p>
          <a:p>
            <a:r>
              <a:rPr lang="en-US" sz="2400" dirty="0">
                <a:solidFill>
                  <a:srgbClr val="2D3956"/>
                </a:solidFill>
                <a:latin typeface="Times New Roman" panose="02020603050405020304" pitchFamily="18" charset="0"/>
                <a:cs typeface="Times New Roman" panose="02020603050405020304" pitchFamily="18" charset="0"/>
              </a:rPr>
              <a:t>• approach to recording data.</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6389065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50FFF43-F70A-75D2-5C35-6B3C62435EA5}"/>
              </a:ext>
            </a:extLst>
          </p:cNvPr>
          <p:cNvPicPr>
            <a:picLocks noChangeAspect="1"/>
          </p:cNvPicPr>
          <p:nvPr/>
        </p:nvPicPr>
        <p:blipFill>
          <a:blip r:embed="rId2"/>
          <a:stretch>
            <a:fillRect/>
          </a:stretch>
        </p:blipFill>
        <p:spPr>
          <a:xfrm>
            <a:off x="732431" y="974362"/>
            <a:ext cx="10710760" cy="4901782"/>
          </a:xfrm>
          <a:prstGeom prst="rect">
            <a:avLst/>
          </a:prstGeom>
        </p:spPr>
      </p:pic>
    </p:spTree>
    <p:extLst>
      <p:ext uri="{BB962C8B-B14F-4D97-AF65-F5344CB8AC3E}">
        <p14:creationId xmlns:p14="http://schemas.microsoft.com/office/powerpoint/2010/main" val="1387411666"/>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2154809-B4A4-6828-4766-ED82BE9BD728}"/>
              </a:ext>
            </a:extLst>
          </p:cNvPr>
          <p:cNvPicPr>
            <a:picLocks noChangeAspect="1"/>
          </p:cNvPicPr>
          <p:nvPr/>
        </p:nvPicPr>
        <p:blipFill>
          <a:blip r:embed="rId2"/>
          <a:stretch>
            <a:fillRect/>
          </a:stretch>
        </p:blipFill>
        <p:spPr>
          <a:xfrm>
            <a:off x="1798820" y="467102"/>
            <a:ext cx="8634333" cy="5951348"/>
          </a:xfrm>
          <a:prstGeom prst="rect">
            <a:avLst/>
          </a:prstGeom>
        </p:spPr>
      </p:pic>
    </p:spTree>
    <p:extLst>
      <p:ext uri="{BB962C8B-B14F-4D97-AF65-F5344CB8AC3E}">
        <p14:creationId xmlns:p14="http://schemas.microsoft.com/office/powerpoint/2010/main" val="2200468090"/>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ABBE39D-EB9D-B774-DC9B-EDB350FD988D}"/>
              </a:ext>
            </a:extLst>
          </p:cNvPr>
          <p:cNvPicPr>
            <a:picLocks noChangeAspect="1"/>
          </p:cNvPicPr>
          <p:nvPr/>
        </p:nvPicPr>
        <p:blipFill>
          <a:blip r:embed="rId2"/>
          <a:stretch>
            <a:fillRect/>
          </a:stretch>
        </p:blipFill>
        <p:spPr>
          <a:xfrm>
            <a:off x="1794261" y="2038662"/>
            <a:ext cx="9356689" cy="3136321"/>
          </a:xfrm>
          <a:prstGeom prst="rect">
            <a:avLst/>
          </a:prstGeom>
        </p:spPr>
      </p:pic>
    </p:spTree>
    <p:extLst>
      <p:ext uri="{BB962C8B-B14F-4D97-AF65-F5344CB8AC3E}">
        <p14:creationId xmlns:p14="http://schemas.microsoft.com/office/powerpoint/2010/main" val="3875173166"/>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945F775-4F6A-D6AF-0C67-B82DF6900665}"/>
              </a:ext>
            </a:extLst>
          </p:cNvPr>
          <p:cNvPicPr>
            <a:picLocks noChangeAspect="1"/>
          </p:cNvPicPr>
          <p:nvPr/>
        </p:nvPicPr>
        <p:blipFill>
          <a:blip r:embed="rId2"/>
          <a:stretch>
            <a:fillRect/>
          </a:stretch>
        </p:blipFill>
        <p:spPr>
          <a:xfrm>
            <a:off x="1106890" y="1199213"/>
            <a:ext cx="10055404" cy="4092315"/>
          </a:xfrm>
          <a:prstGeom prst="rect">
            <a:avLst/>
          </a:prstGeom>
        </p:spPr>
      </p:pic>
    </p:spTree>
    <p:extLst>
      <p:ext uri="{BB962C8B-B14F-4D97-AF65-F5344CB8AC3E}">
        <p14:creationId xmlns:p14="http://schemas.microsoft.com/office/powerpoint/2010/main" val="2052636892"/>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C61A283-EBDD-140B-1CF6-4B91810C012E}"/>
              </a:ext>
            </a:extLst>
          </p:cNvPr>
          <p:cNvPicPr>
            <a:picLocks noChangeAspect="1"/>
          </p:cNvPicPr>
          <p:nvPr/>
        </p:nvPicPr>
        <p:blipFill>
          <a:blip r:embed="rId2"/>
          <a:stretch>
            <a:fillRect/>
          </a:stretch>
        </p:blipFill>
        <p:spPr>
          <a:xfrm>
            <a:off x="2113613" y="145182"/>
            <a:ext cx="7869836" cy="6489354"/>
          </a:xfrm>
          <a:prstGeom prst="rect">
            <a:avLst/>
          </a:prstGeom>
        </p:spPr>
      </p:pic>
    </p:spTree>
    <p:extLst>
      <p:ext uri="{BB962C8B-B14F-4D97-AF65-F5344CB8AC3E}">
        <p14:creationId xmlns:p14="http://schemas.microsoft.com/office/powerpoint/2010/main" val="3907191953"/>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A5CE872-9DCF-46CC-D014-B42CE9ABE353}"/>
              </a:ext>
            </a:extLst>
          </p:cNvPr>
          <p:cNvPicPr>
            <a:picLocks noChangeAspect="1"/>
          </p:cNvPicPr>
          <p:nvPr/>
        </p:nvPicPr>
        <p:blipFill>
          <a:blip r:embed="rId2"/>
          <a:stretch>
            <a:fillRect/>
          </a:stretch>
        </p:blipFill>
        <p:spPr>
          <a:xfrm>
            <a:off x="700930" y="1723869"/>
            <a:ext cx="10096929" cy="3807502"/>
          </a:xfrm>
          <a:prstGeom prst="rect">
            <a:avLst/>
          </a:prstGeom>
        </p:spPr>
      </p:pic>
    </p:spTree>
    <p:extLst>
      <p:ext uri="{BB962C8B-B14F-4D97-AF65-F5344CB8AC3E}">
        <p14:creationId xmlns:p14="http://schemas.microsoft.com/office/powerpoint/2010/main" val="3611900920"/>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29A94D8-7F47-E24D-AAC4-9DB8DE893AFD}"/>
              </a:ext>
            </a:extLst>
          </p:cNvPr>
          <p:cNvPicPr>
            <a:picLocks noChangeAspect="1"/>
          </p:cNvPicPr>
          <p:nvPr/>
        </p:nvPicPr>
        <p:blipFill>
          <a:blip r:embed="rId2"/>
          <a:stretch>
            <a:fillRect/>
          </a:stretch>
        </p:blipFill>
        <p:spPr>
          <a:xfrm>
            <a:off x="3432748" y="149902"/>
            <a:ext cx="4766872" cy="6595672"/>
          </a:xfrm>
          <a:prstGeom prst="rect">
            <a:avLst/>
          </a:prstGeom>
        </p:spPr>
      </p:pic>
    </p:spTree>
    <p:extLst>
      <p:ext uri="{BB962C8B-B14F-4D97-AF65-F5344CB8AC3E}">
        <p14:creationId xmlns:p14="http://schemas.microsoft.com/office/powerpoint/2010/main" val="1422754706"/>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2065F5C-BF9B-184E-F843-FDA8B9F7B032}"/>
              </a:ext>
            </a:extLst>
          </p:cNvPr>
          <p:cNvPicPr>
            <a:picLocks noChangeAspect="1"/>
          </p:cNvPicPr>
          <p:nvPr/>
        </p:nvPicPr>
        <p:blipFill>
          <a:blip r:embed="rId2"/>
          <a:stretch>
            <a:fillRect/>
          </a:stretch>
        </p:blipFill>
        <p:spPr>
          <a:xfrm>
            <a:off x="439613" y="194064"/>
            <a:ext cx="5656387" cy="3826380"/>
          </a:xfrm>
          <a:prstGeom prst="rect">
            <a:avLst/>
          </a:prstGeom>
        </p:spPr>
      </p:pic>
      <p:pic>
        <p:nvPicPr>
          <p:cNvPr id="6" name="Picture 5">
            <a:extLst>
              <a:ext uri="{FF2B5EF4-FFF2-40B4-BE49-F238E27FC236}">
                <a16:creationId xmlns:a16="http://schemas.microsoft.com/office/drawing/2014/main" id="{1C5B5DCB-BCEE-D465-5F8B-09D5A3EFD3DA}"/>
              </a:ext>
            </a:extLst>
          </p:cNvPr>
          <p:cNvPicPr>
            <a:picLocks noChangeAspect="1"/>
          </p:cNvPicPr>
          <p:nvPr/>
        </p:nvPicPr>
        <p:blipFill>
          <a:blip r:embed="rId3"/>
          <a:stretch>
            <a:fillRect/>
          </a:stretch>
        </p:blipFill>
        <p:spPr>
          <a:xfrm>
            <a:off x="6700603" y="67069"/>
            <a:ext cx="4931764" cy="6648524"/>
          </a:xfrm>
          <a:prstGeom prst="rect">
            <a:avLst/>
          </a:prstGeom>
        </p:spPr>
      </p:pic>
    </p:spTree>
    <p:extLst>
      <p:ext uri="{BB962C8B-B14F-4D97-AF65-F5344CB8AC3E}">
        <p14:creationId xmlns:p14="http://schemas.microsoft.com/office/powerpoint/2010/main" val="2015556556"/>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00D3211-94BA-2D1C-1CBE-4D85BFE5EAB9}"/>
              </a:ext>
            </a:extLst>
          </p:cNvPr>
          <p:cNvPicPr>
            <a:picLocks noChangeAspect="1"/>
          </p:cNvPicPr>
          <p:nvPr/>
        </p:nvPicPr>
        <p:blipFill>
          <a:blip r:embed="rId2"/>
          <a:stretch>
            <a:fillRect/>
          </a:stretch>
        </p:blipFill>
        <p:spPr>
          <a:xfrm>
            <a:off x="2998032" y="95974"/>
            <a:ext cx="5846164" cy="6666051"/>
          </a:xfrm>
          <a:prstGeom prst="rect">
            <a:avLst/>
          </a:prstGeom>
        </p:spPr>
      </p:pic>
    </p:spTree>
    <p:extLst>
      <p:ext uri="{BB962C8B-B14F-4D97-AF65-F5344CB8AC3E}">
        <p14:creationId xmlns:p14="http://schemas.microsoft.com/office/powerpoint/2010/main" val="1345018532"/>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89364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604972" y="908205"/>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Focus groups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97860" y="1979070"/>
            <a:ext cx="10541000" cy="3785652"/>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Focus groups are well known because of the way they have been used by political parties to test voter reactions to particular policies and election strategies, and in market research to test reactions to products, as well as being used in academic research.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 focus group, sometimes called a ‘focus group interview’, is a group interview</a:t>
            </a:r>
          </a:p>
          <a:p>
            <a:r>
              <a:rPr lang="en-US" sz="2400" dirty="0">
                <a:solidFill>
                  <a:srgbClr val="2D3956"/>
                </a:solidFill>
                <a:latin typeface="Times New Roman" panose="02020603050405020304" pitchFamily="18" charset="0"/>
                <a:cs typeface="Times New Roman" panose="02020603050405020304" pitchFamily="18" charset="0"/>
              </a:rPr>
              <a:t>that focuses upon a particular issue, product, service or topic by encouraging discussion among participants and the sharing of perceptions in an open and tolerant environment. Participant interaction is a key feature of focus group design, although this focus on enabling interactive discussion is used for two distinct purposes.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82476236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89364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604972" y="908205"/>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Focus groups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1949089"/>
            <a:ext cx="10541000" cy="3416320"/>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Positivist or critical realist researchers use the focus group to encourage interactions</a:t>
            </a:r>
          </a:p>
          <a:p>
            <a:r>
              <a:rPr lang="en-US" sz="2400" dirty="0">
                <a:solidFill>
                  <a:srgbClr val="2D3956"/>
                </a:solidFill>
                <a:latin typeface="Times New Roman" panose="02020603050405020304" pitchFamily="18" charset="0"/>
                <a:cs typeface="Times New Roman" panose="02020603050405020304" pitchFamily="18" charset="0"/>
              </a:rPr>
              <a:t>between participants as an effective means to articulate pre-held views about a particular issue or topic. The aim of using focus groups in this way is to reveal these pre-held views.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Interpretivist researchers use focus groups as a means to construct meanings through</a:t>
            </a:r>
          </a:p>
          <a:p>
            <a:r>
              <a:rPr lang="en-US" sz="2400" dirty="0">
                <a:solidFill>
                  <a:srgbClr val="2D3956"/>
                </a:solidFill>
                <a:latin typeface="Times New Roman" panose="02020603050405020304" pitchFamily="18" charset="0"/>
                <a:cs typeface="Times New Roman" panose="02020603050405020304" pitchFamily="18" charset="0"/>
              </a:rPr>
              <a:t>social interactions and sense making about a topic. The aim of using focus groups for this purpose relates to the ability to analyze how participant interactions and group dynamics lead to the construction of shared meanings.</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4634102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89364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604972" y="908205"/>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Focus groups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1949089"/>
            <a:ext cx="10541000" cy="3046988"/>
          </a:xfrm>
          <a:prstGeom prst="rect">
            <a:avLst/>
          </a:prstGeom>
          <a:noFill/>
        </p:spPr>
        <p:txBody>
          <a:bodyPr wrap="square" rtlCol="0">
            <a:spAutoFit/>
          </a:bodyPr>
          <a:lstStyle/>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If you are running a focus group, you will probably be referred to as the moderator or ‘facilitator’. These two labels emphasize the dual purpose involved in running a focus group, namely to:</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 keep the group within the boundaries of the topic being discussed;</a:t>
            </a:r>
          </a:p>
          <a:p>
            <a:r>
              <a:rPr lang="en-US" sz="2400" dirty="0">
                <a:solidFill>
                  <a:srgbClr val="2D3956"/>
                </a:solidFill>
                <a:latin typeface="Times New Roman" panose="02020603050405020304" pitchFamily="18" charset="0"/>
                <a:cs typeface="Times New Roman" panose="02020603050405020304" pitchFamily="18" charset="0"/>
              </a:rPr>
              <a:t>• generate interest in the topic and encourage discussion, while at the same time not</a:t>
            </a:r>
          </a:p>
          <a:p>
            <a:r>
              <a:rPr lang="en-US" sz="2400" dirty="0">
                <a:solidFill>
                  <a:srgbClr val="2D3956"/>
                </a:solidFill>
                <a:latin typeface="Times New Roman" panose="02020603050405020304" pitchFamily="18" charset="0"/>
                <a:cs typeface="Times New Roman" panose="02020603050405020304" pitchFamily="18" charset="0"/>
              </a:rPr>
              <a:t>leading the group towards any particular opinion.</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2149030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D5F9B40-F5EE-C3C5-3F6B-ED5DF1F1633F}"/>
              </a:ext>
            </a:extLst>
          </p:cNvPr>
          <p:cNvPicPr>
            <a:picLocks noChangeAspect="1"/>
          </p:cNvPicPr>
          <p:nvPr/>
        </p:nvPicPr>
        <p:blipFill>
          <a:blip r:embed="rId2"/>
          <a:stretch>
            <a:fillRect/>
          </a:stretch>
        </p:blipFill>
        <p:spPr>
          <a:xfrm>
            <a:off x="1499016" y="760195"/>
            <a:ext cx="9233941" cy="5360816"/>
          </a:xfrm>
          <a:prstGeom prst="rect">
            <a:avLst/>
          </a:prstGeom>
        </p:spPr>
      </p:pic>
    </p:spTree>
    <p:extLst>
      <p:ext uri="{BB962C8B-B14F-4D97-AF65-F5344CB8AC3E}">
        <p14:creationId xmlns:p14="http://schemas.microsoft.com/office/powerpoint/2010/main" val="206959431"/>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89364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604972" y="908205"/>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Internet-mediated interviews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1949089"/>
            <a:ext cx="10541000" cy="4524315"/>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Interviews may also be conducted electronically via the Internet using mobile or computing technologies. These are collectively referred to as electronic interviews. A distinction is made between electronic interviews conducted in real time (synchronous) and those not conducted in real time (asynchronous).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An asynchronous electronic interview will be conducted through exchanges of text. This will use email or text messaging but will involve gaps in time or delays between the interviewer asking a question and the participant providing an answer.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In this way it is sometimes partly undertaken offline. A synchronous electronic interview will be conducted in real time using email, instant messaging or web conferencing.</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53180633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FEEC078-65B8-B526-659F-60C70E5BA902}"/>
              </a:ext>
            </a:extLst>
          </p:cNvPr>
          <p:cNvPicPr>
            <a:picLocks noChangeAspect="1"/>
          </p:cNvPicPr>
          <p:nvPr/>
        </p:nvPicPr>
        <p:blipFill>
          <a:blip r:embed="rId2"/>
          <a:stretch>
            <a:fillRect/>
          </a:stretch>
        </p:blipFill>
        <p:spPr>
          <a:xfrm>
            <a:off x="855513" y="1858780"/>
            <a:ext cx="9952395" cy="2982060"/>
          </a:xfrm>
          <a:prstGeom prst="rect">
            <a:avLst/>
          </a:prstGeom>
        </p:spPr>
      </p:pic>
    </p:spTree>
    <p:extLst>
      <p:ext uri="{BB962C8B-B14F-4D97-AF65-F5344CB8AC3E}">
        <p14:creationId xmlns:p14="http://schemas.microsoft.com/office/powerpoint/2010/main" val="2054101350"/>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26140" y="1798105"/>
            <a:ext cx="10812720" cy="489364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604972" y="908205"/>
            <a:ext cx="8977880" cy="523220"/>
          </a:xfrm>
          <a:prstGeom prst="rect">
            <a:avLst/>
          </a:prstGeom>
          <a:noFill/>
        </p:spPr>
        <p:txBody>
          <a:bodyPr wrap="square" rtlCol="0">
            <a:spAutoFit/>
          </a:bodyPr>
          <a:lstStyle/>
          <a:p>
            <a:r>
              <a:rPr lang="en-US" sz="2800" b="1" dirty="0">
                <a:solidFill>
                  <a:schemeClr val="bg1"/>
                </a:solidFill>
                <a:latin typeface="Times New Roman" panose="02020603050405020304" pitchFamily="18" charset="0"/>
                <a:cs typeface="Times New Roman" panose="02020603050405020304" pitchFamily="18" charset="0"/>
              </a:rPr>
              <a:t>Visual interviews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25500" y="1924286"/>
            <a:ext cx="10541000" cy="4893647"/>
          </a:xfrm>
          <a:prstGeom prst="rect">
            <a:avLst/>
          </a:prstGeom>
          <a:noFill/>
        </p:spPr>
        <p:txBody>
          <a:bodyPr wrap="square" rtlCol="0">
            <a:spAutoFit/>
          </a:bodyPr>
          <a:lstStyle/>
          <a:p>
            <a:r>
              <a:rPr lang="en-US" sz="2400" dirty="0">
                <a:solidFill>
                  <a:srgbClr val="2D3956"/>
                </a:solidFill>
                <a:latin typeface="Times New Roman" panose="02020603050405020304" pitchFamily="18" charset="0"/>
                <a:cs typeface="Times New Roman" panose="02020603050405020304" pitchFamily="18" charset="0"/>
              </a:rPr>
              <a:t>Most interviews are based on people talking and listening, even though face-to-face</a:t>
            </a:r>
          </a:p>
          <a:p>
            <a:r>
              <a:rPr lang="en-US" sz="2400" dirty="0">
                <a:solidFill>
                  <a:srgbClr val="2D3956"/>
                </a:solidFill>
                <a:latin typeface="Times New Roman" panose="02020603050405020304" pitchFamily="18" charset="0"/>
                <a:cs typeface="Times New Roman" panose="02020603050405020304" pitchFamily="18" charset="0"/>
              </a:rPr>
              <a:t>interviews also contain a visual dimension, where visual cues are used to guide their</a:t>
            </a:r>
          </a:p>
          <a:p>
            <a:r>
              <a:rPr lang="en-US" sz="2400" dirty="0">
                <a:solidFill>
                  <a:srgbClr val="2D3956"/>
                </a:solidFill>
                <a:latin typeface="Times New Roman" panose="02020603050405020304" pitchFamily="18" charset="0"/>
                <a:cs typeface="Times New Roman" panose="02020603050405020304" pitchFamily="18" charset="0"/>
              </a:rPr>
              <a:t>conduct and aid understanding. </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In a </a:t>
            </a:r>
            <a:r>
              <a:rPr lang="en-US" sz="2400" b="1" dirty="0">
                <a:solidFill>
                  <a:srgbClr val="2D3956"/>
                </a:solidFill>
                <a:latin typeface="Times New Roman" panose="02020603050405020304" pitchFamily="18" charset="0"/>
                <a:cs typeface="Times New Roman" panose="02020603050405020304" pitchFamily="18" charset="0"/>
              </a:rPr>
              <a:t>visual interview </a:t>
            </a:r>
            <a:r>
              <a:rPr lang="en-US" sz="2400" dirty="0">
                <a:solidFill>
                  <a:srgbClr val="2D3956"/>
                </a:solidFill>
                <a:latin typeface="Times New Roman" panose="02020603050405020304" pitchFamily="18" charset="0"/>
                <a:cs typeface="Times New Roman" panose="02020603050405020304" pitchFamily="18" charset="0"/>
              </a:rPr>
              <a:t>, visual images are used to elicit interviewee accounts and interpretations and stimulate dialogue. The use of images in these interviews means that the visual becomes fully integrated with the oral and aural in the production of participant meanings.</a:t>
            </a:r>
          </a:p>
          <a:p>
            <a:endParaRPr lang="en-US" sz="2400" dirty="0">
              <a:solidFill>
                <a:srgbClr val="2D3956"/>
              </a:solidFill>
              <a:latin typeface="Times New Roman" panose="02020603050405020304" pitchFamily="18" charset="0"/>
              <a:cs typeface="Times New Roman" panose="02020603050405020304" pitchFamily="18" charset="0"/>
            </a:endParaRPr>
          </a:p>
          <a:p>
            <a:r>
              <a:rPr lang="en-US" sz="2400" dirty="0">
                <a:solidFill>
                  <a:srgbClr val="2D3956"/>
                </a:solidFill>
                <a:latin typeface="Times New Roman" panose="02020603050405020304" pitchFamily="18" charset="0"/>
                <a:cs typeface="Times New Roman" panose="02020603050405020304" pitchFamily="18" charset="0"/>
              </a:rPr>
              <a:t>One approach used in visual interviews is </a:t>
            </a:r>
            <a:r>
              <a:rPr lang="en-US" sz="2400" b="1" dirty="0">
                <a:solidFill>
                  <a:srgbClr val="2D3956"/>
                </a:solidFill>
                <a:latin typeface="Times New Roman" panose="02020603050405020304" pitchFamily="18" charset="0"/>
                <a:cs typeface="Times New Roman" panose="02020603050405020304" pitchFamily="18" charset="0"/>
              </a:rPr>
              <a:t>photo-elicitation</a:t>
            </a:r>
            <a:r>
              <a:rPr lang="en-US" sz="2400" dirty="0">
                <a:solidFill>
                  <a:srgbClr val="2D3956"/>
                </a:solidFill>
                <a:latin typeface="Times New Roman" panose="02020603050405020304" pitchFamily="18" charset="0"/>
                <a:cs typeface="Times New Roman" panose="02020603050405020304" pitchFamily="18" charset="0"/>
              </a:rPr>
              <a:t> . In this technique a participant will be given one or more photographic or digital images to interpret. The participant will be likely to focus on the objects or activity in the image to explain these or this from her or his perspective, constructing meanings related to the image </a:t>
            </a: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6053799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E45642F-1F6B-25A3-A032-ABA107E9015A}"/>
              </a:ext>
            </a:extLst>
          </p:cNvPr>
          <p:cNvPicPr>
            <a:picLocks noChangeAspect="1"/>
          </p:cNvPicPr>
          <p:nvPr/>
        </p:nvPicPr>
        <p:blipFill>
          <a:blip r:embed="rId2"/>
          <a:stretch>
            <a:fillRect/>
          </a:stretch>
        </p:blipFill>
        <p:spPr>
          <a:xfrm>
            <a:off x="1424067" y="766781"/>
            <a:ext cx="9233940" cy="5261798"/>
          </a:xfrm>
          <a:prstGeom prst="rect">
            <a:avLst/>
          </a:prstGeom>
        </p:spPr>
      </p:pic>
    </p:spTree>
    <p:extLst>
      <p:ext uri="{BB962C8B-B14F-4D97-AF65-F5344CB8AC3E}">
        <p14:creationId xmlns:p14="http://schemas.microsoft.com/office/powerpoint/2010/main" val="1966066743"/>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C5C2C09-B969-98E9-8DFB-C56E9AB28DEE}"/>
              </a:ext>
            </a:extLst>
          </p:cNvPr>
          <p:cNvPicPr>
            <a:picLocks noChangeAspect="1"/>
          </p:cNvPicPr>
          <p:nvPr/>
        </p:nvPicPr>
        <p:blipFill>
          <a:blip r:embed="rId2"/>
          <a:stretch>
            <a:fillRect/>
          </a:stretch>
        </p:blipFill>
        <p:spPr>
          <a:xfrm>
            <a:off x="1798820" y="438878"/>
            <a:ext cx="8574373" cy="5966335"/>
          </a:xfrm>
          <a:prstGeom prst="rect">
            <a:avLst/>
          </a:prstGeom>
        </p:spPr>
      </p:pic>
    </p:spTree>
    <p:extLst>
      <p:ext uri="{BB962C8B-B14F-4D97-AF65-F5344CB8AC3E}">
        <p14:creationId xmlns:p14="http://schemas.microsoft.com/office/powerpoint/2010/main" val="453707943"/>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67466" y="485415"/>
            <a:ext cx="2758843" cy="753090"/>
          </a:xfrm>
          <a:prstGeom prst="rect">
            <a:avLst/>
          </a:prstGeom>
        </p:spPr>
      </p:pic>
      <p:pic>
        <p:nvPicPr>
          <p:cNvPr id="4" name="Picture 3">
            <a:extLst>
              <a:ext uri="{FF2B5EF4-FFF2-40B4-BE49-F238E27FC236}">
                <a16:creationId xmlns:a16="http://schemas.microsoft.com/office/drawing/2014/main" id="{B4F11E07-4264-8495-2858-4C5FEEEE25D0}"/>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10" name="TextBox 9">
            <a:extLst>
              <a:ext uri="{FF2B5EF4-FFF2-40B4-BE49-F238E27FC236}">
                <a16:creationId xmlns:a16="http://schemas.microsoft.com/office/drawing/2014/main"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dirty="0">
                <a:solidFill>
                  <a:schemeClr val="bg1"/>
                </a:solidFill>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a16="http://schemas.microsoft.com/office/drawing/2014/main" id="{121B20AF-04F0-22A2-15B6-B1C1AE520C9F}"/>
              </a:ext>
            </a:extLst>
          </p:cNvPr>
          <p:cNvSpPr/>
          <p:nvPr/>
        </p:nvSpPr>
        <p:spPr>
          <a:xfrm>
            <a:off x="1468709" y="1526062"/>
            <a:ext cx="9473666" cy="4142390"/>
          </a:xfrm>
          <a:prstGeom prst="rect">
            <a:avLst/>
          </a:prstGeom>
          <a:blipFill dpi="0" rotWithShape="1">
            <a:blip r:embed="rId8"/>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3450</TotalTime>
  <Words>8211</Words>
  <Application>Microsoft Office PowerPoint</Application>
  <PresentationFormat>Widescreen</PresentationFormat>
  <Paragraphs>699</Paragraphs>
  <Slides>113</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113</vt:i4>
      </vt:variant>
    </vt:vector>
  </HeadingPairs>
  <TitlesOfParts>
    <vt:vector size="118"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Ahmed  Rageh</cp:lastModifiedBy>
  <cp:revision>287</cp:revision>
  <dcterms:created xsi:type="dcterms:W3CDTF">2023-04-29T09:08:23Z</dcterms:created>
  <dcterms:modified xsi:type="dcterms:W3CDTF">2023-11-09T11:52:26Z</dcterms:modified>
</cp:coreProperties>
</file>