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526" r:id="rId2"/>
    <p:sldId id="527" r:id="rId3"/>
    <p:sldId id="549" r:id="rId4"/>
    <p:sldId id="489" r:id="rId5"/>
    <p:sldId id="630" r:id="rId6"/>
    <p:sldId id="582" r:id="rId7"/>
    <p:sldId id="622" r:id="rId8"/>
    <p:sldId id="631" r:id="rId9"/>
    <p:sldId id="595" r:id="rId10"/>
    <p:sldId id="633" r:id="rId11"/>
    <p:sldId id="632" r:id="rId12"/>
    <p:sldId id="546" r:id="rId13"/>
    <p:sldId id="634" r:id="rId14"/>
    <p:sldId id="635" r:id="rId15"/>
    <p:sldId id="636" r:id="rId16"/>
    <p:sldId id="637" r:id="rId17"/>
    <p:sldId id="638" r:id="rId18"/>
    <p:sldId id="640" r:id="rId19"/>
    <p:sldId id="639" r:id="rId20"/>
    <p:sldId id="641" r:id="rId21"/>
    <p:sldId id="642" r:id="rId22"/>
    <p:sldId id="643" r:id="rId23"/>
    <p:sldId id="644" r:id="rId24"/>
    <p:sldId id="645" r:id="rId25"/>
    <p:sldId id="646" r:id="rId26"/>
    <p:sldId id="647" r:id="rId27"/>
    <p:sldId id="612" r:id="rId28"/>
    <p:sldId id="648" r:id="rId29"/>
    <p:sldId id="649" r:id="rId30"/>
    <p:sldId id="650" r:id="rId31"/>
    <p:sldId id="651" r:id="rId32"/>
    <p:sldId id="658" r:id="rId33"/>
    <p:sldId id="652" r:id="rId34"/>
    <p:sldId id="659" r:id="rId35"/>
    <p:sldId id="653" r:id="rId36"/>
    <p:sldId id="655" r:id="rId37"/>
    <p:sldId id="654" r:id="rId38"/>
    <p:sldId id="656" r:id="rId39"/>
    <p:sldId id="65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6"/>
            <p14:sldId id="527"/>
            <p14:sldId id="549"/>
            <p14:sldId id="489"/>
            <p14:sldId id="630"/>
            <p14:sldId id="582"/>
            <p14:sldId id="622"/>
            <p14:sldId id="631"/>
            <p14:sldId id="595"/>
            <p14:sldId id="633"/>
            <p14:sldId id="632"/>
            <p14:sldId id="546"/>
            <p14:sldId id="634"/>
            <p14:sldId id="635"/>
            <p14:sldId id="636"/>
            <p14:sldId id="637"/>
            <p14:sldId id="638"/>
            <p14:sldId id="640"/>
            <p14:sldId id="639"/>
            <p14:sldId id="641"/>
            <p14:sldId id="642"/>
            <p14:sldId id="643"/>
            <p14:sldId id="644"/>
            <p14:sldId id="645"/>
            <p14:sldId id="646"/>
            <p14:sldId id="647"/>
            <p14:sldId id="612"/>
            <p14:sldId id="648"/>
            <p14:sldId id="649"/>
            <p14:sldId id="650"/>
            <p14:sldId id="651"/>
            <p14:sldId id="658"/>
            <p14:sldId id="652"/>
            <p14:sldId id="659"/>
            <p14:sldId id="653"/>
            <p14:sldId id="655"/>
            <p14:sldId id="654"/>
            <p14:sldId id="656"/>
            <p14:sldId id="65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2" autoAdjust="0"/>
    <p:restoredTop sz="93738" autoAdjust="0"/>
  </p:normalViewPr>
  <p:slideViewPr>
    <p:cSldViewPr snapToGrid="0">
      <p:cViewPr varScale="1">
        <p:scale>
          <a:sx n="78" d="100"/>
          <a:sy n="78" d="100"/>
        </p:scale>
        <p:origin x="840"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15600" y="593367"/>
            <a:ext cx="11360800" cy="7635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9" name="Shape 19"/>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sz="1600">
                <a:solidFill>
                  <a:schemeClr val="tx1"/>
                </a:solidFill>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1"/>
            <a:endParaRPr dirty="0"/>
          </a:p>
        </p:txBody>
      </p:sp>
      <p:sp>
        <p:nvSpPr>
          <p:cNvPr id="20" name="Shape 20"/>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sz="1200"/>
            </a:lvl1pPr>
            <a:lvl2pPr lvl="1">
              <a:buNone/>
              <a:defRPr sz="1200"/>
            </a:lvl2pPr>
            <a:lvl3pPr lvl="2">
              <a:buNone/>
              <a:defRPr sz="1200"/>
            </a:lvl3pPr>
            <a:lvl4pPr lvl="3">
              <a:buNone/>
              <a:defRPr sz="1200"/>
            </a:lvl4pPr>
            <a:lvl5pPr lvl="4">
              <a:buNone/>
              <a:defRPr sz="1200"/>
            </a:lvl5pPr>
            <a:lvl6pPr lvl="5">
              <a:buNone/>
              <a:defRPr sz="1200"/>
            </a:lvl6pPr>
            <a:lvl7pPr lvl="6">
              <a:buNone/>
              <a:defRPr sz="1200"/>
            </a:lvl7pPr>
            <a:lvl8pPr lvl="7">
              <a:buNone/>
              <a:defRPr sz="1200"/>
            </a:lvl8pPr>
            <a:lvl9pPr lvl="8">
              <a:buNone/>
              <a:defRPr sz="1200"/>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4"/>
        <p:cNvGrpSpPr/>
        <p:nvPr/>
      </p:nvGrpSpPr>
      <p:grpSpPr>
        <a:xfrm>
          <a:off x="0" y="0"/>
          <a:ext cx="0" cy="0"/>
          <a:chOff x="0" y="0"/>
          <a:chExt cx="0" cy="0"/>
        </a:xfrm>
      </p:grpSpPr>
      <p:sp>
        <p:nvSpPr>
          <p:cNvPr id="15" name="Shape 15"/>
          <p:cNvSpPr txBox="1">
            <a:spLocks noGrp="1"/>
          </p:cNvSpPr>
          <p:nvPr>
            <p:ph type="title"/>
          </p:nvPr>
        </p:nvSpPr>
        <p:spPr>
          <a:xfrm>
            <a:off x="415600" y="2867800"/>
            <a:ext cx="11360800" cy="11223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6" name="Shape 1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 id="2147483668" r:id="rId16"/>
    <p:sldLayoutId id="214748366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7.svg"/><Relationship Id="rId2" Type="http://schemas.openxmlformats.org/officeDocument/2006/relationships/image" Target="../media/image15.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Prof. </a:t>
            </a:r>
            <a:r>
              <a:rPr lang="en-US" sz="2400" dirty="0" err="1">
                <a:latin typeface="Times New Roman" panose="02020603050405020304" pitchFamily="18" charset="0"/>
                <a:cs typeface="Times New Roman" panose="02020603050405020304" pitchFamily="18" charset="0"/>
              </a:rPr>
              <a:t>Shereen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Taie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21674" y="2365980"/>
            <a:ext cx="5878084"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Creative and Scientific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4030206"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CRE252</a:t>
            </a:r>
          </a:p>
          <a:p>
            <a:r>
              <a:rPr lang="en-US" sz="2000" dirty="0">
                <a:latin typeface="Times New Roman" panose="02020603050405020304" pitchFamily="18" charset="0"/>
                <a:cs typeface="Times New Roman" panose="02020603050405020304" pitchFamily="18" charset="0"/>
              </a:rPr>
              <a:t>Information Technology Department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658344" cy="2123658"/>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Creative and Scientific</a:t>
            </a:r>
          </a:p>
          <a:p>
            <a:r>
              <a:rPr lang="en-US" sz="4400" b="1" dirty="0">
                <a:solidFill>
                  <a:srgbClr val="00B0F0"/>
                </a:solidFill>
                <a:latin typeface="Times New Roman" panose="02020603050405020304" pitchFamily="18" charset="0"/>
                <a:cs typeface="Times New Roman" panose="02020603050405020304" pitchFamily="18" charset="0"/>
              </a:rPr>
              <a:t> Thinking</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94524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CRE252</a:t>
            </a:r>
          </a:p>
          <a:p>
            <a:r>
              <a:rPr lang="en-US" sz="2000" dirty="0">
                <a:latin typeface="Times New Roman" panose="02020603050405020304" pitchFamily="18" charset="0"/>
                <a:cs typeface="Times New Roman" panose="02020603050405020304" pitchFamily="18" charset="0"/>
              </a:rPr>
              <a:t>Information Technology Department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Prof. </a:t>
            </a:r>
            <a:r>
              <a:rPr lang="en-US" sz="2800" b="1" dirty="0" err="1">
                <a:solidFill>
                  <a:srgbClr val="00B0F0"/>
                </a:solidFill>
                <a:latin typeface="Times New Roman" panose="02020603050405020304" pitchFamily="18" charset="0"/>
                <a:cs typeface="Times New Roman" panose="02020603050405020304" pitchFamily="18" charset="0"/>
              </a:rPr>
              <a:t>Shereen</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Taie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69133"/>
            <a:ext cx="11360800" cy="763500"/>
          </a:xfrm>
        </p:spPr>
        <p:txBody>
          <a:bodyPr>
            <a:normAutofit fontScale="90000"/>
          </a:bodyPr>
          <a:lstStyle/>
          <a:p>
            <a:r>
              <a:rPr lang="en-US" b="1" dirty="0"/>
              <a:t>Learning Objectives:</a:t>
            </a: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1209572" y="1543738"/>
            <a:ext cx="10378083" cy="4778234"/>
          </a:xfrm>
        </p:spPr>
        <p:txBody>
          <a:bodyPr>
            <a:normAutofit fontScale="32500" lnSpcReduction="20000"/>
          </a:bodyPr>
          <a:lstStyle/>
          <a:p>
            <a:pPr>
              <a:lnSpc>
                <a:spcPct val="200000"/>
              </a:lnSpc>
            </a:pPr>
            <a:r>
              <a:rPr lang="en-US" sz="7200" b="1" dirty="0"/>
              <a:t>Scientific thinkers and intellectual standards</a:t>
            </a:r>
          </a:p>
          <a:p>
            <a:pPr>
              <a:lnSpc>
                <a:spcPct val="200000"/>
              </a:lnSpc>
            </a:pPr>
            <a:r>
              <a:rPr lang="en-US" sz="7100" b="1" dirty="0"/>
              <a:t>Sources of Knowledge</a:t>
            </a:r>
          </a:p>
          <a:p>
            <a:pPr>
              <a:lnSpc>
                <a:spcPct val="200000"/>
              </a:lnSpc>
            </a:pPr>
            <a:r>
              <a:rPr lang="en-US" sz="7200" b="1" dirty="0"/>
              <a:t>Elements of Science</a:t>
            </a:r>
          </a:p>
          <a:p>
            <a:pPr>
              <a:lnSpc>
                <a:spcPct val="200000"/>
              </a:lnSpc>
            </a:pPr>
            <a:r>
              <a:rPr lang="en-US" sz="7200" b="1" dirty="0"/>
              <a:t>Measurements</a:t>
            </a:r>
          </a:p>
          <a:p>
            <a:pPr>
              <a:lnSpc>
                <a:spcPct val="200000"/>
              </a:lnSpc>
            </a:pPr>
            <a:r>
              <a:rPr lang="en-US" sz="7200" b="1" dirty="0"/>
              <a:t>The Scientific Method</a:t>
            </a:r>
          </a:p>
          <a:p>
            <a:pPr>
              <a:lnSpc>
                <a:spcPct val="200000"/>
              </a:lnSpc>
            </a:pPr>
            <a:r>
              <a:rPr lang="en-US" sz="7200" b="1" dirty="0"/>
              <a:t>The Many Roles of Theory</a:t>
            </a:r>
            <a:endParaRPr lang="en-US" sz="4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48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4000" b="1" dirty="0">
              <a:solidFill>
                <a:srgbClr val="FF0000"/>
              </a:solidFill>
            </a:endParaRPr>
          </a:p>
          <a:p>
            <a:pPr>
              <a:lnSpc>
                <a:spcPct val="200000"/>
              </a:lnSpc>
            </a:pPr>
            <a:endParaRPr lang="en-US" sz="4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4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900" dirty="0">
              <a:solidFill>
                <a:srgbClr val="FF0000"/>
              </a:solidFill>
            </a:endParaRPr>
          </a:p>
          <a:p>
            <a:pPr>
              <a:lnSpc>
                <a:spcPct val="200000"/>
              </a:lnSpc>
            </a:pPr>
            <a:endParaRPr lang="en-US" dirty="0">
              <a:solidFill>
                <a:srgbClr val="FF0000"/>
              </a:solidFill>
            </a:endParaRPr>
          </a:p>
          <a:p>
            <a:pPr>
              <a:lnSpc>
                <a:spcPct val="200000"/>
              </a:lnSpc>
            </a:pPr>
            <a:endParaRPr lang="en-US" b="1" dirty="0">
              <a:solidFill>
                <a:srgbClr val="FF0000"/>
              </a:solidFill>
            </a:endParaRPr>
          </a:p>
          <a:p>
            <a:pPr>
              <a:lnSpc>
                <a:spcPct val="200000"/>
              </a:lnSpc>
            </a:pPr>
            <a:endParaRPr lang="en-US" b="1" dirty="0">
              <a:solidFill>
                <a:srgbClr val="FF0000"/>
              </a:solidFill>
            </a:endParaRPr>
          </a:p>
          <a:p>
            <a:pPr>
              <a:lnSpc>
                <a:spcPct val="200000"/>
              </a:lnSpc>
            </a:pPr>
            <a:endParaRPr lang="en-US" dirty="0">
              <a:solidFill>
                <a:srgbClr val="FF0000"/>
              </a:solidFill>
            </a:endParaRPr>
          </a:p>
          <a:p>
            <a:pPr>
              <a:lnSpc>
                <a:spcPct val="200000"/>
              </a:lnSpc>
            </a:pPr>
            <a:endParaRPr lang="en-US" dirty="0">
              <a:solidFill>
                <a:srgbClr val="FF0000"/>
              </a:solidFill>
            </a:endParaRPr>
          </a:p>
          <a:p>
            <a:pPr>
              <a:lnSpc>
                <a:spcPct val="200000"/>
              </a:lnSpc>
            </a:pPr>
            <a:endParaRPr lang="en-US" dirty="0">
              <a:solidFill>
                <a:srgbClr val="FF0000"/>
              </a:solidFill>
            </a:endParaRPr>
          </a:p>
          <a:p>
            <a:pPr>
              <a:lnSpc>
                <a:spcPct val="200000"/>
              </a:lnSpc>
            </a:pPr>
            <a:endParaRPr lang="en-US" dirty="0">
              <a:solidFill>
                <a:srgbClr val="FF0000"/>
              </a:solidFill>
            </a:endParaRP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p:txBody>
          <a:bodyPr>
            <a:normAutofit/>
          </a:bodyPr>
          <a:lstStyle/>
          <a:p>
            <a:r>
              <a:rPr lang="en-US" sz="4400" b="1" dirty="0"/>
              <a:t>Scientific thinkers and intellectual standards </a:t>
            </a:r>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4</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1167531" y="1027371"/>
            <a:ext cx="10835283" cy="4555200"/>
          </a:xfrm>
          <a:prstGeom prst="rect">
            <a:avLst/>
          </a:prstGeom>
        </p:spPr>
        <p:txBody>
          <a:bodyPr spcFirstLastPara="1" wrap="square" lIns="91425" tIns="91425" rIns="91425" bIns="91425" anchor="t" anchorCtr="0">
            <a:noAutofit/>
          </a:bodyPr>
          <a:lstStyle/>
          <a:p>
            <a:pPr marL="857250" indent="-742950">
              <a:buNone/>
            </a:pPr>
            <a:r>
              <a:rPr lang="en-US" sz="3600" b="1" dirty="0">
                <a:solidFill>
                  <a:srgbClr val="FF0000"/>
                </a:solidFill>
              </a:rPr>
              <a:t>Scientific thinkers and intellectual standards:</a:t>
            </a:r>
          </a:p>
          <a:p>
            <a:pPr lvl="0" indent="-355600" algn="just">
              <a:lnSpc>
                <a:spcPct val="150000"/>
              </a:lnSpc>
              <a:buSzPts val="2000"/>
              <a:buNone/>
            </a:pPr>
            <a:endParaRPr lang="en-US" sz="800" b="1" dirty="0"/>
          </a:p>
          <a:p>
            <a:pPr>
              <a:buNone/>
            </a:pPr>
            <a:r>
              <a:rPr lang="en-US" dirty="0"/>
              <a:t>There are seven Intellectual Standards we use to assess thinking:</a:t>
            </a:r>
          </a:p>
          <a:p>
            <a:pPr>
              <a:buNone/>
            </a:pPr>
            <a:endParaRPr lang="en-US" sz="800" dirty="0"/>
          </a:p>
          <a:p>
            <a:pPr>
              <a:lnSpc>
                <a:spcPct val="150000"/>
              </a:lnSpc>
              <a:buNone/>
            </a:pPr>
            <a:r>
              <a:rPr lang="en-US" b="1" dirty="0"/>
              <a:t>1. Clarity</a:t>
            </a:r>
          </a:p>
          <a:p>
            <a:pPr>
              <a:lnSpc>
                <a:spcPct val="150000"/>
              </a:lnSpc>
              <a:buNone/>
            </a:pPr>
            <a:r>
              <a:rPr lang="en-US" b="1" dirty="0"/>
              <a:t>2. Accuracy</a:t>
            </a:r>
          </a:p>
          <a:p>
            <a:pPr>
              <a:lnSpc>
                <a:spcPct val="150000"/>
              </a:lnSpc>
              <a:buNone/>
            </a:pPr>
            <a:r>
              <a:rPr lang="en-US" b="1" dirty="0"/>
              <a:t>3. Precision</a:t>
            </a:r>
          </a:p>
          <a:p>
            <a:pPr>
              <a:lnSpc>
                <a:spcPct val="150000"/>
              </a:lnSpc>
              <a:buNone/>
            </a:pPr>
            <a:r>
              <a:rPr lang="en-US" b="1" dirty="0"/>
              <a:t>4. Relevance</a:t>
            </a:r>
          </a:p>
          <a:p>
            <a:pPr>
              <a:lnSpc>
                <a:spcPct val="150000"/>
              </a:lnSpc>
              <a:buNone/>
            </a:pPr>
            <a:r>
              <a:rPr lang="en-US" b="1" dirty="0"/>
              <a:t>5. Depth</a:t>
            </a:r>
          </a:p>
          <a:p>
            <a:pPr>
              <a:lnSpc>
                <a:spcPct val="150000"/>
              </a:lnSpc>
              <a:buNone/>
            </a:pPr>
            <a:r>
              <a:rPr lang="en-US" b="1" dirty="0"/>
              <a:t>6. Logic</a:t>
            </a:r>
          </a:p>
          <a:p>
            <a:pPr>
              <a:lnSpc>
                <a:spcPct val="150000"/>
              </a:lnSpc>
              <a:buNone/>
            </a:pPr>
            <a:r>
              <a:rPr lang="en-US" b="1" dirty="0"/>
              <a:t>7. Fairness </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5</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99733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6</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27" name="Picture 3"/>
          <p:cNvPicPr>
            <a:picLocks noChangeAspect="1" noChangeArrowheads="1"/>
          </p:cNvPicPr>
          <p:nvPr/>
        </p:nvPicPr>
        <p:blipFill>
          <a:blip r:embed="rId4" cstate="print"/>
          <a:srcRect/>
          <a:stretch>
            <a:fillRect/>
          </a:stretch>
        </p:blipFill>
        <p:spPr bwMode="auto">
          <a:xfrm>
            <a:off x="1229710" y="1008993"/>
            <a:ext cx="10641724" cy="5249917"/>
          </a:xfrm>
          <a:prstGeom prst="rect">
            <a:avLst/>
          </a:prstGeom>
          <a:noFill/>
          <a:ln w="9525">
            <a:noFill/>
            <a:miter lim="800000"/>
            <a:headEnd/>
            <a:tailEnd/>
          </a:ln>
        </p:spPr>
      </p:pic>
    </p:spTree>
    <p:extLst>
      <p:ext uri="{BB962C8B-B14F-4D97-AF65-F5344CB8AC3E}">
        <p14:creationId xmlns:p14="http://schemas.microsoft.com/office/powerpoint/2010/main" val="2720944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7</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2051" name="Picture 3"/>
          <p:cNvPicPr>
            <a:picLocks noChangeAspect="1" noChangeArrowheads="1"/>
          </p:cNvPicPr>
          <p:nvPr/>
        </p:nvPicPr>
        <p:blipFill>
          <a:blip r:embed="rId4" cstate="print"/>
          <a:srcRect/>
          <a:stretch>
            <a:fillRect/>
          </a:stretch>
        </p:blipFill>
        <p:spPr bwMode="auto">
          <a:xfrm>
            <a:off x="447285" y="1135118"/>
            <a:ext cx="11329557" cy="4493172"/>
          </a:xfrm>
          <a:prstGeom prst="rect">
            <a:avLst/>
          </a:prstGeom>
          <a:noFill/>
          <a:ln w="9525">
            <a:noFill/>
            <a:miter lim="800000"/>
            <a:headEnd/>
            <a:tailEnd/>
          </a:ln>
        </p:spPr>
      </p:pic>
    </p:spTree>
    <p:extLst>
      <p:ext uri="{BB962C8B-B14F-4D97-AF65-F5344CB8AC3E}">
        <p14:creationId xmlns:p14="http://schemas.microsoft.com/office/powerpoint/2010/main" val="2720944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8</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074" name="Picture 2"/>
          <p:cNvPicPr>
            <a:picLocks noChangeAspect="1" noChangeArrowheads="1"/>
          </p:cNvPicPr>
          <p:nvPr/>
        </p:nvPicPr>
        <p:blipFill>
          <a:blip r:embed="rId4" cstate="print"/>
          <a:srcRect/>
          <a:stretch>
            <a:fillRect/>
          </a:stretch>
        </p:blipFill>
        <p:spPr bwMode="auto">
          <a:xfrm>
            <a:off x="768018" y="1119352"/>
            <a:ext cx="10993058" cy="4587765"/>
          </a:xfrm>
          <a:prstGeom prst="rect">
            <a:avLst/>
          </a:prstGeom>
          <a:noFill/>
          <a:ln w="9525">
            <a:noFill/>
            <a:miter lim="800000"/>
            <a:headEnd/>
            <a:tailEnd/>
          </a:ln>
        </p:spPr>
      </p:pic>
    </p:spTree>
    <p:extLst>
      <p:ext uri="{BB962C8B-B14F-4D97-AF65-F5344CB8AC3E}">
        <p14:creationId xmlns:p14="http://schemas.microsoft.com/office/powerpoint/2010/main" val="2720944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501414" y="1387420"/>
            <a:ext cx="4053290" cy="584775"/>
          </a:xfrm>
          <a:prstGeom prst="rect">
            <a:avLst/>
          </a:prstGeom>
          <a:noFill/>
        </p:spPr>
        <p:txBody>
          <a:bodyPr wrap="non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Sources of Knowledge</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372051" y="1043136"/>
            <a:ext cx="11360800" cy="4555200"/>
          </a:xfrm>
          <a:prstGeom prst="rect">
            <a:avLst/>
          </a:prstGeom>
        </p:spPr>
        <p:txBody>
          <a:bodyPr spcFirstLastPara="1" wrap="square" lIns="91425" tIns="91425" rIns="91425" bIns="91425" anchor="t" anchorCtr="0">
            <a:noAutofit/>
          </a:bodyPr>
          <a:lstStyle/>
          <a:p>
            <a:pPr marL="857250" indent="-742950">
              <a:buNone/>
            </a:pPr>
            <a:r>
              <a:rPr lang="en-US" sz="3600" b="1" dirty="0">
                <a:solidFill>
                  <a:srgbClr val="FF0000"/>
                </a:solidFill>
              </a:rPr>
              <a:t>Sources of Knowledge:</a:t>
            </a:r>
          </a:p>
          <a:p>
            <a:pPr lvl="0" indent="-355600" algn="just">
              <a:lnSpc>
                <a:spcPct val="150000"/>
              </a:lnSpc>
              <a:buSzPts val="2000"/>
              <a:buNone/>
            </a:pPr>
            <a:endParaRPr lang="en-US" sz="800" b="1" dirty="0"/>
          </a:p>
          <a:p>
            <a:pPr>
              <a:buNone/>
            </a:pPr>
            <a:endParaRPr lang="en-US" dirty="0"/>
          </a:p>
          <a:p>
            <a:pPr>
              <a:lnSpc>
                <a:spcPct val="150000"/>
              </a:lnSpc>
              <a:buNone/>
            </a:pPr>
            <a:r>
              <a:rPr lang="en-US" dirty="0"/>
              <a:t>Gather information: Sources of Knowledge</a:t>
            </a:r>
          </a:p>
          <a:p>
            <a:pPr>
              <a:lnSpc>
                <a:spcPct val="150000"/>
              </a:lnSpc>
              <a:buNone/>
            </a:pPr>
            <a:endParaRPr lang="en-US" dirty="0"/>
          </a:p>
          <a:p>
            <a:pPr>
              <a:lnSpc>
                <a:spcPct val="150000"/>
              </a:lnSpc>
            </a:pPr>
            <a:r>
              <a:rPr lang="en-US" dirty="0"/>
              <a:t>Primary Sources</a:t>
            </a:r>
          </a:p>
          <a:p>
            <a:pPr>
              <a:lnSpc>
                <a:spcPct val="150000"/>
              </a:lnSpc>
            </a:pPr>
            <a:endParaRPr lang="en-US" dirty="0"/>
          </a:p>
          <a:p>
            <a:pPr>
              <a:lnSpc>
                <a:spcPct val="150000"/>
              </a:lnSpc>
            </a:pPr>
            <a:r>
              <a:rPr lang="en-US" dirty="0"/>
              <a:t>Secondary Sources</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10</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99733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p:txBody>
          <a:bodyPr>
            <a:noAutofit/>
          </a:bodyPr>
          <a:lstStyle/>
          <a:p>
            <a:pPr lvl="8" rtl="0">
              <a:lnSpc>
                <a:spcPct val="150000"/>
              </a:lnSpc>
            </a:pPr>
            <a:r>
              <a:rPr lang="en-US" sz="4000" b="1" dirty="0"/>
              <a:t>Primary Sources</a:t>
            </a:r>
            <a:endParaRPr lang="en-US" sz="3200" b="1" dirty="0">
              <a:solidFill>
                <a:srgbClr val="0070C0"/>
              </a:solidFill>
            </a:endParaRPr>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11</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677916" y="948543"/>
            <a:ext cx="11244121" cy="4555200"/>
          </a:xfrm>
          <a:prstGeom prst="rect">
            <a:avLst/>
          </a:prstGeom>
        </p:spPr>
        <p:txBody>
          <a:bodyPr spcFirstLastPara="1" wrap="square" lIns="91425" tIns="91425" rIns="91425" bIns="91425" anchor="t" anchorCtr="0">
            <a:noAutofit/>
          </a:bodyPr>
          <a:lstStyle/>
          <a:p>
            <a:pPr marL="857250" indent="-742950">
              <a:buNone/>
            </a:pPr>
            <a:r>
              <a:rPr lang="en-US" sz="3600" b="1" dirty="0">
                <a:solidFill>
                  <a:srgbClr val="FF0000"/>
                </a:solidFill>
              </a:rPr>
              <a:t>Sources of Knowledge: </a:t>
            </a:r>
            <a:r>
              <a:rPr lang="en-US" sz="3600" i="1" dirty="0"/>
              <a:t>Primary Source</a:t>
            </a:r>
            <a:endParaRPr lang="en-US" sz="3600" b="1" dirty="0">
              <a:solidFill>
                <a:srgbClr val="FF0000"/>
              </a:solidFill>
            </a:endParaRPr>
          </a:p>
          <a:p>
            <a:pPr lvl="0" indent="-355600" algn="just">
              <a:lnSpc>
                <a:spcPct val="150000"/>
              </a:lnSpc>
              <a:buSzPts val="2000"/>
              <a:buNone/>
            </a:pPr>
            <a:endParaRPr lang="en-US" sz="800" b="1" dirty="0"/>
          </a:p>
          <a:p>
            <a:pPr>
              <a:buNone/>
            </a:pPr>
            <a:endParaRPr lang="en-US" dirty="0"/>
          </a:p>
          <a:p>
            <a:pPr algn="just">
              <a:lnSpc>
                <a:spcPct val="150000"/>
              </a:lnSpc>
            </a:pPr>
            <a:r>
              <a:rPr lang="en-US" dirty="0"/>
              <a:t>A primary source provides director firsthand evidence about an event, object, person, or work.</a:t>
            </a:r>
          </a:p>
          <a:p>
            <a:pPr algn="just">
              <a:lnSpc>
                <a:spcPct val="150000"/>
              </a:lnSpc>
            </a:pPr>
            <a:endParaRPr lang="en-US" dirty="0"/>
          </a:p>
          <a:p>
            <a:pPr algn="just">
              <a:lnSpc>
                <a:spcPct val="150000"/>
              </a:lnSpc>
            </a:pPr>
            <a:r>
              <a:rPr lang="en-US" dirty="0"/>
              <a:t>Primary sources provide the original materials on which other research is based and enable students and other researchers to get as close as possible to what actually happened during a particular event or time period.</a:t>
            </a:r>
          </a:p>
          <a:p>
            <a:pPr>
              <a:lnSpc>
                <a:spcPct val="150000"/>
              </a:lnSpc>
            </a:pPr>
            <a:endParaRPr lang="en-US" dirty="0"/>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12</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997337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677916" y="948543"/>
            <a:ext cx="11244121" cy="4555200"/>
          </a:xfrm>
          <a:prstGeom prst="rect">
            <a:avLst/>
          </a:prstGeom>
        </p:spPr>
        <p:txBody>
          <a:bodyPr spcFirstLastPara="1" wrap="square" lIns="91425" tIns="91425" rIns="91425" bIns="91425" anchor="t" anchorCtr="0">
            <a:noAutofit/>
          </a:bodyPr>
          <a:lstStyle/>
          <a:p>
            <a:pPr marL="857250" indent="-742950">
              <a:buNone/>
            </a:pPr>
            <a:r>
              <a:rPr lang="en-US" sz="3600" b="1" dirty="0">
                <a:solidFill>
                  <a:srgbClr val="FF0000"/>
                </a:solidFill>
              </a:rPr>
              <a:t>Sources of Knowledge: </a:t>
            </a:r>
            <a:r>
              <a:rPr lang="en-US" sz="3600" i="1" dirty="0"/>
              <a:t>Primary Source</a:t>
            </a:r>
            <a:endParaRPr lang="en-US" sz="3600" b="1" dirty="0">
              <a:solidFill>
                <a:srgbClr val="FF0000"/>
              </a:solidFill>
            </a:endParaRPr>
          </a:p>
          <a:p>
            <a:pPr lvl="0" indent="-355600" algn="just">
              <a:lnSpc>
                <a:spcPct val="150000"/>
              </a:lnSpc>
              <a:buSzPts val="2000"/>
              <a:buNone/>
            </a:pPr>
            <a:endParaRPr lang="en-US" sz="800" b="1" dirty="0"/>
          </a:p>
          <a:p>
            <a:pPr>
              <a:buNone/>
            </a:pPr>
            <a:endParaRPr lang="en-US" dirty="0"/>
          </a:p>
          <a:p>
            <a:pPr algn="just">
              <a:lnSpc>
                <a:spcPct val="150000"/>
              </a:lnSpc>
            </a:pPr>
            <a:r>
              <a:rPr lang="en-US" dirty="0"/>
              <a:t>Primary sources can be written or non-written(sound, pictures, artifacts, etc.).In scientific research, primary sources present original thinking, report on discoveries, or share new information.</a:t>
            </a:r>
          </a:p>
          <a:p>
            <a:pPr>
              <a:buNone/>
            </a:pPr>
            <a:endParaRPr lang="en-US" sz="3600" b="1" dirty="0">
              <a:solidFill>
                <a:srgbClr val="FF0000"/>
              </a:solidFill>
            </a:endParaRPr>
          </a:p>
          <a:p>
            <a:pPr>
              <a:buNone/>
            </a:pPr>
            <a:r>
              <a:rPr lang="en-US" sz="3600" b="1" dirty="0">
                <a:solidFill>
                  <a:srgbClr val="FF0000"/>
                </a:solidFill>
              </a:rPr>
              <a:t>Examples of primary sources: </a:t>
            </a:r>
          </a:p>
          <a:p>
            <a:endParaRPr lang="en-US" dirty="0"/>
          </a:p>
          <a:p>
            <a:r>
              <a:rPr lang="en-US" dirty="0"/>
              <a:t>Interviews, surveys, observation as well as fieldwork.</a:t>
            </a:r>
          </a:p>
          <a:p>
            <a:pPr>
              <a:lnSpc>
                <a:spcPct val="150000"/>
              </a:lnSpc>
            </a:pPr>
            <a:endParaRPr lang="en-US" dirty="0"/>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13</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99733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p:txBody>
          <a:bodyPr>
            <a:noAutofit/>
          </a:bodyPr>
          <a:lstStyle/>
          <a:p>
            <a:pPr lvl="8" rtl="0">
              <a:lnSpc>
                <a:spcPct val="150000"/>
              </a:lnSpc>
            </a:pPr>
            <a:r>
              <a:rPr lang="en-US" sz="4000" b="1" dirty="0"/>
              <a:t>Secondary Source</a:t>
            </a:r>
            <a:endParaRPr lang="en-US" sz="3200" b="1" dirty="0">
              <a:solidFill>
                <a:srgbClr val="0070C0"/>
              </a:solidFill>
            </a:endParaRPr>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14</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677916" y="948543"/>
            <a:ext cx="11244121" cy="4555200"/>
          </a:xfrm>
          <a:prstGeom prst="rect">
            <a:avLst/>
          </a:prstGeom>
        </p:spPr>
        <p:txBody>
          <a:bodyPr spcFirstLastPara="1" wrap="square" lIns="91425" tIns="91425" rIns="91425" bIns="91425" anchor="t" anchorCtr="0">
            <a:noAutofit/>
          </a:bodyPr>
          <a:lstStyle/>
          <a:p>
            <a:pPr marL="857250" indent="-742950">
              <a:buNone/>
            </a:pPr>
            <a:r>
              <a:rPr lang="en-US" sz="3600" b="1" dirty="0">
                <a:solidFill>
                  <a:srgbClr val="FF0000"/>
                </a:solidFill>
              </a:rPr>
              <a:t>Sources of Knowledge: </a:t>
            </a:r>
            <a:r>
              <a:rPr lang="en-US" sz="3600" i="1" dirty="0"/>
              <a:t>Secondary Source</a:t>
            </a:r>
            <a:endParaRPr lang="en-US" sz="3600" b="1" dirty="0">
              <a:solidFill>
                <a:srgbClr val="FF0000"/>
              </a:solidFill>
            </a:endParaRPr>
          </a:p>
          <a:p>
            <a:pPr lvl="0" indent="-355600" algn="just">
              <a:lnSpc>
                <a:spcPct val="150000"/>
              </a:lnSpc>
              <a:buSzPts val="2000"/>
              <a:buNone/>
            </a:pPr>
            <a:endParaRPr lang="en-US" sz="800" b="1" dirty="0"/>
          </a:p>
          <a:p>
            <a:pPr>
              <a:buNone/>
            </a:pPr>
            <a:endParaRPr lang="en-US" dirty="0"/>
          </a:p>
          <a:p>
            <a:pPr>
              <a:lnSpc>
                <a:spcPct val="150000"/>
              </a:lnSpc>
            </a:pPr>
            <a:r>
              <a:rPr lang="en-US" dirty="0"/>
              <a:t>Secondary sources describe, discuss, interpret, comment upon, analyze, evaluate, summarize, and process primary sources.</a:t>
            </a:r>
          </a:p>
          <a:p>
            <a:endParaRPr lang="en-US" dirty="0"/>
          </a:p>
          <a:p>
            <a:pPr algn="just">
              <a:lnSpc>
                <a:spcPct val="150000"/>
              </a:lnSpc>
            </a:pPr>
            <a:r>
              <a:rPr lang="en-US" dirty="0"/>
              <a:t>A secondary source is generally one or more steps removed from the event or time period and are written or produced after the fact with the benefit of hindsight.</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15</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99733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1056290" y="948543"/>
            <a:ext cx="10878207" cy="4555200"/>
          </a:xfrm>
          <a:prstGeom prst="rect">
            <a:avLst/>
          </a:prstGeom>
        </p:spPr>
        <p:txBody>
          <a:bodyPr spcFirstLastPara="1" wrap="square" lIns="91425" tIns="91425" rIns="91425" bIns="91425" anchor="t" anchorCtr="0">
            <a:noAutofit/>
          </a:bodyPr>
          <a:lstStyle/>
          <a:p>
            <a:pPr marL="857250" indent="-742950">
              <a:buNone/>
            </a:pPr>
            <a:r>
              <a:rPr lang="en-US" sz="3600" b="1" dirty="0">
                <a:solidFill>
                  <a:srgbClr val="FF0000"/>
                </a:solidFill>
              </a:rPr>
              <a:t>Sources of Knowledge: </a:t>
            </a:r>
            <a:r>
              <a:rPr lang="en-US" sz="3600" i="1" dirty="0"/>
              <a:t>Secondary Source</a:t>
            </a:r>
            <a:endParaRPr lang="en-US" sz="3600" b="1" dirty="0">
              <a:solidFill>
                <a:srgbClr val="FF0000"/>
              </a:solidFill>
            </a:endParaRPr>
          </a:p>
          <a:p>
            <a:pPr lvl="0" indent="-355600" algn="just">
              <a:lnSpc>
                <a:spcPct val="150000"/>
              </a:lnSpc>
              <a:buSzPts val="2000"/>
              <a:buNone/>
            </a:pPr>
            <a:endParaRPr lang="en-US" sz="800" b="1" dirty="0"/>
          </a:p>
          <a:p>
            <a:r>
              <a:rPr lang="en-US" dirty="0"/>
              <a:t>Secondary sources often lack the freshness and immediacy of the original material.</a:t>
            </a:r>
          </a:p>
          <a:p>
            <a:pPr>
              <a:buNone/>
            </a:pPr>
            <a:endParaRPr lang="en-US" sz="800" b="1" dirty="0">
              <a:solidFill>
                <a:srgbClr val="FF0000"/>
              </a:solidFill>
            </a:endParaRPr>
          </a:p>
          <a:p>
            <a:pPr>
              <a:buNone/>
            </a:pPr>
            <a:r>
              <a:rPr lang="en-US" sz="3600" b="1" dirty="0">
                <a:solidFill>
                  <a:srgbClr val="FF0000"/>
                </a:solidFill>
              </a:rPr>
              <a:t>Examples of secondary sources:</a:t>
            </a:r>
          </a:p>
          <a:p>
            <a:pPr algn="just">
              <a:lnSpc>
                <a:spcPct val="150000"/>
              </a:lnSpc>
            </a:pPr>
            <a:r>
              <a:rPr lang="en-US" dirty="0"/>
              <a:t>Reference books, including dictionaries, encyclopedias, and atlases</a:t>
            </a:r>
          </a:p>
          <a:p>
            <a:pPr algn="just">
              <a:lnSpc>
                <a:spcPct val="150000"/>
              </a:lnSpc>
            </a:pPr>
            <a:r>
              <a:rPr lang="en-US" dirty="0"/>
              <a:t>Articles from magazines, journals, and newspapers after the event</a:t>
            </a:r>
          </a:p>
          <a:p>
            <a:pPr algn="just">
              <a:lnSpc>
                <a:spcPct val="150000"/>
              </a:lnSpc>
            </a:pPr>
            <a:r>
              <a:rPr lang="en-US" dirty="0"/>
              <a:t>Literature reviews and review articles (e.g., movie reviews, book reviews)</a:t>
            </a:r>
          </a:p>
          <a:p>
            <a:pPr algn="just">
              <a:lnSpc>
                <a:spcPct val="150000"/>
              </a:lnSpc>
            </a:pPr>
            <a:r>
              <a:rPr lang="en-US" dirty="0"/>
              <a:t>Books</a:t>
            </a:r>
          </a:p>
          <a:p>
            <a:pPr algn="just">
              <a:lnSpc>
                <a:spcPct val="150000"/>
              </a:lnSpc>
            </a:pPr>
            <a:r>
              <a:rPr lang="en-US" dirty="0"/>
              <a:t>Textbooks</a:t>
            </a:r>
          </a:p>
          <a:p>
            <a:pPr>
              <a:lnSpc>
                <a:spcPct val="150000"/>
              </a:lnSpc>
            </a:pPr>
            <a:endParaRPr lang="en-US" dirty="0"/>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16</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997337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0000"/>
                </a:solidFill>
                <a:latin typeface="+mn-lt"/>
                <a:ea typeface="+mn-ea"/>
                <a:cs typeface="+mn-cs"/>
              </a:rPr>
              <a:t>Elements of Science:</a:t>
            </a:r>
          </a:p>
        </p:txBody>
      </p:sp>
      <p:sp>
        <p:nvSpPr>
          <p:cNvPr id="3" name="Text Placeholder 2"/>
          <p:cNvSpPr>
            <a:spLocks noGrp="1"/>
          </p:cNvSpPr>
          <p:nvPr>
            <p:ph type="body" idx="1"/>
          </p:nvPr>
        </p:nvSpPr>
        <p:spPr/>
        <p:txBody>
          <a:bodyPr>
            <a:normAutofit fontScale="92500" lnSpcReduction="20000"/>
          </a:bodyPr>
          <a:lstStyle/>
          <a:p>
            <a:endParaRPr lang="en-US" dirty="0"/>
          </a:p>
          <a:p>
            <a:pPr>
              <a:buNone/>
            </a:pPr>
            <a:r>
              <a:rPr lang="en-US" b="1" dirty="0">
                <a:solidFill>
                  <a:srgbClr val="0070C0"/>
                </a:solidFill>
              </a:rPr>
              <a:t>They are:</a:t>
            </a:r>
          </a:p>
          <a:p>
            <a:pPr>
              <a:buNone/>
            </a:pPr>
            <a:endParaRPr lang="en-US" dirty="0"/>
          </a:p>
          <a:p>
            <a:pPr>
              <a:lnSpc>
                <a:spcPct val="160000"/>
              </a:lnSpc>
            </a:pPr>
            <a:r>
              <a:rPr lang="en-US" dirty="0"/>
              <a:t>Concepts ,</a:t>
            </a:r>
          </a:p>
          <a:p>
            <a:pPr>
              <a:lnSpc>
                <a:spcPct val="160000"/>
              </a:lnSpc>
            </a:pPr>
            <a:r>
              <a:rPr lang="en-US" dirty="0"/>
              <a:t>Variables , </a:t>
            </a:r>
          </a:p>
          <a:p>
            <a:pPr>
              <a:lnSpc>
                <a:spcPct val="160000"/>
              </a:lnSpc>
            </a:pPr>
            <a:r>
              <a:rPr lang="en-US" dirty="0"/>
              <a:t>Hypotheses , </a:t>
            </a:r>
          </a:p>
          <a:p>
            <a:pPr>
              <a:lnSpc>
                <a:spcPct val="160000"/>
              </a:lnSpc>
            </a:pPr>
            <a:r>
              <a:rPr lang="en-US" dirty="0"/>
              <a:t>and theories.</a:t>
            </a:r>
          </a:p>
          <a:p>
            <a:pPr>
              <a:lnSpc>
                <a:spcPct val="160000"/>
              </a:lnSpc>
              <a:buNone/>
            </a:pPr>
            <a:endParaRPr lang="en-US" dirty="0"/>
          </a:p>
          <a:p>
            <a:pPr>
              <a:lnSpc>
                <a:spcPct val="160000"/>
              </a:lnSpc>
              <a:buNone/>
            </a:pPr>
            <a:r>
              <a:rPr lang="en-US" dirty="0"/>
              <a:t>The way in which these elements are </a:t>
            </a:r>
            <a:r>
              <a:rPr lang="en-US" u="sng" dirty="0"/>
              <a:t>combined constitutes </a:t>
            </a:r>
            <a:r>
              <a:rPr lang="en-US" dirty="0"/>
              <a:t>the </a:t>
            </a:r>
            <a:r>
              <a:rPr lang="en-US" dirty="0">
                <a:solidFill>
                  <a:srgbClr val="FF0000"/>
                </a:solidFill>
              </a:rPr>
              <a:t>scientific method</a:t>
            </a:r>
            <a:r>
              <a:rPr lang="en-US" dirty="0"/>
              <a:t>.</a:t>
            </a:r>
          </a:p>
          <a:p>
            <a:pPr>
              <a:buNone/>
            </a:pP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848255" y="1308592"/>
            <a:ext cx="3328155"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Scientific method </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1056290" y="948543"/>
            <a:ext cx="10878207" cy="4555200"/>
          </a:xfrm>
          <a:prstGeom prst="rect">
            <a:avLst/>
          </a:prstGeom>
        </p:spPr>
        <p:txBody>
          <a:bodyPr spcFirstLastPara="1" wrap="square" lIns="91425" tIns="91425" rIns="91425" bIns="91425" anchor="t" anchorCtr="0">
            <a:noAutofit/>
          </a:bodyPr>
          <a:lstStyle/>
          <a:p>
            <a:pPr>
              <a:buNone/>
            </a:pPr>
            <a:endParaRPr lang="en-US" dirty="0"/>
          </a:p>
          <a:p>
            <a:pPr>
              <a:buNone/>
            </a:pPr>
            <a:r>
              <a:rPr lang="en-US" sz="3600" b="1" dirty="0">
                <a:solidFill>
                  <a:srgbClr val="FF0000"/>
                </a:solidFill>
              </a:rPr>
              <a:t>Definition:</a:t>
            </a:r>
          </a:p>
          <a:p>
            <a:pPr>
              <a:buNone/>
            </a:pPr>
            <a:endParaRPr lang="en-US" sz="3600" b="1" dirty="0">
              <a:solidFill>
                <a:srgbClr val="FF0000"/>
              </a:solidFill>
            </a:endParaRPr>
          </a:p>
          <a:p>
            <a:pPr>
              <a:lnSpc>
                <a:spcPct val="150000"/>
              </a:lnSpc>
            </a:pPr>
            <a:r>
              <a:rPr lang="en-US" dirty="0"/>
              <a:t>A concept is a verbal abstraction (a name) drawn from </a:t>
            </a:r>
            <a:r>
              <a:rPr lang="en-US" i="1" dirty="0"/>
              <a:t>observation of a number of specific cases. </a:t>
            </a:r>
          </a:p>
          <a:p>
            <a:pPr>
              <a:lnSpc>
                <a:spcPct val="150000"/>
              </a:lnSpc>
            </a:pPr>
            <a:endParaRPr lang="en-US" dirty="0"/>
          </a:p>
          <a:p>
            <a:pPr>
              <a:lnSpc>
                <a:spcPct val="150000"/>
              </a:lnSpc>
            </a:pPr>
            <a:r>
              <a:rPr lang="en-US" dirty="0"/>
              <a:t>Reality </a:t>
            </a:r>
            <a:r>
              <a:rPr lang="en-US" i="1" dirty="0"/>
              <a:t>testing is built right into the process of naming things, one of the most elementary transactions of existence.</a:t>
            </a:r>
            <a:endParaRPr lang="en-US" dirty="0"/>
          </a:p>
          <a:p>
            <a:pPr>
              <a:lnSpc>
                <a:spcPct val="150000"/>
              </a:lnSpc>
            </a:pPr>
            <a:endParaRPr lang="en-US" dirty="0"/>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19</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997337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1056290" y="948543"/>
            <a:ext cx="10878207" cy="4555200"/>
          </a:xfrm>
          <a:prstGeom prst="rect">
            <a:avLst/>
          </a:prstGeom>
        </p:spPr>
        <p:txBody>
          <a:bodyPr spcFirstLastPara="1" wrap="square" lIns="91425" tIns="91425" rIns="91425" bIns="91425" anchor="t" anchorCtr="0">
            <a:noAutofit/>
          </a:bodyPr>
          <a:lstStyle/>
          <a:p>
            <a:pPr>
              <a:buNone/>
            </a:pPr>
            <a:endParaRPr lang="en-US" dirty="0"/>
          </a:p>
          <a:p>
            <a:pPr>
              <a:buNone/>
            </a:pPr>
            <a:r>
              <a:rPr lang="en-US" sz="3600" b="1" dirty="0">
                <a:solidFill>
                  <a:srgbClr val="FF0000"/>
                </a:solidFill>
              </a:rPr>
              <a:t>Definition:</a:t>
            </a:r>
          </a:p>
          <a:p>
            <a:pPr algn="just">
              <a:lnSpc>
                <a:spcPct val="150000"/>
              </a:lnSpc>
            </a:pPr>
            <a:r>
              <a:rPr lang="en-US" sz="3600" dirty="0"/>
              <a:t>concepts—names for things, feelings, and ideas generated or acquired by people in the course of relating to each other and to their environment.</a:t>
            </a:r>
          </a:p>
          <a:p>
            <a:pPr>
              <a:buNone/>
            </a:pPr>
            <a:endParaRPr lang="en-US" sz="3600" b="1" dirty="0">
              <a:solidFill>
                <a:srgbClr val="FF0000"/>
              </a:solidFill>
            </a:endParaRP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20</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997337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1056290" y="948543"/>
            <a:ext cx="10878207" cy="5341898"/>
          </a:xfrm>
          <a:prstGeom prst="rect">
            <a:avLst/>
          </a:prstGeom>
        </p:spPr>
        <p:txBody>
          <a:bodyPr spcFirstLastPara="1" wrap="square" lIns="91425" tIns="91425" rIns="91425" bIns="91425" anchor="t" anchorCtr="0">
            <a:noAutofit/>
          </a:bodyPr>
          <a:lstStyle/>
          <a:p>
            <a:pPr>
              <a:buNone/>
            </a:pPr>
            <a:endParaRPr lang="en-US" dirty="0"/>
          </a:p>
          <a:p>
            <a:pPr algn="just">
              <a:lnSpc>
                <a:spcPct val="150000"/>
              </a:lnSpc>
            </a:pPr>
            <a:r>
              <a:rPr lang="en-US" dirty="0"/>
              <a:t>Science is a way of checking on the formulation of concepts and of testing the possible linkages between them through references to observable phenomena</a:t>
            </a:r>
            <a:r>
              <a:rPr lang="en-US" i="1" dirty="0"/>
              <a:t>.</a:t>
            </a:r>
            <a:endParaRPr lang="en-US" dirty="0"/>
          </a:p>
          <a:p>
            <a:endParaRPr lang="en-US" dirty="0"/>
          </a:p>
          <a:p>
            <a:pPr algn="just">
              <a:lnSpc>
                <a:spcPct val="150000"/>
              </a:lnSpc>
            </a:pPr>
            <a:r>
              <a:rPr lang="en-US" dirty="0"/>
              <a:t>The next step is to see how scientists turn concepts into something that can be observed. When concepts are defined as variables, they can be used to form a special kind of sentence, the hypothesis.</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21</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997337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811211" y="1387420"/>
            <a:ext cx="3433697" cy="584775"/>
          </a:xfrm>
          <a:prstGeom prst="rect">
            <a:avLst/>
          </a:prstGeom>
          <a:noFill/>
        </p:spPr>
        <p:txBody>
          <a:bodyPr wrap="non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What is a Variable</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1056290" y="948543"/>
            <a:ext cx="10878207" cy="4555200"/>
          </a:xfrm>
          <a:prstGeom prst="rect">
            <a:avLst/>
          </a:prstGeom>
        </p:spPr>
        <p:txBody>
          <a:bodyPr spcFirstLastPara="1" wrap="square" lIns="91425" tIns="91425" rIns="91425" bIns="91425" anchor="t" anchorCtr="0">
            <a:noAutofit/>
          </a:bodyPr>
          <a:lstStyle/>
          <a:p>
            <a:pPr>
              <a:buNone/>
            </a:pPr>
            <a:endParaRPr lang="en-US" dirty="0"/>
          </a:p>
          <a:p>
            <a:pPr>
              <a:buNone/>
            </a:pPr>
            <a:r>
              <a:rPr lang="en-US" sz="3600" b="1" dirty="0">
                <a:solidFill>
                  <a:srgbClr val="FF0000"/>
                </a:solidFill>
              </a:rPr>
              <a:t>What is a Variable:</a:t>
            </a:r>
          </a:p>
          <a:p>
            <a:pPr>
              <a:buNone/>
            </a:pPr>
            <a:endParaRPr lang="en-US" sz="3600" dirty="0"/>
          </a:p>
          <a:p>
            <a:r>
              <a:rPr lang="en-US" sz="3600" dirty="0"/>
              <a:t>As the name suggests, variables are things that vary.</a:t>
            </a:r>
          </a:p>
          <a:p>
            <a:endParaRPr lang="en-US" sz="3600" dirty="0"/>
          </a:p>
          <a:p>
            <a:pPr>
              <a:lnSpc>
                <a:spcPct val="150000"/>
              </a:lnSpc>
            </a:pPr>
            <a:r>
              <a:rPr lang="en-US" sz="3600" dirty="0"/>
              <a:t>A variable is a special kind of concept that contains within it a notion of degree or differentiation.</a:t>
            </a:r>
          </a:p>
          <a:p>
            <a:pPr>
              <a:buNone/>
            </a:pPr>
            <a:endParaRPr lang="en-US" sz="3600" b="1" dirty="0">
              <a:solidFill>
                <a:srgbClr val="FF0000"/>
              </a:solidFill>
            </a:endParaRP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23</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997337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p:txBody>
          <a:bodyPr>
            <a:normAutofit/>
          </a:bodyPr>
          <a:lstStyle/>
          <a:p>
            <a:r>
              <a:rPr lang="en-US" sz="4400" b="1" dirty="0"/>
              <a:t>Examples </a:t>
            </a:r>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24</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1103586" y="475567"/>
            <a:ext cx="10878207" cy="4555200"/>
          </a:xfrm>
          <a:prstGeom prst="rect">
            <a:avLst/>
          </a:prstGeom>
        </p:spPr>
        <p:txBody>
          <a:bodyPr spcFirstLastPara="1" wrap="square" lIns="91425" tIns="91425" rIns="91425" bIns="91425" anchor="t" anchorCtr="0">
            <a:noAutofit/>
          </a:bodyPr>
          <a:lstStyle/>
          <a:p>
            <a:pPr>
              <a:buNone/>
            </a:pPr>
            <a:endParaRPr lang="en-US" dirty="0"/>
          </a:p>
          <a:p>
            <a:pPr>
              <a:buNone/>
            </a:pPr>
            <a:endParaRPr lang="en-US" sz="3600" dirty="0"/>
          </a:p>
          <a:p>
            <a:pPr algn="just"/>
            <a:r>
              <a:rPr lang="en-US" sz="3600" dirty="0">
                <a:solidFill>
                  <a:srgbClr val="FF0000"/>
                </a:solidFill>
              </a:rPr>
              <a:t>Heat</a:t>
            </a:r>
            <a:r>
              <a:rPr lang="en-US" sz="3600" dirty="0"/>
              <a:t> is one </a:t>
            </a:r>
            <a:r>
              <a:rPr lang="en-US" sz="3600" dirty="0">
                <a:solidFill>
                  <a:srgbClr val="FF0000"/>
                </a:solidFill>
              </a:rPr>
              <a:t>variable</a:t>
            </a:r>
            <a:r>
              <a:rPr lang="en-US" sz="3600" dirty="0"/>
              <a:t> in making water boil.</a:t>
            </a:r>
          </a:p>
          <a:p>
            <a:pPr algn="just"/>
            <a:endParaRPr lang="en-US" sz="3600" dirty="0"/>
          </a:p>
          <a:p>
            <a:pPr algn="just"/>
            <a:r>
              <a:rPr lang="en-US" sz="3600" dirty="0">
                <a:solidFill>
                  <a:srgbClr val="FF0000"/>
                </a:solidFill>
              </a:rPr>
              <a:t>Age</a:t>
            </a:r>
            <a:r>
              <a:rPr lang="en-US" sz="3600" dirty="0"/>
              <a:t> has been established as an important variable in voting.</a:t>
            </a:r>
          </a:p>
          <a:p>
            <a:pPr algn="just"/>
            <a:endParaRPr lang="en-US" sz="3600" dirty="0"/>
          </a:p>
          <a:p>
            <a:pPr algn="just"/>
            <a:r>
              <a:rPr lang="en-US" sz="3600" dirty="0"/>
              <a:t>There are many other more significant </a:t>
            </a:r>
            <a:r>
              <a:rPr lang="en-US" sz="3600" dirty="0">
                <a:solidFill>
                  <a:srgbClr val="FF0000"/>
                </a:solidFill>
              </a:rPr>
              <a:t>variables</a:t>
            </a:r>
            <a:r>
              <a:rPr lang="en-US" sz="3600" dirty="0"/>
              <a:t> : race, gender,</a:t>
            </a:r>
          </a:p>
          <a:p>
            <a:pPr algn="just"/>
            <a:endParaRPr lang="en-US" sz="3600" dirty="0"/>
          </a:p>
          <a:p>
            <a:pPr algn="just"/>
            <a:r>
              <a:rPr lang="en-US" sz="3600" dirty="0"/>
              <a:t>region of residence, and so on.</a:t>
            </a:r>
          </a:p>
          <a:p>
            <a:pPr>
              <a:buNone/>
            </a:pPr>
            <a:endParaRPr lang="en-US" sz="3600" b="1" dirty="0">
              <a:solidFill>
                <a:srgbClr val="FF0000"/>
              </a:solidFill>
            </a:endParaRP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25</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997337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854364" y="1387420"/>
            <a:ext cx="3347390" cy="584775"/>
          </a:xfrm>
          <a:prstGeom prst="rect">
            <a:avLst/>
          </a:prstGeom>
          <a:noFill/>
        </p:spPr>
        <p:txBody>
          <a:bodyPr wrap="non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Types of variables</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308990" y="1295384"/>
            <a:ext cx="11360800" cy="4555200"/>
          </a:xfrm>
          <a:prstGeom prst="rect">
            <a:avLst/>
          </a:prstGeom>
        </p:spPr>
        <p:txBody>
          <a:bodyPr spcFirstLastPara="1" wrap="square" lIns="91425" tIns="91425" rIns="91425" bIns="91425" anchor="t" anchorCtr="0">
            <a:noAutofit/>
          </a:bodyPr>
          <a:lstStyle/>
          <a:p>
            <a:pPr>
              <a:buNone/>
            </a:pPr>
            <a:r>
              <a:rPr lang="en-US" sz="3600" b="1" dirty="0">
                <a:solidFill>
                  <a:srgbClr val="FF0000"/>
                </a:solidFill>
              </a:rPr>
              <a:t>Independent variable:</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27</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43452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11" name="Rectangle 10"/>
          <p:cNvSpPr/>
          <p:nvPr/>
        </p:nvSpPr>
        <p:spPr>
          <a:xfrm>
            <a:off x="366137" y="1240432"/>
            <a:ext cx="11379173" cy="4339650"/>
          </a:xfrm>
          <a:prstGeom prst="rect">
            <a:avLst/>
          </a:prstGeom>
        </p:spPr>
        <p:txBody>
          <a:bodyPr wrap="square">
            <a:spAutoFit/>
          </a:bodyPr>
          <a:lstStyle/>
          <a:p>
            <a:endParaRPr lang="en-US" sz="2800" dirty="0"/>
          </a:p>
          <a:p>
            <a:pPr algn="just"/>
            <a:endParaRPr lang="en-US" sz="2800" b="1" dirty="0">
              <a:solidFill>
                <a:srgbClr val="0070C0"/>
              </a:solidFill>
            </a:endParaRPr>
          </a:p>
          <a:p>
            <a:endParaRPr lang="en-US" sz="2800" dirty="0"/>
          </a:p>
          <a:p>
            <a:pPr algn="just">
              <a:lnSpc>
                <a:spcPct val="200000"/>
              </a:lnSpc>
            </a:pPr>
            <a:r>
              <a:rPr lang="en-US" sz="3200" b="1" dirty="0"/>
              <a:t>Independent variable is the part of the experiment that is manipulated or changed by the scientist or person performing the experiment</a:t>
            </a:r>
            <a:r>
              <a:rPr lang="en-US" sz="3200" dirty="0"/>
              <a:t>. </a:t>
            </a:r>
          </a:p>
        </p:txBody>
      </p:sp>
    </p:spTree>
    <p:extLst>
      <p:ext uri="{BB962C8B-B14F-4D97-AF65-F5344CB8AC3E}">
        <p14:creationId xmlns:p14="http://schemas.microsoft.com/office/powerpoint/2010/main" val="33997337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308990" y="1295384"/>
            <a:ext cx="11360800" cy="4555200"/>
          </a:xfrm>
          <a:prstGeom prst="rect">
            <a:avLst/>
          </a:prstGeom>
        </p:spPr>
        <p:txBody>
          <a:bodyPr spcFirstLastPara="1" wrap="square" lIns="91425" tIns="91425" rIns="91425" bIns="91425" anchor="t" anchorCtr="0">
            <a:noAutofit/>
          </a:bodyPr>
          <a:lstStyle/>
          <a:p>
            <a:pPr>
              <a:buNone/>
            </a:pPr>
            <a:r>
              <a:rPr lang="en-US" sz="3600" b="1" dirty="0">
                <a:solidFill>
                  <a:srgbClr val="FF0000"/>
                </a:solidFill>
              </a:rPr>
              <a:t>Dependent variable:</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28</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43452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11" name="Rectangle 10"/>
          <p:cNvSpPr/>
          <p:nvPr/>
        </p:nvSpPr>
        <p:spPr>
          <a:xfrm>
            <a:off x="366137" y="1240432"/>
            <a:ext cx="11379173" cy="3354765"/>
          </a:xfrm>
          <a:prstGeom prst="rect">
            <a:avLst/>
          </a:prstGeom>
        </p:spPr>
        <p:txBody>
          <a:bodyPr wrap="square">
            <a:spAutoFit/>
          </a:bodyPr>
          <a:lstStyle/>
          <a:p>
            <a:endParaRPr lang="en-US" sz="2800" dirty="0"/>
          </a:p>
          <a:p>
            <a:pPr algn="just"/>
            <a:endParaRPr lang="en-US" sz="2800" b="1" dirty="0">
              <a:solidFill>
                <a:srgbClr val="0070C0"/>
              </a:solidFill>
            </a:endParaRPr>
          </a:p>
          <a:p>
            <a:endParaRPr lang="en-US" sz="2800" dirty="0"/>
          </a:p>
          <a:p>
            <a:pPr>
              <a:lnSpc>
                <a:spcPct val="200000"/>
              </a:lnSpc>
            </a:pPr>
            <a:r>
              <a:rPr lang="en-US" sz="3200" b="1" dirty="0"/>
              <a:t>Dependent variable is the part of the experiment that is affected by the independent variable</a:t>
            </a:r>
            <a:r>
              <a:rPr lang="en-US" sz="3200" dirty="0"/>
              <a:t>. </a:t>
            </a:r>
          </a:p>
        </p:txBody>
      </p:sp>
    </p:spTree>
    <p:extLst>
      <p:ext uri="{BB962C8B-B14F-4D97-AF65-F5344CB8AC3E}">
        <p14:creationId xmlns:p14="http://schemas.microsoft.com/office/powerpoint/2010/main" val="3399733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29</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43452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26" name="Picture 2"/>
          <p:cNvPicPr>
            <a:picLocks noChangeAspect="1" noChangeArrowheads="1"/>
          </p:cNvPicPr>
          <p:nvPr/>
        </p:nvPicPr>
        <p:blipFill>
          <a:blip r:embed="rId4" cstate="print"/>
          <a:srcRect/>
          <a:stretch>
            <a:fillRect/>
          </a:stretch>
        </p:blipFill>
        <p:spPr bwMode="auto">
          <a:xfrm>
            <a:off x="1466193" y="1087930"/>
            <a:ext cx="9538138" cy="5123684"/>
          </a:xfrm>
          <a:prstGeom prst="rect">
            <a:avLst/>
          </a:prstGeom>
          <a:noFill/>
          <a:ln w="9525">
            <a:noFill/>
            <a:miter lim="800000"/>
            <a:headEnd/>
            <a:tailEnd/>
          </a:ln>
        </p:spPr>
      </p:pic>
    </p:spTree>
    <p:extLst>
      <p:ext uri="{BB962C8B-B14F-4D97-AF65-F5344CB8AC3E}">
        <p14:creationId xmlns:p14="http://schemas.microsoft.com/office/powerpoint/2010/main" val="33997337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508919" y="1387420"/>
            <a:ext cx="4038285" cy="584775"/>
          </a:xfrm>
          <a:prstGeom prst="rect">
            <a:avLst/>
          </a:prstGeom>
          <a:noFill/>
        </p:spPr>
        <p:txBody>
          <a:bodyPr wrap="non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Examples of variables</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31</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43452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graphicFrame>
        <p:nvGraphicFramePr>
          <p:cNvPr id="11" name="Table 10"/>
          <p:cNvGraphicFramePr>
            <a:graphicFrameLocks noGrp="1"/>
          </p:cNvGraphicFramePr>
          <p:nvPr/>
        </p:nvGraphicFramePr>
        <p:xfrm>
          <a:off x="1277007" y="1239929"/>
          <a:ext cx="9979572" cy="4876800"/>
        </p:xfrm>
        <a:graphic>
          <a:graphicData uri="http://schemas.openxmlformats.org/drawingml/2006/table">
            <a:tbl>
              <a:tblPr firstRow="1" bandRow="1">
                <a:tableStyleId>{073A0DAA-6AF3-43AB-8588-CEC1D06C72B9}</a:tableStyleId>
              </a:tblPr>
              <a:tblGrid>
                <a:gridCol w="5438064">
                  <a:extLst>
                    <a:ext uri="{9D8B030D-6E8A-4147-A177-3AD203B41FA5}">
                      <a16:colId xmlns:a16="http://schemas.microsoft.com/office/drawing/2014/main" val="20000"/>
                    </a:ext>
                  </a:extLst>
                </a:gridCol>
                <a:gridCol w="4541508">
                  <a:extLst>
                    <a:ext uri="{9D8B030D-6E8A-4147-A177-3AD203B41FA5}">
                      <a16:colId xmlns:a16="http://schemas.microsoft.com/office/drawing/2014/main" val="20001"/>
                    </a:ext>
                  </a:extLst>
                </a:gridCol>
              </a:tblGrid>
              <a:tr h="370840">
                <a:tc>
                  <a:txBody>
                    <a:bodyPr/>
                    <a:lstStyle/>
                    <a:p>
                      <a:pPr algn="just"/>
                      <a:r>
                        <a:rPr lang="en-US" sz="2800" baseline="0" dirty="0">
                          <a:solidFill>
                            <a:srgbClr val="000000"/>
                          </a:solidFill>
                          <a:latin typeface="Tw Cen MT"/>
                        </a:rPr>
                        <a:t>Question 		</a:t>
                      </a:r>
                    </a:p>
                  </a:txBody>
                  <a:tcPr>
                    <a:solidFill>
                      <a:schemeClr val="tx1">
                        <a:lumMod val="50000"/>
                        <a:lumOff val="50000"/>
                      </a:schemeClr>
                    </a:solidFill>
                  </a:tcPr>
                </a:tc>
                <a:tc>
                  <a:txBody>
                    <a:bodyPr/>
                    <a:lstStyle/>
                    <a:p>
                      <a:pPr algn="just"/>
                      <a:r>
                        <a:rPr lang="en-US" sz="2800" baseline="0" dirty="0">
                          <a:solidFill>
                            <a:srgbClr val="000000"/>
                          </a:solidFill>
                          <a:latin typeface="Tw Cen MT"/>
                        </a:rPr>
                        <a:t>	Variable	</a:t>
                      </a:r>
                    </a:p>
                  </a:txBody>
                  <a:tcPr>
                    <a:solidFill>
                      <a:schemeClr val="tx1">
                        <a:lumMod val="50000"/>
                        <a:lumOff val="50000"/>
                      </a:schemeClr>
                    </a:solidFill>
                  </a:tcPr>
                </a:tc>
                <a:extLst>
                  <a:ext uri="{0D108BD9-81ED-4DB2-BD59-A6C34878D82A}">
                    <a16:rowId xmlns:a16="http://schemas.microsoft.com/office/drawing/2014/main" val="10000"/>
                  </a:ext>
                </a:extLst>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en-US" sz="2800" kern="1200" baseline="0" dirty="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3200" kern="1200" baseline="0" dirty="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3200" kern="1200" baseline="0" dirty="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n-US" sz="3200" kern="1200" baseline="0" dirty="0">
                          <a:solidFill>
                            <a:schemeClr val="dk1"/>
                          </a:solidFill>
                          <a:latin typeface="+mn-lt"/>
                          <a:ea typeface="+mn-ea"/>
                          <a:cs typeface="+mn-cs"/>
                        </a:rPr>
                        <a:t>How much water flows through a valve at different openings? </a:t>
                      </a:r>
                      <a:r>
                        <a:rPr lang="en-US" sz="2800" kern="1200" baseline="0" dirty="0">
                          <a:solidFill>
                            <a:schemeClr val="dk1"/>
                          </a:solidFill>
                          <a:latin typeface="+mn-lt"/>
                          <a:ea typeface="+mn-ea"/>
                          <a:cs typeface="+mn-cs"/>
                        </a:rPr>
                        <a:t>	</a:t>
                      </a:r>
                    </a:p>
                  </a:txBody>
                  <a:tcPr/>
                </a:tc>
                <a:tc>
                  <a:txBody>
                    <a:bodyPr/>
                    <a:lstStyle/>
                    <a:p>
                      <a:pPr algn="just"/>
                      <a:endParaRPr lang="en-US" sz="2800" kern="1200" baseline="0" dirty="0">
                        <a:solidFill>
                          <a:schemeClr val="dk1"/>
                        </a:solidFill>
                        <a:latin typeface="+mn-lt"/>
                        <a:ea typeface="+mn-ea"/>
                        <a:cs typeface="+mn-cs"/>
                      </a:endParaRPr>
                    </a:p>
                    <a:p>
                      <a:pPr algn="just">
                        <a:buFont typeface="Arial" pitchFamily="34" charset="0"/>
                        <a:buChar char="•"/>
                      </a:pPr>
                      <a:r>
                        <a:rPr lang="en-US" sz="2800" kern="1200" baseline="0" dirty="0">
                          <a:solidFill>
                            <a:schemeClr val="dk1"/>
                          </a:solidFill>
                          <a:latin typeface="+mn-lt"/>
                          <a:ea typeface="+mn-ea"/>
                          <a:cs typeface="+mn-cs"/>
                        </a:rPr>
                        <a:t> Water valve opening (closed, half open, fully open)</a:t>
                      </a:r>
                    </a:p>
                    <a:p>
                      <a:pPr algn="just"/>
                      <a:endParaRPr lang="en-US" sz="2800" kern="1200" baseline="0" dirty="0">
                        <a:solidFill>
                          <a:schemeClr val="dk1"/>
                        </a:solidFill>
                        <a:latin typeface="+mn-lt"/>
                        <a:ea typeface="+mn-ea"/>
                        <a:cs typeface="+mn-cs"/>
                      </a:endParaRPr>
                    </a:p>
                    <a:p>
                      <a:pPr algn="just"/>
                      <a:r>
                        <a:rPr lang="en-US" sz="2800" kern="1200" baseline="0" dirty="0">
                          <a:solidFill>
                            <a:schemeClr val="dk1"/>
                          </a:solidFill>
                          <a:latin typeface="+mn-lt"/>
                          <a:ea typeface="+mn-ea"/>
                          <a:cs typeface="+mn-cs"/>
                        </a:rPr>
                        <a:t>• Amount of water flowing, measured in liters per minute </a:t>
                      </a:r>
                    </a:p>
                    <a:p>
                      <a:pPr algn="just"/>
                      <a:endParaRPr lang="en-US" sz="2800" kern="1200" baseline="0" dirty="0">
                        <a:solidFill>
                          <a:schemeClr val="dk1"/>
                        </a:solidFill>
                        <a:latin typeface="+mn-lt"/>
                        <a:ea typeface="+mn-ea"/>
                        <a:cs typeface="+mn-cs"/>
                      </a:endParaRPr>
                    </a:p>
                    <a:p>
                      <a:pPr algn="just"/>
                      <a:r>
                        <a:rPr lang="en-US" sz="2800" kern="1200" baseline="0" dirty="0">
                          <a:solidFill>
                            <a:schemeClr val="dk1"/>
                          </a:solidFill>
                          <a:latin typeface="+mn-lt"/>
                          <a:ea typeface="+mn-ea"/>
                          <a:cs typeface="+mn-cs"/>
                        </a:rPr>
                        <a:t>• Water pressure, or how much the water is "pushing“</a:t>
                      </a:r>
                    </a:p>
                    <a:p>
                      <a:pPr algn="just"/>
                      <a:endParaRPr lang="en-US" sz="2800" kern="1200" baseline="0" dirty="0">
                        <a:solidFill>
                          <a:schemeClr val="dk1"/>
                        </a:solidFill>
                        <a:latin typeface="+mn-lt"/>
                        <a:ea typeface="+mn-ea"/>
                        <a:cs typeface="+mn-cs"/>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99733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32</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43452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graphicFrame>
        <p:nvGraphicFramePr>
          <p:cNvPr id="11" name="Table 10"/>
          <p:cNvGraphicFramePr>
            <a:graphicFrameLocks noGrp="1"/>
          </p:cNvGraphicFramePr>
          <p:nvPr/>
        </p:nvGraphicFramePr>
        <p:xfrm>
          <a:off x="1277007" y="1239929"/>
          <a:ext cx="9979572" cy="4815840"/>
        </p:xfrm>
        <a:graphic>
          <a:graphicData uri="http://schemas.openxmlformats.org/drawingml/2006/table">
            <a:tbl>
              <a:tblPr firstRow="1" bandRow="1">
                <a:tableStyleId>{073A0DAA-6AF3-43AB-8588-CEC1D06C72B9}</a:tableStyleId>
              </a:tblPr>
              <a:tblGrid>
                <a:gridCol w="5438064">
                  <a:extLst>
                    <a:ext uri="{9D8B030D-6E8A-4147-A177-3AD203B41FA5}">
                      <a16:colId xmlns:a16="http://schemas.microsoft.com/office/drawing/2014/main" val="20000"/>
                    </a:ext>
                  </a:extLst>
                </a:gridCol>
                <a:gridCol w="4541508">
                  <a:extLst>
                    <a:ext uri="{9D8B030D-6E8A-4147-A177-3AD203B41FA5}">
                      <a16:colId xmlns:a16="http://schemas.microsoft.com/office/drawing/2014/main" val="20001"/>
                    </a:ext>
                  </a:extLst>
                </a:gridCol>
              </a:tblGrid>
              <a:tr h="370840">
                <a:tc>
                  <a:txBody>
                    <a:bodyPr/>
                    <a:lstStyle/>
                    <a:p>
                      <a:pPr algn="ctr"/>
                      <a:r>
                        <a:rPr lang="en-US" sz="2400" baseline="0" dirty="0">
                          <a:solidFill>
                            <a:srgbClr val="000000"/>
                          </a:solidFill>
                          <a:latin typeface="Tw Cen MT"/>
                        </a:rPr>
                        <a:t>Question 		</a:t>
                      </a:r>
                    </a:p>
                  </a:txBody>
                  <a:tcPr>
                    <a:solidFill>
                      <a:schemeClr val="tx1">
                        <a:lumMod val="50000"/>
                        <a:lumOff val="50000"/>
                      </a:schemeClr>
                    </a:solidFill>
                  </a:tcPr>
                </a:tc>
                <a:tc>
                  <a:txBody>
                    <a:bodyPr/>
                    <a:lstStyle/>
                    <a:p>
                      <a:pPr algn="ctr"/>
                      <a:r>
                        <a:rPr lang="en-US" sz="2400" baseline="0" dirty="0">
                          <a:solidFill>
                            <a:srgbClr val="000000"/>
                          </a:solidFill>
                          <a:latin typeface="Tw Cen MT"/>
                        </a:rPr>
                        <a:t>	Variable	</a:t>
                      </a:r>
                    </a:p>
                  </a:txBody>
                  <a:tcPr>
                    <a:solidFill>
                      <a:schemeClr val="tx1">
                        <a:lumMod val="50000"/>
                        <a:lumOff val="50000"/>
                      </a:schemeClr>
                    </a:solidFill>
                  </a:tcPr>
                </a:tc>
                <a:extLst>
                  <a:ext uri="{0D108BD9-81ED-4DB2-BD59-A6C34878D82A}">
                    <a16:rowId xmlns:a16="http://schemas.microsoft.com/office/drawing/2014/main" val="10000"/>
                  </a:ext>
                </a:extLst>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en-US" sz="2800" kern="1200" baseline="0" dirty="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800" kern="1200" baseline="0" dirty="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800" kern="1200" baseline="0" dirty="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n-US" sz="2800" kern="1200" baseline="0" dirty="0">
                          <a:solidFill>
                            <a:schemeClr val="dk1"/>
                          </a:solidFill>
                          <a:latin typeface="+mn-lt"/>
                          <a:ea typeface="+mn-ea"/>
                          <a:cs typeface="+mn-cs"/>
                        </a:rPr>
                        <a:t>Does heating water allow it to dissolve more sugar? 	</a:t>
                      </a:r>
                    </a:p>
                  </a:txBody>
                  <a:tcPr/>
                </a:tc>
                <a:tc>
                  <a:txBody>
                    <a:bodyPr/>
                    <a:lstStyle/>
                    <a:p>
                      <a:pPr algn="just"/>
                      <a:endParaRPr lang="en-US" sz="2800" kern="1200" baseline="0" dirty="0">
                        <a:solidFill>
                          <a:schemeClr val="dk1"/>
                        </a:solidFill>
                        <a:latin typeface="+mn-lt"/>
                        <a:ea typeface="+mn-ea"/>
                        <a:cs typeface="+mn-cs"/>
                      </a:endParaRPr>
                    </a:p>
                    <a:p>
                      <a:pPr algn="just">
                        <a:buFont typeface="Arial" pitchFamily="34" charset="0"/>
                        <a:buChar char="•"/>
                      </a:pPr>
                      <a:r>
                        <a:rPr lang="en-US" sz="2800" kern="1200" baseline="0" dirty="0">
                          <a:solidFill>
                            <a:schemeClr val="dk1"/>
                          </a:solidFill>
                          <a:latin typeface="+mn-lt"/>
                          <a:ea typeface="+mn-ea"/>
                          <a:cs typeface="+mn-cs"/>
                        </a:rPr>
                        <a:t> Temperature of the water measured in degrees Celsius </a:t>
                      </a:r>
                    </a:p>
                    <a:p>
                      <a:pPr algn="just"/>
                      <a:endParaRPr lang="en-US" sz="2800" kern="1200" baseline="0" dirty="0">
                        <a:solidFill>
                          <a:schemeClr val="dk1"/>
                        </a:solidFill>
                        <a:latin typeface="+mn-lt"/>
                        <a:ea typeface="+mn-ea"/>
                        <a:cs typeface="+mn-cs"/>
                      </a:endParaRPr>
                    </a:p>
                    <a:p>
                      <a:pPr algn="just"/>
                      <a:r>
                        <a:rPr lang="en-US" sz="2800" kern="1200" baseline="0" dirty="0">
                          <a:solidFill>
                            <a:schemeClr val="dk1"/>
                          </a:solidFill>
                          <a:latin typeface="+mn-lt"/>
                          <a:ea typeface="+mn-ea"/>
                          <a:cs typeface="+mn-cs"/>
                        </a:rPr>
                        <a:t>• Amount of sugar that dissolves completely, measured in grams </a:t>
                      </a:r>
                    </a:p>
                    <a:p>
                      <a:pPr algn="just"/>
                      <a:endParaRPr lang="en-US" sz="2800" kern="1200" baseline="0" dirty="0">
                        <a:solidFill>
                          <a:schemeClr val="dk1"/>
                        </a:solidFill>
                        <a:latin typeface="+mn-lt"/>
                        <a:ea typeface="+mn-ea"/>
                        <a:cs typeface="+mn-cs"/>
                      </a:endParaRPr>
                    </a:p>
                    <a:p>
                      <a:pPr algn="just"/>
                      <a:r>
                        <a:rPr lang="en-US" sz="2800" kern="1200" baseline="0" dirty="0">
                          <a:solidFill>
                            <a:schemeClr val="dk1"/>
                          </a:solidFill>
                          <a:latin typeface="+mn-lt"/>
                          <a:ea typeface="+mn-ea"/>
                          <a:cs typeface="+mn-cs"/>
                        </a:rPr>
                        <a:t>• Type of sugar</a:t>
                      </a:r>
                    </a:p>
                    <a:p>
                      <a:pPr algn="just"/>
                      <a:endParaRPr lang="en-US" sz="2800" kern="1200" baseline="0" dirty="0">
                        <a:solidFill>
                          <a:schemeClr val="dk1"/>
                        </a:solidFill>
                        <a:latin typeface="+mn-lt"/>
                        <a:ea typeface="+mn-ea"/>
                        <a:cs typeface="+mn-cs"/>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997337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33</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43452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graphicFrame>
        <p:nvGraphicFramePr>
          <p:cNvPr id="11" name="Table 10"/>
          <p:cNvGraphicFramePr>
            <a:graphicFrameLocks noGrp="1"/>
          </p:cNvGraphicFramePr>
          <p:nvPr/>
        </p:nvGraphicFramePr>
        <p:xfrm>
          <a:off x="1592314" y="1208397"/>
          <a:ext cx="9412016" cy="5303520"/>
        </p:xfrm>
        <a:graphic>
          <a:graphicData uri="http://schemas.openxmlformats.org/drawingml/2006/table">
            <a:tbl>
              <a:tblPr firstRow="1" bandRow="1">
                <a:tableStyleId>{073A0DAA-6AF3-43AB-8588-CEC1D06C72B9}</a:tableStyleId>
              </a:tblPr>
              <a:tblGrid>
                <a:gridCol w="4706008">
                  <a:extLst>
                    <a:ext uri="{9D8B030D-6E8A-4147-A177-3AD203B41FA5}">
                      <a16:colId xmlns:a16="http://schemas.microsoft.com/office/drawing/2014/main" val="20000"/>
                    </a:ext>
                  </a:extLst>
                </a:gridCol>
                <a:gridCol w="4706008">
                  <a:extLst>
                    <a:ext uri="{9D8B030D-6E8A-4147-A177-3AD203B41FA5}">
                      <a16:colId xmlns:a16="http://schemas.microsoft.com/office/drawing/2014/main" val="20001"/>
                    </a:ext>
                  </a:extLst>
                </a:gridCol>
              </a:tblGrid>
              <a:tr h="370840">
                <a:tc>
                  <a:txBody>
                    <a:bodyPr/>
                    <a:lstStyle/>
                    <a:p>
                      <a:pPr algn="ctr"/>
                      <a:r>
                        <a:rPr lang="en-US" sz="2400" baseline="0" dirty="0">
                          <a:solidFill>
                            <a:srgbClr val="000000"/>
                          </a:solidFill>
                          <a:latin typeface="Tw Cen MT"/>
                        </a:rPr>
                        <a:t>Question 		</a:t>
                      </a:r>
                    </a:p>
                  </a:txBody>
                  <a:tcPr>
                    <a:solidFill>
                      <a:schemeClr val="tx1">
                        <a:lumMod val="50000"/>
                        <a:lumOff val="50000"/>
                      </a:schemeClr>
                    </a:solidFill>
                  </a:tcPr>
                </a:tc>
                <a:tc>
                  <a:txBody>
                    <a:bodyPr/>
                    <a:lstStyle/>
                    <a:p>
                      <a:pPr algn="ctr"/>
                      <a:r>
                        <a:rPr lang="en-US" sz="2400" baseline="0" dirty="0">
                          <a:solidFill>
                            <a:srgbClr val="000000"/>
                          </a:solidFill>
                          <a:latin typeface="Tw Cen MT"/>
                        </a:rPr>
                        <a:t>	Variable	</a:t>
                      </a:r>
                    </a:p>
                  </a:txBody>
                  <a:tcPr>
                    <a:solidFill>
                      <a:schemeClr val="tx1">
                        <a:lumMod val="50000"/>
                        <a:lumOff val="50000"/>
                      </a:schemeClr>
                    </a:solidFill>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400" kern="1200" baseline="0" dirty="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3200" kern="1200" baseline="0" dirty="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3200" kern="1200" baseline="0" dirty="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3200" kern="1200" baseline="0" dirty="0">
                          <a:solidFill>
                            <a:schemeClr val="dk1"/>
                          </a:solidFill>
                          <a:latin typeface="+mn-lt"/>
                          <a:ea typeface="+mn-ea"/>
                          <a:cs typeface="+mn-cs"/>
                        </a:rPr>
                        <a:t>Does fertilizer make a plant grow bigger? 	</a:t>
                      </a:r>
                    </a:p>
                    <a:p>
                      <a:pPr marL="0" marR="0" indent="0" algn="l" defTabSz="914400" rtl="0" eaLnBrk="1" fontAlgn="auto" latinLnBrk="0" hangingPunct="1">
                        <a:lnSpc>
                          <a:spcPct val="100000"/>
                        </a:lnSpc>
                        <a:spcBef>
                          <a:spcPts val="0"/>
                        </a:spcBef>
                        <a:spcAft>
                          <a:spcPts val="0"/>
                        </a:spcAft>
                        <a:buClrTx/>
                        <a:buSzTx/>
                        <a:buFontTx/>
                        <a:buNone/>
                        <a:tabLst/>
                        <a:defRPr/>
                      </a:pPr>
                      <a:r>
                        <a:rPr lang="en-US" sz="3200" kern="1200" baseline="0" dirty="0">
                          <a:solidFill>
                            <a:schemeClr val="dk1"/>
                          </a:solidFill>
                          <a:latin typeface="+mn-lt"/>
                          <a:ea typeface="+mn-ea"/>
                          <a:cs typeface="+mn-cs"/>
                        </a:rPr>
                        <a:t>	</a:t>
                      </a:r>
                    </a:p>
                  </a:txBody>
                  <a:tcPr/>
                </a:tc>
                <a:tc>
                  <a:txBody>
                    <a:bodyPr/>
                    <a:lstStyle/>
                    <a:p>
                      <a:pPr>
                        <a:buFont typeface="Arial" pitchFamily="34" charset="0"/>
                        <a:buChar char="•"/>
                      </a:pPr>
                      <a:r>
                        <a:rPr lang="en-US" sz="2400" kern="1200" baseline="0" dirty="0">
                          <a:solidFill>
                            <a:schemeClr val="dk1"/>
                          </a:solidFill>
                          <a:latin typeface="+mn-lt"/>
                          <a:ea typeface="+mn-ea"/>
                          <a:cs typeface="+mn-cs"/>
                        </a:rPr>
                        <a:t> Amount of fertilizer, measured in grams </a:t>
                      </a:r>
                    </a:p>
                    <a:p>
                      <a:r>
                        <a:rPr lang="en-US" sz="2400" kern="1200" baseline="0" dirty="0">
                          <a:solidFill>
                            <a:schemeClr val="dk1"/>
                          </a:solidFill>
                          <a:latin typeface="+mn-lt"/>
                          <a:ea typeface="+mn-ea"/>
                          <a:cs typeface="+mn-cs"/>
                        </a:rPr>
                        <a:t>• Growth of the plant, measured by its height</a:t>
                      </a:r>
                    </a:p>
                    <a:p>
                      <a:r>
                        <a:rPr lang="en-US" sz="2400" kern="1200" baseline="0" dirty="0">
                          <a:solidFill>
                            <a:schemeClr val="dk1"/>
                          </a:solidFill>
                          <a:latin typeface="+mn-lt"/>
                          <a:ea typeface="+mn-ea"/>
                          <a:cs typeface="+mn-cs"/>
                        </a:rPr>
                        <a:t>• Growth of the plant, measured by the number of leaves</a:t>
                      </a:r>
                    </a:p>
                    <a:p>
                      <a:r>
                        <a:rPr lang="en-US" sz="2400" kern="1200" baseline="0" dirty="0">
                          <a:solidFill>
                            <a:schemeClr val="dk1"/>
                          </a:solidFill>
                          <a:latin typeface="+mn-lt"/>
                          <a:ea typeface="+mn-ea"/>
                          <a:cs typeface="+mn-cs"/>
                        </a:rPr>
                        <a:t>• See Measuring Plant Growth for more ways to measure plant growth</a:t>
                      </a:r>
                    </a:p>
                    <a:p>
                      <a:r>
                        <a:rPr lang="en-US" sz="2400" kern="1200" baseline="0" dirty="0">
                          <a:solidFill>
                            <a:schemeClr val="dk1"/>
                          </a:solidFill>
                          <a:latin typeface="+mn-lt"/>
                          <a:ea typeface="+mn-ea"/>
                          <a:cs typeface="+mn-cs"/>
                        </a:rPr>
                        <a:t>• Same type of fertilizer</a:t>
                      </a:r>
                    </a:p>
                    <a:p>
                      <a:r>
                        <a:rPr lang="en-US" sz="2400" kern="1200" baseline="0" dirty="0">
                          <a:solidFill>
                            <a:schemeClr val="dk1"/>
                          </a:solidFill>
                          <a:latin typeface="+mn-lt"/>
                          <a:ea typeface="+mn-ea"/>
                          <a:cs typeface="+mn-cs"/>
                        </a:rPr>
                        <a:t>• Same pot size for each plant</a:t>
                      </a:r>
                    </a:p>
                    <a:p>
                      <a:r>
                        <a:rPr lang="en-US" sz="2400" kern="1200" baseline="0" dirty="0">
                          <a:solidFill>
                            <a:schemeClr val="dk1"/>
                          </a:solidFill>
                          <a:latin typeface="+mn-lt"/>
                          <a:ea typeface="+mn-ea"/>
                          <a:cs typeface="+mn-cs"/>
                        </a:rPr>
                        <a:t>• Same plant type in each pot</a:t>
                      </a:r>
                    </a:p>
                    <a:p>
                      <a:r>
                        <a:rPr lang="en-US" sz="2400" kern="1200" baseline="0" dirty="0">
                          <a:solidFill>
                            <a:schemeClr val="dk1"/>
                          </a:solidFill>
                          <a:latin typeface="+mn-lt"/>
                          <a:ea typeface="+mn-ea"/>
                          <a:cs typeface="+mn-cs"/>
                        </a:rPr>
                        <a:t>• Same type and amount of soil in each pot</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997337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34</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43452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graphicFrame>
        <p:nvGraphicFramePr>
          <p:cNvPr id="11" name="Table 10"/>
          <p:cNvGraphicFramePr>
            <a:graphicFrameLocks noGrp="1"/>
          </p:cNvGraphicFramePr>
          <p:nvPr/>
        </p:nvGraphicFramePr>
        <p:xfrm>
          <a:off x="1592314" y="1208397"/>
          <a:ext cx="9412016" cy="4450080"/>
        </p:xfrm>
        <a:graphic>
          <a:graphicData uri="http://schemas.openxmlformats.org/drawingml/2006/table">
            <a:tbl>
              <a:tblPr firstRow="1" bandRow="1">
                <a:tableStyleId>{073A0DAA-6AF3-43AB-8588-CEC1D06C72B9}</a:tableStyleId>
              </a:tblPr>
              <a:tblGrid>
                <a:gridCol w="4706008">
                  <a:extLst>
                    <a:ext uri="{9D8B030D-6E8A-4147-A177-3AD203B41FA5}">
                      <a16:colId xmlns:a16="http://schemas.microsoft.com/office/drawing/2014/main" val="20000"/>
                    </a:ext>
                  </a:extLst>
                </a:gridCol>
                <a:gridCol w="4706008">
                  <a:extLst>
                    <a:ext uri="{9D8B030D-6E8A-4147-A177-3AD203B41FA5}">
                      <a16:colId xmlns:a16="http://schemas.microsoft.com/office/drawing/2014/main" val="20001"/>
                    </a:ext>
                  </a:extLst>
                </a:gridCol>
              </a:tblGrid>
              <a:tr h="370840">
                <a:tc>
                  <a:txBody>
                    <a:bodyPr/>
                    <a:lstStyle/>
                    <a:p>
                      <a:pPr algn="ctr"/>
                      <a:r>
                        <a:rPr lang="en-US" sz="2400" baseline="0" dirty="0">
                          <a:solidFill>
                            <a:srgbClr val="000000"/>
                          </a:solidFill>
                          <a:latin typeface="Tw Cen MT"/>
                        </a:rPr>
                        <a:t>Question 		</a:t>
                      </a:r>
                    </a:p>
                  </a:txBody>
                  <a:tcPr>
                    <a:solidFill>
                      <a:schemeClr val="tx1">
                        <a:lumMod val="50000"/>
                        <a:lumOff val="50000"/>
                      </a:schemeClr>
                    </a:solidFill>
                  </a:tcPr>
                </a:tc>
                <a:tc>
                  <a:txBody>
                    <a:bodyPr/>
                    <a:lstStyle/>
                    <a:p>
                      <a:pPr algn="ctr"/>
                      <a:r>
                        <a:rPr lang="en-US" sz="2400" baseline="0" dirty="0">
                          <a:solidFill>
                            <a:srgbClr val="000000"/>
                          </a:solidFill>
                          <a:latin typeface="Tw Cen MT"/>
                        </a:rPr>
                        <a:t>	Variable	</a:t>
                      </a:r>
                    </a:p>
                  </a:txBody>
                  <a:tcPr>
                    <a:solidFill>
                      <a:schemeClr val="tx1">
                        <a:lumMod val="50000"/>
                        <a:lumOff val="50000"/>
                      </a:schemeClr>
                    </a:solidFill>
                  </a:tcPr>
                </a:tc>
                <a:extLst>
                  <a:ext uri="{0D108BD9-81ED-4DB2-BD59-A6C34878D82A}">
                    <a16:rowId xmlns:a16="http://schemas.microsoft.com/office/drawing/2014/main" val="10000"/>
                  </a:ext>
                </a:extLst>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en-US" sz="3200" kern="1200" baseline="0" dirty="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3200" kern="1200" baseline="0" dirty="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n-US" sz="3200" kern="1200" baseline="0" dirty="0">
                          <a:solidFill>
                            <a:schemeClr val="dk1"/>
                          </a:solidFill>
                          <a:latin typeface="+mn-lt"/>
                          <a:ea typeface="+mn-ea"/>
                          <a:cs typeface="+mn-cs"/>
                        </a:rPr>
                        <a:t>Does an electric motor turn faster if you increase the voltage?	</a:t>
                      </a:r>
                    </a:p>
                    <a:p>
                      <a:pPr marL="0" marR="0" indent="0" algn="just" defTabSz="914400" rtl="0" eaLnBrk="1" fontAlgn="auto" latinLnBrk="0" hangingPunct="1">
                        <a:lnSpc>
                          <a:spcPct val="100000"/>
                        </a:lnSpc>
                        <a:spcBef>
                          <a:spcPts val="0"/>
                        </a:spcBef>
                        <a:spcAft>
                          <a:spcPts val="0"/>
                        </a:spcAft>
                        <a:buClrTx/>
                        <a:buSzTx/>
                        <a:buFontTx/>
                        <a:buNone/>
                        <a:tabLst/>
                        <a:defRPr/>
                      </a:pPr>
                      <a:r>
                        <a:rPr lang="en-US" sz="3200" kern="1200" baseline="0" dirty="0">
                          <a:solidFill>
                            <a:schemeClr val="dk1"/>
                          </a:solidFill>
                          <a:latin typeface="+mn-lt"/>
                          <a:ea typeface="+mn-ea"/>
                          <a:cs typeface="+mn-cs"/>
                        </a:rPr>
                        <a:t> 	</a:t>
                      </a:r>
                    </a:p>
                  </a:txBody>
                  <a:tcPr/>
                </a:tc>
                <a:tc>
                  <a:txBody>
                    <a:bodyPr/>
                    <a:lstStyle/>
                    <a:p>
                      <a:pPr algn="just">
                        <a:buFont typeface="Arial" pitchFamily="34" charset="0"/>
                        <a:buChar char="•"/>
                      </a:pPr>
                      <a:r>
                        <a:rPr lang="en-US" sz="3200" kern="1200" baseline="0" dirty="0">
                          <a:solidFill>
                            <a:schemeClr val="dk1"/>
                          </a:solidFill>
                          <a:latin typeface="+mn-lt"/>
                          <a:ea typeface="+mn-ea"/>
                          <a:cs typeface="+mn-cs"/>
                        </a:rPr>
                        <a:t> Voltage of the electricity, measured in volts</a:t>
                      </a:r>
                    </a:p>
                    <a:p>
                      <a:pPr algn="just"/>
                      <a:endParaRPr lang="en-US" sz="3200" kern="1200" baseline="0" dirty="0">
                        <a:solidFill>
                          <a:schemeClr val="dk1"/>
                        </a:solidFill>
                        <a:latin typeface="+mn-lt"/>
                        <a:ea typeface="+mn-ea"/>
                        <a:cs typeface="+mn-cs"/>
                      </a:endParaRPr>
                    </a:p>
                    <a:p>
                      <a:pPr algn="just"/>
                      <a:r>
                        <a:rPr lang="en-US" sz="3200" kern="1200" baseline="0" dirty="0">
                          <a:solidFill>
                            <a:schemeClr val="dk1"/>
                          </a:solidFill>
                          <a:latin typeface="+mn-lt"/>
                          <a:ea typeface="+mn-ea"/>
                          <a:cs typeface="+mn-cs"/>
                        </a:rPr>
                        <a:t>• Speed of rotation, measured in revolutions per minute (RPMs)</a:t>
                      </a:r>
                    </a:p>
                    <a:p>
                      <a:pPr algn="just"/>
                      <a:endParaRPr lang="en-US" sz="3200" kern="1200" baseline="0" dirty="0">
                        <a:solidFill>
                          <a:schemeClr val="dk1"/>
                        </a:solidFill>
                        <a:latin typeface="+mn-lt"/>
                        <a:ea typeface="+mn-ea"/>
                        <a:cs typeface="+mn-cs"/>
                      </a:endParaRPr>
                    </a:p>
                    <a:p>
                      <a:pPr algn="just"/>
                      <a:r>
                        <a:rPr lang="en-US" sz="3200" kern="1200" baseline="0" dirty="0">
                          <a:solidFill>
                            <a:schemeClr val="dk1"/>
                          </a:solidFill>
                          <a:latin typeface="+mn-lt"/>
                          <a:ea typeface="+mn-ea"/>
                          <a:cs typeface="+mn-cs"/>
                        </a:rPr>
                        <a:t>• motor for every test</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997337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356287" y="885481"/>
            <a:ext cx="11360800" cy="4555200"/>
          </a:xfrm>
          <a:prstGeom prst="rect">
            <a:avLst/>
          </a:prstGeom>
        </p:spPr>
        <p:txBody>
          <a:bodyPr spcFirstLastPara="1" wrap="square" lIns="91425" tIns="91425" rIns="91425" bIns="91425" anchor="t" anchorCtr="0">
            <a:noAutofit/>
          </a:bodyPr>
          <a:lstStyle/>
          <a:p>
            <a:pPr>
              <a:buNone/>
            </a:pPr>
            <a:r>
              <a:rPr lang="en-US" sz="3600" b="1" dirty="0">
                <a:solidFill>
                  <a:srgbClr val="FF0000"/>
                </a:solidFill>
              </a:rPr>
              <a:t>Components of a well-designed scientific experiment: </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35</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43452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11" name="Rectangle 10"/>
          <p:cNvSpPr/>
          <p:nvPr/>
        </p:nvSpPr>
        <p:spPr>
          <a:xfrm>
            <a:off x="444965" y="231428"/>
            <a:ext cx="11379173" cy="5386090"/>
          </a:xfrm>
          <a:prstGeom prst="rect">
            <a:avLst/>
          </a:prstGeom>
        </p:spPr>
        <p:txBody>
          <a:bodyPr wrap="square">
            <a:spAutoFit/>
          </a:bodyPr>
          <a:lstStyle/>
          <a:p>
            <a:pPr algn="just"/>
            <a:endParaRPr lang="en-US" sz="2800" dirty="0"/>
          </a:p>
          <a:p>
            <a:pPr algn="just"/>
            <a:endParaRPr lang="en-US" sz="2800" b="1" dirty="0">
              <a:solidFill>
                <a:srgbClr val="0070C0"/>
              </a:solidFill>
            </a:endParaRPr>
          </a:p>
          <a:p>
            <a:pPr algn="just">
              <a:lnSpc>
                <a:spcPct val="150000"/>
              </a:lnSpc>
              <a:buFont typeface="Arial" pitchFamily="34" charset="0"/>
              <a:buChar char="•"/>
            </a:pPr>
            <a:endParaRPr lang="en-US" sz="3200" dirty="0"/>
          </a:p>
          <a:p>
            <a:pPr algn="just">
              <a:lnSpc>
                <a:spcPct val="150000"/>
              </a:lnSpc>
              <a:buFont typeface="Arial" pitchFamily="34" charset="0"/>
              <a:buChar char="•"/>
            </a:pPr>
            <a:r>
              <a:rPr lang="en-US" sz="3200" dirty="0"/>
              <a:t> </a:t>
            </a:r>
            <a:r>
              <a:rPr lang="en-US" sz="3200" u="sng" dirty="0">
                <a:solidFill>
                  <a:srgbClr val="0070C0"/>
                </a:solidFill>
              </a:rPr>
              <a:t>Only 1</a:t>
            </a:r>
            <a:r>
              <a:rPr lang="en-US" sz="3200" dirty="0"/>
              <a:t> variable is being tested.</a:t>
            </a:r>
          </a:p>
          <a:p>
            <a:pPr algn="just">
              <a:lnSpc>
                <a:spcPct val="150000"/>
              </a:lnSpc>
              <a:buFont typeface="Arial" pitchFamily="34" charset="0"/>
              <a:buChar char="•"/>
            </a:pPr>
            <a:endParaRPr lang="en-US" sz="3200" dirty="0"/>
          </a:p>
          <a:p>
            <a:pPr algn="just">
              <a:lnSpc>
                <a:spcPct val="150000"/>
              </a:lnSpc>
              <a:buFont typeface="Arial" pitchFamily="34" charset="0"/>
              <a:buChar char="•"/>
            </a:pPr>
            <a:r>
              <a:rPr lang="en-US" sz="3200" dirty="0"/>
              <a:t> All other variables of the experiment are </a:t>
            </a:r>
            <a:r>
              <a:rPr lang="en-US" sz="3200" u="sng" dirty="0">
                <a:solidFill>
                  <a:srgbClr val="0070C0"/>
                </a:solidFill>
              </a:rPr>
              <a:t>constants</a:t>
            </a:r>
            <a:r>
              <a:rPr lang="en-US" sz="3200" dirty="0"/>
              <a:t>.</a:t>
            </a:r>
          </a:p>
          <a:p>
            <a:pPr algn="just">
              <a:lnSpc>
                <a:spcPct val="150000"/>
              </a:lnSpc>
              <a:buFont typeface="Arial" pitchFamily="34" charset="0"/>
              <a:buChar char="•"/>
            </a:pPr>
            <a:endParaRPr lang="en-US" sz="3200" dirty="0"/>
          </a:p>
          <a:p>
            <a:pPr algn="just">
              <a:lnSpc>
                <a:spcPct val="150000"/>
              </a:lnSpc>
              <a:buFont typeface="Arial" pitchFamily="34" charset="0"/>
              <a:buChar char="•"/>
            </a:pPr>
            <a:r>
              <a:rPr lang="en-US" sz="3200" dirty="0"/>
              <a:t> There are adequate </a:t>
            </a:r>
            <a:r>
              <a:rPr lang="en-US" sz="3200" u="sng" dirty="0">
                <a:solidFill>
                  <a:srgbClr val="0070C0"/>
                </a:solidFill>
              </a:rPr>
              <a:t>numbers of trials </a:t>
            </a:r>
            <a:r>
              <a:rPr lang="en-US" sz="3200" dirty="0"/>
              <a:t>performed.</a:t>
            </a:r>
          </a:p>
        </p:txBody>
      </p:sp>
    </p:spTree>
    <p:extLst>
      <p:ext uri="{BB962C8B-B14F-4D97-AF65-F5344CB8AC3E}">
        <p14:creationId xmlns:p14="http://schemas.microsoft.com/office/powerpoint/2010/main" val="33997337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356287" y="885481"/>
            <a:ext cx="11360800" cy="4555200"/>
          </a:xfrm>
          <a:prstGeom prst="rect">
            <a:avLst/>
          </a:prstGeom>
        </p:spPr>
        <p:txBody>
          <a:bodyPr spcFirstLastPara="1" wrap="square" lIns="91425" tIns="91425" rIns="91425" bIns="91425" anchor="t" anchorCtr="0">
            <a:noAutofit/>
          </a:bodyPr>
          <a:lstStyle/>
          <a:p>
            <a:pPr>
              <a:buNone/>
            </a:pPr>
            <a:r>
              <a:rPr lang="en-US" sz="3600" b="1" dirty="0">
                <a:solidFill>
                  <a:srgbClr val="FF0000"/>
                </a:solidFill>
              </a:rPr>
              <a:t>Components of a well-designed scientific experiment: </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36</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43452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11" name="Rectangle 10"/>
          <p:cNvSpPr/>
          <p:nvPr/>
        </p:nvSpPr>
        <p:spPr>
          <a:xfrm>
            <a:off x="444965" y="562514"/>
            <a:ext cx="11379173" cy="4647426"/>
          </a:xfrm>
          <a:prstGeom prst="rect">
            <a:avLst/>
          </a:prstGeom>
        </p:spPr>
        <p:txBody>
          <a:bodyPr wrap="square">
            <a:spAutoFit/>
          </a:bodyPr>
          <a:lstStyle/>
          <a:p>
            <a:pPr algn="just"/>
            <a:endParaRPr lang="en-US" sz="2800" dirty="0"/>
          </a:p>
          <a:p>
            <a:pPr algn="just"/>
            <a:endParaRPr lang="en-US" sz="2800" b="1" dirty="0">
              <a:solidFill>
                <a:srgbClr val="0070C0"/>
              </a:solidFill>
            </a:endParaRPr>
          </a:p>
          <a:p>
            <a:pPr algn="just">
              <a:lnSpc>
                <a:spcPct val="150000"/>
              </a:lnSpc>
              <a:buFont typeface="Arial" pitchFamily="34" charset="0"/>
              <a:buChar char="•"/>
            </a:pPr>
            <a:endParaRPr lang="en-US" sz="3200" dirty="0"/>
          </a:p>
          <a:p>
            <a:pPr algn="just">
              <a:lnSpc>
                <a:spcPct val="150000"/>
              </a:lnSpc>
              <a:buFont typeface="Arial" pitchFamily="34" charset="0"/>
              <a:buChar char="•"/>
            </a:pPr>
            <a:r>
              <a:rPr lang="en-US" sz="3200" dirty="0"/>
              <a:t> There is an adequate </a:t>
            </a:r>
            <a:r>
              <a:rPr lang="en-US" sz="3200" u="sng" dirty="0">
                <a:solidFill>
                  <a:srgbClr val="0070C0"/>
                </a:solidFill>
              </a:rPr>
              <a:t>sample size </a:t>
            </a:r>
            <a:r>
              <a:rPr lang="en-US" sz="3200" dirty="0"/>
              <a:t>(number of individuals per group per trial).</a:t>
            </a:r>
          </a:p>
          <a:p>
            <a:pPr algn="just">
              <a:lnSpc>
                <a:spcPct val="150000"/>
              </a:lnSpc>
              <a:buFont typeface="Arial" pitchFamily="34" charset="0"/>
              <a:buChar char="•"/>
            </a:pPr>
            <a:endParaRPr lang="en-US" sz="3200" dirty="0"/>
          </a:p>
          <a:p>
            <a:pPr algn="just">
              <a:lnSpc>
                <a:spcPct val="150000"/>
              </a:lnSpc>
              <a:buFont typeface="Arial" pitchFamily="34" charset="0"/>
              <a:buChar char="•"/>
            </a:pPr>
            <a:r>
              <a:rPr lang="en-US" sz="3200" dirty="0"/>
              <a:t> There is sufficient </a:t>
            </a:r>
            <a:r>
              <a:rPr lang="en-US" sz="3200" u="sng" dirty="0">
                <a:solidFill>
                  <a:srgbClr val="0070C0"/>
                </a:solidFill>
              </a:rPr>
              <a:t>experimental time</a:t>
            </a:r>
            <a:r>
              <a:rPr lang="en-US" sz="3200" dirty="0"/>
              <a:t> allowed. </a:t>
            </a:r>
          </a:p>
        </p:txBody>
      </p:sp>
    </p:spTree>
    <p:extLst>
      <p:ext uri="{BB962C8B-B14F-4D97-AF65-F5344CB8AC3E}">
        <p14:creationId xmlns:p14="http://schemas.microsoft.com/office/powerpoint/2010/main" val="33997337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p:txBody>
          <a:bodyPr>
            <a:normAutofit/>
          </a:bodyPr>
          <a:lstStyle/>
          <a:p>
            <a:r>
              <a:rPr lang="en-US" sz="4400" b="1" dirty="0"/>
              <a:t>Example for an experiment </a:t>
            </a:r>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37</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38</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43452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11" name="Rectangle 10"/>
          <p:cNvSpPr/>
          <p:nvPr/>
        </p:nvSpPr>
        <p:spPr>
          <a:xfrm>
            <a:off x="444965" y="231428"/>
            <a:ext cx="11379173" cy="6124754"/>
          </a:xfrm>
          <a:prstGeom prst="rect">
            <a:avLst/>
          </a:prstGeom>
        </p:spPr>
        <p:txBody>
          <a:bodyPr wrap="square">
            <a:spAutoFit/>
          </a:bodyPr>
          <a:lstStyle/>
          <a:p>
            <a:pPr algn="just"/>
            <a:endParaRPr lang="en-US" sz="2800" dirty="0"/>
          </a:p>
          <a:p>
            <a:pPr algn="just"/>
            <a:endParaRPr lang="en-US" sz="2800" b="1" dirty="0">
              <a:solidFill>
                <a:srgbClr val="0070C0"/>
              </a:solidFill>
            </a:endParaRPr>
          </a:p>
          <a:p>
            <a:pPr algn="just">
              <a:lnSpc>
                <a:spcPct val="150000"/>
              </a:lnSpc>
            </a:pPr>
            <a:r>
              <a:rPr lang="en-US" sz="3200" dirty="0"/>
              <a:t>To test my hypothesis, I do a controlled experiment. In this experiment, I set up two identical pots. Both contain ten bean seeds planted in the same type of soil, and both are placed in the same window. In fact, there is only one thing that I do differently to the two pots:</a:t>
            </a:r>
          </a:p>
          <a:p>
            <a:pPr lvl="5" algn="just">
              <a:lnSpc>
                <a:spcPct val="150000"/>
              </a:lnSpc>
              <a:buFont typeface="Arial" pitchFamily="34" charset="0"/>
              <a:buChar char="•"/>
            </a:pPr>
            <a:r>
              <a:rPr lang="en-US" sz="3200" dirty="0"/>
              <a:t> One pot of seeds gets watered every afternoon.</a:t>
            </a:r>
          </a:p>
          <a:p>
            <a:pPr lvl="5" algn="just">
              <a:lnSpc>
                <a:spcPct val="150000"/>
              </a:lnSpc>
              <a:buFont typeface="Arial" pitchFamily="34" charset="0"/>
              <a:buChar char="•"/>
            </a:pPr>
            <a:r>
              <a:rPr lang="en-US" sz="3200" dirty="0"/>
              <a:t> The other pot of seeds doesn't get any water at all.</a:t>
            </a:r>
          </a:p>
        </p:txBody>
      </p:sp>
    </p:spTree>
    <p:extLst>
      <p:ext uri="{BB962C8B-B14F-4D97-AF65-F5344CB8AC3E}">
        <p14:creationId xmlns:p14="http://schemas.microsoft.com/office/powerpoint/2010/main" val="33997337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356287" y="885481"/>
            <a:ext cx="11360800" cy="4555200"/>
          </a:xfrm>
          <a:prstGeom prst="rect">
            <a:avLst/>
          </a:prstGeom>
        </p:spPr>
        <p:txBody>
          <a:bodyPr spcFirstLastPara="1" wrap="square" lIns="91425" tIns="91425" rIns="91425" bIns="91425" anchor="t" anchorCtr="0">
            <a:noAutofit/>
          </a:bodyPr>
          <a:lstStyle/>
          <a:p>
            <a:pPr>
              <a:buNone/>
            </a:pPr>
            <a:r>
              <a:rPr lang="en-US" sz="3600" b="1" dirty="0">
                <a:solidFill>
                  <a:srgbClr val="FF0000"/>
                </a:solidFill>
              </a:rPr>
              <a:t>After a week: </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39</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43452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11" name="Rectangle 10"/>
          <p:cNvSpPr/>
          <p:nvPr/>
        </p:nvSpPr>
        <p:spPr>
          <a:xfrm>
            <a:off x="444965" y="231428"/>
            <a:ext cx="11379173" cy="4093428"/>
          </a:xfrm>
          <a:prstGeom prst="rect">
            <a:avLst/>
          </a:prstGeom>
        </p:spPr>
        <p:txBody>
          <a:bodyPr wrap="square">
            <a:spAutoFit/>
          </a:bodyPr>
          <a:lstStyle/>
          <a:p>
            <a:pPr algn="just"/>
            <a:endParaRPr lang="en-US" sz="2800" dirty="0"/>
          </a:p>
          <a:p>
            <a:pPr algn="just"/>
            <a:endParaRPr lang="en-US" sz="2800" b="1" dirty="0">
              <a:solidFill>
                <a:srgbClr val="0070C0"/>
              </a:solidFill>
            </a:endParaRPr>
          </a:p>
          <a:p>
            <a:pPr algn="just">
              <a:lnSpc>
                <a:spcPct val="150000"/>
              </a:lnSpc>
              <a:buFont typeface="Arial" pitchFamily="34" charset="0"/>
              <a:buChar char="•"/>
            </a:pPr>
            <a:endParaRPr lang="en-US" sz="800" dirty="0"/>
          </a:p>
          <a:p>
            <a:pPr algn="just">
              <a:lnSpc>
                <a:spcPct val="150000"/>
              </a:lnSpc>
              <a:buFont typeface="Arial" pitchFamily="34" charset="0"/>
              <a:buChar char="•"/>
            </a:pPr>
            <a:r>
              <a:rPr lang="en-US" sz="3200" dirty="0"/>
              <a:t> nine out of ten seeds in the watered pot have sprouted,</a:t>
            </a:r>
          </a:p>
          <a:p>
            <a:pPr algn="just">
              <a:lnSpc>
                <a:spcPct val="150000"/>
              </a:lnSpc>
              <a:buFont typeface="Arial" pitchFamily="34" charset="0"/>
              <a:buChar char="•"/>
            </a:pPr>
            <a:r>
              <a:rPr lang="en-US" sz="3200" dirty="0"/>
              <a:t> none of the seeds in the dry pot have sprouted.</a:t>
            </a:r>
          </a:p>
          <a:p>
            <a:pPr algn="just">
              <a:lnSpc>
                <a:spcPct val="150000"/>
              </a:lnSpc>
              <a:buFont typeface="Arial" pitchFamily="34" charset="0"/>
              <a:buChar char="•"/>
            </a:pPr>
            <a:r>
              <a:rPr lang="en-US" sz="3200" dirty="0"/>
              <a:t> It looks like the "seeds need water" hypothesis is probably correct!</a:t>
            </a:r>
          </a:p>
        </p:txBody>
      </p:sp>
      <p:pic>
        <p:nvPicPr>
          <p:cNvPr id="2051" name="Picture 3"/>
          <p:cNvPicPr>
            <a:picLocks noChangeAspect="1" noChangeArrowheads="1"/>
          </p:cNvPicPr>
          <p:nvPr/>
        </p:nvPicPr>
        <p:blipFill>
          <a:blip r:embed="rId4" cstate="print"/>
          <a:srcRect/>
          <a:stretch>
            <a:fillRect/>
          </a:stretch>
        </p:blipFill>
        <p:spPr bwMode="auto">
          <a:xfrm>
            <a:off x="2144111" y="3720821"/>
            <a:ext cx="8860220" cy="2711510"/>
          </a:xfrm>
          <a:prstGeom prst="rect">
            <a:avLst/>
          </a:prstGeom>
          <a:noFill/>
          <a:ln w="9525">
            <a:noFill/>
            <a:miter lim="800000"/>
            <a:headEnd/>
            <a:tailEnd/>
          </a:ln>
        </p:spPr>
      </p:pic>
    </p:spTree>
    <p:extLst>
      <p:ext uri="{BB962C8B-B14F-4D97-AF65-F5344CB8AC3E}">
        <p14:creationId xmlns:p14="http://schemas.microsoft.com/office/powerpoint/2010/main" val="33997337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cstate="print">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2148</TotalTime>
  <Words>1379</Words>
  <Application>Microsoft Office PowerPoint</Application>
  <PresentationFormat>Widescreen</PresentationFormat>
  <Paragraphs>361</Paragraphs>
  <Slides>40</Slides>
  <Notes>28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Roboto Light</vt:lpstr>
      <vt:lpstr>Times New Roman</vt:lpstr>
      <vt:lpstr>Tw Cen MT</vt:lpstr>
      <vt:lpstr>Office Theme</vt:lpstr>
      <vt:lpstr>PowerPoint Presentation</vt:lpstr>
      <vt:lpstr>PowerPoint Presentation</vt:lpstr>
      <vt:lpstr>Learning Objectives:</vt:lpstr>
      <vt:lpstr>Scientific thinkers and intellectual standards </vt:lpstr>
      <vt:lpstr>PowerPoint Presentation</vt:lpstr>
      <vt:lpstr>PowerPoint Presentation</vt:lpstr>
      <vt:lpstr>PowerPoint Presentation</vt:lpstr>
      <vt:lpstr>PowerPoint Presentation</vt:lpstr>
      <vt:lpstr>PowerPoint Presentation</vt:lpstr>
      <vt:lpstr>PowerPoint Presentation</vt:lpstr>
      <vt:lpstr>Primary Sources</vt:lpstr>
      <vt:lpstr>PowerPoint Presentation</vt:lpstr>
      <vt:lpstr>PowerPoint Presentation</vt:lpstr>
      <vt:lpstr>Secondary Source</vt:lpstr>
      <vt:lpstr>PowerPoint Presentation</vt:lpstr>
      <vt:lpstr>PowerPoint Presentation</vt:lpstr>
      <vt:lpstr>Elements of Science:</vt:lpstr>
      <vt:lpstr>PowerPoint Presentation</vt:lpstr>
      <vt:lpstr>PowerPoint Presentation</vt:lpstr>
      <vt:lpstr>PowerPoint Presentation</vt:lpstr>
      <vt:lpstr>PowerPoint Presentation</vt:lpstr>
      <vt:lpstr>PowerPoint Presentation</vt:lpstr>
      <vt:lpstr>PowerPoint Presentation</vt:lpstr>
      <vt:lpstr>Examples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 for an experiment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Hadeer Mostafa</cp:lastModifiedBy>
  <cp:revision>598</cp:revision>
  <dcterms:created xsi:type="dcterms:W3CDTF">2023-04-29T09:08:23Z</dcterms:created>
  <dcterms:modified xsi:type="dcterms:W3CDTF">2024-02-29T23:02:05Z</dcterms:modified>
</cp:coreProperties>
</file>