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271" r:id="rId7"/>
    <p:sldId id="313" r:id="rId8"/>
    <p:sldId id="532" r:id="rId9"/>
    <p:sldId id="276" r:id="rId10"/>
    <p:sldId id="496" r:id="rId11"/>
    <p:sldId id="256" r:id="rId12"/>
    <p:sldId id="497" r:id="rId13"/>
    <p:sldId id="544" r:id="rId14"/>
    <p:sldId id="498" r:id="rId15"/>
    <p:sldId id="545" r:id="rId16"/>
    <p:sldId id="499" r:id="rId17"/>
    <p:sldId id="503" r:id="rId18"/>
    <p:sldId id="502" r:id="rId19"/>
    <p:sldId id="507" r:id="rId20"/>
    <p:sldId id="508" r:id="rId21"/>
    <p:sldId id="504" r:id="rId22"/>
    <p:sldId id="509" r:id="rId23"/>
    <p:sldId id="511" r:id="rId24"/>
    <p:sldId id="506" r:id="rId25"/>
    <p:sldId id="535" r:id="rId26"/>
    <p:sldId id="536" r:id="rId27"/>
    <p:sldId id="537" r:id="rId28"/>
    <p:sldId id="538" r:id="rId29"/>
    <p:sldId id="510" r:id="rId30"/>
    <p:sldId id="554" r:id="rId31"/>
    <p:sldId id="512" r:id="rId32"/>
    <p:sldId id="514" r:id="rId33"/>
    <p:sldId id="515" r:id="rId34"/>
    <p:sldId id="516" r:id="rId35"/>
    <p:sldId id="517" r:id="rId36"/>
    <p:sldId id="518" r:id="rId37"/>
    <p:sldId id="540" r:id="rId38"/>
    <p:sldId id="519" r:id="rId39"/>
    <p:sldId id="520" r:id="rId40"/>
    <p:sldId id="521" r:id="rId41"/>
    <p:sldId id="522" r:id="rId42"/>
    <p:sldId id="523" r:id="rId43"/>
    <p:sldId id="524" r:id="rId44"/>
    <p:sldId id="525" r:id="rId45"/>
    <p:sldId id="546" r:id="rId46"/>
    <p:sldId id="527" r:id="rId47"/>
    <p:sldId id="547" r:id="rId48"/>
    <p:sldId id="548" r:id="rId49"/>
    <p:sldId id="549" r:id="rId50"/>
    <p:sldId id="550" r:id="rId51"/>
    <p:sldId id="551" r:id="rId52"/>
    <p:sldId id="552"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10"/>
            <p14:sldId id="554"/>
            <p14:sldId id="512"/>
            <p14:sldId id="514"/>
            <p14:sldId id="515"/>
            <p14:sldId id="516"/>
            <p14:sldId id="517"/>
            <p14:sldId id="518"/>
            <p14:sldId id="540"/>
            <p14:sldId id="519"/>
            <p14:sldId id="520"/>
            <p14:sldId id="521"/>
            <p14:sldId id="522"/>
            <p14:sldId id="523"/>
            <p14:sldId id="524"/>
            <p14:sldId id="525"/>
            <p14:sldId id="546"/>
            <p14:sldId id="527"/>
            <p14:sldId id="547"/>
            <p14:sldId id="548"/>
            <p14:sldId id="549"/>
            <p14:sldId id="550"/>
            <p14:sldId id="551"/>
            <p14:sldId id="55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70" autoAdjust="0"/>
    <p:restoredTop sz="94103" autoAdjust="0"/>
  </p:normalViewPr>
  <p:slideViewPr>
    <p:cSldViewPr snapToGrid="0">
      <p:cViewPr varScale="1">
        <p:scale>
          <a:sx n="65" d="100"/>
          <a:sy n="65" d="100"/>
        </p:scale>
        <p:origin x="456" y="328"/>
      </p:cViewPr>
      <p:guideLst>
        <p:guide orient="horz" pos="2160"/>
        <p:guide pos="3840"/>
      </p:guideLst>
    </p:cSldViewPr>
  </p:slideViewPr>
  <p:outlineViewPr>
    <p:cViewPr>
      <p:scale>
        <a:sx n="33" d="100"/>
        <a:sy n="33" d="100"/>
      </p:scale>
      <p:origin x="0" y="4128"/>
    </p:cViewPr>
  </p:outlin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432619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30563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375331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227652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2.png"/><Relationship Id="rId2" Type="http://schemas.openxmlformats.org/officeDocument/2006/relationships/image" Target="../media/image20.jpeg"/><Relationship Id="rId1" Type="http://schemas.openxmlformats.org/officeDocument/2006/relationships/slideLayout" Target="../slideLayouts/slideLayout17.xml"/><Relationship Id="rId6"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a:t>
            </a:r>
            <a:r>
              <a:rPr lang="ar-EG" sz="2800" b="1" dirty="0" smtClean="0">
                <a:solidFill>
                  <a:schemeClr val="bg1"/>
                </a:solidFill>
                <a:latin typeface="Alexandria" pitchFamily="2" charset="-78"/>
                <a:cs typeface="Alexandria" pitchFamily="2" charset="-78"/>
              </a:rPr>
              <a:t>التاسعة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297"/>
    </mc:Choice>
    <mc:Fallback xmlns="">
      <p:transition spd="slow" advTm="1729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0082" y="1885834"/>
            <a:ext cx="4574718" cy="769441"/>
          </a:xfrm>
          <a:prstGeom prst="rect">
            <a:avLst/>
          </a:prstGeom>
          <a:noFill/>
        </p:spPr>
        <p:txBody>
          <a:bodyPr wrap="squar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0"/>
            <a:ext cx="3663144" cy="169807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التاسعة</a:t>
            </a:r>
          </a:p>
          <a:p>
            <a:pPr algn="ctr"/>
            <a:r>
              <a:rPr lang="ar-EG" sz="2800" b="1" dirty="0" smtClean="0">
                <a:solidFill>
                  <a:schemeClr val="tx1"/>
                </a:solidFill>
                <a:latin typeface="Alexandria" pitchFamily="2" charset="-78"/>
                <a:cs typeface="Alexandria" pitchFamily="2" charset="-78"/>
              </a:rPr>
              <a:t>حقوق المؤلف</a:t>
            </a: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1989"/>
    </mc:Choice>
    <mc:Fallback xmlns="">
      <p:transition spd="slow" advTm="5198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757130"/>
          </a:xfrm>
          <a:prstGeom prst="rect">
            <a:avLst/>
          </a:prstGeom>
          <a:noFill/>
        </p:spPr>
        <p:txBody>
          <a:bodyPr wrap="square">
            <a:spAutoFit/>
          </a:bodyPr>
          <a:lstStyle/>
          <a:p>
            <a:pPr lvl="0" algn="r">
              <a:lnSpc>
                <a:spcPct val="120000"/>
              </a:lnSpc>
            </a:pPr>
            <a:r>
              <a:rPr lang="en-US" b="1" dirty="0" smtClean="0">
                <a:latin typeface="Alexandria" pitchFamily="2" charset="-78"/>
                <a:cs typeface="Alexandria" pitchFamily="2" charset="-78"/>
              </a:rPr>
              <a:t>(2) </a:t>
            </a:r>
            <a:r>
              <a:rPr lang="ar-EG" b="1" dirty="0" smtClean="0">
                <a:latin typeface="Alexandria" pitchFamily="2" charset="-78"/>
                <a:cs typeface="Alexandria" pitchFamily="2" charset="-78"/>
              </a:rPr>
              <a:t>أولا: ماهية حق المؤلف </a:t>
            </a:r>
          </a:p>
          <a:p>
            <a:pPr lvl="0" algn="r">
              <a:lnSpc>
                <a:spcPct val="120000"/>
              </a:lnSpc>
            </a:pPr>
            <a:r>
              <a:rPr lang="ar-EG" b="1" dirty="0" smtClean="0">
                <a:latin typeface="Alexandria" pitchFamily="2" charset="-78"/>
                <a:cs typeface="Alexandria" pitchFamily="2" charset="-78"/>
              </a:rPr>
              <a:t>ثانيا: مضمون حق المؤلف  </a:t>
            </a:r>
            <a:endParaRPr lang="ar-EG" b="1" dirty="0">
              <a:latin typeface="Alexandria" pitchFamily="2" charset="-78"/>
              <a:cs typeface="Alexandria" pitchFamily="2" charset="-78"/>
            </a:endParaRPr>
          </a:p>
        </p:txBody>
      </p:sp>
      <p:sp>
        <p:nvSpPr>
          <p:cNvPr id="41" name="TextBox 40"/>
          <p:cNvSpPr txBox="1"/>
          <p:nvPr/>
        </p:nvSpPr>
        <p:spPr>
          <a:xfrm>
            <a:off x="6301339" y="1259391"/>
            <a:ext cx="2133918" cy="400110"/>
          </a:xfrm>
          <a:prstGeom prst="rect">
            <a:avLst/>
          </a:prstGeom>
          <a:noFill/>
        </p:spPr>
        <p:txBody>
          <a:bodyPr wrap="none" rtlCol="0">
            <a:spAutoFit/>
          </a:bodyPr>
          <a:lstStyle/>
          <a:p>
            <a:r>
              <a:rPr lang="ar-EG" sz="2000" b="1" dirty="0" smtClean="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642"/>
    </mc:Choice>
    <mc:Fallback xmlns="">
      <p:transition spd="slow" advTm="246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smtClean="0">
                <a:solidFill>
                  <a:srgbClr val="00B0F0"/>
                </a:solidFill>
                <a:latin typeface="Alexandria" pitchFamily="2" charset="-78"/>
                <a:cs typeface="Alexandria" pitchFamily="2" charset="-78"/>
              </a:rPr>
              <a:t>أولا: ماهية حق المؤلف (2)</a:t>
            </a:r>
            <a:endParaRPr lang="ar-EG"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553997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smtClean="0">
                <a:latin typeface="Alexandria" pitchFamily="2" charset="-78"/>
                <a:cs typeface="Alexandria" pitchFamily="2" charset="-78"/>
              </a:rPr>
              <a:t>نكمل حديثنا هنا عن ماهية حق المؤلف وذلك من خلال الحديث عن الجزء المتبقي فيما يتعلق بهذا الشأن، وهو الطبيعة القانونية لحق المؤلف؛ حيث أننا تحدثنا في المحاضرة السابقة عن تحديد المقصود بحق المؤلف.</a:t>
            </a:r>
          </a:p>
          <a:p>
            <a:pPr algn="just" rtl="1">
              <a:lnSpc>
                <a:spcPct val="200000"/>
              </a:lnSpc>
            </a:pPr>
            <a:r>
              <a:rPr lang="ar-EG" sz="1600" dirty="0" smtClean="0">
                <a:latin typeface="Alexandria" pitchFamily="2" charset="-78"/>
                <a:cs typeface="Alexandria" pitchFamily="2" charset="-78"/>
              </a:rPr>
              <a:t>وفيما يخص ذلك إنه من المعروف حسبما وضحنا في بداية دراسة هذا المقرر، أن حقوق الملكية الفكرية أو الحقوق الذهنية، لها جانبين: الأول: أدبي ينطبق عليه من ينطبق على الحقوق العامة اللصيقة بالشخصية من أحكام، كعدم القابلية للتنازل عنه أو  الحجز عليه أو الانتقال للورثة أو غير ذلك.</a:t>
            </a:r>
          </a:p>
          <a:p>
            <a:pPr algn="just" rtl="1">
              <a:lnSpc>
                <a:spcPct val="200000"/>
              </a:lnSpc>
            </a:pPr>
            <a:r>
              <a:rPr lang="ar-EG" sz="1600" dirty="0" smtClean="0">
                <a:latin typeface="Alexandria" pitchFamily="2" charset="-78"/>
                <a:cs typeface="Alexandria" pitchFamily="2" charset="-78"/>
              </a:rPr>
              <a:t>وجانب مالي يسري عليه الأحكام الخاصة بالحقوق المالية، حيث يجوز التنازل عنه ، كما ينتقل إلى الورثة، ويجوز الحجز عليه وله طبيعة مؤقتة على خلاف الجانب الأدبي.</a:t>
            </a:r>
          </a:p>
          <a:p>
            <a:pPr algn="just" rtl="1">
              <a:lnSpc>
                <a:spcPct val="200000"/>
              </a:lnSpc>
            </a:pPr>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71227"/>
    </mc:Choice>
    <mc:Fallback xmlns="">
      <p:transition spd="slow" advTm="27122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5811588" y="1368018"/>
            <a:ext cx="5436649" cy="418576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endParaRPr lang="ar-EG" sz="1600" dirty="0">
              <a:solidFill>
                <a:prstClr val="black"/>
              </a:solidFill>
              <a:latin typeface="Alexandria" pitchFamily="2" charset="-78"/>
              <a:cs typeface="Alexandria" pitchFamily="2" charset="-78"/>
            </a:endParaRPr>
          </a:p>
          <a:p>
            <a:pPr algn="justLow" rtl="1">
              <a:lnSpc>
                <a:spcPct val="250000"/>
              </a:lnSpc>
            </a:pPr>
            <a:r>
              <a:rPr lang="ar-EG" sz="1600" dirty="0" smtClean="0">
                <a:solidFill>
                  <a:prstClr val="black"/>
                </a:solidFill>
                <a:latin typeface="Alexandria" pitchFamily="2" charset="-78"/>
                <a:cs typeface="Alexandria" pitchFamily="2" charset="-78"/>
              </a:rPr>
              <a:t>وهذا يعني أن حق المؤلف ينطبق عليه ما قلناه بخصوص حقوق الملكية الفكرية بوجه عام من ناحية الطبيعة المزدوجة.</a:t>
            </a:r>
          </a:p>
          <a:p>
            <a:pPr algn="justLow" rtl="1">
              <a:lnSpc>
                <a:spcPct val="250000"/>
              </a:lnSpc>
            </a:pPr>
            <a:r>
              <a:rPr lang="ar-EG" sz="1600" dirty="0" smtClean="0">
                <a:solidFill>
                  <a:prstClr val="black"/>
                </a:solidFill>
                <a:latin typeface="Alexandria" pitchFamily="2" charset="-78"/>
                <a:cs typeface="Alexandria" pitchFamily="2" charset="-78"/>
              </a:rPr>
              <a:t>وبالتالي فإن حقوق المؤلف هي في الواقع حقوق أدبية وحقوق مالية، وسندرس ذلك في النقطة المتعلقة بمضمون حق المؤلف.</a:t>
            </a:r>
            <a:endParaRPr lang="ar-EG" sz="1600" dirty="0">
              <a:solidFill>
                <a:prstClr val="black"/>
              </a:solidFill>
              <a:latin typeface="Alexandria" pitchFamily="2" charset="-78"/>
              <a:cs typeface="Alexandria" pitchFamily="2" charset="-78"/>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42971" y="1447611"/>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56575"/>
    </mc:Choice>
    <mc:Fallback xmlns="">
      <p:transition spd="slow" advTm="5657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336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781551" y="1480531"/>
            <a:ext cx="6435948" cy="6078587"/>
          </a:xfrm>
          <a:prstGeom prst="rect">
            <a:avLst/>
          </a:prstGeom>
          <a:noFill/>
        </p:spPr>
        <p:txBody>
          <a:bodyPr wrap="square" rtlCol="0">
            <a:spAutoFit/>
          </a:bodyPr>
          <a:lstStyle/>
          <a:p>
            <a:pPr algn="ctr" rtl="1">
              <a:lnSpc>
                <a:spcPct val="200000"/>
              </a:lnSpc>
            </a:pPr>
            <a:r>
              <a:rPr lang="ar-EG" sz="2000" b="1" u="sng" dirty="0" smtClean="0">
                <a:latin typeface="Alexandria" pitchFamily="2" charset="-78"/>
                <a:cs typeface="Alexandria" pitchFamily="2" charset="-78"/>
              </a:rPr>
              <a:t>ثانيا: مضمون حق المؤلف </a:t>
            </a:r>
          </a:p>
          <a:p>
            <a:pPr algn="r" rtl="1">
              <a:lnSpc>
                <a:spcPct val="200000"/>
              </a:lnSpc>
            </a:pPr>
            <a:r>
              <a:rPr lang="ar-EG" sz="1600" dirty="0" smtClean="0">
                <a:latin typeface="Alexandria" pitchFamily="2" charset="-78"/>
                <a:cs typeface="Alexandria" pitchFamily="2" charset="-78"/>
              </a:rPr>
              <a:t>يتحدد مضمون حق المؤلف بالنظر إلى طبيعة القانونية المزدوجة التي وضحناها في السطور السابقة، أي أن مضمون حق المؤلف هو عبارة عن:</a:t>
            </a:r>
          </a:p>
          <a:p>
            <a:pPr algn="r" rtl="1">
              <a:lnSpc>
                <a:spcPct val="200000"/>
              </a:lnSpc>
            </a:pPr>
            <a:r>
              <a:rPr lang="ar-EG" sz="1600" b="1" dirty="0" smtClean="0">
                <a:latin typeface="Alexandria" pitchFamily="2" charset="-78"/>
                <a:cs typeface="Alexandria" pitchFamily="2" charset="-78"/>
              </a:rPr>
              <a:t>1-الحقوق الأدبية </a:t>
            </a:r>
          </a:p>
          <a:p>
            <a:pPr algn="r" rtl="1">
              <a:lnSpc>
                <a:spcPct val="200000"/>
              </a:lnSpc>
            </a:pPr>
            <a:r>
              <a:rPr lang="ar-EG" sz="1600" b="1" dirty="0" smtClean="0">
                <a:latin typeface="Alexandria" pitchFamily="2" charset="-78"/>
                <a:cs typeface="Alexandria" pitchFamily="2" charset="-78"/>
              </a:rPr>
              <a:t>2- الحقوق المالية </a:t>
            </a:r>
          </a:p>
          <a:p>
            <a:pPr algn="just" rtl="1">
              <a:lnSpc>
                <a:spcPct val="200000"/>
              </a:lnSpc>
            </a:pPr>
            <a:r>
              <a:rPr lang="ar-EG" sz="1600" b="1" u="sng" dirty="0" smtClean="0">
                <a:latin typeface="Alexandria" pitchFamily="2" charset="-78"/>
                <a:cs typeface="Alexandria" pitchFamily="2" charset="-78"/>
              </a:rPr>
              <a:t>ونتناول ذلك على النحو التالي: </a:t>
            </a:r>
          </a:p>
          <a:p>
            <a:pPr algn="just" rtl="1">
              <a:lnSpc>
                <a:spcPct val="250000"/>
              </a:lnSpc>
            </a:pPr>
            <a:endParaRPr lang="ar-EG" sz="1600" b="1" u="sng" dirty="0" smtClean="0">
              <a:latin typeface="Alexandria" pitchFamily="2" charset="-78"/>
              <a:cs typeface="Alexandria" pitchFamily="2" charset="-78"/>
            </a:endParaRPr>
          </a:p>
          <a:p>
            <a:pPr algn="just" rtl="1">
              <a:lnSpc>
                <a:spcPct val="250000"/>
              </a:lnSpc>
            </a:pPr>
            <a:endParaRPr lang="ar-EG" dirty="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26" y="1480531"/>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41592"/>
    </mc:Choice>
    <mc:Fallback xmlns="">
      <p:transition advTm="4159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19446" y="1297679"/>
            <a:ext cx="5342759" cy="4955203"/>
          </a:xfrm>
          <a:prstGeom prst="rect">
            <a:avLst/>
          </a:prstGeom>
          <a:noFill/>
        </p:spPr>
        <p:txBody>
          <a:bodyPr wrap="square" rtlCol="0">
            <a:spAutoFit/>
          </a:bodyPr>
          <a:lstStyle/>
          <a:p>
            <a:pPr algn="ctr"/>
            <a:r>
              <a:rPr lang="ar-EG" sz="2000" b="1" dirty="0" smtClean="0">
                <a:solidFill>
                  <a:srgbClr val="2D3956"/>
                </a:solidFill>
                <a:latin typeface="Alexandria" pitchFamily="2" charset="-78"/>
                <a:cs typeface="Alexandria" pitchFamily="2" charset="-78"/>
              </a:rPr>
              <a:t>1- الحقوق الأدبية </a:t>
            </a:r>
          </a:p>
          <a:p>
            <a:pPr algn="ctr"/>
            <a:endParaRPr lang="ar-EG" sz="2000" b="1"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يمكن تعريف الحقوق الأدبية بأنها: السلطات التى يمنحها القانون </a:t>
            </a:r>
            <a:r>
              <a:rPr lang="ar-EG" sz="1600" dirty="0" smtClean="0">
                <a:solidFill>
                  <a:srgbClr val="2D3956"/>
                </a:solidFill>
                <a:latin typeface="Alexandria" pitchFamily="2" charset="-78"/>
                <a:cs typeface="Alexandria" pitchFamily="2" charset="-78"/>
              </a:rPr>
              <a:t>للمؤلف </a:t>
            </a:r>
            <a:r>
              <a:rPr lang="ar-EG" sz="1600" dirty="0">
                <a:solidFill>
                  <a:srgbClr val="2D3956"/>
                </a:solidFill>
                <a:latin typeface="Alexandria" pitchFamily="2" charset="-78"/>
                <a:cs typeface="Alexandria" pitchFamily="2" charset="-78"/>
              </a:rPr>
              <a:t>على المصنف </a:t>
            </a:r>
            <a:r>
              <a:rPr lang="ar-EG" sz="1600" dirty="0" smtClean="0">
                <a:solidFill>
                  <a:srgbClr val="2D3956"/>
                </a:solidFill>
                <a:latin typeface="Alexandria" pitchFamily="2" charset="-78"/>
                <a:cs typeface="Alexandria" pitchFamily="2" charset="-78"/>
              </a:rPr>
              <a:t>باعتباره </a:t>
            </a:r>
            <a:r>
              <a:rPr lang="ar-EG" sz="1600" dirty="0">
                <a:solidFill>
                  <a:srgbClr val="2D3956"/>
                </a:solidFill>
                <a:latin typeface="Alexandria" pitchFamily="2" charset="-78"/>
                <a:cs typeface="Alexandria" pitchFamily="2" charset="-78"/>
              </a:rPr>
              <a:t>جزءا من </a:t>
            </a:r>
            <a:r>
              <a:rPr lang="ar-EG" sz="1600" dirty="0" smtClean="0">
                <a:solidFill>
                  <a:srgbClr val="2D3956"/>
                </a:solidFill>
                <a:latin typeface="Alexandria" pitchFamily="2" charset="-78"/>
                <a:cs typeface="Alexandria" pitchFamily="2" charset="-78"/>
              </a:rPr>
              <a:t>شخصيته. </a:t>
            </a:r>
            <a:endParaRPr lang="ar-EG" sz="1600" dirty="0">
              <a:solidFill>
                <a:srgbClr val="2D3956"/>
              </a:solidFill>
              <a:latin typeface="Alexandria" pitchFamily="2" charset="-78"/>
              <a:cs typeface="Alexandria" pitchFamily="2" charset="-78"/>
            </a:endParaRPr>
          </a:p>
          <a:p>
            <a:pPr algn="r" rtl="1">
              <a:lnSpc>
                <a:spcPct val="150000"/>
              </a:lnSpc>
            </a:pPr>
            <a:r>
              <a:rPr lang="ar-EG" sz="1600" b="1" dirty="0" smtClean="0">
                <a:solidFill>
                  <a:srgbClr val="2D3956"/>
                </a:solidFill>
                <a:latin typeface="Alexandria" pitchFamily="2" charset="-78"/>
                <a:cs typeface="Alexandria" pitchFamily="2" charset="-78"/>
              </a:rPr>
              <a:t>وتشمل الحقوق التالي: </a:t>
            </a:r>
          </a:p>
          <a:p>
            <a:pPr algn="r" rtl="1">
              <a:lnSpc>
                <a:spcPct val="150000"/>
              </a:lnSpc>
            </a:pPr>
            <a:r>
              <a:rPr lang="ar-EG" sz="1600" b="1" dirty="0">
                <a:solidFill>
                  <a:srgbClr val="2D3956"/>
                </a:solidFill>
                <a:latin typeface="Alexandria" pitchFamily="2" charset="-78"/>
                <a:cs typeface="Alexandria" pitchFamily="2" charset="-78"/>
              </a:rPr>
              <a:t>(أ‌</a:t>
            </a:r>
            <a:r>
              <a:rPr lang="ar-EG" sz="1600" b="1" dirty="0" smtClean="0">
                <a:solidFill>
                  <a:srgbClr val="2D3956"/>
                </a:solidFill>
                <a:latin typeface="Alexandria" pitchFamily="2" charset="-78"/>
                <a:cs typeface="Alexandria" pitchFamily="2" charset="-78"/>
              </a:rPr>
              <a:t>)– </a:t>
            </a:r>
            <a:r>
              <a:rPr lang="ar-EG" sz="1600" b="1" dirty="0">
                <a:solidFill>
                  <a:srgbClr val="2D3956"/>
                </a:solidFill>
                <a:latin typeface="Alexandria" pitchFamily="2" charset="-78"/>
                <a:cs typeface="Alexandria" pitchFamily="2" charset="-78"/>
              </a:rPr>
              <a:t>الحق فى الأبوة </a:t>
            </a:r>
          </a:p>
          <a:p>
            <a:pPr algn="r" rtl="1">
              <a:lnSpc>
                <a:spcPct val="150000"/>
              </a:lnSpc>
            </a:pPr>
            <a:r>
              <a:rPr lang="ar-EG" sz="1600" b="1" dirty="0">
                <a:solidFill>
                  <a:srgbClr val="2D3956"/>
                </a:solidFill>
                <a:latin typeface="Alexandria" pitchFamily="2" charset="-78"/>
                <a:cs typeface="Alexandria" pitchFamily="2" charset="-78"/>
              </a:rPr>
              <a:t>(ب)- الحق فى اتاحة المصنف إلى الجمهور أول مرة </a:t>
            </a:r>
          </a:p>
          <a:p>
            <a:pPr algn="r" rtl="1">
              <a:lnSpc>
                <a:spcPct val="150000"/>
              </a:lnSpc>
            </a:pPr>
            <a:r>
              <a:rPr lang="ar-EG" sz="1600" b="1" dirty="0">
                <a:solidFill>
                  <a:srgbClr val="2D3956"/>
                </a:solidFill>
                <a:latin typeface="Alexandria" pitchFamily="2" charset="-78"/>
                <a:cs typeface="Alexandria" pitchFamily="2" charset="-78"/>
              </a:rPr>
              <a:t>(ج)- الحق فى سحب المصنف من التداول أو ادخال تعديلات عليه </a:t>
            </a:r>
          </a:p>
          <a:p>
            <a:pPr algn="r" rtl="1">
              <a:lnSpc>
                <a:spcPct val="150000"/>
              </a:lnSpc>
            </a:pPr>
            <a:r>
              <a:rPr lang="ar-EG" sz="1600" b="1" dirty="0">
                <a:solidFill>
                  <a:srgbClr val="2D3956"/>
                </a:solidFill>
                <a:latin typeface="Alexandria" pitchFamily="2" charset="-78"/>
                <a:cs typeface="Alexandria" pitchFamily="2" charset="-78"/>
              </a:rPr>
              <a:t>(د)- الحق فى منع أى حذف أو تعديل أو تشويه من الغير على المصنف </a:t>
            </a:r>
          </a:p>
          <a:p>
            <a:pPr algn="r" rtl="1"/>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140546"/>
    </mc:Choice>
    <mc:Fallback xmlns="">
      <p:transition spd="slow" advTm="14054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45001" y="1577900"/>
            <a:ext cx="6228498" cy="3409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u="sng" dirty="0" smtClean="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smtClean="0">
              <a:solidFill>
                <a:schemeClr val="tx1"/>
              </a:solidFill>
              <a:latin typeface="Alexandria" pitchFamily="2" charset="-78"/>
              <a:cs typeface="Alexandria" pitchFamily="2" charset="-78"/>
            </a:endParaRPr>
          </a:p>
          <a:p>
            <a:pPr algn="just" rtl="1">
              <a:lnSpc>
                <a:spcPct val="150000"/>
              </a:lnSpc>
            </a:pPr>
            <a:r>
              <a:rPr lang="ar-EG" u="sng" dirty="0" smtClean="0">
                <a:solidFill>
                  <a:schemeClr val="tx1"/>
                </a:solidFill>
                <a:latin typeface="Alexandria" pitchFamily="2" charset="-78"/>
                <a:cs typeface="Alexandria" pitchFamily="2" charset="-78"/>
              </a:rPr>
              <a:t>(</a:t>
            </a:r>
            <a:r>
              <a:rPr lang="ar-EG" u="sng" dirty="0">
                <a:solidFill>
                  <a:schemeClr val="tx1"/>
                </a:solidFill>
                <a:latin typeface="Alexandria" pitchFamily="2" charset="-78"/>
                <a:cs typeface="Alexandria" pitchFamily="2" charset="-78"/>
              </a:rPr>
              <a:t>أ‌)– الحق فى </a:t>
            </a:r>
            <a:r>
              <a:rPr lang="ar-EG" u="sng" dirty="0" smtClean="0">
                <a:solidFill>
                  <a:schemeClr val="tx1"/>
                </a:solidFill>
                <a:latin typeface="Alexandria" pitchFamily="2" charset="-78"/>
                <a:cs typeface="Alexandria" pitchFamily="2" charset="-78"/>
              </a:rPr>
              <a:t>الأبوة</a:t>
            </a:r>
          </a:p>
          <a:p>
            <a:pPr algn="just" rtl="1">
              <a:lnSpc>
                <a:spcPct val="150000"/>
              </a:lnSpc>
            </a:pPr>
            <a:r>
              <a:rPr lang="ar-EG" sz="1600" dirty="0">
                <a:solidFill>
                  <a:schemeClr val="tx1"/>
                </a:solidFill>
                <a:latin typeface="Alexandria" pitchFamily="2" charset="-78"/>
                <a:cs typeface="Alexandria" pitchFamily="2" charset="-78"/>
              </a:rPr>
              <a:t>الحق في أبوة </a:t>
            </a:r>
            <a:r>
              <a:rPr lang="ar-EG" sz="1600" dirty="0" smtClean="0">
                <a:solidFill>
                  <a:schemeClr val="tx1"/>
                </a:solidFill>
                <a:latin typeface="Alexandria" pitchFamily="2" charset="-78"/>
                <a:cs typeface="Alexandria" pitchFamily="2" charset="-78"/>
              </a:rPr>
              <a:t>المصنف </a:t>
            </a:r>
            <a:r>
              <a:rPr lang="ar-EG" sz="1600" dirty="0">
                <a:solidFill>
                  <a:schemeClr val="tx1"/>
                </a:solidFill>
                <a:latin typeface="Alexandria" pitchFamily="2" charset="-78"/>
                <a:cs typeface="Alexandria" pitchFamily="2" charset="-78"/>
              </a:rPr>
              <a:t>يعني أحقية المؤلف في أن ينسب إليه دون غيره، </a:t>
            </a:r>
            <a:r>
              <a:rPr lang="ar-EG" sz="1600" dirty="0" smtClean="0">
                <a:solidFill>
                  <a:schemeClr val="tx1"/>
                </a:solidFill>
                <a:latin typeface="Alexandria" pitchFamily="2" charset="-78"/>
                <a:cs typeface="Alexandria" pitchFamily="2" charset="-78"/>
              </a:rPr>
              <a:t>مصنفه </a:t>
            </a:r>
            <a:r>
              <a:rPr lang="ar-EG" sz="1600" dirty="0">
                <a:solidFill>
                  <a:schemeClr val="tx1"/>
                </a:solidFill>
                <a:latin typeface="Alexandria" pitchFamily="2" charset="-78"/>
                <a:cs typeface="Alexandria" pitchFamily="2" charset="-78"/>
              </a:rPr>
              <a:t>الذي نتج عن جهده </a:t>
            </a:r>
            <a:r>
              <a:rPr lang="ar-EG" sz="1600" dirty="0" smtClean="0">
                <a:solidFill>
                  <a:schemeClr val="tx1"/>
                </a:solidFill>
                <a:latin typeface="Alexandria" pitchFamily="2" charset="-78"/>
                <a:cs typeface="Alexandria" pitchFamily="2" charset="-78"/>
              </a:rPr>
              <a:t>الذهني.</a:t>
            </a:r>
            <a:endParaRPr lang="ar-EG" sz="1600" dirty="0">
              <a:solidFill>
                <a:schemeClr val="tx1"/>
              </a:solidFill>
              <a:latin typeface="Alexandria" pitchFamily="2" charset="-78"/>
              <a:cs typeface="Alexandria" pitchFamily="2" charset="-78"/>
            </a:endParaRPr>
          </a:p>
          <a:p>
            <a:pPr algn="just" rtl="1">
              <a:lnSpc>
                <a:spcPct val="150000"/>
              </a:lnSpc>
            </a:pPr>
            <a:r>
              <a:rPr lang="ar-EG" sz="1600" dirty="0">
                <a:solidFill>
                  <a:schemeClr val="tx1"/>
                </a:solidFill>
                <a:latin typeface="Alexandria" pitchFamily="2" charset="-78"/>
                <a:cs typeface="Alexandria" pitchFamily="2" charset="-78"/>
              </a:rPr>
              <a:t>تنص المادة 143 على أنه : يتمتع المؤلف وخلفه العام – على المصنف – بحقوق أدبية أبدية غير قابلة للتقادم أو للتنازل وتشمل هذه الحقوق ما يلي:</a:t>
            </a:r>
          </a:p>
          <a:p>
            <a:pPr algn="just" rtl="1">
              <a:lnSpc>
                <a:spcPct val="150000"/>
              </a:lnSpc>
            </a:pPr>
            <a:r>
              <a:rPr lang="ar-EG" sz="1600" dirty="0">
                <a:solidFill>
                  <a:schemeClr val="tx1"/>
                </a:solidFill>
                <a:latin typeface="Alexandria" pitchFamily="2" charset="-78"/>
                <a:cs typeface="Alexandria" pitchFamily="2" charset="-78"/>
              </a:rPr>
              <a:t>أولا – </a:t>
            </a:r>
            <a:r>
              <a:rPr lang="ar-EG" sz="1600" dirty="0" smtClean="0">
                <a:solidFill>
                  <a:schemeClr val="tx1"/>
                </a:solidFill>
                <a:latin typeface="Alexandria" pitchFamily="2" charset="-78"/>
                <a:cs typeface="Alexandria" pitchFamily="2" charset="-78"/>
              </a:rPr>
              <a:t>.......</a:t>
            </a:r>
            <a:endParaRPr lang="ar-EG" sz="1600" dirty="0">
              <a:solidFill>
                <a:schemeClr val="tx1"/>
              </a:solidFill>
              <a:latin typeface="Alexandria" pitchFamily="2" charset="-78"/>
              <a:cs typeface="Alexandria" pitchFamily="2" charset="-78"/>
            </a:endParaRPr>
          </a:p>
          <a:p>
            <a:pPr algn="just" rtl="1">
              <a:lnSpc>
                <a:spcPct val="150000"/>
              </a:lnSpc>
            </a:pPr>
            <a:r>
              <a:rPr lang="ar-EG" sz="1600" dirty="0">
                <a:solidFill>
                  <a:schemeClr val="tx1"/>
                </a:solidFill>
                <a:latin typeface="Alexandria" pitchFamily="2" charset="-78"/>
                <a:cs typeface="Alexandria" pitchFamily="2" charset="-78"/>
              </a:rPr>
              <a:t>ثانيا – الحق في نسبة المصنف إلى مؤلفه.</a:t>
            </a:r>
          </a:p>
          <a:p>
            <a:pPr algn="just" rtl="1">
              <a:lnSpc>
                <a:spcPct val="200000"/>
              </a:lnSpc>
            </a:pPr>
            <a:endParaRPr lang="ar-EG" dirty="0" smtClean="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smtClean="0">
              <a:solidFill>
                <a:schemeClr val="tx1"/>
              </a:solidFill>
              <a:latin typeface="Alexandria" pitchFamily="2" charset="-78"/>
              <a:cs typeface="Alexandria" pitchFamily="2" charset="-78"/>
            </a:endParaRPr>
          </a:p>
          <a:p>
            <a:pPr algn="just" rtl="1">
              <a:lnSpc>
                <a:spcPct val="200000"/>
              </a:lnSpc>
            </a:pPr>
            <a:r>
              <a:rPr lang="ar-EG" u="sng" dirty="0" smtClean="0">
                <a:solidFill>
                  <a:schemeClr val="tx1"/>
                </a:solidFill>
                <a:latin typeface="Alexandria" pitchFamily="2" charset="-78"/>
                <a:cs typeface="Alexandria" pitchFamily="2" charset="-78"/>
              </a:rPr>
              <a:t> </a:t>
            </a:r>
            <a:endParaRPr lang="ar-EG" u="sng"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1696"/>
    </mc:Choice>
    <mc:Fallback xmlns="">
      <p:transition spd="slow" advTm="13169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416364" y="1540935"/>
            <a:ext cx="4634873" cy="4031873"/>
          </a:xfrm>
          <a:prstGeom prst="rect">
            <a:avLst/>
          </a:prstGeom>
          <a:noFill/>
        </p:spPr>
        <p:txBody>
          <a:bodyPr wrap="square" rtlCol="0">
            <a:spAutoFit/>
          </a:bodyPr>
          <a:lstStyle/>
          <a:p>
            <a:pPr algn="r">
              <a:lnSpc>
                <a:spcPct val="250000"/>
              </a:lnSpc>
            </a:pPr>
            <a:r>
              <a:rPr lang="ar-EG" sz="1600" dirty="0" smtClean="0">
                <a:solidFill>
                  <a:srgbClr val="2D3956"/>
                </a:solidFill>
                <a:latin typeface="Alexandria" pitchFamily="2" charset="-78"/>
                <a:cs typeface="Alexandria" pitchFamily="2" charset="-78"/>
              </a:rPr>
              <a:t>وتنص المادة الثامنة من نظام حماية حقوق المؤلف السعودي على أنه: </a:t>
            </a:r>
          </a:p>
          <a:p>
            <a:pPr algn="r">
              <a:lnSpc>
                <a:spcPct val="250000"/>
              </a:lnSpc>
            </a:pPr>
            <a:r>
              <a:rPr lang="ar-EG" sz="1600" dirty="0">
                <a:solidFill>
                  <a:srgbClr val="2D3956"/>
                </a:solidFill>
                <a:latin typeface="Alexandria" pitchFamily="2" charset="-78"/>
                <a:cs typeface="Alexandria" pitchFamily="2" charset="-78"/>
              </a:rPr>
              <a:t>للمؤلف الحق في ممارسة أي من التصرفات الآتية:</a:t>
            </a:r>
          </a:p>
          <a:p>
            <a:pPr algn="r">
              <a:lnSpc>
                <a:spcPct val="250000"/>
              </a:lnSpc>
            </a:pPr>
            <a:r>
              <a:rPr lang="ar-EG" sz="1600" dirty="0">
                <a:solidFill>
                  <a:srgbClr val="2D3956"/>
                </a:solidFill>
                <a:latin typeface="Alexandria" pitchFamily="2" charset="-78"/>
                <a:cs typeface="Alexandria" pitchFamily="2" charset="-78"/>
              </a:rPr>
              <a:t>أ – نسبة المصنف إليه، أو نشره باسم مستعار، أو بدون اسم.</a:t>
            </a:r>
          </a:p>
          <a:p>
            <a:pPr algn="r"/>
            <a:endParaRPr lang="ar-EG" sz="1600" dirty="0" smtClean="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006891" y="1380336"/>
            <a:ext cx="4078577" cy="4078577"/>
          </a:xfrm>
          <a:prstGeom prst="rect">
            <a:avLst/>
          </a:prstGeom>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70743"/>
    </mc:Choice>
    <mc:Fallback xmlns="">
      <p:transition spd="slow" advTm="7074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333001" y="121115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6005876" y="1663868"/>
            <a:ext cx="3950214" cy="306686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ومن الجدير بالذكر </a:t>
            </a:r>
            <a:r>
              <a:rPr lang="ar-EG" sz="1600" dirty="0" smtClean="0">
                <a:solidFill>
                  <a:srgbClr val="2D3956"/>
                </a:solidFill>
                <a:latin typeface="Alexandria" pitchFamily="2" charset="-78"/>
                <a:cs typeface="Alexandria" pitchFamily="2" charset="-78"/>
              </a:rPr>
              <a:t>أنه يظل </a:t>
            </a:r>
            <a:r>
              <a:rPr lang="ar-EG" sz="1600" dirty="0">
                <a:solidFill>
                  <a:srgbClr val="2D3956"/>
                </a:solidFill>
                <a:latin typeface="Alexandria" pitchFamily="2" charset="-78"/>
                <a:cs typeface="Alexandria" pitchFamily="2" charset="-78"/>
              </a:rPr>
              <a:t>المصنف منسوب إلى مؤلفه حتى بعد وفاته , فهو حق أبدى يتسم بتلك الخصائص والسمات التى تتسم بها الحقوق اللصيقة بالشخصية على النحو الذى ذكرناه فى </a:t>
            </a:r>
            <a:r>
              <a:rPr lang="ar-EG" sz="1600" dirty="0" smtClean="0">
                <a:solidFill>
                  <a:srgbClr val="2D3956"/>
                </a:solidFill>
                <a:latin typeface="Alexandria" pitchFamily="2" charset="-78"/>
                <a:cs typeface="Alexandria" pitchFamily="2" charset="-78"/>
              </a:rPr>
              <a:t>السابق. </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482219" y="1396392"/>
            <a:ext cx="3566910" cy="3803271"/>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82121"/>
    </mc:Choice>
    <mc:Fallback xmlns="">
      <p:transition spd="slow" advTm="8212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55933" y="1710670"/>
            <a:ext cx="5232764" cy="3908762"/>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كما </a:t>
            </a:r>
            <a:r>
              <a:rPr lang="ar-EG" sz="1600" dirty="0" smtClean="0">
                <a:solidFill>
                  <a:srgbClr val="2D3956"/>
                </a:solidFill>
                <a:latin typeface="Alexandria" pitchFamily="2" charset="-78"/>
                <a:cs typeface="Alexandria" pitchFamily="2" charset="-78"/>
              </a:rPr>
              <a:t>أن </a:t>
            </a:r>
            <a:r>
              <a:rPr lang="ar-EG" sz="1600" dirty="0">
                <a:solidFill>
                  <a:srgbClr val="2D3956"/>
                </a:solidFill>
                <a:latin typeface="Alexandria" pitchFamily="2" charset="-78"/>
                <a:cs typeface="Alexandria" pitchFamily="2" charset="-78"/>
              </a:rPr>
              <a:t>نسبة </a:t>
            </a:r>
            <a:r>
              <a:rPr lang="ar-EG" sz="1600" dirty="0" smtClean="0">
                <a:solidFill>
                  <a:srgbClr val="2D3956"/>
                </a:solidFill>
                <a:latin typeface="Alexandria" pitchFamily="2" charset="-78"/>
                <a:cs typeface="Alexandria" pitchFamily="2" charset="-78"/>
              </a:rPr>
              <a:t>المصنف </a:t>
            </a:r>
            <a:r>
              <a:rPr lang="ar-EG" sz="1600" dirty="0">
                <a:solidFill>
                  <a:srgbClr val="2D3956"/>
                </a:solidFill>
                <a:latin typeface="Alexandria" pitchFamily="2" charset="-78"/>
                <a:cs typeface="Alexandria" pitchFamily="2" charset="-78"/>
              </a:rPr>
              <a:t>إلى مبتكره حق له وليس التزاما عليه، وهذا يعني أنه يحق للمؤلف طرح </a:t>
            </a:r>
            <a:r>
              <a:rPr lang="ar-EG" sz="1600" dirty="0" smtClean="0">
                <a:solidFill>
                  <a:srgbClr val="2D3956"/>
                </a:solidFill>
                <a:latin typeface="Alexandria" pitchFamily="2" charset="-78"/>
                <a:cs typeface="Alexandria" pitchFamily="2" charset="-78"/>
              </a:rPr>
              <a:t>مصنفه </a:t>
            </a:r>
            <a:r>
              <a:rPr lang="ar-EG" sz="1600" dirty="0">
                <a:solidFill>
                  <a:srgbClr val="2D3956"/>
                </a:solidFill>
                <a:latin typeface="Alexandria" pitchFamily="2" charset="-78"/>
                <a:cs typeface="Alexandria" pitchFamily="2" charset="-78"/>
              </a:rPr>
              <a:t>بدون ذكر اسمه عليه أو تحت اسم مستعار، على أن هذا لا يهدر حقه في أبوة </a:t>
            </a:r>
            <a:r>
              <a:rPr lang="ar-EG" sz="1600" dirty="0" smtClean="0">
                <a:solidFill>
                  <a:srgbClr val="2D3956"/>
                </a:solidFill>
                <a:latin typeface="Alexandria" pitchFamily="2" charset="-78"/>
                <a:cs typeface="Alexandria" pitchFamily="2" charset="-78"/>
              </a:rPr>
              <a:t>المصنف، </a:t>
            </a:r>
            <a:r>
              <a:rPr lang="ar-EG" sz="1600" dirty="0">
                <a:solidFill>
                  <a:srgbClr val="2D3956"/>
                </a:solidFill>
                <a:latin typeface="Alexandria" pitchFamily="2" charset="-78"/>
                <a:cs typeface="Alexandria" pitchFamily="2" charset="-78"/>
              </a:rPr>
              <a:t>بحيث يحق له فيما بعد أن يكشف عن اسمه </a:t>
            </a:r>
            <a:r>
              <a:rPr lang="ar-EG" sz="1600" dirty="0" smtClean="0">
                <a:solidFill>
                  <a:srgbClr val="2D3956"/>
                </a:solidFill>
                <a:latin typeface="Alexandria" pitchFamily="2" charset="-78"/>
                <a:cs typeface="Alexandria" pitchFamily="2" charset="-78"/>
              </a:rPr>
              <a:t>ويطرحه </a:t>
            </a:r>
            <a:r>
              <a:rPr lang="ar-EG" sz="1600" dirty="0">
                <a:solidFill>
                  <a:srgbClr val="2D3956"/>
                </a:solidFill>
                <a:latin typeface="Alexandria" pitchFamily="2" charset="-78"/>
                <a:cs typeface="Alexandria" pitchFamily="2" charset="-78"/>
              </a:rPr>
              <a:t>مقرونا به</a:t>
            </a:r>
            <a:endParaRPr lang="ar-EG" sz="1600" dirty="0" smtClean="0">
              <a:solidFill>
                <a:srgbClr val="2D3956"/>
              </a:solidFill>
              <a:latin typeface="Alexandria" pitchFamily="2" charset="-78"/>
              <a:cs typeface="Alexandria" pitchFamily="2" charset="-78"/>
            </a:endParaRPr>
          </a:p>
          <a:p>
            <a:pPr algn="just" rtl="1">
              <a:lnSpc>
                <a:spcPct val="150000"/>
              </a:lnSpc>
            </a:pPr>
            <a:endParaRPr lang="ar-EG" sz="1600" b="1" dirty="0" smtClean="0">
              <a:solidFill>
                <a:srgbClr val="2D3956"/>
              </a:solidFill>
              <a:latin typeface="Alexandria" pitchFamily="2" charset="-78"/>
              <a:cs typeface="Alexandria" pitchFamily="2" charset="-78"/>
            </a:endParaRPr>
          </a:p>
          <a:p>
            <a:pPr algn="just" rtl="1">
              <a:lnSpc>
                <a:spcPct val="150000"/>
              </a:lnSpc>
            </a:pPr>
            <a:endParaRPr lang="ar-EG" sz="16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105366"/>
    </mc:Choice>
    <mc:Fallback xmlns="">
      <p:transition spd="slow" advTm="10536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152426"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216384" y="1155869"/>
            <a:ext cx="5217835" cy="2769989"/>
          </a:xfrm>
          <a:prstGeom prst="rect">
            <a:avLst/>
          </a:prstGeom>
          <a:noFill/>
        </p:spPr>
        <p:txBody>
          <a:bodyPr wrap="square" rtlCol="0">
            <a:spAutoFit/>
          </a:bodyPr>
          <a:lstStyle/>
          <a:p>
            <a:pPr algn="ctr" rtl="1">
              <a:lnSpc>
                <a:spcPct val="150000"/>
              </a:lnSpc>
            </a:pPr>
            <a:r>
              <a:rPr lang="ar-EG" b="1" u="sng" dirty="0">
                <a:solidFill>
                  <a:srgbClr val="2D3956"/>
                </a:solidFill>
                <a:latin typeface="Alexandria" pitchFamily="2" charset="-78"/>
                <a:cs typeface="Alexandria" pitchFamily="2" charset="-78"/>
              </a:rPr>
              <a:t>(ب)- الحق فى اتاحة المصنف إلى الجمهور </a:t>
            </a:r>
            <a:r>
              <a:rPr lang="ar-EG" b="1" u="sng" dirty="0" smtClean="0">
                <a:solidFill>
                  <a:srgbClr val="2D3956"/>
                </a:solidFill>
                <a:latin typeface="Alexandria" pitchFamily="2" charset="-78"/>
                <a:cs typeface="Alexandria" pitchFamily="2" charset="-78"/>
              </a:rPr>
              <a:t>لأول مرة</a:t>
            </a:r>
          </a:p>
          <a:p>
            <a:pPr algn="ctr" rtl="1">
              <a:lnSpc>
                <a:spcPct val="150000"/>
              </a:lnSpc>
            </a:pPr>
            <a:endParaRPr lang="ar-EG" b="1" u="sng" dirty="0" smtClean="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 يقصد </a:t>
            </a:r>
            <a:r>
              <a:rPr lang="ar-EG" sz="1600" dirty="0" smtClean="0">
                <a:solidFill>
                  <a:srgbClr val="2D3956"/>
                </a:solidFill>
                <a:latin typeface="Alexandria" pitchFamily="2" charset="-78"/>
                <a:cs typeface="Alexandria" pitchFamily="2" charset="-78"/>
              </a:rPr>
              <a:t>بذلك أن المؤلف وحده له الحق  </a:t>
            </a:r>
            <a:r>
              <a:rPr lang="ar-EG" sz="1600" dirty="0">
                <a:solidFill>
                  <a:srgbClr val="2D3956"/>
                </a:solidFill>
                <a:latin typeface="Alexandria" pitchFamily="2" charset="-78"/>
                <a:cs typeface="Alexandria" pitchFamily="2" charset="-78"/>
              </a:rPr>
              <a:t>في اتخاذ قرار الكشف عن </a:t>
            </a:r>
            <a:r>
              <a:rPr lang="ar-EG" sz="1600" dirty="0" smtClean="0">
                <a:solidFill>
                  <a:srgbClr val="2D3956"/>
                </a:solidFill>
                <a:latin typeface="Alexandria" pitchFamily="2" charset="-78"/>
                <a:cs typeface="Alexandria" pitchFamily="2" charset="-78"/>
              </a:rPr>
              <a:t>مصنفه للجمهور </a:t>
            </a:r>
            <a:r>
              <a:rPr lang="ar-EG" sz="1600" dirty="0">
                <a:solidFill>
                  <a:srgbClr val="2D3956"/>
                </a:solidFill>
                <a:latin typeface="Alexandria" pitchFamily="2" charset="-78"/>
                <a:cs typeface="Alexandria" pitchFamily="2" charset="-78"/>
              </a:rPr>
              <a:t>لأول مرة من عدمه وتحديد اللحظة التي يقوم فيها بنشره واختيار الطريقة المناسبة </a:t>
            </a:r>
            <a:r>
              <a:rPr lang="ar-EG" sz="1600" dirty="0" smtClean="0">
                <a:solidFill>
                  <a:srgbClr val="2D3956"/>
                </a:solidFill>
                <a:latin typeface="Alexandria" pitchFamily="2" charset="-78"/>
                <a:cs typeface="Alexandria" pitchFamily="2" charset="-78"/>
              </a:rPr>
              <a:t>لذلك؛ بحيث </a:t>
            </a:r>
            <a:r>
              <a:rPr lang="ar-EG" sz="1600" dirty="0">
                <a:solidFill>
                  <a:srgbClr val="2D3956"/>
                </a:solidFill>
                <a:latin typeface="Alexandria" pitchFamily="2" charset="-78"/>
                <a:cs typeface="Alexandria" pitchFamily="2" charset="-78"/>
              </a:rPr>
              <a:t>لا يجوز إجباره على نشر </a:t>
            </a:r>
            <a:r>
              <a:rPr lang="ar-EG" sz="1600" dirty="0" smtClean="0">
                <a:solidFill>
                  <a:srgbClr val="2D3956"/>
                </a:solidFill>
                <a:latin typeface="Alexandria" pitchFamily="2" charset="-78"/>
                <a:cs typeface="Alexandria" pitchFamily="2" charset="-78"/>
              </a:rPr>
              <a:t>مصنفه أو </a:t>
            </a:r>
            <a:r>
              <a:rPr lang="ar-EG" sz="1600" dirty="0">
                <a:solidFill>
                  <a:srgbClr val="2D3956"/>
                </a:solidFill>
                <a:latin typeface="Alexandria" pitchFamily="2" charset="-78"/>
                <a:cs typeface="Alexandria" pitchFamily="2" charset="-78"/>
              </a:rPr>
              <a:t>الحجز عليه قبل اتخاذ قرار الكشف </a:t>
            </a:r>
            <a:r>
              <a:rPr lang="ar-EG" sz="1600" dirty="0" smtClean="0">
                <a:solidFill>
                  <a:srgbClr val="2D3956"/>
                </a:solidFill>
                <a:latin typeface="Alexandria" pitchFamily="2" charset="-78"/>
                <a:cs typeface="Alexandria" pitchFamily="2" charset="-78"/>
              </a:rPr>
              <a:t>عنه. </a:t>
            </a:r>
          </a:p>
          <a:p>
            <a:pPr algn="just" rtl="1">
              <a:lnSpc>
                <a:spcPct val="150000"/>
              </a:lnSpc>
            </a:pPr>
            <a:r>
              <a:rPr lang="ar-EG" sz="1600" dirty="0" smtClean="0">
                <a:solidFill>
                  <a:srgbClr val="2D3956"/>
                </a:solidFill>
                <a:latin typeface="Alexandria" pitchFamily="2" charset="-78"/>
                <a:cs typeface="Alexandria" pitchFamily="2" charset="-78"/>
              </a:rPr>
              <a:t>ومع ذلك فإنه بالنسبة للمصنفات </a:t>
            </a:r>
            <a:r>
              <a:rPr lang="ar-EG" sz="1600" dirty="0">
                <a:solidFill>
                  <a:srgbClr val="2D3956"/>
                </a:solidFill>
                <a:latin typeface="Alexandria" pitchFamily="2" charset="-78"/>
                <a:cs typeface="Alexandria" pitchFamily="2" charset="-78"/>
              </a:rPr>
              <a:t>التى تم نشرها </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يجوز للدائنين ان تقوم بالحجز </a:t>
            </a:r>
            <a:r>
              <a:rPr lang="ar-EG" sz="1600" dirty="0" smtClean="0">
                <a:solidFill>
                  <a:srgbClr val="2D3956"/>
                </a:solidFill>
                <a:latin typeface="Alexandria" pitchFamily="2" charset="-78"/>
                <a:cs typeface="Alexandria" pitchFamily="2" charset="-78"/>
              </a:rPr>
              <a:t>عليها؛ </a:t>
            </a:r>
            <a:r>
              <a:rPr lang="ar-EG" sz="1600" dirty="0">
                <a:solidFill>
                  <a:srgbClr val="2D3956"/>
                </a:solidFill>
                <a:latin typeface="Alexandria" pitchFamily="2" charset="-78"/>
                <a:cs typeface="Alexandria" pitchFamily="2" charset="-78"/>
              </a:rPr>
              <a:t>ذلك انها فى هذه الحالة تقوم بالحجز على حق مالى وليس أدبى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181449"/>
    </mc:Choice>
    <mc:Fallback xmlns="">
      <p:transition spd="slow" advTm="18144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49341" y="1513956"/>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960610" y="1829599"/>
            <a:ext cx="6385521" cy="3539430"/>
          </a:xfrm>
          <a:prstGeom prst="rect">
            <a:avLst/>
          </a:prstGeom>
          <a:noFill/>
        </p:spPr>
        <p:txBody>
          <a:bodyPr wrap="square" rtlCol="0">
            <a:spAutoFit/>
          </a:bodyPr>
          <a:lstStyle/>
          <a:p>
            <a:pPr algn="r">
              <a:lnSpc>
                <a:spcPct val="200000"/>
              </a:lnSpc>
            </a:pP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وقد نص على هذا الحق قانون حماية الملكية الفكرية المصري في المادة 143 المشار إليها سابقا، </a:t>
            </a:r>
            <a:r>
              <a:rPr lang="ar-EG" sz="1600" dirty="0" smtClean="0">
                <a:solidFill>
                  <a:srgbClr val="2D3956"/>
                </a:solidFill>
                <a:latin typeface="Alexandria" pitchFamily="2" charset="-78"/>
                <a:cs typeface="Alexandria" pitchFamily="2" charset="-78"/>
              </a:rPr>
              <a:t>ونظام </a:t>
            </a:r>
            <a:r>
              <a:rPr lang="ar-EG" sz="1600" dirty="0">
                <a:solidFill>
                  <a:srgbClr val="2D3956"/>
                </a:solidFill>
                <a:latin typeface="Alexandria" pitchFamily="2" charset="-78"/>
                <a:cs typeface="Alexandria" pitchFamily="2" charset="-78"/>
              </a:rPr>
              <a:t>حماية حقوق المؤلف السعودي في المادة الثامنة المشار إليها </a:t>
            </a:r>
            <a:r>
              <a:rPr lang="ar-EG" sz="1600" dirty="0" smtClean="0">
                <a:solidFill>
                  <a:srgbClr val="2D3956"/>
                </a:solidFill>
                <a:latin typeface="Alexandria" pitchFamily="2" charset="-78"/>
                <a:cs typeface="Alexandria" pitchFamily="2" charset="-78"/>
              </a:rPr>
              <a:t>أيضا.</a:t>
            </a:r>
          </a:p>
          <a:p>
            <a:pPr algn="r">
              <a:lnSpc>
                <a:spcPct val="200000"/>
              </a:lnSpc>
            </a:pPr>
            <a:r>
              <a:rPr lang="ar-EG" sz="1600" dirty="0">
                <a:solidFill>
                  <a:srgbClr val="2D3956"/>
                </a:solidFill>
                <a:latin typeface="Alexandria" pitchFamily="2" charset="-78"/>
                <a:cs typeface="Alexandria" pitchFamily="2" charset="-78"/>
              </a:rPr>
              <a:t>لكن السؤال المطروح هنا: </a:t>
            </a:r>
            <a:r>
              <a:rPr lang="ar-EG" sz="1600" dirty="0" smtClean="0">
                <a:solidFill>
                  <a:srgbClr val="2D3956"/>
                </a:solidFill>
                <a:latin typeface="Alexandria" pitchFamily="2" charset="-78"/>
                <a:cs typeface="Alexandria" pitchFamily="2" charset="-78"/>
              </a:rPr>
              <a:t>ماذا لو أن هناك مؤلف قد تعهد بإعداد </a:t>
            </a:r>
            <a:r>
              <a:rPr lang="ar-EG" sz="1600" dirty="0">
                <a:solidFill>
                  <a:srgbClr val="2D3956"/>
                </a:solidFill>
                <a:latin typeface="Alexandria" pitchFamily="2" charset="-78"/>
                <a:cs typeface="Alexandria" pitchFamily="2" charset="-78"/>
              </a:rPr>
              <a:t>مصنف </a:t>
            </a:r>
            <a:r>
              <a:rPr lang="ar-EG" sz="1600" dirty="0" smtClean="0">
                <a:solidFill>
                  <a:srgbClr val="2D3956"/>
                </a:solidFill>
                <a:latin typeface="Alexandria" pitchFamily="2" charset="-78"/>
                <a:cs typeface="Alexandria" pitchFamily="2" charset="-78"/>
              </a:rPr>
              <a:t>لشخص آخر ؟</a:t>
            </a:r>
          </a:p>
          <a:p>
            <a:pPr algn="r">
              <a:lnSpc>
                <a:spcPct val="200000"/>
              </a:lnSpc>
            </a:pPr>
            <a:r>
              <a:rPr lang="ar-EG" sz="1600" dirty="0" smtClean="0">
                <a:solidFill>
                  <a:srgbClr val="2D3956"/>
                </a:solidFill>
                <a:latin typeface="Alexandria" pitchFamily="2" charset="-78"/>
                <a:cs typeface="Alexandria" pitchFamily="2" charset="-78"/>
              </a:rPr>
              <a:t>هنا </a:t>
            </a:r>
            <a:r>
              <a:rPr lang="ar-EG" sz="1600" dirty="0">
                <a:solidFill>
                  <a:srgbClr val="2D3956"/>
                </a:solidFill>
                <a:latin typeface="Alexandria" pitchFamily="2" charset="-78"/>
                <a:cs typeface="Alexandria" pitchFamily="2" charset="-78"/>
              </a:rPr>
              <a:t>لايجوز للأخير إجبار الأول على تنفيذ الالتزام , وليس أمامة إلا المطالبة بالتعويض جراء عدم تنفيذ الالتزام .</a:t>
            </a:r>
            <a:r>
              <a:rPr lang="ar-EG" sz="1600" dirty="0" smtClean="0">
                <a:solidFill>
                  <a:srgbClr val="2D3956"/>
                </a:solidFill>
                <a:latin typeface="Alexandria" pitchFamily="2" charset="-78"/>
                <a:cs typeface="Alexandria" pitchFamily="2" charset="-78"/>
              </a:rPr>
              <a:t> </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256766"/>
    </mc:Choice>
    <mc:Fallback xmlns="">
      <p:transition spd="slow" advTm="25676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63555" y="1757933"/>
            <a:ext cx="7536580" cy="2985433"/>
          </a:xfrm>
          <a:prstGeom prst="rect">
            <a:avLst/>
          </a:prstGeom>
          <a:noFill/>
        </p:spPr>
        <p:txBody>
          <a:bodyPr wrap="square" rtlCol="0">
            <a:spAutoFit/>
          </a:bodyPr>
          <a:lstStyle/>
          <a:p>
            <a:pPr lvl="0" algn="ctr" rtl="1">
              <a:lnSpc>
                <a:spcPct val="150000"/>
              </a:lnSpc>
            </a:pPr>
            <a:r>
              <a:rPr lang="ar-EG" sz="2000" b="1" u="sng" dirty="0">
                <a:solidFill>
                  <a:srgbClr val="2D3956"/>
                </a:solidFill>
                <a:latin typeface="Alexandria" pitchFamily="2" charset="-78"/>
                <a:cs typeface="Alexandria" pitchFamily="2" charset="-78"/>
              </a:rPr>
              <a:t>(ج)- الحق فى سحب المصنف من التداول أو ادخال تعديلات </a:t>
            </a:r>
            <a:r>
              <a:rPr lang="ar-EG" sz="2000" b="1" u="sng" dirty="0" smtClean="0">
                <a:solidFill>
                  <a:srgbClr val="2D3956"/>
                </a:solidFill>
                <a:latin typeface="Alexandria" pitchFamily="2" charset="-78"/>
                <a:cs typeface="Alexandria" pitchFamily="2" charset="-78"/>
              </a:rPr>
              <a:t>عليه</a:t>
            </a:r>
          </a:p>
          <a:p>
            <a:pPr lvl="0" algn="just" rtl="1">
              <a:lnSpc>
                <a:spcPct val="200000"/>
              </a:lnSpc>
            </a:pPr>
            <a:r>
              <a:rPr lang="ar-EG" sz="1600" dirty="0">
                <a:solidFill>
                  <a:srgbClr val="2D3956"/>
                </a:solidFill>
                <a:latin typeface="Alexandria" pitchFamily="2" charset="-78"/>
                <a:cs typeface="Alexandria" pitchFamily="2" charset="-78"/>
              </a:rPr>
              <a:t> قد يرغب المؤلف بعد الانتهاء من </a:t>
            </a:r>
            <a:r>
              <a:rPr lang="ar-EG" sz="1600" dirty="0" smtClean="0">
                <a:solidFill>
                  <a:srgbClr val="2D3956"/>
                </a:solidFill>
                <a:latin typeface="Alexandria" pitchFamily="2" charset="-78"/>
                <a:cs typeface="Alexandria" pitchFamily="2" charset="-78"/>
              </a:rPr>
              <a:t>مصنفه في </a:t>
            </a:r>
            <a:r>
              <a:rPr lang="ar-EG" sz="1600" dirty="0">
                <a:solidFill>
                  <a:srgbClr val="2D3956"/>
                </a:solidFill>
                <a:latin typeface="Alexandria" pitchFamily="2" charset="-78"/>
                <a:cs typeface="Alexandria" pitchFamily="2" charset="-78"/>
              </a:rPr>
              <a:t>الامتناع عن طرحه للتداول لأي سبب، كما لو رأى عدم ملاءمته للغرض المقصود منه أو غير ذلك من الأسباب، كما قد يرى المؤلف سحب </a:t>
            </a:r>
            <a:r>
              <a:rPr lang="ar-EG" sz="1600" dirty="0" smtClean="0">
                <a:solidFill>
                  <a:srgbClr val="2D3956"/>
                </a:solidFill>
                <a:latin typeface="Alexandria" pitchFamily="2" charset="-78"/>
                <a:cs typeface="Alexandria" pitchFamily="2" charset="-78"/>
              </a:rPr>
              <a:t>المصنف من </a:t>
            </a:r>
            <a:r>
              <a:rPr lang="ar-EG" sz="1600" dirty="0">
                <a:solidFill>
                  <a:srgbClr val="2D3956"/>
                </a:solidFill>
                <a:latin typeface="Alexandria" pitchFamily="2" charset="-78"/>
                <a:cs typeface="Alexandria" pitchFamily="2" charset="-78"/>
              </a:rPr>
              <a:t>التداول أو إدخال تعديلات جوهرية عليه، كما لو رأى أن </a:t>
            </a:r>
            <a:r>
              <a:rPr lang="ar-EG" sz="1600" dirty="0" smtClean="0">
                <a:solidFill>
                  <a:srgbClr val="2D3956"/>
                </a:solidFill>
                <a:latin typeface="Alexandria" pitchFamily="2" charset="-78"/>
                <a:cs typeface="Alexandria" pitchFamily="2" charset="-78"/>
              </a:rPr>
              <a:t>المصنف لم </a:t>
            </a:r>
            <a:r>
              <a:rPr lang="ar-EG" sz="1600" dirty="0">
                <a:solidFill>
                  <a:srgbClr val="2D3956"/>
                </a:solidFill>
                <a:latin typeface="Alexandria" pitchFamily="2" charset="-78"/>
                <a:cs typeface="Alexandria" pitchFamily="2" charset="-78"/>
              </a:rPr>
              <a:t>يعد يعبر عن شخصيته بصورته التي طرحها إلى </a:t>
            </a:r>
            <a:r>
              <a:rPr lang="ar-EG" sz="1600" dirty="0" smtClean="0">
                <a:solidFill>
                  <a:srgbClr val="2D3956"/>
                </a:solidFill>
                <a:latin typeface="Alexandria" pitchFamily="2" charset="-78"/>
                <a:cs typeface="Alexandria" pitchFamily="2" charset="-78"/>
              </a:rPr>
              <a:t>الجمهور.</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109694"/>
    </mc:Choice>
    <mc:Fallback xmlns="">
      <p:transition spd="slow" advTm="10969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7794" y="1190231"/>
            <a:ext cx="8296977" cy="403187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ووفقا للمادة 144 </a:t>
            </a:r>
            <a:r>
              <a:rPr lang="ar-EG" sz="1600" dirty="0" smtClean="0">
                <a:solidFill>
                  <a:srgbClr val="2D3956"/>
                </a:solidFill>
                <a:latin typeface="Alexandria" pitchFamily="2" charset="-78"/>
                <a:cs typeface="Alexandria" pitchFamily="2" charset="-78"/>
              </a:rPr>
              <a:t>من قانون حماية حقوق الملكية الفكرية المصري فإنه </a:t>
            </a:r>
            <a:r>
              <a:rPr lang="ar-EG" sz="1600" dirty="0">
                <a:solidFill>
                  <a:srgbClr val="2D3956"/>
                </a:solidFill>
                <a:latin typeface="Alexandria" pitchFamily="2" charset="-78"/>
                <a:cs typeface="Alexandria" pitchFamily="2" charset="-78"/>
              </a:rPr>
              <a:t>يجوز للمؤلف القيام بذلك حتى لو كان قد تصرف في حقوق الاستغلال المالي على </a:t>
            </a:r>
            <a:r>
              <a:rPr lang="ar-EG" sz="1600" dirty="0" smtClean="0">
                <a:solidFill>
                  <a:srgbClr val="2D3956"/>
                </a:solidFill>
                <a:latin typeface="Alexandria" pitchFamily="2" charset="-78"/>
                <a:cs typeface="Alexandria" pitchFamily="2" charset="-78"/>
              </a:rPr>
              <a:t>المصنف، </a:t>
            </a:r>
            <a:r>
              <a:rPr lang="ar-EG" sz="1600" dirty="0">
                <a:solidFill>
                  <a:srgbClr val="2D3956"/>
                </a:solidFill>
                <a:latin typeface="Alexandria" pitchFamily="2" charset="-78"/>
                <a:cs typeface="Alexandria" pitchFamily="2" charset="-78"/>
              </a:rPr>
              <a:t>لأنه يتمتع هنا بحق أدبي لا يجوز التنازل عنه، كما هو معروف،  لكن المادة المشار إليها قد قيدت </a:t>
            </a:r>
            <a:r>
              <a:rPr lang="ar-EG" sz="1600" dirty="0" smtClean="0">
                <a:solidFill>
                  <a:srgbClr val="2D3956"/>
                </a:solidFill>
                <a:latin typeface="Alexandria" pitchFamily="2" charset="-78"/>
                <a:cs typeface="Alexandria" pitchFamily="2" charset="-78"/>
              </a:rPr>
              <a:t>ممارسة </a:t>
            </a:r>
            <a:r>
              <a:rPr lang="ar-EG" sz="1600" dirty="0">
                <a:solidFill>
                  <a:srgbClr val="2D3956"/>
                </a:solidFill>
                <a:latin typeface="Alexandria" pitchFamily="2" charset="-78"/>
                <a:cs typeface="Alexandria" pitchFamily="2" charset="-78"/>
              </a:rPr>
              <a:t>ذلك ببعض القيود حيث نصت على أنه " للمؤلف وحده – إذا طرأت اسباب جدية – أن يطلب من المحكمة الابتدائية الحكم بمنع طرح مصنفه للتداول أو بسحبه من التداول أو بإدخال تعديلات جوهرية عليه برغم تصرفه في حقوق الاستغلال المالي ويلزم المؤلف في هذه الحالة أن يعوض مقدما من آلت اليه حقوق الاستغلال المالي تعويضا عادلا يدفع في غضون أجل تحدده المحكمة والا زال كل أثر للحكم. </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176993"/>
    </mc:Choice>
    <mc:Fallback xmlns="">
      <p:transition spd="slow" advTm="17699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290814" y="2087064"/>
            <a:ext cx="7084192" cy="2308324"/>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كما نصت المادة </a:t>
            </a:r>
            <a:r>
              <a:rPr lang="ar-EG" sz="1600" dirty="0" smtClean="0">
                <a:solidFill>
                  <a:srgbClr val="2D3956"/>
                </a:solidFill>
                <a:latin typeface="Alexandria" pitchFamily="2" charset="-78"/>
                <a:cs typeface="Alexandria" pitchFamily="2" charset="-78"/>
              </a:rPr>
              <a:t>الثامنة من </a:t>
            </a:r>
            <a:r>
              <a:rPr lang="ar-EG" sz="1600" dirty="0">
                <a:solidFill>
                  <a:srgbClr val="2D3956"/>
                </a:solidFill>
                <a:latin typeface="Alexandria" pitchFamily="2" charset="-78"/>
                <a:cs typeface="Alexandria" pitchFamily="2" charset="-78"/>
              </a:rPr>
              <a:t>نظام حماية حقوق المؤلف السعودي على ذلك أيضا ضمن الحقوق الأدبية التي يتمتع بها المؤلف ومع ذلك فقد قيد المنظم السعودي ممارسة هذا الحق في المادة العاشرة بوجوب الاتفاق مع المأذون له بمباشرة هذا الحق أو تعويضه عند عدم الاتفاق. </a:t>
            </a:r>
          </a:p>
          <a:p>
            <a:pPr algn="just" rtl="1"/>
            <a:endParaRPr lang="en-US"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63713"/>
    </mc:Choice>
    <mc:Fallback xmlns="">
      <p:transition spd="slow" advTm="6371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74796" y="1426202"/>
            <a:ext cx="8559661" cy="3508653"/>
          </a:xfrm>
          <a:prstGeom prst="rect">
            <a:avLst/>
          </a:prstGeom>
          <a:noFill/>
        </p:spPr>
        <p:txBody>
          <a:bodyPr wrap="square" rtlCol="0">
            <a:spAutoFit/>
          </a:bodyPr>
          <a:lstStyle/>
          <a:p>
            <a:pPr algn="ctr" rtl="1">
              <a:lnSpc>
                <a:spcPct val="150000"/>
              </a:lnSpc>
            </a:pPr>
            <a:r>
              <a:rPr lang="ar-EG" sz="2000" b="1" u="sng" dirty="0" smtClean="0">
                <a:solidFill>
                  <a:srgbClr val="2D3956"/>
                </a:solidFill>
                <a:latin typeface="Alexandria" pitchFamily="2" charset="-78"/>
                <a:cs typeface="Alexandria" pitchFamily="2" charset="-78"/>
              </a:rPr>
              <a:t>(د)- الحق </a:t>
            </a:r>
            <a:r>
              <a:rPr lang="ar-EG" sz="2000" b="1" u="sng" dirty="0">
                <a:solidFill>
                  <a:srgbClr val="2D3956"/>
                </a:solidFill>
                <a:latin typeface="Alexandria" pitchFamily="2" charset="-78"/>
                <a:cs typeface="Alexandria" pitchFamily="2" charset="-78"/>
              </a:rPr>
              <a:t>فى منع أى حذف أو تعديل أو تشوية من الغير </a:t>
            </a:r>
            <a:r>
              <a:rPr lang="ar-EG" sz="2000" b="1" u="sng" dirty="0" smtClean="0">
                <a:solidFill>
                  <a:srgbClr val="2D3956"/>
                </a:solidFill>
                <a:latin typeface="Alexandria" pitchFamily="2" charset="-78"/>
                <a:cs typeface="Alexandria" pitchFamily="2" charset="-78"/>
              </a:rPr>
              <a:t>على المصنف</a:t>
            </a:r>
          </a:p>
          <a:p>
            <a:pPr algn="just" rtl="1">
              <a:lnSpc>
                <a:spcPct val="200000"/>
              </a:lnSpc>
            </a:pPr>
            <a:r>
              <a:rPr lang="ar-EG" sz="1600" dirty="0">
                <a:solidFill>
                  <a:srgbClr val="2D3956"/>
                </a:solidFill>
                <a:latin typeface="Alexandria" pitchFamily="2" charset="-78"/>
                <a:cs typeface="Alexandria" pitchFamily="2" charset="-78"/>
              </a:rPr>
              <a:t>يسمى أيضا الحق في احترام </a:t>
            </a:r>
            <a:r>
              <a:rPr lang="ar-EG" sz="1600" dirty="0" smtClean="0">
                <a:solidFill>
                  <a:srgbClr val="2D3956"/>
                </a:solidFill>
                <a:latin typeface="Alexandria" pitchFamily="2" charset="-78"/>
                <a:cs typeface="Alexandria" pitchFamily="2" charset="-78"/>
              </a:rPr>
              <a:t>المصنف و </a:t>
            </a:r>
            <a:r>
              <a:rPr lang="ar-EG" sz="1600" dirty="0">
                <a:solidFill>
                  <a:srgbClr val="2D3956"/>
                </a:solidFill>
                <a:latin typeface="Alexandria" pitchFamily="2" charset="-78"/>
                <a:cs typeface="Alexandria" pitchFamily="2" charset="-78"/>
              </a:rPr>
              <a:t>يستهدف </a:t>
            </a:r>
            <a:r>
              <a:rPr lang="ar-EG" sz="1600" dirty="0" smtClean="0">
                <a:solidFill>
                  <a:srgbClr val="2D3956"/>
                </a:solidFill>
                <a:latin typeface="Alexandria" pitchFamily="2" charset="-78"/>
                <a:cs typeface="Alexandria" pitchFamily="2" charset="-78"/>
              </a:rPr>
              <a:t>الحفاظ </a:t>
            </a:r>
            <a:r>
              <a:rPr lang="ar-EG" sz="1600" dirty="0">
                <a:solidFill>
                  <a:srgbClr val="2D3956"/>
                </a:solidFill>
                <a:latin typeface="Alexandria" pitchFamily="2" charset="-78"/>
                <a:cs typeface="Alexandria" pitchFamily="2" charset="-78"/>
              </a:rPr>
              <a:t>على سلامة المصنف أو تكامله </a:t>
            </a:r>
            <a:r>
              <a:rPr lang="ar-EG" sz="1600" dirty="0" smtClean="0">
                <a:solidFill>
                  <a:srgbClr val="2D3956"/>
                </a:solidFill>
                <a:latin typeface="Alexandria" pitchFamily="2" charset="-78"/>
                <a:cs typeface="Alexandria" pitchFamily="2" charset="-78"/>
              </a:rPr>
              <a:t>وبمعنى </a:t>
            </a:r>
            <a:r>
              <a:rPr lang="ar-EG" sz="1600" dirty="0">
                <a:solidFill>
                  <a:srgbClr val="2D3956"/>
                </a:solidFill>
                <a:latin typeface="Alexandria" pitchFamily="2" charset="-78"/>
                <a:cs typeface="Alexandria" pitchFamily="2" charset="-78"/>
              </a:rPr>
              <a:t>أوضح،  الحفاظ على كيانه الذي نُشر عليه واختاره المؤلف، من أية تعديل يمثل تشويها أو تحريفا </a:t>
            </a:r>
            <a:r>
              <a:rPr lang="ar-EG" sz="1600" dirty="0" smtClean="0">
                <a:solidFill>
                  <a:srgbClr val="2D3956"/>
                </a:solidFill>
                <a:latin typeface="Alexandria" pitchFamily="2" charset="-78"/>
                <a:cs typeface="Alexandria" pitchFamily="2" charset="-78"/>
              </a:rPr>
              <a:t>له.</a:t>
            </a:r>
          </a:p>
          <a:p>
            <a:pPr algn="just" rtl="1">
              <a:lnSpc>
                <a:spcPct val="200000"/>
              </a:lnSpc>
            </a:pPr>
            <a:r>
              <a:rPr lang="ar-EG" sz="1600" dirty="0">
                <a:solidFill>
                  <a:srgbClr val="2D3956"/>
                </a:solidFill>
                <a:latin typeface="Alexandria" pitchFamily="2" charset="-78"/>
                <a:cs typeface="Alexandria" pitchFamily="2" charset="-78"/>
              </a:rPr>
              <a:t>حيث تقضي المادة 143 </a:t>
            </a:r>
            <a:r>
              <a:rPr lang="ar-EG" sz="1600" dirty="0" smtClean="0">
                <a:solidFill>
                  <a:srgbClr val="2D3956"/>
                </a:solidFill>
                <a:latin typeface="Alexandria" pitchFamily="2" charset="-78"/>
                <a:cs typeface="Alexandria" pitchFamily="2" charset="-78"/>
              </a:rPr>
              <a:t>من قانون الملكية الفكرية المصري بأحقية </a:t>
            </a:r>
            <a:r>
              <a:rPr lang="ar-EG" sz="1600" dirty="0">
                <a:solidFill>
                  <a:srgbClr val="2D3956"/>
                </a:solidFill>
                <a:latin typeface="Alexandria" pitchFamily="2" charset="-78"/>
                <a:cs typeface="Alexandria" pitchFamily="2" charset="-78"/>
              </a:rPr>
              <a:t>المؤلف في منع مثل هذه التعديلات، وقد نصت أيضا المادة الثامنة من نظام حقوق المؤلف السعودي على حق المؤلف في الاعتراض على أية مساس بذات المصنف من حذف أو تغيير أو إضافة أو تحريف أو </a:t>
            </a:r>
            <a:r>
              <a:rPr lang="ar-EG" sz="1600" dirty="0" smtClean="0">
                <a:solidFill>
                  <a:srgbClr val="2D3956"/>
                </a:solidFill>
                <a:latin typeface="Alexandria" pitchFamily="2" charset="-78"/>
                <a:cs typeface="Alexandria" pitchFamily="2" charset="-78"/>
              </a:rPr>
              <a:t>تشويه.</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122987"/>
    </mc:Choice>
    <mc:Fallback xmlns="">
      <p:transition spd="slow" advTm="12298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11166" y="1279694"/>
            <a:ext cx="8838889" cy="3785652"/>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ومع </a:t>
            </a:r>
            <a:r>
              <a:rPr lang="ar-EG" sz="1600" dirty="0">
                <a:solidFill>
                  <a:srgbClr val="2D3956"/>
                </a:solidFill>
                <a:latin typeface="Alexandria" pitchFamily="2" charset="-78"/>
                <a:cs typeface="Alexandria" pitchFamily="2" charset="-78"/>
              </a:rPr>
              <a:t>ذلك </a:t>
            </a:r>
            <a:r>
              <a:rPr lang="ar-EG" sz="1600" dirty="0" smtClean="0">
                <a:solidFill>
                  <a:srgbClr val="2D3956"/>
                </a:solidFill>
                <a:latin typeface="Alexandria" pitchFamily="2" charset="-78"/>
                <a:cs typeface="Alexandria" pitchFamily="2" charset="-78"/>
              </a:rPr>
              <a:t>استحدث المشرع الفرنسي </a:t>
            </a:r>
            <a:r>
              <a:rPr lang="ar-EG" sz="1600" dirty="0">
                <a:solidFill>
                  <a:srgbClr val="2D3956"/>
                </a:solidFill>
                <a:latin typeface="Alexandria" pitchFamily="2" charset="-78"/>
                <a:cs typeface="Alexandria" pitchFamily="2" charset="-78"/>
              </a:rPr>
              <a:t>نصا خاصا لأجل البرامج في هذا الإطار بمقتضى القانون رقم 361-94 الصادر في 10 مايو 1994م، وهو نص المادة 121-7 والذي يقضي بأن المؤلف لا يستطيع الاعتراض على التعديلات الواردة على البرنامج من قبل المتنازل له عن الحقوق المنصوص عليها في الفقرة الفرعية الثانية من المادة </a:t>
            </a:r>
            <a:r>
              <a:rPr lang="ar-EG" sz="1600" dirty="0" smtClean="0">
                <a:solidFill>
                  <a:srgbClr val="2D3956"/>
                </a:solidFill>
                <a:latin typeface="Alexandria" pitchFamily="2" charset="-78"/>
                <a:cs typeface="Alexandria" pitchFamily="2" charset="-78"/>
              </a:rPr>
              <a:t>122- 6 من تقنين الملكية الفكرية الفرنسي </a:t>
            </a:r>
            <a:r>
              <a:rPr lang="ar-EG" sz="1600" dirty="0">
                <a:solidFill>
                  <a:srgbClr val="2D3956"/>
                </a:solidFill>
                <a:latin typeface="Alexandria" pitchFamily="2" charset="-78"/>
                <a:cs typeface="Alexandria" pitchFamily="2" charset="-78"/>
              </a:rPr>
              <a:t>وهي حق الترجمة أو التحوير أو أي تعديل على البرنامج وكذلك استنساخ البرامج المتولدة عن ذلك، طالما أن التعديل لا ينطوي على أية مساس بسمعته أو شرفه، مالم ما ينص على غير ذلك لصالح المؤلف  . </a:t>
            </a:r>
            <a:endParaRPr lang="ar-EG" sz="1600"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72562"/>
    </mc:Choice>
    <mc:Fallback xmlns="">
      <p:transition spd="slow" advTm="7256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81313"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26178" y="1963953"/>
            <a:ext cx="6560820" cy="150810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والجدير بالذكر أن النص الفرنسي الذي استحدثه المشرع الفرنسي والسابق الإشارة، كان أكثر دقة وملائمة لطبيعة البرامج عندما قصر حق مؤلف البرنامج في الاعتراض على التعديلات الخاصة به على الحالات التي تمثل فيها هذه التعديلات مساسا بسمعة المؤلف أو بشرفه، وليس الحالات التي يعتبرها المؤلف تحويرا أو تشويها للمصنف كما نص المشرع المصري، على النحو المشار إليه أعلاه</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46155"/>
    </mc:Choice>
    <mc:Fallback xmlns="">
      <p:transition spd="slow" advTm="4615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78319"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41207" y="1465244"/>
            <a:ext cx="8219974" cy="3908762"/>
          </a:xfrm>
          <a:prstGeom prst="rect">
            <a:avLst/>
          </a:prstGeom>
          <a:noFill/>
        </p:spPr>
        <p:txBody>
          <a:bodyPr wrap="square" rtlCol="0">
            <a:spAutoFit/>
          </a:bodyPr>
          <a:lstStyle/>
          <a:p>
            <a:pPr algn="ctr" rtl="1">
              <a:lnSpc>
                <a:spcPct val="200000"/>
              </a:lnSpc>
            </a:pPr>
            <a:r>
              <a:rPr lang="ar-EG" sz="2000" b="1" u="sng" dirty="0" smtClean="0">
                <a:solidFill>
                  <a:srgbClr val="2D3956"/>
                </a:solidFill>
                <a:latin typeface="Alexandria" pitchFamily="2" charset="-78"/>
                <a:cs typeface="Alexandria" pitchFamily="2" charset="-78"/>
              </a:rPr>
              <a:t>2-الحقوق المالية</a:t>
            </a:r>
          </a:p>
          <a:p>
            <a:pPr algn="r" rtl="1">
              <a:lnSpc>
                <a:spcPct val="200000"/>
              </a:lnSpc>
            </a:pPr>
            <a:endParaRPr lang="ar-EG" sz="1600" dirty="0" smtClean="0">
              <a:solidFill>
                <a:srgbClr val="2D3956"/>
              </a:solidFill>
              <a:latin typeface="Alexandria" pitchFamily="2" charset="-78"/>
              <a:cs typeface="Alexandria" pitchFamily="2" charset="-78"/>
            </a:endParaRPr>
          </a:p>
          <a:p>
            <a:pPr algn="justLow" rtl="1">
              <a:lnSpc>
                <a:spcPct val="200000"/>
              </a:lnSpc>
            </a:pPr>
            <a:r>
              <a:rPr lang="ar-EG" sz="1600" dirty="0" smtClean="0">
                <a:solidFill>
                  <a:srgbClr val="2D3956"/>
                </a:solidFill>
                <a:latin typeface="Alexandria" pitchFamily="2" charset="-78"/>
                <a:cs typeface="Alexandria" pitchFamily="2" charset="-78"/>
              </a:rPr>
              <a:t>الحقوق المالية هي السلطات </a:t>
            </a:r>
            <a:r>
              <a:rPr lang="ar-EG" sz="1600" dirty="0">
                <a:solidFill>
                  <a:srgbClr val="2D3956"/>
                </a:solidFill>
                <a:latin typeface="Alexandria" pitchFamily="2" charset="-78"/>
                <a:cs typeface="Alexandria" pitchFamily="2" charset="-78"/>
              </a:rPr>
              <a:t>التى يملكها </a:t>
            </a:r>
            <a:r>
              <a:rPr lang="ar-EG" sz="1600" dirty="0" smtClean="0">
                <a:solidFill>
                  <a:srgbClr val="2D3956"/>
                </a:solidFill>
                <a:latin typeface="Alexandria" pitchFamily="2" charset="-78"/>
                <a:cs typeface="Alexandria" pitchFamily="2" charset="-78"/>
              </a:rPr>
              <a:t>المؤلف على </a:t>
            </a:r>
            <a:r>
              <a:rPr lang="ar-EG" sz="1600" dirty="0">
                <a:solidFill>
                  <a:srgbClr val="2D3956"/>
                </a:solidFill>
                <a:latin typeface="Alexandria" pitchFamily="2" charset="-78"/>
                <a:cs typeface="Alexandria" pitchFamily="2" charset="-78"/>
              </a:rPr>
              <a:t>مصنفه </a:t>
            </a:r>
            <a:r>
              <a:rPr lang="ar-EG" sz="1600" dirty="0" smtClean="0">
                <a:solidFill>
                  <a:srgbClr val="2D3956"/>
                </a:solidFill>
                <a:latin typeface="Alexandria" pitchFamily="2" charset="-78"/>
                <a:cs typeface="Alexandria" pitchFamily="2" charset="-78"/>
              </a:rPr>
              <a:t>وتمنحه القدرة على استغلاله والاستفادة منه ماليا.</a:t>
            </a:r>
            <a:endParaRPr lang="ar-EG" sz="1600" dirty="0">
              <a:solidFill>
                <a:srgbClr val="2D3956"/>
              </a:solidFill>
              <a:latin typeface="Alexandria" pitchFamily="2" charset="-78"/>
              <a:cs typeface="Alexandria" pitchFamily="2" charset="-78"/>
            </a:endParaRPr>
          </a:p>
          <a:p>
            <a:pPr algn="justLow" rtl="1">
              <a:lnSpc>
                <a:spcPct val="200000"/>
              </a:lnSpc>
            </a:pPr>
            <a:r>
              <a:rPr lang="ar-EG" sz="1600" dirty="0" smtClean="0">
                <a:solidFill>
                  <a:srgbClr val="2D3956"/>
                </a:solidFill>
                <a:latin typeface="Alexandria" pitchFamily="2" charset="-78"/>
                <a:cs typeface="Alexandria" pitchFamily="2" charset="-78"/>
              </a:rPr>
              <a:t>وبالتالي </a:t>
            </a:r>
            <a:r>
              <a:rPr lang="ar-EG" sz="1600" dirty="0">
                <a:solidFill>
                  <a:srgbClr val="2D3956"/>
                </a:solidFill>
                <a:latin typeface="Alexandria" pitchFamily="2" charset="-78"/>
                <a:cs typeface="Alexandria" pitchFamily="2" charset="-78"/>
              </a:rPr>
              <a:t>يتحدد فحوى الجانب المالى لحقوق المؤلف </a:t>
            </a:r>
            <a:r>
              <a:rPr lang="ar-EG" sz="1600" dirty="0" smtClean="0">
                <a:solidFill>
                  <a:srgbClr val="2D3956"/>
                </a:solidFill>
                <a:latin typeface="Alexandria" pitchFamily="2" charset="-78"/>
                <a:cs typeface="Alexandria" pitchFamily="2" charset="-78"/>
              </a:rPr>
              <a:t>فى </a:t>
            </a:r>
            <a:r>
              <a:rPr lang="ar-EG" sz="1600" dirty="0">
                <a:solidFill>
                  <a:srgbClr val="2D3956"/>
                </a:solidFill>
                <a:latin typeface="Alexandria" pitchFamily="2" charset="-78"/>
                <a:cs typeface="Alexandria" pitchFamily="2" charset="-78"/>
              </a:rPr>
              <a:t>الاستغلال </a:t>
            </a:r>
            <a:r>
              <a:rPr lang="ar-EG" sz="1600" dirty="0" smtClean="0">
                <a:solidFill>
                  <a:srgbClr val="2D3956"/>
                </a:solidFill>
                <a:latin typeface="Alexandria" pitchFamily="2" charset="-78"/>
                <a:cs typeface="Alexandria" pitchFamily="2" charset="-78"/>
              </a:rPr>
              <a:t>المالى </a:t>
            </a:r>
            <a:r>
              <a:rPr lang="ar-EG" sz="1600" dirty="0">
                <a:solidFill>
                  <a:srgbClr val="2D3956"/>
                </a:solidFill>
                <a:latin typeface="Alexandria" pitchFamily="2" charset="-78"/>
                <a:cs typeface="Alexandria" pitchFamily="2" charset="-78"/>
              </a:rPr>
              <a:t>للعمل </a:t>
            </a:r>
            <a:r>
              <a:rPr lang="ar-EG" sz="1600" dirty="0" smtClean="0">
                <a:solidFill>
                  <a:srgbClr val="2D3956"/>
                </a:solidFill>
                <a:latin typeface="Alexandria" pitchFamily="2" charset="-78"/>
                <a:cs typeface="Alexandria" pitchFamily="2" charset="-78"/>
              </a:rPr>
              <a:t>الذهنى؛ وحتى </a:t>
            </a:r>
            <a:r>
              <a:rPr lang="ar-EG" sz="1600" dirty="0">
                <a:solidFill>
                  <a:srgbClr val="2D3956"/>
                </a:solidFill>
                <a:latin typeface="Alexandria" pitchFamily="2" charset="-78"/>
                <a:cs typeface="Alexandria" pitchFamily="2" charset="-78"/>
              </a:rPr>
              <a:t>يتم ذلك  فان القانون منح المؤلف و </a:t>
            </a:r>
            <a:r>
              <a:rPr lang="ar-EG" sz="1600" dirty="0" smtClean="0">
                <a:solidFill>
                  <a:srgbClr val="2D3956"/>
                </a:solidFill>
                <a:latin typeface="Alexandria" pitchFamily="2" charset="-78"/>
                <a:cs typeface="Alexandria" pitchFamily="2" charset="-78"/>
              </a:rPr>
              <a:t>سلطات </a:t>
            </a:r>
            <a:r>
              <a:rPr lang="ar-EG" sz="1600" dirty="0">
                <a:solidFill>
                  <a:srgbClr val="2D3956"/>
                </a:solidFill>
                <a:latin typeface="Alexandria" pitchFamily="2" charset="-78"/>
                <a:cs typeface="Alexandria" pitchFamily="2" charset="-78"/>
              </a:rPr>
              <a:t>أو حقوق مالية على المصنف </a:t>
            </a:r>
            <a:r>
              <a:rPr lang="ar-EG" sz="1600" dirty="0" smtClean="0">
                <a:solidFill>
                  <a:srgbClr val="2D3956"/>
                </a:solidFill>
                <a:latin typeface="Alexandria" pitchFamily="2" charset="-78"/>
                <a:cs typeface="Alexandria" pitchFamily="2" charset="-78"/>
              </a:rPr>
              <a:t>تدور </a:t>
            </a:r>
            <a:r>
              <a:rPr lang="ar-EG" sz="1600" dirty="0">
                <a:solidFill>
                  <a:srgbClr val="2D3956"/>
                </a:solidFill>
                <a:latin typeface="Alexandria" pitchFamily="2" charset="-78"/>
                <a:cs typeface="Alexandria" pitchFamily="2" charset="-78"/>
              </a:rPr>
              <a:t>جميعها حول استفادة الشخص من عمله الذهنى </a:t>
            </a:r>
            <a:r>
              <a:rPr lang="ar-EG" sz="1600" dirty="0" smtClean="0">
                <a:solidFill>
                  <a:srgbClr val="2D3956"/>
                </a:solidFill>
                <a:latin typeface="Alexandria" pitchFamily="2" charset="-78"/>
                <a:cs typeface="Alexandria" pitchFamily="2" charset="-78"/>
              </a:rPr>
              <a:t>ماليا.</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67361"/>
    </mc:Choice>
    <mc:Fallback xmlns="">
      <p:transition spd="slow" advTm="6736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57162" y="1687619"/>
            <a:ext cx="8499107" cy="353943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وتتسم هذه الحقوق بالخصائص التي تتميز بها الحقوق المالية بوجه عام وهي قابليتها للتنازل عنها واكتسابها بالتقادم والحجز عليها، على خلاف الحقوق الأدبية . والحقيقة أن المشرع المصري لم يذكر هذه الحقوق على وجه الحصر واكتفى في المادة 147 من قانون حماية حقوق الملكية الفكرية ببيان بعض الأمثلة على صور الاستغلال المادي للمصنف، ومن أهمها حق المؤلف وخلفه العام في نسخ المصنف أو ترجمته أو تحويره أو تأجيره أو إعارته أو اتاحته للجمهور كما يحق له تتبع النسخة الأصلية للمصنف . وهو النهج الذي اتبعه أيضا المنظم السعودي في المادة العاشرة من نظام حماية حقوق </a:t>
            </a:r>
            <a:r>
              <a:rPr lang="ar-EG" sz="1600" dirty="0" smtClean="0">
                <a:solidFill>
                  <a:srgbClr val="2D3956"/>
                </a:solidFill>
                <a:latin typeface="Alexandria" pitchFamily="2" charset="-78"/>
                <a:cs typeface="Alexandria" pitchFamily="2" charset="-78"/>
              </a:rPr>
              <a:t>المؤلف.</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05254"/>
    </mc:Choice>
    <mc:Fallback xmlns="">
      <p:transition spd="slow" advTm="10525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189455" y="1840844"/>
            <a:ext cx="6588785" cy="3046988"/>
          </a:xfrm>
          <a:prstGeom prst="rect">
            <a:avLst/>
          </a:prstGeom>
          <a:noFill/>
        </p:spPr>
        <p:txBody>
          <a:bodyPr wrap="square" rtlCol="0">
            <a:spAutoFit/>
          </a:bodyPr>
          <a:lstStyle/>
          <a:p>
            <a:pPr lvl="0" algn="r" rtl="1">
              <a:lnSpc>
                <a:spcPct val="200000"/>
              </a:lnSpc>
            </a:pPr>
            <a:r>
              <a:rPr lang="ar-EG" sz="1600" dirty="0" smtClean="0">
                <a:solidFill>
                  <a:srgbClr val="2D3956"/>
                </a:solidFill>
                <a:latin typeface="Alexandria" pitchFamily="2" charset="-78"/>
                <a:cs typeface="Alexandria" pitchFamily="2" charset="-78"/>
              </a:rPr>
              <a:t>ونتناول أهم صور الاستغلال المادي للمصنف، وهي: </a:t>
            </a:r>
          </a:p>
          <a:p>
            <a:pPr lvl="0" algn="r" rtl="1">
              <a:lnSpc>
                <a:spcPct val="200000"/>
              </a:lnSpc>
            </a:pPr>
            <a:r>
              <a:rPr lang="ar-EG" sz="1600" b="1" dirty="0" smtClean="0">
                <a:solidFill>
                  <a:srgbClr val="2D3956"/>
                </a:solidFill>
                <a:latin typeface="Alexandria" pitchFamily="2" charset="-78"/>
                <a:cs typeface="Alexandria" pitchFamily="2" charset="-78"/>
              </a:rPr>
              <a:t>(أ)-نقل المصنف إلى الجمهور </a:t>
            </a:r>
          </a:p>
          <a:p>
            <a:pPr lvl="0" algn="r" rtl="1">
              <a:lnSpc>
                <a:spcPct val="200000"/>
              </a:lnSpc>
            </a:pPr>
            <a:r>
              <a:rPr lang="ar-EG" sz="1600" b="1" dirty="0" smtClean="0">
                <a:solidFill>
                  <a:srgbClr val="2D3956"/>
                </a:solidFill>
                <a:latin typeface="Alexandria" pitchFamily="2" charset="-78"/>
                <a:cs typeface="Alexandria" pitchFamily="2" charset="-78"/>
              </a:rPr>
              <a:t>(ب)- الحق في النسخ</a:t>
            </a:r>
          </a:p>
          <a:p>
            <a:pPr lvl="0" algn="r" rtl="1">
              <a:lnSpc>
                <a:spcPct val="200000"/>
              </a:lnSpc>
            </a:pPr>
            <a:r>
              <a:rPr lang="ar-EG" sz="1600" b="1" dirty="0" smtClean="0">
                <a:solidFill>
                  <a:srgbClr val="2D3956"/>
                </a:solidFill>
                <a:latin typeface="Alexandria" pitchFamily="2" charset="-78"/>
                <a:cs typeface="Alexandria" pitchFamily="2" charset="-78"/>
              </a:rPr>
              <a:t>(ج)- الحق في التوزيع</a:t>
            </a:r>
          </a:p>
          <a:p>
            <a:pPr lvl="0" algn="r" rtl="1">
              <a:lnSpc>
                <a:spcPct val="200000"/>
              </a:lnSpc>
            </a:pPr>
            <a:r>
              <a:rPr lang="ar-EG" sz="1600" b="1" dirty="0" smtClean="0">
                <a:solidFill>
                  <a:srgbClr val="2D3956"/>
                </a:solidFill>
                <a:latin typeface="Alexandria" pitchFamily="2" charset="-78"/>
                <a:cs typeface="Alexandria" pitchFamily="2" charset="-78"/>
              </a:rPr>
              <a:t>(د)-الحق في الترجمة </a:t>
            </a:r>
          </a:p>
          <a:p>
            <a:pPr lvl="0" algn="r" rtl="1">
              <a:lnSpc>
                <a:spcPct val="200000"/>
              </a:lnSpc>
            </a:pPr>
            <a:r>
              <a:rPr lang="ar-EG" sz="1600" b="1" dirty="0" smtClean="0">
                <a:solidFill>
                  <a:srgbClr val="2D3956"/>
                </a:solidFill>
                <a:latin typeface="Alexandria" pitchFamily="2" charset="-78"/>
                <a:cs typeface="Alexandria" pitchFamily="2" charset="-78"/>
              </a:rPr>
              <a:t>(هـ)- الحق في التتبع </a:t>
            </a: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25653"/>
    </mc:Choice>
    <mc:Fallback xmlns="">
      <p:transition spd="slow" advTm="2565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1690094" y="1622962"/>
            <a:ext cx="7979343" cy="3170099"/>
          </a:xfrm>
          <a:prstGeom prst="rect">
            <a:avLst/>
          </a:prstGeom>
          <a:noFill/>
        </p:spPr>
        <p:txBody>
          <a:bodyPr wrap="square" rtlCol="0">
            <a:spAutoFit/>
          </a:bodyPr>
          <a:lstStyle/>
          <a:p>
            <a:pPr lvl="0" algn="ctr" rtl="1">
              <a:lnSpc>
                <a:spcPct val="250000"/>
              </a:lnSpc>
            </a:pPr>
            <a:r>
              <a:rPr lang="ar-EG" sz="1600" b="1" u="sng" dirty="0">
                <a:solidFill>
                  <a:srgbClr val="2D3956"/>
                </a:solidFill>
                <a:latin typeface="Alexandria" pitchFamily="2" charset="-78"/>
                <a:cs typeface="Alexandria" pitchFamily="2" charset="-78"/>
              </a:rPr>
              <a:t>(أ</a:t>
            </a:r>
            <a:r>
              <a:rPr lang="ar-EG" sz="1600" b="1" u="sng" dirty="0" smtClean="0">
                <a:solidFill>
                  <a:srgbClr val="2D3956"/>
                </a:solidFill>
                <a:latin typeface="Alexandria" pitchFamily="2" charset="-78"/>
                <a:cs typeface="Alexandria" pitchFamily="2" charset="-78"/>
              </a:rPr>
              <a:t>)-نقل المصنف إلى الجمهور</a:t>
            </a:r>
            <a:endParaRPr lang="ar-EG" sz="1600" b="1" u="sng"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 يعنى هذا الحق </a:t>
            </a:r>
            <a:r>
              <a:rPr lang="ar-EG" sz="1600" dirty="0" smtClean="0">
                <a:solidFill>
                  <a:srgbClr val="2D3956"/>
                </a:solidFill>
                <a:latin typeface="Alexandria" pitchFamily="2" charset="-78"/>
                <a:cs typeface="Alexandria" pitchFamily="2" charset="-78"/>
              </a:rPr>
              <a:t>سلطة </a:t>
            </a:r>
            <a:r>
              <a:rPr lang="ar-EG" sz="1600" dirty="0">
                <a:solidFill>
                  <a:srgbClr val="2D3956"/>
                </a:solidFill>
                <a:latin typeface="Alexandria" pitchFamily="2" charset="-78"/>
                <a:cs typeface="Alexandria" pitchFamily="2" charset="-78"/>
              </a:rPr>
              <a:t>المؤلف فى نقل المصنف إلى الجمهور بشكل مباشر </a:t>
            </a:r>
            <a:r>
              <a:rPr lang="ar-EG" sz="1600" dirty="0" smtClean="0">
                <a:solidFill>
                  <a:srgbClr val="2D3956"/>
                </a:solidFill>
                <a:latin typeface="Alexandria" pitchFamily="2" charset="-78"/>
                <a:cs typeface="Alexandria" pitchFamily="2" charset="-78"/>
              </a:rPr>
              <a:t>ويختلف </a:t>
            </a:r>
            <a:r>
              <a:rPr lang="ar-EG" sz="1600" dirty="0">
                <a:solidFill>
                  <a:srgbClr val="2D3956"/>
                </a:solidFill>
                <a:latin typeface="Alexandria" pitchFamily="2" charset="-78"/>
                <a:cs typeface="Alexandria" pitchFamily="2" charset="-78"/>
              </a:rPr>
              <a:t>طريقة ممارسة هذا الحق تبعا لطبيعة المصنف , فإذا كان من المصنفات الأدبية , تمثل الحق فى </a:t>
            </a:r>
            <a:r>
              <a:rPr lang="ar-EG" sz="1600" dirty="0" smtClean="0">
                <a:solidFill>
                  <a:srgbClr val="2D3956"/>
                </a:solidFill>
                <a:latin typeface="Alexandria" pitchFamily="2" charset="-78"/>
                <a:cs typeface="Alexandria" pitchFamily="2" charset="-78"/>
              </a:rPr>
              <a:t>نقل المصنف إلى الجمهور فى </a:t>
            </a:r>
            <a:r>
              <a:rPr lang="ar-EG" sz="1600" dirty="0">
                <a:solidFill>
                  <a:srgbClr val="2D3956"/>
                </a:solidFill>
                <a:latin typeface="Alexandria" pitchFamily="2" charset="-78"/>
                <a:cs typeface="Alexandria" pitchFamily="2" charset="-78"/>
              </a:rPr>
              <a:t>التلاوة العلنية له , أو الأداء العلنى فى حالة المصنفات السمعية , أو العرض فيما يتعلق بالمصنفات السمعية </a:t>
            </a:r>
            <a:r>
              <a:rPr lang="ar-EG" sz="1600" dirty="0" smtClean="0">
                <a:solidFill>
                  <a:srgbClr val="2D3956"/>
                </a:solidFill>
                <a:latin typeface="Alexandria" pitchFamily="2" charset="-78"/>
                <a:cs typeface="Alexandria" pitchFamily="2" charset="-78"/>
              </a:rPr>
              <a:t>البصرية. </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68002"/>
    </mc:Choice>
    <mc:Fallback xmlns="">
      <p:transition spd="slow" advTm="6800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70536" y="1362238"/>
            <a:ext cx="8720488" cy="3046988"/>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ونص على هذا الحق </a:t>
            </a:r>
            <a:r>
              <a:rPr lang="ar-EG" sz="1600" dirty="0">
                <a:solidFill>
                  <a:srgbClr val="2D3956"/>
                </a:solidFill>
                <a:latin typeface="Alexandria" pitchFamily="2" charset="-78"/>
                <a:cs typeface="Alexandria" pitchFamily="2" charset="-78"/>
              </a:rPr>
              <a:t>المشرع المصرى فى قانون حماية الملكية الفكرية  فى المادة 147 , فقد اعترف القانون بحق المؤلف فى نقل مصنفة أو إتاحته للجمهور , بأية وسيلة تستخدم لهذا الغرض , بما فى ذلك الإنترنت , وأجهزة الحاسب الآلى وشبكات الاتصالات المختلفة </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a:solidFill>
                  <a:srgbClr val="2D3956"/>
                </a:solidFill>
                <a:latin typeface="Alexandria" pitchFamily="2" charset="-78"/>
                <a:cs typeface="Alexandria" pitchFamily="2" charset="-78"/>
              </a:rPr>
              <a:t>ونص عليه نظام حماية حقوق المؤلف السعودي في الفقرة (3) من المادة </a:t>
            </a:r>
            <a:r>
              <a:rPr lang="ar-EG" sz="1600" dirty="0" smtClean="0">
                <a:solidFill>
                  <a:srgbClr val="2D3956"/>
                </a:solidFill>
                <a:latin typeface="Alexandria" pitchFamily="2" charset="-78"/>
                <a:cs typeface="Alexandria" pitchFamily="2" charset="-78"/>
              </a:rPr>
              <a:t>التاسعة، </a:t>
            </a:r>
            <a:r>
              <a:rPr lang="ar-EG" sz="1600" dirty="0">
                <a:solidFill>
                  <a:srgbClr val="2D3956"/>
                </a:solidFill>
                <a:latin typeface="Alexandria" pitchFamily="2" charset="-78"/>
                <a:cs typeface="Alexandria" pitchFamily="2" charset="-78"/>
              </a:rPr>
              <a:t>حيث </a:t>
            </a:r>
            <a:r>
              <a:rPr lang="ar-EG" sz="1600" dirty="0" smtClean="0">
                <a:solidFill>
                  <a:srgbClr val="2D3956"/>
                </a:solidFill>
                <a:latin typeface="Alexandria" pitchFamily="2" charset="-78"/>
                <a:cs typeface="Alexandria" pitchFamily="2" charset="-78"/>
              </a:rPr>
              <a:t>منحت المؤلف </a:t>
            </a:r>
            <a:r>
              <a:rPr lang="ar-EG" sz="1600" dirty="0">
                <a:solidFill>
                  <a:srgbClr val="2D3956"/>
                </a:solidFill>
                <a:latin typeface="Alexandria" pitchFamily="2" charset="-78"/>
                <a:cs typeface="Alexandria" pitchFamily="2" charset="-78"/>
              </a:rPr>
              <a:t>سلطة نقل المصنف إلى الجمهور بأي وسيلة ممكنة ، مثل العرض، أو التمثيل أو البث الإذاعي ، أو عبر شبكات المعلومات.</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62769"/>
    </mc:Choice>
    <mc:Fallback xmlns="">
      <p:transition spd="slow" advTm="6276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solidFill>
                  <a:prstClr val="white"/>
                </a:solidFill>
              </a:rPr>
              <a:t> </a:t>
            </a:r>
            <a:endParaRPr lang="en-US" dirty="0">
              <a:solidFill>
                <a:prstClr val="white"/>
              </a:solidFill>
            </a:endParaRPr>
          </a:p>
        </p:txBody>
      </p:sp>
      <p:sp>
        <p:nvSpPr>
          <p:cNvPr id="24" name="TextBox 23"/>
          <p:cNvSpPr txBox="1"/>
          <p:nvPr/>
        </p:nvSpPr>
        <p:spPr>
          <a:xfrm>
            <a:off x="1333001" y="1360587"/>
            <a:ext cx="8662735" cy="5078313"/>
          </a:xfrm>
          <a:prstGeom prst="rect">
            <a:avLst/>
          </a:prstGeom>
          <a:noFill/>
        </p:spPr>
        <p:txBody>
          <a:bodyPr wrap="square" rtlCol="0">
            <a:spAutoFit/>
          </a:bodyPr>
          <a:lstStyle/>
          <a:p>
            <a:pPr algn="ctr" rtl="1"/>
            <a:r>
              <a:rPr lang="ar-EG" sz="2000" b="1" u="sng" dirty="0" smtClean="0">
                <a:solidFill>
                  <a:srgbClr val="2D3956"/>
                </a:solidFill>
                <a:latin typeface="Alexandria" pitchFamily="2" charset="-78"/>
                <a:cs typeface="Alexandria" pitchFamily="2" charset="-78"/>
              </a:rPr>
              <a:t>(ب)- الحق في النسخ </a:t>
            </a:r>
          </a:p>
          <a:p>
            <a:pPr algn="ct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يعنى النسخ الثتبيت المادى للمصنف بكل وسائل النقل بطريق غير مباشر </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إلى الجمهور , فيمكن أن يتم النسخ  عبر الطباعة , الرسم , التصوير الفوتوغرافى , الجرافيك ,أو غير ذلك من الوسائل الأخرى </a:t>
            </a:r>
            <a:r>
              <a:rPr lang="ar-EG" sz="1600" dirty="0" smtClean="0">
                <a:solidFill>
                  <a:srgbClr val="2D3956"/>
                </a:solidFill>
                <a:latin typeface="Alexandria" pitchFamily="2" charset="-78"/>
                <a:cs typeface="Alexandria" pitchFamily="2" charset="-78"/>
              </a:rPr>
              <a:t>.</a:t>
            </a:r>
          </a:p>
          <a:p>
            <a:pPr algn="r" rtl="1">
              <a:lnSpc>
                <a:spcPct val="200000"/>
              </a:lnSpc>
            </a:pPr>
            <a:r>
              <a:rPr lang="ar-EG" sz="1600" dirty="0">
                <a:solidFill>
                  <a:srgbClr val="2D3956"/>
                </a:solidFill>
                <a:latin typeface="Alexandria" pitchFamily="2" charset="-78"/>
                <a:cs typeface="Alexandria" pitchFamily="2" charset="-78"/>
              </a:rPr>
              <a:t> والنسخ، كما عرفته المادة 138/9 من قانون حماية الملكية الفكرية المصري، هو استحداث صورة أو أكثر مطابقة للأصل من مصنف أو تسجيل صوتي بأية طريقة أو في أي شكل بما في ذلك التخزين الالكترونى الدائم أو الوقتي للمصنف أو للتسجيل الصوتي.</a:t>
            </a:r>
          </a:p>
          <a:p>
            <a:pPr algn="r" rtl="1">
              <a:lnSpc>
                <a:spcPct val="200000"/>
              </a:lnSpc>
            </a:pPr>
            <a:endParaRPr lang="ar-EG" sz="1600" dirty="0" smtClean="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66583"/>
    </mc:Choice>
    <mc:Fallback xmlns="">
      <p:transition spd="slow" advTm="6658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03672" y="1540935"/>
            <a:ext cx="7960092" cy="3046988"/>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ويعد النسخ </a:t>
            </a:r>
            <a:r>
              <a:rPr lang="ar-EG" sz="1600" dirty="0">
                <a:solidFill>
                  <a:srgbClr val="2D3956"/>
                </a:solidFill>
                <a:latin typeface="Alexandria" pitchFamily="2" charset="-78"/>
                <a:cs typeface="Alexandria" pitchFamily="2" charset="-78"/>
              </a:rPr>
              <a:t>أهم صور الاستغلال المادي المصنفات بوجه </a:t>
            </a:r>
            <a:r>
              <a:rPr lang="ar-EG" sz="1600" dirty="0" smtClean="0">
                <a:solidFill>
                  <a:srgbClr val="2D3956"/>
                </a:solidFill>
                <a:latin typeface="Alexandria" pitchFamily="2" charset="-78"/>
                <a:cs typeface="Alexandria" pitchFamily="2" charset="-78"/>
              </a:rPr>
              <a:t>عام؛ </a:t>
            </a:r>
            <a:r>
              <a:rPr lang="ar-EG" sz="1600" dirty="0">
                <a:solidFill>
                  <a:srgbClr val="2D3956"/>
                </a:solidFill>
                <a:latin typeface="Alexandria" pitchFamily="2" charset="-78"/>
                <a:cs typeface="Alexandria" pitchFamily="2" charset="-78"/>
              </a:rPr>
              <a:t>ذلك أن مؤلف المصنف </a:t>
            </a:r>
            <a:r>
              <a:rPr lang="ar-EG" sz="1600" dirty="0" smtClean="0">
                <a:solidFill>
                  <a:srgbClr val="2D3956"/>
                </a:solidFill>
                <a:latin typeface="Alexandria" pitchFamily="2" charset="-78"/>
                <a:cs typeface="Alexandria" pitchFamily="2" charset="-78"/>
              </a:rPr>
              <a:t>بدون </a:t>
            </a:r>
            <a:r>
              <a:rPr lang="ar-EG" sz="1600" dirty="0">
                <a:solidFill>
                  <a:srgbClr val="2D3956"/>
                </a:solidFill>
                <a:latin typeface="Alexandria" pitchFamily="2" charset="-78"/>
                <a:cs typeface="Alexandria" pitchFamily="2" charset="-78"/>
              </a:rPr>
              <a:t>هذا الحق، لن يتمكن من إعطاء ترخيص للغير باستعمال </a:t>
            </a:r>
            <a:r>
              <a:rPr lang="ar-EG" sz="1600" dirty="0" smtClean="0">
                <a:solidFill>
                  <a:srgbClr val="2D3956"/>
                </a:solidFill>
                <a:latin typeface="Alexandria" pitchFamily="2" charset="-78"/>
                <a:cs typeface="Alexandria" pitchFamily="2" charset="-78"/>
              </a:rPr>
              <a:t>مصنفه.</a:t>
            </a:r>
          </a:p>
          <a:p>
            <a:pPr algn="just" rtl="1">
              <a:lnSpc>
                <a:spcPct val="200000"/>
              </a:lnSpc>
            </a:pPr>
            <a:r>
              <a:rPr lang="ar-EG" sz="1600" dirty="0">
                <a:solidFill>
                  <a:srgbClr val="2D3956"/>
                </a:solidFill>
                <a:latin typeface="Alexandria" pitchFamily="2" charset="-78"/>
                <a:cs typeface="Alexandria" pitchFamily="2" charset="-78"/>
              </a:rPr>
              <a:t>وجاء </a:t>
            </a:r>
            <a:r>
              <a:rPr lang="ar-EG" sz="1600" dirty="0" smtClean="0">
                <a:solidFill>
                  <a:srgbClr val="2D3956"/>
                </a:solidFill>
                <a:latin typeface="Alexandria" pitchFamily="2" charset="-78"/>
                <a:cs typeface="Alexandria" pitchFamily="2" charset="-78"/>
              </a:rPr>
              <a:t>هذا </a:t>
            </a:r>
            <a:r>
              <a:rPr lang="ar-EG" sz="1600" dirty="0">
                <a:solidFill>
                  <a:srgbClr val="2D3956"/>
                </a:solidFill>
                <a:latin typeface="Alexandria" pitchFamily="2" charset="-78"/>
                <a:cs typeface="Alexandria" pitchFamily="2" charset="-78"/>
              </a:rPr>
              <a:t>الحق فى المادة 147 من قانون الملكية الفكرية المصرى ضمن طرق ممارسة الحق فى الاستغلال المالى للمصنف، ويدخل النسخ ضمن الصور المنصوص عليها في المادة التاسعة من نظام حماية حقوق المؤلف السعودي.</a:t>
            </a:r>
          </a:p>
          <a:p>
            <a:pPr algn="just" rtl="1">
              <a:lnSpc>
                <a:spcPct val="200000"/>
              </a:lnSpc>
            </a:pPr>
            <a:endParaRPr lang="ar-EG"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71512"/>
    </mc:Choice>
    <mc:Fallback xmlns="">
      <p:transition spd="slow" advTm="7151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253935" y="1622962"/>
            <a:ext cx="7010690" cy="3046988"/>
          </a:xfrm>
          <a:prstGeom prst="rect">
            <a:avLst/>
          </a:prstGeom>
          <a:noFill/>
        </p:spPr>
        <p:txBody>
          <a:bodyPr wrap="square" rtlCol="0">
            <a:spAutoFit/>
          </a:bodyPr>
          <a:lstStyle/>
          <a:p>
            <a:pPr algn="ctr" rtl="1">
              <a:lnSpc>
                <a:spcPct val="200000"/>
              </a:lnSpc>
            </a:pPr>
            <a:r>
              <a:rPr lang="ar-EG" sz="1600" b="1" u="sng" dirty="0" smtClean="0">
                <a:solidFill>
                  <a:srgbClr val="2D3956"/>
                </a:solidFill>
                <a:latin typeface="Alexandria" pitchFamily="2" charset="-78"/>
                <a:cs typeface="Alexandria" pitchFamily="2" charset="-78"/>
              </a:rPr>
              <a:t>(جـ)- الحق في التوزيع </a:t>
            </a:r>
          </a:p>
          <a:p>
            <a:pPr algn="just" rtl="1">
              <a:lnSpc>
                <a:spcPct val="200000"/>
              </a:lnSpc>
            </a:pPr>
            <a:r>
              <a:rPr lang="ar-EG" sz="1600" dirty="0">
                <a:solidFill>
                  <a:srgbClr val="2D3956"/>
                </a:solidFill>
                <a:latin typeface="Alexandria" pitchFamily="2" charset="-78"/>
                <a:cs typeface="Alexandria" pitchFamily="2" charset="-78"/>
              </a:rPr>
              <a:t>يعنى الحق فى التوزيع سلطة المؤلف فى إتاحة النسخة الأصلية للجمهور أو نسخ أخرى منها , عن طريق بيعها أو نقل ملكيتها بأى طريقة أخرى أو تأجيرها أو اعارتها </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a:solidFill>
                  <a:srgbClr val="2D3956"/>
                </a:solidFill>
                <a:latin typeface="Alexandria" pitchFamily="2" charset="-78"/>
                <a:cs typeface="Alexandria" pitchFamily="2" charset="-78"/>
              </a:rPr>
              <a:t>وهذا المعنى قد نصت عليه المادة 147 من قانون حماية الملكية الفكرية المصري فيما يتعلق بالمصنفات عموما. ونفس الشىء جاء أيضا في المادة التاسعة من نظام حماية حقوق المؤلف السعودي</a:t>
            </a:r>
          </a:p>
          <a:p>
            <a:pPr algn="just" rtl="1">
              <a:lnSpc>
                <a:spcPct val="200000"/>
              </a:lnSpc>
            </a:pPr>
            <a:endParaRPr lang="ar-EG"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3827105"/>
      </p:ext>
    </p:extLst>
  </p:cSld>
  <p:clrMapOvr>
    <a:masterClrMapping/>
  </p:clrMapOvr>
  <mc:AlternateContent xmlns:mc="http://schemas.openxmlformats.org/markup-compatibility/2006" xmlns:p14="http://schemas.microsoft.com/office/powerpoint/2010/main">
    <mc:Choice Requires="p14">
      <p:transition spd="slow" p14:dur="2000" advTm="76994"/>
    </mc:Choice>
    <mc:Fallback xmlns="">
      <p:transition spd="slow" advTm="7699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02307" y="1765119"/>
            <a:ext cx="7720826" cy="3662541"/>
          </a:xfrm>
          <a:prstGeom prst="rect">
            <a:avLst/>
          </a:prstGeom>
          <a:noFill/>
        </p:spPr>
        <p:txBody>
          <a:bodyPr wrap="square" rtlCol="0">
            <a:spAutoFit/>
          </a:bodyPr>
          <a:lstStyle/>
          <a:p>
            <a:pPr algn="just" rtl="1"/>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ومن الجدير بالذكر أن المادة 149 من قانون الملكية الفكرية المصري قد </a:t>
            </a:r>
            <a:r>
              <a:rPr lang="ar-EG" sz="1600" dirty="0" smtClean="0">
                <a:solidFill>
                  <a:srgbClr val="2D3956"/>
                </a:solidFill>
                <a:latin typeface="Alexandria" pitchFamily="2" charset="-78"/>
                <a:cs typeface="Alexandria" pitchFamily="2" charset="-78"/>
              </a:rPr>
              <a:t>اشترطت لإنعقاد </a:t>
            </a:r>
            <a:r>
              <a:rPr lang="ar-EG" sz="1600" dirty="0">
                <a:solidFill>
                  <a:srgbClr val="2D3956"/>
                </a:solidFill>
                <a:latin typeface="Alexandria" pitchFamily="2" charset="-78"/>
                <a:cs typeface="Alexandria" pitchFamily="2" charset="-78"/>
              </a:rPr>
              <a:t>التصرف </a:t>
            </a:r>
            <a:r>
              <a:rPr lang="ar-EG" sz="1600" dirty="0" smtClean="0">
                <a:solidFill>
                  <a:srgbClr val="2D3956"/>
                </a:solidFill>
                <a:latin typeface="Alexandria" pitchFamily="2" charset="-78"/>
                <a:cs typeface="Alexandria" pitchFamily="2" charset="-78"/>
              </a:rPr>
              <a:t>أن </a:t>
            </a:r>
            <a:r>
              <a:rPr lang="ar-EG" sz="1600" dirty="0">
                <a:solidFill>
                  <a:srgbClr val="2D3956"/>
                </a:solidFill>
                <a:latin typeface="Alexandria" pitchFamily="2" charset="-78"/>
                <a:cs typeface="Alexandria" pitchFamily="2" charset="-78"/>
              </a:rPr>
              <a:t>يكون مكتوبا وان يحدد فيه صراحة كل حق يكون محلا للتصرف مع بيان مداه والغرض منه ومدة استغلاله ومكانه , وهنا الكتابه ليست مجرد وسيلة فقط للتعبير عن الاراده  , كما انها ليست مجرد طريق لاثبات مثل هذا التعبير ايضا , بل ركن من </a:t>
            </a:r>
            <a:r>
              <a:rPr lang="ar-EG" sz="1600" dirty="0" smtClean="0">
                <a:solidFill>
                  <a:srgbClr val="2D3956"/>
                </a:solidFill>
                <a:latin typeface="Alexandria" pitchFamily="2" charset="-78"/>
                <a:cs typeface="Alexandria" pitchFamily="2" charset="-78"/>
              </a:rPr>
              <a:t>أركان </a:t>
            </a:r>
            <a:r>
              <a:rPr lang="ar-EG" sz="1600" dirty="0">
                <a:solidFill>
                  <a:srgbClr val="2D3956"/>
                </a:solidFill>
                <a:latin typeface="Alexandria" pitchFamily="2" charset="-78"/>
                <a:cs typeface="Alexandria" pitchFamily="2" charset="-78"/>
              </a:rPr>
              <a:t>العقد الوارد على الحقوق الماليه </a:t>
            </a:r>
            <a:r>
              <a:rPr lang="ar-EG" sz="1600" dirty="0" smtClean="0">
                <a:solidFill>
                  <a:srgbClr val="2D3956"/>
                </a:solidFill>
                <a:latin typeface="Alexandria" pitchFamily="2" charset="-78"/>
                <a:cs typeface="Alexandria" pitchFamily="2" charset="-78"/>
              </a:rPr>
              <a:t>للمؤلف.</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91137"/>
    </mc:Choice>
    <mc:Fallback xmlns="">
      <p:transition spd="slow" advTm="9113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89785" y="1426203"/>
            <a:ext cx="8948919" cy="3539430"/>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ويفهم ذلك أيضا من نص المادة 13 من نظام حماية حقوق المؤلف السعودي حيث نصت على أنه: </a:t>
            </a:r>
          </a:p>
          <a:p>
            <a:pPr algn="just" rtl="1">
              <a:lnSpc>
                <a:spcPct val="200000"/>
              </a:lnSpc>
            </a:pP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1- </a:t>
            </a:r>
            <a:r>
              <a:rPr lang="ar-EG" sz="1600" dirty="0">
                <a:solidFill>
                  <a:srgbClr val="2D3956"/>
                </a:solidFill>
                <a:latin typeface="Alexandria" pitchFamily="2" charset="-78"/>
                <a:cs typeface="Alexandria" pitchFamily="2" charset="-78"/>
              </a:rPr>
              <a:t>يجب على أصحاب الحقوق تنظيم علاقاتهم وحقوقهم مع مؤسسات الإنتاج والطباعة والنشر والتوزيع، وهيئات الإذاعة، وغيرها من الجهات المرخص لها بمزاولة أنشطتها، بموجب عقود موثقة تحدد جميع الحقوق والالتزامات لجميع الأطراف أصحاب العلاقة.</a:t>
            </a:r>
          </a:p>
          <a:p>
            <a:pPr algn="just" rtl="1">
              <a:lnSpc>
                <a:spcPct val="200000"/>
              </a:lnSpc>
            </a:pPr>
            <a:r>
              <a:rPr lang="ar-EG" sz="1600" dirty="0">
                <a:solidFill>
                  <a:srgbClr val="2D3956"/>
                </a:solidFill>
                <a:latin typeface="Alexandria" pitchFamily="2" charset="-78"/>
                <a:cs typeface="Alexandria" pitchFamily="2" charset="-78"/>
              </a:rPr>
              <a:t>2 - يجب على مؤسسات الإنتاج والطباعة والنشر والتوزيع وهيئات الإذاعة وغيرها عدم ممارسة أي نشاط له علاقة بحقوق المؤلف إلا بعد إبرام عقد مع أصحاب حقوق المؤلف أو وكيلهم الشرعي تحدد فيه حقوق والتزامات كل طرف.</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113342"/>
    </mc:Choice>
    <mc:Fallback xmlns="">
      <p:transition spd="slow" advTm="11334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11167" y="1708143"/>
            <a:ext cx="8373978" cy="2923877"/>
          </a:xfrm>
          <a:prstGeom prst="rect">
            <a:avLst/>
          </a:prstGeom>
          <a:noFill/>
        </p:spPr>
        <p:txBody>
          <a:bodyPr wrap="square" rtlCol="0">
            <a:spAutoFit/>
          </a:bodyPr>
          <a:lstStyle/>
          <a:p>
            <a:pPr algn="r" rtl="1">
              <a:lnSpc>
                <a:spcPct val="250000"/>
              </a:lnSpc>
            </a:pP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ومع ذلك فقد نصت المادة 153 </a:t>
            </a:r>
            <a:r>
              <a:rPr lang="ar-EG" sz="1600" dirty="0" smtClean="0">
                <a:solidFill>
                  <a:srgbClr val="2D3956"/>
                </a:solidFill>
                <a:latin typeface="Alexandria" pitchFamily="2" charset="-78"/>
                <a:cs typeface="Alexandria" pitchFamily="2" charset="-78"/>
              </a:rPr>
              <a:t>من قانون حماية الملكية الفكرية المصري على </a:t>
            </a:r>
            <a:r>
              <a:rPr lang="ar-EG" sz="1600" dirty="0">
                <a:solidFill>
                  <a:srgbClr val="2D3956"/>
                </a:solidFill>
                <a:latin typeface="Alexandria" pitchFamily="2" charset="-78"/>
                <a:cs typeface="Alexandria" pitchFamily="2" charset="-78"/>
              </a:rPr>
              <a:t>أنه </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يقع باطلا بطلانا مطلقا كل تصرف للمؤلف فى مجموع انتاجه الفكرى </a:t>
            </a:r>
            <a:r>
              <a:rPr lang="ar-EG" sz="1600" dirty="0" smtClean="0">
                <a:solidFill>
                  <a:srgbClr val="2D3956"/>
                </a:solidFill>
                <a:latin typeface="Alexandria" pitchFamily="2" charset="-78"/>
                <a:cs typeface="Alexandria" pitchFamily="2" charset="-78"/>
              </a:rPr>
              <a:t>المستقبلى»، وهو المعنى المنصوص عليه في المادة 12 من نظام حماية حقوق المؤلف السعودي. </a:t>
            </a:r>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72607"/>
    </mc:Choice>
    <mc:Fallback xmlns="">
      <p:transition spd="slow" advTm="7260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36295" y="2096185"/>
            <a:ext cx="7998593" cy="255454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ويختلف الحق المالى عن الحق الادبى للمؤلف فى هذه الخصيصه حيث أن الحق الادبى لايجوز التصرف فيه او التنازل </a:t>
            </a:r>
            <a:r>
              <a:rPr lang="ar-EG" sz="1600" dirty="0" smtClean="0">
                <a:solidFill>
                  <a:srgbClr val="2D3956"/>
                </a:solidFill>
                <a:latin typeface="Alexandria" pitchFamily="2" charset="-78"/>
                <a:cs typeface="Alexandria" pitchFamily="2" charset="-78"/>
              </a:rPr>
              <a:t>عنه، حسبما وضحنا من قبل عند الحديث عن خصائص حقوق الملكية الفكرية، فالقابلية للتصرف أو التنازل من خصائص الحقوق المالية وليس الأدبية.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42403"/>
    </mc:Choice>
    <mc:Fallback xmlns="">
      <p:transition spd="slow" advTm="4240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67648" y="1346848"/>
            <a:ext cx="8624235" cy="4585871"/>
          </a:xfrm>
          <a:prstGeom prst="rect">
            <a:avLst/>
          </a:prstGeom>
          <a:noFill/>
        </p:spPr>
        <p:txBody>
          <a:bodyPr wrap="square" rtlCol="0">
            <a:spAutoFit/>
          </a:bodyPr>
          <a:lstStyle/>
          <a:p>
            <a:pPr algn="ctr" rtl="1"/>
            <a:r>
              <a:rPr lang="ar-EG" sz="2000" b="1" u="sng" dirty="0" smtClean="0">
                <a:solidFill>
                  <a:srgbClr val="2D3956"/>
                </a:solidFill>
                <a:latin typeface="Alexandria" pitchFamily="2" charset="-78"/>
                <a:cs typeface="Alexandria" pitchFamily="2" charset="-78"/>
              </a:rPr>
              <a:t>(د)-حق الترجمة </a:t>
            </a:r>
          </a:p>
          <a:p>
            <a:pPr algn="r"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يتمتع </a:t>
            </a:r>
            <a:r>
              <a:rPr lang="ar-EG" sz="1600" dirty="0" smtClean="0">
                <a:solidFill>
                  <a:srgbClr val="2D3956"/>
                </a:solidFill>
                <a:latin typeface="Alexandria" pitchFamily="2" charset="-78"/>
                <a:cs typeface="Alexandria" pitchFamily="2" charset="-78"/>
              </a:rPr>
              <a:t>مؤلف المصنف بحق </a:t>
            </a:r>
            <a:r>
              <a:rPr lang="ar-EG" sz="1600" dirty="0">
                <a:solidFill>
                  <a:srgbClr val="2D3956"/>
                </a:solidFill>
                <a:latin typeface="Alexandria" pitchFamily="2" charset="-78"/>
                <a:cs typeface="Alexandria" pitchFamily="2" charset="-78"/>
              </a:rPr>
              <a:t>استئثارى فى </a:t>
            </a:r>
            <a:r>
              <a:rPr lang="ar-EG" sz="1600" dirty="0" smtClean="0">
                <a:solidFill>
                  <a:srgbClr val="2D3956"/>
                </a:solidFill>
                <a:latin typeface="Alexandria" pitchFamily="2" charset="-78"/>
                <a:cs typeface="Alexandria" pitchFamily="2" charset="-78"/>
              </a:rPr>
              <a:t>ترجمته </a:t>
            </a:r>
            <a:r>
              <a:rPr lang="ar-EG" sz="1600" dirty="0">
                <a:solidFill>
                  <a:srgbClr val="2D3956"/>
                </a:solidFill>
                <a:latin typeface="Alexandria" pitchFamily="2" charset="-78"/>
                <a:cs typeface="Alexandria" pitchFamily="2" charset="-78"/>
              </a:rPr>
              <a:t>أو التصريح بذلك إلى الغير </a:t>
            </a:r>
            <a:r>
              <a:rPr lang="ar-EG" sz="1600" dirty="0" smtClean="0">
                <a:solidFill>
                  <a:srgbClr val="2D3956"/>
                </a:solidFill>
                <a:latin typeface="Alexandria" pitchFamily="2" charset="-78"/>
                <a:cs typeface="Alexandria" pitchFamily="2" charset="-78"/>
              </a:rPr>
              <a:t>طول </a:t>
            </a:r>
            <a:r>
              <a:rPr lang="ar-EG" sz="1600" dirty="0">
                <a:solidFill>
                  <a:srgbClr val="2D3956"/>
                </a:solidFill>
                <a:latin typeface="Alexandria" pitchFamily="2" charset="-78"/>
                <a:cs typeface="Alexandria" pitchFamily="2" charset="-78"/>
              </a:rPr>
              <a:t>المدة المنصوص عليها للحماية القانونية الخاصة بالحقوق المالية </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a:solidFill>
                  <a:srgbClr val="2D3956"/>
                </a:solidFill>
                <a:latin typeface="Alexandria" pitchFamily="2" charset="-78"/>
                <a:cs typeface="Alexandria" pitchFamily="2" charset="-78"/>
              </a:rPr>
              <a:t>وجاء ذلك فى قانون الملكية الفكرية المصرى , فى المادة 147 ضمن طرق الاستغلال المالى للمصنفات، وجاء أيضا النص على هذا الحق في المادة التاسعة من نظام حماية حق المؤلف السعودي، حيث منحت في فقرتها الثانية المؤلف </a:t>
            </a:r>
            <a:r>
              <a:rPr lang="ar-EG" sz="1600" dirty="0" smtClean="0">
                <a:solidFill>
                  <a:srgbClr val="2D3956"/>
                </a:solidFill>
                <a:latin typeface="Alexandria" pitchFamily="2" charset="-78"/>
                <a:cs typeface="Alexandria" pitchFamily="2" charset="-78"/>
              </a:rPr>
              <a:t>حق </a:t>
            </a:r>
            <a:r>
              <a:rPr lang="ar-EG" sz="1600" dirty="0">
                <a:solidFill>
                  <a:srgbClr val="2D3956"/>
                </a:solidFill>
                <a:latin typeface="Alexandria" pitchFamily="2" charset="-78"/>
                <a:cs typeface="Alexandria" pitchFamily="2" charset="-78"/>
              </a:rPr>
              <a:t>ترجمة المصنف إلى لغات أخرى، أو اقتباسه، أو تحويره، أو إعادة توزيع المادة المسموعة، أو المرئية.</a:t>
            </a: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114036"/>
    </mc:Choice>
    <mc:Fallback xmlns="">
      <p:transition spd="slow" advTm="11403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99926" y="1875692"/>
            <a:ext cx="7599454" cy="2369880"/>
          </a:xfrm>
          <a:prstGeom prst="rect">
            <a:avLst/>
          </a:prstGeom>
          <a:noFill/>
        </p:spPr>
        <p:txBody>
          <a:bodyPr wrap="square" rtlCol="0">
            <a:spAutoFit/>
          </a:bodyPr>
          <a:lstStyle/>
          <a:p>
            <a:pPr algn="ctr" rtl="1"/>
            <a:r>
              <a:rPr lang="ar-EG" sz="2000" b="1" u="sng" dirty="0" smtClean="0">
                <a:solidFill>
                  <a:srgbClr val="2D3956"/>
                </a:solidFill>
                <a:latin typeface="Alexandria" pitchFamily="2" charset="-78"/>
                <a:cs typeface="Alexandria" pitchFamily="2" charset="-78"/>
              </a:rPr>
              <a:t>(هـ)- </a:t>
            </a:r>
            <a:r>
              <a:rPr lang="ar-EG" sz="2000" b="1" u="sng" dirty="0">
                <a:solidFill>
                  <a:srgbClr val="2D3956"/>
                </a:solidFill>
                <a:latin typeface="Alexandria" pitchFamily="2" charset="-78"/>
                <a:cs typeface="Alexandria" pitchFamily="2" charset="-78"/>
              </a:rPr>
              <a:t>حق </a:t>
            </a:r>
            <a:r>
              <a:rPr lang="ar-EG" sz="2000" b="1" u="sng" dirty="0" smtClean="0">
                <a:solidFill>
                  <a:srgbClr val="2D3956"/>
                </a:solidFill>
                <a:latin typeface="Alexandria" pitchFamily="2" charset="-78"/>
                <a:cs typeface="Alexandria" pitchFamily="2" charset="-78"/>
              </a:rPr>
              <a:t>التتبع</a:t>
            </a:r>
          </a:p>
          <a:p>
            <a:pPr algn="just" rtl="1">
              <a:lnSpc>
                <a:spcPct val="200000"/>
              </a:lnSpc>
            </a:pPr>
            <a:r>
              <a:rPr lang="ar-EG" sz="1600" dirty="0">
                <a:solidFill>
                  <a:srgbClr val="2D3956"/>
                </a:solidFill>
                <a:latin typeface="Alexandria" pitchFamily="2" charset="-78"/>
                <a:cs typeface="Alexandria" pitchFamily="2" charset="-78"/>
              </a:rPr>
              <a:t> حق التتبع هو حق </a:t>
            </a:r>
            <a:r>
              <a:rPr lang="ar-EG" sz="1600" dirty="0" smtClean="0">
                <a:solidFill>
                  <a:srgbClr val="2D3956"/>
                </a:solidFill>
                <a:latin typeface="Alexandria" pitchFamily="2" charset="-78"/>
                <a:cs typeface="Alexandria" pitchFamily="2" charset="-78"/>
              </a:rPr>
              <a:t>مؤلف المصنفات الفنية الأصلية </a:t>
            </a:r>
            <a:r>
              <a:rPr lang="ar-EG" sz="1600" dirty="0">
                <a:solidFill>
                  <a:srgbClr val="2D3956"/>
                </a:solidFill>
                <a:latin typeface="Alexandria" pitchFamily="2" charset="-78"/>
                <a:cs typeface="Alexandria" pitchFamily="2" charset="-78"/>
              </a:rPr>
              <a:t>والمخطوطات </a:t>
            </a:r>
            <a:r>
              <a:rPr lang="ar-EG" sz="1600" dirty="0" smtClean="0">
                <a:solidFill>
                  <a:srgbClr val="2D3956"/>
                </a:solidFill>
                <a:latin typeface="Alexandria" pitchFamily="2" charset="-78"/>
                <a:cs typeface="Alexandria" pitchFamily="2" charset="-78"/>
              </a:rPr>
              <a:t>الأصلية </a:t>
            </a:r>
            <a:r>
              <a:rPr lang="ar-EG" sz="1600" dirty="0">
                <a:solidFill>
                  <a:srgbClr val="2D3956"/>
                </a:solidFill>
                <a:latin typeface="Alexandria" pitchFamily="2" charset="-78"/>
                <a:cs typeface="Alexandria" pitchFamily="2" charset="-78"/>
              </a:rPr>
              <a:t>فى مواصلة الاستغلال المالى لها , رغم التصرف فيها , وذلك عن طريق أخذ نسبة مئوية , من الزيادة فى ثمن المصنف أو من الثمن الكلى له , عن كل عملية تصرف جرت بعد التصرف أو التنازل </a:t>
            </a:r>
            <a:r>
              <a:rPr lang="ar-EG" sz="1600" dirty="0" smtClean="0">
                <a:solidFill>
                  <a:srgbClr val="2D3956"/>
                </a:solidFill>
                <a:latin typeface="Alexandria" pitchFamily="2" charset="-78"/>
                <a:cs typeface="Alexandria" pitchFamily="2" charset="-78"/>
              </a:rPr>
              <a:t>الاول.</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68964"/>
    </mc:Choice>
    <mc:Fallback xmlns="">
      <p:transition spd="slow" advTm="6896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946264" y="1317133"/>
            <a:ext cx="3702928" cy="378565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وحق التتبع هو من الحقوق غير القابلة للتصرف فيها , ذلك أن التصرف فيه يتنافى والحكمة من وراء تقريره , وهى تتبع المصنف الاصلى رغم التصرف فيه , إلا أنه مع ذلك حق مؤقت كغيره من الحقوق المالية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054106" y="1317133"/>
            <a:ext cx="4078577" cy="4078577"/>
          </a:xfrm>
          <a:prstGeom prst="rect">
            <a:avLst/>
          </a:prstGeom>
        </p:spPr>
      </p:pic>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43309"/>
    </mc:Choice>
    <mc:Fallback xmlns="">
      <p:transition spd="slow" advTm="4330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40496" y="1622962"/>
            <a:ext cx="8861586" cy="2185214"/>
          </a:xfrm>
          <a:prstGeom prst="rect">
            <a:avLst/>
          </a:prstGeom>
          <a:noFill/>
        </p:spPr>
        <p:txBody>
          <a:bodyPr wrap="square" rtlCol="0">
            <a:spAutoFit/>
          </a:bodyPr>
          <a:lstStyle/>
          <a:p>
            <a:pPr algn="just" rtl="1"/>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ونصت </a:t>
            </a:r>
            <a:r>
              <a:rPr lang="ar-EG" sz="1600" dirty="0">
                <a:solidFill>
                  <a:srgbClr val="2D3956"/>
                </a:solidFill>
                <a:latin typeface="Alexandria" pitchFamily="2" charset="-78"/>
                <a:cs typeface="Alexandria" pitchFamily="2" charset="-78"/>
              </a:rPr>
              <a:t>على هذا الحق اتفاقية برن فى المادة 14 , كما نص عليه أيضا القانون المصرى فى المادة 147 من قانون الملكية الفكرية , حيث جاء بها أنه "... كما يتمتع المؤلف وخلفه من بعده بالحق فى تتبع أعمال التصرف فى النسخة الأصلية لمصنفه، والذى يخوله الحصول على نسبة مئوية معينة لا تجاوز عشرة فى المائة من الزيادة التى تحققت من كل عملية تصرف فى هذه النسخة..."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55181"/>
    </mc:Choice>
    <mc:Fallback xmlns="">
      <p:transition spd="slow" advTm="5518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20467" y="978621"/>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34677" y="1862907"/>
            <a:ext cx="7517329" cy="2308324"/>
          </a:xfrm>
          <a:prstGeom prst="rect">
            <a:avLst/>
          </a:prstGeom>
          <a:noFill/>
        </p:spPr>
        <p:txBody>
          <a:bodyPr wrap="square" rtlCol="0">
            <a:spAutoFit/>
          </a:bodyPr>
          <a:lstStyle/>
          <a:p>
            <a:pPr algn="just" rtl="1"/>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فكما رأينا إنه </a:t>
            </a:r>
            <a:r>
              <a:rPr lang="ar-EG" sz="1600" dirty="0">
                <a:solidFill>
                  <a:srgbClr val="2D3956"/>
                </a:solidFill>
                <a:latin typeface="Alexandria" pitchFamily="2" charset="-78"/>
                <a:cs typeface="Alexandria" pitchFamily="2" charset="-78"/>
              </a:rPr>
              <a:t>وفقا للقانون المصرى تحتسب النسبة المئوية التى يأخذها مؤلف المصنف الاصلى , على أساس الزيادة فى ثمن المصنف فى كل عملية تصرف بشأنه , ونص القانون كما هو موضح أعلاه ألاتجاوز هذه النسبة 10% من الزياده المتحققة من كل عملية تصرف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68270"/>
    </mc:Choice>
    <mc:Fallback xmlns="">
      <p:transition spd="slow" advTm="6827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40043" y="1426203"/>
            <a:ext cx="8698662" cy="4031873"/>
          </a:xfrm>
          <a:prstGeom prst="rect">
            <a:avLst/>
          </a:prstGeom>
          <a:noFill/>
        </p:spPr>
        <p:txBody>
          <a:bodyPr wrap="square" rtlCol="0">
            <a:spAutoFit/>
          </a:bodyPr>
          <a:lstStyle/>
          <a:p>
            <a:pPr algn="r" rtl="1">
              <a:lnSpc>
                <a:spcPct val="200000"/>
              </a:lnSpc>
            </a:pPr>
            <a:r>
              <a:rPr lang="ar-EG" sz="1600" b="1" u="sng" dirty="0" smtClean="0">
                <a:solidFill>
                  <a:srgbClr val="2D3956"/>
                </a:solidFill>
                <a:latin typeface="Alexandria" pitchFamily="2" charset="-78"/>
                <a:cs typeface="Alexandria" pitchFamily="2" charset="-78"/>
              </a:rPr>
              <a:t>الاستثناءات الواردة على الحقوق المالية:</a:t>
            </a:r>
          </a:p>
          <a:p>
            <a:pPr algn="just" rtl="1">
              <a:lnSpc>
                <a:spcPct val="200000"/>
              </a:lnSpc>
            </a:pPr>
            <a:r>
              <a:rPr lang="ar-EG" sz="1600" dirty="0">
                <a:solidFill>
                  <a:srgbClr val="2D3956"/>
                </a:solidFill>
                <a:latin typeface="Alexandria" pitchFamily="2" charset="-78"/>
                <a:cs typeface="Alexandria" pitchFamily="2" charset="-78"/>
              </a:rPr>
              <a:t>  نصت المادتان 171 , 172 من قانون الملكية الفكرية على بعض الاستئناءات والقيود التى ترد على الحقوق المالية ,للمؤلف وأصحاب الحقوق </a:t>
            </a:r>
            <a:r>
              <a:rPr lang="ar-EG" sz="1600" dirty="0" smtClean="0">
                <a:solidFill>
                  <a:srgbClr val="2D3956"/>
                </a:solidFill>
                <a:latin typeface="Alexandria" pitchFamily="2" charset="-78"/>
                <a:cs typeface="Alexandria" pitchFamily="2" charset="-78"/>
              </a:rPr>
              <a:t>المجاورة.</a:t>
            </a:r>
          </a:p>
          <a:p>
            <a:pPr algn="just" rtl="1">
              <a:lnSpc>
                <a:spcPct val="200000"/>
              </a:lnSpc>
            </a:pP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ووفقا لما نصت عليه المادة 173 </a:t>
            </a:r>
            <a:r>
              <a:rPr lang="ar-EG" sz="1600" dirty="0" smtClean="0">
                <a:solidFill>
                  <a:srgbClr val="2D3956"/>
                </a:solidFill>
                <a:latin typeface="Alexandria" pitchFamily="2" charset="-78"/>
                <a:cs typeface="Alexandria" pitchFamily="2" charset="-78"/>
              </a:rPr>
              <a:t>تسري </a:t>
            </a:r>
            <a:r>
              <a:rPr lang="ar-EG" sz="1600" dirty="0">
                <a:solidFill>
                  <a:srgbClr val="2D3956"/>
                </a:solidFill>
                <a:latin typeface="Alexandria" pitchFamily="2" charset="-78"/>
                <a:cs typeface="Alexandria" pitchFamily="2" charset="-78"/>
              </a:rPr>
              <a:t>القيود الواردة على الحقوق المالية للمؤلف </a:t>
            </a:r>
            <a:r>
              <a:rPr lang="ar-EG" sz="1600" dirty="0" smtClean="0">
                <a:solidFill>
                  <a:srgbClr val="2D3956"/>
                </a:solidFill>
                <a:latin typeface="Alexandria" pitchFamily="2" charset="-78"/>
                <a:cs typeface="Alexandria" pitchFamily="2" charset="-78"/>
              </a:rPr>
              <a:t>بشأن </a:t>
            </a:r>
            <a:r>
              <a:rPr lang="ar-EG" sz="1600" dirty="0">
                <a:solidFill>
                  <a:srgbClr val="2D3956"/>
                </a:solidFill>
                <a:latin typeface="Alexandria" pitchFamily="2" charset="-78"/>
                <a:cs typeface="Alexandria" pitchFamily="2" charset="-78"/>
              </a:rPr>
              <a:t>أصحاب الحقوق </a:t>
            </a:r>
            <a:r>
              <a:rPr lang="ar-EG" sz="1600" dirty="0" smtClean="0">
                <a:solidFill>
                  <a:srgbClr val="2D3956"/>
                </a:solidFill>
                <a:latin typeface="Alexandria" pitchFamily="2" charset="-78"/>
                <a:cs typeface="Alexandria" pitchFamily="2" charset="-78"/>
              </a:rPr>
              <a:t>المجاورة, </a:t>
            </a:r>
            <a:r>
              <a:rPr lang="ar-EG" sz="1600" dirty="0">
                <a:solidFill>
                  <a:srgbClr val="2D3956"/>
                </a:solidFill>
                <a:latin typeface="Alexandria" pitchFamily="2" charset="-78"/>
                <a:cs typeface="Alexandria" pitchFamily="2" charset="-78"/>
              </a:rPr>
              <a:t>ونتناول تلك الاستئناءات والقيود وفقا للترتيبها فى قانون الملكية الفكرية المصرى </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ونبدأ بالاستثناءات الوارده فى المادة 171 , يستتبعها ماورد فى المادة 172 , وهذا على النحو التالى  : </a:t>
            </a:r>
            <a:endParaRPr lang="ar-EG" sz="1600" dirty="0" smtClean="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85881"/>
    </mc:Choice>
    <mc:Fallback xmlns="">
      <p:transition spd="slow" advTm="8588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10686" y="1120948"/>
            <a:ext cx="8572842" cy="4524315"/>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-أداء </a:t>
            </a:r>
            <a:r>
              <a:rPr lang="ar-EG" sz="1600" dirty="0">
                <a:solidFill>
                  <a:srgbClr val="2D3956"/>
                </a:solidFill>
                <a:latin typeface="Alexandria" pitchFamily="2" charset="-78"/>
                <a:cs typeface="Alexandria" pitchFamily="2" charset="-78"/>
              </a:rPr>
              <a:t>المصنف فى اجتماعات داخل إطار عائلى أو طلابى داخل المنشأة التعليمية ما دام ذلك يتم بدون تحصيل مقابل مالى مباشر أو غير مباشر.</a:t>
            </a:r>
          </a:p>
          <a:p>
            <a:pPr algn="just" rtl="1">
              <a:lnSpc>
                <a:spcPct val="200000"/>
              </a:lnSpc>
            </a:pPr>
            <a:r>
              <a:rPr lang="ar-EG" sz="1600" dirty="0" smtClean="0">
                <a:solidFill>
                  <a:srgbClr val="2D3956"/>
                </a:solidFill>
                <a:latin typeface="Alexandria" pitchFamily="2" charset="-78"/>
                <a:cs typeface="Alexandria" pitchFamily="2" charset="-78"/>
              </a:rPr>
              <a:t>-عمل </a:t>
            </a:r>
            <a:r>
              <a:rPr lang="ar-EG" sz="1600" dirty="0">
                <a:solidFill>
                  <a:srgbClr val="2D3956"/>
                </a:solidFill>
                <a:latin typeface="Alexandria" pitchFamily="2" charset="-78"/>
                <a:cs typeface="Alexandria" pitchFamily="2" charset="-78"/>
              </a:rPr>
              <a:t>نسخة وحيدة من المصنف لإستعمال الناسخ الشخصي المحض وبشرط ألا يخل هذا النسخ بالاستغلال العادي للمصنف أو يلحق ضررا غير مبرر بالمصالح المشروعة للمؤلف أو بأصحاب حق المؤلف، ومع ذلك يكون للمؤلف أو خلفه بعد نشر مصنفه أن يمنع الغير من القيام بدون إذنه بأي من الأعمال الآتية: </a:t>
            </a:r>
            <a:r>
              <a:rPr lang="ar-EG" sz="1600" dirty="0" smtClean="0">
                <a:solidFill>
                  <a:srgbClr val="2D3956"/>
                </a:solidFill>
                <a:latin typeface="Alexandria" pitchFamily="2" charset="-78"/>
                <a:cs typeface="Alexandria" pitchFamily="2" charset="-78"/>
              </a:rPr>
              <a:t>--</a:t>
            </a:r>
            <a:r>
              <a:rPr lang="ar-EG" sz="1600" dirty="0">
                <a:solidFill>
                  <a:srgbClr val="2D3956"/>
                </a:solidFill>
                <a:latin typeface="Alexandria" pitchFamily="2" charset="-78"/>
                <a:cs typeface="Alexandria" pitchFamily="2" charset="-78"/>
              </a:rPr>
              <a:t>نسخ أو تصوير مصنفات الفنون الجميلة أو التطبيقية أو التشكيلية ما لم تكن في مكان عام أو المصنفات المعمارية. --نسخ أو تصوير كل أو جزء جوهرى لنوتة مصنف موسيقى</a:t>
            </a:r>
            <a:r>
              <a:rPr lang="ar-EG" sz="1600" dirty="0" smtClean="0">
                <a:solidFill>
                  <a:srgbClr val="2D3956"/>
                </a:solidFill>
                <a:latin typeface="Alexandria" pitchFamily="2" charset="-78"/>
                <a:cs typeface="Alexandria" pitchFamily="2" charset="-78"/>
              </a:rPr>
              <a:t>.--</a:t>
            </a:r>
            <a:r>
              <a:rPr lang="ar-EG" sz="1600" dirty="0">
                <a:solidFill>
                  <a:srgbClr val="2D3956"/>
                </a:solidFill>
                <a:latin typeface="Alexandria" pitchFamily="2" charset="-78"/>
                <a:cs typeface="Alexandria" pitchFamily="2" charset="-78"/>
              </a:rPr>
              <a:t>نسخ أو تصوير كل أو جزء جوهرى لقاعدة بيانات أو برامج حاسب آلى.</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148613"/>
    </mc:Choice>
    <mc:Fallback xmlns="">
      <p:transition spd="slow" advTm="14861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0"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097281" y="1533525"/>
            <a:ext cx="9009246" cy="3170099"/>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 عمل نسخة وحيدة من برنامج الحاسب الالى بمعرفة الحائز الشرعى له بغرض الحفظ او الاحلال عند فقد النسخة الأصلية أو تلفها أو عدم صلاحيتها للاستخدام، أو الاقتباس من البرنامج وان جاوز هذا الاقتباس القدر الضروري لإستخدام هذا البرنامج مادام في حدود الغرض المرخص به ويجب إتلاف النسخة الأصلية أو المقتبسة بمجرد زوال سند الحائز، وتحدد اللائحة التنفيذية لهذا القانون حالات وشروط الإقتباس من البرنامج.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6890" y="4342629"/>
            <a:ext cx="1165621" cy="339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135263"/>
    </mc:Choice>
    <mc:Fallback xmlns="">
      <p:transition spd="slow" advTm="13526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35767" y="1182690"/>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14848" y="2116316"/>
            <a:ext cx="5228823" cy="150810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عمل دراسات تحليلية للمصنف أو مقتطفات أو مقتبسات منه بقصد النقد أو المناقشة أو الإعلام. </a:t>
            </a:r>
          </a:p>
          <a:p>
            <a:pPr algn="just" rtl="1">
              <a:lnSpc>
                <a:spcPct val="200000"/>
              </a:lnSpc>
            </a:pPr>
            <a:r>
              <a:rPr lang="ar-EG" sz="1600" dirty="0">
                <a:solidFill>
                  <a:srgbClr val="2D3956"/>
                </a:solidFill>
                <a:latin typeface="Alexandria" pitchFamily="2" charset="-78"/>
                <a:cs typeface="Alexandria" pitchFamily="2" charset="-78"/>
              </a:rPr>
              <a:t>- النسخ من مصنفات محمية وذلك للإستعمال فى إجراءات قضائية أو إدارية فى حدود ما تقتضيه هذه الإجراءات مع ذكر المصدر واسم المؤلف.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155869"/>
            <a:ext cx="3429000" cy="3429000"/>
          </a:xfrm>
          <a:prstGeom prst="rect">
            <a:avLst/>
          </a:prstGeom>
        </p:spPr>
      </p:pic>
      <p:sp>
        <p:nvSpPr>
          <p:cNvPr id="6" name="مستطيل 5"/>
          <p:cNvSpPr/>
          <p:nvPr/>
        </p:nvSpPr>
        <p:spPr>
          <a:xfrm>
            <a:off x="1264596" y="4390807"/>
            <a:ext cx="1309991" cy="68803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900"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94528"/>
    </mc:Choice>
    <mc:Fallback xmlns="">
      <p:transition spd="slow" advTm="94528"/>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29389" y="2197931"/>
            <a:ext cx="5228823" cy="1508105"/>
          </a:xfrm>
          <a:prstGeom prst="rect">
            <a:avLst/>
          </a:prstGeom>
          <a:noFill/>
        </p:spPr>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 نسخ أجزاء قصيرة من مصنف في صورة مكتوبة أو مسجلة تسجيلا سمعيا أو بصريا أو سمعيا بصريا، وذلك لأغراض التدريس بهدف الإيضاح أو الشرح، بشرط أن يكون النسخ في الحدود المعقولة وألا يتجاوز الغرض منه، وأن يذكر اسم المؤلف وعنوان المصنف على كل النسخ كلما كان ذلك ممكنا عملا.</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7" y="4588044"/>
            <a:ext cx="2243630" cy="269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82264"/>
    </mc:Choice>
    <mc:Fallback xmlns="">
      <p:transition spd="slow" advTm="8226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51515" y="1938526"/>
            <a:ext cx="5228823" cy="200054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نسخ مقال أو مصنف قصير أو مستخرج من مصنف إذا كان ذلك ضروريا لأغراض التدريس فى منشآت تعليمية وذلك بالشرطين الآتيين:</a:t>
            </a:r>
          </a:p>
          <a:p>
            <a:pPr algn="just" rtl="1">
              <a:lnSpc>
                <a:spcPct val="200000"/>
              </a:lnSpc>
            </a:pPr>
            <a:r>
              <a:rPr lang="ar-EG" sz="1600" dirty="0">
                <a:solidFill>
                  <a:srgbClr val="2D3956"/>
                </a:solidFill>
                <a:latin typeface="Alexandria" pitchFamily="2" charset="-78"/>
                <a:cs typeface="Alexandria" pitchFamily="2" charset="-78"/>
              </a:rPr>
              <a:t>   -- أن يكون النسخ لمرة وحيدة أو فى أوقات منفصلة غير متصلة</a:t>
            </a:r>
          </a:p>
          <a:p>
            <a:pPr algn="just" rtl="1">
              <a:lnSpc>
                <a:spcPct val="200000"/>
              </a:lnSpc>
            </a:pPr>
            <a:r>
              <a:rPr lang="ar-EG" sz="1600" dirty="0">
                <a:solidFill>
                  <a:srgbClr val="2D3956"/>
                </a:solidFill>
                <a:latin typeface="Alexandria" pitchFamily="2" charset="-78"/>
                <a:cs typeface="Alexandria" pitchFamily="2" charset="-78"/>
              </a:rPr>
              <a:t>   -- أن يشار إلى اسم المؤلف وعنوان المصنف على كل نسخة.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09137" y="4621400"/>
            <a:ext cx="979067" cy="261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0326239"/>
      </p:ext>
    </p:extLst>
  </p:cSld>
  <p:clrMapOvr>
    <a:masterClrMapping/>
  </p:clrMapOvr>
  <mc:AlternateContent xmlns:mc="http://schemas.openxmlformats.org/markup-compatibility/2006" xmlns:p14="http://schemas.microsoft.com/office/powerpoint/2010/main">
    <mc:Choice Requires="p14">
      <p:transition spd="slow" p14:dur="2000" advTm="66288"/>
    </mc:Choice>
    <mc:Fallback xmlns="">
      <p:transition spd="slow" advTm="66288"/>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32034" y="1594623"/>
            <a:ext cx="8903370" cy="3539430"/>
          </a:xfrm>
          <a:prstGeom prst="rect">
            <a:avLst/>
          </a:prstGeom>
          <a:noFill/>
        </p:spPr>
        <p:txBody>
          <a:bodyPr wrap="square" rtlCol="0">
            <a:spAutoFit/>
          </a:bodyPr>
          <a:lstStyle/>
          <a:p>
            <a:pPr marL="285750" indent="-285750" algn="just" rtl="1">
              <a:lnSpc>
                <a:spcPct val="200000"/>
              </a:lnSpc>
              <a:buFontTx/>
              <a:buChar char="-"/>
            </a:pPr>
            <a:r>
              <a:rPr lang="ar-EG" sz="1600" dirty="0" smtClean="0">
                <a:solidFill>
                  <a:srgbClr val="2D3956"/>
                </a:solidFill>
                <a:latin typeface="Alexandria" pitchFamily="2" charset="-78"/>
                <a:cs typeface="Alexandria" pitchFamily="2" charset="-78"/>
              </a:rPr>
              <a:t>تصوير </a:t>
            </a:r>
            <a:r>
              <a:rPr lang="ar-EG" sz="1600" dirty="0">
                <a:solidFill>
                  <a:srgbClr val="2D3956"/>
                </a:solidFill>
                <a:latin typeface="Alexandria" pitchFamily="2" charset="-78"/>
                <a:cs typeface="Alexandria" pitchFamily="2" charset="-78"/>
              </a:rPr>
              <a:t>نسخة وحيدة من المصنف بواسطة دار للوثائق او المحفوظات او بواسطة المكتبات التى لا تستهدف الربح ـ بصورة مباشرة او غير مباشرة ـ وذلك فى اى من الحالتين </a:t>
            </a:r>
            <a:r>
              <a:rPr lang="ar-EG" sz="1600" dirty="0" smtClean="0">
                <a:solidFill>
                  <a:srgbClr val="2D3956"/>
                </a:solidFill>
                <a:latin typeface="Alexandria" pitchFamily="2" charset="-78"/>
                <a:cs typeface="Alexandria" pitchFamily="2" charset="-78"/>
              </a:rPr>
              <a:t>الآتيتين:</a:t>
            </a:r>
          </a:p>
          <a:p>
            <a:pPr algn="just" rtl="1">
              <a:lnSpc>
                <a:spcPct val="200000"/>
              </a:lnSpc>
            </a:pP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    أن يكون النسخ لمقالة منشورة أو مصنف قصير أو مستخرج من مصنف متى </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كان الغرض من النسخ تلبية طلب شخص طبيعى لإستخدامها فى دراسة أو بحث على أن يتم ذلك لمرة واحدة او على فترات متفاوتة</a:t>
            </a:r>
          </a:p>
          <a:p>
            <a:pPr algn="just" rtl="1">
              <a:lnSpc>
                <a:spcPct val="200000"/>
              </a:lnSpc>
            </a:pPr>
            <a:r>
              <a:rPr lang="ar-EG" sz="1600" dirty="0">
                <a:solidFill>
                  <a:srgbClr val="2D3956"/>
                </a:solidFill>
                <a:latin typeface="Alexandria" pitchFamily="2" charset="-78"/>
                <a:cs typeface="Alexandria" pitchFamily="2" charset="-78"/>
              </a:rPr>
              <a:t>--أن يكون النسخ بهدف المحافظة على النسخة الأصلية أو لتحل النسخة محل نسخة فقدت أو تلفت أو اصبحت غير صالحة للإستخدام ويستحيل الحصول على بديل لها بشروط معقولة.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109390"/>
    </mc:Choice>
    <mc:Fallback xmlns="">
      <p:transition spd="slow" advTm="10939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14511" y="141494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184935" y="2376055"/>
            <a:ext cx="7079690" cy="1938992"/>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-النسخ </a:t>
            </a:r>
            <a:r>
              <a:rPr lang="ar-EG" sz="1600" dirty="0">
                <a:solidFill>
                  <a:srgbClr val="2D3956"/>
                </a:solidFill>
                <a:latin typeface="Alexandria" pitchFamily="2" charset="-78"/>
                <a:cs typeface="Alexandria" pitchFamily="2" charset="-78"/>
              </a:rPr>
              <a:t>المؤقت للمصنف الذى يتم تبعا أو اثناء البث الرقمى له أو اثناء القيام بعمل يستهدف استقبال مصنف مخزن رقميا، وفى إطار التشغيل العادى للأداة المستخدمة ممن له الحق فى ذلك.</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31637151"/>
      </p:ext>
    </p:extLst>
  </p:cSld>
  <p:clrMapOvr>
    <a:masterClrMapping/>
  </p:clrMapOvr>
  <mc:AlternateContent xmlns:mc="http://schemas.openxmlformats.org/markup-compatibility/2006" xmlns:p14="http://schemas.microsoft.com/office/powerpoint/2010/main">
    <mc:Choice Requires="p14">
      <p:transition spd="slow" p14:dur="2000" advTm="67162"/>
    </mc:Choice>
    <mc:Fallback xmlns="">
      <p:transition spd="slow" advTm="67162"/>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43585" y="1622962"/>
            <a:ext cx="8672362" cy="378565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 وتنص المادة 172 على أنه "  مع عدم الإخلال بحقوق المؤلف الأدبية طبقا لأحكام هذا القانون فليس للمؤلف أو خلفه ان يمنع الصحف او الدوريات أو هيئات الإذاعة فى الحدود التى تبررها أغراضها مما يلى: </a:t>
            </a:r>
          </a:p>
          <a:p>
            <a:pPr algn="just" rtl="1">
              <a:lnSpc>
                <a:spcPct val="250000"/>
              </a:lnSpc>
            </a:pPr>
            <a:r>
              <a:rPr lang="ar-EG" sz="1600" dirty="0">
                <a:solidFill>
                  <a:srgbClr val="2D3956"/>
                </a:solidFill>
                <a:latin typeface="Alexandria" pitchFamily="2" charset="-78"/>
                <a:cs typeface="Alexandria" pitchFamily="2" charset="-78"/>
              </a:rPr>
              <a:t>-نشر مقتطفات من مصنفاته التى أتيحت للجمهور بصورة مشروعة، ومقالاته المنشورة المتعلقة بالموضوعات التى تشغل الرأى العام فى وقت معين، ما لم يكن المؤلف قد حظر ذلك عند النشر، وبشرط الإشارة إلى المصدر الذى نقلت عنه وإلى اسم المؤلف وعنوان </a:t>
            </a:r>
            <a:r>
              <a:rPr lang="ar-EG" sz="1600" dirty="0" smtClean="0">
                <a:solidFill>
                  <a:srgbClr val="2D3956"/>
                </a:solidFill>
                <a:latin typeface="Alexandria" pitchFamily="2" charset="-78"/>
                <a:cs typeface="Alexandria" pitchFamily="2" charset="-78"/>
              </a:rPr>
              <a:t>المصنف.</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92022"/>
    </mc:Choice>
    <mc:Fallback xmlns="">
      <p:transition spd="slow" advTm="92022"/>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87920" y="1861085"/>
            <a:ext cx="8023859" cy="200054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نشر الخطب والمحاضرات والندوات والأحاديث التى تلقى فى الجلسات العلنية للمجالس النيابية والهيئات التشريعية والإدارية والإجتماعات العلنية العلمية والأدبية والفنية والسياسية والأجتماعية والدينية ويشمل ذلك المرافعات القضائية في الجلسات العلنية، ومع ذلك يظل للمؤلف وحده أو خلفه الحق في جمع هذه المصنفات في مجموعات تنسب إليه. </a:t>
            </a:r>
          </a:p>
          <a:p>
            <a:pPr algn="just" rtl="1">
              <a:lnSpc>
                <a:spcPct val="200000"/>
              </a:lnSpc>
            </a:pPr>
            <a:r>
              <a:rPr lang="ar-EG" sz="1600" dirty="0">
                <a:solidFill>
                  <a:srgbClr val="2D3956"/>
                </a:solidFill>
                <a:latin typeface="Alexandria" pitchFamily="2" charset="-78"/>
                <a:cs typeface="Alexandria" pitchFamily="2" charset="-78"/>
              </a:rPr>
              <a:t>- نشر مقتطفات من مصنف سمعى أو بصرى أو سمعى بصرى متاح للجمهور وذلك فى  سياق التغطية الإخبارية للاحداث الجارية.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115997"/>
    </mc:Choice>
    <mc:Fallback xmlns="">
      <p:transition spd="slow" advTm="115997"/>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12973" y="1791056"/>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11166" y="2007938"/>
            <a:ext cx="8749365" cy="4574970"/>
          </a:xfrm>
          <a:prstGeom prst="rect">
            <a:avLst/>
          </a:prstGeom>
          <a:noFill/>
        </p:spPr>
        <p:txBody>
          <a:bodyPr wrap="square" rtlCol="0">
            <a:spAutoFit/>
          </a:bodyPr>
          <a:lstStyle/>
          <a:p>
            <a:pPr algn="just" rtl="1">
              <a:lnSpc>
                <a:spcPct val="150000"/>
              </a:lnSpc>
            </a:pPr>
            <a:r>
              <a:rPr lang="ar-EG" sz="1600" dirty="0" smtClean="0">
                <a:solidFill>
                  <a:srgbClr val="2D3956"/>
                </a:solidFill>
                <a:latin typeface="Alexandria" pitchFamily="2" charset="-78"/>
                <a:cs typeface="Alexandria" pitchFamily="2" charset="-78"/>
              </a:rPr>
              <a:t>وقد نص النظام السعودي على استثناءات قريبة من ذلك في المادة 15 من نظام حماية حقوق المؤلف السعودي.</a:t>
            </a:r>
          </a:p>
          <a:p>
            <a:pPr algn="just" rtl="1">
              <a:lnSpc>
                <a:spcPct val="150000"/>
              </a:lnSpc>
            </a:pPr>
            <a:r>
              <a:rPr lang="ar-EG" sz="1600" dirty="0">
                <a:solidFill>
                  <a:srgbClr val="2D3956"/>
                </a:solidFill>
                <a:latin typeface="Alexandria" pitchFamily="2" charset="-78"/>
                <a:cs typeface="Alexandria" pitchFamily="2" charset="-78"/>
              </a:rPr>
              <a:t>ومن ناحية أخرى وبالإضافة إلى ما سبق وبالإضافة إلى ذلك فقد نصت أيضا المادة 170 من قانون الملكية الفكريه على الترخيص الإجبارى بنسخ المصنف أو ترجمته , حيث جاء بها أنه "  يجوز لأى شخص أن يطلب من الوزارة المختصة منحه ترخيصا شخصيا للنسخ أو الترجمة أو بهما معا لأي مصنف محمي طبقا لأحكام هذا القانون، وذلك دون إذن المؤلف وللأغراض المبينة في الفقرة التالية نظير سداد تعويض عادل للمؤلف أو خلفه، وبشرط ألا يتعارض هذا الترخيص مع الاستغلال العادي للمصنف، أو يلحق ضررا غير مبرر بالمصالح المشروعة للمؤلف أو لأصحاب حق المؤلف. </a:t>
            </a:r>
          </a:p>
          <a:p>
            <a:pPr algn="just" rtl="1">
              <a:lnSpc>
                <a:spcPct val="150000"/>
              </a:lnSpc>
            </a:pPr>
            <a:r>
              <a:rPr lang="ar-EG" sz="1600" dirty="0">
                <a:solidFill>
                  <a:srgbClr val="2D3956"/>
                </a:solidFill>
                <a:latin typeface="Alexandria" pitchFamily="2" charset="-78"/>
                <a:cs typeface="Alexandria" pitchFamily="2" charset="-78"/>
              </a:rPr>
              <a:t>ويكون اصدار الترخيص بقرار مسبب يحدد فيه النطاق الزمانى والمكانى له ولأغراض الوفاء باحتياجات التعليم بكافة انواعه ومستوياته. وتحدد اللائحة التنفيذية لهذا القانون حالات وشروط منح الترخيص وفئات الرسم المستحق بما لا يتجاوز الف جنيه عن كل مصنف " </a:t>
            </a: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mc:AlternateContent xmlns:mc="http://schemas.openxmlformats.org/markup-compatibility/2006" xmlns:p14="http://schemas.microsoft.com/office/powerpoint/2010/main">
    <mc:Choice Requires="p14">
      <p:transition spd="slow" p14:dur="2000" advTm="150575"/>
    </mc:Choice>
    <mc:Fallback xmlns="">
      <p:transition spd="slow" advTm="150575"/>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404852" y="1515496"/>
            <a:ext cx="8989996" cy="4524315"/>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وتنص المادة 16 من نظام حماية حقوق المؤلف السعودي بخصوص التراخيص الالزامية على الآتي: </a:t>
            </a:r>
          </a:p>
          <a:p>
            <a:pPr algn="just" rtl="1">
              <a:lnSpc>
                <a:spcPct val="200000"/>
              </a:lnSpc>
            </a:pPr>
            <a:r>
              <a:rPr lang="ar-EG" sz="1600" dirty="0">
                <a:solidFill>
                  <a:srgbClr val="2D3956"/>
                </a:solidFill>
                <a:latin typeface="Alexandria" pitchFamily="2" charset="-78"/>
                <a:cs typeface="Alexandria" pitchFamily="2" charset="-78"/>
              </a:rPr>
              <a:t>1 - يجوز للوزير منح ترخيص نشر للمصنف بعد مضي مدة تحددها اللائحة التنفيذية لكل حالة، إذا رأى أن المصلحة العامة تقتضي نشر هذا المصنف، وذلك في الحالات الآتية </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أ ‌- إذا لم تتوافر نسخ من المصنف المنشور بلغته الأصلية في المملكة من قبل صاحب الحق لتلبية الاحتياجات العامة للجمهور أو التعليم المدرسي والجامعي بثمن مقارب لثمن المصنفات المشابهة في المملكة، وذلك بعد امتناعه من توفير نسخ منه.</a:t>
            </a:r>
          </a:p>
          <a:p>
            <a:pPr algn="just" rtl="1">
              <a:lnSpc>
                <a:spcPct val="200000"/>
              </a:lnSpc>
            </a:pPr>
            <a:r>
              <a:rPr lang="ar-EG" sz="1600" dirty="0">
                <a:solidFill>
                  <a:srgbClr val="2D3956"/>
                </a:solidFill>
                <a:latin typeface="Alexandria" pitchFamily="2" charset="-78"/>
                <a:cs typeface="Alexandria" pitchFamily="2" charset="-78"/>
              </a:rPr>
              <a:t>ب‌ - إذا نفدت جميع الطبعات للمصنف الأصلي أو ترجمته إلى اللغة العربية دون أن يقوم صاحب الحق بتوفير المصنف بعد الطلب منه.</a:t>
            </a:r>
          </a:p>
          <a:p>
            <a:pPr algn="just" rtl="1">
              <a:lnSpc>
                <a:spcPct val="200000"/>
              </a:lnSpc>
            </a:pPr>
            <a:endParaRPr lang="ar-EG"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mc:AlternateContent xmlns:mc="http://schemas.openxmlformats.org/markup-compatibility/2006" xmlns:p14="http://schemas.microsoft.com/office/powerpoint/2010/main">
    <mc:Choice Requires="p14">
      <p:transition spd="slow" p14:dur="2000" advTm="114056"/>
    </mc:Choice>
    <mc:Fallback xmlns="">
      <p:transition spd="slow" advTm="11405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99411" y="1593363"/>
            <a:ext cx="9095873" cy="501675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ج - إذا لم تنشر ترجمة لهذا المصنف بواسطة صاحب حق الترجمة أو بتصريح منه، على أن يكون الغرض الاستفادة من هذه الترجمة في المناهج التعليمية.</a:t>
            </a:r>
          </a:p>
          <a:p>
            <a:pPr algn="just" rtl="1">
              <a:lnSpc>
                <a:spcPct val="200000"/>
              </a:lnSpc>
            </a:pPr>
            <a:r>
              <a:rPr lang="ar-EG" sz="1600" dirty="0">
                <a:solidFill>
                  <a:srgbClr val="2D3956"/>
                </a:solidFill>
                <a:latin typeface="Alexandria" pitchFamily="2" charset="-78"/>
                <a:cs typeface="Alexandria" pitchFamily="2" charset="-78"/>
              </a:rPr>
              <a:t>د - إذا امتنع ورثة المؤلف السعودي أو من يخلفه عن ممارسة الحقوق التي انتقلت إليهم بموجب المادة الحادية عشرة من هذا النظام، وذلك خلال سنة من تاريخ الطلب إذا لم يكن لديهم عذر مقبول.</a:t>
            </a:r>
          </a:p>
          <a:p>
            <a:pPr algn="just" rtl="1">
              <a:lnSpc>
                <a:spcPct val="200000"/>
              </a:lnSpc>
            </a:pPr>
            <a:r>
              <a:rPr lang="ar-EG" sz="1600" dirty="0">
                <a:solidFill>
                  <a:srgbClr val="2D3956"/>
                </a:solidFill>
                <a:latin typeface="Alexandria" pitchFamily="2" charset="-78"/>
                <a:cs typeface="Alexandria" pitchFamily="2" charset="-78"/>
              </a:rPr>
              <a:t>2 - تنتهي صلاحية الترخيص إذا نشر المصنف أو الترجمة من قبل صاحب الحق أو بتصريح منه.</a:t>
            </a:r>
          </a:p>
          <a:p>
            <a:pPr algn="just" rtl="1">
              <a:lnSpc>
                <a:spcPct val="200000"/>
              </a:lnSpc>
            </a:pPr>
            <a:r>
              <a:rPr lang="ar-EG" sz="1600" dirty="0">
                <a:solidFill>
                  <a:srgbClr val="2D3956"/>
                </a:solidFill>
                <a:latin typeface="Alexandria" pitchFamily="2" charset="-78"/>
                <a:cs typeface="Alexandria" pitchFamily="2" charset="-78"/>
              </a:rPr>
              <a:t>3 - للوزير تحديد مكافأة مالية يدفعها المرخص له لأصحاب الحقوق عن كل ترخيص يتم إصداره، ويحق لهم التظلم من قراره أمام ديوان المظالم.</a:t>
            </a:r>
          </a:p>
          <a:p>
            <a:pPr algn="just" rtl="1">
              <a:lnSpc>
                <a:spcPct val="200000"/>
              </a:lnSpc>
            </a:pPr>
            <a:r>
              <a:rPr lang="ar-EG" sz="1600" dirty="0">
                <a:solidFill>
                  <a:srgbClr val="2D3956"/>
                </a:solidFill>
                <a:latin typeface="Alexandria" pitchFamily="2" charset="-78"/>
                <a:cs typeface="Alexandria" pitchFamily="2" charset="-78"/>
              </a:rPr>
              <a:t>وتحدد اللائحة التنفيذية الإجراءات والشروط التي يجب توفرها في طلب الترخيص الإلزامي</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mc:AlternateContent xmlns:mc="http://schemas.openxmlformats.org/markup-compatibility/2006" xmlns:p14="http://schemas.microsoft.com/office/powerpoint/2010/main">
    <mc:Choice Requires="p14">
      <p:transition spd="slow" p14:dur="2000" advTm="288958"/>
    </mc:Choice>
    <mc:Fallback xmlns="">
      <p:transition spd="slow" advTm="288958"/>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811"/>
    </mc:Choice>
    <mc:Fallback xmlns="">
      <p:transition spd="slow" advTm="2481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6225ADC-BB38-456D-AA0E-A35A91E43FDB}">
  <ds:schemaRefs>
    <ds:schemaRef ds:uri="http://purl.org/dc/dcmitype/"/>
    <ds:schemaRef ds:uri="49100919-8a76-4266-be0c-7dc583902cb4"/>
    <ds:schemaRef ds:uri="d13aca44-ef33-4cf4-9980-7f0b00e6eeb9"/>
    <ds:schemaRef ds:uri="http://schemas.microsoft.com/office/2006/documentManagement/types"/>
    <ds:schemaRef ds:uri="http://purl.org/dc/elements/1.1/"/>
    <ds:schemaRef ds:uri="http://schemas.microsoft.com/office/infopath/2007/PartnerControls"/>
    <ds:schemaRef ds:uri="http://purl.org/dc/terms/"/>
    <ds:schemaRef ds:uri="http://schemas.openxmlformats.org/package/2006/metadata/core-properti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2F248EE5-55FC-42BC-BBA2-085CB8A5F339}"/>
</file>

<file path=customXml/itemProps3.xml><?xml version="1.0" encoding="utf-8"?>
<ds:datastoreItem xmlns:ds="http://schemas.openxmlformats.org/officeDocument/2006/customXml" ds:itemID="{DDE59052-EB7A-431B-A90A-A07E9357AD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8099</TotalTime>
  <Words>3373</Words>
  <Application>Microsoft Office PowerPoint</Application>
  <PresentationFormat>Widescreen</PresentationFormat>
  <Paragraphs>174</Paragraphs>
  <Slides>50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757</cp:revision>
  <dcterms:created xsi:type="dcterms:W3CDTF">2023-04-29T09:08:00Z</dcterms:created>
  <dcterms:modified xsi:type="dcterms:W3CDTF">2026-04-07T14:12:39Z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