
<file path=[Content_Types].xml><?xml version="1.0" encoding="utf-8"?>
<Types xmlns="http://schemas.openxmlformats.org/package/2006/content-types">
  <Default Extension="jfif" ContentType="image/jpeg"/>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59" r:id="rId5"/>
    <p:sldId id="566" r:id="rId6"/>
    <p:sldId id="541" r:id="rId7"/>
    <p:sldId id="853" r:id="rId8"/>
    <p:sldId id="978" r:id="rId9"/>
    <p:sldId id="913" r:id="rId10"/>
    <p:sldId id="915" r:id="rId11"/>
    <p:sldId id="914" r:id="rId12"/>
    <p:sldId id="916" r:id="rId13"/>
    <p:sldId id="917" r:id="rId14"/>
    <p:sldId id="979" r:id="rId15"/>
    <p:sldId id="984" r:id="rId16"/>
    <p:sldId id="985" r:id="rId17"/>
    <p:sldId id="981" r:id="rId18"/>
    <p:sldId id="982" r:id="rId19"/>
    <p:sldId id="983" r:id="rId20"/>
    <p:sldId id="987" r:id="rId21"/>
    <p:sldId id="986" r:id="rId22"/>
    <p:sldId id="988" r:id="rId23"/>
    <p:sldId id="990" r:id="rId24"/>
    <p:sldId id="991" r:id="rId25"/>
    <p:sldId id="992" r:id="rId26"/>
    <p:sldId id="993" r:id="rId27"/>
    <p:sldId id="994" r:id="rId28"/>
    <p:sldId id="995" r:id="rId29"/>
    <p:sldId id="998" r:id="rId30"/>
    <p:sldId id="996" r:id="rId31"/>
    <p:sldId id="997" r:id="rId32"/>
    <p:sldId id="999" r:id="rId33"/>
    <p:sldId id="1000" r:id="rId34"/>
    <p:sldId id="1001" r:id="rId35"/>
    <p:sldId id="1002" r:id="rId36"/>
    <p:sldId id="1003" r:id="rId37"/>
    <p:sldId id="1004" r:id="rId38"/>
    <p:sldId id="1005" r:id="rId39"/>
    <p:sldId id="957" r:id="rId40"/>
    <p:sldId id="966" r:id="rId41"/>
    <p:sldId id="989" r:id="rId42"/>
    <p:sldId id="1006" r:id="rId43"/>
    <p:sldId id="51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853"/>
            <p14:sldId id="978"/>
            <p14:sldId id="913"/>
            <p14:sldId id="915"/>
            <p14:sldId id="914"/>
            <p14:sldId id="916"/>
            <p14:sldId id="917"/>
            <p14:sldId id="979"/>
            <p14:sldId id="984"/>
            <p14:sldId id="985"/>
            <p14:sldId id="981"/>
            <p14:sldId id="982"/>
            <p14:sldId id="983"/>
            <p14:sldId id="987"/>
            <p14:sldId id="986"/>
            <p14:sldId id="988"/>
            <p14:sldId id="990"/>
            <p14:sldId id="991"/>
            <p14:sldId id="992"/>
            <p14:sldId id="993"/>
            <p14:sldId id="994"/>
            <p14:sldId id="995"/>
            <p14:sldId id="998"/>
            <p14:sldId id="996"/>
            <p14:sldId id="997"/>
            <p14:sldId id="999"/>
            <p14:sldId id="1000"/>
            <p14:sldId id="1001"/>
            <p14:sldId id="1002"/>
            <p14:sldId id="1003"/>
            <p14:sldId id="1004"/>
            <p14:sldId id="1005"/>
            <p14:sldId id="957"/>
            <p14:sldId id="966"/>
            <p14:sldId id="989"/>
            <p14:sldId id="1006"/>
          </p14:sldIdLst>
        </p14:section>
        <p14:section name="Untitled Section" id="{2F6AD2C2-46A9-4BC4-94FF-3A698A8E8EFB}">
          <p14:sldIdLst>
            <p14:sldId id="514"/>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89673" autoAdjust="0"/>
  </p:normalViewPr>
  <p:slideViewPr>
    <p:cSldViewPr snapToGrid="0">
      <p:cViewPr varScale="1">
        <p:scale>
          <a:sx n="74" d="100"/>
          <a:sy n="74" d="100"/>
        </p:scale>
        <p:origin x="1003"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4FB6B-8F2B-3752-C2C8-85174FE71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3745C-4C14-8E86-454B-92EBB52E7A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36393-7D36-0A57-8CE4-3543D9D42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11FF4-42AE-9555-0FFB-E20FD3C1463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85201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5DB04-870E-C6DE-5FF2-5D23680903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BCA96-8DD6-7249-EC0F-14BB2A01F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CE9C9-68B1-355C-E157-DC164696C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1B961-E668-59BF-F817-CC682BED8D6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25648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CE472-3AAD-A9CD-2830-DD170414F5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AA5536-3D33-A110-D6A2-86EA47AE53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3BD9B3-A3E0-3C6A-D244-A6008CC13B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CF0979-872D-765B-DDA2-55BB13C5D47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98541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09A1D-AE79-6877-AEA7-8953FA10B0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0BA7BC-3ED5-87DC-BCD4-BC1757C0E6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7D4CB9-54BA-E327-B822-957F5807C7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734F8D-3A60-286E-C3FD-35A4E5585BA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53512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65653-44A4-FCC7-E5B5-FCDB88EEF8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DE6D1A-1D8D-F95F-8920-A64465E669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286B1C-F994-CAA2-0831-AF145CA321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BC9547-4BCC-CFBF-8A9E-F45E80D1A35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98280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950D5-76AC-4329-1940-0D5DC4F01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80E5E8-0691-ADFA-7D34-744BD0859C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489769-47F7-5F5E-6D5A-136B0D754D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8D3BB9-81CB-1D56-A3DD-2C2491647D6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619356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2DE42-8499-AC4E-70F2-9CE119CB8F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E80A0E-C030-1534-255F-3EA1C1605D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43EB92-472E-F248-F372-4B6CA060BA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1AA03D-796F-B512-EC77-986A40B90A25}"/>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540865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B2245-994D-BD3E-1B93-A75357E699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F0340F-E213-325E-2363-41F6A4CF25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C06861-B3F0-F6F0-86B5-2EA380115C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A56824-0EE7-9995-AAE6-4DB6A6657C7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5417773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619F7-A7D4-07C5-C9BE-77CEE24190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3C98E6-8358-4A2D-C764-1E82DFA8CA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DE7027-7650-CB97-F1A4-BB8224FA68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C0DCBC-2A37-EF62-1651-70325C3B8BF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44412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3BC8B-A45D-8314-F7F5-5588C413D4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8B2948-6BD5-9B8B-6A8B-5C8E281FFA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597608-1D92-E564-8C0E-32EDDB2CD9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F8A612-D295-D4FD-D1E3-60C22B0986A7}"/>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195365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43C02-7DE3-9187-8F57-33CD766026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71F9DB-F800-037A-D5CD-31928F0DBC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E3E18F-9C97-0495-9346-006565D28E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2F8E3C-509E-0F99-11F9-E4414E51108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620536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A1630-1526-FC08-63D3-A5DE38DC5E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0306BE-62A2-5F69-E1A1-103615FFBA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373ED9-C189-32AA-7F64-5CEEE975D5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F40F53-8F8A-6C80-CD98-A868CF0D1D28}"/>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871255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BD6AA-E9E3-5467-F402-4848CE50C0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AC5A1E-95CE-E272-6F0A-B874E20F25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454A63-5196-D008-03B4-53A7AB06F0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16DD59-F380-E75A-E53B-3DFE19B955D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7108889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20832-37DE-FF1E-EE0C-4B69E64133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017C03-EE47-ED27-745A-3D22B78FA7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999CB5-5835-49F5-CEC1-4A2EB0CF7C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F99587-69B9-71F0-254E-2DFC96E5140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464324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3270E-FD15-67F6-B105-3CA62EC6C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588101-BE6C-D810-D3EC-422406C7E6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6A3AF6-0E52-5777-85C8-9BAFDBE17B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761BC7-27C7-8090-B441-0D11517D2FC8}"/>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65009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486BF-D889-3763-ECAD-E713FC5416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9284EA-D8FB-3B00-5206-6E1614EB07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A53A73-5906-2453-F655-70C63429D1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139496-0A13-4335-7FA1-4286016CAB87}"/>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307140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101C7-5DDF-0277-0943-0B0315D0E9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2782CF-6C71-D485-63C3-140366F330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7BA017-9125-96E4-6C01-5FD852FA3C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8D0F3E-60F4-86A3-52E3-BDF27AF6A867}"/>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488224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1DF05-BB66-D648-1EDB-CC5DD7B900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AD28E7-66E8-6976-7059-600EC500A8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D99A5A-8F6E-F27F-3FC1-CE3A5F3707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2A2D7D-5E12-1C3B-46C4-D3505B7C609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6612732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E9B31-FA37-616F-0916-04365BCB5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334A29-B7D9-EA52-E82B-BF6AE17E43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5625C3-2B30-8946-7EF6-89A01DBBB4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37FAC2-60D4-FC57-BCCE-69B02B735FDB}"/>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463212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FFA83-274E-F491-30FE-F6A14C33A9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B72970-8957-5A54-7CAB-BDAFDB2C1F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CF3E1B-8607-D169-8FDB-B118DBD9D9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96DCE7-A896-EE66-38BD-DCC11E21D24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475748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B2D41-B794-A297-EDEF-B01648C6EB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824635-F652-3581-223A-389515AD5D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EF47C8-6E16-8061-9DF3-3D05BF8A2B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0B067D-7D86-55CA-F4A0-D87A4DBBD0A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421635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4F7A8-C8FC-B42D-D27D-729D58468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1241F2-BF3A-B5B9-D891-C29221DE57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0AB230-686F-2759-3409-D2B5982951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288841-3422-3226-C262-09227E24911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1511767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93213-2835-D8BB-8FBF-6B80A0880A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40C267-B4C7-001D-B151-FB7B09EF92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DC64EC-EEF3-ECF8-3FD5-BE0ED7D264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432D00-4490-563E-BD1A-082CED9F6B2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075969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3F7E0-2AC7-7D22-9BBA-303656822A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29DE37-7AD1-0A82-9D91-CF958C48C9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FFA7AC-3579-93A9-926E-14CC697125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10E34F-C91F-6FA2-EDEE-F0CFE823441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909900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11C5F-E22D-4412-BBD2-C252CD3E87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6202F8-46BB-21C8-7F4A-BC4B964634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E5C5D2-04C7-23EC-02B0-41D3CA2167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BC69A9-F0A4-8649-90D2-86C9579DFDA1}"/>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192091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86E1E5-F9E5-1985-D31F-AF1204EF0E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A6DC78-2943-BA53-8DA8-79A737D33F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E6E869-C943-1422-9F5F-A8CA63A520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9A6F8A-7EB2-97E4-1275-BFA4632658A6}"/>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829705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DB759-7947-4815-E718-487CF1B98C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2236DC-FDA6-0B85-F9E5-8491D2FDC8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EDB264-0319-F2EA-90FD-6F72852916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FA92F7-A6BC-1541-F99F-A589EC6D236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658689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FEFEF-B584-812F-5B89-ED09B7FF0E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DDF1DE-7FE8-2840-EB62-28B817D2BA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69D53B-924F-6FD9-F5E8-00DA7B51B8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5E5DE9-DDE1-1512-32E6-AA61CE38264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992033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AEF8C-85C0-9A67-446D-1565E5D260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CD9D59-B034-A3F4-4B46-7DA4ACCBBA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2EF8D5-8F54-FFA7-29A6-B3E18BDED2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81E0A7-5465-93B3-3674-8A6ECC207CB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550722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A42C7-900C-B04D-2FE1-CB745D725C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6A5ADB-820D-9662-6C6C-40C0AC07EF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46E9F8-DAA9-63CF-2F63-3551AA525B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7B9C6C-AA41-18FA-897B-F0432C5B3867}"/>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521880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555E3-34A4-2894-42C1-102F374883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0CD288-987A-C18E-DE84-BF91EC5E4F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798076-FB47-0361-8E9D-32C6CFCD52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F580C6-9123-3B07-4479-6D32E6619FD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4970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05816-FABC-6CEF-D2E4-E85BEA7E03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B6F354-B6B6-68CA-94F9-64ABE8EDAE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39DADD-B0D4-15C8-CBCF-E0ED0320CB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22263D-9E37-270C-FA38-85C468BF9D9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013823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F1732-5BA8-CA6B-A52D-8D3ED8C78D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160F7-2D4C-F11A-C8D5-B9D1541428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ADC592-FC92-C84C-D5AF-A863F0123B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93A039-9B63-69CA-7E7A-B3AC52D51619}"/>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630646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69198-939D-38F8-DF78-D59A453615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871D7-52D6-A141-CB9B-C7B2C030C4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DF907E-2699-4616-C073-90C676F29F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FC98A1-5333-224F-A3BB-5145E011B978}"/>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1938997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983B0-2146-0E00-0CD8-BBED1F07FD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0ED3B8-04EC-5AD5-B41F-9CE5DD8D44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B790A7-9E42-B127-E9F7-641B9D5589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DAD329-8A33-E858-9552-9D971CE1E757}"/>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657197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5789A-0776-163C-110F-7729E38751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F14EE-723B-1644-36D3-900C93C608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350032-C123-EB4E-2A1E-0E129E8ADB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B6B90C-616F-1680-9816-ACA4278CD81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020580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96798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hyperlink" Target="https://www.queensland.com/au/en/places-to-see/experiences/great-barrier-reef?redirect=islandreefjob.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video" Target="../media/media1.mp4"/><Relationship Id="rId7" Type="http://schemas.openxmlformats.org/officeDocument/2006/relationships/image" Target="../media/image10.png"/><Relationship Id="rId2" Type="http://schemas.microsoft.com/office/2007/relationships/media" Target="../media/media1.mp4"/><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notesSlide" Target="../notesSlides/notesSlide14.xml"/><Relationship Id="rId4"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1.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2.jp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4.sv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hyperlink" Target="https://robinhood.com/us/e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7.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5" Type="http://schemas.openxmlformats.org/officeDocument/2006/relationships/hyperlink" Target="https://play.google.com/store/apps/details?id=com.robinhood.android" TargetMode="Externa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openxmlformats.org/officeDocument/2006/relationships/hyperlink" Target="https://apps.apple.com/us/app/robinhood-wallet-swap-crypto/id1634080733?l=ar" TargetMode="External"/><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queensland.com/au/en/places-to-see/experiences/great-barrier-reef?redirect=islandreefjob.com" TargetMode="External"/><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hyperlink" Target="https://en.wikipedia.org/wiki/The_Best_Job_in_the_World_(advertising)" TargetMode="External"/><Relationship Id="rId5" Type="http://schemas.openxmlformats.org/officeDocument/2006/relationships/hyperlink" Target="https://www.youtube.com/watch?v=PnosVJfDrpY" TargetMode="External"/><Relationship Id="rId4" Type="http://schemas.openxmlformats.org/officeDocument/2006/relationships/hyperlink" Target="https://www.telegraph.co.uk/news/worldnews/australiaandthepacific/australia/6908998/Best-Job-in-World-winner-Ben-Southall-stung-by-deadly-jellyfish.html"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5" Type="http://schemas.openxmlformats.org/officeDocument/2006/relationships/hyperlink" Target="https://encrypted-tbn0.gstatic.com/images?q=tbn:ANd9GcQbnMk1_gGHPcbMDcZvFWPygTXzz9F_JaIMkQ&amp;s" TargetMode="External"/><Relationship Id="rId4" Type="http://schemas.openxmlformats.org/officeDocument/2006/relationships/hyperlink" Target="https://www.oneclub.org/awards/theoneshow/-award/11230/the-best-job-in-the-world/"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medium.com/inside-viral-loops/how-robinhood-got-nearly-1-million-users-before-the-company-even-existed-dfb1a57231f8" TargetMode="External"/><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hyperlink" Target="https://www.businessinsider.com/free-viral-marketing-how-robinhood-got-1-million-users-before-launch-2017-7" TargetMode="External"/><Relationship Id="rId5" Type="http://schemas.openxmlformats.org/officeDocument/2006/relationships/hyperlink" Target="https://www.youtube.com/watch?v=iTUUWOV4Vns" TargetMode="External"/><Relationship Id="rId4" Type="http://schemas.openxmlformats.org/officeDocument/2006/relationships/hyperlink" Target="https://www.warc.com/en/article/tourism-queensland%3A-the-best-job-in-the-world-5a3dd796508747068c7c7a29addc466f"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5" Type="http://schemas.openxmlformats.org/officeDocument/2006/relationships/hyperlink" Target="https://www.huffpost.com/entry/startup-insider-the-story_b_7976446#:~:text=Vladimir%20shared%2C%20%22I%20woke%20up,were%20like%20number%203%20already.%22" TargetMode="External"/><Relationship Id="rId4" Type="http://schemas.openxmlformats.org/officeDocument/2006/relationships/hyperlink" Target="https://viral-loops.com/blog/how-robinhoods-referral-built-a-1m-user/"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7.jfif"/><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569477"/>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العاشرة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mc:AlternateContent xmlns:mc="http://schemas.openxmlformats.org/markup-compatibility/2006" xmlns:p14="http://schemas.microsoft.com/office/powerpoint/2010/main">
    <mc:Choice Requires="p14">
      <p:transition spd="slow" p14:dur="2000" advTm="14207"/>
    </mc:Choice>
    <mc:Fallback xmlns="">
      <p:transition spd="slow" advTm="142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258414" y="443053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258414" y="1543263"/>
            <a:ext cx="4835236" cy="2056845"/>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العاشرة</a:t>
            </a:r>
            <a:endParaRPr lang="ar-AE" sz="3200" b="1" dirty="0">
              <a:solidFill>
                <a:srgbClr val="00AEEF"/>
              </a:solidFill>
            </a:endParaRPr>
          </a:p>
          <a:p>
            <a:pPr algn="ctr">
              <a:lnSpc>
                <a:spcPct val="150000"/>
              </a:lnSpc>
            </a:pPr>
            <a:r>
              <a:rPr lang="ar-SY" sz="2800" b="1" dirty="0">
                <a:solidFill>
                  <a:srgbClr val="FF0000"/>
                </a:solidFill>
              </a:rPr>
              <a:t>حالات دراسية في التسويق الفيروسي </a:t>
            </a:r>
            <a:endParaRPr lang="en-US" sz="2800" b="1" dirty="0">
              <a:solidFill>
                <a:srgbClr val="FF0000"/>
              </a:solidFill>
            </a:endParaRPr>
          </a:p>
          <a:p>
            <a:pPr algn="ctr">
              <a:lnSpc>
                <a:spcPct val="150000"/>
              </a:lnSpc>
            </a:pPr>
            <a:r>
              <a:rPr lang="en-US" sz="2800" b="1" dirty="0">
                <a:solidFill>
                  <a:srgbClr val="FF0000"/>
                </a:solidFill>
              </a:rPr>
              <a:t>Case Studies in Viral Marketing</a:t>
            </a: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7622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العاشرة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mc:AlternateContent xmlns:mc="http://schemas.openxmlformats.org/markup-compatibility/2006" xmlns:p14="http://schemas.microsoft.com/office/powerpoint/2010/main">
    <mc:Choice Requires="p14">
      <p:transition spd="slow" p14:dur="2000" advTm="10032"/>
    </mc:Choice>
    <mc:Fallback xmlns="">
      <p:transition spd="slow" advTm="1003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5502" y="-154703"/>
            <a:ext cx="2954655" cy="1379622"/>
          </a:xfrm>
          <a:prstGeom prst="rect">
            <a:avLst/>
          </a:prstGeom>
        </p:spPr>
      </p:pic>
      <p:sp>
        <p:nvSpPr>
          <p:cNvPr id="5" name="مستطيل مستدير الزوايا 4"/>
          <p:cNvSpPr/>
          <p:nvPr/>
        </p:nvSpPr>
        <p:spPr>
          <a:xfrm>
            <a:off x="252099" y="1932870"/>
            <a:ext cx="11482251" cy="474323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بعد استعراض جميع المفاهيم الخاصة بالتسويق الفيروسي وكيفية إدارة الحملة التسويقية الفيروسية، واستعراض سلوك المستخدم وأبرز المحفزات </a:t>
            </a:r>
            <a:r>
              <a:rPr lang="en-US" sz="2200" dirty="0">
                <a:solidFill>
                  <a:schemeClr val="tx1"/>
                </a:solidFill>
              </a:rPr>
              <a:t>Triggers</a:t>
            </a:r>
            <a:r>
              <a:rPr lang="ar-SY" sz="2200" dirty="0">
                <a:solidFill>
                  <a:schemeClr val="tx1"/>
                </a:solidFill>
              </a:rPr>
              <a:t> التي تجعل المستخدم يشارك في المنشورات أو يشارك في برامج التسويق بالإحالة وترويج منتجات الشركة. </a:t>
            </a:r>
          </a:p>
          <a:p>
            <a:pPr algn="just" rtl="1">
              <a:lnSpc>
                <a:spcPct val="150000"/>
              </a:lnSpc>
            </a:pPr>
            <a:r>
              <a:rPr lang="ar-SY" sz="2200" dirty="0">
                <a:solidFill>
                  <a:schemeClr val="tx1"/>
                </a:solidFill>
              </a:rPr>
              <a:t>لا بد من استعراض حالات دراسية لحملات تسويق فيروسي بشكل موسع مع وجود شروحات تفصيلية لهذه الحالات مما يساعد الطالب على فهم أكبر للتسويق الفيروسي، ويكون لديه تطبيق عملي لهذه المفاهيم والتي من خلالها سيكسب مهارات عملية في تنفيذ حملات التسويق الفيروسي ويكون لديه القدرة على إدارة حملة فيروسية بشكل كامل وصولاً إلى تحديد مقاييس أداء رئيسية </a:t>
            </a:r>
            <a:r>
              <a:rPr lang="en-US" sz="2200" dirty="0">
                <a:solidFill>
                  <a:schemeClr val="tx1"/>
                </a:solidFill>
              </a:rPr>
              <a:t>KPIs</a:t>
            </a:r>
            <a:r>
              <a:rPr lang="ar-SY" sz="2200" dirty="0">
                <a:solidFill>
                  <a:schemeClr val="tx1"/>
                </a:solidFill>
              </a:rPr>
              <a:t> للحملة الفيروسية تساعد العلامة التجارية في معرفة مدى قوة الحملة التسويقية الفيروسية وفعاليتها وبحيث تتم الحملة الفيروسية في إطار الممارسات الأخلاقية للتسويق الفيروسي. </a:t>
            </a:r>
          </a:p>
        </p:txBody>
      </p:sp>
      <p:sp>
        <p:nvSpPr>
          <p:cNvPr id="6" name="مستطيل 5"/>
          <p:cNvSpPr/>
          <p:nvPr/>
        </p:nvSpPr>
        <p:spPr>
          <a:xfrm>
            <a:off x="7244857" y="93324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Tree>
    <p:extLst>
      <p:ext uri="{BB962C8B-B14F-4D97-AF65-F5344CB8AC3E}">
        <p14:creationId xmlns:p14="http://schemas.microsoft.com/office/powerpoint/2010/main" val="1632300019"/>
      </p:ext>
    </p:extLst>
  </p:cSld>
  <p:clrMapOvr>
    <a:masterClrMapping/>
  </p:clrMapOvr>
  <mc:AlternateContent xmlns:mc="http://schemas.openxmlformats.org/markup-compatibility/2006" xmlns:p14="http://schemas.microsoft.com/office/powerpoint/2010/main">
    <mc:Choice Requires="p14">
      <p:transition spd="slow" p14:dur="2000" advTm="114395"/>
    </mc:Choice>
    <mc:Fallback xmlns="">
      <p:transition spd="slow" advTm="11439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A926A-25B7-C8A2-FA5D-D59B00E2852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517A4BF-118C-41D7-E53B-44D5706CD5B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61DD8EC-9637-B5D5-EC14-4BB887B0C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10351" y="24716"/>
            <a:ext cx="2954655" cy="1379622"/>
          </a:xfrm>
          <a:prstGeom prst="rect">
            <a:avLst/>
          </a:prstGeom>
        </p:spPr>
      </p:pic>
      <p:sp>
        <p:nvSpPr>
          <p:cNvPr id="6" name="مستطيل 5">
            <a:extLst>
              <a:ext uri="{FF2B5EF4-FFF2-40B4-BE49-F238E27FC236}">
                <a16:creationId xmlns:a16="http://schemas.microsoft.com/office/drawing/2014/main" id="{EF68E13C-EEBA-47B4-391B-AB9AAFA8C706}"/>
              </a:ext>
            </a:extLst>
          </p:cNvPr>
          <p:cNvSpPr/>
          <p:nvPr/>
        </p:nvSpPr>
        <p:spPr>
          <a:xfrm>
            <a:off x="9439014" y="1591153"/>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أهداف الحملة الفيروسية</a:t>
            </a:r>
            <a:endParaRPr lang="en-US" sz="2200" b="1" dirty="0"/>
          </a:p>
        </p:txBody>
      </p:sp>
      <p:sp>
        <p:nvSpPr>
          <p:cNvPr id="2" name="مربع نص 1">
            <a:extLst>
              <a:ext uri="{FF2B5EF4-FFF2-40B4-BE49-F238E27FC236}">
                <a16:creationId xmlns:a16="http://schemas.microsoft.com/office/drawing/2014/main" id="{4C9A597B-02D6-5071-1D6F-4A05B4D04E5F}"/>
              </a:ext>
            </a:extLst>
          </p:cNvPr>
          <p:cNvSpPr txBox="1"/>
          <p:nvPr/>
        </p:nvSpPr>
        <p:spPr>
          <a:xfrm>
            <a:off x="1397523" y="358760"/>
            <a:ext cx="7467600" cy="1354217"/>
          </a:xfrm>
          <a:prstGeom prst="rect">
            <a:avLst/>
          </a:prstGeom>
          <a:noFill/>
        </p:spPr>
        <p:txBody>
          <a:bodyPr wrap="square" rtlCol="0">
            <a:spAutoFit/>
          </a:bodyPr>
          <a:lstStyle/>
          <a:p>
            <a:pPr algn="ctr"/>
            <a:r>
              <a:rPr lang="ar-SY" sz="3200" b="1" dirty="0">
                <a:solidFill>
                  <a:srgbClr val="00AEEF"/>
                </a:solidFill>
              </a:rPr>
              <a:t> النقاط التي سيتم استعراضها </a:t>
            </a:r>
          </a:p>
          <a:p>
            <a:pPr algn="ctr"/>
            <a:r>
              <a:rPr lang="ar-SY" sz="3200" b="1" dirty="0">
                <a:solidFill>
                  <a:srgbClr val="00AEEF"/>
                </a:solidFill>
              </a:rPr>
              <a:t>في الحالة الدراسية </a:t>
            </a:r>
            <a:endParaRPr lang="en-US" sz="3200" b="1" dirty="0">
              <a:solidFill>
                <a:srgbClr val="00AEEF"/>
              </a:solidFill>
            </a:endParaRPr>
          </a:p>
          <a:p>
            <a:pPr algn="ctr" rtl="1"/>
            <a:endParaRPr lang="en-US" dirty="0">
              <a:solidFill>
                <a:schemeClr val="bg1"/>
              </a:solidFill>
            </a:endParaRPr>
          </a:p>
        </p:txBody>
      </p:sp>
      <p:sp>
        <p:nvSpPr>
          <p:cNvPr id="3" name="مستطيل 2">
            <a:extLst>
              <a:ext uri="{FF2B5EF4-FFF2-40B4-BE49-F238E27FC236}">
                <a16:creationId xmlns:a16="http://schemas.microsoft.com/office/drawing/2014/main" id="{1139E83F-5EB0-B8EE-017D-FE5AAD7AD927}"/>
              </a:ext>
            </a:extLst>
          </p:cNvPr>
          <p:cNvSpPr/>
          <p:nvPr/>
        </p:nvSpPr>
        <p:spPr>
          <a:xfrm>
            <a:off x="8012828" y="2273649"/>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الميزانية </a:t>
            </a:r>
            <a:endParaRPr lang="en-US" sz="2200" b="1" dirty="0"/>
          </a:p>
        </p:txBody>
      </p:sp>
      <p:sp>
        <p:nvSpPr>
          <p:cNvPr id="12" name="مستطيل 11">
            <a:extLst>
              <a:ext uri="{FF2B5EF4-FFF2-40B4-BE49-F238E27FC236}">
                <a16:creationId xmlns:a16="http://schemas.microsoft.com/office/drawing/2014/main" id="{2FF862A0-F1A3-C38A-3B04-31E3C88C39CD}"/>
              </a:ext>
            </a:extLst>
          </p:cNvPr>
          <p:cNvSpPr/>
          <p:nvPr/>
        </p:nvSpPr>
        <p:spPr>
          <a:xfrm>
            <a:off x="6410242" y="2990079"/>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الاستراتيجية الفيروسية</a:t>
            </a:r>
            <a:endParaRPr lang="en-US" sz="2200" b="1" dirty="0"/>
          </a:p>
        </p:txBody>
      </p:sp>
      <p:sp>
        <p:nvSpPr>
          <p:cNvPr id="13" name="مستطيل 12">
            <a:extLst>
              <a:ext uri="{FF2B5EF4-FFF2-40B4-BE49-F238E27FC236}">
                <a16:creationId xmlns:a16="http://schemas.microsoft.com/office/drawing/2014/main" id="{1BE6E074-61CA-7326-CFD7-163DF87B5730}"/>
              </a:ext>
            </a:extLst>
          </p:cNvPr>
          <p:cNvSpPr/>
          <p:nvPr/>
        </p:nvSpPr>
        <p:spPr>
          <a:xfrm>
            <a:off x="3533834" y="442122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أدوات التسويق الفيروسي</a:t>
            </a:r>
            <a:endParaRPr lang="en-US" sz="2200" b="1" dirty="0"/>
          </a:p>
        </p:txBody>
      </p:sp>
      <p:sp>
        <p:nvSpPr>
          <p:cNvPr id="14" name="مستطيل 13">
            <a:extLst>
              <a:ext uri="{FF2B5EF4-FFF2-40B4-BE49-F238E27FC236}">
                <a16:creationId xmlns:a16="http://schemas.microsoft.com/office/drawing/2014/main" id="{DA2289E0-C664-4164-61DC-E74076BC0EDA}"/>
              </a:ext>
            </a:extLst>
          </p:cNvPr>
          <p:cNvSpPr/>
          <p:nvPr/>
        </p:nvSpPr>
        <p:spPr>
          <a:xfrm>
            <a:off x="1721912" y="5144439"/>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نتائج الحملة (مقاييس الأداء)</a:t>
            </a:r>
            <a:endParaRPr lang="en-US" sz="2200" b="1" dirty="0"/>
          </a:p>
        </p:txBody>
      </p:sp>
      <p:sp>
        <p:nvSpPr>
          <p:cNvPr id="15" name="مستطيل 14">
            <a:extLst>
              <a:ext uri="{FF2B5EF4-FFF2-40B4-BE49-F238E27FC236}">
                <a16:creationId xmlns:a16="http://schemas.microsoft.com/office/drawing/2014/main" id="{871B922C-8051-0AE8-EE33-D126E99D49E9}"/>
              </a:ext>
            </a:extLst>
          </p:cNvPr>
          <p:cNvSpPr/>
          <p:nvPr/>
        </p:nvSpPr>
        <p:spPr>
          <a:xfrm>
            <a:off x="0" y="5862580"/>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الالتزام الأخلاقي</a:t>
            </a:r>
            <a:endParaRPr lang="en-US" sz="2200" b="1" dirty="0"/>
          </a:p>
        </p:txBody>
      </p:sp>
      <p:sp>
        <p:nvSpPr>
          <p:cNvPr id="4" name="مستطيل 3">
            <a:extLst>
              <a:ext uri="{FF2B5EF4-FFF2-40B4-BE49-F238E27FC236}">
                <a16:creationId xmlns:a16="http://schemas.microsoft.com/office/drawing/2014/main" id="{E1BDCFE8-A6B6-E215-2664-6C738402929F}"/>
              </a:ext>
            </a:extLst>
          </p:cNvPr>
          <p:cNvSpPr/>
          <p:nvPr/>
        </p:nvSpPr>
        <p:spPr>
          <a:xfrm>
            <a:off x="5033749" y="370479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المحفزات الفيروسية</a:t>
            </a:r>
            <a:endParaRPr lang="en-US" sz="2200" b="1" dirty="0"/>
          </a:p>
        </p:txBody>
      </p:sp>
    </p:spTree>
    <p:extLst>
      <p:ext uri="{BB962C8B-B14F-4D97-AF65-F5344CB8AC3E}">
        <p14:creationId xmlns:p14="http://schemas.microsoft.com/office/powerpoint/2010/main" val="1096402116"/>
      </p:ext>
    </p:extLst>
  </p:cSld>
  <p:clrMapOvr>
    <a:masterClrMapping/>
  </p:clrMapOvr>
  <mc:AlternateContent xmlns:mc="http://schemas.openxmlformats.org/markup-compatibility/2006" xmlns:p14="http://schemas.microsoft.com/office/powerpoint/2010/main">
    <mc:Choice Requires="p14">
      <p:transition spd="slow" p14:dur="2000" advTm="40376"/>
    </mc:Choice>
    <mc:Fallback xmlns="">
      <p:transition spd="slow" advTm="4037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443D7-6763-BE01-E8DB-11220038E8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888A23-FA9C-5A06-B1EA-02B89C8D528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28C6318-8FA6-A55B-9796-46A9AD5778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A89515B-982F-7E3C-D142-C6B6E4577D1D}"/>
              </a:ext>
            </a:extLst>
          </p:cNvPr>
          <p:cNvSpPr/>
          <p:nvPr/>
        </p:nvSpPr>
        <p:spPr>
          <a:xfrm>
            <a:off x="6515100" y="1566670"/>
            <a:ext cx="5396196"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من أشهر الحملات الفيروسية حملة أفضل وظيفة في العالم </a:t>
            </a:r>
            <a:r>
              <a:rPr lang="en-US" sz="2200" dirty="0">
                <a:solidFill>
                  <a:schemeClr val="tx1"/>
                </a:solidFill>
              </a:rPr>
              <a:t>The Best Job in the World</a:t>
            </a:r>
            <a:r>
              <a:rPr lang="ar-SY" sz="2200" dirty="0">
                <a:solidFill>
                  <a:schemeClr val="tx1"/>
                </a:solidFill>
              </a:rPr>
              <a:t> والتي قامت بها هيئة السياحة في ولاية </a:t>
            </a:r>
            <a:r>
              <a:rPr lang="ar-SY" sz="2200" dirty="0" err="1">
                <a:solidFill>
                  <a:schemeClr val="tx1"/>
                </a:solidFill>
              </a:rPr>
              <a:t>كوينزلاند</a:t>
            </a:r>
            <a:r>
              <a:rPr lang="ar-SY" sz="2200" dirty="0">
                <a:solidFill>
                  <a:schemeClr val="tx1"/>
                </a:solidFill>
              </a:rPr>
              <a:t> </a:t>
            </a:r>
            <a:r>
              <a:rPr lang="en-US" sz="2200" dirty="0">
                <a:solidFill>
                  <a:schemeClr val="tx1"/>
                </a:solidFill>
              </a:rPr>
              <a:t>Queensland</a:t>
            </a:r>
            <a:r>
              <a:rPr lang="ar-SY" sz="2200" dirty="0">
                <a:solidFill>
                  <a:schemeClr val="tx1"/>
                </a:solidFill>
              </a:rPr>
              <a:t> الأسترالية في عام </a:t>
            </a:r>
            <a:r>
              <a:rPr lang="en-US" sz="2200" dirty="0">
                <a:solidFill>
                  <a:schemeClr val="tx1"/>
                </a:solidFill>
              </a:rPr>
              <a:t>2009</a:t>
            </a:r>
            <a:r>
              <a:rPr lang="ar-SY" sz="2200" dirty="0">
                <a:solidFill>
                  <a:schemeClr val="tx1"/>
                </a:solidFill>
              </a:rPr>
              <a:t>. حيث روّجت هيئة السياحة الحاجز المرجاني العظيم الموجود فيها والذي يضم </a:t>
            </a:r>
            <a:r>
              <a:rPr lang="en-US" sz="2200" dirty="0">
                <a:solidFill>
                  <a:schemeClr val="tx1"/>
                </a:solidFill>
              </a:rPr>
              <a:t>900</a:t>
            </a:r>
            <a:r>
              <a:rPr lang="ar-SY" sz="2200" dirty="0">
                <a:solidFill>
                  <a:schemeClr val="tx1"/>
                </a:solidFill>
              </a:rPr>
              <a:t> جزيرة كوجهة سياحية عالمية مميزة تستحق التجربة</a:t>
            </a:r>
            <a:endParaRPr lang="en-US" sz="2200" dirty="0">
              <a:solidFill>
                <a:schemeClr val="tx1"/>
              </a:solidFill>
            </a:endParaRPr>
          </a:p>
        </p:txBody>
      </p:sp>
      <p:sp>
        <p:nvSpPr>
          <p:cNvPr id="8" name="مربع نص 7">
            <a:extLst>
              <a:ext uri="{FF2B5EF4-FFF2-40B4-BE49-F238E27FC236}">
                <a16:creationId xmlns:a16="http://schemas.microsoft.com/office/drawing/2014/main" id="{9BD77532-2709-F06C-A948-7C5A68EE92A8}"/>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73D92861-6FC4-DD02-50B2-E28764B26582}"/>
              </a:ext>
            </a:extLst>
          </p:cNvPr>
          <p:cNvSpPr txBox="1"/>
          <p:nvPr/>
        </p:nvSpPr>
        <p:spPr>
          <a:xfrm>
            <a:off x="7248524" y="1911096"/>
            <a:ext cx="4464939" cy="537391"/>
          </a:xfrm>
          <a:prstGeom prst="rect">
            <a:avLst/>
          </a:prstGeom>
          <a:noFill/>
        </p:spPr>
        <p:txBody>
          <a:bodyPr wrap="square" rtlCol="1">
            <a:spAutoFit/>
          </a:bodyPr>
          <a:lstStyle/>
          <a:p>
            <a:pPr algn="just" rtl="1">
              <a:lnSpc>
                <a:spcPct val="150000"/>
              </a:lnSpc>
            </a:pPr>
            <a:endParaRPr lang="ar-SY" sz="2200" dirty="0"/>
          </a:p>
        </p:txBody>
      </p:sp>
      <p:pic>
        <p:nvPicPr>
          <p:cNvPr id="4" name="صورة 3">
            <a:extLst>
              <a:ext uri="{FF2B5EF4-FFF2-40B4-BE49-F238E27FC236}">
                <a16:creationId xmlns:a16="http://schemas.microsoft.com/office/drawing/2014/main" id="{DB7838A7-237D-0EB3-2DA0-ADBA53CCB0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945100"/>
            <a:ext cx="6429375" cy="3714750"/>
          </a:xfrm>
          <a:prstGeom prst="rect">
            <a:avLst/>
          </a:prstGeom>
        </p:spPr>
      </p:pic>
    </p:spTree>
    <p:extLst>
      <p:ext uri="{BB962C8B-B14F-4D97-AF65-F5344CB8AC3E}">
        <p14:creationId xmlns:p14="http://schemas.microsoft.com/office/powerpoint/2010/main" val="2878435576"/>
      </p:ext>
    </p:extLst>
  </p:cSld>
  <p:clrMapOvr>
    <a:masterClrMapping/>
  </p:clrMapOvr>
  <mc:AlternateContent xmlns:mc="http://schemas.openxmlformats.org/markup-compatibility/2006" xmlns:p14="http://schemas.microsoft.com/office/powerpoint/2010/main">
    <mc:Choice Requires="p14">
      <p:transition spd="slow" p14:dur="2000" advTm="73696"/>
    </mc:Choice>
    <mc:Fallback xmlns="">
      <p:transition spd="slow" advTm="736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8E532A-BFB7-3466-FEA3-BD05B3A104E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F8C23DE-1729-605A-1760-36B338E83CE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E65A962-AFC7-F763-E519-DDB2BA4B52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68107" y="-130388"/>
            <a:ext cx="2954655" cy="1379622"/>
          </a:xfrm>
          <a:prstGeom prst="rect">
            <a:avLst/>
          </a:prstGeom>
        </p:spPr>
      </p:pic>
      <p:sp>
        <p:nvSpPr>
          <p:cNvPr id="5" name="مستطيل مستدير الزوايا 4">
            <a:extLst>
              <a:ext uri="{FF2B5EF4-FFF2-40B4-BE49-F238E27FC236}">
                <a16:creationId xmlns:a16="http://schemas.microsoft.com/office/drawing/2014/main" id="{98D6DA9C-1070-BEF9-623C-203C986C0504}"/>
              </a:ext>
            </a:extLst>
          </p:cNvPr>
          <p:cNvSpPr/>
          <p:nvPr/>
        </p:nvSpPr>
        <p:spPr>
          <a:xfrm>
            <a:off x="5529942" y="1132609"/>
            <a:ext cx="6662057" cy="572847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مفهوم الحملة:</a:t>
            </a:r>
          </a:p>
          <a:p>
            <a:pPr algn="just" rtl="1">
              <a:lnSpc>
                <a:spcPct val="150000"/>
              </a:lnSpc>
            </a:pPr>
            <a:r>
              <a:rPr lang="ar-SY" sz="2200" dirty="0">
                <a:solidFill>
                  <a:schemeClr val="tx1"/>
                </a:solidFill>
              </a:rPr>
              <a:t>قامت هيئة السياحة في </a:t>
            </a:r>
            <a:r>
              <a:rPr lang="ar-SY" sz="2200" dirty="0" err="1">
                <a:solidFill>
                  <a:schemeClr val="tx1"/>
                </a:solidFill>
              </a:rPr>
              <a:t>كوينزلاند</a:t>
            </a:r>
            <a:r>
              <a:rPr lang="ar-SY" sz="2200" dirty="0">
                <a:solidFill>
                  <a:schemeClr val="tx1"/>
                </a:solidFill>
              </a:rPr>
              <a:t> </a:t>
            </a:r>
            <a:r>
              <a:rPr lang="en-US" sz="2200" dirty="0">
                <a:solidFill>
                  <a:schemeClr val="tx1"/>
                </a:solidFill>
              </a:rPr>
              <a:t>Queensland</a:t>
            </a:r>
            <a:r>
              <a:rPr lang="ar-SY" sz="2200" dirty="0">
                <a:solidFill>
                  <a:schemeClr val="tx1"/>
                </a:solidFill>
              </a:rPr>
              <a:t> بإطلاق موقع الكتروني يتم من خلاله التقديم على أفضل وظيفة في العالم وهي وظيفة "حارس الجزر" حيث يقيم الموظف الذي يتم اختياره في جزر الحاجز المرجاني لمدة</a:t>
            </a:r>
            <a:r>
              <a:rPr lang="en-US" sz="2200" dirty="0">
                <a:solidFill>
                  <a:schemeClr val="tx1"/>
                </a:solidFill>
              </a:rPr>
              <a:t>  6 </a:t>
            </a:r>
            <a:r>
              <a:rPr lang="ar-SY" sz="2200" dirty="0">
                <a:solidFill>
                  <a:schemeClr val="tx1"/>
                </a:solidFill>
              </a:rPr>
              <a:t>أشهر ويقوم بمهام ترويجية ودعائية. تقدم للوظيفة عبر الموقع الالكتروني أكثر من </a:t>
            </a:r>
            <a:r>
              <a:rPr lang="en-US" sz="2200" dirty="0">
                <a:solidFill>
                  <a:schemeClr val="tx1"/>
                </a:solidFill>
              </a:rPr>
              <a:t>35</a:t>
            </a:r>
            <a:r>
              <a:rPr lang="ar-SY" sz="2200" dirty="0">
                <a:solidFill>
                  <a:schemeClr val="tx1"/>
                </a:solidFill>
              </a:rPr>
              <a:t> ألف مرشح وفاز بالوظيفة شخص يدعى </a:t>
            </a:r>
            <a:r>
              <a:rPr lang="en-US" sz="2200" dirty="0">
                <a:solidFill>
                  <a:schemeClr val="tx1"/>
                </a:solidFill>
              </a:rPr>
              <a:t>Ben Southall</a:t>
            </a:r>
            <a:endParaRPr lang="ar-SY" sz="2200" dirty="0">
              <a:solidFill>
                <a:schemeClr val="tx1"/>
              </a:solidFill>
            </a:endParaRPr>
          </a:p>
          <a:p>
            <a:pPr algn="just" rtl="1">
              <a:lnSpc>
                <a:spcPct val="150000"/>
              </a:lnSpc>
            </a:pPr>
            <a:r>
              <a:rPr lang="ar-SY" sz="2200" dirty="0">
                <a:solidFill>
                  <a:schemeClr val="tx1"/>
                </a:solidFill>
              </a:rPr>
              <a:t>مزايا الوظيفة: </a:t>
            </a:r>
          </a:p>
          <a:p>
            <a:pPr algn="just" rtl="1">
              <a:lnSpc>
                <a:spcPct val="150000"/>
              </a:lnSpc>
            </a:pPr>
            <a:r>
              <a:rPr lang="ar-SY" sz="2200" dirty="0">
                <a:solidFill>
                  <a:schemeClr val="tx1"/>
                </a:solidFill>
              </a:rPr>
              <a:t>-راتب مرتفع قدره </a:t>
            </a:r>
            <a:r>
              <a:rPr lang="en-US" sz="2200" dirty="0">
                <a:solidFill>
                  <a:schemeClr val="tx1"/>
                </a:solidFill>
              </a:rPr>
              <a:t>70</a:t>
            </a:r>
            <a:r>
              <a:rPr lang="ar-SY" sz="2200" dirty="0">
                <a:solidFill>
                  <a:schemeClr val="tx1"/>
                </a:solidFill>
              </a:rPr>
              <a:t> ألف جنيه أسترليني.</a:t>
            </a:r>
          </a:p>
          <a:p>
            <a:pPr algn="just" rtl="1">
              <a:lnSpc>
                <a:spcPct val="150000"/>
              </a:lnSpc>
            </a:pPr>
            <a:r>
              <a:rPr lang="ar-SY" sz="2200" dirty="0">
                <a:solidFill>
                  <a:schemeClr val="tx1"/>
                </a:solidFill>
              </a:rPr>
              <a:t>-إقامة مجانية في فيلا فاخرة تبلغ قيمتها ملايين الدولارات.</a:t>
            </a:r>
          </a:p>
          <a:p>
            <a:pPr algn="just" rtl="1">
              <a:lnSpc>
                <a:spcPct val="150000"/>
              </a:lnSpc>
            </a:pPr>
            <a:r>
              <a:rPr lang="ar-SY" sz="2200" dirty="0">
                <a:solidFill>
                  <a:schemeClr val="tx1"/>
                </a:solidFill>
              </a:rPr>
              <a:t>-توفير وسائل النقل داخل الجزر وحولها. </a:t>
            </a:r>
          </a:p>
          <a:p>
            <a:pPr algn="r" rtl="1">
              <a:lnSpc>
                <a:spcPct val="150000"/>
              </a:lnSpc>
            </a:pPr>
            <a:endParaRPr lang="en-US" sz="2200" dirty="0">
              <a:solidFill>
                <a:schemeClr val="tx1"/>
              </a:solidFill>
            </a:endParaRPr>
          </a:p>
        </p:txBody>
      </p:sp>
      <p:sp>
        <p:nvSpPr>
          <p:cNvPr id="14" name="مربع نص 13">
            <a:extLst>
              <a:ext uri="{FF2B5EF4-FFF2-40B4-BE49-F238E27FC236}">
                <a16:creationId xmlns:a16="http://schemas.microsoft.com/office/drawing/2014/main" id="{B86FEED8-3EE7-3278-160A-D57647DF0CDF}"/>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pic>
        <p:nvPicPr>
          <p:cNvPr id="3" name="صورة 2">
            <a:extLst>
              <a:ext uri="{FF2B5EF4-FFF2-40B4-BE49-F238E27FC236}">
                <a16:creationId xmlns:a16="http://schemas.microsoft.com/office/drawing/2014/main" id="{32F64304-9E07-26BC-F303-3A4578A23F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424037"/>
            <a:ext cx="5429876" cy="2989627"/>
          </a:xfrm>
          <a:prstGeom prst="rect">
            <a:avLst/>
          </a:prstGeom>
        </p:spPr>
      </p:pic>
    </p:spTree>
    <p:extLst>
      <p:ext uri="{BB962C8B-B14F-4D97-AF65-F5344CB8AC3E}">
        <p14:creationId xmlns:p14="http://schemas.microsoft.com/office/powerpoint/2010/main" val="462353106"/>
      </p:ext>
    </p:extLst>
  </p:cSld>
  <p:clrMapOvr>
    <a:masterClrMapping/>
  </p:clrMapOvr>
  <mc:AlternateContent xmlns:mc="http://schemas.openxmlformats.org/markup-compatibility/2006" xmlns:p14="http://schemas.microsoft.com/office/powerpoint/2010/main">
    <mc:Choice Requires="p14">
      <p:transition spd="slow" p14:dur="2000" advTm="145485"/>
    </mc:Choice>
    <mc:Fallback xmlns="">
      <p:transition spd="slow" advTm="1454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BD8052-AF20-6B4C-5859-AFCC65340AD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F27FB1F-18B2-A6EB-43C6-C3078E0C57B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0BAACE9-1D52-0E70-1566-A4D82619B4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1459F2F8-0230-E873-6834-5D346E3714A9}"/>
              </a:ext>
            </a:extLst>
          </p:cNvPr>
          <p:cNvSpPr/>
          <p:nvPr/>
        </p:nvSpPr>
        <p:spPr>
          <a:xfrm>
            <a:off x="0" y="1936501"/>
            <a:ext cx="12005890" cy="471351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مفهوم الحملة:</a:t>
            </a:r>
          </a:p>
          <a:p>
            <a:pPr algn="just" rtl="1">
              <a:lnSpc>
                <a:spcPct val="150000"/>
              </a:lnSpc>
            </a:pPr>
            <a:r>
              <a:rPr lang="ar-SY" sz="2200" dirty="0">
                <a:solidFill>
                  <a:schemeClr val="tx1"/>
                </a:solidFill>
              </a:rPr>
              <a:t>المهام المطلوبة للوظيفة:</a:t>
            </a:r>
          </a:p>
          <a:p>
            <a:pPr algn="just" rtl="1">
              <a:lnSpc>
                <a:spcPct val="150000"/>
              </a:lnSpc>
            </a:pPr>
            <a:r>
              <a:rPr lang="ar-SY" sz="2200" dirty="0">
                <a:solidFill>
                  <a:schemeClr val="tx1"/>
                </a:solidFill>
              </a:rPr>
              <a:t>تم الطلب من المتسابقين القيام بتصوير فيديو لا تتجاوز مدته </a:t>
            </a:r>
            <a:r>
              <a:rPr lang="en-US" sz="2200" dirty="0">
                <a:solidFill>
                  <a:schemeClr val="tx1"/>
                </a:solidFill>
              </a:rPr>
              <a:t>60</a:t>
            </a:r>
            <a:r>
              <a:rPr lang="ar-SY" sz="2200" dirty="0">
                <a:solidFill>
                  <a:schemeClr val="tx1"/>
                </a:solidFill>
              </a:rPr>
              <a:t> ثانية وأن يكون باللغة الإنجليزية، ويشرحون فيه سبب كونهم الشخص الأنسب للوظيفة ومدى معرفتهم بجزر الحاجز المرجاني. والقيام بمشاركة الفيديو على منصة </a:t>
            </a:r>
            <a:r>
              <a:rPr lang="en-US" sz="2200" dirty="0">
                <a:solidFill>
                  <a:schemeClr val="tx1"/>
                </a:solidFill>
              </a:rPr>
              <a:t>YouTube</a:t>
            </a:r>
            <a:r>
              <a:rPr lang="ar-SY" sz="2200" dirty="0">
                <a:solidFill>
                  <a:schemeClr val="tx1"/>
                </a:solidFill>
              </a:rPr>
              <a:t> وبحيث يكون فيديو علني ويتم تقييمه من قبل الجمهور ومن قبل هيئة السياحة وعلى أساسه يتم الاختيار.</a:t>
            </a:r>
          </a:p>
          <a:p>
            <a:pPr algn="just" rtl="1">
              <a:lnSpc>
                <a:spcPct val="150000"/>
              </a:lnSpc>
            </a:pPr>
            <a:r>
              <a:rPr lang="ar-SY" sz="2200" dirty="0">
                <a:solidFill>
                  <a:schemeClr val="tx1"/>
                </a:solidFill>
              </a:rPr>
              <a:t>كانت مهام الوظيفة نشر الصور ومقاطع الفيديو وكتابة المقالات والتدوينات حول الجزر المرجانية وقضاء الأوقات الممتعة فيها.</a:t>
            </a:r>
          </a:p>
          <a:p>
            <a:pPr algn="just" rtl="1">
              <a:lnSpc>
                <a:spcPct val="150000"/>
              </a:lnSpc>
            </a:pPr>
            <a:r>
              <a:rPr lang="ar-SY" sz="2200" dirty="0">
                <a:solidFill>
                  <a:schemeClr val="tx1"/>
                </a:solidFill>
              </a:rPr>
              <a:t>بالإضافة إلى إنشاء مذكرات وألبومات صور لزيارة لجزر الحاجز المرجاني لا يمكن نسيانها وذلك خلال إقامة الفائز لمدة 6 شهور فيها حيث كانت متطلبات الوظيفة سهلة وبسيطة وممتعة في آن واحد.</a:t>
            </a:r>
          </a:p>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A467CFEA-D445-A0DC-07B6-F17CFC9233EC}"/>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BFB6B6BF-B1CC-9E85-8A7D-8ADA34A9580E}"/>
              </a:ext>
            </a:extLst>
          </p:cNvPr>
          <p:cNvSpPr txBox="1"/>
          <p:nvPr/>
        </p:nvSpPr>
        <p:spPr>
          <a:xfrm>
            <a:off x="7248524" y="1911096"/>
            <a:ext cx="4464939" cy="537391"/>
          </a:xfrm>
          <a:prstGeom prst="rect">
            <a:avLst/>
          </a:prstGeom>
          <a:noFill/>
        </p:spPr>
        <p:txBody>
          <a:bodyPr wrap="square" rtlCol="1">
            <a:spAutoFit/>
          </a:bodyPr>
          <a:lstStyle/>
          <a:p>
            <a:pPr algn="just" rtl="1">
              <a:lnSpc>
                <a:spcPct val="150000"/>
              </a:lnSpc>
            </a:pPr>
            <a:endParaRPr lang="ar-SY" sz="2200" dirty="0"/>
          </a:p>
        </p:txBody>
      </p:sp>
      <p:sp>
        <p:nvSpPr>
          <p:cNvPr id="3" name="مربع نص 2">
            <a:extLst>
              <a:ext uri="{FF2B5EF4-FFF2-40B4-BE49-F238E27FC236}">
                <a16:creationId xmlns:a16="http://schemas.microsoft.com/office/drawing/2014/main" id="{645063C8-2DD0-8AB8-C842-04C51ACF1CF4}"/>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spTree>
    <p:extLst>
      <p:ext uri="{BB962C8B-B14F-4D97-AF65-F5344CB8AC3E}">
        <p14:creationId xmlns:p14="http://schemas.microsoft.com/office/powerpoint/2010/main" val="3056866995"/>
      </p:ext>
    </p:extLst>
  </p:cSld>
  <p:clrMapOvr>
    <a:masterClrMapping/>
  </p:clrMapOvr>
  <mc:AlternateContent xmlns:mc="http://schemas.openxmlformats.org/markup-compatibility/2006" xmlns:p14="http://schemas.microsoft.com/office/powerpoint/2010/main">
    <mc:Choice Requires="p14">
      <p:transition spd="slow" p14:dur="2000" advTm="129719"/>
    </mc:Choice>
    <mc:Fallback xmlns="">
      <p:transition spd="slow" advTm="12971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3D6A6-03F7-D547-478C-91982942E5D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9A32B47-9BCB-3DC3-33E4-D9FB1A583A8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DD783C5-796B-A7C2-DFF8-3C9EBD41A1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B7C01CAE-AE8F-BF24-5CAE-ECB7E8788B80}"/>
              </a:ext>
            </a:extLst>
          </p:cNvPr>
          <p:cNvSpPr txBox="1"/>
          <p:nvPr/>
        </p:nvSpPr>
        <p:spPr>
          <a:xfrm>
            <a:off x="673670" y="99836"/>
            <a:ext cx="9275874" cy="1631216"/>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ar-SY" sz="3200" b="1" dirty="0">
                <a:solidFill>
                  <a:srgbClr val="00AEEF"/>
                </a:solidFill>
              </a:rPr>
              <a:t> </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الموقع الالكتروني </a:t>
            </a:r>
            <a:r>
              <a:rPr lang="en-US" sz="3200" b="1" dirty="0">
                <a:solidFill>
                  <a:srgbClr val="00AEEF"/>
                </a:solidFill>
              </a:rPr>
              <a:t>Queensland</a:t>
            </a:r>
          </a:p>
          <a:p>
            <a:pPr algn="ctr" rtl="1"/>
            <a:r>
              <a:rPr lang="en-US" b="1" dirty="0">
                <a:solidFill>
                  <a:srgbClr val="00AEEF"/>
                </a:solidFill>
                <a:hlinkClick r:id="rId4"/>
              </a:rPr>
              <a:t>https://www.queensland.com/au/en/places-to-see/experiences/great-barrier-reef?redirect=islandreefjob.com</a:t>
            </a:r>
            <a:endParaRPr lang="en-US" b="1" dirty="0">
              <a:solidFill>
                <a:srgbClr val="00AEEF"/>
              </a:solidFill>
            </a:endParaRPr>
          </a:p>
        </p:txBody>
      </p:sp>
      <p:sp>
        <p:nvSpPr>
          <p:cNvPr id="2" name="مربع نص 1">
            <a:extLst>
              <a:ext uri="{FF2B5EF4-FFF2-40B4-BE49-F238E27FC236}">
                <a16:creationId xmlns:a16="http://schemas.microsoft.com/office/drawing/2014/main" id="{4190F709-16E2-9533-605C-6BF808F6744F}"/>
              </a:ext>
            </a:extLst>
          </p:cNvPr>
          <p:cNvSpPr txBox="1"/>
          <p:nvPr/>
        </p:nvSpPr>
        <p:spPr>
          <a:xfrm>
            <a:off x="7248524" y="1911096"/>
            <a:ext cx="4464939" cy="537391"/>
          </a:xfrm>
          <a:prstGeom prst="rect">
            <a:avLst/>
          </a:prstGeom>
          <a:noFill/>
        </p:spPr>
        <p:txBody>
          <a:bodyPr wrap="square" rtlCol="1">
            <a:spAutoFit/>
          </a:bodyPr>
          <a:lstStyle/>
          <a:p>
            <a:pPr algn="just" rtl="1">
              <a:lnSpc>
                <a:spcPct val="150000"/>
              </a:lnSpc>
            </a:pPr>
            <a:endParaRPr lang="ar-SY" sz="2200" dirty="0"/>
          </a:p>
        </p:txBody>
      </p:sp>
      <p:pic>
        <p:nvPicPr>
          <p:cNvPr id="13" name="صورة 12">
            <a:extLst>
              <a:ext uri="{FF2B5EF4-FFF2-40B4-BE49-F238E27FC236}">
                <a16:creationId xmlns:a16="http://schemas.microsoft.com/office/drawing/2014/main" id="{3F66BA6F-C48C-1EEC-1303-F73D1F125ADB}"/>
              </a:ext>
            </a:extLst>
          </p:cNvPr>
          <p:cNvPicPr>
            <a:picLocks noChangeAspect="1"/>
          </p:cNvPicPr>
          <p:nvPr/>
        </p:nvPicPr>
        <p:blipFill>
          <a:blip r:embed="rId5"/>
          <a:stretch>
            <a:fillRect/>
          </a:stretch>
        </p:blipFill>
        <p:spPr>
          <a:xfrm>
            <a:off x="478538" y="1865225"/>
            <a:ext cx="10781666" cy="4992775"/>
          </a:xfrm>
          <a:prstGeom prst="rect">
            <a:avLst/>
          </a:prstGeom>
        </p:spPr>
      </p:pic>
    </p:spTree>
    <p:extLst>
      <p:ext uri="{BB962C8B-B14F-4D97-AF65-F5344CB8AC3E}">
        <p14:creationId xmlns:p14="http://schemas.microsoft.com/office/powerpoint/2010/main" val="2998384063"/>
      </p:ext>
    </p:extLst>
  </p:cSld>
  <p:clrMapOvr>
    <a:masterClrMapping/>
  </p:clrMapOvr>
  <mc:AlternateContent xmlns:mc="http://schemas.openxmlformats.org/markup-compatibility/2006" xmlns:p14="http://schemas.microsoft.com/office/powerpoint/2010/main">
    <mc:Choice Requires="p14">
      <p:transition spd="slow" p14:dur="2000" advTm="41000"/>
    </mc:Choice>
    <mc:Fallback xmlns="">
      <p:transition spd="slow" advTm="41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41241-0C12-4B0C-A588-A8A8CAD9E24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854EEBE-DD31-6D63-E6FB-8C6507888AC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6F95C76-E944-714C-7AF6-097441791E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75AFF885-1A60-DED8-905A-623CBA8C12FE}"/>
              </a:ext>
            </a:extLst>
          </p:cNvPr>
          <p:cNvSpPr txBox="1"/>
          <p:nvPr/>
        </p:nvSpPr>
        <p:spPr>
          <a:xfrm>
            <a:off x="673670" y="99836"/>
            <a:ext cx="9275874"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p>
          <a:p>
            <a:pPr algn="ctr" rtl="1"/>
            <a:r>
              <a:rPr lang="ar-SY" sz="3200" b="1" dirty="0">
                <a:solidFill>
                  <a:srgbClr val="00AEEF"/>
                </a:solidFill>
              </a:rPr>
              <a:t>فيديو الفائز </a:t>
            </a:r>
            <a:r>
              <a:rPr lang="en-US" sz="3200" b="1" dirty="0">
                <a:solidFill>
                  <a:srgbClr val="00AEEF"/>
                </a:solidFill>
              </a:rPr>
              <a:t>Ben Southall</a:t>
            </a:r>
          </a:p>
        </p:txBody>
      </p:sp>
      <p:sp>
        <p:nvSpPr>
          <p:cNvPr id="2" name="مربع نص 1">
            <a:extLst>
              <a:ext uri="{FF2B5EF4-FFF2-40B4-BE49-F238E27FC236}">
                <a16:creationId xmlns:a16="http://schemas.microsoft.com/office/drawing/2014/main" id="{245645D1-6152-0345-F1BD-DCC0D454BB15}"/>
              </a:ext>
            </a:extLst>
          </p:cNvPr>
          <p:cNvSpPr txBox="1"/>
          <p:nvPr/>
        </p:nvSpPr>
        <p:spPr>
          <a:xfrm>
            <a:off x="7248524" y="1911096"/>
            <a:ext cx="4464939" cy="537391"/>
          </a:xfrm>
          <a:prstGeom prst="rect">
            <a:avLst/>
          </a:prstGeom>
          <a:noFill/>
        </p:spPr>
        <p:txBody>
          <a:bodyPr wrap="square" rtlCol="1">
            <a:spAutoFit/>
          </a:bodyPr>
          <a:lstStyle/>
          <a:p>
            <a:pPr algn="just" rtl="1">
              <a:lnSpc>
                <a:spcPct val="150000"/>
              </a:lnSpc>
            </a:pPr>
            <a:endParaRPr lang="ar-SY" sz="2200" dirty="0"/>
          </a:p>
        </p:txBody>
      </p:sp>
      <p:sp>
        <p:nvSpPr>
          <p:cNvPr id="4" name="مستطيل مستدير الزوايا 4">
            <a:extLst>
              <a:ext uri="{FF2B5EF4-FFF2-40B4-BE49-F238E27FC236}">
                <a16:creationId xmlns:a16="http://schemas.microsoft.com/office/drawing/2014/main" id="{83F89511-703F-86E5-707B-25CB9E2D7C86}"/>
              </a:ext>
            </a:extLst>
          </p:cNvPr>
          <p:cNvSpPr/>
          <p:nvPr/>
        </p:nvSpPr>
        <p:spPr>
          <a:xfrm>
            <a:off x="4212021" y="1321803"/>
            <a:ext cx="7979979" cy="543636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b="1" dirty="0">
                <a:solidFill>
                  <a:schemeClr val="tx1"/>
                </a:solidFill>
              </a:rPr>
              <a:t>فيديو </a:t>
            </a:r>
            <a:r>
              <a:rPr lang="en-US" sz="2200" b="1" dirty="0">
                <a:solidFill>
                  <a:schemeClr val="tx1"/>
                </a:solidFill>
              </a:rPr>
              <a:t>Ben Southall</a:t>
            </a:r>
            <a:endParaRPr lang="ar-SY" sz="2200" b="1" dirty="0">
              <a:solidFill>
                <a:schemeClr val="tx1"/>
              </a:solidFill>
            </a:endParaRPr>
          </a:p>
          <a:p>
            <a:pPr algn="just" rtl="1">
              <a:lnSpc>
                <a:spcPct val="150000"/>
              </a:lnSpc>
            </a:pPr>
            <a:r>
              <a:rPr lang="ar-SY" sz="2200" dirty="0">
                <a:solidFill>
                  <a:schemeClr val="tx1"/>
                </a:solidFill>
              </a:rPr>
              <a:t>تم تصوير الفيديو في </a:t>
            </a:r>
            <a:r>
              <a:rPr lang="ar-SY" sz="2200" dirty="0" err="1">
                <a:solidFill>
                  <a:schemeClr val="tx1"/>
                </a:solidFill>
              </a:rPr>
              <a:t>هامبشاير</a:t>
            </a:r>
            <a:r>
              <a:rPr lang="ar-SY" sz="2200" dirty="0">
                <a:solidFill>
                  <a:schemeClr val="tx1"/>
                </a:solidFill>
              </a:rPr>
              <a:t> في  المملكة المتحدة، وليس في أستراليا حيث تم استخدم كاميرا مدمجة صغيرة وتم تصويره وهو يقفز في بركة مياه متجمدة في يوم شتوي بريطاني ليُظهر روحه الحماسية وقدرته على التحمل. استعرض ضمن الفيديو خلال </a:t>
            </a:r>
            <a:r>
              <a:rPr lang="en-US" sz="2200" dirty="0">
                <a:solidFill>
                  <a:schemeClr val="tx1"/>
                </a:solidFill>
              </a:rPr>
              <a:t>60</a:t>
            </a:r>
            <a:r>
              <a:rPr lang="ar-SY" sz="2200" dirty="0">
                <a:solidFill>
                  <a:schemeClr val="tx1"/>
                </a:solidFill>
              </a:rPr>
              <a:t> ثانية تجاربه السابقة مثل ركوب النعام، والجري في الماراثونات، والتخييم في أفريقيا، واصفاً نفسه بأنه "شخص مغامر ومجنون بالطاقة".</a:t>
            </a:r>
          </a:p>
          <a:p>
            <a:pPr algn="just" rtl="1">
              <a:lnSpc>
                <a:spcPct val="150000"/>
              </a:lnSpc>
            </a:pPr>
            <a:r>
              <a:rPr lang="ar-SY" sz="2200" dirty="0">
                <a:solidFill>
                  <a:schemeClr val="tx1"/>
                </a:solidFill>
              </a:rPr>
              <a:t>كان هدف </a:t>
            </a:r>
            <a:r>
              <a:rPr lang="en-US" sz="2200" dirty="0">
                <a:solidFill>
                  <a:schemeClr val="tx1"/>
                </a:solidFill>
              </a:rPr>
              <a:t>Ben </a:t>
            </a:r>
            <a:r>
              <a:rPr lang="ar-SY" sz="2200" dirty="0">
                <a:solidFill>
                  <a:schemeClr val="tx1"/>
                </a:solidFill>
              </a:rPr>
              <a:t>  من الفيديو إثبات الإبداع والقدرة على التواصل، وهو ما نجح فيه من خلال دمج روح الفكاهة مع خلفيته العلمية والعملية في السياحة وتجاربه السياحية السابقة ومن خلال ذلك أثبت قدرته على شغل هذه الوظيفة وقد نجح بالفعل بالفوز بالوظيفة من ضمن </a:t>
            </a:r>
            <a:r>
              <a:rPr lang="en-US" sz="2200" dirty="0">
                <a:solidFill>
                  <a:schemeClr val="tx1"/>
                </a:solidFill>
              </a:rPr>
              <a:t>35000</a:t>
            </a:r>
            <a:r>
              <a:rPr lang="ar-SY" sz="2200" dirty="0">
                <a:solidFill>
                  <a:schemeClr val="tx1"/>
                </a:solidFill>
              </a:rPr>
              <a:t> متسابق. </a:t>
            </a:r>
          </a:p>
        </p:txBody>
      </p:sp>
      <p:pic>
        <p:nvPicPr>
          <p:cNvPr id="5" name="صورة 4">
            <a:extLst>
              <a:ext uri="{FF2B5EF4-FFF2-40B4-BE49-F238E27FC236}">
                <a16:creationId xmlns:a16="http://schemas.microsoft.com/office/drawing/2014/main" id="{BC85BB98-B3F0-1AE1-0952-D0134C155B59}"/>
              </a:ext>
            </a:extLst>
          </p:cNvPr>
          <p:cNvPicPr>
            <a:picLocks noChangeAspect="1"/>
          </p:cNvPicPr>
          <p:nvPr/>
        </p:nvPicPr>
        <p:blipFill>
          <a:blip r:embed="rId4"/>
          <a:stretch>
            <a:fillRect/>
          </a:stretch>
        </p:blipFill>
        <p:spPr>
          <a:xfrm>
            <a:off x="0" y="2780019"/>
            <a:ext cx="4060901" cy="2753460"/>
          </a:xfrm>
          <a:prstGeom prst="rect">
            <a:avLst/>
          </a:prstGeom>
        </p:spPr>
      </p:pic>
    </p:spTree>
    <p:extLst>
      <p:ext uri="{BB962C8B-B14F-4D97-AF65-F5344CB8AC3E}">
        <p14:creationId xmlns:p14="http://schemas.microsoft.com/office/powerpoint/2010/main" val="3945390622"/>
      </p:ext>
    </p:extLst>
  </p:cSld>
  <p:clrMapOvr>
    <a:masterClrMapping/>
  </p:clrMapOvr>
  <mc:AlternateContent xmlns:mc="http://schemas.openxmlformats.org/markup-compatibility/2006" xmlns:p14="http://schemas.microsoft.com/office/powerpoint/2010/main">
    <mc:Choice Requires="p14">
      <p:transition spd="slow" p14:dur="2000" advTm="164370"/>
    </mc:Choice>
    <mc:Fallback xmlns="">
      <p:transition spd="slow" advTm="1643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CAF1C-AFD4-5253-28DA-31300D64CFE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0BB669B-516A-2E9B-C4B9-72E23045C1E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B7D75B9-5B2B-F3DE-003D-999CC790BB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4C8377E8-8D45-DBE8-8D20-23347D6F494A}"/>
              </a:ext>
            </a:extLst>
          </p:cNvPr>
          <p:cNvSpPr/>
          <p:nvPr/>
        </p:nvSpPr>
        <p:spPr>
          <a:xfrm>
            <a:off x="5365752" y="1404257"/>
            <a:ext cx="6826248" cy="535390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أهداف الحملة التسويقية الفيروسية:</a:t>
            </a:r>
          </a:p>
          <a:p>
            <a:pPr algn="r" rtl="1">
              <a:lnSpc>
                <a:spcPct val="150000"/>
              </a:lnSpc>
            </a:pPr>
            <a:r>
              <a:rPr lang="ar-SY" sz="2200" dirty="0">
                <a:solidFill>
                  <a:schemeClr val="tx1"/>
                </a:solidFill>
              </a:rPr>
              <a:t>-الترويج لجزر الحاجز المرجاني كوجهة سياحية عالمية بميزانية تسويقية محدودة. </a:t>
            </a:r>
          </a:p>
          <a:p>
            <a:pPr algn="r" rtl="1">
              <a:lnSpc>
                <a:spcPct val="150000"/>
              </a:lnSpc>
            </a:pPr>
            <a:r>
              <a:rPr lang="ar-SY" sz="2200" dirty="0">
                <a:solidFill>
                  <a:schemeClr val="tx1"/>
                </a:solidFill>
              </a:rPr>
              <a:t>-خلق الوعي لدى الجمهور بالحاجز المرجاني كوجهة سياحية عالمية.</a:t>
            </a:r>
          </a:p>
          <a:p>
            <a:pPr algn="r" rtl="1">
              <a:lnSpc>
                <a:spcPct val="150000"/>
              </a:lnSpc>
            </a:pPr>
            <a:r>
              <a:rPr lang="ar-SY" sz="2200" dirty="0">
                <a:solidFill>
                  <a:schemeClr val="tx1"/>
                </a:solidFill>
              </a:rPr>
              <a:t>-جذب سياح جدد لتجربة السياحة في جزء الحاجز المرجاني في </a:t>
            </a:r>
            <a:r>
              <a:rPr lang="ar-SY" sz="2200" dirty="0" err="1">
                <a:solidFill>
                  <a:schemeClr val="tx1"/>
                </a:solidFill>
              </a:rPr>
              <a:t>كونيزلاند</a:t>
            </a:r>
            <a:r>
              <a:rPr lang="ar-SY" sz="2200" dirty="0">
                <a:solidFill>
                  <a:schemeClr val="tx1"/>
                </a:solidFill>
              </a:rPr>
              <a:t> </a:t>
            </a:r>
          </a:p>
          <a:p>
            <a:pPr algn="r" rtl="1">
              <a:lnSpc>
                <a:spcPct val="150000"/>
              </a:lnSpc>
            </a:pPr>
            <a:r>
              <a:rPr lang="ar-SY" sz="2200" dirty="0">
                <a:solidFill>
                  <a:schemeClr val="tx1"/>
                </a:solidFill>
              </a:rPr>
              <a:t>-خلق اهتمام إعلامي بجزر الحاجز المرجاني </a:t>
            </a:r>
          </a:p>
          <a:p>
            <a:pPr algn="r" rtl="1">
              <a:lnSpc>
                <a:spcPct val="150000"/>
              </a:lnSpc>
            </a:pPr>
            <a:r>
              <a:rPr lang="ar-SY" sz="2200" b="1" dirty="0">
                <a:solidFill>
                  <a:schemeClr val="tx1"/>
                </a:solidFill>
              </a:rPr>
              <a:t>الميزانية:</a:t>
            </a:r>
          </a:p>
          <a:p>
            <a:pPr algn="r" rtl="1">
              <a:lnSpc>
                <a:spcPct val="150000"/>
              </a:lnSpc>
            </a:pPr>
            <a:r>
              <a:rPr lang="ar-SY" sz="2200" dirty="0">
                <a:solidFill>
                  <a:schemeClr val="tx1"/>
                </a:solidFill>
              </a:rPr>
              <a:t>-أنفقت هيئة السياحة في كوينز لاند بحدود مليون دولار أمريكي في هذه الحملة.</a:t>
            </a:r>
          </a:p>
        </p:txBody>
      </p:sp>
      <p:sp>
        <p:nvSpPr>
          <p:cNvPr id="8" name="مربع نص 7">
            <a:extLst>
              <a:ext uri="{FF2B5EF4-FFF2-40B4-BE49-F238E27FC236}">
                <a16:creationId xmlns:a16="http://schemas.microsoft.com/office/drawing/2014/main" id="{D4CA8BB7-FFA2-93F3-5061-CEC8048BA328}"/>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4A4ABFF0-A47D-06EB-E14A-A1261E9F1DFA}"/>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pic>
        <p:nvPicPr>
          <p:cNvPr id="4" name="صورة 3">
            <a:extLst>
              <a:ext uri="{FF2B5EF4-FFF2-40B4-BE49-F238E27FC236}">
                <a16:creationId xmlns:a16="http://schemas.microsoft.com/office/drawing/2014/main" id="{4A216817-900C-28AF-15CC-C2701CF133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424038"/>
            <a:ext cx="5327746" cy="3335632"/>
          </a:xfrm>
          <a:prstGeom prst="rect">
            <a:avLst/>
          </a:prstGeom>
        </p:spPr>
      </p:pic>
    </p:spTree>
    <p:extLst>
      <p:ext uri="{BB962C8B-B14F-4D97-AF65-F5344CB8AC3E}">
        <p14:creationId xmlns:p14="http://schemas.microsoft.com/office/powerpoint/2010/main" val="2042609642"/>
      </p:ext>
    </p:extLst>
  </p:cSld>
  <p:clrMapOvr>
    <a:masterClrMapping/>
  </p:clrMapOvr>
  <mc:AlternateContent xmlns:mc="http://schemas.openxmlformats.org/markup-compatibility/2006" xmlns:p14="http://schemas.microsoft.com/office/powerpoint/2010/main">
    <mc:Choice Requires="p14">
      <p:transition spd="slow" p14:dur="2000" advTm="208796"/>
    </mc:Choice>
    <mc:Fallback xmlns="">
      <p:transition spd="slow" advTm="20879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4B5F9-5195-7095-3A37-8F342A5E155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B731E92-D36A-9CB6-BB0F-42AC2228EE4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8A6C65C-4561-32DB-85E1-305E243480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FBFA4ED-4F0D-9440-6863-0DE60F881F12}"/>
              </a:ext>
            </a:extLst>
          </p:cNvPr>
          <p:cNvSpPr/>
          <p:nvPr/>
        </p:nvSpPr>
        <p:spPr>
          <a:xfrm>
            <a:off x="4974772" y="1030014"/>
            <a:ext cx="7217228" cy="572815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الاستراتيجية الفيروسية: </a:t>
            </a:r>
          </a:p>
          <a:p>
            <a:pPr algn="just" rtl="1">
              <a:lnSpc>
                <a:spcPct val="150000"/>
              </a:lnSpc>
            </a:pPr>
            <a:r>
              <a:rPr lang="ar-SY" sz="2200" dirty="0">
                <a:solidFill>
                  <a:schemeClr val="tx1"/>
                </a:solidFill>
              </a:rPr>
              <a:t>-تم الاعتماد على نوعين من استراتيجيات التسويق الفيروسي في هذه الحملة وهما استراتيجية الإثارة </a:t>
            </a:r>
            <a:r>
              <a:rPr lang="en-US" sz="2200" dirty="0">
                <a:solidFill>
                  <a:schemeClr val="tx1"/>
                </a:solidFill>
              </a:rPr>
              <a:t>Excitement Strategy</a:t>
            </a:r>
            <a:r>
              <a:rPr lang="ar-SY" sz="2200" dirty="0">
                <a:solidFill>
                  <a:schemeClr val="tx1"/>
                </a:solidFill>
              </a:rPr>
              <a:t> من خلال خلق مشاعر الحماس للفوز بالوظيفة الكبيرة براتب </a:t>
            </a:r>
            <a:r>
              <a:rPr lang="en-US" sz="2200" dirty="0">
                <a:solidFill>
                  <a:schemeClr val="tx1"/>
                </a:solidFill>
              </a:rPr>
              <a:t>70</a:t>
            </a:r>
            <a:r>
              <a:rPr lang="ar-SY" sz="2200" dirty="0">
                <a:solidFill>
                  <a:schemeClr val="tx1"/>
                </a:solidFill>
              </a:rPr>
              <a:t> ألف جنيه أسترليني والتي لا يمكن إيجادها في مكان آخر والاستمتاع بالأجواء الخيالية في هذه الجزيرة لمدة 6 أشهر، وكذلك استراتيجية المحاكاة </a:t>
            </a:r>
            <a:r>
              <a:rPr lang="en-US" sz="2200" dirty="0">
                <a:solidFill>
                  <a:schemeClr val="tx1"/>
                </a:solidFill>
              </a:rPr>
              <a:t>Simulation Strategy</a:t>
            </a:r>
            <a:r>
              <a:rPr lang="ar-SY" sz="2200" dirty="0">
                <a:solidFill>
                  <a:schemeClr val="tx1"/>
                </a:solidFill>
              </a:rPr>
              <a:t> من خلال تصوير  فيديو يتم عرض تجارب سياحية ويتكلم فيه المرشح عن إمكانياته في شغل الوظيفة الشاغرة. وهذه المسابقة بمثابة تحدي </a:t>
            </a:r>
            <a:r>
              <a:rPr lang="en-US" sz="2200" dirty="0">
                <a:solidFill>
                  <a:schemeClr val="tx1"/>
                </a:solidFill>
              </a:rPr>
              <a:t>Challenge</a:t>
            </a:r>
            <a:r>
              <a:rPr lang="ar-SY" sz="2200" dirty="0">
                <a:solidFill>
                  <a:schemeClr val="tx1"/>
                </a:solidFill>
              </a:rPr>
              <a:t> يشارك به المتسابقون من خلال محاكاة السلوك المطلوب وهو تصوير فيديو يثبت الخبرة العملية في السياحة والقدرة على شغل الوظيفة. </a:t>
            </a:r>
          </a:p>
        </p:txBody>
      </p:sp>
      <p:sp>
        <p:nvSpPr>
          <p:cNvPr id="8" name="مربع نص 7">
            <a:extLst>
              <a:ext uri="{FF2B5EF4-FFF2-40B4-BE49-F238E27FC236}">
                <a16:creationId xmlns:a16="http://schemas.microsoft.com/office/drawing/2014/main" id="{7CD0DB99-5ABE-6784-9A83-8ACCB0E1C1B7}"/>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04123873-774C-7AF7-8007-9F0CF3C79B08}"/>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pic>
        <p:nvPicPr>
          <p:cNvPr id="4" name="صورة 3">
            <a:extLst>
              <a:ext uri="{FF2B5EF4-FFF2-40B4-BE49-F238E27FC236}">
                <a16:creationId xmlns:a16="http://schemas.microsoft.com/office/drawing/2014/main" id="{6BB6236B-2CF8-5AA2-E9D7-000EBAE485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110" y="1625334"/>
            <a:ext cx="4561114" cy="4540842"/>
          </a:xfrm>
          <a:prstGeom prst="rect">
            <a:avLst/>
          </a:prstGeom>
        </p:spPr>
      </p:pic>
    </p:spTree>
    <p:extLst>
      <p:ext uri="{BB962C8B-B14F-4D97-AF65-F5344CB8AC3E}">
        <p14:creationId xmlns:p14="http://schemas.microsoft.com/office/powerpoint/2010/main" val="2909568878"/>
      </p:ext>
    </p:extLst>
  </p:cSld>
  <p:clrMapOvr>
    <a:masterClrMapping/>
  </p:clrMapOvr>
  <mc:AlternateContent xmlns:mc="http://schemas.openxmlformats.org/markup-compatibility/2006" xmlns:p14="http://schemas.microsoft.com/office/powerpoint/2010/main">
    <mc:Choice Requires="p14">
      <p:transition spd="slow" p14:dur="2000" advTm="167172"/>
    </mc:Choice>
    <mc:Fallback xmlns="">
      <p:transition spd="slow" advTm="1671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662C0-8E92-B6F8-6949-F661DD87E13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FB8D3D1-E163-1BDC-86D2-21B28D736B0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A623094-F2F1-07E2-23A0-AAACFC68C0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9A53DE3-C01D-F9BF-7E06-205FC7A980AE}"/>
              </a:ext>
            </a:extLst>
          </p:cNvPr>
          <p:cNvSpPr/>
          <p:nvPr/>
        </p:nvSpPr>
        <p:spPr>
          <a:xfrm>
            <a:off x="267226" y="1881446"/>
            <a:ext cx="11657547" cy="434340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الاستراتيجية الفيروسية والمحفزات </a:t>
            </a:r>
            <a:r>
              <a:rPr lang="en-US" sz="2200" b="1" dirty="0">
                <a:solidFill>
                  <a:schemeClr val="tx1"/>
                </a:solidFill>
              </a:rPr>
              <a:t>Trigeers</a:t>
            </a:r>
            <a:r>
              <a:rPr lang="ar-SY" sz="2200" b="1" dirty="0">
                <a:solidFill>
                  <a:schemeClr val="tx1"/>
                </a:solidFill>
              </a:rPr>
              <a:t>:</a:t>
            </a:r>
          </a:p>
          <a:p>
            <a:pPr algn="r" rtl="1">
              <a:lnSpc>
                <a:spcPct val="150000"/>
              </a:lnSpc>
            </a:pPr>
            <a:r>
              <a:rPr lang="ar-SY" sz="2200" b="1" dirty="0">
                <a:solidFill>
                  <a:schemeClr val="tx1"/>
                </a:solidFill>
              </a:rPr>
              <a:t>استراتيجية الإثارة:</a:t>
            </a:r>
          </a:p>
          <a:p>
            <a:pPr algn="r" rtl="1">
              <a:lnSpc>
                <a:spcPct val="150000"/>
              </a:lnSpc>
            </a:pPr>
            <a:r>
              <a:rPr lang="ar-SY" sz="2200" dirty="0">
                <a:solidFill>
                  <a:schemeClr val="tx1"/>
                </a:solidFill>
              </a:rPr>
              <a:t>المحفز العاطفي: اعتمدت الحملة على إثارة مشاعر الدهشة والأمل والحماس الشديد للحصول على وظيفة الأحلام في مكان استوائي ساحر.</a:t>
            </a:r>
          </a:p>
          <a:p>
            <a:pPr algn="r" rtl="1">
              <a:lnSpc>
                <a:spcPct val="150000"/>
              </a:lnSpc>
            </a:pPr>
            <a:r>
              <a:rPr lang="ar-SY" sz="2200" dirty="0">
                <a:solidFill>
                  <a:schemeClr val="tx1"/>
                </a:solidFill>
              </a:rPr>
              <a:t>قوة القصة: القصة كانت غير عادية (راتب ضخم مقابل العيش في جزيرة) مما دفع الناس لمشاركتها بدافع الحماس لنشر خبر يبدو مستحيلاً ولكنه حقيقي.</a:t>
            </a:r>
          </a:p>
          <a:p>
            <a:pPr algn="r" rtl="1">
              <a:lnSpc>
                <a:spcPct val="150000"/>
              </a:lnSpc>
            </a:pPr>
            <a:r>
              <a:rPr lang="ar-SY" sz="2200" dirty="0">
                <a:solidFill>
                  <a:schemeClr val="tx1"/>
                </a:solidFill>
              </a:rPr>
              <a:t>المشاركة الطوعية: في هذه الاستراتيجية، ينشر المستخدم المحتوى لأنه يشعر بالإثارة تجاهه، وليس لأنه مجبر تقنياً.</a:t>
            </a:r>
          </a:p>
          <a:p>
            <a:pPr algn="r" rtl="1">
              <a:lnSpc>
                <a:spcPct val="150000"/>
              </a:lnSpc>
            </a:pPr>
            <a:endParaRPr lang="ar-SY" sz="2200" b="1" dirty="0">
              <a:solidFill>
                <a:schemeClr val="tx1"/>
              </a:solidFill>
            </a:endParaRPr>
          </a:p>
        </p:txBody>
      </p:sp>
      <p:sp>
        <p:nvSpPr>
          <p:cNvPr id="8" name="مربع نص 7">
            <a:extLst>
              <a:ext uri="{FF2B5EF4-FFF2-40B4-BE49-F238E27FC236}">
                <a16:creationId xmlns:a16="http://schemas.microsoft.com/office/drawing/2014/main" id="{F9340EEF-C34F-BBA3-79D6-0C35845E4375}"/>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1BB27C54-5BFB-3760-3E8A-56D77CF28B69}"/>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spTree>
    <p:extLst>
      <p:ext uri="{BB962C8B-B14F-4D97-AF65-F5344CB8AC3E}">
        <p14:creationId xmlns:p14="http://schemas.microsoft.com/office/powerpoint/2010/main" val="3394021411"/>
      </p:ext>
    </p:extLst>
  </p:cSld>
  <p:clrMapOvr>
    <a:masterClrMapping/>
  </p:clrMapOvr>
  <mc:AlternateContent xmlns:mc="http://schemas.openxmlformats.org/markup-compatibility/2006" xmlns:p14="http://schemas.microsoft.com/office/powerpoint/2010/main">
    <mc:Choice Requires="p14">
      <p:transition spd="slow" p14:dur="2000" advTm="278770"/>
    </mc:Choice>
    <mc:Fallback xmlns="">
      <p:transition spd="slow" advTm="27877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DF89A-A648-4EB9-51F9-BF4D1631E04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7DA9C19-9664-9BF2-C0F8-00D23AE6AC5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FABD9CB-D10F-65CD-E427-CC7DD4731D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0FEF6B43-A649-D03F-9A52-3823240667BE}"/>
              </a:ext>
            </a:extLst>
          </p:cNvPr>
          <p:cNvSpPr/>
          <p:nvPr/>
        </p:nvSpPr>
        <p:spPr>
          <a:xfrm>
            <a:off x="152400" y="1881446"/>
            <a:ext cx="11772373" cy="434340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 استراتيجية المحاكاة: </a:t>
            </a:r>
          </a:p>
          <a:p>
            <a:pPr algn="just" rtl="1">
              <a:lnSpc>
                <a:spcPct val="150000"/>
              </a:lnSpc>
            </a:pPr>
            <a:r>
              <a:rPr lang="ar-SY" sz="2200" dirty="0">
                <a:solidFill>
                  <a:schemeClr val="tx1"/>
                </a:solidFill>
              </a:rPr>
              <a:t>المحفز الفيروسي: العدوى السلوكية والدليل الاجتماعي </a:t>
            </a:r>
            <a:r>
              <a:rPr lang="en-US" sz="2200" dirty="0">
                <a:solidFill>
                  <a:schemeClr val="tx1"/>
                </a:solidFill>
              </a:rPr>
              <a:t>Social Proof</a:t>
            </a:r>
            <a:r>
              <a:rPr lang="ar-SY" sz="2200" dirty="0">
                <a:solidFill>
                  <a:schemeClr val="tx1"/>
                </a:solidFill>
              </a:rPr>
              <a:t>: عندما يرى الناس آلاف الأشخاص يتقدمون، فإنهم يميلون لتقليد هذا السلوك رغبةً في أن يكونوا جزءاً من هذا الحدث العالمي.</a:t>
            </a:r>
          </a:p>
          <a:p>
            <a:pPr algn="just" rtl="1">
              <a:lnSpc>
                <a:spcPct val="150000"/>
              </a:lnSpc>
            </a:pPr>
            <a:r>
              <a:rPr lang="ar-SY" sz="2200" dirty="0">
                <a:solidFill>
                  <a:schemeClr val="tx1"/>
                </a:solidFill>
              </a:rPr>
              <a:t>المحتوى المولّد بواسطة المستخدم </a:t>
            </a:r>
            <a:r>
              <a:rPr lang="en-US" sz="2200" dirty="0">
                <a:solidFill>
                  <a:schemeClr val="tx1"/>
                </a:solidFill>
              </a:rPr>
              <a:t>UGC)</a:t>
            </a:r>
            <a:r>
              <a:rPr lang="ar-SY" sz="2200" dirty="0">
                <a:solidFill>
                  <a:schemeClr val="tx1"/>
                </a:solidFill>
              </a:rPr>
              <a:t>) تم الطلب من المتقدمين تصوير فيديو مدته </a:t>
            </a:r>
            <a:r>
              <a:rPr lang="en-US" sz="2200" dirty="0">
                <a:solidFill>
                  <a:schemeClr val="tx1"/>
                </a:solidFill>
              </a:rPr>
              <a:t>60</a:t>
            </a:r>
            <a:r>
              <a:rPr lang="ar-SY" sz="2200" dirty="0">
                <a:solidFill>
                  <a:schemeClr val="tx1"/>
                </a:solidFill>
              </a:rPr>
              <a:t> ثانية. بمجرد أن بدأ البعض بنشر الفيديوهات الإبداعية الخاصة بهم، بدأ الآخرون بـ "محاكاتهم" والقيام بنفس الفعل للمنافسة فيما بينهم وأيضاً أصبح هناك ظاهرة</a:t>
            </a:r>
            <a:r>
              <a:rPr lang="en-US" sz="2200" dirty="0">
                <a:solidFill>
                  <a:schemeClr val="tx1"/>
                </a:solidFill>
              </a:rPr>
              <a:t>FOMO </a:t>
            </a:r>
            <a:r>
              <a:rPr lang="ar-SY" sz="2200" dirty="0">
                <a:solidFill>
                  <a:schemeClr val="tx1"/>
                </a:solidFill>
              </a:rPr>
              <a:t> (الخوف من تفويت الفرصة) من خلال عدم المشاركة في المسابقة وبالتالي احتمال عدم الفوز بهذه المسابقة الكبيرة والحصول على وظيفة الأحلام. </a:t>
            </a:r>
          </a:p>
          <a:p>
            <a:pPr algn="r" rtl="1">
              <a:lnSpc>
                <a:spcPct val="150000"/>
              </a:lnSpc>
            </a:pPr>
            <a:endParaRPr lang="ar-SY" sz="2200" b="1" dirty="0">
              <a:solidFill>
                <a:schemeClr val="tx1"/>
              </a:solidFill>
            </a:endParaRPr>
          </a:p>
        </p:txBody>
      </p:sp>
      <p:sp>
        <p:nvSpPr>
          <p:cNvPr id="8" name="مربع نص 7">
            <a:extLst>
              <a:ext uri="{FF2B5EF4-FFF2-40B4-BE49-F238E27FC236}">
                <a16:creationId xmlns:a16="http://schemas.microsoft.com/office/drawing/2014/main" id="{7B176216-283D-7B8E-7DD2-3598547C3C89}"/>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CFB41F03-1923-D664-42C6-5D63B819B541}"/>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spTree>
    <p:extLst>
      <p:ext uri="{BB962C8B-B14F-4D97-AF65-F5344CB8AC3E}">
        <p14:creationId xmlns:p14="http://schemas.microsoft.com/office/powerpoint/2010/main" val="3468882551"/>
      </p:ext>
    </p:extLst>
  </p:cSld>
  <p:clrMapOvr>
    <a:masterClrMapping/>
  </p:clrMapOvr>
  <mc:AlternateContent xmlns:mc="http://schemas.openxmlformats.org/markup-compatibility/2006" xmlns:p14="http://schemas.microsoft.com/office/powerpoint/2010/main">
    <mc:Choice Requires="p14">
      <p:transition spd="slow" p14:dur="2000" advTm="219328"/>
    </mc:Choice>
    <mc:Fallback xmlns="">
      <p:transition spd="slow" advTm="2193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77575-CA51-92A8-83A2-6ED822F51BC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0E7355B-BADB-717D-BDFC-7C69E55C998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A929653-440F-7462-3FA6-301C172F34A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DD678A25-A135-1044-7AD7-C761654C34AB}"/>
              </a:ext>
            </a:extLst>
          </p:cNvPr>
          <p:cNvSpPr/>
          <p:nvPr/>
        </p:nvSpPr>
        <p:spPr>
          <a:xfrm>
            <a:off x="6096000" y="1567542"/>
            <a:ext cx="5995385" cy="519062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أدوات </a:t>
            </a:r>
            <a:r>
              <a:rPr lang="ar-SY" sz="2200" b="1">
                <a:solidFill>
                  <a:schemeClr val="tx1"/>
                </a:solidFill>
              </a:rPr>
              <a:t>التسويق الفيروسي:</a:t>
            </a:r>
          </a:p>
          <a:p>
            <a:pPr algn="r" rtl="1">
              <a:lnSpc>
                <a:spcPct val="150000"/>
              </a:lnSpc>
            </a:pPr>
            <a:r>
              <a:rPr lang="ar-SY" sz="2200">
                <a:solidFill>
                  <a:schemeClr val="tx1"/>
                </a:solidFill>
              </a:rPr>
              <a:t>-تحدي </a:t>
            </a:r>
            <a:r>
              <a:rPr lang="en-US" sz="2200" dirty="0">
                <a:solidFill>
                  <a:schemeClr val="tx1"/>
                </a:solidFill>
              </a:rPr>
              <a:t>Challenge</a:t>
            </a:r>
            <a:r>
              <a:rPr lang="ar-SY" sz="2200" dirty="0">
                <a:solidFill>
                  <a:schemeClr val="tx1"/>
                </a:solidFill>
              </a:rPr>
              <a:t> يمثل فيديو يشارك المستخدمين فيه. </a:t>
            </a:r>
          </a:p>
          <a:p>
            <a:pPr algn="just" rtl="1">
              <a:lnSpc>
                <a:spcPct val="150000"/>
              </a:lnSpc>
            </a:pPr>
            <a:r>
              <a:rPr lang="ar-SY" sz="2200" dirty="0">
                <a:solidFill>
                  <a:schemeClr val="tx1"/>
                </a:solidFill>
              </a:rPr>
              <a:t>-المشاركة في مسابقة لاختيار الفائز وتوظيفه في الوظيفة. </a:t>
            </a:r>
          </a:p>
          <a:p>
            <a:pPr algn="just" rtl="1">
              <a:lnSpc>
                <a:spcPct val="150000"/>
              </a:lnSpc>
            </a:pPr>
            <a:r>
              <a:rPr lang="ar-SY" sz="2200" dirty="0">
                <a:solidFill>
                  <a:schemeClr val="tx1"/>
                </a:solidFill>
              </a:rPr>
              <a:t>-استخدام موقع الكتروني  للتقديم على الوظيفة والترويج لها.</a:t>
            </a:r>
          </a:p>
          <a:p>
            <a:pPr algn="just" rtl="1">
              <a:lnSpc>
                <a:spcPct val="150000"/>
              </a:lnSpc>
            </a:pPr>
            <a:r>
              <a:rPr lang="ar-SY" sz="2200" dirty="0">
                <a:solidFill>
                  <a:schemeClr val="tx1"/>
                </a:solidFill>
              </a:rPr>
              <a:t>-استخدام منصة </a:t>
            </a:r>
            <a:r>
              <a:rPr lang="en-US" sz="2200" dirty="0">
                <a:solidFill>
                  <a:schemeClr val="tx1"/>
                </a:solidFill>
              </a:rPr>
              <a:t>YouTube</a:t>
            </a:r>
            <a:r>
              <a:rPr lang="ar-SY" sz="2200" dirty="0">
                <a:solidFill>
                  <a:schemeClr val="tx1"/>
                </a:solidFill>
              </a:rPr>
              <a:t> لمشاركة الفيديوهات.</a:t>
            </a:r>
          </a:p>
          <a:p>
            <a:pPr algn="just" rtl="1">
              <a:lnSpc>
                <a:spcPct val="150000"/>
              </a:lnSpc>
            </a:pPr>
            <a:r>
              <a:rPr lang="ar-SY" sz="2200" dirty="0">
                <a:solidFill>
                  <a:schemeClr val="tx1"/>
                </a:solidFill>
              </a:rPr>
              <a:t>-الاعتماد على العلاقات العامة ووسائل الإعلام والتي تحدثت عن هذه الوظيفة الخيالية وخلقت اهتماماً إعلامياً وانتشاراً واسعاً.</a:t>
            </a:r>
          </a:p>
          <a:p>
            <a:pPr algn="just" rtl="1">
              <a:lnSpc>
                <a:spcPct val="150000"/>
              </a:lnSpc>
            </a:pPr>
            <a:r>
              <a:rPr lang="ar-SY" sz="2200" dirty="0">
                <a:solidFill>
                  <a:schemeClr val="tx1"/>
                </a:solidFill>
              </a:rPr>
              <a:t>-تم استخدام مساحات إعلانية مدفوعة في وسائل الإعلام العالمية ومواقع التوظيف للإعلان عن الوظيفة  </a:t>
            </a:r>
          </a:p>
          <a:p>
            <a:pPr algn="just" rtl="1">
              <a:lnSpc>
                <a:spcPct val="150000"/>
              </a:lnSpc>
            </a:pPr>
            <a:endParaRPr lang="ar-SY" sz="2200" dirty="0">
              <a:solidFill>
                <a:schemeClr val="tx1"/>
              </a:solidFill>
            </a:endParaRPr>
          </a:p>
          <a:p>
            <a:pPr algn="just"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B2652F2A-CC9C-AAF0-47ED-8F5E28320E31}"/>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72BE9304-6F4A-358F-3DDF-6CAB2325DF2D}"/>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pic>
        <p:nvPicPr>
          <p:cNvPr id="2" name="Queensland2">
            <a:hlinkClick r:id="" action="ppaction://media"/>
            <a:extLst>
              <a:ext uri="{FF2B5EF4-FFF2-40B4-BE49-F238E27FC236}">
                <a16:creationId xmlns:a16="http://schemas.microsoft.com/office/drawing/2014/main" id="{077E48BC-59A9-9C5A-82C0-ECB7F88D1EE0}"/>
              </a:ext>
            </a:extLst>
          </p:cNvPr>
          <p:cNvPicPr>
            <a:picLocks noChangeAspect="1"/>
          </p:cNvPicPr>
          <p:nvPr>
            <a:videoFile r:link="rId3"/>
            <p:extLst>
              <p:ext uri="{DAA4B4D4-6D71-4841-9C94-3DE7FCFB9230}">
                <p14:media xmlns:p14="http://schemas.microsoft.com/office/powerpoint/2010/main" r:embed="rId2"/>
              </p:ext>
            </p:extLst>
          </p:nvPr>
        </p:nvPicPr>
        <p:blipFill>
          <a:blip r:embed="rId7"/>
          <a:stretch>
            <a:fillRect/>
          </a:stretch>
        </p:blipFill>
        <p:spPr>
          <a:xfrm>
            <a:off x="0" y="2424037"/>
            <a:ext cx="6070012" cy="3412838"/>
          </a:xfrm>
          <a:prstGeom prst="rect">
            <a:avLst/>
          </a:prstGeom>
        </p:spPr>
      </p:pic>
    </p:spTree>
    <p:custDataLst>
      <p:tags r:id="rId1"/>
    </p:custDataLst>
    <p:extLst>
      <p:ext uri="{BB962C8B-B14F-4D97-AF65-F5344CB8AC3E}">
        <p14:creationId xmlns:p14="http://schemas.microsoft.com/office/powerpoint/2010/main" val="3599616988"/>
      </p:ext>
    </p:extLst>
  </p:cSld>
  <p:clrMapOvr>
    <a:masterClrMapping/>
  </p:clrMapOvr>
  <mc:AlternateContent xmlns:mc="http://schemas.openxmlformats.org/markup-compatibility/2006" xmlns:p14="http://schemas.microsoft.com/office/powerpoint/2010/main">
    <mc:Choice Requires="p14">
      <p:transition spd="slow" p14:dur="2000" advTm="189037"/>
    </mc:Choice>
    <mc:Fallback xmlns="">
      <p:transition spd="slow" advTm="1890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28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extLst>
    <p:ext uri="{E180D4A7-C9FB-4DFB-919C-405C955672EB}">
      <p14:showEvtLst xmlns:p14="http://schemas.microsoft.com/office/powerpoint/2010/main">
        <p14:playEvt time="70879" objId="2"/>
        <p14:stopEvt time="144199" objId="2"/>
        <p14:playEvt time="186530" objId="2"/>
        <p14:stopEvt time="188915" objId="2"/>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427090-A195-27A8-793D-4D4E8C63076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BD51491-E3DD-D341-D9CE-3794222D7A7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3BA5083-0788-7307-CD2C-CC2D3379DA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46070"/>
            <a:ext cx="2954655" cy="1379622"/>
          </a:xfrm>
          <a:prstGeom prst="rect">
            <a:avLst/>
          </a:prstGeom>
        </p:spPr>
      </p:pic>
      <p:sp>
        <p:nvSpPr>
          <p:cNvPr id="5" name="مستطيل مستدير الزوايا 4">
            <a:extLst>
              <a:ext uri="{FF2B5EF4-FFF2-40B4-BE49-F238E27FC236}">
                <a16:creationId xmlns:a16="http://schemas.microsoft.com/office/drawing/2014/main" id="{5DC0BC28-1A4B-34B8-8381-893228C46AA1}"/>
              </a:ext>
            </a:extLst>
          </p:cNvPr>
          <p:cNvSpPr/>
          <p:nvPr/>
        </p:nvSpPr>
        <p:spPr>
          <a:xfrm>
            <a:off x="5236029" y="1114098"/>
            <a:ext cx="6769860" cy="564406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نتائج الحملة (مقاييس الأداء للحملة): </a:t>
            </a:r>
          </a:p>
          <a:p>
            <a:pPr algn="just" rtl="1">
              <a:lnSpc>
                <a:spcPct val="150000"/>
              </a:lnSpc>
            </a:pPr>
            <a:r>
              <a:rPr lang="ar-SY" sz="2200" dirty="0">
                <a:solidFill>
                  <a:schemeClr val="tx1"/>
                </a:solidFill>
              </a:rPr>
              <a:t>-شارك في التحدي والمسابقة </a:t>
            </a:r>
            <a:r>
              <a:rPr lang="en-US" sz="2200" dirty="0">
                <a:solidFill>
                  <a:schemeClr val="tx1"/>
                </a:solidFill>
              </a:rPr>
              <a:t>35000</a:t>
            </a:r>
            <a:r>
              <a:rPr lang="ar-SY" sz="2200" dirty="0">
                <a:solidFill>
                  <a:schemeClr val="tx1"/>
                </a:solidFill>
              </a:rPr>
              <a:t> مرشح للوظيفة قدموا طلبات توظيفهم مع فيديوهات خاصة بهم وهم ينتمون لأكثر من </a:t>
            </a:r>
            <a:r>
              <a:rPr lang="en-US" sz="2200" dirty="0">
                <a:solidFill>
                  <a:schemeClr val="tx1"/>
                </a:solidFill>
              </a:rPr>
              <a:t>200</a:t>
            </a:r>
            <a:r>
              <a:rPr lang="ar-SY" sz="2200" dirty="0">
                <a:solidFill>
                  <a:schemeClr val="tx1"/>
                </a:solidFill>
              </a:rPr>
              <a:t> دولة حول العالم وتم اختيار 16 مرشحًا نهائيًاً للسفر إلى أستراليا، وهذا شكل انتشاراً واسعاً للغاية للحملة.</a:t>
            </a:r>
          </a:p>
          <a:p>
            <a:pPr algn="just" rtl="1">
              <a:lnSpc>
                <a:spcPct val="150000"/>
              </a:lnSpc>
            </a:pPr>
            <a:r>
              <a:rPr lang="ar-SY" sz="2200" dirty="0">
                <a:solidFill>
                  <a:schemeClr val="tx1"/>
                </a:solidFill>
              </a:rPr>
              <a:t>-استقبل موقع </a:t>
            </a:r>
            <a:r>
              <a:rPr lang="en-US" sz="2200" dirty="0">
                <a:solidFill>
                  <a:schemeClr val="tx1"/>
                </a:solidFill>
              </a:rPr>
              <a:t> islandreefjob.com </a:t>
            </a:r>
            <a:r>
              <a:rPr lang="ar-SY" sz="2200" dirty="0">
                <a:solidFill>
                  <a:schemeClr val="tx1"/>
                </a:solidFill>
              </a:rPr>
              <a:t>أكثر من أربعة ملايين زيارة في الساعة الواحدة من اليوم الأول لإطلاق الحملة ونتيجةً لكثرة الزيارات وتحميل مقاطع الفيديو الخاصة بطلبات التوظيف توقف عن العمل بعد يومين من اطلاق الحملة وهذا يدل على الانتشار الفيروسي الكبير لهذه الحملة وتحقيق الوعي الكبير بجزر الحاجز المرجاني في كوينز لاند.  </a:t>
            </a:r>
          </a:p>
          <a:p>
            <a:pPr algn="just"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072FC51D-ACC2-FE9D-4AAD-2D245E3EF872}"/>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AC2A4F12-20E0-CDAD-9463-DD2965757A28}"/>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pic>
        <p:nvPicPr>
          <p:cNvPr id="7" name="صورة 6">
            <a:extLst>
              <a:ext uri="{FF2B5EF4-FFF2-40B4-BE49-F238E27FC236}">
                <a16:creationId xmlns:a16="http://schemas.microsoft.com/office/drawing/2014/main" id="{28EFEE8F-7602-94E5-1777-925A6F3C95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84549"/>
            <a:ext cx="5121911" cy="3411193"/>
          </a:xfrm>
          <a:prstGeom prst="rect">
            <a:avLst/>
          </a:prstGeom>
        </p:spPr>
      </p:pic>
    </p:spTree>
    <p:extLst>
      <p:ext uri="{BB962C8B-B14F-4D97-AF65-F5344CB8AC3E}">
        <p14:creationId xmlns:p14="http://schemas.microsoft.com/office/powerpoint/2010/main" val="3488244190"/>
      </p:ext>
    </p:extLst>
  </p:cSld>
  <p:clrMapOvr>
    <a:masterClrMapping/>
  </p:clrMapOvr>
  <mc:AlternateContent xmlns:mc="http://schemas.openxmlformats.org/markup-compatibility/2006" xmlns:p14="http://schemas.microsoft.com/office/powerpoint/2010/main">
    <mc:Choice Requires="p14">
      <p:transition spd="slow" p14:dur="2000" advTm="156064"/>
    </mc:Choice>
    <mc:Fallback xmlns="">
      <p:transition spd="slow" advTm="156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019F4-A3DF-57F1-39AE-6FC55C6C06E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8ADE43F-7EC6-829E-5FE2-FD576C1884D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642E0FA-D425-CA75-7AC7-26CD491EDB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D135215-9632-C55D-EAEE-D06334012A76}"/>
              </a:ext>
            </a:extLst>
          </p:cNvPr>
          <p:cNvSpPr/>
          <p:nvPr/>
        </p:nvSpPr>
        <p:spPr>
          <a:xfrm>
            <a:off x="217714" y="1785256"/>
            <a:ext cx="11788175" cy="446314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نتائج الحملة (مقاييس الأداء للحملة): </a:t>
            </a:r>
          </a:p>
          <a:p>
            <a:pPr algn="just" rtl="1">
              <a:lnSpc>
                <a:spcPct val="150000"/>
              </a:lnSpc>
            </a:pPr>
            <a:r>
              <a:rPr lang="ar-SY" sz="2200" dirty="0">
                <a:solidFill>
                  <a:schemeClr val="tx1"/>
                </a:solidFill>
              </a:rPr>
              <a:t>-حققت هذه الحملة دعاية عالمية ما يقدر قيمتها بـ </a:t>
            </a:r>
            <a:r>
              <a:rPr lang="en-US" sz="2200" dirty="0">
                <a:solidFill>
                  <a:schemeClr val="tx1"/>
                </a:solidFill>
              </a:rPr>
              <a:t>70</a:t>
            </a:r>
            <a:r>
              <a:rPr lang="ar-SY" sz="2200" dirty="0">
                <a:solidFill>
                  <a:schemeClr val="tx1"/>
                </a:solidFill>
              </a:rPr>
              <a:t> مليون دولار أمريكي بعد شهر واحد فقط من إطلاقها وبحلول نهاية الحملة، حققت قيمة دعاية عالمية تُقدر بأكثر من </a:t>
            </a:r>
            <a:r>
              <a:rPr lang="en-US" sz="2200" dirty="0">
                <a:solidFill>
                  <a:schemeClr val="tx1"/>
                </a:solidFill>
              </a:rPr>
              <a:t>200</a:t>
            </a:r>
            <a:r>
              <a:rPr lang="ar-SY" sz="2200" dirty="0">
                <a:solidFill>
                  <a:schemeClr val="tx1"/>
                </a:solidFill>
              </a:rPr>
              <a:t> مليون دولار أمريكي.</a:t>
            </a:r>
          </a:p>
          <a:p>
            <a:pPr algn="just" rtl="1">
              <a:lnSpc>
                <a:spcPct val="150000"/>
              </a:lnSpc>
            </a:pPr>
            <a:r>
              <a:rPr lang="ar-SY" sz="2200" dirty="0">
                <a:solidFill>
                  <a:schemeClr val="tx1"/>
                </a:solidFill>
              </a:rPr>
              <a:t>-حققت هذه الحملة معدل عائد على الاستثمار </a:t>
            </a:r>
            <a:r>
              <a:rPr lang="en-US" sz="2200" dirty="0">
                <a:solidFill>
                  <a:schemeClr val="tx1"/>
                </a:solidFill>
              </a:rPr>
              <a:t>ROI</a:t>
            </a:r>
            <a:r>
              <a:rPr lang="ar-SY" sz="2200" dirty="0">
                <a:solidFill>
                  <a:schemeClr val="tx1"/>
                </a:solidFill>
              </a:rPr>
              <a:t> قدره </a:t>
            </a:r>
            <a:r>
              <a:rPr lang="en-US" sz="2200" dirty="0">
                <a:solidFill>
                  <a:schemeClr val="tx1"/>
                </a:solidFill>
              </a:rPr>
              <a:t>24000</a:t>
            </a:r>
            <a:r>
              <a:rPr lang="ar-SY" sz="2200" dirty="0">
                <a:solidFill>
                  <a:schemeClr val="tx1"/>
                </a:solidFill>
              </a:rPr>
              <a:t> % أي كل دولار تم انفاقه حقق </a:t>
            </a:r>
            <a:r>
              <a:rPr lang="en-US" sz="2200" dirty="0">
                <a:solidFill>
                  <a:schemeClr val="tx1"/>
                </a:solidFill>
              </a:rPr>
              <a:t>240</a:t>
            </a:r>
            <a:r>
              <a:rPr lang="ar-SY" sz="2200" dirty="0">
                <a:solidFill>
                  <a:schemeClr val="tx1"/>
                </a:solidFill>
              </a:rPr>
              <a:t> دولار عائد. </a:t>
            </a:r>
          </a:p>
          <a:p>
            <a:pPr algn="just" rtl="1">
              <a:lnSpc>
                <a:spcPct val="150000"/>
              </a:lnSpc>
            </a:pPr>
            <a:r>
              <a:rPr lang="ar-SY" sz="2200" dirty="0">
                <a:solidFill>
                  <a:schemeClr val="tx1"/>
                </a:solidFill>
              </a:rPr>
              <a:t>-جذبت </a:t>
            </a:r>
            <a:r>
              <a:rPr lang="ar-SY" sz="2200" dirty="0" err="1">
                <a:solidFill>
                  <a:schemeClr val="tx1"/>
                </a:solidFill>
              </a:rPr>
              <a:t>كوينزلاند</a:t>
            </a:r>
            <a:r>
              <a:rPr lang="ar-SY" sz="2200" dirty="0">
                <a:solidFill>
                  <a:schemeClr val="tx1"/>
                </a:solidFill>
              </a:rPr>
              <a:t> </a:t>
            </a:r>
            <a:r>
              <a:rPr lang="en-US" sz="2200" dirty="0">
                <a:solidFill>
                  <a:schemeClr val="tx1"/>
                </a:solidFill>
              </a:rPr>
              <a:t>450</a:t>
            </a:r>
            <a:r>
              <a:rPr lang="ar-SY" sz="2200" dirty="0">
                <a:solidFill>
                  <a:schemeClr val="tx1"/>
                </a:solidFill>
              </a:rPr>
              <a:t> ألف سائح جديد بعد هذه الحملة. </a:t>
            </a:r>
          </a:p>
          <a:p>
            <a:pPr algn="just" rtl="1">
              <a:lnSpc>
                <a:spcPct val="150000"/>
              </a:lnSpc>
            </a:pPr>
            <a:r>
              <a:rPr lang="ar-SY" sz="2200" dirty="0">
                <a:solidFill>
                  <a:schemeClr val="tx1"/>
                </a:solidFill>
              </a:rPr>
              <a:t>-حصلت وكالة الإعلان </a:t>
            </a:r>
            <a:r>
              <a:rPr lang="en-US" sz="2200" dirty="0" err="1">
                <a:solidFill>
                  <a:schemeClr val="tx1"/>
                </a:solidFill>
              </a:rPr>
              <a:t>CumminsNitro</a:t>
            </a:r>
            <a:r>
              <a:rPr lang="ar-SY" sz="2200" dirty="0">
                <a:solidFill>
                  <a:schemeClr val="tx1"/>
                </a:solidFill>
              </a:rPr>
              <a:t> صاحبة فكرة الحملة، على ثلاث جوائز مرموقة في مهرجان كان الدولي للإعلان</a:t>
            </a:r>
          </a:p>
          <a:p>
            <a:pPr algn="just" rtl="1">
              <a:lnSpc>
                <a:spcPct val="150000"/>
              </a:lnSpc>
            </a:pPr>
            <a:r>
              <a:rPr lang="ar-SY" sz="2200" dirty="0">
                <a:solidFill>
                  <a:schemeClr val="tx1"/>
                </a:solidFill>
              </a:rPr>
              <a:t>-فازت الحملة الإعلانية بجائزتين مرموقتين من جوائز </a:t>
            </a:r>
            <a:r>
              <a:rPr lang="en-US" sz="2200" dirty="0">
                <a:solidFill>
                  <a:schemeClr val="tx1"/>
                </a:solidFill>
              </a:rPr>
              <a:t>D&amp;AD Black Pencil Awards</a:t>
            </a:r>
            <a:endParaRPr lang="ar-SY" sz="2200" dirty="0">
              <a:solidFill>
                <a:schemeClr val="tx1"/>
              </a:solidFill>
            </a:endParaRPr>
          </a:p>
          <a:p>
            <a:pPr algn="just" rtl="1">
              <a:lnSpc>
                <a:spcPct val="150000"/>
              </a:lnSpc>
            </a:pPr>
            <a:endParaRPr lang="ar-SY" sz="2200" dirty="0">
              <a:solidFill>
                <a:schemeClr val="tx1"/>
              </a:solidFill>
            </a:endParaRPr>
          </a:p>
          <a:p>
            <a:pPr algn="just"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0227202E-38F2-D974-87B8-9F3F9287902A}"/>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D01DA830-103C-AC69-C9D5-7DC435963531}"/>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 </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spTree>
    <p:extLst>
      <p:ext uri="{BB962C8B-B14F-4D97-AF65-F5344CB8AC3E}">
        <p14:creationId xmlns:p14="http://schemas.microsoft.com/office/powerpoint/2010/main" val="1683042150"/>
      </p:ext>
    </p:extLst>
  </p:cSld>
  <p:clrMapOvr>
    <a:masterClrMapping/>
  </p:clrMapOvr>
  <mc:AlternateContent xmlns:mc="http://schemas.openxmlformats.org/markup-compatibility/2006" xmlns:p14="http://schemas.microsoft.com/office/powerpoint/2010/main">
    <mc:Choice Requires="p14">
      <p:transition spd="slow" p14:dur="2000" advTm="103818"/>
    </mc:Choice>
    <mc:Fallback xmlns="">
      <p:transition spd="slow" advTm="10381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224C9-E755-BB33-3E60-3A92D64C9CE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BF97208-FC1A-20F4-1EA8-22CC9DA4AFE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06FEB6E-C9A2-DC90-A18D-1FBB0CB773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158130D-E239-06B9-6710-B6EB8910EA46}"/>
              </a:ext>
            </a:extLst>
          </p:cNvPr>
          <p:cNvSpPr/>
          <p:nvPr/>
        </p:nvSpPr>
        <p:spPr>
          <a:xfrm>
            <a:off x="4538290" y="1240221"/>
            <a:ext cx="7467599" cy="543804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الالتزام بالأخلاقيات:</a:t>
            </a:r>
          </a:p>
          <a:p>
            <a:pPr algn="just" rtl="1">
              <a:lnSpc>
                <a:spcPct val="150000"/>
              </a:lnSpc>
            </a:pPr>
            <a:r>
              <a:rPr lang="ar-SY" sz="2200" dirty="0">
                <a:solidFill>
                  <a:schemeClr val="tx1"/>
                </a:solidFill>
              </a:rPr>
              <a:t>-الوظيفة التي تم الإعلان عنها في هذه الحملة هي وظيفة حقيقية وبالفعل هي وظيفة الأحلام وبراتب خيالي قدره </a:t>
            </a:r>
            <a:r>
              <a:rPr lang="en-US" sz="2200" dirty="0">
                <a:solidFill>
                  <a:schemeClr val="tx1"/>
                </a:solidFill>
              </a:rPr>
              <a:t>70</a:t>
            </a:r>
            <a:r>
              <a:rPr lang="ar-SY" sz="2200" dirty="0">
                <a:solidFill>
                  <a:schemeClr val="tx1"/>
                </a:solidFill>
              </a:rPr>
              <a:t> ألف جنيه أسترليني مع إقامة في فيلا فاخرة تقدر قيمتها بملايين الدولارات في جزر الحاجز المرجاني العظيم، ويمكن لأي شخص المشاركة في المسابقة من خلال إرسال مقطع فيديو يوضح خبراته في السفر. </a:t>
            </a:r>
          </a:p>
          <a:p>
            <a:pPr algn="just" rtl="1">
              <a:lnSpc>
                <a:spcPct val="150000"/>
              </a:lnSpc>
            </a:pPr>
            <a:r>
              <a:rPr lang="ar-SY" sz="2200" dirty="0">
                <a:solidFill>
                  <a:schemeClr val="tx1"/>
                </a:solidFill>
              </a:rPr>
              <a:t>-لم تستخدم الحملة الإعلانية أساليب خداع أو تضليل فقد اعتمدت على مشاركة مقاطع الفيديو للعلن وقد تم اختيار فائز خبير في السياحة ولديه مغامرات سياحية كبيرة والفيديو الذي قام بتصويره إبداعي ويتضمن فكاهة وممتع وهو يستحق الفوز ولم يتم اختيار فائز وهمي. </a:t>
            </a:r>
          </a:p>
        </p:txBody>
      </p:sp>
      <p:sp>
        <p:nvSpPr>
          <p:cNvPr id="8" name="مربع نص 7">
            <a:extLst>
              <a:ext uri="{FF2B5EF4-FFF2-40B4-BE49-F238E27FC236}">
                <a16:creationId xmlns:a16="http://schemas.microsoft.com/office/drawing/2014/main" id="{E8335188-8CA3-BFBE-B9B7-729549076E70}"/>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09530A6A-C7B2-4734-A076-9E5365B50F22}"/>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pic>
        <p:nvPicPr>
          <p:cNvPr id="4" name="صورة 3">
            <a:extLst>
              <a:ext uri="{FF2B5EF4-FFF2-40B4-BE49-F238E27FC236}">
                <a16:creationId xmlns:a16="http://schemas.microsoft.com/office/drawing/2014/main" id="{D09D504D-49CA-1D83-C8A6-53D567C032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30639"/>
            <a:ext cx="4363375" cy="4363375"/>
          </a:xfrm>
          <a:prstGeom prst="rect">
            <a:avLst/>
          </a:prstGeom>
        </p:spPr>
      </p:pic>
    </p:spTree>
    <p:extLst>
      <p:ext uri="{BB962C8B-B14F-4D97-AF65-F5344CB8AC3E}">
        <p14:creationId xmlns:p14="http://schemas.microsoft.com/office/powerpoint/2010/main" val="3506166461"/>
      </p:ext>
    </p:extLst>
  </p:cSld>
  <p:clrMapOvr>
    <a:masterClrMapping/>
  </p:clrMapOvr>
  <mc:AlternateContent xmlns:mc="http://schemas.openxmlformats.org/markup-compatibility/2006" xmlns:p14="http://schemas.microsoft.com/office/powerpoint/2010/main">
    <mc:Choice Requires="p14">
      <p:transition spd="slow" p14:dur="2000" advTm="93078"/>
    </mc:Choice>
    <mc:Fallback xmlns="">
      <p:transition spd="slow" advTm="930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FE2F4-1FC8-3B1D-9E6F-FB8958BD422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6C6A054-CDF9-1879-2A3A-98F56EBC2A6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B66C897-053D-2FE8-5AB4-F7BEE72851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737CC02C-0E72-65A0-A434-79B3F325457A}"/>
              </a:ext>
            </a:extLst>
          </p:cNvPr>
          <p:cNvSpPr/>
          <p:nvPr/>
        </p:nvSpPr>
        <p:spPr>
          <a:xfrm>
            <a:off x="4724400" y="1785256"/>
            <a:ext cx="7281489" cy="497290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الالتزام بالأخلاقيات:</a:t>
            </a:r>
          </a:p>
          <a:p>
            <a:pPr algn="just" rtl="1">
              <a:lnSpc>
                <a:spcPct val="150000"/>
              </a:lnSpc>
            </a:pPr>
            <a:r>
              <a:rPr lang="ar-SY" sz="2200" dirty="0">
                <a:solidFill>
                  <a:schemeClr val="tx1"/>
                </a:solidFill>
              </a:rPr>
              <a:t>-لم يتم استخدام حسابات وهمية تتكلم عن هذه المسابقة أي لم يتم استخدام التزييف الشعبي </a:t>
            </a:r>
            <a:r>
              <a:rPr lang="en-US" sz="2200" dirty="0">
                <a:solidFill>
                  <a:schemeClr val="tx1"/>
                </a:solidFill>
              </a:rPr>
              <a:t>Astroturfing</a:t>
            </a:r>
            <a:r>
              <a:rPr lang="ar-SY" sz="2200" dirty="0">
                <a:solidFill>
                  <a:schemeClr val="tx1"/>
                </a:solidFill>
              </a:rPr>
              <a:t> بل أن الحماس الكبير للدخول في هذه المسابقة والفوز بهذه الوظيفة الخيالية جعل الكثير من المستخدمين يقومون بنشر المنشورات حولها.</a:t>
            </a:r>
          </a:p>
          <a:p>
            <a:pPr algn="just" rtl="1">
              <a:lnSpc>
                <a:spcPct val="150000"/>
              </a:lnSpc>
            </a:pPr>
            <a:r>
              <a:rPr lang="ar-SY" sz="2200" dirty="0">
                <a:solidFill>
                  <a:schemeClr val="tx1"/>
                </a:solidFill>
              </a:rPr>
              <a:t>-لم يتم استخدام أساليب التسويق المتخفي </a:t>
            </a:r>
            <a:r>
              <a:rPr lang="en-US" sz="2200" dirty="0">
                <a:solidFill>
                  <a:schemeClr val="tx1"/>
                </a:solidFill>
              </a:rPr>
              <a:t>Stealth Marketing</a:t>
            </a:r>
            <a:r>
              <a:rPr lang="ar-SY" sz="2200" dirty="0">
                <a:solidFill>
                  <a:schemeClr val="tx1"/>
                </a:solidFill>
              </a:rPr>
              <a:t> في هذه المسابقة فلم يقم أشخاص بتسجيل فيديوهات بمقابل مالي ونشرها لتشجيع الأشخاص للدخول في المسابقة، بل أن المسابقة جذبت ما يقارب </a:t>
            </a:r>
            <a:r>
              <a:rPr lang="en-US" sz="2200" dirty="0">
                <a:solidFill>
                  <a:schemeClr val="tx1"/>
                </a:solidFill>
              </a:rPr>
              <a:t>35000</a:t>
            </a:r>
            <a:r>
              <a:rPr lang="ar-SY" sz="2200" dirty="0">
                <a:solidFill>
                  <a:schemeClr val="tx1"/>
                </a:solidFill>
              </a:rPr>
              <a:t> متسابق قاموا بمشاركة الفيديوهات الخاصة بهم. </a:t>
            </a:r>
          </a:p>
        </p:txBody>
      </p:sp>
      <p:sp>
        <p:nvSpPr>
          <p:cNvPr id="8" name="مربع نص 7">
            <a:extLst>
              <a:ext uri="{FF2B5EF4-FFF2-40B4-BE49-F238E27FC236}">
                <a16:creationId xmlns:a16="http://schemas.microsoft.com/office/drawing/2014/main" id="{DB008218-30BE-EFF8-E5D4-93343DFF1476}"/>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3" name="مربع نص 2">
            <a:extLst>
              <a:ext uri="{FF2B5EF4-FFF2-40B4-BE49-F238E27FC236}">
                <a16:creationId xmlns:a16="http://schemas.microsoft.com/office/drawing/2014/main" id="{E5FAFBE2-7E96-4CD9-3431-346BDFD2B926}"/>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1</a:t>
            </a:r>
            <a:r>
              <a:rPr lang="ar-SY" sz="3200" b="1" dirty="0">
                <a:solidFill>
                  <a:srgbClr val="00AEEF"/>
                </a:solidFill>
              </a:rPr>
              <a:t>: حملة </a:t>
            </a:r>
            <a:r>
              <a:rPr lang="ar-SY" sz="3200" b="1" dirty="0" err="1">
                <a:solidFill>
                  <a:srgbClr val="00AEEF"/>
                </a:solidFill>
              </a:rPr>
              <a:t>كوينزلاند</a:t>
            </a:r>
            <a:r>
              <a:rPr lang="en-US" sz="3200" b="1" dirty="0">
                <a:solidFill>
                  <a:srgbClr val="00AEEF"/>
                </a:solidFill>
              </a:rPr>
              <a:t>Queensland</a:t>
            </a:r>
            <a:endParaRPr lang="ar-SY" sz="3200" b="1" dirty="0">
              <a:solidFill>
                <a:srgbClr val="00AEEF"/>
              </a:solidFill>
            </a:endParaRPr>
          </a:p>
          <a:p>
            <a:pPr algn="ctr" rtl="1"/>
            <a:r>
              <a:rPr lang="ar-SY" sz="3200" b="1" dirty="0">
                <a:solidFill>
                  <a:srgbClr val="00AEEF"/>
                </a:solidFill>
              </a:rPr>
              <a:t>أفضل وظيفة في العالم</a:t>
            </a:r>
          </a:p>
          <a:p>
            <a:pPr algn="ctr" rtl="1"/>
            <a:endParaRPr lang="en-US" dirty="0">
              <a:solidFill>
                <a:schemeClr val="bg1"/>
              </a:solidFill>
            </a:endParaRPr>
          </a:p>
        </p:txBody>
      </p:sp>
      <p:pic>
        <p:nvPicPr>
          <p:cNvPr id="4" name="صورة 3">
            <a:extLst>
              <a:ext uri="{FF2B5EF4-FFF2-40B4-BE49-F238E27FC236}">
                <a16:creationId xmlns:a16="http://schemas.microsoft.com/office/drawing/2014/main" id="{29DC82E8-B8F7-15AD-FE9F-100C4616D3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813920"/>
            <a:ext cx="4589754" cy="2987930"/>
          </a:xfrm>
          <a:prstGeom prst="rect">
            <a:avLst/>
          </a:prstGeom>
        </p:spPr>
      </p:pic>
    </p:spTree>
    <p:extLst>
      <p:ext uri="{BB962C8B-B14F-4D97-AF65-F5344CB8AC3E}">
        <p14:creationId xmlns:p14="http://schemas.microsoft.com/office/powerpoint/2010/main" val="3488429685"/>
      </p:ext>
    </p:extLst>
  </p:cSld>
  <p:clrMapOvr>
    <a:masterClrMapping/>
  </p:clrMapOvr>
  <mc:AlternateContent xmlns:mc="http://schemas.openxmlformats.org/markup-compatibility/2006" xmlns:p14="http://schemas.microsoft.com/office/powerpoint/2010/main">
    <mc:Choice Requires="p14">
      <p:transition spd="slow" p14:dur="2000" advTm="64641"/>
    </mc:Choice>
    <mc:Fallback xmlns="">
      <p:transition spd="slow" advTm="646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81836-3209-FBE3-C83F-8E25AD27E46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A979544-F4B1-BC85-C8C5-8784235173E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A1EA72D-284D-CF4D-DBC2-D8620A48CB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73EB968B-C871-48FD-9E44-4C0ECA02DA3F}"/>
              </a:ext>
            </a:extLst>
          </p:cNvPr>
          <p:cNvSpPr/>
          <p:nvPr/>
        </p:nvSpPr>
        <p:spPr>
          <a:xfrm>
            <a:off x="6565314" y="1566669"/>
            <a:ext cx="5519313" cy="519149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من أشهر الحالات الدراسية للتسويق الفيروسي حملة  تطبيق </a:t>
            </a:r>
            <a:r>
              <a:rPr lang="en-US" sz="2200" dirty="0">
                <a:solidFill>
                  <a:schemeClr val="tx1"/>
                </a:solidFill>
              </a:rPr>
              <a:t>Robinhood</a:t>
            </a:r>
            <a:r>
              <a:rPr lang="ar-SY" sz="2200" dirty="0">
                <a:solidFill>
                  <a:schemeClr val="tx1"/>
                </a:solidFill>
              </a:rPr>
              <a:t> للتداول المالي والذي يتيح تداول الأسهم والسندات والعملات المشفرة </a:t>
            </a:r>
            <a:r>
              <a:rPr lang="en-US" sz="2200" dirty="0">
                <a:solidFill>
                  <a:schemeClr val="tx1"/>
                </a:solidFill>
              </a:rPr>
              <a:t>Crypto </a:t>
            </a:r>
            <a:r>
              <a:rPr lang="ar-SY" sz="2200" dirty="0">
                <a:solidFill>
                  <a:schemeClr val="tx1"/>
                </a:solidFill>
              </a:rPr>
              <a:t>، والذي نجح في الحصول على مليون مستخدم للتطبيق حتى قبل إطلاق التطبيق وكان أمراً مذهلاً للغاية. </a:t>
            </a:r>
          </a:p>
          <a:p>
            <a:pPr algn="just" rtl="1">
              <a:lnSpc>
                <a:spcPct val="150000"/>
              </a:lnSpc>
            </a:pPr>
            <a:r>
              <a:rPr lang="ar-SY" sz="2200" dirty="0">
                <a:solidFill>
                  <a:schemeClr val="tx1"/>
                </a:solidFill>
              </a:rPr>
              <a:t>وقد اعتمد هذا التطبيق على برامج التسويق بالإحالة من خلال إنشاء صفحة هبوط </a:t>
            </a:r>
            <a:r>
              <a:rPr lang="en-US" sz="2200" dirty="0">
                <a:solidFill>
                  <a:schemeClr val="tx1"/>
                </a:solidFill>
              </a:rPr>
              <a:t>Landing Page</a:t>
            </a:r>
            <a:r>
              <a:rPr lang="ar-SY" sz="2200" dirty="0">
                <a:solidFill>
                  <a:schemeClr val="tx1"/>
                </a:solidFill>
              </a:rPr>
              <a:t> ولم يعتمد على شراء الإعلانات المدفوعة ولذلك كانت ميزانية هذه الحملة محدودة جداً.  </a:t>
            </a:r>
            <a:endParaRPr lang="en-US" sz="2200" dirty="0">
              <a:solidFill>
                <a:schemeClr val="tx1"/>
              </a:solidFill>
            </a:endParaRPr>
          </a:p>
        </p:txBody>
      </p:sp>
      <p:sp>
        <p:nvSpPr>
          <p:cNvPr id="8" name="مربع نص 7">
            <a:extLst>
              <a:ext uri="{FF2B5EF4-FFF2-40B4-BE49-F238E27FC236}">
                <a16:creationId xmlns:a16="http://schemas.microsoft.com/office/drawing/2014/main" id="{75F6BE61-5242-6A94-986F-2840EC99D725}"/>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14" name="رسم 13">
            <a:extLst>
              <a:ext uri="{FF2B5EF4-FFF2-40B4-BE49-F238E27FC236}">
                <a16:creationId xmlns:a16="http://schemas.microsoft.com/office/drawing/2014/main" id="{28F435C4-15D9-6FAA-6322-03EC58C0DB6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3669" y="3060399"/>
            <a:ext cx="5891645" cy="1208248"/>
          </a:xfrm>
          <a:prstGeom prst="rect">
            <a:avLst/>
          </a:prstGeom>
        </p:spPr>
      </p:pic>
    </p:spTree>
    <p:extLst>
      <p:ext uri="{BB962C8B-B14F-4D97-AF65-F5344CB8AC3E}">
        <p14:creationId xmlns:p14="http://schemas.microsoft.com/office/powerpoint/2010/main" val="1687009511"/>
      </p:ext>
    </p:extLst>
  </p:cSld>
  <p:clrMapOvr>
    <a:masterClrMapping/>
  </p:clrMapOvr>
  <mc:AlternateContent xmlns:mc="http://schemas.openxmlformats.org/markup-compatibility/2006" xmlns:p14="http://schemas.microsoft.com/office/powerpoint/2010/main">
    <mc:Choice Requires="p14">
      <p:transition spd="slow" p14:dur="2000" advTm="66573"/>
    </mc:Choice>
    <mc:Fallback xmlns="">
      <p:transition spd="slow" advTm="6657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D08F2-9C47-5641-3676-2C59AC0B36C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973AD5E-72F0-C370-7EE7-16FC57FEBB5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DB68C2A-0AFE-14D3-C19B-26D703F81E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71AE7C81-3C3D-D873-6A00-493088382AD4}"/>
              </a:ext>
            </a:extLst>
          </p:cNvPr>
          <p:cNvSpPr txBox="1"/>
          <p:nvPr/>
        </p:nvSpPr>
        <p:spPr>
          <a:xfrm>
            <a:off x="1583634" y="99836"/>
            <a:ext cx="7467600" cy="1384995"/>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a:p>
            <a:pPr algn="ctr" rtl="1"/>
            <a:r>
              <a:rPr lang="en-US" sz="2000" dirty="0">
                <a:solidFill>
                  <a:schemeClr val="bg1"/>
                </a:solidFill>
                <a:hlinkClick r:id="rId4"/>
              </a:rPr>
              <a:t>https://robinhood.com/us/en/</a:t>
            </a:r>
            <a:r>
              <a:rPr lang="ar-SY" sz="2000" dirty="0">
                <a:solidFill>
                  <a:schemeClr val="bg1"/>
                </a:solidFill>
              </a:rPr>
              <a:t> </a:t>
            </a:r>
            <a:endParaRPr lang="en-US" sz="2000" dirty="0">
              <a:solidFill>
                <a:schemeClr val="bg1"/>
              </a:solidFill>
            </a:endParaRPr>
          </a:p>
        </p:txBody>
      </p:sp>
      <p:pic>
        <p:nvPicPr>
          <p:cNvPr id="4" name="صورة 3">
            <a:extLst>
              <a:ext uri="{FF2B5EF4-FFF2-40B4-BE49-F238E27FC236}">
                <a16:creationId xmlns:a16="http://schemas.microsoft.com/office/drawing/2014/main" id="{B1336951-C7FB-6D75-AE84-A2C8BA87D270}"/>
              </a:ext>
            </a:extLst>
          </p:cNvPr>
          <p:cNvPicPr>
            <a:picLocks noChangeAspect="1"/>
          </p:cNvPicPr>
          <p:nvPr/>
        </p:nvPicPr>
        <p:blipFill>
          <a:blip r:embed="rId5"/>
          <a:stretch>
            <a:fillRect/>
          </a:stretch>
        </p:blipFill>
        <p:spPr>
          <a:xfrm>
            <a:off x="0" y="1563112"/>
            <a:ext cx="12192000" cy="5507310"/>
          </a:xfrm>
          <a:prstGeom prst="rect">
            <a:avLst/>
          </a:prstGeom>
        </p:spPr>
      </p:pic>
    </p:spTree>
    <p:extLst>
      <p:ext uri="{BB962C8B-B14F-4D97-AF65-F5344CB8AC3E}">
        <p14:creationId xmlns:p14="http://schemas.microsoft.com/office/powerpoint/2010/main" val="2616931466"/>
      </p:ext>
    </p:extLst>
  </p:cSld>
  <p:clrMapOvr>
    <a:masterClrMapping/>
  </p:clrMapOvr>
  <mc:AlternateContent xmlns:mc="http://schemas.openxmlformats.org/markup-compatibility/2006" xmlns:p14="http://schemas.microsoft.com/office/powerpoint/2010/main">
    <mc:Choice Requires="p14">
      <p:transition spd="slow" p14:dur="2000" advTm="20654"/>
    </mc:Choice>
    <mc:Fallback xmlns="">
      <p:transition spd="slow" advTm="2065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1FE2E-2145-ED4A-6079-070FBB0BAF3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BF0B877-56E9-4912-C4D0-1F855A7BD46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2DAC945-F1E2-B80A-591C-708A8CF531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A68656C-4BAC-AAA8-630F-201092A21A6A}"/>
              </a:ext>
            </a:extLst>
          </p:cNvPr>
          <p:cNvSpPr/>
          <p:nvPr/>
        </p:nvSpPr>
        <p:spPr>
          <a:xfrm>
            <a:off x="6852745" y="1566669"/>
            <a:ext cx="5231883" cy="519149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b="1" dirty="0">
                <a:solidFill>
                  <a:schemeClr val="tx1"/>
                </a:solidFill>
              </a:rPr>
              <a:t>فكرة الحملة التسويقية الفيروسية: </a:t>
            </a:r>
          </a:p>
          <a:p>
            <a:pPr algn="just" rtl="1">
              <a:lnSpc>
                <a:spcPct val="150000"/>
              </a:lnSpc>
            </a:pPr>
            <a:r>
              <a:rPr lang="ar-SY" sz="2200" dirty="0">
                <a:solidFill>
                  <a:schemeClr val="tx1"/>
                </a:solidFill>
              </a:rPr>
              <a:t>تم إنشاء صفحة هبوط </a:t>
            </a:r>
            <a:r>
              <a:rPr lang="en-US" sz="2200" dirty="0">
                <a:solidFill>
                  <a:schemeClr val="tx1"/>
                </a:solidFill>
              </a:rPr>
              <a:t>Landing Page</a:t>
            </a:r>
            <a:r>
              <a:rPr lang="ar-SY" sz="2200" dirty="0">
                <a:solidFill>
                  <a:schemeClr val="tx1"/>
                </a:solidFill>
              </a:rPr>
              <a:t> في موقع الكتروني قبل إطلاق التطبيق وتم استخدام لغة بسيطة جداً في صفحة الهبوط وتم استخدام عبارة: </a:t>
            </a:r>
          </a:p>
          <a:p>
            <a:pPr algn="just" rtl="1">
              <a:lnSpc>
                <a:spcPct val="150000"/>
              </a:lnSpc>
            </a:pPr>
            <a:r>
              <a:rPr lang="ar-SY" sz="2200" dirty="0">
                <a:solidFill>
                  <a:schemeClr val="tx1"/>
                </a:solidFill>
              </a:rPr>
              <a:t>"تداول بدون عمولات؛ توقف عن دفع ما يصل إلى 10 دولارات مقابل كل عملية تداول"</a:t>
            </a:r>
          </a:p>
          <a:p>
            <a:pPr algn="just">
              <a:lnSpc>
                <a:spcPct val="150000"/>
              </a:lnSpc>
            </a:pPr>
            <a:r>
              <a:rPr lang="en-US" sz="2200" dirty="0">
                <a:solidFill>
                  <a:schemeClr val="tx1"/>
                </a:solidFill>
              </a:rPr>
              <a:t>"Commission-free trading, stop paying up to $10 per trade.“</a:t>
            </a:r>
          </a:p>
        </p:txBody>
      </p:sp>
      <p:sp>
        <p:nvSpPr>
          <p:cNvPr id="8" name="مربع نص 7">
            <a:extLst>
              <a:ext uri="{FF2B5EF4-FFF2-40B4-BE49-F238E27FC236}">
                <a16:creationId xmlns:a16="http://schemas.microsoft.com/office/drawing/2014/main" id="{9FA13393-7C2C-55B2-F78D-86692E009A5D}"/>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3" name="صورة 2">
            <a:extLst>
              <a:ext uri="{FF2B5EF4-FFF2-40B4-BE49-F238E27FC236}">
                <a16:creationId xmlns:a16="http://schemas.microsoft.com/office/drawing/2014/main" id="{8A7AC752-3F6D-796E-94E1-0EFD739D20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06709"/>
            <a:ext cx="6705600" cy="3665728"/>
          </a:xfrm>
          <a:prstGeom prst="rect">
            <a:avLst/>
          </a:prstGeom>
        </p:spPr>
      </p:pic>
    </p:spTree>
    <p:extLst>
      <p:ext uri="{BB962C8B-B14F-4D97-AF65-F5344CB8AC3E}">
        <p14:creationId xmlns:p14="http://schemas.microsoft.com/office/powerpoint/2010/main" val="2880875864"/>
      </p:ext>
    </p:extLst>
  </p:cSld>
  <p:clrMapOvr>
    <a:masterClrMapping/>
  </p:clrMapOvr>
  <mc:AlternateContent xmlns:mc="http://schemas.openxmlformats.org/markup-compatibility/2006" xmlns:p14="http://schemas.microsoft.com/office/powerpoint/2010/main">
    <mc:Choice Requires="p14">
      <p:transition spd="slow" p14:dur="2000" advTm="211842"/>
    </mc:Choice>
    <mc:Fallback xmlns="">
      <p:transition spd="slow" advTm="2118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08FC6-9707-1C86-389D-EE403120AD0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406D9BD-3248-2414-5435-E913D4CDDD7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FA2C819-17AC-2977-A9B8-A62AEBCBBA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6A16732-FD9C-6650-C599-FE348B0001EA}"/>
              </a:ext>
            </a:extLst>
          </p:cNvPr>
          <p:cNvSpPr/>
          <p:nvPr/>
        </p:nvSpPr>
        <p:spPr>
          <a:xfrm>
            <a:off x="4082134" y="1279774"/>
            <a:ext cx="8036293" cy="547839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r>
              <a:rPr lang="ar-SY" sz="2200" b="1" dirty="0">
                <a:solidFill>
                  <a:schemeClr val="tx1"/>
                </a:solidFill>
              </a:rPr>
              <a:t>فكرة الحملة التسويقية الفيروسية: </a:t>
            </a:r>
          </a:p>
          <a:p>
            <a:pPr algn="just" rtl="1">
              <a:lnSpc>
                <a:spcPct val="150000"/>
              </a:lnSpc>
            </a:pPr>
            <a:r>
              <a:rPr lang="ar-SY" sz="2200" dirty="0">
                <a:solidFill>
                  <a:schemeClr val="tx1"/>
                </a:solidFill>
              </a:rPr>
              <a:t>كان هناك أيضاً زر يتيح للمستخدمين التسجيل، وبمجرد النقر عليه وإدخال البريد الالكتروني، ينضم المستخدم إلى قائمة الانتظار، حيث يتم عرض رقم المستخدم في قائمة الانتظار للتطبيق بمجرد تسجيله وإضافة بريده الالكتروني  مثلاً "أنت المستخدم رقم </a:t>
            </a:r>
            <a:r>
              <a:rPr lang="en-US" sz="2200" dirty="0">
                <a:solidFill>
                  <a:schemeClr val="tx1"/>
                </a:solidFill>
              </a:rPr>
              <a:t>100,000 </a:t>
            </a:r>
            <a:r>
              <a:rPr lang="ar-SY" sz="2200" dirty="0">
                <a:solidFill>
                  <a:schemeClr val="tx1"/>
                </a:solidFill>
              </a:rPr>
              <a:t> في قائمة الانتظار.  </a:t>
            </a:r>
            <a:endParaRPr lang="ar-SY" sz="2200" b="1" dirty="0">
              <a:solidFill>
                <a:schemeClr val="tx1"/>
              </a:solidFill>
            </a:endParaRPr>
          </a:p>
          <a:p>
            <a:pPr algn="just" rtl="1">
              <a:lnSpc>
                <a:spcPct val="150000"/>
              </a:lnSpc>
            </a:pPr>
            <a:r>
              <a:rPr lang="ar-SY" sz="2200" dirty="0">
                <a:solidFill>
                  <a:schemeClr val="tx1"/>
                </a:solidFill>
              </a:rPr>
              <a:t>وتحت الرقم الخاص بالمستخدم يوجد زر "تريد الحصول على التطبيق أسرع؟ ادعُ أصدقاءك لتخطي الدور فكل صديق يسجل من خلالك يقفز بك العديد من المراكز للأمام وهنا تأتي قوة التسويق بالإحالة، والمكافأة لبرنامج التسويق بالإحالة هي القفز في الدور والتقدم في المراتب للحصول على مرتبة متقدمة في قائمة الانتظار للتطبيق والتي من خلالها يمكن للمستخدم أن ينضم للتطبيق قبل غيره من المستخدمين.</a:t>
            </a:r>
          </a:p>
          <a:p>
            <a:pPr algn="just"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8E396635-02FF-30FE-3CE4-E4A28D89B20D}"/>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6" name="صورة 5">
            <a:extLst>
              <a:ext uri="{FF2B5EF4-FFF2-40B4-BE49-F238E27FC236}">
                <a16:creationId xmlns:a16="http://schemas.microsoft.com/office/drawing/2014/main" id="{D14D00E9-C3FF-DFEA-3E20-62A1004E33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39311"/>
            <a:ext cx="4035972" cy="4431048"/>
          </a:xfrm>
          <a:prstGeom prst="rect">
            <a:avLst/>
          </a:prstGeom>
        </p:spPr>
      </p:pic>
    </p:spTree>
    <p:extLst>
      <p:ext uri="{BB962C8B-B14F-4D97-AF65-F5344CB8AC3E}">
        <p14:creationId xmlns:p14="http://schemas.microsoft.com/office/powerpoint/2010/main" val="918639861"/>
      </p:ext>
    </p:extLst>
  </p:cSld>
  <p:clrMapOvr>
    <a:masterClrMapping/>
  </p:clrMapOvr>
  <mc:AlternateContent xmlns:mc="http://schemas.openxmlformats.org/markup-compatibility/2006" xmlns:p14="http://schemas.microsoft.com/office/powerpoint/2010/main">
    <mc:Choice Requires="p14">
      <p:transition spd="slow" p14:dur="2000" advTm="185303"/>
    </mc:Choice>
    <mc:Fallback xmlns="">
      <p:transition spd="slow" advTm="18530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44D93-40EB-A8B2-73C8-02B086C1458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CA08070-4A34-8B2F-21EF-1DCA2CAA88F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DECDF2D-DFC6-A0BA-92EA-04DFC51FD1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E1B9234-F03D-FA6F-B5C5-21725E0F1BE1}"/>
              </a:ext>
            </a:extLst>
          </p:cNvPr>
          <p:cNvSpPr/>
          <p:nvPr/>
        </p:nvSpPr>
        <p:spPr>
          <a:xfrm>
            <a:off x="111448" y="1518999"/>
            <a:ext cx="11969104" cy="482426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r>
              <a:rPr lang="ar-SY" sz="2200" b="1" dirty="0">
                <a:solidFill>
                  <a:schemeClr val="tx1"/>
                </a:solidFill>
              </a:rPr>
              <a:t>فكرة الحملة التسويقية الفيروسية: </a:t>
            </a:r>
          </a:p>
          <a:p>
            <a:pPr algn="just" rtl="1">
              <a:lnSpc>
                <a:spcPct val="150000"/>
              </a:lnSpc>
            </a:pPr>
            <a:r>
              <a:rPr lang="ar-SY" sz="2200" dirty="0">
                <a:solidFill>
                  <a:schemeClr val="tx1"/>
                </a:solidFill>
              </a:rPr>
              <a:t>تم نشر مقال من قبل أحد المستخدمين في موقع "</a:t>
            </a:r>
            <a:r>
              <a:rPr lang="en-US" sz="2200" dirty="0">
                <a:solidFill>
                  <a:schemeClr val="tx1"/>
                </a:solidFill>
              </a:rPr>
              <a:t>Hacker News</a:t>
            </a:r>
            <a:r>
              <a:rPr lang="ar-SY" sz="2200" dirty="0">
                <a:solidFill>
                  <a:schemeClr val="tx1"/>
                </a:solidFill>
              </a:rPr>
              <a:t> حول تطبيق </a:t>
            </a:r>
            <a:r>
              <a:rPr lang="en-US" sz="2200" dirty="0">
                <a:solidFill>
                  <a:schemeClr val="tx1"/>
                </a:solidFill>
              </a:rPr>
              <a:t>Robinhood</a:t>
            </a:r>
            <a:r>
              <a:rPr lang="ar-SY" sz="2200" dirty="0">
                <a:solidFill>
                  <a:schemeClr val="tx1"/>
                </a:solidFill>
              </a:rPr>
              <a:t> وهذا الموقع من أشهر المواقع التقنية العالمية وسرعان ما حصد المقال المركز الأول في هذا الموقع العالمي لينتشر هذا التطبيق انتشار واسع.</a:t>
            </a:r>
          </a:p>
          <a:p>
            <a:pPr algn="just" rtl="1">
              <a:lnSpc>
                <a:spcPct val="150000"/>
              </a:lnSpc>
            </a:pPr>
            <a:r>
              <a:rPr lang="ar-SY" sz="2200" dirty="0">
                <a:solidFill>
                  <a:schemeClr val="tx1"/>
                </a:solidFill>
              </a:rPr>
              <a:t>سارع نحو </a:t>
            </a:r>
            <a:r>
              <a:rPr lang="en-US" sz="2200" dirty="0">
                <a:solidFill>
                  <a:schemeClr val="tx1"/>
                </a:solidFill>
              </a:rPr>
              <a:t>10,000</a:t>
            </a:r>
            <a:r>
              <a:rPr lang="ar-SY" sz="2200" dirty="0">
                <a:solidFill>
                  <a:schemeClr val="tx1"/>
                </a:solidFill>
              </a:rPr>
              <a:t> شخص للتسجيل في قائمة الانتظار الخاصة بالتطبيق في يومه الأول، ووصل العدد إلى </a:t>
            </a:r>
            <a:r>
              <a:rPr lang="en-US" sz="2200" dirty="0">
                <a:solidFill>
                  <a:schemeClr val="tx1"/>
                </a:solidFill>
              </a:rPr>
              <a:t>50,000</a:t>
            </a:r>
            <a:r>
              <a:rPr lang="ar-SY" sz="2200" dirty="0">
                <a:solidFill>
                  <a:schemeClr val="tx1"/>
                </a:solidFill>
              </a:rPr>
              <a:t> شخص بحلول نهاية الأسبوع الأول، وما يقرب من مليون شخص خلال العام الأول من الإعلان عن هذا التطبيق. </a:t>
            </a:r>
          </a:p>
          <a:p>
            <a:pPr algn="just" rtl="1">
              <a:lnSpc>
                <a:spcPct val="150000"/>
              </a:lnSpc>
            </a:pPr>
            <a:r>
              <a:rPr lang="ar-SY" sz="2200" dirty="0">
                <a:solidFill>
                  <a:schemeClr val="tx1"/>
                </a:solidFill>
              </a:rPr>
              <a:t>وهذا كله بفضل برنامج التسويق بالإحالة الذي استخدمه التطبيق بالإضافة إلى القيمة الكبيرة </a:t>
            </a:r>
            <a:r>
              <a:rPr lang="en-US" sz="2200" dirty="0">
                <a:solidFill>
                  <a:schemeClr val="tx1"/>
                </a:solidFill>
              </a:rPr>
              <a:t>Value</a:t>
            </a:r>
            <a:r>
              <a:rPr lang="ar-SY" sz="2200" dirty="0">
                <a:solidFill>
                  <a:schemeClr val="tx1"/>
                </a:solidFill>
              </a:rPr>
              <a:t> التي يتضمنها المحتوى الفيروسي وهي تداول مالي بدون عمولة وهي سابقة في تطبيقات التداول حيث أنه من المعروف أن تطبيقات التداول المالي تفرض عمولة على كل عملية تداول تتم عبرها. </a:t>
            </a:r>
          </a:p>
          <a:p>
            <a:pPr algn="just"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879D988-93E0-1B55-A42E-57BCB6A06F9E}"/>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spTree>
    <p:extLst>
      <p:ext uri="{BB962C8B-B14F-4D97-AF65-F5344CB8AC3E}">
        <p14:creationId xmlns:p14="http://schemas.microsoft.com/office/powerpoint/2010/main" val="4176517344"/>
      </p:ext>
    </p:extLst>
  </p:cSld>
  <p:clrMapOvr>
    <a:masterClrMapping/>
  </p:clrMapOvr>
  <mc:AlternateContent xmlns:mc="http://schemas.openxmlformats.org/markup-compatibility/2006" xmlns:p14="http://schemas.microsoft.com/office/powerpoint/2010/main">
    <mc:Choice Requires="p14">
      <p:transition spd="slow" p14:dur="2000" advTm="235802"/>
    </mc:Choice>
    <mc:Fallback xmlns="">
      <p:transition spd="slow" advTm="2358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5D759-BB50-6789-9D68-C39CAD68E7C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134561C-5984-6DEB-9158-45F7A444D6B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246F535-6889-BB85-10DA-6F31755279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BFB2711-5AF3-BC89-1C28-8465C6B3E048}"/>
              </a:ext>
            </a:extLst>
          </p:cNvPr>
          <p:cNvSpPr/>
          <p:nvPr/>
        </p:nvSpPr>
        <p:spPr>
          <a:xfrm>
            <a:off x="4845268" y="1404257"/>
            <a:ext cx="7346731" cy="535390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أهداف الحملة الفيروسية:</a:t>
            </a:r>
          </a:p>
          <a:p>
            <a:pPr algn="just" rtl="1">
              <a:lnSpc>
                <a:spcPct val="150000"/>
              </a:lnSpc>
            </a:pPr>
            <a:r>
              <a:rPr lang="ar-SY" sz="2200" dirty="0">
                <a:solidFill>
                  <a:schemeClr val="tx1"/>
                </a:solidFill>
              </a:rPr>
              <a:t>-تشجيع المستخدمين على تجربة التطبيق والانضمام لقائمة الانتظار.</a:t>
            </a:r>
          </a:p>
          <a:p>
            <a:pPr algn="just" rtl="1">
              <a:lnSpc>
                <a:spcPct val="150000"/>
              </a:lnSpc>
            </a:pPr>
            <a:r>
              <a:rPr lang="ar-SY" sz="2200" dirty="0">
                <a:solidFill>
                  <a:schemeClr val="tx1"/>
                </a:solidFill>
              </a:rPr>
              <a:t>-خلق الوعي بالعلامة التجارية </a:t>
            </a:r>
            <a:r>
              <a:rPr lang="en-US" sz="2200" dirty="0">
                <a:solidFill>
                  <a:schemeClr val="tx1"/>
                </a:solidFill>
              </a:rPr>
              <a:t>Robinhood</a:t>
            </a:r>
            <a:r>
              <a:rPr lang="ar-SY" sz="2200" dirty="0">
                <a:solidFill>
                  <a:schemeClr val="tx1"/>
                </a:solidFill>
              </a:rPr>
              <a:t>.</a:t>
            </a:r>
          </a:p>
          <a:p>
            <a:pPr algn="just" rtl="1">
              <a:lnSpc>
                <a:spcPct val="150000"/>
              </a:lnSpc>
            </a:pPr>
            <a:r>
              <a:rPr lang="ar-SY" sz="2200" dirty="0">
                <a:solidFill>
                  <a:schemeClr val="tx1"/>
                </a:solidFill>
              </a:rPr>
              <a:t>-تحفيز المستخدمين على جذب مستخدمين جدد من خلال برنامج التسويق بالإحالة.</a:t>
            </a:r>
          </a:p>
          <a:p>
            <a:pPr algn="just" rtl="1">
              <a:lnSpc>
                <a:spcPct val="150000"/>
              </a:lnSpc>
            </a:pPr>
            <a:r>
              <a:rPr lang="ar-SY" sz="2200" b="1" dirty="0">
                <a:solidFill>
                  <a:schemeClr val="tx1"/>
                </a:solidFill>
              </a:rPr>
              <a:t>الميزانية:</a:t>
            </a:r>
          </a:p>
          <a:p>
            <a:pPr algn="just" rtl="1">
              <a:lnSpc>
                <a:spcPct val="150000"/>
              </a:lnSpc>
            </a:pPr>
            <a:r>
              <a:rPr lang="ar-SY" sz="2200" dirty="0">
                <a:solidFill>
                  <a:schemeClr val="tx1"/>
                </a:solidFill>
              </a:rPr>
              <a:t>-محدودة جداً وتكاد تكون صفرية لأنها اعتمدت على إنشاء موقع الكتروني وصفحة هبوط فقط وتصميم برنامج تسويق بالإحالة والمكافأة هي التقدم في المراتب لاستخدام التطبيق لكل دعوة يقوم بها المستخدم للمستخدمين الآخرين.</a:t>
            </a:r>
          </a:p>
        </p:txBody>
      </p:sp>
      <p:sp>
        <p:nvSpPr>
          <p:cNvPr id="8" name="مربع نص 7">
            <a:extLst>
              <a:ext uri="{FF2B5EF4-FFF2-40B4-BE49-F238E27FC236}">
                <a16:creationId xmlns:a16="http://schemas.microsoft.com/office/drawing/2014/main" id="{D3D5435A-670A-7BF4-1457-DD4ED7635698}"/>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C5098EDB-AEDD-10FD-662C-39FB39E6A6B8}"/>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7" name="صورة 6">
            <a:extLst>
              <a:ext uri="{FF2B5EF4-FFF2-40B4-BE49-F238E27FC236}">
                <a16:creationId xmlns:a16="http://schemas.microsoft.com/office/drawing/2014/main" id="{B09CE18E-9159-7528-587A-BDF8B36BB281}"/>
              </a:ext>
            </a:extLst>
          </p:cNvPr>
          <p:cNvPicPr>
            <a:picLocks noChangeAspect="1"/>
          </p:cNvPicPr>
          <p:nvPr/>
        </p:nvPicPr>
        <p:blipFill>
          <a:blip r:embed="rId4"/>
          <a:stretch>
            <a:fillRect/>
          </a:stretch>
        </p:blipFill>
        <p:spPr>
          <a:xfrm>
            <a:off x="0" y="2808757"/>
            <a:ext cx="4845268" cy="2514454"/>
          </a:xfrm>
          <a:prstGeom prst="rect">
            <a:avLst/>
          </a:prstGeom>
        </p:spPr>
      </p:pic>
    </p:spTree>
    <p:extLst>
      <p:ext uri="{BB962C8B-B14F-4D97-AF65-F5344CB8AC3E}">
        <p14:creationId xmlns:p14="http://schemas.microsoft.com/office/powerpoint/2010/main" val="1439437352"/>
      </p:ext>
    </p:extLst>
  </p:cSld>
  <p:clrMapOvr>
    <a:masterClrMapping/>
  </p:clrMapOvr>
  <mc:AlternateContent xmlns:mc="http://schemas.openxmlformats.org/markup-compatibility/2006" xmlns:p14="http://schemas.microsoft.com/office/powerpoint/2010/main">
    <mc:Choice Requires="p14">
      <p:transition spd="slow" p14:dur="2000" advTm="89358"/>
    </mc:Choice>
    <mc:Fallback xmlns="">
      <p:transition spd="slow" advTm="8935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BC071-D39E-C1F8-E2FF-E3DD91E454F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0EFF636-23B2-3F02-D87A-9E9FFAAB97C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8037986-CD47-332A-80F6-AF7F9EBA2A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D51CC60B-532D-635F-AE5B-763EB4B8DEE4}"/>
              </a:ext>
            </a:extLst>
          </p:cNvPr>
          <p:cNvSpPr/>
          <p:nvPr/>
        </p:nvSpPr>
        <p:spPr>
          <a:xfrm>
            <a:off x="5626861" y="1682407"/>
            <a:ext cx="6379028" cy="482144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الاستراتيجية الفيروسية:</a:t>
            </a:r>
          </a:p>
          <a:p>
            <a:pPr algn="just" rtl="1">
              <a:lnSpc>
                <a:spcPct val="150000"/>
              </a:lnSpc>
            </a:pPr>
            <a:r>
              <a:rPr lang="ar-SY" sz="2200" b="1" dirty="0">
                <a:solidFill>
                  <a:schemeClr val="tx1"/>
                </a:solidFill>
              </a:rPr>
              <a:t>-استراتيجية التكامل المنخفض (التسويق الفيروسي الخارجي): </a:t>
            </a:r>
          </a:p>
          <a:p>
            <a:pPr algn="just" rtl="1">
              <a:lnSpc>
                <a:spcPct val="150000"/>
              </a:lnSpc>
            </a:pPr>
            <a:r>
              <a:rPr lang="ar-SY" sz="2200" dirty="0">
                <a:solidFill>
                  <a:schemeClr val="tx1"/>
                </a:solidFill>
              </a:rPr>
              <a:t>حيث أن المنتج لا يتطلب انخراط للمستخدم فيه ولا يتضمن إرسال رابط التطبيق بشكل إجباري بل كل ما يتطلبه الأمر هو إدخال البريد الالكتروني ومشاركة الرابط مع الأصدقاء للتقدم في المراتب في قائمة الانتظار لاستخدام التطبيق، وهذا أمر اختياري لمن يرغب بمشاركة الرابط والتقدم في المراتب في قائمة الانتظار. </a:t>
            </a:r>
          </a:p>
          <a:p>
            <a:pPr algn="r"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585CD8AD-FCA2-CBF2-7712-08E813CA1EE4}"/>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7EF04FA4-DDE4-FFB7-EC89-56CAE6A09B0B}"/>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11" name="صورة 10">
            <a:extLst>
              <a:ext uri="{FF2B5EF4-FFF2-40B4-BE49-F238E27FC236}">
                <a16:creationId xmlns:a16="http://schemas.microsoft.com/office/drawing/2014/main" id="{9E95A4F6-FE4C-DBFA-1205-09EA32AB5F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03715"/>
            <a:ext cx="5389650" cy="2741022"/>
          </a:xfrm>
          <a:prstGeom prst="rect">
            <a:avLst/>
          </a:prstGeom>
        </p:spPr>
      </p:pic>
    </p:spTree>
    <p:extLst>
      <p:ext uri="{BB962C8B-B14F-4D97-AF65-F5344CB8AC3E}">
        <p14:creationId xmlns:p14="http://schemas.microsoft.com/office/powerpoint/2010/main" val="1497116591"/>
      </p:ext>
    </p:extLst>
  </p:cSld>
  <p:clrMapOvr>
    <a:masterClrMapping/>
  </p:clrMapOvr>
  <mc:AlternateContent xmlns:mc="http://schemas.openxmlformats.org/markup-compatibility/2006" xmlns:p14="http://schemas.microsoft.com/office/powerpoint/2010/main">
    <mc:Choice Requires="p14">
      <p:transition spd="slow" p14:dur="2000" advTm="79781"/>
    </mc:Choice>
    <mc:Fallback xmlns="">
      <p:transition spd="slow" advTm="7978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6F6A5-DBDA-64EB-E691-B454EE5E061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E7485CC-9EEE-6A62-0416-63A8E6CD291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B4BCEED-8556-9D83-C90A-345F11294C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77EADF0-A26E-F635-4F76-505B4A57F0AA}"/>
              </a:ext>
            </a:extLst>
          </p:cNvPr>
          <p:cNvSpPr/>
          <p:nvPr/>
        </p:nvSpPr>
        <p:spPr>
          <a:xfrm>
            <a:off x="5790147" y="1987207"/>
            <a:ext cx="6215742" cy="434828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الاستراتيجية الفيروسية:</a:t>
            </a:r>
          </a:p>
          <a:p>
            <a:pPr algn="just" rtl="1">
              <a:lnSpc>
                <a:spcPct val="150000"/>
              </a:lnSpc>
            </a:pPr>
            <a:r>
              <a:rPr lang="ar-SY" sz="2200" b="1" dirty="0">
                <a:solidFill>
                  <a:schemeClr val="tx1"/>
                </a:solidFill>
              </a:rPr>
              <a:t>-استراتيجية الإثارة: </a:t>
            </a:r>
          </a:p>
          <a:p>
            <a:pPr algn="just" rtl="1">
              <a:lnSpc>
                <a:spcPct val="150000"/>
              </a:lnSpc>
            </a:pPr>
            <a:r>
              <a:rPr lang="ar-SY" sz="2200" dirty="0">
                <a:solidFill>
                  <a:schemeClr val="tx1"/>
                </a:solidFill>
              </a:rPr>
              <a:t>اعتمدت هذه الحملة الفيروسية على استراتيجية الإثارة من خلال إثارة الحماس لدى المستخدمين لاستخدام التطبيق وبدون رسوم تداول وبنفس الوقت إثارة الحماس للمنافسة والتقدم في المراتب ضمن قائمة الانتظار لاستخدام التطبيق. </a:t>
            </a:r>
          </a:p>
          <a:p>
            <a:pPr algn="r"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CEB3FE5C-5679-E09E-9633-4840BD179679}"/>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511D63B7-562F-F722-8F50-B4E2CB822C7D}"/>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4" name="صورة 3">
            <a:extLst>
              <a:ext uri="{FF2B5EF4-FFF2-40B4-BE49-F238E27FC236}">
                <a16:creationId xmlns:a16="http://schemas.microsoft.com/office/drawing/2014/main" id="{192D2574-ADE2-1CB4-9A60-57102B18A9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90801"/>
            <a:ext cx="4849249" cy="3232832"/>
          </a:xfrm>
          <a:prstGeom prst="rect">
            <a:avLst/>
          </a:prstGeom>
        </p:spPr>
      </p:pic>
    </p:spTree>
    <p:extLst>
      <p:ext uri="{BB962C8B-B14F-4D97-AF65-F5344CB8AC3E}">
        <p14:creationId xmlns:p14="http://schemas.microsoft.com/office/powerpoint/2010/main" val="3335637380"/>
      </p:ext>
    </p:extLst>
  </p:cSld>
  <p:clrMapOvr>
    <a:masterClrMapping/>
  </p:clrMapOvr>
  <mc:AlternateContent xmlns:mc="http://schemas.openxmlformats.org/markup-compatibility/2006" xmlns:p14="http://schemas.microsoft.com/office/powerpoint/2010/main">
    <mc:Choice Requires="p14">
      <p:transition spd="slow" p14:dur="2000" advTm="52129"/>
    </mc:Choice>
    <mc:Fallback xmlns="">
      <p:transition spd="slow" advTm="5212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8E04B-FE37-F94D-18CB-5DFA40D1042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7B8D2A3-3592-3C02-67B6-4B3A310D598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CA7909C-3649-7AB9-D04E-0DED6D2308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E70A2685-46BE-5CE2-B61A-B01A17EB42E0}"/>
              </a:ext>
            </a:extLst>
          </p:cNvPr>
          <p:cNvSpPr/>
          <p:nvPr/>
        </p:nvSpPr>
        <p:spPr>
          <a:xfrm>
            <a:off x="4845268" y="1355835"/>
            <a:ext cx="7346731" cy="523800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الاستراتيجية الفيروسية:</a:t>
            </a:r>
          </a:p>
          <a:p>
            <a:pPr algn="just" rtl="1">
              <a:lnSpc>
                <a:spcPct val="150000"/>
              </a:lnSpc>
            </a:pPr>
            <a:r>
              <a:rPr lang="ar-SY" sz="2200" b="1" dirty="0">
                <a:solidFill>
                  <a:schemeClr val="tx1"/>
                </a:solidFill>
              </a:rPr>
              <a:t>-استراتيجية النشر </a:t>
            </a:r>
            <a:r>
              <a:rPr lang="en-US" sz="2200" b="1" dirty="0">
                <a:solidFill>
                  <a:schemeClr val="tx1"/>
                </a:solidFill>
              </a:rPr>
              <a:t>Dissemination Strategy</a:t>
            </a:r>
            <a:r>
              <a:rPr lang="ar-SY" sz="2200" b="1" dirty="0">
                <a:solidFill>
                  <a:schemeClr val="tx1"/>
                </a:solidFill>
              </a:rPr>
              <a:t> أو استراتيجية الوسيلة </a:t>
            </a:r>
            <a:r>
              <a:rPr lang="en-US" sz="2200" b="1" dirty="0">
                <a:solidFill>
                  <a:schemeClr val="tx1"/>
                </a:solidFill>
              </a:rPr>
              <a:t>The "Vehicle"</a:t>
            </a:r>
            <a:r>
              <a:rPr lang="ar-SY" sz="2200" b="1" dirty="0">
                <a:solidFill>
                  <a:schemeClr val="tx1"/>
                </a:solidFill>
              </a:rPr>
              <a:t>: </a:t>
            </a:r>
          </a:p>
          <a:p>
            <a:pPr algn="just" rtl="1">
              <a:lnSpc>
                <a:spcPct val="150000"/>
              </a:lnSpc>
            </a:pPr>
            <a:r>
              <a:rPr lang="ar-SY" sz="2200" dirty="0">
                <a:solidFill>
                  <a:schemeClr val="tx1"/>
                </a:solidFill>
              </a:rPr>
              <a:t>بدلًا من استخدام وسائل الإعلام التقليدية (التلفزيون، اللوحات الإعلانية) أو الإعلانات الرقمية المدفوعة، كانت "وسيلة" نشر الرسالة هي شبكة التواصل الاجتماعي الخاصة بالمستخدم. </a:t>
            </a:r>
          </a:p>
          <a:p>
            <a:pPr algn="just" rtl="1">
              <a:lnSpc>
                <a:spcPct val="150000"/>
              </a:lnSpc>
            </a:pPr>
            <a:r>
              <a:rPr lang="ar-SY" sz="2200" dirty="0">
                <a:solidFill>
                  <a:schemeClr val="tx1"/>
                </a:solidFill>
              </a:rPr>
              <a:t>حولت هذه الطريقة المستخدمين إلى وسيلة إعلامية لنشر التطبيق من خلال نشر رابط الإحالة الخاصة بهم ومشاركته مع المستخدمين للحصول على مركز متقدم في قائمة الانتظار لاستخدام التطبيق. </a:t>
            </a:r>
          </a:p>
          <a:p>
            <a:pPr algn="r"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619F6847-1976-BCEE-F813-BED40E4882E4}"/>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F335B90E-F594-41B2-8EA9-6F6F71DF9E8F}"/>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4" name="صورة 3">
            <a:extLst>
              <a:ext uri="{FF2B5EF4-FFF2-40B4-BE49-F238E27FC236}">
                <a16:creationId xmlns:a16="http://schemas.microsoft.com/office/drawing/2014/main" id="{04AA46EB-9D33-D810-12AE-A8C6DF9621C8}"/>
              </a:ext>
            </a:extLst>
          </p:cNvPr>
          <p:cNvPicPr>
            <a:picLocks noChangeAspect="1"/>
          </p:cNvPicPr>
          <p:nvPr/>
        </p:nvPicPr>
        <p:blipFill>
          <a:blip r:embed="rId4"/>
          <a:stretch>
            <a:fillRect/>
          </a:stretch>
        </p:blipFill>
        <p:spPr>
          <a:xfrm>
            <a:off x="1" y="2652768"/>
            <a:ext cx="4757056" cy="2332421"/>
          </a:xfrm>
          <a:prstGeom prst="rect">
            <a:avLst/>
          </a:prstGeom>
        </p:spPr>
      </p:pic>
      <p:sp>
        <p:nvSpPr>
          <p:cNvPr id="7" name="مربع نص 6">
            <a:extLst>
              <a:ext uri="{FF2B5EF4-FFF2-40B4-BE49-F238E27FC236}">
                <a16:creationId xmlns:a16="http://schemas.microsoft.com/office/drawing/2014/main" id="{4CA5DA46-D39B-6756-487C-5CDA3D6DECD6}"/>
              </a:ext>
            </a:extLst>
          </p:cNvPr>
          <p:cNvSpPr txBox="1"/>
          <p:nvPr/>
        </p:nvSpPr>
        <p:spPr>
          <a:xfrm>
            <a:off x="133351" y="5377078"/>
            <a:ext cx="4395106" cy="923330"/>
          </a:xfrm>
          <a:prstGeom prst="rect">
            <a:avLst/>
          </a:prstGeom>
          <a:noFill/>
        </p:spPr>
        <p:txBody>
          <a:bodyPr wrap="square">
            <a:spAutoFit/>
          </a:bodyPr>
          <a:lstStyle/>
          <a:p>
            <a:r>
              <a:rPr lang="ar-SY" dirty="0">
                <a:hlinkClick r:id="rId5"/>
              </a:rPr>
              <a:t>https://play.google.com/store/apps/details?id=com.robinhood.android</a:t>
            </a:r>
            <a:endParaRPr lang="ar-SY" dirty="0"/>
          </a:p>
          <a:p>
            <a:endParaRPr lang="ar-SY" dirty="0"/>
          </a:p>
        </p:txBody>
      </p:sp>
    </p:spTree>
    <p:extLst>
      <p:ext uri="{BB962C8B-B14F-4D97-AF65-F5344CB8AC3E}">
        <p14:creationId xmlns:p14="http://schemas.microsoft.com/office/powerpoint/2010/main" val="4184420461"/>
      </p:ext>
    </p:extLst>
  </p:cSld>
  <p:clrMapOvr>
    <a:masterClrMapping/>
  </p:clrMapOvr>
  <mc:AlternateContent xmlns:mc="http://schemas.openxmlformats.org/markup-compatibility/2006" xmlns:p14="http://schemas.microsoft.com/office/powerpoint/2010/main">
    <mc:Choice Requires="p14">
      <p:transition spd="slow" p14:dur="2000" advTm="93929"/>
    </mc:Choice>
    <mc:Fallback xmlns="">
      <p:transition spd="slow" advTm="9392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0B60E-821F-81F1-2CB6-6F2EE60F5AE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6D06A13-902C-8913-7B36-C89079A8BF0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932A1F9-30A6-E9DB-3D65-2D05D0C6D6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F2E46CA-5867-B40B-BBE6-1EC2265ADDB5}"/>
              </a:ext>
            </a:extLst>
          </p:cNvPr>
          <p:cNvSpPr/>
          <p:nvPr/>
        </p:nvSpPr>
        <p:spPr>
          <a:xfrm>
            <a:off x="4845268" y="1355835"/>
            <a:ext cx="7346731" cy="531710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استراتيجية الإثارة والمحفزات الفيروسية </a:t>
            </a:r>
            <a:r>
              <a:rPr lang="en-US" sz="2200" b="1" dirty="0">
                <a:solidFill>
                  <a:schemeClr val="tx1"/>
                </a:solidFill>
              </a:rPr>
              <a:t>Triggers</a:t>
            </a:r>
            <a:r>
              <a:rPr lang="ar-SY" sz="2200" b="1" dirty="0">
                <a:solidFill>
                  <a:schemeClr val="tx1"/>
                </a:solidFill>
              </a:rPr>
              <a:t>: </a:t>
            </a:r>
          </a:p>
          <a:p>
            <a:pPr algn="just" rtl="1">
              <a:lnSpc>
                <a:spcPct val="150000"/>
              </a:lnSpc>
            </a:pPr>
            <a:r>
              <a:rPr lang="ar-SY" sz="2200" dirty="0">
                <a:solidFill>
                  <a:schemeClr val="tx1"/>
                </a:solidFill>
              </a:rPr>
              <a:t>-المحفز الفيروسي: إثارة الحماس لمشاركة رابط الإحالة والحصول على مركز متقدم بالاعتماد على الدليل الاجتماعي </a:t>
            </a:r>
            <a:r>
              <a:rPr lang="en-US" sz="2200" dirty="0">
                <a:solidFill>
                  <a:schemeClr val="tx1"/>
                </a:solidFill>
              </a:rPr>
              <a:t>Social Proof</a:t>
            </a:r>
            <a:r>
              <a:rPr lang="ar-SY" sz="2200" dirty="0">
                <a:solidFill>
                  <a:schemeClr val="tx1"/>
                </a:solidFill>
              </a:rPr>
              <a:t> وخلق ظاهرة </a:t>
            </a:r>
            <a:r>
              <a:rPr lang="en-US" sz="2200" dirty="0">
                <a:solidFill>
                  <a:schemeClr val="tx1"/>
                </a:solidFill>
              </a:rPr>
              <a:t>FOMO</a:t>
            </a:r>
            <a:r>
              <a:rPr lang="ar-SY" sz="2200" dirty="0">
                <a:solidFill>
                  <a:schemeClr val="tx1"/>
                </a:solidFill>
              </a:rPr>
              <a:t> (الخوف من فوات الفرصة) عندما يرى المستخدم رقمه في قائمة الانتظار مثلاً </a:t>
            </a:r>
            <a:r>
              <a:rPr lang="en-US" sz="2200" dirty="0">
                <a:solidFill>
                  <a:schemeClr val="tx1"/>
                </a:solidFill>
              </a:rPr>
              <a:t>40,000</a:t>
            </a:r>
            <a:r>
              <a:rPr lang="ar-SY" sz="2200" dirty="0">
                <a:solidFill>
                  <a:schemeClr val="tx1"/>
                </a:solidFill>
              </a:rPr>
              <a:t> فإن ذلك يحفزه ويقوم بمشاركة رابط الإحالة للتقدم في قائمة الانتظار لاستخدام التطبيق، وفي حال عدم المشاركة للرابط فإنه سيفقد المرتبة المتقدمة في قائمة الانتظار وسيبقى رقمه متأخراً وهنا يمكن الخوف من فوات الفرصة بالتقدم بالمراتب ضمن قائمة الانتظار. </a:t>
            </a:r>
          </a:p>
          <a:p>
            <a:pPr algn="r"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14D9FA04-7A87-9099-B83D-5C03D329E95E}"/>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21487410-9B08-75FA-F7DA-50262B562F94}"/>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4" name="صورة 3">
            <a:extLst>
              <a:ext uri="{FF2B5EF4-FFF2-40B4-BE49-F238E27FC236}">
                <a16:creationId xmlns:a16="http://schemas.microsoft.com/office/drawing/2014/main" id="{34C79F52-13BE-3304-4641-DD56A5460B6A}"/>
              </a:ext>
            </a:extLst>
          </p:cNvPr>
          <p:cNvPicPr>
            <a:picLocks noChangeAspect="1"/>
          </p:cNvPicPr>
          <p:nvPr/>
        </p:nvPicPr>
        <p:blipFill>
          <a:blip r:embed="rId4">
            <a:extLst>
              <a:ext uri="{28A0092B-C50C-407E-A947-70E740481C1C}">
                <a14:useLocalDpi xmlns:a14="http://schemas.microsoft.com/office/drawing/2010/main" val="0"/>
              </a:ext>
            </a:extLst>
          </a:blip>
          <a:srcRect l="20267" t="-1446" r="15090" b="14224"/>
          <a:stretch>
            <a:fillRect/>
          </a:stretch>
        </p:blipFill>
        <p:spPr>
          <a:xfrm>
            <a:off x="0" y="2547257"/>
            <a:ext cx="4751371" cy="3205523"/>
          </a:xfrm>
          <a:prstGeom prst="rect">
            <a:avLst/>
          </a:prstGeom>
        </p:spPr>
      </p:pic>
    </p:spTree>
    <p:extLst>
      <p:ext uri="{BB962C8B-B14F-4D97-AF65-F5344CB8AC3E}">
        <p14:creationId xmlns:p14="http://schemas.microsoft.com/office/powerpoint/2010/main" val="4233335730"/>
      </p:ext>
    </p:extLst>
  </p:cSld>
  <p:clrMapOvr>
    <a:masterClrMapping/>
  </p:clrMapOvr>
  <mc:AlternateContent xmlns:mc="http://schemas.openxmlformats.org/markup-compatibility/2006" xmlns:p14="http://schemas.microsoft.com/office/powerpoint/2010/main">
    <mc:Choice Requires="p14">
      <p:transition spd="slow" p14:dur="2000" advTm="65109"/>
    </mc:Choice>
    <mc:Fallback xmlns="">
      <p:transition spd="slow" advTm="6510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F085E-CB4D-F65A-72D0-0D4164BAC7F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F8730CB-8E93-E71C-71EA-C011FE7E3B9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B01C6B7-CF57-4730-ED32-B5DC0C9C8C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21DC7BF-71DD-4503-731F-20A4B6A4AF79}"/>
              </a:ext>
            </a:extLst>
          </p:cNvPr>
          <p:cNvSpPr/>
          <p:nvPr/>
        </p:nvSpPr>
        <p:spPr>
          <a:xfrm>
            <a:off x="6172200" y="1479458"/>
            <a:ext cx="5889170" cy="50928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just" rtl="1">
              <a:lnSpc>
                <a:spcPct val="150000"/>
              </a:lnSpc>
            </a:pPr>
            <a:endParaRPr lang="ar-SY" sz="2200" b="1" dirty="0">
              <a:solidFill>
                <a:schemeClr val="tx1"/>
              </a:solidFill>
            </a:endParaRPr>
          </a:p>
          <a:p>
            <a:pPr algn="just" rtl="1">
              <a:lnSpc>
                <a:spcPct val="150000"/>
              </a:lnSpc>
            </a:pPr>
            <a:r>
              <a:rPr lang="ar-SY" sz="2200" b="1" dirty="0">
                <a:solidFill>
                  <a:schemeClr val="tx1"/>
                </a:solidFill>
              </a:rPr>
              <a:t>استراتيجية الإثارة والمحفزات الفيروسية </a:t>
            </a:r>
            <a:r>
              <a:rPr lang="en-US" sz="2200" b="1" dirty="0">
                <a:solidFill>
                  <a:schemeClr val="tx1"/>
                </a:solidFill>
              </a:rPr>
              <a:t>Triggers</a:t>
            </a:r>
            <a:r>
              <a:rPr lang="ar-SY" sz="2200" b="1" dirty="0">
                <a:solidFill>
                  <a:schemeClr val="tx1"/>
                </a:solidFill>
              </a:rPr>
              <a:t>: </a:t>
            </a:r>
          </a:p>
          <a:p>
            <a:pPr algn="just" rtl="1">
              <a:lnSpc>
                <a:spcPct val="150000"/>
              </a:lnSpc>
            </a:pPr>
            <a:r>
              <a:rPr lang="ar-SY" sz="2200" dirty="0">
                <a:solidFill>
                  <a:schemeClr val="tx1"/>
                </a:solidFill>
              </a:rPr>
              <a:t>-المحفز الفيروسي: إثارة الحماس لمشاركة رابط الإحالة من حيث تقديم الذات </a:t>
            </a:r>
            <a:r>
              <a:rPr lang="en-US" sz="2200" dirty="0">
                <a:solidFill>
                  <a:schemeClr val="tx1"/>
                </a:solidFill>
              </a:rPr>
              <a:t>Self Presentation</a:t>
            </a:r>
            <a:r>
              <a:rPr lang="ar-SY" sz="2200" dirty="0">
                <a:solidFill>
                  <a:schemeClr val="tx1"/>
                </a:solidFill>
              </a:rPr>
              <a:t> وبحيث يكون لدى المستخدم صورة ذهنية إيجابية من خلال حصوله على مركز متقدم في قائمة الانتظار وهنا يشعر المستخدم بأنه مستخدم</a:t>
            </a:r>
            <a:r>
              <a:rPr lang="en-US" sz="2200" dirty="0">
                <a:solidFill>
                  <a:schemeClr val="tx1"/>
                </a:solidFill>
              </a:rPr>
              <a:t>VIP </a:t>
            </a:r>
            <a:r>
              <a:rPr lang="ar-SY" sz="2200" dirty="0">
                <a:solidFill>
                  <a:schemeClr val="tx1"/>
                </a:solidFill>
              </a:rPr>
              <a:t>.</a:t>
            </a:r>
          </a:p>
          <a:p>
            <a:pPr algn="just" rtl="1">
              <a:lnSpc>
                <a:spcPct val="150000"/>
              </a:lnSpc>
            </a:pPr>
            <a:r>
              <a:rPr lang="ar-SY" sz="2200" dirty="0">
                <a:solidFill>
                  <a:schemeClr val="tx1"/>
                </a:solidFill>
              </a:rPr>
              <a:t>-المحفز الفيروسي: إثارة الحماس من خلال خلق حالة المنافسة بين المستخدمين بحيث يعمل كل مستخدم على التقدم أكثر في قائمة الانتظار لاستخدام التطبيق. </a:t>
            </a:r>
          </a:p>
          <a:p>
            <a:pPr>
              <a:lnSpc>
                <a:spcPct val="150000"/>
              </a:lnSpc>
            </a:pPr>
            <a:br>
              <a:rPr lang="ar-SY" sz="2200" dirty="0">
                <a:solidFill>
                  <a:schemeClr val="tx1"/>
                </a:solidFill>
              </a:rPr>
            </a:br>
            <a:endParaRPr lang="ar-SY" sz="2200" dirty="0">
              <a:solidFill>
                <a:schemeClr val="tx1"/>
              </a:solidFill>
            </a:endParaRPr>
          </a:p>
          <a:p>
            <a:pPr algn="r"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69C43DE6-6030-7AA3-0066-75C95A6BC53B}"/>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8185CEBD-25D8-DF79-5924-65E3A9C741C4}"/>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4" name="صورة 3">
            <a:extLst>
              <a:ext uri="{FF2B5EF4-FFF2-40B4-BE49-F238E27FC236}">
                <a16:creationId xmlns:a16="http://schemas.microsoft.com/office/drawing/2014/main" id="{BD7123A8-7E6A-1516-8E14-B65B52B51B51}"/>
              </a:ext>
            </a:extLst>
          </p:cNvPr>
          <p:cNvPicPr>
            <a:picLocks noChangeAspect="1"/>
          </p:cNvPicPr>
          <p:nvPr/>
        </p:nvPicPr>
        <p:blipFill>
          <a:blip r:embed="rId4"/>
          <a:stretch>
            <a:fillRect/>
          </a:stretch>
        </p:blipFill>
        <p:spPr>
          <a:xfrm>
            <a:off x="-1" y="2273419"/>
            <a:ext cx="6172201" cy="2782389"/>
          </a:xfrm>
          <a:prstGeom prst="rect">
            <a:avLst/>
          </a:prstGeom>
        </p:spPr>
      </p:pic>
      <p:sp>
        <p:nvSpPr>
          <p:cNvPr id="7" name="مربع نص 6">
            <a:extLst>
              <a:ext uri="{FF2B5EF4-FFF2-40B4-BE49-F238E27FC236}">
                <a16:creationId xmlns:a16="http://schemas.microsoft.com/office/drawing/2014/main" id="{CAB047ED-27F1-18E7-22D8-18CD94C8DD36}"/>
              </a:ext>
            </a:extLst>
          </p:cNvPr>
          <p:cNvSpPr txBox="1"/>
          <p:nvPr/>
        </p:nvSpPr>
        <p:spPr>
          <a:xfrm>
            <a:off x="0" y="5525308"/>
            <a:ext cx="4493078" cy="923330"/>
          </a:xfrm>
          <a:prstGeom prst="rect">
            <a:avLst/>
          </a:prstGeom>
          <a:noFill/>
        </p:spPr>
        <p:txBody>
          <a:bodyPr wrap="square">
            <a:spAutoFit/>
          </a:bodyPr>
          <a:lstStyle/>
          <a:p>
            <a:r>
              <a:rPr lang="ar-SY" dirty="0">
                <a:hlinkClick r:id="rId5"/>
              </a:rPr>
              <a:t>https://apps.apple.com/us/app/robinhood-wallet-swap-crypto/id1634080733?l=ar</a:t>
            </a:r>
            <a:endParaRPr lang="en-US" dirty="0"/>
          </a:p>
          <a:p>
            <a:endParaRPr lang="ar-SY" dirty="0"/>
          </a:p>
        </p:txBody>
      </p:sp>
    </p:spTree>
    <p:extLst>
      <p:ext uri="{BB962C8B-B14F-4D97-AF65-F5344CB8AC3E}">
        <p14:creationId xmlns:p14="http://schemas.microsoft.com/office/powerpoint/2010/main" val="2236662450"/>
      </p:ext>
    </p:extLst>
  </p:cSld>
  <p:clrMapOvr>
    <a:masterClrMapping/>
  </p:clrMapOvr>
  <mc:AlternateContent xmlns:mc="http://schemas.openxmlformats.org/markup-compatibility/2006" xmlns:p14="http://schemas.microsoft.com/office/powerpoint/2010/main">
    <mc:Choice Requires="p14">
      <p:transition spd="slow" p14:dur="2000" advTm="132804"/>
    </mc:Choice>
    <mc:Fallback xmlns="">
      <p:transition spd="slow" advTm="1328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40AC9-A9B9-D1CA-DBB4-5CF9483D386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DA569E0-473E-52CD-E07A-81E0C2D2D1B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36C3604-C078-6256-8B06-094EFCF035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BCA8F477-8D1D-F189-56B3-F9EFC7404124}"/>
              </a:ext>
            </a:extLst>
          </p:cNvPr>
          <p:cNvSpPr/>
          <p:nvPr/>
        </p:nvSpPr>
        <p:spPr>
          <a:xfrm>
            <a:off x="93056" y="1911007"/>
            <a:ext cx="12005888" cy="455510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just" rtl="1">
              <a:lnSpc>
                <a:spcPct val="150000"/>
              </a:lnSpc>
            </a:pPr>
            <a:r>
              <a:rPr lang="ar-SY" sz="2200" b="1" dirty="0">
                <a:solidFill>
                  <a:schemeClr val="tx1"/>
                </a:solidFill>
              </a:rPr>
              <a:t>استراتيجية النشر والمحفزات الفيروسية </a:t>
            </a:r>
            <a:r>
              <a:rPr lang="en-US" sz="2200" b="1" dirty="0">
                <a:solidFill>
                  <a:schemeClr val="tx1"/>
                </a:solidFill>
              </a:rPr>
              <a:t>Triggers</a:t>
            </a:r>
            <a:r>
              <a:rPr lang="ar-SY" sz="2200" b="1" dirty="0">
                <a:solidFill>
                  <a:schemeClr val="tx1"/>
                </a:solidFill>
              </a:rPr>
              <a:t>: </a:t>
            </a:r>
          </a:p>
          <a:p>
            <a:pPr algn="just" rtl="1">
              <a:lnSpc>
                <a:spcPct val="150000"/>
              </a:lnSpc>
            </a:pPr>
            <a:r>
              <a:rPr lang="ar-SY" sz="2200" dirty="0">
                <a:solidFill>
                  <a:schemeClr val="tx1"/>
                </a:solidFill>
              </a:rPr>
              <a:t>-المحفز الفيروسي: تقديم الفائدة للآخرين حيث أن مشاركة الرابط للأصدقاء والمعارف سيجعلهم يتعرفون إلى تطبيق </a:t>
            </a:r>
            <a:r>
              <a:rPr lang="en-US" sz="2200" dirty="0">
                <a:solidFill>
                  <a:schemeClr val="tx1"/>
                </a:solidFill>
              </a:rPr>
              <a:t>Robinhood</a:t>
            </a:r>
            <a:r>
              <a:rPr lang="ar-SY" sz="2200" dirty="0">
                <a:solidFill>
                  <a:schemeClr val="tx1"/>
                </a:solidFill>
              </a:rPr>
              <a:t> والذي من خلاله يمكنهم إجراء التداول المالي مجاناً وبحيث ينضمون لقائمة الانتظار وكذلك فإنه يمكن أن يقوموا بالمشاركة في رابط التسويق بالإحالة ليتقدموا هم الآخرين في قائمة الانتظار ويحصلون على مركز متقدم فيها. </a:t>
            </a:r>
          </a:p>
          <a:p>
            <a:pPr algn="just" rtl="1">
              <a:lnSpc>
                <a:spcPct val="150000"/>
              </a:lnSpc>
            </a:pPr>
            <a:r>
              <a:rPr lang="ar-SY" sz="2200" dirty="0">
                <a:solidFill>
                  <a:schemeClr val="tx1"/>
                </a:solidFill>
              </a:rPr>
              <a:t>-المحفز الفيروسي: الحصول على مكافأة التقدم في قائمة الانتظار لاستخدام التطبيق وهذا المحفز هو محفز مالي حيث أن المستخدم سيكون السباق في استخدام التطبيق والبدء بالتداول المالي وبدون عمولة وهذا ما سيوفر عليه دفع المال. </a:t>
            </a:r>
          </a:p>
          <a:p>
            <a:pPr algn="r" rtl="1">
              <a:lnSpc>
                <a:spcPct val="150000"/>
              </a:lnSpc>
            </a:pPr>
            <a:endParaRPr lang="ar-SY" sz="2200" dirty="0">
              <a:solidFill>
                <a:schemeClr val="tx1"/>
              </a:solidFill>
            </a:endParaRPr>
          </a:p>
          <a:p>
            <a:pPr>
              <a:lnSpc>
                <a:spcPct val="150000"/>
              </a:lnSpc>
            </a:pPr>
            <a:br>
              <a:rPr lang="ar-SY" sz="2200" dirty="0">
                <a:solidFill>
                  <a:schemeClr val="tx1"/>
                </a:solidFill>
              </a:rPr>
            </a:br>
            <a:endParaRPr lang="ar-SY" sz="2200" dirty="0">
              <a:solidFill>
                <a:schemeClr val="tx1"/>
              </a:solidFill>
            </a:endParaRPr>
          </a:p>
          <a:p>
            <a:pPr algn="r"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F9DE204E-07EC-7954-33B3-480A5EC24E52}"/>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59815C88-2ED6-F572-EFB1-61B0AB1F10C5}"/>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spTree>
    <p:extLst>
      <p:ext uri="{BB962C8B-B14F-4D97-AF65-F5344CB8AC3E}">
        <p14:creationId xmlns:p14="http://schemas.microsoft.com/office/powerpoint/2010/main" val="3681783158"/>
      </p:ext>
    </p:extLst>
  </p:cSld>
  <p:clrMapOvr>
    <a:masterClrMapping/>
  </p:clrMapOvr>
  <mc:AlternateContent xmlns:mc="http://schemas.openxmlformats.org/markup-compatibility/2006" xmlns:p14="http://schemas.microsoft.com/office/powerpoint/2010/main">
    <mc:Choice Requires="p14">
      <p:transition spd="slow" p14:dur="2000" advTm="84681"/>
    </mc:Choice>
    <mc:Fallback xmlns="">
      <p:transition spd="slow" advTm="846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50344-1D52-ACCF-F5F3-D1B8ACD58E5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736AA1D-1AEB-751A-DCCF-5B6EBF3E5F4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7451D80-E6DA-E63B-0DDC-54DDE108FD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4F9E5C22-1B0C-1D3E-51D9-A884EB98C93D}"/>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DF231747-199D-BC06-772E-78271753F822}"/>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sp>
        <p:nvSpPr>
          <p:cNvPr id="3" name="مستطيل مستدير الزوايا 4">
            <a:extLst>
              <a:ext uri="{FF2B5EF4-FFF2-40B4-BE49-F238E27FC236}">
                <a16:creationId xmlns:a16="http://schemas.microsoft.com/office/drawing/2014/main" id="{C5B1188D-FCFF-08F3-825F-17C80FB8C344}"/>
              </a:ext>
            </a:extLst>
          </p:cNvPr>
          <p:cNvSpPr/>
          <p:nvPr/>
        </p:nvSpPr>
        <p:spPr>
          <a:xfrm>
            <a:off x="355600" y="1667378"/>
            <a:ext cx="11522425" cy="519062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أدوات التسويق الفيروسي:</a:t>
            </a:r>
          </a:p>
          <a:p>
            <a:pPr algn="r" rtl="1">
              <a:lnSpc>
                <a:spcPct val="150000"/>
              </a:lnSpc>
            </a:pPr>
            <a:r>
              <a:rPr lang="ar-SY" sz="2200" dirty="0">
                <a:solidFill>
                  <a:schemeClr val="tx1"/>
                </a:solidFill>
              </a:rPr>
              <a:t>-المشاركة في منافسة أو مسابقة وهي مشاركة رابط الإحالة أكثر فأكثر للحصول على مركز متقدم في قائمة الانتظار. </a:t>
            </a:r>
          </a:p>
          <a:p>
            <a:pPr algn="just" rtl="1">
              <a:lnSpc>
                <a:spcPct val="150000"/>
              </a:lnSpc>
            </a:pPr>
            <a:r>
              <a:rPr lang="ar-SY" sz="2200" dirty="0">
                <a:solidFill>
                  <a:schemeClr val="tx1"/>
                </a:solidFill>
              </a:rPr>
              <a:t>-برنامج تسويق بالإحالة ثنائي المكافأة المستخدم الجديد سينضم لقائمة استخدام تطبيق التداول المالي بدون عمولات، والمستخدم </a:t>
            </a:r>
            <a:r>
              <a:rPr lang="ar-SY" sz="2200" dirty="0" err="1">
                <a:solidFill>
                  <a:schemeClr val="tx1"/>
                </a:solidFill>
              </a:rPr>
              <a:t>المحيل</a:t>
            </a:r>
            <a:r>
              <a:rPr lang="ar-SY" sz="2200" dirty="0">
                <a:solidFill>
                  <a:schemeClr val="tx1"/>
                </a:solidFill>
              </a:rPr>
              <a:t> سيتقدم في قائمة الانتظار لاستخدام التطبيق.</a:t>
            </a:r>
          </a:p>
          <a:p>
            <a:pPr algn="just" rtl="1">
              <a:lnSpc>
                <a:spcPct val="150000"/>
              </a:lnSpc>
            </a:pPr>
            <a:r>
              <a:rPr lang="ar-SY" sz="2200" dirty="0">
                <a:solidFill>
                  <a:schemeClr val="tx1"/>
                </a:solidFill>
              </a:rPr>
              <a:t>-استخدام صفحة هبوط مع محتوى مثير للحماس. </a:t>
            </a:r>
          </a:p>
          <a:p>
            <a:pPr algn="just" rtl="1">
              <a:lnSpc>
                <a:spcPct val="150000"/>
              </a:lnSpc>
            </a:pPr>
            <a:r>
              <a:rPr lang="ar-SY" sz="2200" dirty="0">
                <a:solidFill>
                  <a:schemeClr val="tx1"/>
                </a:solidFill>
              </a:rPr>
              <a:t>-استخدام البريد الالكتروني لتأكيد الحساب في المنصة.</a:t>
            </a:r>
          </a:p>
          <a:p>
            <a:pPr algn="just" rtl="1">
              <a:lnSpc>
                <a:spcPct val="150000"/>
              </a:lnSpc>
            </a:pPr>
            <a:r>
              <a:rPr lang="ar-SY" sz="2200" dirty="0">
                <a:solidFill>
                  <a:schemeClr val="tx1"/>
                </a:solidFill>
              </a:rPr>
              <a:t>-نظام المتصدرين اللحظي </a:t>
            </a:r>
            <a:r>
              <a:rPr lang="en-US" sz="2200" dirty="0">
                <a:solidFill>
                  <a:schemeClr val="tx1"/>
                </a:solidFill>
              </a:rPr>
              <a:t>Real-time Leaderboard</a:t>
            </a:r>
            <a:r>
              <a:rPr lang="ar-SY" sz="2200" dirty="0">
                <a:solidFill>
                  <a:schemeClr val="tx1"/>
                </a:solidFill>
              </a:rPr>
              <a:t>:</a:t>
            </a:r>
            <a:r>
              <a:rPr lang="en-US" sz="2200" dirty="0">
                <a:solidFill>
                  <a:schemeClr val="tx1"/>
                </a:solidFill>
              </a:rPr>
              <a:t> </a:t>
            </a:r>
            <a:r>
              <a:rPr lang="ar-SY" sz="2200" dirty="0">
                <a:solidFill>
                  <a:schemeClr val="tx1"/>
                </a:solidFill>
              </a:rPr>
              <a:t>يرى المستخدم مركزه يتغير فورياً عند دعوة صديق وهو بمثابة قائمة متصدرين في المسابقة والتي تعتبر أحد تقنيات التلعيب </a:t>
            </a:r>
            <a:r>
              <a:rPr lang="en-US" sz="2200" dirty="0">
                <a:solidFill>
                  <a:schemeClr val="tx1"/>
                </a:solidFill>
              </a:rPr>
              <a:t>Gamification</a:t>
            </a:r>
            <a:r>
              <a:rPr lang="ar-SY" sz="2200" dirty="0">
                <a:solidFill>
                  <a:schemeClr val="tx1"/>
                </a:solidFill>
              </a:rPr>
              <a:t>.</a:t>
            </a:r>
          </a:p>
          <a:p>
            <a:pPr algn="just" rtl="1">
              <a:lnSpc>
                <a:spcPct val="150000"/>
              </a:lnSpc>
            </a:pPr>
            <a:endParaRPr lang="ar-SY" sz="2200" dirty="0">
              <a:solidFill>
                <a:schemeClr val="tx1"/>
              </a:solidFill>
            </a:endParaRPr>
          </a:p>
          <a:p>
            <a:pPr algn="just" rtl="1">
              <a:lnSpc>
                <a:spcPct val="150000"/>
              </a:lnSpc>
            </a:pPr>
            <a:endParaRPr lang="ar-SY" sz="2200" dirty="0">
              <a:solidFill>
                <a:schemeClr val="tx1"/>
              </a:solidFill>
            </a:endParaRPr>
          </a:p>
        </p:txBody>
      </p:sp>
    </p:spTree>
    <p:extLst>
      <p:ext uri="{BB962C8B-B14F-4D97-AF65-F5344CB8AC3E}">
        <p14:creationId xmlns:p14="http://schemas.microsoft.com/office/powerpoint/2010/main" val="786708040"/>
      </p:ext>
    </p:extLst>
  </p:cSld>
  <p:clrMapOvr>
    <a:masterClrMapping/>
  </p:clrMapOvr>
  <mc:AlternateContent xmlns:mc="http://schemas.openxmlformats.org/markup-compatibility/2006" xmlns:p14="http://schemas.microsoft.com/office/powerpoint/2010/main">
    <mc:Choice Requires="p14">
      <p:transition spd="slow" p14:dur="2000" advTm="145297"/>
    </mc:Choice>
    <mc:Fallback xmlns="">
      <p:transition spd="slow" advTm="14529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FEDBE-B230-1040-A5D9-C8CCA12731F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8502BBE-CD93-F71C-23C8-23551D1C7A4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2A64963-EDDD-61A5-2AC2-757AB241E1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7C25E3EF-0BC6-F480-4720-AC0C228D41B7}"/>
              </a:ext>
            </a:extLst>
          </p:cNvPr>
          <p:cNvSpPr/>
          <p:nvPr/>
        </p:nvSpPr>
        <p:spPr>
          <a:xfrm>
            <a:off x="5667825" y="1573550"/>
            <a:ext cx="6389913" cy="467485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نتائج الحملة (مقاييس الأداء للحملة): </a:t>
            </a:r>
          </a:p>
          <a:p>
            <a:pPr algn="r" rtl="1">
              <a:lnSpc>
                <a:spcPct val="150000"/>
              </a:lnSpc>
            </a:pPr>
            <a:r>
              <a:rPr lang="ar-SY" sz="2200" dirty="0">
                <a:solidFill>
                  <a:schemeClr val="tx1"/>
                </a:solidFill>
              </a:rPr>
              <a:t>-سجل </a:t>
            </a:r>
            <a:r>
              <a:rPr lang="en-US" sz="2200" dirty="0">
                <a:solidFill>
                  <a:schemeClr val="tx1"/>
                </a:solidFill>
              </a:rPr>
              <a:t>10000</a:t>
            </a:r>
            <a:r>
              <a:rPr lang="ar-SY" sz="2200" dirty="0">
                <a:solidFill>
                  <a:schemeClr val="tx1"/>
                </a:solidFill>
              </a:rPr>
              <a:t> مستخدم في قائمة الانتظار في اليوم الأول</a:t>
            </a:r>
          </a:p>
          <a:p>
            <a:pPr algn="r" rtl="1">
              <a:lnSpc>
                <a:spcPct val="150000"/>
              </a:lnSpc>
            </a:pPr>
            <a:r>
              <a:rPr lang="ar-SY" sz="2200" dirty="0">
                <a:solidFill>
                  <a:schemeClr val="tx1"/>
                </a:solidFill>
              </a:rPr>
              <a:t>-وصل عدد المستخدمين إلى </a:t>
            </a:r>
            <a:r>
              <a:rPr lang="en-US" sz="2200" dirty="0">
                <a:solidFill>
                  <a:schemeClr val="tx1"/>
                </a:solidFill>
              </a:rPr>
              <a:t>50,000</a:t>
            </a:r>
            <a:r>
              <a:rPr lang="ar-SY" sz="2200" dirty="0">
                <a:solidFill>
                  <a:schemeClr val="tx1"/>
                </a:solidFill>
              </a:rPr>
              <a:t> شخص في الأسبوع الأول.</a:t>
            </a:r>
          </a:p>
          <a:p>
            <a:pPr algn="r" rtl="1">
              <a:lnSpc>
                <a:spcPct val="150000"/>
              </a:lnSpc>
            </a:pPr>
            <a:r>
              <a:rPr lang="ar-SY" sz="2200" dirty="0">
                <a:solidFill>
                  <a:schemeClr val="tx1"/>
                </a:solidFill>
              </a:rPr>
              <a:t>-وصل عدد المستخدمين في قائمة الانتظار إلى مليون مستخدم خلال سنة. </a:t>
            </a:r>
          </a:p>
          <a:p>
            <a:pPr algn="r" rtl="1">
              <a:lnSpc>
                <a:spcPct val="150000"/>
              </a:lnSpc>
            </a:pPr>
            <a:r>
              <a:rPr lang="ar-SY" sz="2200" dirty="0">
                <a:solidFill>
                  <a:schemeClr val="tx1"/>
                </a:solidFill>
              </a:rPr>
              <a:t>-تكلفة الحملة صفرية تقريباُ إذ تم الوصول إلى مليون مستخدم بتكاليف تسويقية تكاد تكون معدومة.</a:t>
            </a:r>
          </a:p>
          <a:p>
            <a:pPr algn="r" rtl="1">
              <a:lnSpc>
                <a:spcPct val="150000"/>
              </a:lnSpc>
            </a:pPr>
            <a:endParaRPr lang="ar-SY" sz="2200" dirty="0">
              <a:solidFill>
                <a:schemeClr val="tx1"/>
              </a:solidFill>
            </a:endParaRPr>
          </a:p>
          <a:p>
            <a:pPr algn="r" rtl="1">
              <a:lnSpc>
                <a:spcPct val="150000"/>
              </a:lnSpc>
            </a:pPr>
            <a:endParaRPr lang="ar-SY" sz="2200" dirty="0">
              <a:solidFill>
                <a:schemeClr val="tx1"/>
              </a:solidFill>
            </a:endParaRPr>
          </a:p>
          <a:p>
            <a:pPr algn="r" rtl="1">
              <a:lnSpc>
                <a:spcPct val="150000"/>
              </a:lnSpc>
            </a:pPr>
            <a:endParaRPr lang="ar-SY" sz="2200" dirty="0">
              <a:solidFill>
                <a:schemeClr val="tx1"/>
              </a:solidFill>
            </a:endParaRPr>
          </a:p>
          <a:p>
            <a:pPr>
              <a:lnSpc>
                <a:spcPct val="150000"/>
              </a:lnSpc>
            </a:pPr>
            <a:br>
              <a:rPr lang="ar-SY" sz="2200" dirty="0">
                <a:solidFill>
                  <a:schemeClr val="tx1"/>
                </a:solidFill>
              </a:rPr>
            </a:br>
            <a:endParaRPr lang="ar-SY" sz="2200" dirty="0">
              <a:solidFill>
                <a:schemeClr val="tx1"/>
              </a:solidFill>
            </a:endParaRPr>
          </a:p>
          <a:p>
            <a:pPr algn="r"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B090D0E9-3EB4-51B2-0C0A-FA47BD510107}"/>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43CF2260-0D35-3EAB-39EA-523EA2559C38}"/>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4" name="صورة 3">
            <a:extLst>
              <a:ext uri="{FF2B5EF4-FFF2-40B4-BE49-F238E27FC236}">
                <a16:creationId xmlns:a16="http://schemas.microsoft.com/office/drawing/2014/main" id="{D1F60F12-AC25-FCEA-987F-B8647E64005F}"/>
              </a:ext>
            </a:extLst>
          </p:cNvPr>
          <p:cNvPicPr>
            <a:picLocks noChangeAspect="1"/>
          </p:cNvPicPr>
          <p:nvPr/>
        </p:nvPicPr>
        <p:blipFill>
          <a:blip r:embed="rId4" cstate="print">
            <a:extLst>
              <a:ext uri="{28A0092B-C50C-407E-A947-70E740481C1C}">
                <a14:useLocalDpi xmlns:a14="http://schemas.microsoft.com/office/drawing/2010/main" val="0"/>
              </a:ext>
            </a:extLst>
          </a:blip>
          <a:srcRect l="19217" r="11674"/>
          <a:stretch>
            <a:fillRect/>
          </a:stretch>
        </p:blipFill>
        <p:spPr>
          <a:xfrm>
            <a:off x="186111" y="1238566"/>
            <a:ext cx="5170714" cy="5344819"/>
          </a:xfrm>
          <a:prstGeom prst="rect">
            <a:avLst/>
          </a:prstGeom>
        </p:spPr>
      </p:pic>
    </p:spTree>
    <p:extLst>
      <p:ext uri="{BB962C8B-B14F-4D97-AF65-F5344CB8AC3E}">
        <p14:creationId xmlns:p14="http://schemas.microsoft.com/office/powerpoint/2010/main" val="2391286253"/>
      </p:ext>
    </p:extLst>
  </p:cSld>
  <p:clrMapOvr>
    <a:masterClrMapping/>
  </p:clrMapOvr>
  <mc:AlternateContent xmlns:mc="http://schemas.openxmlformats.org/markup-compatibility/2006" xmlns:p14="http://schemas.microsoft.com/office/powerpoint/2010/main">
    <mc:Choice Requires="p14">
      <p:transition spd="slow" p14:dur="2000" advTm="93877"/>
    </mc:Choice>
    <mc:Fallback xmlns="">
      <p:transition spd="slow" advTm="9387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65A78-A4A0-2C91-64EF-C2BFB23E855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C29B7FE-7615-2F8D-3B26-7DFB1C5ABFB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8EFEE77-7594-1636-E0CB-5F0AEAC5CA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0883C78C-F80D-263C-72E2-F683AE2DC764}"/>
              </a:ext>
            </a:extLst>
          </p:cNvPr>
          <p:cNvSpPr/>
          <p:nvPr/>
        </p:nvSpPr>
        <p:spPr>
          <a:xfrm>
            <a:off x="5234976" y="1725948"/>
            <a:ext cx="6770913" cy="484902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endParaRPr lang="ar-SY" sz="2200" b="1" dirty="0">
              <a:solidFill>
                <a:schemeClr val="tx1"/>
              </a:solidFill>
            </a:endParaRPr>
          </a:p>
          <a:p>
            <a:pPr algn="r" rtl="1">
              <a:lnSpc>
                <a:spcPct val="150000"/>
              </a:lnSpc>
            </a:pPr>
            <a:r>
              <a:rPr lang="ar-SY" sz="2200" b="1" dirty="0">
                <a:solidFill>
                  <a:schemeClr val="tx1"/>
                </a:solidFill>
              </a:rPr>
              <a:t>نتائج الحملة (مقاييس الأداء للحملة): </a:t>
            </a:r>
          </a:p>
          <a:p>
            <a:pPr algn="r" rtl="1">
              <a:lnSpc>
                <a:spcPct val="150000"/>
              </a:lnSpc>
            </a:pPr>
            <a:r>
              <a:rPr lang="ar-SY" sz="2200" dirty="0">
                <a:solidFill>
                  <a:schemeClr val="tx1"/>
                </a:solidFill>
              </a:rPr>
              <a:t>-أكثر من </a:t>
            </a:r>
            <a:r>
              <a:rPr lang="en-US" sz="2200" dirty="0">
                <a:solidFill>
                  <a:schemeClr val="tx1"/>
                </a:solidFill>
              </a:rPr>
              <a:t>50 </a:t>
            </a:r>
            <a:r>
              <a:rPr lang="ar-SY" sz="2200" dirty="0">
                <a:solidFill>
                  <a:schemeClr val="tx1"/>
                </a:solidFill>
              </a:rPr>
              <a:t> % من المستخدمين قاموا بدعوة مستخدم واحد على الأقل وقام بالتسجيل في التطبيق.</a:t>
            </a:r>
            <a:endParaRPr lang="ar-SY" sz="2200" b="1" dirty="0">
              <a:solidFill>
                <a:schemeClr val="tx1"/>
              </a:solidFill>
            </a:endParaRPr>
          </a:p>
          <a:p>
            <a:pPr algn="r" rtl="1">
              <a:lnSpc>
                <a:spcPct val="150000"/>
              </a:lnSpc>
            </a:pPr>
            <a:r>
              <a:rPr lang="ar-SY" sz="2200" dirty="0">
                <a:solidFill>
                  <a:schemeClr val="tx1"/>
                </a:solidFill>
              </a:rPr>
              <a:t>-تحقيق وعي كبير بالعلامة التجارية </a:t>
            </a:r>
            <a:r>
              <a:rPr lang="en-US" sz="2200" dirty="0">
                <a:solidFill>
                  <a:schemeClr val="tx1"/>
                </a:solidFill>
              </a:rPr>
              <a:t>Robinhood</a:t>
            </a:r>
            <a:r>
              <a:rPr lang="ar-SY" sz="2200" dirty="0">
                <a:solidFill>
                  <a:schemeClr val="tx1"/>
                </a:solidFill>
              </a:rPr>
              <a:t> </a:t>
            </a:r>
          </a:p>
          <a:p>
            <a:pPr algn="r" rtl="1">
              <a:lnSpc>
                <a:spcPct val="150000"/>
              </a:lnSpc>
            </a:pPr>
            <a:r>
              <a:rPr lang="ar-SY" sz="2200" dirty="0">
                <a:solidFill>
                  <a:schemeClr val="tx1"/>
                </a:solidFill>
              </a:rPr>
              <a:t>-خلق اهتمام إعلامي كبير حيث وصل مقال حول التطبيق في موقع </a:t>
            </a:r>
            <a:r>
              <a:rPr lang="en-US" sz="2200" dirty="0">
                <a:solidFill>
                  <a:schemeClr val="tx1"/>
                </a:solidFill>
              </a:rPr>
              <a:t>Hacker News</a:t>
            </a:r>
            <a:r>
              <a:rPr lang="ar-SY" sz="2200" dirty="0">
                <a:solidFill>
                  <a:schemeClr val="tx1"/>
                </a:solidFill>
              </a:rPr>
              <a:t> إلى المرتبة الأولى من حيث عدد القراء في الموقع.</a:t>
            </a:r>
          </a:p>
          <a:p>
            <a:pPr algn="r" rtl="1">
              <a:lnSpc>
                <a:spcPct val="150000"/>
              </a:lnSpc>
            </a:pPr>
            <a:endParaRPr lang="ar-SY" sz="2200" dirty="0">
              <a:solidFill>
                <a:schemeClr val="tx1"/>
              </a:solidFill>
            </a:endParaRPr>
          </a:p>
          <a:p>
            <a:pPr algn="r" rtl="1">
              <a:lnSpc>
                <a:spcPct val="150000"/>
              </a:lnSpc>
            </a:pPr>
            <a:endParaRPr lang="ar-SY" sz="2200" dirty="0">
              <a:solidFill>
                <a:schemeClr val="tx1"/>
              </a:solidFill>
            </a:endParaRPr>
          </a:p>
          <a:p>
            <a:pPr algn="r" rtl="1">
              <a:lnSpc>
                <a:spcPct val="150000"/>
              </a:lnSpc>
            </a:pPr>
            <a:endParaRPr lang="ar-SY" sz="2200" dirty="0">
              <a:solidFill>
                <a:schemeClr val="tx1"/>
              </a:solidFill>
            </a:endParaRPr>
          </a:p>
          <a:p>
            <a:pPr>
              <a:lnSpc>
                <a:spcPct val="150000"/>
              </a:lnSpc>
            </a:pPr>
            <a:br>
              <a:rPr lang="ar-SY" sz="2200" dirty="0">
                <a:solidFill>
                  <a:schemeClr val="tx1"/>
                </a:solidFill>
              </a:rPr>
            </a:br>
            <a:endParaRPr lang="ar-SY" sz="2200" dirty="0">
              <a:solidFill>
                <a:schemeClr val="tx1"/>
              </a:solidFill>
            </a:endParaRPr>
          </a:p>
          <a:p>
            <a:pPr algn="r" rtl="1">
              <a:lnSpc>
                <a:spcPct val="150000"/>
              </a:lnSpc>
            </a:pPr>
            <a:endParaRPr lang="ar-SY" sz="2200" dirty="0">
              <a:solidFill>
                <a:schemeClr val="tx1"/>
              </a:solidFill>
            </a:endParaRPr>
          </a:p>
        </p:txBody>
      </p:sp>
      <p:sp>
        <p:nvSpPr>
          <p:cNvPr id="8" name="مربع نص 7">
            <a:extLst>
              <a:ext uri="{FF2B5EF4-FFF2-40B4-BE49-F238E27FC236}">
                <a16:creationId xmlns:a16="http://schemas.microsoft.com/office/drawing/2014/main" id="{725CD135-4862-0932-E8CB-C5E1BEEEA69B}"/>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03CE5D4D-4545-5BEE-AF1A-3F48B2F7A1BE}"/>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pic>
        <p:nvPicPr>
          <p:cNvPr id="4" name="صورة 3">
            <a:extLst>
              <a:ext uri="{FF2B5EF4-FFF2-40B4-BE49-F238E27FC236}">
                <a16:creationId xmlns:a16="http://schemas.microsoft.com/office/drawing/2014/main" id="{9EC09087-DB80-8C8F-EF8C-4CAA73E3BD1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424037"/>
            <a:ext cx="5028422" cy="3788228"/>
          </a:xfrm>
          <a:prstGeom prst="rect">
            <a:avLst/>
          </a:prstGeom>
        </p:spPr>
      </p:pic>
    </p:spTree>
    <p:extLst>
      <p:ext uri="{BB962C8B-B14F-4D97-AF65-F5344CB8AC3E}">
        <p14:creationId xmlns:p14="http://schemas.microsoft.com/office/powerpoint/2010/main" val="1071378878"/>
      </p:ext>
    </p:extLst>
  </p:cSld>
  <p:clrMapOvr>
    <a:masterClrMapping/>
  </p:clrMapOvr>
  <mc:AlternateContent xmlns:mc="http://schemas.openxmlformats.org/markup-compatibility/2006" xmlns:p14="http://schemas.microsoft.com/office/powerpoint/2010/main">
    <mc:Choice Requires="p14">
      <p:transition spd="slow" p14:dur="2000" advTm="102242"/>
    </mc:Choice>
    <mc:Fallback xmlns="">
      <p:transition spd="slow" advTm="10224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6DB61-7A0B-5D7C-C92A-B56BA85F72F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B81F5E7-8CB6-F967-0811-FF6556A44CB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A544A93-7659-D6A2-BC08-FC8FAC119C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184BC6D7-F8B7-0467-FC4A-EA00070783CF}"/>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E483E0A8-7DF1-810C-0DDA-114B5EFE29EA}"/>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sp>
        <p:nvSpPr>
          <p:cNvPr id="3" name="مستطيل مستدير الزوايا 4">
            <a:extLst>
              <a:ext uri="{FF2B5EF4-FFF2-40B4-BE49-F238E27FC236}">
                <a16:creationId xmlns:a16="http://schemas.microsoft.com/office/drawing/2014/main" id="{B2CBD99C-92B8-4406-6A5E-C7D366D37C11}"/>
              </a:ext>
            </a:extLst>
          </p:cNvPr>
          <p:cNvSpPr/>
          <p:nvPr/>
        </p:nvSpPr>
        <p:spPr>
          <a:xfrm>
            <a:off x="5222595" y="1785256"/>
            <a:ext cx="6783294" cy="474166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الالتزام بالأخلاقيات:</a:t>
            </a:r>
          </a:p>
          <a:p>
            <a:pPr algn="just" rtl="1">
              <a:lnSpc>
                <a:spcPct val="150000"/>
              </a:lnSpc>
            </a:pPr>
            <a:r>
              <a:rPr lang="ar-SY" sz="2200" dirty="0">
                <a:solidFill>
                  <a:schemeClr val="tx1"/>
                </a:solidFill>
              </a:rPr>
              <a:t>-المصداقية في روابط الإحالة حيث أن التقدم في ترتيب المستخدمين كان وفقاً لعدد الإحالات الناجحة التي تتم من خلالهم فكلما كان المستخدم قادراً على جذب مستخدمين جدد عن طريقه كلما تقدم في المراتب في قائمة الانتظار الخاصة بالتطبيق. </a:t>
            </a:r>
          </a:p>
          <a:p>
            <a:pPr algn="just" rtl="1">
              <a:lnSpc>
                <a:spcPct val="150000"/>
              </a:lnSpc>
            </a:pPr>
            <a:r>
              <a:rPr lang="ar-SY" sz="2200" dirty="0">
                <a:solidFill>
                  <a:schemeClr val="tx1"/>
                </a:solidFill>
              </a:rPr>
              <a:t>-لم يتم انتهاك خصوصية المستخدمين المشاركين </a:t>
            </a:r>
            <a:r>
              <a:rPr lang="en-US" sz="2200" dirty="0">
                <a:solidFill>
                  <a:schemeClr val="tx1"/>
                </a:solidFill>
              </a:rPr>
              <a:t>Privacy Violation</a:t>
            </a:r>
            <a:r>
              <a:rPr lang="ar-SY" sz="2200" dirty="0">
                <a:solidFill>
                  <a:schemeClr val="tx1"/>
                </a:solidFill>
              </a:rPr>
              <a:t> حيث أن مشاركة البريد الالكتروني كان فقط من أجل استخدام التطبيق، ورابط الإحالة يتم نشره بسهولة دون الحاجة إلى معلومات شخصية.</a:t>
            </a:r>
          </a:p>
        </p:txBody>
      </p:sp>
      <p:pic>
        <p:nvPicPr>
          <p:cNvPr id="6" name="صورة 5">
            <a:extLst>
              <a:ext uri="{FF2B5EF4-FFF2-40B4-BE49-F238E27FC236}">
                <a16:creationId xmlns:a16="http://schemas.microsoft.com/office/drawing/2014/main" id="{B1A67CD8-2FCF-A01F-CD18-5B2D487D24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08757"/>
            <a:ext cx="4853133" cy="2732314"/>
          </a:xfrm>
          <a:prstGeom prst="rect">
            <a:avLst/>
          </a:prstGeom>
        </p:spPr>
      </p:pic>
    </p:spTree>
    <p:extLst>
      <p:ext uri="{BB962C8B-B14F-4D97-AF65-F5344CB8AC3E}">
        <p14:creationId xmlns:p14="http://schemas.microsoft.com/office/powerpoint/2010/main" val="2572162955"/>
      </p:ext>
    </p:extLst>
  </p:cSld>
  <p:clrMapOvr>
    <a:masterClrMapping/>
  </p:clrMapOvr>
  <mc:AlternateContent xmlns:mc="http://schemas.openxmlformats.org/markup-compatibility/2006" xmlns:p14="http://schemas.microsoft.com/office/powerpoint/2010/main">
    <mc:Choice Requires="p14">
      <p:transition spd="slow" p14:dur="2000" advTm="105915"/>
    </mc:Choice>
    <mc:Fallback xmlns="">
      <p:transition spd="slow" advTm="10591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5DD9A-10D9-7EC6-FCC5-5E2A63998EC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BB0B227-3131-7B0E-79F4-12076428942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BA66155-A435-7698-5322-B3C2E78A4B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C3C7CDF5-392C-654C-551C-9116E14945AA}"/>
              </a:ext>
            </a:extLst>
          </p:cNvPr>
          <p:cNvSpPr txBox="1"/>
          <p:nvPr/>
        </p:nvSpPr>
        <p:spPr>
          <a:xfrm>
            <a:off x="1583634" y="99836"/>
            <a:ext cx="7467600" cy="369332"/>
          </a:xfrm>
          <a:prstGeom prst="rect">
            <a:avLst/>
          </a:prstGeom>
          <a:noFill/>
        </p:spPr>
        <p:txBody>
          <a:bodyPr wrap="square" rtlCol="0">
            <a:spAutoFit/>
          </a:bodyPr>
          <a:lstStyle/>
          <a:p>
            <a:pPr algn="ctr" rtl="1"/>
            <a:endParaRPr lang="en-US" dirty="0">
              <a:solidFill>
                <a:schemeClr val="bg1"/>
              </a:solidFill>
            </a:endParaRPr>
          </a:p>
        </p:txBody>
      </p:sp>
      <p:sp>
        <p:nvSpPr>
          <p:cNvPr id="2" name="مربع نص 1">
            <a:extLst>
              <a:ext uri="{FF2B5EF4-FFF2-40B4-BE49-F238E27FC236}">
                <a16:creationId xmlns:a16="http://schemas.microsoft.com/office/drawing/2014/main" id="{2AA7F2A4-EF83-A082-EAFF-414CC1510DB8}"/>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حالة دراسية </a:t>
            </a:r>
            <a:r>
              <a:rPr lang="en-US" sz="3200" b="1" dirty="0">
                <a:solidFill>
                  <a:srgbClr val="00AEEF"/>
                </a:solidFill>
              </a:rPr>
              <a:t>2</a:t>
            </a:r>
            <a:r>
              <a:rPr lang="ar-SY" sz="3200" b="1" dirty="0">
                <a:solidFill>
                  <a:srgbClr val="00AEEF"/>
                </a:solidFill>
              </a:rPr>
              <a:t>: تطبيق </a:t>
            </a:r>
            <a:r>
              <a:rPr lang="en-US" sz="3200" b="1" dirty="0">
                <a:solidFill>
                  <a:srgbClr val="00AEEF"/>
                </a:solidFill>
              </a:rPr>
              <a:t>Robinhood</a:t>
            </a:r>
          </a:p>
          <a:p>
            <a:pPr algn="ctr" rtl="1"/>
            <a:r>
              <a:rPr lang="ar-SY" sz="3200" b="1" dirty="0">
                <a:solidFill>
                  <a:srgbClr val="00AEEF"/>
                </a:solidFill>
              </a:rPr>
              <a:t>حصل على مليون مستخدم قبل إطلاقه </a:t>
            </a:r>
          </a:p>
        </p:txBody>
      </p:sp>
      <p:sp>
        <p:nvSpPr>
          <p:cNvPr id="3" name="مستطيل مستدير الزوايا 4">
            <a:extLst>
              <a:ext uri="{FF2B5EF4-FFF2-40B4-BE49-F238E27FC236}">
                <a16:creationId xmlns:a16="http://schemas.microsoft.com/office/drawing/2014/main" id="{1B517690-C29E-EC5D-907C-B1BC2BB51B48}"/>
              </a:ext>
            </a:extLst>
          </p:cNvPr>
          <p:cNvSpPr/>
          <p:nvPr/>
        </p:nvSpPr>
        <p:spPr>
          <a:xfrm>
            <a:off x="186111" y="1371600"/>
            <a:ext cx="11819779" cy="538656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b="1" dirty="0">
                <a:solidFill>
                  <a:schemeClr val="tx1"/>
                </a:solidFill>
              </a:rPr>
              <a:t>الالتزام بالأخلاقيات:</a:t>
            </a:r>
          </a:p>
          <a:p>
            <a:pPr algn="just" rtl="1">
              <a:lnSpc>
                <a:spcPct val="150000"/>
              </a:lnSpc>
            </a:pPr>
            <a:r>
              <a:rPr lang="ar-SY" sz="2200" dirty="0">
                <a:solidFill>
                  <a:schemeClr val="tx1"/>
                </a:solidFill>
              </a:rPr>
              <a:t>-عملت هذه الحملة على استهداف المتداولين الماليين الصغار والذين يبحثون عن القيام بتداولات مالية دون دفع عمولات وهي بذلك اعتمدت مبدأ أخلاقياً بالتوجه إلى صغار المستثمرين بدلاً من دعم حيتان البورصات المالية. </a:t>
            </a:r>
          </a:p>
          <a:p>
            <a:pPr algn="just" rtl="1">
              <a:lnSpc>
                <a:spcPct val="150000"/>
              </a:lnSpc>
            </a:pPr>
            <a:r>
              <a:rPr lang="ar-SY" sz="2200" dirty="0">
                <a:solidFill>
                  <a:schemeClr val="tx1"/>
                </a:solidFill>
              </a:rPr>
              <a:t>-لم تقم هذه الحملة بمشاركة منشورات تواصل اجتماعي وهمية </a:t>
            </a:r>
            <a:r>
              <a:rPr lang="en-US" sz="2200" dirty="0">
                <a:solidFill>
                  <a:schemeClr val="tx1"/>
                </a:solidFill>
              </a:rPr>
              <a:t>Astroturfing </a:t>
            </a:r>
            <a:r>
              <a:rPr lang="ar-SY" sz="2200" dirty="0">
                <a:solidFill>
                  <a:schemeClr val="tx1"/>
                </a:solidFill>
              </a:rPr>
              <a:t> بل كان الانتشار من خلال مشاركة روابط الإحالة وقد كان المقال المنشور في موقع </a:t>
            </a:r>
            <a:r>
              <a:rPr lang="en-US" sz="2200" dirty="0">
                <a:solidFill>
                  <a:schemeClr val="tx1"/>
                </a:solidFill>
              </a:rPr>
              <a:t>Hacker News</a:t>
            </a:r>
            <a:r>
              <a:rPr lang="ar-SY" sz="2200" dirty="0">
                <a:solidFill>
                  <a:schemeClr val="tx1"/>
                </a:solidFill>
              </a:rPr>
              <a:t> بمثابة الشرارة الفيروسية لهذه الحملة ثم بدأت بالانتشار بفضل برنامج التسويق بالإحالة الإبداعي. </a:t>
            </a:r>
          </a:p>
          <a:p>
            <a:pPr algn="just" rtl="1">
              <a:lnSpc>
                <a:spcPct val="150000"/>
              </a:lnSpc>
            </a:pPr>
            <a:r>
              <a:rPr lang="ar-SY" sz="2200" dirty="0">
                <a:solidFill>
                  <a:schemeClr val="tx1"/>
                </a:solidFill>
              </a:rPr>
              <a:t>-التزمت </a:t>
            </a:r>
            <a:r>
              <a:rPr lang="en-US" sz="2200" dirty="0">
                <a:solidFill>
                  <a:schemeClr val="tx1"/>
                </a:solidFill>
              </a:rPr>
              <a:t>Robinhood</a:t>
            </a:r>
            <a:r>
              <a:rPr lang="ar-SY" sz="2200" dirty="0">
                <a:solidFill>
                  <a:schemeClr val="tx1"/>
                </a:solidFill>
              </a:rPr>
              <a:t> بتقديم خدمة التداول المالي بدون عمولات للمستخدمين الذين سجلوا وبذلك كان لديها مصداقية عالية.</a:t>
            </a:r>
          </a:p>
          <a:p>
            <a:pPr algn="just" rtl="1">
              <a:lnSpc>
                <a:spcPct val="150000"/>
              </a:lnSpc>
            </a:pPr>
            <a:r>
              <a:rPr lang="ar-SY" sz="2200" dirty="0">
                <a:solidFill>
                  <a:schemeClr val="tx1"/>
                </a:solidFill>
              </a:rPr>
              <a:t>-لم تعتمد هذه الحملة على التسويق المتخفي </a:t>
            </a:r>
            <a:r>
              <a:rPr lang="en-US" sz="2200" dirty="0">
                <a:solidFill>
                  <a:schemeClr val="tx1"/>
                </a:solidFill>
              </a:rPr>
              <a:t>Stealth Marketing</a:t>
            </a:r>
            <a:r>
              <a:rPr lang="ar-SY" sz="2200" dirty="0">
                <a:solidFill>
                  <a:schemeClr val="tx1"/>
                </a:solidFill>
              </a:rPr>
              <a:t> بل أن نشر المقال ورابط صفحة الهبوط في موقع </a:t>
            </a:r>
            <a:r>
              <a:rPr lang="en-US" sz="2200" dirty="0">
                <a:solidFill>
                  <a:schemeClr val="tx1"/>
                </a:solidFill>
              </a:rPr>
              <a:t>Hacker News</a:t>
            </a:r>
            <a:r>
              <a:rPr lang="ar-SY" sz="2200" dirty="0">
                <a:solidFill>
                  <a:schemeClr val="tx1"/>
                </a:solidFill>
              </a:rPr>
              <a:t> كان من قبل أحد المستخدمين وقد كان مؤسسي التطبيق مصدومين من عدد الزوار الكبير الذي وصل له الموقع الالكتروني في اليوم الأول من الإعلان عنه. </a:t>
            </a:r>
          </a:p>
        </p:txBody>
      </p:sp>
    </p:spTree>
    <p:extLst>
      <p:ext uri="{BB962C8B-B14F-4D97-AF65-F5344CB8AC3E}">
        <p14:creationId xmlns:p14="http://schemas.microsoft.com/office/powerpoint/2010/main" val="2064612060"/>
      </p:ext>
    </p:extLst>
  </p:cSld>
  <p:clrMapOvr>
    <a:masterClrMapping/>
  </p:clrMapOvr>
  <mc:AlternateContent xmlns:mc="http://schemas.openxmlformats.org/markup-compatibility/2006" xmlns:p14="http://schemas.microsoft.com/office/powerpoint/2010/main">
    <mc:Choice Requires="p14">
      <p:transition spd="slow" p14:dur="2000" advTm="191796"/>
    </mc:Choice>
    <mc:Fallback xmlns="">
      <p:transition spd="slow" advTm="19179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A0C0D-7391-07BE-7F7D-8429CAE0179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1CB9239-6C51-E9E1-9FB1-853F24F6335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9E3523B-B0B3-773D-7DA7-BE9CDA9547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FBD46C8C-8435-03D6-D0AB-DC3B5C9D63AB}"/>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01268640-A534-A965-7369-88865CFF729A}"/>
              </a:ext>
            </a:extLst>
          </p:cNvPr>
          <p:cNvSpPr/>
          <p:nvPr/>
        </p:nvSpPr>
        <p:spPr>
          <a:xfrm>
            <a:off x="370114" y="1296527"/>
            <a:ext cx="1005279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hlinkClick r:id="rId4"/>
            </a:endParaRPr>
          </a:p>
          <a:p>
            <a:pPr>
              <a:lnSpc>
                <a:spcPct val="150000"/>
              </a:lnSpc>
            </a:pPr>
            <a:endParaRPr lang="en-US" sz="2000" dirty="0">
              <a:hlinkClick r:id="rId4"/>
            </a:endParaRPr>
          </a:p>
          <a:p>
            <a:pPr>
              <a:lnSpc>
                <a:spcPct val="150000"/>
              </a:lnSpc>
            </a:pPr>
            <a:endParaRPr lang="en-US" sz="2000" dirty="0">
              <a:hlinkClick r:id="rId4"/>
            </a:endParaRPr>
          </a:p>
          <a:p>
            <a:pPr>
              <a:lnSpc>
                <a:spcPct val="150000"/>
              </a:lnSpc>
            </a:pPr>
            <a:endParaRPr lang="en-US" sz="2000" dirty="0">
              <a:hlinkClick r:id="rId4"/>
            </a:endParaRPr>
          </a:p>
          <a:p>
            <a:pPr>
              <a:lnSpc>
                <a:spcPct val="150000"/>
              </a:lnSpc>
            </a:pPr>
            <a:endParaRPr lang="en-US" sz="2000" dirty="0"/>
          </a:p>
          <a:p>
            <a:pPr>
              <a:lnSpc>
                <a:spcPct val="150000"/>
              </a:lnSpc>
            </a:pPr>
            <a:r>
              <a:rPr lang="en-US" sz="2000" dirty="0"/>
              <a:t>1-Berger, J. (2013). Contagious: Why Things Catch On.</a:t>
            </a:r>
            <a:endParaRPr lang="en-US" sz="2000" dirty="0">
              <a:hlinkClick r:id="rId4"/>
            </a:endParaRPr>
          </a:p>
          <a:p>
            <a:pPr>
              <a:lnSpc>
                <a:spcPct val="150000"/>
              </a:lnSpc>
            </a:pPr>
            <a:r>
              <a:rPr lang="en-US" sz="2000" dirty="0">
                <a:hlinkClick r:id="rId4"/>
              </a:rPr>
              <a:t>2https://www.telegraph.co.uk/news/worldnews/australiaandthepacific/australia/6908998/Best-Job-in-World-winner-Ben-Southall-stung-by-deadly-jellyfish.html</a:t>
            </a:r>
            <a:r>
              <a:rPr lang="en-US" sz="2000" dirty="0"/>
              <a:t> </a:t>
            </a:r>
          </a:p>
          <a:p>
            <a:pPr>
              <a:lnSpc>
                <a:spcPct val="150000"/>
              </a:lnSpc>
            </a:pPr>
            <a:r>
              <a:rPr lang="en-US" sz="2000" dirty="0">
                <a:solidFill>
                  <a:srgbClr val="00AEEF"/>
                </a:solidFill>
                <a:hlinkClick r:id="rId5"/>
              </a:rPr>
              <a:t>3- https://www.youtube.com/watch?v=PnosVJfDrpY</a:t>
            </a:r>
            <a:r>
              <a:rPr lang="ar-SY" sz="2000" dirty="0">
                <a:solidFill>
                  <a:srgbClr val="00AEEF"/>
                </a:solidFill>
              </a:rPr>
              <a:t> </a:t>
            </a:r>
            <a:endParaRPr lang="en-US" sz="2000" dirty="0">
              <a:solidFill>
                <a:schemeClr val="bg1"/>
              </a:solidFill>
            </a:endParaRPr>
          </a:p>
          <a:p>
            <a:pPr>
              <a:lnSpc>
                <a:spcPct val="150000"/>
              </a:lnSpc>
            </a:pPr>
            <a:r>
              <a:rPr lang="en-US" sz="2000" dirty="0">
                <a:hlinkClick r:id="rId6"/>
              </a:rPr>
              <a:t>4- https://en.wikipedia.org/wiki/The_Best_Job_in_the_World_(advertising)</a:t>
            </a:r>
            <a:r>
              <a:rPr lang="en-US" sz="2000" dirty="0"/>
              <a:t> </a:t>
            </a:r>
          </a:p>
          <a:p>
            <a:pPr>
              <a:lnSpc>
                <a:spcPct val="150000"/>
              </a:lnSpc>
            </a:pPr>
            <a:r>
              <a:rPr lang="en-US" sz="2000" dirty="0">
                <a:solidFill>
                  <a:srgbClr val="00AEEF"/>
                </a:solidFill>
                <a:hlinkClick r:id="rId7"/>
              </a:rPr>
              <a:t>5- https://www.queensland.com/au/en/places-to-see/experiences/great-barrier-reef?redirect=islandreefjob.com</a:t>
            </a:r>
            <a:endParaRPr lang="en-US" sz="2000" dirty="0">
              <a:solidFill>
                <a:srgbClr val="00AEEF"/>
              </a:solidFill>
            </a:endParaRPr>
          </a:p>
          <a:p>
            <a:pPr>
              <a:lnSpc>
                <a:spcPct val="150000"/>
              </a:lnSpc>
            </a:pPr>
            <a:r>
              <a:rPr lang="en-US" sz="2000" dirty="0">
                <a:solidFill>
                  <a:srgbClr val="00AEEF"/>
                </a:solidFill>
                <a:hlinkClick r:id="rId4"/>
              </a:rPr>
              <a:t>6https://www.telegraph.co.uk/news/worldnews/australiaandthepacific/australia/6908998/Best-Job-in-World-winner-Ben-Southall-stung-by-deadly-jellyfish.html</a:t>
            </a:r>
            <a:r>
              <a:rPr lang="en-US" sz="2000" dirty="0">
                <a:solidFill>
                  <a:srgbClr val="00AEEF"/>
                </a:solidFill>
              </a:rPr>
              <a:t> </a:t>
            </a:r>
          </a:p>
          <a:p>
            <a:pPr>
              <a:lnSpc>
                <a:spcPct val="150000"/>
              </a:lnSpc>
            </a:pPr>
            <a:endParaRPr lang="en-US" sz="2000" dirty="0">
              <a:solidFill>
                <a:srgbClr val="00AEEF"/>
              </a:solidFill>
            </a:endParaRPr>
          </a:p>
          <a:p>
            <a:pPr>
              <a:lnSpc>
                <a:spcPct val="150000"/>
              </a:lnSpc>
            </a:pPr>
            <a:endParaRPr lang="en-US" sz="2000" dirty="0"/>
          </a:p>
          <a:p>
            <a:pPr>
              <a:lnSpc>
                <a:spcPct val="150000"/>
              </a:lnSpc>
            </a:pPr>
            <a:endParaRPr lang="en-US" sz="2000" dirty="0"/>
          </a:p>
          <a:p>
            <a:pPr>
              <a:lnSpc>
                <a:spcPct val="150000"/>
              </a:lnSpc>
            </a:pPr>
            <a:r>
              <a:rPr lang="en-US" sz="2000" dirty="0"/>
              <a:t> </a:t>
            </a:r>
          </a:p>
          <a:p>
            <a:endParaRPr lang="en-US" sz="2000" dirty="0"/>
          </a:p>
        </p:txBody>
      </p:sp>
    </p:spTree>
    <p:extLst>
      <p:ext uri="{BB962C8B-B14F-4D97-AF65-F5344CB8AC3E}">
        <p14:creationId xmlns:p14="http://schemas.microsoft.com/office/powerpoint/2010/main" val="3566688667"/>
      </p:ext>
    </p:extLst>
  </p:cSld>
  <p:clrMapOvr>
    <a:masterClrMapping/>
  </p:clrMapOvr>
  <mc:AlternateContent xmlns:mc="http://schemas.openxmlformats.org/markup-compatibility/2006" xmlns:p14="http://schemas.microsoft.com/office/powerpoint/2010/main">
    <mc:Choice Requires="p14">
      <p:transition spd="slow" p14:dur="2000" advTm="12414"/>
    </mc:Choice>
    <mc:Fallback xmlns="">
      <p:transition spd="slow" advTm="1241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AE880-017A-A280-4CEC-DEDC3F674A1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1713529-D32D-2DC3-03DA-2B5104517DC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8CCC047-9F0C-C770-8822-A81C4FE331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C08497F3-6886-D229-B98E-538B125B8A89}"/>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660C2B63-216F-71E9-EF6A-3805CB1ABA49}"/>
              </a:ext>
            </a:extLst>
          </p:cNvPr>
          <p:cNvSpPr/>
          <p:nvPr/>
        </p:nvSpPr>
        <p:spPr>
          <a:xfrm>
            <a:off x="858400" y="1296527"/>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hlinkClick r:id="rId4"/>
              </a:rPr>
              <a:t>7-https://www.oneclub.org/awards/theoneshow/-award/11230/the-best-job-in-the-world/</a:t>
            </a:r>
            <a:r>
              <a:rPr lang="en-US" sz="2000" dirty="0"/>
              <a:t> </a:t>
            </a:r>
            <a:r>
              <a:rPr lang="en-US" sz="2000" dirty="0">
                <a:hlinkClick r:id="rId5"/>
              </a:rPr>
              <a:t>https://encrypted-tbn0.gstatic.com/images?q=tbn:ANd9GcQbnMk1_gGHPcbMDcZvFWPygTXzz9F_JaIMkQ&amp;s</a:t>
            </a:r>
            <a:r>
              <a:rPr lang="en-US" sz="2000" dirty="0"/>
              <a:t> </a:t>
            </a:r>
          </a:p>
          <a:p>
            <a:pPr>
              <a:lnSpc>
                <a:spcPct val="150000"/>
              </a:lnSpc>
            </a:pPr>
            <a:r>
              <a:rPr lang="en-US" sz="2000" dirty="0"/>
              <a:t>8https://web.archive.org/web/20090202144152/http://www.ttglive.com/c/portal/layout?p_l_id=61139&amp;CMPI_SHARED_articleId=1962319&amp;CMPI_SHARED_ImageArticleId=1962319&amp;CMPI_SHARED_articleIdRelated=1962319&amp;CMPI_SHARED_ToolsArticleId=1962319&amp;CMPI_SHARED_CommentArticleId=1962319&amp;articleTitle=Strewth!%20Queensland%20job%20ad%20is%20web%20wonder </a:t>
            </a:r>
          </a:p>
          <a:p>
            <a:pPr>
              <a:lnSpc>
                <a:spcPct val="150000"/>
              </a:lnSpc>
            </a:pPr>
            <a:endParaRPr lang="en-US" sz="2000" dirty="0"/>
          </a:p>
        </p:txBody>
      </p:sp>
    </p:spTree>
    <p:extLst>
      <p:ext uri="{BB962C8B-B14F-4D97-AF65-F5344CB8AC3E}">
        <p14:creationId xmlns:p14="http://schemas.microsoft.com/office/powerpoint/2010/main" val="2841525449"/>
      </p:ext>
    </p:extLst>
  </p:cSld>
  <p:clrMapOvr>
    <a:masterClrMapping/>
  </p:clrMapOvr>
  <mc:AlternateContent xmlns:mc="http://schemas.openxmlformats.org/markup-compatibility/2006" xmlns:p14="http://schemas.microsoft.com/office/powerpoint/2010/main">
    <mc:Choice Requires="p14">
      <p:transition spd="slow" p14:dur="2000" advTm="1431"/>
    </mc:Choice>
    <mc:Fallback xmlns="">
      <p:transition spd="slow" advTm="14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4A41A-DFBC-BB55-BFD4-4A4BAF93038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5B4D3CD-276E-2D35-3809-F81A709CCDC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A4FC9BC-FCB9-3C52-39A5-92FB57A97A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27E5B7AC-55E8-3F7D-33CF-B48E89E0B5BA}"/>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E9EE189B-1231-0203-3439-0AEB80090893}"/>
              </a:ext>
            </a:extLst>
          </p:cNvPr>
          <p:cNvSpPr/>
          <p:nvPr/>
        </p:nvSpPr>
        <p:spPr>
          <a:xfrm>
            <a:off x="858400" y="1296527"/>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hlinkClick r:id="rId4"/>
              </a:rPr>
              <a:t>9-https://www.warc.com/en/article/tourism-queensland%3A-the-best-job-in-the-world-5a3dd796508747068c7c7a29addc466f</a:t>
            </a:r>
            <a:r>
              <a:rPr lang="en-US" sz="2000" dirty="0"/>
              <a:t> </a:t>
            </a:r>
          </a:p>
          <a:p>
            <a:pPr>
              <a:lnSpc>
                <a:spcPct val="150000"/>
              </a:lnSpc>
            </a:pPr>
            <a:r>
              <a:rPr lang="en-US" sz="2000" dirty="0">
                <a:hlinkClick r:id="rId5"/>
              </a:rPr>
              <a:t>10- https://www.youtube.com/watch?v=iTUUWOV4Vns</a:t>
            </a:r>
            <a:r>
              <a:rPr lang="en-US" sz="2000" dirty="0"/>
              <a:t> </a:t>
            </a:r>
          </a:p>
          <a:p>
            <a:pPr>
              <a:lnSpc>
                <a:spcPct val="150000"/>
              </a:lnSpc>
            </a:pPr>
            <a:r>
              <a:rPr lang="en-US" sz="2000" dirty="0">
                <a:hlinkClick r:id="rId6"/>
              </a:rPr>
              <a:t>11- https://www.businessinsider.com/free-viral-marketing-how-robinhood-got-1-million-users-before-launch-2017-7</a:t>
            </a:r>
            <a:r>
              <a:rPr lang="en-US" sz="2000" dirty="0"/>
              <a:t>  </a:t>
            </a:r>
          </a:p>
          <a:p>
            <a:pPr>
              <a:lnSpc>
                <a:spcPct val="150000"/>
              </a:lnSpc>
            </a:pPr>
            <a:r>
              <a:rPr lang="en-US" sz="2000" dirty="0">
                <a:hlinkClick r:id="rId7"/>
              </a:rPr>
              <a:t>12- https://medium.com/inside-viral-loops/how-robinhood-got-nearly-1-million-users-before-the-company-even-existed-dfb1a57231f8</a:t>
            </a:r>
            <a:r>
              <a:rPr lang="ar-SY" sz="2000" dirty="0"/>
              <a:t> </a:t>
            </a:r>
          </a:p>
        </p:txBody>
      </p:sp>
    </p:spTree>
    <p:extLst>
      <p:ext uri="{BB962C8B-B14F-4D97-AF65-F5344CB8AC3E}">
        <p14:creationId xmlns:p14="http://schemas.microsoft.com/office/powerpoint/2010/main" val="4007094091"/>
      </p:ext>
    </p:extLst>
  </p:cSld>
  <p:clrMapOvr>
    <a:masterClrMapping/>
  </p:clrMapOvr>
  <mc:AlternateContent xmlns:mc="http://schemas.openxmlformats.org/markup-compatibility/2006" xmlns:p14="http://schemas.microsoft.com/office/powerpoint/2010/main">
    <mc:Choice Requires="p14">
      <p:transition spd="slow" p14:dur="2000" advTm="1281"/>
    </mc:Choice>
    <mc:Fallback xmlns="">
      <p:transition spd="slow" advTm="12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C86D5-C550-CAB0-722B-1630F624DAE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9CA8C3B-6EB5-92D2-E3CB-3EDF1BCF6CB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1E19ABE-EE74-660A-7FAA-071767726E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B77BF1B7-B67F-49FB-9228-22DE92CA3D5A}"/>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DF578DE4-62BF-BFCD-82E7-C6B980C1886A}"/>
              </a:ext>
            </a:extLst>
          </p:cNvPr>
          <p:cNvSpPr/>
          <p:nvPr/>
        </p:nvSpPr>
        <p:spPr>
          <a:xfrm>
            <a:off x="858400" y="1296527"/>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hlinkClick r:id="rId4"/>
              </a:rPr>
              <a:t>13- https://viral-loops.com/blog/how-robinhoods-referral-built-a-1m-user/</a:t>
            </a:r>
            <a:r>
              <a:rPr lang="en-US" sz="2000" dirty="0"/>
              <a:t> </a:t>
            </a:r>
          </a:p>
          <a:p>
            <a:pPr>
              <a:lnSpc>
                <a:spcPct val="150000"/>
              </a:lnSpc>
            </a:pPr>
            <a:r>
              <a:rPr lang="en-US" sz="2000" dirty="0">
                <a:hlinkClick r:id="rId5"/>
              </a:rPr>
              <a:t>14- https://www.huffpost.com/entry/startup-insider-the-story_b_7976446#:~:text=Vladimir%20shared%2C%20%22I%20woke%20up,were%20like%20number%203%20already.%22</a:t>
            </a:r>
            <a:r>
              <a:rPr lang="ar-SY" sz="2000" dirty="0"/>
              <a:t> </a:t>
            </a:r>
          </a:p>
          <a:p>
            <a:pPr>
              <a:lnSpc>
                <a:spcPct val="150000"/>
              </a:lnSpc>
            </a:pPr>
            <a:endParaRPr lang="ar-SY" sz="2000" dirty="0"/>
          </a:p>
        </p:txBody>
      </p:sp>
    </p:spTree>
    <p:extLst>
      <p:ext uri="{BB962C8B-B14F-4D97-AF65-F5344CB8AC3E}">
        <p14:creationId xmlns:p14="http://schemas.microsoft.com/office/powerpoint/2010/main" val="206422795"/>
      </p:ext>
    </p:extLst>
  </p:cSld>
  <p:clrMapOvr>
    <a:masterClrMapping/>
  </p:clrMapOvr>
  <mc:AlternateContent xmlns:mc="http://schemas.openxmlformats.org/markup-compatibility/2006" xmlns:p14="http://schemas.microsoft.com/office/powerpoint/2010/main">
    <mc:Choice Requires="p14">
      <p:transition spd="slow" p14:dur="2000" advTm="30671"/>
    </mc:Choice>
    <mc:Fallback xmlns="">
      <p:transition spd="slow" advTm="3067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mc:AlternateContent xmlns:mc="http://schemas.openxmlformats.org/markup-compatibility/2006" xmlns:p14="http://schemas.microsoft.com/office/powerpoint/2010/main">
    <mc:Choice Requires="p14">
      <p:transition spd="slow" p14:dur="2000" advTm="8452"/>
    </mc:Choice>
    <mc:Fallback xmlns="">
      <p:transition spd="slow" advTm="845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86.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customXml/itemProps2.xml><?xml version="1.0" encoding="utf-8"?>
<ds:datastoreItem xmlns:ds="http://schemas.openxmlformats.org/officeDocument/2006/customXml" ds:itemID="{D6B085C0-2F11-45FB-A3A6-D0BE929592E2}"/>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16222</TotalTime>
  <Words>3486</Words>
  <Application>Microsoft Office PowerPoint</Application>
  <PresentationFormat>شاشة عريضة</PresentationFormat>
  <Paragraphs>313</Paragraphs>
  <Slides>40</Slides>
  <Notes>40</Notes>
  <HiddenSlides>0</HiddenSlides>
  <MMClips>1</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40</vt:i4>
      </vt:variant>
    </vt:vector>
  </HeadingPairs>
  <TitlesOfParts>
    <vt:vector size="45"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1063</cp:revision>
  <dcterms:created xsi:type="dcterms:W3CDTF">2023-04-29T09:08:00Z</dcterms:created>
  <dcterms:modified xsi:type="dcterms:W3CDTF">2026-03-30T12:59:14Z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