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46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7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2.xml" ContentType="application/vnd.openxmlformats-officedocument.presentationml.slide+xml"/>
  <Override PartName="/ppt/slides/slide4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4"/>
  </p:notesMasterIdLst>
  <p:sldIdLst>
    <p:sldId id="480" r:id="rId2"/>
    <p:sldId id="303" r:id="rId3"/>
    <p:sldId id="494" r:id="rId4"/>
    <p:sldId id="838" r:id="rId5"/>
    <p:sldId id="839" r:id="rId6"/>
    <p:sldId id="856" r:id="rId7"/>
    <p:sldId id="841" r:id="rId8"/>
    <p:sldId id="843" r:id="rId9"/>
    <p:sldId id="845" r:id="rId10"/>
    <p:sldId id="857" r:id="rId11"/>
    <p:sldId id="849" r:id="rId12"/>
    <p:sldId id="851" r:id="rId13"/>
    <p:sldId id="853" r:id="rId14"/>
    <p:sldId id="855" r:id="rId15"/>
    <p:sldId id="723" r:id="rId16"/>
    <p:sldId id="859" r:id="rId17"/>
    <p:sldId id="810" r:id="rId18"/>
    <p:sldId id="831" r:id="rId19"/>
    <p:sldId id="811" r:id="rId20"/>
    <p:sldId id="812" r:id="rId21"/>
    <p:sldId id="832" r:id="rId22"/>
    <p:sldId id="833" r:id="rId23"/>
    <p:sldId id="817" r:id="rId24"/>
    <p:sldId id="818" r:id="rId25"/>
    <p:sldId id="834" r:id="rId26"/>
    <p:sldId id="820" r:id="rId27"/>
    <p:sldId id="835" r:id="rId28"/>
    <p:sldId id="836" r:id="rId29"/>
    <p:sldId id="837" r:id="rId30"/>
    <p:sldId id="824" r:id="rId31"/>
    <p:sldId id="825" r:id="rId32"/>
    <p:sldId id="826" r:id="rId33"/>
    <p:sldId id="827" r:id="rId34"/>
    <p:sldId id="860" r:id="rId35"/>
    <p:sldId id="861" r:id="rId36"/>
    <p:sldId id="733" r:id="rId37"/>
    <p:sldId id="734" r:id="rId38"/>
    <p:sldId id="735" r:id="rId39"/>
    <p:sldId id="736" r:id="rId40"/>
    <p:sldId id="737" r:id="rId41"/>
    <p:sldId id="738" r:id="rId42"/>
    <p:sldId id="862" r:id="rId43"/>
    <p:sldId id="739" r:id="rId44"/>
    <p:sldId id="741" r:id="rId45"/>
    <p:sldId id="742" r:id="rId46"/>
    <p:sldId id="743" r:id="rId47"/>
    <p:sldId id="863" r:id="rId48"/>
    <p:sldId id="744" r:id="rId49"/>
    <p:sldId id="745" r:id="rId50"/>
    <p:sldId id="746" r:id="rId51"/>
    <p:sldId id="747" r:id="rId52"/>
    <p:sldId id="864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4"/>
            <p14:sldId id="838"/>
            <p14:sldId id="839"/>
            <p14:sldId id="856"/>
            <p14:sldId id="841"/>
            <p14:sldId id="843"/>
            <p14:sldId id="845"/>
            <p14:sldId id="857"/>
            <p14:sldId id="849"/>
            <p14:sldId id="851"/>
            <p14:sldId id="853"/>
            <p14:sldId id="855"/>
            <p14:sldId id="723"/>
            <p14:sldId id="859"/>
            <p14:sldId id="810"/>
            <p14:sldId id="831"/>
            <p14:sldId id="811"/>
            <p14:sldId id="812"/>
            <p14:sldId id="832"/>
            <p14:sldId id="833"/>
            <p14:sldId id="817"/>
            <p14:sldId id="818"/>
            <p14:sldId id="834"/>
            <p14:sldId id="820"/>
            <p14:sldId id="835"/>
            <p14:sldId id="836"/>
            <p14:sldId id="837"/>
            <p14:sldId id="824"/>
            <p14:sldId id="825"/>
            <p14:sldId id="826"/>
            <p14:sldId id="827"/>
            <p14:sldId id="860"/>
            <p14:sldId id="861"/>
            <p14:sldId id="733"/>
            <p14:sldId id="734"/>
            <p14:sldId id="735"/>
            <p14:sldId id="736"/>
            <p14:sldId id="737"/>
            <p14:sldId id="738"/>
            <p14:sldId id="862"/>
            <p14:sldId id="739"/>
            <p14:sldId id="741"/>
            <p14:sldId id="742"/>
            <p14:sldId id="743"/>
            <p14:sldId id="863"/>
            <p14:sldId id="744"/>
            <p14:sldId id="745"/>
            <p14:sldId id="746"/>
            <p14:sldId id="747"/>
            <p14:sldId id="86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06" autoAdjust="0"/>
    <p:restoredTop sz="93738" autoAdjust="0"/>
  </p:normalViewPr>
  <p:slideViewPr>
    <p:cSldViewPr snapToGrid="0">
      <p:cViewPr varScale="1">
        <p:scale>
          <a:sx n="79" d="100"/>
          <a:sy n="79" d="100"/>
        </p:scale>
        <p:origin x="54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customXml" Target="../customXml/item3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7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1.wmf"/><Relationship Id="rId10" Type="http://schemas.openxmlformats.org/officeDocument/2006/relationships/image" Target="../media/image15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0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0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10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23.png"/><Relationship Id="rId5" Type="http://schemas.openxmlformats.org/officeDocument/2006/relationships/image" Target="../media/image21.jpeg"/><Relationship Id="rId10" Type="http://schemas.openxmlformats.org/officeDocument/2006/relationships/image" Target="../media/image22.jpeg"/><Relationship Id="rId4" Type="http://schemas.openxmlformats.org/officeDocument/2006/relationships/image" Target="../media/image7.png"/><Relationship Id="rId9" Type="http://schemas.openxmlformats.org/officeDocument/2006/relationships/image" Target="../media/image20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0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0.png"/><Relationship Id="rId5" Type="http://schemas.openxmlformats.org/officeDocument/2006/relationships/image" Target="../media/image29.wmf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4.wmf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35.png"/><Relationship Id="rId2" Type="http://schemas.openxmlformats.org/officeDocument/2006/relationships/video" Target="file:///\\winfiles\savedocs\anuj\Downloads\lecture_1_slides_ppt\Global%20Animation%202-28-2011.wmv" TargetMode="External"/><Relationship Id="rId1" Type="http://schemas.openxmlformats.org/officeDocument/2006/relationships/video" Target="file:///\\winfiles\savedocs\anuj\Downloads\lecture_1_slides_ppt\modis_swath_640x480_jpg.wmv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8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6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8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7.sv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5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658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  <a:endParaRPr lang="en-US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r>
              <a:rPr lang="ar-EG" sz="2400" b="1" dirty="0" smtClean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2</a:t>
            </a:r>
            <a:endParaRPr lang="en-US" sz="24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010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KNN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95"/>
    </mc:Choice>
    <mc:Fallback xmlns="">
      <p:transition spd="slow" advTm="15889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586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Finance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sz="2400" b="1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2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954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Intro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35"/>
    </mc:Choice>
    <mc:Fallback xmlns="">
      <p:transition spd="slow" advTm="3313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338815" y="4672227"/>
            <a:ext cx="5277797" cy="116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1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One of the top 2% Scientists worldwide 2023 by Stanford university ranking. </a:t>
            </a:r>
            <a:endParaRPr lang="ar-EG" sz="11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ar-EG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en-US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Email: diaasalama@midocean.edu.km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429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Dr.Diaa</a:t>
            </a:r>
            <a:r>
              <a:rPr lang="en-US" sz="24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 Salama </a:t>
            </a:r>
            <a:r>
              <a:rPr lang="en-US" sz="2400" b="1" dirty="0" err="1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Ph.D</a:t>
            </a:r>
            <a:endParaRPr lang="en-US" sz="24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380" t="61" r="380" b="177"/>
          <a:stretch/>
        </p:blipFill>
        <p:spPr>
          <a:xfrm>
            <a:off x="6688535" y="732541"/>
            <a:ext cx="4834771" cy="3131320"/>
          </a:xfr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742607"/>
              </p:ext>
            </p:extLst>
          </p:nvPr>
        </p:nvGraphicFramePr>
        <p:xfrm>
          <a:off x="1222310" y="996464"/>
          <a:ext cx="4867135" cy="5212080"/>
        </p:xfrm>
        <a:graphic>
          <a:graphicData uri="http://schemas.openxmlformats.org/drawingml/2006/table">
            <a:tbl>
              <a:tblPr firstRow="1" firstCol="1" bandRow="1"/>
              <a:tblGrid>
                <a:gridCol w="4867135">
                  <a:extLst>
                    <a:ext uri="{9D8B030D-6E8A-4147-A177-3AD203B41FA5}">
                      <a16:colId xmlns:a16="http://schemas.microsoft.com/office/drawing/2014/main" val="3806471446"/>
                    </a:ext>
                  </a:extLst>
                </a:gridCol>
              </a:tblGrid>
              <a:tr h="92938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Associate  Professor, Data Science Department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Faculty of Computers Science , </a:t>
                      </a:r>
                      <a:r>
                        <a:rPr lang="en-US" sz="1200" b="1" dirty="0" err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Misr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International University, 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On Leave from Faculty of Computers &amp; Artificial Intelligence,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University,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0127241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National Committee of Communications and Information Technology, Academy of Scientific Research &amp; Technology, CAIRO,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5839910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Telecommunication Union (ITU), United Nations (UN)</a:t>
                      </a:r>
                      <a:endParaRPr lang="en-US" sz="240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9813688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Federation for Information Processing - IFIP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692615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Arab Republic of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Egypt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Engineering 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2021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645908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Benha University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Engineering 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2019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7880189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of the DELL EMC AWARD for the academic year 2015/2016, 2016/2017, and  2017/2018       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9224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132242"/>
      </p:ext>
    </p:extLst>
  </p:cSld>
  <p:clrMapOvr>
    <a:masterClrMapping/>
  </p:clrMapOvr>
  <p:transition spd="slow" advTm="102427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Machine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07795" y="1942254"/>
            <a:ext cx="8229600" cy="375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44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Today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24993" y="2204751"/>
            <a:ext cx="8817067" cy="220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</a:t>
            </a: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machine learning</a:t>
            </a: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?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Machine Learning applications and tasks 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Supervised learning  KNN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KNN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24993" y="2204751"/>
            <a:ext cx="8817067" cy="220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Used for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Regression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6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68102" y="2895218"/>
            <a:ext cx="676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lexandria Black" pitchFamily="2" charset="-78"/>
                <a:cs typeface="Alexandria Black" pitchFamily="2" charset="-78"/>
              </a:rPr>
              <a:t>What is machine learning?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09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32907" y="960690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Machine learning!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61823" y="2026033"/>
            <a:ext cx="7517027" cy="287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Give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machine the ability how to solve some 	problems (e.g. statistical phenomenon) based on 	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incomplete information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Here, learning is not only a question of 	remembering but also of generalization to 	unseen cases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Learn by example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0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Machine learning types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413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Suppose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you are building a Face recognition program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Supervised learning (Classification):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You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have a dataset of faces image and other images.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dataset is labeled (classified) into Faces images, and other images.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task know is to classify new images based on the available dataset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Unsupervised learning (Clustering):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You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don’t have a dataset, and program role know is to cluster similar images for a new given dataset into different group, e.g. it can distinguish that faces are very different from landscapes, which are very different from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61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13664" y="2849472"/>
            <a:ext cx="5257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lexandria Black" pitchFamily="2" charset="-78"/>
                <a:cs typeface="Alexandria Black" pitchFamily="2" charset="-78"/>
              </a:rPr>
              <a:t>Supervised Learning</a:t>
            </a:r>
            <a:endParaRPr lang="en-US" sz="36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80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Supervised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489545" y="1469760"/>
            <a:ext cx="9083180" cy="454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Referred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as classification or pattern recognition.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goal is to find a	functional mapping between the 	input data (patterns or examples) X, to a class label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Y.</a:t>
            </a:r>
          </a:p>
          <a:p>
            <a:pPr marL="1257300" lvl="2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i.e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Y=f(X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</a:t>
            </a:r>
          </a:p>
          <a:p>
            <a:pPr lvl="2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pattern is described by a set of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features.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E.g. color of eyes, or distance between the eyes.</a:t>
            </a:r>
          </a:p>
          <a:p>
            <a:pPr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Pattern recognition task can be viewed as a two 	dimensional matrix, whose axes are the examples and 	the features.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7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Pattern classification tasks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19195" y="2048957"/>
            <a:ext cx="6262159" cy="213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collection and representation.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Feature selection and/or feature reduction.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87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Classification algorithms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38258" y="1607633"/>
            <a:ext cx="7157104" cy="381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Techniques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Low dimensional data sets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K-Nearest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Neighbor Classification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Linear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Discriminant Analysis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Trees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Neural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Networks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Techniques for High dimensional data sets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Support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Vector Machines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Boosting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9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187971" y="3017380"/>
            <a:ext cx="78597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Alexandria Black" pitchFamily="2" charset="-78"/>
                <a:cs typeface="Alexandria Black" pitchFamily="2" charset="-78"/>
              </a:rPr>
              <a:t>Machine Learning Tasks 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999532"/>
            <a:ext cx="10812720" cy="56055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Machine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Learning Tasks 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54060" y="648895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65" name="Group 64"/>
          <p:cNvGrpSpPr/>
          <p:nvPr/>
        </p:nvGrpSpPr>
        <p:grpSpPr>
          <a:xfrm>
            <a:off x="1670560" y="1158969"/>
            <a:ext cx="8991600" cy="5333999"/>
            <a:chOff x="1676400" y="1066801"/>
            <a:chExt cx="8991600" cy="5333999"/>
          </a:xfrm>
        </p:grpSpPr>
        <p:graphicFrame>
          <p:nvGraphicFramePr>
            <p:cNvPr id="66" name="Object 2">
              <a:extLst>
                <a:ext uri="{FF2B5EF4-FFF2-40B4-BE49-F238E27FC236}">
                  <a16:creationId xmlns:a16="http://schemas.microsoft.com/office/drawing/2014/main" id="{3C67B48B-BDE0-493A-9234-2234400D786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12929040"/>
                </p:ext>
              </p:extLst>
            </p:nvPr>
          </p:nvGraphicFramePr>
          <p:xfrm>
            <a:off x="7086600" y="1066801"/>
            <a:ext cx="3227388" cy="1825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98" name="VISIO" r:id="rId4" imgW="4939284" imgH="2802636" progId="Visio.Drawing.6">
                    <p:embed/>
                  </p:oleObj>
                </mc:Choice>
                <mc:Fallback>
                  <p:oleObj name="VISIO" r:id="rId4" imgW="4939284" imgH="2802636" progId="Visio.Drawing.6">
                    <p:embed/>
                    <p:pic>
                      <p:nvPicPr>
                        <p:cNvPr id="20482" name="Object 2">
                          <a:extLst>
                            <a:ext uri="{FF2B5EF4-FFF2-40B4-BE49-F238E27FC236}">
                              <a16:creationId xmlns:a16="http://schemas.microsoft.com/office/drawing/2014/main" id="{3C67B48B-BDE0-493A-9234-2234400D786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86600" y="1066801"/>
                          <a:ext cx="3227388" cy="18256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7" name="Object 4">
              <a:extLst>
                <a:ext uri="{FF2B5EF4-FFF2-40B4-BE49-F238E27FC236}">
                  <a16:creationId xmlns:a16="http://schemas.microsoft.com/office/drawing/2014/main" id="{73B33E09-2F7D-45C8-8A14-CED37B24F20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63566762"/>
                </p:ext>
              </p:extLst>
            </p:nvPr>
          </p:nvGraphicFramePr>
          <p:xfrm>
            <a:off x="4594225" y="2667000"/>
            <a:ext cx="1473200" cy="2286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99" name="Document" r:id="rId6" imgW="5207508" imgH="8185404" progId="Word.Document.8">
                    <p:embed/>
                  </p:oleObj>
                </mc:Choice>
                <mc:Fallback>
                  <p:oleObj name="Document" r:id="rId6" imgW="5207508" imgH="8185404" progId="Word.Document.8">
                    <p:embed/>
                    <p:pic>
                      <p:nvPicPr>
                        <p:cNvPr id="20483" name="Object 4">
                          <a:extLst>
                            <a:ext uri="{FF2B5EF4-FFF2-40B4-BE49-F238E27FC236}">
                              <a16:creationId xmlns:a16="http://schemas.microsoft.com/office/drawing/2014/main" id="{73B33E09-2F7D-45C8-8A14-CED37B24F20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94225" y="2667000"/>
                          <a:ext cx="1473200" cy="2286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8" name="Group 5">
              <a:extLst>
                <a:ext uri="{FF2B5EF4-FFF2-40B4-BE49-F238E27FC236}">
                  <a16:creationId xmlns:a16="http://schemas.microsoft.com/office/drawing/2014/main" id="{B45C1A8B-0D6F-4F83-AE64-6AC1607D9D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76400" y="1143000"/>
              <a:ext cx="1600200" cy="1295400"/>
              <a:chOff x="2160" y="2544"/>
              <a:chExt cx="1920" cy="1687"/>
            </a:xfrm>
          </p:grpSpPr>
          <p:sp>
            <p:nvSpPr>
              <p:cNvPr id="91" name="Line 6">
                <a:extLst>
                  <a:ext uri="{FF2B5EF4-FFF2-40B4-BE49-F238E27FC236}">
                    <a16:creationId xmlns:a16="http://schemas.microsoft.com/office/drawing/2014/main" id="{95E82E67-86BF-4192-98F8-B61CEAB0C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6" y="2544"/>
                <a:ext cx="0" cy="11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Line 7">
                <a:extLst>
                  <a:ext uri="{FF2B5EF4-FFF2-40B4-BE49-F238E27FC236}">
                    <a16:creationId xmlns:a16="http://schemas.microsoft.com/office/drawing/2014/main" id="{42E0EEE8-C704-4F90-997A-3474241F5B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6" y="3696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3" name="Freeform 8">
                <a:extLst>
                  <a:ext uri="{FF2B5EF4-FFF2-40B4-BE49-F238E27FC236}">
                    <a16:creationId xmlns:a16="http://schemas.microsoft.com/office/drawing/2014/main" id="{7C25A6A8-D163-4F4E-9A2A-F4D62D6FDD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6" y="3696"/>
                <a:ext cx="510" cy="535"/>
              </a:xfrm>
              <a:custGeom>
                <a:avLst/>
                <a:gdLst>
                  <a:gd name="T0" fmla="*/ 510 w 510"/>
                  <a:gd name="T1" fmla="*/ 0 h 535"/>
                  <a:gd name="T2" fmla="*/ 0 w 510"/>
                  <a:gd name="T3" fmla="*/ 535 h 535"/>
                  <a:gd name="T4" fmla="*/ 0 60000 65536"/>
                  <a:gd name="T5" fmla="*/ 0 60000 65536"/>
                  <a:gd name="T6" fmla="*/ 0 w 510"/>
                  <a:gd name="T7" fmla="*/ 0 h 535"/>
                  <a:gd name="T8" fmla="*/ 510 w 510"/>
                  <a:gd name="T9" fmla="*/ 535 h 53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10" h="535">
                    <a:moveTo>
                      <a:pt x="510" y="0"/>
                    </a:moveTo>
                    <a:lnTo>
                      <a:pt x="0" y="535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4" name="AutoShape 9">
                <a:extLst>
                  <a:ext uri="{FF2B5EF4-FFF2-40B4-BE49-F238E27FC236}">
                    <a16:creationId xmlns:a16="http://schemas.microsoft.com/office/drawing/2014/main" id="{2D8E6BD0-BF7F-4A3B-A2E6-9B65C73F5A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88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95" name="AutoShape 10">
                <a:extLst>
                  <a:ext uri="{FF2B5EF4-FFF2-40B4-BE49-F238E27FC236}">
                    <a16:creationId xmlns:a16="http://schemas.microsoft.com/office/drawing/2014/main" id="{CAD82A16-4731-4437-8E0D-DF3707AFF7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8" y="288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96" name="AutoShape 11">
                <a:extLst>
                  <a:ext uri="{FF2B5EF4-FFF2-40B4-BE49-F238E27FC236}">
                    <a16:creationId xmlns:a16="http://schemas.microsoft.com/office/drawing/2014/main" id="{4460BDA1-10A4-4A33-AB51-29258158CD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0" y="273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97" name="AutoShape 12">
                <a:extLst>
                  <a:ext uri="{FF2B5EF4-FFF2-40B4-BE49-F238E27FC236}">
                    <a16:creationId xmlns:a16="http://schemas.microsoft.com/office/drawing/2014/main" id="{7B47AA91-531D-4DD5-AEE3-10BBA69DE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0" y="302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98" name="AutoShape 13">
                <a:extLst>
                  <a:ext uri="{FF2B5EF4-FFF2-40B4-BE49-F238E27FC236}">
                    <a16:creationId xmlns:a16="http://schemas.microsoft.com/office/drawing/2014/main" id="{FD8A0D6F-0D64-4904-A38A-763150DB8F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0" y="288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99" name="AutoShape 14">
                <a:extLst>
                  <a:ext uri="{FF2B5EF4-FFF2-40B4-BE49-F238E27FC236}">
                    <a16:creationId xmlns:a16="http://schemas.microsoft.com/office/drawing/2014/main" id="{8E34DDD0-C945-457D-8D6E-87697EE04A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278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0" name="AutoShape 15">
                <a:extLst>
                  <a:ext uri="{FF2B5EF4-FFF2-40B4-BE49-F238E27FC236}">
                    <a16:creationId xmlns:a16="http://schemas.microsoft.com/office/drawing/2014/main" id="{A36E90E0-9CF9-4B03-A31B-91597D63C8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8" y="273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1" name="AutoShape 16">
                <a:extLst>
                  <a:ext uri="{FF2B5EF4-FFF2-40B4-BE49-F238E27FC236}">
                    <a16:creationId xmlns:a16="http://schemas.microsoft.com/office/drawing/2014/main" id="{766117DC-C801-482A-B24C-219D94DE16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297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2" name="AutoShape 17">
                <a:extLst>
                  <a:ext uri="{FF2B5EF4-FFF2-40B4-BE49-F238E27FC236}">
                    <a16:creationId xmlns:a16="http://schemas.microsoft.com/office/drawing/2014/main" id="{5448ACC0-DA1B-4D80-8DA5-10A1703B07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8" y="297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3" name="AutoShape 18">
                <a:extLst>
                  <a:ext uri="{FF2B5EF4-FFF2-40B4-BE49-F238E27FC236}">
                    <a16:creationId xmlns:a16="http://schemas.microsoft.com/office/drawing/2014/main" id="{631081F8-B781-44CE-A959-63A9F3BA6E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326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4" name="AutoShape 19">
                <a:extLst>
                  <a:ext uri="{FF2B5EF4-FFF2-40B4-BE49-F238E27FC236}">
                    <a16:creationId xmlns:a16="http://schemas.microsoft.com/office/drawing/2014/main" id="{8F8E8653-26BB-4B7F-82EE-DC83C638A4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331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5" name="AutoShape 20">
                <a:extLst>
                  <a:ext uri="{FF2B5EF4-FFF2-40B4-BE49-F238E27FC236}">
                    <a16:creationId xmlns:a16="http://schemas.microsoft.com/office/drawing/2014/main" id="{F9474974-DABF-49F7-AD21-C71FAC8F16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345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6" name="AutoShape 21">
                <a:extLst>
                  <a:ext uri="{FF2B5EF4-FFF2-40B4-BE49-F238E27FC236}">
                    <a16:creationId xmlns:a16="http://schemas.microsoft.com/office/drawing/2014/main" id="{2EF0438F-54D7-431E-9D71-D34F701886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8" y="331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7" name="AutoShape 22">
                <a:extLst>
                  <a:ext uri="{FF2B5EF4-FFF2-40B4-BE49-F238E27FC236}">
                    <a16:creationId xmlns:a16="http://schemas.microsoft.com/office/drawing/2014/main" id="{2CEB2C21-A5ED-4D58-9D29-69E8F147FB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" y="3168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8" name="AutoShape 23">
                <a:extLst>
                  <a:ext uri="{FF2B5EF4-FFF2-40B4-BE49-F238E27FC236}">
                    <a16:creationId xmlns:a16="http://schemas.microsoft.com/office/drawing/2014/main" id="{4F48C2B4-CDA8-45C2-A901-193FB36D1A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8" y="345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09" name="AutoShape 24">
                <a:extLst>
                  <a:ext uri="{FF2B5EF4-FFF2-40B4-BE49-F238E27FC236}">
                    <a16:creationId xmlns:a16="http://schemas.microsoft.com/office/drawing/2014/main" id="{927AD4DE-FD1A-45B6-9FD2-CA2291FC0C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3408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10" name="AutoShape 25">
                <a:extLst>
                  <a:ext uri="{FF2B5EF4-FFF2-40B4-BE49-F238E27FC236}">
                    <a16:creationId xmlns:a16="http://schemas.microsoft.com/office/drawing/2014/main" id="{C7C0397A-7560-420C-811B-6BAF49777B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355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11" name="AutoShape 26">
                <a:extLst>
                  <a:ext uri="{FF2B5EF4-FFF2-40B4-BE49-F238E27FC236}">
                    <a16:creationId xmlns:a16="http://schemas.microsoft.com/office/drawing/2014/main" id="{C9F54086-B813-435C-BF90-B4A473A9A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360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12" name="AutoShape 27">
                <a:extLst>
                  <a:ext uri="{FF2B5EF4-FFF2-40B4-BE49-F238E27FC236}">
                    <a16:creationId xmlns:a16="http://schemas.microsoft.com/office/drawing/2014/main" id="{3B95143E-DFB9-4105-9DE6-E65F07313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48" y="369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13" name="AutoShape 28">
                <a:extLst>
                  <a:ext uri="{FF2B5EF4-FFF2-40B4-BE49-F238E27FC236}">
                    <a16:creationId xmlns:a16="http://schemas.microsoft.com/office/drawing/2014/main" id="{0252B2D8-3ADF-444E-A041-CBC2C7F2DF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379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14" name="AutoShape 29">
                <a:extLst>
                  <a:ext uri="{FF2B5EF4-FFF2-40B4-BE49-F238E27FC236}">
                    <a16:creationId xmlns:a16="http://schemas.microsoft.com/office/drawing/2014/main" id="{8D91F722-4E1B-4FA7-8284-2AC4A0613E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6" y="379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15" name="AutoShape 30">
                <a:extLst>
                  <a:ext uri="{FF2B5EF4-FFF2-40B4-BE49-F238E27FC236}">
                    <a16:creationId xmlns:a16="http://schemas.microsoft.com/office/drawing/2014/main" id="{2F24C198-20AE-474E-A8B9-2DA0E19FD8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504" y="3648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16" name="AutoShape 31">
                <a:extLst>
                  <a:ext uri="{FF2B5EF4-FFF2-40B4-BE49-F238E27FC236}">
                    <a16:creationId xmlns:a16="http://schemas.microsoft.com/office/drawing/2014/main" id="{BBD9B828-B0C4-4A91-8729-DF0676EE10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6" y="350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</p:grpSp>
        <p:sp>
          <p:nvSpPr>
            <p:cNvPr id="69" name="Line 32">
              <a:extLst>
                <a:ext uri="{FF2B5EF4-FFF2-40B4-BE49-F238E27FC236}">
                  <a16:creationId xmlns:a16="http://schemas.microsoft.com/office/drawing/2014/main" id="{BFB5708F-04A7-4BD6-A1CF-CDC3733E1B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019800" y="2362200"/>
              <a:ext cx="1828800" cy="12954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Line 33">
              <a:extLst>
                <a:ext uri="{FF2B5EF4-FFF2-40B4-BE49-F238E27FC236}">
                  <a16:creationId xmlns:a16="http://schemas.microsoft.com/office/drawing/2014/main" id="{A604F2E2-400C-41E4-97D7-3D2AAB89F3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38400" y="2209800"/>
              <a:ext cx="2133600" cy="990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Line 34">
              <a:extLst>
                <a:ext uri="{FF2B5EF4-FFF2-40B4-BE49-F238E27FC236}">
                  <a16:creationId xmlns:a16="http://schemas.microsoft.com/office/drawing/2014/main" id="{A10B6492-BD0C-45A5-B18C-586C09489C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24200" y="4343400"/>
              <a:ext cx="1524000" cy="7620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Line 35">
              <a:extLst>
                <a:ext uri="{FF2B5EF4-FFF2-40B4-BE49-F238E27FC236}">
                  <a16:creationId xmlns:a16="http://schemas.microsoft.com/office/drawing/2014/main" id="{9326BF50-E492-47BE-9EE1-0E6FC1635D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19800" y="4191000"/>
              <a:ext cx="1600200" cy="990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Text Box 36">
              <a:extLst>
                <a:ext uri="{FF2B5EF4-FFF2-40B4-BE49-F238E27FC236}">
                  <a16:creationId xmlns:a16="http://schemas.microsoft.com/office/drawing/2014/main" id="{C09D064E-F893-416A-9E37-A9915F93F6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440000">
              <a:off x="5943430" y="3012073"/>
              <a:ext cx="19720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rgbClr val="006600"/>
                  </a:solidFill>
                </a:rPr>
                <a:t>Predictive Modeling</a:t>
              </a:r>
              <a:endParaRPr lang="en-US" altLang="en-US" sz="1600">
                <a:solidFill>
                  <a:schemeClr val="bg2"/>
                </a:solidFill>
              </a:endParaRPr>
            </a:p>
          </p:txBody>
        </p:sp>
        <p:sp>
          <p:nvSpPr>
            <p:cNvPr id="74" name="Text Box 37">
              <a:extLst>
                <a:ext uri="{FF2B5EF4-FFF2-40B4-BE49-F238E27FC236}">
                  <a16:creationId xmlns:a16="http://schemas.microsoft.com/office/drawing/2014/main" id="{7D263E8E-2F4F-4CEB-B5E6-509C4A3097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500000">
              <a:off x="3195685" y="2513598"/>
              <a:ext cx="11063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 dirty="0">
                  <a:solidFill>
                    <a:srgbClr val="006600"/>
                  </a:solidFill>
                </a:rPr>
                <a:t>Clustering</a:t>
              </a:r>
              <a:endParaRPr lang="en-US" altLang="en-US" sz="1600" dirty="0">
                <a:solidFill>
                  <a:schemeClr val="bg2"/>
                </a:solidFill>
              </a:endParaRPr>
            </a:p>
          </p:txBody>
        </p:sp>
        <p:sp>
          <p:nvSpPr>
            <p:cNvPr id="75" name="Text Box 38">
              <a:extLst>
                <a:ext uri="{FF2B5EF4-FFF2-40B4-BE49-F238E27FC236}">
                  <a16:creationId xmlns:a16="http://schemas.microsoft.com/office/drawing/2014/main" id="{ED282310-E1DA-445C-8A05-F97CF1D27E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0040000">
              <a:off x="3132138" y="4349750"/>
              <a:ext cx="1363662" cy="679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rgbClr val="006600"/>
                  </a:solidFill>
                </a:rPr>
                <a:t>Association </a:t>
              </a:r>
              <a:br>
                <a:rPr lang="en-US" altLang="en-US" sz="1600">
                  <a:solidFill>
                    <a:srgbClr val="006600"/>
                  </a:solidFill>
                </a:rPr>
              </a:br>
              <a:r>
                <a:rPr lang="en-US" altLang="en-US" sz="1600">
                  <a:solidFill>
                    <a:srgbClr val="006600"/>
                  </a:solidFill>
                </a:rPr>
                <a:t>Rules</a:t>
              </a:r>
              <a:endParaRPr lang="en-US" altLang="en-US" sz="1600">
                <a:solidFill>
                  <a:schemeClr val="bg2"/>
                </a:solidFill>
              </a:endParaRPr>
            </a:p>
          </p:txBody>
        </p:sp>
        <p:sp>
          <p:nvSpPr>
            <p:cNvPr id="76" name="Text Box 39">
              <a:extLst>
                <a:ext uri="{FF2B5EF4-FFF2-40B4-BE49-F238E27FC236}">
                  <a16:creationId xmlns:a16="http://schemas.microsoft.com/office/drawing/2014/main" id="{12DA890C-2C0D-4FF6-BB16-1C362A5394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20000">
              <a:off x="6195537" y="4265326"/>
              <a:ext cx="105028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rgbClr val="006600"/>
                  </a:solidFill>
                </a:rPr>
                <a:t>Anomaly </a:t>
              </a:r>
              <a:br>
                <a:rPr lang="en-US" altLang="en-US" sz="1600">
                  <a:solidFill>
                    <a:srgbClr val="006600"/>
                  </a:solidFill>
                </a:rPr>
              </a:br>
              <a:r>
                <a:rPr lang="en-US" altLang="en-US" sz="1600">
                  <a:solidFill>
                    <a:srgbClr val="006600"/>
                  </a:solidFill>
                </a:rPr>
                <a:t>Detection</a:t>
              </a:r>
              <a:endParaRPr lang="en-US" altLang="en-US" sz="1600">
                <a:solidFill>
                  <a:schemeClr val="bg2"/>
                </a:solidFill>
              </a:endParaRPr>
            </a:p>
          </p:txBody>
        </p:sp>
        <p:pic>
          <p:nvPicPr>
            <p:cNvPr id="77" name="Picture 40" descr="fd01226_">
              <a:extLst>
                <a:ext uri="{FF2B5EF4-FFF2-40B4-BE49-F238E27FC236}">
                  <a16:creationId xmlns:a16="http://schemas.microsoft.com/office/drawing/2014/main" id="{66983D32-387B-43B1-A1DC-0B3DBD402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2601" y="5438776"/>
              <a:ext cx="569913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8" name="Rectangle 41">
              <a:extLst>
                <a:ext uri="{FF2B5EF4-FFF2-40B4-BE49-F238E27FC236}">
                  <a16:creationId xmlns:a16="http://schemas.microsoft.com/office/drawing/2014/main" id="{AA0A6528-A8F4-438D-B84E-57F9E2CBB2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801" y="5667375"/>
              <a:ext cx="3994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rIns="0">
              <a:spAutoFit/>
            </a:bodyPr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CC0000"/>
                  </a:solidFill>
                  <a:latin typeface="Tahoma" panose="020B0604030504040204" pitchFamily="34" charset="0"/>
                </a:rPr>
                <a:t>Milk</a:t>
              </a:r>
            </a:p>
          </p:txBody>
        </p:sp>
        <p:sp>
          <p:nvSpPr>
            <p:cNvPr id="79" name="Text Box 42">
              <a:extLst>
                <a:ext uri="{FF2B5EF4-FFF2-40B4-BE49-F238E27FC236}">
                  <a16:creationId xmlns:a16="http://schemas.microsoft.com/office/drawing/2014/main" id="{7E824631-BC2E-480C-AA48-6F05217B53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24400" y="2286000"/>
              <a:ext cx="114300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80" name="Text Box 43">
              <a:extLst>
                <a:ext uri="{FF2B5EF4-FFF2-40B4-BE49-F238E27FC236}">
                  <a16:creationId xmlns:a16="http://schemas.microsoft.com/office/drawing/2014/main" id="{27B24A8B-903B-4A92-9AA2-2C83481C9B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6800" y="2209801"/>
              <a:ext cx="9906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en-US" dirty="0"/>
                <a:t>Data</a:t>
              </a:r>
            </a:p>
          </p:txBody>
        </p:sp>
        <p:pic>
          <p:nvPicPr>
            <p:cNvPr id="81" name="Picture 44">
              <a:extLst>
                <a:ext uri="{FF2B5EF4-FFF2-40B4-BE49-F238E27FC236}">
                  <a16:creationId xmlns:a16="http://schemas.microsoft.com/office/drawing/2014/main" id="{07938310-0907-4701-8152-ACAB24967D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61" r="63640" b="34026"/>
            <a:stretch>
              <a:fillRect/>
            </a:stretch>
          </p:blipFill>
          <p:spPr bwMode="auto">
            <a:xfrm>
              <a:off x="3048001" y="5257801"/>
              <a:ext cx="1362075" cy="110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" name="Line 45">
              <a:extLst>
                <a:ext uri="{FF2B5EF4-FFF2-40B4-BE49-F238E27FC236}">
                  <a16:creationId xmlns:a16="http://schemas.microsoft.com/office/drawing/2014/main" id="{F9A7F677-F637-463B-A831-99D2F6DEBF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38400" y="5895975"/>
              <a:ext cx="53340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83" name="Group 46">
              <a:extLst>
                <a:ext uri="{FF2B5EF4-FFF2-40B4-BE49-F238E27FC236}">
                  <a16:creationId xmlns:a16="http://schemas.microsoft.com/office/drawing/2014/main" id="{75C674CB-7F41-4664-9B48-C6C101AD97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315200" y="3429000"/>
              <a:ext cx="3352800" cy="2971800"/>
              <a:chOff x="3648" y="2448"/>
              <a:chExt cx="2112" cy="1872"/>
            </a:xfrm>
          </p:grpSpPr>
          <p:pic>
            <p:nvPicPr>
              <p:cNvPr id="84" name="Picture 47">
                <a:extLst>
                  <a:ext uri="{FF2B5EF4-FFF2-40B4-BE49-F238E27FC236}">
                    <a16:creationId xmlns:a16="http://schemas.microsoft.com/office/drawing/2014/main" id="{B5AB8B92-31DE-4928-BB2C-18FF7CC635C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48" y="2448"/>
                <a:ext cx="2112" cy="18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5" name="Oval 48">
                <a:extLst>
                  <a:ext uri="{FF2B5EF4-FFF2-40B4-BE49-F238E27FC236}">
                    <a16:creationId xmlns:a16="http://schemas.microsoft.com/office/drawing/2014/main" id="{2DD64B72-B210-44CD-A51A-C820A15173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66" y="2961"/>
                <a:ext cx="86" cy="84"/>
              </a:xfrm>
              <a:prstGeom prst="ellips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86" name="Oval 49">
                <a:extLst>
                  <a:ext uri="{FF2B5EF4-FFF2-40B4-BE49-F238E27FC236}">
                    <a16:creationId xmlns:a16="http://schemas.microsoft.com/office/drawing/2014/main" id="{EFA232D5-F6F7-4891-84B5-DA8B29F255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7" y="3224"/>
                <a:ext cx="86" cy="84"/>
              </a:xfrm>
              <a:prstGeom prst="ellips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87" name="Oval 50">
                <a:extLst>
                  <a:ext uri="{FF2B5EF4-FFF2-40B4-BE49-F238E27FC236}">
                    <a16:creationId xmlns:a16="http://schemas.microsoft.com/office/drawing/2014/main" id="{7A7EAEA8-BC5E-47A9-AA18-1B92935A9F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12" y="3871"/>
                <a:ext cx="86" cy="85"/>
              </a:xfrm>
              <a:prstGeom prst="ellips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88" name="Oval 51">
                <a:extLst>
                  <a:ext uri="{FF2B5EF4-FFF2-40B4-BE49-F238E27FC236}">
                    <a16:creationId xmlns:a16="http://schemas.microsoft.com/office/drawing/2014/main" id="{58C0E524-3B22-4439-BBC5-5EDCA4FBFC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9" y="3937"/>
                <a:ext cx="86" cy="84"/>
              </a:xfrm>
              <a:prstGeom prst="ellips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89" name="Rectangle 52">
                <a:extLst>
                  <a:ext uri="{FF2B5EF4-FFF2-40B4-BE49-F238E27FC236}">
                    <a16:creationId xmlns:a16="http://schemas.microsoft.com/office/drawing/2014/main" id="{B04238A5-5267-4767-9020-D7CF9F2071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44" y="3072"/>
                <a:ext cx="192" cy="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90" name="Rectangle 53">
                <a:extLst>
                  <a:ext uri="{FF2B5EF4-FFF2-40B4-BE49-F238E27FC236}">
                    <a16:creationId xmlns:a16="http://schemas.microsoft.com/office/drawing/2014/main" id="{357228D4-0225-48F1-8152-F9D7A48B6B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8" y="3120"/>
                <a:ext cx="192" cy="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</p:grpSp>
      </p:grpSp>
      <p:sp>
        <p:nvSpPr>
          <p:cNvPr id="117" name="Slide Number Placeholder 56">
            <a:extLst>
              <a:ext uri="{FF2B5EF4-FFF2-40B4-BE49-F238E27FC236}">
                <a16:creationId xmlns:a16="http://schemas.microsoft.com/office/drawing/2014/main" id="{1F9C0155-EAB8-4804-9A91-709B0F6473AC}"/>
              </a:ext>
            </a:extLst>
          </p:cNvPr>
          <p:cNvSpPr txBox="1">
            <a:spLocks/>
          </p:cNvSpPr>
          <p:nvPr/>
        </p:nvSpPr>
        <p:spPr bwMode="auto">
          <a:xfrm>
            <a:off x="8675968" y="6070736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10000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29DDF18C-5299-4C45-A7F0-3686537074CD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15</a:t>
            </a:fld>
            <a:endParaRPr lang="en-US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6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6635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The business understanding (Define objectives)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40859" y="1607633"/>
            <a:ext cx="10029217" cy="4450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Define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goals by asking and refining "sharp" questions that are relevant, specific, and unambiguous. Data science is a process that uses names and numbers to answer such questions. You typically use data science or machine learning to answer five types of questions: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much or how many? (regression)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category? (classification)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group? (clustering)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this weird? (anomaly detection)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Font typeface="+mj-lt"/>
              <a:buAutoNum type="arabicPeriod"/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Which option should be taken? (recommendation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Determine which of these questions you're asking and how answering it achieves your business goals.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2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094029"/>
            <a:ext cx="10812720" cy="5449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Predictive Model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345306"/>
            <a:ext cx="10367006" cy="838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model  for class attribute as a function of the values of other attributes</a:t>
            </a:r>
          </a:p>
          <a:p>
            <a:pPr lvl="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634809" y="1903842"/>
            <a:ext cx="8540324" cy="4323007"/>
            <a:chOff x="1752600" y="1600200"/>
            <a:chExt cx="8839200" cy="4800600"/>
          </a:xfrm>
        </p:grpSpPr>
        <p:graphicFrame>
          <p:nvGraphicFramePr>
            <p:cNvPr id="12" name="Object 4">
              <a:extLst>
                <a:ext uri="{FF2B5EF4-FFF2-40B4-BE49-F238E27FC236}">
                  <a16:creationId xmlns:a16="http://schemas.microsoft.com/office/drawing/2014/main" id="{3B6794EA-F0C3-4447-9624-E201EF68CC4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79886213"/>
                </p:ext>
              </p:extLst>
            </p:nvPr>
          </p:nvGraphicFramePr>
          <p:xfrm>
            <a:off x="1752600" y="2762250"/>
            <a:ext cx="4438650" cy="1962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2" name="Document" r:id="rId5" imgW="8203692" imgH="3634740" progId="Word.Document.8">
                    <p:embed/>
                  </p:oleObj>
                </mc:Choice>
                <mc:Fallback>
                  <p:oleObj name="Document" r:id="rId5" imgW="8203692" imgH="3634740" progId="Word.Document.8">
                    <p:embed/>
                    <p:pic>
                      <p:nvPicPr>
                        <p:cNvPr id="13" name="Object 4">
                          <a:extLst>
                            <a:ext uri="{FF2B5EF4-FFF2-40B4-BE49-F238E27FC236}">
                              <a16:creationId xmlns:a16="http://schemas.microsoft.com/office/drawing/2014/main" id="{3B6794EA-F0C3-4447-9624-E201EF68CC4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52600" y="2762250"/>
                          <a:ext cx="4438650" cy="1962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Text Box 5">
              <a:extLst>
                <a:ext uri="{FF2B5EF4-FFF2-40B4-BE49-F238E27FC236}">
                  <a16:creationId xmlns:a16="http://schemas.microsoft.com/office/drawing/2014/main" id="{7EA61E12-6C1A-4680-B093-55666A4C62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67600" y="1600200"/>
              <a:ext cx="3048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Ins="0">
              <a:spAutoFit/>
            </a:bodyPr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en-US" sz="1800" dirty="0">
                  <a:solidFill>
                    <a:srgbClr val="FF0000"/>
                  </a:solidFill>
                </a:rPr>
                <a:t>Model for predicting credit worthiness</a:t>
              </a:r>
            </a:p>
          </p:txBody>
        </p:sp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219E7121-71B5-41EB-B2EB-8B387E48A0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57800" y="2381251"/>
              <a:ext cx="990600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lang="en-US" altLang="en-US" sz="2000" dirty="0">
                  <a:solidFill>
                    <a:srgbClr val="2A8487"/>
                  </a:solidFill>
                </a:rPr>
                <a:t>Class</a:t>
              </a:r>
            </a:p>
          </p:txBody>
        </p:sp>
        <p:graphicFrame>
          <p:nvGraphicFramePr>
            <p:cNvPr id="15" name="Object 7">
              <a:extLst>
                <a:ext uri="{FF2B5EF4-FFF2-40B4-BE49-F238E27FC236}">
                  <a16:creationId xmlns:a16="http://schemas.microsoft.com/office/drawing/2014/main" id="{353B0B76-DAE1-4E03-9BB3-35F12B004A9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05966874"/>
                </p:ext>
              </p:extLst>
            </p:nvPr>
          </p:nvGraphicFramePr>
          <p:xfrm>
            <a:off x="6477000" y="2266950"/>
            <a:ext cx="4114800" cy="4133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23" name="VISIO" r:id="rId7" imgW="7088124" imgH="7124700" progId="Visio.Drawing.6">
                    <p:embed/>
                  </p:oleObj>
                </mc:Choice>
                <mc:Fallback>
                  <p:oleObj name="VISIO" r:id="rId7" imgW="7088124" imgH="7124700" progId="Visio.Drawing.6">
                    <p:embed/>
                    <p:pic>
                      <p:nvPicPr>
                        <p:cNvPr id="16" name="Object 7">
                          <a:extLst>
                            <a:ext uri="{FF2B5EF4-FFF2-40B4-BE49-F238E27FC236}">
                              <a16:creationId xmlns:a16="http://schemas.microsoft.com/office/drawing/2014/main" id="{353B0B76-DAE1-4E03-9BB3-35F12B004A9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77000" y="2266950"/>
                          <a:ext cx="4114800" cy="41338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56824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094029"/>
            <a:ext cx="10812720" cy="5449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Classification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345306"/>
            <a:ext cx="10367006" cy="838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model  for class attribute as a function of the values of other attributes</a:t>
            </a:r>
          </a:p>
          <a:p>
            <a:pPr lvl="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1245761" y="1977029"/>
            <a:ext cx="9067800" cy="4333875"/>
            <a:chOff x="1524000" y="1600200"/>
            <a:chExt cx="9067800" cy="4333875"/>
          </a:xfrm>
        </p:grpSpPr>
        <p:sp>
          <p:nvSpPr>
            <p:cNvPr id="17" name="Text Box 4">
              <a:extLst>
                <a:ext uri="{FF2B5EF4-FFF2-40B4-BE49-F238E27FC236}">
                  <a16:creationId xmlns:a16="http://schemas.microsoft.com/office/drawing/2014/main" id="{DDA83841-D102-40D9-85C9-3065EDEF6A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183191">
              <a:off x="2403189" y="1689686"/>
              <a:ext cx="117532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rgbClr val="006600"/>
                  </a:solidFill>
                </a:rPr>
                <a:t>categorical</a:t>
              </a:r>
              <a:endParaRPr lang="en-US" altLang="en-US" sz="1600">
                <a:solidFill>
                  <a:schemeClr val="bg2"/>
                </a:solidFill>
              </a:endParaRPr>
            </a:p>
          </p:txBody>
        </p:sp>
        <p:sp>
          <p:nvSpPr>
            <p:cNvPr id="18" name="Text Box 5">
              <a:extLst>
                <a:ext uri="{FF2B5EF4-FFF2-40B4-BE49-F238E27FC236}">
                  <a16:creationId xmlns:a16="http://schemas.microsoft.com/office/drawing/2014/main" id="{C1914E51-7AAC-45DA-9710-4C9DE56141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183191">
              <a:off x="3311239" y="1689686"/>
              <a:ext cx="117532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rgbClr val="006600"/>
                  </a:solidFill>
                </a:rPr>
                <a:t>categorical</a:t>
              </a:r>
              <a:endParaRPr lang="en-US" altLang="en-US" sz="1600">
                <a:solidFill>
                  <a:schemeClr val="bg2"/>
                </a:solidFill>
              </a:endParaRPr>
            </a:p>
          </p:txBody>
        </p:sp>
        <p:sp>
          <p:nvSpPr>
            <p:cNvPr id="19" name="Text Box 6">
              <a:extLst>
                <a:ext uri="{FF2B5EF4-FFF2-40B4-BE49-F238E27FC236}">
                  <a16:creationId xmlns:a16="http://schemas.microsoft.com/office/drawing/2014/main" id="{3F10EB46-9E7B-431B-85BC-5AD90466C3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183191">
              <a:off x="4210279" y="1667461"/>
              <a:ext cx="123303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rgbClr val="006600"/>
                  </a:solidFill>
                </a:rPr>
                <a:t>quantitative</a:t>
              </a:r>
              <a:endParaRPr lang="en-US" altLang="en-US" sz="1600">
                <a:solidFill>
                  <a:schemeClr val="bg2"/>
                </a:solidFill>
              </a:endParaRPr>
            </a:p>
          </p:txBody>
        </p:sp>
        <p:sp>
          <p:nvSpPr>
            <p:cNvPr id="20" name="Text Box 7">
              <a:extLst>
                <a:ext uri="{FF2B5EF4-FFF2-40B4-BE49-F238E27FC236}">
                  <a16:creationId xmlns:a16="http://schemas.microsoft.com/office/drawing/2014/main" id="{E0A935BD-1A4A-4950-B0C3-EC03EA1FD3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9183191">
              <a:off x="5195755" y="1872248"/>
              <a:ext cx="65114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rgbClr val="006600"/>
                  </a:solidFill>
                </a:rPr>
                <a:t>class</a:t>
              </a:r>
              <a:endParaRPr lang="en-US" altLang="en-US" sz="1600">
                <a:solidFill>
                  <a:schemeClr val="bg2"/>
                </a:solidFill>
              </a:endParaRPr>
            </a:p>
          </p:txBody>
        </p:sp>
        <p:grpSp>
          <p:nvGrpSpPr>
            <p:cNvPr id="21" name="Group 9">
              <a:extLst>
                <a:ext uri="{FF2B5EF4-FFF2-40B4-BE49-F238E27FC236}">
                  <a16:creationId xmlns:a16="http://schemas.microsoft.com/office/drawing/2014/main" id="{913A135E-B500-43B0-83C3-22FBCAF7E97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20200" y="3948113"/>
              <a:ext cx="990600" cy="685800"/>
              <a:chOff x="4944" y="2736"/>
              <a:chExt cx="624" cy="432"/>
            </a:xfrm>
          </p:grpSpPr>
          <p:sp>
            <p:nvSpPr>
              <p:cNvPr id="37" name="AutoShape 10">
                <a:extLst>
                  <a:ext uri="{FF2B5EF4-FFF2-40B4-BE49-F238E27FC236}">
                    <a16:creationId xmlns:a16="http://schemas.microsoft.com/office/drawing/2014/main" id="{3ED90AB2-E4AF-4421-A440-9C8B1DD9DF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44" y="2736"/>
                <a:ext cx="624" cy="432"/>
              </a:xfrm>
              <a:prstGeom prst="can">
                <a:avLst>
                  <a:gd name="adj" fmla="val 25000"/>
                </a:avLst>
              </a:prstGeom>
              <a:solidFill>
                <a:srgbClr val="CCCC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8" name="Text Box 11">
                <a:extLst>
                  <a:ext uri="{FF2B5EF4-FFF2-40B4-BE49-F238E27FC236}">
                    <a16:creationId xmlns:a16="http://schemas.microsoft.com/office/drawing/2014/main" id="{8B4C79E4-1564-41B9-BB83-FA0A2DED77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7" y="2856"/>
                <a:ext cx="323" cy="302"/>
              </a:xfrm>
              <a:prstGeom prst="rect">
                <a:avLst/>
              </a:prstGeom>
              <a:solidFill>
                <a:srgbClr val="CC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marL="342900" indent="-3429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>
                  <a:lnSpc>
                    <a:spcPct val="8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Monotype Sorts" pitchFamily="2" charset="2"/>
                  <a:buNone/>
                </a:pPr>
                <a:r>
                  <a:rPr lang="en-US" altLang="en-US" sz="1400">
                    <a:solidFill>
                      <a:srgbClr val="0000CC"/>
                    </a:solidFill>
                  </a:rPr>
                  <a:t>Test</a:t>
                </a:r>
              </a:p>
              <a:p>
                <a:pPr algn="ctr">
                  <a:lnSpc>
                    <a:spcPct val="8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Monotype Sorts" pitchFamily="2" charset="2"/>
                  <a:buNone/>
                </a:pPr>
                <a:r>
                  <a:rPr lang="en-US" altLang="en-US" sz="1400">
                    <a:solidFill>
                      <a:srgbClr val="0000CC"/>
                    </a:solidFill>
                  </a:rPr>
                  <a:t>Set</a:t>
                </a:r>
                <a:endParaRPr lang="en-US" altLang="en-US" sz="1400">
                  <a:solidFill>
                    <a:schemeClr val="bg2"/>
                  </a:solidFill>
                </a:endParaRPr>
              </a:p>
            </p:txBody>
          </p:sp>
        </p:grpSp>
        <p:sp>
          <p:nvSpPr>
            <p:cNvPr id="22" name="AutoShape 12">
              <a:extLst>
                <a:ext uri="{FF2B5EF4-FFF2-40B4-BE49-F238E27FC236}">
                  <a16:creationId xmlns:a16="http://schemas.microsoft.com/office/drawing/2014/main" id="{42D5030D-FACB-4212-90FF-978A099CDF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0200" y="5091113"/>
              <a:ext cx="990600" cy="685800"/>
            </a:xfrm>
            <a:prstGeom prst="can">
              <a:avLst>
                <a:gd name="adj" fmla="val 25056"/>
              </a:avLst>
            </a:prstGeom>
            <a:solidFill>
              <a:schemeClr val="accent2"/>
            </a:solidFill>
            <a:ln w="127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23" name="Text Box 13">
              <a:extLst>
                <a:ext uri="{FF2B5EF4-FFF2-40B4-BE49-F238E27FC236}">
                  <a16:creationId xmlns:a16="http://schemas.microsoft.com/office/drawing/2014/main" id="{37958547-E32F-4326-976A-215CE9705E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44830" y="5238751"/>
              <a:ext cx="973728" cy="535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chemeClr val="tx2"/>
                  </a:solidFill>
                </a:rPr>
                <a:t>Training </a:t>
              </a:r>
            </a:p>
            <a:p>
              <a:pPr algn="ctr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1600">
                  <a:solidFill>
                    <a:schemeClr val="tx2"/>
                  </a:solidFill>
                </a:rPr>
                <a:t>Set</a:t>
              </a:r>
              <a:endParaRPr lang="en-US" altLang="en-US" sz="1400">
                <a:solidFill>
                  <a:schemeClr val="bg2"/>
                </a:solidFill>
              </a:endParaRPr>
            </a:p>
          </p:txBody>
        </p:sp>
        <p:grpSp>
          <p:nvGrpSpPr>
            <p:cNvPr id="24" name="Group 14">
              <a:extLst>
                <a:ext uri="{FF2B5EF4-FFF2-40B4-BE49-F238E27FC236}">
                  <a16:creationId xmlns:a16="http://schemas.microsoft.com/office/drawing/2014/main" id="{317EE363-8529-411C-9934-EF9F2FDA01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61464" y="5086351"/>
              <a:ext cx="1125537" cy="690563"/>
              <a:chOff x="3360" y="2880"/>
              <a:chExt cx="672" cy="415"/>
            </a:xfrm>
          </p:grpSpPr>
          <p:sp>
            <p:nvSpPr>
              <p:cNvPr id="35" name="AutoShape 15">
                <a:extLst>
                  <a:ext uri="{FF2B5EF4-FFF2-40B4-BE49-F238E27FC236}">
                    <a16:creationId xmlns:a16="http://schemas.microsoft.com/office/drawing/2014/main" id="{34531989-C943-4C84-B217-A9CF385879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0" y="2880"/>
                <a:ext cx="672" cy="415"/>
              </a:xfrm>
              <a:prstGeom prst="flowChartMultidocument">
                <a:avLst/>
              </a:prstGeom>
              <a:solidFill>
                <a:srgbClr val="00E0CB"/>
              </a:solidFill>
              <a:ln w="12700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6" name="Text Box 16">
                <a:extLst>
                  <a:ext uri="{FF2B5EF4-FFF2-40B4-BE49-F238E27FC236}">
                    <a16:creationId xmlns:a16="http://schemas.microsoft.com/office/drawing/2014/main" id="{0BEC2129-013F-4E8E-8B57-7D6EBFB86AF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92" y="2978"/>
                <a:ext cx="547" cy="2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marL="342900" indent="-3429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r">
                  <a:spcBef>
                    <a:spcPct val="20000"/>
                  </a:spcBef>
                  <a:spcAft>
                    <a:spcPct val="0"/>
                  </a:spcAft>
                  <a:buClr>
                    <a:schemeClr val="accent2"/>
                  </a:buClr>
                  <a:buFont typeface="Monotype Sorts" pitchFamily="2" charset="2"/>
                  <a:buNone/>
                </a:pPr>
                <a:r>
                  <a:rPr lang="en-US" altLang="en-US" sz="2000">
                    <a:solidFill>
                      <a:srgbClr val="CC0000"/>
                    </a:solidFill>
                  </a:rPr>
                  <a:t>Model</a:t>
                </a:r>
                <a:endParaRPr lang="en-US" altLang="en-US" sz="1400">
                  <a:solidFill>
                    <a:schemeClr val="bg2"/>
                  </a:solidFill>
                </a:endParaRPr>
              </a:p>
            </p:txBody>
          </p:sp>
        </p:grpSp>
        <p:sp>
          <p:nvSpPr>
            <p:cNvPr id="26" name="AutoShape 17">
              <a:extLst>
                <a:ext uri="{FF2B5EF4-FFF2-40B4-BE49-F238E27FC236}">
                  <a16:creationId xmlns:a16="http://schemas.microsoft.com/office/drawing/2014/main" id="{68ED2B3C-738E-4815-971C-4B674C715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0400" y="4938713"/>
              <a:ext cx="1447800" cy="995362"/>
            </a:xfrm>
            <a:prstGeom prst="bevel">
              <a:avLst>
                <a:gd name="adj" fmla="val 12500"/>
              </a:avLst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27" name="Text Box 18">
              <a:extLst>
                <a:ext uri="{FF2B5EF4-FFF2-40B4-BE49-F238E27FC236}">
                  <a16:creationId xmlns:a16="http://schemas.microsoft.com/office/drawing/2014/main" id="{A4DBBD18-BE8B-4542-98B0-87AE4BCF09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28860" y="5014914"/>
              <a:ext cx="1241045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342900" indent="-3429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2000">
                  <a:solidFill>
                    <a:srgbClr val="000000"/>
                  </a:solidFill>
                </a:rPr>
                <a:t>Learn </a:t>
              </a:r>
            </a:p>
            <a:p>
              <a:pPr algn="ctr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Monotype Sorts" pitchFamily="2" charset="2"/>
                <a:buNone/>
              </a:pPr>
              <a:r>
                <a:rPr lang="en-US" altLang="en-US" sz="2000">
                  <a:solidFill>
                    <a:srgbClr val="000000"/>
                  </a:solidFill>
                </a:rPr>
                <a:t>Classifier</a:t>
              </a:r>
              <a:endParaRPr lang="en-US" altLang="en-US" sz="1400">
                <a:solidFill>
                  <a:srgbClr val="00E0CB"/>
                </a:solidFill>
              </a:endParaRPr>
            </a:p>
          </p:txBody>
        </p:sp>
        <p:sp>
          <p:nvSpPr>
            <p:cNvPr id="28" name="AutoShape 19">
              <a:extLst>
                <a:ext uri="{FF2B5EF4-FFF2-40B4-BE49-F238E27FC236}">
                  <a16:creationId xmlns:a16="http://schemas.microsoft.com/office/drawing/2014/main" id="{0D5AD6C1-2424-4CBE-A656-5142A89971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11925" y="5349875"/>
              <a:ext cx="484188" cy="141288"/>
            </a:xfrm>
            <a:prstGeom prst="rightArrow">
              <a:avLst>
                <a:gd name="adj1" fmla="val 50000"/>
                <a:gd name="adj2" fmla="val 85674"/>
              </a:avLst>
            </a:prstGeom>
            <a:solidFill>
              <a:srgbClr val="CC0000"/>
            </a:solidFill>
            <a:ln w="12700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29" name="AutoShape 20">
              <a:extLst>
                <a:ext uri="{FF2B5EF4-FFF2-40B4-BE49-F238E27FC236}">
                  <a16:creationId xmlns:a16="http://schemas.microsoft.com/office/drawing/2014/main" id="{7C2999BE-2062-4F16-BC17-45FB89F507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34400" y="5314950"/>
              <a:ext cx="484188" cy="141288"/>
            </a:xfrm>
            <a:prstGeom prst="rightArrow">
              <a:avLst>
                <a:gd name="adj1" fmla="val 50000"/>
                <a:gd name="adj2" fmla="val 85674"/>
              </a:avLst>
            </a:prstGeom>
            <a:solidFill>
              <a:srgbClr val="CC0000"/>
            </a:solidFill>
            <a:ln w="12700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30" name="AutoShape 21">
              <a:extLst>
                <a:ext uri="{FF2B5EF4-FFF2-40B4-BE49-F238E27FC236}">
                  <a16:creationId xmlns:a16="http://schemas.microsoft.com/office/drawing/2014/main" id="{13D020DA-5CC1-43FB-B88B-F29E7EA4713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9597232" y="4790282"/>
              <a:ext cx="312737" cy="152400"/>
            </a:xfrm>
            <a:prstGeom prst="rightArrow">
              <a:avLst>
                <a:gd name="adj1" fmla="val 50000"/>
                <a:gd name="adj2" fmla="val 51302"/>
              </a:avLst>
            </a:prstGeom>
            <a:solidFill>
              <a:srgbClr val="CC0000"/>
            </a:solidFill>
            <a:ln w="12700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31" name="Line 22">
              <a:extLst>
                <a:ext uri="{FF2B5EF4-FFF2-40B4-BE49-F238E27FC236}">
                  <a16:creationId xmlns:a16="http://schemas.microsoft.com/office/drawing/2014/main" id="{9830D323-D86B-41C2-8D41-8CA4C0C5C0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81600" y="4481513"/>
              <a:ext cx="304800" cy="60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" name="Line 23">
              <a:extLst>
                <a:ext uri="{FF2B5EF4-FFF2-40B4-BE49-F238E27FC236}">
                  <a16:creationId xmlns:a16="http://schemas.microsoft.com/office/drawing/2014/main" id="{327B4639-E732-4594-8062-8385B82C14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96400" y="3276600"/>
              <a:ext cx="304800" cy="60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33" name="Object 24">
              <a:extLst>
                <a:ext uri="{FF2B5EF4-FFF2-40B4-BE49-F238E27FC236}">
                  <a16:creationId xmlns:a16="http://schemas.microsoft.com/office/drawing/2014/main" id="{CAB0CC65-697C-40C5-A64C-A18BB06DF955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86375801"/>
                </p:ext>
              </p:extLst>
            </p:nvPr>
          </p:nvGraphicFramePr>
          <p:xfrm>
            <a:off x="1524000" y="2438400"/>
            <a:ext cx="4438650" cy="19621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6" name="Document" r:id="rId5" imgW="8203692" imgH="3634740" progId="Word.Document.8">
                    <p:embed/>
                  </p:oleObj>
                </mc:Choice>
                <mc:Fallback>
                  <p:oleObj name="Document" r:id="rId5" imgW="8203692" imgH="3634740" progId="Word.Document.8">
                    <p:embed/>
                    <p:pic>
                      <p:nvPicPr>
                        <p:cNvPr id="24594" name="Object 24">
                          <a:extLst>
                            <a:ext uri="{FF2B5EF4-FFF2-40B4-BE49-F238E27FC236}">
                              <a16:creationId xmlns:a16="http://schemas.microsoft.com/office/drawing/2014/main" id="{CAB0CC65-697C-40C5-A64C-A18BB06DF95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24000" y="2438400"/>
                          <a:ext cx="4438650" cy="19621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25">
              <a:extLst>
                <a:ext uri="{FF2B5EF4-FFF2-40B4-BE49-F238E27FC236}">
                  <a16:creationId xmlns:a16="http://schemas.microsoft.com/office/drawing/2014/main" id="{DF666818-215E-482D-941F-CC3BC78F3F73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77548777"/>
                </p:ext>
              </p:extLst>
            </p:nvPr>
          </p:nvGraphicFramePr>
          <p:xfrm>
            <a:off x="6223000" y="1600200"/>
            <a:ext cx="4368800" cy="1930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47" name="Document" r:id="rId7" imgW="8207072" imgH="3629483" progId="Word.Document.8">
                    <p:embed/>
                  </p:oleObj>
                </mc:Choice>
                <mc:Fallback>
                  <p:oleObj name="Document" r:id="rId7" imgW="8207072" imgH="3629483" progId="Word.Document.8">
                    <p:embed/>
                    <p:pic>
                      <p:nvPicPr>
                        <p:cNvPr id="24595" name="Object 25">
                          <a:extLst>
                            <a:ext uri="{FF2B5EF4-FFF2-40B4-BE49-F238E27FC236}">
                              <a16:creationId xmlns:a16="http://schemas.microsoft.com/office/drawing/2014/main" id="{DF666818-215E-482D-941F-CC3BC78F3F7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23000" y="1600200"/>
                          <a:ext cx="4368800" cy="19304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62178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Examples of Classification Task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671935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Classifying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credit card transactions </a:t>
            </a:r>
            <a:b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</a:b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legitimate or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fraudulent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Classifying land covers (water bodies, urban areas, forests, etc.) using satellite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Categorizing news stories as finance, </a:t>
            </a:r>
            <a:b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</a:b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weather, entertainment, sports, </a:t>
            </a:r>
            <a:r>
              <a:rPr lang="en-US" altLang="en-US" sz="1600" dirty="0" err="1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etc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Identifying intruders in the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cyberspace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Predicting tumor cells as benign or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malignant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Classifying secondary structures of protein </a:t>
            </a:r>
            <a:b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</a:b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 alpha-helix, beta-sheet, or random  coil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4">
            <a:extLst>
              <a:ext uri="{FF2B5EF4-FFF2-40B4-BE49-F238E27FC236}">
                <a16:creationId xmlns:a16="http://schemas.microsoft.com/office/drawing/2014/main" id="{F7CECC4B-FCE3-4E0C-AAFC-BFCBA63C1BB9}"/>
              </a:ext>
            </a:extLst>
          </p:cNvPr>
          <p:cNvGrpSpPr>
            <a:grpSpLocks/>
          </p:cNvGrpSpPr>
          <p:nvPr/>
        </p:nvGrpSpPr>
        <p:grpSpPr bwMode="auto">
          <a:xfrm>
            <a:off x="8047802" y="1178410"/>
            <a:ext cx="1932777" cy="1400837"/>
            <a:chOff x="3360" y="768"/>
            <a:chExt cx="1296" cy="893"/>
          </a:xfrm>
        </p:grpSpPr>
        <p:pic>
          <p:nvPicPr>
            <p:cNvPr id="12" name="Picture 5" descr="story-3dimensional-2">
              <a:extLst>
                <a:ext uri="{FF2B5EF4-FFF2-40B4-BE49-F238E27FC236}">
                  <a16:creationId xmlns:a16="http://schemas.microsoft.com/office/drawing/2014/main" id="{8E47B39C-1CE7-4D4B-8B7C-9AD2C29216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8" y="768"/>
              <a:ext cx="1238" cy="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3" name="Object 6">
              <a:extLst>
                <a:ext uri="{FF2B5EF4-FFF2-40B4-BE49-F238E27FC236}">
                  <a16:creationId xmlns:a16="http://schemas.microsoft.com/office/drawing/2014/main" id="{B0392E80-20BA-4A95-A29A-2F2AB40DD8E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370" y="1155"/>
            <a:ext cx="432" cy="4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68" name="VISIO" r:id="rId6" imgW="617220" imgH="615696" progId="Visio.Drawing.6">
                    <p:embed/>
                  </p:oleObj>
                </mc:Choice>
                <mc:Fallback>
                  <p:oleObj name="VISIO" r:id="rId6" imgW="617220" imgH="615696" progId="Visio.Drawing.6">
                    <p:embed/>
                    <p:pic>
                      <p:nvPicPr>
                        <p:cNvPr id="25611" name="Object 6">
                          <a:extLst>
                            <a:ext uri="{FF2B5EF4-FFF2-40B4-BE49-F238E27FC236}">
                              <a16:creationId xmlns:a16="http://schemas.microsoft.com/office/drawing/2014/main" id="{B0392E80-20BA-4A95-A29A-2F2AB40DD8E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70" y="1155"/>
                          <a:ext cx="432" cy="42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7">
              <a:extLst>
                <a:ext uri="{FF2B5EF4-FFF2-40B4-BE49-F238E27FC236}">
                  <a16:creationId xmlns:a16="http://schemas.microsoft.com/office/drawing/2014/main" id="{3F49EA0B-61D8-4AAE-A23B-AB65574CA71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360" y="912"/>
            <a:ext cx="432" cy="3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69" name="VISIO" r:id="rId8" imgW="806196" imgH="662940" progId="Visio.Drawing.6">
                    <p:embed/>
                  </p:oleObj>
                </mc:Choice>
                <mc:Fallback>
                  <p:oleObj name="VISIO" r:id="rId8" imgW="806196" imgH="662940" progId="Visio.Drawing.6">
                    <p:embed/>
                    <p:pic>
                      <p:nvPicPr>
                        <p:cNvPr id="25612" name="Object 7">
                          <a:extLst>
                            <a:ext uri="{FF2B5EF4-FFF2-40B4-BE49-F238E27FC236}">
                              <a16:creationId xmlns:a16="http://schemas.microsoft.com/office/drawing/2014/main" id="{3F49EA0B-61D8-4AAE-A23B-AB65574CA71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60" y="912"/>
                          <a:ext cx="432" cy="3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5" name="Picture 8" descr="http://biomasshub.com/wp-content/uploads/2010/03/ILUC1.jpg">
            <a:extLst>
              <a:ext uri="{FF2B5EF4-FFF2-40B4-BE49-F238E27FC236}">
                <a16:creationId xmlns:a16="http://schemas.microsoft.com/office/drawing/2014/main" id="{C2C6F17D-1029-41CD-A093-31D7A8002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715" y="2666703"/>
            <a:ext cx="2048144" cy="1363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8" descr="pro">
            <a:extLst>
              <a:ext uri="{FF2B5EF4-FFF2-40B4-BE49-F238E27FC236}">
                <a16:creationId xmlns:a16="http://schemas.microsoft.com/office/drawing/2014/main" id="{743DCF8F-16F6-4CE2-BED7-BBAFFB966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69931" y="4159549"/>
            <a:ext cx="1464733" cy="1881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248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560580"/>
            <a:ext cx="7355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Classification: Application 1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3391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Fraud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Detection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Goal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Predict fraudulent cases in credit card transactions.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Approach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credit card transactions and the information on its account-holder as attributes.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does a customer buy, what does he buy, how often he pays on time,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etc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Label past transactions as fraud or fair transactions. This forms the class attribute.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Learn a model for the class of the transactions.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this model to detect fraud by observing credit card transactions on an account.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4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560580"/>
            <a:ext cx="7355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Classification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: Application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2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37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Churn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prediction for telephone customers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Goal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To predict whether a customer is likely to be lost to a competitor.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Approach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detailed record of transactions with each of the past and present customers, to find attributes.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often the customer calls, where he calls, what time-of-the day he calls most, his financial status, marital status, etc. 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Label the customers as loyal or disloyal.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 a model for loyalty.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32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560580"/>
            <a:ext cx="7355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Classification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: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Application 3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4130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Sky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Survey Cataloging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Goal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To predict class (star or galaxy) of sky objects, especially visually faint ones, based on the telescopic survey images (from Palomar Observatory).</a:t>
            </a:r>
          </a:p>
          <a:p>
            <a:pPr marL="1714500" lvl="3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3000 images with 23,040 x 23,040 pixels per image.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Approach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Segment the image. 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Measure image attributes (features) - 40 of them per object.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Model the class based on these features.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 Story: Could find 16 new high red-shift quasars, some of the farthest objects that are difficult to find!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9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42308" y="938081"/>
            <a:ext cx="10812720" cy="55546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Classifying Galaxies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47302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3" descr="early">
            <a:extLst>
              <a:ext uri="{FF2B5EF4-FFF2-40B4-BE49-F238E27FC236}">
                <a16:creationId xmlns:a16="http://schemas.microsoft.com/office/drawing/2014/main" id="{413194C2-0F34-499E-9B3F-B17C85B76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57400"/>
            <a:ext cx="25908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intermediate">
            <a:extLst>
              <a:ext uri="{FF2B5EF4-FFF2-40B4-BE49-F238E27FC236}">
                <a16:creationId xmlns:a16="http://schemas.microsoft.com/office/drawing/2014/main" id="{78ECCB42-15DC-4A5D-9314-14430B955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124200"/>
            <a:ext cx="25908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late">
            <a:extLst>
              <a:ext uri="{FF2B5EF4-FFF2-40B4-BE49-F238E27FC236}">
                <a16:creationId xmlns:a16="http://schemas.microsoft.com/office/drawing/2014/main" id="{A8567D98-4BA7-47AF-8D51-093E9CCD7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098926"/>
            <a:ext cx="2643188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6">
            <a:extLst>
              <a:ext uri="{FF2B5EF4-FFF2-40B4-BE49-F238E27FC236}">
                <a16:creationId xmlns:a16="http://schemas.microsoft.com/office/drawing/2014/main" id="{433232C9-B8DB-43A7-913F-C2A9118500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1" y="1676400"/>
            <a:ext cx="7104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 i="1"/>
              <a:t>Early</a:t>
            </a:r>
            <a:endParaRPr lang="en-US" altLang="en-US"/>
          </a:p>
        </p:txBody>
      </p:sp>
      <p:sp>
        <p:nvSpPr>
          <p:cNvPr id="15" name="Text Box 7">
            <a:extLst>
              <a:ext uri="{FF2B5EF4-FFF2-40B4-BE49-F238E27FC236}">
                <a16:creationId xmlns:a16="http://schemas.microsoft.com/office/drawing/2014/main" id="{DA4D1D9D-9634-486E-849A-FB7E153D7E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2743200"/>
            <a:ext cx="14670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 i="1"/>
              <a:t>Intermediate</a:t>
            </a:r>
            <a:endParaRPr lang="en-US" altLang="en-US" sz="2400" i="1"/>
          </a:p>
        </p:txBody>
      </p:sp>
      <p:sp>
        <p:nvSpPr>
          <p:cNvPr id="16" name="Text Box 8">
            <a:extLst>
              <a:ext uri="{FF2B5EF4-FFF2-40B4-BE49-F238E27FC236}">
                <a16:creationId xmlns:a16="http://schemas.microsoft.com/office/drawing/2014/main" id="{7001A58D-0FC4-48DF-870D-A1FB36003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3733801"/>
            <a:ext cx="654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 i="1"/>
              <a:t>Late</a:t>
            </a:r>
            <a:endParaRPr lang="en-US" altLang="en-US"/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30B7E856-7A29-4A20-AAD3-4B0AA36C7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5029201"/>
            <a:ext cx="3517951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marL="173038" indent="-173038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>
                <a:latin typeface="Tahoma" panose="020B0604030504040204" pitchFamily="34" charset="0"/>
              </a:rPr>
              <a:t>Data Size: 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>
                <a:latin typeface="Tahoma" panose="020B0604030504040204" pitchFamily="34" charset="0"/>
              </a:rPr>
              <a:t>72 million stars, 20 million galaxies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>
                <a:latin typeface="Tahoma" panose="020B0604030504040204" pitchFamily="34" charset="0"/>
              </a:rPr>
              <a:t>Object Catalog: 9 GB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>
                <a:latin typeface="Tahoma" panose="020B0604030504040204" pitchFamily="34" charset="0"/>
              </a:rPr>
              <a:t>Image Database: 150 GB</a:t>
            </a:r>
            <a:r>
              <a:rPr lang="en-US" altLang="en-US" sz="1800">
                <a:latin typeface="Tahoma" panose="020B0604030504040204" pitchFamily="34" charset="0"/>
              </a:rPr>
              <a:t> </a:t>
            </a:r>
            <a:endParaRPr lang="en-US" altLang="en-US" sz="2400">
              <a:latin typeface="Tahoma" panose="020B060403050404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1B0E4D60-1406-42F5-8AFC-59FD86D97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1676400"/>
            <a:ext cx="2516188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>
                <a:latin typeface="Tahoma" panose="020B0604030504040204" pitchFamily="34" charset="0"/>
              </a:rPr>
              <a:t>Class: 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>
                <a:latin typeface="Tahoma" panose="020B0604030504040204" pitchFamily="34" charset="0"/>
              </a:rPr>
              <a:t>Stages of Formation</a:t>
            </a:r>
            <a:endParaRPr lang="en-US" altLang="en-US" sz="1800">
              <a:latin typeface="Tahoma" panose="020B0604030504040204" pitchFamily="34" charset="0"/>
            </a:endParaRPr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id="{DC0DF90B-6F07-403C-9EB1-C4FE84884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7164" y="1671639"/>
            <a:ext cx="2890837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173038" indent="-173038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>
                <a:latin typeface="Tahoma" panose="020B0604030504040204" pitchFamily="34" charset="0"/>
              </a:rPr>
              <a:t>Attributes: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>
                <a:latin typeface="Tahoma" panose="020B0604030504040204" pitchFamily="34" charset="0"/>
              </a:rPr>
              <a:t>Image features, 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1600">
                <a:latin typeface="Tahoma" panose="020B0604030504040204" pitchFamily="34" charset="0"/>
              </a:rPr>
              <a:t>Characteristics of light waves received, etc.</a:t>
            </a:r>
          </a:p>
        </p:txBody>
      </p:sp>
      <p:sp>
        <p:nvSpPr>
          <p:cNvPr id="20" name="Text Box 12">
            <a:extLst>
              <a:ext uri="{FF2B5EF4-FFF2-40B4-BE49-F238E27FC236}">
                <a16:creationId xmlns:a16="http://schemas.microsoft.com/office/drawing/2014/main" id="{81112340-EEE2-4BC5-8D49-CE8542D46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0" y="914400"/>
            <a:ext cx="25683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600" dirty="0">
                <a:latin typeface="Times New Roman" panose="02020603050405020304" pitchFamily="18" charset="0"/>
              </a:rPr>
              <a:t>Courtesy: http://aps.umn.edu</a:t>
            </a:r>
          </a:p>
        </p:txBody>
      </p:sp>
      <p:sp>
        <p:nvSpPr>
          <p:cNvPr id="21" name="Slide Number Placeholder 15">
            <a:extLst>
              <a:ext uri="{FF2B5EF4-FFF2-40B4-BE49-F238E27FC236}">
                <a16:creationId xmlns:a16="http://schemas.microsoft.com/office/drawing/2014/main" id="{2F1F3861-B258-4517-814D-8AF26538EC26}"/>
              </a:ext>
            </a:extLst>
          </p:cNvPr>
          <p:cNvSpPr txBox="1">
            <a:spLocks/>
          </p:cNvSpPr>
          <p:nvPr/>
        </p:nvSpPr>
        <p:spPr bwMode="auto">
          <a:xfrm>
            <a:off x="8307250" y="62275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100000"/>
              <a:buChar char="–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2B2533AF-B055-4DF0-A680-1B429A057E3A}" type="slidenum">
              <a:rPr lang="en-US" altLang="en-US" sz="1200" smtClean="0"/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23</a:t>
            </a:fld>
            <a:endParaRPr lang="en-US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09818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2882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value of a given continuous valued variable based on the values of other variables, assuming a linear or nonlinear model of dependency.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Extensively studied in statistics, neural network fields.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Examples: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Predicting sales amounts of new product based on advertising expenditure.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Predicting wind velocities as a function of temperature, humidity, air pressure, etc.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Time series prediction of stock market indices.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25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2" descr="Linear Regression and its Mathematical implementation | Hacker Noon">
            <a:extLst>
              <a:ext uri="{FF2B5EF4-FFF2-40B4-BE49-F238E27FC236}">
                <a16:creationId xmlns:a16="http://schemas.microsoft.com/office/drawing/2014/main" id="{A57B8D3E-B100-4794-A09B-A1E79A3F5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413" y="1600201"/>
            <a:ext cx="7857175" cy="3920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02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Clustering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groups of objects such that the objects in a group will be similar (or related) to one another and different from (or unrelated to) the objects in other groups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668450" y="2461246"/>
            <a:ext cx="7010400" cy="3581400"/>
            <a:chOff x="2819400" y="2667000"/>
            <a:chExt cx="7010400" cy="3581400"/>
          </a:xfrm>
        </p:grpSpPr>
        <p:grpSp>
          <p:nvGrpSpPr>
            <p:cNvPr id="12" name="Group 4">
              <a:extLst>
                <a:ext uri="{FF2B5EF4-FFF2-40B4-BE49-F238E27FC236}">
                  <a16:creationId xmlns:a16="http://schemas.microsoft.com/office/drawing/2014/main" id="{20990101-F45F-40FA-A168-9A42F12D74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00600" y="3570288"/>
              <a:ext cx="3048000" cy="2678112"/>
              <a:chOff x="2160" y="2544"/>
              <a:chExt cx="1920" cy="1687"/>
            </a:xfrm>
          </p:grpSpPr>
          <p:sp>
            <p:nvSpPr>
              <p:cNvPr id="23" name="Line 5">
                <a:extLst>
                  <a:ext uri="{FF2B5EF4-FFF2-40B4-BE49-F238E27FC236}">
                    <a16:creationId xmlns:a16="http://schemas.microsoft.com/office/drawing/2014/main" id="{75C58A0E-66A3-45C0-BE5A-D82C69B023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6" y="2544"/>
                <a:ext cx="0" cy="11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" name="Line 6">
                <a:extLst>
                  <a:ext uri="{FF2B5EF4-FFF2-40B4-BE49-F238E27FC236}">
                    <a16:creationId xmlns:a16="http://schemas.microsoft.com/office/drawing/2014/main" id="{205278EC-EB1A-4E27-826F-68EBE023E5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36" y="3696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6" name="Freeform 7">
                <a:extLst>
                  <a:ext uri="{FF2B5EF4-FFF2-40B4-BE49-F238E27FC236}">
                    <a16:creationId xmlns:a16="http://schemas.microsoft.com/office/drawing/2014/main" id="{526B1EA7-CE56-486E-9C50-55FEB7FD19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6" y="3696"/>
                <a:ext cx="510" cy="535"/>
              </a:xfrm>
              <a:custGeom>
                <a:avLst/>
                <a:gdLst>
                  <a:gd name="T0" fmla="*/ 510 w 510"/>
                  <a:gd name="T1" fmla="*/ 0 h 535"/>
                  <a:gd name="T2" fmla="*/ 0 w 510"/>
                  <a:gd name="T3" fmla="*/ 535 h 535"/>
                  <a:gd name="T4" fmla="*/ 0 60000 65536"/>
                  <a:gd name="T5" fmla="*/ 0 60000 65536"/>
                  <a:gd name="T6" fmla="*/ 0 w 510"/>
                  <a:gd name="T7" fmla="*/ 0 h 535"/>
                  <a:gd name="T8" fmla="*/ 510 w 510"/>
                  <a:gd name="T9" fmla="*/ 535 h 53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10" h="535">
                    <a:moveTo>
                      <a:pt x="510" y="0"/>
                    </a:moveTo>
                    <a:lnTo>
                      <a:pt x="0" y="535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AutoShape 8">
                <a:extLst>
                  <a:ext uri="{FF2B5EF4-FFF2-40B4-BE49-F238E27FC236}">
                    <a16:creationId xmlns:a16="http://schemas.microsoft.com/office/drawing/2014/main" id="{5ED11188-D70A-417B-B97A-7BCFB11DD7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4" y="288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28" name="AutoShape 9">
                <a:extLst>
                  <a:ext uri="{FF2B5EF4-FFF2-40B4-BE49-F238E27FC236}">
                    <a16:creationId xmlns:a16="http://schemas.microsoft.com/office/drawing/2014/main" id="{DFC6A445-F41D-449E-8B93-4B2727AEA7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08" y="288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29" name="AutoShape 10">
                <a:extLst>
                  <a:ext uri="{FF2B5EF4-FFF2-40B4-BE49-F238E27FC236}">
                    <a16:creationId xmlns:a16="http://schemas.microsoft.com/office/drawing/2014/main" id="{550B08FB-1E12-4719-813C-BE6F533C32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0" y="273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0" name="AutoShape 11">
                <a:extLst>
                  <a:ext uri="{FF2B5EF4-FFF2-40B4-BE49-F238E27FC236}">
                    <a16:creationId xmlns:a16="http://schemas.microsoft.com/office/drawing/2014/main" id="{0DC9AE6B-8FDF-4585-9C8F-330DC68E80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0" y="302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1" name="AutoShape 12">
                <a:extLst>
                  <a:ext uri="{FF2B5EF4-FFF2-40B4-BE49-F238E27FC236}">
                    <a16:creationId xmlns:a16="http://schemas.microsoft.com/office/drawing/2014/main" id="{AE33FD11-EBC1-4A93-B4AD-9CF7B7B0D6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0" y="288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2" name="AutoShape 13">
                <a:extLst>
                  <a:ext uri="{FF2B5EF4-FFF2-40B4-BE49-F238E27FC236}">
                    <a16:creationId xmlns:a16="http://schemas.microsoft.com/office/drawing/2014/main" id="{B41720B9-D165-4CB6-862D-2904102A6F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278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3" name="AutoShape 14">
                <a:extLst>
                  <a:ext uri="{FF2B5EF4-FFF2-40B4-BE49-F238E27FC236}">
                    <a16:creationId xmlns:a16="http://schemas.microsoft.com/office/drawing/2014/main" id="{41774A8F-DEF4-4AAC-9CBD-3089C4FB2B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8" y="273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4" name="AutoShape 15">
                <a:extLst>
                  <a:ext uri="{FF2B5EF4-FFF2-40B4-BE49-F238E27FC236}">
                    <a16:creationId xmlns:a16="http://schemas.microsoft.com/office/drawing/2014/main" id="{F3773440-5F75-4B83-AE2F-F805C67F75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297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5" name="AutoShape 16">
                <a:extLst>
                  <a:ext uri="{FF2B5EF4-FFF2-40B4-BE49-F238E27FC236}">
                    <a16:creationId xmlns:a16="http://schemas.microsoft.com/office/drawing/2014/main" id="{A6CA5E8B-B1C2-4B40-B125-10D88E1E2F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68" y="297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6" name="AutoShape 17">
                <a:extLst>
                  <a:ext uri="{FF2B5EF4-FFF2-40B4-BE49-F238E27FC236}">
                    <a16:creationId xmlns:a16="http://schemas.microsoft.com/office/drawing/2014/main" id="{44EF255B-F15D-4EC0-92D3-5DFA5B965F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326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7" name="AutoShape 18">
                <a:extLst>
                  <a:ext uri="{FF2B5EF4-FFF2-40B4-BE49-F238E27FC236}">
                    <a16:creationId xmlns:a16="http://schemas.microsoft.com/office/drawing/2014/main" id="{F10E7BE8-AFA1-4268-820A-943177FAC6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331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8" name="AutoShape 19">
                <a:extLst>
                  <a:ext uri="{FF2B5EF4-FFF2-40B4-BE49-F238E27FC236}">
                    <a16:creationId xmlns:a16="http://schemas.microsoft.com/office/drawing/2014/main" id="{B6C180DE-E9A2-4FDA-B3F0-028F329072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4" y="345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39" name="AutoShape 20">
                <a:extLst>
                  <a:ext uri="{FF2B5EF4-FFF2-40B4-BE49-F238E27FC236}">
                    <a16:creationId xmlns:a16="http://schemas.microsoft.com/office/drawing/2014/main" id="{D9531039-DE88-40EE-A421-6AB041E497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8" y="331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0" name="AutoShape 21">
                <a:extLst>
                  <a:ext uri="{FF2B5EF4-FFF2-40B4-BE49-F238E27FC236}">
                    <a16:creationId xmlns:a16="http://schemas.microsoft.com/office/drawing/2014/main" id="{964811F3-8FFC-4213-A33C-A444D1CF31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2" y="3168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1" name="AutoShape 22">
                <a:extLst>
                  <a:ext uri="{FF2B5EF4-FFF2-40B4-BE49-F238E27FC236}">
                    <a16:creationId xmlns:a16="http://schemas.microsoft.com/office/drawing/2014/main" id="{3BFA5561-C625-4DED-A606-A48A73D504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8" y="345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2" name="AutoShape 23">
                <a:extLst>
                  <a:ext uri="{FF2B5EF4-FFF2-40B4-BE49-F238E27FC236}">
                    <a16:creationId xmlns:a16="http://schemas.microsoft.com/office/drawing/2014/main" id="{5B9598F6-BBBD-4B49-8695-B081DF71BD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0" y="3408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rgbClr val="FF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3" name="AutoShape 24">
                <a:extLst>
                  <a:ext uri="{FF2B5EF4-FFF2-40B4-BE49-F238E27FC236}">
                    <a16:creationId xmlns:a16="http://schemas.microsoft.com/office/drawing/2014/main" id="{29440F43-EB8D-4C11-95A6-1CC9A1E7BD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355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4" name="AutoShape 25">
                <a:extLst>
                  <a:ext uri="{FF2B5EF4-FFF2-40B4-BE49-F238E27FC236}">
                    <a16:creationId xmlns:a16="http://schemas.microsoft.com/office/drawing/2014/main" id="{381B8F85-CC73-450D-9FA1-D4FF7E9A0E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3600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5" name="AutoShape 26">
                <a:extLst>
                  <a:ext uri="{FF2B5EF4-FFF2-40B4-BE49-F238E27FC236}">
                    <a16:creationId xmlns:a16="http://schemas.microsoft.com/office/drawing/2014/main" id="{840C3CD1-0EC9-466D-90A7-51BA3C1E9B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48" y="3696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6" name="AutoShape 27">
                <a:extLst>
                  <a:ext uri="{FF2B5EF4-FFF2-40B4-BE49-F238E27FC236}">
                    <a16:creationId xmlns:a16="http://schemas.microsoft.com/office/drawing/2014/main" id="{7F6AA434-9DCA-40D4-B236-31A7E1945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4" y="379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7" name="AutoShape 28">
                <a:extLst>
                  <a:ext uri="{FF2B5EF4-FFF2-40B4-BE49-F238E27FC236}">
                    <a16:creationId xmlns:a16="http://schemas.microsoft.com/office/drawing/2014/main" id="{D35A68FA-D994-40B4-8912-F413E151B8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6" y="3792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49" name="AutoShape 29">
                <a:extLst>
                  <a:ext uri="{FF2B5EF4-FFF2-40B4-BE49-F238E27FC236}">
                    <a16:creationId xmlns:a16="http://schemas.microsoft.com/office/drawing/2014/main" id="{B2D7B158-C0D8-4F85-9F6E-81F7D48941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504" y="3648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50" name="AutoShape 30">
                <a:extLst>
                  <a:ext uri="{FF2B5EF4-FFF2-40B4-BE49-F238E27FC236}">
                    <a16:creationId xmlns:a16="http://schemas.microsoft.com/office/drawing/2014/main" id="{1495FE00-FA72-4A11-BD91-74963EAEF4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96" y="3504"/>
                <a:ext cx="96" cy="96"/>
              </a:xfrm>
              <a:prstGeom prst="octagon">
                <a:avLst>
                  <a:gd name="adj" fmla="val 29287"/>
                </a:avLst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</p:grpSp>
        <p:grpSp>
          <p:nvGrpSpPr>
            <p:cNvPr id="13" name="Group 31">
              <a:extLst>
                <a:ext uri="{FF2B5EF4-FFF2-40B4-BE49-F238E27FC236}">
                  <a16:creationId xmlns:a16="http://schemas.microsoft.com/office/drawing/2014/main" id="{1F5BFD5C-0012-4E46-B887-773BDA1127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81800" y="2667000"/>
              <a:ext cx="3048000" cy="2514600"/>
              <a:chOff x="3312" y="1584"/>
              <a:chExt cx="1920" cy="1584"/>
            </a:xfrm>
          </p:grpSpPr>
          <p:sp>
            <p:nvSpPr>
              <p:cNvPr id="21" name="Line 32">
                <a:extLst>
                  <a:ext uri="{FF2B5EF4-FFF2-40B4-BE49-F238E27FC236}">
                    <a16:creationId xmlns:a16="http://schemas.microsoft.com/office/drawing/2014/main" id="{C6B2AF4D-94A0-4E3F-A58A-DB5BF93646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12" y="2736"/>
                <a:ext cx="144" cy="432"/>
              </a:xfrm>
              <a:prstGeom prst="line">
                <a:avLst/>
              </a:prstGeom>
              <a:noFill/>
              <a:ln w="25400">
                <a:solidFill>
                  <a:srgbClr val="CC6600"/>
                </a:solidFill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AutoShape 33">
                <a:extLst>
                  <a:ext uri="{FF2B5EF4-FFF2-40B4-BE49-F238E27FC236}">
                    <a16:creationId xmlns:a16="http://schemas.microsoft.com/office/drawing/2014/main" id="{93632CAB-9CD4-421F-AE17-5676C9A696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4" y="1584"/>
                <a:ext cx="1248" cy="672"/>
              </a:xfrm>
              <a:prstGeom prst="wedgeRectCallout">
                <a:avLst>
                  <a:gd name="adj1" fmla="val -93509"/>
                  <a:gd name="adj2" fmla="val 150894"/>
                </a:avLst>
              </a:prstGeom>
              <a:solidFill>
                <a:srgbClr val="00FFFF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lang="en-US" altLang="en-US" sz="2000">
                    <a:latin typeface="Tahoma" panose="020B0604030504040204" pitchFamily="34" charset="0"/>
                  </a:rPr>
                  <a:t>Inter-cluster distances are maximized</a:t>
                </a:r>
              </a:p>
            </p:txBody>
          </p:sp>
        </p:grpSp>
        <p:grpSp>
          <p:nvGrpSpPr>
            <p:cNvPr id="14" name="Group 34">
              <a:extLst>
                <a:ext uri="{FF2B5EF4-FFF2-40B4-BE49-F238E27FC236}">
                  <a16:creationId xmlns:a16="http://schemas.microsoft.com/office/drawing/2014/main" id="{429BD399-DCBB-4398-8EC5-94DDE74C6E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19600" y="3657600"/>
              <a:ext cx="3276600" cy="2286000"/>
              <a:chOff x="1824" y="2208"/>
              <a:chExt cx="2064" cy="1440"/>
            </a:xfrm>
          </p:grpSpPr>
          <p:sp>
            <p:nvSpPr>
              <p:cNvPr id="18" name="Oval 35">
                <a:extLst>
                  <a:ext uri="{FF2B5EF4-FFF2-40B4-BE49-F238E27FC236}">
                    <a16:creationId xmlns:a16="http://schemas.microsoft.com/office/drawing/2014/main" id="{D7863109-223A-4D30-9A7B-E31709552F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24" y="2592"/>
                <a:ext cx="816" cy="720"/>
              </a:xfrm>
              <a:prstGeom prst="ellipse">
                <a:avLst/>
              </a:prstGeom>
              <a:noFill/>
              <a:ln w="25400" algn="ctr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19" name="Oval 36">
                <a:extLst>
                  <a:ext uri="{FF2B5EF4-FFF2-40B4-BE49-F238E27FC236}">
                    <a16:creationId xmlns:a16="http://schemas.microsoft.com/office/drawing/2014/main" id="{A282DE0B-78AB-42A3-BDA4-6765A07E2B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28" y="2208"/>
                <a:ext cx="720" cy="624"/>
              </a:xfrm>
              <a:prstGeom prst="ellipse">
                <a:avLst/>
              </a:prstGeom>
              <a:noFill/>
              <a:ln w="25400" algn="ctr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  <p:sp>
            <p:nvSpPr>
              <p:cNvPr id="20" name="Oval 37">
                <a:extLst>
                  <a:ext uri="{FF2B5EF4-FFF2-40B4-BE49-F238E27FC236}">
                    <a16:creationId xmlns:a16="http://schemas.microsoft.com/office/drawing/2014/main" id="{B44B5803-B810-432A-89A1-DC9249A69F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6" y="3024"/>
                <a:ext cx="672" cy="624"/>
              </a:xfrm>
              <a:prstGeom prst="ellipse">
                <a:avLst/>
              </a:prstGeom>
              <a:noFill/>
              <a:ln w="25400" algn="ctr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</p:grpSp>
        <p:grpSp>
          <p:nvGrpSpPr>
            <p:cNvPr id="15" name="Group 38">
              <a:extLst>
                <a:ext uri="{FF2B5EF4-FFF2-40B4-BE49-F238E27FC236}">
                  <a16:creationId xmlns:a16="http://schemas.microsoft.com/office/drawing/2014/main" id="{1AE54792-52F0-4A72-8994-B0C9BA21C3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19400" y="2971800"/>
              <a:ext cx="2286000" cy="1676400"/>
              <a:chOff x="816" y="1776"/>
              <a:chExt cx="1440" cy="1056"/>
            </a:xfrm>
          </p:grpSpPr>
          <p:sp>
            <p:nvSpPr>
              <p:cNvPr id="16" name="Line 39">
                <a:extLst>
                  <a:ext uri="{FF2B5EF4-FFF2-40B4-BE49-F238E27FC236}">
                    <a16:creationId xmlns:a16="http://schemas.microsoft.com/office/drawing/2014/main" id="{D4EDAFB2-3A72-4435-982B-BF6F654CB3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064" y="2736"/>
                <a:ext cx="192" cy="96"/>
              </a:xfrm>
              <a:prstGeom prst="line">
                <a:avLst/>
              </a:prstGeom>
              <a:noFill/>
              <a:ln w="25400">
                <a:solidFill>
                  <a:srgbClr val="CC6600"/>
                </a:solidFill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AutoShape 40">
                <a:extLst>
                  <a:ext uri="{FF2B5EF4-FFF2-40B4-BE49-F238E27FC236}">
                    <a16:creationId xmlns:a16="http://schemas.microsoft.com/office/drawing/2014/main" id="{F41C457C-E794-4DC3-878D-A7F33D562A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6" y="1776"/>
                <a:ext cx="1248" cy="672"/>
              </a:xfrm>
              <a:prstGeom prst="wedgeRectCallout">
                <a:avLst>
                  <a:gd name="adj1" fmla="val 56250"/>
                  <a:gd name="adj2" fmla="val 92856"/>
                </a:avLst>
              </a:prstGeom>
              <a:solidFill>
                <a:srgbClr val="00FFFF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lang="en-US" altLang="en-US" sz="2000" dirty="0">
                    <a:latin typeface="Tahoma" panose="020B0604030504040204" pitchFamily="34" charset="0"/>
                  </a:rPr>
                  <a:t>Intra-cluster distances are minimized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346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Applications of Cluster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558122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Understanding</a:t>
            </a: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2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Custom profiling for targeted marketing 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2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Group related documents for browsing 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2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Group genes and proteins that have similar functionality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2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Group stocks with similar price fluctuations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Summarization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2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Reduce the size of large data sets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1" name="Group 16">
            <a:extLst>
              <a:ext uri="{FF2B5EF4-FFF2-40B4-BE49-F238E27FC236}">
                <a16:creationId xmlns:a16="http://schemas.microsoft.com/office/drawing/2014/main" id="{1319A0C6-0EDA-4B67-A6E6-1AC8A737A5E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469110" y="4136501"/>
            <a:ext cx="3232448" cy="1831625"/>
            <a:chOff x="2009" y="2256"/>
            <a:chExt cx="3559" cy="2017"/>
          </a:xfrm>
        </p:grpSpPr>
        <p:grpSp>
          <p:nvGrpSpPr>
            <p:cNvPr id="52" name="Group 9">
              <a:extLst>
                <a:ext uri="{FF2B5EF4-FFF2-40B4-BE49-F238E27FC236}">
                  <a16:creationId xmlns:a16="http://schemas.microsoft.com/office/drawing/2014/main" id="{7950D71D-0001-41B9-A2FD-06202996773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09" y="2256"/>
              <a:ext cx="3222" cy="2017"/>
              <a:chOff x="-459" y="768"/>
              <a:chExt cx="5067" cy="3171"/>
            </a:xfrm>
          </p:grpSpPr>
          <p:pic>
            <p:nvPicPr>
              <p:cNvPr id="54" name="Picture 10">
                <a:extLst>
                  <a:ext uri="{FF2B5EF4-FFF2-40B4-BE49-F238E27FC236}">
                    <a16:creationId xmlns:a16="http://schemas.microsoft.com/office/drawing/2014/main" id="{E839E9F6-34CB-4919-9F12-2C8FCD10391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459" y="768"/>
                <a:ext cx="4510" cy="31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" name="Rectangle 11">
                <a:extLst>
                  <a:ext uri="{FF2B5EF4-FFF2-40B4-BE49-F238E27FC236}">
                    <a16:creationId xmlns:a16="http://schemas.microsoft.com/office/drawing/2014/main" id="{39EC22D9-A0EE-4F8F-B363-2454A32EB40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176" y="912"/>
                <a:ext cx="432" cy="57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5000"/>
                  <a:buFont typeface="Monotype Sorts" pitchFamily="2" charset="2"/>
                  <a:buChar char="l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100000"/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10000"/>
                  </a:spcBef>
                  <a:spcAft>
                    <a:spcPts val="400"/>
                  </a:spcAft>
                  <a:buClr>
                    <a:srgbClr val="0C7B9C"/>
                  </a:buClr>
                  <a:buSzPct val="70000"/>
                  <a:buFont typeface="Wingdings" panose="05000000000000000000" pitchFamily="2" charset="2"/>
                  <a:buChar char="u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SzPct val="100000"/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endParaRPr lang="en-US" altLang="en-US" sz="1400"/>
              </a:p>
            </p:txBody>
          </p:sp>
        </p:grpSp>
        <p:sp>
          <p:nvSpPr>
            <p:cNvPr id="53" name="Rectangle 15">
              <a:extLst>
                <a:ext uri="{FF2B5EF4-FFF2-40B4-BE49-F238E27FC236}">
                  <a16:creationId xmlns:a16="http://schemas.microsoft.com/office/drawing/2014/main" id="{FB384F7A-2CC5-40C7-9661-145F4A609F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4" y="2592"/>
              <a:ext cx="624" cy="16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</p:grpSp>
      <p:sp>
        <p:nvSpPr>
          <p:cNvPr id="56" name="Text Box 17">
            <a:extLst>
              <a:ext uri="{FF2B5EF4-FFF2-40B4-BE49-F238E27FC236}">
                <a16:creationId xmlns:a16="http://schemas.microsoft.com/office/drawing/2014/main" id="{EE831BF3-6052-4992-97A2-38D5B909B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8336" y="4292445"/>
            <a:ext cx="173476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200" dirty="0"/>
              <a:t>Use of K-means to partition Sea Surface Temperature (SST) and Net Primary Production (NPP) into clusters that reflect the Northern and Southern Hemispheres. </a:t>
            </a:r>
          </a:p>
        </p:txBody>
      </p:sp>
      <p:pic>
        <p:nvPicPr>
          <p:cNvPr id="57" name="Picture 7" descr="D1">
            <a:extLst>
              <a:ext uri="{FF2B5EF4-FFF2-40B4-BE49-F238E27FC236}">
                <a16:creationId xmlns:a16="http://schemas.microsoft.com/office/drawing/2014/main" id="{39A7A63E-11DF-49C4-A60B-A06694D03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9" r="13461" b="18495"/>
          <a:stretch>
            <a:fillRect/>
          </a:stretch>
        </p:blipFill>
        <p:spPr bwMode="auto">
          <a:xfrm>
            <a:off x="7424694" y="1345306"/>
            <a:ext cx="3469532" cy="2694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8" name="Object 18">
            <a:extLst>
              <a:ext uri="{FF2B5EF4-FFF2-40B4-BE49-F238E27FC236}">
                <a16:creationId xmlns:a16="http://schemas.microsoft.com/office/drawing/2014/main" id="{396065DB-6ED9-471B-AB4A-D61950E1AF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4983038"/>
              </p:ext>
            </p:extLst>
          </p:nvPr>
        </p:nvGraphicFramePr>
        <p:xfrm>
          <a:off x="7598171" y="4205661"/>
          <a:ext cx="3122579" cy="1807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Bitmap Image" r:id="rId7" imgW="8580952" imgH="4963218" progId="Paint.Picture">
                  <p:embed/>
                </p:oleObj>
              </mc:Choice>
              <mc:Fallback>
                <p:oleObj name="Bitmap Image" r:id="rId7" imgW="8580952" imgH="4963218" progId="Paint.Picture">
                  <p:embed/>
                  <p:pic>
                    <p:nvPicPr>
                      <p:cNvPr id="34825" name="Object 18">
                        <a:extLst>
                          <a:ext uri="{FF2B5EF4-FFF2-40B4-BE49-F238E27FC236}">
                            <a16:creationId xmlns:a16="http://schemas.microsoft.com/office/drawing/2014/main" id="{396065DB-6ED9-471B-AB4A-D61950E1AF8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8171" y="4205661"/>
                        <a:ext cx="3122579" cy="18070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5581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560580"/>
            <a:ext cx="7355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Clustering: Application 1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Market Segmentation: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Goal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subdivide a market into distinct subsets of customers where any subset may conceivably be selected as a market target to be reached with a distinct marketing mix.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Approach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Collect different attributes of customers based on their geographical and lifestyle related information.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 clusters of similar customers.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Measure the clustering quality by observing buying patterns of customers in same cluster vs. those from different clusters.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85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560580"/>
            <a:ext cx="7355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Clustering: Application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2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Document Clustering: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Goal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To find groups of documents that are similar to each other based on the important terms appearing in them.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Approach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To identify frequently occurring terms in each document. Form a similarity measure based on the frequencies of different terms. Use it to cluster.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F9E33FBD-C18B-4875-B1FD-A55ADA77C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401223"/>
            <a:ext cx="28956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6">
            <a:extLst>
              <a:ext uri="{FF2B5EF4-FFF2-40B4-BE49-F238E27FC236}">
                <a16:creationId xmlns:a16="http://schemas.microsoft.com/office/drawing/2014/main" id="{D9D067DB-C8F5-47C7-90D1-DDE034FE0C4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849563" y="4947324"/>
            <a:ext cx="2743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400">
                <a:cs typeface="Arial" panose="020B0604020202020204" pitchFamily="34" charset="0"/>
              </a:rPr>
              <a:t>Enron email dataset </a:t>
            </a:r>
          </a:p>
        </p:txBody>
      </p:sp>
    </p:spTree>
    <p:extLst>
      <p:ext uri="{BB962C8B-B14F-4D97-AF65-F5344CB8AC3E}">
        <p14:creationId xmlns:p14="http://schemas.microsoft.com/office/powerpoint/2010/main" val="327527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Association Rule Discovery: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Given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set of records each of which contain some number of items from a given collection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Produce dependency rules which will predict occurrence of an item based on occurrences of other items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Object 4">
            <a:extLst>
              <a:ext uri="{FF2B5EF4-FFF2-40B4-BE49-F238E27FC236}">
                <a16:creationId xmlns:a16="http://schemas.microsoft.com/office/drawing/2014/main" id="{CD2FB4E8-DE29-4B9C-B458-7847C4504E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05001" y="3714750"/>
          <a:ext cx="4181475" cy="215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" name="Document" r:id="rId5" imgW="3823716" imgH="1999488" progId="Word.Document.8">
                  <p:embed/>
                </p:oleObj>
              </mc:Choice>
              <mc:Fallback>
                <p:oleObj name="Document" r:id="rId5" imgW="3823716" imgH="1999488" progId="Word.Document.8">
                  <p:embed/>
                  <p:pic>
                    <p:nvPicPr>
                      <p:cNvPr id="39940" name="Object 4">
                        <a:extLst>
                          <a:ext uri="{FF2B5EF4-FFF2-40B4-BE49-F238E27FC236}">
                            <a16:creationId xmlns:a16="http://schemas.microsoft.com/office/drawing/2014/main" id="{CD2FB4E8-DE29-4B9C-B458-7847C4504E7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1" y="3714750"/>
                        <a:ext cx="4181475" cy="215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5">
            <a:extLst>
              <a:ext uri="{FF2B5EF4-FFF2-40B4-BE49-F238E27FC236}">
                <a16:creationId xmlns:a16="http://schemas.microsoft.com/office/drawing/2014/main" id="{63FD6A14-5F29-4B43-9A2F-061406F99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1" y="4095751"/>
            <a:ext cx="3035575" cy="984885"/>
          </a:xfrm>
          <a:prstGeom prst="rect">
            <a:avLst/>
          </a:prstGeom>
          <a:solidFill>
            <a:srgbClr val="CCCCFF"/>
          </a:solidFill>
          <a:ln>
            <a:noFill/>
          </a:ln>
          <a:effectLst>
            <a:outerShdw dist="107763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Rules Discovered: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</a:t>
            </a:r>
            <a:r>
              <a:rPr lang="en-US" altLang="en-US" sz="1800">
                <a:solidFill>
                  <a:srgbClr val="CC0000"/>
                </a:solidFill>
                <a:latin typeface="Tahoma" panose="020B0604030504040204" pitchFamily="34" charset="0"/>
              </a:rPr>
              <a:t>{Milk} --&gt; {Coke}</a:t>
            </a:r>
          </a:p>
          <a:p>
            <a:pPr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>
                <a:solidFill>
                  <a:srgbClr val="CC0000"/>
                </a:solidFill>
                <a:latin typeface="Tahoma" panose="020B0604030504040204" pitchFamily="34" charset="0"/>
              </a:rPr>
              <a:t>    {Diaper, Milk} --&gt; {Beer}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95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Association Analysis: Applications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408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Market-basket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analysis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Rules are used for sales promotion, shelf management, and inventory management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Telecommunication alarm diagnosis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Rules are used to find combination of alarms that occur together frequently in the same time period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Medical Informatics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Rules are used to find combination of patient symptoms and test results associated with certain diseases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3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829305" y="1132940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Association Analysis: Applications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 Subspace Differential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Coexpression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Pattern from lung cancer dataset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5EC40810-64CB-48EC-B010-B945108B07A0}"/>
              </a:ext>
            </a:extLst>
          </p:cNvPr>
          <p:cNvSpPr txBox="1">
            <a:spLocks noChangeArrowheads="1"/>
          </p:cNvSpPr>
          <p:nvPr/>
        </p:nvSpPr>
        <p:spPr>
          <a:xfrm>
            <a:off x="1284052" y="2063643"/>
            <a:ext cx="10087582" cy="39202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ea typeface="SimSun" panose="02010600030101010101" pitchFamily="2" charset="-122"/>
              </a:rPr>
              <a:t>An Example Subspace Differential </a:t>
            </a:r>
            <a:r>
              <a:rPr lang="en-US" altLang="zh-CN" sz="2400" dirty="0" err="1" smtClean="0">
                <a:ea typeface="SimSun" panose="02010600030101010101" pitchFamily="2" charset="-122"/>
              </a:rPr>
              <a:t>Coexpression</a:t>
            </a:r>
            <a:r>
              <a:rPr lang="en-US" altLang="zh-CN" sz="2400" dirty="0" smtClean="0">
                <a:ea typeface="SimSun" panose="02010600030101010101" pitchFamily="2" charset="-122"/>
              </a:rPr>
              <a:t> Pattern from lung cancer dataset</a:t>
            </a:r>
            <a:endParaRPr lang="en-US" altLang="zh-CN" dirty="0" smtClean="0">
              <a:ea typeface="SimSun" panose="02010600030101010101" pitchFamily="2" charset="-122"/>
            </a:endParaRPr>
          </a:p>
          <a:p>
            <a:endParaRPr lang="en-US" altLang="zh-CN" dirty="0" smtClean="0">
              <a:ea typeface="SimSun" panose="02010600030101010101" pitchFamily="2" charset="-122"/>
            </a:endParaRPr>
          </a:p>
          <a:p>
            <a:endParaRPr lang="en-US" altLang="zh-CN" dirty="0" smtClean="0">
              <a:ea typeface="SimSun" panose="02010600030101010101" pitchFamily="2" charset="-122"/>
            </a:endParaRPr>
          </a:p>
          <a:p>
            <a:endParaRPr lang="en-US" altLang="zh-CN" dirty="0" smtClean="0">
              <a:ea typeface="SimSun" panose="02010600030101010101" pitchFamily="2" charset="-122"/>
            </a:endParaRPr>
          </a:p>
          <a:p>
            <a:endParaRPr lang="en-US" altLang="zh-CN" sz="1600" dirty="0" smtClean="0">
              <a:ea typeface="SimSun" panose="02010600030101010101" pitchFamily="2" charset="-122"/>
            </a:endParaRPr>
          </a:p>
          <a:p>
            <a:pPr>
              <a:buFontTx/>
              <a:buNone/>
            </a:pPr>
            <a:endParaRPr lang="en-US" altLang="zh-CN" sz="1600" dirty="0" smtClean="0">
              <a:ea typeface="SimSun" panose="02010600030101010101" pitchFamily="2" charset="-122"/>
            </a:endParaRPr>
          </a:p>
          <a:p>
            <a:pPr>
              <a:buFontTx/>
              <a:buNone/>
            </a:pPr>
            <a:endParaRPr lang="en-US" altLang="zh-CN" sz="1600" dirty="0" smtClean="0">
              <a:ea typeface="SimSun" panose="02010600030101010101" pitchFamily="2" charset="-122"/>
            </a:endParaRPr>
          </a:p>
          <a:p>
            <a:pPr>
              <a:buFontTx/>
              <a:buNone/>
            </a:pPr>
            <a:endParaRPr lang="en-US" altLang="zh-CN" sz="1600" dirty="0" smtClean="0">
              <a:ea typeface="SimSun" panose="02010600030101010101" pitchFamily="2" charset="-122"/>
            </a:endParaRPr>
          </a:p>
          <a:p>
            <a:pPr>
              <a:buFontTx/>
              <a:buNone/>
            </a:pPr>
            <a:r>
              <a:rPr lang="en-US" altLang="zh-CN" sz="1600" dirty="0" smtClean="0">
                <a:ea typeface="SimSun" panose="02010600030101010101" pitchFamily="2" charset="-122"/>
              </a:rPr>
              <a:t>Enriched with the TNF/NFB signaling pathway</a:t>
            </a:r>
          </a:p>
          <a:p>
            <a:pPr>
              <a:buFontTx/>
              <a:buNone/>
            </a:pPr>
            <a:r>
              <a:rPr lang="en-US" altLang="zh-CN" sz="1600" dirty="0" smtClean="0">
                <a:ea typeface="SimSun" panose="02010600030101010101" pitchFamily="2" charset="-122"/>
              </a:rPr>
              <a:t>which is well-known to be related to lung cancer</a:t>
            </a:r>
          </a:p>
          <a:p>
            <a:pPr>
              <a:buFontTx/>
              <a:buNone/>
            </a:pPr>
            <a:r>
              <a:rPr lang="en-US" altLang="zh-CN" sz="1600" dirty="0" smtClean="0">
                <a:ea typeface="SimSun" panose="02010600030101010101" pitchFamily="2" charset="-122"/>
              </a:rPr>
              <a:t>P-value: 1.4*10</a:t>
            </a:r>
            <a:r>
              <a:rPr lang="en-US" altLang="zh-CN" sz="1600" baseline="30000" dirty="0" smtClean="0">
                <a:ea typeface="SimSun" panose="02010600030101010101" pitchFamily="2" charset="-122"/>
              </a:rPr>
              <a:t>-5</a:t>
            </a:r>
            <a:r>
              <a:rPr lang="en-US" altLang="zh-CN" sz="1600" dirty="0" smtClean="0">
                <a:ea typeface="SimSun" panose="02010600030101010101" pitchFamily="2" charset="-122"/>
              </a:rPr>
              <a:t> (6/10 overlap with the pathway) </a:t>
            </a:r>
          </a:p>
          <a:p>
            <a:pPr>
              <a:buFontTx/>
              <a:buNone/>
            </a:pPr>
            <a:endParaRPr lang="en-US" altLang="zh-CN" sz="1600" dirty="0" smtClean="0">
              <a:ea typeface="SimSun" panose="02010600030101010101" pitchFamily="2" charset="-122"/>
            </a:endParaRPr>
          </a:p>
          <a:p>
            <a:endParaRPr lang="en-US" altLang="zh-CN" sz="1600" dirty="0">
              <a:ea typeface="SimSun" panose="02010600030101010101" pitchFamily="2" charset="-122"/>
            </a:endParaRP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D664315A-182F-4F99-B952-78AD1D42D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950" y="2378507"/>
            <a:ext cx="6186488" cy="2122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AE34B7FF-261E-417E-96B3-801203CE4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094" y="4096351"/>
            <a:ext cx="1981200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7">
            <a:extLst>
              <a:ext uri="{FF2B5EF4-FFF2-40B4-BE49-F238E27FC236}">
                <a16:creationId xmlns:a16="http://schemas.microsoft.com/office/drawing/2014/main" id="{FA6859C8-563B-4313-BB5B-6DC195702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8425" y="5114747"/>
            <a:ext cx="2438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1400" dirty="0">
                <a:ea typeface="SimSun" panose="02010600030101010101" pitchFamily="2" charset="-122"/>
              </a:rPr>
              <a:t>[Fang et al PSB 2010]</a:t>
            </a:r>
            <a:endParaRPr lang="en-US" altLang="zh-CN" sz="1600" dirty="0">
              <a:solidFill>
                <a:srgbClr val="C00000"/>
              </a:solidFill>
              <a:ea typeface="SimSun" panose="02010600030101010101" pitchFamily="2" charset="-122"/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72415B55-E222-49BC-989A-AC455B6F2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6061" y="2672476"/>
            <a:ext cx="31559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5000"/>
              <a:buFont typeface="Monotype Sorts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100000"/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10000"/>
              </a:spcBef>
              <a:spcAft>
                <a:spcPts val="400"/>
              </a:spcAft>
              <a:buClr>
                <a:srgbClr val="0C7B9C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lvl="1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000" dirty="0">
                <a:solidFill>
                  <a:srgbClr val="0070C0"/>
                </a:solidFill>
                <a:ea typeface="SimSun" panose="02010600030101010101" pitchFamily="2" charset="-122"/>
              </a:rPr>
              <a:t>Three lung cancer datasets </a:t>
            </a:r>
            <a:r>
              <a:rPr lang="en-US" altLang="zh-CN" sz="1000" dirty="0">
                <a:solidFill>
                  <a:srgbClr val="0070C0"/>
                </a:solidFill>
                <a:ea typeface="SimSun" panose="02010600030101010101" pitchFamily="2" charset="-122"/>
              </a:rPr>
              <a:t>[</a:t>
            </a:r>
            <a:r>
              <a:rPr lang="en-US" altLang="zh-CN" sz="1000" dirty="0" err="1">
                <a:solidFill>
                  <a:srgbClr val="0070C0"/>
                </a:solidFill>
                <a:ea typeface="SimSun" panose="02010600030101010101" pitchFamily="2" charset="-122"/>
              </a:rPr>
              <a:t>Bhattacharjee</a:t>
            </a:r>
            <a:r>
              <a:rPr lang="en-US" altLang="zh-CN" sz="1000" dirty="0">
                <a:solidFill>
                  <a:srgbClr val="0070C0"/>
                </a:solidFill>
                <a:ea typeface="SimSun" panose="02010600030101010101" pitchFamily="2" charset="-122"/>
              </a:rPr>
              <a:t> et al. 2001], [</a:t>
            </a:r>
            <a:r>
              <a:rPr lang="en-US" altLang="zh-CN" sz="1000" dirty="0" err="1">
                <a:solidFill>
                  <a:srgbClr val="0070C0"/>
                </a:solidFill>
                <a:ea typeface="SimSun" panose="02010600030101010101" pitchFamily="2" charset="-122"/>
              </a:rPr>
              <a:t>Stearman</a:t>
            </a:r>
            <a:r>
              <a:rPr lang="en-US" altLang="zh-CN" sz="1000" dirty="0">
                <a:solidFill>
                  <a:srgbClr val="0070C0"/>
                </a:solidFill>
                <a:ea typeface="SimSun" panose="02010600030101010101" pitchFamily="2" charset="-122"/>
              </a:rPr>
              <a:t> et al. 2005], [Su et al. 2007]</a:t>
            </a:r>
            <a:endParaRPr lang="en-US" altLang="en-US" sz="1000" dirty="0">
              <a:solidFill>
                <a:srgbClr val="0070C0"/>
              </a:solidFill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42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Deviation/Anomaly/Change Detection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13125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716683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4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Detect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significant deviations from normal behavior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4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Applications: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4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Credit Card Fraud Detection</a:t>
            </a:r>
          </a:p>
          <a:p>
            <a:pPr marL="1257300" lvl="2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4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Network Intrusion </a:t>
            </a:r>
            <a:b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</a:b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Detection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4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Identify anomalous behavior from sensor networks for monitoring and surveillance.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4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Detecting changes in the global forest cover.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5">
            <a:extLst>
              <a:ext uri="{FF2B5EF4-FFF2-40B4-BE49-F238E27FC236}">
                <a16:creationId xmlns:a16="http://schemas.microsoft.com/office/drawing/2014/main" id="{CE7B7E34-28C0-4873-9E41-2C136EF6FEAC}"/>
              </a:ext>
            </a:extLst>
          </p:cNvPr>
          <p:cNvGrpSpPr>
            <a:grpSpLocks/>
          </p:cNvGrpSpPr>
          <p:nvPr/>
        </p:nvGrpSpPr>
        <p:grpSpPr bwMode="auto">
          <a:xfrm>
            <a:off x="8498327" y="1420653"/>
            <a:ext cx="1889161" cy="1456119"/>
            <a:chOff x="3648" y="2448"/>
            <a:chExt cx="2112" cy="1872"/>
          </a:xfrm>
        </p:grpSpPr>
        <p:pic>
          <p:nvPicPr>
            <p:cNvPr id="12" name="Picture 6">
              <a:extLst>
                <a:ext uri="{FF2B5EF4-FFF2-40B4-BE49-F238E27FC236}">
                  <a16:creationId xmlns:a16="http://schemas.microsoft.com/office/drawing/2014/main" id="{3E938906-208B-4DF3-ABBE-91D593403C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8" y="2448"/>
              <a:ext cx="2112" cy="1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Oval 7">
              <a:extLst>
                <a:ext uri="{FF2B5EF4-FFF2-40B4-BE49-F238E27FC236}">
                  <a16:creationId xmlns:a16="http://schemas.microsoft.com/office/drawing/2014/main" id="{70569C17-923B-45D2-887F-184FC38F3B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6" y="2961"/>
              <a:ext cx="86" cy="84"/>
            </a:xfrm>
            <a:prstGeom prst="ellips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14" name="Oval 8">
              <a:extLst>
                <a:ext uri="{FF2B5EF4-FFF2-40B4-BE49-F238E27FC236}">
                  <a16:creationId xmlns:a16="http://schemas.microsoft.com/office/drawing/2014/main" id="{978C0706-3452-47B3-A924-F295F3446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7" y="3224"/>
              <a:ext cx="86" cy="84"/>
            </a:xfrm>
            <a:prstGeom prst="ellips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15" name="Oval 9">
              <a:extLst>
                <a:ext uri="{FF2B5EF4-FFF2-40B4-BE49-F238E27FC236}">
                  <a16:creationId xmlns:a16="http://schemas.microsoft.com/office/drawing/2014/main" id="{C38B2708-6A5F-4066-9EE8-73887E0252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12" y="3871"/>
              <a:ext cx="86" cy="85"/>
            </a:xfrm>
            <a:prstGeom prst="ellips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16" name="Oval 10">
              <a:extLst>
                <a:ext uri="{FF2B5EF4-FFF2-40B4-BE49-F238E27FC236}">
                  <a16:creationId xmlns:a16="http://schemas.microsoft.com/office/drawing/2014/main" id="{706574F0-A5BC-4EC3-8C59-3069B2EA6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" y="3937"/>
              <a:ext cx="86" cy="84"/>
            </a:xfrm>
            <a:prstGeom prst="ellips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id="{193C553B-CE51-4FFC-9035-B33762910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4" y="3072"/>
              <a:ext cx="192" cy="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  <p:sp>
          <p:nvSpPr>
            <p:cNvPr id="18" name="Rectangle 12">
              <a:extLst>
                <a:ext uri="{FF2B5EF4-FFF2-40B4-BE49-F238E27FC236}">
                  <a16:creationId xmlns:a16="http://schemas.microsoft.com/office/drawing/2014/main" id="{5F6B3359-D20A-4E7C-986C-1A2896511F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8" y="3120"/>
              <a:ext cx="192" cy="2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5000"/>
                <a:buFont typeface="Monotype Sorts" pitchFamily="2" charset="2"/>
                <a:buChar char="l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10000"/>
                </a:spcBef>
                <a:spcAft>
                  <a:spcPts val="400"/>
                </a:spcAft>
                <a:buClr>
                  <a:srgbClr val="0C7B9C"/>
                </a:buClr>
                <a:buSzPct val="70000"/>
                <a:buFont typeface="Wingdings" panose="05000000000000000000" pitchFamily="2" charset="2"/>
                <a:buChar char="u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100000"/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en-US" sz="1400"/>
            </a:p>
          </p:txBody>
        </p:sp>
      </p:grpSp>
      <p:pic>
        <p:nvPicPr>
          <p:cNvPr id="19" name="modis_swath_640x480_jpg.wmv">
            <a:hlinkClick r:id="" action="ppaction://media"/>
            <a:extLst>
              <a:ext uri="{FF2B5EF4-FFF2-40B4-BE49-F238E27FC236}">
                <a16:creationId xmlns:a16="http://schemas.microsoft.com/office/drawing/2014/main" id="{034F82C3-EB4A-4F77-B343-31D9B139AF1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376" y="5021103"/>
            <a:ext cx="1396006" cy="1047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Global Animation 2-28-2011.wmv">
            <a:hlinkClick r:id="" action="ppaction://media"/>
            <a:extLst>
              <a:ext uri="{FF2B5EF4-FFF2-40B4-BE49-F238E27FC236}">
                <a16:creationId xmlns:a16="http://schemas.microsoft.com/office/drawing/2014/main" id="{7A3E544E-2502-47B7-9405-335CF8207BC9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139" y="3996093"/>
            <a:ext cx="3398972" cy="1911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510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9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6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>
              <p:cMediaNode vol="80000">
                <p:cTn id="19" repeatCount="indefinite" fill="remove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  <p:video>
              <p:cMediaNode vol="80000">
                <p:cTn id="20" repeatCount="indefinite" fill="remove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836183" y="2703520"/>
            <a:ext cx="87365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lexandria Black" pitchFamily="2" charset="-78"/>
                <a:cs typeface="Alexandria Black" pitchFamily="2" charset="-78"/>
              </a:rPr>
              <a:t>K-Nearest Neighbor Classification</a:t>
            </a:r>
          </a:p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K-NN</a:t>
            </a:r>
            <a:endParaRPr lang="en-US" sz="3600" b="1" dirty="0">
              <a:solidFill>
                <a:srgbClr val="FF000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KNN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24993" y="2204751"/>
            <a:ext cx="8817067" cy="220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Used for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Regression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71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K-Nearest Neighbor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327019" y="2353083"/>
            <a:ext cx="4112346" cy="203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nearest neighbors measured 	by a distance function.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These functions are valid only 	with continuous variables.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00337" y="1851244"/>
            <a:ext cx="3062140" cy="281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KNN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454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Consider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following data concerning credit default. Age and Loan are two numerical variables (predictors) and Default is the target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lvl="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Know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want to classify unknown case ((Age=48 and Loan=$142,000) using Euclidean distance.) !!!!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95135" y="2151901"/>
            <a:ext cx="3469160" cy="297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0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KNN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Euclidean distance: E.g. distance between (48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$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142k) and (33, 150k)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▫	</a:t>
            </a:r>
            <a:r>
              <a:rPr lang="en-US" altLang="en-US" sz="1600" b="1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Sqrt</a:t>
            </a:r>
            <a:r>
              <a:rPr lang="en-US" altLang="en-US" sz="16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[(48-33)^2 + (142000-150000)^2] = 8000.01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So for all the dataset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88350" y="2348147"/>
            <a:ext cx="5342424" cy="35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KNN Example </a:t>
            </a:r>
            <a:r>
              <a:rPr lang="en-US" sz="2000" b="1" dirty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cont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7147376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Know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 choose the number of neighbors K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If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K=1 then this case is Y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If </a:t>
            </a:r>
            <a:r>
              <a:rPr lang="en-US" alt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K=3 then we have 2 Y and 1 N which give us 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12146" y="2980479"/>
            <a:ext cx="3428734" cy="2493815"/>
          </a:xfrm>
          <a:prstGeom prst="rect">
            <a:avLst/>
          </a:prstGeom>
        </p:spPr>
      </p:pic>
      <p:pic>
        <p:nvPicPr>
          <p:cNvPr id="12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916038" y="3068620"/>
            <a:ext cx="4169082" cy="211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66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22485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1- Classification using KNN: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u="sng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Steps</a:t>
            </a:r>
            <a:r>
              <a:rPr lang="en-US" altLang="en-US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 distance.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 Rank.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Find the output according to the value of k.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Euclidean Distance: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4076992" y="4059597"/>
            <a:ext cx="4564126" cy="560324"/>
            <a:chOff x="3843528" y="4689094"/>
            <a:chExt cx="4564126" cy="560324"/>
          </a:xfrm>
        </p:grpSpPr>
        <p:sp>
          <p:nvSpPr>
            <p:cNvPr id="12" name="object 5"/>
            <p:cNvSpPr/>
            <p:nvPr/>
          </p:nvSpPr>
          <p:spPr>
            <a:xfrm>
              <a:off x="4567175" y="4808093"/>
              <a:ext cx="3840479" cy="441325"/>
            </a:xfrm>
            <a:custGeom>
              <a:avLst/>
              <a:gdLst/>
              <a:ahLst/>
              <a:cxnLst/>
              <a:rect l="l" t="t" r="r" b="b"/>
              <a:pathLst>
                <a:path w="3840479" h="441325">
                  <a:moveTo>
                    <a:pt x="399923" y="101854"/>
                  </a:moveTo>
                  <a:lnTo>
                    <a:pt x="395224" y="88519"/>
                  </a:lnTo>
                  <a:lnTo>
                    <a:pt x="371360" y="97129"/>
                  </a:lnTo>
                  <a:lnTo>
                    <a:pt x="350456" y="109588"/>
                  </a:lnTo>
                  <a:lnTo>
                    <a:pt x="317500" y="146177"/>
                  </a:lnTo>
                  <a:lnTo>
                    <a:pt x="297091" y="195008"/>
                  </a:lnTo>
                  <a:lnTo>
                    <a:pt x="290322" y="252984"/>
                  </a:lnTo>
                  <a:lnTo>
                    <a:pt x="292011" y="283235"/>
                  </a:lnTo>
                  <a:lnTo>
                    <a:pt x="305536" y="336677"/>
                  </a:lnTo>
                  <a:lnTo>
                    <a:pt x="332371" y="380098"/>
                  </a:lnTo>
                  <a:lnTo>
                    <a:pt x="371284" y="408863"/>
                  </a:lnTo>
                  <a:lnTo>
                    <a:pt x="395224" y="417461"/>
                  </a:lnTo>
                  <a:lnTo>
                    <a:pt x="399415" y="404114"/>
                  </a:lnTo>
                  <a:lnTo>
                    <a:pt x="380619" y="395757"/>
                  </a:lnTo>
                  <a:lnTo>
                    <a:pt x="364439" y="384200"/>
                  </a:lnTo>
                  <a:lnTo>
                    <a:pt x="339852" y="351409"/>
                  </a:lnTo>
                  <a:lnTo>
                    <a:pt x="325158" y="306666"/>
                  </a:lnTo>
                  <a:lnTo>
                    <a:pt x="320294" y="251333"/>
                  </a:lnTo>
                  <a:lnTo>
                    <a:pt x="321500" y="223266"/>
                  </a:lnTo>
                  <a:lnTo>
                    <a:pt x="331266" y="174574"/>
                  </a:lnTo>
                  <a:lnTo>
                    <a:pt x="350888" y="136169"/>
                  </a:lnTo>
                  <a:lnTo>
                    <a:pt x="380936" y="110121"/>
                  </a:lnTo>
                  <a:lnTo>
                    <a:pt x="399923" y="101854"/>
                  </a:lnTo>
                  <a:close/>
                </a:path>
                <a:path w="3840479" h="441325">
                  <a:moveTo>
                    <a:pt x="1643253" y="252984"/>
                  </a:moveTo>
                  <a:lnTo>
                    <a:pt x="1636471" y="195008"/>
                  </a:lnTo>
                  <a:lnTo>
                    <a:pt x="1616075" y="146177"/>
                  </a:lnTo>
                  <a:lnTo>
                    <a:pt x="1583118" y="109588"/>
                  </a:lnTo>
                  <a:lnTo>
                    <a:pt x="1538351" y="88519"/>
                  </a:lnTo>
                  <a:lnTo>
                    <a:pt x="1533652" y="101854"/>
                  </a:lnTo>
                  <a:lnTo>
                    <a:pt x="1552702" y="110121"/>
                  </a:lnTo>
                  <a:lnTo>
                    <a:pt x="1569085" y="121564"/>
                  </a:lnTo>
                  <a:lnTo>
                    <a:pt x="1593850" y="153924"/>
                  </a:lnTo>
                  <a:lnTo>
                    <a:pt x="1608416" y="197675"/>
                  </a:lnTo>
                  <a:lnTo>
                    <a:pt x="1613281" y="251333"/>
                  </a:lnTo>
                  <a:lnTo>
                    <a:pt x="1612036" y="280314"/>
                  </a:lnTo>
                  <a:lnTo>
                    <a:pt x="1602232" y="330365"/>
                  </a:lnTo>
                  <a:lnTo>
                    <a:pt x="1582699" y="369417"/>
                  </a:lnTo>
                  <a:lnTo>
                    <a:pt x="1552892" y="395757"/>
                  </a:lnTo>
                  <a:lnTo>
                    <a:pt x="1534160" y="404114"/>
                  </a:lnTo>
                  <a:lnTo>
                    <a:pt x="1538351" y="417461"/>
                  </a:lnTo>
                  <a:lnTo>
                    <a:pt x="1583220" y="396405"/>
                  </a:lnTo>
                  <a:lnTo>
                    <a:pt x="1616202" y="359918"/>
                  </a:lnTo>
                  <a:lnTo>
                    <a:pt x="1636483" y="311124"/>
                  </a:lnTo>
                  <a:lnTo>
                    <a:pt x="1641551" y="283235"/>
                  </a:lnTo>
                  <a:lnTo>
                    <a:pt x="1643253" y="252984"/>
                  </a:lnTo>
                  <a:close/>
                </a:path>
                <a:path w="3840479" h="441325">
                  <a:moveTo>
                    <a:pt x="3840480" y="762"/>
                  </a:moveTo>
                  <a:lnTo>
                    <a:pt x="270637" y="762"/>
                  </a:lnTo>
                  <a:lnTo>
                    <a:pt x="270637" y="0"/>
                  </a:lnTo>
                  <a:lnTo>
                    <a:pt x="222123" y="0"/>
                  </a:lnTo>
                  <a:lnTo>
                    <a:pt x="116840" y="394462"/>
                  </a:lnTo>
                  <a:lnTo>
                    <a:pt x="56896" y="260604"/>
                  </a:lnTo>
                  <a:lnTo>
                    <a:pt x="0" y="286639"/>
                  </a:lnTo>
                  <a:lnTo>
                    <a:pt x="5334" y="299593"/>
                  </a:lnTo>
                  <a:lnTo>
                    <a:pt x="34671" y="286639"/>
                  </a:lnTo>
                  <a:lnTo>
                    <a:pt x="106426" y="440944"/>
                  </a:lnTo>
                  <a:lnTo>
                    <a:pt x="123317" y="440944"/>
                  </a:lnTo>
                  <a:lnTo>
                    <a:pt x="235966" y="23114"/>
                  </a:lnTo>
                  <a:lnTo>
                    <a:pt x="257543" y="23114"/>
                  </a:lnTo>
                  <a:lnTo>
                    <a:pt x="257543" y="23622"/>
                  </a:lnTo>
                  <a:lnTo>
                    <a:pt x="3840480" y="23622"/>
                  </a:lnTo>
                  <a:lnTo>
                    <a:pt x="3840480" y="762"/>
                  </a:lnTo>
                  <a:close/>
                </a:path>
              </a:pathLst>
            </a:custGeom>
            <a:solidFill>
              <a:srgbClr val="83696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6"/>
            <p:cNvSpPr txBox="1"/>
            <p:nvPr/>
          </p:nvSpPr>
          <p:spPr>
            <a:xfrm>
              <a:off x="3843528" y="4795773"/>
              <a:ext cx="2287905" cy="45212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38100">
                <a:spcBef>
                  <a:spcPts val="95"/>
                </a:spcBef>
                <a:tabLst>
                  <a:tab pos="1130935" algn="l"/>
                </a:tabLst>
              </a:pPr>
              <a:r>
                <a:rPr sz="2800" dirty="0">
                  <a:latin typeface="Cambria Math"/>
                  <a:cs typeface="Cambria Math"/>
                </a:rPr>
                <a:t>𝑑</a:t>
              </a:r>
              <a:r>
                <a:rPr sz="2800" spc="240" dirty="0">
                  <a:latin typeface="Cambria Math"/>
                  <a:cs typeface="Cambria Math"/>
                </a:rPr>
                <a:t> </a:t>
              </a:r>
              <a:r>
                <a:rPr sz="2800" spc="-50" dirty="0">
                  <a:latin typeface="Cambria Math"/>
                  <a:cs typeface="Cambria Math"/>
                </a:rPr>
                <a:t>=</a:t>
              </a:r>
              <a:r>
                <a:rPr sz="2800" dirty="0">
                  <a:latin typeface="Cambria Math"/>
                  <a:cs typeface="Cambria Math"/>
                </a:rPr>
                <a:t>	𝑦</a:t>
              </a:r>
              <a:r>
                <a:rPr sz="3075" baseline="-16260" dirty="0">
                  <a:latin typeface="Cambria Math"/>
                  <a:cs typeface="Cambria Math"/>
                </a:rPr>
                <a:t>2</a:t>
              </a:r>
              <a:r>
                <a:rPr sz="3075" spc="382" baseline="-16260" dirty="0">
                  <a:latin typeface="Cambria Math"/>
                  <a:cs typeface="Cambria Math"/>
                </a:rPr>
                <a:t> </a:t>
              </a:r>
              <a:r>
                <a:rPr sz="2800" dirty="0">
                  <a:latin typeface="Cambria Math"/>
                  <a:cs typeface="Cambria Math"/>
                </a:rPr>
                <a:t>−</a:t>
              </a:r>
              <a:r>
                <a:rPr sz="2800" spc="-25" dirty="0">
                  <a:latin typeface="Cambria Math"/>
                  <a:cs typeface="Cambria Math"/>
                </a:rPr>
                <a:t> 𝑦</a:t>
              </a:r>
              <a:r>
                <a:rPr sz="3075" spc="-37" baseline="-16260" dirty="0">
                  <a:latin typeface="Cambria Math"/>
                  <a:cs typeface="Cambria Math"/>
                </a:rPr>
                <a:t>1</a:t>
              </a:r>
              <a:endParaRPr sz="3075" baseline="-16260" dirty="0">
                <a:latin typeface="Cambria Math"/>
                <a:cs typeface="Cambria Math"/>
              </a:endParaRPr>
            </a:p>
          </p:txBody>
        </p:sp>
        <p:sp>
          <p:nvSpPr>
            <p:cNvPr id="14" name="object 7"/>
            <p:cNvSpPr txBox="1"/>
            <p:nvPr/>
          </p:nvSpPr>
          <p:spPr>
            <a:xfrm>
              <a:off x="6204839" y="4689094"/>
              <a:ext cx="585470" cy="45212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38100">
                <a:spcBef>
                  <a:spcPts val="95"/>
                </a:spcBef>
              </a:pPr>
              <a:r>
                <a:rPr sz="2050" dirty="0">
                  <a:latin typeface="Cambria Math"/>
                  <a:cs typeface="Cambria Math"/>
                </a:rPr>
                <a:t>2</a:t>
              </a:r>
              <a:r>
                <a:rPr sz="2050" spc="310" dirty="0">
                  <a:latin typeface="Cambria Math"/>
                  <a:cs typeface="Cambria Math"/>
                </a:rPr>
                <a:t> </a:t>
              </a:r>
              <a:r>
                <a:rPr sz="4200" spc="-75" baseline="-16865" dirty="0">
                  <a:latin typeface="Cambria Math"/>
                  <a:cs typeface="Cambria Math"/>
                </a:rPr>
                <a:t>+</a:t>
              </a:r>
              <a:endParaRPr sz="4200" baseline="-16865">
                <a:latin typeface="Cambria Math"/>
                <a:cs typeface="Cambria Math"/>
              </a:endParaRPr>
            </a:p>
          </p:txBody>
        </p:sp>
        <p:sp>
          <p:nvSpPr>
            <p:cNvPr id="15" name="object 8"/>
            <p:cNvSpPr/>
            <p:nvPr/>
          </p:nvSpPr>
          <p:spPr>
            <a:xfrm>
              <a:off x="6861555" y="4896611"/>
              <a:ext cx="1350010" cy="328930"/>
            </a:xfrm>
            <a:custGeom>
              <a:avLst/>
              <a:gdLst/>
              <a:ahLst/>
              <a:cxnLst/>
              <a:rect l="l" t="t" r="r" b="b"/>
              <a:pathLst>
                <a:path w="1350009" h="328929">
                  <a:moveTo>
                    <a:pt x="1244980" y="0"/>
                  </a:moveTo>
                  <a:lnTo>
                    <a:pt x="1240282" y="13335"/>
                  </a:lnTo>
                  <a:lnTo>
                    <a:pt x="1259332" y="21595"/>
                  </a:lnTo>
                  <a:lnTo>
                    <a:pt x="1275715" y="33035"/>
                  </a:lnTo>
                  <a:lnTo>
                    <a:pt x="1300479" y="65405"/>
                  </a:lnTo>
                  <a:lnTo>
                    <a:pt x="1315053" y="109156"/>
                  </a:lnTo>
                  <a:lnTo>
                    <a:pt x="1319911" y="162813"/>
                  </a:lnTo>
                  <a:lnTo>
                    <a:pt x="1318676" y="191791"/>
                  </a:lnTo>
                  <a:lnTo>
                    <a:pt x="1308873" y="241841"/>
                  </a:lnTo>
                  <a:lnTo>
                    <a:pt x="1289331" y="280894"/>
                  </a:lnTo>
                  <a:lnTo>
                    <a:pt x="1259526" y="307234"/>
                  </a:lnTo>
                  <a:lnTo>
                    <a:pt x="1240790" y="315594"/>
                  </a:lnTo>
                  <a:lnTo>
                    <a:pt x="1244980" y="328930"/>
                  </a:lnTo>
                  <a:lnTo>
                    <a:pt x="1289859" y="307879"/>
                  </a:lnTo>
                  <a:lnTo>
                    <a:pt x="1322832" y="271399"/>
                  </a:lnTo>
                  <a:lnTo>
                    <a:pt x="1343120" y="222599"/>
                  </a:lnTo>
                  <a:lnTo>
                    <a:pt x="1349883" y="164464"/>
                  </a:lnTo>
                  <a:lnTo>
                    <a:pt x="1348190" y="134346"/>
                  </a:lnTo>
                  <a:lnTo>
                    <a:pt x="1334613" y="80918"/>
                  </a:lnTo>
                  <a:lnTo>
                    <a:pt x="1307703" y="37415"/>
                  </a:lnTo>
                  <a:lnTo>
                    <a:pt x="1268841" y="8598"/>
                  </a:lnTo>
                  <a:lnTo>
                    <a:pt x="1244980" y="0"/>
                  </a:lnTo>
                  <a:close/>
                </a:path>
                <a:path w="1350009" h="328929">
                  <a:moveTo>
                    <a:pt x="104902" y="0"/>
                  </a:moveTo>
                  <a:lnTo>
                    <a:pt x="60134" y="21066"/>
                  </a:lnTo>
                  <a:lnTo>
                    <a:pt x="27178" y="57657"/>
                  </a:lnTo>
                  <a:lnTo>
                    <a:pt x="6778" y="106489"/>
                  </a:lnTo>
                  <a:lnTo>
                    <a:pt x="0" y="164464"/>
                  </a:lnTo>
                  <a:lnTo>
                    <a:pt x="1690" y="194710"/>
                  </a:lnTo>
                  <a:lnTo>
                    <a:pt x="15216" y="248154"/>
                  </a:lnTo>
                  <a:lnTo>
                    <a:pt x="42054" y="291568"/>
                  </a:lnTo>
                  <a:lnTo>
                    <a:pt x="80968" y="320333"/>
                  </a:lnTo>
                  <a:lnTo>
                    <a:pt x="104902" y="328930"/>
                  </a:lnTo>
                  <a:lnTo>
                    <a:pt x="109093" y="315594"/>
                  </a:lnTo>
                  <a:lnTo>
                    <a:pt x="90302" y="307234"/>
                  </a:lnTo>
                  <a:lnTo>
                    <a:pt x="74120" y="295671"/>
                  </a:lnTo>
                  <a:lnTo>
                    <a:pt x="49530" y="262889"/>
                  </a:lnTo>
                  <a:lnTo>
                    <a:pt x="34845" y="218138"/>
                  </a:lnTo>
                  <a:lnTo>
                    <a:pt x="29972" y="162813"/>
                  </a:lnTo>
                  <a:lnTo>
                    <a:pt x="31188" y="134735"/>
                  </a:lnTo>
                  <a:lnTo>
                    <a:pt x="40955" y="86054"/>
                  </a:lnTo>
                  <a:lnTo>
                    <a:pt x="60577" y="47642"/>
                  </a:lnTo>
                  <a:lnTo>
                    <a:pt x="90624" y="21595"/>
                  </a:lnTo>
                  <a:lnTo>
                    <a:pt x="109601" y="13335"/>
                  </a:lnTo>
                  <a:lnTo>
                    <a:pt x="104902" y="0"/>
                  </a:lnTo>
                  <a:close/>
                </a:path>
              </a:pathLst>
            </a:custGeom>
            <a:solidFill>
              <a:srgbClr val="83696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9"/>
            <p:cNvSpPr txBox="1"/>
            <p:nvPr/>
          </p:nvSpPr>
          <p:spPr>
            <a:xfrm>
              <a:off x="6940931" y="4795773"/>
              <a:ext cx="1179195" cy="45212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38100">
                <a:spcBef>
                  <a:spcPts val="95"/>
                </a:spcBef>
              </a:pPr>
              <a:r>
                <a:rPr sz="2800" dirty="0">
                  <a:latin typeface="Cambria Math"/>
                  <a:cs typeface="Cambria Math"/>
                </a:rPr>
                <a:t>𝑥</a:t>
              </a:r>
              <a:r>
                <a:rPr sz="3075" baseline="-16260" dirty="0">
                  <a:latin typeface="Cambria Math"/>
                  <a:cs typeface="Cambria Math"/>
                </a:rPr>
                <a:t>2</a:t>
              </a:r>
              <a:r>
                <a:rPr sz="3075" spc="434" baseline="-16260" dirty="0">
                  <a:latin typeface="Cambria Math"/>
                  <a:cs typeface="Cambria Math"/>
                </a:rPr>
                <a:t> </a:t>
              </a:r>
              <a:r>
                <a:rPr sz="2800" dirty="0">
                  <a:latin typeface="Cambria Math"/>
                  <a:cs typeface="Cambria Math"/>
                </a:rPr>
                <a:t>−</a:t>
              </a:r>
              <a:r>
                <a:rPr sz="2800" spc="5" dirty="0">
                  <a:latin typeface="Cambria Math"/>
                  <a:cs typeface="Cambria Math"/>
                </a:rPr>
                <a:t> </a:t>
              </a:r>
              <a:r>
                <a:rPr sz="2800" spc="-25" dirty="0">
                  <a:latin typeface="Cambria Math"/>
                  <a:cs typeface="Cambria Math"/>
                </a:rPr>
                <a:t>𝑥</a:t>
              </a:r>
              <a:r>
                <a:rPr sz="3075" spc="-37" baseline="-16260" dirty="0">
                  <a:latin typeface="Cambria Math"/>
                  <a:cs typeface="Cambria Math"/>
                </a:rPr>
                <a:t>1</a:t>
              </a:r>
              <a:endParaRPr sz="3075" baseline="-16260" dirty="0">
                <a:latin typeface="Cambria Math"/>
                <a:cs typeface="Cambria Math"/>
              </a:endParaRPr>
            </a:p>
          </p:txBody>
        </p:sp>
        <p:sp>
          <p:nvSpPr>
            <p:cNvPr id="17" name="object 10"/>
            <p:cNvSpPr txBox="1"/>
            <p:nvPr/>
          </p:nvSpPr>
          <p:spPr>
            <a:xfrm>
              <a:off x="8231506" y="4785105"/>
              <a:ext cx="175895" cy="336550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>
                <a:spcBef>
                  <a:spcPts val="90"/>
                </a:spcBef>
              </a:pPr>
              <a:r>
                <a:rPr sz="2050" spc="-50" dirty="0">
                  <a:latin typeface="Cambria Math"/>
                  <a:cs typeface="Cambria Math"/>
                </a:rPr>
                <a:t>2</a:t>
              </a:r>
              <a:endParaRPr sz="2050">
                <a:latin typeface="Cambria Math"/>
                <a:cs typeface="Cambria Math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260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880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Consider k = 3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87971" y="2121302"/>
            <a:ext cx="8092326" cy="352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30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Consider k =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4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81757" y="1576589"/>
            <a:ext cx="4902708" cy="412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0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Example2 :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88138" y="1424729"/>
            <a:ext cx="5646194" cy="418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24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Solution cont.: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18636" y="1238300"/>
            <a:ext cx="8055757" cy="476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61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Solution cont.: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59842" y="1216505"/>
            <a:ext cx="6228588" cy="4683332"/>
          </a:xfrm>
          <a:prstGeom prst="rect">
            <a:avLst/>
          </a:prstGeom>
        </p:spPr>
      </p:pic>
      <p:pic>
        <p:nvPicPr>
          <p:cNvPr id="12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37523" y="2310822"/>
            <a:ext cx="2156459" cy="214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79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2- Regression Using KNN: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35251" y="2509700"/>
            <a:ext cx="3319439" cy="2246337"/>
          </a:xfrm>
          <a:prstGeom prst="rect">
            <a:avLst/>
          </a:prstGeom>
        </p:spPr>
      </p:pic>
      <p:pic>
        <p:nvPicPr>
          <p:cNvPr id="13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07795" y="1273878"/>
            <a:ext cx="5243815" cy="471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8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2- Regression Using KNN: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03670" y="1568265"/>
            <a:ext cx="8833104" cy="4053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8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Example: Assume k = 3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028163"/>
              </p:ext>
            </p:extLst>
          </p:nvPr>
        </p:nvGraphicFramePr>
        <p:xfrm>
          <a:off x="2557580" y="1829863"/>
          <a:ext cx="6096000" cy="31076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75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25" dirty="0">
                          <a:latin typeface="Times New Roman"/>
                          <a:cs typeface="Times New Roman"/>
                        </a:rPr>
                        <a:t>x1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25" dirty="0">
                          <a:latin typeface="Times New Roman"/>
                          <a:cs typeface="Times New Roman"/>
                        </a:rPr>
                        <a:t>x2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10" dirty="0">
                          <a:latin typeface="Times New Roman"/>
                          <a:cs typeface="Times New Roman"/>
                        </a:rPr>
                        <a:t>weight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2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?</a:t>
                      </a:r>
                      <a:endParaRPr sz="2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663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2. Data preparation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is explored, putted into a suitable place and prepared to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in our machine learning training. In this step, we understand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nature of data that we must work with. We need to  understand the characteristics, format, and quality of data.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better understanding of data leads to an effective outcome. In  this, we find Correlations, general trends, and outliers.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wrangling is the process of cleaning and converting raw data  into a useable format.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real-world applications, collected data may have various issues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2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Solution: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         K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= 3</a:t>
            </a:r>
          </a:p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72691" y="1438130"/>
            <a:ext cx="3035300" cy="610870"/>
            <a:chOff x="1872691" y="5436209"/>
            <a:chExt cx="3035300" cy="610870"/>
          </a:xfrm>
        </p:grpSpPr>
        <p:sp>
          <p:nvSpPr>
            <p:cNvPr id="14" name="object 4"/>
            <p:cNvSpPr/>
            <p:nvPr/>
          </p:nvSpPr>
          <p:spPr>
            <a:xfrm>
              <a:off x="3378454" y="5689676"/>
              <a:ext cx="830580" cy="22860"/>
            </a:xfrm>
            <a:custGeom>
              <a:avLst/>
              <a:gdLst/>
              <a:ahLst/>
              <a:cxnLst/>
              <a:rect l="l" t="t" r="r" b="b"/>
              <a:pathLst>
                <a:path w="830580" h="22860">
                  <a:moveTo>
                    <a:pt x="830580" y="0"/>
                  </a:moveTo>
                  <a:lnTo>
                    <a:pt x="0" y="0"/>
                  </a:lnTo>
                  <a:lnTo>
                    <a:pt x="0" y="22860"/>
                  </a:lnTo>
                  <a:lnTo>
                    <a:pt x="830580" y="22860"/>
                  </a:lnTo>
                  <a:lnTo>
                    <a:pt x="830580" y="0"/>
                  </a:lnTo>
                  <a:close/>
                </a:path>
              </a:pathLst>
            </a:custGeom>
            <a:solidFill>
              <a:srgbClr val="83696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5"/>
            <p:cNvSpPr txBox="1"/>
            <p:nvPr/>
          </p:nvSpPr>
          <p:spPr>
            <a:xfrm>
              <a:off x="3705861" y="5710529"/>
              <a:ext cx="175895" cy="336550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>
                <a:spcBef>
                  <a:spcPts val="90"/>
                </a:spcBef>
              </a:pPr>
              <a:r>
                <a:rPr sz="2050" spc="-50" dirty="0">
                  <a:latin typeface="Cambria Math"/>
                  <a:cs typeface="Cambria Math"/>
                </a:rPr>
                <a:t>3</a:t>
              </a:r>
              <a:endParaRPr sz="2050">
                <a:latin typeface="Cambria Math"/>
                <a:cs typeface="Cambria Math"/>
              </a:endParaRPr>
            </a:p>
          </p:txBody>
        </p:sp>
        <p:sp>
          <p:nvSpPr>
            <p:cNvPr id="16" name="object 6"/>
            <p:cNvSpPr txBox="1"/>
            <p:nvPr/>
          </p:nvSpPr>
          <p:spPr>
            <a:xfrm>
              <a:off x="1872691" y="5436209"/>
              <a:ext cx="3035300" cy="45212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38100">
                <a:spcBef>
                  <a:spcPts val="95"/>
                </a:spcBef>
              </a:pPr>
              <a:r>
                <a:rPr sz="2800" b="1" spc="-20" dirty="0">
                  <a:latin typeface="Times New Roman"/>
                  <a:cs typeface="Times New Roman"/>
                </a:rPr>
                <a:t>Weight</a:t>
              </a:r>
              <a:r>
                <a:rPr sz="2800" b="1" spc="-40" dirty="0">
                  <a:latin typeface="Times New Roman"/>
                  <a:cs typeface="Times New Roman"/>
                </a:rPr>
                <a:t> </a:t>
              </a:r>
              <a:r>
                <a:rPr sz="2800" b="1" dirty="0">
                  <a:latin typeface="Times New Roman"/>
                  <a:cs typeface="Times New Roman"/>
                </a:rPr>
                <a:t>=</a:t>
              </a:r>
              <a:r>
                <a:rPr sz="2800" b="1" spc="-30" dirty="0">
                  <a:latin typeface="Times New Roman"/>
                  <a:cs typeface="Times New Roman"/>
                </a:rPr>
                <a:t> </a:t>
              </a:r>
              <a:r>
                <a:rPr sz="3075" baseline="44715" dirty="0">
                  <a:latin typeface="Cambria Math"/>
                  <a:cs typeface="Cambria Math"/>
                </a:rPr>
                <a:t>3+2+1</a:t>
              </a:r>
              <a:r>
                <a:rPr sz="3075" spc="450" baseline="44715" dirty="0">
                  <a:latin typeface="Cambria Math"/>
                  <a:cs typeface="Cambria Math"/>
                </a:rPr>
                <a:t> </a:t>
              </a:r>
              <a:r>
                <a:rPr sz="2800" dirty="0">
                  <a:latin typeface="Cambria Math"/>
                  <a:cs typeface="Cambria Math"/>
                </a:rPr>
                <a:t>=</a:t>
              </a:r>
              <a:r>
                <a:rPr sz="2800" spc="120" dirty="0">
                  <a:latin typeface="Cambria Math"/>
                  <a:cs typeface="Cambria Math"/>
                </a:rPr>
                <a:t> </a:t>
              </a:r>
              <a:r>
                <a:rPr sz="2800" spc="-50" dirty="0">
                  <a:latin typeface="Cambria Math"/>
                  <a:cs typeface="Cambria Math"/>
                </a:rPr>
                <a:t>2</a:t>
              </a:r>
              <a:endParaRPr sz="2800" dirty="0">
                <a:latin typeface="Cambria Math"/>
                <a:cs typeface="Cambria Math"/>
              </a:endParaRPr>
            </a:p>
          </p:txBody>
        </p:sp>
      </p:grpSp>
      <p:graphicFrame>
        <p:nvGraphicFramePr>
          <p:cNvPr id="1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725559"/>
              </p:ext>
            </p:extLst>
          </p:nvPr>
        </p:nvGraphicFramePr>
        <p:xfrm>
          <a:off x="2639928" y="2155316"/>
          <a:ext cx="7483474" cy="34931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6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5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8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66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66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036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25" dirty="0">
                          <a:latin typeface="Times New Roman"/>
                          <a:cs typeface="Times New Roman"/>
                        </a:rPr>
                        <a:t>x1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25" dirty="0">
                          <a:latin typeface="Times New Roman"/>
                          <a:cs typeface="Times New Roman"/>
                        </a:rPr>
                        <a:t>x2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10" dirty="0">
                          <a:latin typeface="Times New Roman"/>
                          <a:cs typeface="Times New Roman"/>
                        </a:rPr>
                        <a:t>weight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10" dirty="0">
                          <a:latin typeface="Times New Roman"/>
                          <a:cs typeface="Times New Roman"/>
                        </a:rPr>
                        <a:t>Distance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800" b="1" spc="-20" dirty="0">
                          <a:latin typeface="Times New Roman"/>
                          <a:cs typeface="Times New Roman"/>
                        </a:rPr>
                        <a:t>Rank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2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20" dirty="0">
                          <a:latin typeface="Times New Roman"/>
                          <a:cs typeface="Times New Roman"/>
                        </a:rPr>
                        <a:t>7.81</a:t>
                      </a:r>
                      <a:endParaRPr sz="2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2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20" dirty="0">
                          <a:latin typeface="Times New Roman"/>
                          <a:cs typeface="Times New Roman"/>
                        </a:rPr>
                        <a:t>5.83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20" dirty="0">
                          <a:latin typeface="Times New Roman"/>
                          <a:cs typeface="Times New Roman"/>
                        </a:rPr>
                        <a:t>3.16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20" dirty="0">
                          <a:latin typeface="Times New Roman"/>
                          <a:cs typeface="Times New Roman"/>
                        </a:rPr>
                        <a:t>2.23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5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2800" b="1" spc="-5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2800">
                        <a:latin typeface="Times New Roman"/>
                        <a:cs typeface="Times New Roman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1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KNN disadvantages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9305" y="1494481"/>
            <a:ext cx="10367006" cy="1257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Computationally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expensive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Requires a large memory to store the training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1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32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90"/>
    </mc:Choice>
    <mc:Fallback xmlns="">
      <p:transition spd="slow" advTm="4509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36518AF-DE16-46C3-8714-FF2019D78CE0}"/>
</file>

<file path=customXml/itemProps2.xml><?xml version="1.0" encoding="utf-8"?>
<ds:datastoreItem xmlns:ds="http://schemas.openxmlformats.org/officeDocument/2006/customXml" ds:itemID="{956B7FBB-6502-4290-B8FB-9728E8AB6E33}"/>
</file>

<file path=customXml/itemProps3.xml><?xml version="1.0" encoding="utf-8"?>
<ds:datastoreItem xmlns:ds="http://schemas.openxmlformats.org/officeDocument/2006/customXml" ds:itemID="{33ECCF8D-FA94-4E3E-849A-D93A23A66C59}"/>
</file>

<file path=docProps/app.xml><?xml version="1.0" encoding="utf-8"?>
<Properties xmlns="http://schemas.openxmlformats.org/officeDocument/2006/extended-properties" xmlns:vt="http://schemas.openxmlformats.org/officeDocument/2006/docPropsVTypes">
  <TotalTime>1687</TotalTime>
  <Words>1940</Words>
  <Application>Microsoft Office PowerPoint</Application>
  <PresentationFormat>Widescreen</PresentationFormat>
  <Paragraphs>488</Paragraphs>
  <Slides>52</Slides>
  <Notes>2</Notes>
  <HiddenSlides>0</HiddenSlides>
  <MMClips>2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52</vt:i4>
      </vt:variant>
    </vt:vector>
  </HeadingPairs>
  <TitlesOfParts>
    <vt:vector size="67" baseType="lpstr">
      <vt:lpstr>SimSun</vt:lpstr>
      <vt:lpstr>Alexandria</vt:lpstr>
      <vt:lpstr>Alexandria Black</vt:lpstr>
      <vt:lpstr>Arial</vt:lpstr>
      <vt:lpstr>Calibri</vt:lpstr>
      <vt:lpstr>Calibri Light</vt:lpstr>
      <vt:lpstr>Cambria Math</vt:lpstr>
      <vt:lpstr>Monotype Sorts</vt:lpstr>
      <vt:lpstr>Roboto Light</vt:lpstr>
      <vt:lpstr>Tahoma</vt:lpstr>
      <vt:lpstr>Times New Roman</vt:lpstr>
      <vt:lpstr>Office Theme</vt:lpstr>
      <vt:lpstr>VISIO</vt:lpstr>
      <vt:lpstr>Document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91</cp:revision>
  <dcterms:created xsi:type="dcterms:W3CDTF">2023-04-29T09:08:00Z</dcterms:created>
  <dcterms:modified xsi:type="dcterms:W3CDTF">2024-06-13T10:38:08Z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