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notesSlides/notesSlide2.xml" ContentType="application/vnd.openxmlformats-officedocument.presentationml.notesSlide+xml"/>
  <Override PartName="/ppt/theme/themeOverride40.xml" ContentType="application/vnd.openxmlformats-officedocument.themeOverride+xml"/>
  <Override PartName="/ppt/notesSlides/notesSlide3.xml" ContentType="application/vnd.openxmlformats-officedocument.presentationml.notesSlide+xml"/>
  <Override PartName="/ppt/theme/themeOverride41.xml" ContentType="application/vnd.openxmlformats-officedocument.themeOverride+xml"/>
  <Override PartName="/ppt/notesSlides/notesSlide4.xml" ContentType="application/vnd.openxmlformats-officedocument.presentationml.notesSlide+xml"/>
  <Override PartName="/ppt/theme/themeOverride4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761" r:id="rId6"/>
    <p:sldId id="659" r:id="rId7"/>
    <p:sldId id="766" r:id="rId8"/>
    <p:sldId id="735" r:id="rId9"/>
    <p:sldId id="762" r:id="rId10"/>
    <p:sldId id="763" r:id="rId11"/>
    <p:sldId id="765" r:id="rId12"/>
    <p:sldId id="764" r:id="rId13"/>
    <p:sldId id="731" r:id="rId14"/>
    <p:sldId id="770" r:id="rId15"/>
    <p:sldId id="771" r:id="rId16"/>
    <p:sldId id="769" r:id="rId17"/>
    <p:sldId id="732" r:id="rId18"/>
    <p:sldId id="733" r:id="rId19"/>
    <p:sldId id="734" r:id="rId20"/>
    <p:sldId id="736" r:id="rId21"/>
    <p:sldId id="737" r:id="rId22"/>
    <p:sldId id="738" r:id="rId23"/>
    <p:sldId id="739" r:id="rId24"/>
    <p:sldId id="740" r:id="rId25"/>
    <p:sldId id="741" r:id="rId26"/>
    <p:sldId id="743" r:id="rId27"/>
    <p:sldId id="742" r:id="rId28"/>
    <p:sldId id="744" r:id="rId29"/>
    <p:sldId id="745" r:id="rId30"/>
    <p:sldId id="746" r:id="rId31"/>
    <p:sldId id="748" r:id="rId32"/>
    <p:sldId id="747" r:id="rId33"/>
    <p:sldId id="754" r:id="rId34"/>
    <p:sldId id="749" r:id="rId35"/>
    <p:sldId id="750" r:id="rId36"/>
    <p:sldId id="751" r:id="rId37"/>
    <p:sldId id="752" r:id="rId38"/>
    <p:sldId id="753" r:id="rId39"/>
    <p:sldId id="755" r:id="rId40"/>
    <p:sldId id="756" r:id="rId41"/>
    <p:sldId id="757" r:id="rId42"/>
    <p:sldId id="758" r:id="rId43"/>
    <p:sldId id="759" r:id="rId44"/>
    <p:sldId id="760" r:id="rId45"/>
    <p:sldId id="767" r:id="rId46"/>
    <p:sldId id="768" r:id="rId47"/>
    <p:sldId id="533" r:id="rId48"/>
    <p:sldId id="53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61"/>
            <p14:sldId id="659"/>
            <p14:sldId id="766"/>
            <p14:sldId id="735"/>
            <p14:sldId id="762"/>
            <p14:sldId id="763"/>
            <p14:sldId id="765"/>
            <p14:sldId id="764"/>
            <p14:sldId id="731"/>
            <p14:sldId id="770"/>
            <p14:sldId id="771"/>
            <p14:sldId id="769"/>
            <p14:sldId id="732"/>
            <p14:sldId id="733"/>
            <p14:sldId id="734"/>
            <p14:sldId id="736"/>
            <p14:sldId id="737"/>
            <p14:sldId id="738"/>
            <p14:sldId id="739"/>
            <p14:sldId id="740"/>
            <p14:sldId id="741"/>
            <p14:sldId id="743"/>
            <p14:sldId id="742"/>
            <p14:sldId id="744"/>
            <p14:sldId id="745"/>
            <p14:sldId id="746"/>
            <p14:sldId id="748"/>
            <p14:sldId id="747"/>
            <p14:sldId id="754"/>
            <p14:sldId id="749"/>
            <p14:sldId id="750"/>
            <p14:sldId id="751"/>
            <p14:sldId id="752"/>
            <p14:sldId id="753"/>
            <p14:sldId id="755"/>
            <p14:sldId id="756"/>
            <p14:sldId id="757"/>
            <p14:sldId id="758"/>
            <p14:sldId id="759"/>
            <p14:sldId id="760"/>
            <p14:sldId id="767"/>
            <p14:sldId id="768"/>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6" autoAdjust="0"/>
    <p:restoredTop sz="93257" autoAdjust="0"/>
  </p:normalViewPr>
  <p:slideViewPr>
    <p:cSldViewPr snapToGrid="0">
      <p:cViewPr varScale="1">
        <p:scale>
          <a:sx n="58" d="100"/>
          <a:sy n="58" d="100"/>
        </p:scale>
        <p:origin x="988"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4433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5701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432DE-A319-5424-D665-9614E6430A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AA96EB-1193-0B1E-F1E5-8384EE9C9E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7C76E-03BB-BCED-AF8A-84B51AE48C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CE2F8D-E9ED-3DC3-EF3E-6F044C82E61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857364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F76EB-5430-8C70-E119-9AC686B18B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EC0B56-935D-E681-CB39-0D1F381CEE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2A6AAB-1EC2-C829-18C0-6F03699D34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81AB85-4E96-AA7C-F365-680C01BC9CD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2505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6.xml"/><Relationship Id="rId6" Type="http://schemas.openxmlformats.org/officeDocument/2006/relationships/image" Target="../media/image9.jpeg"/><Relationship Id="rId5" Type="http://schemas.openxmlformats.org/officeDocument/2006/relationships/image" Target="../media/image8.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video" Target="../media/media1.mp4"/><Relationship Id="rId7" Type="http://schemas.openxmlformats.org/officeDocument/2006/relationships/image" Target="../media/image10.png"/><Relationship Id="rId2" Type="http://schemas.microsoft.com/office/2007/relationships/media" Target="../media/media1.mp4"/><Relationship Id="rId1" Type="http://schemas.openxmlformats.org/officeDocument/2006/relationships/themeOverride" Target="../theme/themeOverride8.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12.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13.jpe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14.emf"/><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5.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3.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hyperlink" Target="https://www.canva.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17.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slideLayout" Target="../slideLayouts/slideLayout13.xml"/><Relationship Id="rId1" Type="http://schemas.openxmlformats.org/officeDocument/2006/relationships/themeOverride" Target="../theme/themeOverride15.xml"/><Relationship Id="rId6" Type="http://schemas.openxmlformats.org/officeDocument/2006/relationships/image" Target="../media/image4.png"/><Relationship Id="rId5" Type="http://schemas.openxmlformats.org/officeDocument/2006/relationships/hyperlink" Target="https://ngalarabiya.com/video" TargetMode="External"/><Relationship Id="rId4" Type="http://schemas.openxmlformats.org/officeDocument/2006/relationships/hyperlink" Target="https://blog.hubspot.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6.xml"/><Relationship Id="rId5" Type="http://schemas.openxmlformats.org/officeDocument/2006/relationships/image" Target="../media/image19.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20.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21.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9.xml"/><Relationship Id="rId6" Type="http://schemas.openxmlformats.org/officeDocument/2006/relationships/image" Target="../media/image4.png"/><Relationship Id="rId5" Type="http://schemas.openxmlformats.org/officeDocument/2006/relationships/hyperlink" Target="https://www.hootsuite.com/" TargetMode="External"/><Relationship Id="rId4" Type="http://schemas.openxmlformats.org/officeDocument/2006/relationships/hyperlink" Target="https://www.zoho.com/social/"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22.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23.jp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4.png"/><Relationship Id="rId4" Type="http://schemas.openxmlformats.org/officeDocument/2006/relationships/hyperlink" Target="https://www.washingtonpost.com/news/ask-the-post/wp/2013/06/13/commenters-heres-what-you-need-to-know-about-the-paywall/"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3.xml"/><Relationship Id="rId6" Type="http://schemas.openxmlformats.org/officeDocument/2006/relationships/image" Target="../media/image24.png"/><Relationship Id="rId5" Type="http://schemas.openxmlformats.org/officeDocument/2006/relationships/image" Target="../media/image4.png"/><Relationship Id="rId4" Type="http://schemas.openxmlformats.org/officeDocument/2006/relationships/hyperlink" Target="https://medium.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4.xml"/><Relationship Id="rId6" Type="http://schemas.openxmlformats.org/officeDocument/2006/relationships/image" Target="../media/image25.png"/><Relationship Id="rId5" Type="http://schemas.openxmlformats.org/officeDocument/2006/relationships/image" Target="../media/image4.png"/><Relationship Id="rId4" Type="http://schemas.openxmlformats.org/officeDocument/2006/relationships/hyperlink" Target="https://www.spotify.com/eg-ar/fre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26.jpe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7.xml"/><Relationship Id="rId6" Type="http://schemas.openxmlformats.org/officeDocument/2006/relationships/image" Target="../media/image27.jpg"/><Relationship Id="rId5" Type="http://schemas.openxmlformats.org/officeDocument/2006/relationships/image" Target="../media/image4.png"/><Relationship Id="rId4" Type="http://schemas.openxmlformats.org/officeDocument/2006/relationships/hyperlink" Target="https://www.forbesmiddleeast.com/ar/lists/the-middle-easts-fintech-50/?utm_source=chatgpt.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8.xml"/><Relationship Id="rId5" Type="http://schemas.openxmlformats.org/officeDocument/2006/relationships/image" Target="../media/image28.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9.xml"/><Relationship Id="rId5" Type="http://schemas.openxmlformats.org/officeDocument/2006/relationships/image" Target="../media/image29.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0.xml"/><Relationship Id="rId5" Type="http://schemas.openxmlformats.org/officeDocument/2006/relationships/image" Target="../media/image30.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1.xml"/><Relationship Id="rId5" Type="http://schemas.openxmlformats.org/officeDocument/2006/relationships/image" Target="../media/image31.jp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2.xml"/><Relationship Id="rId6" Type="http://schemas.openxmlformats.org/officeDocument/2006/relationships/image" Target="../media/image32.jpeg"/><Relationship Id="rId5" Type="http://schemas.openxmlformats.org/officeDocument/2006/relationships/image" Target="../media/image4.png"/><Relationship Id="rId4" Type="http://schemas.openxmlformats.org/officeDocument/2006/relationships/hyperlink" Target="https://www.natgeotv.com/ae"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3.xml"/><Relationship Id="rId6" Type="http://schemas.openxmlformats.org/officeDocument/2006/relationships/image" Target="../media/image33.jpg"/><Relationship Id="rId5" Type="http://schemas.openxmlformats.org/officeDocument/2006/relationships/image" Target="../media/image4.png"/><Relationship Id="rId4" Type="http://schemas.openxmlformats.org/officeDocument/2006/relationships/hyperlink" Target="https://www.masterclass.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4.xml"/><Relationship Id="rId6" Type="http://schemas.openxmlformats.org/officeDocument/2006/relationships/image" Target="../media/image34.png"/><Relationship Id="rId5" Type="http://schemas.openxmlformats.org/officeDocument/2006/relationships/image" Target="../media/image4.png"/><Relationship Id="rId4" Type="http://schemas.openxmlformats.org/officeDocument/2006/relationships/hyperlink" Target="https://analytics.moz.com/pro"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5.xml"/><Relationship Id="rId5" Type="http://schemas.openxmlformats.org/officeDocument/2006/relationships/image" Target="../media/image35.jp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6.xml"/><Relationship Id="rId5" Type="http://schemas.openxmlformats.org/officeDocument/2006/relationships/image" Target="../media/image36.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7.xml"/><Relationship Id="rId5" Type="http://schemas.openxmlformats.org/officeDocument/2006/relationships/image" Target="../media/image37.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8.xml"/><Relationship Id="rId5" Type="http://schemas.openxmlformats.org/officeDocument/2006/relationships/image" Target="../media/image38.jp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hemeOverride" Target="../theme/themeOverride39.xml"/><Relationship Id="rId6" Type="http://schemas.openxmlformats.org/officeDocument/2006/relationships/image" Target="../media/image39.png"/><Relationship Id="rId5" Type="http://schemas.openxmlformats.org/officeDocument/2006/relationships/image" Target="../media/image4.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hemeOverride" Target="../theme/themeOverride40.xml"/><Relationship Id="rId6" Type="http://schemas.openxmlformats.org/officeDocument/2006/relationships/image" Target="../media/image40.jpg"/><Relationship Id="rId5" Type="http://schemas.openxmlformats.org/officeDocument/2006/relationships/image" Target="../media/image4.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hemeOverride" Target="../theme/themeOverride41.xml"/><Relationship Id="rId6" Type="http://schemas.openxmlformats.org/officeDocument/2006/relationships/image" Target="../media/image41.jpeg"/><Relationship Id="rId5" Type="http://schemas.openxmlformats.org/officeDocument/2006/relationships/image" Target="../media/image4.png"/><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42.xml"/><Relationship Id="rId6" Type="http://schemas.openxmlformats.org/officeDocument/2006/relationships/image" Target="../media/image42.png"/><Relationship Id="rId5" Type="http://schemas.openxmlformats.org/officeDocument/2006/relationships/image" Target="../media/image4.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34689" y="5650640"/>
            <a:ext cx="4852865" cy="835485"/>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الثامنة</a:t>
            </a:r>
          </a:p>
          <a:p>
            <a:pPr algn="ctr" rtl="1">
              <a:lnSpc>
                <a:spcPct val="150000"/>
              </a:lnSpc>
            </a:pPr>
            <a:r>
              <a:rPr lang="ar-EG" sz="1600" b="1" dirty="0">
                <a:solidFill>
                  <a:schemeClr val="bg1">
                    <a:lumMod val="95000"/>
                  </a:schemeClr>
                </a:solidFill>
                <a:latin typeface="Alexandria" charset="0"/>
                <a:cs typeface="Alexandria" charset="0"/>
              </a:rPr>
              <a:t>اقتصاد صناعة المحتوى الرقمي</a:t>
            </a:r>
            <a:endParaRPr lang="en-US" sz="14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353660" y="2959665"/>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208584" y="2999309"/>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مفهوم المحتوى الرقمي وأنواعه</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208584" y="4661671"/>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استراتيجيات تحقيق العائد من المحتوى الرقمي</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217758" y="5541547"/>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تحديات صناعة المحتوى الرقمي في العصر الحديث</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
        <p:nvSpPr>
          <p:cNvPr id="4" name="Rectangle 3">
            <a:extLst>
              <a:ext uri="{FF2B5EF4-FFF2-40B4-BE49-F238E27FC236}">
                <a16:creationId xmlns:a16="http://schemas.microsoft.com/office/drawing/2014/main" id="{56218D10-F568-8409-DF0A-0E12CB914B7D}"/>
              </a:ext>
            </a:extLst>
          </p:cNvPr>
          <p:cNvSpPr/>
          <p:nvPr/>
        </p:nvSpPr>
        <p:spPr>
          <a:xfrm>
            <a:off x="5217758" y="3779890"/>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دورة حياة المحتوى الرقمي</a:t>
            </a:r>
            <a:endParaRPr lang="en-US" sz="16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9087949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03447" y="2239362"/>
            <a:ext cx="6180544"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إنشاء المحتوى الرقمي </a:t>
            </a:r>
          </a:p>
          <a:p>
            <a:pPr lvl="1" algn="just" rtl="1">
              <a:lnSpc>
                <a:spcPct val="200000"/>
              </a:lnSpc>
            </a:pPr>
            <a:r>
              <a:rPr lang="ar-EG" dirty="0">
                <a:latin typeface="Alexandria Light" pitchFamily="2" charset="-78"/>
                <a:cs typeface="Alexandria Light" pitchFamily="2" charset="-78"/>
              </a:rPr>
              <a:t>هو عملية إنتاج مواد إعلامية يتم نشرها وتوزيعها عبر المنصات الرقمية. يمكن أن تكون هذه المواد في صورة نصوص مكتوبة أو صور أو فيديوهات أو تسجيلات صوتية أو أشكالاً أخرى مثل الرسوم التوضيحية والجرافيك. الهدف من هذا المحتوى هو نقل رسالة محددة للجمهور المستهدف بطريقة جذابة وفعّالة.</a:t>
            </a: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ACC6EDD-7BB0-E015-0309-34748D6BAC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250" y="3060021"/>
            <a:ext cx="5163286" cy="2891440"/>
          </a:xfrm>
          <a:prstGeom prst="rect">
            <a:avLst/>
          </a:prstGeom>
        </p:spPr>
      </p:pic>
    </p:spTree>
    <p:extLst>
      <p:ext uri="{BB962C8B-B14F-4D97-AF65-F5344CB8AC3E}">
        <p14:creationId xmlns:p14="http://schemas.microsoft.com/office/powerpoint/2010/main" val="28692198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6FEDE76-2447-E837-1705-27686CD53E2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014630F-B60F-6B07-AC73-492F70FCA53C}"/>
              </a:ext>
            </a:extLst>
          </p:cNvPr>
          <p:cNvSpPr txBox="1"/>
          <p:nvPr/>
        </p:nvSpPr>
        <p:spPr>
          <a:xfrm>
            <a:off x="2252214"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77CEF063-069E-1587-E2E1-91010B70F3B1}"/>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61743FA-A59E-59FF-6EFE-5A19DA151615}"/>
              </a:ext>
            </a:extLst>
          </p:cNvPr>
          <p:cNvSpPr txBox="1"/>
          <p:nvPr/>
        </p:nvSpPr>
        <p:spPr>
          <a:xfrm>
            <a:off x="2173574" y="1837748"/>
            <a:ext cx="9509885"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4- أهمية إنشاء المحتوى الرقمي في العصر الحديث. </a:t>
            </a:r>
          </a:p>
          <a:p>
            <a:pPr marL="742950" lvl="1" indent="-285750" algn="just" rtl="1">
              <a:lnSpc>
                <a:spcPct val="200000"/>
              </a:lnSpc>
              <a:buFontTx/>
              <a:buChar char="-"/>
            </a:pPr>
            <a:r>
              <a:rPr lang="ar-EG" dirty="0">
                <a:latin typeface="Alexandria" pitchFamily="2" charset="-78"/>
                <a:cs typeface="Alexandria" pitchFamily="2" charset="-78"/>
              </a:rPr>
              <a:t>زيادة الوعي بالعلامة التجارية وتعزيز الفهم حول طبيعة نشاطك</a:t>
            </a:r>
            <a:r>
              <a:rPr lang="ar-EG" b="1" dirty="0">
                <a:solidFill>
                  <a:srgbClr val="FF0000"/>
                </a:solidFill>
                <a:latin typeface="Alexandria" pitchFamily="2" charset="-78"/>
                <a:cs typeface="Alexandria" pitchFamily="2" charset="-78"/>
              </a:rPr>
              <a:t>.</a:t>
            </a:r>
          </a:p>
          <a:p>
            <a:pPr marL="742950" lvl="1" indent="-285750" algn="just" rtl="1">
              <a:lnSpc>
                <a:spcPct val="200000"/>
              </a:lnSpc>
              <a:buFontTx/>
              <a:buChar char="-"/>
            </a:pPr>
            <a:r>
              <a:rPr lang="ar-EG" dirty="0">
                <a:latin typeface="Alexandria" pitchFamily="2" charset="-78"/>
                <a:cs typeface="Alexandria" pitchFamily="2" charset="-78"/>
              </a:rPr>
              <a:t>توليد عملاء محتملين جدد والحفاظ على العملاء المحتملين.</a:t>
            </a:r>
          </a:p>
          <a:p>
            <a:pPr marL="285750" indent="-285750" algn="just" rtl="1">
              <a:lnSpc>
                <a:spcPct val="200000"/>
              </a:lnSpc>
              <a:buFontTx/>
              <a:buChar char="-"/>
            </a:pPr>
            <a:r>
              <a:rPr lang="ar-EG" dirty="0">
                <a:latin typeface="Alexandria" pitchFamily="2" charset="-78"/>
                <a:cs typeface="Alexandria" pitchFamily="2" charset="-78"/>
              </a:rPr>
              <a:t>زيادة معدل التفاعل ومشاركة المحتوى.</a:t>
            </a:r>
          </a:p>
          <a:p>
            <a:pPr marL="285750" indent="-285750" algn="just" rtl="1">
              <a:lnSpc>
                <a:spcPct val="200000"/>
              </a:lnSpc>
              <a:buFontTx/>
              <a:buChar char="-"/>
            </a:pPr>
            <a:r>
              <a:rPr lang="ar-EG" dirty="0">
                <a:latin typeface="Alexandria" pitchFamily="2" charset="-78"/>
                <a:cs typeface="Alexandria" pitchFamily="2" charset="-78"/>
              </a:rPr>
              <a:t>تجنيد المدافعين عن العلامة التجارية</a:t>
            </a:r>
          </a:p>
          <a:p>
            <a:pPr marL="285750" indent="-285750" algn="just" rtl="1">
              <a:lnSpc>
                <a:spcPct val="200000"/>
              </a:lnSpc>
              <a:buFontTx/>
              <a:buChar char="-"/>
            </a:pPr>
            <a:r>
              <a:rPr lang="ar-EG" dirty="0">
                <a:latin typeface="Alexandria" pitchFamily="2" charset="-78"/>
                <a:cs typeface="Alexandria" pitchFamily="2" charset="-78"/>
              </a:rPr>
              <a:t>رفع فرص المبيعات ومعدلات التحويل </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08E800FE-4869-BA01-AC96-DC518BFE73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77203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7"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93214" y="1574586"/>
            <a:ext cx="11190777" cy="3334887"/>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4- أهمية إنشاء المحتوى الرقمي في العصر الحديث. </a:t>
            </a:r>
          </a:p>
          <a:p>
            <a:pPr lvl="1" algn="just" rtl="1">
              <a:lnSpc>
                <a:spcPct val="200000"/>
              </a:lnSpc>
            </a:pPr>
            <a:r>
              <a:rPr lang="ar-EG" b="1" dirty="0">
                <a:latin typeface="Alexandria" pitchFamily="2" charset="-78"/>
                <a:cs typeface="Alexandria" pitchFamily="2" charset="-78"/>
              </a:rPr>
              <a:t>-</a:t>
            </a:r>
            <a:r>
              <a:rPr lang="ar-EG" b="1" dirty="0">
                <a:solidFill>
                  <a:srgbClr val="FF0000"/>
                </a:solidFill>
                <a:latin typeface="Alexandria" pitchFamily="2" charset="-78"/>
                <a:cs typeface="Alexandria" pitchFamily="2" charset="-78"/>
              </a:rPr>
              <a:t> </a:t>
            </a:r>
            <a:r>
              <a:rPr lang="ar-EG" dirty="0">
                <a:latin typeface="Alexandria" pitchFamily="2" charset="-78"/>
                <a:cs typeface="Alexandria" pitchFamily="2" charset="-78"/>
              </a:rPr>
              <a:t>يساعد الشركات والأفراد على الوصول إلى جمهور أكبر بفضل الانتشار الواسع للإنترنت.</a:t>
            </a:r>
          </a:p>
          <a:p>
            <a:pPr algn="just" rtl="1">
              <a:lnSpc>
                <a:spcPct val="200000"/>
              </a:lnSpc>
            </a:pPr>
            <a:r>
              <a:rPr lang="ar-EG" dirty="0">
                <a:latin typeface="Alexandria" pitchFamily="2" charset="-78"/>
                <a:cs typeface="Alexandria" pitchFamily="2" charset="-78"/>
              </a:rPr>
              <a:t>       -  يُمكّن العلامات التجارية من بناء علاقة طويلة الأمد مع الجمهور من خلال تقديم محتوى مفيد وممتع.</a:t>
            </a:r>
          </a:p>
          <a:p>
            <a:pPr algn="just" rtl="1">
              <a:lnSpc>
                <a:spcPct val="200000"/>
              </a:lnSpc>
            </a:pPr>
            <a:r>
              <a:rPr lang="ar-EG" dirty="0">
                <a:latin typeface="Alexandria" pitchFamily="2" charset="-78"/>
                <a:cs typeface="Alexandria" pitchFamily="2" charset="-78"/>
              </a:rPr>
              <a:t>      -يعتبر أساسياً في استراتيجيات التسويق الرقمي مثل تحسين محركات البحث (</a:t>
            </a:r>
            <a:r>
              <a:rPr lang="en-US" dirty="0">
                <a:latin typeface="Alexandria" pitchFamily="2" charset="-78"/>
                <a:cs typeface="Alexandria" pitchFamily="2" charset="-78"/>
              </a:rPr>
              <a:t>SEO) </a:t>
            </a:r>
            <a:r>
              <a:rPr lang="ar-EG" dirty="0">
                <a:latin typeface="Alexandria" pitchFamily="2" charset="-78"/>
                <a:cs typeface="Alexandria" pitchFamily="2" charset="-78"/>
              </a:rPr>
              <a:t>والتسويق عبر وسائل التواصل الاجتماعي.</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E786A13-6BA1-9B5D-1AFC-D132CC5878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25517" y="4068058"/>
            <a:ext cx="6959333" cy="2430711"/>
          </a:xfrm>
          <a:prstGeom prst="rect">
            <a:avLst/>
          </a:prstGeom>
        </p:spPr>
      </p:pic>
    </p:spTree>
    <p:extLst>
      <p:ext uri="{BB962C8B-B14F-4D97-AF65-F5344CB8AC3E}">
        <p14:creationId xmlns:p14="http://schemas.microsoft.com/office/powerpoint/2010/main" val="39575568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686F9B3-6C27-2B5E-C8E9-0649016C01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07AFA61-62EE-E019-3284-CA13AE9BF96A}"/>
              </a:ext>
            </a:extLst>
          </p:cNvPr>
          <p:cNvSpPr txBox="1"/>
          <p:nvPr/>
        </p:nvSpPr>
        <p:spPr>
          <a:xfrm>
            <a:off x="2000092" y="114509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2C7F7FC5-0F7C-FC71-A4D8-684813F2819C}"/>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902F2C-0567-CA55-F08B-934E0A4FAF36}"/>
              </a:ext>
            </a:extLst>
          </p:cNvPr>
          <p:cNvSpPr txBox="1"/>
          <p:nvPr/>
        </p:nvSpPr>
        <p:spPr>
          <a:xfrm>
            <a:off x="826265" y="1955713"/>
            <a:ext cx="11016868" cy="3334824"/>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الفرق بين التسويق بالمحتوى الرقمي والمحتوى الرقمي البيعي</a:t>
            </a:r>
          </a:p>
          <a:p>
            <a:pPr marL="800100" lvl="1" indent="-342900" algn="just" rtl="1">
              <a:lnSpc>
                <a:spcPct val="200000"/>
              </a:lnSpc>
              <a:buAutoNum type="arabic1Minus"/>
            </a:pPr>
            <a:r>
              <a:rPr lang="ar-EG" b="1" dirty="0">
                <a:solidFill>
                  <a:srgbClr val="00B0F0"/>
                </a:solidFill>
                <a:latin typeface="Alexandria" pitchFamily="2" charset="-78"/>
                <a:cs typeface="Alexandria" pitchFamily="2" charset="-78"/>
              </a:rPr>
              <a:t>التسويق بالمحتوى الرقمي</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يمكن أن يكون مقالا طويلًا على موقع مخصص لخدمة أو منتج، أو منشور مكتوب على منصة التواصل الاجتماعي، ويشمل معلومات قيمة للعملاء، بالإضاءة إلى مقاطع فيدو أو صورة، ويهدف بشكل أساسي إلى توفير معلومات مفيدة وتقديم حلول فعالة لمشاكل العملاء، وليس مجرد بيع المنتج أو الخدمة بشكل مباشر، وعلى المدى البعيد يهدف إلى زيادة المبيعات وبناء علاقة ولاء مع العملاء</a:t>
            </a:r>
          </a:p>
        </p:txBody>
      </p:sp>
      <p:pic>
        <p:nvPicPr>
          <p:cNvPr id="7" name="Graphic 21">
            <a:extLst>
              <a:ext uri="{FF2B5EF4-FFF2-40B4-BE49-F238E27FC236}">
                <a16:creationId xmlns:a16="http://schemas.microsoft.com/office/drawing/2014/main" id="{F377E9CC-5F6E-B047-AE9E-004A9B0B97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37841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14B7531-3C86-FBA7-F9C3-4BE073485A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2B3739E-A81C-8386-7AD3-D1CCD632C6C6}"/>
              </a:ext>
            </a:extLst>
          </p:cNvPr>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E7E11D99-DF28-CC41-4721-D071450C4876}"/>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CCC684B-85D9-57CD-37F5-10E01B148EB4}"/>
              </a:ext>
            </a:extLst>
          </p:cNvPr>
          <p:cNvSpPr txBox="1"/>
          <p:nvPr/>
        </p:nvSpPr>
        <p:spPr>
          <a:xfrm>
            <a:off x="967123" y="1430561"/>
            <a:ext cx="11016868" cy="2226828"/>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الفرق بين التسويق بالمحتوى الرقمي والمحتوى الرقمي البيعي</a:t>
            </a:r>
          </a:p>
          <a:p>
            <a:pPr marL="800100" lvl="1" indent="-342900" algn="just" rtl="1">
              <a:lnSpc>
                <a:spcPct val="200000"/>
              </a:lnSpc>
              <a:buAutoNum type="arabic1Minus"/>
            </a:pPr>
            <a:r>
              <a:rPr lang="ar-EG" b="1" dirty="0">
                <a:solidFill>
                  <a:srgbClr val="00B0F0"/>
                </a:solidFill>
                <a:latin typeface="Alexandria" pitchFamily="2" charset="-78"/>
                <a:cs typeface="Alexandria" pitchFamily="2" charset="-78"/>
              </a:rPr>
              <a:t>التسويق بالمحتوى الرقمي</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مثال على التسويق بالمحتوى الرقمي </a:t>
            </a:r>
          </a:p>
          <a:p>
            <a:pPr lvl="1" algn="just" rtl="1">
              <a:lnSpc>
                <a:spcPct val="200000"/>
              </a:lnSpc>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0EDB07C7-B2D0-D0A4-DD68-3D0E4BA561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7">
            <a:extLst>
              <a:ext uri="{FF2B5EF4-FFF2-40B4-BE49-F238E27FC236}">
                <a16:creationId xmlns:a16="http://schemas.microsoft.com/office/drawing/2014/main" id="{8569AD3D-B003-28F0-F681-DFC6C26BE35D}"/>
              </a:ext>
            </a:extLst>
          </p:cNvPr>
          <p:cNvPicPr>
            <a:picLocks noChangeAspect="1"/>
          </p:cNvPicPr>
          <p:nvPr/>
        </p:nvPicPr>
        <p:blipFill>
          <a:blip r:embed="rId5" cstate="print">
            <a:extLst>
              <a:ext uri="{28A0092B-C50C-407E-A947-70E740481C1C}">
                <a14:useLocalDpi xmlns:a14="http://schemas.microsoft.com/office/drawing/2010/main" val="0"/>
              </a:ext>
            </a:extLst>
          </a:blip>
          <a:srcRect t="4462" b="4462"/>
          <a:stretch>
            <a:fillRect/>
          </a:stretch>
        </p:blipFill>
        <p:spPr>
          <a:xfrm>
            <a:off x="1141948" y="3150301"/>
            <a:ext cx="3775715" cy="3438736"/>
          </a:xfrm>
          <a:prstGeom prst="rect">
            <a:avLst/>
          </a:prstGeom>
        </p:spPr>
      </p:pic>
      <p:pic>
        <p:nvPicPr>
          <p:cNvPr id="4" name="Content Placeholder 5">
            <a:extLst>
              <a:ext uri="{FF2B5EF4-FFF2-40B4-BE49-F238E27FC236}">
                <a16:creationId xmlns:a16="http://schemas.microsoft.com/office/drawing/2014/main" id="{B1701FED-EC16-6213-176A-E3BEF395A9F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90992" y="3150301"/>
            <a:ext cx="3775715" cy="3460030"/>
          </a:xfrm>
          <a:prstGeom prst="rect">
            <a:avLst/>
          </a:prstGeom>
        </p:spPr>
      </p:pic>
    </p:spTree>
    <p:extLst>
      <p:ext uri="{BB962C8B-B14F-4D97-AF65-F5344CB8AC3E}">
        <p14:creationId xmlns:p14="http://schemas.microsoft.com/office/powerpoint/2010/main" val="37139909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A44096D-CCEC-112C-8DCD-3B9D576F48F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4501129-42D5-C0A2-9409-22D3ABB90F9C}"/>
              </a:ext>
            </a:extLst>
          </p:cNvPr>
          <p:cNvSpPr txBox="1"/>
          <p:nvPr/>
        </p:nvSpPr>
        <p:spPr>
          <a:xfrm>
            <a:off x="1801789" y="97340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201ABFC7-0EFA-C909-5952-04BC62012DCC}"/>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CC803F5-21CD-9FE5-A09D-EB3EB98401B7}"/>
              </a:ext>
            </a:extLst>
          </p:cNvPr>
          <p:cNvSpPr txBox="1"/>
          <p:nvPr/>
        </p:nvSpPr>
        <p:spPr>
          <a:xfrm>
            <a:off x="3312825" y="1955713"/>
            <a:ext cx="8530307" cy="2780826"/>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الفرق بين التسويق بالمحتوى الرقمي والمحتوى الرقمي البيعي</a:t>
            </a:r>
          </a:p>
          <a:p>
            <a:pPr lvl="1" algn="just" rtl="1">
              <a:lnSpc>
                <a:spcPct val="200000"/>
              </a:lnSpc>
            </a:pPr>
            <a:r>
              <a:rPr lang="ar-EG" b="1" dirty="0">
                <a:solidFill>
                  <a:srgbClr val="00B0F0"/>
                </a:solidFill>
                <a:latin typeface="Alexandria" pitchFamily="2" charset="-78"/>
                <a:cs typeface="Alexandria" pitchFamily="2" charset="-78"/>
              </a:rPr>
              <a:t>ب- التسويق بالمحتوى البيعي</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يتم تقديم نصوص قصيرة تروج لمنتج معين مدعومة بمواد ترويجية مثل مقاطع فيديو أو صور إعلانية، بهدف البيع المباشر.</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تركز هذه النصوص على إبراز المزايا التنافسية للمنتج بشكل مباشر ومركز</a:t>
            </a:r>
          </a:p>
        </p:txBody>
      </p:sp>
      <p:pic>
        <p:nvPicPr>
          <p:cNvPr id="7" name="Graphic 21">
            <a:extLst>
              <a:ext uri="{FF2B5EF4-FFF2-40B4-BE49-F238E27FC236}">
                <a16:creationId xmlns:a16="http://schemas.microsoft.com/office/drawing/2014/main" id="{C99D553B-A11E-FBC6-4292-53CD2ACC83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395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1E13679A-7882-1511-E3B6-28324A5A559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4701F90-6C10-4DE1-E92E-AD0FC8BF50CA}"/>
              </a:ext>
            </a:extLst>
          </p:cNvPr>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B8F98940-EA52-486A-2035-5F67FE3C60A4}"/>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ADC74A3-8CC9-1B3C-A555-43527354DD26}"/>
              </a:ext>
            </a:extLst>
          </p:cNvPr>
          <p:cNvSpPr txBox="1"/>
          <p:nvPr/>
        </p:nvSpPr>
        <p:spPr>
          <a:xfrm>
            <a:off x="877403" y="1663170"/>
            <a:ext cx="11016868" cy="2226828"/>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الفرق بين التسويق بالمحتوى الرقمي والمحتوى الرقمي البيعي</a:t>
            </a:r>
          </a:p>
          <a:p>
            <a:pPr marL="800100" lvl="1" indent="-342900" algn="just" rtl="1">
              <a:lnSpc>
                <a:spcPct val="200000"/>
              </a:lnSpc>
              <a:buAutoNum type="arabic1Minus"/>
            </a:pPr>
            <a:r>
              <a:rPr lang="ar-EG" b="1" dirty="0">
                <a:solidFill>
                  <a:srgbClr val="00B0F0"/>
                </a:solidFill>
                <a:latin typeface="Alexandria" pitchFamily="2" charset="-78"/>
                <a:cs typeface="Alexandria" pitchFamily="2" charset="-78"/>
              </a:rPr>
              <a:t>التسويق بالمحتوى البيعي</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مثال على التسويق بالمحتوى البيعي </a:t>
            </a:r>
          </a:p>
          <a:p>
            <a:pPr lvl="1" algn="just" rtl="1">
              <a:lnSpc>
                <a:spcPct val="200000"/>
              </a:lnSpc>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2B9C6824-4F22-5512-9DA5-C228017B0F1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بكالوريوس التسويق الرقمي">
            <a:hlinkClick r:id="" action="ppaction://media"/>
            <a:extLst>
              <a:ext uri="{FF2B5EF4-FFF2-40B4-BE49-F238E27FC236}">
                <a16:creationId xmlns:a16="http://schemas.microsoft.com/office/drawing/2014/main" id="{F4E06FC0-4B78-12BE-DFDA-8716E5D955E3}"/>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6858025" y="3610442"/>
            <a:ext cx="4599306" cy="2603614"/>
          </a:xfrm>
          <a:prstGeom prst="rect">
            <a:avLst/>
          </a:prstGeom>
        </p:spPr>
      </p:pic>
      <p:pic>
        <p:nvPicPr>
          <p:cNvPr id="8" name="Picture Placeholder 6">
            <a:extLst>
              <a:ext uri="{FF2B5EF4-FFF2-40B4-BE49-F238E27FC236}">
                <a16:creationId xmlns:a16="http://schemas.microsoft.com/office/drawing/2014/main" id="{C24C1959-39C6-CE03-0E65-0A6F02D85BDB}"/>
              </a:ext>
            </a:extLst>
          </p:cNvPr>
          <p:cNvPicPr>
            <a:picLocks noChangeAspect="1"/>
          </p:cNvPicPr>
          <p:nvPr/>
        </p:nvPicPr>
        <p:blipFill>
          <a:blip r:embed="rId8">
            <a:extLst>
              <a:ext uri="{28A0092B-C50C-407E-A947-70E740481C1C}">
                <a14:useLocalDpi xmlns:a14="http://schemas.microsoft.com/office/drawing/2010/main" val="0"/>
              </a:ext>
            </a:extLst>
          </a:blip>
          <a:srcRect t="3086" b="3086"/>
          <a:stretch>
            <a:fillRect/>
          </a:stretch>
        </p:blipFill>
        <p:spPr>
          <a:xfrm>
            <a:off x="965538" y="3013022"/>
            <a:ext cx="3671899" cy="3445239"/>
          </a:xfrm>
          <a:prstGeom prst="rect">
            <a:avLst/>
          </a:prstGeom>
        </p:spPr>
      </p:pic>
    </p:spTree>
    <p:extLst>
      <p:ext uri="{BB962C8B-B14F-4D97-AF65-F5344CB8AC3E}">
        <p14:creationId xmlns:p14="http://schemas.microsoft.com/office/powerpoint/2010/main" val="41866475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04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37774" y="1084448"/>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066675" y="1648652"/>
            <a:ext cx="6917316" cy="4996817"/>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أنواع المحتوى التسويقي الرقمي </a:t>
            </a:r>
          </a:p>
          <a:p>
            <a:pPr marL="800100" lvl="1" indent="-342900" algn="just" rtl="1">
              <a:lnSpc>
                <a:spcPct val="200000"/>
              </a:lnSpc>
              <a:buAutoNum type="arabic1Minus"/>
            </a:pPr>
            <a:r>
              <a:rPr lang="ar-EG" b="1" dirty="0">
                <a:solidFill>
                  <a:srgbClr val="00B0F0"/>
                </a:solidFill>
                <a:latin typeface="Alexandria" pitchFamily="2" charset="-78"/>
                <a:cs typeface="Alexandria" pitchFamily="2" charset="-78"/>
              </a:rPr>
              <a:t>المحتوى الموضوعي: </a:t>
            </a:r>
            <a:r>
              <a:rPr lang="ar-EG" dirty="0">
                <a:latin typeface="Alexandria" pitchFamily="2" charset="-78"/>
                <a:cs typeface="Alexandria" pitchFamily="2" charset="-78"/>
              </a:rPr>
              <a:t>المحتوى المتعلق بالأحداث الجارية والموضوعات الشائعة في فترة زمنية محددة، ويهدف هذا النوع إلى استغلال التطورات والاهتمام العام بهذه الموضوعات لجذب الجمهور وزيادة التفاعل، ويتسم بأنه محتوى مؤقت ودورة حياته قصيرة وجدير بالنشر الفوري.</a:t>
            </a:r>
          </a:p>
          <a:p>
            <a:pPr lvl="1" algn="just" rtl="1">
              <a:lnSpc>
                <a:spcPct val="200000"/>
              </a:lnSpc>
            </a:pPr>
            <a:r>
              <a:rPr lang="ar-EG" dirty="0">
                <a:latin typeface="Alexandria" pitchFamily="2" charset="-78"/>
                <a:cs typeface="Alexandria" pitchFamily="2" charset="-78"/>
              </a:rPr>
              <a:t>مثل: المقالات القصيرة عن موضوع حالي، منشور أو تغريدة، فيديو أو صورة أو ميم</a:t>
            </a:r>
          </a:p>
          <a:p>
            <a:pPr lvl="1" algn="just" rtl="1">
              <a:lnSpc>
                <a:spcPct val="200000"/>
              </a:lnSpc>
            </a:pPr>
            <a:endParaRPr lang="ar-EG"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00DF423-D4E6-9932-958F-7A1581BFC1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009" y="2473376"/>
            <a:ext cx="4422098" cy="3706371"/>
          </a:xfrm>
          <a:prstGeom prst="rect">
            <a:avLst/>
          </a:prstGeom>
        </p:spPr>
      </p:pic>
    </p:spTree>
    <p:extLst>
      <p:ext uri="{BB962C8B-B14F-4D97-AF65-F5344CB8AC3E}">
        <p14:creationId xmlns:p14="http://schemas.microsoft.com/office/powerpoint/2010/main" val="39604874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6517E89-80CA-9A41-EE70-601D6ECC70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D3EA3A5-A210-F58A-C3C9-A7D052D24CF7}"/>
              </a:ext>
            </a:extLst>
          </p:cNvPr>
          <p:cNvSpPr txBox="1"/>
          <p:nvPr/>
        </p:nvSpPr>
        <p:spPr>
          <a:xfrm>
            <a:off x="1737774" y="1084448"/>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CA9F7417-6F6D-BE45-32D1-07AFB3D99A36}"/>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A193C4D-5079-10EA-F08A-537C7488C581}"/>
              </a:ext>
            </a:extLst>
          </p:cNvPr>
          <p:cNvSpPr txBox="1"/>
          <p:nvPr/>
        </p:nvSpPr>
        <p:spPr>
          <a:xfrm>
            <a:off x="5066675" y="1648652"/>
            <a:ext cx="6917316" cy="4996817"/>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أنواع المحتوى التسويقي الرقمي </a:t>
            </a:r>
          </a:p>
          <a:p>
            <a:pPr lvl="1" algn="just" rtl="1">
              <a:lnSpc>
                <a:spcPct val="200000"/>
              </a:lnSpc>
            </a:pPr>
            <a:r>
              <a:rPr lang="ar-EG" b="1" dirty="0">
                <a:solidFill>
                  <a:srgbClr val="00B0F0"/>
                </a:solidFill>
                <a:latin typeface="Alexandria" pitchFamily="2" charset="-78"/>
                <a:cs typeface="Alexandria" pitchFamily="2" charset="-78"/>
              </a:rPr>
              <a:t>ب- المحتوى المستدام: </a:t>
            </a:r>
            <a:r>
              <a:rPr lang="ar-EG" dirty="0">
                <a:latin typeface="Alexandria" pitchFamily="2" charset="-78"/>
                <a:cs typeface="Alexandria" pitchFamily="2" charset="-78"/>
              </a:rPr>
              <a:t>محتوى يكون ذو قيمة دائمة ومستدامة عبر الوقت. يركز على الموضوعات التي لا تفقد قيمتها مع الوقت، ويهدف المحتوى المستدام لزيادة القيمة المستدامة للعلامة التجارية وجذب الجمهور لفترة طويلة، ويمكنه جذب المرور والتفاعل لفترة طويلة، ويمكن إعادة استخدامه أكثر من مرة بأشكال مختلفة. يتسم بكونه غير محدد بوقت وذو دورة حياة طويلة.</a:t>
            </a:r>
          </a:p>
          <a:p>
            <a:pPr lvl="1" algn="just" rtl="1">
              <a:lnSpc>
                <a:spcPct val="200000"/>
              </a:lnSpc>
            </a:pPr>
            <a:r>
              <a:rPr lang="ar-EG" dirty="0">
                <a:latin typeface="Alexandria" pitchFamily="2" charset="-78"/>
                <a:cs typeface="Alexandria" pitchFamily="2" charset="-78"/>
              </a:rPr>
              <a:t>مثل: الفيديوهات التعليمية، ومقالات كيفية عمل شيء معين.</a:t>
            </a:r>
          </a:p>
        </p:txBody>
      </p:sp>
      <p:pic>
        <p:nvPicPr>
          <p:cNvPr id="7" name="Graphic 21">
            <a:extLst>
              <a:ext uri="{FF2B5EF4-FFF2-40B4-BE49-F238E27FC236}">
                <a16:creationId xmlns:a16="http://schemas.microsoft.com/office/drawing/2014/main" id="{B5BC43F6-0EA1-4A54-9667-196EF01A8D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C4C6839-2D1D-5AEB-7B4C-0F74E995DC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6484" y="2923083"/>
            <a:ext cx="4009636" cy="2730942"/>
          </a:xfrm>
          <a:prstGeom prst="rect">
            <a:avLst/>
          </a:prstGeom>
        </p:spPr>
      </p:pic>
    </p:spTree>
    <p:extLst>
      <p:ext uri="{BB962C8B-B14F-4D97-AF65-F5344CB8AC3E}">
        <p14:creationId xmlns:p14="http://schemas.microsoft.com/office/powerpoint/2010/main" val="36236086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A8FBE0F-1A38-DCD5-FB6F-6450369D8C7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FD0E97-D534-F6AB-E7B4-EBD81BF28085}"/>
              </a:ext>
            </a:extLst>
          </p:cNvPr>
          <p:cNvSpPr txBox="1"/>
          <p:nvPr/>
        </p:nvSpPr>
        <p:spPr>
          <a:xfrm>
            <a:off x="1737774" y="1084448"/>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مفهوم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EB553055-22C5-EDF9-C469-02986AAD6F50}"/>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D2BDEE8-550E-3A3C-7386-980E6ECBA63F}"/>
              </a:ext>
            </a:extLst>
          </p:cNvPr>
          <p:cNvSpPr txBox="1"/>
          <p:nvPr/>
        </p:nvSpPr>
        <p:spPr>
          <a:xfrm>
            <a:off x="5517035" y="1884731"/>
            <a:ext cx="6477149" cy="388882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أنواع المحتوى التسويقي الرقمي </a:t>
            </a:r>
          </a:p>
          <a:p>
            <a:pPr lvl="1" algn="just" rtl="1">
              <a:lnSpc>
                <a:spcPct val="200000"/>
              </a:lnSpc>
            </a:pPr>
            <a:r>
              <a:rPr lang="ar-EG" b="1" dirty="0">
                <a:solidFill>
                  <a:srgbClr val="00B0F0"/>
                </a:solidFill>
                <a:latin typeface="Alexandria" pitchFamily="2" charset="-78"/>
                <a:cs typeface="Alexandria" pitchFamily="2" charset="-78"/>
              </a:rPr>
              <a:t>ج- المحتوى التسويقي سريع الزوال:</a:t>
            </a:r>
          </a:p>
          <a:p>
            <a:pPr lvl="1" algn="just" rtl="1">
              <a:lnSpc>
                <a:spcPct val="200000"/>
              </a:lnSpc>
            </a:pPr>
            <a:r>
              <a:rPr lang="ar-EG" dirty="0">
                <a:latin typeface="Alexandria" pitchFamily="2" charset="-78"/>
                <a:cs typeface="Alexandria" pitchFamily="2" charset="-78"/>
              </a:rPr>
              <a:t>محتوى تسويقي رقمي لحظي ودورة حياته قصيرة لا تتعدى 24 ساعة.</a:t>
            </a:r>
          </a:p>
          <a:p>
            <a:pPr lvl="1" algn="just" rtl="1">
              <a:lnSpc>
                <a:spcPct val="200000"/>
              </a:lnSpc>
            </a:pPr>
            <a:r>
              <a:rPr lang="ar-EG" dirty="0">
                <a:latin typeface="Alexandria" pitchFamily="2" charset="-78"/>
                <a:cs typeface="Alexandria" pitchFamily="2" charset="-78"/>
              </a:rPr>
              <a:t>لا يقدم معلومات أو إجابات أو حل لمشاكل الجمهور ولكن يمكن استخدامه لمحتوى عروض اليوم الواحد- القصص أو التحديثات الفورية </a:t>
            </a:r>
          </a:p>
        </p:txBody>
      </p:sp>
      <p:pic>
        <p:nvPicPr>
          <p:cNvPr id="7" name="Graphic 21">
            <a:extLst>
              <a:ext uri="{FF2B5EF4-FFF2-40B4-BE49-F238E27FC236}">
                <a16:creationId xmlns:a16="http://schemas.microsoft.com/office/drawing/2014/main" id="{0F3FEFC7-40EF-5CBC-DC1F-C1AA8EF35A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0383C9B-F2CB-0B15-B2DD-24A1A51A5C0E}"/>
              </a:ext>
            </a:extLst>
          </p:cNvPr>
          <p:cNvPicPr>
            <a:picLocks noChangeAspect="1"/>
          </p:cNvPicPr>
          <p:nvPr/>
        </p:nvPicPr>
        <p:blipFill>
          <a:blip r:embed="rId5"/>
          <a:srcRect l="13278" t="8174" r="4099"/>
          <a:stretch/>
        </p:blipFill>
        <p:spPr>
          <a:xfrm>
            <a:off x="389745" y="2178548"/>
            <a:ext cx="5006714" cy="3703478"/>
          </a:xfrm>
          <a:prstGeom prst="rect">
            <a:avLst/>
          </a:prstGeom>
        </p:spPr>
      </p:pic>
    </p:spTree>
    <p:extLst>
      <p:ext uri="{BB962C8B-B14F-4D97-AF65-F5344CB8AC3E}">
        <p14:creationId xmlns:p14="http://schemas.microsoft.com/office/powerpoint/2010/main" val="415495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373340B-D283-FACC-6A3E-2809034A57C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ED96D24-81BE-323C-530A-C5458A1ACA57}"/>
              </a:ext>
            </a:extLst>
          </p:cNvPr>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F9EAD75C-B8E8-74E1-59DF-840243C96E38}"/>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481433E-E85C-A123-866E-1BDE2A411157}"/>
              </a:ext>
            </a:extLst>
          </p:cNvPr>
          <p:cNvSpPr txBox="1"/>
          <p:nvPr/>
        </p:nvSpPr>
        <p:spPr>
          <a:xfrm>
            <a:off x="5803447" y="2239362"/>
            <a:ext cx="6180544" cy="388882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إنشاء المحتوى الرقمي</a:t>
            </a:r>
          </a:p>
          <a:p>
            <a:pPr lvl="1" algn="just" rtl="1">
              <a:lnSpc>
                <a:spcPct val="200000"/>
              </a:lnSpc>
            </a:pPr>
            <a:r>
              <a:rPr lang="ar-EG" b="1" dirty="0">
                <a:solidFill>
                  <a:srgbClr val="FF0000"/>
                </a:solidFill>
                <a:latin typeface="Alexandria" pitchFamily="2" charset="-78"/>
                <a:cs typeface="Alexandria" pitchFamily="2" charset="-78"/>
              </a:rPr>
              <a:t>أ- مراحل إنشاء المحتوى الرقمي</a:t>
            </a:r>
          </a:p>
          <a:p>
            <a:pPr lvl="1" algn="just" rtl="1">
              <a:lnSpc>
                <a:spcPct val="200000"/>
              </a:lnSpc>
            </a:pPr>
            <a:r>
              <a:rPr lang="ar-EG" b="1" dirty="0">
                <a:solidFill>
                  <a:srgbClr val="00B0F0"/>
                </a:solidFill>
                <a:latin typeface="Alexandria" pitchFamily="2" charset="-78"/>
                <a:cs typeface="Alexandria" pitchFamily="2" charset="-78"/>
              </a:rPr>
              <a:t>1- البحث والتخطيط</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تحليل الجمهور المستهدف من خلال تحليل البيانات</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اختيار الموضوع المناسب لاحتياجات الجمهور</a:t>
            </a:r>
          </a:p>
          <a:p>
            <a:pPr marL="742950" lvl="1" indent="-285750" algn="just" rtl="1">
              <a:lnSpc>
                <a:spcPct val="200000"/>
              </a:lnSpc>
              <a:buFontTx/>
              <a:buChar char="-"/>
            </a:pPr>
            <a:r>
              <a:rPr lang="ar-EG" dirty="0">
                <a:solidFill>
                  <a:srgbClr val="0D0D0D"/>
                </a:solidFill>
                <a:latin typeface="Alexandria" pitchFamily="2" charset="-78"/>
                <a:cs typeface="Alexandria" pitchFamily="2" charset="-78"/>
              </a:rPr>
              <a:t>تحديد أهداف المحتوى مثل تحسين التفاعل أو رفع المبيعات أو زيادة الوعي.</a:t>
            </a:r>
            <a:endParaRPr lang="ar-EG" b="0" i="0" dirty="0">
              <a:solidFill>
                <a:srgbClr val="0D0D0D"/>
              </a:solidFill>
              <a:effectLst/>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827150CE-77B1-5B0F-7F8D-B26C503C14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ABE10B7-DD79-8768-FFA2-A9348450C4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6433" y="2497957"/>
            <a:ext cx="4505899" cy="4075790"/>
          </a:xfrm>
          <a:prstGeom prst="rect">
            <a:avLst/>
          </a:prstGeom>
        </p:spPr>
      </p:pic>
    </p:spTree>
    <p:extLst>
      <p:ext uri="{BB962C8B-B14F-4D97-AF65-F5344CB8AC3E}">
        <p14:creationId xmlns:p14="http://schemas.microsoft.com/office/powerpoint/2010/main" val="2570741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63518" y="1993227"/>
            <a:ext cx="6420473"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مراحل إنشاء المحتوى الرقمي</a:t>
            </a:r>
          </a:p>
          <a:p>
            <a:pPr lvl="1" algn="just" rtl="1">
              <a:lnSpc>
                <a:spcPct val="200000"/>
              </a:lnSpc>
            </a:pPr>
            <a:r>
              <a:rPr lang="ar-EG" b="1" dirty="0">
                <a:solidFill>
                  <a:srgbClr val="00B0F0"/>
                </a:solidFill>
                <a:latin typeface="Alexandria" pitchFamily="2" charset="-78"/>
                <a:cs typeface="Alexandria" pitchFamily="2" charset="-78"/>
              </a:rPr>
              <a:t>2- الإنتاج الفعلي</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كتابة النصوص المتسقة مع صوت العلامة التجارية</a:t>
            </a:r>
          </a:p>
          <a:p>
            <a:pPr marL="742950" lvl="1" indent="-285750" algn="just" rtl="1">
              <a:lnSpc>
                <a:spcPct val="200000"/>
              </a:lnSpc>
              <a:buFontTx/>
              <a:buChar char="-"/>
            </a:pPr>
            <a:r>
              <a:rPr lang="ar-EG" dirty="0">
                <a:solidFill>
                  <a:srgbClr val="0D0D0D"/>
                </a:solidFill>
                <a:latin typeface="Alexandria" pitchFamily="2" charset="-78"/>
                <a:cs typeface="Alexandria" pitchFamily="2" charset="-78"/>
              </a:rPr>
              <a:t>التصميم الجرافيكي: يشمل الصور والشعارات والرسوم البيانية باستخدام أدوات مثل </a:t>
            </a:r>
            <a:r>
              <a:rPr lang="en-US" dirty="0" err="1">
                <a:solidFill>
                  <a:srgbClr val="0D0D0D"/>
                </a:solidFill>
                <a:latin typeface="Alexandria" pitchFamily="2" charset="-78"/>
                <a:cs typeface="Alexandria" pitchFamily="2" charset="-78"/>
              </a:rPr>
              <a:t>Canava</a:t>
            </a:r>
            <a:r>
              <a:rPr lang="ar-EG" dirty="0">
                <a:solidFill>
                  <a:srgbClr val="0D0D0D"/>
                </a:solidFill>
                <a:latin typeface="Alexandria" pitchFamily="2" charset="-78"/>
                <a:cs typeface="Alexandria" pitchFamily="2" charset="-78"/>
              </a:rPr>
              <a:t> </a:t>
            </a:r>
            <a:r>
              <a:rPr lang="en-US" dirty="0">
                <a:solidFill>
                  <a:srgbClr val="0D0D0D"/>
                </a:solidFill>
                <a:latin typeface="Alexandria" pitchFamily="2" charset="-78"/>
                <a:cs typeface="Alexandria" pitchFamily="2" charset="-78"/>
                <a:hlinkClick r:id="rId4"/>
              </a:rPr>
              <a:t>https://www.canva.com/</a:t>
            </a:r>
            <a:r>
              <a:rPr lang="ar-EG" dirty="0">
                <a:solidFill>
                  <a:srgbClr val="0D0D0D"/>
                </a:solidFill>
                <a:latin typeface="Alexandria" pitchFamily="2" charset="-78"/>
                <a:cs typeface="Alexandria" pitchFamily="2" charset="-78"/>
              </a:rPr>
              <a:t> </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إنتاج الفيديوهات والمقاطع الصوتية: يتضمن التحرير وإضافة المؤثرات باستخدام برامج مثل </a:t>
            </a:r>
            <a:r>
              <a:rPr lang="en-US" b="0" i="0" dirty="0" err="1">
                <a:solidFill>
                  <a:srgbClr val="0D0D0D"/>
                </a:solidFill>
                <a:effectLst/>
                <a:latin typeface="Alexandria" pitchFamily="2" charset="-78"/>
                <a:cs typeface="Alexandria" pitchFamily="2" charset="-78"/>
              </a:rPr>
              <a:t>Cupcut</a:t>
            </a:r>
            <a:endParaRPr lang="ar-EG" b="0"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1D38294-4A95-3B48-AB5C-D1572239E12D}"/>
              </a:ext>
            </a:extLst>
          </p:cNvPr>
          <p:cNvPicPr>
            <a:picLocks noChangeAspect="1"/>
          </p:cNvPicPr>
          <p:nvPr/>
        </p:nvPicPr>
        <p:blipFill>
          <a:blip r:embed="rId6">
            <a:extLst>
              <a:ext uri="{28A0092B-C50C-407E-A947-70E740481C1C}">
                <a14:useLocalDpi xmlns:a14="http://schemas.microsoft.com/office/drawing/2010/main" val="0"/>
              </a:ext>
            </a:extLst>
          </a:blip>
          <a:srcRect b="12023"/>
          <a:stretch/>
        </p:blipFill>
        <p:spPr>
          <a:xfrm>
            <a:off x="690159" y="2851368"/>
            <a:ext cx="4193984" cy="3240960"/>
          </a:xfrm>
          <a:prstGeom prst="rect">
            <a:avLst/>
          </a:prstGeom>
        </p:spPr>
      </p:pic>
    </p:spTree>
    <p:extLst>
      <p:ext uri="{BB962C8B-B14F-4D97-AF65-F5344CB8AC3E}">
        <p14:creationId xmlns:p14="http://schemas.microsoft.com/office/powerpoint/2010/main" val="26521279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03447" y="1993227"/>
            <a:ext cx="6180544"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مراحل إنشاء المحتوى الرقمي</a:t>
            </a:r>
          </a:p>
          <a:p>
            <a:pPr lvl="1" algn="just" rtl="1">
              <a:lnSpc>
                <a:spcPct val="200000"/>
              </a:lnSpc>
            </a:pPr>
            <a:r>
              <a:rPr lang="ar-EG" b="1" dirty="0">
                <a:solidFill>
                  <a:srgbClr val="00B0F0"/>
                </a:solidFill>
                <a:latin typeface="Alexandria" pitchFamily="2" charset="-78"/>
                <a:cs typeface="Alexandria" pitchFamily="2" charset="-78"/>
              </a:rPr>
              <a:t>3- تحرير وتحسين المحتوى</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مراجعة المحتوى للتأكد من خلوه من الأخطاء.</a:t>
            </a:r>
          </a:p>
          <a:p>
            <a:pPr marL="742950" lvl="1" indent="-285750" algn="just" rtl="1">
              <a:lnSpc>
                <a:spcPct val="200000"/>
              </a:lnSpc>
              <a:buFontTx/>
              <a:buChar char="-"/>
            </a:pPr>
            <a:r>
              <a:rPr lang="ar-EG" dirty="0">
                <a:solidFill>
                  <a:srgbClr val="0D0D0D"/>
                </a:solidFill>
                <a:latin typeface="Alexandria" pitchFamily="2" charset="-78"/>
                <a:cs typeface="Alexandria" pitchFamily="2" charset="-78"/>
              </a:rPr>
              <a:t>تحسين النصوص للتوافق مع محركات البحث </a:t>
            </a:r>
            <a:r>
              <a:rPr lang="en-US" dirty="0">
                <a:solidFill>
                  <a:srgbClr val="0D0D0D"/>
                </a:solidFill>
                <a:latin typeface="Alexandria" pitchFamily="2" charset="-78"/>
                <a:cs typeface="Alexandria" pitchFamily="2" charset="-78"/>
              </a:rPr>
              <a:t>SEO</a:t>
            </a:r>
            <a:r>
              <a:rPr lang="ar-EG" dirty="0">
                <a:solidFill>
                  <a:srgbClr val="0D0D0D"/>
                </a:solidFill>
                <a:latin typeface="Alexandria" pitchFamily="2" charset="-78"/>
                <a:cs typeface="Alexandria" pitchFamily="2" charset="-78"/>
              </a:rPr>
              <a:t> لضمان ظهور المحتوى في نتائج البحث.</a:t>
            </a:r>
          </a:p>
          <a:p>
            <a:pPr marL="742950" lvl="1" indent="-285750" algn="just" rtl="1">
              <a:lnSpc>
                <a:spcPct val="200000"/>
              </a:lnSpc>
              <a:buFontTx/>
              <a:buChar char="-"/>
            </a:pPr>
            <a:r>
              <a:rPr lang="ar-EG" b="0" i="0" dirty="0">
                <a:solidFill>
                  <a:srgbClr val="0D0D0D"/>
                </a:solidFill>
                <a:effectLst/>
                <a:latin typeface="Alexandria" pitchFamily="2" charset="-78"/>
                <a:cs typeface="Alexandria" pitchFamily="2" charset="-78"/>
              </a:rPr>
              <a:t>إنتاج عناصر تفاعلية مثل الروابط والتعليقات لتشجيع الجمه</a:t>
            </a:r>
            <a:r>
              <a:rPr lang="ar-EG" dirty="0">
                <a:solidFill>
                  <a:srgbClr val="0D0D0D"/>
                </a:solidFill>
                <a:latin typeface="Alexandria" pitchFamily="2" charset="-78"/>
                <a:cs typeface="Alexandria" pitchFamily="2" charset="-78"/>
              </a:rPr>
              <a:t>ور على المشاركة.</a:t>
            </a:r>
            <a:endParaRPr lang="ar-EG" b="0"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067F151-FA50-A5A9-0066-33C0A92A17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179" y="2569868"/>
            <a:ext cx="5109474" cy="3472517"/>
          </a:xfrm>
          <a:prstGeom prst="rect">
            <a:avLst/>
          </a:prstGeom>
        </p:spPr>
      </p:pic>
    </p:spTree>
    <p:extLst>
      <p:ext uri="{BB962C8B-B14F-4D97-AF65-F5344CB8AC3E}">
        <p14:creationId xmlns:p14="http://schemas.microsoft.com/office/powerpoint/2010/main" val="11331989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03447" y="1993227"/>
            <a:ext cx="6180544" cy="4996881"/>
          </a:xfrm>
          <a:prstGeom prst="rect">
            <a:avLst/>
          </a:prstGeom>
          <a:noFill/>
        </p:spPr>
        <p:txBody>
          <a:bodyPr wrap="square" rtlCol="0">
            <a:spAutoFit/>
          </a:bodyPr>
          <a:lstStyle/>
          <a:p>
            <a:pPr marL="800100" lvl="1" indent="-342900" algn="just" rtl="1">
              <a:lnSpc>
                <a:spcPct val="200000"/>
              </a:lnSpc>
              <a:buAutoNum type="arabic1Minus" startAt="2"/>
            </a:pPr>
            <a:r>
              <a:rPr lang="ar-EG" b="1" dirty="0">
                <a:solidFill>
                  <a:srgbClr val="FF0000"/>
                </a:solidFill>
                <a:latin typeface="Alexandria" pitchFamily="2" charset="-78"/>
                <a:cs typeface="Alexandria" pitchFamily="2" charset="-78"/>
              </a:rPr>
              <a:t>أمثلة على إنشاء المحتوى الرقمي</a:t>
            </a:r>
          </a:p>
          <a:p>
            <a:pPr lvl="1" algn="just" rtl="1">
              <a:lnSpc>
                <a:spcPct val="200000"/>
              </a:lnSpc>
            </a:pPr>
            <a:r>
              <a:rPr lang="ar-EG" b="1" dirty="0">
                <a:solidFill>
                  <a:schemeClr val="tx1">
                    <a:lumMod val="95000"/>
                    <a:lumOff val="5000"/>
                  </a:schemeClr>
                </a:solidFill>
                <a:latin typeface="Alexandria" pitchFamily="2" charset="-78"/>
                <a:cs typeface="Alexandria" pitchFamily="2" charset="-78"/>
              </a:rPr>
              <a:t>1- المدونات التعليمية: مثل مدونة شركة </a:t>
            </a:r>
            <a:r>
              <a:rPr lang="en-US" b="1" dirty="0">
                <a:solidFill>
                  <a:schemeClr val="tx1">
                    <a:lumMod val="95000"/>
                    <a:lumOff val="5000"/>
                  </a:schemeClr>
                </a:solidFill>
                <a:latin typeface="Alexandria" pitchFamily="2" charset="-78"/>
                <a:cs typeface="Alexandria" pitchFamily="2" charset="-78"/>
              </a:rPr>
              <a:t>HubSpot</a:t>
            </a:r>
            <a:r>
              <a:rPr lang="ar-EG" b="1" dirty="0">
                <a:solidFill>
                  <a:schemeClr val="tx1">
                    <a:lumMod val="95000"/>
                    <a:lumOff val="5000"/>
                  </a:schemeClr>
                </a:solidFill>
                <a:latin typeface="Alexandria" pitchFamily="2" charset="-78"/>
                <a:cs typeface="Alexandria" pitchFamily="2" charset="-78"/>
              </a:rPr>
              <a:t> مصدرا رئيسيًا للمحتوى التعليمي المتعلق بالأسواق وإدارة الأعمال مما يعزز ثقة العملاء بالخدمات التي تقدمها الشركة </a:t>
            </a:r>
            <a:r>
              <a:rPr lang="en-US" b="1" dirty="0">
                <a:solidFill>
                  <a:srgbClr val="FF0000"/>
                </a:solidFill>
                <a:latin typeface="Alexandria" pitchFamily="2" charset="-78"/>
                <a:cs typeface="Alexandria" pitchFamily="2" charset="-78"/>
                <a:hlinkClick r:id="rId4"/>
              </a:rPr>
              <a:t>https://blog.hubspot.com/</a:t>
            </a:r>
            <a:r>
              <a:rPr lang="ar-EG" b="1" dirty="0">
                <a:solidFill>
                  <a:srgbClr val="FF0000"/>
                </a:solidFill>
                <a:latin typeface="Alexandria" pitchFamily="2" charset="-78"/>
                <a:cs typeface="Alexandria" pitchFamily="2" charset="-78"/>
              </a:rPr>
              <a:t> .</a:t>
            </a:r>
          </a:p>
          <a:p>
            <a:pPr lvl="1" algn="just" rtl="1">
              <a:lnSpc>
                <a:spcPct val="200000"/>
              </a:lnSpc>
            </a:pPr>
            <a:r>
              <a:rPr lang="ar-EG" b="1" dirty="0">
                <a:solidFill>
                  <a:schemeClr val="tx1">
                    <a:lumMod val="95000"/>
                    <a:lumOff val="5000"/>
                  </a:schemeClr>
                </a:solidFill>
                <a:latin typeface="Alexandria" pitchFamily="2" charset="-78"/>
                <a:cs typeface="Alexandria" pitchFamily="2" charset="-78"/>
              </a:rPr>
              <a:t>2- المحتوى البصري: مجلة ناشيونال </a:t>
            </a:r>
            <a:r>
              <a:rPr lang="ar-EG" b="1" dirty="0" err="1">
                <a:solidFill>
                  <a:schemeClr val="tx1">
                    <a:lumMod val="95000"/>
                    <a:lumOff val="5000"/>
                  </a:schemeClr>
                </a:solidFill>
                <a:latin typeface="Alexandria" pitchFamily="2" charset="-78"/>
                <a:cs typeface="Alexandria" pitchFamily="2" charset="-78"/>
              </a:rPr>
              <a:t>جيوجرافيك</a:t>
            </a:r>
            <a:r>
              <a:rPr lang="ar-EG" b="1" dirty="0">
                <a:solidFill>
                  <a:schemeClr val="tx1">
                    <a:lumMod val="95000"/>
                    <a:lumOff val="5000"/>
                  </a:schemeClr>
                </a:solidFill>
                <a:latin typeface="Alexandria" pitchFamily="2" charset="-78"/>
                <a:cs typeface="Alexandria" pitchFamily="2" charset="-78"/>
              </a:rPr>
              <a:t> التي تقدم محتوى بصري عبر </a:t>
            </a:r>
            <a:r>
              <a:rPr lang="ar-EG" b="1" dirty="0" err="1">
                <a:solidFill>
                  <a:schemeClr val="tx1">
                    <a:lumMod val="95000"/>
                    <a:lumOff val="5000"/>
                  </a:schemeClr>
                </a:solidFill>
                <a:latin typeface="Alexandria" pitchFamily="2" charset="-78"/>
                <a:cs typeface="Alexandria" pitchFamily="2" charset="-78"/>
              </a:rPr>
              <a:t>فديوهات</a:t>
            </a:r>
            <a:r>
              <a:rPr lang="ar-EG" b="1" dirty="0">
                <a:solidFill>
                  <a:schemeClr val="tx1">
                    <a:lumMod val="95000"/>
                    <a:lumOff val="5000"/>
                  </a:schemeClr>
                </a:solidFill>
                <a:latin typeface="Alexandria" pitchFamily="2" charset="-78"/>
                <a:cs typeface="Alexandria" pitchFamily="2" charset="-78"/>
              </a:rPr>
              <a:t> وصور توثق جمال الطبيعة </a:t>
            </a:r>
            <a:r>
              <a:rPr lang="en-US" b="1" dirty="0">
                <a:solidFill>
                  <a:srgbClr val="FF0000"/>
                </a:solidFill>
                <a:latin typeface="Alexandria" pitchFamily="2" charset="-78"/>
                <a:cs typeface="Alexandria" pitchFamily="2" charset="-78"/>
                <a:hlinkClick r:id="rId5"/>
              </a:rPr>
              <a:t>https://ngalarabiya.com/video</a:t>
            </a:r>
            <a:r>
              <a:rPr lang="ar-EG" b="1" dirty="0">
                <a:solidFill>
                  <a:srgbClr val="FF0000"/>
                </a:solidFill>
                <a:latin typeface="Alexandria" pitchFamily="2" charset="-78"/>
                <a:cs typeface="Alexandria"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4FF839F-A0F5-63BE-7D65-B72610B556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3495" y="3390871"/>
            <a:ext cx="4721372" cy="2636099"/>
          </a:xfrm>
          <a:prstGeom prst="rect">
            <a:avLst/>
          </a:prstGeom>
        </p:spPr>
      </p:pic>
    </p:spTree>
    <p:extLst>
      <p:ext uri="{BB962C8B-B14F-4D97-AF65-F5344CB8AC3E}">
        <p14:creationId xmlns:p14="http://schemas.microsoft.com/office/powerpoint/2010/main" val="26139580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072925" y="1254708"/>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11456" y="2239362"/>
            <a:ext cx="6180544"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إدارة المحتوى</a:t>
            </a:r>
          </a:p>
          <a:p>
            <a:pPr lvl="1" algn="just" rtl="1">
              <a:lnSpc>
                <a:spcPct val="200000"/>
              </a:lnSpc>
            </a:pPr>
            <a:r>
              <a:rPr lang="ar-EG" dirty="0">
                <a:latin typeface="Alexandria" pitchFamily="2" charset="-78"/>
                <a:cs typeface="Alexandria" pitchFamily="2" charset="-78"/>
              </a:rPr>
              <a:t>تعني التخطيط وتنظيم وإنشاء وجدولة ونشر المحتوى عبر المنصات الرقمية المختلفة لضمان تحقيق أهداف التسويق أو التواصل. تعتمد الإدارة الناجحة للمحتوى على استراتيجية واضحة تضمن وصول المحتوى المناسب للجمهور المناسب في الوقت المناسب.</a:t>
            </a:r>
            <a:endParaRPr lang="ar-EG" b="1" dirty="0">
              <a:solidFill>
                <a:srgbClr val="00B0F0"/>
              </a:solidFill>
              <a:latin typeface="Alexandria" pitchFamily="2" charset="-78"/>
              <a:cs typeface="Alexandria" pitchFamily="2" charset="-78"/>
            </a:endParaRPr>
          </a:p>
          <a:p>
            <a:pPr lvl="1" algn="just" rtl="1">
              <a:lnSpc>
                <a:spcPct val="200000"/>
              </a:lnSpc>
            </a:pPr>
            <a:endParaRPr lang="ar-EG" b="1" dirty="0">
              <a:solidFill>
                <a:srgbClr val="00B0F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8AD07B0-55C4-4FDC-A064-EFEF369AE4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899" y="2637507"/>
            <a:ext cx="4695012" cy="3157366"/>
          </a:xfrm>
          <a:prstGeom prst="rect">
            <a:avLst/>
          </a:prstGeom>
        </p:spPr>
      </p:pic>
    </p:spTree>
    <p:extLst>
      <p:ext uri="{BB962C8B-B14F-4D97-AF65-F5344CB8AC3E}">
        <p14:creationId xmlns:p14="http://schemas.microsoft.com/office/powerpoint/2010/main" val="27802535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078776" y="1908856"/>
            <a:ext cx="7113224"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إدارة المحتوى</a:t>
            </a:r>
          </a:p>
          <a:p>
            <a:pPr lvl="1" algn="just" rtl="1">
              <a:lnSpc>
                <a:spcPct val="200000"/>
              </a:lnSpc>
            </a:pPr>
            <a:r>
              <a:rPr lang="ar-EG" b="1" dirty="0">
                <a:solidFill>
                  <a:srgbClr val="FF0000"/>
                </a:solidFill>
                <a:latin typeface="Alexandria" pitchFamily="2" charset="-78"/>
                <a:cs typeface="Alexandria" pitchFamily="2" charset="-78"/>
              </a:rPr>
              <a:t>1- خطوات إدارة المحتوى الرقمي </a:t>
            </a:r>
          </a:p>
          <a:p>
            <a:pPr lvl="1" algn="just" rtl="1">
              <a:lnSpc>
                <a:spcPct val="200000"/>
              </a:lnSpc>
            </a:pPr>
            <a:r>
              <a:rPr lang="ar-EG" dirty="0">
                <a:latin typeface="Alexandria" pitchFamily="2" charset="-78"/>
                <a:cs typeface="Alexandria" pitchFamily="2" charset="-78"/>
              </a:rPr>
              <a:t>أ- التخطيط الاستراتيجي يشمل:</a:t>
            </a:r>
          </a:p>
          <a:p>
            <a:pPr marL="742950" lvl="1" indent="-285750" algn="just" rtl="1">
              <a:lnSpc>
                <a:spcPct val="200000"/>
              </a:lnSpc>
              <a:buFontTx/>
              <a:buChar char="-"/>
            </a:pPr>
            <a:r>
              <a:rPr lang="ar-EG" dirty="0">
                <a:latin typeface="Alexandria" pitchFamily="2" charset="-78"/>
                <a:cs typeface="Alexandria" pitchFamily="2" charset="-78"/>
              </a:rPr>
              <a:t> تحديد الأهداف من إنشاء المحتوى</a:t>
            </a:r>
          </a:p>
          <a:p>
            <a:pPr marL="742950" lvl="1" indent="-285750" algn="just" rtl="1">
              <a:lnSpc>
                <a:spcPct val="200000"/>
              </a:lnSpc>
              <a:buFontTx/>
              <a:buChar char="-"/>
            </a:pPr>
            <a:r>
              <a:rPr lang="ar-EG" dirty="0">
                <a:latin typeface="Alexandria" pitchFamily="2" charset="-78"/>
                <a:cs typeface="Alexandria" pitchFamily="2" charset="-78"/>
              </a:rPr>
              <a:t>تحديد الجمهور المستهدف من خلال تحليل سلوكيات الجمهور على المنصات المختلفة.</a:t>
            </a:r>
          </a:p>
          <a:p>
            <a:pPr marL="742950" lvl="1" indent="-285750" algn="just" rtl="1">
              <a:lnSpc>
                <a:spcPct val="200000"/>
              </a:lnSpc>
              <a:buFontTx/>
              <a:buChar char="-"/>
            </a:pPr>
            <a:r>
              <a:rPr lang="ar-EG" dirty="0">
                <a:latin typeface="Alexandria" pitchFamily="2" charset="-78"/>
                <a:cs typeface="Alexandria" pitchFamily="2" charset="-78"/>
              </a:rPr>
              <a:t>تحديد المنصة المناسبة لنوع المحتوى والجمهور المستهدف</a:t>
            </a:r>
            <a:endParaRPr lang="ar-EG" b="1" dirty="0">
              <a:solidFill>
                <a:srgbClr val="00B0F0"/>
              </a:solidFill>
              <a:latin typeface="Alexandria" pitchFamily="2" charset="-78"/>
              <a:cs typeface="Alexandria" pitchFamily="2" charset="-78"/>
            </a:endParaRPr>
          </a:p>
          <a:p>
            <a:pPr lvl="1" algn="just" rtl="1">
              <a:lnSpc>
                <a:spcPct val="200000"/>
              </a:lnSpc>
            </a:pPr>
            <a:endParaRPr lang="ar-EG" b="1" dirty="0">
              <a:solidFill>
                <a:srgbClr val="00B0F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6C8D0CC-D8D1-5BBC-8810-76E1479074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3325" y="1937094"/>
            <a:ext cx="4627085" cy="4920906"/>
          </a:xfrm>
          <a:prstGeom prst="rect">
            <a:avLst/>
          </a:prstGeom>
        </p:spPr>
      </p:pic>
    </p:spTree>
    <p:extLst>
      <p:ext uri="{BB962C8B-B14F-4D97-AF65-F5344CB8AC3E}">
        <p14:creationId xmlns:p14="http://schemas.microsoft.com/office/powerpoint/2010/main" val="5161624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4" y="1993205"/>
            <a:ext cx="7168307" cy="388882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إدارة المحتوى</a:t>
            </a:r>
          </a:p>
          <a:p>
            <a:pPr lvl="1" algn="just" rtl="1">
              <a:lnSpc>
                <a:spcPct val="200000"/>
              </a:lnSpc>
            </a:pPr>
            <a:r>
              <a:rPr lang="ar-EG" b="1" dirty="0">
                <a:solidFill>
                  <a:srgbClr val="FF0000"/>
                </a:solidFill>
                <a:latin typeface="Alexandria" pitchFamily="2" charset="-78"/>
                <a:cs typeface="Alexandria" pitchFamily="2" charset="-78"/>
              </a:rPr>
              <a:t>1- خطوات إدارة المحتوى الرقمي </a:t>
            </a:r>
          </a:p>
          <a:p>
            <a:pPr lvl="1" algn="just" rtl="1">
              <a:lnSpc>
                <a:spcPct val="200000"/>
              </a:lnSpc>
            </a:pPr>
            <a:r>
              <a:rPr lang="ar-EG" b="1" dirty="0">
                <a:solidFill>
                  <a:srgbClr val="00B0F0"/>
                </a:solidFill>
                <a:latin typeface="Alexandria" pitchFamily="2" charset="-78"/>
                <a:cs typeface="Alexandria" pitchFamily="2" charset="-78"/>
              </a:rPr>
              <a:t>ب- تنظيم المحتوى ويشمل: </a:t>
            </a:r>
          </a:p>
          <a:p>
            <a:pPr lvl="1" algn="just" rtl="1">
              <a:lnSpc>
                <a:spcPct val="200000"/>
              </a:lnSpc>
            </a:pPr>
            <a:r>
              <a:rPr lang="ar-EG" b="1" dirty="0">
                <a:solidFill>
                  <a:schemeClr val="tx1">
                    <a:lumMod val="95000"/>
                    <a:lumOff val="5000"/>
                  </a:schemeClr>
                </a:solidFill>
                <a:latin typeface="Alexandria" pitchFamily="2" charset="-78"/>
                <a:cs typeface="Alexandria" pitchFamily="2" charset="-78"/>
              </a:rPr>
              <a:t>- تصنيف المحتوى</a:t>
            </a:r>
            <a:r>
              <a:rPr lang="ar-EG" dirty="0">
                <a:solidFill>
                  <a:schemeClr val="tx1">
                    <a:lumMod val="95000"/>
                    <a:lumOff val="5000"/>
                  </a:schemeClr>
                </a:solidFill>
                <a:latin typeface="Alexandria" pitchFamily="2" charset="-78"/>
                <a:cs typeface="Alexandria" pitchFamily="2" charset="-78"/>
              </a:rPr>
              <a:t>: حسب الفئات مثل (الأخبار- التعليم- الترفيه) لتسهيل التوزيع</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 </a:t>
            </a:r>
            <a:r>
              <a:rPr lang="ar-EG" b="1" dirty="0">
                <a:solidFill>
                  <a:schemeClr val="tx1">
                    <a:lumMod val="95000"/>
                    <a:lumOff val="5000"/>
                  </a:schemeClr>
                </a:solidFill>
                <a:latin typeface="Alexandria" pitchFamily="2" charset="-78"/>
                <a:cs typeface="Alexandria" pitchFamily="2" charset="-78"/>
              </a:rPr>
              <a:t>إعادة استخدام المحتوى</a:t>
            </a:r>
            <a:r>
              <a:rPr lang="ar-EG" dirty="0">
                <a:solidFill>
                  <a:schemeClr val="tx1">
                    <a:lumMod val="95000"/>
                    <a:lumOff val="5000"/>
                  </a:schemeClr>
                </a:solidFill>
                <a:latin typeface="Alexandria" pitchFamily="2" charset="-78"/>
                <a:cs typeface="Alexandria" pitchFamily="2" charset="-78"/>
              </a:rPr>
              <a:t>: تحويل المحتوى القديم إلى أشكال جديدة مثل تلخيص مقال في صورة </a:t>
            </a:r>
            <a:r>
              <a:rPr lang="ar-EG" dirty="0" err="1">
                <a:solidFill>
                  <a:schemeClr val="tx1">
                    <a:lumMod val="95000"/>
                    <a:lumOff val="5000"/>
                  </a:schemeClr>
                </a:solidFill>
                <a:latin typeface="Alexandria" pitchFamily="2" charset="-78"/>
                <a:cs typeface="Alexandria" pitchFamily="2" charset="-78"/>
              </a:rPr>
              <a:t>إنفوجراف</a:t>
            </a:r>
            <a:r>
              <a:rPr lang="ar-EG" dirty="0">
                <a:solidFill>
                  <a:schemeClr val="tx1">
                    <a:lumMod val="95000"/>
                    <a:lumOff val="5000"/>
                  </a:schemeClr>
                </a:solidFill>
                <a:latin typeface="Alexandria" pitchFamily="2" charset="-78"/>
                <a:cs typeface="Alexandria" pitchFamily="2" charset="-78"/>
              </a:rPr>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3C751D5-4457-36B1-6466-B127D03BC5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2009" y="2401677"/>
            <a:ext cx="4195075" cy="4174016"/>
          </a:xfrm>
          <a:prstGeom prst="rect">
            <a:avLst/>
          </a:prstGeom>
        </p:spPr>
      </p:pic>
    </p:spTree>
    <p:extLst>
      <p:ext uri="{BB962C8B-B14F-4D97-AF65-F5344CB8AC3E}">
        <p14:creationId xmlns:p14="http://schemas.microsoft.com/office/powerpoint/2010/main" val="7127476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69485" y="1840369"/>
            <a:ext cx="10774496" cy="4442819"/>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إدارة المحتوى</a:t>
            </a:r>
          </a:p>
          <a:p>
            <a:pPr lvl="1" algn="just" rtl="1">
              <a:lnSpc>
                <a:spcPct val="200000"/>
              </a:lnSpc>
            </a:pPr>
            <a:r>
              <a:rPr lang="ar-EG" b="1" dirty="0">
                <a:solidFill>
                  <a:srgbClr val="FF0000"/>
                </a:solidFill>
                <a:latin typeface="Alexandria" pitchFamily="2" charset="-78"/>
                <a:cs typeface="Alexandria" pitchFamily="2" charset="-78"/>
              </a:rPr>
              <a:t>1- خطوات إدارة المحتوى الرقمي </a:t>
            </a:r>
          </a:p>
          <a:p>
            <a:pPr lvl="1" algn="just" rtl="1">
              <a:lnSpc>
                <a:spcPct val="200000"/>
              </a:lnSpc>
            </a:pPr>
            <a:r>
              <a:rPr lang="ar-EG" b="1" dirty="0">
                <a:solidFill>
                  <a:srgbClr val="00B0F0"/>
                </a:solidFill>
                <a:latin typeface="Alexandria" pitchFamily="2" charset="-78"/>
                <a:cs typeface="Alexandria" pitchFamily="2" charset="-78"/>
              </a:rPr>
              <a:t>ج- جدولة النشر وتشمل: </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 </a:t>
            </a:r>
            <a:r>
              <a:rPr lang="ar-EG" b="1" dirty="0">
                <a:solidFill>
                  <a:schemeClr val="tx1">
                    <a:lumMod val="95000"/>
                    <a:lumOff val="5000"/>
                  </a:schemeClr>
                </a:solidFill>
                <a:latin typeface="Alexandria" pitchFamily="2" charset="-78"/>
                <a:cs typeface="Alexandria" pitchFamily="2" charset="-78"/>
              </a:rPr>
              <a:t>تقويم التحرير</a:t>
            </a:r>
            <a:r>
              <a:rPr lang="ar-EG" dirty="0">
                <a:solidFill>
                  <a:schemeClr val="tx1">
                    <a:lumMod val="95000"/>
                    <a:lumOff val="5000"/>
                  </a:schemeClr>
                </a:solidFill>
                <a:latin typeface="Alexandria" pitchFamily="2" charset="-78"/>
                <a:cs typeface="Alexandria" pitchFamily="2" charset="-78"/>
              </a:rPr>
              <a:t>: أداة تستخدم لتخطيط وجدولة المحتوى مسبقًا.</a:t>
            </a:r>
            <a:endParaRPr lang="ar-EG" b="1" dirty="0">
              <a:solidFill>
                <a:srgbClr val="00B0F0"/>
              </a:solidFill>
              <a:latin typeface="Alexandria" pitchFamily="2" charset="-78"/>
              <a:cs typeface="Alexandria" pitchFamily="2" charset="-78"/>
            </a:endParaRPr>
          </a:p>
          <a:p>
            <a:pPr marL="742950" lvl="1" indent="-285750" algn="just" rtl="1">
              <a:lnSpc>
                <a:spcPct val="200000"/>
              </a:lnSpc>
              <a:buFontTx/>
              <a:buChar char="-"/>
            </a:pPr>
            <a:r>
              <a:rPr lang="ar-EG" b="1" dirty="0">
                <a:solidFill>
                  <a:schemeClr val="tx1">
                    <a:lumMod val="95000"/>
                    <a:lumOff val="5000"/>
                  </a:schemeClr>
                </a:solidFill>
                <a:latin typeface="Alexandria" pitchFamily="2" charset="-78"/>
                <a:cs typeface="Alexandria" pitchFamily="2" charset="-78"/>
              </a:rPr>
              <a:t>مثل</a:t>
            </a:r>
            <a:r>
              <a:rPr lang="en-US" sz="1800" b="0" i="0" u="none" strike="noStrike" baseline="0" dirty="0">
                <a:solidFill>
                  <a:srgbClr val="000000"/>
                </a:solidFill>
                <a:latin typeface="Alexandria-Medium"/>
              </a:rPr>
              <a:t> </a:t>
            </a:r>
            <a:r>
              <a:rPr lang="en-US" sz="1800" b="0" i="0" u="none" strike="noStrike" baseline="0" dirty="0">
                <a:solidFill>
                  <a:srgbClr val="0563C2"/>
                </a:solidFill>
                <a:latin typeface="Alexandria-Medium"/>
                <a:hlinkClick r:id="rId4"/>
              </a:rPr>
              <a:t>https://www.zoho.com/social/</a:t>
            </a:r>
            <a:r>
              <a:rPr lang="ar-EG" sz="1800" b="0" i="0" u="none" strike="noStrike" baseline="0" dirty="0">
                <a:solidFill>
                  <a:srgbClr val="0563C2"/>
                </a:solidFill>
                <a:latin typeface="Alexandria-Medium"/>
              </a:rPr>
              <a:t> </a:t>
            </a:r>
            <a:r>
              <a:rPr lang="ar-EG" b="1" dirty="0">
                <a:solidFill>
                  <a:schemeClr val="tx1">
                    <a:lumMod val="95000"/>
                    <a:lumOff val="5000"/>
                  </a:schemeClr>
                </a:solidFill>
                <a:latin typeface="Alexandria" pitchFamily="2" charset="-78"/>
                <a:cs typeface="Alexandria" pitchFamily="2" charset="-78"/>
              </a:rPr>
              <a:t>  </a:t>
            </a:r>
            <a:r>
              <a:rPr lang="en-US" sz="1800" b="0" i="0" u="none" strike="noStrike" baseline="0" dirty="0">
                <a:solidFill>
                  <a:srgbClr val="0563C2"/>
                </a:solidFill>
                <a:latin typeface="Alexandria-Medium"/>
                <a:hlinkClick r:id="rId5"/>
              </a:rPr>
              <a:t>https://www.hootsuite.com/</a:t>
            </a:r>
            <a:r>
              <a:rPr lang="ar-EG" sz="1800" b="0" i="0" u="none" strike="noStrike" baseline="0" dirty="0">
                <a:solidFill>
                  <a:srgbClr val="0563C2"/>
                </a:solidFill>
                <a:latin typeface="Alexandria-Medium"/>
              </a:rPr>
              <a:t> ، </a:t>
            </a:r>
            <a:r>
              <a:rPr lang="en-US" sz="1800" b="0" i="0" u="none" strike="noStrike" baseline="0" dirty="0">
                <a:solidFill>
                  <a:srgbClr val="0563C2"/>
                </a:solidFill>
                <a:latin typeface="Alexandria-Medium"/>
              </a:rPr>
              <a:t>meta Business suit</a:t>
            </a:r>
            <a:endParaRPr lang="ar-EG" sz="1800" b="0" i="0" u="none" strike="noStrike" baseline="0" dirty="0">
              <a:solidFill>
                <a:srgbClr val="0563C2"/>
              </a:solidFill>
              <a:latin typeface="Alexandria-Medium"/>
            </a:endParaRPr>
          </a:p>
          <a:p>
            <a:pPr lvl="1" algn="just" rtl="1">
              <a:lnSpc>
                <a:spcPct val="200000"/>
              </a:lnSpc>
            </a:pPr>
            <a:r>
              <a:rPr lang="ar-EG" b="1" dirty="0">
                <a:solidFill>
                  <a:srgbClr val="000000"/>
                </a:solidFill>
                <a:latin typeface="Alexandria-Medium"/>
                <a:cs typeface="Alexandria" pitchFamily="2" charset="-78"/>
              </a:rPr>
              <a:t>-  </a:t>
            </a:r>
            <a:r>
              <a:rPr lang="ar-EG" b="1" dirty="0">
                <a:solidFill>
                  <a:srgbClr val="000000"/>
                </a:solidFill>
                <a:latin typeface="Alexandria" pitchFamily="2" charset="-78"/>
                <a:cs typeface="Alexandria" pitchFamily="2" charset="-78"/>
              </a:rPr>
              <a:t>توقيت النشر: </a:t>
            </a:r>
            <a:r>
              <a:rPr lang="ar-EG" dirty="0">
                <a:latin typeface="Alexandria" pitchFamily="2" charset="-78"/>
                <a:cs typeface="Alexandria" pitchFamily="2" charset="-78"/>
              </a:rPr>
              <a:t>بناءً على تحليل الجمهور، يتم اختيار أوقات الذروة التي يكون فيها الجمهور أكثر </a:t>
            </a:r>
            <a:r>
              <a:rPr lang="ar-EG" dirty="0" err="1">
                <a:latin typeface="Alexandria" pitchFamily="2" charset="-78"/>
                <a:cs typeface="Alexandria" pitchFamily="2" charset="-78"/>
              </a:rPr>
              <a:t>نشاطًا.مثال</a:t>
            </a:r>
            <a:r>
              <a:rPr lang="ar-EG" dirty="0">
                <a:latin typeface="Alexandria" pitchFamily="2" charset="-78"/>
                <a:cs typeface="Alexandria" pitchFamily="2" charset="-78"/>
              </a:rPr>
              <a:t>: النشر على </a:t>
            </a:r>
            <a:r>
              <a:rPr lang="en-US" dirty="0">
                <a:latin typeface="Alexandria" pitchFamily="2" charset="-78"/>
                <a:cs typeface="Alexandria" pitchFamily="2" charset="-78"/>
              </a:rPr>
              <a:t>Facebook </a:t>
            </a:r>
            <a:r>
              <a:rPr lang="ar-EG" dirty="0">
                <a:latin typeface="Alexandria" pitchFamily="2" charset="-78"/>
                <a:cs typeface="Alexandria" pitchFamily="2" charset="-78"/>
              </a:rPr>
              <a:t>في الساعة 6 مساءً حيث يكون الجمهور نشطاً بعد انتهاء العمل.</a:t>
            </a:r>
          </a:p>
          <a:p>
            <a:pPr marL="742950" lvl="1" indent="-285750" algn="just" rtl="1">
              <a:lnSpc>
                <a:spcPct val="200000"/>
              </a:lnSpc>
              <a:buFontTx/>
              <a:buChar char="-"/>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05851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a:t>
            </a:r>
            <a:r>
              <a:rPr lang="ar-EG" b="1" dirty="0">
                <a:solidFill>
                  <a:srgbClr val="00B0F0"/>
                </a:solidFill>
                <a:latin typeface="Alexandria" pitchFamily="2" charset="-78"/>
                <a:cs typeface="Alexandria" pitchFamily="2" charset="-78"/>
              </a:rPr>
              <a:t>دورة حياة المحتوى الرقمي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35557" y="1592156"/>
            <a:ext cx="6808423" cy="499688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إدارة المحتوى</a:t>
            </a:r>
          </a:p>
          <a:p>
            <a:pPr lvl="1" algn="just" rtl="1">
              <a:lnSpc>
                <a:spcPct val="200000"/>
              </a:lnSpc>
            </a:pPr>
            <a:r>
              <a:rPr lang="ar-EG" b="1" dirty="0">
                <a:solidFill>
                  <a:srgbClr val="FF0000"/>
                </a:solidFill>
                <a:latin typeface="Alexandria" pitchFamily="2" charset="-78"/>
                <a:cs typeface="Alexandria" pitchFamily="2" charset="-78"/>
              </a:rPr>
              <a:t>1- خطوات إدارة المحتوى الرقمي </a:t>
            </a:r>
          </a:p>
          <a:p>
            <a:pPr lvl="1" algn="just" rtl="1">
              <a:lnSpc>
                <a:spcPct val="200000"/>
              </a:lnSpc>
            </a:pPr>
            <a:r>
              <a:rPr lang="ar-EG" b="1" dirty="0">
                <a:solidFill>
                  <a:srgbClr val="00B0F0"/>
                </a:solidFill>
                <a:latin typeface="Alexandria" pitchFamily="2" charset="-78"/>
                <a:cs typeface="Alexandria" pitchFamily="2" charset="-78"/>
              </a:rPr>
              <a:t>د- التتبع والتحسين</a:t>
            </a:r>
          </a:p>
          <a:p>
            <a:pPr marL="742950" lvl="1" indent="-285750" algn="just" rtl="1">
              <a:lnSpc>
                <a:spcPct val="200000"/>
              </a:lnSpc>
              <a:buFontTx/>
              <a:buChar char="-"/>
            </a:pPr>
            <a:r>
              <a:rPr lang="ar-EG" b="1" dirty="0">
                <a:solidFill>
                  <a:schemeClr val="tx1">
                    <a:lumMod val="95000"/>
                    <a:lumOff val="5000"/>
                  </a:schemeClr>
                </a:solidFill>
                <a:latin typeface="Alexandria" pitchFamily="2" charset="-78"/>
                <a:cs typeface="Alexandria" pitchFamily="2" charset="-78"/>
              </a:rPr>
              <a:t>تحليل الأداء: </a:t>
            </a:r>
            <a:r>
              <a:rPr lang="ar-EG" dirty="0">
                <a:latin typeface="Alexandria" pitchFamily="2" charset="-78"/>
                <a:cs typeface="Alexandria" pitchFamily="2" charset="-78"/>
              </a:rPr>
              <a:t>قياس نجاح كل منشور باستخدام مؤشرات الأداء (مثل عدد </a:t>
            </a:r>
            <a:r>
              <a:rPr lang="ar-EG" dirty="0" err="1">
                <a:latin typeface="Alexandria" pitchFamily="2" charset="-78"/>
                <a:cs typeface="Alexandria" pitchFamily="2" charset="-78"/>
              </a:rPr>
              <a:t>الإعجابات</a:t>
            </a:r>
            <a:r>
              <a:rPr lang="ar-EG" dirty="0">
                <a:latin typeface="Alexandria" pitchFamily="2" charset="-78"/>
                <a:cs typeface="Alexandria" pitchFamily="2" charset="-78"/>
              </a:rPr>
              <a:t>، المشاركات، أو التحويلات).</a:t>
            </a:r>
            <a:endParaRPr lang="ar-EG" sz="1800" b="0" i="0" u="none" strike="noStrike" baseline="0" dirty="0">
              <a:solidFill>
                <a:srgbClr val="0563C2"/>
              </a:solidFill>
              <a:latin typeface="Alexandria" pitchFamily="2" charset="-78"/>
              <a:cs typeface="Alexandria" pitchFamily="2" charset="-78"/>
            </a:endParaRPr>
          </a:p>
          <a:p>
            <a:pPr marL="742950" lvl="1" indent="-285750" algn="just" rtl="1">
              <a:lnSpc>
                <a:spcPct val="200000"/>
              </a:lnSpc>
              <a:buFontTx/>
              <a:buChar char="-"/>
            </a:pPr>
            <a:r>
              <a:rPr lang="ar-EG" b="1" dirty="0">
                <a:solidFill>
                  <a:srgbClr val="000000"/>
                </a:solidFill>
                <a:latin typeface="Alexandria" pitchFamily="2" charset="-78"/>
                <a:cs typeface="Alexandria" pitchFamily="2" charset="-78"/>
              </a:rPr>
              <a:t>التكيف مع الاتجاهات: </a:t>
            </a:r>
            <a:r>
              <a:rPr lang="ar-EG" dirty="0">
                <a:latin typeface="Alexandria" pitchFamily="2" charset="-78"/>
                <a:cs typeface="Alexandria" pitchFamily="2" charset="-78"/>
              </a:rPr>
              <a:t>تعديل استراتيجية النشر بناءً على ما ينجح أو يفشل</a:t>
            </a:r>
            <a:r>
              <a:rPr lang="en-US" dirty="0">
                <a:latin typeface="Alexandria" pitchFamily="2" charset="-78"/>
                <a:cs typeface="Alexandria" pitchFamily="2" charset="-78"/>
              </a:rPr>
              <a:t> </a:t>
            </a:r>
            <a:r>
              <a:rPr lang="ar-EG" dirty="0">
                <a:latin typeface="Alexandria" pitchFamily="2" charset="-78"/>
                <a:cs typeface="Alexandria" pitchFamily="2" charset="-78"/>
              </a:rPr>
              <a:t> مع الجمهور</a:t>
            </a:r>
          </a:p>
          <a:p>
            <a:pPr marL="742950" lvl="1" indent="-285750" algn="just" rtl="1">
              <a:lnSpc>
                <a:spcPct val="200000"/>
              </a:lnSpc>
              <a:buFontTx/>
              <a:buChar char="-"/>
            </a:pPr>
            <a:r>
              <a:rPr lang="ar-EG" b="1" dirty="0">
                <a:latin typeface="Alexandria" pitchFamily="2" charset="-78"/>
                <a:cs typeface="Alexandria" pitchFamily="2" charset="-78"/>
              </a:rPr>
              <a:t>التواصل المستمر مع الجمهور</a:t>
            </a:r>
            <a:r>
              <a:rPr lang="ar-EG" dirty="0">
                <a:latin typeface="Alexandria" pitchFamily="2" charset="-78"/>
                <a:cs typeface="Alexandria" pitchFamily="2" charset="-78"/>
              </a:rPr>
              <a:t>: متابعة التعليقات والردود لتعزيز التفاعل.</a:t>
            </a: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D656D46-B318-BD35-9D34-C864816E75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503" y="2677527"/>
            <a:ext cx="4476750" cy="3876561"/>
          </a:xfrm>
          <a:prstGeom prst="rect">
            <a:avLst/>
          </a:prstGeom>
        </p:spPr>
      </p:pic>
    </p:spTree>
    <p:extLst>
      <p:ext uri="{BB962C8B-B14F-4D97-AF65-F5344CB8AC3E}">
        <p14:creationId xmlns:p14="http://schemas.microsoft.com/office/powerpoint/2010/main" val="39444541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191480" y="1961555"/>
            <a:ext cx="5574533" cy="4441922"/>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النماذج المدفوعة</a:t>
            </a:r>
          </a:p>
          <a:p>
            <a:pPr lvl="1" algn="just" rtl="1">
              <a:lnSpc>
                <a:spcPct val="200000"/>
              </a:lnSpc>
            </a:pPr>
            <a:r>
              <a:rPr lang="ar-EG" dirty="0">
                <a:latin typeface="Alexandria" pitchFamily="2" charset="-78"/>
                <a:cs typeface="Alexandria" pitchFamily="2" charset="-78"/>
              </a:rPr>
              <a:t>النماذج المدفوعة تعتمد على توفير محتوى رقمي مميز يتطلب من المستخدمين الدفع للوصول إليه، سواء عبر اشتراكات دورية (شهرية أو سنوية) أو عبر نظام الدفع مقابل كل محتوى </a:t>
            </a:r>
            <a:r>
              <a:rPr lang="en-US" dirty="0">
                <a:latin typeface="Alexandria" pitchFamily="2" charset="-78"/>
                <a:cs typeface="Alexandria" pitchFamily="2" charset="-78"/>
              </a:rPr>
              <a:t>(Pay-per-content). </a:t>
            </a:r>
            <a:r>
              <a:rPr lang="ar-EG" dirty="0">
                <a:latin typeface="Alexandria" pitchFamily="2" charset="-78"/>
                <a:cs typeface="Alexandria" pitchFamily="2" charset="-78"/>
              </a:rPr>
              <a:t>الهدف من هذه النماذج هو تحقيق دخل مباشر ومستدام للمؤسسات الرقمية</a:t>
            </a:r>
            <a:r>
              <a:rPr lang="ar-EG" dirty="0"/>
              <a:t>.</a:t>
            </a: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95F58BC-E7F7-E462-3D0B-0A3C9F2796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841" y="2335575"/>
            <a:ext cx="4769845" cy="3756752"/>
          </a:xfrm>
          <a:prstGeom prst="rect">
            <a:avLst/>
          </a:prstGeom>
        </p:spPr>
      </p:pic>
    </p:spTree>
    <p:extLst>
      <p:ext uri="{BB962C8B-B14F-4D97-AF65-F5344CB8AC3E}">
        <p14:creationId xmlns:p14="http://schemas.microsoft.com/office/powerpoint/2010/main" val="25129095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25519" y="1961555"/>
            <a:ext cx="10140495"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أنواع النماذج المدفوعة</a:t>
            </a:r>
          </a:p>
          <a:p>
            <a:pPr lvl="1" algn="just" rtl="1">
              <a:lnSpc>
                <a:spcPct val="200000"/>
              </a:lnSpc>
            </a:pPr>
            <a:r>
              <a:rPr lang="ar-EG" dirty="0">
                <a:solidFill>
                  <a:srgbClr val="00B0F0"/>
                </a:solidFill>
                <a:latin typeface="Alexandria" pitchFamily="2" charset="-78"/>
                <a:cs typeface="Alexandria" pitchFamily="2" charset="-78"/>
              </a:rPr>
              <a:t>-  نموذج الاشتراكات: </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يتم الدفع بشكل منتظم (شهري/سنوي/) للوصول للمحتوى، ويمكنه تحقيق دخل ثابت ومستدام، كما أنه يعزز الولاء من قبل المشتركين.</a:t>
            </a:r>
          </a:p>
          <a:p>
            <a:pPr lvl="1" algn="just" rtl="1">
              <a:lnSpc>
                <a:spcPct val="200000"/>
              </a:lnSpc>
            </a:pPr>
            <a:r>
              <a:rPr lang="ar-EG" dirty="0">
                <a:solidFill>
                  <a:schemeClr val="tx1">
                    <a:lumMod val="95000"/>
                    <a:lumOff val="5000"/>
                  </a:schemeClr>
                </a:solidFill>
                <a:latin typeface="Alexandria" pitchFamily="2" charset="-78"/>
                <a:cs typeface="Alexandria" pitchFamily="2" charset="-78"/>
              </a:rPr>
              <a:t>صحيفة واشنطن بوسط تقدم محتوى إخباري متميز مقابل اشتراك شهري يبدأ من 5 دولارات.</a:t>
            </a:r>
          </a:p>
          <a:p>
            <a:pPr lvl="1" algn="just" rtl="1">
              <a:lnSpc>
                <a:spcPct val="200000"/>
              </a:lnSpc>
            </a:pPr>
            <a:r>
              <a:rPr lang="en-US" dirty="0">
                <a:solidFill>
                  <a:schemeClr val="tx1">
                    <a:lumMod val="95000"/>
                    <a:lumOff val="5000"/>
                  </a:schemeClr>
                </a:solidFill>
                <a:latin typeface="Alexandria" pitchFamily="2" charset="-78"/>
                <a:cs typeface="Alexandria" pitchFamily="2" charset="-78"/>
                <a:hlinkClick r:id="rId4"/>
              </a:rPr>
              <a:t>https://www.washingtonpost.com/news/ask-the-post/wp/2013/06/13/commenters-heres-what-you-need-to-know-about-the-paywall/</a:t>
            </a:r>
            <a:r>
              <a:rPr lang="ar-EG" dirty="0">
                <a:solidFill>
                  <a:schemeClr val="tx1">
                    <a:lumMod val="95000"/>
                    <a:lumOff val="5000"/>
                  </a:schemeClr>
                </a:solidFill>
                <a:latin typeface="Alexandria" pitchFamily="2" charset="-78"/>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00515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49966" y="1961555"/>
            <a:ext cx="7216048"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أنواع النماذج المدفوعة</a:t>
            </a:r>
          </a:p>
          <a:p>
            <a:pPr lvl="1" algn="r" rtl="1">
              <a:lnSpc>
                <a:spcPct val="200000"/>
              </a:lnSpc>
            </a:pPr>
            <a:r>
              <a:rPr lang="ar-EG" dirty="0">
                <a:solidFill>
                  <a:srgbClr val="00B0F0"/>
                </a:solidFill>
                <a:latin typeface="Alexandria" pitchFamily="2" charset="-78"/>
                <a:cs typeface="Alexandria" pitchFamily="2" charset="-78"/>
              </a:rPr>
              <a:t>- نموذج الدفع لكل محتوى:</a:t>
            </a:r>
          </a:p>
          <a:p>
            <a:pPr algn="r" rtl="1">
              <a:lnSpc>
                <a:spcPct val="200000"/>
              </a:lnSpc>
            </a:pPr>
            <a:r>
              <a:rPr lang="ar-EG" dirty="0">
                <a:solidFill>
                  <a:schemeClr val="tx1">
                    <a:lumMod val="95000"/>
                    <a:lumOff val="5000"/>
                  </a:schemeClr>
                </a:solidFill>
                <a:latin typeface="Alexandria" pitchFamily="2" charset="-78"/>
                <a:cs typeface="Alexandria" pitchFamily="2" charset="-78"/>
              </a:rPr>
              <a:t>يتيح للمستخدم </a:t>
            </a:r>
            <a:r>
              <a:rPr lang="ar-EG" dirty="0">
                <a:latin typeface="Alexandria" pitchFamily="2" charset="-78"/>
                <a:cs typeface="Alexandria" pitchFamily="2" charset="-78"/>
              </a:rPr>
              <a:t>شراء محتوى معين بشكل منفرد، مثل مقال أو تقرير أو كتاب إلكتروني، ويناسب المستخدمين الذين لا يرغبون في الاشتراك طويل المدى، وبالتالي يقدم مرونة أكبر للمستخدمين، ويزيد الإيرادات من المستخدمين الذين يبحثون عن محتوى محدد.</a:t>
            </a:r>
          </a:p>
          <a:p>
            <a:pPr algn="r" rtl="1">
              <a:lnSpc>
                <a:spcPct val="200000"/>
              </a:lnSpc>
            </a:pPr>
            <a:r>
              <a:rPr lang="ar-EG" dirty="0">
                <a:latin typeface="Alexandria" pitchFamily="2" charset="-78"/>
                <a:cs typeface="Alexandria" pitchFamily="2" charset="-78"/>
              </a:rPr>
              <a:t>مصات مثل </a:t>
            </a:r>
            <a:r>
              <a:rPr lang="en-US" dirty="0">
                <a:latin typeface="Alexandria" pitchFamily="2" charset="-78"/>
                <a:cs typeface="Alexandria" pitchFamily="2" charset="-78"/>
              </a:rPr>
              <a:t>Medium</a:t>
            </a:r>
            <a:r>
              <a:rPr lang="ar-EG" dirty="0">
                <a:latin typeface="Alexandria" pitchFamily="2" charset="-78"/>
                <a:cs typeface="Alexandria" pitchFamily="2" charset="-78"/>
              </a:rPr>
              <a:t> تقدم مقالات متميزة يمكن الوصول إليها بعد الدفع لكل مقالة. </a:t>
            </a:r>
            <a:r>
              <a:rPr lang="en-US" dirty="0">
                <a:latin typeface="Alexandria" pitchFamily="2" charset="-78"/>
                <a:cs typeface="Alexandria" pitchFamily="2" charset="-78"/>
                <a:hlinkClick r:id="rId4"/>
              </a:rPr>
              <a:t>https://medium.com/</a:t>
            </a:r>
            <a:r>
              <a:rPr lang="ar-EG" dirty="0">
                <a:latin typeface="Alexandria" pitchFamily="2" charset="-78"/>
                <a:cs typeface="Alexandria" pitchFamily="2" charset="-78"/>
              </a:rPr>
              <a:t> </a:t>
            </a: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1C42B58-D81B-5086-2CB0-A05FEF9E08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395" y="3084723"/>
            <a:ext cx="4509571" cy="3099125"/>
          </a:xfrm>
          <a:prstGeom prst="rect">
            <a:avLst/>
          </a:prstGeom>
        </p:spPr>
      </p:pic>
    </p:spTree>
    <p:extLst>
      <p:ext uri="{BB962C8B-B14F-4D97-AF65-F5344CB8AC3E}">
        <p14:creationId xmlns:p14="http://schemas.microsoft.com/office/powerpoint/2010/main" val="6382576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49966" y="1961555"/>
            <a:ext cx="7216048"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أنواع النماذج المدفوعة</a:t>
            </a:r>
          </a:p>
          <a:p>
            <a:pPr lvl="1" algn="r" rtl="1">
              <a:lnSpc>
                <a:spcPct val="200000"/>
              </a:lnSpc>
            </a:pPr>
            <a:r>
              <a:rPr lang="ar-EG" dirty="0">
                <a:solidFill>
                  <a:srgbClr val="00B0F0"/>
                </a:solidFill>
                <a:latin typeface="Alexandria" pitchFamily="2" charset="-78"/>
                <a:cs typeface="Alexandria" pitchFamily="2" charset="-78"/>
              </a:rPr>
              <a:t>-  النموذج الهجين</a:t>
            </a:r>
          </a:p>
          <a:p>
            <a:pPr algn="r" rtl="1">
              <a:lnSpc>
                <a:spcPct val="200000"/>
              </a:lnSpc>
            </a:pPr>
            <a:r>
              <a:rPr lang="ar-EG" dirty="0">
                <a:solidFill>
                  <a:schemeClr val="tx1">
                    <a:lumMod val="95000"/>
                    <a:lumOff val="5000"/>
                  </a:schemeClr>
                </a:solidFill>
                <a:latin typeface="Alexandria" pitchFamily="2" charset="-78"/>
                <a:cs typeface="Alexandria" pitchFamily="2" charset="-78"/>
              </a:rPr>
              <a:t>يجمع بين الاشتراكات والدفع لكل محتوى، كما يقدم محتوى مجاني مع خيار شراء محتوى إضافي أو الاشتراك للحصول على مزايا كاملة.</a:t>
            </a:r>
          </a:p>
          <a:p>
            <a:pPr algn="r" rtl="1">
              <a:lnSpc>
                <a:spcPct val="200000"/>
              </a:lnSpc>
            </a:pPr>
            <a:r>
              <a:rPr lang="ar-EG" dirty="0">
                <a:solidFill>
                  <a:schemeClr val="tx1">
                    <a:lumMod val="95000"/>
                    <a:lumOff val="5000"/>
                  </a:schemeClr>
                </a:solidFill>
                <a:latin typeface="Alexandria" pitchFamily="2" charset="-78"/>
                <a:cs typeface="Alexandria" pitchFamily="2" charset="-78"/>
              </a:rPr>
              <a:t>خدمة </a:t>
            </a:r>
            <a:r>
              <a:rPr lang="en-US" dirty="0" err="1">
                <a:solidFill>
                  <a:schemeClr val="tx1">
                    <a:lumMod val="95000"/>
                    <a:lumOff val="5000"/>
                  </a:schemeClr>
                </a:solidFill>
                <a:latin typeface="Alexandria" pitchFamily="2" charset="-78"/>
                <a:cs typeface="Alexandria" pitchFamily="2" charset="-78"/>
              </a:rPr>
              <a:t>spotify</a:t>
            </a:r>
            <a:r>
              <a:rPr lang="ar-EG" dirty="0">
                <a:solidFill>
                  <a:schemeClr val="tx1">
                    <a:lumMod val="95000"/>
                    <a:lumOff val="5000"/>
                  </a:schemeClr>
                </a:solidFill>
                <a:latin typeface="Alexandria" pitchFamily="2" charset="-78"/>
                <a:cs typeface="Alexandria" pitchFamily="2" charset="-78"/>
              </a:rPr>
              <a:t> تقدم خطة مجانية مع الإعلانات وخطة مدفوعة بدون إعلانات. </a:t>
            </a:r>
            <a:r>
              <a:rPr lang="en-US" dirty="0">
                <a:solidFill>
                  <a:schemeClr val="tx1">
                    <a:lumMod val="95000"/>
                    <a:lumOff val="5000"/>
                  </a:schemeClr>
                </a:solidFill>
                <a:latin typeface="Alexandria" pitchFamily="2" charset="-78"/>
                <a:cs typeface="Alexandria" pitchFamily="2" charset="-78"/>
                <a:hlinkClick r:id="rId4"/>
              </a:rPr>
              <a:t>https://www.spotify.com/eg-ar/free/</a:t>
            </a:r>
            <a:r>
              <a:rPr lang="ar-EG" dirty="0">
                <a:solidFill>
                  <a:schemeClr val="tx1">
                    <a:lumMod val="95000"/>
                    <a:lumOff val="5000"/>
                  </a:schemeClr>
                </a:solidFill>
                <a:latin typeface="Alexandria" pitchFamily="2" charset="-78"/>
                <a:cs typeface="Alexandria" pitchFamily="2" charset="-78"/>
              </a:rPr>
              <a:t> </a:t>
            </a:r>
            <a:endParaRPr lang="ar-EG" dirty="0">
              <a:latin typeface="Alexandria" pitchFamily="2" charset="-78"/>
              <a:cs typeface="Alexandria" pitchFamily="2" charset="-78"/>
            </a:endParaRPr>
          </a:p>
          <a:p>
            <a:pPr algn="r" rtl="1">
              <a:lnSpc>
                <a:spcPct val="200000"/>
              </a:lnSpc>
            </a:pPr>
            <a:endParaRPr lang="ar-EG" dirty="0">
              <a:latin typeface="Alexandria" pitchFamily="2" charset="-78"/>
              <a:cs typeface="Alexandria" pitchFamily="2" charset="-78"/>
            </a:endParaRPr>
          </a:p>
          <a:p>
            <a:pPr lvl="1" algn="just" rtl="1">
              <a:lnSpc>
                <a:spcPct val="200000"/>
              </a:lnSpc>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57B4CB1-C850-6139-6FA4-D4ADB2A4DD3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3116" y="2699131"/>
            <a:ext cx="3541923" cy="3541923"/>
          </a:xfrm>
          <a:prstGeom prst="rect">
            <a:avLst/>
          </a:prstGeom>
        </p:spPr>
      </p:pic>
    </p:spTree>
    <p:extLst>
      <p:ext uri="{BB962C8B-B14F-4D97-AF65-F5344CB8AC3E}">
        <p14:creationId xmlns:p14="http://schemas.microsoft.com/office/powerpoint/2010/main" val="29101614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68749" y="1653082"/>
            <a:ext cx="11576367" cy="4996881"/>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2- الإعلانات الرقمية</a:t>
            </a:r>
          </a:p>
          <a:p>
            <a:pPr algn="r" rtl="1">
              <a:lnSpc>
                <a:spcPct val="200000"/>
              </a:lnSpc>
            </a:pPr>
            <a:r>
              <a:rPr lang="ar-EG" dirty="0">
                <a:solidFill>
                  <a:schemeClr val="tx1">
                    <a:lumMod val="95000"/>
                    <a:lumOff val="5000"/>
                  </a:schemeClr>
                </a:solidFill>
                <a:latin typeface="Alexandria" pitchFamily="2" charset="-78"/>
                <a:cs typeface="Alexandria" pitchFamily="2" charset="-78"/>
              </a:rPr>
              <a:t>واحد</a:t>
            </a:r>
            <a:r>
              <a:rPr lang="ar-EG" dirty="0">
                <a:latin typeface="Alexandria" pitchFamily="2" charset="-78"/>
                <a:cs typeface="Alexandria" pitchFamily="2" charset="-78"/>
              </a:rPr>
              <a:t>ة من أهم مصادر الدخل للمؤسسات الرقمية. تعتمد على بيع مساحات إعلانية على المواقع الإلكترونية، التطبيقات، أو الفيديوهات لمعلنين يرغبون في الوصول إلى جمهور محدد، ومن مميزاتها:</a:t>
            </a:r>
            <a:endParaRPr lang="ar-EG" b="1" dirty="0">
              <a:latin typeface="Alexandria" pitchFamily="2" charset="-78"/>
              <a:cs typeface="Alexandria" pitchFamily="2" charset="-78"/>
            </a:endParaRPr>
          </a:p>
          <a:p>
            <a:pPr algn="r" rtl="1">
              <a:lnSpc>
                <a:spcPct val="200000"/>
              </a:lnSpc>
            </a:pPr>
            <a:r>
              <a:rPr lang="ar-EG" b="1" dirty="0">
                <a:latin typeface="Alexandria" pitchFamily="2" charset="-78"/>
                <a:cs typeface="Alexandria" pitchFamily="2" charset="-78"/>
              </a:rPr>
              <a:t>- زيادة العائد المادي: </a:t>
            </a:r>
            <a:r>
              <a:rPr lang="ar-EG" dirty="0">
                <a:latin typeface="Alexandria" pitchFamily="2" charset="-78"/>
                <a:cs typeface="Alexandria" pitchFamily="2" charset="-78"/>
              </a:rPr>
              <a:t>يمكن أن تكون مصدر دخل رئيسي للمؤسسات التي تقدم محتوى مجاني.</a:t>
            </a:r>
          </a:p>
          <a:p>
            <a:pPr algn="r" rtl="1">
              <a:lnSpc>
                <a:spcPct val="200000"/>
              </a:lnSpc>
            </a:pPr>
            <a:r>
              <a:rPr lang="ar-EG" b="1" dirty="0">
                <a:latin typeface="Alexandria" pitchFamily="2" charset="-78"/>
                <a:cs typeface="Alexandria" pitchFamily="2" charset="-78"/>
              </a:rPr>
              <a:t>- الوصول إلى جمهور واسع ومحدد: </a:t>
            </a:r>
            <a:r>
              <a:rPr lang="ar-EG" dirty="0">
                <a:latin typeface="Alexandria" pitchFamily="2" charset="-78"/>
                <a:cs typeface="Alexandria" pitchFamily="2" charset="-78"/>
              </a:rPr>
              <a:t>باستخدام أدوات التحليل، يمكن استهداف فئات بعينها بناءً على العمر، الموقع، والاهتمامات.</a:t>
            </a:r>
          </a:p>
          <a:p>
            <a:pPr algn="r" rtl="1">
              <a:lnSpc>
                <a:spcPct val="200000"/>
              </a:lnSpc>
            </a:pPr>
            <a:r>
              <a:rPr lang="ar-EG" b="1" dirty="0">
                <a:latin typeface="Alexandria" pitchFamily="2" charset="-78"/>
                <a:cs typeface="Alexandria" pitchFamily="2" charset="-78"/>
              </a:rPr>
              <a:t>- قابلية القياس والتحليل: </a:t>
            </a:r>
            <a:r>
              <a:rPr lang="ar-EG" dirty="0">
                <a:latin typeface="Alexandria" pitchFamily="2" charset="-78"/>
                <a:cs typeface="Alexandria" pitchFamily="2" charset="-78"/>
              </a:rPr>
              <a:t>يمكن للشركات معرفة مدى فعالية الإعلانات من خلال بيانات الأداء مثل عدد النقرات والتحويلات</a:t>
            </a:r>
          </a:p>
          <a:p>
            <a:pPr lvl="1" algn="just" rtl="1">
              <a:lnSpc>
                <a:spcPct val="200000"/>
              </a:lnSpc>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50214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30506" y="1653082"/>
            <a:ext cx="11714610" cy="2780889"/>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أنواع الإعلانات الرقمية</a:t>
            </a:r>
          </a:p>
          <a:p>
            <a:pPr algn="r" rtl="1">
              <a:lnSpc>
                <a:spcPct val="200000"/>
              </a:lnSpc>
            </a:pPr>
            <a:r>
              <a:rPr lang="ar-EG" dirty="0">
                <a:solidFill>
                  <a:srgbClr val="00B0F0"/>
                </a:solidFill>
                <a:latin typeface="Alexandria" pitchFamily="2" charset="-78"/>
                <a:cs typeface="Alexandria" pitchFamily="2" charset="-78"/>
              </a:rPr>
              <a:t>1- إعلانات العرض</a:t>
            </a:r>
            <a:r>
              <a:rPr lang="ar-EG" dirty="0">
                <a:solidFill>
                  <a:schemeClr val="tx1">
                    <a:lumMod val="95000"/>
                    <a:lumOff val="5000"/>
                  </a:schemeClr>
                </a:solidFill>
                <a:latin typeface="Alexandria" pitchFamily="2" charset="-78"/>
                <a:cs typeface="Alexandria" pitchFamily="2" charset="-78"/>
              </a:rPr>
              <a:t>: ت</a:t>
            </a:r>
            <a:r>
              <a:rPr lang="ar-EG" dirty="0">
                <a:latin typeface="Alexandria" pitchFamily="2" charset="-78"/>
                <a:cs typeface="Alexandria" pitchFamily="2" charset="-78"/>
              </a:rPr>
              <a:t>شمل الصور، الفيديوهات، أو الرسومات الترويجية التي تظهر في أماكن مخصصة على مواقع الويب، مثل: إعلان </a:t>
            </a:r>
            <a:r>
              <a:rPr lang="ar-EG" dirty="0" err="1">
                <a:latin typeface="Alexandria" pitchFamily="2" charset="-78"/>
                <a:cs typeface="Alexandria" pitchFamily="2" charset="-78"/>
              </a:rPr>
              <a:t>بانر</a:t>
            </a:r>
            <a:r>
              <a:rPr lang="ar-EG" dirty="0">
                <a:latin typeface="Alexandria" pitchFamily="2" charset="-78"/>
                <a:cs typeface="Alexandria" pitchFamily="2" charset="-78"/>
              </a:rPr>
              <a:t> على موقع إخباري، مثل الإعلانات التي تظهر على موقع </a:t>
            </a:r>
            <a:r>
              <a:rPr lang="en-US" b="1" dirty="0">
                <a:latin typeface="Alexandria" pitchFamily="2" charset="-78"/>
                <a:cs typeface="Alexandria" pitchFamily="2" charset="-78"/>
              </a:rPr>
              <a:t>CNN</a:t>
            </a:r>
            <a:r>
              <a:rPr lang="en-US" dirty="0">
                <a:latin typeface="Alexandria" pitchFamily="2" charset="-78"/>
                <a:cs typeface="Alexandria" pitchFamily="2" charset="-78"/>
              </a:rPr>
              <a:t>.</a:t>
            </a:r>
          </a:p>
          <a:p>
            <a:pPr algn="r" rtl="1">
              <a:lnSpc>
                <a:spcPct val="200000"/>
              </a:lnSpc>
            </a:pPr>
            <a:endParaRPr lang="ar-EG" dirty="0">
              <a:latin typeface="Alexandria" pitchFamily="2" charset="-78"/>
              <a:cs typeface="Alexandria" pitchFamily="2" charset="-78"/>
            </a:endParaRPr>
          </a:p>
          <a:p>
            <a:pPr lvl="1" algn="just" rtl="1">
              <a:lnSpc>
                <a:spcPct val="200000"/>
              </a:lnSpc>
            </a:pPr>
            <a:endParaRPr lang="ar-EG" dirty="0">
              <a:solidFill>
                <a:schemeClr val="tx1">
                  <a:lumMod val="95000"/>
                  <a:lumOff val="5000"/>
                </a:schemeClr>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3DBFC2E-F29A-022F-B944-AE835FC1B2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84154" y="3667384"/>
            <a:ext cx="3007314" cy="2887389"/>
          </a:xfrm>
          <a:prstGeom prst="rect">
            <a:avLst/>
          </a:prstGeom>
        </p:spPr>
      </p:pic>
    </p:spTree>
    <p:extLst>
      <p:ext uri="{BB962C8B-B14F-4D97-AF65-F5344CB8AC3E}">
        <p14:creationId xmlns:p14="http://schemas.microsoft.com/office/powerpoint/2010/main" val="30498875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30506" y="1653082"/>
            <a:ext cx="11714610" cy="2226892"/>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أنواع الإعلانات الرقمية</a:t>
            </a:r>
          </a:p>
          <a:p>
            <a:pPr algn="r" rtl="1">
              <a:lnSpc>
                <a:spcPct val="200000"/>
              </a:lnSpc>
            </a:pPr>
            <a:r>
              <a:rPr lang="ar-EG" dirty="0">
                <a:solidFill>
                  <a:schemeClr val="tx1">
                    <a:lumMod val="95000"/>
                    <a:lumOff val="5000"/>
                  </a:schemeClr>
                </a:solidFill>
                <a:latin typeface="Alexandria" pitchFamily="2" charset="-78"/>
                <a:cs typeface="Alexandria" pitchFamily="2" charset="-78"/>
              </a:rPr>
              <a:t>2-</a:t>
            </a:r>
            <a:r>
              <a:rPr lang="ar-EG" dirty="0">
                <a:solidFill>
                  <a:srgbClr val="00B0F0"/>
                </a:solidFill>
                <a:latin typeface="Alexandria" pitchFamily="2" charset="-78"/>
                <a:cs typeface="Alexandria" pitchFamily="2" charset="-78"/>
              </a:rPr>
              <a:t> الإعلانات المدمجة بالمحتوى</a:t>
            </a:r>
            <a:r>
              <a:rPr lang="ar-EG" dirty="0">
                <a:solidFill>
                  <a:schemeClr val="tx1">
                    <a:lumMod val="95000"/>
                    <a:lumOff val="5000"/>
                  </a:schemeClr>
                </a:solidFill>
                <a:latin typeface="Alexandria" pitchFamily="2" charset="-78"/>
                <a:cs typeface="Alexandria" pitchFamily="2" charset="-78"/>
              </a:rPr>
              <a:t>: تتكامل مع المحتوى الذي يتصفحه المستخدم، مثل المقالات أو الفيديوهات، وتبدو كأنها جزء من المحتوى لكنها تشير إلى علامة تجارية، مثل: مقالات ممولة تقدمها شركات تقنية على موقع </a:t>
            </a:r>
            <a:r>
              <a:rPr lang="en-US" dirty="0">
                <a:solidFill>
                  <a:schemeClr val="tx1">
                    <a:lumMod val="95000"/>
                    <a:lumOff val="5000"/>
                  </a:schemeClr>
                </a:solidFill>
                <a:latin typeface="Alexandria" pitchFamily="2" charset="-78"/>
                <a:cs typeface="Alexandria" pitchFamily="2" charset="-78"/>
              </a:rPr>
              <a:t>Forbes</a:t>
            </a:r>
            <a:endParaRPr lang="ar-EG" dirty="0">
              <a:solidFill>
                <a:schemeClr val="tx1">
                  <a:lumMod val="95000"/>
                  <a:lumOff val="5000"/>
                </a:schemeClr>
              </a:solidFill>
              <a:latin typeface="Alexandria" pitchFamily="2" charset="-78"/>
              <a:cs typeface="Alexandria" pitchFamily="2" charset="-78"/>
            </a:endParaRPr>
          </a:p>
          <a:p>
            <a:pPr algn="r" rtl="1">
              <a:lnSpc>
                <a:spcPct val="200000"/>
              </a:lnSpc>
            </a:pPr>
            <a:r>
              <a:rPr lang="en-US" dirty="0">
                <a:solidFill>
                  <a:schemeClr val="tx1">
                    <a:lumMod val="95000"/>
                    <a:lumOff val="5000"/>
                  </a:schemeClr>
                </a:solidFill>
                <a:latin typeface="Alexandria" pitchFamily="2" charset="-78"/>
                <a:cs typeface="Alexandria" pitchFamily="2" charset="-78"/>
                <a:hlinkClick r:id="rId4"/>
              </a:rPr>
              <a:t>https://www.forbesmiddleeast.com/ar/lists/the-middle-easts-fintech-50/?utm_source=chatgpt.com</a:t>
            </a:r>
            <a:r>
              <a:rPr lang="ar-EG" dirty="0">
                <a:solidFill>
                  <a:schemeClr val="tx1">
                    <a:lumMod val="95000"/>
                    <a:lumOff val="5000"/>
                  </a:schemeClr>
                </a:solidFill>
                <a:latin typeface="Alexandria" pitchFamily="2" charset="-78"/>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CD72300-C4A6-1752-D14B-09F7476A54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3696" y="4187750"/>
            <a:ext cx="4969292" cy="2559041"/>
          </a:xfrm>
          <a:prstGeom prst="rect">
            <a:avLst/>
          </a:prstGeom>
        </p:spPr>
      </p:pic>
    </p:spTree>
    <p:extLst>
      <p:ext uri="{BB962C8B-B14F-4D97-AF65-F5344CB8AC3E}">
        <p14:creationId xmlns:p14="http://schemas.microsoft.com/office/powerpoint/2010/main" val="5740637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35315" y="1653082"/>
            <a:ext cx="10706034" cy="1672894"/>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أنواع الإعلانات الرقمية</a:t>
            </a:r>
          </a:p>
          <a:p>
            <a:pPr algn="r" rtl="1">
              <a:lnSpc>
                <a:spcPct val="200000"/>
              </a:lnSpc>
            </a:pPr>
            <a:r>
              <a:rPr lang="ar-EG" dirty="0">
                <a:solidFill>
                  <a:srgbClr val="00B0F0"/>
                </a:solidFill>
                <a:latin typeface="Alexandria" pitchFamily="2" charset="-78"/>
                <a:cs typeface="Alexandria" pitchFamily="2" charset="-78"/>
              </a:rPr>
              <a:t>3- الإعلانات المبنية على البحث</a:t>
            </a:r>
            <a:r>
              <a:rPr lang="ar-EG" dirty="0">
                <a:solidFill>
                  <a:schemeClr val="tx1">
                    <a:lumMod val="95000"/>
                    <a:lumOff val="5000"/>
                  </a:schemeClr>
                </a:solidFill>
                <a:latin typeface="Alexandria" pitchFamily="2" charset="-78"/>
                <a:cs typeface="Alexandria" pitchFamily="2" charset="-78"/>
              </a:rPr>
              <a:t>: تظهر ضمن نتائج البحث عند استخدام الشخص لكلمات مفتاحية معينة مثل الإعلانات التي تظهر على جوجل.</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1AF6204-241E-0636-9970-026939EAAEB7}"/>
              </a:ext>
            </a:extLst>
          </p:cNvPr>
          <p:cNvPicPr>
            <a:picLocks noChangeAspect="1"/>
          </p:cNvPicPr>
          <p:nvPr/>
        </p:nvPicPr>
        <p:blipFill rotWithShape="1">
          <a:blip r:embed="rId5"/>
          <a:srcRect l="42199" t="26642" r="12278" b="-1731"/>
          <a:stretch/>
        </p:blipFill>
        <p:spPr>
          <a:xfrm>
            <a:off x="2588963" y="3019208"/>
            <a:ext cx="4274546" cy="3716365"/>
          </a:xfrm>
          <a:prstGeom prst="rect">
            <a:avLst/>
          </a:prstGeom>
        </p:spPr>
      </p:pic>
    </p:spTree>
    <p:extLst>
      <p:ext uri="{BB962C8B-B14F-4D97-AF65-F5344CB8AC3E}">
        <p14:creationId xmlns:p14="http://schemas.microsoft.com/office/powerpoint/2010/main" val="33570408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7841" y="1653082"/>
            <a:ext cx="11577678" cy="1118896"/>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أنواع الإعلانات الرقمية</a:t>
            </a:r>
          </a:p>
          <a:p>
            <a:pPr algn="r" rtl="1">
              <a:lnSpc>
                <a:spcPct val="200000"/>
              </a:lnSpc>
            </a:pPr>
            <a:r>
              <a:rPr lang="ar-EG" dirty="0">
                <a:solidFill>
                  <a:srgbClr val="00B0F0"/>
                </a:solidFill>
                <a:latin typeface="Alexandria" pitchFamily="2" charset="-78"/>
                <a:cs typeface="Alexandria" pitchFamily="2" charset="-78"/>
              </a:rPr>
              <a:t>4- الإعلانات عبر الفيديو: </a:t>
            </a:r>
            <a:r>
              <a:rPr lang="ar-EG" dirty="0">
                <a:solidFill>
                  <a:schemeClr val="tx1">
                    <a:lumMod val="95000"/>
                    <a:lumOff val="5000"/>
                  </a:schemeClr>
                </a:solidFill>
                <a:latin typeface="Alexandria" pitchFamily="2" charset="-78"/>
                <a:cs typeface="Alexandria" pitchFamily="2" charset="-78"/>
              </a:rPr>
              <a:t>تظهر داخل الفيديوهات أو قبل عرضها، مثل التي تظهر على منصة يوتيوب</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AFCA6A76-3C19-5FCF-5FA4-999381D9DC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07990" y="3079754"/>
            <a:ext cx="4925851" cy="3361226"/>
          </a:xfrm>
          <a:prstGeom prst="rect">
            <a:avLst/>
          </a:prstGeom>
        </p:spPr>
      </p:pic>
    </p:spTree>
    <p:extLst>
      <p:ext uri="{BB962C8B-B14F-4D97-AF65-F5344CB8AC3E}">
        <p14:creationId xmlns:p14="http://schemas.microsoft.com/office/powerpoint/2010/main" val="2958904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759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a:t>
            </a:r>
            <a:r>
              <a:rPr lang="ar-EG" b="1" dirty="0">
                <a:solidFill>
                  <a:srgbClr val="00B0F0"/>
                </a:solidFill>
                <a:latin typeface="Alexandria" pitchFamily="2" charset="-78"/>
                <a:cs typeface="Alexandria" pitchFamily="2" charset="-78"/>
              </a:rPr>
              <a:t>استراتيجيات تحقيق العائد من المحتوى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21995" y="2358161"/>
            <a:ext cx="6761996" cy="2226892"/>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أنواع الإعلانات الرقمية</a:t>
            </a:r>
          </a:p>
          <a:p>
            <a:pPr algn="r" rtl="1">
              <a:lnSpc>
                <a:spcPct val="200000"/>
              </a:lnSpc>
            </a:pPr>
            <a:r>
              <a:rPr lang="ar-EG" dirty="0">
                <a:solidFill>
                  <a:srgbClr val="00B0F0"/>
                </a:solidFill>
                <a:latin typeface="Alexandria" pitchFamily="2" charset="-78"/>
                <a:cs typeface="Alexandria" pitchFamily="2" charset="-78"/>
              </a:rPr>
              <a:t>5- الإعلانات الشخصية: </a:t>
            </a:r>
            <a:r>
              <a:rPr lang="ar-EG" dirty="0">
                <a:solidFill>
                  <a:srgbClr val="000000"/>
                </a:solidFill>
                <a:latin typeface="Alexandria" pitchFamily="2" charset="-78"/>
                <a:cs typeface="Alexandria" pitchFamily="2" charset="-78"/>
              </a:rPr>
              <a:t>تعتمد على بيانات المستخدم لتقديم إعلانات مخصصة بناءً على اهتماماته وسلوكياته، مثل إعلان يظهر على فيسبوك بعد زيارة موقع إلكتروني.</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01A8D14-088A-BA2A-122D-B9B9B67E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675" y="2665937"/>
            <a:ext cx="4483866" cy="3809334"/>
          </a:xfrm>
          <a:prstGeom prst="rect">
            <a:avLst/>
          </a:prstGeom>
        </p:spPr>
      </p:pic>
    </p:spTree>
    <p:extLst>
      <p:ext uri="{BB962C8B-B14F-4D97-AF65-F5344CB8AC3E}">
        <p14:creationId xmlns:p14="http://schemas.microsoft.com/office/powerpoint/2010/main" val="22411194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507474" y="114509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21995" y="1935194"/>
            <a:ext cx="6761996" cy="3888885"/>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1- زيادة التنافسية</a:t>
            </a:r>
          </a:p>
          <a:p>
            <a:pPr lvl="1" algn="just" rtl="1">
              <a:lnSpc>
                <a:spcPct val="200000"/>
              </a:lnSpc>
            </a:pPr>
            <a:r>
              <a:rPr lang="ar-EG" dirty="0">
                <a:latin typeface="Alexandria" pitchFamily="2" charset="-78"/>
                <a:cs typeface="Alexandria" pitchFamily="2" charset="-78"/>
              </a:rPr>
              <a:t>زيادة التنافسية في سوق المحتوى الرقمي تعني أن هناك عددًا كبيرًا جدًا من المنشئين والشركات الذين يحاولون جذب نفس الجمهور مما يجعل من الصعب التميز والاحتفاظ بانتباه الجمهور المستهدف، ولتحقيق النجاح في صناعة المحتوى تحتاج الشركات إلى تبني استراتيجيات إبداعية وفعالة تعتمد على سمات أساسية</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0E183267-B32A-7EE8-5045-EE59B86E1C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2203" y="2483935"/>
            <a:ext cx="3719628" cy="3512502"/>
          </a:xfrm>
          <a:prstGeom prst="rect">
            <a:avLst/>
          </a:prstGeom>
        </p:spPr>
      </p:pic>
    </p:spTree>
    <p:extLst>
      <p:ext uri="{BB962C8B-B14F-4D97-AF65-F5344CB8AC3E}">
        <p14:creationId xmlns:p14="http://schemas.microsoft.com/office/powerpoint/2010/main" val="443376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24342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257582" y="2047792"/>
            <a:ext cx="5528106" cy="4442819"/>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سمات المحتوى المنافس:</a:t>
            </a:r>
          </a:p>
          <a:p>
            <a:pPr lvl="1" algn="just" rtl="1">
              <a:lnSpc>
                <a:spcPct val="200000"/>
              </a:lnSpc>
            </a:pPr>
            <a:r>
              <a:rPr lang="ar-EG" dirty="0">
                <a:solidFill>
                  <a:srgbClr val="00AEEF"/>
                </a:solidFill>
                <a:latin typeface="Alexandria" pitchFamily="2" charset="-78"/>
                <a:cs typeface="Alexandria" pitchFamily="2" charset="-78"/>
              </a:rPr>
              <a:t>1- الإبداع والجودة</a:t>
            </a:r>
            <a:r>
              <a:rPr lang="ar-EG" dirty="0">
                <a:latin typeface="Alexandria" pitchFamily="2" charset="-78"/>
                <a:cs typeface="Alexandria" pitchFamily="2" charset="-78"/>
              </a:rPr>
              <a:t>: يجب أن يكون فريدًا وملهمًا، ويضيف قيمة للجمهور، مثل مقاطع فيدو تعليمية أو مقالات مفيدة.</a:t>
            </a:r>
          </a:p>
          <a:p>
            <a:pPr lvl="1" algn="r" rtl="1">
              <a:lnSpc>
                <a:spcPct val="200000"/>
              </a:lnSpc>
            </a:pPr>
            <a:r>
              <a:rPr lang="en-US" dirty="0">
                <a:latin typeface="Alexandria" pitchFamily="2" charset="-78"/>
                <a:cs typeface="Alexandria" pitchFamily="2" charset="-78"/>
              </a:rPr>
              <a:t>"National Geographic" </a:t>
            </a:r>
            <a:r>
              <a:rPr lang="ar-EG" dirty="0">
                <a:latin typeface="Alexandria" pitchFamily="2" charset="-78"/>
                <a:cs typeface="Alexandria" pitchFamily="2" charset="-78"/>
              </a:rPr>
              <a:t>تعكس كيفية استخدام الإبداع والجودة لجذب جمهور واسع من خلال تقديم محتوى مُلهم و قيمي. </a:t>
            </a:r>
            <a:r>
              <a:rPr lang="en-US" dirty="0">
                <a:latin typeface="Alexandria" pitchFamily="2" charset="-78"/>
                <a:cs typeface="Alexandria" pitchFamily="2" charset="-78"/>
                <a:hlinkClick r:id="rId4"/>
              </a:rPr>
              <a:t>https://www.natgeotv.com/ae</a:t>
            </a:r>
            <a:r>
              <a:rPr lang="ar-EG" dirty="0">
                <a:latin typeface="Alexandria" pitchFamily="2" charset="-78"/>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EB33DC6A-018E-1AA6-2584-2ACD22B736B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4504" y="3172858"/>
            <a:ext cx="4798256" cy="3200399"/>
          </a:xfrm>
          <a:prstGeom prst="rect">
            <a:avLst/>
          </a:prstGeom>
        </p:spPr>
      </p:pic>
    </p:spTree>
    <p:extLst>
      <p:ext uri="{BB962C8B-B14F-4D97-AF65-F5344CB8AC3E}">
        <p14:creationId xmlns:p14="http://schemas.microsoft.com/office/powerpoint/2010/main" val="180786713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948149" y="117332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71991" y="2146154"/>
            <a:ext cx="5935730" cy="444288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سمات المحتوى المنافس:</a:t>
            </a:r>
          </a:p>
          <a:p>
            <a:pPr lvl="1" algn="just" rtl="1">
              <a:lnSpc>
                <a:spcPct val="200000"/>
              </a:lnSpc>
            </a:pPr>
            <a:r>
              <a:rPr lang="ar-EG" dirty="0">
                <a:solidFill>
                  <a:srgbClr val="00AEEF"/>
                </a:solidFill>
                <a:latin typeface="Alexandria" pitchFamily="2" charset="-78"/>
                <a:cs typeface="Alexandria" pitchFamily="2" charset="-78"/>
              </a:rPr>
              <a:t>1- التخصصية</a:t>
            </a:r>
            <a:r>
              <a:rPr lang="ar-EG" dirty="0">
                <a:latin typeface="Alexandria" pitchFamily="2" charset="-78"/>
                <a:cs typeface="Alexandria" pitchFamily="2" charset="-78"/>
              </a:rPr>
              <a:t>: التخصص في موضوعات معينة يجعل المحتوى أكثر جذبًا لجمهور محدد. المحتوى العام قد لا يجد جمهورًا مخلصًا كما يفعل المحتوى المتخصص.</a:t>
            </a:r>
            <a:br>
              <a:rPr lang="ar-EG" dirty="0">
                <a:latin typeface="Alexandria" pitchFamily="2" charset="-78"/>
                <a:cs typeface="Alexandria" pitchFamily="2" charset="-78"/>
              </a:rPr>
            </a:br>
            <a:r>
              <a:rPr lang="ar-EG" b="1" dirty="0">
                <a:latin typeface="Alexandria" pitchFamily="2" charset="-78"/>
                <a:cs typeface="Alexandria" pitchFamily="2" charset="-78"/>
              </a:rPr>
              <a:t>مثال:</a:t>
            </a:r>
            <a:r>
              <a:rPr lang="ar-EG" dirty="0">
                <a:latin typeface="Alexandria" pitchFamily="2" charset="-78"/>
                <a:cs typeface="Alexandria" pitchFamily="2" charset="-78"/>
              </a:rPr>
              <a:t> منصات مثل </a:t>
            </a:r>
            <a:r>
              <a:rPr lang="en-US" i="1" dirty="0" err="1">
                <a:latin typeface="Alexandria" pitchFamily="2" charset="-78"/>
                <a:cs typeface="Alexandria" pitchFamily="2" charset="-78"/>
              </a:rPr>
              <a:t>MasterClass</a:t>
            </a:r>
            <a:r>
              <a:rPr lang="en-US" dirty="0">
                <a:latin typeface="Alexandria" pitchFamily="2" charset="-78"/>
                <a:cs typeface="Alexandria" pitchFamily="2" charset="-78"/>
              </a:rPr>
              <a:t> </a:t>
            </a:r>
            <a:r>
              <a:rPr lang="ar-EG" dirty="0">
                <a:latin typeface="Alexandria" pitchFamily="2" charset="-78"/>
                <a:cs typeface="Alexandria" pitchFamily="2" charset="-78"/>
              </a:rPr>
              <a:t>التي تقدم محتوى تعليميًا متخصصًا مع خبراء في مجالات معينة. </a:t>
            </a:r>
            <a:r>
              <a:rPr lang="en-US" dirty="0">
                <a:latin typeface="Alexandria" pitchFamily="2" charset="-78"/>
                <a:cs typeface="Alexandria" pitchFamily="2" charset="-78"/>
                <a:hlinkClick r:id="rId4"/>
              </a:rPr>
              <a:t>https://www.masterclass.com/</a:t>
            </a:r>
            <a:r>
              <a:rPr lang="ar-EG" dirty="0">
                <a:latin typeface="Alexandria" pitchFamily="2" charset="-78"/>
                <a:cs typeface="Alexandria" pitchFamily="2" charset="-78"/>
              </a:rPr>
              <a:t> </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FC99068-8A38-7EE1-B41C-501F88C5CA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4280" y="2555913"/>
            <a:ext cx="4918314" cy="3966040"/>
          </a:xfrm>
          <a:prstGeom prst="rect">
            <a:avLst/>
          </a:prstGeom>
        </p:spPr>
      </p:pic>
    </p:spTree>
    <p:extLst>
      <p:ext uri="{BB962C8B-B14F-4D97-AF65-F5344CB8AC3E}">
        <p14:creationId xmlns:p14="http://schemas.microsoft.com/office/powerpoint/2010/main" val="22921787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59560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257581" y="2146154"/>
            <a:ext cx="5550139" cy="444288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سمات المحتوى المنافس:</a:t>
            </a:r>
          </a:p>
          <a:p>
            <a:pPr lvl="1" algn="just" rtl="1">
              <a:lnSpc>
                <a:spcPct val="200000"/>
              </a:lnSpc>
            </a:pPr>
            <a:r>
              <a:rPr lang="ar-EG" dirty="0">
                <a:solidFill>
                  <a:srgbClr val="00AEEF"/>
                </a:solidFill>
                <a:latin typeface="Alexandria" pitchFamily="2" charset="-78"/>
                <a:cs typeface="Alexandria" pitchFamily="2" charset="-78"/>
              </a:rPr>
              <a:t>1- تحليل البيانات</a:t>
            </a:r>
            <a:r>
              <a:rPr lang="ar-EG" dirty="0">
                <a:latin typeface="Alexandria" pitchFamily="2" charset="-78"/>
                <a:cs typeface="Alexandria" pitchFamily="2" charset="-78"/>
              </a:rPr>
              <a:t>: الاعتماد على أدوات مثل </a:t>
            </a:r>
            <a:r>
              <a:rPr lang="en-US" dirty="0">
                <a:latin typeface="Alexandria" pitchFamily="2" charset="-78"/>
                <a:cs typeface="Alexandria" pitchFamily="2" charset="-78"/>
              </a:rPr>
              <a:t>Google Analytics </a:t>
            </a:r>
            <a:r>
              <a:rPr lang="ar-EG" dirty="0">
                <a:latin typeface="Alexandria" pitchFamily="2" charset="-78"/>
                <a:cs typeface="Alexandria" pitchFamily="2" charset="-78"/>
              </a:rPr>
              <a:t>و</a:t>
            </a:r>
            <a:r>
              <a:rPr lang="en-US" dirty="0">
                <a:latin typeface="Alexandria" pitchFamily="2" charset="-78"/>
                <a:cs typeface="Alexandria" pitchFamily="2" charset="-78"/>
              </a:rPr>
              <a:t> </a:t>
            </a:r>
            <a:r>
              <a:rPr lang="en-US" dirty="0" err="1">
                <a:latin typeface="Alexandria" pitchFamily="2" charset="-78"/>
                <a:cs typeface="Alexandria" pitchFamily="2" charset="-78"/>
              </a:rPr>
              <a:t>moz</a:t>
            </a:r>
            <a:r>
              <a:rPr lang="en-US" dirty="0">
                <a:latin typeface="Alexandria" pitchFamily="2" charset="-78"/>
                <a:cs typeface="Alexandria" pitchFamily="2" charset="-78"/>
              </a:rPr>
              <a:t> Pro </a:t>
            </a:r>
            <a:r>
              <a:rPr lang="ar-EG" dirty="0">
                <a:latin typeface="Alexandria" pitchFamily="2" charset="-78"/>
                <a:cs typeface="Alexandria" pitchFamily="2" charset="-78"/>
              </a:rPr>
              <a:t>يساعد في تحليل احتياجات الجمهور وتفضيلاتهم، مما يتيح تخصيص المحتوى ليتناسب معهم.</a:t>
            </a:r>
            <a:br>
              <a:rPr lang="ar-EG" dirty="0">
                <a:latin typeface="Alexandria" pitchFamily="2" charset="-78"/>
                <a:cs typeface="Alexandria" pitchFamily="2" charset="-78"/>
              </a:rPr>
            </a:br>
            <a:r>
              <a:rPr lang="ar-EG" b="1" dirty="0">
                <a:latin typeface="Alexandria" pitchFamily="2" charset="-78"/>
                <a:cs typeface="Alexandria" pitchFamily="2" charset="-78"/>
              </a:rPr>
              <a:t>مثال:</a:t>
            </a:r>
            <a:r>
              <a:rPr lang="ar-EG" dirty="0">
                <a:latin typeface="Alexandria" pitchFamily="2" charset="-78"/>
                <a:cs typeface="Alexandria" pitchFamily="2" charset="-78"/>
              </a:rPr>
              <a:t> شركات مثل </a:t>
            </a:r>
            <a:r>
              <a:rPr lang="en-US" dirty="0">
                <a:latin typeface="Alexandria" pitchFamily="2" charset="-78"/>
                <a:cs typeface="Alexandria" pitchFamily="2" charset="-78"/>
              </a:rPr>
              <a:t>Netflix </a:t>
            </a:r>
            <a:r>
              <a:rPr lang="ar-EG" dirty="0">
                <a:latin typeface="Alexandria" pitchFamily="2" charset="-78"/>
                <a:cs typeface="Alexandria" pitchFamily="2" charset="-78"/>
              </a:rPr>
              <a:t>تعتمد على تحليل البيانات لتقديم توصيات مخصصة لكل مستخدم.</a:t>
            </a:r>
            <a:endParaRPr lang="en-US" dirty="0">
              <a:latin typeface="Alexandria" pitchFamily="2" charset="-78"/>
              <a:cs typeface="Alexandria" pitchFamily="2" charset="-78"/>
            </a:endParaRPr>
          </a:p>
          <a:p>
            <a:pPr lvl="1" algn="just" rtl="1">
              <a:lnSpc>
                <a:spcPct val="200000"/>
              </a:lnSpc>
            </a:pPr>
            <a:r>
              <a:rPr lang="en-US" dirty="0">
                <a:latin typeface="Alexandria" pitchFamily="2" charset="-78"/>
                <a:cs typeface="Alexandria" pitchFamily="2" charset="-78"/>
                <a:hlinkClick r:id="rId4"/>
              </a:rPr>
              <a:t>https://analytics.moz.com/pro</a:t>
            </a:r>
            <a:r>
              <a:rPr lang="en-US" dirty="0">
                <a:latin typeface="Alexandria" pitchFamily="2" charset="-78"/>
                <a:cs typeface="Alexandria" pitchFamily="2" charset="-78"/>
              </a:rPr>
              <a:t> </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A07543B-AF89-F181-5DEE-8A43A4EDCC2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076" y="2491341"/>
            <a:ext cx="5855924" cy="3903949"/>
          </a:xfrm>
          <a:prstGeom prst="rect">
            <a:avLst/>
          </a:prstGeom>
        </p:spPr>
      </p:pic>
    </p:spTree>
    <p:extLst>
      <p:ext uri="{BB962C8B-B14F-4D97-AF65-F5344CB8AC3E}">
        <p14:creationId xmlns:p14="http://schemas.microsoft.com/office/powerpoint/2010/main" val="17804299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12284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4742" y="1918805"/>
            <a:ext cx="11389079" cy="1671996"/>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2- الخصوصية والأمان: </a:t>
            </a:r>
          </a:p>
          <a:p>
            <a:pPr lvl="1" algn="just" rtl="1">
              <a:lnSpc>
                <a:spcPct val="200000"/>
              </a:lnSpc>
            </a:pPr>
            <a:r>
              <a:rPr lang="ar-EG" dirty="0">
                <a:latin typeface="Alexandria" pitchFamily="2" charset="-78"/>
                <a:cs typeface="Alexandria" pitchFamily="2" charset="-78"/>
              </a:rPr>
              <a:t>مع تزايد المخاوف بشأن انتهاكات الخصوصية، أصبحت إدارة البيانات الشخصية قضية محورية. يجب على منشئي المحتوى وشركات التكنولوجيا الالتزام بمعايير أخلاقية وقانونية عند جمع البيانات ومعالجتها.</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42833A0-B487-6512-2F73-8FB1F6CEE7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54578" y="3822989"/>
            <a:ext cx="5064202" cy="2662790"/>
          </a:xfrm>
          <a:prstGeom prst="rect">
            <a:avLst/>
          </a:prstGeom>
        </p:spPr>
      </p:pic>
    </p:spTree>
    <p:extLst>
      <p:ext uri="{BB962C8B-B14F-4D97-AF65-F5344CB8AC3E}">
        <p14:creationId xmlns:p14="http://schemas.microsoft.com/office/powerpoint/2010/main" val="3910998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54327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918805"/>
            <a:ext cx="5777821" cy="444288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أهم ممارسات الحفاظ على الخصوصية</a:t>
            </a:r>
          </a:p>
          <a:p>
            <a:pPr lvl="1" algn="just" rtl="1">
              <a:lnSpc>
                <a:spcPct val="200000"/>
              </a:lnSpc>
            </a:pPr>
            <a:r>
              <a:rPr lang="ar-EG" dirty="0">
                <a:solidFill>
                  <a:srgbClr val="00B0F0"/>
                </a:solidFill>
                <a:latin typeface="Alexandria" pitchFamily="2" charset="-78"/>
                <a:cs typeface="Alexandria" pitchFamily="2" charset="-78"/>
              </a:rPr>
              <a:t>1- التشريعات والقوانين</a:t>
            </a:r>
          </a:p>
          <a:p>
            <a:pPr lvl="1" algn="just" rtl="1">
              <a:lnSpc>
                <a:spcPct val="200000"/>
              </a:lnSpc>
            </a:pPr>
            <a:r>
              <a:rPr lang="ar-EG" dirty="0">
                <a:latin typeface="Alexandria" pitchFamily="2" charset="-78"/>
                <a:cs typeface="Alexandria" pitchFamily="2" charset="-78"/>
              </a:rPr>
              <a:t>قوانين مثل اللائحة العامة لحماية البيانات (</a:t>
            </a:r>
            <a:r>
              <a:rPr lang="en-US" dirty="0">
                <a:latin typeface="Alexandria" pitchFamily="2" charset="-78"/>
                <a:cs typeface="Alexandria" pitchFamily="2" charset="-78"/>
              </a:rPr>
              <a:t>GDPR) </a:t>
            </a:r>
            <a:r>
              <a:rPr lang="ar-EG" dirty="0">
                <a:latin typeface="Alexandria" pitchFamily="2" charset="-78"/>
                <a:cs typeface="Alexandria" pitchFamily="2" charset="-78"/>
              </a:rPr>
              <a:t>والـ </a:t>
            </a:r>
            <a:r>
              <a:rPr lang="en-US" dirty="0">
                <a:latin typeface="Alexandria" pitchFamily="2" charset="-78"/>
                <a:cs typeface="Alexandria" pitchFamily="2" charset="-78"/>
              </a:rPr>
              <a:t>CCPA (California Consumer Privacy Act) </a:t>
            </a:r>
            <a:r>
              <a:rPr lang="ar-EG" dirty="0">
                <a:latin typeface="Alexandria" pitchFamily="2" charset="-78"/>
                <a:cs typeface="Alexandria" pitchFamily="2" charset="-78"/>
              </a:rPr>
              <a:t>تفرض قيودًا صارمة على جمع البيانات الشخصية. منصة </a:t>
            </a:r>
            <a:r>
              <a:rPr lang="en-US" dirty="0">
                <a:latin typeface="Alexandria" pitchFamily="2" charset="-78"/>
                <a:cs typeface="Alexandria" pitchFamily="2" charset="-78"/>
              </a:rPr>
              <a:t>Zoom  </a:t>
            </a:r>
            <a:r>
              <a:rPr lang="ar-EG" dirty="0">
                <a:latin typeface="Alexandria" pitchFamily="2" charset="-78"/>
                <a:cs typeface="Alexandria" pitchFamily="2" charset="-78"/>
              </a:rPr>
              <a:t>على سبيل المثال أجرت تحديثات لتحسين الخصوصية بعد انتقادات حول تسريب البيانات.</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ACDE11FA-1FAC-F706-1A39-F8196AC118D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7183" y="1850437"/>
            <a:ext cx="4654627" cy="4654627"/>
          </a:xfrm>
          <a:prstGeom prst="rect">
            <a:avLst/>
          </a:prstGeom>
        </p:spPr>
      </p:pic>
    </p:spTree>
    <p:extLst>
      <p:ext uri="{BB962C8B-B14F-4D97-AF65-F5344CB8AC3E}">
        <p14:creationId xmlns:p14="http://schemas.microsoft.com/office/powerpoint/2010/main" val="27183033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485441" y="115516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83007" y="1918805"/>
            <a:ext cx="5990814" cy="4996817"/>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أهم ممارسات الحفاظ على الخصوصية</a:t>
            </a:r>
          </a:p>
          <a:p>
            <a:pPr lvl="1" algn="just" rtl="1">
              <a:lnSpc>
                <a:spcPct val="200000"/>
              </a:lnSpc>
            </a:pPr>
            <a:r>
              <a:rPr lang="ar-EG" dirty="0">
                <a:solidFill>
                  <a:srgbClr val="00B0F0"/>
                </a:solidFill>
                <a:latin typeface="Alexandria" pitchFamily="2" charset="-78"/>
                <a:cs typeface="Alexandria" pitchFamily="2" charset="-78"/>
              </a:rPr>
              <a:t>2- الثقة والشفافية</a:t>
            </a:r>
          </a:p>
          <a:p>
            <a:pPr lvl="1" algn="just" rtl="1">
              <a:lnSpc>
                <a:spcPct val="200000"/>
              </a:lnSpc>
            </a:pPr>
            <a:r>
              <a:rPr lang="ar-EG" dirty="0">
                <a:latin typeface="Alexandria" pitchFamily="2" charset="-78"/>
                <a:cs typeface="Alexandria" pitchFamily="2" charset="-78"/>
              </a:rPr>
              <a:t>توضيح سياسات جمع البيانات واستخدامها يمكن أن يبني الثقة مع الجمهور. العلامات التجارية التي تكون شفافة بشأن هذه العمليات أكثر احتمالاً للاحتفاظ بالجمهور.</a:t>
            </a:r>
            <a:endParaRPr lang="ar-EG" dirty="0">
              <a:solidFill>
                <a:srgbClr val="000000"/>
              </a:solidFill>
              <a:latin typeface="Alexandria" pitchFamily="2" charset="-78"/>
              <a:cs typeface="Alexandria" pitchFamily="2" charset="-78"/>
            </a:endParaRPr>
          </a:p>
          <a:p>
            <a:pPr lvl="1" algn="just" rtl="1">
              <a:lnSpc>
                <a:spcPct val="200000"/>
              </a:lnSpc>
            </a:pPr>
            <a:r>
              <a:rPr lang="ar-EG" b="1" dirty="0">
                <a:latin typeface="Alexandria" pitchFamily="2" charset="-78"/>
                <a:cs typeface="Alexandria" pitchFamily="2" charset="-78"/>
              </a:rPr>
              <a:t>مثال:</a:t>
            </a:r>
            <a:r>
              <a:rPr lang="ar-EG" dirty="0">
                <a:latin typeface="Alexandria" pitchFamily="2" charset="-78"/>
                <a:cs typeface="Alexandria" pitchFamily="2" charset="-78"/>
              </a:rPr>
              <a:t> إعلان </a:t>
            </a:r>
            <a:r>
              <a:rPr lang="en-US" dirty="0">
                <a:latin typeface="Alexandria" pitchFamily="2" charset="-78"/>
                <a:cs typeface="Alexandria" pitchFamily="2" charset="-78"/>
              </a:rPr>
              <a:t>Apple </a:t>
            </a:r>
            <a:r>
              <a:rPr lang="ar-EG" dirty="0">
                <a:latin typeface="Alexandria" pitchFamily="2" charset="-78"/>
                <a:cs typeface="Alexandria" pitchFamily="2" charset="-78"/>
              </a:rPr>
              <a:t>عن "شفافية تتبع التطبيقات"، الذي يسمح للمستخدمين بالتحكم في من يمكنه تتبع بياناته.</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B013996-7142-64FB-4540-8E67EAC171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2481" y="2047792"/>
            <a:ext cx="4777649" cy="4442882"/>
          </a:xfrm>
          <a:prstGeom prst="rect">
            <a:avLst/>
          </a:prstGeom>
        </p:spPr>
      </p:pic>
    </p:spTree>
    <p:extLst>
      <p:ext uri="{BB962C8B-B14F-4D97-AF65-F5344CB8AC3E}">
        <p14:creationId xmlns:p14="http://schemas.microsoft.com/office/powerpoint/2010/main" val="5180616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06625" y="1221403"/>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750805" y="2451716"/>
            <a:ext cx="6123016" cy="3333990"/>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أهم ممارسات الحفاظ على الخصوصية</a:t>
            </a:r>
          </a:p>
          <a:p>
            <a:pPr lvl="1" algn="just" rtl="1">
              <a:lnSpc>
                <a:spcPct val="200000"/>
              </a:lnSpc>
            </a:pPr>
            <a:r>
              <a:rPr lang="ar-EG" dirty="0">
                <a:solidFill>
                  <a:srgbClr val="00B0F0"/>
                </a:solidFill>
                <a:latin typeface="Alexandria" pitchFamily="2" charset="-78"/>
                <a:cs typeface="Alexandria" pitchFamily="2" charset="-78"/>
              </a:rPr>
              <a:t>3- أدوات الأمان</a:t>
            </a:r>
          </a:p>
          <a:p>
            <a:pPr lvl="1" algn="just" rtl="1">
              <a:lnSpc>
                <a:spcPct val="200000"/>
              </a:lnSpc>
            </a:pPr>
            <a:r>
              <a:rPr lang="ar-EG" dirty="0">
                <a:latin typeface="Alexandria" pitchFamily="2" charset="-78"/>
                <a:cs typeface="Alexandria" pitchFamily="2" charset="-78"/>
              </a:rPr>
              <a:t>استخدام تقنيات مثل التشفير والمصادقة الثنائية لحماية المعلومات الشخصية للمستخدمين.</a:t>
            </a:r>
            <a:br>
              <a:rPr lang="ar-EG" dirty="0">
                <a:latin typeface="Alexandria" pitchFamily="2" charset="-78"/>
                <a:cs typeface="Alexandria" pitchFamily="2" charset="-78"/>
              </a:rPr>
            </a:br>
            <a:r>
              <a:rPr lang="ar-EG" b="1" dirty="0">
                <a:latin typeface="Alexandria" pitchFamily="2" charset="-78"/>
                <a:cs typeface="Alexandria" pitchFamily="2" charset="-78"/>
              </a:rPr>
              <a:t>مثال:</a:t>
            </a:r>
            <a:r>
              <a:rPr lang="ar-EG" dirty="0">
                <a:latin typeface="Alexandria" pitchFamily="2" charset="-78"/>
                <a:cs typeface="Alexandria" pitchFamily="2" charset="-78"/>
              </a:rPr>
              <a:t> خدمات مثل </a:t>
            </a:r>
            <a:r>
              <a:rPr lang="en-US" dirty="0">
                <a:latin typeface="Alexandria" pitchFamily="2" charset="-78"/>
                <a:cs typeface="Alexandria" pitchFamily="2" charset="-78"/>
              </a:rPr>
              <a:t>WhatsApp </a:t>
            </a:r>
            <a:r>
              <a:rPr lang="ar-EG" dirty="0">
                <a:latin typeface="Alexandria" pitchFamily="2" charset="-78"/>
                <a:cs typeface="Alexandria" pitchFamily="2" charset="-78"/>
              </a:rPr>
              <a:t>التي تقدم تشفيرًا شاملاً للمحادثات لضمان الخصوصية.</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EBCCDA3-0E0D-7F58-81B2-7C7B0B4B5C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179" y="2634902"/>
            <a:ext cx="4650610" cy="3644680"/>
          </a:xfrm>
          <a:prstGeom prst="rect">
            <a:avLst/>
          </a:prstGeom>
        </p:spPr>
      </p:pic>
    </p:spTree>
    <p:extLst>
      <p:ext uri="{BB962C8B-B14F-4D97-AF65-F5344CB8AC3E}">
        <p14:creationId xmlns:p14="http://schemas.microsoft.com/office/powerpoint/2010/main" val="20605047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679634" y="1837748"/>
            <a:ext cx="8227238" cy="4513415"/>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3- الرقابة والمساءلة</a:t>
            </a:r>
          </a:p>
          <a:p>
            <a:pPr lvl="1" algn="just" rtl="1">
              <a:lnSpc>
                <a:spcPct val="200000"/>
              </a:lnSpc>
            </a:pPr>
            <a:r>
              <a:rPr lang="ar-EG" sz="1600" dirty="0">
                <a:latin typeface="Alexandria" pitchFamily="2" charset="-78"/>
                <a:cs typeface="Alexandria" pitchFamily="2" charset="-78"/>
              </a:rPr>
              <a:t>إدارة المحتوى الرقمي تواجه تحديات متزايدة تتعلق بالمصداقية، والضغوط السياسية والاجتماعية، والرقابة على المحتوى، وتتمثل هذ التحديات في: </a:t>
            </a:r>
          </a:p>
          <a:p>
            <a:pPr marL="800100" lvl="1" indent="-342900" algn="just" rtl="1">
              <a:lnSpc>
                <a:spcPct val="200000"/>
              </a:lnSpc>
              <a:buAutoNum type="arabic1Minus"/>
            </a:pPr>
            <a:r>
              <a:rPr lang="ar-EG" sz="1600" dirty="0">
                <a:solidFill>
                  <a:srgbClr val="00B0F0"/>
                </a:solidFill>
                <a:latin typeface="Alexandria" pitchFamily="2" charset="-78"/>
                <a:cs typeface="Alexandria" pitchFamily="2" charset="-78"/>
              </a:rPr>
              <a:t>المعلومات المضللة </a:t>
            </a:r>
            <a:r>
              <a:rPr lang="ar-EG" sz="1600" dirty="0">
                <a:solidFill>
                  <a:srgbClr val="000000"/>
                </a:solidFill>
                <a:latin typeface="Alexandria" pitchFamily="2" charset="-78"/>
                <a:cs typeface="Alexandria" pitchFamily="2" charset="-78"/>
              </a:rPr>
              <a:t>التي يمكن أن تؤدي إلى تأثيرات سلبية على القرارات الاجتماعية والسياسية. مثل: </a:t>
            </a:r>
            <a:r>
              <a:rPr lang="ar-EG" sz="1600" dirty="0">
                <a:latin typeface="Alexandria" pitchFamily="2" charset="-78"/>
                <a:cs typeface="Alexandria" pitchFamily="2" charset="-78"/>
              </a:rPr>
              <a:t>جهود </a:t>
            </a:r>
            <a:r>
              <a:rPr lang="en-US" sz="1600" dirty="0">
                <a:latin typeface="Alexandria" pitchFamily="2" charset="-78"/>
                <a:cs typeface="Alexandria" pitchFamily="2" charset="-78"/>
              </a:rPr>
              <a:t>Facebook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Twitter </a:t>
            </a:r>
            <a:r>
              <a:rPr lang="ar-EG" sz="1600" dirty="0">
                <a:latin typeface="Alexandria" pitchFamily="2" charset="-78"/>
                <a:cs typeface="Alexandria" pitchFamily="2" charset="-78"/>
              </a:rPr>
              <a:t>لوضع تحذيرات على المنشورات التي تحتوي على معلومات خاطئة.</a:t>
            </a:r>
            <a:endParaRPr lang="ar-EG" sz="1600" dirty="0">
              <a:solidFill>
                <a:srgbClr val="000000"/>
              </a:solidFill>
              <a:latin typeface="Alexandria" pitchFamily="2" charset="-78"/>
              <a:cs typeface="Alexandria" pitchFamily="2" charset="-78"/>
            </a:endParaRPr>
          </a:p>
          <a:p>
            <a:pPr marL="800100" lvl="1" indent="-342900" algn="just" rtl="1">
              <a:lnSpc>
                <a:spcPct val="200000"/>
              </a:lnSpc>
              <a:buAutoNum type="arabic1Minus"/>
            </a:pPr>
            <a:r>
              <a:rPr lang="ar-EG" sz="1600" dirty="0">
                <a:solidFill>
                  <a:srgbClr val="00B0F0"/>
                </a:solidFill>
                <a:latin typeface="Alexandria" pitchFamily="2" charset="-78"/>
                <a:cs typeface="Alexandria" pitchFamily="2" charset="-78"/>
              </a:rPr>
              <a:t>الأخلاقيات في النشر: </a:t>
            </a:r>
            <a:r>
              <a:rPr lang="ar-EG" sz="1600" dirty="0">
                <a:latin typeface="Alexandria" pitchFamily="2" charset="-78"/>
                <a:cs typeface="Alexandria" pitchFamily="2" charset="-78"/>
              </a:rPr>
              <a:t>يجب على الشركات تحقيق توازن بين حرية التعبير والمسؤولية الاجتماعية، مع الامتناع عن نشر محتوى يروج للعنف أو التمييز. مثل: منع </a:t>
            </a:r>
            <a:r>
              <a:rPr lang="en-US" sz="1600" dirty="0">
                <a:latin typeface="Alexandria" pitchFamily="2" charset="-78"/>
                <a:cs typeface="Alexandria" pitchFamily="2" charset="-78"/>
              </a:rPr>
              <a:t>YouTube </a:t>
            </a:r>
            <a:r>
              <a:rPr lang="ar-EG" sz="1600" dirty="0">
                <a:latin typeface="Alexandria" pitchFamily="2" charset="-78"/>
                <a:cs typeface="Alexandria" pitchFamily="2" charset="-78"/>
              </a:rPr>
              <a:t>لمقاطع الفيديو التي تنشر الكراهية أو التحريض.</a:t>
            </a:r>
            <a:r>
              <a:rPr lang="ar-EG" sz="1600" dirty="0">
                <a:solidFill>
                  <a:srgbClr val="000000"/>
                </a:solidFill>
                <a:latin typeface="Alexandria" pitchFamily="2" charset="-78"/>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1C421AF-B03D-68AF-C54C-C836C17EC7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5989" y="2022414"/>
            <a:ext cx="2832454" cy="4476070"/>
          </a:xfrm>
          <a:prstGeom prst="rect">
            <a:avLst/>
          </a:prstGeom>
        </p:spPr>
      </p:pic>
    </p:spTree>
    <p:extLst>
      <p:ext uri="{BB962C8B-B14F-4D97-AF65-F5344CB8AC3E}">
        <p14:creationId xmlns:p14="http://schemas.microsoft.com/office/powerpoint/2010/main" val="13119052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17642" y="1114037"/>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3" y="2236983"/>
            <a:ext cx="7124241" cy="3897862"/>
          </a:xfrm>
          <a:prstGeom prst="rect">
            <a:avLst/>
          </a:prstGeom>
          <a:noFill/>
        </p:spPr>
        <p:txBody>
          <a:bodyPr wrap="square" rtlCol="0">
            <a:spAutoFit/>
          </a:bodyPr>
          <a:lstStyle/>
          <a:p>
            <a:pPr lvl="1" algn="r" rtl="1">
              <a:lnSpc>
                <a:spcPct val="200000"/>
              </a:lnSpc>
            </a:pPr>
            <a:r>
              <a:rPr lang="ar-EG" sz="2000" dirty="0">
                <a:solidFill>
                  <a:srgbClr val="00B0F0"/>
                </a:solidFill>
                <a:latin typeface="Alexandria" pitchFamily="2" charset="-78"/>
                <a:cs typeface="Alexandria" pitchFamily="2" charset="-78"/>
              </a:rPr>
              <a:t>ج- </a:t>
            </a:r>
            <a:r>
              <a:rPr lang="ar-EG" b="1" dirty="0">
                <a:solidFill>
                  <a:srgbClr val="00B0F0"/>
                </a:solidFill>
                <a:latin typeface="Alexandria" pitchFamily="2" charset="-78"/>
                <a:cs typeface="Alexandria" pitchFamily="2" charset="-78"/>
              </a:rPr>
              <a:t>الضغوط السياسية والاجتماعية:</a:t>
            </a:r>
            <a:br>
              <a:rPr lang="ar-EG" dirty="0">
                <a:solidFill>
                  <a:srgbClr val="00B0F0"/>
                </a:solidFill>
                <a:latin typeface="Alexandria" pitchFamily="2" charset="-78"/>
                <a:cs typeface="Alexandria" pitchFamily="2" charset="-78"/>
              </a:rPr>
            </a:br>
            <a:r>
              <a:rPr lang="ar-EG" dirty="0">
                <a:latin typeface="Alexandria" pitchFamily="2" charset="-78"/>
                <a:cs typeface="Alexandria" pitchFamily="2" charset="-78"/>
              </a:rPr>
              <a:t>الحكومات أو الجماعات المختلفة قد تحاول التأثير على المحتوى المنشور لدوافع سياسية أو أيديولوجية.</a:t>
            </a:r>
            <a:br>
              <a:rPr lang="ar-EG" dirty="0">
                <a:latin typeface="Alexandria" pitchFamily="2" charset="-78"/>
                <a:cs typeface="Alexandria" pitchFamily="2" charset="-78"/>
              </a:rPr>
            </a:br>
            <a:r>
              <a:rPr lang="ar-EG" b="1" dirty="0">
                <a:latin typeface="Alexandria" pitchFamily="2" charset="-78"/>
                <a:cs typeface="Alexandria" pitchFamily="2" charset="-78"/>
              </a:rPr>
              <a:t>مثال:</a:t>
            </a:r>
            <a:r>
              <a:rPr lang="ar-EG" dirty="0">
                <a:latin typeface="Alexandria" pitchFamily="2" charset="-78"/>
                <a:cs typeface="Alexandria" pitchFamily="2" charset="-78"/>
              </a:rPr>
              <a:t> بعض الدول تفرض قيودًا على مواقع التواصل الاجتماعي أو وسائل الإعلام الرقمية للتحكم في السرد الإعلامي.</a:t>
            </a:r>
          </a:p>
          <a:p>
            <a:pPr lvl="1" algn="r" rtl="1">
              <a:lnSpc>
                <a:spcPct val="200000"/>
              </a:lnSpc>
            </a:pPr>
            <a:r>
              <a:rPr lang="ar-EG" dirty="0">
                <a:latin typeface="Alexandria" pitchFamily="2" charset="-78"/>
                <a:cs typeface="Alexandria" pitchFamily="2" charset="-78"/>
              </a:rPr>
              <a:t>- فيسبوك يحذف المنشورات التي تتعارض مع توجهاته السياسة</a:t>
            </a:r>
          </a:p>
          <a:p>
            <a:pPr lvl="1" algn="r" rtl="1">
              <a:lnSpc>
                <a:spcPct val="200000"/>
              </a:lnSpc>
            </a:pPr>
            <a:endParaRPr lang="ar-EG" sz="1600"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A85AEE8-CE0B-E2CD-60F2-8A3C7359FD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506" y="2424270"/>
            <a:ext cx="3912825" cy="4027970"/>
          </a:xfrm>
          <a:prstGeom prst="rect">
            <a:avLst/>
          </a:prstGeom>
        </p:spPr>
      </p:pic>
    </p:spTree>
    <p:extLst>
      <p:ext uri="{BB962C8B-B14F-4D97-AF65-F5344CB8AC3E}">
        <p14:creationId xmlns:p14="http://schemas.microsoft.com/office/powerpoint/2010/main" val="6941372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D99B1A5B-033A-339D-30B8-D8CBE2A700A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47F6ED5-FB2A-F7C5-054A-C9AD4BD86B21}"/>
              </a:ext>
            </a:extLst>
          </p:cNvPr>
          <p:cNvSpPr txBox="1"/>
          <p:nvPr/>
        </p:nvSpPr>
        <p:spPr>
          <a:xfrm>
            <a:off x="1992216"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8C017A1D-8400-7CEC-DD54-5403D55C4369}"/>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4D33C60-F4CB-27DC-2082-9E27C092C801}"/>
              </a:ext>
            </a:extLst>
          </p:cNvPr>
          <p:cNvSpPr txBox="1"/>
          <p:nvPr/>
        </p:nvSpPr>
        <p:spPr>
          <a:xfrm>
            <a:off x="4859750" y="2022414"/>
            <a:ext cx="7124241" cy="5005922"/>
          </a:xfrm>
          <a:prstGeom prst="rect">
            <a:avLst/>
          </a:prstGeom>
          <a:noFill/>
        </p:spPr>
        <p:txBody>
          <a:bodyPr wrap="square" rtlCol="0">
            <a:spAutoFit/>
          </a:bodyPr>
          <a:lstStyle/>
          <a:p>
            <a:pPr lvl="1" algn="r" rtl="1">
              <a:lnSpc>
                <a:spcPct val="200000"/>
              </a:lnSpc>
            </a:pPr>
            <a:r>
              <a:rPr lang="ar-EG" sz="2000" dirty="0">
                <a:solidFill>
                  <a:srgbClr val="FF0000"/>
                </a:solidFill>
                <a:latin typeface="Alexandria" pitchFamily="2" charset="-78"/>
                <a:cs typeface="Alexandria" pitchFamily="2" charset="-78"/>
              </a:rPr>
              <a:t>4- حماية الحقوق الملكية الفكرية</a:t>
            </a:r>
            <a:br>
              <a:rPr lang="ar-EG" dirty="0">
                <a:solidFill>
                  <a:srgbClr val="00B0F0"/>
                </a:solidFill>
                <a:latin typeface="Alexandria" pitchFamily="2" charset="-78"/>
                <a:cs typeface="Alexandria" pitchFamily="2" charset="-78"/>
              </a:rPr>
            </a:br>
            <a:r>
              <a:rPr lang="ar-EG" dirty="0">
                <a:latin typeface="Alexandria" pitchFamily="2" charset="-78"/>
                <a:cs typeface="Alexandria" pitchFamily="2" charset="-78"/>
              </a:rPr>
              <a:t>في ظل انفتاح تداول المعلومات والنشر السريع بدون ضوابط انتشرت ظاهرة سرقة المحتوى وإعادة استخدامه دون إذن صاحبه، وأصبح من الصعب تطبيق قوانين حقوق النشر في بيئة رقمية مفتوحة.</a:t>
            </a:r>
          </a:p>
          <a:p>
            <a:pPr lvl="1" algn="r" rtl="1">
              <a:lnSpc>
                <a:spcPct val="200000"/>
              </a:lnSpc>
            </a:pPr>
            <a:r>
              <a:rPr lang="ar-EG" dirty="0">
                <a:latin typeface="Alexandria" pitchFamily="2" charset="-78"/>
                <a:cs typeface="Alexandria" pitchFamily="2" charset="-78"/>
              </a:rPr>
              <a:t>يمكن نسخ المحتوى بسهولة كالكتب الإلكترونية والموسيقى وتوزيعها دون مراعاة حقوق النشر</a:t>
            </a:r>
          </a:p>
          <a:p>
            <a:pPr lvl="1" algn="r" rtl="1">
              <a:lnSpc>
                <a:spcPct val="200000"/>
              </a:lnSpc>
            </a:pPr>
            <a:endParaRPr lang="ar-EG" dirty="0">
              <a:latin typeface="Alexandria" pitchFamily="2" charset="-78"/>
              <a:cs typeface="Alexandria" pitchFamily="2" charset="-78"/>
            </a:endParaRPr>
          </a:p>
          <a:p>
            <a:pPr lvl="1" algn="r" rtl="1">
              <a:lnSpc>
                <a:spcPct val="200000"/>
              </a:lnSpc>
            </a:pPr>
            <a:endParaRPr lang="ar-EG" sz="1600" dirty="0">
              <a:solidFill>
                <a:srgbClr val="00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F3399F9-8255-C3E8-E9B2-A030648796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609C6E7-8D7C-68F7-F3AE-A4EAEA985F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8723" y="2687902"/>
            <a:ext cx="3945157" cy="3674946"/>
          </a:xfrm>
          <a:prstGeom prst="rect">
            <a:avLst/>
          </a:prstGeom>
        </p:spPr>
      </p:pic>
    </p:spTree>
    <p:extLst>
      <p:ext uri="{BB962C8B-B14F-4D97-AF65-F5344CB8AC3E}">
        <p14:creationId xmlns:p14="http://schemas.microsoft.com/office/powerpoint/2010/main" val="23506531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7F93C23B-FAAB-3482-161C-2BC1D506D1D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9D06C3F-CBC7-908C-76A4-E8C182D11BCC}"/>
              </a:ext>
            </a:extLst>
          </p:cNvPr>
          <p:cNvSpPr txBox="1"/>
          <p:nvPr/>
        </p:nvSpPr>
        <p:spPr>
          <a:xfrm>
            <a:off x="1529508" y="1006752"/>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تحديات صناعة المحتوى الرقمي في العصر الحديث</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52BBC78A-91E9-E2A9-4FE0-2E445723A903}"/>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770F47C-904B-0E59-B2B9-D0E24412634E}"/>
              </a:ext>
            </a:extLst>
          </p:cNvPr>
          <p:cNvSpPr txBox="1"/>
          <p:nvPr/>
        </p:nvSpPr>
        <p:spPr>
          <a:xfrm>
            <a:off x="4726236" y="1581060"/>
            <a:ext cx="7257755" cy="5058372"/>
          </a:xfrm>
          <a:prstGeom prst="rect">
            <a:avLst/>
          </a:prstGeom>
          <a:noFill/>
        </p:spPr>
        <p:txBody>
          <a:bodyPr wrap="square" rtlCol="0">
            <a:spAutoFit/>
          </a:bodyPr>
          <a:lstStyle/>
          <a:p>
            <a:pPr lvl="1" algn="r" rtl="1">
              <a:lnSpc>
                <a:spcPct val="200000"/>
              </a:lnSpc>
            </a:pPr>
            <a:r>
              <a:rPr lang="ar-EG" sz="2000" dirty="0">
                <a:solidFill>
                  <a:srgbClr val="FF0000"/>
                </a:solidFill>
                <a:latin typeface="Alexandria" pitchFamily="2" charset="-78"/>
                <a:cs typeface="Alexandria" pitchFamily="2" charset="-78"/>
              </a:rPr>
              <a:t>5- التغيرات السريعة في تفضيلات الجمهور</a:t>
            </a:r>
            <a:br>
              <a:rPr lang="ar-EG" dirty="0">
                <a:solidFill>
                  <a:srgbClr val="00B0F0"/>
                </a:solidFill>
                <a:latin typeface="Alexandria" pitchFamily="2" charset="-78"/>
                <a:cs typeface="Alexandria" pitchFamily="2" charset="-78"/>
              </a:rPr>
            </a:br>
            <a:r>
              <a:rPr lang="ar-EG" dirty="0">
                <a:latin typeface="Alexandria" pitchFamily="2" charset="-78"/>
                <a:cs typeface="Alexandria" pitchFamily="2" charset="-78"/>
              </a:rPr>
              <a:t>-</a:t>
            </a:r>
            <a:r>
              <a:rPr lang="ar-EG" dirty="0">
                <a:solidFill>
                  <a:srgbClr val="00B0F0"/>
                </a:solidFill>
                <a:latin typeface="Alexandria" pitchFamily="2" charset="-78"/>
                <a:cs typeface="Alexandria" pitchFamily="2" charset="-78"/>
              </a:rPr>
              <a:t> </a:t>
            </a:r>
            <a:r>
              <a:rPr lang="ar-EG" dirty="0">
                <a:latin typeface="Alexandria" pitchFamily="2" charset="-78"/>
                <a:cs typeface="Alexandria" pitchFamily="2" charset="-78"/>
              </a:rPr>
              <a:t>في العصر الرقمي، تتغير اهتمامات الجمهور بشكل مستمر نتيجة لعوامل متعددة مثل الأحداث العالمية، التطورات التكنولوجية، واتجاهات وسائل التواصل الاجتماعي. ما كان شائعًا اليوم قد يصبح قديمًا خلال أيام أو أسابيع. هذا التغيير السريع يمثل تحديًا كبيرًا لصناع المحتوى.</a:t>
            </a:r>
          </a:p>
          <a:p>
            <a:pPr lvl="1" algn="r" rtl="1">
              <a:lnSpc>
                <a:spcPct val="200000"/>
              </a:lnSpc>
            </a:pPr>
            <a:r>
              <a:rPr lang="ar-EG" dirty="0">
                <a:solidFill>
                  <a:srgbClr val="000000"/>
                </a:solidFill>
                <a:latin typeface="Alexandria" pitchFamily="2" charset="-78"/>
                <a:cs typeface="Alexandria" pitchFamily="2" charset="-78"/>
              </a:rPr>
              <a:t>- </a:t>
            </a:r>
            <a:r>
              <a:rPr lang="ar-EG" dirty="0">
                <a:latin typeface="Alexandria" pitchFamily="2" charset="-78"/>
                <a:cs typeface="Alexandria" pitchFamily="2" charset="-78"/>
              </a:rPr>
              <a:t>مع توفر أدوات التحليل الرقمي، أصبح تحليل سلوك الجمهور أمرًا ضروريًا لصناع المحتوى لفهم اهتمامات المستخدمين من خلال تحليل التفاعلات واستخدام البيانات الضخمة.</a:t>
            </a:r>
            <a:endParaRPr lang="ar-EG" dirty="0">
              <a:solidFill>
                <a:srgbClr val="00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B403217-61A9-C74F-2309-A9D88E402E1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6CCE34C-D51C-31A3-9FF7-E292F90ACF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161840"/>
            <a:ext cx="4726236" cy="3347751"/>
          </a:xfrm>
          <a:prstGeom prst="rect">
            <a:avLst/>
          </a:prstGeom>
        </p:spPr>
      </p:pic>
    </p:spTree>
    <p:extLst>
      <p:ext uri="{BB962C8B-B14F-4D97-AF65-F5344CB8AC3E}">
        <p14:creationId xmlns:p14="http://schemas.microsoft.com/office/powerpoint/2010/main" val="7715584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2226892"/>
          </a:xfrm>
          <a:prstGeom prst="rect">
            <a:avLst/>
          </a:prstGeom>
          <a:noFill/>
        </p:spPr>
        <p:txBody>
          <a:bodyPr wrap="square" rtlCol="0">
            <a:spAutoFit/>
          </a:bodyPr>
          <a:lstStyle/>
          <a:p>
            <a:pPr algn="r">
              <a:lnSpc>
                <a:spcPct val="150000"/>
              </a:lnSpc>
            </a:pPr>
            <a:r>
              <a:rPr lang="ar-EG" sz="1800" b="1" dirty="0">
                <a:solidFill>
                  <a:schemeClr val="tx1">
                    <a:lumMod val="95000"/>
                    <a:lumOff val="5000"/>
                  </a:schemeClr>
                </a:solidFill>
                <a:latin typeface="Alexandria" pitchFamily="2" charset="-78"/>
                <a:cs typeface="Alexandria" pitchFamily="2" charset="-78"/>
              </a:rPr>
              <a:t>- مفهوم المحتوى الرقمي وأنواعه</a:t>
            </a:r>
          </a:p>
          <a:p>
            <a:pPr algn="r">
              <a:lnSpc>
                <a:spcPct val="150000"/>
              </a:lnSpc>
            </a:pPr>
            <a:r>
              <a:rPr lang="ar-EG" b="1" dirty="0">
                <a:solidFill>
                  <a:schemeClr val="tx1">
                    <a:lumMod val="95000"/>
                    <a:lumOff val="5000"/>
                  </a:schemeClr>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 دورة حياة المحتوى الرقمي</a:t>
            </a:r>
            <a:endParaRPr lang="en-US" sz="1800" b="1" dirty="0">
              <a:solidFill>
                <a:schemeClr val="tx1">
                  <a:lumMod val="95000"/>
                  <a:lumOff val="5000"/>
                </a:schemeClr>
              </a:solidFill>
              <a:latin typeface="Alexandria" pitchFamily="2" charset="-78"/>
              <a:cs typeface="Alexandria" pitchFamily="2" charset="-78"/>
            </a:endParaRPr>
          </a:p>
          <a:p>
            <a:pPr marL="285750" indent="-285750" algn="r">
              <a:lnSpc>
                <a:spcPct val="150000"/>
              </a:lnSpc>
              <a:buFontTx/>
              <a:buChar char="-"/>
            </a:pPr>
            <a:r>
              <a:rPr lang="ar-EG" b="1" dirty="0">
                <a:latin typeface="Alexandria" pitchFamily="2" charset="-78"/>
                <a:cs typeface="Alexandria" pitchFamily="2" charset="-78"/>
              </a:rPr>
              <a:t>- ا</a:t>
            </a:r>
            <a:r>
              <a:rPr lang="ar-EG" sz="1800" b="1" dirty="0">
                <a:solidFill>
                  <a:schemeClr val="tx1"/>
                </a:solidFill>
                <a:latin typeface="Alexandria" pitchFamily="2" charset="-78"/>
                <a:cs typeface="Alexandria" pitchFamily="2" charset="-78"/>
              </a:rPr>
              <a:t>ستراتيجيات تحقيق الأرباح </a:t>
            </a:r>
          </a:p>
          <a:p>
            <a:pPr marL="285750" indent="-285750" algn="r">
              <a:lnSpc>
                <a:spcPct val="150000"/>
              </a:lnSpc>
              <a:buFontTx/>
              <a:buChar char="-"/>
            </a:pPr>
            <a:r>
              <a:rPr lang="ar-EG" b="1" dirty="0">
                <a:solidFill>
                  <a:schemeClr val="tx1">
                    <a:lumMod val="95000"/>
                    <a:lumOff val="5000"/>
                  </a:schemeClr>
                </a:solidFill>
                <a:latin typeface="Alexandria" pitchFamily="2" charset="-78"/>
                <a:cs typeface="Alexandria" pitchFamily="2" charset="-78"/>
              </a:rPr>
              <a:t>- تحديات صناعة المحتوى الرقمي في العصر الحديث</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2657779"/>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اقتصاديات مواقع التواصل الاجتماعي</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تأثير وسائل التواصل الاجتماعي على </a:t>
            </a:r>
            <a:r>
              <a:rPr lang="ar-EG" sz="1600" b="1" kern="0">
                <a:solidFill>
                  <a:srgbClr val="00B0F0"/>
                </a:solidFill>
                <a:latin typeface="Alexandria" pitchFamily="2" charset="-78"/>
                <a:ea typeface="Times New Roman" panose="02020603050405020304" pitchFamily="18" charset="0"/>
                <a:cs typeface="Alexandria" pitchFamily="2" charset="-78"/>
              </a:rPr>
              <a:t>الصناعات الأخرى</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CFF6FA-EDC0-4CD8-A856-33A2C6BDDF50}"/>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3730</TotalTime>
  <Words>2559</Words>
  <Application>Microsoft Office PowerPoint</Application>
  <PresentationFormat>Widescreen</PresentationFormat>
  <Paragraphs>257</Paragraphs>
  <Slides>46</Slides>
  <Notes>6</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Light</vt:lpstr>
      <vt:lpstr>Alexandria Medium</vt:lpstr>
      <vt:lpstr>Alexandria-Medium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34</cp:revision>
  <dcterms:created xsi:type="dcterms:W3CDTF">2023-04-29T09:08:00Z</dcterms:created>
  <dcterms:modified xsi:type="dcterms:W3CDTF">2025-02-17T22:10:48Z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