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entation.xml" ContentType="application/vnd.openxmlformats-officedocument.presentationml.presentation.main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496" r:id="rId3"/>
    <p:sldId id="333" r:id="rId4"/>
    <p:sldId id="497" r:id="rId5"/>
    <p:sldId id="498" r:id="rId6"/>
    <p:sldId id="500" r:id="rId7"/>
    <p:sldId id="501" r:id="rId8"/>
    <p:sldId id="502" r:id="rId9"/>
    <p:sldId id="503" r:id="rId10"/>
    <p:sldId id="504" r:id="rId11"/>
    <p:sldId id="505" r:id="rId12"/>
    <p:sldId id="506" r:id="rId13"/>
    <p:sldId id="507" r:id="rId14"/>
    <p:sldId id="508" r:id="rId15"/>
    <p:sldId id="509" r:id="rId16"/>
    <p:sldId id="510" r:id="rId17"/>
    <p:sldId id="511" r:id="rId18"/>
    <p:sldId id="512" r:id="rId19"/>
    <p:sldId id="34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ustomXml" Target="../customXml/item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DFA47C-8412-4F09-919C-A816A241D7D1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C3D70D-28D4-48A5-9C6C-4FFB3DF783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637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1203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242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206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269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2368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7353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7964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8656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4860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6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7/30/2026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037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8125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668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590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5298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752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483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937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7/30/2026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82854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307005" y="4042571"/>
            <a:ext cx="7207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Analyze network intrusion data to identify compromised hosts and vulnerabilities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ajalla UI"/>
              <a:cs typeface="Majalla UI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03474" y="2190705"/>
            <a:ext cx="7688526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Security Operations Center</a:t>
            </a:r>
          </a:p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(Info SOC)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52003" y="3347469"/>
            <a:ext cx="679146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05961B-39A3-D3DA-81EE-BAC44E2D7E53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Ibrahim Gomaa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A65115-726D-82B6-66A3-40D5A94EA4CB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1531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5088194" y="6252521"/>
            <a:ext cx="710380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190575-5B28-913F-5A8C-B41E8C4CA4A8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B80813B-2649-D40C-C8B8-3468A77FCF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085027"/>
              </p:ext>
            </p:extLst>
          </p:nvPr>
        </p:nvGraphicFramePr>
        <p:xfrm>
          <a:off x="651740" y="2204823"/>
          <a:ext cx="10939810" cy="2812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86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811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87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 Title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 Objective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36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Common Data Platform</a:t>
                      </a:r>
                      <a:endParaRPr 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how data is prepared for use in a Network Security Monitoring (NSM) system.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224">
                <a:tc>
                  <a:txBody>
                    <a:bodyPr/>
                    <a:lstStyle/>
                    <a:p>
                      <a:pPr font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Investigating Network Data</a:t>
                      </a:r>
                      <a:endParaRPr 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 Security Onion tools to investigate network security events.</a:t>
                      </a:r>
                      <a:endParaRPr lang="en-GB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224"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Enhancing the Work of the CyberSecurity Analyst</a:t>
                      </a:r>
                      <a:endParaRPr lang="en-GB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network monitoring tools that enhance workflow management.</a:t>
                      </a:r>
                      <a:endParaRPr lang="en-GB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28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228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Common Data Platform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571404" y="1165245"/>
            <a:ext cx="2165225" cy="3594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524BFCC5-F256-4FB0-5898-41994C804E9E}"/>
              </a:ext>
            </a:extLst>
          </p:cNvPr>
          <p:cNvSpPr txBox="1"/>
          <p:nvPr/>
        </p:nvSpPr>
        <p:spPr>
          <a:xfrm>
            <a:off x="352209" y="1723923"/>
            <a:ext cx="117781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 Onion includes </a:t>
            </a:r>
            <a:r>
              <a:rPr lang="en-IN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Elastic Stack </a:t>
            </a:r>
            <a:r>
              <a:rPr lang="en-IN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consists of  Elasticsearch, Logstash, and Kibana (</a:t>
            </a:r>
            <a:r>
              <a:rPr lang="en-IN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ELK</a:t>
            </a:r>
            <a:r>
              <a:rPr lang="en-IN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GB" sz="2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ELK.PNG">
            <a:extLst>
              <a:ext uri="{FF2B5EF4-FFF2-40B4-BE49-F238E27FC236}">
                <a16:creationId xmlns:a16="http://schemas.microsoft.com/office/drawing/2014/main" id="{8B4CDD8F-6D73-6730-809C-9847CE26C0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1233" y="2357968"/>
            <a:ext cx="4629174" cy="2391230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75A2BEA6-9B4D-E731-418C-AC9B28AC698C}"/>
              </a:ext>
            </a:extLst>
          </p:cNvPr>
          <p:cNvSpPr txBox="1">
            <a:spLocks/>
          </p:cNvSpPr>
          <p:nvPr/>
        </p:nvSpPr>
        <p:spPr>
          <a:xfrm>
            <a:off x="392982" y="2176125"/>
            <a:ext cx="7108251" cy="20626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4137" lvl="1" indent="0">
              <a:buSzPct val="100000"/>
              <a:buFont typeface="Arial" panose="020B0604020202020204" pitchFamily="34" charset="0"/>
              <a:buNone/>
            </a:pP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 Components of ELK:</a:t>
            </a:r>
          </a:p>
          <a:p>
            <a:pPr marL="263525" lvl="1" indent="-179388">
              <a:buSzPct val="100000"/>
            </a:pPr>
            <a:r>
              <a:rPr lang="en-IN" sz="2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Elasticsearch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An open-core platform for searching and analyzing an organization’s data in near real time. </a:t>
            </a:r>
          </a:p>
          <a:p>
            <a:pPr marL="263525" lvl="1" indent="-179388">
              <a:buSzPct val="100000"/>
            </a:pPr>
            <a:r>
              <a:rPr lang="en-IN" sz="2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Logstash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collection and normalization of network data into data indexes that can be efficiently searched by Elasticsearch.</a:t>
            </a:r>
          </a:p>
          <a:p>
            <a:pPr marL="263525" lvl="1" indent="-179388">
              <a:buSzPct val="100000"/>
            </a:pPr>
            <a:r>
              <a:rPr lang="en-IN" sz="2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Kibana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Provides a graphical interface to data that is compiled by Elasticsearch. </a:t>
            </a:r>
          </a:p>
          <a:p>
            <a:pPr marL="263525" lvl="1" indent="-179388">
              <a:buSzPct val="100000"/>
            </a:pPr>
            <a:r>
              <a:rPr lang="en-IN" sz="2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Beats: 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Series of software plugins that send different types of data to the Elasticsearch data stores.</a:t>
            </a: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678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228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Common Data Platform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6" y="1184993"/>
            <a:ext cx="2919968" cy="3594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Reduction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CE7233BC-635A-A92A-D631-6620F2E99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640" y="1610200"/>
            <a:ext cx="4472280" cy="4037474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147ABB-F586-7B7A-78DE-7FD713119ACA}"/>
              </a:ext>
            </a:extLst>
          </p:cNvPr>
          <p:cNvSpPr txBox="1"/>
          <p:nvPr/>
        </p:nvSpPr>
        <p:spPr>
          <a:xfrm>
            <a:off x="564417" y="2006847"/>
            <a:ext cx="622554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reduce data, it is essential to identify the network data that should be gathered and stored to reduce the burden on systems.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limiting the volume of data, tools like 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Elasticsearch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be far more useful.</a:t>
            </a:r>
          </a:p>
        </p:txBody>
      </p:sp>
    </p:spTree>
    <p:extLst>
      <p:ext uri="{BB962C8B-B14F-4D97-AF65-F5344CB8AC3E}">
        <p14:creationId xmlns:p14="http://schemas.microsoft.com/office/powerpoint/2010/main" val="17910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228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Common Data Platform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6" y="1184993"/>
            <a:ext cx="2919968" cy="3594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Normalization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7E51BC-DCA4-B94B-342E-7C2F862EF079}"/>
              </a:ext>
            </a:extLst>
          </p:cNvPr>
          <p:cNvSpPr txBox="1"/>
          <p:nvPr/>
        </p:nvSpPr>
        <p:spPr>
          <a:xfrm>
            <a:off x="442320" y="1598647"/>
            <a:ext cx="1159764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normalization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process of combining data from a number of sources into a common format.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common schema will specify the names and formats for the required data fields.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IPv6 addresses, MAC addresses, and date and time can be represented in varying formats:</a:t>
            </a:r>
          </a:p>
        </p:txBody>
      </p:sp>
      <p:graphicFrame>
        <p:nvGraphicFramePr>
          <p:cNvPr id="10" name="Table 1">
            <a:extLst>
              <a:ext uri="{FF2B5EF4-FFF2-40B4-BE49-F238E27FC236}">
                <a16:creationId xmlns:a16="http://schemas.microsoft.com/office/drawing/2014/main" id="{2697898C-985E-B6BE-B611-00EB4D29D3B6}"/>
              </a:ext>
            </a:extLst>
          </p:cNvPr>
          <p:cNvGraphicFramePr>
            <a:graphicFrameLocks noGrp="1"/>
          </p:cNvGraphicFramePr>
          <p:nvPr/>
        </p:nvGraphicFramePr>
        <p:xfrm>
          <a:off x="1156729" y="3697803"/>
          <a:ext cx="10206328" cy="146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8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76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499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IPv6</a:t>
                      </a:r>
                      <a:r>
                        <a:rPr lang="en-IN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Address Formats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Mac Formats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 Formats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538">
                <a:tc>
                  <a:txBody>
                    <a:bodyPr/>
                    <a:lstStyle/>
                    <a:p>
                      <a:pPr algn="l">
                        <a:buFont typeface="Arial"/>
                        <a:buNone/>
                      </a:pPr>
                      <a:r>
                        <a:rPr lang="en-IN" b="0" i="0" dirty="0">
                          <a:solidFill>
                            <a:srgbClr val="58585B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2001:db8:acad:1111:2222::33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A7:03:DB:7C:91:AA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Monday, July 24, 2017 7:39:35pm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529">
                <a:tc>
                  <a:txBody>
                    <a:bodyPr/>
                    <a:lstStyle/>
                    <a:p>
                      <a:pPr algn="l">
                        <a:buFont typeface="Arial"/>
                        <a:buNone/>
                      </a:pPr>
                      <a:r>
                        <a:rPr lang="en-IN" b="0" i="0" dirty="0">
                          <a:solidFill>
                            <a:srgbClr val="58585B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2001:DB8:ACAD:1111:2222::33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A7-03-DB-7C-91-AA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Mon, 24 Jul 2017 19:39:35 +0000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534">
                <a:tc>
                  <a:txBody>
                    <a:bodyPr/>
                    <a:lstStyle/>
                    <a:p>
                      <a:pPr algn="l">
                        <a:buFont typeface="Arial"/>
                        <a:buNone/>
                      </a:pPr>
                      <a:r>
                        <a:rPr lang="en-IN" b="0" i="0" dirty="0">
                          <a:solidFill>
                            <a:srgbClr val="58585B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2001:DB8:ACAD:1111:2222:0:0:33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A70.3DB.7C9.1AA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2017-07-24T19:39:35+00:00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868FC5F4-CBB2-E4A4-437E-9C3346A2EC52}"/>
              </a:ext>
            </a:extLst>
          </p:cNvPr>
          <p:cNvSpPr txBox="1"/>
          <p:nvPr/>
        </p:nvSpPr>
        <p:spPr>
          <a:xfrm>
            <a:off x="2019305" y="5388306"/>
            <a:ext cx="10198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rPr>
              <a:t>Data normalization is also required to simplify searching for correlated </a:t>
            </a:r>
            <a:r>
              <a:rPr lang="en-GB" sz="24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events.</a:t>
            </a:r>
          </a:p>
        </p:txBody>
      </p:sp>
    </p:spTree>
    <p:extLst>
      <p:ext uri="{BB962C8B-B14F-4D97-AF65-F5344CB8AC3E}">
        <p14:creationId xmlns:p14="http://schemas.microsoft.com/office/powerpoint/2010/main" val="1922405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228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Common Data Platform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6" y="1184993"/>
            <a:ext cx="2919968" cy="3594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Archiving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EC3AE3-E02D-1D81-EB44-A7D5AFDCAA54}"/>
              </a:ext>
            </a:extLst>
          </p:cNvPr>
          <p:cNvSpPr txBox="1"/>
          <p:nvPr/>
        </p:nvSpPr>
        <p:spPr>
          <a:xfrm>
            <a:off x="398778" y="1598647"/>
            <a:ext cx="1159764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Retaining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Network Security Monitoring (NSM) data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indefinitely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feasible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due to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storage and access issues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retention period for certain types of network security information may be specified by compliance frameworks.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Sguil alert data is retained for 30 days by default. This value is set in the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securityonion.conf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file.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Onion data can always be archived to external storage by a data archive system, depending on the needs and capabilities of the organization.</a:t>
            </a:r>
          </a:p>
          <a:p>
            <a:pPr>
              <a:buFont typeface="Arial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1" i="1" dirty="0"/>
              <a:t>Note</a:t>
            </a:r>
            <a:r>
              <a:rPr lang="en-US" sz="2000" i="1" dirty="0"/>
              <a:t>: The storage locations for the different types of Security Onion data will vary based on the Security Onion implementation.</a:t>
            </a:r>
          </a:p>
        </p:txBody>
      </p:sp>
    </p:spTree>
    <p:extLst>
      <p:ext uri="{BB962C8B-B14F-4D97-AF65-F5344CB8AC3E}">
        <p14:creationId xmlns:p14="http://schemas.microsoft.com/office/powerpoint/2010/main" val="1403359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358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Network Data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6" y="1184993"/>
            <a:ext cx="2919968" cy="3594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 in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E7D93E-2690-96ED-C988-A6E474E82929}"/>
              </a:ext>
            </a:extLst>
          </p:cNvPr>
          <p:cNvSpPr txBox="1"/>
          <p:nvPr/>
        </p:nvSpPr>
        <p:spPr>
          <a:xfrm>
            <a:off x="471348" y="1598647"/>
            <a:ext cx="57988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Security Onion, the first place that a cybersecurity analyst will go to verify alerts is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Sguil automatically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correlates similar alerts into a single line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provides a way to view correlated events represented by that line.</a:t>
            </a:r>
          </a:p>
          <a:p>
            <a:pPr>
              <a:buFont typeface="Arial" pitchFamily="34" charset="0"/>
              <a:buChar char="•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understand what is happening in the network, it may be useful to sort the </a:t>
            </a:r>
            <a:r>
              <a:rPr lang="en-IN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CNT</a:t>
            </a:r>
            <a:r>
              <a:rPr lang="en-IN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column to display the alerts with the highest frequency.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A54BA11C-2785-9280-B79D-416152C7C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168" y="1583556"/>
            <a:ext cx="5688810" cy="332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3301165-9CF2-ED67-13D2-BCA00629FA41}"/>
              </a:ext>
            </a:extLst>
          </p:cNvPr>
          <p:cNvSpPr txBox="1"/>
          <p:nvPr/>
        </p:nvSpPr>
        <p:spPr>
          <a:xfrm>
            <a:off x="5925454" y="5074687"/>
            <a:ext cx="62255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r>
              <a:rPr lang="en-I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Alerts Sorted on CNT</a:t>
            </a:r>
          </a:p>
        </p:txBody>
      </p:sp>
    </p:spTree>
    <p:extLst>
      <p:ext uri="{BB962C8B-B14F-4D97-AF65-F5344CB8AC3E}">
        <p14:creationId xmlns:p14="http://schemas.microsoft.com/office/powerpoint/2010/main" val="4087951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358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Network Data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6" y="1184993"/>
            <a:ext cx="2919968" cy="3594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Queries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sguil-query.PNG">
            <a:extLst>
              <a:ext uri="{FF2B5EF4-FFF2-40B4-BE49-F238E27FC236}">
                <a16:creationId xmlns:a16="http://schemas.microsoft.com/office/drawing/2014/main" id="{FED3A268-68FF-861E-1CC3-FADCD40FA5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4542" y="1843183"/>
            <a:ext cx="5318960" cy="3308133"/>
          </a:xfrm>
          <a:prstGeom prst="rect">
            <a:avLst/>
          </a:prstGeom>
        </p:spPr>
      </p:pic>
      <p:sp>
        <p:nvSpPr>
          <p:cNvPr id="15" name="Content Placeholder 1">
            <a:extLst>
              <a:ext uri="{FF2B5EF4-FFF2-40B4-BE49-F238E27FC236}">
                <a16:creationId xmlns:a16="http://schemas.microsoft.com/office/drawing/2014/main" id="{0CFAB70E-69D2-DB55-A3C9-B75013775C5D}"/>
              </a:ext>
            </a:extLst>
          </p:cNvPr>
          <p:cNvSpPr txBox="1">
            <a:spLocks/>
          </p:cNvSpPr>
          <p:nvPr/>
        </p:nvSpPr>
        <p:spPr>
          <a:xfrm>
            <a:off x="332747" y="1778181"/>
            <a:ext cx="6253940" cy="31975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Queries can be constructed in Sguil using the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Query Builder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It simplifies constructing queries to a certain degree.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analyst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know the field names and some issues with field values to effectively build queries in Sguil.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Sguil stores IP addresses in an integer representation. 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48698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358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Network Data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6" y="1184993"/>
            <a:ext cx="2919968" cy="3594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Pivoting from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8B7315-F202-020D-605C-783F53399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484" y="1778180"/>
            <a:ext cx="5669121" cy="31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BA6E7BC6-A360-9AF8-3468-08146D6B4AFE}"/>
              </a:ext>
            </a:extLst>
          </p:cNvPr>
          <p:cNvSpPr txBox="1">
            <a:spLocks/>
          </p:cNvSpPr>
          <p:nvPr/>
        </p:nvSpPr>
        <p:spPr>
          <a:xfrm>
            <a:off x="310750" y="1780865"/>
            <a:ext cx="6134815" cy="31718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provides the ability for the </a:t>
            </a: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analyst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pivot to other information sources and tools.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 files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available in Elasticsearch.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Relevant packet captures can be displayed in Wireshark. </a:t>
            </a:r>
          </a:p>
        </p:txBody>
      </p:sp>
    </p:spTree>
    <p:extLst>
      <p:ext uri="{BB962C8B-B14F-4D97-AF65-F5344CB8AC3E}">
        <p14:creationId xmlns:p14="http://schemas.microsoft.com/office/powerpoint/2010/main" val="417073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358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Network Data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5" y="1184993"/>
            <a:ext cx="3795563" cy="3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 Handling in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A2E84AD8-5953-6F6D-FF73-232802E7F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086" y="1778181"/>
            <a:ext cx="5618360" cy="309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DF1E97F9-2AC5-A675-06F6-50625DD73BF6}"/>
              </a:ext>
            </a:extLst>
          </p:cNvPr>
          <p:cNvSpPr txBox="1">
            <a:spLocks/>
          </p:cNvSpPr>
          <p:nvPr/>
        </p:nvSpPr>
        <p:spPr>
          <a:xfrm>
            <a:off x="246725" y="1691068"/>
            <a:ext cx="6331147" cy="9701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console that enables a cybersecurity analyst to investigate, verify, and classify security alerts. </a:t>
            </a:r>
          </a:p>
          <a:p>
            <a:pPr marL="177800" lvl="1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tasks can be completed in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Squil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manage alerts:</a:t>
            </a:r>
          </a:p>
          <a:p>
            <a:pPr marL="322263" lvl="3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Alerts that have been found to be false positives can be expired.</a:t>
            </a:r>
          </a:p>
          <a:p>
            <a:pPr marL="322263" lvl="3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altLang="ja-JP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event can be escalated by pressing the F9 key. </a:t>
            </a:r>
          </a:p>
          <a:p>
            <a:pPr marL="322263" lvl="3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altLang="ja-JP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event can be categorized. 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2F5A8DC-CD8A-1CEA-C842-7C497CCF1375}"/>
              </a:ext>
            </a:extLst>
          </p:cNvPr>
          <p:cNvSpPr txBox="1"/>
          <p:nvPr/>
        </p:nvSpPr>
        <p:spPr>
          <a:xfrm>
            <a:off x="1928386" y="5044134"/>
            <a:ext cx="85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rPr>
              <a:t>Sguil includes seven pre-built categories that can be assigned by using a menu or by pressing the corresponding </a:t>
            </a:r>
            <a:r>
              <a:rPr lang="en-GB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 key. </a:t>
            </a:r>
          </a:p>
        </p:txBody>
      </p:sp>
    </p:spTree>
    <p:extLst>
      <p:ext uri="{BB962C8B-B14F-4D97-AF65-F5344CB8AC3E}">
        <p14:creationId xmlns:p14="http://schemas.microsoft.com/office/powerpoint/2010/main" val="27528773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358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Network Data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5" y="1184993"/>
            <a:ext cx="3795563" cy="3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 in ELK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36787E-ED5E-EC60-3D3D-D3E11D96D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007" y="1485804"/>
            <a:ext cx="6337971" cy="4065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8CB388A5-611E-5479-82DD-E60155D9A1FF}"/>
              </a:ext>
            </a:extLst>
          </p:cNvPr>
          <p:cNvSpPr txBox="1">
            <a:spLocks/>
          </p:cNvSpPr>
          <p:nvPr/>
        </p:nvSpPr>
        <p:spPr>
          <a:xfrm>
            <a:off x="340867" y="1610200"/>
            <a:ext cx="5417140" cy="37849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spcBef>
                <a:spcPts val="400"/>
              </a:spcBef>
              <a:spcAft>
                <a:spcPts val="400"/>
              </a:spcAft>
              <a:buClr>
                <a:srgbClr val="708CA1"/>
              </a:buClr>
            </a:pPr>
            <a:r>
              <a:rPr lang="en-GB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Logstash and Beats 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used for data ingestion in the Elastic Stack. 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400"/>
              </a:spcBef>
              <a:spcAft>
                <a:spcPts val="400"/>
              </a:spcAft>
              <a:buClr>
                <a:srgbClr val="708CA1"/>
              </a:buClr>
            </a:pP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Kibana, which is the visual interface into the logs, is configured to show the </a:t>
            </a:r>
            <a:r>
              <a:rPr lang="en-IN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 24 hours 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default. 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400"/>
              </a:spcBef>
              <a:spcAft>
                <a:spcPts val="400"/>
              </a:spcAft>
              <a:buClr>
                <a:srgbClr val="708CA1"/>
              </a:buClr>
            </a:pP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Logs are ingested into Elasticsearch into separate indices or databases based on a configured range of time.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400"/>
              </a:spcBef>
              <a:spcAft>
                <a:spcPts val="400"/>
              </a:spcAft>
              <a:buClr>
                <a:srgbClr val="708CA1"/>
              </a:buClr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best way to monitor the data in Elasticsearch is to build customized visual dashboards.</a:t>
            </a:r>
          </a:p>
        </p:txBody>
      </p:sp>
    </p:spTree>
    <p:extLst>
      <p:ext uri="{BB962C8B-B14F-4D97-AF65-F5344CB8AC3E}">
        <p14:creationId xmlns:p14="http://schemas.microsoft.com/office/powerpoint/2010/main" val="314099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358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Network Data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5" y="1184993"/>
            <a:ext cx="3795563" cy="3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Queries in ELK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D2BFE62B-9B1B-D4E7-B339-0F762AFA1A62}"/>
              </a:ext>
            </a:extLst>
          </p:cNvPr>
          <p:cNvSpPr txBox="1">
            <a:spLocks/>
          </p:cNvSpPr>
          <p:nvPr/>
        </p:nvSpPr>
        <p:spPr>
          <a:xfrm>
            <a:off x="653143" y="1610200"/>
            <a:ext cx="11469184" cy="37849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Elasticsearch is built on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Apache Lucene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 open-source search engine software library featuring full text indexing and searching capabilities. 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Lucene software libraries, Elasticsearch has its own query language based on JSON called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Query Domain Specific Language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DSL).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Along with JSON, Elasticsearch queries make use of elements such as Boolean operators, Fields, Ranges, Wildcards, Regex, Fuzzy Search, and Text Search.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Elasticsearch was designed to interface with users using web-based clients that follow the HTTP REST framework. 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used for executing the queries are URI,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cURL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JSON and Dev Tools.</a:t>
            </a:r>
          </a:p>
        </p:txBody>
      </p:sp>
    </p:spTree>
    <p:extLst>
      <p:ext uri="{BB962C8B-B14F-4D97-AF65-F5344CB8AC3E}">
        <p14:creationId xmlns:p14="http://schemas.microsoft.com/office/powerpoint/2010/main" val="3500858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358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Network Data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5" y="1184993"/>
            <a:ext cx="5192961" cy="3494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Process or API Calls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FA2647-ED1B-02A7-4DAD-7F46DB9F0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086" y="1764728"/>
            <a:ext cx="4367322" cy="2573516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421D067-66D4-A239-83A8-17905EF510D9}"/>
              </a:ext>
            </a:extLst>
          </p:cNvPr>
          <p:cNvSpPr txBox="1">
            <a:spLocks/>
          </p:cNvSpPr>
          <p:nvPr/>
        </p:nvSpPr>
        <p:spPr>
          <a:xfrm>
            <a:off x="361029" y="1970804"/>
            <a:ext cx="7307707" cy="31382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Applications interact with an Operating System (OS) through system calls to the OS Application Programming Interface (</a:t>
            </a:r>
            <a:r>
              <a:rPr lang="en-GB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GB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malware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</a:t>
            </a:r>
            <a:r>
              <a:rPr lang="en-GB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fool an OS kernel 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allowing it to make system calls, many exploits are possible.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OSSEC rules detect changes in host-based parameters. 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altLang="ja-JP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OSSEC rules will trigger an alert in Sguil. 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Pivoting to Kibana on the host IP address allows you to choose the type of alert based on the program that created it.</a:t>
            </a:r>
          </a:p>
        </p:txBody>
      </p:sp>
    </p:spTree>
    <p:extLst>
      <p:ext uri="{BB962C8B-B14F-4D97-AF65-F5344CB8AC3E}">
        <p14:creationId xmlns:p14="http://schemas.microsoft.com/office/powerpoint/2010/main" val="11854771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358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Network Data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5" y="1184993"/>
            <a:ext cx="5192961" cy="3494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File Details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60BAFC90-AFB7-1F0A-785D-50701931F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710" y="1610200"/>
            <a:ext cx="5797448" cy="3641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9F683E31-468C-DB96-F435-3B1C38E7393D}"/>
              </a:ext>
            </a:extLst>
          </p:cNvPr>
          <p:cNvSpPr txBox="1">
            <a:spLocks/>
          </p:cNvSpPr>
          <p:nvPr/>
        </p:nvSpPr>
        <p:spPr>
          <a:xfrm>
            <a:off x="371204" y="1778181"/>
            <a:ext cx="5763279" cy="270163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Sguil, if the cybersecurity analyst is suspicious of a file, the hash value can be submitted to an online site to determine if the file is a known malware.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Kibana, Zeek Hunting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display information regarding the files that have entered the network.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 that in Kibana, the event type is shown as </a:t>
            </a:r>
            <a:r>
              <a:rPr lang="en-GB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bro_files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even though the new name for Bro is Zeek. </a:t>
            </a:r>
          </a:p>
        </p:txBody>
      </p:sp>
    </p:spTree>
    <p:extLst>
      <p:ext uri="{BB962C8B-B14F-4D97-AF65-F5344CB8AC3E}">
        <p14:creationId xmlns:p14="http://schemas.microsoft.com/office/powerpoint/2010/main" val="3136816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109137"/>
            <a:ext cx="48666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Enhancing the Work of the Cybersecurity Analyst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5" y="1184993"/>
            <a:ext cx="5192961" cy="3494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Dashboards and Visualizations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267743-E73C-408E-1259-0145CF355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099" y="1660439"/>
            <a:ext cx="5580668" cy="353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69C05FC-909F-3006-F9B4-0B64A89FBA30}"/>
              </a:ext>
            </a:extLst>
          </p:cNvPr>
          <p:cNvSpPr txBox="1">
            <a:spLocks/>
          </p:cNvSpPr>
          <p:nvPr/>
        </p:nvSpPr>
        <p:spPr>
          <a:xfrm>
            <a:off x="307311" y="2006847"/>
            <a:ext cx="5904801" cy="364243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Dashboards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provide a combination of data and visualizations which allows cybersecurity analysts to focus on specific details and information.</a:t>
            </a:r>
          </a:p>
          <a:p>
            <a:pPr>
              <a:spcBef>
                <a:spcPts val="0"/>
              </a:spcBef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Dashboards are usually interactive. 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Kibana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includes the capability of designing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 dashboards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addition, tools such as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Squert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Security Onion provide a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visual interface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NSM data.</a:t>
            </a:r>
          </a:p>
        </p:txBody>
      </p:sp>
    </p:spTree>
    <p:extLst>
      <p:ext uri="{BB962C8B-B14F-4D97-AF65-F5344CB8AC3E}">
        <p14:creationId xmlns:p14="http://schemas.microsoft.com/office/powerpoint/2010/main" val="1054601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109137"/>
            <a:ext cx="48666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Enhancing the Work of the Cybersecurity Analyst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5" y="1184993"/>
            <a:ext cx="5192961" cy="3494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Workflow Management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4D23D748-3128-E9C7-C3DD-AC09096B1473}"/>
              </a:ext>
            </a:extLst>
          </p:cNvPr>
          <p:cNvSpPr txBox="1">
            <a:spLocks/>
          </p:cNvSpPr>
          <p:nvPr/>
        </p:nvSpPr>
        <p:spPr>
          <a:xfrm>
            <a:off x="363383" y="1678721"/>
            <a:ext cx="11610373" cy="30961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Workflows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 sequence of processes and procedures through which work tasks are completed.</a:t>
            </a:r>
          </a:p>
          <a:p>
            <a:pPr marL="177800" lvl="1" indent="-177800"/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SOC workflows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58775" lvl="3" indent="-179388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Enhances the efficiency of the cyberoperations team</a:t>
            </a:r>
          </a:p>
          <a:p>
            <a:pPr marL="358775" lvl="3" indent="-179388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Increases the accountability of the staff </a:t>
            </a:r>
          </a:p>
          <a:p>
            <a:pPr marL="358775" lvl="3" indent="-179388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Ensures that all potential alerts are treated properly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workflow management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a good  choice for large operations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There are third party systems available that can be customized.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Automated queries add efficiency to the cyberoperations workflow. These queries automatically search for complex security incidents that may evade other tools.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6454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109137"/>
            <a:ext cx="48666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Enhancing the Work of the Cybersecurity Analyst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1313465" y="1413365"/>
            <a:ext cx="8363935" cy="4524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Activity: Isolate Compromised Host Using 5-Tuple</a:t>
            </a:r>
          </a:p>
          <a:p>
            <a:pPr marL="0" indent="0">
              <a:buNone/>
            </a:pPr>
            <a:endParaRPr lang="en-GB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46C6DBDC-D015-D439-6998-87085087DD68}"/>
              </a:ext>
            </a:extLst>
          </p:cNvPr>
          <p:cNvSpPr txBox="1">
            <a:spLocks/>
          </p:cNvSpPr>
          <p:nvPr/>
        </p:nvSpPr>
        <p:spPr>
          <a:xfrm>
            <a:off x="1130556" y="2821193"/>
            <a:ext cx="9655256" cy="27280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activity, you will complete the following objective: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Security Onion tools to investigate an exploit.</a:t>
            </a:r>
          </a:p>
        </p:txBody>
      </p:sp>
    </p:spTree>
    <p:extLst>
      <p:ext uri="{BB962C8B-B14F-4D97-AF65-F5344CB8AC3E}">
        <p14:creationId xmlns:p14="http://schemas.microsoft.com/office/powerpoint/2010/main" val="29353596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1651819" y="631061"/>
            <a:ext cx="8025581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4984955" y="6252521"/>
            <a:ext cx="7207044" cy="368051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4F4E6-BF20-F105-F54B-9593D1F2A021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1CCFD5-4ECB-2F66-5558-B6524056870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B247E3-90A5-50F7-5D5A-32A7A3B51091}"/>
              </a:ext>
            </a:extLst>
          </p:cNvPr>
          <p:cNvSpPr txBox="1"/>
          <p:nvPr/>
        </p:nvSpPr>
        <p:spPr>
          <a:xfrm>
            <a:off x="4869519" y="6251726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8178CF0-4EA9-4556-9981-FA61E532A9E2}"/>
</file>

<file path=customXml/itemProps2.xml><?xml version="1.0" encoding="utf-8"?>
<ds:datastoreItem xmlns:ds="http://schemas.openxmlformats.org/officeDocument/2006/customXml" ds:itemID="{15B30131-AC58-4B7F-9AAC-65675E30998E}"/>
</file>

<file path=customXml/itemProps3.xml><?xml version="1.0" encoding="utf-8"?>
<ds:datastoreItem xmlns:ds="http://schemas.openxmlformats.org/officeDocument/2006/customXml" ds:itemID="{B6B4C791-B9F6-425C-9F46-A0956F209D71}"/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1497</Words>
  <Application>Microsoft Office PowerPoint</Application>
  <PresentationFormat>Widescreen</PresentationFormat>
  <Paragraphs>212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Alexandria</vt:lpstr>
      <vt:lpstr>Aptos</vt:lpstr>
      <vt:lpstr>Arial</vt:lpstr>
      <vt:lpstr>Calibri</vt:lpstr>
      <vt:lpstr>Calibri Light</vt:lpstr>
      <vt:lpstr>Roboto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 Ibrahim Gomaa</cp:lastModifiedBy>
  <cp:revision>37</cp:revision>
  <dcterms:created xsi:type="dcterms:W3CDTF">2021-08-03T13:03:26Z</dcterms:created>
  <dcterms:modified xsi:type="dcterms:W3CDTF">2026-07-30T16:29:14Z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