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0" r:id="rId2"/>
    <p:sldId id="303" r:id="rId3"/>
    <p:sldId id="313" r:id="rId4"/>
    <p:sldId id="501" r:id="rId5"/>
    <p:sldId id="507" r:id="rId6"/>
    <p:sldId id="4611" r:id="rId7"/>
    <p:sldId id="4613" r:id="rId8"/>
    <p:sldId id="4615" r:id="rId9"/>
    <p:sldId id="4608" r:id="rId10"/>
    <p:sldId id="508" r:id="rId11"/>
    <p:sldId id="509" r:id="rId12"/>
    <p:sldId id="567" r:id="rId13"/>
    <p:sldId id="568" r:id="rId14"/>
    <p:sldId id="569" r:id="rId15"/>
    <p:sldId id="571" r:id="rId16"/>
    <p:sldId id="512" r:id="rId17"/>
    <p:sldId id="513" r:id="rId18"/>
    <p:sldId id="514" r:id="rId19"/>
    <p:sldId id="515" r:id="rId20"/>
    <p:sldId id="516" r:id="rId21"/>
    <p:sldId id="518" r:id="rId22"/>
    <p:sldId id="519" r:id="rId23"/>
    <p:sldId id="520" r:id="rId24"/>
    <p:sldId id="521" r:id="rId25"/>
    <p:sldId id="522" r:id="rId26"/>
    <p:sldId id="527" r:id="rId27"/>
    <p:sldId id="564" r:id="rId28"/>
    <p:sldId id="529" r:id="rId29"/>
    <p:sldId id="530" r:id="rId30"/>
    <p:sldId id="531" r:id="rId31"/>
    <p:sldId id="533" r:id="rId32"/>
    <p:sldId id="534" r:id="rId33"/>
    <p:sldId id="541" r:id="rId34"/>
    <p:sldId id="542" r:id="rId35"/>
    <p:sldId id="543" r:id="rId36"/>
    <p:sldId id="545" r:id="rId37"/>
    <p:sldId id="546" r:id="rId38"/>
    <p:sldId id="4617" r:id="rId39"/>
    <p:sldId id="4618" r:id="rId40"/>
    <p:sldId id="4619" r:id="rId41"/>
    <p:sldId id="4621" r:id="rId42"/>
    <p:sldId id="4622" r:id="rId43"/>
    <p:sldId id="566" r:id="rId44"/>
    <p:sldId id="499"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01"/>
            <p14:sldId id="507"/>
            <p14:sldId id="4611"/>
            <p14:sldId id="4613"/>
            <p14:sldId id="4615"/>
            <p14:sldId id="4608"/>
            <p14:sldId id="508"/>
            <p14:sldId id="509"/>
            <p14:sldId id="567"/>
            <p14:sldId id="568"/>
            <p14:sldId id="569"/>
            <p14:sldId id="571"/>
            <p14:sldId id="512"/>
            <p14:sldId id="513"/>
            <p14:sldId id="514"/>
            <p14:sldId id="515"/>
            <p14:sldId id="516"/>
            <p14:sldId id="518"/>
            <p14:sldId id="519"/>
            <p14:sldId id="520"/>
            <p14:sldId id="521"/>
            <p14:sldId id="522"/>
            <p14:sldId id="527"/>
            <p14:sldId id="564"/>
            <p14:sldId id="529"/>
            <p14:sldId id="530"/>
            <p14:sldId id="531"/>
            <p14:sldId id="533"/>
            <p14:sldId id="534"/>
            <p14:sldId id="541"/>
            <p14:sldId id="542"/>
            <p14:sldId id="543"/>
            <p14:sldId id="545"/>
            <p14:sldId id="546"/>
            <p14:sldId id="4617"/>
            <p14:sldId id="4618"/>
            <p14:sldId id="4619"/>
            <p14:sldId id="4621"/>
            <p14:sldId id="4622"/>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jpeg"/><Relationship Id="rId1" Type="http://schemas.openxmlformats.org/officeDocument/2006/relationships/slideLayout" Target="../slideLayouts/slideLayout15.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4</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31851" y="2891604"/>
            <a:ext cx="5255625" cy="1015663"/>
          </a:xfrm>
          <a:prstGeom prst="rect">
            <a:avLst/>
          </a:prstGeom>
          <a:noFill/>
        </p:spPr>
        <p:txBody>
          <a:bodyPr wrap="square" rtlCol="0">
            <a:spAutoFit/>
          </a:bodyPr>
          <a:lstStyle/>
          <a:p>
            <a:r>
              <a:rPr lang="en-US" sz="3000" b="1" dirty="0">
                <a:solidFill>
                  <a:srgbClr val="00B0F0"/>
                </a:solidFill>
                <a:latin typeface="Times New Roman" panose="02020603050405020304" pitchFamily="18" charset="0"/>
                <a:cs typeface="Times New Roman" panose="02020603050405020304" pitchFamily="18" charset="0"/>
              </a:rPr>
              <a:t>Designing distribution networks in the Supply Chain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8" y="4053831"/>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4</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6095999" y="479111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534705" y="4048876"/>
            <a:ext cx="5573486" cy="304922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417350" y="953614"/>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191463" y="2029926"/>
            <a:ext cx="9596185" cy="4247317"/>
          </a:xfrm>
          <a:prstGeom prst="rect">
            <a:avLst/>
          </a:prstGeom>
          <a:noFill/>
        </p:spPr>
        <p:txBody>
          <a:bodyPr wrap="square" rtlCol="0">
            <a:spAutoFit/>
          </a:bodyPr>
          <a:lstStyle/>
          <a:p>
            <a:pPr lvl="0" algn="just"/>
            <a:endParaRPr lang="en-US" sz="2700" dirty="0">
              <a:latin typeface="Times New Roman"/>
              <a:ea typeface="Times New Roman"/>
              <a:cs typeface="Times New Roman"/>
              <a:sym typeface="Times New Roman"/>
            </a:endParaRPr>
          </a:p>
          <a:p>
            <a:pPr lvl="0" algn="just"/>
            <a:r>
              <a:rPr lang="en-US" sz="2700" dirty="0">
                <a:latin typeface="Times New Roman"/>
                <a:ea typeface="Times New Roman"/>
                <a:cs typeface="Times New Roman"/>
                <a:sym typeface="Times New Roman"/>
              </a:rPr>
              <a:t>1- Identify the key factors to be considered when designing</a:t>
            </a:r>
          </a:p>
          <a:p>
            <a:pPr lvl="0" algn="just"/>
            <a:r>
              <a:rPr lang="en-US" sz="2700" dirty="0">
                <a:latin typeface="Times New Roman"/>
                <a:ea typeface="Times New Roman"/>
                <a:cs typeface="Times New Roman"/>
                <a:sym typeface="Times New Roman"/>
              </a:rPr>
              <a:t>    a distribution network.</a:t>
            </a:r>
          </a:p>
          <a:p>
            <a:pPr lvl="0" algn="just"/>
            <a:r>
              <a:rPr lang="en-US" sz="2700" dirty="0">
                <a:latin typeface="Times New Roman"/>
                <a:ea typeface="Times New Roman"/>
                <a:cs typeface="Times New Roman"/>
                <a:sym typeface="Times New Roman"/>
              </a:rPr>
              <a:t>2- Discuss the strengths and weaknesses of various</a:t>
            </a:r>
          </a:p>
          <a:p>
            <a:pPr lvl="0" algn="just"/>
            <a:r>
              <a:rPr lang="en-US" sz="2700" dirty="0">
                <a:latin typeface="Times New Roman"/>
                <a:ea typeface="Times New Roman"/>
                <a:cs typeface="Times New Roman"/>
                <a:sym typeface="Times New Roman"/>
              </a:rPr>
              <a:t>    distribution options.</a:t>
            </a:r>
          </a:p>
          <a:p>
            <a:pPr lvl="0" algn="just"/>
            <a:r>
              <a:rPr lang="en-US" sz="2700" dirty="0">
                <a:latin typeface="Times New Roman"/>
                <a:ea typeface="Times New Roman"/>
                <a:cs typeface="Times New Roman"/>
                <a:sym typeface="Times New Roman"/>
              </a:rPr>
              <a:t>3- Understand how e-business have affected the design of </a:t>
            </a:r>
          </a:p>
          <a:p>
            <a:pPr lvl="0" algn="just"/>
            <a:r>
              <a:rPr lang="en-US" sz="2700" dirty="0">
                <a:latin typeface="Times New Roman"/>
                <a:ea typeface="Times New Roman"/>
                <a:cs typeface="Times New Roman"/>
                <a:sym typeface="Times New Roman"/>
              </a:rPr>
              <a:t>    distribution networks in different industries.</a:t>
            </a:r>
          </a:p>
          <a:p>
            <a:pPr lvl="0" algn="just"/>
            <a:r>
              <a:rPr lang="en-US" sz="2700" dirty="0">
                <a:latin typeface="Times New Roman"/>
                <a:ea typeface="Times New Roman"/>
                <a:cs typeface="Times New Roman"/>
                <a:sym typeface="Times New Roman"/>
              </a:rPr>
              <a:t>4- Understand the role of AI in designing distribution networks</a:t>
            </a:r>
          </a:p>
          <a:p>
            <a:pPr lvl="0" algn="just"/>
            <a:r>
              <a:rPr lang="en-US" sz="2700" dirty="0">
                <a:latin typeface="Times New Roman"/>
                <a:ea typeface="Times New Roman"/>
                <a:cs typeface="Times New Roman"/>
                <a:sym typeface="Times New Roman"/>
              </a:rPr>
              <a:t>    in the Supply Chain</a:t>
            </a:r>
          </a:p>
          <a:p>
            <a:pPr lvl="0" algn="just"/>
            <a:endParaRPr lang="en-US" sz="2700" dirty="0">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8"/>
            <a:ext cx="4128422" cy="542769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389358"/>
            <a:ext cx="11899809" cy="5092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Distribution</a:t>
            </a:r>
            <a:r>
              <a:rPr kumimoji="0" lang="en-US" altLang="en-US" sz="28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 </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the steps taken to move and store a product from the supplier stage to the customer stage in a supply chain</a:t>
            </a:r>
          </a:p>
          <a:p>
            <a:pPr marL="0" marR="0" lvl="0" indent="0" algn="just" defTabSz="457200" rtl="0" eaLnBrk="1" fontAlgn="base" latinLnBrk="0" hangingPunct="1">
              <a:lnSpc>
                <a:spcPct val="100000"/>
              </a:lnSpc>
              <a:spcBef>
                <a:spcPct val="0"/>
              </a:spcBef>
              <a:spcAft>
                <a:spcPts val="600"/>
              </a:spcAft>
              <a:buClrTx/>
              <a:buSzPct val="150000"/>
              <a:buFontTx/>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Distribution</a:t>
            </a:r>
            <a:r>
              <a:rPr kumimoji="0" lang="en-US" altLang="en-US" sz="28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is a key driver of the overall profitability of a firm because it affects both the supply chain cost and the customer value directly</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Choice of distribution network can achieve supply chain objectives from low cost to high responsiveness</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 the apparel retail industry, for example, distribution affects about 35 percent of the revenue (including its influence on markdowns and lost sales).</a:t>
            </a:r>
          </a:p>
          <a:p>
            <a:pPr marL="0" marR="0" lvl="0" indent="0" algn="just" defTabSz="457200" rtl="0" eaLnBrk="1" fontAlgn="base" latinLnBrk="0" hangingPunct="1">
              <a:lnSpc>
                <a:spcPct val="100000"/>
              </a:lnSpc>
              <a:spcBef>
                <a:spcPct val="0"/>
              </a:spcBef>
              <a:spcAft>
                <a:spcPts val="600"/>
              </a:spcAft>
              <a:buClrTx/>
              <a:buSzPct val="150000"/>
              <a:buFont typeface="Arial"/>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A9B3E26C-62CD-2AC8-8A97-2F54610BE7A1}"/>
              </a:ext>
            </a:extLst>
          </p:cNvPr>
          <p:cNvSpPr/>
          <p:nvPr/>
        </p:nvSpPr>
        <p:spPr>
          <a:xfrm>
            <a:off x="1077067" y="274436"/>
            <a:ext cx="11216639" cy="55399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The Role of Distribution in the Supply Chain</a:t>
            </a:r>
          </a:p>
        </p:txBody>
      </p:sp>
    </p:spTree>
    <p:extLst>
      <p:ext uri="{BB962C8B-B14F-4D97-AF65-F5344CB8AC3E}">
        <p14:creationId xmlns:p14="http://schemas.microsoft.com/office/powerpoint/2010/main" val="33661749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05840"/>
            <a:ext cx="4128422" cy="52644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4000" y="1318018"/>
            <a:ext cx="11626825" cy="51776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Until 2007, </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Dell</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distributed its PCs directly to end consumers, whereas companies such as </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HP</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distributed through resellers. </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Dell customers waited several days to get a PC, whereas customers could walk away with an </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HP</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computer from a reseller.</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Starting in June 2007, Dell also started selling its PCs through retailers such as Walmart. </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IKEA</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Role of Distribution: Uses centralized warehouses and regional distribution centers. Employs flat-pack packaging to reduce transportation and storage costs. Supply Chain Benefit: Lower logistics costs and efficient inventory management.</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219307" y="276821"/>
            <a:ext cx="11216639" cy="55399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The Role of Distribution in the Supply Chain</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15960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468D7E-8D29-7123-F31E-DBA5E33A2C11}"/>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83F1C1DB-EA68-57C1-8DF1-ADAEF9614C86}"/>
              </a:ext>
            </a:extLst>
          </p:cNvPr>
          <p:cNvSpPr/>
          <p:nvPr/>
        </p:nvSpPr>
        <p:spPr>
          <a:xfrm>
            <a:off x="8508514" y="1005840"/>
            <a:ext cx="4128422" cy="52644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388BB425-485E-86C8-FDAA-1F13B2645FA6}"/>
              </a:ext>
            </a:extLst>
          </p:cNvPr>
          <p:cNvSpPr/>
          <p:nvPr/>
        </p:nvSpPr>
        <p:spPr>
          <a:xfrm>
            <a:off x="254000" y="1155869"/>
            <a:ext cx="11626825" cy="5565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Amazon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Role of Distribution:</a:t>
            </a:r>
            <a:endPar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Uses a vast network of fulfillment centers and distribution hubs.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Ensures fast delivery, including same-day and next-day shipping.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Optimizes inventory placement close to customers.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Supply Chain Benefit:</a:t>
            </a:r>
            <a:endPar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Reduced delivery times and improved customer satisfaction.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Walmart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Role of Distribution:</a:t>
            </a:r>
            <a:endPar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Operates large regional distribution centers that supply retail stores.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Uses advanced logistics systems to replenish inventory efficiently.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Supply Chain Benefit:</a:t>
            </a:r>
            <a:endPar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Lower transportation costs and high product availability.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F652176E-46F8-2365-8868-A7A77D6E748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4D651FAC-D546-87BD-0AB5-B633C4F584B7}"/>
              </a:ext>
            </a:extLst>
          </p:cNvPr>
          <p:cNvSpPr/>
          <p:nvPr/>
        </p:nvSpPr>
        <p:spPr>
          <a:xfrm>
            <a:off x="1102349" y="190670"/>
            <a:ext cx="11216639" cy="55399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The Role of Distribution in the Supply Chain</a:t>
            </a:r>
          </a:p>
        </p:txBody>
      </p:sp>
      <p:sp>
        <p:nvSpPr>
          <p:cNvPr id="4" name="Slide Number Placeholder 3">
            <a:extLst>
              <a:ext uri="{FF2B5EF4-FFF2-40B4-BE49-F238E27FC236}">
                <a16:creationId xmlns:a16="http://schemas.microsoft.com/office/drawing/2014/main" id="{831FC4B4-5B9F-B935-3C4F-63E79E1577B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446527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1C8B25-EF15-B51C-44A2-065BC7C4DF18}"/>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8BCF4D2E-BF29-B53E-2989-F1B3F725012C}"/>
              </a:ext>
            </a:extLst>
          </p:cNvPr>
          <p:cNvSpPr/>
          <p:nvPr/>
        </p:nvSpPr>
        <p:spPr>
          <a:xfrm>
            <a:off x="8508514" y="1005840"/>
            <a:ext cx="4128422" cy="52644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DAD9D78A-E8A3-7D3A-F83E-51FE902529C3}"/>
              </a:ext>
            </a:extLst>
          </p:cNvPr>
          <p:cNvSpPr/>
          <p:nvPr/>
        </p:nvSpPr>
        <p:spPr>
          <a:xfrm>
            <a:off x="254000" y="1005840"/>
            <a:ext cx="11626825" cy="57156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Coca-Cola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Role of Distribution:</a:t>
            </a: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Uses bottling plants, warehouses, wholesalers, and retailers to distribute products worldwide.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Ensures beverages are available in supermarkets, restaurants, and convenience stores.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Supply Chain Benefit:</a:t>
            </a: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Wide market coverage and consistent product availability.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Apple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Role of Distribution:</a:t>
            </a: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Distributes products through online stores, retail stores, and authorized resellers.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Uses centralized warehouses and logistics partners for global distribution.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Supply Chain Benefit:</a:t>
            </a: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Efficient global product launches and inventory management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878FCEB7-1EF1-3A60-674F-BF281136C7E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327" y="79527"/>
            <a:ext cx="2379246" cy="926314"/>
          </a:xfrm>
          <a:prstGeom prst="rect">
            <a:avLst/>
          </a:prstGeom>
        </p:spPr>
      </p:pic>
      <p:sp>
        <p:nvSpPr>
          <p:cNvPr id="3" name="Rectangle 2">
            <a:extLst>
              <a:ext uri="{FF2B5EF4-FFF2-40B4-BE49-F238E27FC236}">
                <a16:creationId xmlns:a16="http://schemas.microsoft.com/office/drawing/2014/main" id="{9C6A26DA-95A2-7B1C-A22B-2E7FD551A6D1}"/>
              </a:ext>
            </a:extLst>
          </p:cNvPr>
          <p:cNvSpPr/>
          <p:nvPr/>
        </p:nvSpPr>
        <p:spPr>
          <a:xfrm>
            <a:off x="1102349" y="190670"/>
            <a:ext cx="11216639" cy="55399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The Role of Distribution in the Supply Chain</a:t>
            </a:r>
          </a:p>
        </p:txBody>
      </p:sp>
      <p:sp>
        <p:nvSpPr>
          <p:cNvPr id="4" name="Slide Number Placeholder 3">
            <a:extLst>
              <a:ext uri="{FF2B5EF4-FFF2-40B4-BE49-F238E27FC236}">
                <a16:creationId xmlns:a16="http://schemas.microsoft.com/office/drawing/2014/main" id="{C2762254-F25B-B8B6-5734-C7697556160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814947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15D03F-DBE0-376D-0F8D-EE0652067D9C}"/>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B2FAD9A1-7C07-541E-0C7E-33A02E70E0DC}"/>
              </a:ext>
            </a:extLst>
          </p:cNvPr>
          <p:cNvSpPr/>
          <p:nvPr/>
        </p:nvSpPr>
        <p:spPr>
          <a:xfrm>
            <a:off x="8508514" y="1005840"/>
            <a:ext cx="4128422" cy="52644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621BA59E-BBFF-90B4-9BE4-4BB131CF524B}"/>
              </a:ext>
            </a:extLst>
          </p:cNvPr>
          <p:cNvSpPr/>
          <p:nvPr/>
        </p:nvSpPr>
        <p:spPr>
          <a:xfrm>
            <a:off x="254000" y="1005840"/>
            <a:ext cx="11626825" cy="57156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FedEx</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Role of Distribution:</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Provides transportation and distribution services for businesses worldwide.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Uses hub-and-spoke distribution networks.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Supply Chain Benefit:</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Fast and reliable delivery of goods. </a:t>
            </a:r>
          </a:p>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br>
            <a:r>
              <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DHL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Role of Distribution:</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Manages warehousing, transportation, and international distribution.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Connects manufacturers with global markets.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Supply Chain Benefit:</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Efficient cross-border movement of products. </a:t>
            </a:r>
          </a:p>
        </p:txBody>
      </p:sp>
      <p:pic>
        <p:nvPicPr>
          <p:cNvPr id="5" name="Graphic 21">
            <a:extLst>
              <a:ext uri="{FF2B5EF4-FFF2-40B4-BE49-F238E27FC236}">
                <a16:creationId xmlns:a16="http://schemas.microsoft.com/office/drawing/2014/main" id="{33E5F77A-7353-DA72-D177-853F5CDC83C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327" y="79527"/>
            <a:ext cx="2379246" cy="926314"/>
          </a:xfrm>
          <a:prstGeom prst="rect">
            <a:avLst/>
          </a:prstGeom>
        </p:spPr>
      </p:pic>
      <p:sp>
        <p:nvSpPr>
          <p:cNvPr id="3" name="Rectangle 2">
            <a:extLst>
              <a:ext uri="{FF2B5EF4-FFF2-40B4-BE49-F238E27FC236}">
                <a16:creationId xmlns:a16="http://schemas.microsoft.com/office/drawing/2014/main" id="{03C9EDCE-E745-4134-1124-E66BD683A333}"/>
              </a:ext>
            </a:extLst>
          </p:cNvPr>
          <p:cNvSpPr/>
          <p:nvPr/>
        </p:nvSpPr>
        <p:spPr>
          <a:xfrm>
            <a:off x="1102349" y="190670"/>
            <a:ext cx="11216639" cy="55399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The Role of Distribution in the Supply Chain</a:t>
            </a:r>
          </a:p>
        </p:txBody>
      </p:sp>
      <p:sp>
        <p:nvSpPr>
          <p:cNvPr id="4" name="Slide Number Placeholder 3">
            <a:extLst>
              <a:ext uri="{FF2B5EF4-FFF2-40B4-BE49-F238E27FC236}">
                <a16:creationId xmlns:a16="http://schemas.microsoft.com/office/drawing/2014/main" id="{4B1BAA54-7757-CB17-7904-22F9FC589D9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61303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60ADA4-0BE7-C921-547D-7A51D7230918}"/>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F2978E62-F907-2E2B-7579-06796E323077}"/>
              </a:ext>
            </a:extLst>
          </p:cNvPr>
          <p:cNvSpPr/>
          <p:nvPr/>
        </p:nvSpPr>
        <p:spPr>
          <a:xfrm>
            <a:off x="8508514" y="1005840"/>
            <a:ext cx="4128422" cy="52644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9EC86425-2CE3-5CB1-17A4-4BDA956764AE}"/>
              </a:ext>
            </a:extLst>
          </p:cNvPr>
          <p:cNvSpPr/>
          <p:nvPr/>
        </p:nvSpPr>
        <p:spPr>
          <a:xfrm>
            <a:off x="254000" y="1028116"/>
            <a:ext cx="11626825" cy="56933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Designing Distribution Networks in the Supply Chain</a:t>
            </a:r>
            <a:endParaRPr kumimoji="0" lang="en-US" sz="28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Distribution network design is the process of determining how products move from manufacturers to customers in the most efficient and cost-effective way.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700" dirty="0">
              <a:solidFill>
                <a:prstClr val="black"/>
              </a:solidFill>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 involves deciding the number, location, and roles of facilities such as factories, warehouses, distribution centers, and retail outlets.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Objectives of Distribution Network Design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Minimize total supply chain costs.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Improve customer service levels.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Reduce delivery times.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Increase product availability.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Optimize inventory levels.</a:t>
            </a:r>
          </a:p>
        </p:txBody>
      </p:sp>
      <p:pic>
        <p:nvPicPr>
          <p:cNvPr id="5" name="Graphic 21">
            <a:extLst>
              <a:ext uri="{FF2B5EF4-FFF2-40B4-BE49-F238E27FC236}">
                <a16:creationId xmlns:a16="http://schemas.microsoft.com/office/drawing/2014/main" id="{FA0FF7DB-F0B3-B8E4-09F2-28C21E6FFDB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548B4F4-B364-4093-5FA3-A463129D6BCD}"/>
              </a:ext>
            </a:extLst>
          </p:cNvPr>
          <p:cNvSpPr/>
          <p:nvPr/>
        </p:nvSpPr>
        <p:spPr>
          <a:xfrm>
            <a:off x="1410137" y="276822"/>
            <a:ext cx="11216639" cy="55399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Designing distribution networks in the Supply Chain</a:t>
            </a:r>
          </a:p>
        </p:txBody>
      </p:sp>
      <p:sp>
        <p:nvSpPr>
          <p:cNvPr id="4" name="Slide Number Placeholder 3">
            <a:extLst>
              <a:ext uri="{FF2B5EF4-FFF2-40B4-BE49-F238E27FC236}">
                <a16:creationId xmlns:a16="http://schemas.microsoft.com/office/drawing/2014/main" id="{27A17DE4-0964-234E-5F2F-8B28643C862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80872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92144"/>
            <a:ext cx="4128422" cy="51781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4641" y="1311588"/>
            <a:ext cx="11586184" cy="51708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Distribution network performance evaluated along two dimensions</a:t>
            </a:r>
          </a:p>
          <a:p>
            <a:pPr marL="971550" marR="0" lvl="1" indent="-514350" algn="just" defTabSz="457200" rtl="0" eaLnBrk="1" fontAlgn="auto" latinLnBrk="0" hangingPunct="1">
              <a:lnSpc>
                <a:spcPct val="100000"/>
              </a:lnSpc>
              <a:spcBef>
                <a:spcPts val="0"/>
              </a:spcBef>
              <a:spcAft>
                <a:spcPts val="600"/>
              </a:spcAft>
              <a:buClrTx/>
              <a:buSzTx/>
              <a:buFont typeface="+mj-lt"/>
              <a:buAutoNum type="arabicPeriod"/>
              <a:tabLst/>
              <a:defRPr/>
            </a:pPr>
            <a:r>
              <a:rPr kumimoji="0" 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Customer needs that are met</a:t>
            </a:r>
          </a:p>
          <a:p>
            <a:pPr marL="971550" marR="0" lvl="1" indent="-514350" algn="just" defTabSz="457200" rtl="0" eaLnBrk="1" fontAlgn="auto" latinLnBrk="0" hangingPunct="1">
              <a:lnSpc>
                <a:spcPct val="100000"/>
              </a:lnSpc>
              <a:spcBef>
                <a:spcPts val="0"/>
              </a:spcBef>
              <a:spcAft>
                <a:spcPts val="600"/>
              </a:spcAft>
              <a:buClrTx/>
              <a:buSzTx/>
              <a:buFont typeface="+mj-lt"/>
              <a:buAutoNum type="arabicPeriod"/>
              <a:tabLst/>
              <a:defRPr/>
            </a:pPr>
            <a:r>
              <a:rPr kumimoji="0" 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Cost of meeting customer needs</a:t>
            </a:r>
          </a:p>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Evaluate the impact on customer service and cost for different distribution network options</a:t>
            </a:r>
          </a:p>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Profitability of the delivery network is determined by revenue from meeting customer needs and network costs</a:t>
            </a:r>
          </a:p>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Inbound transportation costs are costs incurred in bringing material into a facility</a:t>
            </a:r>
          </a:p>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Outbound transportation costs are costs incurred in sending material out of a facility </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83226" y="326062"/>
            <a:ext cx="807144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Factors influencing distribution network Design</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27576838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1381191"/>
            <a:ext cx="11511280" cy="4882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Elements of customer service influenced by network structure:</a:t>
            </a: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285750" indent="-285750" defTabSz="457200" fontAlgn="base">
              <a:spcBef>
                <a:spcPct val="0"/>
              </a:spcBef>
              <a:spcAft>
                <a:spcPts val="600"/>
              </a:spcAft>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Response time</a:t>
            </a:r>
          </a:p>
          <a:p>
            <a:pPr marL="285750" indent="-285750" defTabSz="457200" fontAlgn="base">
              <a:spcBef>
                <a:spcPct val="0"/>
              </a:spcBef>
              <a:spcAft>
                <a:spcPts val="600"/>
              </a:spcAft>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Product variety</a:t>
            </a:r>
          </a:p>
          <a:p>
            <a:pPr marL="285750" indent="-285750" defTabSz="457200" fontAlgn="base">
              <a:spcBef>
                <a:spcPct val="0"/>
              </a:spcBef>
              <a:spcAft>
                <a:spcPts val="600"/>
              </a:spcAft>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Product availability</a:t>
            </a:r>
          </a:p>
          <a:p>
            <a:pPr marL="285750" indent="-285750" defTabSz="457200" fontAlgn="base">
              <a:spcBef>
                <a:spcPct val="0"/>
              </a:spcBef>
              <a:spcAft>
                <a:spcPts val="600"/>
              </a:spcAft>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Customer experience</a:t>
            </a:r>
          </a:p>
          <a:p>
            <a:pPr marL="285750" indent="-285750" defTabSz="457200" fontAlgn="base">
              <a:spcBef>
                <a:spcPct val="0"/>
              </a:spcBef>
              <a:spcAft>
                <a:spcPts val="600"/>
              </a:spcAft>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Order visibility</a:t>
            </a:r>
          </a:p>
          <a:p>
            <a:pPr marL="285750" indent="-285750" defTabSz="457200" fontAlgn="base">
              <a:spcBef>
                <a:spcPct val="0"/>
              </a:spcBef>
              <a:spcAft>
                <a:spcPts val="600"/>
              </a:spcAft>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Returnability</a:t>
            </a:r>
          </a:p>
          <a:p>
            <a:pPr marL="742950" marR="0" lvl="1" indent="-285750" algn="l"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24527" y="310673"/>
            <a:ext cx="800732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Factors influencing distribution network design</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13839896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03223-EBC1-38FB-E3E2-95E46BD7139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4F0C5E0-D764-0E91-B4E0-56EA9D4FE2E4}"/>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927B2EA0-470F-478F-8C2D-3B94AF8C4A38}"/>
              </a:ext>
            </a:extLst>
          </p:cNvPr>
          <p:cNvSpPr>
            <a:spLocks noGrp="1"/>
          </p:cNvSpPr>
          <p:nvPr>
            <p:ph type="sldNum" sz="quarter" idx="12"/>
          </p:nvPr>
        </p:nvSpPr>
        <p:spPr/>
        <p:txBody>
          <a:bodyPr/>
          <a:lstStyle/>
          <a:p>
            <a:fld id="{F7542ADD-394E-41F3-B704-951748884AEE}" type="slidenum">
              <a:rPr lang="en-US" smtClean="0"/>
              <a:t>12</a:t>
            </a:fld>
            <a:endParaRPr lang="en-US"/>
          </a:p>
        </p:txBody>
      </p:sp>
      <p:pic>
        <p:nvPicPr>
          <p:cNvPr id="8" name="Picture 7">
            <a:extLst>
              <a:ext uri="{FF2B5EF4-FFF2-40B4-BE49-F238E27FC236}">
                <a16:creationId xmlns:a16="http://schemas.microsoft.com/office/drawing/2014/main" id="{497F3BF3-65F1-729F-2D3A-155DA0445C0F}"/>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8526593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920754-4115-2D7A-5E8B-BAF1428B58E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18D368C-2EC6-2E98-AC03-B90A1E2B1535}"/>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3F74D40A-8A5E-2F8B-2FEB-D17AE44D2382}"/>
              </a:ext>
            </a:extLst>
          </p:cNvPr>
          <p:cNvSpPr>
            <a:spLocks noGrp="1"/>
          </p:cNvSpPr>
          <p:nvPr>
            <p:ph type="sldNum" sz="quarter" idx="12"/>
          </p:nvPr>
        </p:nvSpPr>
        <p:spPr/>
        <p:txBody>
          <a:bodyPr/>
          <a:lstStyle/>
          <a:p>
            <a:fld id="{F7542ADD-394E-41F3-B704-951748884AEE}" type="slidenum">
              <a:rPr lang="en-US" smtClean="0"/>
              <a:t>13</a:t>
            </a:fld>
            <a:endParaRPr lang="en-US"/>
          </a:p>
        </p:txBody>
      </p:sp>
      <p:pic>
        <p:nvPicPr>
          <p:cNvPr id="6" name="Picture 5">
            <a:extLst>
              <a:ext uri="{FF2B5EF4-FFF2-40B4-BE49-F238E27FC236}">
                <a16:creationId xmlns:a16="http://schemas.microsoft.com/office/drawing/2014/main" id="{472FBC82-344B-5C49-DE74-2D7E81886B16}"/>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20894060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E4F253-FEC7-EE8B-B078-8005D95F2A9C}"/>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05CB601-2ED0-A2B4-9FB6-0A30BBD967CA}"/>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3711A831-2C5A-EDAA-B1E9-2D2F008C4B2A}"/>
              </a:ext>
            </a:extLst>
          </p:cNvPr>
          <p:cNvSpPr>
            <a:spLocks noGrp="1"/>
          </p:cNvSpPr>
          <p:nvPr>
            <p:ph type="sldNum" sz="quarter" idx="12"/>
          </p:nvPr>
        </p:nvSpPr>
        <p:spPr/>
        <p:txBody>
          <a:bodyPr/>
          <a:lstStyle/>
          <a:p>
            <a:fld id="{F7542ADD-394E-41F3-B704-951748884AEE}" type="slidenum">
              <a:rPr lang="en-US" smtClean="0"/>
              <a:t>14</a:t>
            </a:fld>
            <a:endParaRPr lang="en-US"/>
          </a:p>
        </p:txBody>
      </p:sp>
      <p:pic>
        <p:nvPicPr>
          <p:cNvPr id="6" name="Picture 5">
            <a:extLst>
              <a:ext uri="{FF2B5EF4-FFF2-40B4-BE49-F238E27FC236}">
                <a16:creationId xmlns:a16="http://schemas.microsoft.com/office/drawing/2014/main" id="{5B23428A-791E-92F7-37BF-EBD879229280}"/>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41421454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9E518A-E830-8D19-7644-47E83F0CB1B7}"/>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9776721-FC01-AF07-8F6E-369F1A6767E7}"/>
              </a:ext>
            </a:extLst>
          </p:cNvPr>
          <p:cNvSpPr/>
          <p:nvPr/>
        </p:nvSpPr>
        <p:spPr>
          <a:xfrm>
            <a:off x="8508514" y="11529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992B24A-90EB-F6BA-8B1C-BD613BFAA439}"/>
              </a:ext>
            </a:extLst>
          </p:cNvPr>
          <p:cNvSpPr/>
          <p:nvPr/>
        </p:nvSpPr>
        <p:spPr>
          <a:xfrm>
            <a:off x="325120" y="1384700"/>
            <a:ext cx="11531600" cy="50770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Supply chain costs affected by network structure:</a:t>
            </a:r>
          </a:p>
          <a:p>
            <a:pPr marL="457200" indent="-457200" algn="just" defTabSz="457200" fontAlgn="base">
              <a:spcBef>
                <a:spcPct val="0"/>
              </a:spcBef>
              <a:spcAft>
                <a:spcPts val="600"/>
              </a:spcAft>
              <a:buFont typeface="Wingdings" panose="05000000000000000000" pitchFamily="2" charset="2"/>
              <a:buChar char="Ø"/>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Inventories</a:t>
            </a:r>
          </a:p>
          <a:p>
            <a:pPr marL="457200" indent="-457200" algn="just" defTabSz="457200" fontAlgn="base">
              <a:spcBef>
                <a:spcPct val="0"/>
              </a:spcBef>
              <a:spcAft>
                <a:spcPts val="600"/>
              </a:spcAft>
              <a:buFont typeface="Wingdings" panose="05000000000000000000" pitchFamily="2" charset="2"/>
              <a:buChar char="Ø"/>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Transportation</a:t>
            </a:r>
          </a:p>
          <a:p>
            <a:pPr marL="457200" indent="-457200" algn="just" defTabSz="457200" fontAlgn="base">
              <a:spcBef>
                <a:spcPct val="0"/>
              </a:spcBef>
              <a:spcAft>
                <a:spcPts val="600"/>
              </a:spcAft>
              <a:buFont typeface="Wingdings" panose="05000000000000000000" pitchFamily="2" charset="2"/>
              <a:buChar char="Ø"/>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Facilities and handling</a:t>
            </a:r>
          </a:p>
          <a:p>
            <a:pPr marL="457200" indent="-457200" algn="just" defTabSz="457200" fontAlgn="base">
              <a:spcBef>
                <a:spcPct val="0"/>
              </a:spcBef>
              <a:spcAft>
                <a:spcPts val="600"/>
              </a:spcAft>
              <a:buFont typeface="Wingdings" panose="05000000000000000000" pitchFamily="2" charset="2"/>
              <a:buChar char="Ø"/>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Information</a:t>
            </a:r>
          </a:p>
          <a:p>
            <a:pPr marL="457200" marR="0" lvl="1" indent="0" algn="just" defTabSz="457200" rtl="0" eaLnBrk="1" fontAlgn="base" latinLnBrk="0" hangingPunct="1">
              <a:lnSpc>
                <a:spcPct val="100000"/>
              </a:lnSpc>
              <a:spcBef>
                <a:spcPct val="0"/>
              </a:spcBef>
              <a:spcAft>
                <a:spcPts val="600"/>
              </a:spcAft>
              <a:buClrTx/>
              <a:buSzTx/>
              <a:buFont typeface="Arial"/>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457200" indent="-457200" algn="just" defTabSz="457200" fontAlgn="base">
              <a:spcBef>
                <a:spcPct val="0"/>
              </a:spcBef>
              <a:spcAft>
                <a:spcPts val="600"/>
              </a:spcAft>
              <a:buFont typeface="Wingdings" panose="05000000000000000000" pitchFamily="2" charset="2"/>
              <a:buChar char="q"/>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The choice of the distribution network can be used to achieve supply chain objectives such as low cost and high responsiveness</a:t>
            </a:r>
          </a:p>
          <a:p>
            <a:pPr marL="457200" indent="-457200" algn="just" defTabSz="457200" fontAlgn="base">
              <a:spcBef>
                <a:spcPct val="0"/>
              </a:spcBef>
              <a:spcAft>
                <a:spcPts val="600"/>
              </a:spcAft>
              <a:buFont typeface="Wingdings" panose="05000000000000000000" pitchFamily="2" charset="2"/>
              <a:buChar char="q"/>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Total logistics costs for a supply chain network are a sum of inventory, transportation, and facility costs</a:t>
            </a:r>
          </a:p>
        </p:txBody>
      </p:sp>
      <p:pic>
        <p:nvPicPr>
          <p:cNvPr id="5" name="Graphic 21">
            <a:extLst>
              <a:ext uri="{FF2B5EF4-FFF2-40B4-BE49-F238E27FC236}">
                <a16:creationId xmlns:a16="http://schemas.microsoft.com/office/drawing/2014/main" id="{DF08584B-6072-A09C-7EAD-B92836DA707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0F61E8BE-DB5C-2A55-D0E1-BC6D86D6603B}"/>
              </a:ext>
            </a:extLst>
          </p:cNvPr>
          <p:cNvSpPr/>
          <p:nvPr/>
        </p:nvSpPr>
        <p:spPr>
          <a:xfrm>
            <a:off x="3439443" y="140643"/>
            <a:ext cx="4927952" cy="1015663"/>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Factors Influencing</a:t>
            </a:r>
            <a:b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br>
            <a: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Distribution Network Design</a:t>
            </a:r>
          </a:p>
        </p:txBody>
      </p:sp>
      <p:sp>
        <p:nvSpPr>
          <p:cNvPr id="4" name="Slide Number Placeholder 3">
            <a:extLst>
              <a:ext uri="{FF2B5EF4-FFF2-40B4-BE49-F238E27FC236}">
                <a16:creationId xmlns:a16="http://schemas.microsoft.com/office/drawing/2014/main" id="{B2058A08-53FE-AA4B-FD40-E8B07A1A4C7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81164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208076"/>
            <a:ext cx="4128422" cy="506225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9880" y="1427756"/>
            <a:ext cx="11572240" cy="47373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Distribution network choices from the manufacturer to the end consumer</a:t>
            </a:r>
          </a:p>
          <a:p>
            <a:pPr marL="0" marR="0" lvl="0" indent="0" algn="just" defTabSz="457200" rtl="0" eaLnBrk="1" fontAlgn="base" latinLnBrk="0" hangingPunct="1">
              <a:lnSpc>
                <a:spcPct val="100000"/>
              </a:lnSpc>
              <a:spcBef>
                <a:spcPct val="0"/>
              </a:spcBef>
              <a:spcAft>
                <a:spcPts val="600"/>
              </a:spcAft>
              <a:buClrTx/>
              <a:buSzPct val="150000"/>
              <a:buFont typeface="Arial"/>
              <a:buNone/>
              <a:tabLst/>
              <a:defRPr/>
            </a:pPr>
            <a:endParaRPr kumimoji="0" lang="en-US" alt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endParaRP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Two key decisions</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endParaRPr>
          </a:p>
          <a:p>
            <a:pPr marL="457200" indent="-457200" algn="just" defTabSz="457200" fontAlgn="base">
              <a:spcBef>
                <a:spcPct val="0"/>
              </a:spcBef>
              <a:spcAft>
                <a:spcPts val="600"/>
              </a:spcAft>
              <a:buFont typeface="Arial" panose="020B0604020202020204" pitchFamily="34" charset="0"/>
              <a:buAutoNum type="arabicPeriod"/>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Will product be delivered to the customer location or picked up from a prearranged site?</a:t>
            </a:r>
          </a:p>
          <a:p>
            <a:pPr marL="457200" indent="-457200" algn="just" defTabSz="457200" fontAlgn="base">
              <a:spcBef>
                <a:spcPct val="0"/>
              </a:spcBef>
              <a:spcAft>
                <a:spcPts val="600"/>
              </a:spcAft>
              <a:buFont typeface="Arial" panose="020B0604020202020204" pitchFamily="34" charset="0"/>
              <a:buAutoNum type="arabicPeriod"/>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Will product flow through an intermediary (or intermediate location)?</a:t>
            </a:r>
          </a:p>
          <a:p>
            <a:pPr marL="914400" marR="0" lvl="1" indent="-457200" algn="just" defTabSz="457200" rtl="0" eaLnBrk="1" fontAlgn="base" latinLnBrk="0" hangingPunct="1">
              <a:lnSpc>
                <a:spcPct val="100000"/>
              </a:lnSpc>
              <a:spcBef>
                <a:spcPct val="0"/>
              </a:spcBef>
              <a:spcAft>
                <a:spcPts val="600"/>
              </a:spcAft>
              <a:buClrTx/>
              <a:buSzTx/>
              <a:buFont typeface="Arial" panose="020B0604020202020204" pitchFamily="34" charset="0"/>
              <a:buAutoNum type="arabicPeriod"/>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125920" y="382191"/>
            <a:ext cx="8666480"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Design Options for a Distribution Network</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9486584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5440" y="1369337"/>
            <a:ext cx="11535385" cy="49647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fontAlgn="base">
              <a:spcBef>
                <a:spcPct val="0"/>
              </a:spcBef>
              <a:spcAft>
                <a:spcPts val="600"/>
              </a:spcAft>
              <a:buClrTx/>
              <a:buSzPct val="150000"/>
              <a:buFont typeface="Arial" panose="020B0604020202020204" pitchFamily="34" charset="0"/>
              <a:buChar char="•"/>
            </a:pPr>
            <a:endParaRPr lang="en-US" altLang="en-US" sz="2800" b="1" kern="1200" dirty="0">
              <a:solidFill>
                <a:prstClr val="black"/>
              </a:solidFill>
              <a:latin typeface="Times New Roman" panose="02020603050405020304" pitchFamily="18" charset="0"/>
              <a:ea typeface="+mn-ea"/>
              <a:cs typeface="Times New Roman" panose="02020603050405020304" pitchFamily="18" charset="0"/>
            </a:endParaRPr>
          </a:p>
          <a:p>
            <a:pPr marL="342900" lvl="0" indent="-342900" algn="just" defTabSz="457200" fontAlgn="base">
              <a:spcBef>
                <a:spcPct val="0"/>
              </a:spcBef>
              <a:spcAft>
                <a:spcPts val="600"/>
              </a:spcAft>
              <a:buClrTx/>
              <a:buSzPct val="150000"/>
              <a:buFont typeface="Arial" panose="020B0604020202020204" pitchFamily="34" charset="0"/>
              <a:buChar char="•"/>
            </a:pPr>
            <a:r>
              <a:rPr lang="en-US" altLang="en-US" sz="2800" b="1" kern="1200" dirty="0">
                <a:solidFill>
                  <a:srgbClr val="00B0F0"/>
                </a:solidFill>
                <a:latin typeface="Times New Roman" panose="02020603050405020304" pitchFamily="18" charset="0"/>
                <a:ea typeface="+mn-ea"/>
                <a:cs typeface="Times New Roman" panose="02020603050405020304" pitchFamily="18" charset="0"/>
              </a:rPr>
              <a:t>One of six designs may be used</a:t>
            </a:r>
          </a:p>
          <a:p>
            <a:pPr lvl="0" algn="just" defTabSz="457200" fontAlgn="base">
              <a:spcBef>
                <a:spcPct val="0"/>
              </a:spcBef>
              <a:spcAft>
                <a:spcPts val="600"/>
              </a:spcAft>
              <a:buClrTx/>
              <a:buSzPct val="150000"/>
            </a:pPr>
            <a:endParaRPr lang="en-US" altLang="en-US" sz="2800" b="1" kern="1200" dirty="0">
              <a:solidFill>
                <a:prstClr val="black"/>
              </a:solidFill>
              <a:latin typeface="Times New Roman" panose="02020603050405020304" pitchFamily="18" charset="0"/>
              <a:ea typeface="+mn-ea"/>
              <a:cs typeface="Times New Roman" panose="02020603050405020304" pitchFamily="18" charset="0"/>
            </a:endParaRPr>
          </a:p>
          <a:p>
            <a:pPr marL="514350" indent="-514350" algn="just" defTabSz="457200" fontAlgn="base">
              <a:spcBef>
                <a:spcPct val="0"/>
              </a:spcBef>
              <a:spcAft>
                <a:spcPts val="600"/>
              </a:spcAft>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Manufacturer storage with direct shipping</a:t>
            </a:r>
          </a:p>
          <a:p>
            <a:pPr marL="514350" indent="-514350" algn="just" defTabSz="457200" fontAlgn="base">
              <a:spcBef>
                <a:spcPct val="0"/>
              </a:spcBef>
              <a:spcAft>
                <a:spcPts val="600"/>
              </a:spcAft>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Manufacturer storage with direct shipping and in-transit merge</a:t>
            </a:r>
          </a:p>
          <a:p>
            <a:pPr marL="514350" indent="-514350" algn="just" defTabSz="457200" fontAlgn="base">
              <a:spcBef>
                <a:spcPct val="0"/>
              </a:spcBef>
              <a:spcAft>
                <a:spcPts val="600"/>
              </a:spcAft>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Distributor storage with carrier delivery</a:t>
            </a:r>
          </a:p>
          <a:p>
            <a:pPr marL="514350" indent="-514350" algn="just" defTabSz="457200" fontAlgn="base">
              <a:spcBef>
                <a:spcPct val="0"/>
              </a:spcBef>
              <a:spcAft>
                <a:spcPts val="600"/>
              </a:spcAft>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Distributor storage with last-mile delivery</a:t>
            </a:r>
          </a:p>
          <a:p>
            <a:pPr marL="514350" indent="-514350" algn="just" defTabSz="457200" fontAlgn="base">
              <a:spcBef>
                <a:spcPct val="0"/>
              </a:spcBef>
              <a:spcAft>
                <a:spcPts val="600"/>
              </a:spcAft>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Manufacturer/distributor storage with customer pickup</a:t>
            </a:r>
          </a:p>
          <a:p>
            <a:pPr marL="514350" indent="-514350" algn="just" defTabSz="457200" fontAlgn="base">
              <a:spcBef>
                <a:spcPct val="0"/>
              </a:spcBef>
              <a:spcAft>
                <a:spcPts val="600"/>
              </a:spcAft>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Retail storage with customer pickup</a:t>
            </a:r>
          </a:p>
          <a:p>
            <a:pPr marL="971550" lvl="1" indent="-514350" algn="just" defTabSz="457200" fontAlgn="base">
              <a:spcBef>
                <a:spcPct val="0"/>
              </a:spcBef>
              <a:spcAft>
                <a:spcPts val="600"/>
              </a:spcAft>
              <a:buClrTx/>
              <a:buFont typeface="Arial" panose="020B0604020202020204" pitchFamily="34" charset="0"/>
              <a:buAutoNum type="arabicPeriod"/>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971550" lvl="1" indent="-514350" algn="just" defTabSz="457200" fontAlgn="base">
              <a:spcBef>
                <a:spcPct val="0"/>
              </a:spcBef>
              <a:spcAft>
                <a:spcPts val="600"/>
              </a:spcAft>
              <a:buClrTx/>
              <a:buFont typeface="Arial" panose="020B0604020202020204" pitchFamily="34" charset="0"/>
              <a:buAutoNum type="arabicPeriod"/>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51853" y="246955"/>
            <a:ext cx="719729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Design Options for a Distribution Network</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39274882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0" y="1543345"/>
            <a:ext cx="11308080" cy="45526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27782" y="420525"/>
            <a:ext cx="889544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Manufacturer Storage with Direct Shipping Network</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pic>
        <p:nvPicPr>
          <p:cNvPr id="9" name="Picture 8">
            <a:extLst>
              <a:ext uri="{FF2B5EF4-FFF2-40B4-BE49-F238E27FC236}">
                <a16:creationId xmlns:a16="http://schemas.microsoft.com/office/drawing/2014/main" id="{C3BACAF9-C902-45CB-9C91-FB9DA0BD22D0}"/>
              </a:ext>
            </a:extLst>
          </p:cNvPr>
          <p:cNvPicPr>
            <a:picLocks noChangeAspect="1"/>
          </p:cNvPicPr>
          <p:nvPr/>
        </p:nvPicPr>
        <p:blipFill>
          <a:blip r:embed="rId3"/>
          <a:stretch>
            <a:fillRect/>
          </a:stretch>
        </p:blipFill>
        <p:spPr>
          <a:xfrm>
            <a:off x="558800" y="1543345"/>
            <a:ext cx="11013440" cy="4552655"/>
          </a:xfrm>
          <a:prstGeom prst="rect">
            <a:avLst/>
          </a:prstGeom>
        </p:spPr>
      </p:pic>
    </p:spTree>
    <p:extLst>
      <p:ext uri="{BB962C8B-B14F-4D97-AF65-F5344CB8AC3E}">
        <p14:creationId xmlns:p14="http://schemas.microsoft.com/office/powerpoint/2010/main" val="38786650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1" y="1543345"/>
            <a:ext cx="10815320" cy="476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25275" y="326063"/>
            <a:ext cx="889544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Manufacturer Storage with Direct Shipping Network</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pic>
        <p:nvPicPr>
          <p:cNvPr id="9" name="Picture 8">
            <a:extLst>
              <a:ext uri="{FF2B5EF4-FFF2-40B4-BE49-F238E27FC236}">
                <a16:creationId xmlns:a16="http://schemas.microsoft.com/office/drawing/2014/main" id="{7732D46A-82D2-49FC-981F-69336D798B10}"/>
              </a:ext>
            </a:extLst>
          </p:cNvPr>
          <p:cNvPicPr>
            <a:picLocks noChangeAspect="1"/>
          </p:cNvPicPr>
          <p:nvPr/>
        </p:nvPicPr>
        <p:blipFill>
          <a:blip r:embed="rId3"/>
          <a:stretch>
            <a:fillRect/>
          </a:stretch>
        </p:blipFill>
        <p:spPr>
          <a:xfrm>
            <a:off x="538481" y="1706028"/>
            <a:ext cx="10692146" cy="4605352"/>
          </a:xfrm>
          <a:prstGeom prst="rect">
            <a:avLst/>
          </a:prstGeom>
        </p:spPr>
      </p:pic>
    </p:spTree>
    <p:extLst>
      <p:ext uri="{BB962C8B-B14F-4D97-AF65-F5344CB8AC3E}">
        <p14:creationId xmlns:p14="http://schemas.microsoft.com/office/powerpoint/2010/main" val="4420270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8160" y="1543346"/>
            <a:ext cx="11120846"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44770" y="356087"/>
            <a:ext cx="303192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In-Transit Merge</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graphicFrame>
        <p:nvGraphicFramePr>
          <p:cNvPr id="9" name="Table 8">
            <a:extLst>
              <a:ext uri="{FF2B5EF4-FFF2-40B4-BE49-F238E27FC236}">
                <a16:creationId xmlns:a16="http://schemas.microsoft.com/office/drawing/2014/main" id="{4DB5BBB2-614A-4F92-B9DD-9165396703A1}"/>
              </a:ext>
            </a:extLst>
          </p:cNvPr>
          <p:cNvGraphicFramePr>
            <a:graphicFrameLocks noGrp="1"/>
          </p:cNvGraphicFramePr>
          <p:nvPr>
            <p:extLst>
              <p:ext uri="{D42A27DB-BD31-4B8C-83A1-F6EECF244321}">
                <p14:modId xmlns:p14="http://schemas.microsoft.com/office/powerpoint/2010/main" val="4036469802"/>
              </p:ext>
            </p:extLst>
          </p:nvPr>
        </p:nvGraphicFramePr>
        <p:xfrm>
          <a:off x="670560" y="1527962"/>
          <a:ext cx="10968446" cy="4517038"/>
        </p:xfrm>
        <a:graphic>
          <a:graphicData uri="http://schemas.openxmlformats.org/drawingml/2006/table">
            <a:tbl>
              <a:tblPr firstRow="1" bandRow="1"/>
              <a:tblGrid>
                <a:gridCol w="3286960">
                  <a:extLst>
                    <a:ext uri="{9D8B030D-6E8A-4147-A177-3AD203B41FA5}">
                      <a16:colId xmlns:a16="http://schemas.microsoft.com/office/drawing/2014/main" val="20000"/>
                    </a:ext>
                  </a:extLst>
                </a:gridCol>
                <a:gridCol w="7681486">
                  <a:extLst>
                    <a:ext uri="{9D8B030D-6E8A-4147-A177-3AD203B41FA5}">
                      <a16:colId xmlns:a16="http://schemas.microsoft.com/office/drawing/2014/main" val="20001"/>
                    </a:ext>
                  </a:extLst>
                </a:gridCol>
              </a:tblGrid>
              <a:tr h="629282">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Cost Factor</a:t>
                      </a:r>
                    </a:p>
                  </a:txBody>
                  <a:tcPr marT="45725" marB="45725">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Performance</a:t>
                      </a:r>
                    </a:p>
                  </a:txBody>
                  <a:tcPr marT="45725" marB="45725">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629282">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Inventory</a:t>
                      </a:r>
                    </a:p>
                  </a:txBody>
                  <a:tcPr marT="45725" marB="45725">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Similar to drop-shipping. </a:t>
                      </a:r>
                    </a:p>
                  </a:txBody>
                  <a:tcPr marT="45725" marB="45725">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1086158">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Transportation</a:t>
                      </a:r>
                      <a:endParaRPr lang="en-US" sz="2000" b="1" dirty="0"/>
                    </a:p>
                  </a:txBody>
                  <a:tcPr marT="45725" marB="45725">
                    <a:lnL>
                      <a:noFill/>
                    </a:lnL>
                    <a:lnR>
                      <a:noFill/>
                    </a:lnR>
                    <a:lnT>
                      <a:noFill/>
                    </a:lnT>
                    <a:lnB>
                      <a:noFill/>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kern="1200" dirty="0">
                          <a:solidFill>
                            <a:schemeClr val="tx1"/>
                          </a:solidFill>
                          <a:latin typeface="+mn-lt"/>
                          <a:ea typeface="+mn-ea"/>
                          <a:cs typeface="+mn-cs"/>
                        </a:rPr>
                        <a:t>Somewhat lower transportation costs than drop-shipping.</a:t>
                      </a:r>
                    </a:p>
                  </a:txBody>
                  <a:tcPr marT="45725" marB="45725">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1086158">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kern="1200" dirty="0">
                          <a:solidFill>
                            <a:schemeClr val="tx1"/>
                          </a:solidFill>
                          <a:latin typeface="+mn-lt"/>
                          <a:ea typeface="+mn-ea"/>
                          <a:cs typeface="+mn-cs"/>
                        </a:rPr>
                        <a:t>Facilities and handling</a:t>
                      </a:r>
                    </a:p>
                  </a:txBody>
                  <a:tcPr marT="45725" marB="45725">
                    <a:lnL>
                      <a:noFill/>
                    </a:lnL>
                    <a:lnR>
                      <a:noFill/>
                    </a:lnR>
                    <a:lnT>
                      <a:noFill/>
                    </a:lnT>
                    <a:lnB>
                      <a:noFill/>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Handling costs higher than drop-shipping at carrier; receiving costs lower at customer.</a:t>
                      </a:r>
                      <a:endParaRPr lang="en-US" sz="2000" b="1" dirty="0"/>
                    </a:p>
                  </a:txBody>
                  <a:tcPr marT="45725" marB="45725">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1086158">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Information</a:t>
                      </a:r>
                      <a:endParaRPr lang="en-US" sz="2000" b="1" dirty="0"/>
                    </a:p>
                  </a:txBody>
                  <a:tcPr marT="45725" marB="45725">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kern="1200" dirty="0">
                          <a:solidFill>
                            <a:schemeClr val="tx1"/>
                          </a:solidFill>
                          <a:latin typeface="+mn-lt"/>
                          <a:ea typeface="+mn-ea"/>
                          <a:cs typeface="+mn-cs"/>
                        </a:rPr>
                        <a:t>Investment is somewhat higher than for drop-shipping.</a:t>
                      </a:r>
                      <a:endParaRPr lang="en-US" sz="2000" b="1" dirty="0"/>
                    </a:p>
                  </a:txBody>
                  <a:tcPr marT="45725" marB="45725">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287298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8800" y="1573826"/>
            <a:ext cx="10830559"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endParaRPr lang="en-US" sz="2600" dirty="0">
              <a:solidFill>
                <a:prstClr val="black"/>
              </a:solidFill>
              <a:latin typeface="Times New Roman" panose="02020603050405020304" pitchFamily="18" charset="0"/>
              <a:cs typeface="Times New Roman" panose="02020603050405020304" pitchFamily="18"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14290" y="366840"/>
            <a:ext cx="303192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In-Transit Merge</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pic>
        <p:nvPicPr>
          <p:cNvPr id="6" name="Picture 5">
            <a:extLst>
              <a:ext uri="{FF2B5EF4-FFF2-40B4-BE49-F238E27FC236}">
                <a16:creationId xmlns:a16="http://schemas.microsoft.com/office/drawing/2014/main" id="{655F7545-7B3A-4F06-BA16-83494EFF0057}"/>
              </a:ext>
            </a:extLst>
          </p:cNvPr>
          <p:cNvPicPr>
            <a:picLocks noChangeAspect="1"/>
          </p:cNvPicPr>
          <p:nvPr/>
        </p:nvPicPr>
        <p:blipFill>
          <a:blip r:embed="rId3"/>
          <a:stretch>
            <a:fillRect/>
          </a:stretch>
        </p:blipFill>
        <p:spPr>
          <a:xfrm>
            <a:off x="802640" y="1682644"/>
            <a:ext cx="10368720" cy="4312994"/>
          </a:xfrm>
          <a:prstGeom prst="rect">
            <a:avLst/>
          </a:prstGeom>
        </p:spPr>
      </p:pic>
    </p:spTree>
    <p:extLst>
      <p:ext uri="{BB962C8B-B14F-4D97-AF65-F5344CB8AC3E}">
        <p14:creationId xmlns:p14="http://schemas.microsoft.com/office/powerpoint/2010/main" val="22178951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40081" y="1543346"/>
            <a:ext cx="10840720"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1" indent="-285750" algn="just" defTabSz="457200">
              <a:lnSpc>
                <a:spcPct val="90000"/>
              </a:lnSpc>
              <a:spcAft>
                <a:spcPts val="600"/>
              </a:spcAft>
              <a:buClrTx/>
              <a:buFont typeface="Arial"/>
              <a:buChar char="–"/>
            </a:pPr>
            <a:endParaRPr lang="en-US" sz="2200" dirty="0">
              <a:solidFill>
                <a:prstClr val="black"/>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899343" y="382191"/>
            <a:ext cx="9084194"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Distributor Storage with Carrier Delivery</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pic>
        <p:nvPicPr>
          <p:cNvPr id="6" name="Picture 5">
            <a:extLst>
              <a:ext uri="{FF2B5EF4-FFF2-40B4-BE49-F238E27FC236}">
                <a16:creationId xmlns:a16="http://schemas.microsoft.com/office/drawing/2014/main" id="{7E5ADB87-548D-4BD4-9801-9CC9E5B1E3F3}"/>
              </a:ext>
            </a:extLst>
          </p:cNvPr>
          <p:cNvPicPr>
            <a:picLocks noChangeAspect="1"/>
          </p:cNvPicPr>
          <p:nvPr/>
        </p:nvPicPr>
        <p:blipFill>
          <a:blip r:embed="rId3"/>
          <a:stretch>
            <a:fillRect/>
          </a:stretch>
        </p:blipFill>
        <p:spPr>
          <a:xfrm>
            <a:off x="833121" y="1641602"/>
            <a:ext cx="10520680" cy="4403398"/>
          </a:xfrm>
          <a:prstGeom prst="rect">
            <a:avLst/>
          </a:prstGeom>
        </p:spPr>
      </p:pic>
    </p:spTree>
    <p:extLst>
      <p:ext uri="{BB962C8B-B14F-4D97-AF65-F5344CB8AC3E}">
        <p14:creationId xmlns:p14="http://schemas.microsoft.com/office/powerpoint/2010/main" val="28537582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0" y="1543346"/>
            <a:ext cx="10942319"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defTabSz="457200">
              <a:lnSpc>
                <a:spcPct val="90000"/>
              </a:lnSpc>
              <a:spcAft>
                <a:spcPts val="600"/>
              </a:spcAft>
              <a:buClrTx/>
            </a:pPr>
            <a:endParaRPr lang="en-US" sz="2800" dirty="0">
              <a:solidFill>
                <a:prstClr val="black"/>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29503" y="437006"/>
            <a:ext cx="705731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Distributor Storage with Carrier Delivery</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pic>
        <p:nvPicPr>
          <p:cNvPr id="6" name="Picture 5">
            <a:extLst>
              <a:ext uri="{FF2B5EF4-FFF2-40B4-BE49-F238E27FC236}">
                <a16:creationId xmlns:a16="http://schemas.microsoft.com/office/drawing/2014/main" id="{B9122BFD-EB26-46F3-9B92-7A73408B0247}"/>
              </a:ext>
            </a:extLst>
          </p:cNvPr>
          <p:cNvPicPr>
            <a:picLocks noChangeAspect="1"/>
          </p:cNvPicPr>
          <p:nvPr/>
        </p:nvPicPr>
        <p:blipFill>
          <a:blip r:embed="rId3"/>
          <a:stretch>
            <a:fillRect/>
          </a:stretch>
        </p:blipFill>
        <p:spPr>
          <a:xfrm>
            <a:off x="609601" y="1717971"/>
            <a:ext cx="10744200" cy="4267570"/>
          </a:xfrm>
          <a:prstGeom prst="rect">
            <a:avLst/>
          </a:prstGeom>
        </p:spPr>
      </p:pic>
    </p:spTree>
    <p:extLst>
      <p:ext uri="{BB962C8B-B14F-4D97-AF65-F5344CB8AC3E}">
        <p14:creationId xmlns:p14="http://schemas.microsoft.com/office/powerpoint/2010/main" val="23367099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8000" y="1543346"/>
            <a:ext cx="10952479"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43000" lvl="2" indent="-22860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52898" y="407993"/>
            <a:ext cx="7433188"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Distributor Storage with Last Mile Delivery</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graphicFrame>
        <p:nvGraphicFramePr>
          <p:cNvPr id="9" name="Table 8">
            <a:extLst>
              <a:ext uri="{FF2B5EF4-FFF2-40B4-BE49-F238E27FC236}">
                <a16:creationId xmlns:a16="http://schemas.microsoft.com/office/drawing/2014/main" id="{34BC20B0-04AF-4DAC-BC6C-D5F7227B31A6}"/>
              </a:ext>
            </a:extLst>
          </p:cNvPr>
          <p:cNvGraphicFramePr>
            <a:graphicFrameLocks noGrp="1"/>
          </p:cNvGraphicFramePr>
          <p:nvPr>
            <p:extLst>
              <p:ext uri="{D42A27DB-BD31-4B8C-83A1-F6EECF244321}">
                <p14:modId xmlns:p14="http://schemas.microsoft.com/office/powerpoint/2010/main" val="3856440997"/>
              </p:ext>
            </p:extLst>
          </p:nvPr>
        </p:nvGraphicFramePr>
        <p:xfrm>
          <a:off x="619761" y="1627316"/>
          <a:ext cx="10734039" cy="4417684"/>
        </p:xfrm>
        <a:graphic>
          <a:graphicData uri="http://schemas.openxmlformats.org/drawingml/2006/table">
            <a:tbl>
              <a:tblPr firstRow="1" bandRow="1">
                <a:tableStyleId>{2D5ABB26-0587-4C30-8999-92F81FD0307C}</a:tableStyleId>
              </a:tblPr>
              <a:tblGrid>
                <a:gridCol w="3216715">
                  <a:extLst>
                    <a:ext uri="{9D8B030D-6E8A-4147-A177-3AD203B41FA5}">
                      <a16:colId xmlns:a16="http://schemas.microsoft.com/office/drawing/2014/main" val="20000"/>
                    </a:ext>
                  </a:extLst>
                </a:gridCol>
                <a:gridCol w="7517324">
                  <a:extLst>
                    <a:ext uri="{9D8B030D-6E8A-4147-A177-3AD203B41FA5}">
                      <a16:colId xmlns:a16="http://schemas.microsoft.com/office/drawing/2014/main" val="20001"/>
                    </a:ext>
                  </a:extLst>
                </a:gridCol>
              </a:tblGrid>
              <a:tr h="436388">
                <a:tc>
                  <a:txBody>
                    <a:bodyPr/>
                    <a:lstStyle/>
                    <a:p>
                      <a:r>
                        <a:rPr lang="en-US" sz="2000" b="1" kern="1200" dirty="0">
                          <a:solidFill>
                            <a:schemeClr val="tx1"/>
                          </a:solidFill>
                          <a:latin typeface="+mn-lt"/>
                          <a:ea typeface="+mn-ea"/>
                          <a:cs typeface="+mn-cs"/>
                        </a:rPr>
                        <a:t>Cost Factor</a:t>
                      </a:r>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753217">
                <a:tc>
                  <a:txBody>
                    <a:bodyPr/>
                    <a:lstStyle/>
                    <a:p>
                      <a:r>
                        <a:rPr lang="en-US" sz="2000" kern="1200" dirty="0">
                          <a:solidFill>
                            <a:schemeClr val="tx1"/>
                          </a:solidFill>
                          <a:latin typeface="+mn-lt"/>
                          <a:ea typeface="+mn-ea"/>
                          <a:cs typeface="+mn-cs"/>
                        </a:rPr>
                        <a:t>Inventory</a:t>
                      </a:r>
                    </a:p>
                  </a:txBody>
                  <a:tcPr marT="45724" marB="45724">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Higher than distributor storage with package carrier delivery.</a:t>
                      </a:r>
                    </a:p>
                  </a:txBody>
                  <a:tcPr marT="45724" marB="45724">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1076027">
                <a:tc>
                  <a:txBody>
                    <a:bodyPr/>
                    <a:lstStyle/>
                    <a:p>
                      <a:r>
                        <a:rPr lang="en-US" sz="2000" kern="1200" dirty="0">
                          <a:solidFill>
                            <a:schemeClr val="tx1"/>
                          </a:solidFill>
                          <a:latin typeface="+mn-lt"/>
                          <a:ea typeface="+mn-ea"/>
                          <a:cs typeface="+mn-cs"/>
                        </a:rPr>
                        <a:t>Transportation</a:t>
                      </a:r>
                      <a:endParaRPr lang="en-US" sz="2000" dirty="0"/>
                    </a:p>
                  </a:txBody>
                  <a:tcPr marT="45724" marB="45724">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Very high cost given minimal scale economies. Higher than any other distribution option.</a:t>
                      </a:r>
                    </a:p>
                  </a:txBody>
                  <a:tcPr marT="45724" marB="45724">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1398835">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Facilities and handling</a:t>
                      </a:r>
                    </a:p>
                  </a:txBody>
                  <a:tcPr marT="45724" marB="45724">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Facility costs higher than manufacturer storage or distributor storage with package carrier delivery, but lower than a chain of retail stores.</a:t>
                      </a:r>
                    </a:p>
                  </a:txBody>
                  <a:tcPr marT="45724" marB="45724">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53217">
                <a:tc>
                  <a:txBody>
                    <a:bodyPr/>
                    <a:lstStyle/>
                    <a:p>
                      <a:r>
                        <a:rPr lang="en-US" sz="2000" kern="1200" dirty="0">
                          <a:solidFill>
                            <a:schemeClr val="tx1"/>
                          </a:solidFill>
                          <a:latin typeface="+mn-lt"/>
                          <a:ea typeface="+mn-ea"/>
                          <a:cs typeface="+mn-cs"/>
                        </a:rPr>
                        <a:t>Information</a:t>
                      </a:r>
                      <a:endParaRPr lang="en-US" sz="2000" dirty="0"/>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distributor storage with package carrier delivery.</a:t>
                      </a:r>
                      <a:endParaRPr lang="en-US" sz="2000" dirty="0"/>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886054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543345"/>
            <a:ext cx="11409680" cy="44207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71652" y="401258"/>
            <a:ext cx="7349308"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Distributor Storage with Last Mile Delivery </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graphicFrame>
        <p:nvGraphicFramePr>
          <p:cNvPr id="9" name="Table 8">
            <a:extLst>
              <a:ext uri="{FF2B5EF4-FFF2-40B4-BE49-F238E27FC236}">
                <a16:creationId xmlns:a16="http://schemas.microsoft.com/office/drawing/2014/main" id="{175F7472-3AD0-461F-BF94-E773962567EC}"/>
              </a:ext>
            </a:extLst>
          </p:cNvPr>
          <p:cNvGraphicFramePr>
            <a:graphicFrameLocks noGrp="1"/>
          </p:cNvGraphicFramePr>
          <p:nvPr>
            <p:extLst>
              <p:ext uri="{D42A27DB-BD31-4B8C-83A1-F6EECF244321}">
                <p14:modId xmlns:p14="http://schemas.microsoft.com/office/powerpoint/2010/main" val="2953265586"/>
              </p:ext>
            </p:extLst>
          </p:nvPr>
        </p:nvGraphicFramePr>
        <p:xfrm>
          <a:off x="477521" y="1629374"/>
          <a:ext cx="11226800" cy="4304148"/>
        </p:xfrm>
        <a:graphic>
          <a:graphicData uri="http://schemas.openxmlformats.org/drawingml/2006/table">
            <a:tbl>
              <a:tblPr firstRow="1" bandRow="1">
                <a:tableStyleId>{2D5ABB26-0587-4C30-8999-92F81FD0307C}</a:tableStyleId>
              </a:tblPr>
              <a:tblGrid>
                <a:gridCol w="3031930">
                  <a:extLst>
                    <a:ext uri="{9D8B030D-6E8A-4147-A177-3AD203B41FA5}">
                      <a16:colId xmlns:a16="http://schemas.microsoft.com/office/drawing/2014/main" val="20000"/>
                    </a:ext>
                  </a:extLst>
                </a:gridCol>
                <a:gridCol w="8194870">
                  <a:extLst>
                    <a:ext uri="{9D8B030D-6E8A-4147-A177-3AD203B41FA5}">
                      <a16:colId xmlns:a16="http://schemas.microsoft.com/office/drawing/2014/main" val="20001"/>
                    </a:ext>
                  </a:extLst>
                </a:gridCol>
              </a:tblGrid>
              <a:tr h="372593">
                <a:tc>
                  <a:txBody>
                    <a:bodyPr/>
                    <a:lstStyle/>
                    <a:p>
                      <a:r>
                        <a:rPr lang="en-US" sz="1800" b="1" kern="1200" dirty="0">
                          <a:solidFill>
                            <a:schemeClr val="tx1"/>
                          </a:solidFill>
                          <a:latin typeface="+mn-lt"/>
                          <a:ea typeface="+mn-ea"/>
                          <a:cs typeface="+mn-cs"/>
                        </a:rPr>
                        <a:t>Service Factor</a:t>
                      </a:r>
                    </a:p>
                  </a:txBody>
                  <a:tcPr marT="45723" marB="45723">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b="1" kern="1200" dirty="0">
                          <a:solidFill>
                            <a:schemeClr val="tx1"/>
                          </a:solidFill>
                          <a:latin typeface="+mn-lt"/>
                          <a:ea typeface="+mn-ea"/>
                          <a:cs typeface="+mn-cs"/>
                        </a:rPr>
                        <a:t>Performance</a:t>
                      </a:r>
                    </a:p>
                  </a:txBody>
                  <a:tcPr marT="45723" marB="45723">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372593">
                <a:tc>
                  <a:txBody>
                    <a:bodyPr/>
                    <a:lstStyle/>
                    <a:p>
                      <a:r>
                        <a:rPr lang="en-US" sz="1800" kern="1200" dirty="0">
                          <a:solidFill>
                            <a:schemeClr val="tx1"/>
                          </a:solidFill>
                          <a:latin typeface="+mn-lt"/>
                          <a:ea typeface="+mn-ea"/>
                          <a:cs typeface="+mn-cs"/>
                        </a:rPr>
                        <a:t>Response time</a:t>
                      </a:r>
                    </a:p>
                  </a:txBody>
                  <a:tcPr marT="45723" marB="45723">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Very quick. Same day to next-day delivery.</a:t>
                      </a:r>
                    </a:p>
                  </a:txBody>
                  <a:tcPr marT="45723" marB="45723">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652034">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Product variety</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Somewhat less than distributor storage with package carrier delivery but larger than retail stores.</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576410">
                <a:tc>
                  <a:txBody>
                    <a:bodyPr/>
                    <a:lstStyle/>
                    <a:p>
                      <a:r>
                        <a:rPr lang="en-US" sz="1800" kern="1200" dirty="0">
                          <a:solidFill>
                            <a:schemeClr val="tx1"/>
                          </a:solidFill>
                          <a:latin typeface="+mn-lt"/>
                          <a:ea typeface="+mn-ea"/>
                          <a:cs typeface="+mn-cs"/>
                        </a:rPr>
                        <a:t>Product availability</a:t>
                      </a:r>
                      <a:endParaRPr lang="en-US" sz="1800" dirty="0"/>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More expensive to provide availability than any other option except retail stores.</a:t>
                      </a:r>
                      <a:endParaRPr lang="en-US" sz="1800" dirty="0"/>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9266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Customer experience</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Very good, particularly for bulky items. Slightly higher than distributor storage with package carrier delivery.</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79266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Time to market</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Less of an issue and easier to implement than manufacturer storage or distributor storage with package carrier delivery.</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2593">
                <a:tc>
                  <a:txBody>
                    <a:bodyPr/>
                    <a:lstStyle/>
                    <a:p>
                      <a:r>
                        <a:rPr lang="en-US" sz="1800" kern="1200" dirty="0">
                          <a:solidFill>
                            <a:schemeClr val="tx1"/>
                          </a:solidFill>
                          <a:latin typeface="+mn-lt"/>
                          <a:ea typeface="+mn-ea"/>
                          <a:cs typeface="+mn-cs"/>
                        </a:rPr>
                        <a:t>Order visibility</a:t>
                      </a:r>
                      <a:endParaRPr lang="en-US" sz="1800" dirty="0"/>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Easier to implement than other previous options. </a:t>
                      </a:r>
                      <a:endParaRPr lang="en-US" sz="1800" dirty="0"/>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372593">
                <a:tc>
                  <a:txBody>
                    <a:bodyPr/>
                    <a:lstStyle/>
                    <a:p>
                      <a:r>
                        <a:rPr lang="en-US" sz="1800" kern="1200" dirty="0">
                          <a:solidFill>
                            <a:schemeClr val="tx1"/>
                          </a:solidFill>
                          <a:latin typeface="+mn-lt"/>
                          <a:ea typeface="+mn-ea"/>
                          <a:cs typeface="+mn-cs"/>
                        </a:rPr>
                        <a:t>Returnability</a:t>
                      </a:r>
                      <a:endParaRPr lang="en-US" sz="1800" dirty="0"/>
                    </a:p>
                  </a:txBody>
                  <a:tcPr marT="45723" marB="45723">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Harder and more expensive than a retail network.</a:t>
                      </a:r>
                      <a:endParaRPr lang="en-US" sz="1800" dirty="0"/>
                    </a:p>
                  </a:txBody>
                  <a:tcPr marT="45723" marB="45723">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582553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8"/>
            <a:ext cx="4128422" cy="511445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5589" y="1455897"/>
            <a:ext cx="11485235" cy="46761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a:latin typeface="Times New Roman" panose="02020603050405020304" pitchFamily="18" charset="0"/>
                <a:cs typeface="Times New Roman" panose="02020603050405020304" pitchFamily="18" charset="0"/>
              </a:rPr>
              <a:t>Manufacturer or Distributor Storage with Customer Pickup</a:t>
            </a:r>
            <a:endParaRPr lang="en-US" sz="20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311" y="0"/>
            <a:ext cx="2176689" cy="1076343"/>
          </a:xfrm>
          <a:prstGeom prst="rect">
            <a:avLst/>
          </a:prstGeom>
        </p:spPr>
      </p:pic>
      <p:sp>
        <p:nvSpPr>
          <p:cNvPr id="3" name="Rectangle 2"/>
          <p:cNvSpPr/>
          <p:nvPr/>
        </p:nvSpPr>
        <p:spPr>
          <a:xfrm>
            <a:off x="2157277" y="385017"/>
            <a:ext cx="1004698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Manufacturer or Distributor Storage with Customer Pickup</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graphicFrame>
        <p:nvGraphicFramePr>
          <p:cNvPr id="9" name="Table 8">
            <a:extLst>
              <a:ext uri="{FF2B5EF4-FFF2-40B4-BE49-F238E27FC236}">
                <a16:creationId xmlns:a16="http://schemas.microsoft.com/office/drawing/2014/main" id="{F558B1D3-A186-41A1-A0AC-88B74A239F85}"/>
              </a:ext>
            </a:extLst>
          </p:cNvPr>
          <p:cNvGraphicFramePr>
            <a:graphicFrameLocks noGrp="1"/>
          </p:cNvGraphicFramePr>
          <p:nvPr>
            <p:extLst>
              <p:ext uri="{D42A27DB-BD31-4B8C-83A1-F6EECF244321}">
                <p14:modId xmlns:p14="http://schemas.microsoft.com/office/powerpoint/2010/main" val="3170603096"/>
              </p:ext>
            </p:extLst>
          </p:nvPr>
        </p:nvGraphicFramePr>
        <p:xfrm>
          <a:off x="508001" y="1497360"/>
          <a:ext cx="11288410" cy="4557999"/>
        </p:xfrm>
        <a:graphic>
          <a:graphicData uri="http://schemas.openxmlformats.org/drawingml/2006/table">
            <a:tbl>
              <a:tblPr firstRow="1" bandRow="1">
                <a:tableStyleId>{2D5ABB26-0587-4C30-8999-92F81FD0307C}</a:tableStyleId>
              </a:tblPr>
              <a:tblGrid>
                <a:gridCol w="3382846">
                  <a:extLst>
                    <a:ext uri="{9D8B030D-6E8A-4147-A177-3AD203B41FA5}">
                      <a16:colId xmlns:a16="http://schemas.microsoft.com/office/drawing/2014/main" val="20000"/>
                    </a:ext>
                  </a:extLst>
                </a:gridCol>
                <a:gridCol w="7905564">
                  <a:extLst>
                    <a:ext uri="{9D8B030D-6E8A-4147-A177-3AD203B41FA5}">
                      <a16:colId xmlns:a16="http://schemas.microsoft.com/office/drawing/2014/main" val="20001"/>
                    </a:ext>
                  </a:extLst>
                </a:gridCol>
              </a:tblGrid>
              <a:tr h="427994">
                <a:tc>
                  <a:txBody>
                    <a:bodyPr/>
                    <a:lstStyle/>
                    <a:p>
                      <a:r>
                        <a:rPr lang="en-US" sz="2000" b="1" kern="1200" dirty="0">
                          <a:solidFill>
                            <a:schemeClr val="tx1"/>
                          </a:solidFill>
                          <a:latin typeface="+mn-lt"/>
                          <a:ea typeface="+mn-ea"/>
                          <a:cs typeface="+mn-cs"/>
                        </a:rPr>
                        <a:t>Cost Factor</a:t>
                      </a:r>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781352">
                <a:tc>
                  <a:txBody>
                    <a:bodyPr/>
                    <a:lstStyle/>
                    <a:p>
                      <a:r>
                        <a:rPr lang="en-US" sz="2000" kern="1200" dirty="0">
                          <a:solidFill>
                            <a:schemeClr val="tx1"/>
                          </a:solidFill>
                          <a:latin typeface="+mn-lt"/>
                          <a:ea typeface="+mn-ea"/>
                          <a:cs typeface="+mn-cs"/>
                        </a:rPr>
                        <a:t>Inventory</a:t>
                      </a:r>
                    </a:p>
                  </a:txBody>
                  <a:tcPr marT="45724" marB="45724">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Can match any other option, depending on the location of inventory.</a:t>
                      </a:r>
                    </a:p>
                  </a:txBody>
                  <a:tcPr marT="45724" marB="45724">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1116218">
                <a:tc>
                  <a:txBody>
                    <a:bodyPr/>
                    <a:lstStyle/>
                    <a:p>
                      <a:r>
                        <a:rPr lang="en-US" sz="2000" kern="1200" dirty="0">
                          <a:solidFill>
                            <a:schemeClr val="tx1"/>
                          </a:solidFill>
                          <a:latin typeface="+mn-lt"/>
                          <a:ea typeface="+mn-ea"/>
                          <a:cs typeface="+mn-cs"/>
                        </a:rPr>
                        <a:t>Transportation</a:t>
                      </a:r>
                      <a:endParaRPr lang="en-US" sz="2000" dirty="0"/>
                    </a:p>
                  </a:txBody>
                  <a:tcPr marT="45724" marB="45724">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the use of package carriers, especially if using an existing delivery network.</a:t>
                      </a:r>
                    </a:p>
                  </a:txBody>
                  <a:tcPr marT="45724" marB="45724">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145108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Facilities and handling</a:t>
                      </a:r>
                    </a:p>
                  </a:txBody>
                  <a:tcPr marT="45724" marB="45724">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Facility costs can be high if new facilities have to be built. Costs are lower if existing facilities are used. The increase in handling cost at the pickup site can be significant.</a:t>
                      </a:r>
                    </a:p>
                  </a:txBody>
                  <a:tcPr marT="45724" marB="45724">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81352">
                <a:tc>
                  <a:txBody>
                    <a:bodyPr/>
                    <a:lstStyle/>
                    <a:p>
                      <a:r>
                        <a:rPr lang="en-US" sz="2000" kern="1200" dirty="0">
                          <a:solidFill>
                            <a:schemeClr val="tx1"/>
                          </a:solidFill>
                          <a:latin typeface="+mn-lt"/>
                          <a:ea typeface="+mn-ea"/>
                          <a:cs typeface="+mn-cs"/>
                        </a:rPr>
                        <a:t>Information</a:t>
                      </a:r>
                      <a:endParaRPr lang="en-US" sz="2000" dirty="0"/>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Significant investment in infrastructure required.</a:t>
                      </a:r>
                      <a:endParaRPr lang="en-US" sz="2000" dirty="0"/>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68299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1186160"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8831" y="78277"/>
            <a:ext cx="2305141" cy="1076343"/>
          </a:xfrm>
          <a:prstGeom prst="rect">
            <a:avLst/>
          </a:prstGeom>
        </p:spPr>
      </p:pic>
      <p:sp>
        <p:nvSpPr>
          <p:cNvPr id="3" name="Rectangle 2"/>
          <p:cNvSpPr/>
          <p:nvPr/>
        </p:nvSpPr>
        <p:spPr>
          <a:xfrm>
            <a:off x="2242082" y="339449"/>
            <a:ext cx="1004698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Manufacturer or Distributor Storage with Customer Pickup</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graphicFrame>
        <p:nvGraphicFramePr>
          <p:cNvPr id="9" name="Table 8">
            <a:extLst>
              <a:ext uri="{FF2B5EF4-FFF2-40B4-BE49-F238E27FC236}">
                <a16:creationId xmlns:a16="http://schemas.microsoft.com/office/drawing/2014/main" id="{27746CD0-A911-4475-A3A1-DB064666E131}"/>
              </a:ext>
            </a:extLst>
          </p:cNvPr>
          <p:cNvGraphicFramePr>
            <a:graphicFrameLocks noGrp="1"/>
          </p:cNvGraphicFramePr>
          <p:nvPr>
            <p:extLst>
              <p:ext uri="{D42A27DB-BD31-4B8C-83A1-F6EECF244321}">
                <p14:modId xmlns:p14="http://schemas.microsoft.com/office/powerpoint/2010/main" val="4258086904"/>
              </p:ext>
            </p:extLst>
          </p:nvPr>
        </p:nvGraphicFramePr>
        <p:xfrm>
          <a:off x="690880" y="1671391"/>
          <a:ext cx="10891520" cy="4465250"/>
        </p:xfrm>
        <a:graphic>
          <a:graphicData uri="http://schemas.openxmlformats.org/drawingml/2006/table">
            <a:tbl>
              <a:tblPr firstRow="1" bandRow="1">
                <a:tableStyleId>{2D5ABB26-0587-4C30-8999-92F81FD0307C}</a:tableStyleId>
              </a:tblPr>
              <a:tblGrid>
                <a:gridCol w="2941382">
                  <a:extLst>
                    <a:ext uri="{9D8B030D-6E8A-4147-A177-3AD203B41FA5}">
                      <a16:colId xmlns:a16="http://schemas.microsoft.com/office/drawing/2014/main" val="20000"/>
                    </a:ext>
                  </a:extLst>
                </a:gridCol>
                <a:gridCol w="7950138">
                  <a:extLst>
                    <a:ext uri="{9D8B030D-6E8A-4147-A177-3AD203B41FA5}">
                      <a16:colId xmlns:a16="http://schemas.microsoft.com/office/drawing/2014/main" val="20001"/>
                    </a:ext>
                  </a:extLst>
                </a:gridCol>
              </a:tblGrid>
              <a:tr h="396668">
                <a:tc>
                  <a:txBody>
                    <a:bodyPr/>
                    <a:lstStyle/>
                    <a:p>
                      <a:r>
                        <a:rPr lang="en-US" sz="2000" b="1" kern="1200" dirty="0">
                          <a:solidFill>
                            <a:schemeClr val="tx1"/>
                          </a:solidFill>
                          <a:latin typeface="+mn-lt"/>
                          <a:ea typeface="+mn-ea"/>
                          <a:cs typeface="+mn-cs"/>
                        </a:rPr>
                        <a:t>Service Factor</a:t>
                      </a:r>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1006956">
                <a:tc>
                  <a:txBody>
                    <a:bodyPr/>
                    <a:lstStyle/>
                    <a:p>
                      <a:r>
                        <a:rPr lang="en-US" sz="2000" kern="1200" dirty="0">
                          <a:solidFill>
                            <a:schemeClr val="tx1"/>
                          </a:solidFill>
                          <a:latin typeface="+mn-lt"/>
                          <a:ea typeface="+mn-ea"/>
                          <a:cs typeface="+mn-cs"/>
                        </a:rPr>
                        <a:t>Response time</a:t>
                      </a:r>
                    </a:p>
                  </a:txBody>
                  <a:tcPr marT="45710" marB="45710">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package carrier delivery with manufacturer or distributor storage. Same-day delivery possible for items stored locally at pickup site.</a:t>
                      </a:r>
                    </a:p>
                  </a:txBody>
                  <a:tcPr marT="45710" marB="45710">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5280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Product variety</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other manufacturer or distributor storage options. </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528096">
                <a:tc>
                  <a:txBody>
                    <a:bodyPr/>
                    <a:lstStyle/>
                    <a:p>
                      <a:r>
                        <a:rPr lang="en-US" sz="2000" kern="1200" dirty="0">
                          <a:solidFill>
                            <a:schemeClr val="tx1"/>
                          </a:solidFill>
                          <a:latin typeface="+mn-lt"/>
                          <a:ea typeface="+mn-ea"/>
                          <a:cs typeface="+mn-cs"/>
                        </a:rPr>
                        <a:t>Product availability</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other manufacturer or distributor storage options.</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5443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Customer experience</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other options because of the lack of home delivery. Experience is sensitive to capability of pickup location.</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396668">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Time to market</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Similar to manufacturer storage options. </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6668">
                <a:tc>
                  <a:txBody>
                    <a:bodyPr/>
                    <a:lstStyle/>
                    <a:p>
                      <a:r>
                        <a:rPr lang="en-US" sz="2000" kern="1200" dirty="0">
                          <a:solidFill>
                            <a:schemeClr val="tx1"/>
                          </a:solidFill>
                          <a:latin typeface="+mn-lt"/>
                          <a:ea typeface="+mn-ea"/>
                          <a:cs typeface="+mn-cs"/>
                        </a:rPr>
                        <a:t>Order visibility</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Difficult but essential. </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457668">
                <a:tc>
                  <a:txBody>
                    <a:bodyPr/>
                    <a:lstStyle/>
                    <a:p>
                      <a:r>
                        <a:rPr lang="en-US" sz="2000" kern="1200" dirty="0">
                          <a:solidFill>
                            <a:schemeClr val="tx1"/>
                          </a:solidFill>
                          <a:latin typeface="+mn-lt"/>
                          <a:ea typeface="+mn-ea"/>
                          <a:cs typeface="+mn-cs"/>
                        </a:rPr>
                        <a:t>Returnability</a:t>
                      </a:r>
                      <a:endParaRPr lang="en-US" sz="2000" dirty="0"/>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Somewhat easier given that pickup location can handle returns.</a:t>
                      </a:r>
                      <a:endParaRPr lang="en-US" sz="2000" dirty="0"/>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098573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38994" y="1155870"/>
            <a:ext cx="4128422" cy="51367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400808"/>
            <a:ext cx="11308080" cy="48313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44445" y="348856"/>
            <a:ext cx="631243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Retail Storage with Customer Pickup</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graphicFrame>
        <p:nvGraphicFramePr>
          <p:cNvPr id="9" name="Table 8">
            <a:extLst>
              <a:ext uri="{FF2B5EF4-FFF2-40B4-BE49-F238E27FC236}">
                <a16:creationId xmlns:a16="http://schemas.microsoft.com/office/drawing/2014/main" id="{E6EB9349-92CB-423E-A972-C42FE7D67756}"/>
              </a:ext>
            </a:extLst>
          </p:cNvPr>
          <p:cNvGraphicFramePr>
            <a:graphicFrameLocks noGrp="1"/>
          </p:cNvGraphicFramePr>
          <p:nvPr>
            <p:extLst>
              <p:ext uri="{D42A27DB-BD31-4B8C-83A1-F6EECF244321}">
                <p14:modId xmlns:p14="http://schemas.microsoft.com/office/powerpoint/2010/main" val="3474515033"/>
              </p:ext>
            </p:extLst>
          </p:nvPr>
        </p:nvGraphicFramePr>
        <p:xfrm>
          <a:off x="487680" y="1536554"/>
          <a:ext cx="11094720" cy="4692360"/>
        </p:xfrm>
        <a:graphic>
          <a:graphicData uri="http://schemas.openxmlformats.org/drawingml/2006/table">
            <a:tbl>
              <a:tblPr firstRow="1" bandRow="1">
                <a:tableStyleId>{2D5ABB26-0587-4C30-8999-92F81FD0307C}</a:tableStyleId>
              </a:tblPr>
              <a:tblGrid>
                <a:gridCol w="3324802">
                  <a:extLst>
                    <a:ext uri="{9D8B030D-6E8A-4147-A177-3AD203B41FA5}">
                      <a16:colId xmlns:a16="http://schemas.microsoft.com/office/drawing/2014/main" val="20000"/>
                    </a:ext>
                  </a:extLst>
                </a:gridCol>
                <a:gridCol w="7769918">
                  <a:extLst>
                    <a:ext uri="{9D8B030D-6E8A-4147-A177-3AD203B41FA5}">
                      <a16:colId xmlns:a16="http://schemas.microsoft.com/office/drawing/2014/main" val="20001"/>
                    </a:ext>
                  </a:extLst>
                </a:gridCol>
              </a:tblGrid>
              <a:tr h="727266">
                <a:tc>
                  <a:txBody>
                    <a:bodyPr/>
                    <a:lstStyle/>
                    <a:p>
                      <a:r>
                        <a:rPr lang="en-US" sz="2000" b="1" kern="1200" dirty="0">
                          <a:solidFill>
                            <a:schemeClr val="tx1"/>
                          </a:solidFill>
                          <a:latin typeface="+mn-lt"/>
                          <a:ea typeface="+mn-ea"/>
                          <a:cs typeface="+mn-cs"/>
                        </a:rPr>
                        <a:t>Cost Factor</a:t>
                      </a:r>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727266">
                <a:tc>
                  <a:txBody>
                    <a:bodyPr/>
                    <a:lstStyle/>
                    <a:p>
                      <a:r>
                        <a:rPr lang="en-US" sz="2000" kern="1200" dirty="0">
                          <a:solidFill>
                            <a:schemeClr val="tx1"/>
                          </a:solidFill>
                          <a:latin typeface="+mn-lt"/>
                          <a:ea typeface="+mn-ea"/>
                          <a:cs typeface="+mn-cs"/>
                        </a:rPr>
                        <a:t>Inventory</a:t>
                      </a:r>
                    </a:p>
                  </a:txBody>
                  <a:tcPr>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Higher than all other options. </a:t>
                      </a:r>
                      <a:endParaRPr lang="en-US" sz="2000" dirty="0"/>
                    </a:p>
                  </a:txBody>
                  <a:tcPr>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727266">
                <a:tc>
                  <a:txBody>
                    <a:bodyPr/>
                    <a:lstStyle/>
                    <a:p>
                      <a:r>
                        <a:rPr lang="en-US" sz="2000" kern="1200" dirty="0">
                          <a:solidFill>
                            <a:schemeClr val="tx1"/>
                          </a:solidFill>
                          <a:latin typeface="+mn-lt"/>
                          <a:ea typeface="+mn-ea"/>
                          <a:cs typeface="+mn-cs"/>
                        </a:rPr>
                        <a:t>Transportation</a:t>
                      </a:r>
                      <a:endParaRPr lang="en-US" sz="2000" dirty="0"/>
                    </a:p>
                  </a:txBody>
                  <a:tcPr>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all other options.</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125528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Facilities and handling</a:t>
                      </a:r>
                    </a:p>
                  </a:txBody>
                  <a:tcPr>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Higher than other options. The increase in handling cost at the pickup site can be significant for online and phone orders.</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1255281">
                <a:tc>
                  <a:txBody>
                    <a:bodyPr/>
                    <a:lstStyle/>
                    <a:p>
                      <a:r>
                        <a:rPr lang="en-US" sz="2000" kern="1200" dirty="0">
                          <a:solidFill>
                            <a:schemeClr val="tx1"/>
                          </a:solidFill>
                          <a:latin typeface="+mn-lt"/>
                          <a:ea typeface="+mn-ea"/>
                          <a:cs typeface="+mn-cs"/>
                        </a:rPr>
                        <a:t>Information</a:t>
                      </a:r>
                      <a:endParaRPr lang="en-US" sz="2000" dirty="0"/>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Some investment in infrastructure required for online and phone orders.</a:t>
                      </a:r>
                      <a:endParaRPr lang="en-US" sz="2000" dirty="0"/>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168591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52880"/>
            <a:ext cx="11271225" cy="4620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600" dirty="0">
              <a:solidFill>
                <a:prstClr val="black"/>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39783" y="335854"/>
            <a:ext cx="631243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Retail Storage with Customer Pickup</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graphicFrame>
        <p:nvGraphicFramePr>
          <p:cNvPr id="9" name="Table 8">
            <a:extLst>
              <a:ext uri="{FF2B5EF4-FFF2-40B4-BE49-F238E27FC236}">
                <a16:creationId xmlns:a16="http://schemas.microsoft.com/office/drawing/2014/main" id="{06D3F4E3-0203-46A8-8620-EC25ADBFFF5E}"/>
              </a:ext>
            </a:extLst>
          </p:cNvPr>
          <p:cNvGraphicFramePr>
            <a:graphicFrameLocks noGrp="1"/>
          </p:cNvGraphicFramePr>
          <p:nvPr>
            <p:extLst>
              <p:ext uri="{D42A27DB-BD31-4B8C-83A1-F6EECF244321}">
                <p14:modId xmlns:p14="http://schemas.microsoft.com/office/powerpoint/2010/main" val="2368112609"/>
              </p:ext>
            </p:extLst>
          </p:nvPr>
        </p:nvGraphicFramePr>
        <p:xfrm>
          <a:off x="740229" y="1614812"/>
          <a:ext cx="10842171" cy="4505368"/>
        </p:xfrm>
        <a:graphic>
          <a:graphicData uri="http://schemas.openxmlformats.org/drawingml/2006/table">
            <a:tbl>
              <a:tblPr firstRow="1" bandRow="1">
                <a:tableStyleId>{2D5ABB26-0587-4C30-8999-92F81FD0307C}</a:tableStyleId>
              </a:tblPr>
              <a:tblGrid>
                <a:gridCol w="2928057">
                  <a:extLst>
                    <a:ext uri="{9D8B030D-6E8A-4147-A177-3AD203B41FA5}">
                      <a16:colId xmlns:a16="http://schemas.microsoft.com/office/drawing/2014/main" val="20000"/>
                    </a:ext>
                  </a:extLst>
                </a:gridCol>
                <a:gridCol w="7914114">
                  <a:extLst>
                    <a:ext uri="{9D8B030D-6E8A-4147-A177-3AD203B41FA5}">
                      <a16:colId xmlns:a16="http://schemas.microsoft.com/office/drawing/2014/main" val="20001"/>
                    </a:ext>
                  </a:extLst>
                </a:gridCol>
              </a:tblGrid>
              <a:tr h="406731">
                <a:tc>
                  <a:txBody>
                    <a:bodyPr/>
                    <a:lstStyle/>
                    <a:p>
                      <a:r>
                        <a:rPr lang="en-US" sz="2000" b="1" kern="1200" dirty="0">
                          <a:solidFill>
                            <a:schemeClr val="tx1"/>
                          </a:solidFill>
                          <a:latin typeface="+mn-lt"/>
                          <a:ea typeface="+mn-ea"/>
                          <a:cs typeface="+mn-cs"/>
                        </a:rPr>
                        <a:t>Service Factor</a:t>
                      </a:r>
                    </a:p>
                  </a:txBody>
                  <a:tcPr marT="45714" marB="4571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14" marB="4571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719611">
                <a:tc>
                  <a:txBody>
                    <a:bodyPr/>
                    <a:lstStyle/>
                    <a:p>
                      <a:r>
                        <a:rPr lang="en-US" sz="2000" kern="1200" dirty="0">
                          <a:solidFill>
                            <a:schemeClr val="tx1"/>
                          </a:solidFill>
                          <a:latin typeface="+mn-lt"/>
                          <a:ea typeface="+mn-ea"/>
                          <a:cs typeface="+mn-cs"/>
                        </a:rPr>
                        <a:t>Response time</a:t>
                      </a:r>
                    </a:p>
                  </a:txBody>
                  <a:tcPr marT="45714" marB="45714">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Same-day (immediate) pickup possible for items stored locally at pickup site.</a:t>
                      </a:r>
                    </a:p>
                  </a:txBody>
                  <a:tcPr marT="45714" marB="45714">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40673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Product variety</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all other options.</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406731">
                <a:tc>
                  <a:txBody>
                    <a:bodyPr/>
                    <a:lstStyle/>
                    <a:p>
                      <a:r>
                        <a:rPr lang="en-US" sz="2000" kern="1200" dirty="0">
                          <a:solidFill>
                            <a:schemeClr val="tx1"/>
                          </a:solidFill>
                          <a:latin typeface="+mn-lt"/>
                          <a:ea typeface="+mn-ea"/>
                          <a:cs typeface="+mn-cs"/>
                        </a:rPr>
                        <a:t>Product availability</a:t>
                      </a:r>
                      <a:endParaRPr lang="en-US" sz="2000" dirty="0"/>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More expensive to provide than all other options.</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1961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Customer experience</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Related to whether shopping is viewed as a positive or negative experience by customer.</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40673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Time to market</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Highest among distribution options. </a:t>
                      </a:r>
                      <a:endParaRPr lang="en-US" sz="2000" dirty="0"/>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719611">
                <a:tc>
                  <a:txBody>
                    <a:bodyPr/>
                    <a:lstStyle/>
                    <a:p>
                      <a:r>
                        <a:rPr lang="en-US" sz="2000" kern="1200" dirty="0">
                          <a:solidFill>
                            <a:schemeClr val="tx1"/>
                          </a:solidFill>
                          <a:latin typeface="+mn-lt"/>
                          <a:ea typeface="+mn-ea"/>
                          <a:cs typeface="+mn-cs"/>
                        </a:rPr>
                        <a:t>Order visibility</a:t>
                      </a:r>
                      <a:endParaRPr lang="en-US" sz="2000" dirty="0"/>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Trivial for in-store orders. Difficult, but essential, for online and phone orders. </a:t>
                      </a:r>
                      <a:endParaRPr lang="en-US" sz="2000" dirty="0"/>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719611">
                <a:tc>
                  <a:txBody>
                    <a:bodyPr/>
                    <a:lstStyle/>
                    <a:p>
                      <a:r>
                        <a:rPr lang="en-US" sz="2000" kern="1200" dirty="0">
                          <a:solidFill>
                            <a:schemeClr val="tx1"/>
                          </a:solidFill>
                          <a:latin typeface="+mn-lt"/>
                          <a:ea typeface="+mn-ea"/>
                          <a:cs typeface="+mn-cs"/>
                        </a:rPr>
                        <a:t>Returnability</a:t>
                      </a:r>
                      <a:endParaRPr lang="en-US" sz="2000" dirty="0"/>
                    </a:p>
                  </a:txBody>
                  <a:tcPr marT="45714" marB="4571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Easier than other options because retail store can provide a substitute.</a:t>
                      </a:r>
                      <a:endParaRPr lang="en-US" sz="2000" dirty="0"/>
                    </a:p>
                  </a:txBody>
                  <a:tcPr marT="45714" marB="4571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391309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1" y="1468983"/>
            <a:ext cx="11545544" cy="4650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spcAft>
                <a:spcPts val="600"/>
              </a:spcAft>
              <a:buClrTx/>
              <a:buSzPct val="150000"/>
              <a:buFont typeface="Arial"/>
              <a:buChar char="•"/>
              <a:defRPr/>
            </a:pPr>
            <a:r>
              <a:rPr lang="en-US" sz="2800" b="1" kern="1200" dirty="0">
                <a:solidFill>
                  <a:srgbClr val="00B0F0"/>
                </a:solidFill>
                <a:latin typeface="Times New Roman" panose="02020603050405020304" pitchFamily="18" charset="0"/>
                <a:ea typeface="+mn-ea"/>
                <a:cs typeface="Times New Roman" panose="02020603050405020304" pitchFamily="18" charset="0"/>
              </a:rPr>
              <a:t>Response time to customers</a:t>
            </a:r>
          </a:p>
          <a:p>
            <a:pPr marL="742950" lvl="1" indent="-285750" defTabSz="457200">
              <a:spcAft>
                <a:spcPts val="600"/>
              </a:spcAft>
              <a:buClrTx/>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Physical products take longer to fulfill than retail store</a:t>
            </a:r>
          </a:p>
          <a:p>
            <a:pPr marL="742950" lvl="1" indent="-285750" defTabSz="457200">
              <a:spcAft>
                <a:spcPts val="600"/>
              </a:spcAft>
              <a:buClrTx/>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No delay for information goods</a:t>
            </a:r>
          </a:p>
          <a:p>
            <a:pPr marL="342900" lvl="0" indent="-342900" defTabSz="457200">
              <a:spcAft>
                <a:spcPts val="600"/>
              </a:spcAft>
              <a:buClrTx/>
              <a:buSzPct val="150000"/>
              <a:buFont typeface="Arial"/>
              <a:buChar char="•"/>
              <a:defRPr/>
            </a:pPr>
            <a:r>
              <a:rPr lang="en-US" sz="2800" b="1" kern="1200" dirty="0">
                <a:solidFill>
                  <a:srgbClr val="00B0F0"/>
                </a:solidFill>
                <a:latin typeface="Times New Roman" panose="02020603050405020304" pitchFamily="18" charset="0"/>
                <a:ea typeface="+mn-ea"/>
                <a:cs typeface="Times New Roman" panose="02020603050405020304" pitchFamily="18" charset="0"/>
              </a:rPr>
              <a:t>Product variety</a:t>
            </a:r>
            <a:endParaRPr lang="en-US" sz="2800" kern="1200" dirty="0">
              <a:solidFill>
                <a:srgbClr val="00B0F0"/>
              </a:solidFill>
              <a:latin typeface="Times New Roman" panose="02020603050405020304" pitchFamily="18" charset="0"/>
              <a:ea typeface="+mn-ea"/>
              <a:cs typeface="Times New Roman" panose="02020603050405020304" pitchFamily="18" charset="0"/>
            </a:endParaRPr>
          </a:p>
          <a:p>
            <a:pPr marL="742950" lvl="1" indent="-285750" defTabSz="457200">
              <a:spcAft>
                <a:spcPts val="600"/>
              </a:spcAft>
              <a:buClrTx/>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Easier to offer larger selection</a:t>
            </a:r>
          </a:p>
          <a:p>
            <a:pPr marL="342900" lvl="0" indent="-342900" defTabSz="457200">
              <a:spcAft>
                <a:spcPts val="600"/>
              </a:spcAft>
              <a:buClrTx/>
              <a:buSzPct val="150000"/>
              <a:buFont typeface="Arial"/>
              <a:buChar char="•"/>
              <a:defRPr/>
            </a:pPr>
            <a:r>
              <a:rPr lang="en-US" sz="2800" b="1" kern="1200" dirty="0">
                <a:solidFill>
                  <a:srgbClr val="00B0F0"/>
                </a:solidFill>
                <a:latin typeface="Times New Roman" panose="02020603050405020304" pitchFamily="18" charset="0"/>
                <a:ea typeface="+mn-ea"/>
                <a:cs typeface="Times New Roman" panose="02020603050405020304" pitchFamily="18" charset="0"/>
              </a:rPr>
              <a:t>Product availability</a:t>
            </a:r>
            <a:endParaRPr lang="en-US" sz="2800" kern="1200" dirty="0">
              <a:solidFill>
                <a:srgbClr val="00B0F0"/>
              </a:solidFill>
              <a:latin typeface="Times New Roman" panose="02020603050405020304" pitchFamily="18" charset="0"/>
              <a:ea typeface="+mn-ea"/>
              <a:cs typeface="Times New Roman" panose="02020603050405020304" pitchFamily="18" charset="0"/>
            </a:endParaRPr>
          </a:p>
          <a:p>
            <a:pPr marL="742950" lvl="1" indent="-285750" defTabSz="457200">
              <a:spcAft>
                <a:spcPts val="600"/>
              </a:spcAft>
              <a:buClrTx/>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Aggregating inventory and better information on customer preferences improves product availability</a:t>
            </a:r>
          </a:p>
          <a:p>
            <a:pPr marL="742950" lvl="1" indent="-285750" defTabSz="457200">
              <a:spcAft>
                <a:spcPts val="600"/>
              </a:spcAft>
              <a:buClrTx/>
              <a:buFont typeface="Arial"/>
              <a:buChar char="–"/>
              <a:defRPr/>
            </a:pPr>
            <a:endParaRPr lang="en-US" sz="2800" kern="1200" dirty="0">
              <a:solidFill>
                <a:prstClr val="black"/>
              </a:solidFill>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99913" y="326063"/>
            <a:ext cx="742491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Impact of Online Sales on Customer Service</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27945637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4092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452881"/>
            <a:ext cx="11358880" cy="48174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srgbClr val="00B0F0"/>
                </a:solidFill>
                <a:latin typeface="Times New Roman" panose="02020603050405020304" pitchFamily="18" charset="0"/>
                <a:ea typeface="+mn-ea"/>
                <a:cs typeface="Times New Roman" panose="02020603050405020304" pitchFamily="18" charset="0"/>
              </a:rPr>
              <a:t>Customer experience</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Improved access, customization, and convenience</a:t>
            </a: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srgbClr val="00B0F0"/>
                </a:solidFill>
                <a:latin typeface="Times New Roman" panose="02020603050405020304" pitchFamily="18" charset="0"/>
                <a:ea typeface="+mn-ea"/>
                <a:cs typeface="Times New Roman" panose="02020603050405020304" pitchFamily="18" charset="0"/>
              </a:rPr>
              <a:t>Faster time to market</a:t>
            </a: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srgbClr val="00B0F0"/>
                </a:solidFill>
                <a:latin typeface="Times New Roman" panose="02020603050405020304" pitchFamily="18" charset="0"/>
                <a:ea typeface="+mn-ea"/>
                <a:cs typeface="Times New Roman" panose="02020603050405020304" pitchFamily="18" charset="0"/>
              </a:rPr>
              <a:t>Order Visibility</a:t>
            </a: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srgbClr val="00B0F0"/>
                </a:solidFill>
                <a:latin typeface="Times New Roman" panose="02020603050405020304" pitchFamily="18" charset="0"/>
                <a:ea typeface="+mn-ea"/>
                <a:cs typeface="Times New Roman" panose="02020603050405020304" pitchFamily="18" charset="0"/>
              </a:rPr>
              <a:t>Returnability</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Harder with online orders</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Proportion of returns likely to be much higher</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99913" y="292844"/>
            <a:ext cx="742491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Impact of Online Sales on Customer Service</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4635568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4480" y="1498556"/>
            <a:ext cx="11541760" cy="47653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sym typeface="Arial"/>
              </a:rPr>
              <a:t>Direct Sales to Customers</a:t>
            </a:r>
          </a:p>
          <a:p>
            <a:pPr marL="0" marR="0" lvl="1"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Social networking channels allow firms to directly pitch products and promotion</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sym typeface="Arial"/>
              </a:rPr>
              <a:t>Flexible Pricing, Product Portfolio, and Promotions</a:t>
            </a:r>
            <a:endPar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sym typeface="Arial"/>
            </a:endParaRPr>
          </a:p>
          <a:p>
            <a:pPr marL="0" marR="0" lvl="1"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Manage revenues from product portfolio more effectively than traditional channels</a:t>
            </a:r>
          </a:p>
          <a:p>
            <a:pPr marL="0" marR="0" lvl="1"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Promotion information can be conveyed to customers quickly and inexpensively </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sym typeface="Arial"/>
              </a:rPr>
              <a:t>Efficient Funds Transfer</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65902" y="310674"/>
            <a:ext cx="742491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Impact of Online Sales on Customer Service</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40935192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55712"/>
            <a:ext cx="4128422" cy="54146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4000" y="1188246"/>
            <a:ext cx="11626825" cy="5337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457200" fontAlgn="base">
              <a:spcBef>
                <a:spcPct val="0"/>
              </a:spcBef>
              <a:spcAft>
                <a:spcPts val="600"/>
              </a:spcAft>
              <a:buClrTx/>
              <a:buSzPct val="150000"/>
            </a:pPr>
            <a:r>
              <a:rPr lang="en-US" altLang="en-US" sz="2600" b="1" kern="1200" dirty="0">
                <a:solidFill>
                  <a:srgbClr val="00B0F0"/>
                </a:solidFill>
                <a:latin typeface="Times New Roman" panose="02020603050405020304" pitchFamily="18" charset="0"/>
                <a:ea typeface="+mn-ea"/>
                <a:cs typeface="Times New Roman" panose="02020603050405020304" pitchFamily="18" charset="0"/>
              </a:rPr>
              <a:t>Inventory</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b="1" kern="1200" dirty="0">
                <a:solidFill>
                  <a:prstClr val="black"/>
                </a:solidFill>
                <a:latin typeface="Times New Roman" panose="02020603050405020304" pitchFamily="18" charset="0"/>
                <a:ea typeface="+mn-ea"/>
                <a:cs typeface="Times New Roman" panose="02020603050405020304" pitchFamily="18" charset="0"/>
              </a:rPr>
              <a:t>Lower inventory levels if customers will wait</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b="1" kern="1200" dirty="0">
                <a:solidFill>
                  <a:prstClr val="black"/>
                </a:solidFill>
                <a:latin typeface="Times New Roman" panose="02020603050405020304" pitchFamily="18" charset="0"/>
                <a:ea typeface="+mn-ea"/>
                <a:cs typeface="Times New Roman" panose="02020603050405020304" pitchFamily="18" charset="0"/>
              </a:rPr>
              <a:t>Postpone variety until after the customer order is received</a:t>
            </a:r>
          </a:p>
          <a:p>
            <a:pPr lvl="0" defTabSz="457200" fontAlgn="base">
              <a:spcBef>
                <a:spcPct val="0"/>
              </a:spcBef>
              <a:spcAft>
                <a:spcPts val="600"/>
              </a:spcAft>
              <a:buClrTx/>
              <a:buSzPct val="150000"/>
            </a:pPr>
            <a:r>
              <a:rPr lang="en-US" altLang="en-US" sz="2600" b="1" kern="1200" dirty="0">
                <a:solidFill>
                  <a:srgbClr val="00B0F0"/>
                </a:solidFill>
                <a:latin typeface="Times New Roman" panose="02020603050405020304" pitchFamily="18" charset="0"/>
                <a:ea typeface="+mn-ea"/>
                <a:cs typeface="Times New Roman" panose="02020603050405020304" pitchFamily="18" charset="0"/>
              </a:rPr>
              <a:t>Facilities</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b="1" kern="1200" dirty="0">
                <a:solidFill>
                  <a:prstClr val="black"/>
                </a:solidFill>
                <a:latin typeface="Times New Roman" panose="02020603050405020304" pitchFamily="18" charset="0"/>
                <a:ea typeface="+mn-ea"/>
                <a:cs typeface="Times New Roman" panose="02020603050405020304" pitchFamily="18" charset="0"/>
              </a:rPr>
              <a:t>Costs related to the number and location of facilities in a network</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b="1" kern="1200" dirty="0">
                <a:solidFill>
                  <a:prstClr val="black"/>
                </a:solidFill>
                <a:latin typeface="Times New Roman" panose="02020603050405020304" pitchFamily="18" charset="0"/>
                <a:ea typeface="+mn-ea"/>
                <a:cs typeface="Times New Roman" panose="02020603050405020304" pitchFamily="18" charset="0"/>
              </a:rPr>
              <a:t>Costs associated with the operations in these facilities</a:t>
            </a:r>
          </a:p>
          <a:p>
            <a:pPr algn="just" defTabSz="457200" fontAlgn="base">
              <a:spcBef>
                <a:spcPct val="0"/>
              </a:spcBef>
              <a:spcAft>
                <a:spcPts val="600"/>
              </a:spcAft>
            </a:pPr>
            <a:r>
              <a:rPr lang="en-US" altLang="en-US" sz="2600" b="1" kern="1200" dirty="0">
                <a:solidFill>
                  <a:srgbClr val="00B0F0"/>
                </a:solidFill>
                <a:latin typeface="Times New Roman" panose="02020603050405020304" pitchFamily="18" charset="0"/>
                <a:ea typeface="+mn-ea"/>
                <a:cs typeface="Times New Roman" panose="02020603050405020304" pitchFamily="18" charset="0"/>
              </a:rPr>
              <a:t>Transportation</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b="1" kern="1200" dirty="0">
                <a:solidFill>
                  <a:prstClr val="black"/>
                </a:solidFill>
                <a:latin typeface="Times New Roman" panose="02020603050405020304" pitchFamily="18" charset="0"/>
                <a:ea typeface="+mn-ea"/>
                <a:cs typeface="Times New Roman" panose="02020603050405020304" pitchFamily="18" charset="0"/>
              </a:rPr>
              <a:t>Lower cost of “transporting” information goods in digital form</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b="1" kern="1200" dirty="0">
                <a:solidFill>
                  <a:prstClr val="black"/>
                </a:solidFill>
                <a:latin typeface="Times New Roman" panose="02020603050405020304" pitchFamily="18" charset="0"/>
                <a:ea typeface="+mn-ea"/>
                <a:cs typeface="Times New Roman" panose="02020603050405020304" pitchFamily="18" charset="0"/>
              </a:rPr>
              <a:t>For nondigital, aggregating inventories increases outbound transportation </a:t>
            </a:r>
          </a:p>
          <a:p>
            <a:pPr algn="just" defTabSz="457200" fontAlgn="base">
              <a:spcBef>
                <a:spcPct val="0"/>
              </a:spcBef>
              <a:spcAft>
                <a:spcPts val="600"/>
              </a:spcAft>
            </a:pPr>
            <a:r>
              <a:rPr lang="en-US" altLang="en-US" sz="2600" b="1" kern="1200" dirty="0">
                <a:solidFill>
                  <a:srgbClr val="00B0F0"/>
                </a:solidFill>
                <a:latin typeface="Times New Roman" panose="02020603050405020304" pitchFamily="18" charset="0"/>
                <a:ea typeface="+mn-ea"/>
                <a:cs typeface="Times New Roman" panose="02020603050405020304" pitchFamily="18" charset="0"/>
              </a:rPr>
              <a:t>Information</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b="1" kern="1200" dirty="0">
                <a:solidFill>
                  <a:prstClr val="black"/>
                </a:solidFill>
                <a:latin typeface="Times New Roman" panose="02020603050405020304" pitchFamily="18" charset="0"/>
                <a:ea typeface="+mn-ea"/>
                <a:cs typeface="Times New Roman" panose="02020603050405020304" pitchFamily="18" charset="0"/>
              </a:rPr>
              <a:t>Share demand, planning, and forecasting information throughout its supply chain</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b="1" kern="1200" dirty="0">
                <a:solidFill>
                  <a:prstClr val="black"/>
                </a:solidFill>
                <a:latin typeface="Times New Roman" panose="02020603050405020304" pitchFamily="18" charset="0"/>
                <a:ea typeface="+mn-ea"/>
                <a:cs typeface="Times New Roman" panose="02020603050405020304" pitchFamily="18" charset="0"/>
              </a:rPr>
              <a:t>Additional costs to build and maintain the information infrastructure</a:t>
            </a:r>
            <a:endParaRPr lang="en-US" sz="2200" b="1" dirty="0">
              <a:solidFill>
                <a:prstClr val="black"/>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50826" y="215691"/>
            <a:ext cx="525977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Impact of Online Sales on Cost</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4222232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64160" y="1513841"/>
            <a:ext cx="11521440" cy="4756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defTabSz="457200" fontAlgn="base">
              <a:spcBef>
                <a:spcPct val="0"/>
              </a:spcBef>
              <a:spcAft>
                <a:spcPts val="600"/>
              </a:spcAft>
              <a:buClrTx/>
              <a:buSzPct val="100000"/>
              <a:buFont typeface="Wingdings" panose="05000000000000000000" pitchFamily="2" charset="2"/>
              <a:buChar char="q"/>
            </a:pPr>
            <a:r>
              <a:rPr lang="en-US" altLang="en-US" sz="2800" b="1" kern="1200" dirty="0">
                <a:solidFill>
                  <a:srgbClr val="00B0F0"/>
                </a:solidFill>
                <a:latin typeface="Times New Roman" panose="02020603050405020304" pitchFamily="18" charset="0"/>
                <a:ea typeface="+mn-ea"/>
                <a:cs typeface="Times New Roman" panose="02020603050405020304" pitchFamily="18" charset="0"/>
              </a:rPr>
              <a:t>Impact of online sales on customer service</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Delay in fulfilling customer request</a:t>
            </a:r>
          </a:p>
          <a:p>
            <a:pPr lvl="0" defTabSz="457200" fontAlgn="base">
              <a:spcBef>
                <a:spcPct val="0"/>
              </a:spcBef>
              <a:spcAft>
                <a:spcPts val="600"/>
              </a:spcAft>
              <a:buClrTx/>
              <a:buSzPct val="100000"/>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r>
              <a:rPr lang="en-US" altLang="en-US" sz="2800" b="1" kern="1200" dirty="0">
                <a:solidFill>
                  <a:srgbClr val="00B0F0"/>
                </a:solidFill>
                <a:latin typeface="Times New Roman" panose="02020603050405020304" pitchFamily="18" charset="0"/>
                <a:ea typeface="+mn-ea"/>
                <a:cs typeface="Times New Roman" panose="02020603050405020304" pitchFamily="18" charset="0"/>
              </a:rPr>
              <a:t>Impact of online sales on cost</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Reduced inventory costs</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Lower facility costs</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Higher total transportation costs</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Incremental increase in information costs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74581" y="340698"/>
            <a:ext cx="881901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Using Online Sales to Sell Computer Hardware: Dell</a:t>
            </a: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1470843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68686"/>
            <a:ext cx="4128422" cy="510164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5600" y="1503681"/>
            <a:ext cx="11369040" cy="4766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algn="just" defTabSz="457200">
              <a:lnSpc>
                <a:spcPct val="90000"/>
              </a:lnSpc>
              <a:spcAft>
                <a:spcPts val="600"/>
              </a:spcAft>
            </a:pPr>
            <a:r>
              <a:rPr lang="en-US" sz="2800" b="1" dirty="0">
                <a:solidFill>
                  <a:srgbClr val="00B0F0"/>
                </a:solidFill>
                <a:latin typeface="Times New Roman" panose="02020603050405020304" pitchFamily="18" charset="0"/>
                <a:cs typeface="Times New Roman" panose="02020603050405020304" pitchFamily="18" charset="0"/>
              </a:rPr>
              <a:t>A tailored supply chain network to sell computer hardware for Dell includes :</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285750"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A hybrid model can be very effective</a:t>
            </a:r>
          </a:p>
          <a:p>
            <a:pPr marL="285750" indent="-285750"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285750"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More significant as hardware becomes more of a commodity</a:t>
            </a:r>
          </a:p>
          <a:p>
            <a:pPr marL="285750" indent="-285750"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285750"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Take advantage of the strengths of both online sales and traditional retail and distribution channels</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11695" y="356087"/>
            <a:ext cx="881901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Using Online Sales to Sell Computer Hardware: Dell</a:t>
            </a: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12909702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16540"/>
            <a:ext cx="4128422" cy="51537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5760" y="1318018"/>
            <a:ext cx="11511280" cy="50383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Impact of online sales on customer service</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Internet has not shortened supply chains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Increased selection, convenience</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Impact of online sales on cost</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Reduced inventory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Lower facility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Higher total transportation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Increase in information costs</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A supply chain network for books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Traditional bookstores pressured from both ends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Amazon more efficient</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65924" y="288699"/>
            <a:ext cx="7045135"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Using Online Sales to Sell Books: Amazon</a:t>
            </a:r>
          </a:p>
        </p:txBody>
      </p:sp>
      <p:sp>
        <p:nvSpPr>
          <p:cNvPr id="4" name="Slide Number Placeholder 3"/>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19076726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1402080"/>
            <a:ext cx="11572240" cy="49542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Impact of online sales on customer service</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Sell convenience and the time savings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Offers less variety</a:t>
            </a:r>
          </a:p>
          <a:p>
            <a:pPr marL="742950" marR="0" lvl="1" indent="-285750"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Creating a personalized shopping experience and customized advertising and promotions</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Impact of online sales on cost</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Reduced inventory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Higher facility costs due to picking operation</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Significantly higher total transportation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Increase in information costs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39391" y="236747"/>
            <a:ext cx="742652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Using the Internet to Sell Groceries: Peapod</a:t>
            </a:r>
          </a:p>
        </p:txBody>
      </p:sp>
      <p:sp>
        <p:nvSpPr>
          <p:cNvPr id="4" name="Slide Number Placeholder 3"/>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34009369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8CB31B-4EF5-3A03-ADC3-F715AB36FE70}"/>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9549FDD8-AF41-DA8C-16BF-467987AFCC32}"/>
              </a:ext>
            </a:extLst>
          </p:cNvPr>
          <p:cNvSpPr/>
          <p:nvPr/>
        </p:nvSpPr>
        <p:spPr>
          <a:xfrm>
            <a:off x="8697358" y="1183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726EDD33-348E-FA78-D8C8-92796A579BFB}"/>
              </a:ext>
            </a:extLst>
          </p:cNvPr>
          <p:cNvSpPr/>
          <p:nvPr/>
        </p:nvSpPr>
        <p:spPr>
          <a:xfrm>
            <a:off x="79514" y="1183870"/>
            <a:ext cx="12112486" cy="5537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Artificial Intelligence (AI) </a:t>
            </a: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helps companies design and optimize distribution networks by analyzing large amounts of data, predicting demand, and recommending the most efficient locations, inventory levels, and transportation routes.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Key Roles of AI in Distribution Network Design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Demand Forecasting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AI analyzes historical sales, market trends, weather patterns, and customer behavior to predict future demand.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Benefits:</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More accurate forecasts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Reduced stockouts and excess inventory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Better warehouse location decisions</a:t>
            </a:r>
          </a:p>
          <a:p>
            <a:pPr marL="742950" marR="0" lvl="1" indent="-285750" algn="l" defTabSz="457200" rtl="0" eaLnBrk="1" fontAlgn="auto" latinLnBrk="0" hangingPunct="1">
              <a:lnSpc>
                <a:spcPct val="100000"/>
              </a:lnSpc>
              <a:spcBef>
                <a:spcPts val="0"/>
              </a:spcBef>
              <a:spcAft>
                <a:spcPts val="600"/>
              </a:spcAft>
              <a:buClrTx/>
              <a:buSzTx/>
              <a:buFont typeface="Arial"/>
              <a:buChar char="–"/>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AD7C2FFD-E7C5-952D-3407-D7C5B1E196A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7"/>
            <a:ext cx="2305141" cy="1057798"/>
          </a:xfrm>
          <a:prstGeom prst="rect">
            <a:avLst/>
          </a:prstGeom>
        </p:spPr>
      </p:pic>
      <p:sp>
        <p:nvSpPr>
          <p:cNvPr id="3" name="Rectangle 2">
            <a:extLst>
              <a:ext uri="{FF2B5EF4-FFF2-40B4-BE49-F238E27FC236}">
                <a16:creationId xmlns:a16="http://schemas.microsoft.com/office/drawing/2014/main" id="{620F8A28-4B72-29BE-1BE6-E537F5018B9C}"/>
              </a:ext>
            </a:extLst>
          </p:cNvPr>
          <p:cNvSpPr/>
          <p:nvPr/>
        </p:nvSpPr>
        <p:spPr>
          <a:xfrm>
            <a:off x="2823424" y="79527"/>
            <a:ext cx="8046818" cy="954107"/>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The Role of AI in Designing Distribution Networks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in the Supply Chain</a:t>
            </a:r>
          </a:p>
        </p:txBody>
      </p:sp>
      <p:sp>
        <p:nvSpPr>
          <p:cNvPr id="4" name="Slide Number Placeholder 3">
            <a:extLst>
              <a:ext uri="{FF2B5EF4-FFF2-40B4-BE49-F238E27FC236}">
                <a16:creationId xmlns:a16="http://schemas.microsoft.com/office/drawing/2014/main" id="{69B5B634-DD8A-189A-3892-D1E6847153C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119041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F55D15-1A55-9AAA-AEAF-42F72DCD04AE}"/>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824C3E2-EE8C-5375-74DC-6C1FB00D9106}"/>
              </a:ext>
            </a:extLst>
          </p:cNvPr>
          <p:cNvSpPr/>
          <p:nvPr/>
        </p:nvSpPr>
        <p:spPr>
          <a:xfrm>
            <a:off x="8697358" y="1183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C2462BB5-48F0-EB1D-03D9-A8B70B052F45}"/>
              </a:ext>
            </a:extLst>
          </p:cNvPr>
          <p:cNvSpPr/>
          <p:nvPr/>
        </p:nvSpPr>
        <p:spPr>
          <a:xfrm>
            <a:off x="79514" y="1321904"/>
            <a:ext cx="12112486" cy="5377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Warehouse and Distribution Center Location Optimization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AI evaluates factors such as customer locations, transportation costs, labor availability, and delivery times to determine the best locations for warehouses and distribution centers.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Benefits: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Lower logistics costs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Faster deliveries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Improved customer service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Route Optimization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AI identifies the most efficient transportation routes by considering traffic, fuel costs, weather conditions, and delivery schedules.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Benefits: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Reduced transportation costs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Shorter delivery times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Lower fuel consumption</a:t>
            </a:r>
          </a:p>
          <a:p>
            <a:pPr marL="742950" marR="0" lvl="1" indent="-285750" algn="l" defTabSz="457200" rtl="0" eaLnBrk="1" fontAlgn="auto" latinLnBrk="0" hangingPunct="1">
              <a:lnSpc>
                <a:spcPct val="100000"/>
              </a:lnSpc>
              <a:spcBef>
                <a:spcPts val="0"/>
              </a:spcBef>
              <a:spcAft>
                <a:spcPts val="600"/>
              </a:spcAft>
              <a:buClrTx/>
              <a:buSzTx/>
              <a:buFont typeface="Arial"/>
              <a:buChar char="–"/>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FAC548B1-C571-A800-0404-AAA1C29D095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7"/>
            <a:ext cx="2305141" cy="1057798"/>
          </a:xfrm>
          <a:prstGeom prst="rect">
            <a:avLst/>
          </a:prstGeom>
        </p:spPr>
      </p:pic>
      <p:sp>
        <p:nvSpPr>
          <p:cNvPr id="3" name="Rectangle 2">
            <a:extLst>
              <a:ext uri="{FF2B5EF4-FFF2-40B4-BE49-F238E27FC236}">
                <a16:creationId xmlns:a16="http://schemas.microsoft.com/office/drawing/2014/main" id="{24C50603-5252-89BD-98C5-204305936250}"/>
              </a:ext>
            </a:extLst>
          </p:cNvPr>
          <p:cNvSpPr/>
          <p:nvPr/>
        </p:nvSpPr>
        <p:spPr>
          <a:xfrm>
            <a:off x="2714751" y="113609"/>
            <a:ext cx="8046818" cy="954107"/>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The Role of AI in Designing Distribution Networks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in the Supply Chain</a:t>
            </a:r>
          </a:p>
        </p:txBody>
      </p:sp>
      <p:sp>
        <p:nvSpPr>
          <p:cNvPr id="4" name="Slide Number Placeholder 3">
            <a:extLst>
              <a:ext uri="{FF2B5EF4-FFF2-40B4-BE49-F238E27FC236}">
                <a16:creationId xmlns:a16="http://schemas.microsoft.com/office/drawing/2014/main" id="{047C3372-97D5-70B0-5B36-986F03D2E52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6958092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0EF8B2-B5FE-3959-AC72-AB24EE212880}"/>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F746ED41-C7C8-4BA2-C83A-974C13AAD055}"/>
              </a:ext>
            </a:extLst>
          </p:cNvPr>
          <p:cNvSpPr/>
          <p:nvPr/>
        </p:nvSpPr>
        <p:spPr>
          <a:xfrm>
            <a:off x="8697358" y="1183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684C666A-B024-9B55-213F-A90D2BE0662F}"/>
              </a:ext>
            </a:extLst>
          </p:cNvPr>
          <p:cNvSpPr/>
          <p:nvPr/>
        </p:nvSpPr>
        <p:spPr>
          <a:xfrm>
            <a:off x="79514" y="1094747"/>
            <a:ext cx="12112486" cy="56045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Inventory Optimization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AI determines how much inventory should be stored at each warehouse or distribution center.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Benefits:</a:t>
            </a: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Lower inventory holding costs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Higher product availability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Improved supply chain efficiency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Risk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AI can identify potential disruptions such as supplier delays, natural disasters, or transportation bottlenecks.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Benefits: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Better contingency planning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Increased supply chain resilience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Reduced operational risks </a:t>
            </a:r>
          </a:p>
          <a:p>
            <a:pPr marL="742950" marR="0" lvl="1" indent="-285750" algn="l" defTabSz="457200" rtl="0" eaLnBrk="1" fontAlgn="auto" latinLnBrk="0" hangingPunct="1">
              <a:lnSpc>
                <a:spcPct val="100000"/>
              </a:lnSpc>
              <a:spcBef>
                <a:spcPts val="0"/>
              </a:spcBef>
              <a:spcAft>
                <a:spcPts val="600"/>
              </a:spcAft>
              <a:buClrTx/>
              <a:buSzTx/>
              <a:buFont typeface="Arial"/>
              <a:buChar char="–"/>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AB5A6401-FDDA-A945-7D55-4A6EBFE68ED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7"/>
            <a:ext cx="2305141" cy="1057798"/>
          </a:xfrm>
          <a:prstGeom prst="rect">
            <a:avLst/>
          </a:prstGeom>
        </p:spPr>
      </p:pic>
      <p:sp>
        <p:nvSpPr>
          <p:cNvPr id="3" name="Rectangle 2">
            <a:extLst>
              <a:ext uri="{FF2B5EF4-FFF2-40B4-BE49-F238E27FC236}">
                <a16:creationId xmlns:a16="http://schemas.microsoft.com/office/drawing/2014/main" id="{03841222-76F3-AE07-655F-18B096F6D95D}"/>
              </a:ext>
            </a:extLst>
          </p:cNvPr>
          <p:cNvSpPr/>
          <p:nvPr/>
        </p:nvSpPr>
        <p:spPr>
          <a:xfrm>
            <a:off x="2724690" y="82618"/>
            <a:ext cx="8046818" cy="954107"/>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The Role of AI in Designing Distribution Networks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in the Supply Chain</a:t>
            </a:r>
          </a:p>
        </p:txBody>
      </p:sp>
      <p:sp>
        <p:nvSpPr>
          <p:cNvPr id="4" name="Slide Number Placeholder 3">
            <a:extLst>
              <a:ext uri="{FF2B5EF4-FFF2-40B4-BE49-F238E27FC236}">
                <a16:creationId xmlns:a16="http://schemas.microsoft.com/office/drawing/2014/main" id="{84F2051F-843B-A68F-D64E-0EBB7121A89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339602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AE084A-1743-1004-364A-703331EAA349}"/>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C3A531E-6CEA-FF8D-69D0-A08A1D96263C}"/>
              </a:ext>
            </a:extLst>
          </p:cNvPr>
          <p:cNvSpPr/>
          <p:nvPr/>
        </p:nvSpPr>
        <p:spPr>
          <a:xfrm>
            <a:off x="8697358" y="1183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A73434C4-BB0B-886F-29E0-00ACCA2506E2}"/>
              </a:ext>
            </a:extLst>
          </p:cNvPr>
          <p:cNvSpPr/>
          <p:nvPr/>
        </p:nvSpPr>
        <p:spPr>
          <a:xfrm>
            <a:off x="79514" y="1094747"/>
            <a:ext cx="12112486" cy="56045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Amazon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Uses AI to forecast demand and position inventory in fulfillment centers close to customers.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Optimizes warehouse operations and delivery routes.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Walmart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Uses AI for demand forecasting and inventory optimization across its distribution network.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Improves product availability while reducing costs.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DHL</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Uses AI-powered analytics to optimize transportation routes and warehouse operations.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Enhances delivery speed and operational efficiency.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UPS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Uses AI-based route optimization systems to reduce travel distance and fuel consumption.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Improves delivery performance and sustainability. </a:t>
            </a:r>
          </a:p>
          <a:p>
            <a:pPr marL="742950" marR="0" lvl="1" indent="-285750" algn="l" defTabSz="457200" rtl="0" eaLnBrk="1" fontAlgn="auto" latinLnBrk="0" hangingPunct="1">
              <a:lnSpc>
                <a:spcPct val="100000"/>
              </a:lnSpc>
              <a:spcBef>
                <a:spcPts val="0"/>
              </a:spcBef>
              <a:spcAft>
                <a:spcPts val="600"/>
              </a:spcAft>
              <a:buClrTx/>
              <a:buSzTx/>
              <a:buFont typeface="Arial"/>
              <a:buChar char="–"/>
              <a:tabLst/>
              <a:defRPr/>
            </a:pP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3540D11-697C-CB0D-0172-0619E9A88B3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7"/>
            <a:ext cx="2305141" cy="1057798"/>
          </a:xfrm>
          <a:prstGeom prst="rect">
            <a:avLst/>
          </a:prstGeom>
        </p:spPr>
      </p:pic>
      <p:sp>
        <p:nvSpPr>
          <p:cNvPr id="3" name="Rectangle 2">
            <a:extLst>
              <a:ext uri="{FF2B5EF4-FFF2-40B4-BE49-F238E27FC236}">
                <a16:creationId xmlns:a16="http://schemas.microsoft.com/office/drawing/2014/main" id="{72B617D6-F565-90F0-0006-37C611ACB858}"/>
              </a:ext>
            </a:extLst>
          </p:cNvPr>
          <p:cNvSpPr/>
          <p:nvPr/>
        </p:nvSpPr>
        <p:spPr>
          <a:xfrm>
            <a:off x="4071342" y="158752"/>
            <a:ext cx="4049315"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Real-World Examples</a:t>
            </a:r>
          </a:p>
        </p:txBody>
      </p:sp>
      <p:sp>
        <p:nvSpPr>
          <p:cNvPr id="4" name="Slide Number Placeholder 3">
            <a:extLst>
              <a:ext uri="{FF2B5EF4-FFF2-40B4-BE49-F238E27FC236}">
                <a16:creationId xmlns:a16="http://schemas.microsoft.com/office/drawing/2014/main" id="{FEF8384C-1FC3-3946-389E-5A1B61E2F3F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458708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549DA0-D077-2B1A-8BCF-5256117E1EB4}"/>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332A30B9-5C5D-F580-F597-B453DA4A8F2A}"/>
              </a:ext>
            </a:extLst>
          </p:cNvPr>
          <p:cNvSpPr/>
          <p:nvPr/>
        </p:nvSpPr>
        <p:spPr>
          <a:xfrm>
            <a:off x="8508514" y="1135745"/>
            <a:ext cx="4128422" cy="558572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B8742C98-7434-1D4F-9C1C-1915DE484603}"/>
              </a:ext>
            </a:extLst>
          </p:cNvPr>
          <p:cNvSpPr/>
          <p:nvPr/>
        </p:nvSpPr>
        <p:spPr>
          <a:xfrm>
            <a:off x="254000" y="1451578"/>
            <a:ext cx="11569871" cy="49047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marR="0" lvl="0" indent="-514350" algn="just" defTabSz="457200" rtl="0" eaLnBrk="1" fontAlgn="base" latinLnBrk="0" hangingPunct="1">
              <a:lnSpc>
                <a:spcPct val="100000"/>
              </a:lnSpc>
              <a:spcBef>
                <a:spcPct val="0"/>
              </a:spcBef>
              <a:spcAft>
                <a:spcPts val="600"/>
              </a:spcAft>
              <a:buClrTx/>
              <a:buSzPct val="100000"/>
              <a:buFont typeface="Wingdings" panose="05000000000000000000" pitchFamily="2" charset="2"/>
              <a:buChar char="q"/>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514350" marR="0" lvl="0" indent="-514350" algn="just" defTabSz="457200" rtl="0" eaLnBrk="1" fontAlgn="base" latinLnBrk="0" hangingPunct="1">
              <a:lnSpc>
                <a:spcPct val="100000"/>
              </a:lnSpc>
              <a:spcBef>
                <a:spcPct val="0"/>
              </a:spcBef>
              <a:spcAft>
                <a:spcPts val="600"/>
              </a:spcAft>
              <a:buClrTx/>
              <a:buSzPct val="100000"/>
              <a:buFont typeface="Wingdings" panose="05000000000000000000" pitchFamily="2" charset="2"/>
              <a:buChar char="q"/>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514350" marR="0" lvl="0" indent="-514350" algn="just" defTabSz="457200" rtl="0" eaLnBrk="1" fontAlgn="base" latinLnBrk="0" hangingPunct="1">
              <a:lnSpc>
                <a:spcPct val="100000"/>
              </a:lnSpc>
              <a:spcBef>
                <a:spcPct val="0"/>
              </a:spcBef>
              <a:spcAft>
                <a:spcPts val="600"/>
              </a:spcAft>
              <a:buClrTx/>
              <a:buSzPct val="100000"/>
              <a:buFont typeface="Wingdings" panose="05000000000000000000" pitchFamily="2" charset="2"/>
              <a:buChar char="q"/>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514350" marR="0" lvl="0" indent="-514350" algn="just" defTabSz="457200" rtl="0" eaLnBrk="1" fontAlgn="base" latinLnBrk="0" hangingPunct="1">
              <a:lnSpc>
                <a:spcPct val="100000"/>
              </a:lnSpc>
              <a:spcBef>
                <a:spcPct val="0"/>
              </a:spcBef>
              <a:spcAft>
                <a:spcPts val="600"/>
              </a:spcAft>
              <a:buClrTx/>
              <a:buSzPct val="100000"/>
              <a:buFont typeface="Wingdings" panose="05000000000000000000" pitchFamily="2" charset="2"/>
              <a:buChar char="q"/>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ownership structure of the distribution network can have as big as an impact as the type of distribution network</a:t>
            </a:r>
          </a:p>
          <a:p>
            <a:pPr marL="514350" marR="0" lvl="0" indent="-514350" algn="just" defTabSz="457200" rtl="0" eaLnBrk="1" fontAlgn="base" latinLnBrk="0" hangingPunct="1">
              <a:lnSpc>
                <a:spcPct val="100000"/>
              </a:lnSpc>
              <a:spcBef>
                <a:spcPct val="0"/>
              </a:spcBef>
              <a:spcAft>
                <a:spcPts val="600"/>
              </a:spcAft>
              <a:buClrTx/>
              <a:buSzPct val="100000"/>
              <a:buFont typeface="Wingdings" panose="05000000000000000000" pitchFamily="2" charset="2"/>
              <a:buChar char="q"/>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 is important to have adaptable distribution networks</a:t>
            </a:r>
          </a:p>
          <a:p>
            <a:pPr marL="514350" marR="0" lvl="0" indent="-514350" algn="just" defTabSz="457200" rtl="0" eaLnBrk="1" fontAlgn="base" latinLnBrk="0" hangingPunct="1">
              <a:lnSpc>
                <a:spcPct val="100000"/>
              </a:lnSpc>
              <a:spcBef>
                <a:spcPct val="0"/>
              </a:spcBef>
              <a:spcAft>
                <a:spcPts val="600"/>
              </a:spcAft>
              <a:buClrTx/>
              <a:buSzPct val="100000"/>
              <a:buFont typeface="Wingdings" panose="05000000000000000000" pitchFamily="2" charset="2"/>
              <a:buChar char="q"/>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Product price, commoditization, and criticality affect the type of distribution system preferred by customers</a:t>
            </a:r>
          </a:p>
          <a:p>
            <a:pPr marL="457200" marR="0" lvl="0" indent="-457200" algn="l" defTabSz="457200" rtl="0" eaLnBrk="1" fontAlgn="base" latinLnBrk="0" hangingPunct="1">
              <a:lnSpc>
                <a:spcPct val="100000"/>
              </a:lnSpc>
              <a:spcBef>
                <a:spcPct val="0"/>
              </a:spcBef>
              <a:spcAft>
                <a:spcPts val="600"/>
              </a:spcAft>
              <a:buClrTx/>
              <a:buSzPct val="100000"/>
              <a:buFont typeface="Wingdings" panose="05000000000000000000" pitchFamily="2" charset="2"/>
              <a:buChar char="q"/>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Integrate the Internet with the existing physical network</a:t>
            </a:r>
          </a:p>
          <a:p>
            <a:pPr marL="457200" marR="0" lvl="0" indent="-457200" algn="l" defTabSz="457200" rtl="0" eaLnBrk="1" fontAlgn="base" latinLnBrk="0" hangingPunct="1">
              <a:lnSpc>
                <a:spcPct val="100000"/>
              </a:lnSpc>
              <a:spcBef>
                <a:spcPct val="0"/>
              </a:spcBef>
              <a:spcAft>
                <a:spcPts val="600"/>
              </a:spcAft>
              <a:buClrTx/>
              <a:buSzPct val="100000"/>
              <a:buFont typeface="Wingdings" panose="05000000000000000000" pitchFamily="2" charset="2"/>
              <a:buChar char="q"/>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Consider whether an exclusive distribution strategy is advantageous</a:t>
            </a:r>
          </a:p>
          <a:p>
            <a:pPr marL="514350" marR="0" lvl="0" indent="-514350" algn="just" defTabSz="457200" rtl="0" eaLnBrk="1" fontAlgn="base" latinLnBrk="0" hangingPunct="1">
              <a:lnSpc>
                <a:spcPct val="100000"/>
              </a:lnSpc>
              <a:spcBef>
                <a:spcPct val="0"/>
              </a:spcBef>
              <a:spcAft>
                <a:spcPts val="600"/>
              </a:spcAft>
              <a:buClrTx/>
              <a:buSzPct val="100000"/>
              <a:buFont typeface="Wingdings" panose="05000000000000000000" pitchFamily="2" charset="2"/>
              <a:buChar char="q"/>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514350" marR="0" lvl="0" indent="-514350" algn="just" defTabSz="457200" rtl="0" eaLnBrk="1" fontAlgn="base" latinLnBrk="0" hangingPunct="1">
              <a:lnSpc>
                <a:spcPct val="100000"/>
              </a:lnSpc>
              <a:spcBef>
                <a:spcPct val="0"/>
              </a:spcBef>
              <a:spcAft>
                <a:spcPts val="600"/>
              </a:spcAft>
              <a:buClrTx/>
              <a:buSzPct val="100000"/>
              <a:buFont typeface="Arial" panose="020B0604020202020204" pitchFamily="34" charset="0"/>
              <a:buAutoNum type="arabicPeriod"/>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514350" marR="0" lvl="0" indent="-514350" algn="just" defTabSz="457200" rtl="0" eaLnBrk="1" fontAlgn="base" latinLnBrk="0" hangingPunct="1">
              <a:lnSpc>
                <a:spcPct val="100000"/>
              </a:lnSpc>
              <a:spcBef>
                <a:spcPct val="0"/>
              </a:spcBef>
              <a:spcAft>
                <a:spcPts val="600"/>
              </a:spcAft>
              <a:buClrTx/>
              <a:buSzPct val="100000"/>
              <a:buFont typeface="Arial" panose="020B0604020202020204" pitchFamily="34" charset="0"/>
              <a:buAutoNum type="arabicPeriod"/>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F95CCFD8-F2DB-B54E-B04A-CDF9D0BFD2A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D858879-B53F-43AB-DCC8-C523776D699F}"/>
              </a:ext>
            </a:extLst>
          </p:cNvPr>
          <p:cNvSpPr/>
          <p:nvPr/>
        </p:nvSpPr>
        <p:spPr>
          <a:xfrm>
            <a:off x="3229670" y="356087"/>
            <a:ext cx="5732660" cy="553998"/>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Distribution Networks in Practice</a:t>
            </a:r>
          </a:p>
        </p:txBody>
      </p:sp>
      <p:sp>
        <p:nvSpPr>
          <p:cNvPr id="4" name="Slide Number Placeholder 3">
            <a:extLst>
              <a:ext uri="{FF2B5EF4-FFF2-40B4-BE49-F238E27FC236}">
                <a16:creationId xmlns:a16="http://schemas.microsoft.com/office/drawing/2014/main" id="{592D3D9B-71BF-F3AA-09F2-37D7E8EDAA5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901959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398419" y="4185163"/>
            <a:ext cx="5573486" cy="2776651"/>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276082" y="952058"/>
            <a:ext cx="584178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B3064675-3517-6AE6-B3D4-EBBF31E8B4C7}"/>
              </a:ext>
            </a:extLst>
          </p:cNvPr>
          <p:cNvSpPr txBox="1"/>
          <p:nvPr/>
        </p:nvSpPr>
        <p:spPr>
          <a:xfrm>
            <a:off x="3048001" y="2000056"/>
            <a:ext cx="9892048" cy="4247317"/>
          </a:xfrm>
          <a:prstGeom prst="rect">
            <a:avLst/>
          </a:prstGeom>
          <a:noFill/>
        </p:spPr>
        <p:txBody>
          <a:bodyPr wrap="square" rtlCol="0">
            <a:spAutoFit/>
          </a:bodyPr>
          <a:lstStyle/>
          <a:p>
            <a:pPr lvl="0" algn="just"/>
            <a:endParaRPr lang="en-US" sz="2700" dirty="0">
              <a:latin typeface="Times New Roman"/>
              <a:ea typeface="Times New Roman"/>
              <a:cs typeface="Times New Roman"/>
              <a:sym typeface="Times New Roman"/>
            </a:endParaRPr>
          </a:p>
          <a:p>
            <a:pPr lvl="0" algn="just"/>
            <a:r>
              <a:rPr lang="en-US" sz="2700" dirty="0">
                <a:latin typeface="Times New Roman"/>
                <a:ea typeface="Times New Roman"/>
                <a:cs typeface="Times New Roman"/>
                <a:sym typeface="Times New Roman"/>
              </a:rPr>
              <a:t>1- Identify the key factors to be considered when designing</a:t>
            </a:r>
          </a:p>
          <a:p>
            <a:pPr lvl="0" algn="just"/>
            <a:r>
              <a:rPr lang="en-US" sz="2700" dirty="0">
                <a:latin typeface="Times New Roman"/>
                <a:ea typeface="Times New Roman"/>
                <a:cs typeface="Times New Roman"/>
                <a:sym typeface="Times New Roman"/>
              </a:rPr>
              <a:t>    a distribution network.</a:t>
            </a:r>
          </a:p>
          <a:p>
            <a:pPr lvl="0" algn="just"/>
            <a:r>
              <a:rPr lang="en-US" sz="2700" dirty="0">
                <a:latin typeface="Times New Roman"/>
                <a:ea typeface="Times New Roman"/>
                <a:cs typeface="Times New Roman"/>
                <a:sym typeface="Times New Roman"/>
              </a:rPr>
              <a:t>2- Discuss the strengths and weaknesses of various</a:t>
            </a:r>
          </a:p>
          <a:p>
            <a:pPr lvl="0" algn="just"/>
            <a:r>
              <a:rPr lang="en-US" sz="2700" dirty="0">
                <a:latin typeface="Times New Roman"/>
                <a:ea typeface="Times New Roman"/>
                <a:cs typeface="Times New Roman"/>
                <a:sym typeface="Times New Roman"/>
              </a:rPr>
              <a:t>    distribution options.</a:t>
            </a:r>
          </a:p>
          <a:p>
            <a:pPr lvl="0" algn="just"/>
            <a:r>
              <a:rPr lang="en-US" sz="2700" dirty="0">
                <a:latin typeface="Times New Roman"/>
                <a:ea typeface="Times New Roman"/>
                <a:cs typeface="Times New Roman"/>
                <a:sym typeface="Times New Roman"/>
              </a:rPr>
              <a:t>3- Understand how e-business have affected the design of </a:t>
            </a:r>
          </a:p>
          <a:p>
            <a:pPr lvl="0" algn="just"/>
            <a:r>
              <a:rPr lang="en-US" sz="2700" dirty="0">
                <a:latin typeface="Times New Roman"/>
                <a:ea typeface="Times New Roman"/>
                <a:cs typeface="Times New Roman"/>
                <a:sym typeface="Times New Roman"/>
              </a:rPr>
              <a:t>    distribution networks in different industries.</a:t>
            </a:r>
          </a:p>
          <a:p>
            <a:pPr lvl="0" algn="just"/>
            <a:r>
              <a:rPr lang="en-US" sz="2700" dirty="0">
                <a:latin typeface="Times New Roman"/>
                <a:ea typeface="Times New Roman"/>
                <a:cs typeface="Times New Roman"/>
                <a:sym typeface="Times New Roman"/>
              </a:rPr>
              <a:t>4- Understand the role of AI in designing distribution networks</a:t>
            </a:r>
          </a:p>
          <a:p>
            <a:pPr lvl="0" algn="just"/>
            <a:r>
              <a:rPr lang="en-US" sz="2700" dirty="0">
                <a:latin typeface="Times New Roman"/>
                <a:ea typeface="Times New Roman"/>
                <a:cs typeface="Times New Roman"/>
                <a:sym typeface="Times New Roman"/>
              </a:rPr>
              <a:t>    in the Supply Chain</a:t>
            </a:r>
          </a:p>
          <a:p>
            <a:pPr lvl="0" algn="just"/>
            <a:endParaRPr lang="en-US" sz="2700" dirty="0">
              <a:latin typeface="Times New Roman"/>
              <a:ea typeface="Times New Roman"/>
              <a:cs typeface="Times New Roman"/>
              <a:sym typeface="Times New Roman"/>
            </a:endParaRPr>
          </a:p>
        </p:txBody>
      </p:sp>
    </p:spTree>
    <p:extLst>
      <p:ext uri="{BB962C8B-B14F-4D97-AF65-F5344CB8AC3E}">
        <p14:creationId xmlns:p14="http://schemas.microsoft.com/office/powerpoint/2010/main" val="296968983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93833"/>
            <a:ext cx="4128422" cy="54551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39" y="1311588"/>
            <a:ext cx="1138298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 </a:t>
            </a:r>
            <a:r>
              <a:rPr lang="en-US" sz="2800" b="1" kern="0" dirty="0">
                <a:solidFill>
                  <a:srgbClr val="00B0F0"/>
                </a:solidFill>
                <a:latin typeface="Times New Roman" panose="02020603050405020304" pitchFamily="18" charset="0"/>
                <a:cs typeface="Times New Roman" panose="02020603050405020304" pitchFamily="18" charset="0"/>
                <a:sym typeface="Times New Roman"/>
              </a:rPr>
              <a:t>Chapter 4</a:t>
            </a: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buClr>
                <a:srgbClr val="000000"/>
              </a:buClr>
              <a:buFont typeface="Wingdings" panose="05000000000000000000" pitchFamily="2" charset="2"/>
              <a:buChar char="Ø"/>
            </a:pP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8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buClr>
                <a:srgbClr val="000000"/>
              </a:buClr>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800" dirty="0">
              <a:solidFill>
                <a:schemeClr val="dk1"/>
              </a:solidFill>
              <a:latin typeface="Times New Roman" panose="02020603050405020304" pitchFamily="18" charset="0"/>
              <a:cs typeface="Times New Roman" panose="02020603050405020304" pitchFamily="18" charset="0"/>
              <a:sym typeface="Times New Roman"/>
            </a:endParaRPr>
          </a:p>
          <a:p>
            <a:pPr lvl="0">
              <a:buClr>
                <a:srgbClr val="000000"/>
              </a:buCl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73252" y="2166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44</a:t>
            </a:fld>
            <a:endParaRPr lang="en-US"/>
          </a:p>
        </p:txBody>
      </p:sp>
    </p:spTree>
    <p:extLst>
      <p:ext uri="{BB962C8B-B14F-4D97-AF65-F5344CB8AC3E}">
        <p14:creationId xmlns:p14="http://schemas.microsoft.com/office/powerpoint/2010/main" val="289652441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66839" y="2570849"/>
            <a:ext cx="3801492" cy="299074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86D3C01-058B-4393-837E-7572A91B604F}"/>
</file>

<file path=customXml/itemProps2.xml><?xml version="1.0" encoding="utf-8"?>
<ds:datastoreItem xmlns:ds="http://schemas.openxmlformats.org/officeDocument/2006/customXml" ds:itemID="{C9C66116-438F-4382-A85A-A8DB4B506A81}"/>
</file>

<file path=customXml/itemProps3.xml><?xml version="1.0" encoding="utf-8"?>
<ds:datastoreItem xmlns:ds="http://schemas.openxmlformats.org/officeDocument/2006/customXml" ds:itemID="{92B7179A-24CD-4B33-BE78-6506E1E1AAFF}"/>
</file>

<file path=docProps/app.xml><?xml version="1.0" encoding="utf-8"?>
<Properties xmlns="http://schemas.openxmlformats.org/officeDocument/2006/extended-properties" xmlns:vt="http://schemas.openxmlformats.org/officeDocument/2006/docPropsVTypes">
  <TotalTime>5280</TotalTime>
  <Words>2549</Words>
  <Application>Microsoft Office PowerPoint</Application>
  <PresentationFormat>Widescreen</PresentationFormat>
  <Paragraphs>440</Paragraphs>
  <Slides>45</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45</vt:i4>
      </vt:variant>
    </vt:vector>
  </HeadingPairs>
  <TitlesOfParts>
    <vt:vector size="51"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Dr.Tarek Mohamed</cp:lastModifiedBy>
  <cp:revision>143</cp:revision>
  <dcterms:created xsi:type="dcterms:W3CDTF">2023-04-29T09:08:23Z</dcterms:created>
  <dcterms:modified xsi:type="dcterms:W3CDTF">2026-06-19T16:29:43Z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