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 id="2147483708" r:id="rId2"/>
  </p:sldMasterIdLst>
  <p:sldIdLst>
    <p:sldId id="259" r:id="rId3"/>
    <p:sldId id="257" r:id="rId4"/>
    <p:sldId id="258" r:id="rId5"/>
    <p:sldId id="260" r:id="rId6"/>
    <p:sldId id="261" r:id="rId7"/>
    <p:sldId id="262" r:id="rId8"/>
    <p:sldId id="269" r:id="rId9"/>
    <p:sldId id="270" r:id="rId10"/>
    <p:sldId id="263" r:id="rId11"/>
    <p:sldId id="264" r:id="rId12"/>
    <p:sldId id="267" r:id="rId13"/>
    <p:sldId id="268" r:id="rId14"/>
    <p:sldId id="271" r:id="rId15"/>
    <p:sldId id="266"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298" r:id="rId42"/>
    <p:sldId id="299" r:id="rId43"/>
    <p:sldId id="300" r:id="rId44"/>
    <p:sldId id="301" r:id="rId45"/>
    <p:sldId id="302" r:id="rId46"/>
    <p:sldId id="303" r:id="rId47"/>
    <p:sldId id="304" r:id="rId48"/>
    <p:sldId id="305" r:id="rId49"/>
    <p:sldId id="306" r:id="rId50"/>
    <p:sldId id="307" r:id="rId51"/>
    <p:sldId id="308" r:id="rId52"/>
    <p:sldId id="309" r:id="rId53"/>
    <p:sldId id="310" r:id="rId54"/>
    <p:sldId id="311" r:id="rId55"/>
    <p:sldId id="312" r:id="rId56"/>
    <p:sldId id="313" r:id="rId57"/>
    <p:sldId id="314" r:id="rId58"/>
    <p:sldId id="315" r:id="rId59"/>
    <p:sldId id="316" r:id="rId60"/>
    <p:sldId id="317" r:id="rId6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1" d="100"/>
          <a:sy n="81" d="100"/>
        </p:scale>
        <p:origin x="75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84C97CC-8E8E-4C16-9996-0EE63B27C404}" type="datetimeFigureOut">
              <a:rPr lang="en-US" smtClean="0"/>
              <a:t>25-Feb-21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34739679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4C97CC-8E8E-4C16-9996-0EE63B27C404}" type="datetimeFigureOut">
              <a:rPr lang="en-US" smtClean="0"/>
              <a:t>25-Feb-21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27769941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84C97CC-8E8E-4C16-9996-0EE63B27C404}" type="datetimeFigureOut">
              <a:rPr lang="en-US" smtClean="0"/>
              <a:t>25-Feb-21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22848301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84C97CC-8E8E-4C16-9996-0EE63B27C404}" type="datetimeFigureOut">
              <a:rPr lang="en-US" smtClean="0"/>
              <a:t>25-Feb-21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39195743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84C97CC-8E8E-4C16-9996-0EE63B27C404}" type="datetimeFigureOut">
              <a:rPr lang="en-US" smtClean="0"/>
              <a:t>25-Feb-21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13381256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84C97CC-8E8E-4C16-9996-0EE63B27C404}" type="datetimeFigureOut">
              <a:rPr lang="en-US" smtClean="0"/>
              <a:t>25-Feb-21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29133834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4C97CC-8E8E-4C16-9996-0EE63B27C404}" type="datetimeFigureOut">
              <a:rPr lang="en-US" smtClean="0"/>
              <a:t>25-Feb-21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24501761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84C97CC-8E8E-4C16-9996-0EE63B27C404}" type="datetimeFigureOut">
              <a:rPr lang="en-US" smtClean="0"/>
              <a:t>25-Feb-21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23234054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84C97CC-8E8E-4C16-9996-0EE63B27C404}" type="datetimeFigureOut">
              <a:rPr lang="en-US" smtClean="0"/>
              <a:t>25-Feb-21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9248962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4C97CC-8E8E-4C16-9996-0EE63B27C404}" type="datetimeFigureOut">
              <a:rPr lang="en-US" smtClean="0"/>
              <a:t>25-Feb-21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1961894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4C97CC-8E8E-4C16-9996-0EE63B27C404}" type="datetimeFigureOut">
              <a:rPr lang="en-US" smtClean="0"/>
              <a:t>25-Feb-21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24704221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84C97CC-8E8E-4C16-9996-0EE63B27C404}" type="datetimeFigureOut">
              <a:rPr lang="en-US" smtClean="0"/>
              <a:t>25-Feb-21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39263414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84C97CC-8E8E-4C16-9996-0EE63B27C404}" type="datetimeFigureOut">
              <a:rPr lang="en-US" smtClean="0"/>
              <a:t>25-Feb-21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16884312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84C97CC-8E8E-4C16-9996-0EE63B27C404}" type="datetimeFigureOut">
              <a:rPr lang="en-US" smtClean="0"/>
              <a:t>25-Feb-21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17449323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84C97CC-8E8E-4C16-9996-0EE63B27C404}" type="datetimeFigureOut">
              <a:rPr lang="en-US" smtClean="0"/>
              <a:t>25-Feb-21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31619692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84C97CC-8E8E-4C16-9996-0EE63B27C404}" type="datetimeFigureOut">
              <a:rPr lang="en-US" smtClean="0"/>
              <a:t>25-Feb-21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2360013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84C97CC-8E8E-4C16-9996-0EE63B27C404}" type="datetimeFigureOut">
              <a:rPr lang="en-US" smtClean="0"/>
              <a:t>25-Feb-21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279415289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4C97CC-8E8E-4C16-9996-0EE63B27C404}" type="datetimeFigureOut">
              <a:rPr lang="en-US" smtClean="0"/>
              <a:t>25-Feb-21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262583215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84C97CC-8E8E-4C16-9996-0EE63B27C404}" type="datetimeFigureOut">
              <a:rPr lang="en-US" smtClean="0"/>
              <a:t>25-Feb-21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17153426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84C97CC-8E8E-4C16-9996-0EE63B27C404}" type="datetimeFigureOut">
              <a:rPr lang="en-US" smtClean="0"/>
              <a:t>25-Feb-21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42586811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84C97CC-8E8E-4C16-9996-0EE63B27C404}" type="datetimeFigureOut">
              <a:rPr lang="en-US" smtClean="0"/>
              <a:t>25-Feb-21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273185552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84C97CC-8E8E-4C16-9996-0EE63B27C404}" type="datetimeFigureOut">
              <a:rPr lang="en-US" smtClean="0"/>
              <a:t>25-Feb-21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E963B9-3E57-4276-9DCC-F588FED2705A}" type="slidenum">
              <a:rPr lang="en-US" smtClean="0"/>
              <a:t>‹#›</a:t>
            </a:fld>
            <a:endParaRPr lang="en-US"/>
          </a:p>
        </p:txBody>
      </p:sp>
    </p:spTree>
    <p:extLst>
      <p:ext uri="{BB962C8B-B14F-4D97-AF65-F5344CB8AC3E}">
        <p14:creationId xmlns:p14="http://schemas.microsoft.com/office/powerpoint/2010/main" val="25730793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4C97CC-8E8E-4C16-9996-0EE63B27C404}" type="datetimeFigureOut">
              <a:rPr lang="en-US" smtClean="0"/>
              <a:t>25-Feb-21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E963B9-3E57-4276-9DCC-F588FED2705A}" type="slidenum">
              <a:rPr lang="en-US" smtClean="0"/>
              <a:t>‹#›</a:t>
            </a:fld>
            <a:endParaRPr lang="en-US"/>
          </a:p>
        </p:txBody>
      </p:sp>
    </p:spTree>
    <p:extLst>
      <p:ext uri="{BB962C8B-B14F-4D97-AF65-F5344CB8AC3E}">
        <p14:creationId xmlns:p14="http://schemas.microsoft.com/office/powerpoint/2010/main" val="165251714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4C97CC-8E8E-4C16-9996-0EE63B27C404}" type="datetimeFigureOut">
              <a:rPr lang="en-US" smtClean="0"/>
              <a:t>25-Feb-21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E963B9-3E57-4276-9DCC-F588FED2705A}" type="slidenum">
              <a:rPr lang="en-US" smtClean="0"/>
              <a:t>‹#›</a:t>
            </a:fld>
            <a:endParaRPr lang="en-US"/>
          </a:p>
        </p:txBody>
      </p:sp>
    </p:spTree>
    <p:extLst>
      <p:ext uri="{BB962C8B-B14F-4D97-AF65-F5344CB8AC3E}">
        <p14:creationId xmlns:p14="http://schemas.microsoft.com/office/powerpoint/2010/main" val="1296028287"/>
      </p:ext>
    </p:extLst>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dirty="0" smtClean="0">
                <a:solidFill>
                  <a:schemeClr val="bg1"/>
                </a:solidFill>
                <a:latin typeface="+mn-lt"/>
              </a:rPr>
              <a:t>Job seeking process </a:t>
            </a:r>
            <a:r>
              <a:rPr lang="en-US" dirty="0" smtClean="0">
                <a:solidFill>
                  <a:srgbClr val="C00000"/>
                </a:solidFill>
                <a:latin typeface="+mn-lt"/>
              </a:rPr>
              <a:t>1</a:t>
            </a:r>
            <a:r>
              <a:rPr lang="en-US" b="1" dirty="0">
                <a:solidFill>
                  <a:schemeClr val="bg1"/>
                </a:solidFill>
                <a:latin typeface="+mn-lt"/>
              </a:rPr>
              <a:t/>
            </a:r>
            <a:br>
              <a:rPr lang="en-US" b="1" dirty="0">
                <a:solidFill>
                  <a:schemeClr val="bg1"/>
                </a:solidFill>
                <a:latin typeface="+mn-lt"/>
              </a:rPr>
            </a:br>
            <a:r>
              <a:rPr lang="en-US" sz="2800" b="1" dirty="0">
                <a:solidFill>
                  <a:schemeClr val="bg1"/>
                </a:solidFill>
                <a:latin typeface="+mn-lt"/>
              </a:rPr>
              <a:t>Chapter </a:t>
            </a:r>
            <a:r>
              <a:rPr lang="en-US" sz="2800" b="1" dirty="0" smtClean="0">
                <a:solidFill>
                  <a:schemeClr val="bg1"/>
                </a:solidFill>
                <a:latin typeface="+mn-lt"/>
              </a:rPr>
              <a:t>5</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50000"/>
            </a:schemeClr>
          </a:solidFill>
        </p:spPr>
        <p:txBody>
          <a:bodyPr lIns="274320" tIns="91440" rIns="182880" bIns="91440"/>
          <a:lstStyle/>
          <a:p>
            <a:pPr algn="l"/>
            <a:r>
              <a:rPr lang="en-US" b="1" dirty="0" smtClean="0">
                <a:solidFill>
                  <a:schemeClr val="bg1">
                    <a:lumMod val="95000"/>
                  </a:schemeClr>
                </a:solidFill>
              </a:rPr>
              <a:t>CMM201</a:t>
            </a:r>
            <a:endParaRPr lang="en-US" b="1" dirty="0">
              <a:solidFill>
                <a:schemeClr val="bg1">
                  <a:lumMod val="95000"/>
                </a:schemeClr>
              </a:solidFill>
            </a:endParaRPr>
          </a:p>
          <a:p>
            <a:pPr algn="l"/>
            <a:r>
              <a:rPr lang="en-US" b="1" dirty="0" smtClean="0">
                <a:solidFill>
                  <a:schemeClr val="bg1">
                    <a:lumMod val="95000"/>
                  </a:schemeClr>
                </a:solidFill>
              </a:rPr>
              <a:t>Communication skills</a:t>
            </a:r>
            <a:endParaRPr lang="en-US" b="1" dirty="0">
              <a:solidFill>
                <a:schemeClr val="bg1">
                  <a:lumMod val="95000"/>
                </a:schemeClr>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Business Champions</a:t>
            </a:r>
          </a:p>
          <a:p>
            <a:r>
              <a:rPr lang="en-US" sz="3000" b="1" dirty="0">
                <a:solidFill>
                  <a:srgbClr val="53728A"/>
                </a:solidFill>
              </a:rPr>
              <a:t>School</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41789645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ounded Rectangle 2"/>
          <p:cNvSpPr/>
          <p:nvPr/>
        </p:nvSpPr>
        <p:spPr>
          <a:xfrm>
            <a:off x="650449" y="933253"/>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4" name="Rectangle 3"/>
          <p:cNvSpPr/>
          <p:nvPr/>
        </p:nvSpPr>
        <p:spPr>
          <a:xfrm>
            <a:off x="1158976" y="1255022"/>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004481" y="1641367"/>
            <a:ext cx="1041475" cy="791041"/>
          </a:xfrm>
          <a:prstGeom prst="bentConnector3">
            <a:avLst/>
          </a:prstGeom>
          <a:ln>
            <a:tailEnd type="triangle"/>
          </a:ln>
        </p:spPr>
        <p:style>
          <a:lnRef idx="3">
            <a:schemeClr val="accent2"/>
          </a:lnRef>
          <a:fillRef idx="0">
            <a:schemeClr val="accent2"/>
          </a:fillRef>
          <a:effectRef idx="2">
            <a:schemeClr val="accent2"/>
          </a:effectRef>
          <a:fontRef idx="minor">
            <a:schemeClr val="tx1"/>
          </a:fontRef>
        </p:style>
      </p:cxnSp>
      <p:sp>
        <p:nvSpPr>
          <p:cNvPr id="6" name="Oval 5"/>
          <p:cNvSpPr/>
          <p:nvPr/>
        </p:nvSpPr>
        <p:spPr>
          <a:xfrm>
            <a:off x="3079444" y="2648715"/>
            <a:ext cx="2355482" cy="1649691"/>
          </a:xfrm>
          <a:prstGeom prst="ellipse">
            <a:avLst/>
          </a:prstGeom>
          <a:solidFill>
            <a:schemeClr val="tx1">
              <a:lumMod val="95000"/>
            </a:schemeClr>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solidFill>
                  <a:schemeClr val="bg1">
                    <a:lumMod val="95000"/>
                    <a:lumOff val="5000"/>
                  </a:schemeClr>
                </a:solidFill>
                <a:latin typeface="Times New Roman" panose="02020603050405020304" pitchFamily="18" charset="0"/>
                <a:cs typeface="Times New Roman" panose="02020603050405020304" pitchFamily="18" charset="0"/>
              </a:rPr>
              <a:t>Section </a:t>
            </a:r>
            <a:r>
              <a:rPr lang="en-US" sz="2400" b="1" dirty="0" smtClean="0">
                <a:solidFill>
                  <a:schemeClr val="bg1">
                    <a:lumMod val="95000"/>
                    <a:lumOff val="5000"/>
                  </a:schemeClr>
                </a:solidFill>
                <a:latin typeface="Times New Roman" panose="02020603050405020304" pitchFamily="18" charset="0"/>
                <a:cs typeface="Times New Roman" panose="02020603050405020304" pitchFamily="18" charset="0"/>
              </a:rPr>
              <a:t>one </a:t>
            </a:r>
            <a:endParaRPr lang="en-US" sz="2400" b="1" dirty="0">
              <a:solidFill>
                <a:schemeClr val="bg1">
                  <a:lumMod val="95000"/>
                  <a:lumOff val="5000"/>
                </a:schemeClr>
              </a:solidFill>
              <a:latin typeface="Times New Roman" panose="02020603050405020304" pitchFamily="18" charset="0"/>
              <a:cs typeface="Times New Roman" panose="02020603050405020304" pitchFamily="18" charset="0"/>
            </a:endParaRPr>
          </a:p>
        </p:txBody>
      </p:sp>
      <p:cxnSp>
        <p:nvCxnSpPr>
          <p:cNvPr id="7" name="Elbow Connector 6"/>
          <p:cNvCxnSpPr/>
          <p:nvPr/>
        </p:nvCxnSpPr>
        <p:spPr>
          <a:xfrm flipV="1">
            <a:off x="3129697" y="712434"/>
            <a:ext cx="1398743" cy="1022891"/>
          </a:xfrm>
          <a:prstGeom prst="bentConnector3">
            <a:avLst/>
          </a:prstGeom>
          <a:ln>
            <a:tailEnd type="triangle"/>
          </a:ln>
        </p:spPr>
        <p:style>
          <a:lnRef idx="3">
            <a:schemeClr val="accent2"/>
          </a:lnRef>
          <a:fillRef idx="0">
            <a:schemeClr val="accent2"/>
          </a:fillRef>
          <a:effectRef idx="2">
            <a:schemeClr val="accent2"/>
          </a:effectRef>
          <a:fontRef idx="minor">
            <a:schemeClr val="tx1"/>
          </a:fontRef>
        </p:style>
      </p:cxnSp>
      <p:sp>
        <p:nvSpPr>
          <p:cNvPr id="8" name="Oval 7"/>
          <p:cNvSpPr/>
          <p:nvPr/>
        </p:nvSpPr>
        <p:spPr>
          <a:xfrm>
            <a:off x="4624405" y="149645"/>
            <a:ext cx="2298535" cy="1649691"/>
          </a:xfrm>
          <a:prstGeom prst="ellipse">
            <a:avLst/>
          </a:prstGeom>
          <a:solidFill>
            <a:schemeClr val="tx1">
              <a:lumMod val="95000"/>
            </a:schemeClr>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solidFill>
                  <a:schemeClr val="bg1">
                    <a:lumMod val="95000"/>
                    <a:lumOff val="5000"/>
                  </a:schemeClr>
                </a:solidFill>
                <a:latin typeface="Times New Roman" panose="02020603050405020304" pitchFamily="18" charset="0"/>
                <a:cs typeface="Times New Roman" panose="02020603050405020304" pitchFamily="18" charset="0"/>
              </a:rPr>
              <a:t>Section </a:t>
            </a:r>
            <a:r>
              <a:rPr lang="en-US" sz="2400" b="1" dirty="0" smtClean="0">
                <a:solidFill>
                  <a:schemeClr val="bg1">
                    <a:lumMod val="95000"/>
                    <a:lumOff val="5000"/>
                  </a:schemeClr>
                </a:solidFill>
                <a:latin typeface="Times New Roman" panose="02020603050405020304" pitchFamily="18" charset="0"/>
                <a:cs typeface="Times New Roman" panose="02020603050405020304" pitchFamily="18" charset="0"/>
              </a:rPr>
              <a:t>two </a:t>
            </a:r>
            <a:endParaRPr lang="en-US" sz="2400" b="1" dirty="0">
              <a:solidFill>
                <a:schemeClr val="bg1">
                  <a:lumMod val="95000"/>
                  <a:lumOff val="5000"/>
                </a:schemeClr>
              </a:solidFill>
              <a:latin typeface="Times New Roman" panose="02020603050405020304" pitchFamily="18" charset="0"/>
              <a:cs typeface="Times New Roman" panose="02020603050405020304" pitchFamily="18" charset="0"/>
            </a:endParaRPr>
          </a:p>
        </p:txBody>
      </p:sp>
      <p:sp>
        <p:nvSpPr>
          <p:cNvPr id="9" name="Right Bracket 8"/>
          <p:cNvSpPr/>
          <p:nvPr/>
        </p:nvSpPr>
        <p:spPr>
          <a:xfrm>
            <a:off x="5434926" y="3966325"/>
            <a:ext cx="329418" cy="1821732"/>
          </a:xfrm>
          <a:prstGeom prst="rightBracket">
            <a:avLst/>
          </a:prstGeom>
        </p:spPr>
        <p:style>
          <a:lnRef idx="1">
            <a:schemeClr val="accent2"/>
          </a:lnRef>
          <a:fillRef idx="0">
            <a:schemeClr val="accent2"/>
          </a:fillRef>
          <a:effectRef idx="0">
            <a:schemeClr val="accent2"/>
          </a:effectRef>
          <a:fontRef idx="minor">
            <a:schemeClr val="tx1"/>
          </a:fontRef>
        </p:style>
        <p:txBody>
          <a:bodyPr rtlCol="0" anchor="ctr"/>
          <a:lstStyle/>
          <a:p>
            <a:pPr algn="ctr"/>
            <a:endParaRPr lang="en-US"/>
          </a:p>
        </p:txBody>
      </p:sp>
      <p:sp>
        <p:nvSpPr>
          <p:cNvPr id="10" name="Left Bracket 9"/>
          <p:cNvSpPr/>
          <p:nvPr/>
        </p:nvSpPr>
        <p:spPr>
          <a:xfrm>
            <a:off x="2723152" y="3966324"/>
            <a:ext cx="406545" cy="1821733"/>
          </a:xfrm>
          <a:prstGeom prst="leftBracket">
            <a:avLst/>
          </a:prstGeom>
        </p:spPr>
        <p:style>
          <a:lnRef idx="1">
            <a:schemeClr val="accent2"/>
          </a:lnRef>
          <a:fillRef idx="0">
            <a:schemeClr val="accent2"/>
          </a:fillRef>
          <a:effectRef idx="0">
            <a:schemeClr val="accent2"/>
          </a:effectRef>
          <a:fontRef idx="minor">
            <a:schemeClr val="tx1"/>
          </a:fontRef>
        </p:style>
        <p:txBody>
          <a:bodyPr rtlCol="0" anchor="ctr"/>
          <a:lstStyle/>
          <a:p>
            <a:pPr algn="ctr"/>
            <a:endParaRPr lang="en-US"/>
          </a:p>
        </p:txBody>
      </p:sp>
      <p:sp>
        <p:nvSpPr>
          <p:cNvPr id="11" name="Right Bracket 10"/>
          <p:cNvSpPr/>
          <p:nvPr/>
        </p:nvSpPr>
        <p:spPr>
          <a:xfrm>
            <a:off x="10154566" y="149644"/>
            <a:ext cx="329418" cy="2037373"/>
          </a:xfrm>
          <a:prstGeom prst="rightBracket">
            <a:avLst/>
          </a:prstGeom>
        </p:spPr>
        <p:style>
          <a:lnRef idx="1">
            <a:schemeClr val="accent2"/>
          </a:lnRef>
          <a:fillRef idx="0">
            <a:schemeClr val="accent2"/>
          </a:fillRef>
          <a:effectRef idx="0">
            <a:schemeClr val="accent2"/>
          </a:effectRef>
          <a:fontRef idx="minor">
            <a:schemeClr val="tx1"/>
          </a:fontRef>
        </p:style>
        <p:txBody>
          <a:bodyPr rtlCol="0" anchor="ctr"/>
          <a:lstStyle/>
          <a:p>
            <a:pPr algn="ctr"/>
            <a:endParaRPr lang="en-US"/>
          </a:p>
        </p:txBody>
      </p:sp>
      <p:sp>
        <p:nvSpPr>
          <p:cNvPr id="12" name="Left Bracket 11"/>
          <p:cNvSpPr/>
          <p:nvPr/>
        </p:nvSpPr>
        <p:spPr>
          <a:xfrm>
            <a:off x="6923215" y="149645"/>
            <a:ext cx="328128" cy="2037373"/>
          </a:xfrm>
          <a:prstGeom prst="leftBracket">
            <a:avLst/>
          </a:prstGeom>
        </p:spPr>
        <p:style>
          <a:lnRef idx="1">
            <a:schemeClr val="accent2"/>
          </a:lnRef>
          <a:fillRef idx="0">
            <a:schemeClr val="accent2"/>
          </a:fillRef>
          <a:effectRef idx="0">
            <a:schemeClr val="accent2"/>
          </a:effectRef>
          <a:fontRef idx="minor">
            <a:schemeClr val="tx1"/>
          </a:fontRef>
        </p:style>
        <p:txBody>
          <a:bodyPr rtlCol="0" anchor="ctr"/>
          <a:lstStyle/>
          <a:p>
            <a:pPr algn="ctr"/>
            <a:endParaRPr lang="en-US"/>
          </a:p>
        </p:txBody>
      </p:sp>
      <p:sp>
        <p:nvSpPr>
          <p:cNvPr id="14" name="Rectangle 13"/>
          <p:cNvSpPr/>
          <p:nvPr/>
        </p:nvSpPr>
        <p:spPr>
          <a:xfrm>
            <a:off x="3422140" y="4389496"/>
            <a:ext cx="1720343" cy="530594"/>
          </a:xfrm>
          <a:prstGeom prst="rect">
            <a:avLst/>
          </a:prstGeom>
          <a:solidFill>
            <a:schemeClr val="accent4">
              <a:lumMod val="20000"/>
              <a:lumOff val="80000"/>
            </a:schemeClr>
          </a:solidFill>
          <a:ln>
            <a:solidFill>
              <a:schemeClr val="bg1">
                <a:lumMod val="50000"/>
                <a:lumOff val="50000"/>
              </a:schemeClr>
            </a:solidFill>
          </a:ln>
        </p:spPr>
        <p:txBody>
          <a:bodyPr wrap="none">
            <a:spAutoFit/>
          </a:bodyPr>
          <a:lstStyle/>
          <a:p>
            <a:pPr>
              <a:lnSpc>
                <a:spcPct val="107000"/>
              </a:lnSpc>
            </a:pPr>
            <a:r>
              <a:rPr lang="en-US" sz="2800" b="1" dirty="0">
                <a:latin typeface="Times New Roman" panose="02020603050405020304" pitchFamily="18" charset="0"/>
                <a:ea typeface="Calibri" panose="020F0502020204030204" pitchFamily="34" charset="0"/>
                <a:cs typeface="Arial" panose="020B0604020202020204" pitchFamily="34" charset="0"/>
              </a:rPr>
              <a:t>Exploring</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5" name="Rectangle 14"/>
          <p:cNvSpPr/>
          <p:nvPr/>
        </p:nvSpPr>
        <p:spPr>
          <a:xfrm>
            <a:off x="3246643" y="5069341"/>
            <a:ext cx="2071336" cy="530594"/>
          </a:xfrm>
          <a:prstGeom prst="rect">
            <a:avLst/>
          </a:prstGeom>
          <a:solidFill>
            <a:schemeClr val="accent4">
              <a:lumMod val="20000"/>
              <a:lumOff val="80000"/>
            </a:schemeClr>
          </a:solidFill>
          <a:ln>
            <a:solidFill>
              <a:schemeClr val="bg1">
                <a:lumMod val="50000"/>
                <a:lumOff val="50000"/>
              </a:schemeClr>
            </a:solidFill>
          </a:ln>
        </p:spPr>
        <p:txBody>
          <a:bodyPr wrap="non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Researching</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6" name="Rectangle 15"/>
          <p:cNvSpPr/>
          <p:nvPr/>
        </p:nvSpPr>
        <p:spPr>
          <a:xfrm>
            <a:off x="7105333" y="724428"/>
            <a:ext cx="3049233" cy="530594"/>
          </a:xfrm>
          <a:prstGeom prst="rect">
            <a:avLst/>
          </a:prstGeom>
          <a:solidFill>
            <a:schemeClr val="accent6">
              <a:lumMod val="20000"/>
              <a:lumOff val="80000"/>
            </a:schemeClr>
          </a:solidFill>
          <a:ln>
            <a:solidFill>
              <a:schemeClr val="bg1">
                <a:lumMod val="50000"/>
                <a:lumOff val="50000"/>
              </a:schemeClr>
            </a:solidFill>
          </a:ln>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Applying Résumés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423177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ppt_x"/>
                                          </p:val>
                                        </p:tav>
                                        <p:tav tm="100000">
                                          <p:val>
                                            <p:strVal val="#ppt_x"/>
                                          </p:val>
                                        </p:tav>
                                      </p:tavLst>
                                    </p:anim>
                                    <p:anim calcmode="lin" valueType="num">
                                      <p:cBhvr additive="base">
                                        <p:cTn id="16" dur="5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500" fill="hold"/>
                                        <p:tgtEl>
                                          <p:spTgt spid="10"/>
                                        </p:tgtEl>
                                        <p:attrNameLst>
                                          <p:attrName>ppt_w</p:attrName>
                                        </p:attrNameLst>
                                      </p:cBhvr>
                                      <p:tavLst>
                                        <p:tav tm="0">
                                          <p:val>
                                            <p:fltVal val="0"/>
                                          </p:val>
                                        </p:tav>
                                        <p:tav tm="100000">
                                          <p:val>
                                            <p:strVal val="#ppt_w"/>
                                          </p:val>
                                        </p:tav>
                                      </p:tavLst>
                                    </p:anim>
                                    <p:anim calcmode="lin" valueType="num">
                                      <p:cBhvr>
                                        <p:cTn id="40" dur="500" fill="hold"/>
                                        <p:tgtEl>
                                          <p:spTgt spid="10"/>
                                        </p:tgtEl>
                                        <p:attrNameLst>
                                          <p:attrName>ppt_h</p:attrName>
                                        </p:attrNameLst>
                                      </p:cBhvr>
                                      <p:tavLst>
                                        <p:tav tm="0">
                                          <p:val>
                                            <p:fltVal val="0"/>
                                          </p:val>
                                        </p:tav>
                                        <p:tav tm="100000">
                                          <p:val>
                                            <p:strVal val="#ppt_h"/>
                                          </p:val>
                                        </p:tav>
                                      </p:tavLst>
                                    </p:anim>
                                    <p:animEffect transition="in" filter="fade">
                                      <p:cBhvr>
                                        <p:cTn id="41" dur="500"/>
                                        <p:tgtEl>
                                          <p:spTgt spid="10"/>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 fill="hold"/>
                                        <p:tgtEl>
                                          <p:spTgt spid="14"/>
                                        </p:tgtEl>
                                        <p:attrNameLst>
                                          <p:attrName>ppt_x</p:attrName>
                                        </p:attrNameLst>
                                      </p:cBhvr>
                                      <p:tavLst>
                                        <p:tav tm="0">
                                          <p:val>
                                            <p:strVal val="#ppt_x"/>
                                          </p:val>
                                        </p:tav>
                                        <p:tav tm="100000">
                                          <p:val>
                                            <p:strVal val="#ppt_x"/>
                                          </p:val>
                                        </p:tav>
                                      </p:tavLst>
                                    </p:anim>
                                    <p:anim calcmode="lin" valueType="num">
                                      <p:cBhvr additive="base">
                                        <p:cTn id="47"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ppt_x"/>
                                          </p:val>
                                        </p:tav>
                                        <p:tav tm="100000">
                                          <p:val>
                                            <p:strVal val="#ppt_x"/>
                                          </p:val>
                                        </p:tav>
                                      </p:tavLst>
                                    </p:anim>
                                    <p:anim calcmode="lin" valueType="num">
                                      <p:cBhvr additive="base">
                                        <p:cTn id="53" dur="500" fill="hold"/>
                                        <p:tgtEl>
                                          <p:spTgt spid="15"/>
                                        </p:tgtEl>
                                        <p:attrNameLst>
                                          <p:attrName>ppt_y</p:attrName>
                                        </p:attrNameLst>
                                      </p:cBhvr>
                                      <p:tavLst>
                                        <p:tav tm="0">
                                          <p:val>
                                            <p:strVal val="1+#ppt_h/2"/>
                                          </p:val>
                                        </p:tav>
                                        <p:tav tm="100000">
                                          <p:val>
                                            <p:strVal val="#ppt_y"/>
                                          </p:val>
                                        </p:tav>
                                      </p:tavLst>
                                    </p:anim>
                                  </p:childTnLst>
                                </p:cTn>
                              </p:par>
                              <p:par>
                                <p:cTn id="54" presetID="53" presetClass="entr" presetSubtype="16" fill="hold" grpId="0" nodeType="with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500" fill="hold"/>
                                        <p:tgtEl>
                                          <p:spTgt spid="9"/>
                                        </p:tgtEl>
                                        <p:attrNameLst>
                                          <p:attrName>ppt_w</p:attrName>
                                        </p:attrNameLst>
                                      </p:cBhvr>
                                      <p:tavLst>
                                        <p:tav tm="0">
                                          <p:val>
                                            <p:fltVal val="0"/>
                                          </p:val>
                                        </p:tav>
                                        <p:tav tm="100000">
                                          <p:val>
                                            <p:strVal val="#ppt_w"/>
                                          </p:val>
                                        </p:tav>
                                      </p:tavLst>
                                    </p:anim>
                                    <p:anim calcmode="lin" valueType="num">
                                      <p:cBhvr>
                                        <p:cTn id="57" dur="500" fill="hold"/>
                                        <p:tgtEl>
                                          <p:spTgt spid="9"/>
                                        </p:tgtEl>
                                        <p:attrNameLst>
                                          <p:attrName>ppt_h</p:attrName>
                                        </p:attrNameLst>
                                      </p:cBhvr>
                                      <p:tavLst>
                                        <p:tav tm="0">
                                          <p:val>
                                            <p:fltVal val="0"/>
                                          </p:val>
                                        </p:tav>
                                        <p:tav tm="100000">
                                          <p:val>
                                            <p:strVal val="#ppt_h"/>
                                          </p:val>
                                        </p:tav>
                                      </p:tavLst>
                                    </p:anim>
                                    <p:animEffect transition="in" filter="fade">
                                      <p:cBhvr>
                                        <p:cTn id="58" dur="500"/>
                                        <p:tgtEl>
                                          <p:spTgt spid="9"/>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11"/>
                                        </p:tgtEl>
                                        <p:attrNameLst>
                                          <p:attrName>style.visibility</p:attrName>
                                        </p:attrNameLst>
                                      </p:cBhvr>
                                      <p:to>
                                        <p:strVal val="visible"/>
                                      </p:to>
                                    </p:set>
                                    <p:anim calcmode="lin" valueType="num">
                                      <p:cBhvr>
                                        <p:cTn id="63" dur="500" fill="hold"/>
                                        <p:tgtEl>
                                          <p:spTgt spid="11"/>
                                        </p:tgtEl>
                                        <p:attrNameLst>
                                          <p:attrName>ppt_w</p:attrName>
                                        </p:attrNameLst>
                                      </p:cBhvr>
                                      <p:tavLst>
                                        <p:tav tm="0">
                                          <p:val>
                                            <p:fltVal val="0"/>
                                          </p:val>
                                        </p:tav>
                                        <p:tav tm="100000">
                                          <p:val>
                                            <p:strVal val="#ppt_w"/>
                                          </p:val>
                                        </p:tav>
                                      </p:tavLst>
                                    </p:anim>
                                    <p:anim calcmode="lin" valueType="num">
                                      <p:cBhvr>
                                        <p:cTn id="64" dur="500" fill="hold"/>
                                        <p:tgtEl>
                                          <p:spTgt spid="11"/>
                                        </p:tgtEl>
                                        <p:attrNameLst>
                                          <p:attrName>ppt_h</p:attrName>
                                        </p:attrNameLst>
                                      </p:cBhvr>
                                      <p:tavLst>
                                        <p:tav tm="0">
                                          <p:val>
                                            <p:fltVal val="0"/>
                                          </p:val>
                                        </p:tav>
                                        <p:tav tm="100000">
                                          <p:val>
                                            <p:strVal val="#ppt_h"/>
                                          </p:val>
                                        </p:tav>
                                      </p:tavLst>
                                    </p:anim>
                                    <p:animEffect transition="in" filter="fade">
                                      <p:cBhvr>
                                        <p:cTn id="65" dur="500"/>
                                        <p:tgtEl>
                                          <p:spTgt spid="11"/>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p:cTn id="68" dur="500" fill="hold"/>
                                        <p:tgtEl>
                                          <p:spTgt spid="12"/>
                                        </p:tgtEl>
                                        <p:attrNameLst>
                                          <p:attrName>ppt_w</p:attrName>
                                        </p:attrNameLst>
                                      </p:cBhvr>
                                      <p:tavLst>
                                        <p:tav tm="0">
                                          <p:val>
                                            <p:fltVal val="0"/>
                                          </p:val>
                                        </p:tav>
                                        <p:tav tm="100000">
                                          <p:val>
                                            <p:strVal val="#ppt_w"/>
                                          </p:val>
                                        </p:tav>
                                      </p:tavLst>
                                    </p:anim>
                                    <p:anim calcmode="lin" valueType="num">
                                      <p:cBhvr>
                                        <p:cTn id="69" dur="500" fill="hold"/>
                                        <p:tgtEl>
                                          <p:spTgt spid="12"/>
                                        </p:tgtEl>
                                        <p:attrNameLst>
                                          <p:attrName>ppt_h</p:attrName>
                                        </p:attrNameLst>
                                      </p:cBhvr>
                                      <p:tavLst>
                                        <p:tav tm="0">
                                          <p:val>
                                            <p:fltVal val="0"/>
                                          </p:val>
                                        </p:tav>
                                        <p:tav tm="100000">
                                          <p:val>
                                            <p:strVal val="#ppt_h"/>
                                          </p:val>
                                        </p:tav>
                                      </p:tavLst>
                                    </p:anim>
                                    <p:animEffect transition="in" filter="fade">
                                      <p:cBhvr>
                                        <p:cTn id="70" dur="500"/>
                                        <p:tgtEl>
                                          <p:spTgt spid="12"/>
                                        </p:tgtEl>
                                      </p:cBhvr>
                                    </p:animEffect>
                                  </p:childTnLst>
                                </p:cTn>
                              </p:par>
                            </p:childTnLst>
                          </p:cTn>
                        </p:par>
                      </p:childTnLst>
                    </p:cTn>
                  </p:par>
                  <p:par>
                    <p:cTn id="71" fill="hold">
                      <p:stCondLst>
                        <p:cond delay="indefinite"/>
                      </p:stCondLst>
                      <p:childTnLst>
                        <p:par>
                          <p:cTn id="72" fill="hold">
                            <p:stCondLst>
                              <p:cond delay="0"/>
                            </p:stCondLst>
                            <p:childTnLst>
                              <p:par>
                                <p:cTn id="73" presetID="2" presetClass="entr" presetSubtype="4" fill="hold" grpId="0" nodeType="click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additive="base">
                                        <p:cTn id="75" dur="500" fill="hold"/>
                                        <p:tgtEl>
                                          <p:spTgt spid="16"/>
                                        </p:tgtEl>
                                        <p:attrNameLst>
                                          <p:attrName>ppt_x</p:attrName>
                                        </p:attrNameLst>
                                      </p:cBhvr>
                                      <p:tavLst>
                                        <p:tav tm="0">
                                          <p:val>
                                            <p:strVal val="#ppt_x"/>
                                          </p:val>
                                        </p:tav>
                                        <p:tav tm="100000">
                                          <p:val>
                                            <p:strVal val="#ppt_x"/>
                                          </p:val>
                                        </p:tav>
                                      </p:tavLst>
                                    </p:anim>
                                    <p:anim calcmode="lin" valueType="num">
                                      <p:cBhvr additive="base">
                                        <p:cTn id="7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animBg="1"/>
      <p:bldP spid="8" grpId="0" animBg="1"/>
      <p:bldP spid="9" grpId="0" animBg="1"/>
      <p:bldP spid="10" grpId="0" animBg="1"/>
      <p:bldP spid="11" grpId="0" animBg="1"/>
      <p:bldP spid="12" grpId="0" animBg="1"/>
      <p:bldP spid="14" grpId="0" animBg="1"/>
      <p:bldP spid="15" grpId="0" animBg="1"/>
      <p:bldP spid="1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32056" y="123807"/>
            <a:ext cx="3741409" cy="655885"/>
          </a:xfrm>
          <a:prstGeom prst="rect">
            <a:avLst/>
          </a:prstGeom>
          <a:solidFill>
            <a:schemeClr val="bg1">
              <a:lumMod val="95000"/>
              <a:lumOff val="5000"/>
            </a:schemeClr>
          </a:solidFill>
          <a:ln>
            <a:solidFill>
              <a:schemeClr val="tx1">
                <a:lumMod val="95000"/>
              </a:schemeClr>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600" dirty="0">
                <a:latin typeface="Times New Roman" panose="02020603050405020304" pitchFamily="18" charset="0"/>
                <a:ea typeface="Calibri" panose="020F0502020204030204" pitchFamily="34" charset="0"/>
                <a:cs typeface="Arial" panose="020B0604020202020204" pitchFamily="34" charset="0"/>
              </a:rPr>
              <a:t>THINK WITH ME</a:t>
            </a:r>
            <a:endParaRPr lang="en-US" sz="2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150071" y="2153218"/>
            <a:ext cx="8842341" cy="882678"/>
          </a:xfrm>
          <a:prstGeom prst="rect">
            <a:avLst/>
          </a:prstGeom>
        </p:spPr>
        <p:txBody>
          <a:bodyPr wrap="squar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This uncertainty makes selecting a major in college a daunting task for many students.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1150071" y="3237300"/>
            <a:ext cx="7909089" cy="882678"/>
          </a:xfrm>
          <a:prstGeom prst="rect">
            <a:avLst/>
          </a:prstGeom>
        </p:spPr>
        <p:txBody>
          <a:bodyPr wrap="squar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The uncertainty remains as you face the plethora of career choices.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150071" y="4415651"/>
            <a:ext cx="7368619" cy="882678"/>
          </a:xfrm>
          <a:prstGeom prst="rect">
            <a:avLst/>
          </a:prstGeom>
        </p:spPr>
        <p:txBody>
          <a:bodyPr wrap="squar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This uncertainty makes you feel lost about owing your business or working for a company</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1973344" y="927733"/>
            <a:ext cx="8019068" cy="882678"/>
          </a:xfrm>
          <a:prstGeom prst="rect">
            <a:avLst/>
          </a:prstGeom>
          <a:solidFill>
            <a:schemeClr val="accent4">
              <a:lumMod val="20000"/>
              <a:lumOff val="80000"/>
            </a:schemeClr>
          </a:solidFill>
          <a:ln>
            <a:solidFill>
              <a:schemeClr val="tx2">
                <a:lumMod val="25000"/>
              </a:schemeClr>
            </a:solidFill>
          </a:ln>
          <a:effectLst>
            <a:reflection blurRad="6350" stA="50000" endA="300" endPos="55000" dir="5400000" sy="-100000" algn="bl" rotWithShape="0"/>
          </a:effectLst>
        </p:spPr>
        <p:txBody>
          <a:bodyPr wrap="square">
            <a:spAutoFit/>
          </a:bodyPr>
          <a:lstStyle/>
          <a:p>
            <a:pPr algn="ct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Are we always sure of what we want, or we live in </a:t>
            </a:r>
            <a:r>
              <a:rPr lang="en-US" sz="24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UNCERTAINTY</a:t>
            </a:r>
            <a:r>
              <a:rPr lang="en-US" sz="2400" b="1" dirty="0">
                <a:latin typeface="Times New Roman" panose="02020603050405020304" pitchFamily="18" charset="0"/>
                <a:ea typeface="Calibri" panose="020F0502020204030204" pitchFamily="34" charset="0"/>
                <a:cs typeface="Arial" panose="020B0604020202020204" pitchFamily="34" charset="0"/>
              </a:rPr>
              <a:t>?</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614080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randombar(horizont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randombar(horizontal)">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randombar(horizontal)">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32056" y="123807"/>
            <a:ext cx="3741409" cy="655885"/>
          </a:xfrm>
          <a:prstGeom prst="rect">
            <a:avLst/>
          </a:prstGeom>
          <a:solidFill>
            <a:schemeClr val="bg1">
              <a:lumMod val="95000"/>
              <a:lumOff val="5000"/>
            </a:schemeClr>
          </a:solidFill>
          <a:ln>
            <a:solidFill>
              <a:schemeClr val="tx1">
                <a:lumMod val="95000"/>
              </a:schemeClr>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3600" dirty="0">
                <a:latin typeface="Times New Roman" panose="02020603050405020304" pitchFamily="18" charset="0"/>
                <a:ea typeface="Calibri" panose="020F0502020204030204" pitchFamily="34" charset="0"/>
                <a:cs typeface="Arial" panose="020B0604020202020204" pitchFamily="34" charset="0"/>
              </a:rPr>
              <a:t>THINK WITH ME</a:t>
            </a:r>
            <a:endParaRPr lang="en-US" sz="2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973344" y="927733"/>
            <a:ext cx="8019068" cy="882678"/>
          </a:xfrm>
          <a:prstGeom prst="rect">
            <a:avLst/>
          </a:prstGeom>
          <a:solidFill>
            <a:schemeClr val="accent4">
              <a:lumMod val="20000"/>
              <a:lumOff val="80000"/>
            </a:schemeClr>
          </a:solidFill>
          <a:ln>
            <a:solidFill>
              <a:schemeClr val="tx2">
                <a:lumMod val="25000"/>
              </a:schemeClr>
            </a:solidFill>
          </a:ln>
          <a:effectLst>
            <a:reflection blurRad="6350" stA="50000" endA="300" endPos="55000" dir="5400000" sy="-100000" algn="bl" rotWithShape="0"/>
          </a:effectLst>
        </p:spPr>
        <p:txBody>
          <a:bodyPr wrap="square">
            <a:spAutoFit/>
          </a:bodyPr>
          <a:lstStyle/>
          <a:p>
            <a:pPr algn="ct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Are we always sure of what we want, or we live in </a:t>
            </a:r>
            <a:r>
              <a:rPr lang="en-US" sz="24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UNCERTAINTY</a:t>
            </a:r>
            <a:r>
              <a:rPr lang="en-US" sz="2400" b="1" dirty="0">
                <a:latin typeface="Times New Roman" panose="02020603050405020304" pitchFamily="18" charset="0"/>
                <a:ea typeface="Calibri" panose="020F0502020204030204" pitchFamily="34" charset="0"/>
                <a:cs typeface="Arial" panose="020B0604020202020204" pitchFamily="34" charset="0"/>
              </a:rPr>
              <a:t>?</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150071" y="2153218"/>
            <a:ext cx="8842341" cy="830997"/>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This uncertainty makes you confused about what company should you work with</a:t>
            </a:r>
          </a:p>
        </p:txBody>
      </p:sp>
      <p:sp>
        <p:nvSpPr>
          <p:cNvPr id="5" name="Rectangle 4"/>
          <p:cNvSpPr/>
          <p:nvPr/>
        </p:nvSpPr>
        <p:spPr>
          <a:xfrm>
            <a:off x="1150072" y="3237300"/>
            <a:ext cx="7088956" cy="830997"/>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This uncertainty makes you worry about leaving the country or staying home</a:t>
            </a:r>
          </a:p>
        </p:txBody>
      </p:sp>
      <p:sp>
        <p:nvSpPr>
          <p:cNvPr id="6" name="Rectangle 5"/>
          <p:cNvSpPr/>
          <p:nvPr/>
        </p:nvSpPr>
        <p:spPr>
          <a:xfrm>
            <a:off x="1150071" y="4415651"/>
            <a:ext cx="6730737" cy="1569660"/>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This uncertainty makes you wonder whether you want to work for business or charity! If so, would you prefer to work with children, women, the elderly, diabetics, burn victims, or cancer patients?</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995637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randombar(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randombar(horizont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27650" y="2258528"/>
            <a:ext cx="7436395" cy="1031564"/>
          </a:xfrm>
          <a:prstGeom prst="rect">
            <a:avLst/>
          </a:prstGeom>
          <a:solidFill>
            <a:schemeClr val="accent6">
              <a:lumMod val="20000"/>
              <a:lumOff val="80000"/>
            </a:schemeClr>
          </a:solidFill>
          <a:ln>
            <a:solidFill>
              <a:schemeClr val="tx2">
                <a:lumMod val="2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6000" b="1" dirty="0">
                <a:latin typeface="Times New Roman" panose="02020603050405020304" pitchFamily="18" charset="0"/>
                <a:ea typeface="Calibri" panose="020F0502020204030204" pitchFamily="34" charset="0"/>
                <a:cs typeface="Arial" panose="020B0604020202020204" pitchFamily="34" charset="0"/>
              </a:rPr>
              <a:t>The choices are many.</a:t>
            </a:r>
            <a:endParaRPr lang="en-US" sz="48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Cloud Callout 2"/>
          <p:cNvSpPr/>
          <p:nvPr/>
        </p:nvSpPr>
        <p:spPr>
          <a:xfrm>
            <a:off x="7437748" y="622169"/>
            <a:ext cx="2686640" cy="1376313"/>
          </a:xfrm>
          <a:prstGeom prst="cloudCallou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4" name="Cloud Callout 3"/>
          <p:cNvSpPr/>
          <p:nvPr/>
        </p:nvSpPr>
        <p:spPr>
          <a:xfrm>
            <a:off x="4675695" y="263952"/>
            <a:ext cx="2762053" cy="1613554"/>
          </a:xfrm>
          <a:prstGeom prst="cloudCallout">
            <a:avLst/>
          </a:prstGeom>
        </p:spPr>
        <p:style>
          <a:lnRef idx="1">
            <a:schemeClr val="accent5"/>
          </a:lnRef>
          <a:fillRef idx="2">
            <a:schemeClr val="accent5"/>
          </a:fillRef>
          <a:effectRef idx="1">
            <a:schemeClr val="accent5"/>
          </a:effectRef>
          <a:fontRef idx="minor">
            <a:schemeClr val="dk1"/>
          </a:fontRef>
        </p:style>
        <p:txBody>
          <a:bodyPr rtlCol="0" anchor="ctr"/>
          <a:lstStyle/>
          <a:p>
            <a:r>
              <a:rPr lang="en-US" sz="2400" b="1" dirty="0"/>
              <a:t>Influencer</a:t>
            </a:r>
          </a:p>
        </p:txBody>
      </p:sp>
      <p:sp>
        <p:nvSpPr>
          <p:cNvPr id="5" name="Cloud Callout 4"/>
          <p:cNvSpPr/>
          <p:nvPr/>
        </p:nvSpPr>
        <p:spPr>
          <a:xfrm>
            <a:off x="1908711" y="416350"/>
            <a:ext cx="2300141" cy="1376313"/>
          </a:xfrm>
          <a:prstGeom prst="cloudCallou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2000" b="1" dirty="0"/>
              <a:t>Business owner</a:t>
            </a:r>
          </a:p>
        </p:txBody>
      </p:sp>
      <p:sp>
        <p:nvSpPr>
          <p:cNvPr id="6" name="Cloud Callout 5"/>
          <p:cNvSpPr/>
          <p:nvPr/>
        </p:nvSpPr>
        <p:spPr>
          <a:xfrm>
            <a:off x="9664045" y="1518974"/>
            <a:ext cx="2300141" cy="1376313"/>
          </a:xfrm>
          <a:prstGeom prst="cloudCallout">
            <a:avLst/>
          </a:prstGeom>
        </p:spPr>
        <p:style>
          <a:lnRef idx="1">
            <a:schemeClr val="accent5"/>
          </a:lnRef>
          <a:fillRef idx="2">
            <a:schemeClr val="accent5"/>
          </a:fillRef>
          <a:effectRef idx="1">
            <a:schemeClr val="accent5"/>
          </a:effectRef>
          <a:fontRef idx="minor">
            <a:schemeClr val="dk1"/>
          </a:fontRef>
        </p:style>
        <p:txBody>
          <a:bodyPr rtlCol="0" anchor="ctr"/>
          <a:lstStyle/>
          <a:p>
            <a:r>
              <a:rPr lang="en-US" sz="2400" b="1" dirty="0"/>
              <a:t>Charity seeker</a:t>
            </a:r>
          </a:p>
        </p:txBody>
      </p:sp>
      <p:sp>
        <p:nvSpPr>
          <p:cNvPr id="7" name="Rectangle 6"/>
          <p:cNvSpPr/>
          <p:nvPr/>
        </p:nvSpPr>
        <p:spPr>
          <a:xfrm>
            <a:off x="7711564" y="1104506"/>
            <a:ext cx="2279791" cy="468077"/>
          </a:xfrm>
          <a:prstGeom prst="rect">
            <a:avLst/>
          </a:prstGeom>
        </p:spPr>
        <p:txBody>
          <a:bodyPr wrap="none">
            <a:spAutoFit/>
          </a:bodyPr>
          <a:lstStyle/>
          <a:p>
            <a:pPr>
              <a:lnSpc>
                <a:spcPct val="107000"/>
              </a:lnSpc>
              <a:spcAft>
                <a:spcPts val="800"/>
              </a:spcAft>
            </a:pPr>
            <a:r>
              <a:rPr lang="en-US" sz="2400" b="1" dirty="0">
                <a:solidFill>
                  <a:schemeClr val="bg1">
                    <a:lumMod val="95000"/>
                    <a:lumOff val="5000"/>
                  </a:schemeClr>
                </a:solidFill>
                <a:latin typeface="Times New Roman" panose="02020603050405020304" pitchFamily="18" charset="0"/>
                <a:ea typeface="Calibri" panose="020F0502020204030204" pitchFamily="34" charset="0"/>
                <a:cs typeface="Arial" panose="020B0604020202020204" pitchFamily="34" charset="0"/>
              </a:rPr>
              <a:t>Family business</a:t>
            </a:r>
            <a:endParaRPr lang="en-US" b="1" dirty="0">
              <a:solidFill>
                <a:schemeClr val="bg1">
                  <a:lumMod val="95000"/>
                  <a:lumOff val="5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1970298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1000" fill="hold"/>
                                        <p:tgtEl>
                                          <p:spTgt spid="5"/>
                                        </p:tgtEl>
                                        <p:attrNameLst>
                                          <p:attrName>ppt_w</p:attrName>
                                        </p:attrNameLst>
                                      </p:cBhvr>
                                      <p:tavLst>
                                        <p:tav tm="0">
                                          <p:val>
                                            <p:fltVal val="0"/>
                                          </p:val>
                                        </p:tav>
                                        <p:tav tm="100000">
                                          <p:val>
                                            <p:strVal val="#ppt_w"/>
                                          </p:val>
                                        </p:tav>
                                      </p:tavLst>
                                    </p:anim>
                                    <p:anim calcmode="lin" valueType="num">
                                      <p:cBhvr>
                                        <p:cTn id="13" dur="1000" fill="hold"/>
                                        <p:tgtEl>
                                          <p:spTgt spid="5"/>
                                        </p:tgtEl>
                                        <p:attrNameLst>
                                          <p:attrName>ppt_h</p:attrName>
                                        </p:attrNameLst>
                                      </p:cBhvr>
                                      <p:tavLst>
                                        <p:tav tm="0">
                                          <p:val>
                                            <p:fltVal val="0"/>
                                          </p:val>
                                        </p:tav>
                                        <p:tav tm="100000">
                                          <p:val>
                                            <p:strVal val="#ppt_h"/>
                                          </p:val>
                                        </p:tav>
                                      </p:tavLst>
                                    </p:anim>
                                    <p:anim calcmode="lin" valueType="num">
                                      <p:cBhvr>
                                        <p:cTn id="14" dur="1000" fill="hold"/>
                                        <p:tgtEl>
                                          <p:spTgt spid="5"/>
                                        </p:tgtEl>
                                        <p:attrNameLst>
                                          <p:attrName>style.rotation</p:attrName>
                                        </p:attrNameLst>
                                      </p:cBhvr>
                                      <p:tavLst>
                                        <p:tav tm="0">
                                          <p:val>
                                            <p:fltVal val="90"/>
                                          </p:val>
                                        </p:tav>
                                        <p:tav tm="100000">
                                          <p:val>
                                            <p:fltVal val="0"/>
                                          </p:val>
                                        </p:tav>
                                      </p:tavLst>
                                    </p:anim>
                                    <p:animEffect transition="in" filter="fade">
                                      <p:cBhvr>
                                        <p:cTn id="15" dur="10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1000" fill="hold"/>
                                        <p:tgtEl>
                                          <p:spTgt spid="7"/>
                                        </p:tgtEl>
                                        <p:attrNameLst>
                                          <p:attrName>ppt_w</p:attrName>
                                        </p:attrNameLst>
                                      </p:cBhvr>
                                      <p:tavLst>
                                        <p:tav tm="0">
                                          <p:val>
                                            <p:fltVal val="0"/>
                                          </p:val>
                                        </p:tav>
                                        <p:tav tm="100000">
                                          <p:val>
                                            <p:strVal val="#ppt_w"/>
                                          </p:val>
                                        </p:tav>
                                      </p:tavLst>
                                    </p:anim>
                                    <p:anim calcmode="lin" valueType="num">
                                      <p:cBhvr>
                                        <p:cTn id="21" dur="1000" fill="hold"/>
                                        <p:tgtEl>
                                          <p:spTgt spid="7"/>
                                        </p:tgtEl>
                                        <p:attrNameLst>
                                          <p:attrName>ppt_h</p:attrName>
                                        </p:attrNameLst>
                                      </p:cBhvr>
                                      <p:tavLst>
                                        <p:tav tm="0">
                                          <p:val>
                                            <p:fltVal val="0"/>
                                          </p:val>
                                        </p:tav>
                                        <p:tav tm="100000">
                                          <p:val>
                                            <p:strVal val="#ppt_h"/>
                                          </p:val>
                                        </p:tav>
                                      </p:tavLst>
                                    </p:anim>
                                    <p:anim calcmode="lin" valueType="num">
                                      <p:cBhvr>
                                        <p:cTn id="22" dur="1000" fill="hold"/>
                                        <p:tgtEl>
                                          <p:spTgt spid="7"/>
                                        </p:tgtEl>
                                        <p:attrNameLst>
                                          <p:attrName>style.rotation</p:attrName>
                                        </p:attrNameLst>
                                      </p:cBhvr>
                                      <p:tavLst>
                                        <p:tav tm="0">
                                          <p:val>
                                            <p:fltVal val="90"/>
                                          </p:val>
                                        </p:tav>
                                        <p:tav tm="100000">
                                          <p:val>
                                            <p:fltVal val="0"/>
                                          </p:val>
                                        </p:tav>
                                      </p:tavLst>
                                    </p:anim>
                                    <p:animEffect transition="in" filter="fade">
                                      <p:cBhvr>
                                        <p:cTn id="23" dur="1000"/>
                                        <p:tgtEl>
                                          <p:spTgt spid="7"/>
                                        </p:tgtEl>
                                      </p:cBhvr>
                                    </p:animEffect>
                                  </p:childTnLst>
                                </p:cTn>
                              </p:par>
                              <p:par>
                                <p:cTn id="24" presetID="31" presetClass="entr" presetSubtype="0" fill="hold" grpId="0" nodeType="with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1000" fill="hold"/>
                                        <p:tgtEl>
                                          <p:spTgt spid="3"/>
                                        </p:tgtEl>
                                        <p:attrNameLst>
                                          <p:attrName>ppt_w</p:attrName>
                                        </p:attrNameLst>
                                      </p:cBhvr>
                                      <p:tavLst>
                                        <p:tav tm="0">
                                          <p:val>
                                            <p:fltVal val="0"/>
                                          </p:val>
                                        </p:tav>
                                        <p:tav tm="100000">
                                          <p:val>
                                            <p:strVal val="#ppt_w"/>
                                          </p:val>
                                        </p:tav>
                                      </p:tavLst>
                                    </p:anim>
                                    <p:anim calcmode="lin" valueType="num">
                                      <p:cBhvr>
                                        <p:cTn id="27" dur="1000" fill="hold"/>
                                        <p:tgtEl>
                                          <p:spTgt spid="3"/>
                                        </p:tgtEl>
                                        <p:attrNameLst>
                                          <p:attrName>ppt_h</p:attrName>
                                        </p:attrNameLst>
                                      </p:cBhvr>
                                      <p:tavLst>
                                        <p:tav tm="0">
                                          <p:val>
                                            <p:fltVal val="0"/>
                                          </p:val>
                                        </p:tav>
                                        <p:tav tm="100000">
                                          <p:val>
                                            <p:strVal val="#ppt_h"/>
                                          </p:val>
                                        </p:tav>
                                      </p:tavLst>
                                    </p:anim>
                                    <p:anim calcmode="lin" valueType="num">
                                      <p:cBhvr>
                                        <p:cTn id="28" dur="1000" fill="hold"/>
                                        <p:tgtEl>
                                          <p:spTgt spid="3"/>
                                        </p:tgtEl>
                                        <p:attrNameLst>
                                          <p:attrName>style.rotation</p:attrName>
                                        </p:attrNameLst>
                                      </p:cBhvr>
                                      <p:tavLst>
                                        <p:tav tm="0">
                                          <p:val>
                                            <p:fltVal val="90"/>
                                          </p:val>
                                        </p:tav>
                                        <p:tav tm="100000">
                                          <p:val>
                                            <p:fltVal val="0"/>
                                          </p:val>
                                        </p:tav>
                                      </p:tavLst>
                                    </p:anim>
                                    <p:animEffect transition="in" filter="fade">
                                      <p:cBhvr>
                                        <p:cTn id="29" dur="1000"/>
                                        <p:tgtEl>
                                          <p:spTgt spid="3"/>
                                        </p:tgtEl>
                                      </p:cBhvr>
                                    </p:animEffect>
                                  </p:childTnLst>
                                </p:cTn>
                              </p:par>
                            </p:childTnLst>
                          </p:cTn>
                        </p:par>
                      </p:childTnLst>
                    </p:cTn>
                  </p:par>
                  <p:par>
                    <p:cTn id="30" fill="hold">
                      <p:stCondLst>
                        <p:cond delay="indefinite"/>
                      </p:stCondLst>
                      <p:childTnLst>
                        <p:par>
                          <p:cTn id="31" fill="hold">
                            <p:stCondLst>
                              <p:cond delay="0"/>
                            </p:stCondLst>
                            <p:childTnLst>
                              <p:par>
                                <p:cTn id="32" presetID="31" presetClass="entr" presetSubtype="0" fill="hold" grpId="0" nodeType="click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1000" fill="hold"/>
                                        <p:tgtEl>
                                          <p:spTgt spid="6"/>
                                        </p:tgtEl>
                                        <p:attrNameLst>
                                          <p:attrName>ppt_w</p:attrName>
                                        </p:attrNameLst>
                                      </p:cBhvr>
                                      <p:tavLst>
                                        <p:tav tm="0">
                                          <p:val>
                                            <p:fltVal val="0"/>
                                          </p:val>
                                        </p:tav>
                                        <p:tav tm="100000">
                                          <p:val>
                                            <p:strVal val="#ppt_w"/>
                                          </p:val>
                                        </p:tav>
                                      </p:tavLst>
                                    </p:anim>
                                    <p:anim calcmode="lin" valueType="num">
                                      <p:cBhvr>
                                        <p:cTn id="35" dur="1000" fill="hold"/>
                                        <p:tgtEl>
                                          <p:spTgt spid="6"/>
                                        </p:tgtEl>
                                        <p:attrNameLst>
                                          <p:attrName>ppt_h</p:attrName>
                                        </p:attrNameLst>
                                      </p:cBhvr>
                                      <p:tavLst>
                                        <p:tav tm="0">
                                          <p:val>
                                            <p:fltVal val="0"/>
                                          </p:val>
                                        </p:tav>
                                        <p:tav tm="100000">
                                          <p:val>
                                            <p:strVal val="#ppt_h"/>
                                          </p:val>
                                        </p:tav>
                                      </p:tavLst>
                                    </p:anim>
                                    <p:anim calcmode="lin" valueType="num">
                                      <p:cBhvr>
                                        <p:cTn id="36" dur="1000" fill="hold"/>
                                        <p:tgtEl>
                                          <p:spTgt spid="6"/>
                                        </p:tgtEl>
                                        <p:attrNameLst>
                                          <p:attrName>style.rotation</p:attrName>
                                        </p:attrNameLst>
                                      </p:cBhvr>
                                      <p:tavLst>
                                        <p:tav tm="0">
                                          <p:val>
                                            <p:fltVal val="90"/>
                                          </p:val>
                                        </p:tav>
                                        <p:tav tm="100000">
                                          <p:val>
                                            <p:fltVal val="0"/>
                                          </p:val>
                                        </p:tav>
                                      </p:tavLst>
                                    </p:anim>
                                    <p:animEffect transition="in" filter="fade">
                                      <p:cBhvr>
                                        <p:cTn id="37" dur="1000"/>
                                        <p:tgtEl>
                                          <p:spTgt spid="6"/>
                                        </p:tgtEl>
                                      </p:cBhvr>
                                    </p:animEffect>
                                  </p:childTnLst>
                                </p:cTn>
                              </p:par>
                            </p:childTnLst>
                          </p:cTn>
                        </p:par>
                      </p:childTnLst>
                    </p:cTn>
                  </p:par>
                  <p:par>
                    <p:cTn id="38" fill="hold">
                      <p:stCondLst>
                        <p:cond delay="indefinite"/>
                      </p:stCondLst>
                      <p:childTnLst>
                        <p:par>
                          <p:cTn id="39" fill="hold">
                            <p:stCondLst>
                              <p:cond delay="0"/>
                            </p:stCondLst>
                            <p:childTnLst>
                              <p:par>
                                <p:cTn id="40" presetID="31" presetClass="entr" presetSubtype="0" fill="hold" grpId="0" nodeType="click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1000" fill="hold"/>
                                        <p:tgtEl>
                                          <p:spTgt spid="4"/>
                                        </p:tgtEl>
                                        <p:attrNameLst>
                                          <p:attrName>ppt_w</p:attrName>
                                        </p:attrNameLst>
                                      </p:cBhvr>
                                      <p:tavLst>
                                        <p:tav tm="0">
                                          <p:val>
                                            <p:fltVal val="0"/>
                                          </p:val>
                                        </p:tav>
                                        <p:tav tm="100000">
                                          <p:val>
                                            <p:strVal val="#ppt_w"/>
                                          </p:val>
                                        </p:tav>
                                      </p:tavLst>
                                    </p:anim>
                                    <p:anim calcmode="lin" valueType="num">
                                      <p:cBhvr>
                                        <p:cTn id="43" dur="1000" fill="hold"/>
                                        <p:tgtEl>
                                          <p:spTgt spid="4"/>
                                        </p:tgtEl>
                                        <p:attrNameLst>
                                          <p:attrName>ppt_h</p:attrName>
                                        </p:attrNameLst>
                                      </p:cBhvr>
                                      <p:tavLst>
                                        <p:tav tm="0">
                                          <p:val>
                                            <p:fltVal val="0"/>
                                          </p:val>
                                        </p:tav>
                                        <p:tav tm="100000">
                                          <p:val>
                                            <p:strVal val="#ppt_h"/>
                                          </p:val>
                                        </p:tav>
                                      </p:tavLst>
                                    </p:anim>
                                    <p:anim calcmode="lin" valueType="num">
                                      <p:cBhvr>
                                        <p:cTn id="44" dur="1000" fill="hold"/>
                                        <p:tgtEl>
                                          <p:spTgt spid="4"/>
                                        </p:tgtEl>
                                        <p:attrNameLst>
                                          <p:attrName>style.rotation</p:attrName>
                                        </p:attrNameLst>
                                      </p:cBhvr>
                                      <p:tavLst>
                                        <p:tav tm="0">
                                          <p:val>
                                            <p:fltVal val="90"/>
                                          </p:val>
                                        </p:tav>
                                        <p:tav tm="100000">
                                          <p:val>
                                            <p:fltVal val="0"/>
                                          </p:val>
                                        </p:tav>
                                      </p:tavLst>
                                    </p:anim>
                                    <p:animEffect transition="in" filter="fade">
                                      <p:cBhvr>
                                        <p:cTn id="4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70854" y="95526"/>
            <a:ext cx="5344733" cy="718466"/>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4000" dirty="0">
                <a:latin typeface="Times New Roman" panose="02020603050405020304" pitchFamily="18" charset="0"/>
                <a:ea typeface="Calibri" panose="020F0502020204030204" pitchFamily="34" charset="0"/>
                <a:cs typeface="Arial" panose="020B0604020202020204" pitchFamily="34" charset="0"/>
              </a:rPr>
              <a:t>The Job-Seeking Process</a:t>
            </a:r>
            <a:endParaRPr lang="en-US" sz="32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223104" y="1066487"/>
            <a:ext cx="5185971" cy="530594"/>
          </a:xfrm>
          <a:prstGeom prst="rect">
            <a:avLst/>
          </a:prstGeom>
          <a:solidFill>
            <a:schemeClr val="accent4">
              <a:lumMod val="20000"/>
              <a:lumOff val="80000"/>
            </a:schemeClr>
          </a:solidFill>
          <a:ln>
            <a:solidFill>
              <a:schemeClr val="tx1"/>
            </a:solidFill>
          </a:ln>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What is the job-seeking process?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933253" y="1849576"/>
            <a:ext cx="7956223" cy="882678"/>
          </a:xfrm>
          <a:prstGeom prst="rect">
            <a:avLst/>
          </a:prstGeom>
        </p:spPr>
        <p:txBody>
          <a:bodyPr wrap="square">
            <a:spAutoFit/>
          </a:bodyPr>
          <a:lstStyle/>
          <a:p>
            <a:pPr>
              <a:lnSpc>
                <a:spcPct val="107000"/>
              </a:lnSpc>
            </a:pPr>
            <a:r>
              <a:rPr lang="en-US" sz="2400" dirty="0">
                <a:latin typeface="Times New Roman" panose="02020603050405020304" pitchFamily="18" charset="0"/>
                <a:ea typeface="Calibri" panose="020F0502020204030204" pitchFamily="34" charset="0"/>
                <a:cs typeface="Arial" panose="020B0604020202020204" pitchFamily="34" charset="0"/>
              </a:rPr>
              <a:t>Seeking a job is a multifaceted process that is part research, part performance, and part roller-coaster ride.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527901" y="2740996"/>
            <a:ext cx="5762347" cy="487506"/>
          </a:xfrm>
          <a:prstGeom prst="rect">
            <a:avLst/>
          </a:prstGeom>
          <a:solidFill>
            <a:schemeClr val="accent6">
              <a:lumMod val="20000"/>
              <a:lumOff val="80000"/>
            </a:schemeClr>
          </a:solidFill>
          <a:ln>
            <a:solidFill>
              <a:schemeClr val="tx1"/>
            </a:solidFill>
          </a:ln>
        </p:spPr>
        <p:txBody>
          <a:bodyPr wrap="none">
            <a:spAutoFit/>
          </a:bodyPr>
          <a:lstStyle/>
          <a:p>
            <a:pPr>
              <a:lnSpc>
                <a:spcPct val="107000"/>
              </a:lnSpc>
            </a:pPr>
            <a:r>
              <a:rPr lang="en-US" sz="2400" b="1" dirty="0">
                <a:latin typeface="Times New Roman" panose="02020603050405020304" pitchFamily="18" charset="0"/>
                <a:ea typeface="Calibri" panose="020F0502020204030204" pitchFamily="34" charset="0"/>
                <a:cs typeface="Arial" panose="020B0604020202020204" pitchFamily="34" charset="0"/>
              </a:rPr>
              <a:t>The job-seeking </a:t>
            </a:r>
            <a:r>
              <a:rPr lang="en-US" sz="2400" b="1" dirty="0" smtClean="0">
                <a:latin typeface="Times New Roman" panose="02020603050405020304" pitchFamily="18" charset="0"/>
                <a:ea typeface="Calibri" panose="020F0502020204030204" pitchFamily="34" charset="0"/>
                <a:cs typeface="Arial" panose="020B0604020202020204" pitchFamily="34" charset="0"/>
              </a:rPr>
              <a:t>process involves six stages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933253" y="3670941"/>
            <a:ext cx="1654620" cy="468077"/>
          </a:xfrm>
          <a:prstGeom prst="rect">
            <a:avLst/>
          </a:prstGeom>
          <a:solidFill>
            <a:schemeClr val="bg1">
              <a:lumMod val="95000"/>
              <a:lumOff val="5000"/>
            </a:schemeClr>
          </a:solidFill>
          <a:ln>
            <a:solidFill>
              <a:schemeClr val="tx1"/>
            </a:solidFill>
          </a:ln>
        </p:spPr>
        <p:txBody>
          <a:bodyPr wrap="none">
            <a:spAutoFit/>
          </a:bodyPr>
          <a:lstStyle/>
          <a:p>
            <a:pPr>
              <a:lnSpc>
                <a:spcPct val="107000"/>
              </a:lnSpc>
            </a:pPr>
            <a:r>
              <a:rPr lang="en-US" sz="2400" b="1" dirty="0">
                <a:latin typeface="Times New Roman" panose="02020603050405020304" pitchFamily="18" charset="0"/>
                <a:ea typeface="Calibri" panose="020F0502020204030204" pitchFamily="34" charset="0"/>
                <a:cs typeface="Arial" panose="020B0604020202020204" pitchFamily="34" charset="0"/>
              </a:rPr>
              <a:t>Exploring, </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1515874" y="4305469"/>
            <a:ext cx="1956818" cy="468077"/>
          </a:xfrm>
          <a:prstGeom prst="rect">
            <a:avLst/>
          </a:prstGeom>
          <a:solidFill>
            <a:schemeClr val="bg1">
              <a:lumMod val="95000"/>
              <a:lumOff val="5000"/>
            </a:schemeClr>
          </a:solidFill>
          <a:ln>
            <a:solidFill>
              <a:schemeClr val="tx1"/>
            </a:solidFill>
          </a:ln>
        </p:spPr>
        <p:txBody>
          <a:bodyPr wrap="none">
            <a:spAutoFit/>
          </a:bodyPr>
          <a:lstStyle/>
          <a:p>
            <a:pPr>
              <a:lnSpc>
                <a:spcPct val="107000"/>
              </a:lnSpc>
            </a:pPr>
            <a:r>
              <a:rPr lang="en-US" sz="2400" b="1" dirty="0" smtClean="0">
                <a:latin typeface="Times New Roman" panose="02020603050405020304" pitchFamily="18" charset="0"/>
                <a:ea typeface="Calibri" panose="020F0502020204030204" pitchFamily="34" charset="0"/>
                <a:cs typeface="Arial" panose="020B0604020202020204" pitchFamily="34" charset="0"/>
              </a:rPr>
              <a:t>Researching, </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2450934" y="4937883"/>
            <a:ext cx="1553630" cy="468077"/>
          </a:xfrm>
          <a:prstGeom prst="rect">
            <a:avLst/>
          </a:prstGeom>
          <a:solidFill>
            <a:schemeClr val="bg1">
              <a:lumMod val="95000"/>
              <a:lumOff val="5000"/>
            </a:schemeClr>
          </a:solidFill>
          <a:ln>
            <a:solidFill>
              <a:schemeClr val="tx1"/>
            </a:solidFill>
          </a:ln>
        </p:spPr>
        <p:txBody>
          <a:bodyPr wrap="none">
            <a:spAutoFit/>
          </a:bodyPr>
          <a:lstStyle/>
          <a:p>
            <a:pPr>
              <a:lnSpc>
                <a:spcPct val="107000"/>
              </a:lnSpc>
            </a:pPr>
            <a:r>
              <a:rPr lang="en-US" sz="2400" b="1" dirty="0" smtClean="0">
                <a:latin typeface="Times New Roman" panose="02020603050405020304" pitchFamily="18" charset="0"/>
                <a:ea typeface="Calibri" panose="020F0502020204030204" pitchFamily="34" charset="0"/>
                <a:cs typeface="Arial" panose="020B0604020202020204" pitchFamily="34" charset="0"/>
              </a:rPr>
              <a:t>Applying, </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4004563" y="3638372"/>
            <a:ext cx="2013693" cy="468077"/>
          </a:xfrm>
          <a:prstGeom prst="rect">
            <a:avLst/>
          </a:prstGeom>
          <a:solidFill>
            <a:schemeClr val="bg1">
              <a:lumMod val="95000"/>
              <a:lumOff val="5000"/>
            </a:schemeClr>
          </a:solidFill>
          <a:ln>
            <a:solidFill>
              <a:schemeClr val="tx1"/>
            </a:solidFill>
          </a:ln>
        </p:spPr>
        <p:txBody>
          <a:bodyPr wrap="none">
            <a:spAutoFit/>
          </a:bodyPr>
          <a:lstStyle/>
          <a:p>
            <a:pPr>
              <a:lnSpc>
                <a:spcPct val="107000"/>
              </a:lnSpc>
            </a:pPr>
            <a:r>
              <a:rPr lang="en-US" sz="2400" b="1" dirty="0" smtClean="0">
                <a:latin typeface="Times New Roman" panose="02020603050405020304" pitchFamily="18" charset="0"/>
                <a:ea typeface="Calibri" panose="020F0502020204030204" pitchFamily="34" charset="0"/>
                <a:cs typeface="Arial" panose="020B0604020202020204" pitchFamily="34" charset="0"/>
              </a:rPr>
              <a:t>Interviewing, </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4877959" y="4270215"/>
            <a:ext cx="2056973" cy="468077"/>
          </a:xfrm>
          <a:prstGeom prst="rect">
            <a:avLst/>
          </a:prstGeom>
          <a:solidFill>
            <a:schemeClr val="bg1">
              <a:lumMod val="95000"/>
              <a:lumOff val="5000"/>
            </a:schemeClr>
          </a:solidFill>
          <a:ln>
            <a:solidFill>
              <a:schemeClr val="tx1"/>
            </a:solidFill>
          </a:ln>
        </p:spPr>
        <p:txBody>
          <a:bodyPr wrap="none">
            <a:spAutoFit/>
          </a:bodyPr>
          <a:lstStyle/>
          <a:p>
            <a:pPr>
              <a:lnSpc>
                <a:spcPct val="107000"/>
              </a:lnSpc>
            </a:pPr>
            <a:r>
              <a:rPr lang="en-US" sz="2400" b="1" dirty="0" smtClean="0">
                <a:latin typeface="Times New Roman" panose="02020603050405020304" pitchFamily="18" charset="0"/>
                <a:ea typeface="Calibri" panose="020F0502020204030204" pitchFamily="34" charset="0"/>
                <a:cs typeface="Arial" panose="020B0604020202020204" pitchFamily="34" charset="0"/>
              </a:rPr>
              <a:t>Following up, </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906446" y="4902058"/>
            <a:ext cx="1859805" cy="468077"/>
          </a:xfrm>
          <a:prstGeom prst="rect">
            <a:avLst/>
          </a:prstGeom>
          <a:solidFill>
            <a:schemeClr val="bg1">
              <a:lumMod val="95000"/>
              <a:lumOff val="5000"/>
            </a:schemeClr>
          </a:solidFill>
          <a:ln>
            <a:solidFill>
              <a:schemeClr val="tx1"/>
            </a:solidFill>
          </a:ln>
        </p:spPr>
        <p:txBody>
          <a:bodyPr wrap="none">
            <a:spAutoFit/>
          </a:bodyPr>
          <a:lstStyle/>
          <a:p>
            <a:pPr>
              <a:lnSpc>
                <a:spcPct val="107000"/>
              </a:lnSpc>
            </a:pPr>
            <a:r>
              <a:rPr lang="en-US" sz="2400" b="1" dirty="0" smtClean="0">
                <a:latin typeface="Times New Roman" panose="02020603050405020304" pitchFamily="18" charset="0"/>
                <a:ea typeface="Calibri" panose="020F0502020204030204" pitchFamily="34" charset="0"/>
                <a:cs typeface="Arial" panose="020B0604020202020204" pitchFamily="34" charset="0"/>
              </a:rPr>
              <a:t>Negotiating, </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64802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
                                          </p:val>
                                        </p:tav>
                                        <p:tav tm="100000">
                                          <p:val>
                                            <p:strVal val="#ppt_x"/>
                                          </p:val>
                                        </p:tav>
                                      </p:tavLst>
                                    </p:anim>
                                    <p:anim calcmode="lin" valueType="num">
                                      <p:cBhvr>
                                        <p:cTn id="2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ppt_x"/>
                                          </p:val>
                                        </p:tav>
                                        <p:tav tm="100000">
                                          <p:val>
                                            <p:strVal val="#ppt_x"/>
                                          </p:val>
                                        </p:tav>
                                      </p:tavLst>
                                    </p:anim>
                                    <p:anim calcmode="lin" valueType="num">
                                      <p:cBhvr additive="base">
                                        <p:cTn id="3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500" fill="hold"/>
                                        <p:tgtEl>
                                          <p:spTgt spid="7"/>
                                        </p:tgtEl>
                                        <p:attrNameLst>
                                          <p:attrName>ppt_x</p:attrName>
                                        </p:attrNameLst>
                                      </p:cBhvr>
                                      <p:tavLst>
                                        <p:tav tm="0">
                                          <p:val>
                                            <p:strVal val="#ppt_x"/>
                                          </p:val>
                                        </p:tav>
                                        <p:tav tm="100000">
                                          <p:val>
                                            <p:strVal val="#ppt_x"/>
                                          </p:val>
                                        </p:tav>
                                      </p:tavLst>
                                    </p:anim>
                                    <p:anim calcmode="lin" valueType="num">
                                      <p:cBhvr additive="base">
                                        <p:cTn id="3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additive="base">
                                        <p:cTn id="44" dur="500" fill="hold"/>
                                        <p:tgtEl>
                                          <p:spTgt spid="8"/>
                                        </p:tgtEl>
                                        <p:attrNameLst>
                                          <p:attrName>ppt_x</p:attrName>
                                        </p:attrNameLst>
                                      </p:cBhvr>
                                      <p:tavLst>
                                        <p:tav tm="0">
                                          <p:val>
                                            <p:strVal val="#ppt_x"/>
                                          </p:val>
                                        </p:tav>
                                        <p:tav tm="100000">
                                          <p:val>
                                            <p:strVal val="#ppt_x"/>
                                          </p:val>
                                        </p:tav>
                                      </p:tavLst>
                                    </p:anim>
                                    <p:anim calcmode="lin" valueType="num">
                                      <p:cBhvr additive="base">
                                        <p:cTn id="4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500" fill="hold"/>
                                        <p:tgtEl>
                                          <p:spTgt spid="9"/>
                                        </p:tgtEl>
                                        <p:attrNameLst>
                                          <p:attrName>ppt_x</p:attrName>
                                        </p:attrNameLst>
                                      </p:cBhvr>
                                      <p:tavLst>
                                        <p:tav tm="0">
                                          <p:val>
                                            <p:strVal val="#ppt_x"/>
                                          </p:val>
                                        </p:tav>
                                        <p:tav tm="100000">
                                          <p:val>
                                            <p:strVal val="#ppt_x"/>
                                          </p:val>
                                        </p:tav>
                                      </p:tavLst>
                                    </p:anim>
                                    <p:anim calcmode="lin" valueType="num">
                                      <p:cBhvr additive="base">
                                        <p:cTn id="5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additive="base">
                                        <p:cTn id="56" dur="500" fill="hold"/>
                                        <p:tgtEl>
                                          <p:spTgt spid="10"/>
                                        </p:tgtEl>
                                        <p:attrNameLst>
                                          <p:attrName>ppt_x</p:attrName>
                                        </p:attrNameLst>
                                      </p:cBhvr>
                                      <p:tavLst>
                                        <p:tav tm="0">
                                          <p:val>
                                            <p:strVal val="#ppt_x"/>
                                          </p:val>
                                        </p:tav>
                                        <p:tav tm="100000">
                                          <p:val>
                                            <p:strVal val="#ppt_x"/>
                                          </p:val>
                                        </p:tav>
                                      </p:tavLst>
                                    </p:anim>
                                    <p:anim calcmode="lin" valueType="num">
                                      <p:cBhvr additive="base">
                                        <p:cTn id="5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grpId="0" nodeType="click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500" fill="hold"/>
                                        <p:tgtEl>
                                          <p:spTgt spid="11"/>
                                        </p:tgtEl>
                                        <p:attrNameLst>
                                          <p:attrName>ppt_x</p:attrName>
                                        </p:attrNameLst>
                                      </p:cBhvr>
                                      <p:tavLst>
                                        <p:tav tm="0">
                                          <p:val>
                                            <p:strVal val="#ppt_x"/>
                                          </p:val>
                                        </p:tav>
                                        <p:tav tm="100000">
                                          <p:val>
                                            <p:strVal val="#ppt_x"/>
                                          </p:val>
                                        </p:tav>
                                      </p:tavLst>
                                    </p:anim>
                                    <p:anim calcmode="lin" valueType="num">
                                      <p:cBhvr additive="base">
                                        <p:cTn id="6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animBg="1"/>
      <p:bldP spid="6" grpId="0" animBg="1"/>
      <p:bldP spid="7" grpId="0" animBg="1"/>
      <p:bldP spid="8" grpId="0" animBg="1"/>
      <p:bldP spid="9" grpId="0" animBg="1"/>
      <p:bldP spid="10"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49868" y="1924326"/>
            <a:ext cx="3924472" cy="1031564"/>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pPr>
            <a:r>
              <a:rPr lang="en-US" sz="6000" b="1" dirty="0">
                <a:latin typeface="Times New Roman" panose="02020603050405020304" pitchFamily="18" charset="0"/>
                <a:ea typeface="Calibri" panose="020F0502020204030204" pitchFamily="34" charset="0"/>
                <a:cs typeface="Arial" panose="020B0604020202020204" pitchFamily="34" charset="0"/>
              </a:rPr>
              <a:t>Section one</a:t>
            </a:r>
            <a:endParaRPr lang="en-US" sz="4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714934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49868" y="1924326"/>
            <a:ext cx="3475631" cy="1031564"/>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pPr>
            <a:r>
              <a:rPr lang="en-US" sz="6000" b="1" dirty="0" smtClean="0">
                <a:latin typeface="Times New Roman" panose="02020603050405020304" pitchFamily="18" charset="0"/>
                <a:ea typeface="Calibri" panose="020F0502020204030204" pitchFamily="34" charset="0"/>
                <a:cs typeface="Arial" panose="020B0604020202020204" pitchFamily="34" charset="0"/>
              </a:rPr>
              <a:t>Exploring</a:t>
            </a:r>
            <a:endParaRPr lang="en-US" sz="4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3392615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11920" y="95526"/>
            <a:ext cx="3967753" cy="593304"/>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One: Exploring</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414779" y="1307452"/>
            <a:ext cx="8050491" cy="1475404"/>
          </a:xfrm>
          <a:prstGeom prst="rect">
            <a:avLst/>
          </a:prstGeom>
        </p:spPr>
        <p:txBody>
          <a:bodyPr wrap="square">
            <a:spAutoFit/>
          </a:bodyPr>
          <a:lstStyle/>
          <a:p>
            <a:pPr>
              <a:lnSpc>
                <a:spcPct val="107000"/>
              </a:lnSpc>
            </a:pPr>
            <a:r>
              <a:rPr lang="en-US" sz="2800" dirty="0">
                <a:latin typeface="Times New Roman" panose="02020603050405020304" pitchFamily="18" charset="0"/>
                <a:ea typeface="Calibri" panose="020F0502020204030204" pitchFamily="34" charset="0"/>
                <a:cs typeface="Arial" panose="020B0604020202020204" pitchFamily="34" charset="0"/>
              </a:rPr>
              <a:t>The exploring stage begins with you, the job seeker. During this stage, you will need to explore both yourself and potential careers.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5" name="Straight Arrow Connector 4"/>
          <p:cNvCxnSpPr/>
          <p:nvPr/>
        </p:nvCxnSpPr>
        <p:spPr>
          <a:xfrm flipH="1">
            <a:off x="2790334" y="2941163"/>
            <a:ext cx="1960775" cy="1176779"/>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6" name="Straight Arrow Connector 5"/>
          <p:cNvCxnSpPr/>
          <p:nvPr/>
        </p:nvCxnSpPr>
        <p:spPr>
          <a:xfrm>
            <a:off x="4751109" y="2941163"/>
            <a:ext cx="1753386" cy="1176779"/>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sp>
        <p:nvSpPr>
          <p:cNvPr id="8" name="Rectangle 7"/>
          <p:cNvSpPr/>
          <p:nvPr/>
        </p:nvSpPr>
        <p:spPr>
          <a:xfrm>
            <a:off x="1117695" y="4248640"/>
            <a:ext cx="2719014" cy="530594"/>
          </a:xfrm>
          <a:prstGeom prst="rect">
            <a:avLst/>
          </a:prstGeom>
          <a:solidFill>
            <a:schemeClr val="accent6">
              <a:lumMod val="20000"/>
              <a:lumOff val="80000"/>
            </a:schemeClr>
          </a:solidFill>
          <a:ln>
            <a:solidFill>
              <a:schemeClr val="tx1"/>
            </a:solidFill>
          </a:ln>
        </p:spPr>
        <p:txBody>
          <a:bodyPr wrap="none">
            <a:spAutoFit/>
          </a:bodyPr>
          <a:lstStyle/>
          <a:p>
            <a:pPr>
              <a:lnSpc>
                <a:spcPct val="107000"/>
              </a:lnSpc>
            </a:pPr>
            <a:r>
              <a:rPr lang="en-US" sz="2800" b="1" dirty="0">
                <a:latin typeface="Times New Roman" panose="02020603050405020304" pitchFamily="18" charset="0"/>
                <a:ea typeface="Calibri" panose="020F0502020204030204" pitchFamily="34" charset="0"/>
                <a:cs typeface="Arial" panose="020B0604020202020204" pitchFamily="34" charset="0"/>
              </a:rPr>
              <a:t>Self-Exploration</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5286390" y="4256945"/>
            <a:ext cx="3194529" cy="530594"/>
          </a:xfrm>
          <a:prstGeom prst="rect">
            <a:avLst/>
          </a:prstGeom>
          <a:solidFill>
            <a:schemeClr val="accent4">
              <a:lumMod val="20000"/>
              <a:lumOff val="80000"/>
            </a:schemeClr>
          </a:solidFill>
          <a:ln>
            <a:solidFill>
              <a:schemeClr val="tx1"/>
            </a:solidFill>
          </a:ln>
        </p:spPr>
        <p:txBody>
          <a:bodyPr wrap="non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Career-Exploration</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458425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1000" fill="hold"/>
                                        <p:tgtEl>
                                          <p:spTgt spid="8"/>
                                        </p:tgtEl>
                                        <p:attrNameLst>
                                          <p:attrName>ppt_w</p:attrName>
                                        </p:attrNameLst>
                                      </p:cBhvr>
                                      <p:tavLst>
                                        <p:tav tm="0">
                                          <p:val>
                                            <p:fltVal val="0"/>
                                          </p:val>
                                        </p:tav>
                                        <p:tav tm="100000">
                                          <p:val>
                                            <p:strVal val="#ppt_w"/>
                                          </p:val>
                                        </p:tav>
                                      </p:tavLst>
                                    </p:anim>
                                    <p:anim calcmode="lin" valueType="num">
                                      <p:cBhvr>
                                        <p:cTn id="19" dur="1000" fill="hold"/>
                                        <p:tgtEl>
                                          <p:spTgt spid="8"/>
                                        </p:tgtEl>
                                        <p:attrNameLst>
                                          <p:attrName>ppt_h</p:attrName>
                                        </p:attrNameLst>
                                      </p:cBhvr>
                                      <p:tavLst>
                                        <p:tav tm="0">
                                          <p:val>
                                            <p:fltVal val="0"/>
                                          </p:val>
                                        </p:tav>
                                        <p:tav tm="100000">
                                          <p:val>
                                            <p:strVal val="#ppt_h"/>
                                          </p:val>
                                        </p:tav>
                                      </p:tavLst>
                                    </p:anim>
                                    <p:anim calcmode="lin" valueType="num">
                                      <p:cBhvr>
                                        <p:cTn id="20" dur="1000" fill="hold"/>
                                        <p:tgtEl>
                                          <p:spTgt spid="8"/>
                                        </p:tgtEl>
                                        <p:attrNameLst>
                                          <p:attrName>style.rotation</p:attrName>
                                        </p:attrNameLst>
                                      </p:cBhvr>
                                      <p:tavLst>
                                        <p:tav tm="0">
                                          <p:val>
                                            <p:fltVal val="90"/>
                                          </p:val>
                                        </p:tav>
                                        <p:tav tm="100000">
                                          <p:val>
                                            <p:fltVal val="0"/>
                                          </p:val>
                                        </p:tav>
                                      </p:tavLst>
                                    </p:anim>
                                    <p:animEffect transition="in" filter="fade">
                                      <p:cBhvr>
                                        <p:cTn id="21" dur="1000"/>
                                        <p:tgtEl>
                                          <p:spTgt spid="8"/>
                                        </p:tgtEl>
                                      </p:cBhvr>
                                    </p:animEffect>
                                  </p:childTnLst>
                                </p:cTn>
                              </p:par>
                              <p:par>
                                <p:cTn id="22" presetID="31" presetClass="entr" presetSubtype="0"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1000" fill="hold"/>
                                        <p:tgtEl>
                                          <p:spTgt spid="5"/>
                                        </p:tgtEl>
                                        <p:attrNameLst>
                                          <p:attrName>ppt_w</p:attrName>
                                        </p:attrNameLst>
                                      </p:cBhvr>
                                      <p:tavLst>
                                        <p:tav tm="0">
                                          <p:val>
                                            <p:fltVal val="0"/>
                                          </p:val>
                                        </p:tav>
                                        <p:tav tm="100000">
                                          <p:val>
                                            <p:strVal val="#ppt_w"/>
                                          </p:val>
                                        </p:tav>
                                      </p:tavLst>
                                    </p:anim>
                                    <p:anim calcmode="lin" valueType="num">
                                      <p:cBhvr>
                                        <p:cTn id="25" dur="1000" fill="hold"/>
                                        <p:tgtEl>
                                          <p:spTgt spid="5"/>
                                        </p:tgtEl>
                                        <p:attrNameLst>
                                          <p:attrName>ppt_h</p:attrName>
                                        </p:attrNameLst>
                                      </p:cBhvr>
                                      <p:tavLst>
                                        <p:tav tm="0">
                                          <p:val>
                                            <p:fltVal val="0"/>
                                          </p:val>
                                        </p:tav>
                                        <p:tav tm="100000">
                                          <p:val>
                                            <p:strVal val="#ppt_h"/>
                                          </p:val>
                                        </p:tav>
                                      </p:tavLst>
                                    </p:anim>
                                    <p:anim calcmode="lin" valueType="num">
                                      <p:cBhvr>
                                        <p:cTn id="26" dur="1000" fill="hold"/>
                                        <p:tgtEl>
                                          <p:spTgt spid="5"/>
                                        </p:tgtEl>
                                        <p:attrNameLst>
                                          <p:attrName>style.rotation</p:attrName>
                                        </p:attrNameLst>
                                      </p:cBhvr>
                                      <p:tavLst>
                                        <p:tav tm="0">
                                          <p:val>
                                            <p:fltVal val="90"/>
                                          </p:val>
                                        </p:tav>
                                        <p:tav tm="100000">
                                          <p:val>
                                            <p:fltVal val="0"/>
                                          </p:val>
                                        </p:tav>
                                      </p:tavLst>
                                    </p:anim>
                                    <p:animEffect transition="in" filter="fade">
                                      <p:cBhvr>
                                        <p:cTn id="27" dur="10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1000" fill="hold"/>
                                        <p:tgtEl>
                                          <p:spTgt spid="9"/>
                                        </p:tgtEl>
                                        <p:attrNameLst>
                                          <p:attrName>ppt_w</p:attrName>
                                        </p:attrNameLst>
                                      </p:cBhvr>
                                      <p:tavLst>
                                        <p:tav tm="0">
                                          <p:val>
                                            <p:fltVal val="0"/>
                                          </p:val>
                                        </p:tav>
                                        <p:tav tm="100000">
                                          <p:val>
                                            <p:strVal val="#ppt_w"/>
                                          </p:val>
                                        </p:tav>
                                      </p:tavLst>
                                    </p:anim>
                                    <p:anim calcmode="lin" valueType="num">
                                      <p:cBhvr>
                                        <p:cTn id="33" dur="1000" fill="hold"/>
                                        <p:tgtEl>
                                          <p:spTgt spid="9"/>
                                        </p:tgtEl>
                                        <p:attrNameLst>
                                          <p:attrName>ppt_h</p:attrName>
                                        </p:attrNameLst>
                                      </p:cBhvr>
                                      <p:tavLst>
                                        <p:tav tm="0">
                                          <p:val>
                                            <p:fltVal val="0"/>
                                          </p:val>
                                        </p:tav>
                                        <p:tav tm="100000">
                                          <p:val>
                                            <p:strVal val="#ppt_h"/>
                                          </p:val>
                                        </p:tav>
                                      </p:tavLst>
                                    </p:anim>
                                    <p:anim calcmode="lin" valueType="num">
                                      <p:cBhvr>
                                        <p:cTn id="34" dur="1000" fill="hold"/>
                                        <p:tgtEl>
                                          <p:spTgt spid="9"/>
                                        </p:tgtEl>
                                        <p:attrNameLst>
                                          <p:attrName>style.rotation</p:attrName>
                                        </p:attrNameLst>
                                      </p:cBhvr>
                                      <p:tavLst>
                                        <p:tav tm="0">
                                          <p:val>
                                            <p:fltVal val="90"/>
                                          </p:val>
                                        </p:tav>
                                        <p:tav tm="100000">
                                          <p:val>
                                            <p:fltVal val="0"/>
                                          </p:val>
                                        </p:tav>
                                      </p:tavLst>
                                    </p:anim>
                                    <p:animEffect transition="in" filter="fade">
                                      <p:cBhvr>
                                        <p:cTn id="35" dur="1000"/>
                                        <p:tgtEl>
                                          <p:spTgt spid="9"/>
                                        </p:tgtEl>
                                      </p:cBhvr>
                                    </p:animEffect>
                                  </p:childTnLst>
                                </p:cTn>
                              </p:par>
                              <p:par>
                                <p:cTn id="36" presetID="31" presetClass="entr" presetSubtype="0"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1000" fill="hold"/>
                                        <p:tgtEl>
                                          <p:spTgt spid="6"/>
                                        </p:tgtEl>
                                        <p:attrNameLst>
                                          <p:attrName>ppt_w</p:attrName>
                                        </p:attrNameLst>
                                      </p:cBhvr>
                                      <p:tavLst>
                                        <p:tav tm="0">
                                          <p:val>
                                            <p:fltVal val="0"/>
                                          </p:val>
                                        </p:tav>
                                        <p:tav tm="100000">
                                          <p:val>
                                            <p:strVal val="#ppt_w"/>
                                          </p:val>
                                        </p:tav>
                                      </p:tavLst>
                                    </p:anim>
                                    <p:anim calcmode="lin" valueType="num">
                                      <p:cBhvr>
                                        <p:cTn id="39" dur="1000" fill="hold"/>
                                        <p:tgtEl>
                                          <p:spTgt spid="6"/>
                                        </p:tgtEl>
                                        <p:attrNameLst>
                                          <p:attrName>ppt_h</p:attrName>
                                        </p:attrNameLst>
                                      </p:cBhvr>
                                      <p:tavLst>
                                        <p:tav tm="0">
                                          <p:val>
                                            <p:fltVal val="0"/>
                                          </p:val>
                                        </p:tav>
                                        <p:tav tm="100000">
                                          <p:val>
                                            <p:strVal val="#ppt_h"/>
                                          </p:val>
                                        </p:tav>
                                      </p:tavLst>
                                    </p:anim>
                                    <p:anim calcmode="lin" valueType="num">
                                      <p:cBhvr>
                                        <p:cTn id="40" dur="1000" fill="hold"/>
                                        <p:tgtEl>
                                          <p:spTgt spid="6"/>
                                        </p:tgtEl>
                                        <p:attrNameLst>
                                          <p:attrName>style.rotation</p:attrName>
                                        </p:attrNameLst>
                                      </p:cBhvr>
                                      <p:tavLst>
                                        <p:tav tm="0">
                                          <p:val>
                                            <p:fltVal val="90"/>
                                          </p:val>
                                        </p:tav>
                                        <p:tav tm="100000">
                                          <p:val>
                                            <p:fltVal val="0"/>
                                          </p:val>
                                        </p:tav>
                                      </p:tavLst>
                                    </p:anim>
                                    <p:animEffect transition="in" filter="fade">
                                      <p:cBhvr>
                                        <p:cTn id="41"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8"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11920" y="95526"/>
            <a:ext cx="3967753" cy="593304"/>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One: Exploring</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992906" y="939832"/>
            <a:ext cx="3078087" cy="593304"/>
          </a:xfrm>
          <a:prstGeom prst="rect">
            <a:avLst/>
          </a:prstGeom>
          <a:solidFill>
            <a:schemeClr val="accent6">
              <a:lumMod val="20000"/>
              <a:lumOff val="80000"/>
            </a:schemeClr>
          </a:solidFill>
          <a:ln>
            <a:solidFill>
              <a:schemeClr val="tx1"/>
            </a:solidFill>
          </a:ln>
        </p:spPr>
        <p:txBody>
          <a:bodyPr wrap="none">
            <a:spAutoFit/>
          </a:bodyPr>
          <a:lstStyle/>
          <a:p>
            <a:pPr>
              <a:lnSpc>
                <a:spcPct val="107000"/>
              </a:lnSpc>
            </a:pPr>
            <a:r>
              <a:rPr lang="en-US" sz="3200" b="1" dirty="0">
                <a:latin typeface="Times New Roman" panose="02020603050405020304" pitchFamily="18" charset="0"/>
                <a:ea typeface="Calibri" panose="020F0502020204030204" pitchFamily="34" charset="0"/>
                <a:cs typeface="Arial" panose="020B0604020202020204" pitchFamily="34" charset="0"/>
              </a:rPr>
              <a:t>Self-Exploration</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844763" y="1613242"/>
            <a:ext cx="4366901" cy="530594"/>
          </a:xfrm>
          <a:prstGeom prst="rect">
            <a:avLst/>
          </a:prstGeom>
          <a:solidFill>
            <a:schemeClr val="accent4">
              <a:lumMod val="20000"/>
              <a:lumOff val="80000"/>
            </a:schemeClr>
          </a:solidFill>
          <a:ln>
            <a:solidFill>
              <a:schemeClr val="tx1"/>
            </a:solidFill>
          </a:ln>
        </p:spPr>
        <p:txBody>
          <a:bodyPr wrap="none">
            <a:spAutoFit/>
          </a:bodyPr>
          <a:lstStyle/>
          <a:p>
            <a:pPr>
              <a:lnSpc>
                <a:spcPct val="107000"/>
              </a:lnSpc>
            </a:pPr>
            <a:r>
              <a:rPr lang="en-US" sz="2800" b="1" dirty="0">
                <a:latin typeface="Times New Roman" panose="02020603050405020304" pitchFamily="18" charset="0"/>
                <a:ea typeface="Calibri" panose="020F0502020204030204" pitchFamily="34" charset="0"/>
                <a:cs typeface="Arial" panose="020B0604020202020204" pitchFamily="34" charset="0"/>
              </a:rPr>
              <a:t>It means to know yourself!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796763" y="2223942"/>
            <a:ext cx="6096000" cy="707886"/>
          </a:xfrm>
          <a:prstGeom prst="rect">
            <a:avLst/>
          </a:prstGeom>
          <a:solidFill>
            <a:schemeClr val="accent3">
              <a:lumMod val="20000"/>
              <a:lumOff val="80000"/>
            </a:schemeClr>
          </a:solidFill>
        </p:spPr>
        <p:txBody>
          <a:bodyPr>
            <a:spAutoFit/>
          </a:bodyPr>
          <a:lstStyle/>
          <a:p>
            <a:r>
              <a:rPr lang="en-US" sz="2000" b="1" u="sng" dirty="0">
                <a:latin typeface="Times New Roman" panose="02020603050405020304" pitchFamily="18" charset="0"/>
                <a:ea typeface="Calibri" panose="020F0502020204030204" pitchFamily="34" charset="0"/>
              </a:rPr>
              <a:t>Take time to explore your goals and priorities</a:t>
            </a:r>
            <a:r>
              <a:rPr lang="en-US" sz="2000" b="1" u="sng" dirty="0" smtClean="0">
                <a:latin typeface="Times New Roman" panose="02020603050405020304" pitchFamily="18" charset="0"/>
                <a:ea typeface="Calibri" panose="020F0502020204030204" pitchFamily="34" charset="0"/>
              </a:rPr>
              <a:t>.</a:t>
            </a:r>
          </a:p>
          <a:p>
            <a:r>
              <a:rPr lang="en-US" sz="2000" b="1" u="sng" dirty="0" smtClean="0">
                <a:latin typeface="Times New Roman" panose="02020603050405020304" pitchFamily="18" charset="0"/>
                <a:ea typeface="Calibri" panose="020F0502020204030204" pitchFamily="34" charset="0"/>
              </a:rPr>
              <a:t> </a:t>
            </a:r>
            <a:r>
              <a:rPr lang="en-US" sz="2000" b="1" u="sng" dirty="0">
                <a:latin typeface="Times New Roman" panose="02020603050405020304" pitchFamily="18" charset="0"/>
                <a:ea typeface="Calibri" panose="020F0502020204030204" pitchFamily="34" charset="0"/>
              </a:rPr>
              <a:t>Here are just a few questions you should consider: </a:t>
            </a:r>
            <a:endParaRPr lang="en-US" sz="2000" b="1" u="sng" dirty="0"/>
          </a:p>
        </p:txBody>
      </p:sp>
      <p:sp>
        <p:nvSpPr>
          <p:cNvPr id="10" name="Rectangle 9"/>
          <p:cNvSpPr/>
          <p:nvPr/>
        </p:nvSpPr>
        <p:spPr>
          <a:xfrm>
            <a:off x="992906" y="3121786"/>
            <a:ext cx="2467342" cy="400110"/>
          </a:xfrm>
          <a:prstGeom prst="rect">
            <a:avLst/>
          </a:prstGeom>
        </p:spPr>
        <p:txBody>
          <a:bodyPr wrap="none">
            <a:spAutoFit/>
          </a:bodyPr>
          <a:lstStyle/>
          <a:p>
            <a:r>
              <a:rPr lang="en-US" sz="2000" dirty="0">
                <a:latin typeface="Times New Roman" panose="02020603050405020304" pitchFamily="18" charset="0"/>
                <a:ea typeface="Calibri" panose="020F0502020204030204" pitchFamily="34" charset="0"/>
              </a:rPr>
              <a:t>What are you best at? </a:t>
            </a:r>
            <a:endParaRPr lang="en-US" sz="2000" dirty="0"/>
          </a:p>
        </p:txBody>
      </p:sp>
      <p:sp>
        <p:nvSpPr>
          <p:cNvPr id="11" name="Rectangle 10"/>
          <p:cNvSpPr/>
          <p:nvPr/>
        </p:nvSpPr>
        <p:spPr>
          <a:xfrm>
            <a:off x="992906" y="3577014"/>
            <a:ext cx="3905236" cy="400110"/>
          </a:xfrm>
          <a:prstGeom prst="rect">
            <a:avLst/>
          </a:prstGeom>
        </p:spPr>
        <p:txBody>
          <a:bodyPr wrap="none">
            <a:spAutoFit/>
          </a:bodyPr>
          <a:lstStyle/>
          <a:p>
            <a:r>
              <a:rPr lang="en-US" sz="2000" dirty="0">
                <a:latin typeface="Times New Roman" panose="02020603050405020304" pitchFamily="18" charset="0"/>
                <a:ea typeface="Calibri" panose="020F0502020204030204" pitchFamily="34" charset="0"/>
              </a:rPr>
              <a:t>What do you enjoy doing the most? </a:t>
            </a:r>
            <a:endParaRPr lang="en-US" sz="2000" dirty="0"/>
          </a:p>
        </p:txBody>
      </p:sp>
      <p:sp>
        <p:nvSpPr>
          <p:cNvPr id="12" name="Rectangle 11"/>
          <p:cNvSpPr/>
          <p:nvPr/>
        </p:nvSpPr>
        <p:spPr>
          <a:xfrm>
            <a:off x="992906" y="4032242"/>
            <a:ext cx="2359941" cy="400110"/>
          </a:xfrm>
          <a:prstGeom prst="rect">
            <a:avLst/>
          </a:prstGeom>
        </p:spPr>
        <p:txBody>
          <a:bodyPr wrap="none">
            <a:spAutoFit/>
          </a:bodyPr>
          <a:lstStyle/>
          <a:p>
            <a:r>
              <a:rPr lang="en-US" sz="2000" dirty="0">
                <a:latin typeface="Times New Roman" panose="02020603050405020304" pitchFamily="18" charset="0"/>
                <a:ea typeface="Calibri" panose="020F0502020204030204" pitchFamily="34" charset="0"/>
              </a:rPr>
              <a:t>What motivates you?</a:t>
            </a:r>
            <a:endParaRPr lang="en-US" sz="2000" dirty="0"/>
          </a:p>
        </p:txBody>
      </p:sp>
      <p:sp>
        <p:nvSpPr>
          <p:cNvPr id="13" name="Rectangle 12"/>
          <p:cNvSpPr/>
          <p:nvPr/>
        </p:nvSpPr>
        <p:spPr>
          <a:xfrm>
            <a:off x="992906" y="4591532"/>
            <a:ext cx="6575839" cy="400110"/>
          </a:xfrm>
          <a:prstGeom prst="rect">
            <a:avLst/>
          </a:prstGeom>
        </p:spPr>
        <p:txBody>
          <a:bodyPr wrap="none">
            <a:spAutoFit/>
          </a:bodyPr>
          <a:lstStyle/>
          <a:p>
            <a:r>
              <a:rPr lang="en-US" sz="2000" dirty="0">
                <a:latin typeface="Times New Roman" panose="02020603050405020304" pitchFamily="18" charset="0"/>
                <a:ea typeface="Calibri" panose="020F0502020204030204" pitchFamily="34" charset="0"/>
              </a:rPr>
              <a:t>What salary range do you need to live the lifestyle you </a:t>
            </a:r>
            <a:r>
              <a:rPr lang="en-US" sz="2000" dirty="0" smtClean="0">
                <a:latin typeface="Times New Roman" panose="02020603050405020304" pitchFamily="18" charset="0"/>
                <a:ea typeface="Calibri" panose="020F0502020204030204" pitchFamily="34" charset="0"/>
              </a:rPr>
              <a:t>desire?</a:t>
            </a:r>
            <a:endParaRPr lang="en-US" sz="2000" dirty="0"/>
          </a:p>
        </p:txBody>
      </p:sp>
      <p:sp>
        <p:nvSpPr>
          <p:cNvPr id="14" name="Rectangle 13"/>
          <p:cNvSpPr/>
          <p:nvPr/>
        </p:nvSpPr>
        <p:spPr>
          <a:xfrm>
            <a:off x="1033943" y="5150822"/>
            <a:ext cx="4859022" cy="400110"/>
          </a:xfrm>
          <a:prstGeom prst="rect">
            <a:avLst/>
          </a:prstGeom>
        </p:spPr>
        <p:txBody>
          <a:bodyPr wrap="none">
            <a:spAutoFit/>
          </a:bodyPr>
          <a:lstStyle/>
          <a:p>
            <a:r>
              <a:rPr lang="en-US" sz="2000" dirty="0">
                <a:latin typeface="Times New Roman" panose="02020603050405020304" pitchFamily="18" charset="0"/>
                <a:ea typeface="Calibri" panose="020F0502020204030204" pitchFamily="34" charset="0"/>
              </a:rPr>
              <a:t>Is a family-friendly career a priority for you? </a:t>
            </a:r>
            <a:endParaRPr lang="en-US" sz="2000" dirty="0"/>
          </a:p>
        </p:txBody>
      </p:sp>
      <p:sp>
        <p:nvSpPr>
          <p:cNvPr id="15" name="Rectangle 14"/>
          <p:cNvSpPr/>
          <p:nvPr/>
        </p:nvSpPr>
        <p:spPr>
          <a:xfrm>
            <a:off x="962659" y="5745552"/>
            <a:ext cx="6257739" cy="405367"/>
          </a:xfrm>
          <a:prstGeom prst="rect">
            <a:avLst/>
          </a:prstGeom>
        </p:spPr>
        <p:txBody>
          <a:bodyPr wrap="none">
            <a:spAutoFit/>
          </a:bodyPr>
          <a:lstStyle/>
          <a:p>
            <a:pPr>
              <a:lnSpc>
                <a:spcPct val="107000"/>
              </a:lnSpc>
            </a:pPr>
            <a:r>
              <a:rPr lang="en-US" sz="2000" dirty="0" smtClean="0">
                <a:latin typeface="Times New Roman" panose="02020603050405020304" pitchFamily="18" charset="0"/>
                <a:ea typeface="Calibri" panose="020F0502020204030204" pitchFamily="34" charset="0"/>
                <a:cs typeface="Arial" panose="020B0604020202020204" pitchFamily="34" charset="0"/>
              </a:rPr>
              <a:t> </a:t>
            </a:r>
            <a:r>
              <a:rPr lang="en-US" sz="2000" dirty="0">
                <a:latin typeface="Times New Roman" panose="02020603050405020304" pitchFamily="18" charset="0"/>
                <a:ea typeface="Calibri" panose="020F0502020204030204" pitchFamily="34" charset="0"/>
                <a:cs typeface="Arial" panose="020B0604020202020204" pitchFamily="34" charset="0"/>
              </a:rPr>
              <a:t>Would you prefer to work in a large or small organization?</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6" name="Picture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836124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Effect transition="in" filter="fade">
                                      <p:cBhvr>
                                        <p:cTn id="20" dur="500"/>
                                        <p:tgtEl>
                                          <p:spTgt spid="10"/>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fill="hold"/>
                                        <p:tgtEl>
                                          <p:spTgt spid="12"/>
                                        </p:tgtEl>
                                        <p:attrNameLst>
                                          <p:attrName>ppt_x</p:attrName>
                                        </p:attrNameLst>
                                      </p:cBhvr>
                                      <p:tavLst>
                                        <p:tav tm="0">
                                          <p:val>
                                            <p:strVal val="#ppt_x"/>
                                          </p:val>
                                        </p:tav>
                                        <p:tav tm="100000">
                                          <p:val>
                                            <p:strVal val="#ppt_x"/>
                                          </p:val>
                                        </p:tav>
                                      </p:tavLst>
                                    </p:anim>
                                    <p:anim calcmode="lin" valueType="num">
                                      <p:cBhvr additive="base">
                                        <p:cTn id="31"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4" presetClass="entr" presetSubtype="10" fill="hold" grpId="0"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randombar(horizontal)">
                                      <p:cBhvr>
                                        <p:cTn id="36" dur="500"/>
                                        <p:tgtEl>
                                          <p:spTgt spid="13"/>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grpId="0" nodeType="click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p:cTn id="41" dur="500" fill="hold"/>
                                        <p:tgtEl>
                                          <p:spTgt spid="14"/>
                                        </p:tgtEl>
                                        <p:attrNameLst>
                                          <p:attrName>ppt_w</p:attrName>
                                        </p:attrNameLst>
                                      </p:cBhvr>
                                      <p:tavLst>
                                        <p:tav tm="0">
                                          <p:val>
                                            <p:fltVal val="0"/>
                                          </p:val>
                                        </p:tav>
                                        <p:tav tm="100000">
                                          <p:val>
                                            <p:strVal val="#ppt_w"/>
                                          </p:val>
                                        </p:tav>
                                      </p:tavLst>
                                    </p:anim>
                                    <p:anim calcmode="lin" valueType="num">
                                      <p:cBhvr>
                                        <p:cTn id="42" dur="500" fill="hold"/>
                                        <p:tgtEl>
                                          <p:spTgt spid="14"/>
                                        </p:tgtEl>
                                        <p:attrNameLst>
                                          <p:attrName>ppt_h</p:attrName>
                                        </p:attrNameLst>
                                      </p:cBhvr>
                                      <p:tavLst>
                                        <p:tav tm="0">
                                          <p:val>
                                            <p:fltVal val="0"/>
                                          </p:val>
                                        </p:tav>
                                        <p:tav tm="100000">
                                          <p:val>
                                            <p:strVal val="#ppt_h"/>
                                          </p:val>
                                        </p:tav>
                                      </p:tavLst>
                                    </p:anim>
                                    <p:animEffect transition="in" filter="fade">
                                      <p:cBhvr>
                                        <p:cTn id="43" dur="500"/>
                                        <p:tgtEl>
                                          <p:spTgt spid="14"/>
                                        </p:tgtEl>
                                      </p:cBhvr>
                                    </p:animEffect>
                                  </p:childTnLst>
                                </p:cTn>
                              </p:par>
                            </p:childTnLst>
                          </p:cTn>
                        </p:par>
                      </p:childTnLst>
                    </p:cTn>
                  </p:par>
                  <p:par>
                    <p:cTn id="44" fill="hold">
                      <p:stCondLst>
                        <p:cond delay="indefinite"/>
                      </p:stCondLst>
                      <p:childTnLst>
                        <p:par>
                          <p:cTn id="45" fill="hold">
                            <p:stCondLst>
                              <p:cond delay="0"/>
                            </p:stCondLst>
                            <p:childTnLst>
                              <p:par>
                                <p:cTn id="46" presetID="6" presetClass="entr" presetSubtype="16" fill="hold" grpId="0" nodeType="click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circle(in)">
                                      <p:cBhvr>
                                        <p:cTn id="48"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0" grpId="0"/>
      <p:bldP spid="11" grpId="0"/>
      <p:bldP spid="12" grpId="0"/>
      <p:bldP spid="13" grpId="0"/>
      <p:bldP spid="14" grpId="0"/>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11920" y="95526"/>
            <a:ext cx="3967753" cy="593304"/>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One: Exploring</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992906" y="939832"/>
            <a:ext cx="3078087" cy="593304"/>
          </a:xfrm>
          <a:prstGeom prst="rect">
            <a:avLst/>
          </a:prstGeom>
          <a:solidFill>
            <a:schemeClr val="accent6">
              <a:lumMod val="20000"/>
              <a:lumOff val="80000"/>
            </a:schemeClr>
          </a:solidFill>
          <a:ln>
            <a:solidFill>
              <a:schemeClr val="tx1"/>
            </a:solidFill>
          </a:ln>
        </p:spPr>
        <p:txBody>
          <a:bodyPr wrap="none">
            <a:spAutoFit/>
          </a:bodyPr>
          <a:lstStyle/>
          <a:p>
            <a:pPr>
              <a:lnSpc>
                <a:spcPct val="107000"/>
              </a:lnSpc>
            </a:pPr>
            <a:r>
              <a:rPr lang="en-US" sz="3200" b="1" dirty="0">
                <a:latin typeface="Times New Roman" panose="02020603050405020304" pitchFamily="18" charset="0"/>
                <a:ea typeface="Calibri" panose="020F0502020204030204" pitchFamily="34" charset="0"/>
                <a:cs typeface="Arial" panose="020B0604020202020204" pitchFamily="34" charset="0"/>
              </a:rPr>
              <a:t>Self-Exploration</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844763" y="1613242"/>
            <a:ext cx="4366901" cy="530594"/>
          </a:xfrm>
          <a:prstGeom prst="rect">
            <a:avLst/>
          </a:prstGeom>
          <a:solidFill>
            <a:schemeClr val="accent4">
              <a:lumMod val="20000"/>
              <a:lumOff val="80000"/>
            </a:schemeClr>
          </a:solidFill>
          <a:ln>
            <a:solidFill>
              <a:schemeClr val="tx1"/>
            </a:solidFill>
          </a:ln>
        </p:spPr>
        <p:txBody>
          <a:bodyPr wrap="none">
            <a:spAutoFit/>
          </a:bodyPr>
          <a:lstStyle/>
          <a:p>
            <a:pPr>
              <a:lnSpc>
                <a:spcPct val="107000"/>
              </a:lnSpc>
            </a:pPr>
            <a:r>
              <a:rPr lang="en-US" sz="2800" b="1" dirty="0">
                <a:latin typeface="Times New Roman" panose="02020603050405020304" pitchFamily="18" charset="0"/>
                <a:ea typeface="Calibri" panose="020F0502020204030204" pitchFamily="34" charset="0"/>
                <a:cs typeface="Arial" panose="020B0604020202020204" pitchFamily="34" charset="0"/>
              </a:rPr>
              <a:t>It means to know yourself!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802403" y="2810390"/>
            <a:ext cx="8675580" cy="584775"/>
          </a:xfrm>
          <a:prstGeom prst="rect">
            <a:avLst/>
          </a:prstGeom>
        </p:spPr>
        <p:txBody>
          <a:bodyPr wrap="none">
            <a:spAutoFit/>
          </a:bodyPr>
          <a:lstStyle/>
          <a:p>
            <a:r>
              <a:rPr lang="en-US" sz="3200" dirty="0">
                <a:latin typeface="Times New Roman" panose="02020603050405020304" pitchFamily="18" charset="0"/>
                <a:cs typeface="Times New Roman" panose="02020603050405020304" pitchFamily="18" charset="0"/>
              </a:rPr>
              <a:t>A list of what you do not like in your life&amp; yourself</a:t>
            </a:r>
          </a:p>
        </p:txBody>
      </p:sp>
      <p:sp>
        <p:nvSpPr>
          <p:cNvPr id="12" name="Rectangle 11"/>
          <p:cNvSpPr/>
          <p:nvPr/>
        </p:nvSpPr>
        <p:spPr>
          <a:xfrm>
            <a:off x="940264" y="3854693"/>
            <a:ext cx="6261458" cy="584775"/>
          </a:xfrm>
          <a:prstGeom prst="rect">
            <a:avLst/>
          </a:prstGeom>
        </p:spPr>
        <p:txBody>
          <a:bodyPr wrap="none">
            <a:spAutoFit/>
          </a:bodyPr>
          <a:lstStyle/>
          <a:p>
            <a:r>
              <a:rPr lang="en-US" sz="3200" dirty="0">
                <a:latin typeface="Times New Roman" panose="02020603050405020304" pitchFamily="18" charset="0"/>
                <a:cs typeface="Times New Roman" panose="02020603050405020304" pitchFamily="18" charset="0"/>
              </a:rPr>
              <a:t>A list of what you want to be or have</a:t>
            </a:r>
          </a:p>
        </p:txBody>
      </p:sp>
      <p:sp>
        <p:nvSpPr>
          <p:cNvPr id="14" name="Rectangle 13"/>
          <p:cNvSpPr/>
          <p:nvPr/>
        </p:nvSpPr>
        <p:spPr>
          <a:xfrm>
            <a:off x="962659" y="4773750"/>
            <a:ext cx="2903359" cy="646331"/>
          </a:xfrm>
          <a:prstGeom prst="rect">
            <a:avLst/>
          </a:prstGeom>
        </p:spPr>
        <p:txBody>
          <a:bodyPr wrap="none">
            <a:spAutoFit/>
          </a:bodyPr>
          <a:lstStyle/>
          <a:p>
            <a:r>
              <a:rPr lang="en-US" sz="3600" dirty="0" smtClean="0">
                <a:latin typeface="Times New Roman" panose="02020603050405020304" pitchFamily="18" charset="0"/>
                <a:ea typeface="Calibri" panose="020F0502020204030204" pitchFamily="34" charset="0"/>
              </a:rPr>
              <a:t>An action plan</a:t>
            </a:r>
            <a:endParaRPr lang="en-US" sz="3600"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899001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500" fill="hold"/>
                                        <p:tgtEl>
                                          <p:spTgt spid="10"/>
                                        </p:tgtEl>
                                        <p:attrNameLst>
                                          <p:attrName>ppt_w</p:attrName>
                                        </p:attrNameLst>
                                      </p:cBhvr>
                                      <p:tavLst>
                                        <p:tav tm="0">
                                          <p:val>
                                            <p:fltVal val="0"/>
                                          </p:val>
                                        </p:tav>
                                        <p:tav tm="100000">
                                          <p:val>
                                            <p:strVal val="#ppt_w"/>
                                          </p:val>
                                        </p:tav>
                                      </p:tavLst>
                                    </p:anim>
                                    <p:anim calcmode="lin" valueType="num">
                                      <p:cBhvr>
                                        <p:cTn id="14" dur="500" fill="hold"/>
                                        <p:tgtEl>
                                          <p:spTgt spid="10"/>
                                        </p:tgtEl>
                                        <p:attrNameLst>
                                          <p:attrName>ppt_h</p:attrName>
                                        </p:attrNameLst>
                                      </p:cBhvr>
                                      <p:tavLst>
                                        <p:tav tm="0">
                                          <p:val>
                                            <p:fltVal val="0"/>
                                          </p:val>
                                        </p:tav>
                                        <p:tav tm="100000">
                                          <p:val>
                                            <p:strVal val="#ppt_h"/>
                                          </p:val>
                                        </p:tav>
                                      </p:tavLst>
                                    </p:anim>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p:cTn id="26" dur="500" fill="hold"/>
                                        <p:tgtEl>
                                          <p:spTgt spid="14"/>
                                        </p:tgtEl>
                                        <p:attrNameLst>
                                          <p:attrName>ppt_w</p:attrName>
                                        </p:attrNameLst>
                                      </p:cBhvr>
                                      <p:tavLst>
                                        <p:tav tm="0">
                                          <p:val>
                                            <p:fltVal val="0"/>
                                          </p:val>
                                        </p:tav>
                                        <p:tav tm="100000">
                                          <p:val>
                                            <p:strVal val="#ppt_w"/>
                                          </p:val>
                                        </p:tav>
                                      </p:tavLst>
                                    </p:anim>
                                    <p:anim calcmode="lin" valueType="num">
                                      <p:cBhvr>
                                        <p:cTn id="27" dur="500" fill="hold"/>
                                        <p:tgtEl>
                                          <p:spTgt spid="14"/>
                                        </p:tgtEl>
                                        <p:attrNameLst>
                                          <p:attrName>ppt_h</p:attrName>
                                        </p:attrNameLst>
                                      </p:cBhvr>
                                      <p:tavLst>
                                        <p:tav tm="0">
                                          <p:val>
                                            <p:fltVal val="0"/>
                                          </p:val>
                                        </p:tav>
                                        <p:tav tm="100000">
                                          <p:val>
                                            <p:strVal val="#ppt_h"/>
                                          </p:val>
                                        </p:tav>
                                      </p:tavLst>
                                    </p:anim>
                                    <p:animEffect transition="in" filter="fade">
                                      <p:cBhvr>
                                        <p:cTn id="2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p:bldP spid="12" grpId="0"/>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11920" y="95526"/>
            <a:ext cx="3967753" cy="593304"/>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One: Exploring</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601268" y="976417"/>
            <a:ext cx="3627660" cy="593304"/>
          </a:xfrm>
          <a:prstGeom prst="rect">
            <a:avLst/>
          </a:prstGeom>
          <a:solidFill>
            <a:schemeClr val="accent6">
              <a:lumMod val="20000"/>
              <a:lumOff val="80000"/>
            </a:schemeClr>
          </a:solidFill>
          <a:ln>
            <a:solidFill>
              <a:schemeClr val="tx1"/>
            </a:solidFill>
          </a:ln>
        </p:spPr>
        <p:txBody>
          <a:bodyPr wrap="none">
            <a:spAutoFit/>
          </a:bodyPr>
          <a:lstStyle/>
          <a:p>
            <a:pPr>
              <a:lnSpc>
                <a:spcPct val="107000"/>
              </a:lnSpc>
            </a:pPr>
            <a:r>
              <a:rPr lang="en-US" sz="3200" b="1" dirty="0" smtClean="0">
                <a:latin typeface="Times New Roman" panose="02020603050405020304" pitchFamily="18" charset="0"/>
                <a:ea typeface="Calibri" panose="020F0502020204030204" pitchFamily="34" charset="0"/>
                <a:cs typeface="Arial" panose="020B0604020202020204" pitchFamily="34" charset="0"/>
              </a:rPr>
              <a:t>Career-Exploration</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3093160" y="1735790"/>
            <a:ext cx="5205271" cy="530594"/>
          </a:xfrm>
          <a:prstGeom prst="rect">
            <a:avLst/>
          </a:prstGeom>
          <a:solidFill>
            <a:schemeClr val="accent4">
              <a:lumMod val="20000"/>
              <a:lumOff val="80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pPr>
            <a:r>
              <a:rPr lang="en-US" sz="2800" dirty="0">
                <a:latin typeface="Times New Roman" panose="02020603050405020304" pitchFamily="18" charset="0"/>
                <a:ea typeface="Calibri" panose="020F0502020204030204" pitchFamily="34" charset="0"/>
                <a:cs typeface="Arial" panose="020B0604020202020204" pitchFamily="34" charset="0"/>
              </a:rPr>
              <a:t>Career exploration requires you to:</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747859" y="2616681"/>
            <a:ext cx="8848627" cy="405367"/>
          </a:xfrm>
          <a:prstGeom prst="rect">
            <a:avLst/>
          </a:prstGeom>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Research opportunities in your major that correspond with your goals and priorities.</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747859" y="3085594"/>
            <a:ext cx="2552302" cy="405367"/>
          </a:xfrm>
          <a:prstGeom prst="rect">
            <a:avLst/>
          </a:prstGeom>
        </p:spPr>
        <p:txBody>
          <a:bodyPr wrap="non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Do some investigating.</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747859" y="3554507"/>
            <a:ext cx="7849385" cy="734688"/>
          </a:xfrm>
          <a:prstGeom prst="rect">
            <a:avLst/>
          </a:prstGeom>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Interview several people in that line of work and find out what the job involves.</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747859" y="4307397"/>
            <a:ext cx="7550572" cy="734688"/>
          </a:xfrm>
          <a:prstGeom prst="rect">
            <a:avLst/>
          </a:prstGeom>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Ask questions that will help you determine if this career lines up with your goals and priorities.</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747859" y="5160710"/>
            <a:ext cx="5803768" cy="400110"/>
          </a:xfrm>
          <a:prstGeom prst="rect">
            <a:avLst/>
          </a:prstGeom>
        </p:spPr>
        <p:txBody>
          <a:bodyPr wrap="none">
            <a:spAutoFit/>
          </a:bodyPr>
          <a:lstStyle/>
          <a:p>
            <a:r>
              <a:rPr lang="en-US" sz="2000" dirty="0">
                <a:latin typeface="Times New Roman" panose="02020603050405020304" pitchFamily="18" charset="0"/>
                <a:ea typeface="Calibri" panose="020F0502020204030204" pitchFamily="34" charset="0"/>
              </a:rPr>
              <a:t>Try shadowing someone in the field for a week or two.</a:t>
            </a:r>
            <a:endParaRPr lang="en-US" sz="2000" dirty="0"/>
          </a:p>
        </p:txBody>
      </p:sp>
      <p:sp>
        <p:nvSpPr>
          <p:cNvPr id="14" name="Rectangle 13"/>
          <p:cNvSpPr/>
          <p:nvPr/>
        </p:nvSpPr>
        <p:spPr>
          <a:xfrm>
            <a:off x="747859" y="5763683"/>
            <a:ext cx="6096000" cy="734688"/>
          </a:xfrm>
          <a:prstGeom prst="rect">
            <a:avLst/>
          </a:prstGeom>
        </p:spPr>
        <p:txBody>
          <a:bodyPr>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Seek an internship that will allow you to develop a clearer understanding of this career choice.</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1059323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1000" fill="hold"/>
                                        <p:tgtEl>
                                          <p:spTgt spid="9"/>
                                        </p:tgtEl>
                                        <p:attrNameLst>
                                          <p:attrName>ppt_w</p:attrName>
                                        </p:attrNameLst>
                                      </p:cBhvr>
                                      <p:tavLst>
                                        <p:tav tm="0">
                                          <p:val>
                                            <p:fltVal val="0"/>
                                          </p:val>
                                        </p:tav>
                                        <p:tav tm="100000">
                                          <p:val>
                                            <p:strVal val="#ppt_w"/>
                                          </p:val>
                                        </p:tav>
                                      </p:tavLst>
                                    </p:anim>
                                    <p:anim calcmode="lin" valueType="num">
                                      <p:cBhvr>
                                        <p:cTn id="14" dur="1000" fill="hold"/>
                                        <p:tgtEl>
                                          <p:spTgt spid="9"/>
                                        </p:tgtEl>
                                        <p:attrNameLst>
                                          <p:attrName>ppt_h</p:attrName>
                                        </p:attrNameLst>
                                      </p:cBhvr>
                                      <p:tavLst>
                                        <p:tav tm="0">
                                          <p:val>
                                            <p:fltVal val="0"/>
                                          </p:val>
                                        </p:tav>
                                        <p:tav tm="100000">
                                          <p:val>
                                            <p:strVal val="#ppt_h"/>
                                          </p:val>
                                        </p:tav>
                                      </p:tavLst>
                                    </p:anim>
                                    <p:anim calcmode="lin" valueType="num">
                                      <p:cBhvr>
                                        <p:cTn id="15" dur="1000" fill="hold"/>
                                        <p:tgtEl>
                                          <p:spTgt spid="9"/>
                                        </p:tgtEl>
                                        <p:attrNameLst>
                                          <p:attrName>style.rotation</p:attrName>
                                        </p:attrNameLst>
                                      </p:cBhvr>
                                      <p:tavLst>
                                        <p:tav tm="0">
                                          <p:val>
                                            <p:fltVal val="90"/>
                                          </p:val>
                                        </p:tav>
                                        <p:tav tm="100000">
                                          <p:val>
                                            <p:fltVal val="0"/>
                                          </p:val>
                                        </p:tav>
                                      </p:tavLst>
                                    </p:anim>
                                    <p:animEffect transition="in" filter="fade">
                                      <p:cBhvr>
                                        <p:cTn id="16" dur="10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ppt_x"/>
                                          </p:val>
                                        </p:tav>
                                        <p:tav tm="100000">
                                          <p:val>
                                            <p:strVal val="#ppt_x"/>
                                          </p:val>
                                        </p:tav>
                                      </p:tavLst>
                                    </p:anim>
                                    <p:anim calcmode="lin" valueType="num">
                                      <p:cBhvr additive="base">
                                        <p:cTn id="2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arn(inVertic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arn(inVertic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arn(inVertic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barn(inVertical)">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barn(inVertical)">
                                      <p:cBhvr>
                                        <p:cTn id="47" dur="500"/>
                                        <p:tgtEl>
                                          <p:spTgt spid="13"/>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grpId="0" nodeType="click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barn(inVertical)">
                                      <p:cBhvr>
                                        <p:cTn id="5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4" grpId="0" animBg="1"/>
      <p:bldP spid="7" grpId="0"/>
      <p:bldP spid="10" grpId="0"/>
      <p:bldP spid="11" grpId="0"/>
      <p:bldP spid="12" grpId="0"/>
      <p:bldP spid="13" grpId="0"/>
      <p:bldP spid="1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49868" y="1924326"/>
            <a:ext cx="4231158" cy="1031564"/>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pPr>
            <a:r>
              <a:rPr lang="en-US" sz="6000" b="1" dirty="0" smtClean="0">
                <a:latin typeface="Times New Roman" panose="02020603050405020304" pitchFamily="18" charset="0"/>
                <a:ea typeface="Calibri" panose="020F0502020204030204" pitchFamily="34" charset="0"/>
                <a:cs typeface="Arial" panose="020B0604020202020204" pitchFamily="34" charset="0"/>
              </a:rPr>
              <a:t>Researching</a:t>
            </a:r>
            <a:endParaRPr lang="en-US" sz="4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4055801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11920" y="95526"/>
            <a:ext cx="4380879" cy="619272"/>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Two: </a:t>
            </a:r>
            <a:r>
              <a:rPr lang="en-US" sz="3200" b="1" dirty="0" smtClean="0">
                <a:latin typeface="Times New Roman" panose="02020603050405020304" pitchFamily="18" charset="0"/>
                <a:ea typeface="Calibri" panose="020F0502020204030204" pitchFamily="34" charset="0"/>
                <a:cs typeface="Arial" panose="020B0604020202020204" pitchFamily="34" charset="0"/>
              </a:rPr>
              <a:t>Researching</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2199587" y="1192193"/>
            <a:ext cx="6096000" cy="1569660"/>
          </a:xfrm>
          <a:prstGeom prst="rect">
            <a:avLst/>
          </a:prstGeom>
        </p:spPr>
        <p:txBody>
          <a:bodyPr>
            <a:spAutoFit/>
          </a:bodyPr>
          <a:lstStyle/>
          <a:p>
            <a:r>
              <a:rPr lang="en-US" sz="3200" dirty="0">
                <a:latin typeface="Times New Roman" panose="02020603050405020304" pitchFamily="18" charset="0"/>
                <a:ea typeface="Calibri" panose="020F0502020204030204" pitchFamily="34" charset="0"/>
              </a:rPr>
              <a:t>The researching stage of the job-seeking process comprises two components: </a:t>
            </a:r>
            <a:endParaRPr lang="en-US" sz="3200" dirty="0"/>
          </a:p>
        </p:txBody>
      </p:sp>
      <p:cxnSp>
        <p:nvCxnSpPr>
          <p:cNvPr id="4" name="Straight Arrow Connector 3"/>
          <p:cNvCxnSpPr/>
          <p:nvPr/>
        </p:nvCxnSpPr>
        <p:spPr>
          <a:xfrm flipH="1">
            <a:off x="1894788" y="2761852"/>
            <a:ext cx="1960775" cy="1176779"/>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5" name="Straight Arrow Connector 4"/>
          <p:cNvCxnSpPr/>
          <p:nvPr/>
        </p:nvCxnSpPr>
        <p:spPr>
          <a:xfrm>
            <a:off x="3855563" y="2761853"/>
            <a:ext cx="1753386" cy="1176779"/>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sp>
        <p:nvSpPr>
          <p:cNvPr id="6" name="Rectangle 5"/>
          <p:cNvSpPr/>
          <p:nvPr/>
        </p:nvSpPr>
        <p:spPr>
          <a:xfrm>
            <a:off x="587128" y="4082891"/>
            <a:ext cx="2615320" cy="1014380"/>
          </a:xfrm>
          <a:prstGeom prst="rect">
            <a:avLst/>
          </a:prstGeom>
          <a:solidFill>
            <a:schemeClr val="accent4">
              <a:lumMod val="20000"/>
              <a:lumOff val="80000"/>
            </a:schemeClr>
          </a:solidFill>
          <a:ln>
            <a:solidFill>
              <a:schemeClr val="tx1"/>
            </a:solidFill>
          </a:ln>
        </p:spPr>
        <p:txBody>
          <a:bodyPr wrap="squar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Researching openings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3855563" y="4082891"/>
            <a:ext cx="3297438" cy="1014380"/>
          </a:xfrm>
          <a:prstGeom prst="rect">
            <a:avLst/>
          </a:prstGeom>
          <a:solidFill>
            <a:schemeClr val="accent6">
              <a:lumMod val="20000"/>
              <a:lumOff val="80000"/>
            </a:schemeClr>
          </a:solidFill>
          <a:ln>
            <a:solidFill>
              <a:schemeClr val="tx1"/>
            </a:solidFill>
          </a:ln>
        </p:spPr>
        <p:txBody>
          <a:bodyPr wrap="squar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Researching potential employers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1352496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000" fill="hold"/>
                                        <p:tgtEl>
                                          <p:spTgt spid="6"/>
                                        </p:tgtEl>
                                        <p:attrNameLst>
                                          <p:attrName>ppt_w</p:attrName>
                                        </p:attrNameLst>
                                      </p:cBhvr>
                                      <p:tavLst>
                                        <p:tav tm="0">
                                          <p:val>
                                            <p:fltVal val="0"/>
                                          </p:val>
                                        </p:tav>
                                        <p:tav tm="100000">
                                          <p:val>
                                            <p:strVal val="#ppt_w"/>
                                          </p:val>
                                        </p:tav>
                                      </p:tavLst>
                                    </p:anim>
                                    <p:anim calcmode="lin" valueType="num">
                                      <p:cBhvr>
                                        <p:cTn id="20" dur="1000" fill="hold"/>
                                        <p:tgtEl>
                                          <p:spTgt spid="6"/>
                                        </p:tgtEl>
                                        <p:attrNameLst>
                                          <p:attrName>ppt_h</p:attrName>
                                        </p:attrNameLst>
                                      </p:cBhvr>
                                      <p:tavLst>
                                        <p:tav tm="0">
                                          <p:val>
                                            <p:fltVal val="0"/>
                                          </p:val>
                                        </p:tav>
                                        <p:tav tm="100000">
                                          <p:val>
                                            <p:strVal val="#ppt_h"/>
                                          </p:val>
                                        </p:tav>
                                      </p:tavLst>
                                    </p:anim>
                                    <p:anim calcmode="lin" valueType="num">
                                      <p:cBhvr>
                                        <p:cTn id="21" dur="1000" fill="hold"/>
                                        <p:tgtEl>
                                          <p:spTgt spid="6"/>
                                        </p:tgtEl>
                                        <p:attrNameLst>
                                          <p:attrName>style.rotation</p:attrName>
                                        </p:attrNameLst>
                                      </p:cBhvr>
                                      <p:tavLst>
                                        <p:tav tm="0">
                                          <p:val>
                                            <p:fltVal val="90"/>
                                          </p:val>
                                        </p:tav>
                                        <p:tav tm="100000">
                                          <p:val>
                                            <p:fltVal val="0"/>
                                          </p:val>
                                        </p:tav>
                                      </p:tavLst>
                                    </p:anim>
                                    <p:animEffect transition="in" filter="fade">
                                      <p:cBhvr>
                                        <p:cTn id="22" dur="1000"/>
                                        <p:tgtEl>
                                          <p:spTgt spid="6"/>
                                        </p:tgtEl>
                                      </p:cBhvr>
                                    </p:animEffect>
                                  </p:childTnLst>
                                </p:cTn>
                              </p:par>
                              <p:par>
                                <p:cTn id="23" presetID="31"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1000" fill="hold"/>
                                        <p:tgtEl>
                                          <p:spTgt spid="4"/>
                                        </p:tgtEl>
                                        <p:attrNameLst>
                                          <p:attrName>ppt_w</p:attrName>
                                        </p:attrNameLst>
                                      </p:cBhvr>
                                      <p:tavLst>
                                        <p:tav tm="0">
                                          <p:val>
                                            <p:fltVal val="0"/>
                                          </p:val>
                                        </p:tav>
                                        <p:tav tm="100000">
                                          <p:val>
                                            <p:strVal val="#ppt_w"/>
                                          </p:val>
                                        </p:tav>
                                      </p:tavLst>
                                    </p:anim>
                                    <p:anim calcmode="lin" valueType="num">
                                      <p:cBhvr>
                                        <p:cTn id="26" dur="1000" fill="hold"/>
                                        <p:tgtEl>
                                          <p:spTgt spid="4"/>
                                        </p:tgtEl>
                                        <p:attrNameLst>
                                          <p:attrName>ppt_h</p:attrName>
                                        </p:attrNameLst>
                                      </p:cBhvr>
                                      <p:tavLst>
                                        <p:tav tm="0">
                                          <p:val>
                                            <p:fltVal val="0"/>
                                          </p:val>
                                        </p:tav>
                                        <p:tav tm="100000">
                                          <p:val>
                                            <p:strVal val="#ppt_h"/>
                                          </p:val>
                                        </p:tav>
                                      </p:tavLst>
                                    </p:anim>
                                    <p:anim calcmode="lin" valueType="num">
                                      <p:cBhvr>
                                        <p:cTn id="27" dur="1000" fill="hold"/>
                                        <p:tgtEl>
                                          <p:spTgt spid="4"/>
                                        </p:tgtEl>
                                        <p:attrNameLst>
                                          <p:attrName>style.rotation</p:attrName>
                                        </p:attrNameLst>
                                      </p:cBhvr>
                                      <p:tavLst>
                                        <p:tav tm="0">
                                          <p:val>
                                            <p:fltVal val="90"/>
                                          </p:val>
                                        </p:tav>
                                        <p:tav tm="100000">
                                          <p:val>
                                            <p:fltVal val="0"/>
                                          </p:val>
                                        </p:tav>
                                      </p:tavLst>
                                    </p:anim>
                                    <p:animEffect transition="in" filter="fade">
                                      <p:cBhvr>
                                        <p:cTn id="28" dur="1000"/>
                                        <p:tgtEl>
                                          <p:spTgt spid="4"/>
                                        </p:tgtEl>
                                      </p:cBhvr>
                                    </p:animEffect>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1000" fill="hold"/>
                                        <p:tgtEl>
                                          <p:spTgt spid="7"/>
                                        </p:tgtEl>
                                        <p:attrNameLst>
                                          <p:attrName>ppt_w</p:attrName>
                                        </p:attrNameLst>
                                      </p:cBhvr>
                                      <p:tavLst>
                                        <p:tav tm="0">
                                          <p:val>
                                            <p:fltVal val="0"/>
                                          </p:val>
                                        </p:tav>
                                        <p:tav tm="100000">
                                          <p:val>
                                            <p:strVal val="#ppt_w"/>
                                          </p:val>
                                        </p:tav>
                                      </p:tavLst>
                                    </p:anim>
                                    <p:anim calcmode="lin" valueType="num">
                                      <p:cBhvr>
                                        <p:cTn id="34" dur="1000" fill="hold"/>
                                        <p:tgtEl>
                                          <p:spTgt spid="7"/>
                                        </p:tgtEl>
                                        <p:attrNameLst>
                                          <p:attrName>ppt_h</p:attrName>
                                        </p:attrNameLst>
                                      </p:cBhvr>
                                      <p:tavLst>
                                        <p:tav tm="0">
                                          <p:val>
                                            <p:fltVal val="0"/>
                                          </p:val>
                                        </p:tav>
                                        <p:tav tm="100000">
                                          <p:val>
                                            <p:strVal val="#ppt_h"/>
                                          </p:val>
                                        </p:tav>
                                      </p:tavLst>
                                    </p:anim>
                                    <p:anim calcmode="lin" valueType="num">
                                      <p:cBhvr>
                                        <p:cTn id="35" dur="1000" fill="hold"/>
                                        <p:tgtEl>
                                          <p:spTgt spid="7"/>
                                        </p:tgtEl>
                                        <p:attrNameLst>
                                          <p:attrName>style.rotation</p:attrName>
                                        </p:attrNameLst>
                                      </p:cBhvr>
                                      <p:tavLst>
                                        <p:tav tm="0">
                                          <p:val>
                                            <p:fltVal val="90"/>
                                          </p:val>
                                        </p:tav>
                                        <p:tav tm="100000">
                                          <p:val>
                                            <p:fltVal val="0"/>
                                          </p:val>
                                        </p:tav>
                                      </p:tavLst>
                                    </p:anim>
                                    <p:animEffect transition="in" filter="fade">
                                      <p:cBhvr>
                                        <p:cTn id="36" dur="1000"/>
                                        <p:tgtEl>
                                          <p:spTgt spid="7"/>
                                        </p:tgtEl>
                                      </p:cBhvr>
                                    </p:animEffect>
                                  </p:childTnLst>
                                </p:cTn>
                              </p:par>
                              <p:par>
                                <p:cTn id="37" presetID="31" presetClass="entr" presetSubtype="0"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p:cTn id="39" dur="1000" fill="hold"/>
                                        <p:tgtEl>
                                          <p:spTgt spid="5"/>
                                        </p:tgtEl>
                                        <p:attrNameLst>
                                          <p:attrName>ppt_w</p:attrName>
                                        </p:attrNameLst>
                                      </p:cBhvr>
                                      <p:tavLst>
                                        <p:tav tm="0">
                                          <p:val>
                                            <p:fltVal val="0"/>
                                          </p:val>
                                        </p:tav>
                                        <p:tav tm="100000">
                                          <p:val>
                                            <p:strVal val="#ppt_w"/>
                                          </p:val>
                                        </p:tav>
                                      </p:tavLst>
                                    </p:anim>
                                    <p:anim calcmode="lin" valueType="num">
                                      <p:cBhvr>
                                        <p:cTn id="40" dur="1000" fill="hold"/>
                                        <p:tgtEl>
                                          <p:spTgt spid="5"/>
                                        </p:tgtEl>
                                        <p:attrNameLst>
                                          <p:attrName>ppt_h</p:attrName>
                                        </p:attrNameLst>
                                      </p:cBhvr>
                                      <p:tavLst>
                                        <p:tav tm="0">
                                          <p:val>
                                            <p:fltVal val="0"/>
                                          </p:val>
                                        </p:tav>
                                        <p:tav tm="100000">
                                          <p:val>
                                            <p:strVal val="#ppt_h"/>
                                          </p:val>
                                        </p:tav>
                                      </p:tavLst>
                                    </p:anim>
                                    <p:anim calcmode="lin" valueType="num">
                                      <p:cBhvr>
                                        <p:cTn id="41" dur="1000" fill="hold"/>
                                        <p:tgtEl>
                                          <p:spTgt spid="5"/>
                                        </p:tgtEl>
                                        <p:attrNameLst>
                                          <p:attrName>style.rotation</p:attrName>
                                        </p:attrNameLst>
                                      </p:cBhvr>
                                      <p:tavLst>
                                        <p:tav tm="0">
                                          <p:val>
                                            <p:fltVal val="90"/>
                                          </p:val>
                                        </p:tav>
                                        <p:tav tm="100000">
                                          <p:val>
                                            <p:fltVal val="0"/>
                                          </p:val>
                                        </p:tav>
                                      </p:tavLst>
                                    </p:anim>
                                    <p:animEffect transition="in" filter="fade">
                                      <p:cBhvr>
                                        <p:cTn id="4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11920" y="95526"/>
            <a:ext cx="4483471" cy="619272"/>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Two: </a:t>
            </a:r>
            <a:r>
              <a:rPr lang="en-US" sz="3200" b="1" dirty="0" smtClean="0">
                <a:latin typeface="Times New Roman" panose="02020603050405020304" pitchFamily="18" charset="0"/>
                <a:ea typeface="Calibri" panose="020F0502020204030204" pitchFamily="34" charset="0"/>
                <a:cs typeface="Arial" panose="020B0604020202020204" pitchFamily="34" charset="0"/>
              </a:rPr>
              <a:t>Researching</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662541" y="1215244"/>
            <a:ext cx="3673788" cy="553357"/>
          </a:xfrm>
          <a:prstGeom prst="rect">
            <a:avLst/>
          </a:prstGeom>
          <a:solidFill>
            <a:schemeClr val="accent4">
              <a:lumMod val="20000"/>
              <a:lumOff val="80000"/>
            </a:schemeClr>
          </a:solidFill>
          <a:ln>
            <a:solidFill>
              <a:schemeClr val="tx1"/>
            </a:solidFill>
          </a:ln>
        </p:spPr>
        <p:txBody>
          <a:bodyPr wrap="squar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Researching openings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662541" y="2058935"/>
            <a:ext cx="7180559" cy="882678"/>
          </a:xfrm>
          <a:prstGeom prst="rect">
            <a:avLst/>
          </a:prstGeom>
        </p:spPr>
        <p:txBody>
          <a:bodyPr wrap="squar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Did you face disappointment when your dream job requires 5 years of experience that you do not have?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662541" y="3522280"/>
            <a:ext cx="6576767" cy="1258421"/>
          </a:xfrm>
          <a:prstGeom prst="rect">
            <a:avLst/>
          </a:prstGeom>
        </p:spPr>
        <p:txBody>
          <a:bodyPr wrap="squar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So become aware of the steps or experiences you will need to get to your dream job, and begin working your way up the ladder.</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4293180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11920" y="95526"/>
            <a:ext cx="4483471" cy="619272"/>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Two: </a:t>
            </a:r>
            <a:r>
              <a:rPr lang="en-US" sz="3200" b="1" dirty="0" smtClean="0">
                <a:latin typeface="Times New Roman" panose="02020603050405020304" pitchFamily="18" charset="0"/>
                <a:ea typeface="Calibri" panose="020F0502020204030204" pitchFamily="34" charset="0"/>
                <a:cs typeface="Arial" panose="020B0604020202020204" pitchFamily="34" charset="0"/>
              </a:rPr>
              <a:t>Researching</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662542" y="924911"/>
            <a:ext cx="3673788" cy="553357"/>
          </a:xfrm>
          <a:prstGeom prst="rect">
            <a:avLst/>
          </a:prstGeom>
          <a:solidFill>
            <a:schemeClr val="accent4">
              <a:lumMod val="20000"/>
              <a:lumOff val="80000"/>
            </a:schemeClr>
          </a:solidFill>
          <a:ln>
            <a:solidFill>
              <a:schemeClr val="tx1"/>
            </a:solidFill>
          </a:ln>
        </p:spPr>
        <p:txBody>
          <a:bodyPr wrap="squar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Researching openings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964163" y="1584961"/>
            <a:ext cx="7144200" cy="468077"/>
          </a:xfrm>
          <a:prstGeom prst="rect">
            <a:avLst/>
          </a:prstGeom>
          <a:solidFill>
            <a:schemeClr val="accent6">
              <a:lumMod val="20000"/>
              <a:lumOff val="80000"/>
            </a:schemeClr>
          </a:solidFill>
          <a:ln>
            <a:solidFill>
              <a:schemeClr val="tx1"/>
            </a:solidFill>
          </a:ln>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Mistakes you might make when researching for a job</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501834" y="2374399"/>
            <a:ext cx="4697696" cy="405367"/>
          </a:xfrm>
          <a:prstGeom prst="rect">
            <a:avLst/>
          </a:prstGeom>
          <a:solidFill>
            <a:schemeClr val="accent3">
              <a:lumMod val="20000"/>
              <a:lumOff val="80000"/>
            </a:schemeClr>
          </a:solidFill>
          <a:ln>
            <a:solidFill>
              <a:schemeClr val="tx1"/>
            </a:solidFill>
          </a:ln>
        </p:spPr>
        <p:txBody>
          <a:bodyPr wrap="none">
            <a:spAutoFit/>
          </a:bodyPr>
          <a:lstStyle/>
          <a:p>
            <a:pPr>
              <a:lnSpc>
                <a:spcPct val="107000"/>
              </a:lnSpc>
              <a:spcAft>
                <a:spcPts val="800"/>
              </a:spcAft>
            </a:pPr>
            <a:r>
              <a:rPr lang="en-US" sz="20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Not Utilizing Career Guidance Resources</a:t>
            </a:r>
            <a:endParaRPr lang="en-US"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379286" y="3290949"/>
            <a:ext cx="6711885" cy="2048766"/>
          </a:xfrm>
          <a:prstGeom prst="rect">
            <a:avLst/>
          </a:prstGeom>
        </p:spPr>
        <p:txBody>
          <a:bodyPr wrap="squar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Most colleges have career guidance offices with beneficial resources for the students. It is advisable that you seek help from such offices because they have dedicated professionals who are ready to guide you through your career challenges.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762007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11920" y="95526"/>
            <a:ext cx="4483471" cy="619272"/>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Two: </a:t>
            </a:r>
            <a:r>
              <a:rPr lang="en-US" sz="3200" b="1" dirty="0" smtClean="0">
                <a:latin typeface="Times New Roman" panose="02020603050405020304" pitchFamily="18" charset="0"/>
                <a:ea typeface="Calibri" panose="020F0502020204030204" pitchFamily="34" charset="0"/>
                <a:cs typeface="Arial" panose="020B0604020202020204" pitchFamily="34" charset="0"/>
              </a:rPr>
              <a:t>Researching</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662542" y="924911"/>
            <a:ext cx="3673788" cy="553357"/>
          </a:xfrm>
          <a:prstGeom prst="rect">
            <a:avLst/>
          </a:prstGeom>
          <a:solidFill>
            <a:schemeClr val="accent4">
              <a:lumMod val="20000"/>
              <a:lumOff val="80000"/>
            </a:schemeClr>
          </a:solidFill>
          <a:ln>
            <a:solidFill>
              <a:schemeClr val="tx1"/>
            </a:solidFill>
          </a:ln>
        </p:spPr>
        <p:txBody>
          <a:bodyPr wrap="squar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Researching openings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964163" y="1584961"/>
            <a:ext cx="7144200" cy="468077"/>
          </a:xfrm>
          <a:prstGeom prst="rect">
            <a:avLst/>
          </a:prstGeom>
          <a:solidFill>
            <a:schemeClr val="accent6">
              <a:lumMod val="20000"/>
              <a:lumOff val="80000"/>
            </a:schemeClr>
          </a:solidFill>
          <a:ln>
            <a:solidFill>
              <a:schemeClr val="tx1"/>
            </a:solidFill>
          </a:ln>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Mistakes you might make when researching for a job</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501834" y="2327976"/>
            <a:ext cx="3716274" cy="421654"/>
          </a:xfrm>
          <a:prstGeom prst="rect">
            <a:avLst/>
          </a:prstGeom>
          <a:solidFill>
            <a:schemeClr val="accent3">
              <a:lumMod val="20000"/>
              <a:lumOff val="80000"/>
            </a:schemeClr>
          </a:solidFill>
          <a:ln>
            <a:solidFill>
              <a:schemeClr val="tx1"/>
            </a:solidFill>
          </a:ln>
        </p:spPr>
        <p:txBody>
          <a:bodyPr wrap="none">
            <a:spAutoFit/>
          </a:bodyPr>
          <a:lstStyle/>
          <a:p>
            <a:pPr>
              <a:lnSpc>
                <a:spcPct val="107000"/>
              </a:lnSpc>
              <a:spcAft>
                <a:spcPts val="800"/>
              </a:spcAft>
            </a:pPr>
            <a:r>
              <a:rPr lang="en-US" sz="20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Not </a:t>
            </a:r>
            <a:r>
              <a:rPr lang="en-US" sz="20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searching in the right places</a:t>
            </a:r>
            <a:endParaRPr lang="en-US"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495677" y="3024568"/>
            <a:ext cx="8261824" cy="1200329"/>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Most graduates research for jobs in the yellow websites (non-real websites) because they have a lack experiences in searching right and well.</a:t>
            </a:r>
          </a:p>
        </p:txBody>
      </p:sp>
      <p:sp>
        <p:nvSpPr>
          <p:cNvPr id="7" name="Rectangle 6"/>
          <p:cNvSpPr/>
          <p:nvPr/>
        </p:nvSpPr>
        <p:spPr>
          <a:xfrm>
            <a:off x="504952" y="4385124"/>
            <a:ext cx="3206968" cy="374077"/>
          </a:xfrm>
          <a:prstGeom prst="rect">
            <a:avLst/>
          </a:prstGeom>
          <a:solidFill>
            <a:schemeClr val="accent4">
              <a:lumMod val="20000"/>
              <a:lumOff val="80000"/>
            </a:schemeClr>
          </a:solidFill>
        </p:spPr>
        <p:txBody>
          <a:bodyPr wrap="none">
            <a:spAutoFit/>
          </a:bodyPr>
          <a:lstStyle/>
          <a:p>
            <a:pPr>
              <a:lnSpc>
                <a:spcPct val="107000"/>
              </a:lnSpc>
              <a:spcAft>
                <a:spcPts val="800"/>
              </a:spcAft>
            </a:pPr>
            <a:r>
              <a:rPr lang="en-US" b="1" u="sng"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So, Begin by asking help from:</a:t>
            </a:r>
            <a:endParaRPr lang="en-US" sz="1400" b="1" u="sng"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504952" y="4919428"/>
            <a:ext cx="6096000" cy="734688"/>
          </a:xfrm>
          <a:prstGeom prst="rect">
            <a:avLst/>
          </a:prstGeom>
        </p:spPr>
        <p:txBody>
          <a:bodyPr>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Career planning centers or career services, career placements, career development, or career consulting.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594268" y="5836450"/>
            <a:ext cx="1058303" cy="405367"/>
          </a:xfrm>
          <a:prstGeom prst="rect">
            <a:avLst/>
          </a:prstGeom>
        </p:spPr>
        <p:txBody>
          <a:bodyPr wrap="non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Job fairs</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1889877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8">
                                            <p:txEl>
                                              <p:pRg st="0" end="0"/>
                                            </p:txEl>
                                          </p:spTgt>
                                        </p:tgtEl>
                                        <p:attrNameLst>
                                          <p:attrName>style.visibility</p:attrName>
                                        </p:attrNameLst>
                                      </p:cBhvr>
                                      <p:to>
                                        <p:strVal val="visible"/>
                                      </p:to>
                                    </p:set>
                                    <p:animEffect transition="in" filter="barn(inVertical)">
                                      <p:cBhvr>
                                        <p:cTn id="24" dur="500"/>
                                        <p:tgtEl>
                                          <p:spTgt spid="8">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9">
                                            <p:txEl>
                                              <p:pRg st="0" end="0"/>
                                            </p:txEl>
                                          </p:spTgt>
                                        </p:tgtEl>
                                        <p:attrNameLst>
                                          <p:attrName>style.visibility</p:attrName>
                                        </p:attrNameLst>
                                      </p:cBhvr>
                                      <p:to>
                                        <p:strVal val="visible"/>
                                      </p:to>
                                    </p:set>
                                    <p:animEffect transition="in" filter="barn(inVertical)">
                                      <p:cBhvr>
                                        <p:cTn id="29"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11920" y="95526"/>
            <a:ext cx="4483471" cy="619272"/>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Two: </a:t>
            </a:r>
            <a:r>
              <a:rPr lang="en-US" sz="3200" b="1" dirty="0" smtClean="0">
                <a:latin typeface="Times New Roman" panose="02020603050405020304" pitchFamily="18" charset="0"/>
                <a:ea typeface="Calibri" panose="020F0502020204030204" pitchFamily="34" charset="0"/>
                <a:cs typeface="Arial" panose="020B0604020202020204" pitchFamily="34" charset="0"/>
              </a:rPr>
              <a:t>Researching</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662542" y="924911"/>
            <a:ext cx="3673788" cy="553357"/>
          </a:xfrm>
          <a:prstGeom prst="rect">
            <a:avLst/>
          </a:prstGeom>
          <a:solidFill>
            <a:schemeClr val="accent4">
              <a:lumMod val="20000"/>
              <a:lumOff val="80000"/>
            </a:schemeClr>
          </a:solidFill>
          <a:ln>
            <a:solidFill>
              <a:schemeClr val="tx1"/>
            </a:solidFill>
          </a:ln>
        </p:spPr>
        <p:txBody>
          <a:bodyPr wrap="squar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Researching openings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964163" y="1584961"/>
            <a:ext cx="7144200" cy="468077"/>
          </a:xfrm>
          <a:prstGeom prst="rect">
            <a:avLst/>
          </a:prstGeom>
          <a:solidFill>
            <a:schemeClr val="accent6">
              <a:lumMod val="20000"/>
              <a:lumOff val="80000"/>
            </a:schemeClr>
          </a:solidFill>
          <a:ln>
            <a:solidFill>
              <a:schemeClr val="tx1"/>
            </a:solidFill>
          </a:ln>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Mistakes you might make when researching for a job</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594268" y="2187360"/>
            <a:ext cx="3539943" cy="405367"/>
          </a:xfrm>
          <a:prstGeom prst="rect">
            <a:avLst/>
          </a:prstGeom>
          <a:solidFill>
            <a:schemeClr val="accent3">
              <a:lumMod val="20000"/>
              <a:lumOff val="80000"/>
            </a:schemeClr>
          </a:solidFill>
        </p:spPr>
        <p:txBody>
          <a:bodyPr wrap="none">
            <a:spAutoFit/>
          </a:bodyPr>
          <a:lstStyle/>
          <a:p>
            <a:pPr>
              <a:lnSpc>
                <a:spcPct val="107000"/>
              </a:lnSpc>
              <a:spcAft>
                <a:spcPts val="800"/>
              </a:spcAft>
            </a:pPr>
            <a:r>
              <a:rPr lang="en-US" sz="2000" b="1" u="sng"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So, Begin by asking help from:</a:t>
            </a:r>
            <a:endParaRPr lang="en-US" sz="1600"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549924" y="2600089"/>
            <a:ext cx="5155579" cy="405367"/>
          </a:xfrm>
          <a:prstGeom prst="rect">
            <a:avLst/>
          </a:prstGeom>
        </p:spPr>
        <p:txBody>
          <a:bodyPr wrap="non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The classified/help-wanted ads in the newspaper</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49924" y="2977013"/>
            <a:ext cx="8895734" cy="421654"/>
          </a:xfrm>
          <a:prstGeom prst="rect">
            <a:avLst/>
          </a:prstGeom>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The Internet has become an excellent tool for locating employment opportunities.</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560657" y="3574781"/>
            <a:ext cx="6688049" cy="405367"/>
          </a:xfrm>
          <a:prstGeom prst="rect">
            <a:avLst/>
          </a:prstGeom>
        </p:spPr>
        <p:txBody>
          <a:bodyPr wrap="non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Multiple websites are dedicated to matching employees to jobs.</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549924" y="4099300"/>
            <a:ext cx="7444005" cy="734688"/>
          </a:xfrm>
          <a:prstGeom prst="rect">
            <a:avLst/>
          </a:prstGeom>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Word of mouth. Tell everyone you know that you are job searching, making certain to be specific about the kind of job you are looking for.</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4" name="Rectangle 13"/>
          <p:cNvSpPr/>
          <p:nvPr/>
        </p:nvSpPr>
        <p:spPr>
          <a:xfrm>
            <a:off x="549924" y="5009091"/>
            <a:ext cx="7208336" cy="1722651"/>
          </a:xfrm>
          <a:prstGeom prst="rect">
            <a:avLst/>
          </a:prstGeom>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Professional associations. Almost every industry has a professional association that sponsors meetings and conferences. Joining the local, regional, or even national chapter of a professional association will greatly enhance your ability to network with other professionals who may be looking to hire.</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5" name="Picture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243757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barn(inVertical)">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barn(inVertical)">
                                      <p:cBhvr>
                                        <p:cTn id="20" dur="5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arn(inVertical)">
                                      <p:cBhvr>
                                        <p:cTn id="25" dur="500"/>
                                        <p:tgtEl>
                                          <p:spTgt spid="12"/>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barn(inVertical)">
                                      <p:cBhvr>
                                        <p:cTn id="30" dur="500"/>
                                        <p:tgtEl>
                                          <p:spTgt spid="13"/>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barn(inVertical)">
                                      <p:cBhvr>
                                        <p:cTn id="3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p:bldP spid="11" grpId="0"/>
      <p:bldP spid="12" grpId="0"/>
      <p:bldP spid="13" grpId="0"/>
      <p:bldP spid="1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11920" y="95526"/>
            <a:ext cx="4483471" cy="619272"/>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Two: </a:t>
            </a:r>
            <a:r>
              <a:rPr lang="en-US" sz="3200" b="1" dirty="0" smtClean="0">
                <a:latin typeface="Times New Roman" panose="02020603050405020304" pitchFamily="18" charset="0"/>
                <a:ea typeface="Calibri" panose="020F0502020204030204" pitchFamily="34" charset="0"/>
                <a:cs typeface="Arial" panose="020B0604020202020204" pitchFamily="34" charset="0"/>
              </a:rPr>
              <a:t>Researching</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662542" y="924911"/>
            <a:ext cx="3673788" cy="553357"/>
          </a:xfrm>
          <a:prstGeom prst="rect">
            <a:avLst/>
          </a:prstGeom>
          <a:solidFill>
            <a:schemeClr val="accent4">
              <a:lumMod val="20000"/>
              <a:lumOff val="80000"/>
            </a:schemeClr>
          </a:solidFill>
          <a:ln>
            <a:solidFill>
              <a:schemeClr val="tx1"/>
            </a:solidFill>
          </a:ln>
        </p:spPr>
        <p:txBody>
          <a:bodyPr wrap="squar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Researching openings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964163" y="1584961"/>
            <a:ext cx="7144200" cy="468077"/>
          </a:xfrm>
          <a:prstGeom prst="rect">
            <a:avLst/>
          </a:prstGeom>
          <a:solidFill>
            <a:schemeClr val="accent6">
              <a:lumMod val="20000"/>
              <a:lumOff val="80000"/>
            </a:schemeClr>
          </a:solidFill>
          <a:ln>
            <a:solidFill>
              <a:schemeClr val="tx1"/>
            </a:solidFill>
          </a:ln>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Mistakes you might make when researching for a job</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501834" y="2327976"/>
            <a:ext cx="4156907" cy="421654"/>
          </a:xfrm>
          <a:prstGeom prst="rect">
            <a:avLst/>
          </a:prstGeom>
          <a:solidFill>
            <a:schemeClr val="tx2">
              <a:lumMod val="20000"/>
              <a:lumOff val="80000"/>
            </a:schemeClr>
          </a:solidFill>
          <a:ln>
            <a:solidFill>
              <a:schemeClr val="tx1"/>
            </a:solidFill>
          </a:ln>
        </p:spPr>
        <p:txBody>
          <a:bodyPr wrap="none">
            <a:spAutoFit/>
          </a:bodyPr>
          <a:lstStyle/>
          <a:p>
            <a:pPr>
              <a:lnSpc>
                <a:spcPct val="107000"/>
              </a:lnSpc>
              <a:spcAft>
                <a:spcPts val="800"/>
              </a:spcAft>
            </a:pPr>
            <a:r>
              <a:rPr lang="en-US" sz="20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Not understanding the market value</a:t>
            </a:r>
            <a:endParaRPr lang="en-US"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495677" y="3024568"/>
            <a:ext cx="6499012" cy="2308324"/>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Every graduate should research and assess their market value in order to fit in the marketplace. It is advisable that you understand the data before attending any single interview. You can consider learning new skill sets that will put your market value at a higher rate.</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322089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11920" y="95526"/>
            <a:ext cx="4483471" cy="619272"/>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Two: </a:t>
            </a:r>
            <a:r>
              <a:rPr lang="en-US" sz="3200" b="1" dirty="0" smtClean="0">
                <a:latin typeface="Times New Roman" panose="02020603050405020304" pitchFamily="18" charset="0"/>
                <a:ea typeface="Calibri" panose="020F0502020204030204" pitchFamily="34" charset="0"/>
                <a:cs typeface="Arial" panose="020B0604020202020204" pitchFamily="34" charset="0"/>
              </a:rPr>
              <a:t>Researching</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662542" y="924911"/>
            <a:ext cx="3673788" cy="553357"/>
          </a:xfrm>
          <a:prstGeom prst="rect">
            <a:avLst/>
          </a:prstGeom>
          <a:solidFill>
            <a:schemeClr val="accent4">
              <a:lumMod val="20000"/>
              <a:lumOff val="80000"/>
            </a:schemeClr>
          </a:solidFill>
          <a:ln>
            <a:solidFill>
              <a:schemeClr val="tx1"/>
            </a:solidFill>
          </a:ln>
        </p:spPr>
        <p:txBody>
          <a:bodyPr wrap="squar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Researching openings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964163" y="1584961"/>
            <a:ext cx="7144200" cy="468077"/>
          </a:xfrm>
          <a:prstGeom prst="rect">
            <a:avLst/>
          </a:prstGeom>
          <a:solidFill>
            <a:schemeClr val="accent6">
              <a:lumMod val="20000"/>
              <a:lumOff val="80000"/>
            </a:schemeClr>
          </a:solidFill>
          <a:ln>
            <a:solidFill>
              <a:schemeClr val="tx1"/>
            </a:solidFill>
          </a:ln>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Mistakes you might make when researching for a job</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501834" y="2327976"/>
            <a:ext cx="3742115" cy="421654"/>
          </a:xfrm>
          <a:prstGeom prst="rect">
            <a:avLst/>
          </a:prstGeom>
          <a:solidFill>
            <a:schemeClr val="tx2">
              <a:lumMod val="20000"/>
              <a:lumOff val="80000"/>
            </a:schemeClr>
          </a:solidFill>
          <a:ln>
            <a:solidFill>
              <a:schemeClr val="tx1"/>
            </a:solidFill>
          </a:ln>
        </p:spPr>
        <p:txBody>
          <a:bodyPr wrap="none">
            <a:spAutoFit/>
          </a:bodyPr>
          <a:lstStyle/>
          <a:p>
            <a:pPr>
              <a:lnSpc>
                <a:spcPct val="107000"/>
              </a:lnSpc>
              <a:spcAft>
                <a:spcPts val="800"/>
              </a:spcAft>
            </a:pPr>
            <a:r>
              <a:rPr lang="en-US" sz="2000" b="1"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Not preparing for Job interview</a:t>
            </a:r>
            <a:endParaRPr lang="en-US" sz="16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495677" y="3024568"/>
            <a:ext cx="6480158" cy="1938992"/>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Many graduates make the mistake of not preparing well enough for their job interviews. It is critical to ensure that you are well-prepared and that you have researched everything you need to know about the employer.</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277868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11920" y="95526"/>
            <a:ext cx="4483471" cy="619272"/>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Two: </a:t>
            </a:r>
            <a:r>
              <a:rPr lang="en-US" sz="3200" b="1" dirty="0" smtClean="0">
                <a:latin typeface="Times New Roman" panose="02020603050405020304" pitchFamily="18" charset="0"/>
                <a:ea typeface="Calibri" panose="020F0502020204030204" pitchFamily="34" charset="0"/>
                <a:cs typeface="Arial" panose="020B0604020202020204" pitchFamily="34" charset="0"/>
              </a:rPr>
              <a:t>Researching</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584461" y="981473"/>
            <a:ext cx="5316717" cy="553357"/>
          </a:xfrm>
          <a:prstGeom prst="rect">
            <a:avLst/>
          </a:prstGeom>
          <a:solidFill>
            <a:schemeClr val="accent4">
              <a:lumMod val="20000"/>
              <a:lumOff val="80000"/>
            </a:schemeClr>
          </a:solidFill>
          <a:ln>
            <a:solidFill>
              <a:schemeClr val="tx1"/>
            </a:solidFill>
          </a:ln>
          <a:effectLst>
            <a:reflection blurRad="6350" stA="50000" endA="300" endPos="55000" dir="5400000" sy="-100000" algn="bl" rotWithShape="0"/>
          </a:effectLst>
        </p:spPr>
        <p:txBody>
          <a:bodyPr wrap="squar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Researching potential employers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584461" y="1922841"/>
            <a:ext cx="7359192" cy="1409617"/>
          </a:xfrm>
          <a:prstGeom prst="rect">
            <a:avLst/>
          </a:prstGeom>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At this point, it should be clear that job searching is time-consuming. Therefore, you do not want to waste valuable time and energy on positions and organizations that do not fit your desires, goals, and priorities.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584461" y="3720469"/>
            <a:ext cx="6900421" cy="1738938"/>
          </a:xfrm>
          <a:prstGeom prst="rect">
            <a:avLst/>
          </a:prstGeom>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Think about this stage of the job-seeking process as job researching, not job searching. You are not simply searching for vacant positions. You are researching positions and companies to find the right fit between your skills and desires and their needs and opportunities.</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413960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11920" y="95526"/>
            <a:ext cx="4483471" cy="619272"/>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Two: </a:t>
            </a:r>
            <a:r>
              <a:rPr lang="en-US" sz="3200" b="1" dirty="0" smtClean="0">
                <a:latin typeface="Times New Roman" panose="02020603050405020304" pitchFamily="18" charset="0"/>
                <a:ea typeface="Calibri" panose="020F0502020204030204" pitchFamily="34" charset="0"/>
                <a:cs typeface="Arial" panose="020B0604020202020204" pitchFamily="34" charset="0"/>
              </a:rPr>
              <a:t>Researching</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584461" y="981473"/>
            <a:ext cx="5316717" cy="553357"/>
          </a:xfrm>
          <a:prstGeom prst="rect">
            <a:avLst/>
          </a:prstGeom>
          <a:solidFill>
            <a:schemeClr val="accent4">
              <a:lumMod val="20000"/>
              <a:lumOff val="80000"/>
            </a:schemeClr>
          </a:solidFill>
          <a:ln>
            <a:solidFill>
              <a:schemeClr val="tx1"/>
            </a:solidFill>
          </a:ln>
          <a:effectLst>
            <a:reflection blurRad="6350" stA="50000" endA="300" endPos="55000" dir="5400000" sy="-100000" algn="bl" rotWithShape="0"/>
          </a:effectLst>
        </p:spPr>
        <p:txBody>
          <a:bodyPr wrap="squar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Researching potential employers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650449" y="2052425"/>
            <a:ext cx="7359192" cy="1631216"/>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Before applying, take a few moments to research the position and the company. This research not only will help you determine if you truly wish to apply for this position with this organization but also will help you down the line when you customize your résumé and prepare for your interview. </a:t>
            </a:r>
          </a:p>
        </p:txBody>
      </p:sp>
      <p:sp>
        <p:nvSpPr>
          <p:cNvPr id="9" name="Rectangle 8"/>
          <p:cNvSpPr/>
          <p:nvPr/>
        </p:nvSpPr>
        <p:spPr>
          <a:xfrm>
            <a:off x="650449" y="4201236"/>
            <a:ext cx="6900421" cy="1323439"/>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Remember, excelling as a communicator means you must be audience centered. You can’t be audience centered if you do not know your audience. Where do you find information on potential employers? </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1199177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11920" y="95526"/>
            <a:ext cx="4483471" cy="619272"/>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Two: </a:t>
            </a:r>
            <a:r>
              <a:rPr lang="en-US" sz="3200" b="1" dirty="0" smtClean="0">
                <a:latin typeface="Times New Roman" panose="02020603050405020304" pitchFamily="18" charset="0"/>
                <a:ea typeface="Calibri" panose="020F0502020204030204" pitchFamily="34" charset="0"/>
                <a:cs typeface="Arial" panose="020B0604020202020204" pitchFamily="34" charset="0"/>
              </a:rPr>
              <a:t>Researching</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584461" y="981473"/>
            <a:ext cx="5316717" cy="553357"/>
          </a:xfrm>
          <a:prstGeom prst="rect">
            <a:avLst/>
          </a:prstGeom>
          <a:solidFill>
            <a:schemeClr val="accent4">
              <a:lumMod val="20000"/>
              <a:lumOff val="80000"/>
            </a:schemeClr>
          </a:solidFill>
          <a:ln>
            <a:solidFill>
              <a:schemeClr val="tx1"/>
            </a:solidFill>
          </a:ln>
          <a:effectLst>
            <a:reflection blurRad="6350" stA="50000" endA="300" endPos="55000" dir="5400000" sy="-100000" algn="bl" rotWithShape="0"/>
          </a:effectLst>
        </p:spPr>
        <p:txBody>
          <a:bodyPr wrap="square">
            <a:spAutoFit/>
          </a:bodyPr>
          <a:lstStyle/>
          <a:p>
            <a:pPr>
              <a:lnSpc>
                <a:spcPct val="107000"/>
              </a:lnSpc>
            </a:pPr>
            <a:r>
              <a:rPr lang="en-US" sz="2800" b="1" dirty="0" smtClean="0">
                <a:latin typeface="Times New Roman" panose="02020603050405020304" pitchFamily="18" charset="0"/>
                <a:ea typeface="Calibri" panose="020F0502020204030204" pitchFamily="34" charset="0"/>
                <a:cs typeface="Arial" panose="020B0604020202020204" pitchFamily="34" charset="0"/>
              </a:rPr>
              <a:t>Researching potential employers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584461" y="1922841"/>
            <a:ext cx="7359192" cy="1015663"/>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Begin by researching their websites, but remember that the purpose of company websites is to make the organization look appealing, so you do not want to end your research there. </a:t>
            </a:r>
          </a:p>
        </p:txBody>
      </p:sp>
      <p:sp>
        <p:nvSpPr>
          <p:cNvPr id="9" name="Rectangle 8"/>
          <p:cNvSpPr/>
          <p:nvPr/>
        </p:nvSpPr>
        <p:spPr>
          <a:xfrm>
            <a:off x="584461" y="3156852"/>
            <a:ext cx="6900421" cy="1015663"/>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Interview anyone who works for the organization in question or has a similar type of position with a different organization for insights. </a:t>
            </a:r>
          </a:p>
        </p:txBody>
      </p:sp>
      <p:sp>
        <p:nvSpPr>
          <p:cNvPr id="3" name="Rectangle 2"/>
          <p:cNvSpPr/>
          <p:nvPr/>
        </p:nvSpPr>
        <p:spPr>
          <a:xfrm>
            <a:off x="584460" y="4482800"/>
            <a:ext cx="6900421" cy="2068259"/>
          </a:xfrm>
          <a:prstGeom prst="rect">
            <a:avLst/>
          </a:prstGeom>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Other sources of information that may be helpful include the Chamber of Commerce, Better Business Bureau reports, the College Placement Annual, Public libraries and career centers have valuable information about employers, including companies’ annual reports to shareholders, reports kept by local chambers of commerce, trade journals, and business indexes.</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764785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49868" y="1924326"/>
            <a:ext cx="4153188" cy="1031564"/>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pPr>
            <a:r>
              <a:rPr lang="en-US" sz="6000" b="1" dirty="0">
                <a:latin typeface="Times New Roman" panose="02020603050405020304" pitchFamily="18" charset="0"/>
                <a:ea typeface="Calibri" panose="020F0502020204030204" pitchFamily="34" charset="0"/>
                <a:cs typeface="Arial" panose="020B0604020202020204" pitchFamily="34" charset="0"/>
              </a:rPr>
              <a:t>Section </a:t>
            </a:r>
            <a:r>
              <a:rPr lang="en-US" sz="6000" b="1" dirty="0" smtClean="0">
                <a:latin typeface="Times New Roman" panose="02020603050405020304" pitchFamily="18" charset="0"/>
                <a:ea typeface="Calibri" panose="020F0502020204030204" pitchFamily="34" charset="0"/>
                <a:cs typeface="Arial" panose="020B0604020202020204" pitchFamily="34" charset="0"/>
              </a:rPr>
              <a:t>Two</a:t>
            </a:r>
            <a:endParaRPr lang="en-US" sz="48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810014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67823" y="1886619"/>
            <a:ext cx="6320961" cy="1013675"/>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pPr>
            <a:r>
              <a:rPr lang="en-US" sz="6000" b="1" dirty="0" smtClean="0">
                <a:latin typeface="Times New Roman" panose="02020603050405020304" pitchFamily="18" charset="0"/>
                <a:ea typeface="Calibri" panose="020F0502020204030204" pitchFamily="34" charset="0"/>
                <a:cs typeface="Arial" panose="020B0604020202020204" pitchFamily="34" charset="0"/>
              </a:rPr>
              <a:t>Applying </a:t>
            </a:r>
            <a:r>
              <a:rPr lang="en-US" sz="6000" b="1" dirty="0" smtClean="0">
                <a:latin typeface="Times New Roman" panose="02020603050405020304" pitchFamily="18" charset="0"/>
                <a:cs typeface="Times New Roman" panose="02020603050405020304" pitchFamily="18" charset="0"/>
              </a:rPr>
              <a:t>Résumés</a:t>
            </a:r>
            <a:endParaRPr lang="en-US" sz="6000" b="1"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1005561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81982" y="86670"/>
            <a:ext cx="5767284" cy="58375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3200" b="1" dirty="0" smtClean="0">
                <a:latin typeface="Times New Roman" panose="02020603050405020304" pitchFamily="18" charset="0"/>
                <a:cs typeface="Times New Roman" panose="02020603050405020304" pitchFamily="18" charset="0"/>
              </a:rPr>
              <a:t>Résumés</a:t>
            </a:r>
            <a:endParaRPr lang="en-US" sz="32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584460" y="980705"/>
            <a:ext cx="11117347" cy="830997"/>
          </a:xfrm>
          <a:prstGeom prst="rect">
            <a:avLst/>
          </a:prstGeom>
          <a:solidFill>
            <a:schemeClr val="accent4">
              <a:lumMod val="20000"/>
              <a:lumOff val="80000"/>
            </a:schemeClr>
          </a:solidFill>
        </p:spPr>
        <p:txBody>
          <a:bodyPr wrap="square">
            <a:spAutoFit/>
          </a:bodyPr>
          <a:lstStyle/>
          <a:p>
            <a:pPr algn="ctr"/>
            <a:r>
              <a:rPr lang="en-US" sz="2400" b="1" dirty="0">
                <a:latin typeface="Times New Roman" panose="02020603050405020304" pitchFamily="18" charset="0"/>
                <a:cs typeface="Times New Roman" panose="02020603050405020304" pitchFamily="18" charset="0"/>
              </a:rPr>
              <a:t>Once you have researched a place you would like to consider for employment, it is time to turn your attention to résumés and cover letters.</a:t>
            </a:r>
          </a:p>
        </p:txBody>
      </p:sp>
      <p:sp>
        <p:nvSpPr>
          <p:cNvPr id="4" name="Rectangle 3"/>
          <p:cNvSpPr/>
          <p:nvPr/>
        </p:nvSpPr>
        <p:spPr>
          <a:xfrm>
            <a:off x="3259434" y="1962033"/>
            <a:ext cx="5040162" cy="530594"/>
          </a:xfrm>
          <a:prstGeom prst="rect">
            <a:avLst/>
          </a:prstGeom>
          <a:solidFill>
            <a:schemeClr val="accent6">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Characteristics of good Résumé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860981" y="2638728"/>
            <a:ext cx="2941831" cy="400110"/>
          </a:xfrm>
          <a:prstGeom prst="rect">
            <a:avLst/>
          </a:prstGeom>
        </p:spPr>
        <p:txBody>
          <a:bodyPr wrap="none">
            <a:spAutoFit/>
          </a:bodyPr>
          <a:lstStyle/>
          <a:p>
            <a:r>
              <a:rPr lang="en-US" sz="2000" dirty="0">
                <a:latin typeface="Times New Roman" panose="02020603050405020304" pitchFamily="18" charset="0"/>
                <a:ea typeface="Calibri" panose="020F0502020204030204" pitchFamily="34" charset="0"/>
              </a:rPr>
              <a:t>Highlighting your skill set.</a:t>
            </a:r>
            <a:endParaRPr lang="en-US" sz="2000" dirty="0"/>
          </a:p>
        </p:txBody>
      </p:sp>
      <p:sp>
        <p:nvSpPr>
          <p:cNvPr id="6" name="Rectangle 5"/>
          <p:cNvSpPr/>
          <p:nvPr/>
        </p:nvSpPr>
        <p:spPr>
          <a:xfrm>
            <a:off x="860981" y="3162621"/>
            <a:ext cx="6096000" cy="1080296"/>
          </a:xfrm>
          <a:prstGeom prst="rect">
            <a:avLst/>
          </a:prstGeom>
        </p:spPr>
        <p:txBody>
          <a:bodyPr>
            <a:spAutoFit/>
          </a:bodyPr>
          <a:lstStyle/>
          <a:p>
            <a:pPr>
              <a:lnSpc>
                <a:spcPct val="107000"/>
              </a:lnSpc>
              <a:spcAft>
                <a:spcPts val="800"/>
              </a:spcAft>
            </a:pPr>
            <a:r>
              <a:rPr lang="en-US" sz="2000" dirty="0" smtClean="0">
                <a:latin typeface="Times New Roman" panose="02020603050405020304" pitchFamily="18" charset="0"/>
                <a:ea typeface="Calibri" panose="020F0502020204030204" pitchFamily="34" charset="0"/>
                <a:cs typeface="Arial" panose="020B0604020202020204" pitchFamily="34" charset="0"/>
              </a:rPr>
              <a:t>Shows </a:t>
            </a:r>
            <a:r>
              <a:rPr lang="en-US" sz="2000" dirty="0">
                <a:latin typeface="Times New Roman" panose="02020603050405020304" pitchFamily="18" charset="0"/>
                <a:ea typeface="Calibri" panose="020F0502020204030204" pitchFamily="34" charset="0"/>
                <a:cs typeface="Arial" panose="020B0604020202020204" pitchFamily="34" charset="0"/>
              </a:rPr>
              <a:t>how you fit this position and this organization and highlights the skills you possess relevant to the skills required by the position for which you are applying.</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860981" y="4363209"/>
            <a:ext cx="6096000" cy="750975"/>
          </a:xfrm>
          <a:prstGeom prst="rect">
            <a:avLst/>
          </a:prstGeom>
        </p:spPr>
        <p:txBody>
          <a:bodyPr>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Select a format that will highlight your strengths and downplay your weaknesses.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860981" y="5267433"/>
            <a:ext cx="6138412" cy="421654"/>
          </a:xfrm>
          <a:prstGeom prst="rect">
            <a:avLst/>
          </a:prstGeom>
        </p:spPr>
        <p:txBody>
          <a:bodyPr wrap="none">
            <a:spAutoFit/>
          </a:bodyPr>
          <a:lstStyle/>
          <a:p>
            <a:pPr>
              <a:lnSpc>
                <a:spcPct val="107000"/>
              </a:lnSpc>
              <a:spcAft>
                <a:spcPts val="800"/>
              </a:spcAft>
            </a:pPr>
            <a:r>
              <a:rPr lang="en-US" sz="2000" dirty="0" smtClean="0">
                <a:latin typeface="Times New Roman" panose="02020603050405020304" pitchFamily="18" charset="0"/>
                <a:ea typeface="Calibri" panose="020F0502020204030204" pitchFamily="34" charset="0"/>
                <a:cs typeface="Arial" panose="020B0604020202020204" pitchFamily="34" charset="0"/>
              </a:rPr>
              <a:t>Customize your résumé to each position and organization.</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860981" y="5875294"/>
            <a:ext cx="6096000" cy="750975"/>
          </a:xfrm>
          <a:prstGeom prst="rect">
            <a:avLst/>
          </a:prstGeom>
        </p:spPr>
        <p:txBody>
          <a:bodyPr>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Should be no more than two pages and must be visually appealing.</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3" name="Pictur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473685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inVertical)">
                                      <p:cBhvr>
                                        <p:cTn id="25" dur="5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barn(inVertical)">
                                      <p:cBhvr>
                                        <p:cTn id="30" dur="5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barn(inVertical)">
                                      <p:cBhvr>
                                        <p:cTn id="35" dur="500"/>
                                        <p:tgtEl>
                                          <p:spTgt spid="10"/>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barn(inVertical)">
                                      <p:cBhvr>
                                        <p:cTn id="40" dur="5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barn(inVertical)">
                                      <p:cBhvr>
                                        <p:cTn id="4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4" grpId="0" animBg="1"/>
      <p:bldP spid="5" grpId="0"/>
      <p:bldP spid="6" grpId="0"/>
      <p:bldP spid="10" grpId="0"/>
      <p:bldP spid="11" grpId="0"/>
      <p:bldP spid="1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77008" y="90076"/>
            <a:ext cx="5767284" cy="58375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3200" b="1" dirty="0" smtClean="0">
                <a:latin typeface="Times New Roman" panose="02020603050405020304" pitchFamily="18" charset="0"/>
                <a:cs typeface="Times New Roman" panose="02020603050405020304" pitchFamily="18" charset="0"/>
              </a:rPr>
              <a:t>Résumés</a:t>
            </a:r>
            <a:endParaRPr lang="en-US" sz="32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3802812" y="863737"/>
            <a:ext cx="2381358" cy="530594"/>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Types Résumé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860981" y="2638728"/>
            <a:ext cx="7087197" cy="707886"/>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This is the most common form and probably the easiest to prepare. </a:t>
            </a:r>
          </a:p>
          <a:p>
            <a:endParaRPr lang="en-US" sz="2000" dirty="0">
              <a:latin typeface="Times New Roman" panose="02020603050405020304" pitchFamily="18" charset="0"/>
              <a:cs typeface="Times New Roman" panose="02020603050405020304" pitchFamily="18" charset="0"/>
            </a:endParaRPr>
          </a:p>
        </p:txBody>
      </p:sp>
      <p:sp>
        <p:nvSpPr>
          <p:cNvPr id="6" name="Rectangle 5"/>
          <p:cNvSpPr/>
          <p:nvPr/>
        </p:nvSpPr>
        <p:spPr>
          <a:xfrm>
            <a:off x="860980" y="3476259"/>
            <a:ext cx="7383312" cy="1569660"/>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The chronological résumé emphasizes employment and/or experience history, listing elements in reverse chronological order (i.e., your most recent experience first).</a:t>
            </a:r>
          </a:p>
        </p:txBody>
      </p:sp>
      <p:sp>
        <p:nvSpPr>
          <p:cNvPr id="10" name="Rectangle 9"/>
          <p:cNvSpPr/>
          <p:nvPr/>
        </p:nvSpPr>
        <p:spPr>
          <a:xfrm>
            <a:off x="860980" y="5348378"/>
            <a:ext cx="6548487" cy="707886"/>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This format is especially useful to new graduates or those with limited work experience.</a:t>
            </a:r>
          </a:p>
        </p:txBody>
      </p:sp>
      <p:sp>
        <p:nvSpPr>
          <p:cNvPr id="3" name="Rectangle 2"/>
          <p:cNvSpPr/>
          <p:nvPr/>
        </p:nvSpPr>
        <p:spPr>
          <a:xfrm>
            <a:off x="582693" y="1678505"/>
            <a:ext cx="2351862" cy="553357"/>
          </a:xfrm>
          <a:prstGeom prst="rect">
            <a:avLst/>
          </a:prstGeom>
          <a:solidFill>
            <a:schemeClr val="accent6">
              <a:lumMod val="20000"/>
              <a:lumOff val="80000"/>
            </a:schemeClr>
          </a:solidFill>
          <a:ln>
            <a:solidFill>
              <a:schemeClr val="tx1"/>
            </a:solidFill>
          </a:ln>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Chronological</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3045565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inVertical)">
                                      <p:cBhvr>
                                        <p:cTn id="25" dur="5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barn(inVertical)">
                                      <p:cBhvr>
                                        <p:cTn id="30" dur="5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barn(inVertical)">
                                      <p:cBhvr>
                                        <p:cTn id="3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p:bldP spid="6" grpId="0"/>
      <p:bldP spid="10" grpId="0"/>
      <p:bldP spid="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77008" y="90076"/>
            <a:ext cx="5767284" cy="58375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3200" b="1" dirty="0" smtClean="0">
                <a:latin typeface="Times New Roman" panose="02020603050405020304" pitchFamily="18" charset="0"/>
                <a:cs typeface="Times New Roman" panose="02020603050405020304" pitchFamily="18" charset="0"/>
              </a:rPr>
              <a:t>Résumés</a:t>
            </a:r>
            <a:endParaRPr lang="en-US" sz="32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3929209" y="814379"/>
            <a:ext cx="2351862" cy="553357"/>
          </a:xfrm>
          <a:prstGeom prst="rect">
            <a:avLst/>
          </a:prstGeom>
          <a:solidFill>
            <a:schemeClr val="accent1">
              <a:lumMod val="20000"/>
              <a:lumOff val="80000"/>
            </a:schemeClr>
          </a:solidFill>
          <a:ln>
            <a:solidFill>
              <a:schemeClr val="tx1"/>
            </a:solidFill>
          </a:ln>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Chronological</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Picture 6"/>
          <p:cNvPicPr>
            <a:picLocks noChangeAspect="1"/>
          </p:cNvPicPr>
          <p:nvPr/>
        </p:nvPicPr>
        <p:blipFill rotWithShape="1">
          <a:blip r:embed="rId2">
            <a:extLst>
              <a:ext uri="{28A0092B-C50C-407E-A947-70E740481C1C}">
                <a14:useLocalDpi xmlns:a14="http://schemas.microsoft.com/office/drawing/2010/main" val="0"/>
              </a:ext>
            </a:extLst>
          </a:blip>
          <a:srcRect l="67666" t="23160" r="11059" b="22858"/>
          <a:stretch/>
        </p:blipFill>
        <p:spPr>
          <a:xfrm>
            <a:off x="0" y="1508288"/>
            <a:ext cx="5448693" cy="5349711"/>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18854"/>
            <a:ext cx="1090956" cy="933253"/>
          </a:xfrm>
          <a:prstGeom prst="rect">
            <a:avLst/>
          </a:prstGeom>
        </p:spPr>
      </p:pic>
    </p:spTree>
    <p:extLst>
      <p:ext uri="{BB962C8B-B14F-4D97-AF65-F5344CB8AC3E}">
        <p14:creationId xmlns:p14="http://schemas.microsoft.com/office/powerpoint/2010/main" val="1725056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randombar(horizont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77008" y="90076"/>
            <a:ext cx="5767284" cy="58375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3200" b="1" dirty="0" smtClean="0">
                <a:latin typeface="Times New Roman" panose="02020603050405020304" pitchFamily="18" charset="0"/>
                <a:cs typeface="Times New Roman" panose="02020603050405020304" pitchFamily="18" charset="0"/>
              </a:rPr>
              <a:t>Résumés</a:t>
            </a:r>
            <a:endParaRPr lang="en-US" sz="32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3802812" y="863737"/>
            <a:ext cx="2381358" cy="530594"/>
          </a:xfrm>
          <a:prstGeom prst="rect">
            <a:avLst/>
          </a:prstGeom>
          <a:solidFill>
            <a:schemeClr val="accent6">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Types Résumé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860981" y="2638728"/>
            <a:ext cx="8839200" cy="707886"/>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This functional résumé emphasizes skills and attributes that can be applied to a variety of employment situations.</a:t>
            </a:r>
          </a:p>
        </p:txBody>
      </p:sp>
      <p:sp>
        <p:nvSpPr>
          <p:cNvPr id="6" name="Rectangle 5"/>
          <p:cNvSpPr/>
          <p:nvPr/>
        </p:nvSpPr>
        <p:spPr>
          <a:xfrm>
            <a:off x="860980" y="3643032"/>
            <a:ext cx="7383312" cy="707886"/>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Your skills are broken down into categories that quickly communicate to employers what you can do for them. </a:t>
            </a:r>
          </a:p>
        </p:txBody>
      </p:sp>
      <p:sp>
        <p:nvSpPr>
          <p:cNvPr id="10" name="Rectangle 9"/>
          <p:cNvSpPr/>
          <p:nvPr/>
        </p:nvSpPr>
        <p:spPr>
          <a:xfrm>
            <a:off x="945821" y="4788296"/>
            <a:ext cx="6548487" cy="1015663"/>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This format is useful for candidates without direct employment-related experience or for those who wish to work in fields unrelated to their academic major.</a:t>
            </a:r>
          </a:p>
        </p:txBody>
      </p:sp>
      <p:sp>
        <p:nvSpPr>
          <p:cNvPr id="3" name="Rectangle 2"/>
          <p:cNvSpPr/>
          <p:nvPr/>
        </p:nvSpPr>
        <p:spPr>
          <a:xfrm>
            <a:off x="582693" y="1678505"/>
            <a:ext cx="3809056" cy="553357"/>
          </a:xfrm>
          <a:prstGeom prst="rect">
            <a:avLst/>
          </a:prstGeom>
          <a:solidFill>
            <a:schemeClr val="accent1">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Functional (skill-based)</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3307509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inVertical)">
                                      <p:cBhvr>
                                        <p:cTn id="25" dur="5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barn(inVertical)">
                                      <p:cBhvr>
                                        <p:cTn id="30" dur="5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barn(inVertical)">
                                      <p:cBhvr>
                                        <p:cTn id="3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p:bldP spid="6" grpId="0"/>
      <p:bldP spid="10" grpId="0"/>
      <p:bldP spid="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77008" y="90076"/>
            <a:ext cx="5767284" cy="58375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3200" b="1" dirty="0" smtClean="0">
                <a:latin typeface="Times New Roman" panose="02020603050405020304" pitchFamily="18" charset="0"/>
                <a:cs typeface="Times New Roman" panose="02020603050405020304" pitchFamily="18" charset="0"/>
              </a:rPr>
              <a:t>Résumés</a:t>
            </a:r>
            <a:endParaRPr lang="en-US" sz="32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3307040" y="896080"/>
            <a:ext cx="3809056" cy="553357"/>
          </a:xfrm>
          <a:prstGeom prst="rect">
            <a:avLst/>
          </a:prstGeom>
          <a:solidFill>
            <a:schemeClr val="accent6">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Functional (skill-based)</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504" y="1517715"/>
            <a:ext cx="4847008" cy="534028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432263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randombar(horizont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77008" y="90076"/>
            <a:ext cx="5767284" cy="58375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3200" b="1" dirty="0" smtClean="0">
                <a:latin typeface="Times New Roman" panose="02020603050405020304" pitchFamily="18" charset="0"/>
                <a:cs typeface="Times New Roman" panose="02020603050405020304" pitchFamily="18" charset="0"/>
              </a:rPr>
              <a:t>Résumés</a:t>
            </a:r>
            <a:endParaRPr lang="en-US" sz="32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3802812" y="863737"/>
            <a:ext cx="2381358" cy="530594"/>
          </a:xfrm>
          <a:prstGeom prst="rect">
            <a:avLst/>
          </a:prstGeom>
          <a:solidFill>
            <a:schemeClr val="accent6">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Types Résumé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860981" y="2638728"/>
            <a:ext cx="6614475" cy="1200329"/>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For many candidates, a combination of elements from the chronological and functional résumé formats works best.</a:t>
            </a:r>
          </a:p>
        </p:txBody>
      </p:sp>
      <p:sp>
        <p:nvSpPr>
          <p:cNvPr id="3" name="Rectangle 2"/>
          <p:cNvSpPr/>
          <p:nvPr/>
        </p:nvSpPr>
        <p:spPr>
          <a:xfrm>
            <a:off x="582693" y="1678505"/>
            <a:ext cx="2202847" cy="530594"/>
          </a:xfrm>
          <a:prstGeom prst="rect">
            <a:avLst/>
          </a:prstGeom>
          <a:solidFill>
            <a:schemeClr val="accent1">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Combination</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1101734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inVertical)">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77008" y="90076"/>
            <a:ext cx="5767284" cy="58375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3200" b="1" dirty="0" smtClean="0">
                <a:latin typeface="Times New Roman" panose="02020603050405020304" pitchFamily="18" charset="0"/>
                <a:cs typeface="Times New Roman" panose="02020603050405020304" pitchFamily="18" charset="0"/>
              </a:rPr>
              <a:t>Résumés</a:t>
            </a:r>
            <a:endParaRPr lang="en-US" sz="32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3802812" y="863737"/>
            <a:ext cx="3137397" cy="553357"/>
          </a:xfrm>
          <a:prstGeom prst="rect">
            <a:avLst/>
          </a:prstGeom>
          <a:solidFill>
            <a:schemeClr val="accent6">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Sections of Résumé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860981" y="2638728"/>
            <a:ext cx="6614475" cy="400110"/>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Begin your generic résumé by listing your contact information.</a:t>
            </a:r>
          </a:p>
        </p:txBody>
      </p:sp>
      <p:sp>
        <p:nvSpPr>
          <p:cNvPr id="3" name="Rectangle 2"/>
          <p:cNvSpPr/>
          <p:nvPr/>
        </p:nvSpPr>
        <p:spPr>
          <a:xfrm>
            <a:off x="582693" y="1678505"/>
            <a:ext cx="3329758" cy="530594"/>
          </a:xfrm>
          <a:prstGeom prst="rect">
            <a:avLst/>
          </a:prstGeom>
          <a:solidFill>
            <a:schemeClr val="accent1">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Contact information</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844209" y="3527670"/>
            <a:ext cx="6096000" cy="707886"/>
          </a:xfrm>
          <a:prstGeom prst="rect">
            <a:avLst/>
          </a:prstGeom>
        </p:spPr>
        <p:txBody>
          <a:bodyPr>
            <a:spAutoFit/>
          </a:bodyPr>
          <a:lstStyle/>
          <a:p>
            <a:r>
              <a:rPr lang="en-US" sz="2000" dirty="0">
                <a:latin typeface="Times New Roman" panose="02020603050405020304" pitchFamily="18" charset="0"/>
                <a:ea typeface="Calibri" panose="020F0502020204030204" pitchFamily="34" charset="0"/>
              </a:rPr>
              <a:t>You should include your name, address, phone number, and e-mail address. </a:t>
            </a:r>
            <a:endParaRPr lang="en-US" sz="2000" dirty="0"/>
          </a:p>
        </p:txBody>
      </p:sp>
      <p:sp>
        <p:nvSpPr>
          <p:cNvPr id="7" name="Rectangle 6"/>
          <p:cNvSpPr/>
          <p:nvPr/>
        </p:nvSpPr>
        <p:spPr>
          <a:xfrm>
            <a:off x="864451" y="4506693"/>
            <a:ext cx="6096000" cy="1393330"/>
          </a:xfrm>
          <a:prstGeom prst="rect">
            <a:avLst/>
          </a:prstGeom>
        </p:spPr>
        <p:txBody>
          <a:bodyPr>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You should make certain the address you provide will be valid throughout your job search. Believe it or not, many prospective job seekers are taken out of the running due to problems with their contact information.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388400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inVertical)">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inVertical)">
                                      <p:cBhvr>
                                        <p:cTn id="2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animBg="1"/>
      <p:bldP spid="6" grpId="0"/>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77008" y="90076"/>
            <a:ext cx="5767284" cy="58375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3200" b="1" dirty="0" smtClean="0">
                <a:latin typeface="Times New Roman" panose="02020603050405020304" pitchFamily="18" charset="0"/>
                <a:cs typeface="Times New Roman" panose="02020603050405020304" pitchFamily="18" charset="0"/>
              </a:rPr>
              <a:t>Résumés</a:t>
            </a:r>
            <a:endParaRPr lang="en-US" sz="32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3802812" y="863737"/>
            <a:ext cx="3137397" cy="553357"/>
          </a:xfrm>
          <a:prstGeom prst="rect">
            <a:avLst/>
          </a:prstGeom>
          <a:solidFill>
            <a:schemeClr val="accent6">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Sections of Résumé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345977" y="2421773"/>
            <a:ext cx="9259936" cy="707886"/>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An e-mail address such as “partygirl2010” is going to land your résumé in the trash. Addresses like these are unprofessional as well.</a:t>
            </a:r>
          </a:p>
        </p:txBody>
      </p:sp>
      <p:sp>
        <p:nvSpPr>
          <p:cNvPr id="3" name="Rectangle 2"/>
          <p:cNvSpPr/>
          <p:nvPr/>
        </p:nvSpPr>
        <p:spPr>
          <a:xfrm>
            <a:off x="473054" y="1678505"/>
            <a:ext cx="3329758" cy="530594"/>
          </a:xfrm>
          <a:prstGeom prst="rect">
            <a:avLst/>
          </a:prstGeom>
          <a:solidFill>
            <a:schemeClr val="accent1">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Contact information</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345976" y="3249160"/>
            <a:ext cx="8543499" cy="707886"/>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Choose an e-mail address related to your name, and be certain to check your e-mail account regularly.</a:t>
            </a:r>
          </a:p>
        </p:txBody>
      </p:sp>
      <p:sp>
        <p:nvSpPr>
          <p:cNvPr id="7" name="Rectangle 6"/>
          <p:cNvSpPr/>
          <p:nvPr/>
        </p:nvSpPr>
        <p:spPr>
          <a:xfrm>
            <a:off x="345976" y="4289876"/>
            <a:ext cx="7402857" cy="2554545"/>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It’s also important to make sure there is nothing in cyberspace that you would not want your future employer to see. What comes up when you “Google” your name? What information can be found on your Facebook and Instagram accounts? If you think prospective employers don’t bother to check these sites, you’re wrong. Not only do employers use Google and Yahoo to run background checks on potential employees; they also check Facebook, Twitter, and other forms of social media.</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1737282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77008" y="90076"/>
            <a:ext cx="5767284" cy="58375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3200" b="1" dirty="0" smtClean="0">
                <a:latin typeface="Times New Roman" panose="02020603050405020304" pitchFamily="18" charset="0"/>
                <a:cs typeface="Times New Roman" panose="02020603050405020304" pitchFamily="18" charset="0"/>
              </a:rPr>
              <a:t>Résumés</a:t>
            </a:r>
            <a:endParaRPr lang="en-US" sz="32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3802812" y="863737"/>
            <a:ext cx="3137397" cy="553357"/>
          </a:xfrm>
          <a:prstGeom prst="rect">
            <a:avLst/>
          </a:prstGeom>
          <a:solidFill>
            <a:schemeClr val="accent6">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Sections of Résumé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345977" y="2421773"/>
            <a:ext cx="9259936" cy="400110"/>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An objective is a one- or two-sentence declarative statement about your career goals.</a:t>
            </a:r>
          </a:p>
        </p:txBody>
      </p:sp>
      <p:sp>
        <p:nvSpPr>
          <p:cNvPr id="3" name="Rectangle 2"/>
          <p:cNvSpPr/>
          <p:nvPr/>
        </p:nvSpPr>
        <p:spPr>
          <a:xfrm>
            <a:off x="473054" y="1678505"/>
            <a:ext cx="3876382" cy="530594"/>
          </a:xfrm>
          <a:prstGeom prst="rect">
            <a:avLst/>
          </a:prstGeom>
          <a:solidFill>
            <a:schemeClr val="accent1">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Objective and summary</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345976" y="3249160"/>
            <a:ext cx="8543499" cy="707886"/>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The benefit of including an objective is debatable. Some people argue it can be beneficial and has been a résumé standard for years. </a:t>
            </a:r>
          </a:p>
        </p:txBody>
      </p:sp>
      <p:sp>
        <p:nvSpPr>
          <p:cNvPr id="7" name="Rectangle 6"/>
          <p:cNvSpPr/>
          <p:nvPr/>
        </p:nvSpPr>
        <p:spPr>
          <a:xfrm>
            <a:off x="473055" y="4353546"/>
            <a:ext cx="6587622" cy="1323439"/>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Others argue that since the objective is clear (to obtain the position), there is no need to waste space stating the obvious. Many résumés have moved away from the objective to a summary of skills and traits.</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232758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inVertical)">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inVertical)">
                                      <p:cBhvr>
                                        <p:cTn id="2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animBg="1"/>
      <p:bldP spid="6" grpId="0"/>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77008" y="90076"/>
            <a:ext cx="5767284" cy="58375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3200" b="1" dirty="0" smtClean="0">
                <a:latin typeface="Times New Roman" panose="02020603050405020304" pitchFamily="18" charset="0"/>
                <a:cs typeface="Times New Roman" panose="02020603050405020304" pitchFamily="18" charset="0"/>
              </a:rPr>
              <a:t>Résumés</a:t>
            </a:r>
            <a:endParaRPr lang="en-US" sz="32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3802812" y="863737"/>
            <a:ext cx="3137397" cy="553357"/>
          </a:xfrm>
          <a:prstGeom prst="rect">
            <a:avLst/>
          </a:prstGeom>
          <a:solidFill>
            <a:schemeClr val="accent6">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Sections of Résumé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345977" y="2421773"/>
            <a:ext cx="9259936" cy="1200329"/>
          </a:xfrm>
          <a:prstGeom prst="rect">
            <a:avLst/>
          </a:prstGeom>
          <a:solidFill>
            <a:schemeClr val="accent4">
              <a:lumMod val="20000"/>
              <a:lumOff val="80000"/>
            </a:schemeClr>
          </a:solidFill>
        </p:spPr>
        <p:txBody>
          <a:bodyPr wrap="square">
            <a:spAutoFit/>
          </a:bodyPr>
          <a:lstStyle/>
          <a:p>
            <a:pPr fontAlgn="base"/>
            <a:r>
              <a:rPr lang="en-US" b="1" u="sng" dirty="0">
                <a:solidFill>
                  <a:srgbClr val="C00000"/>
                </a:solidFill>
                <a:effectLst>
                  <a:outerShdw blurRad="38100" dist="38100" dir="2700000" algn="tl">
                    <a:srgbClr val="000000">
                      <a:alpha val="43137"/>
                    </a:srgbClr>
                  </a:outerShdw>
                </a:effectLst>
              </a:rPr>
              <a:t>Example 1:</a:t>
            </a:r>
          </a:p>
          <a:p>
            <a:pPr fontAlgn="base"/>
            <a:r>
              <a:rPr lang="en-US" i="1" dirty="0"/>
              <a:t>Highly motivated individual and a certified digital marketer with strong SEO and SEM skills, attention to detail, and a solid online marketing background looking to obtain a position of SEO Specialist with XYZ company.</a:t>
            </a:r>
            <a:endParaRPr lang="en-US" dirty="0"/>
          </a:p>
        </p:txBody>
      </p:sp>
      <p:sp>
        <p:nvSpPr>
          <p:cNvPr id="3" name="Rectangle 2"/>
          <p:cNvSpPr/>
          <p:nvPr/>
        </p:nvSpPr>
        <p:spPr>
          <a:xfrm>
            <a:off x="473054" y="1678505"/>
            <a:ext cx="3876382" cy="530594"/>
          </a:xfrm>
          <a:prstGeom prst="rect">
            <a:avLst/>
          </a:prstGeom>
          <a:solidFill>
            <a:schemeClr val="accent1">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Objective and summary</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473055" y="4353546"/>
            <a:ext cx="6587622" cy="1754326"/>
          </a:xfrm>
          <a:prstGeom prst="rect">
            <a:avLst/>
          </a:prstGeom>
          <a:solidFill>
            <a:schemeClr val="accent4">
              <a:lumMod val="20000"/>
              <a:lumOff val="80000"/>
            </a:schemeClr>
          </a:solidFill>
        </p:spPr>
        <p:txBody>
          <a:bodyPr wrap="square">
            <a:spAutoFit/>
          </a:bodyPr>
          <a:lstStyle/>
          <a:p>
            <a:pPr fontAlgn="base"/>
            <a:r>
              <a:rPr lang="en-US" b="1" u="sng" dirty="0">
                <a:solidFill>
                  <a:srgbClr val="C00000"/>
                </a:solidFill>
                <a:effectLst>
                  <a:outerShdw blurRad="38100" dist="38100" dir="2700000" algn="tl">
                    <a:srgbClr val="000000">
                      <a:alpha val="43137"/>
                    </a:srgbClr>
                  </a:outerShdw>
                </a:effectLst>
              </a:rPr>
              <a:t>Example 2:</a:t>
            </a:r>
          </a:p>
          <a:p>
            <a:pPr fontAlgn="base"/>
            <a:r>
              <a:rPr lang="en-US" i="1" dirty="0"/>
              <a:t>An MBA with specialization in online marketing, working knowledge of Google Analytics and </a:t>
            </a:r>
            <a:r>
              <a:rPr lang="en-US" i="1" dirty="0" err="1"/>
              <a:t>Adwords</a:t>
            </a:r>
            <a:r>
              <a:rPr lang="en-US" i="1" dirty="0"/>
              <a:t>, and 4 years experience in developing and managing marketing campaigns seek the role of Online Marketing Manager with ABC Inc. to provide thought leadership and implement best practices for digital marketing.</a:t>
            </a:r>
            <a:endParaRPr lang="en-US" dirty="0"/>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90284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77008" y="90076"/>
            <a:ext cx="5767284" cy="58375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3200" b="1" dirty="0" smtClean="0">
                <a:latin typeface="Times New Roman" panose="02020603050405020304" pitchFamily="18" charset="0"/>
                <a:cs typeface="Times New Roman" panose="02020603050405020304" pitchFamily="18" charset="0"/>
              </a:rPr>
              <a:t>Résumés</a:t>
            </a:r>
            <a:endParaRPr lang="en-US" sz="32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3802812" y="863737"/>
            <a:ext cx="3137397" cy="553357"/>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Sections of Résumé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543940" y="2468907"/>
            <a:ext cx="9259936" cy="1015663"/>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If you’re a recent college graduate, your education is, in all likelihood, the most important thing you want future employers to consider, So your education section should be displayed prominently. </a:t>
            </a:r>
          </a:p>
        </p:txBody>
      </p:sp>
      <p:sp>
        <p:nvSpPr>
          <p:cNvPr id="3" name="Rectangle 2"/>
          <p:cNvSpPr/>
          <p:nvPr/>
        </p:nvSpPr>
        <p:spPr>
          <a:xfrm>
            <a:off x="473054" y="1678505"/>
            <a:ext cx="1762021" cy="530594"/>
          </a:xfrm>
          <a:prstGeom prst="rect">
            <a:avLst/>
          </a:prstGeom>
          <a:solidFill>
            <a:schemeClr val="accent4">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Education</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473054" y="4697052"/>
            <a:ext cx="7402857" cy="400110"/>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Don’t list high school education or high school accomplishments</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p:txBody>
      </p:sp>
      <p:sp>
        <p:nvSpPr>
          <p:cNvPr id="8" name="Rectangle 7"/>
          <p:cNvSpPr/>
          <p:nvPr/>
        </p:nvSpPr>
        <p:spPr>
          <a:xfrm>
            <a:off x="473054" y="3715323"/>
            <a:ext cx="7044638" cy="750975"/>
          </a:xfrm>
          <a:prstGeom prst="rect">
            <a:avLst/>
          </a:prstGeom>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Include the name of any college or university from which you have graduated or that you are currently attending.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543939" y="5485551"/>
            <a:ext cx="6096000" cy="707886"/>
          </a:xfrm>
          <a:prstGeom prst="rect">
            <a:avLst/>
          </a:prstGeom>
        </p:spPr>
        <p:txBody>
          <a:bodyPr>
            <a:spAutoFit/>
          </a:bodyPr>
          <a:lstStyle/>
          <a:p>
            <a:r>
              <a:rPr lang="en-US" sz="2000" dirty="0">
                <a:latin typeface="Times New Roman" panose="02020603050405020304" pitchFamily="18" charset="0"/>
                <a:ea typeface="Calibri" panose="020F0502020204030204" pitchFamily="34" charset="0"/>
                <a:cs typeface="Times New Roman" panose="02020603050405020304" pitchFamily="18" charset="0"/>
              </a:rPr>
              <a:t>List the name of your degree and your major (e.g., bachelor of science in biology). </a:t>
            </a:r>
            <a:endParaRPr lang="en-US" sz="2000" dirty="0">
              <a:latin typeface="Times New Roman" panose="02020603050405020304" pitchFamily="18" charset="0"/>
              <a:cs typeface="Times New Roman" panose="02020603050405020304" pitchFamily="18" charset="0"/>
            </a:endParaRP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332591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inVertical)">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barn(inVertical)">
                                      <p:cBhvr>
                                        <p:cTn id="2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animBg="1"/>
      <p:bldP spid="7" grpId="0"/>
      <p:bldP spid="8" grpId="0"/>
      <p:bldP spid="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77008" y="90076"/>
            <a:ext cx="5767284" cy="58375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3200" b="1" dirty="0" smtClean="0">
                <a:latin typeface="Times New Roman" panose="02020603050405020304" pitchFamily="18" charset="0"/>
                <a:cs typeface="Times New Roman" panose="02020603050405020304" pitchFamily="18" charset="0"/>
              </a:rPr>
              <a:t>Résumés</a:t>
            </a:r>
            <a:endParaRPr lang="en-US" sz="32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3802812" y="863737"/>
            <a:ext cx="3137397" cy="553357"/>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Sections of Résumé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543940" y="2468907"/>
            <a:ext cx="9259936" cy="400110"/>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You may also wish to state a minor if you have one. Include the date of graduation.</a:t>
            </a:r>
          </a:p>
        </p:txBody>
      </p:sp>
      <p:sp>
        <p:nvSpPr>
          <p:cNvPr id="3" name="Rectangle 2"/>
          <p:cNvSpPr/>
          <p:nvPr/>
        </p:nvSpPr>
        <p:spPr>
          <a:xfrm>
            <a:off x="473054" y="1678505"/>
            <a:ext cx="1762021" cy="530594"/>
          </a:xfrm>
          <a:prstGeom prst="rect">
            <a:avLst/>
          </a:prstGeom>
          <a:solidFill>
            <a:schemeClr val="accent4">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Education</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543939" y="4327719"/>
            <a:ext cx="7402857" cy="400110"/>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If your GPA is a 3.0 or higher, include it.</a:t>
            </a:r>
          </a:p>
        </p:txBody>
      </p:sp>
      <p:sp>
        <p:nvSpPr>
          <p:cNvPr id="8" name="Rectangle 7"/>
          <p:cNvSpPr/>
          <p:nvPr/>
        </p:nvSpPr>
        <p:spPr>
          <a:xfrm>
            <a:off x="543939" y="2991410"/>
            <a:ext cx="7044638" cy="1015663"/>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You may also wish to list some relevant courses. For the purposes of the generic résumé, list all the courses you think may be relevant during your job-seeking process. </a:t>
            </a:r>
          </a:p>
        </p:txBody>
      </p:sp>
      <p:sp>
        <p:nvSpPr>
          <p:cNvPr id="9" name="Rectangle 8"/>
          <p:cNvSpPr/>
          <p:nvPr/>
        </p:nvSpPr>
        <p:spPr>
          <a:xfrm>
            <a:off x="543939" y="5337831"/>
            <a:ext cx="6096000" cy="400110"/>
          </a:xfrm>
          <a:prstGeom prst="rect">
            <a:avLst/>
          </a:prstGeom>
        </p:spPr>
        <p:txBody>
          <a:bodyPr>
            <a:spAutoFit/>
          </a:bodyPr>
          <a:lstStyle/>
          <a:p>
            <a:r>
              <a:rPr lang="en-US" sz="2000" dirty="0">
                <a:latin typeface="Times New Roman" panose="02020603050405020304" pitchFamily="18" charset="0"/>
                <a:cs typeface="Times New Roman" panose="02020603050405020304" pitchFamily="18" charset="0"/>
              </a:rPr>
              <a:t>You can narrow the list during the customizing step.</a:t>
            </a: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3956115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inVertical)">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barn(inVertical)">
                                      <p:cBhvr>
                                        <p:cTn id="2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animBg="1"/>
      <p:bldP spid="7" grpId="0"/>
      <p:bldP spid="8" grpId="0"/>
      <p:bldP spid="9"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77008" y="90076"/>
            <a:ext cx="5767284" cy="58375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3200" b="1" dirty="0" smtClean="0">
                <a:latin typeface="Times New Roman" panose="02020603050405020304" pitchFamily="18" charset="0"/>
                <a:cs typeface="Times New Roman" panose="02020603050405020304" pitchFamily="18" charset="0"/>
              </a:rPr>
              <a:t>Résumés</a:t>
            </a:r>
            <a:endParaRPr lang="en-US" sz="32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3802812" y="863737"/>
            <a:ext cx="3137397" cy="553357"/>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Sections of Résumé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473054" y="1678505"/>
            <a:ext cx="1762021" cy="530594"/>
          </a:xfrm>
          <a:prstGeom prst="rect">
            <a:avLst/>
          </a:prstGeom>
          <a:solidFill>
            <a:schemeClr val="accent4">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Education</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p:nvPr/>
        </p:nvPicPr>
        <p:blipFill rotWithShape="1">
          <a:blip r:embed="rId2">
            <a:extLst>
              <a:ext uri="{28A0092B-C50C-407E-A947-70E740481C1C}">
                <a14:useLocalDpi xmlns:a14="http://schemas.microsoft.com/office/drawing/2010/main" val="0"/>
              </a:ext>
            </a:extLst>
          </a:blip>
          <a:srcRect l="20769" t="30997" r="44102" b="58290"/>
          <a:stretch/>
        </p:blipFill>
        <p:spPr bwMode="auto">
          <a:xfrm>
            <a:off x="612741" y="2558513"/>
            <a:ext cx="6853287" cy="2352852"/>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3798963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77008" y="90076"/>
            <a:ext cx="5767284" cy="58375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3200" b="1" dirty="0" smtClean="0">
                <a:latin typeface="Times New Roman" panose="02020603050405020304" pitchFamily="18" charset="0"/>
                <a:cs typeface="Times New Roman" panose="02020603050405020304" pitchFamily="18" charset="0"/>
              </a:rPr>
              <a:t>Résumés</a:t>
            </a:r>
            <a:endParaRPr lang="en-US" sz="32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3802812" y="863737"/>
            <a:ext cx="3137397" cy="553357"/>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Sections of Résumé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543938" y="2656614"/>
            <a:ext cx="9259936" cy="400110"/>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A section on experience is a standard part of the résumé.</a:t>
            </a:r>
          </a:p>
        </p:txBody>
      </p:sp>
      <p:sp>
        <p:nvSpPr>
          <p:cNvPr id="3" name="Rectangle 2"/>
          <p:cNvSpPr/>
          <p:nvPr/>
        </p:nvSpPr>
        <p:spPr>
          <a:xfrm>
            <a:off x="473054" y="1678505"/>
            <a:ext cx="1896673" cy="530594"/>
          </a:xfrm>
          <a:prstGeom prst="rect">
            <a:avLst/>
          </a:prstGeom>
          <a:solidFill>
            <a:schemeClr val="accent4">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Experience</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543939" y="4865047"/>
            <a:ext cx="7700353" cy="1323439"/>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Yet, for most college graduates, including relevant experience, not just employment experience, is more beneficial. Using the general title “Relevant Experience” allows you to incorporate a broader range of information. </a:t>
            </a:r>
          </a:p>
        </p:txBody>
      </p:sp>
      <p:sp>
        <p:nvSpPr>
          <p:cNvPr id="8" name="Rectangle 7"/>
          <p:cNvSpPr/>
          <p:nvPr/>
        </p:nvSpPr>
        <p:spPr>
          <a:xfrm>
            <a:off x="543938" y="3448619"/>
            <a:ext cx="7402857" cy="1015663"/>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As you advance in your career, you will most likely label this section as employment experience, which will take precedence over your education. </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5476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inVertical)">
                                      <p:cBhvr>
                                        <p:cTn id="2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animBg="1"/>
      <p:bldP spid="7" grpId="0"/>
      <p:bldP spid="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77008" y="90076"/>
            <a:ext cx="5767284" cy="58375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3200" b="1" dirty="0" smtClean="0">
                <a:latin typeface="Times New Roman" panose="02020603050405020304" pitchFamily="18" charset="0"/>
                <a:cs typeface="Times New Roman" panose="02020603050405020304" pitchFamily="18" charset="0"/>
              </a:rPr>
              <a:t>Résumés</a:t>
            </a:r>
            <a:endParaRPr lang="en-US" sz="32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3802812" y="863737"/>
            <a:ext cx="3137397" cy="553357"/>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Sections of Résumé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543938" y="2656614"/>
            <a:ext cx="9259936" cy="461665"/>
          </a:xfrm>
          <a:prstGeom prst="rect">
            <a:avLst/>
          </a:prstGeom>
        </p:spPr>
        <p:txBody>
          <a:bodyPr wrap="square">
            <a:spAutoFit/>
          </a:bodyPr>
          <a:lstStyle/>
          <a:p>
            <a:r>
              <a:rPr lang="en-US" sz="2400" b="1" u="sng" dirty="0">
                <a:latin typeface="Times New Roman" panose="02020603050405020304" pitchFamily="18" charset="0"/>
                <a:cs typeface="Times New Roman" panose="02020603050405020304" pitchFamily="18" charset="0"/>
              </a:rPr>
              <a:t>In this section, you can list the following:</a:t>
            </a:r>
          </a:p>
        </p:txBody>
      </p:sp>
      <p:sp>
        <p:nvSpPr>
          <p:cNvPr id="3" name="Rectangle 2"/>
          <p:cNvSpPr/>
          <p:nvPr/>
        </p:nvSpPr>
        <p:spPr>
          <a:xfrm>
            <a:off x="473054" y="1678505"/>
            <a:ext cx="1896673" cy="530594"/>
          </a:xfrm>
          <a:prstGeom prst="rect">
            <a:avLst/>
          </a:prstGeom>
          <a:solidFill>
            <a:schemeClr val="accent1">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Experience</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543938" y="3304708"/>
            <a:ext cx="3603856" cy="400110"/>
          </a:xfrm>
          <a:prstGeom prst="rect">
            <a:avLst/>
          </a:prstGeom>
          <a:solidFill>
            <a:schemeClr val="accent3">
              <a:lumMod val="20000"/>
              <a:lumOff val="80000"/>
            </a:schemeClr>
          </a:solidFill>
        </p:spPr>
        <p:txBody>
          <a:bodyPr wrap="square">
            <a:spAutoFit/>
          </a:bodyPr>
          <a:lstStyle/>
          <a:p>
            <a:r>
              <a:rPr lang="en-US" sz="2000" b="1" dirty="0">
                <a:solidFill>
                  <a:schemeClr val="tx2">
                    <a:lumMod val="2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Relevant employment history</a:t>
            </a:r>
          </a:p>
        </p:txBody>
      </p:sp>
      <p:sp>
        <p:nvSpPr>
          <p:cNvPr id="6" name="Rectangle 5"/>
          <p:cNvSpPr/>
          <p:nvPr/>
        </p:nvSpPr>
        <p:spPr>
          <a:xfrm>
            <a:off x="8019394" y="3279865"/>
            <a:ext cx="1436612" cy="399405"/>
          </a:xfrm>
          <a:prstGeom prst="rect">
            <a:avLst/>
          </a:prstGeom>
          <a:solidFill>
            <a:schemeClr val="accent3">
              <a:lumMod val="20000"/>
              <a:lumOff val="80000"/>
            </a:schemeClr>
          </a:solidFill>
        </p:spPr>
        <p:txBody>
          <a:bodyPr wrap="none">
            <a:spAutoFit/>
          </a:bodyPr>
          <a:lstStyle/>
          <a:p>
            <a:pPr>
              <a:lnSpc>
                <a:spcPct val="107000"/>
              </a:lnSpc>
              <a:spcAft>
                <a:spcPts val="800"/>
              </a:spcAft>
            </a:pPr>
            <a:r>
              <a:rPr lang="en-US" sz="2000" b="1" dirty="0" smtClean="0">
                <a:solidFill>
                  <a:schemeClr val="tx2">
                    <a:lumMod val="25000"/>
                  </a:schemeClr>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Internships</a:t>
            </a:r>
            <a:endParaRPr lang="en-US" sz="2000" b="1" dirty="0">
              <a:solidFill>
                <a:schemeClr val="tx2">
                  <a:lumMod val="25000"/>
                </a:schemeClr>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4394115" y="3279865"/>
            <a:ext cx="2669513" cy="399405"/>
          </a:xfrm>
          <a:prstGeom prst="rect">
            <a:avLst/>
          </a:prstGeom>
          <a:solidFill>
            <a:schemeClr val="accent3">
              <a:lumMod val="20000"/>
              <a:lumOff val="80000"/>
            </a:schemeClr>
          </a:solidFill>
        </p:spPr>
        <p:txBody>
          <a:bodyPr wrap="none">
            <a:spAutoFit/>
          </a:bodyPr>
          <a:lstStyle/>
          <a:p>
            <a:pPr>
              <a:lnSpc>
                <a:spcPct val="107000"/>
              </a:lnSpc>
              <a:spcAft>
                <a:spcPts val="800"/>
              </a:spcAft>
            </a:pPr>
            <a:r>
              <a:rPr lang="en-US" sz="2000" b="1" dirty="0">
                <a:solidFill>
                  <a:schemeClr val="tx2">
                    <a:lumMod val="25000"/>
                  </a:schemeClr>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Relevant class projects</a:t>
            </a:r>
          </a:p>
        </p:txBody>
      </p:sp>
      <p:sp>
        <p:nvSpPr>
          <p:cNvPr id="10" name="Rectangle 9"/>
          <p:cNvSpPr/>
          <p:nvPr/>
        </p:nvSpPr>
        <p:spPr>
          <a:xfrm>
            <a:off x="3386237" y="3885527"/>
            <a:ext cx="1787669" cy="399405"/>
          </a:xfrm>
          <a:prstGeom prst="rect">
            <a:avLst/>
          </a:prstGeom>
          <a:solidFill>
            <a:schemeClr val="accent3">
              <a:lumMod val="20000"/>
              <a:lumOff val="80000"/>
            </a:schemeClr>
          </a:solidFill>
        </p:spPr>
        <p:txBody>
          <a:bodyPr wrap="none">
            <a:spAutoFit/>
          </a:bodyPr>
          <a:lstStyle/>
          <a:p>
            <a:pPr>
              <a:lnSpc>
                <a:spcPct val="107000"/>
              </a:lnSpc>
              <a:spcAft>
                <a:spcPts val="800"/>
              </a:spcAft>
            </a:pPr>
            <a:r>
              <a:rPr lang="en-US" sz="2000" b="1" dirty="0">
                <a:solidFill>
                  <a:schemeClr val="tx2">
                    <a:lumMod val="25000"/>
                  </a:schemeClr>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Relevant </a:t>
            </a:r>
            <a:r>
              <a:rPr lang="en-US" sz="2000" b="1" dirty="0" smtClean="0">
                <a:solidFill>
                  <a:schemeClr val="tx2">
                    <a:lumMod val="25000"/>
                  </a:schemeClr>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work</a:t>
            </a:r>
            <a:endParaRPr lang="en-US" sz="2000" b="1" dirty="0">
              <a:solidFill>
                <a:schemeClr val="tx2">
                  <a:lumMod val="25000"/>
                </a:schemeClr>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Rectangle 10"/>
          <p:cNvSpPr/>
          <p:nvPr/>
        </p:nvSpPr>
        <p:spPr>
          <a:xfrm>
            <a:off x="6568900" y="3854107"/>
            <a:ext cx="1599027" cy="400110"/>
          </a:xfrm>
          <a:prstGeom prst="rect">
            <a:avLst/>
          </a:prstGeom>
          <a:solidFill>
            <a:schemeClr val="accent3">
              <a:lumMod val="20000"/>
              <a:lumOff val="80000"/>
            </a:schemeClr>
          </a:solidFill>
        </p:spPr>
        <p:txBody>
          <a:bodyPr wrap="none">
            <a:spAutoFit/>
          </a:bodyPr>
          <a:lstStyle/>
          <a:p>
            <a:r>
              <a:rPr lang="en-US" sz="2000" b="1" dirty="0">
                <a:solidFill>
                  <a:schemeClr val="tx2">
                    <a:lumMod val="25000"/>
                  </a:schemeClr>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Volunteering</a:t>
            </a:r>
            <a:endParaRPr lang="en-US" sz="2000" b="1" dirty="0">
              <a:solidFill>
                <a:schemeClr val="tx2">
                  <a:lumMod val="2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2" name="Rectangle 11"/>
          <p:cNvSpPr/>
          <p:nvPr/>
        </p:nvSpPr>
        <p:spPr>
          <a:xfrm>
            <a:off x="317697" y="4712487"/>
            <a:ext cx="7157759" cy="1477328"/>
          </a:xfrm>
          <a:prstGeom prst="rect">
            <a:avLst/>
          </a:prstGeom>
          <a:solidFill>
            <a:schemeClr val="accent4">
              <a:lumMod val="20000"/>
              <a:lumOff val="80000"/>
            </a:schemeClr>
          </a:solidFill>
        </p:spPr>
        <p:txBody>
          <a:bodyPr wrap="square">
            <a:spAutoFit/>
          </a:bodyPr>
          <a:lstStyle/>
          <a:p>
            <a:pPr fontAlgn="base"/>
            <a:r>
              <a:rPr lang="en-US" b="1" u="sng" dirty="0">
                <a:solidFill>
                  <a:srgbClr val="C00000"/>
                </a:solidFill>
                <a:effectLst>
                  <a:outerShdw blurRad="38100" dist="38100" dir="2700000" algn="tl">
                    <a:srgbClr val="000000">
                      <a:alpha val="43137"/>
                    </a:srgbClr>
                  </a:outerShdw>
                </a:effectLst>
              </a:rPr>
              <a:t>Example 1:</a:t>
            </a:r>
          </a:p>
          <a:p>
            <a:r>
              <a:rPr lang="en-US" dirty="0"/>
              <a:t>you may be applying for a job that requires leadership and grant-writing experience. During college, you worked as a waitress, but you were also the president of two student organizations, and as part of an English course, you wrote a grant for the local food bank, which was funded.</a:t>
            </a:r>
          </a:p>
        </p:txBody>
      </p:sp>
      <p:pic>
        <p:nvPicPr>
          <p:cNvPr id="13" name="Pictur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4156551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inVertical)">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barn(inVertical)">
                                      <p:cBhvr>
                                        <p:cTn id="28" dur="5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barn(inVertical)">
                                      <p:cBhvr>
                                        <p:cTn id="33" dur="500"/>
                                        <p:tgtEl>
                                          <p:spTgt spid="11"/>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barn(inVertical)">
                                      <p:cBhvr>
                                        <p:cTn id="38" dur="500"/>
                                        <p:tgtEl>
                                          <p:spTgt spid="10"/>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barn(inVertical)">
                                      <p:cBhvr>
                                        <p:cTn id="4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animBg="1"/>
      <p:bldP spid="8" grpId="0" animBg="1"/>
      <p:bldP spid="6" grpId="0" animBg="1"/>
      <p:bldP spid="9" grpId="0" animBg="1"/>
      <p:bldP spid="10" grpId="0" animBg="1"/>
      <p:bldP spid="11" grpId="0" animBg="1"/>
      <p:bldP spid="1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77008" y="90076"/>
            <a:ext cx="5767284" cy="58375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3200" b="1" dirty="0" smtClean="0">
                <a:latin typeface="Times New Roman" panose="02020603050405020304" pitchFamily="18" charset="0"/>
                <a:cs typeface="Times New Roman" panose="02020603050405020304" pitchFamily="18" charset="0"/>
              </a:rPr>
              <a:t>Résumés</a:t>
            </a:r>
            <a:endParaRPr lang="en-US" sz="32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3802812" y="863737"/>
            <a:ext cx="3137397" cy="553357"/>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Sections of Résumé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543938" y="2656614"/>
            <a:ext cx="9259936" cy="1384995"/>
          </a:xfrm>
          <a:prstGeom prst="rect">
            <a:avLst/>
          </a:prstGeom>
          <a:solidFill>
            <a:schemeClr val="accent5">
              <a:lumMod val="20000"/>
              <a:lumOff val="80000"/>
            </a:schemeClr>
          </a:solidFill>
          <a:ln>
            <a:solidFill>
              <a:schemeClr val="tx1"/>
            </a:solidFill>
          </a:ln>
        </p:spPr>
        <p:txBody>
          <a:bodyPr wrap="square">
            <a:spAutoFit/>
          </a:bodyPr>
          <a:lstStyle/>
          <a:p>
            <a:pPr lvl="0"/>
            <a:r>
              <a:rPr lang="en-US" sz="2400" b="1" u="sng" dirty="0">
                <a:solidFill>
                  <a:schemeClr val="accent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Hard skills</a:t>
            </a:r>
            <a:r>
              <a:rPr lang="en-US" sz="2400" b="1" u="sng" dirty="0" smtClean="0">
                <a:solidFill>
                  <a:schemeClr val="accent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a:p>
            <a:pPr lvl="0"/>
            <a:r>
              <a:rPr lang="en-US" sz="2000" dirty="0" smtClean="0">
                <a:latin typeface="Times New Roman" panose="02020603050405020304" pitchFamily="18" charset="0"/>
                <a:cs typeface="Times New Roman" panose="02020603050405020304" pitchFamily="18" charset="0"/>
              </a:rPr>
              <a:t>are </a:t>
            </a:r>
            <a:r>
              <a:rPr lang="en-US" sz="2000" dirty="0">
                <a:latin typeface="Times New Roman" panose="02020603050405020304" pitchFamily="18" charset="0"/>
                <a:cs typeface="Times New Roman" panose="02020603050405020304" pitchFamily="18" charset="0"/>
              </a:rPr>
              <a:t>those of your skills that you’ve acquired through deliberate effort. They can be learned, taught, and measured. Examples of hard skills include </a:t>
            </a:r>
            <a:r>
              <a:rPr lang="en-US" sz="2000" i="1" dirty="0">
                <a:latin typeface="Times New Roman" panose="02020603050405020304" pitchFamily="18" charset="0"/>
                <a:cs typeface="Times New Roman" panose="02020603050405020304" pitchFamily="18" charset="0"/>
              </a:rPr>
              <a:t>English, Spanish, HTML, copywriting, data analysis, SEO, SEM, and others.</a:t>
            </a:r>
            <a:endParaRPr lang="en-US" sz="2000" dirty="0">
              <a:latin typeface="Times New Roman" panose="02020603050405020304" pitchFamily="18" charset="0"/>
              <a:cs typeface="Times New Roman" panose="02020603050405020304" pitchFamily="18" charset="0"/>
            </a:endParaRPr>
          </a:p>
        </p:txBody>
      </p:sp>
      <p:sp>
        <p:nvSpPr>
          <p:cNvPr id="3" name="Rectangle 2"/>
          <p:cNvSpPr/>
          <p:nvPr/>
        </p:nvSpPr>
        <p:spPr>
          <a:xfrm>
            <a:off x="473054" y="1678505"/>
            <a:ext cx="1023037" cy="530594"/>
          </a:xfrm>
          <a:prstGeom prst="rect">
            <a:avLst/>
          </a:prstGeom>
          <a:solidFill>
            <a:schemeClr val="accent4">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Skills</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473054" y="4434743"/>
            <a:ext cx="7077816" cy="2308324"/>
          </a:xfrm>
          <a:prstGeom prst="rect">
            <a:avLst/>
          </a:prstGeom>
          <a:solidFill>
            <a:schemeClr val="accent5">
              <a:lumMod val="20000"/>
              <a:lumOff val="80000"/>
            </a:schemeClr>
          </a:solidFill>
          <a:ln>
            <a:solidFill>
              <a:schemeClr val="tx1"/>
            </a:solidFill>
          </a:ln>
        </p:spPr>
        <p:txBody>
          <a:bodyPr wrap="square">
            <a:spAutoFit/>
          </a:bodyPr>
          <a:lstStyle/>
          <a:p>
            <a:pPr lvl="0"/>
            <a:r>
              <a:rPr lang="en-US" sz="2400" b="1" u="sng" dirty="0">
                <a:solidFill>
                  <a:schemeClr val="accent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Soft skills, </a:t>
            </a:r>
            <a:endParaRPr lang="en-US" sz="2400" b="1" u="sng" dirty="0" smtClean="0">
              <a:solidFill>
                <a:schemeClr val="accent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on </a:t>
            </a:r>
            <a:r>
              <a:rPr lang="en-US" sz="2000" dirty="0">
                <a:latin typeface="Times New Roman" panose="02020603050405020304" pitchFamily="18" charset="0"/>
                <a:cs typeface="Times New Roman" panose="02020603050405020304" pitchFamily="18" charset="0"/>
              </a:rPr>
              <a:t>the other hand, are closely tied to one’s personality traits. They arise from your previous experiences and the environment you grew up in. These could be your leadership, communication, or other interpersonal skills</a:t>
            </a:r>
            <a:r>
              <a:rPr lang="en-US" sz="2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Examples of soft skills include: </a:t>
            </a:r>
            <a:r>
              <a:rPr lang="en-US" sz="2000" i="1" dirty="0">
                <a:latin typeface="Times New Roman" panose="02020603050405020304" pitchFamily="18" charset="0"/>
                <a:cs typeface="Times New Roman" panose="02020603050405020304" pitchFamily="18" charset="0"/>
              </a:rPr>
              <a:t>problem-solving, negotiating, multitasking, time management, presenting, and others</a:t>
            </a:r>
            <a:r>
              <a:rPr lang="en-US" sz="2000" i="1"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031047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77008" y="90076"/>
            <a:ext cx="5767284" cy="58375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3200" b="1" dirty="0" smtClean="0">
                <a:latin typeface="Times New Roman" panose="02020603050405020304" pitchFamily="18" charset="0"/>
                <a:cs typeface="Times New Roman" panose="02020603050405020304" pitchFamily="18" charset="0"/>
              </a:rPr>
              <a:t>Résumés</a:t>
            </a:r>
            <a:endParaRPr lang="en-US" sz="32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3802812" y="863737"/>
            <a:ext cx="3137397" cy="553357"/>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Sections of Résumé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543938" y="2656614"/>
            <a:ext cx="4929139" cy="523220"/>
          </a:xfrm>
          <a:prstGeom prst="rect">
            <a:avLst/>
          </a:prstGeom>
          <a:solidFill>
            <a:schemeClr val="accent4">
              <a:lumMod val="20000"/>
              <a:lumOff val="80000"/>
            </a:schemeClr>
          </a:solidFill>
          <a:ln>
            <a:solidFill>
              <a:schemeClr val="tx1"/>
            </a:solidFill>
          </a:ln>
        </p:spPr>
        <p:txBody>
          <a:bodyPr wrap="square">
            <a:spAutoFit/>
          </a:bodyPr>
          <a:lstStyle/>
          <a:p>
            <a:r>
              <a:rPr lang="en-US" sz="2800" b="1" dirty="0">
                <a:latin typeface="Times New Roman" panose="02020603050405020304" pitchFamily="18" charset="0"/>
                <a:cs typeface="Times New Roman" panose="02020603050405020304" pitchFamily="18" charset="0"/>
              </a:rPr>
              <a:t>Skills you DON’T have</a:t>
            </a:r>
            <a:r>
              <a:rPr lang="en-US" sz="2800" dirty="0">
                <a:latin typeface="Times New Roman" panose="02020603050405020304" pitchFamily="18" charset="0"/>
                <a:cs typeface="Times New Roman" panose="02020603050405020304" pitchFamily="18" charset="0"/>
              </a:rPr>
              <a:t>.</a:t>
            </a:r>
          </a:p>
        </p:txBody>
      </p:sp>
      <p:sp>
        <p:nvSpPr>
          <p:cNvPr id="3" name="Rectangle 2"/>
          <p:cNvSpPr/>
          <p:nvPr/>
        </p:nvSpPr>
        <p:spPr>
          <a:xfrm>
            <a:off x="473054" y="1678505"/>
            <a:ext cx="5000023" cy="553357"/>
          </a:xfrm>
          <a:prstGeom prst="rect">
            <a:avLst/>
          </a:prstGeom>
          <a:solidFill>
            <a:schemeClr val="accent4">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Skills, that should </a:t>
            </a:r>
            <a:r>
              <a:rPr lang="en-US" sz="2800" b="1" u="sng" dirty="0" smtClean="0">
                <a:solidFill>
                  <a:srgbClr val="C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NOT</a:t>
            </a:r>
            <a:r>
              <a:rPr lang="en-US" sz="2800" b="1" dirty="0" smtClean="0">
                <a:latin typeface="Times New Roman" panose="02020603050405020304" pitchFamily="18" charset="0"/>
                <a:ea typeface="Calibri" panose="020F0502020204030204" pitchFamily="34" charset="0"/>
                <a:cs typeface="Arial" panose="020B0604020202020204" pitchFamily="34" charset="0"/>
              </a:rPr>
              <a:t> include</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523998" y="3627349"/>
            <a:ext cx="4929139" cy="954107"/>
          </a:xfrm>
          <a:prstGeom prst="rect">
            <a:avLst/>
          </a:prstGeom>
          <a:solidFill>
            <a:schemeClr val="accent4">
              <a:lumMod val="20000"/>
              <a:lumOff val="80000"/>
            </a:schemeClr>
          </a:solidFill>
          <a:ln>
            <a:solidFill>
              <a:schemeClr val="tx1"/>
            </a:solidFill>
          </a:ln>
        </p:spPr>
        <p:txBody>
          <a:bodyPr wrap="square">
            <a:spAutoFit/>
          </a:bodyPr>
          <a:lstStyle/>
          <a:p>
            <a:r>
              <a:rPr lang="en-US" sz="2800" b="1" dirty="0">
                <a:latin typeface="Times New Roman" panose="02020603050405020304" pitchFamily="18" charset="0"/>
                <a:cs typeface="Times New Roman" panose="02020603050405020304" pitchFamily="18" charset="0"/>
              </a:rPr>
              <a:t>Skills that have nothing to do with the job.</a:t>
            </a:r>
            <a:endParaRPr lang="en-US" sz="2800" dirty="0">
              <a:latin typeface="Times New Roman" panose="02020603050405020304" pitchFamily="18" charset="0"/>
              <a:cs typeface="Times New Roman" panose="02020603050405020304" pitchFamily="18" charset="0"/>
            </a:endParaRPr>
          </a:p>
        </p:txBody>
      </p:sp>
      <p:sp>
        <p:nvSpPr>
          <p:cNvPr id="9" name="Rectangle 8"/>
          <p:cNvSpPr/>
          <p:nvPr/>
        </p:nvSpPr>
        <p:spPr>
          <a:xfrm>
            <a:off x="523998" y="5207742"/>
            <a:ext cx="4929139" cy="523220"/>
          </a:xfrm>
          <a:prstGeom prst="rect">
            <a:avLst/>
          </a:prstGeom>
          <a:solidFill>
            <a:schemeClr val="accent4">
              <a:lumMod val="20000"/>
              <a:lumOff val="80000"/>
            </a:schemeClr>
          </a:solidFill>
          <a:ln>
            <a:solidFill>
              <a:schemeClr val="tx1"/>
            </a:solidFill>
          </a:ln>
        </p:spPr>
        <p:txBody>
          <a:bodyPr wrap="square">
            <a:spAutoFit/>
          </a:bodyPr>
          <a:lstStyle/>
          <a:p>
            <a:r>
              <a:rPr lang="en-US" sz="2800" b="1" dirty="0">
                <a:latin typeface="Times New Roman" panose="02020603050405020304" pitchFamily="18" charset="0"/>
                <a:cs typeface="Times New Roman" panose="02020603050405020304" pitchFamily="18" charset="0"/>
              </a:rPr>
              <a:t>Skills everybody should have.</a:t>
            </a:r>
            <a:endParaRPr lang="en-US" sz="2800"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1070579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inVertical)">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7" grpId="0" animBg="1"/>
      <p:bldP spid="9"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77008" y="90076"/>
            <a:ext cx="5767284" cy="58375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3200" b="1" dirty="0" smtClean="0">
                <a:latin typeface="Times New Roman" panose="02020603050405020304" pitchFamily="18" charset="0"/>
                <a:cs typeface="Times New Roman" panose="02020603050405020304" pitchFamily="18" charset="0"/>
              </a:rPr>
              <a:t>Résumés</a:t>
            </a:r>
            <a:endParaRPr lang="en-US" sz="32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3802812" y="863737"/>
            <a:ext cx="3137397" cy="553357"/>
          </a:xfrm>
          <a:prstGeom prst="rect">
            <a:avLst/>
          </a:prstGeom>
          <a:solidFill>
            <a:schemeClr val="accent4">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Sections of Résumé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473054" y="2421773"/>
            <a:ext cx="10782550" cy="1015663"/>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If you’ve been lucky enough to work at a job that’s relevant to the position you’re seeking, prominently display that experience and your job duties. For most college graduates, however, this will not be the case.</a:t>
            </a:r>
          </a:p>
        </p:txBody>
      </p:sp>
      <p:sp>
        <p:nvSpPr>
          <p:cNvPr id="3" name="Rectangle 2"/>
          <p:cNvSpPr/>
          <p:nvPr/>
        </p:nvSpPr>
        <p:spPr>
          <a:xfrm>
            <a:off x="473054" y="1678505"/>
            <a:ext cx="3962944" cy="553357"/>
          </a:xfrm>
          <a:prstGeom prst="rect">
            <a:avLst/>
          </a:prstGeom>
          <a:solidFill>
            <a:schemeClr val="accent1">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Employment Experience</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585821" y="4244731"/>
            <a:ext cx="7700353" cy="1015663"/>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in this situation, list the class projects, your internship, and your work with the Sociology Club under “Relevant Experience,” as previously discussed. Give some details about each experience</a:t>
            </a:r>
          </a:p>
        </p:txBody>
      </p:sp>
      <p:sp>
        <p:nvSpPr>
          <p:cNvPr id="8" name="Rectangle 7"/>
          <p:cNvSpPr/>
          <p:nvPr/>
        </p:nvSpPr>
        <p:spPr>
          <a:xfrm>
            <a:off x="543938" y="3448619"/>
            <a:ext cx="7402857" cy="707886"/>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Let’s look at a few possible scenarios. </a:t>
            </a:r>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 the first scenario, </a:t>
            </a:r>
            <a:r>
              <a:rPr lang="en-US" sz="2000" dirty="0">
                <a:latin typeface="Times New Roman" panose="02020603050405020304" pitchFamily="18" charset="0"/>
                <a:cs typeface="Times New Roman" panose="02020603050405020304" pitchFamily="18" charset="0"/>
              </a:rPr>
              <a:t>your work history is by and large unrelated to the career you are pursuing.</a:t>
            </a:r>
          </a:p>
        </p:txBody>
      </p:sp>
      <p:sp>
        <p:nvSpPr>
          <p:cNvPr id="6" name="Rectangle 5"/>
          <p:cNvSpPr/>
          <p:nvPr/>
        </p:nvSpPr>
        <p:spPr>
          <a:xfrm>
            <a:off x="509535" y="5348620"/>
            <a:ext cx="6096000" cy="1387367"/>
          </a:xfrm>
          <a:prstGeom prst="rect">
            <a:avLst/>
          </a:prstGeom>
        </p:spPr>
        <p:txBody>
          <a:bodyPr>
            <a:spAutoFit/>
          </a:bodyPr>
          <a:lstStyle/>
          <a:p>
            <a:pPr>
              <a:lnSpc>
                <a:spcPct val="107000"/>
              </a:lnSpc>
              <a:spcAft>
                <a:spcPts val="800"/>
              </a:spcAft>
            </a:pPr>
            <a:r>
              <a:rPr lang="en-US" sz="2000" dirty="0">
                <a:latin typeface="Times New Roman" panose="02020603050405020304" pitchFamily="18" charset="0"/>
                <a:ea typeface="Times New Roman" panose="02020603050405020304" pitchFamily="18" charset="0"/>
                <a:cs typeface="Times New Roman" panose="02020603050405020304" pitchFamily="18" charset="0"/>
              </a:rPr>
              <a:t>Then you can simply list your places of employment, job titles, and employment dates later in the résumé in a section titled “Employment Experience,” “Employment History,” or “Work History.”</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3637393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inVertical)">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barn(inVertical)">
                                      <p:cBhvr>
                                        <p:cTn id="2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animBg="1"/>
      <p:bldP spid="7" grpId="0"/>
      <p:bldP spid="8" grpId="0"/>
      <p:bldP spid="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77008" y="90076"/>
            <a:ext cx="5767284" cy="58375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3200" b="1" dirty="0" smtClean="0">
                <a:latin typeface="Times New Roman" panose="02020603050405020304" pitchFamily="18" charset="0"/>
                <a:cs typeface="Times New Roman" panose="02020603050405020304" pitchFamily="18" charset="0"/>
              </a:rPr>
              <a:t>Résumés</a:t>
            </a:r>
            <a:endParaRPr lang="en-US" sz="32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3802812" y="863737"/>
            <a:ext cx="3137397" cy="553357"/>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Sections of Résumé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317698" y="2574821"/>
            <a:ext cx="9123433" cy="1323439"/>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If your work history is not directly related to the position you are pursuing, list the place of employment, job title, employment dates, and some skills you acquired at this job. Even if the job is not directly related to your career, you likely gained or honed some skill(s) that will make you a more appealing applicant. </a:t>
            </a:r>
          </a:p>
        </p:txBody>
      </p:sp>
      <p:sp>
        <p:nvSpPr>
          <p:cNvPr id="3" name="Rectangle 2"/>
          <p:cNvSpPr/>
          <p:nvPr/>
        </p:nvSpPr>
        <p:spPr>
          <a:xfrm>
            <a:off x="473054" y="1678505"/>
            <a:ext cx="3962944" cy="553357"/>
          </a:xfrm>
          <a:prstGeom prst="rect">
            <a:avLst/>
          </a:prstGeom>
          <a:solidFill>
            <a:schemeClr val="accent1">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Employment Experience</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317698" y="4712487"/>
            <a:ext cx="6622512" cy="1477328"/>
          </a:xfrm>
          <a:prstGeom prst="rect">
            <a:avLst/>
          </a:prstGeom>
          <a:solidFill>
            <a:schemeClr val="accent4">
              <a:lumMod val="20000"/>
              <a:lumOff val="80000"/>
            </a:schemeClr>
          </a:solidFill>
        </p:spPr>
        <p:txBody>
          <a:bodyPr wrap="square">
            <a:spAutoFit/>
          </a:bodyPr>
          <a:lstStyle/>
          <a:p>
            <a:pPr fontAlgn="base"/>
            <a:r>
              <a:rPr lang="en-US" b="1" u="sng" dirty="0">
                <a:solidFill>
                  <a:srgbClr val="C00000"/>
                </a:solidFill>
                <a:effectLst>
                  <a:outerShdw blurRad="38100" dist="38100" dir="2700000" algn="tl">
                    <a:srgbClr val="000000">
                      <a:alpha val="43137"/>
                    </a:srgbClr>
                  </a:outerShdw>
                </a:effectLst>
              </a:rPr>
              <a:t>Example 1:</a:t>
            </a:r>
          </a:p>
          <a:p>
            <a:r>
              <a:rPr lang="en-US" dirty="0"/>
              <a:t>if you worked as a waiter, you have developed your customer service skills, worked both independently and as part of a team, handled difficult situations with professionalism, and demonstrated the ability to multitask.</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144487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77008" y="90076"/>
            <a:ext cx="5767284" cy="58375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3200" b="1" dirty="0" smtClean="0">
                <a:latin typeface="Times New Roman" panose="02020603050405020304" pitchFamily="18" charset="0"/>
                <a:cs typeface="Times New Roman" panose="02020603050405020304" pitchFamily="18" charset="0"/>
              </a:rPr>
              <a:t>Résumés</a:t>
            </a:r>
            <a:endParaRPr lang="en-US" sz="32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3802812" y="863737"/>
            <a:ext cx="3137397" cy="553357"/>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Sections of Résumé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473054" y="2421773"/>
            <a:ext cx="10782550" cy="707886"/>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Include an awards and honors section only if you have multiple listings and they are relevant to the position.</a:t>
            </a:r>
          </a:p>
        </p:txBody>
      </p:sp>
      <p:sp>
        <p:nvSpPr>
          <p:cNvPr id="3" name="Rectangle 2"/>
          <p:cNvSpPr/>
          <p:nvPr/>
        </p:nvSpPr>
        <p:spPr>
          <a:xfrm>
            <a:off x="473054" y="1678505"/>
            <a:ext cx="1445204" cy="530594"/>
          </a:xfrm>
          <a:prstGeom prst="rect">
            <a:avLst/>
          </a:prstGeom>
          <a:solidFill>
            <a:schemeClr val="accent1">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Awards </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543938" y="3448619"/>
            <a:ext cx="7402857" cy="400110"/>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If you have Academic awards and honors. </a:t>
            </a:r>
          </a:p>
        </p:txBody>
      </p:sp>
      <p:sp>
        <p:nvSpPr>
          <p:cNvPr id="6" name="Rectangle 5"/>
          <p:cNvSpPr/>
          <p:nvPr/>
        </p:nvSpPr>
        <p:spPr>
          <a:xfrm>
            <a:off x="543938" y="5231543"/>
            <a:ext cx="6096000" cy="1323439"/>
          </a:xfrm>
          <a:prstGeom prst="rect">
            <a:avLst/>
          </a:prstGeom>
        </p:spPr>
        <p:txBody>
          <a:bodyPr>
            <a:spAutoFit/>
          </a:bodyPr>
          <a:lstStyle/>
          <a:p>
            <a:r>
              <a:rPr lang="en-US" sz="2000" dirty="0">
                <a:latin typeface="Times New Roman" panose="02020603050405020304" pitchFamily="18" charset="0"/>
                <a:cs typeface="Times New Roman" panose="02020603050405020304" pitchFamily="18" charset="0"/>
              </a:rPr>
              <a:t>As for hobbies, do not put a hobbies and interests section in your résumé. If you do have a hobby or interest directly relevant to the position, work it into your résumé as a skill or experience. Otherwise, leave it out.</a:t>
            </a:r>
          </a:p>
        </p:txBody>
      </p:sp>
      <p:sp>
        <p:nvSpPr>
          <p:cNvPr id="9" name="Rectangle 8"/>
          <p:cNvSpPr/>
          <p:nvPr/>
        </p:nvSpPr>
        <p:spPr>
          <a:xfrm>
            <a:off x="644307" y="4285457"/>
            <a:ext cx="1531188" cy="530594"/>
          </a:xfrm>
          <a:prstGeom prst="rect">
            <a:avLst/>
          </a:prstGeom>
          <a:solidFill>
            <a:schemeClr val="accent1">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Hobbies </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895535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barn(inVertical)">
                                      <p:cBhvr>
                                        <p:cTn id="2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animBg="1"/>
      <p:bldP spid="8" grpId="0"/>
      <p:bldP spid="6" grpId="0"/>
      <p:bldP spid="9"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77008" y="90076"/>
            <a:ext cx="5767284" cy="58375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3200" b="1" dirty="0" smtClean="0">
                <a:latin typeface="Times New Roman" panose="02020603050405020304" pitchFamily="18" charset="0"/>
                <a:cs typeface="Times New Roman" panose="02020603050405020304" pitchFamily="18" charset="0"/>
              </a:rPr>
              <a:t>Résumés</a:t>
            </a:r>
            <a:endParaRPr lang="en-US" sz="32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3802812" y="863737"/>
            <a:ext cx="3137397" cy="553357"/>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Sections of Résumé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397640" y="2845979"/>
            <a:ext cx="8180752" cy="1200329"/>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References should not be listed on your résumé. You can make a note about references at the bottom of the page (e.g., “References available on request”)</a:t>
            </a:r>
          </a:p>
        </p:txBody>
      </p:sp>
      <p:sp>
        <p:nvSpPr>
          <p:cNvPr id="3" name="Rectangle 2"/>
          <p:cNvSpPr/>
          <p:nvPr/>
        </p:nvSpPr>
        <p:spPr>
          <a:xfrm>
            <a:off x="537118" y="1837414"/>
            <a:ext cx="1939890" cy="530594"/>
          </a:xfrm>
          <a:prstGeom prst="rect">
            <a:avLst/>
          </a:prstGeom>
          <a:solidFill>
            <a:schemeClr val="accent1">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References </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051012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77008" y="90076"/>
            <a:ext cx="5767284" cy="58375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3200" b="1" dirty="0" smtClean="0">
                <a:latin typeface="Times New Roman" panose="02020603050405020304" pitchFamily="18" charset="0"/>
                <a:cs typeface="Times New Roman" panose="02020603050405020304" pitchFamily="18" charset="0"/>
              </a:rPr>
              <a:t>Résumés</a:t>
            </a:r>
            <a:endParaRPr lang="en-US" sz="32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3802812" y="863737"/>
            <a:ext cx="3427541" cy="530594"/>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Customizing Résumé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491908" y="1642615"/>
            <a:ext cx="10414904" cy="1200329"/>
          </a:xfrm>
          <a:prstGeom prst="rect">
            <a:avLst/>
          </a:prstGeom>
          <a:solidFill>
            <a:schemeClr val="accent4">
              <a:lumMod val="20000"/>
              <a:lumOff val="80000"/>
            </a:schemeClr>
          </a:solidFill>
        </p:spPr>
        <p:txBody>
          <a:bodyPr wrap="square">
            <a:spAutoFit/>
          </a:bodyPr>
          <a:lstStyle/>
          <a:p>
            <a:pPr algn="ctr"/>
            <a:r>
              <a:rPr lang="en-US" sz="2400" dirty="0">
                <a:latin typeface="Times New Roman" panose="02020603050405020304" pitchFamily="18" charset="0"/>
                <a:cs typeface="Times New Roman" panose="02020603050405020304" pitchFamily="18" charset="0"/>
              </a:rPr>
              <a:t>When customizing your résumé, the goal is to include information about yourself that addresses every qualification noted in the job posting without exceeding the one- two page limit.</a:t>
            </a:r>
          </a:p>
        </p:txBody>
      </p:sp>
      <p:sp>
        <p:nvSpPr>
          <p:cNvPr id="3" name="Rectangle 2"/>
          <p:cNvSpPr/>
          <p:nvPr/>
        </p:nvSpPr>
        <p:spPr>
          <a:xfrm>
            <a:off x="563157" y="3383409"/>
            <a:ext cx="3727239" cy="553357"/>
          </a:xfrm>
          <a:prstGeom prst="rect">
            <a:avLst/>
          </a:prstGeom>
          <a:solidFill>
            <a:schemeClr val="accent1">
              <a:lumMod val="20000"/>
              <a:lumOff val="80000"/>
            </a:schemeClr>
          </a:solidFill>
          <a:ln>
            <a:solidFill>
              <a:schemeClr val="tx1"/>
            </a:solidFill>
          </a:ln>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Review your audience  </a:t>
            </a:r>
            <a:endParaRPr lang="en-US" sz="1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563157" y="4245182"/>
            <a:ext cx="6672010" cy="2041585"/>
          </a:xfrm>
          <a:prstGeom prst="rect">
            <a:avLst/>
          </a:prstGeom>
        </p:spPr>
        <p:txBody>
          <a:bodyPr wrap="square">
            <a:spAutoFit/>
          </a:bodyPr>
          <a:lstStyle/>
          <a:p>
            <a:pPr>
              <a:lnSpc>
                <a:spcPct val="107000"/>
              </a:lnSpc>
              <a:spcAft>
                <a:spcPts val="800"/>
              </a:spcAft>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The research you have done on the organization will give you some insight into the organization’s mission and values. In addition, the job posting will tell you exactly what they are looking for in terms of this position.</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385571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barn(inVertical)">
                                      <p:cBhvr>
                                        <p:cTn id="2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3" grpId="0" animBg="1"/>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77008" y="90076"/>
            <a:ext cx="5767284" cy="58375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3200" b="1" dirty="0" smtClean="0">
                <a:latin typeface="Times New Roman" panose="02020603050405020304" pitchFamily="18" charset="0"/>
                <a:cs typeface="Times New Roman" panose="02020603050405020304" pitchFamily="18" charset="0"/>
              </a:rPr>
              <a:t>Résumés</a:t>
            </a:r>
            <a:endParaRPr lang="en-US" sz="32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3802812" y="863737"/>
            <a:ext cx="5105821" cy="553357"/>
          </a:xfrm>
          <a:prstGeom prst="rect">
            <a:avLst/>
          </a:prstGeom>
          <a:solidFill>
            <a:schemeClr val="accent4">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How to Customize your Résumé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466807" y="2001603"/>
            <a:ext cx="6672010" cy="400110"/>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Begin with the generic résumé you have already developed. </a:t>
            </a:r>
          </a:p>
        </p:txBody>
      </p:sp>
      <p:sp>
        <p:nvSpPr>
          <p:cNvPr id="7" name="Rectangle 6"/>
          <p:cNvSpPr/>
          <p:nvPr/>
        </p:nvSpPr>
        <p:spPr>
          <a:xfrm>
            <a:off x="466807" y="2689169"/>
            <a:ext cx="6672010" cy="707886"/>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Identifying the information that is most relevant to this position. </a:t>
            </a:r>
          </a:p>
        </p:txBody>
      </p:sp>
      <p:sp>
        <p:nvSpPr>
          <p:cNvPr id="8" name="Rectangle 7"/>
          <p:cNvSpPr/>
          <p:nvPr/>
        </p:nvSpPr>
        <p:spPr>
          <a:xfrm>
            <a:off x="466807" y="3573839"/>
            <a:ext cx="6672010" cy="707886"/>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During the first round of cuts, delete all the information that is not relevant to the position. </a:t>
            </a:r>
          </a:p>
        </p:txBody>
      </p:sp>
      <p:sp>
        <p:nvSpPr>
          <p:cNvPr id="9" name="Rectangle 8"/>
          <p:cNvSpPr/>
          <p:nvPr/>
        </p:nvSpPr>
        <p:spPr>
          <a:xfrm>
            <a:off x="466807" y="4678605"/>
            <a:ext cx="6672010" cy="1015663"/>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If the remaining information does not fit on two pages, go back and eliminate the information that is least relevant to the position.</a:t>
            </a: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3742951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arn(inVertical)">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barn(inVertical)">
                                      <p:cBhvr>
                                        <p:cTn id="2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7" grpId="0"/>
      <p:bldP spid="8" grpId="0"/>
      <p:bldP spid="9"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77008" y="90076"/>
            <a:ext cx="5767284" cy="58375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3200" b="1" dirty="0" smtClean="0">
                <a:latin typeface="Times New Roman" panose="02020603050405020304" pitchFamily="18" charset="0"/>
                <a:cs typeface="Times New Roman" panose="02020603050405020304" pitchFamily="18" charset="0"/>
              </a:rPr>
              <a:t>Résumés</a:t>
            </a:r>
            <a:endParaRPr lang="en-US" sz="32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3802812" y="863737"/>
            <a:ext cx="3689793" cy="553357"/>
          </a:xfrm>
          <a:prstGeom prst="rect">
            <a:avLst/>
          </a:prstGeom>
          <a:solidFill>
            <a:schemeClr val="accent4">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Creating visual Appeal</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466807" y="1460031"/>
            <a:ext cx="10666249" cy="707886"/>
          </a:xfrm>
          <a:prstGeom prst="rect">
            <a:avLst/>
          </a:prstGeom>
          <a:solidFill>
            <a:schemeClr val="accent1">
              <a:lumMod val="20000"/>
              <a:lumOff val="80000"/>
            </a:schemeClr>
          </a:solidFill>
        </p:spPr>
        <p:txBody>
          <a:bodyPr wrap="square">
            <a:spAutoFit/>
          </a:bodyPr>
          <a:lstStyle/>
          <a:p>
            <a:pPr algn="ctr"/>
            <a:r>
              <a:rPr lang="en-US" sz="2000" dirty="0">
                <a:latin typeface="Times New Roman" panose="02020603050405020304" pitchFamily="18" charset="0"/>
                <a:cs typeface="Times New Roman" panose="02020603050405020304" pitchFamily="18" charset="0"/>
              </a:rPr>
              <a:t>Although résumés can come in a variety of different forms, all résumés should be visually appealing and utilize a parallel structure. </a:t>
            </a:r>
          </a:p>
        </p:txBody>
      </p:sp>
      <p:sp>
        <p:nvSpPr>
          <p:cNvPr id="7" name="Rectangle 6"/>
          <p:cNvSpPr/>
          <p:nvPr/>
        </p:nvSpPr>
        <p:spPr>
          <a:xfrm>
            <a:off x="436285" y="2333964"/>
            <a:ext cx="6672010" cy="461665"/>
          </a:xfrm>
          <a:prstGeom prst="rect">
            <a:avLst/>
          </a:prstGeom>
        </p:spPr>
        <p:txBody>
          <a:bodyPr wrap="square">
            <a:spAutoFit/>
          </a:bodyPr>
          <a:lstStyle/>
          <a:p>
            <a:r>
              <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 terms of visual appeal, you need to include:</a:t>
            </a:r>
          </a:p>
        </p:txBody>
      </p:sp>
      <p:sp>
        <p:nvSpPr>
          <p:cNvPr id="8" name="Rectangle 7"/>
          <p:cNvSpPr/>
          <p:nvPr/>
        </p:nvSpPr>
        <p:spPr>
          <a:xfrm>
            <a:off x="436284" y="3100095"/>
            <a:ext cx="8867971" cy="1477328"/>
          </a:xfrm>
          <a:prstGeom prst="rect">
            <a:avLst/>
          </a:prstGeom>
        </p:spPr>
        <p:txBody>
          <a:bodyPr wrap="square">
            <a:spAutoFit/>
          </a:bodyPr>
          <a:lstStyle/>
          <a:p>
            <a:r>
              <a:rPr lang="en-US" dirty="0"/>
              <a:t>A balance between text and white space. Too much white space indicates a lack of qualifications. On the flip side, too much information jammed on a page does not make you look more qualified. Instead, it makes your résumé difficult to read, which makes you less appealing. </a:t>
            </a:r>
          </a:p>
          <a:p>
            <a:endParaRPr lang="en-US" dirty="0"/>
          </a:p>
        </p:txBody>
      </p:sp>
      <p:sp>
        <p:nvSpPr>
          <p:cNvPr id="9" name="Rectangle 8"/>
          <p:cNvSpPr/>
          <p:nvPr/>
        </p:nvSpPr>
        <p:spPr>
          <a:xfrm>
            <a:off x="466807" y="4678605"/>
            <a:ext cx="6672010" cy="923330"/>
          </a:xfrm>
          <a:prstGeom prst="rect">
            <a:avLst/>
          </a:prstGeom>
        </p:spPr>
        <p:txBody>
          <a:bodyPr wrap="square">
            <a:spAutoFit/>
          </a:bodyPr>
          <a:lstStyle/>
          <a:p>
            <a:r>
              <a:rPr lang="en-US" dirty="0"/>
              <a:t>Remember, a résumé is a snapshot. You can’t include every detail of your life, so make sure to include the information that is most relevant to this position at this organization.</a:t>
            </a: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1406238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arn(inVertical)">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barn(inVertical)">
                                      <p:cBhvr>
                                        <p:cTn id="2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p:bldP spid="8" grpId="0"/>
      <p:bldP spid="9"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77008" y="90076"/>
            <a:ext cx="5767284" cy="58375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3200" b="1" dirty="0" smtClean="0">
                <a:latin typeface="Times New Roman" panose="02020603050405020304" pitchFamily="18" charset="0"/>
                <a:cs typeface="Times New Roman" panose="02020603050405020304" pitchFamily="18" charset="0"/>
              </a:rPr>
              <a:t>Résumés</a:t>
            </a:r>
            <a:endParaRPr lang="en-US" sz="32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3802812" y="863737"/>
            <a:ext cx="3689793" cy="553357"/>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Creating visual Appeal</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238322" y="1518276"/>
            <a:ext cx="6672010" cy="461665"/>
          </a:xfrm>
          <a:prstGeom prst="rect">
            <a:avLst/>
          </a:prstGeom>
        </p:spPr>
        <p:txBody>
          <a:bodyPr wrap="square">
            <a:spAutoFit/>
          </a:bodyPr>
          <a:lstStyle/>
          <a:p>
            <a:r>
              <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 terms of visual appeal, you need to include:</a:t>
            </a:r>
          </a:p>
        </p:txBody>
      </p:sp>
      <p:sp>
        <p:nvSpPr>
          <p:cNvPr id="8" name="Rectangle 7"/>
          <p:cNvSpPr/>
          <p:nvPr/>
        </p:nvSpPr>
        <p:spPr>
          <a:xfrm>
            <a:off x="466807" y="2261544"/>
            <a:ext cx="8867971" cy="707886"/>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The font you select for the text of the résumé should be 12 point—no less than 11 point if you need more space—for easy reading. </a:t>
            </a:r>
          </a:p>
        </p:txBody>
      </p:sp>
      <p:sp>
        <p:nvSpPr>
          <p:cNvPr id="9" name="Rectangle 8"/>
          <p:cNvSpPr/>
          <p:nvPr/>
        </p:nvSpPr>
        <p:spPr>
          <a:xfrm>
            <a:off x="466807" y="3189478"/>
            <a:ext cx="6672010" cy="1015663"/>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When selecting a font, you want to stick with standard fonts such as Arial, Helvetica, and Times New Roman to ensure easy electronic transfer.</a:t>
            </a:r>
          </a:p>
        </p:txBody>
      </p:sp>
      <p:sp>
        <p:nvSpPr>
          <p:cNvPr id="3" name="Rectangle 2"/>
          <p:cNvSpPr/>
          <p:nvPr/>
        </p:nvSpPr>
        <p:spPr>
          <a:xfrm>
            <a:off x="466807" y="4495593"/>
            <a:ext cx="6096000" cy="1409617"/>
          </a:xfrm>
          <a:prstGeom prst="rect">
            <a:avLst/>
          </a:prstGeom>
        </p:spPr>
        <p:txBody>
          <a:bodyPr>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As for parallel structure, decide on a heading system, and keep it consistent throughout the résumé. If your first major heading is bold, 14 point, and all capitals, then all major headings should be bold, 14 point, and all capitals.</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996406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inVertical)">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barn(inVertical)">
                                      <p:cBhvr>
                                        <p:cTn id="2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p:bldP spid="8" grpId="0"/>
      <p:bldP spid="9" grpId="0"/>
      <p:bldP spid="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77008" y="90076"/>
            <a:ext cx="5767284" cy="58375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3200" b="1" dirty="0" smtClean="0">
                <a:latin typeface="Times New Roman" panose="02020603050405020304" pitchFamily="18" charset="0"/>
                <a:cs typeface="Times New Roman" panose="02020603050405020304" pitchFamily="18" charset="0"/>
              </a:rPr>
              <a:t>Résumés</a:t>
            </a:r>
            <a:endParaRPr lang="en-US" sz="32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3802812" y="863737"/>
            <a:ext cx="3689793" cy="553357"/>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Creating visual Appeal</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238322" y="1518276"/>
            <a:ext cx="6672010" cy="461665"/>
          </a:xfrm>
          <a:prstGeom prst="rect">
            <a:avLst/>
          </a:prstGeom>
        </p:spPr>
        <p:txBody>
          <a:bodyPr wrap="square">
            <a:spAutoFit/>
          </a:bodyPr>
          <a:lstStyle/>
          <a:p>
            <a:r>
              <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 terms of visual appeal, you need to include:</a:t>
            </a:r>
          </a:p>
        </p:txBody>
      </p:sp>
      <p:sp>
        <p:nvSpPr>
          <p:cNvPr id="8" name="Rectangle 7"/>
          <p:cNvSpPr/>
          <p:nvPr/>
        </p:nvSpPr>
        <p:spPr>
          <a:xfrm>
            <a:off x="466807" y="2261544"/>
            <a:ext cx="8867971" cy="1015663"/>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The use of a parallel structure can also be applied to your word choices. For example, when listing your duties/work experience, use active verbs. In addition, you may utilize a list of bulleted duties/skills. </a:t>
            </a:r>
          </a:p>
        </p:txBody>
      </p:sp>
      <p:sp>
        <p:nvSpPr>
          <p:cNvPr id="9" name="Rectangle 8"/>
          <p:cNvSpPr/>
          <p:nvPr/>
        </p:nvSpPr>
        <p:spPr>
          <a:xfrm>
            <a:off x="466807" y="3466477"/>
            <a:ext cx="8686620" cy="707886"/>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Whichever format you select, remember to use that format throughout that section of the résumé.</a:t>
            </a:r>
          </a:p>
        </p:txBody>
      </p:sp>
      <p:sp>
        <p:nvSpPr>
          <p:cNvPr id="3" name="Rectangle 2"/>
          <p:cNvSpPr/>
          <p:nvPr/>
        </p:nvSpPr>
        <p:spPr>
          <a:xfrm>
            <a:off x="466807" y="4388355"/>
            <a:ext cx="7649671" cy="400110"/>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It’s also critical to edit résumés, applications, and cover letters carefully. </a:t>
            </a:r>
          </a:p>
        </p:txBody>
      </p:sp>
      <p:sp>
        <p:nvSpPr>
          <p:cNvPr id="5" name="Rectangle 4"/>
          <p:cNvSpPr/>
          <p:nvPr/>
        </p:nvSpPr>
        <p:spPr>
          <a:xfrm>
            <a:off x="466807" y="5129439"/>
            <a:ext cx="6072496" cy="421654"/>
          </a:xfrm>
          <a:prstGeom prst="rect">
            <a:avLst/>
          </a:prstGeom>
        </p:spPr>
        <p:txBody>
          <a:bodyPr wrap="non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Make it a habit to check, double-check, and triple-check.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p:nvPr/>
        </p:nvSpPr>
        <p:spPr>
          <a:xfrm>
            <a:off x="466807" y="5681489"/>
            <a:ext cx="7348014" cy="1080296"/>
          </a:xfrm>
          <a:prstGeom prst="rect">
            <a:avLst/>
          </a:prstGeom>
        </p:spPr>
        <p:txBody>
          <a:bodyPr wrap="squar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Spelling errors seem to jump off the page at potential employers. If you want to be considered for an interview, your résumé can contain no spelling errors.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956764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barn(inVertical)">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barn(inVertical)">
                                      <p:cBhvr>
                                        <p:cTn id="28" dur="500"/>
                                        <p:tgtEl>
                                          <p:spTgt spid="3"/>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barn(inVertical)">
                                      <p:cBhvr>
                                        <p:cTn id="33" dur="500"/>
                                        <p:tgtEl>
                                          <p:spTgt spid="5"/>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nodeType="clickEffect">
                                  <p:stCondLst>
                                    <p:cond delay="0"/>
                                  </p:stCondLst>
                                  <p:childTnLst>
                                    <p:set>
                                      <p:cBhvr>
                                        <p:cTn id="37" dur="1" fill="hold">
                                          <p:stCondLst>
                                            <p:cond delay="0"/>
                                          </p:stCondLst>
                                        </p:cTn>
                                        <p:tgtEl>
                                          <p:spTgt spid="6">
                                            <p:txEl>
                                              <p:pRg st="0" end="0"/>
                                            </p:txEl>
                                          </p:spTgt>
                                        </p:tgtEl>
                                        <p:attrNameLst>
                                          <p:attrName>style.visibility</p:attrName>
                                        </p:attrNameLst>
                                      </p:cBhvr>
                                      <p:to>
                                        <p:strVal val="visible"/>
                                      </p:to>
                                    </p:set>
                                    <p:animEffect transition="in" filter="barn(inVertical)">
                                      <p:cBhvr>
                                        <p:cTn id="38"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p:bldP spid="8" grpId="0"/>
      <p:bldP spid="9" grpId="0"/>
      <p:bldP spid="3" grpId="0"/>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77008" y="90076"/>
            <a:ext cx="5767284" cy="58375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3200" b="1" dirty="0" smtClean="0">
                <a:latin typeface="Times New Roman" panose="02020603050405020304" pitchFamily="18" charset="0"/>
                <a:cs typeface="Times New Roman" panose="02020603050405020304" pitchFamily="18" charset="0"/>
              </a:rPr>
              <a:t>Résumés</a:t>
            </a:r>
            <a:endParaRPr lang="en-US" sz="32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3802812" y="863737"/>
            <a:ext cx="3689793" cy="553357"/>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07000"/>
              </a:lnSpc>
              <a:spcAft>
                <a:spcPts val="800"/>
              </a:spcAft>
            </a:pPr>
            <a:r>
              <a:rPr lang="en-US" sz="2800" b="1" dirty="0" smtClean="0">
                <a:latin typeface="Times New Roman" panose="02020603050405020304" pitchFamily="18" charset="0"/>
                <a:ea typeface="Calibri" panose="020F0502020204030204" pitchFamily="34" charset="0"/>
                <a:cs typeface="Arial" panose="020B0604020202020204" pitchFamily="34" charset="0"/>
              </a:rPr>
              <a:t>Creating visual Appeal</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491556" y="2487761"/>
            <a:ext cx="6622512" cy="1908215"/>
          </a:xfrm>
          <a:prstGeom prst="rect">
            <a:avLst/>
          </a:prstGeom>
          <a:solidFill>
            <a:schemeClr val="accent4">
              <a:lumMod val="20000"/>
              <a:lumOff val="80000"/>
            </a:schemeClr>
          </a:solidFill>
        </p:spPr>
        <p:txBody>
          <a:bodyPr wrap="square">
            <a:spAutoFit/>
          </a:bodyPr>
          <a:lstStyle/>
          <a:p>
            <a:pPr fontAlgn="base"/>
            <a:r>
              <a:rPr lang="en-US" b="1" u="sng" dirty="0">
                <a:solidFill>
                  <a:srgbClr val="C00000"/>
                </a:solidFill>
                <a:effectLst>
                  <a:outerShdw blurRad="38100" dist="38100" dir="2700000" algn="tl">
                    <a:srgbClr val="000000">
                      <a:alpha val="43137"/>
                    </a:srgbClr>
                  </a:outerShdw>
                </a:effectLst>
              </a:rPr>
              <a:t>Example 1:</a:t>
            </a:r>
          </a:p>
          <a:p>
            <a:r>
              <a:rPr lang="en-US" sz="2000" dirty="0"/>
              <a:t>When discussing a former job or experience, use past tense; when discussing a current job or experience, use present tense. Once your résumé and cover letter are complete, you should laser print them onto 8½- by 11-inch bond paper, also known as résumé paper.</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911541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77008" y="90076"/>
            <a:ext cx="5767284" cy="58375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3200" b="1" dirty="0" smtClean="0">
                <a:latin typeface="Times New Roman" panose="02020603050405020304" pitchFamily="18" charset="0"/>
                <a:cs typeface="Times New Roman" panose="02020603050405020304" pitchFamily="18" charset="0"/>
              </a:rPr>
              <a:t>Résumés</a:t>
            </a:r>
            <a:endParaRPr lang="en-US" sz="32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955918" y="824569"/>
            <a:ext cx="9135771" cy="523220"/>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r>
              <a:rPr lang="en-US" sz="2800" b="1" dirty="0">
                <a:latin typeface="Times New Roman" panose="02020603050405020304" pitchFamily="18" charset="0"/>
                <a:cs typeface="Times New Roman" panose="02020603050405020304" pitchFamily="18" charset="0"/>
              </a:rPr>
              <a:t>Developing Electronic and </a:t>
            </a:r>
            <a:r>
              <a:rPr lang="en-US" sz="2800" b="1" dirty="0" err="1">
                <a:latin typeface="Times New Roman" panose="02020603050405020304" pitchFamily="18" charset="0"/>
                <a:cs typeface="Times New Roman" panose="02020603050405020304" pitchFamily="18" charset="0"/>
              </a:rPr>
              <a:t>Scannable</a:t>
            </a:r>
            <a:r>
              <a:rPr lang="en-US" sz="2800" b="1" dirty="0">
                <a:latin typeface="Times New Roman" panose="02020603050405020304" pitchFamily="18" charset="0"/>
                <a:cs typeface="Times New Roman" panose="02020603050405020304" pitchFamily="18" charset="0"/>
              </a:rPr>
              <a:t> Résumés and Online</a:t>
            </a:r>
          </a:p>
        </p:txBody>
      </p:sp>
      <p:sp>
        <p:nvSpPr>
          <p:cNvPr id="8" name="Rectangle 7"/>
          <p:cNvSpPr/>
          <p:nvPr/>
        </p:nvSpPr>
        <p:spPr>
          <a:xfrm>
            <a:off x="711904" y="1647080"/>
            <a:ext cx="8867971" cy="1323439"/>
          </a:xfrm>
          <a:prstGeom prst="rect">
            <a:avLst/>
          </a:prstGeom>
        </p:spPr>
        <p:txBody>
          <a:bodyPr wrap="square">
            <a:spAutoFit/>
          </a:bodyPr>
          <a:lstStyle/>
          <a:p>
            <a:pPr algn="ctr"/>
            <a:r>
              <a:rPr lang="en-US" sz="2000" dirty="0">
                <a:latin typeface="Times New Roman" panose="02020603050405020304" pitchFamily="18" charset="0"/>
                <a:cs typeface="Times New Roman" panose="02020603050405020304" pitchFamily="18" charset="0"/>
              </a:rPr>
              <a:t>Applications Back in the day, résumés and cover letters were either mailed or hand-delivered to organizations. Today, organizations are requesting that résumés be submitted electronically or that the information traditionally found in a résumé be submitted via an online application.</a:t>
            </a:r>
          </a:p>
        </p:txBody>
      </p:sp>
      <p:sp>
        <p:nvSpPr>
          <p:cNvPr id="9" name="Rectangle 8"/>
          <p:cNvSpPr/>
          <p:nvPr/>
        </p:nvSpPr>
        <p:spPr>
          <a:xfrm>
            <a:off x="256666" y="3039769"/>
            <a:ext cx="10534273" cy="646331"/>
          </a:xfrm>
          <a:prstGeom prst="rect">
            <a:avLst/>
          </a:prstGeom>
        </p:spPr>
        <p:txBody>
          <a:bodyPr wrap="square">
            <a:spAutoFit/>
          </a:bodyPr>
          <a:lstStyle/>
          <a:p>
            <a:pPr algn="ctr"/>
            <a:r>
              <a:rPr lang="en-US" b="1" u="sng" dirty="0"/>
              <a:t>When it comes to submitting electronic or </a:t>
            </a:r>
            <a:r>
              <a:rPr lang="en-US" b="1" u="sng" dirty="0" err="1"/>
              <a:t>scannable</a:t>
            </a:r>
            <a:r>
              <a:rPr lang="en-US" b="1" u="sng" dirty="0"/>
              <a:t> résumés, you must take into your consecration the following:</a:t>
            </a:r>
          </a:p>
        </p:txBody>
      </p:sp>
      <p:sp>
        <p:nvSpPr>
          <p:cNvPr id="3" name="Rectangle 2"/>
          <p:cNvSpPr/>
          <p:nvPr/>
        </p:nvSpPr>
        <p:spPr>
          <a:xfrm>
            <a:off x="466807" y="4009265"/>
            <a:ext cx="7131197" cy="707886"/>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Electronic résumés should be prepared in common programs, such as Microsoft Word. </a:t>
            </a:r>
          </a:p>
        </p:txBody>
      </p:sp>
      <p:sp>
        <p:nvSpPr>
          <p:cNvPr id="5" name="Rectangle 4"/>
          <p:cNvSpPr/>
          <p:nvPr/>
        </p:nvSpPr>
        <p:spPr>
          <a:xfrm>
            <a:off x="400819" y="4794095"/>
            <a:ext cx="6754125" cy="707886"/>
          </a:xfrm>
          <a:prstGeom prst="rect">
            <a:avLst/>
          </a:prstGeom>
        </p:spPr>
        <p:txBody>
          <a:bodyPr wrap="square">
            <a:spAutoFit/>
          </a:bodyPr>
          <a:lstStyle/>
          <a:p>
            <a:r>
              <a:rPr lang="en-US" sz="2000" dirty="0" err="1">
                <a:latin typeface="Times New Roman" panose="02020603050405020304" pitchFamily="18" charset="0"/>
                <a:cs typeface="Times New Roman" panose="02020603050405020304" pitchFamily="18" charset="0"/>
              </a:rPr>
              <a:t>Scannable</a:t>
            </a:r>
            <a:r>
              <a:rPr lang="en-US" sz="2000" dirty="0">
                <a:latin typeface="Times New Roman" panose="02020603050405020304" pitchFamily="18" charset="0"/>
                <a:cs typeface="Times New Roman" panose="02020603050405020304" pitchFamily="18" charset="0"/>
              </a:rPr>
              <a:t> résumés should be simplistic; so avoid any decorative fonts or graphics.</a:t>
            </a:r>
          </a:p>
        </p:txBody>
      </p:sp>
      <p:sp>
        <p:nvSpPr>
          <p:cNvPr id="6" name="Rectangle 5"/>
          <p:cNvSpPr/>
          <p:nvPr/>
        </p:nvSpPr>
        <p:spPr>
          <a:xfrm>
            <a:off x="400819" y="5672062"/>
            <a:ext cx="7348014" cy="1015663"/>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For electronic applications, you’ll most likely be cutting information from your résumé and pasting it into the application. the information presented should still be concise and relevant.</a:t>
            </a: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354635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Vertical)">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barn(inVertical)">
                                      <p:cBhvr>
                                        <p:cTn id="23" dur="5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barn(inVertical)">
                                      <p:cBhvr>
                                        <p:cTn id="28" dur="500"/>
                                        <p:tgtEl>
                                          <p:spTgt spid="5"/>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nodeType="clickEffect">
                                  <p:stCondLst>
                                    <p:cond delay="0"/>
                                  </p:stCondLst>
                                  <p:childTnLst>
                                    <p:set>
                                      <p:cBhvr>
                                        <p:cTn id="32" dur="1" fill="hold">
                                          <p:stCondLst>
                                            <p:cond delay="0"/>
                                          </p:stCondLst>
                                        </p:cTn>
                                        <p:tgtEl>
                                          <p:spTgt spid="6">
                                            <p:txEl>
                                              <p:pRg st="0" end="0"/>
                                            </p:txEl>
                                          </p:spTgt>
                                        </p:tgtEl>
                                        <p:attrNameLst>
                                          <p:attrName>style.visibility</p:attrName>
                                        </p:attrNameLst>
                                      </p:cBhvr>
                                      <p:to>
                                        <p:strVal val="visible"/>
                                      </p:to>
                                    </p:set>
                                    <p:animEffect transition="in" filter="barn(inVertical)">
                                      <p:cBhvr>
                                        <p:cTn id="33"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p:bldP spid="9" grpId="0"/>
      <p:bldP spid="3" grpId="0"/>
      <p:bldP spid="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77008" y="90076"/>
            <a:ext cx="5767284" cy="58375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3200" b="1" dirty="0" smtClean="0">
                <a:latin typeface="Times New Roman" panose="02020603050405020304" pitchFamily="18" charset="0"/>
                <a:cs typeface="Times New Roman" panose="02020603050405020304" pitchFamily="18" charset="0"/>
              </a:rPr>
              <a:t>Résumés</a:t>
            </a:r>
            <a:endParaRPr lang="en-US" sz="32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3295622" y="870234"/>
            <a:ext cx="3964483" cy="523220"/>
          </a:xfrm>
          <a:prstGeom prst="rect">
            <a:avLst/>
          </a:prstGeom>
          <a:solidFill>
            <a:schemeClr val="accent1">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r>
              <a:rPr lang="en-US" sz="2800" b="1" dirty="0">
                <a:latin typeface="Times New Roman" panose="02020603050405020304" pitchFamily="18" charset="0"/>
                <a:cs typeface="Times New Roman" panose="02020603050405020304" pitchFamily="18" charset="0"/>
              </a:rPr>
              <a:t>Developing </a:t>
            </a:r>
            <a:r>
              <a:rPr lang="en-US" sz="2800" b="1" dirty="0" smtClean="0">
                <a:latin typeface="Times New Roman" panose="02020603050405020304" pitchFamily="18" charset="0"/>
                <a:cs typeface="Times New Roman" panose="02020603050405020304" pitchFamily="18" charset="0"/>
              </a:rPr>
              <a:t>Cover Letter</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886120" y="1589862"/>
            <a:ext cx="9240509" cy="923330"/>
          </a:xfrm>
          <a:prstGeom prst="rect">
            <a:avLst/>
          </a:prstGeom>
          <a:solidFill>
            <a:schemeClr val="accent4">
              <a:lumMod val="20000"/>
              <a:lumOff val="80000"/>
            </a:schemeClr>
          </a:solidFill>
        </p:spPr>
        <p:txBody>
          <a:bodyPr wrap="square">
            <a:spAutoFit/>
          </a:bodyPr>
          <a:lstStyle/>
          <a:p>
            <a:pPr algn="ctr"/>
            <a:r>
              <a:rPr lang="en-US" dirty="0"/>
              <a:t>The goal of the cover letter is to get prospective employers to look at your résumé, </a:t>
            </a:r>
          </a:p>
          <a:p>
            <a:pPr algn="ctr"/>
            <a:r>
              <a:rPr lang="en-US" dirty="0"/>
              <a:t>The goal of a résumé is to get the prospective employer to ask you on an interview, </a:t>
            </a:r>
          </a:p>
          <a:p>
            <a:pPr algn="ctr"/>
            <a:r>
              <a:rPr lang="en-US" dirty="0"/>
              <a:t>and the goal of the interview is to get you the job. </a:t>
            </a:r>
          </a:p>
        </p:txBody>
      </p:sp>
      <p:sp>
        <p:nvSpPr>
          <p:cNvPr id="9" name="Rectangle 8"/>
          <p:cNvSpPr/>
          <p:nvPr/>
        </p:nvSpPr>
        <p:spPr>
          <a:xfrm>
            <a:off x="256666" y="3039769"/>
            <a:ext cx="10534273" cy="461665"/>
          </a:xfrm>
          <a:prstGeom prst="rect">
            <a:avLst/>
          </a:prstGeom>
        </p:spPr>
        <p:txBody>
          <a:bodyPr wrap="square">
            <a:spAutoFit/>
          </a:bodyPr>
          <a:lstStyle/>
          <a:p>
            <a:pPr algn="ctr"/>
            <a:r>
              <a:rPr lang="en-US" sz="2400" b="1" u="sng" dirty="0" smtClean="0"/>
              <a:t>Why cover letters are important? </a:t>
            </a:r>
            <a:endParaRPr lang="en-US" sz="2400" b="1" u="sng" dirty="0"/>
          </a:p>
        </p:txBody>
      </p:sp>
      <p:sp>
        <p:nvSpPr>
          <p:cNvPr id="3" name="Rectangle 2"/>
          <p:cNvSpPr/>
          <p:nvPr/>
        </p:nvSpPr>
        <p:spPr>
          <a:xfrm>
            <a:off x="760504" y="4028011"/>
            <a:ext cx="6499601" cy="1200329"/>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Cover letters accompany your résumé and serve to introduce you as a potential employee, highlight your résumé, and demonstrate your writing skills. </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791166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Vertical)">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barn(inVertical)">
                                      <p:cBhvr>
                                        <p:cTn id="2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p:bldP spid="3"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77008" y="90076"/>
            <a:ext cx="5767284" cy="58375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3200" b="1" dirty="0" smtClean="0">
                <a:latin typeface="Times New Roman" panose="02020603050405020304" pitchFamily="18" charset="0"/>
                <a:cs typeface="Times New Roman" panose="02020603050405020304" pitchFamily="18" charset="0"/>
              </a:rPr>
              <a:t>Résumés</a:t>
            </a:r>
            <a:endParaRPr lang="en-US" sz="32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3295622" y="870234"/>
            <a:ext cx="4344394" cy="523220"/>
          </a:xfrm>
          <a:prstGeom prst="rect">
            <a:avLst/>
          </a:prstGeom>
          <a:solidFill>
            <a:schemeClr val="accent4">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r>
              <a:rPr lang="en-US" sz="2800" b="1" dirty="0" smtClean="0">
                <a:latin typeface="Times New Roman" panose="02020603050405020304" pitchFamily="18" charset="0"/>
                <a:cs typeface="Times New Roman" panose="02020603050405020304" pitchFamily="18" charset="0"/>
              </a:rPr>
              <a:t>Steps to write Cover Letter</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886121" y="1589862"/>
            <a:ext cx="4600280" cy="461665"/>
          </a:xfrm>
          <a:prstGeom prst="rect">
            <a:avLst/>
          </a:prstGeom>
          <a:solidFill>
            <a:schemeClr val="accent1"/>
          </a:solidFill>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Begin the cover letter by stating </a:t>
            </a:r>
          </a:p>
        </p:txBody>
      </p:sp>
      <p:sp>
        <p:nvSpPr>
          <p:cNvPr id="5" name="Rectangle 4"/>
          <p:cNvSpPr/>
          <p:nvPr/>
        </p:nvSpPr>
        <p:spPr>
          <a:xfrm>
            <a:off x="1162639" y="2247935"/>
            <a:ext cx="7081653" cy="4017446"/>
          </a:xfrm>
          <a:prstGeom prst="rect">
            <a:avLst/>
          </a:prstGeom>
        </p:spPr>
        <p:txBody>
          <a:bodyPr wrap="square">
            <a:spAutoFit/>
          </a:bodyPr>
          <a:lstStyle/>
          <a:p>
            <a:pPr marL="342900" marR="0" lvl="0" indent="-342900">
              <a:lnSpc>
                <a:spcPct val="107000"/>
              </a:lnSpc>
              <a:spcBef>
                <a:spcPts val="0"/>
              </a:spcBef>
              <a:spcAft>
                <a:spcPts val="0"/>
              </a:spcAft>
              <a:buSzPts val="1000"/>
              <a:buFont typeface="Symbol" panose="05050102010706020507" pitchFamily="18" charset="2"/>
              <a:buChar char=""/>
              <a:tabLst>
                <a:tab pos="457200" algn="l"/>
              </a:tabLst>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Your name</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SzPts val="1000"/>
              <a:buFont typeface="Symbol" panose="05050102010706020507" pitchFamily="18" charset="2"/>
              <a:buChar char=""/>
              <a:tabLst>
                <a:tab pos="457200" algn="l"/>
              </a:tabLst>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Your phone number</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SzPts val="1000"/>
              <a:buFont typeface="Symbol" panose="05050102010706020507" pitchFamily="18" charset="2"/>
              <a:buChar char=""/>
              <a:tabLst>
                <a:tab pos="457200" algn="l"/>
              </a:tabLst>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Your email address</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SzPts val="1000"/>
              <a:buFont typeface="Symbol" panose="05050102010706020507" pitchFamily="18" charset="2"/>
              <a:buChar char=""/>
              <a:tabLst>
                <a:tab pos="457200" algn="l"/>
              </a:tabLst>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The date</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SzPts val="1000"/>
              <a:buFont typeface="Symbol" panose="05050102010706020507" pitchFamily="18" charset="2"/>
              <a:buChar char=""/>
              <a:tabLst>
                <a:tab pos="457200" algn="l"/>
              </a:tabLst>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The name of the hiring manager and their professional title</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SzPts val="1000"/>
              <a:buFont typeface="Symbol" panose="05050102010706020507" pitchFamily="18" charset="2"/>
              <a:buChar char=""/>
              <a:tabLst>
                <a:tab pos="457200" algn="l"/>
              </a:tabLst>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The name and address of the company to which you’re applying</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SzPts val="1000"/>
              <a:buFont typeface="Symbol" panose="05050102010706020507" pitchFamily="18" charset="2"/>
              <a:buChar char=""/>
              <a:tabLst>
                <a:tab pos="457200" algn="l"/>
              </a:tabLst>
            </a:pPr>
            <a:r>
              <a:rPr lang="en-US" sz="2400" dirty="0">
                <a:latin typeface="Times New Roman" panose="02020603050405020304" pitchFamily="18" charset="0"/>
                <a:ea typeface="Calibri" panose="020F0502020204030204" pitchFamily="34" charset="0"/>
                <a:cs typeface="Times New Roman" panose="02020603050405020304" pitchFamily="18" charset="0"/>
              </a:rPr>
              <a:t>The specific position you are interested in (state the exact position title).</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28911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Vertical)">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77008" y="90076"/>
            <a:ext cx="5767284" cy="58375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3200" b="1" dirty="0" smtClean="0">
                <a:latin typeface="Times New Roman" panose="02020603050405020304" pitchFamily="18" charset="0"/>
                <a:cs typeface="Times New Roman" panose="02020603050405020304" pitchFamily="18" charset="0"/>
              </a:rPr>
              <a:t>Résumés</a:t>
            </a:r>
            <a:endParaRPr lang="en-US" sz="32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3295622" y="870234"/>
            <a:ext cx="4344394" cy="523220"/>
          </a:xfrm>
          <a:prstGeom prst="rect">
            <a:avLst/>
          </a:prstGeom>
          <a:solidFill>
            <a:schemeClr val="accent4">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r>
              <a:rPr lang="en-US" sz="2800" b="1" dirty="0" smtClean="0">
                <a:latin typeface="Times New Roman" panose="02020603050405020304" pitchFamily="18" charset="0"/>
                <a:cs typeface="Times New Roman" panose="02020603050405020304" pitchFamily="18" charset="0"/>
              </a:rPr>
              <a:t>Steps to write Cover Letter</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886121" y="1822970"/>
            <a:ext cx="6249970" cy="1015663"/>
          </a:xfrm>
          <a:prstGeom prst="rect">
            <a:avLst/>
          </a:prstGeom>
          <a:solidFill>
            <a:schemeClr val="bg2">
              <a:lumMod val="90000"/>
            </a:schemeClr>
          </a:solidFill>
        </p:spPr>
        <p:txBody>
          <a:bodyPr wrap="square">
            <a:spAutoFit/>
          </a:bodyPr>
          <a:lstStyle/>
          <a:p>
            <a:r>
              <a:rPr lang="en-US" sz="2000" dirty="0">
                <a:latin typeface="Times New Roman" panose="02020603050405020304" pitchFamily="18" charset="0"/>
                <a:cs typeface="Times New Roman" panose="02020603050405020304" pitchFamily="18" charset="0"/>
              </a:rPr>
              <a:t>In the next paragraph or two, highlight why you are qualified for this position, making specific reference to the required skills and qualifications noted in the job posting. </a:t>
            </a:r>
          </a:p>
        </p:txBody>
      </p:sp>
      <p:sp>
        <p:nvSpPr>
          <p:cNvPr id="5" name="Rectangle 4"/>
          <p:cNvSpPr/>
          <p:nvPr/>
        </p:nvSpPr>
        <p:spPr>
          <a:xfrm>
            <a:off x="886121" y="3558261"/>
            <a:ext cx="7081653" cy="707886"/>
          </a:xfrm>
          <a:prstGeom prst="rect">
            <a:avLst/>
          </a:prstGeom>
          <a:solidFill>
            <a:schemeClr val="bg2">
              <a:lumMod val="90000"/>
            </a:schemeClr>
          </a:solidFill>
        </p:spPr>
        <p:txBody>
          <a:bodyPr wrap="square">
            <a:spAutoFit/>
          </a:bodyPr>
          <a:lstStyle/>
          <a:p>
            <a:r>
              <a:rPr lang="en-US" sz="2000" dirty="0">
                <a:latin typeface="Times New Roman" panose="02020603050405020304" pitchFamily="18" charset="0"/>
                <a:cs typeface="Times New Roman" panose="02020603050405020304" pitchFamily="18" charset="0"/>
              </a:rPr>
              <a:t>End the letter by expressing your desire to discuss your qualifications further during an interview. </a:t>
            </a:r>
          </a:p>
        </p:txBody>
      </p:sp>
      <p:sp>
        <p:nvSpPr>
          <p:cNvPr id="3" name="Rectangle 2"/>
          <p:cNvSpPr/>
          <p:nvPr/>
        </p:nvSpPr>
        <p:spPr>
          <a:xfrm>
            <a:off x="886121" y="5021612"/>
            <a:ext cx="6096000" cy="1080296"/>
          </a:xfrm>
          <a:prstGeom prst="rect">
            <a:avLst/>
          </a:prstGeom>
          <a:solidFill>
            <a:schemeClr val="bg2">
              <a:lumMod val="90000"/>
            </a:schemeClr>
          </a:solidFill>
        </p:spPr>
        <p:txBody>
          <a:bodyPr>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Like the résumé, your cover letter should be concise, no more than one page. Use the same paper and font for both your résumé and your cover letter.</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88151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77008" y="90076"/>
            <a:ext cx="5767284" cy="58375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3200" b="1" dirty="0" smtClean="0">
                <a:latin typeface="Times New Roman" panose="02020603050405020304" pitchFamily="18" charset="0"/>
                <a:cs typeface="Times New Roman" panose="02020603050405020304" pitchFamily="18" charset="0"/>
              </a:rPr>
              <a:t>Résumés</a:t>
            </a:r>
            <a:endParaRPr lang="en-US" sz="32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3295622" y="870234"/>
            <a:ext cx="4134402" cy="523220"/>
          </a:xfrm>
          <a:prstGeom prst="rect">
            <a:avLst/>
          </a:prstGeom>
          <a:solidFill>
            <a:schemeClr val="accent4">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r>
              <a:rPr lang="en-US" sz="2800" b="1" dirty="0" smtClean="0">
                <a:latin typeface="Times New Roman" panose="02020603050405020304" pitchFamily="18" charset="0"/>
                <a:cs typeface="Times New Roman" panose="02020603050405020304" pitchFamily="18" charset="0"/>
              </a:rPr>
              <a:t>Examples of Cover Letter</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0" y="1533465"/>
            <a:ext cx="7673419" cy="5324535"/>
          </a:xfrm>
          <a:prstGeom prst="rect">
            <a:avLst/>
          </a:prstGeom>
          <a:solidFill>
            <a:schemeClr val="bg2">
              <a:lumMod val="90000"/>
            </a:schemeClr>
          </a:solidFill>
        </p:spPr>
        <p:txBody>
          <a:bodyPr wrap="square">
            <a:spAutoFit/>
          </a:bodyPr>
          <a:lstStyle/>
          <a:p>
            <a:r>
              <a:rPr lang="en-US" sz="2000" dirty="0">
                <a:latin typeface="Times New Roman" panose="02020603050405020304" pitchFamily="18" charset="0"/>
                <a:cs typeface="Times New Roman" panose="02020603050405020304" pitchFamily="18" charset="0"/>
              </a:rPr>
              <a:t>Dear Ms. Smith,</a:t>
            </a:r>
          </a:p>
          <a:p>
            <a:r>
              <a:rPr lang="en-US" sz="2000" dirty="0">
                <a:latin typeface="Times New Roman" panose="02020603050405020304" pitchFamily="18" charset="0"/>
                <a:cs typeface="Times New Roman" panose="02020603050405020304" pitchFamily="18" charset="0"/>
              </a:rPr>
              <a:t>I am interested in the author's assistant position at Acme Company, as advertised on LinkedIn. I am currently employed as legislative director for Assemblywoman Nora Kiel, Chairperson of the NYS Assembly. I believe that the skills and experiences I have gained at this position make me an ideal candidate for the job of author’s assistant</a:t>
            </a:r>
            <a:r>
              <a:rPr lang="en-US" sz="2000" dirty="0" smtClean="0">
                <a:latin typeface="Times New Roman" panose="02020603050405020304" pitchFamily="18" charset="0"/>
                <a:cs typeface="Times New Roman" panose="02020603050405020304" pitchFamily="18" charset="0"/>
              </a:rPr>
              <a:t>.</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As legislative director, I have developed strong writing and editing skills. For example, one of my main duties is to prepare Assemblywoman Nora Kiel’s personal legislation, which deals with issues related to her position as Senior Member of the NYS Assembly Standing Committee</a:t>
            </a:r>
            <a:r>
              <a:rPr lang="en-US" sz="2000" dirty="0" smtClean="0">
                <a:latin typeface="Times New Roman" panose="02020603050405020304" pitchFamily="18" charset="0"/>
                <a:cs typeface="Times New Roman" panose="02020603050405020304" pitchFamily="18" charset="0"/>
              </a:rPr>
              <a:t>.</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This duty requires meticulous writing and editing skills, and an ability to convey complex legal ideas clearly. I have prepared dozens of pieces of legislation and received praise for the clarity of my writing.</a:t>
            </a:r>
          </a:p>
          <a:p>
            <a:r>
              <a:rPr lang="en-US" sz="2000" dirty="0">
                <a:latin typeface="Times New Roman" panose="02020603050405020304" pitchFamily="18" charset="0"/>
                <a:cs typeface="Times New Roman" panose="02020603050405020304" pitchFamily="18" charset="0"/>
              </a:rPr>
              <a:t>I have also gained extensive experience in legal and policy research – fields that you state the author’s assistant must be familiar with. </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1829221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Vertical)">
                                      <p:cBhvr>
                                        <p:cTn id="1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77008" y="90076"/>
            <a:ext cx="5767284" cy="58375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latin typeface="Times New Roman" panose="02020603050405020304" pitchFamily="18" charset="0"/>
                <a:ea typeface="Calibri" panose="020F0502020204030204" pitchFamily="34" charset="0"/>
                <a:cs typeface="Arial" panose="020B0604020202020204" pitchFamily="34" charset="0"/>
              </a:rPr>
              <a:t>Stage </a:t>
            </a:r>
            <a:r>
              <a:rPr lang="en-US" sz="3200" b="1" dirty="0" smtClean="0">
                <a:latin typeface="Times New Roman" panose="02020603050405020304" pitchFamily="18" charset="0"/>
                <a:ea typeface="Calibri" panose="020F0502020204030204" pitchFamily="34" charset="0"/>
                <a:cs typeface="Arial" panose="020B0604020202020204" pitchFamily="34" charset="0"/>
              </a:rPr>
              <a:t>Three: Applying </a:t>
            </a:r>
            <a:r>
              <a:rPr lang="en-US" sz="3200" b="1" dirty="0" smtClean="0">
                <a:latin typeface="Times New Roman" panose="02020603050405020304" pitchFamily="18" charset="0"/>
                <a:cs typeface="Times New Roman" panose="02020603050405020304" pitchFamily="18" charset="0"/>
              </a:rPr>
              <a:t>Résumés</a:t>
            </a:r>
            <a:endParaRPr lang="en-US" sz="32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3295622" y="870234"/>
            <a:ext cx="4134402" cy="523220"/>
          </a:xfrm>
          <a:prstGeom prst="rect">
            <a:avLst/>
          </a:prstGeom>
          <a:solidFill>
            <a:schemeClr val="accent4">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r>
              <a:rPr lang="en-US" sz="2800" b="1" dirty="0" smtClean="0">
                <a:latin typeface="Times New Roman" panose="02020603050405020304" pitchFamily="18" charset="0"/>
                <a:cs typeface="Times New Roman" panose="02020603050405020304" pitchFamily="18" charset="0"/>
              </a:rPr>
              <a:t>Examples of Cover Letter</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188537" y="1589862"/>
            <a:ext cx="7241487" cy="5016758"/>
          </a:xfrm>
          <a:prstGeom prst="rect">
            <a:avLst/>
          </a:prstGeom>
          <a:solidFill>
            <a:schemeClr val="bg2">
              <a:lumMod val="90000"/>
            </a:schemeClr>
          </a:solidFill>
        </p:spPr>
        <p:txBody>
          <a:bodyPr wrap="square">
            <a:spAutoFit/>
          </a:bodyPr>
          <a:lstStyle/>
          <a:p>
            <a:r>
              <a:rPr lang="en-US" sz="2000" dirty="0">
                <a:latin typeface="Times New Roman" panose="02020603050405020304" pitchFamily="18" charset="0"/>
                <a:cs typeface="Times New Roman" panose="02020603050405020304" pitchFamily="18" charset="0"/>
              </a:rPr>
              <a:t>My experience in the NYS Assembly has afforded me the opportunity to become familiar with the consolidated and unconsolidated laws of the State of New York. In particular, through my work with Assemblywoman Nora Kiel, I have become heavily involved in the current welfare and Medicaid reform movement. I am always eager to learn more about state legislation, reading up on these topics on my own time to become more knowledgeable. I would love to bring this passion for policy and law to your company.</a:t>
            </a:r>
          </a:p>
          <a:p>
            <a:r>
              <a:rPr lang="en-US" sz="2000" dirty="0">
                <a:latin typeface="Times New Roman" panose="02020603050405020304" pitchFamily="18" charset="0"/>
                <a:cs typeface="Times New Roman" panose="02020603050405020304" pitchFamily="18" charset="0"/>
              </a:rPr>
              <a:t>I am confident that my experience in the Legislature and my research and writing skills qualify me for consideration. If you would like, I can provide you with current samples of my work. I have also enclosed my resume. I look forward to meeting with you and discussing my qualifications in more detail.</a:t>
            </a:r>
          </a:p>
          <a:p>
            <a:r>
              <a:rPr lang="en-US" sz="2000" dirty="0">
                <a:latin typeface="Times New Roman" panose="02020603050405020304" pitchFamily="18" charset="0"/>
                <a:cs typeface="Times New Roman" panose="02020603050405020304" pitchFamily="18" charset="0"/>
              </a:rPr>
              <a:t>Sincerely,</a:t>
            </a:r>
          </a:p>
          <a:p>
            <a:r>
              <a:rPr lang="en-US" sz="2000" i="1" dirty="0">
                <a:latin typeface="Times New Roman" panose="02020603050405020304" pitchFamily="18" charset="0"/>
                <a:cs typeface="Times New Roman" panose="02020603050405020304" pitchFamily="18" charset="0"/>
              </a:rPr>
              <a:t>Joseph Q. Applicant</a:t>
            </a:r>
            <a:r>
              <a:rPr lang="en-US" sz="2000" dirty="0">
                <a:latin typeface="Times New Roman" panose="02020603050405020304" pitchFamily="18" charset="0"/>
                <a:cs typeface="Times New Roman" panose="02020603050405020304" pitchFamily="18" charset="0"/>
              </a:rPr>
              <a:t> (signature hard copy letter)</a:t>
            </a:r>
          </a:p>
          <a:p>
            <a:r>
              <a:rPr lang="en-US" sz="2000" dirty="0">
                <a:latin typeface="Times New Roman" panose="02020603050405020304" pitchFamily="18" charset="0"/>
                <a:cs typeface="Times New Roman" panose="02020603050405020304" pitchFamily="18" charset="0"/>
              </a:rPr>
              <a:t>Joseph Q. Applicant</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83630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89750" y="2145119"/>
            <a:ext cx="5348580" cy="1105816"/>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6600" b="1" dirty="0" smtClean="0">
                <a:latin typeface="Times New Roman" panose="02020603050405020304" pitchFamily="18" charset="0"/>
                <a:ea typeface="Calibri" panose="020F0502020204030204" pitchFamily="34" charset="0"/>
                <a:cs typeface="Arial" panose="020B0604020202020204" pitchFamily="34" charset="0"/>
              </a:rPr>
              <a:t>THANK YOU</a:t>
            </a:r>
            <a:endParaRPr lang="en-US" sz="6600" b="1"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300350019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docProps/app.xml><?xml version="1.0" encoding="utf-8"?>
<Properties xmlns="http://schemas.openxmlformats.org/officeDocument/2006/extended-properties" xmlns:vt="http://schemas.openxmlformats.org/officeDocument/2006/docPropsVTypes">
  <Template/>
  <TotalTime>265</TotalTime>
  <Words>4129</Words>
  <Application>Microsoft Office PowerPoint</Application>
  <PresentationFormat>Widescreen</PresentationFormat>
  <Paragraphs>331</Paragraphs>
  <Slides>59</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59</vt:i4>
      </vt:variant>
    </vt:vector>
  </HeadingPairs>
  <TitlesOfParts>
    <vt:vector size="66" baseType="lpstr">
      <vt:lpstr>Arial</vt:lpstr>
      <vt:lpstr>Calibri</vt:lpstr>
      <vt:lpstr>Calibri Light</vt:lpstr>
      <vt:lpstr>Symbol</vt:lpstr>
      <vt:lpstr>Times New Roman</vt:lpstr>
      <vt:lpstr>Office Theme</vt:lpstr>
      <vt:lpstr>1_Office Theme</vt:lpstr>
      <vt:lpstr>Job seeking process 1 Chapter 5</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Job seeking process 1 Chapter 5</dc:title>
  <dc:creator>Merna</dc:creator>
  <cp:lastModifiedBy>Merna</cp:lastModifiedBy>
  <cp:revision>24</cp:revision>
  <dcterms:created xsi:type="dcterms:W3CDTF">2021-02-24T20:56:46Z</dcterms:created>
  <dcterms:modified xsi:type="dcterms:W3CDTF">2021-02-25T12:33:56Z</dcterms:modified>
</cp:coreProperties>
</file>