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6" r:id="rId14"/>
    <p:sldId id="267"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BDE3F2E-4E7F-4BAD-93C2-179259AEAE23}">
  <a:tblStyle styleId="{1BDE3F2E-4E7F-4BAD-93C2-179259AEAE23}"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8" autoAdjust="0"/>
    <p:restoredTop sz="94660"/>
  </p:normalViewPr>
  <p:slideViewPr>
    <p:cSldViewPr snapToGrid="0">
      <p:cViewPr varScale="1">
        <p:scale>
          <a:sx n="82" d="100"/>
          <a:sy n="82" d="100"/>
        </p:scale>
        <p:origin x="682"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viewProps" Target="viewProps.xml" /><Relationship Id="rId3" Type="http://schemas.openxmlformats.org/officeDocument/2006/relationships/customXml" Target="../customXml/item3.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notesMaster" Target="notesMasters/notesMaster1.xml" /><Relationship Id="rId20" Type="http://schemas.openxmlformats.org/officeDocument/2006/relationships/tableStyles" Target="tableStyles.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5" Type="http://schemas.openxmlformats.org/officeDocument/2006/relationships/slide" Target="slides/slide1.xml" /><Relationship Id="rId15" Type="http://schemas.openxmlformats.org/officeDocument/2006/relationships/slide" Target="slides/slide11.xml" /><Relationship Id="rId10" Type="http://schemas.openxmlformats.org/officeDocument/2006/relationships/slide" Target="slides/slide6.xml" /><Relationship Id="rId19" Type="http://schemas.openxmlformats.org/officeDocument/2006/relationships/theme" Target="theme/theme1.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7875690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0" name="Google Shape;11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3" name="Google Shape;12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4" name="Google Shape;13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8" name="Google Shape;22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9019"/>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2"/>
        <p:cNvGrpSpPr/>
        <p:nvPr/>
      </p:nvGrpSpPr>
      <p:grpSpPr>
        <a:xfrm>
          <a:off x="0" y="0"/>
          <a:ext cx="0" cy="0"/>
          <a:chOff x="0" y="0"/>
          <a:chExt cx="0" cy="0"/>
        </a:xfrm>
      </p:grpSpPr>
      <p:sp>
        <p:nvSpPr>
          <p:cNvPr id="23" name="Google Shape;23;p5"/>
          <p:cNvSpPr>
            <a:spLocks noGrp="1"/>
          </p:cNvSpPr>
          <p:nvPr>
            <p:ph type="pic" idx="2"/>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4"/>
        <p:cNvGrpSpPr/>
        <p:nvPr/>
      </p:nvGrpSpPr>
      <p:grpSpPr>
        <a:xfrm>
          <a:off x="0" y="0"/>
          <a:ext cx="0" cy="0"/>
          <a:chOff x="0" y="0"/>
          <a:chExt cx="0" cy="0"/>
        </a:xfrm>
      </p:grpSpPr>
      <p:sp>
        <p:nvSpPr>
          <p:cNvPr id="25" name="Google Shape;25;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7" name="Google Shape;2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3" name="Google Shape;33;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9" name="Google Shape;39;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2"/>
        <p:cNvGrpSpPr/>
        <p:nvPr/>
      </p:nvGrpSpPr>
      <p:grpSpPr>
        <a:xfrm>
          <a:off x="0" y="0"/>
          <a:ext cx="0" cy="0"/>
          <a:chOff x="0" y="0"/>
          <a:chExt cx="0" cy="0"/>
        </a:xfrm>
      </p:grpSpPr>
      <p:sp>
        <p:nvSpPr>
          <p:cNvPr id="43" name="Google Shape;43;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5" name="Google Shape;45;p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6" name="Google Shape;4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1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1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4" name="Google Shape;54;p1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5" name="Google Shape;5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3"/>
        <p:cNvGrpSpPr/>
        <p:nvPr/>
      </p:nvGrpSpPr>
      <p:grpSpPr>
        <a:xfrm>
          <a:off x="0" y="0"/>
          <a:ext cx="0" cy="0"/>
          <a:chOff x="0" y="0"/>
          <a:chExt cx="0" cy="0"/>
        </a:xfrm>
      </p:grpSpPr>
      <p:sp>
        <p:nvSpPr>
          <p:cNvPr id="64" name="Google Shape;6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7"/>
        <p:cNvGrpSpPr/>
        <p:nvPr/>
      </p:nvGrpSpPr>
      <p:grpSpPr>
        <a:xfrm>
          <a:off x="0" y="0"/>
          <a:ext cx="0" cy="0"/>
          <a:chOff x="0" y="0"/>
          <a:chExt cx="0" cy="0"/>
        </a:xfrm>
      </p:grpSpPr>
      <p:sp>
        <p:nvSpPr>
          <p:cNvPr id="68" name="Google Shape;68;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70" name="Google Shape;70;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1" name="Google Shape;7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a:spLocks noGrp="1"/>
          </p:cNvSpPr>
          <p:nvPr>
            <p:ph type="pic" idx="2"/>
          </p:nvPr>
        </p:nvSpPr>
        <p:spPr>
          <a:xfrm>
            <a:off x="5183188" y="987425"/>
            <a:ext cx="6172200" cy="4873625"/>
          </a:xfrm>
          <a:prstGeom prst="rect">
            <a:avLst/>
          </a:prstGeom>
          <a:noFill/>
          <a:ln>
            <a:noFill/>
          </a:ln>
        </p:spPr>
      </p:sp>
      <p:sp>
        <p:nvSpPr>
          <p:cNvPr id="77" name="Google Shape;77;p1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8" name="Google Shape;7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81"/>
        <p:cNvGrpSpPr/>
        <p:nvPr/>
      </p:nvGrpSpPr>
      <p:grpSpPr>
        <a:xfrm>
          <a:off x="0" y="0"/>
          <a:ext cx="0" cy="0"/>
          <a:chOff x="0" y="0"/>
          <a:chExt cx="0" cy="0"/>
        </a:xfrm>
      </p:grpSpPr>
      <p:sp>
        <p:nvSpPr>
          <p:cNvPr id="82" name="Google Shape;8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1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4" name="Google Shape;8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7"/>
        <p:cNvGrpSpPr/>
        <p:nvPr/>
      </p:nvGrpSpPr>
      <p:grpSpPr>
        <a:xfrm>
          <a:off x="0" y="0"/>
          <a:ext cx="0" cy="0"/>
          <a:chOff x="0" y="0"/>
          <a:chExt cx="0" cy="0"/>
        </a:xfrm>
      </p:grpSpPr>
      <p:sp>
        <p:nvSpPr>
          <p:cNvPr id="88" name="Google Shape;88;p1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1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90" name="Google Shape;9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5"/>
        <p:cNvGrpSpPr/>
        <p:nvPr/>
      </p:nvGrpSpPr>
      <p:grpSpPr>
        <a:xfrm>
          <a:off x="0" y="0"/>
          <a:ext cx="0" cy="0"/>
          <a:chOff x="0" y="0"/>
          <a:chExt cx="0" cy="0"/>
        </a:xfrm>
      </p:grpSpPr>
      <p:sp>
        <p:nvSpPr>
          <p:cNvPr id="106" name="Google Shape;106;p2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p:tgtEl>
                                          <p:spTgt spid="1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21" Type="http://schemas.openxmlformats.org/officeDocument/2006/relationships/slideLayout" Target="../slideLayouts/slideLayout21.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5" Type="http://schemas.openxmlformats.org/officeDocument/2006/relationships/image" Target="../media/image2.png"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slideLayout" Target="../slideLayouts/slideLayout20.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24" Type="http://schemas.openxmlformats.org/officeDocument/2006/relationships/image" Target="../media/image1.png" /><Relationship Id="rId5" Type="http://schemas.openxmlformats.org/officeDocument/2006/relationships/slideLayout" Target="../slideLayouts/slideLayout5.xml" /><Relationship Id="rId15" Type="http://schemas.openxmlformats.org/officeDocument/2006/relationships/slideLayout" Target="../slideLayouts/slideLayout15.xml" /><Relationship Id="rId23" Type="http://schemas.openxmlformats.org/officeDocument/2006/relationships/theme" Target="../theme/theme1.xml" /><Relationship Id="rId10" Type="http://schemas.openxmlformats.org/officeDocument/2006/relationships/slideLayout" Target="../slideLayouts/slideLayout10.xml" /><Relationship Id="rId19" Type="http://schemas.openxmlformats.org/officeDocument/2006/relationships/slideLayout" Target="../slideLayouts/slideLayout19.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slideLayout" Target="../slideLayouts/slideLayout22.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4">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15" name="Google Shape;15;p1"/>
          <p:cNvPicPr preferRelativeResize="0"/>
          <p:nvPr/>
        </p:nvPicPr>
        <p:blipFill rotWithShape="1">
          <a:blip r:embed="rId25">
            <a:alphaModFix/>
          </a:blip>
          <a:srcRect t="27877" b="25428"/>
          <a:stretch/>
        </p:blipFill>
        <p:spPr>
          <a:xfrm>
            <a:off x="9408368" y="-99392"/>
            <a:ext cx="2954655" cy="137962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 /><Relationship Id="rId7" Type="http://schemas.openxmlformats.org/officeDocument/2006/relationships/image" Target="../media/image4.png" /><Relationship Id="rId2" Type="http://schemas.openxmlformats.org/officeDocument/2006/relationships/audio" Target="../media/media1.m4a" /><Relationship Id="rId1" Type="http://schemas.microsoft.com/office/2007/relationships/media" Target="../media/media1.m4a" /><Relationship Id="rId6" Type="http://schemas.openxmlformats.org/officeDocument/2006/relationships/image" Target="../media/image2.png" /><Relationship Id="rId5" Type="http://schemas.openxmlformats.org/officeDocument/2006/relationships/image" Target="../media/image3.jpg" /><Relationship Id="rId4" Type="http://schemas.openxmlformats.org/officeDocument/2006/relationships/notesSlide" Target="../notesSlides/notesSlide1.xml" /></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2.m4a" /><Relationship Id="rId1" Type="http://schemas.microsoft.com/office/2007/relationships/media" Target="../media/media2.m4a" /><Relationship Id="rId5" Type="http://schemas.openxmlformats.org/officeDocument/2006/relationships/image" Target="../media/image4.png" /><Relationship Id="rId4" Type="http://schemas.openxmlformats.org/officeDocument/2006/relationships/notesSlide" Target="../notesSlides/notesSlide2.xml" /></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3.m4a" /><Relationship Id="rId1" Type="http://schemas.microsoft.com/office/2007/relationships/media" Target="../media/media3.m4a" /><Relationship Id="rId5" Type="http://schemas.openxmlformats.org/officeDocument/2006/relationships/image" Target="../media/image4.png" /><Relationship Id="rId4" Type="http://schemas.openxmlformats.org/officeDocument/2006/relationships/notesSlide" Target="../notesSlides/notesSlide3.xml" /></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4.m4a" /><Relationship Id="rId1" Type="http://schemas.microsoft.com/office/2007/relationships/media" Target="../media/media4.m4a" /><Relationship Id="rId5" Type="http://schemas.openxmlformats.org/officeDocument/2006/relationships/image" Target="../media/image4.png" /><Relationship Id="rId4" Type="http://schemas.openxmlformats.org/officeDocument/2006/relationships/notesSlide" Target="../notesSlides/notesSlide4.xml" /></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5.m4a" /><Relationship Id="rId1" Type="http://schemas.microsoft.com/office/2007/relationships/media" Target="../media/media5.m4a" /><Relationship Id="rId6" Type="http://schemas.openxmlformats.org/officeDocument/2006/relationships/image" Target="../media/image4.png" /><Relationship Id="rId5" Type="http://schemas.openxmlformats.org/officeDocument/2006/relationships/image" Target="../media/image5.png" /><Relationship Id="rId4" Type="http://schemas.openxmlformats.org/officeDocument/2006/relationships/notesSlide" Target="../notesSlides/notesSlide5.xml" /></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6.m4a" /><Relationship Id="rId1" Type="http://schemas.microsoft.com/office/2007/relationships/media" Target="../media/media6.m4a" /><Relationship Id="rId5" Type="http://schemas.openxmlformats.org/officeDocument/2006/relationships/image" Target="../media/image4.png" /><Relationship Id="rId4" Type="http://schemas.openxmlformats.org/officeDocument/2006/relationships/notesSlide" Target="../notesSlides/notesSlide6.xml" /></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7.m4a" /><Relationship Id="rId1" Type="http://schemas.microsoft.com/office/2007/relationships/media" Target="../media/media7.m4a" /><Relationship Id="rId5" Type="http://schemas.openxmlformats.org/officeDocument/2006/relationships/image" Target="../media/image4.png" /><Relationship Id="rId4" Type="http://schemas.openxmlformats.org/officeDocument/2006/relationships/notesSlide" Target="../notesSlides/notesSlide7.xml" /></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8.m4a" /><Relationship Id="rId1" Type="http://schemas.microsoft.com/office/2007/relationships/media" Target="../media/media8.m4a" /><Relationship Id="rId5" Type="http://schemas.openxmlformats.org/officeDocument/2006/relationships/image" Target="../media/image4.png" /><Relationship Id="rId4" Type="http://schemas.openxmlformats.org/officeDocument/2006/relationships/notesSlide" Target="../notesSlides/notesSlide8.xml" /></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 /><Relationship Id="rId2" Type="http://schemas.openxmlformats.org/officeDocument/2006/relationships/audio" Target="../media/media9.m4a" /><Relationship Id="rId1" Type="http://schemas.microsoft.com/office/2007/relationships/media" Target="../media/media9.m4a" /><Relationship Id="rId6" Type="http://schemas.openxmlformats.org/officeDocument/2006/relationships/image" Target="../media/image4.png" /><Relationship Id="rId5" Type="http://schemas.openxmlformats.org/officeDocument/2006/relationships/image" Target="../media/image6.png" /><Relationship Id="rId4" Type="http://schemas.openxmlformats.org/officeDocument/2006/relationships/notesSlide" Target="../notesSlides/notesSlide9.xml" /></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 /><Relationship Id="rId2" Type="http://schemas.openxmlformats.org/officeDocument/2006/relationships/audio" Target="../media/media10.m4a" /><Relationship Id="rId1" Type="http://schemas.microsoft.com/office/2007/relationships/media" Target="../media/media10.m4a" /><Relationship Id="rId6" Type="http://schemas.openxmlformats.org/officeDocument/2006/relationships/image" Target="../media/image4.png" /><Relationship Id="rId5" Type="http://schemas.openxmlformats.org/officeDocument/2006/relationships/image" Target="../media/image7.jpg" /><Relationship Id="rId4" Type="http://schemas.openxmlformats.org/officeDocument/2006/relationships/notesSlide" Target="../notesSlides/notesSlide10.xml" /></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 /><Relationship Id="rId7" Type="http://schemas.openxmlformats.org/officeDocument/2006/relationships/image" Target="../media/image4.png" /><Relationship Id="rId2" Type="http://schemas.openxmlformats.org/officeDocument/2006/relationships/audio" Target="../media/media11.m4a" /><Relationship Id="rId1" Type="http://schemas.microsoft.com/office/2007/relationships/media" Target="../media/media11.m4a" /><Relationship Id="rId6" Type="http://schemas.openxmlformats.org/officeDocument/2006/relationships/image" Target="../media/image9.jpg" /><Relationship Id="rId5" Type="http://schemas.openxmlformats.org/officeDocument/2006/relationships/image" Target="../media/image8.png" /><Relationship Id="rId4" Type="http://schemas.openxmlformats.org/officeDocument/2006/relationships/notesSlide" Target="../notesSlides/notesSlide1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4"/>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24"/>
          <p:cNvPicPr preferRelativeResize="0">
            <a:picLocks noGrp="1"/>
          </p:cNvPicPr>
          <p:nvPr>
            <p:ph type="pic" idx="2"/>
          </p:nvPr>
        </p:nvPicPr>
        <p:blipFill rotWithShape="1">
          <a:blip r:embed="rId5">
            <a:alphaModFix/>
          </a:blip>
          <a:srcRect l="4175" r="4175"/>
          <a:stretch/>
        </p:blipFill>
        <p:spPr>
          <a:xfrm>
            <a:off x="0" y="-43542"/>
            <a:ext cx="8659664" cy="5300798"/>
          </a:xfrm>
          <a:prstGeom prst="rect">
            <a:avLst/>
          </a:prstGeom>
          <a:solidFill>
            <a:srgbClr val="D8D8D8">
              <a:alpha val="49019"/>
            </a:srgbClr>
          </a:solidFill>
          <a:ln>
            <a:noFill/>
          </a:ln>
        </p:spPr>
      </p:pic>
      <p:sp>
        <p:nvSpPr>
          <p:cNvPr id="114" name="Google Shape;114;p24"/>
          <p:cNvSpPr txBox="1"/>
          <p:nvPr/>
        </p:nvSpPr>
        <p:spPr>
          <a:xfrm>
            <a:off x="6307898" y="2785710"/>
            <a:ext cx="4326300" cy="144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a:solidFill>
                  <a:srgbClr val="00B0F0"/>
                </a:solidFill>
                <a:latin typeface="Times New Roman"/>
                <a:ea typeface="Times New Roman"/>
                <a:cs typeface="Times New Roman"/>
                <a:sym typeface="Times New Roman"/>
              </a:rPr>
              <a:t>English Language 1</a:t>
            </a:r>
            <a:endParaRPr sz="1400" b="0" i="0" u="none" strike="noStrike" cap="none">
              <a:solidFill>
                <a:srgbClr val="000000"/>
              </a:solidFill>
              <a:latin typeface="Arial"/>
              <a:ea typeface="Arial"/>
              <a:cs typeface="Arial"/>
              <a:sym typeface="Arial"/>
            </a:endParaRPr>
          </a:p>
        </p:txBody>
      </p:sp>
      <p:sp>
        <p:nvSpPr>
          <p:cNvPr id="115" name="Google Shape;115;p24"/>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Orientation Lecture</a:t>
            </a:r>
            <a:endParaRPr sz="1400" b="0" i="0" u="none" strike="noStrike" cap="none">
              <a:solidFill>
                <a:srgbClr val="000000"/>
              </a:solidFill>
              <a:latin typeface="Arial"/>
              <a:ea typeface="Arial"/>
              <a:cs typeface="Arial"/>
              <a:sym typeface="Arial"/>
            </a:endParaRPr>
          </a:p>
        </p:txBody>
      </p:sp>
      <p:sp>
        <p:nvSpPr>
          <p:cNvPr id="116" name="Google Shape;116;p24"/>
          <p:cNvSpPr txBox="1"/>
          <p:nvPr/>
        </p:nvSpPr>
        <p:spPr>
          <a:xfrm>
            <a:off x="6370225" y="4802550"/>
            <a:ext cx="2820000" cy="615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a:solidFill>
                  <a:schemeClr val="dk1"/>
                </a:solidFill>
                <a:latin typeface="Times New Roman"/>
                <a:ea typeface="Times New Roman"/>
                <a:cs typeface="Times New Roman"/>
                <a:sym typeface="Times New Roman"/>
              </a:rPr>
              <a:t>ENG 101</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24"/>
          <p:cNvSpPr txBox="1"/>
          <p:nvPr/>
        </p:nvSpPr>
        <p:spPr>
          <a:xfrm>
            <a:off x="459150" y="6103570"/>
            <a:ext cx="4886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8" name="Google Shape;118;p24"/>
          <p:cNvSpPr txBox="1"/>
          <p:nvPr/>
        </p:nvSpPr>
        <p:spPr>
          <a:xfrm>
            <a:off x="459147" y="5725891"/>
            <a:ext cx="48864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0" name="Google Shape;120;p24"/>
          <p:cNvPicPr preferRelativeResize="0"/>
          <p:nvPr/>
        </p:nvPicPr>
        <p:blipFill rotWithShape="1">
          <a:blip r:embed="rId6">
            <a:alphaModFix/>
          </a:blip>
          <a:srcRect t="27877" b="25428"/>
          <a:stretch/>
        </p:blipFill>
        <p:spPr>
          <a:xfrm>
            <a:off x="9264625" y="-43545"/>
            <a:ext cx="2954655" cy="1379622"/>
          </a:xfrm>
          <a:prstGeom prst="rect">
            <a:avLst/>
          </a:prstGeom>
          <a:noFill/>
          <a:ln>
            <a:noFill/>
          </a:ln>
        </p:spPr>
      </p:pic>
      <p:pic>
        <p:nvPicPr>
          <p:cNvPr id="6" name="Audio 5">
            <a:hlinkClick r:id="" action="ppaction://media"/>
            <a:extLst>
              <a:ext uri="{FF2B5EF4-FFF2-40B4-BE49-F238E27FC236}">
                <a16:creationId xmlns:a16="http://schemas.microsoft.com/office/drawing/2014/main" id="{E21DC547-1F22-395B-ADBE-4DEE041E694F}"/>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5"/>
    </mc:Choice>
    <mc:Fallback xmlns="">
      <p:transition spd="slow" advTm="190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6" name="Google Shape;126;p25"/>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Who am I?</a:t>
            </a:r>
            <a:endParaRPr lang="ar-SA" sz="1400" b="0" i="0" u="none" strike="noStrike" cap="none" dirty="0">
              <a:solidFill>
                <a:schemeClr val="tx1"/>
              </a:solidFill>
              <a:latin typeface="Arial"/>
              <a:ea typeface="Arial"/>
              <a:cs typeface="Arial"/>
            </a:endParaRPr>
          </a:p>
        </p:txBody>
      </p:sp>
      <p:sp>
        <p:nvSpPr>
          <p:cNvPr id="127" name="Google Shape;127;p2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9" name="Google Shape;129;p2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30" name="Google Shape;130;p25"/>
          <p:cNvSpPr txBox="1"/>
          <p:nvPr/>
        </p:nvSpPr>
        <p:spPr>
          <a:xfrm>
            <a:off x="889000" y="2101400"/>
            <a:ext cx="9862800" cy="366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Ahmed Soliman</a:t>
            </a:r>
            <a:endParaRPr sz="2450" b="1" i="0" u="none" strike="noStrike" cap="none">
              <a:solidFill>
                <a:srgbClr val="FF0000"/>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Lecturer, College of Management, MIDOCEAN University.</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Assistant Lecturer, Faculty of Languages and Translation, Badr University in Cairo (BUC).</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Foreign Language Teaching Assistant, The University of Kansas, USA.</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Part-time ESL Instructor, School of Continuing Education, The British University in Egypt.</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Supervisor of English, Real Soft House Company.</a:t>
            </a:r>
            <a:endParaRPr sz="2250" b="0" i="0" u="none" strike="noStrike" cap="none">
              <a:solidFill>
                <a:srgbClr val="2D3956"/>
              </a:solidFill>
              <a:latin typeface="Times New Roman"/>
              <a:ea typeface="Times New Roman"/>
              <a:cs typeface="Times New Roman"/>
              <a:sym typeface="Times New Roman"/>
            </a:endParaRPr>
          </a:p>
        </p:txBody>
      </p:sp>
      <p:pic>
        <p:nvPicPr>
          <p:cNvPr id="5" name="Audio 4">
            <a:hlinkClick r:id="" action="ppaction://media"/>
            <a:extLst>
              <a:ext uri="{FF2B5EF4-FFF2-40B4-BE49-F238E27FC236}">
                <a16:creationId xmlns:a16="http://schemas.microsoft.com/office/drawing/2014/main" id="{EE0A9876-7C0C-017C-60E7-D41017653FD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591"/>
    </mc:Choice>
    <mc:Fallback xmlns="">
      <p:transition spd="slow" advTm="405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p26"/>
          <p:cNvSpPr txBox="1"/>
          <p:nvPr/>
        </p:nvSpPr>
        <p:spPr>
          <a:xfrm>
            <a:off x="2427600" y="1177950"/>
            <a:ext cx="4487700" cy="446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300" b="1" i="0" u="none" strike="noStrike" cap="none">
              <a:solidFill>
                <a:schemeClr val="lt1"/>
              </a:solidFill>
              <a:latin typeface="Arial"/>
              <a:ea typeface="Arial"/>
              <a:cs typeface="Arial"/>
              <a:sym typeface="Arial"/>
            </a:endParaRPr>
          </a:p>
        </p:txBody>
      </p:sp>
      <p:sp>
        <p:nvSpPr>
          <p:cNvPr id="138" name="Google Shape;13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40" name="Google Shape;140;p26"/>
          <p:cNvSpPr txBox="1"/>
          <p:nvPr/>
        </p:nvSpPr>
        <p:spPr>
          <a:xfrm>
            <a:off x="942300" y="1231800"/>
            <a:ext cx="1245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2400" b="1" i="0" u="none" strike="noStrike" cap="none">
                <a:solidFill>
                  <a:srgbClr val="FF0000"/>
                </a:solidFill>
                <a:latin typeface="Times New Roman"/>
                <a:ea typeface="Times New Roman"/>
                <a:cs typeface="Times New Roman"/>
                <a:sym typeface="Times New Roman"/>
              </a:rPr>
              <a:t> Outline </a:t>
            </a:r>
            <a:endParaRPr sz="2400" b="1" i="0" u="none" strike="noStrike" cap="none">
              <a:solidFill>
                <a:srgbClr val="FF0000"/>
              </a:solidFill>
              <a:latin typeface="Times New Roman"/>
              <a:ea typeface="Times New Roman"/>
              <a:cs typeface="Times New Roman"/>
              <a:sym typeface="Times New Roman"/>
            </a:endParaRPr>
          </a:p>
        </p:txBody>
      </p:sp>
      <p:sp>
        <p:nvSpPr>
          <p:cNvPr id="141" name="Google Shape;141;p26"/>
          <p:cNvSpPr txBox="1"/>
          <p:nvPr/>
        </p:nvSpPr>
        <p:spPr>
          <a:xfrm>
            <a:off x="889000" y="2101400"/>
            <a:ext cx="9862800" cy="2585283"/>
          </a:xfrm>
          <a:prstGeom prst="rect">
            <a:avLst/>
          </a:prstGeom>
          <a:noFill/>
          <a:ln>
            <a:noFill/>
          </a:ln>
        </p:spPr>
        <p:txBody>
          <a:bodyPr spcFirstLastPara="1" wrap="square" lIns="91425" tIns="45700" rIns="91425" bIns="45700" anchor="t" anchorCtr="0">
            <a:spAutoFit/>
          </a:bodyPr>
          <a:lstStyle/>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Main Aims of the Course</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Learning Resources</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About the Coursebook</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Course Content</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Assessment</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Live Discussion</a:t>
            </a:r>
          </a:p>
        </p:txBody>
      </p:sp>
      <p:pic>
        <p:nvPicPr>
          <p:cNvPr id="6" name="Audio 5">
            <a:hlinkClick r:id="" action="ppaction://media"/>
            <a:extLst>
              <a:ext uri="{FF2B5EF4-FFF2-40B4-BE49-F238E27FC236}">
                <a16:creationId xmlns:a16="http://schemas.microsoft.com/office/drawing/2014/main" id="{EE2CB3E8-7C09-0118-E3B8-7706646D158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575"/>
    </mc:Choice>
    <mc:Fallback xmlns="">
      <p:transition spd="slow" advTm="2457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8" name="Google Shape;148;p27"/>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Main Aims of the Course</a:t>
            </a:r>
            <a:endParaRPr lang="ar-SA" sz="1400" b="0" i="0" u="none" strike="noStrike" cap="none" dirty="0">
              <a:solidFill>
                <a:schemeClr val="tx1"/>
              </a:solidFill>
              <a:latin typeface="Arial"/>
              <a:ea typeface="Arial"/>
              <a:cs typeface="Arial"/>
            </a:endParaRPr>
          </a:p>
        </p:txBody>
      </p:sp>
      <p:sp>
        <p:nvSpPr>
          <p:cNvPr id="149" name="Google Shape;149;p27"/>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0" name="Google Shape;150;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51" name="Google Shape;151;p2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52" name="Google Shape;152;p27"/>
          <p:cNvSpPr txBox="1"/>
          <p:nvPr/>
        </p:nvSpPr>
        <p:spPr>
          <a:xfrm>
            <a:off x="889000" y="2171138"/>
            <a:ext cx="9862800" cy="3971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This course aims to:</a:t>
            </a:r>
            <a:endParaRPr sz="2450" b="1" i="0" u="none" strike="noStrike" cap="none">
              <a:solidFill>
                <a:srgbClr val="FF0000"/>
              </a:solidFill>
              <a:latin typeface="Times New Roman"/>
              <a:ea typeface="Times New Roman"/>
              <a:cs typeface="Times New Roman"/>
              <a:sym typeface="Times New Roman"/>
            </a:endParaRPr>
          </a:p>
          <a:p>
            <a:pPr marL="457200" marR="0" lvl="0" indent="-384175" algn="l" rtl="0">
              <a:lnSpc>
                <a:spcPct val="100000"/>
              </a:lnSpc>
              <a:spcBef>
                <a:spcPts val="120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basic skills to deal with people in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Increase knowledge of key business concepts worldwide</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Manage and actively participate in meetings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Write and read basic business emails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Expand vocabulary related to general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confidence to deal with people and basic issues in the business world</a:t>
            </a:r>
            <a:endParaRPr sz="24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p:txBody>
      </p:sp>
      <p:pic>
        <p:nvPicPr>
          <p:cNvPr id="4" name="Audio 3">
            <a:hlinkClick r:id="" action="ppaction://media"/>
            <a:extLst>
              <a:ext uri="{FF2B5EF4-FFF2-40B4-BE49-F238E27FC236}">
                <a16:creationId xmlns:a16="http://schemas.microsoft.com/office/drawing/2014/main" id="{08EFF254-DFD4-71D2-3B1B-8D0CBF3B0D7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6143"/>
    </mc:Choice>
    <mc:Fallback xmlns="">
      <p:transition spd="slow" advTm="3761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9" name="Google Shape;159;p28"/>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r>
              <a:rPr lang="en-US" sz="2800" b="1" i="0" u="none" strike="noStrike" cap="none" dirty="0">
                <a:solidFill>
                  <a:schemeClr val="tx1"/>
                </a:solidFill>
                <a:latin typeface="Calibri"/>
                <a:ea typeface="Calibri"/>
                <a:cs typeface="Calibri"/>
                <a:sym typeface="Calibri"/>
              </a:rPr>
              <a:t>Learning Resources</a:t>
            </a:r>
            <a:endParaRPr lang="ar-SA" sz="3100" b="0" i="0" u="none" strike="noStrike" cap="none" dirty="0">
              <a:solidFill>
                <a:schemeClr val="tx1"/>
              </a:solidFill>
              <a:latin typeface="Arial"/>
              <a:ea typeface="Arial"/>
              <a:cs typeface="Arial"/>
            </a:endParaRPr>
          </a:p>
        </p:txBody>
      </p:sp>
      <p:sp>
        <p:nvSpPr>
          <p:cNvPr id="160" name="Google Shape;160;p28"/>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1" name="Google Shape;161;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62" name="Google Shape;162;p2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63" name="Google Shape;163;p28"/>
          <p:cNvSpPr txBox="1"/>
          <p:nvPr/>
        </p:nvSpPr>
        <p:spPr>
          <a:xfrm>
            <a:off x="889000" y="2391850"/>
            <a:ext cx="9862800" cy="4286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50"/>
              <a:buFont typeface="Arial"/>
              <a:buNone/>
            </a:pPr>
            <a:r>
              <a:rPr lang="en-US" sz="2550" b="1" i="0" u="none" strike="noStrike" cap="none" dirty="0">
                <a:solidFill>
                  <a:srgbClr val="FF0000"/>
                </a:solidFill>
                <a:latin typeface="Times New Roman"/>
                <a:ea typeface="Times New Roman"/>
                <a:cs typeface="Times New Roman"/>
                <a:sym typeface="Times New Roman"/>
              </a:rPr>
              <a:t>Required Textbooks</a:t>
            </a:r>
            <a:endParaRPr sz="2550" b="1" i="0" u="none" strike="noStrike" cap="none" dirty="0">
              <a:solidFill>
                <a:srgbClr val="FF0000"/>
              </a:solidFill>
              <a:latin typeface="Times New Roman"/>
              <a:ea typeface="Times New Roman"/>
              <a:cs typeface="Times New Roman"/>
              <a:sym typeface="Times New Roman"/>
            </a:endParaRPr>
          </a:p>
          <a:p>
            <a:pPr marL="457200" marR="0" lvl="0" indent="-390525" algn="l" rtl="0">
              <a:lnSpc>
                <a:spcPct val="100000"/>
              </a:lnSpc>
              <a:spcBef>
                <a:spcPts val="1200"/>
              </a:spcBef>
              <a:spcAft>
                <a:spcPts val="0"/>
              </a:spcAft>
              <a:buClr>
                <a:schemeClr val="dk1"/>
              </a:buClr>
              <a:buSzPts val="2550"/>
              <a:buFont typeface="Times New Roman"/>
              <a:buChar char="●"/>
            </a:pPr>
            <a:r>
              <a:rPr lang="en-US" sz="2550" b="0" i="0" u="none" strike="noStrike" cap="none" dirty="0">
                <a:solidFill>
                  <a:schemeClr val="dk1"/>
                </a:solidFill>
                <a:latin typeface="Times New Roman"/>
                <a:ea typeface="Times New Roman"/>
                <a:cs typeface="Times New Roman"/>
                <a:sym typeface="Times New Roman"/>
              </a:rPr>
              <a:t>Market Leader Elementary 3rd Edition COURSE BOOK </a:t>
            </a:r>
            <a:endParaRPr sz="2550" b="0" i="0" u="none" strike="noStrike" cap="none" dirty="0">
              <a:solidFill>
                <a:schemeClr val="dk1"/>
              </a:solidFill>
              <a:latin typeface="Times New Roman"/>
              <a:ea typeface="Times New Roman"/>
              <a:cs typeface="Times New Roman"/>
              <a:sym typeface="Times New Roman"/>
            </a:endParaRPr>
          </a:p>
          <a:p>
            <a:pPr marL="457200" marR="0" lvl="0" indent="-390525" algn="l" rtl="0">
              <a:lnSpc>
                <a:spcPct val="100000"/>
              </a:lnSpc>
              <a:spcBef>
                <a:spcPts val="0"/>
              </a:spcBef>
              <a:spcAft>
                <a:spcPts val="0"/>
              </a:spcAft>
              <a:buClr>
                <a:schemeClr val="dk1"/>
              </a:buClr>
              <a:buSzPts val="2550"/>
              <a:buFont typeface="Times New Roman"/>
              <a:buChar char="●"/>
            </a:pPr>
            <a:r>
              <a:rPr lang="en-US" sz="2550" b="0" i="0" u="none" strike="noStrike" cap="none" dirty="0">
                <a:solidFill>
                  <a:schemeClr val="dk1"/>
                </a:solidFill>
                <a:latin typeface="Times New Roman"/>
                <a:ea typeface="Times New Roman"/>
                <a:cs typeface="Times New Roman"/>
                <a:sym typeface="Times New Roman"/>
              </a:rPr>
              <a:t>Market Leader 3rd Edition Elementary Practice File</a:t>
            </a:r>
            <a:endParaRPr sz="25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endParaRPr sz="25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r>
              <a:rPr lang="en-US" sz="2550" b="1" i="0" u="none" strike="noStrike" cap="none" dirty="0">
                <a:solidFill>
                  <a:srgbClr val="FF0000"/>
                </a:solidFill>
                <a:latin typeface="Times New Roman"/>
                <a:ea typeface="Times New Roman"/>
                <a:cs typeface="Times New Roman"/>
                <a:sym typeface="Times New Roman"/>
              </a:rPr>
              <a:t>Essential References</a:t>
            </a:r>
            <a:endParaRPr sz="255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chemeClr val="dk1"/>
              </a:buClr>
              <a:buSzPts val="1100"/>
              <a:buFont typeface="Arial"/>
              <a:buNone/>
            </a:pPr>
            <a:r>
              <a:rPr lang="en-US" sz="2550" b="0" i="0" u="none" strike="noStrike" cap="none" dirty="0">
                <a:solidFill>
                  <a:schemeClr val="dk1"/>
                </a:solidFill>
                <a:latin typeface="Times New Roman"/>
                <a:ea typeface="Times New Roman"/>
                <a:cs typeface="Times New Roman"/>
                <a:sym typeface="Times New Roman"/>
              </a:rPr>
              <a:t>A Dictionary</a:t>
            </a:r>
            <a:endParaRPr sz="2550" b="0" i="0" u="none" strike="noStrike" cap="none" dirty="0">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pic>
        <p:nvPicPr>
          <p:cNvPr id="165" name="Google Shape;165;p28"/>
          <p:cNvPicPr preferRelativeResize="0"/>
          <p:nvPr/>
        </p:nvPicPr>
        <p:blipFill rotWithShape="1">
          <a:blip r:embed="rId5">
            <a:alphaModFix/>
          </a:blip>
          <a:srcRect/>
          <a:stretch/>
        </p:blipFill>
        <p:spPr>
          <a:xfrm>
            <a:off x="8974175" y="1976600"/>
            <a:ext cx="2225500" cy="3094278"/>
          </a:xfrm>
          <a:prstGeom prst="rect">
            <a:avLst/>
          </a:prstGeom>
          <a:noFill/>
          <a:ln>
            <a:noFill/>
          </a:ln>
        </p:spPr>
      </p:pic>
      <p:pic>
        <p:nvPicPr>
          <p:cNvPr id="4" name="Audio 3">
            <a:hlinkClick r:id="" action="ppaction://media"/>
            <a:extLst>
              <a:ext uri="{FF2B5EF4-FFF2-40B4-BE49-F238E27FC236}">
                <a16:creationId xmlns:a16="http://schemas.microsoft.com/office/drawing/2014/main" id="{2EF6C060-8DB8-3FCE-67B1-FE9F9A93E9C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2416"/>
    </mc:Choice>
    <mc:Fallback xmlns="">
      <p:transition spd="slow" advTm="16241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1" name="Google Shape;171;p29"/>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About the Coursebook</a:t>
            </a:r>
            <a:endParaRPr lang="ar-SA" sz="3100" b="0" i="0" u="none" strike="noStrike" cap="none" dirty="0">
              <a:solidFill>
                <a:schemeClr val="tx1"/>
              </a:solidFill>
              <a:latin typeface="Arial"/>
              <a:ea typeface="Arial"/>
              <a:cs typeface="Arial"/>
            </a:endParaRPr>
          </a:p>
        </p:txBody>
      </p:sp>
      <p:sp>
        <p:nvSpPr>
          <p:cNvPr id="172" name="Google Shape;172;p29"/>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3" name="Google Shape;173;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4" name="Google Shape;174;p2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5" name="Google Shape;175;p29"/>
          <p:cNvSpPr txBox="1"/>
          <p:nvPr/>
        </p:nvSpPr>
        <p:spPr>
          <a:xfrm>
            <a:off x="1153150" y="2391850"/>
            <a:ext cx="9430500" cy="221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a:solidFill>
                  <a:srgbClr val="000000"/>
                </a:solidFill>
                <a:latin typeface="Arial"/>
                <a:ea typeface="Arial"/>
                <a:cs typeface="Arial"/>
                <a:sym typeface="Arial"/>
              </a:rPr>
              <a:t>Market Leader is a multi-level business English course for business people and students of business English. It has been developed in association with the Financial Times, one of the leading sources of business information in the world. It consists of 12 units based on topics of great interest to everyone involved in international business. </a:t>
            </a:r>
            <a:endParaRPr sz="2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endParaRPr sz="2300" b="0" i="0" u="none" strike="noStrike" cap="none">
              <a:solidFill>
                <a:srgbClr val="000000"/>
              </a:solidFill>
              <a:latin typeface="Arial"/>
              <a:ea typeface="Arial"/>
              <a:cs typeface="Arial"/>
              <a:sym typeface="Arial"/>
            </a:endParaRPr>
          </a:p>
        </p:txBody>
      </p:sp>
      <p:pic>
        <p:nvPicPr>
          <p:cNvPr id="4" name="Audio 3">
            <a:hlinkClick r:id="" action="ppaction://media"/>
            <a:extLst>
              <a:ext uri="{FF2B5EF4-FFF2-40B4-BE49-F238E27FC236}">
                <a16:creationId xmlns:a16="http://schemas.microsoft.com/office/drawing/2014/main" id="{2B30055B-028D-D8D1-B16C-2D85D1DDA60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2248"/>
    </mc:Choice>
    <mc:Fallback xmlns="">
      <p:transition spd="slow" advTm="14224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p:nvPr/>
        </p:nvSpPr>
        <p:spPr>
          <a:xfrm>
            <a:off x="762000" y="1400950"/>
            <a:ext cx="10734675" cy="477124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4" name="Google Shape;184;p30"/>
          <p:cNvSpPr txBox="1"/>
          <p:nvPr/>
        </p:nvSpPr>
        <p:spPr>
          <a:xfrm>
            <a:off x="3013075" y="3286091"/>
            <a:ext cx="6515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aphicFrame>
        <p:nvGraphicFramePr>
          <p:cNvPr id="185" name="Google Shape;185;p30"/>
          <p:cNvGraphicFramePr/>
          <p:nvPr>
            <p:extLst>
              <p:ext uri="{D42A27DB-BD31-4B8C-83A1-F6EECF244321}">
                <p14:modId xmlns:p14="http://schemas.microsoft.com/office/powerpoint/2010/main" val="2440936365"/>
              </p:ext>
            </p:extLst>
          </p:nvPr>
        </p:nvGraphicFramePr>
        <p:xfrm>
          <a:off x="2016204" y="1400950"/>
          <a:ext cx="8144576" cy="4383250"/>
        </p:xfrm>
        <a:graphic>
          <a:graphicData uri="http://schemas.openxmlformats.org/drawingml/2006/table">
            <a:tbl>
              <a:tblPr bandRow="1">
                <a:noFill/>
                <a:tableStyleId>{1BDE3F2E-4E7F-4BAD-93C2-179259AEAE23}</a:tableStyleId>
              </a:tblPr>
              <a:tblGrid>
                <a:gridCol w="6893150">
                  <a:extLst>
                    <a:ext uri="{9D8B030D-6E8A-4147-A177-3AD203B41FA5}">
                      <a16:colId xmlns:a16="http://schemas.microsoft.com/office/drawing/2014/main" val="20000"/>
                    </a:ext>
                  </a:extLst>
                </a:gridCol>
                <a:gridCol w="1251426">
                  <a:extLst>
                    <a:ext uri="{9D8B030D-6E8A-4147-A177-3AD203B41FA5}">
                      <a16:colId xmlns:a16="http://schemas.microsoft.com/office/drawing/2014/main" val="20001"/>
                    </a:ext>
                  </a:extLst>
                </a:gridCol>
              </a:tblGrid>
              <a:tr h="426500">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a:latin typeface="Times New Roman"/>
                          <a:ea typeface="Times New Roman"/>
                          <a:cs typeface="Times New Roman"/>
                          <a:sym typeface="Times New Roman"/>
                        </a:rPr>
                        <a:t>List of Topics</a:t>
                      </a:r>
                      <a:endParaRPr sz="2000" b="1" u="none" strike="noStrike" cap="none">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dirty="0">
                          <a:latin typeface="Times New Roman"/>
                          <a:ea typeface="Times New Roman"/>
                          <a:cs typeface="Times New Roman"/>
                          <a:sym typeface="Times New Roman"/>
                        </a:rPr>
                        <a:t>Week No.</a:t>
                      </a:r>
                      <a:endParaRPr sz="2000" b="1" u="none" strike="noStrike" cap="none" dirty="0">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1: Introductions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2nd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2: Work and Leisure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3rd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3: Problems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4th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4: Travel</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5th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5: Food and Entertaining</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6th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dirty="0">
                          <a:solidFill>
                            <a:schemeClr val="accent1"/>
                          </a:solidFill>
                          <a:latin typeface="Times New Roman"/>
                          <a:ea typeface="Times New Roman"/>
                          <a:cs typeface="Times New Roman"/>
                          <a:sym typeface="Times New Roman"/>
                        </a:rPr>
                        <a:t>Unit 6: Buying and Selling</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7th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7: People</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8th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8: Advertising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9th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9: Companies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10th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95675">
                <a:tc>
                  <a:txBody>
                    <a:bodyPr/>
                    <a:lstStyle/>
                    <a:p>
                      <a:pPr marL="0" marR="0" lvl="0" indent="0" algn="l" rtl="0">
                        <a:lnSpc>
                          <a:spcPct val="100000"/>
                        </a:lnSpc>
                        <a:spcBef>
                          <a:spcPts val="0"/>
                        </a:spcBef>
                        <a:spcAft>
                          <a:spcPts val="0"/>
                        </a:spcAft>
                        <a:buClr>
                          <a:schemeClr val="accent1"/>
                        </a:buClr>
                        <a:buSzPts val="2000"/>
                        <a:buFont typeface="Times New Roman"/>
                        <a:buNone/>
                      </a:pPr>
                      <a:r>
                        <a:rPr lang="en-US" sz="2000" u="none" strike="noStrike" cap="none">
                          <a:solidFill>
                            <a:schemeClr val="accent1"/>
                          </a:solidFill>
                          <a:latin typeface="Times New Roman"/>
                          <a:ea typeface="Times New Roman"/>
                          <a:cs typeface="Times New Roman"/>
                          <a:sym typeface="Times New Roman"/>
                        </a:rPr>
                        <a:t>Unit 10: Communication</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accent1"/>
                        </a:buClr>
                        <a:buSzPts val="2000"/>
                        <a:buFont typeface="Times New Roman"/>
                        <a:buNone/>
                      </a:pPr>
                      <a:r>
                        <a:rPr lang="en-US" sz="2000" u="none" strike="noStrike" cap="none" dirty="0">
                          <a:solidFill>
                            <a:schemeClr val="accent1"/>
                          </a:solidFill>
                          <a:latin typeface="Times New Roman"/>
                          <a:ea typeface="Times New Roman"/>
                          <a:cs typeface="Times New Roman"/>
                          <a:sym typeface="Times New Roman"/>
                        </a:rPr>
                        <a:t>11th</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186" name="Google Shape;186;p30"/>
          <p:cNvSpPr txBox="1"/>
          <p:nvPr/>
        </p:nvSpPr>
        <p:spPr>
          <a:xfrm>
            <a:off x="1130550" y="15240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2400"/>
              <a:buFont typeface="Arial"/>
              <a:buNone/>
            </a:pPr>
            <a:r>
              <a:rPr lang="en-US" sz="2400" b="1" i="0" u="none" strike="noStrike" cap="none">
                <a:solidFill>
                  <a:srgbClr val="FF0000"/>
                </a:solidFill>
                <a:latin typeface="Times New Roman"/>
                <a:ea typeface="Times New Roman"/>
                <a:cs typeface="Times New Roman"/>
                <a:sym typeface="Times New Roman"/>
              </a:rPr>
              <a:t>Course Content</a:t>
            </a:r>
            <a:endParaRPr sz="2400" b="1" i="0" u="none" strike="noStrike" cap="none">
              <a:solidFill>
                <a:srgbClr val="FF0000"/>
              </a:solidFill>
              <a:latin typeface="Times New Roman"/>
              <a:ea typeface="Times New Roman"/>
              <a:cs typeface="Times New Roman"/>
              <a:sym typeface="Times New Roman"/>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100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pic>
        <p:nvPicPr>
          <p:cNvPr id="3" name="Audio 2">
            <a:hlinkClick r:id="" action="ppaction://media"/>
            <a:extLst>
              <a:ext uri="{FF2B5EF4-FFF2-40B4-BE49-F238E27FC236}">
                <a16:creationId xmlns:a16="http://schemas.microsoft.com/office/drawing/2014/main" id="{866268B4-536F-7D02-ED5B-314ADCFB6B7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2418"/>
    </mc:Choice>
    <mc:Fallback xmlns="">
      <p:transition spd="slow" advTm="11241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2" name="Google Shape;192;p31"/>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Assessment</a:t>
            </a:r>
            <a:endParaRPr lang="ar-SA" sz="3100" b="0" i="0" u="none" strike="noStrike" cap="none" dirty="0">
              <a:solidFill>
                <a:schemeClr val="tx1"/>
              </a:solidFill>
              <a:latin typeface="Arial"/>
              <a:ea typeface="Arial"/>
              <a:cs typeface="Arial"/>
            </a:endParaRPr>
          </a:p>
        </p:txBody>
      </p:sp>
      <p:sp>
        <p:nvSpPr>
          <p:cNvPr id="193" name="Google Shape;193;p31"/>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4" name="Google Shape;194;p3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95" name="Google Shape;195;p3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96" name="Google Shape;196;p31"/>
          <p:cNvSpPr txBox="1"/>
          <p:nvPr/>
        </p:nvSpPr>
        <p:spPr>
          <a:xfrm>
            <a:off x="1153150" y="2278163"/>
            <a:ext cx="9430500" cy="327778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Short Exams (Quizzes) 80%</a:t>
            </a:r>
            <a:endParaRPr sz="2300" b="1" i="0" u="none" strike="noStrike" cap="none" dirty="0">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10 weekly quizzes ( open on Saturday at 10:00 PM KSA Time and close next Saturday at 9:00 PM KSA Time).</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The duration of each quiz is </a:t>
            </a:r>
            <a:r>
              <a:rPr lang="ar-EG" sz="2300" b="0" i="0" u="none" strike="noStrike" cap="none" dirty="0">
                <a:solidFill>
                  <a:srgbClr val="000000"/>
                </a:solidFill>
                <a:latin typeface="Arial"/>
                <a:ea typeface="Arial"/>
                <a:cs typeface="Arial"/>
                <a:sym typeface="Arial"/>
              </a:rPr>
              <a:t>24</a:t>
            </a:r>
            <a:r>
              <a:rPr lang="en-US" sz="2300" b="0" i="0" u="none" strike="noStrike" cap="none" dirty="0">
                <a:solidFill>
                  <a:srgbClr val="000000"/>
                </a:solidFill>
                <a:latin typeface="Arial"/>
                <a:ea typeface="Arial"/>
                <a:cs typeface="Arial"/>
                <a:sym typeface="Arial"/>
              </a:rPr>
              <a:t> minutes.</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Each quiz includes 8 questions (8 Marks)</a:t>
            </a:r>
            <a:endParaRPr sz="2300" b="0" i="0" u="none" strike="noStrike" cap="none" dirty="0">
              <a:solidFill>
                <a:srgbClr val="000000"/>
              </a:solidFill>
              <a:latin typeface="Arial"/>
              <a:ea typeface="Arial"/>
              <a:cs typeface="Arial"/>
              <a:sym typeface="Arial"/>
            </a:endParaRPr>
          </a:p>
          <a:p>
            <a:pPr marL="457200" marR="0" lvl="0" indent="0" algn="just" rtl="0">
              <a:lnSpc>
                <a:spcPct val="100000"/>
              </a:lnSpc>
              <a:spcBef>
                <a:spcPts val="0"/>
              </a:spcBef>
              <a:spcAft>
                <a:spcPts val="0"/>
              </a:spcAft>
              <a:buClr>
                <a:srgbClr val="000000"/>
              </a:buClr>
              <a:buSzPts val="2300"/>
              <a:buFont typeface="Arial"/>
              <a:buNone/>
            </a:pPr>
            <a:endParaRPr sz="23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Final Exam 20%</a:t>
            </a:r>
            <a:endParaRPr sz="2300" b="1" i="0" u="none" strike="noStrike" cap="none" dirty="0">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20 questions (20 Marks)</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chemeClr val="dk1"/>
                </a:solidFill>
                <a:latin typeface="Arial"/>
                <a:ea typeface="Arial"/>
                <a:cs typeface="Arial"/>
                <a:sym typeface="Arial"/>
              </a:rPr>
              <a:t>The duration of the final exam is 60 minutes.</a:t>
            </a:r>
            <a:endParaRPr sz="2300" b="0" i="0" u="none" strike="noStrike" cap="none" dirty="0">
              <a:solidFill>
                <a:srgbClr val="000000"/>
              </a:solidFill>
              <a:latin typeface="Arial"/>
              <a:ea typeface="Arial"/>
              <a:cs typeface="Arial"/>
              <a:sym typeface="Arial"/>
            </a:endParaRPr>
          </a:p>
        </p:txBody>
      </p:sp>
      <p:pic>
        <p:nvPicPr>
          <p:cNvPr id="2" name="Audio 1">
            <a:hlinkClick r:id="" action="ppaction://media"/>
            <a:extLst>
              <a:ext uri="{FF2B5EF4-FFF2-40B4-BE49-F238E27FC236}">
                <a16:creationId xmlns:a16="http://schemas.microsoft.com/office/drawing/2014/main" id="{BD6659EE-51A0-8674-2628-3CE2921C13C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6103"/>
    </mc:Choice>
    <mc:Fallback xmlns="">
      <p:transition spd="slow" advTm="27610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2"/>
          <p:cNvSpPr/>
          <p:nvPr/>
        </p:nvSpPr>
        <p:spPr>
          <a:xfrm>
            <a:off x="617275" y="1212850"/>
            <a:ext cx="10812600" cy="4843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3" name="Google Shape;203;p32"/>
          <p:cNvSpPr txBox="1"/>
          <p:nvPr/>
        </p:nvSpPr>
        <p:spPr>
          <a:xfrm>
            <a:off x="2456100" y="708600"/>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a:solidFill>
                  <a:schemeClr val="lt1"/>
                </a:solidFill>
                <a:latin typeface="Calibri"/>
                <a:ea typeface="Calibri"/>
                <a:cs typeface="Calibri"/>
                <a:sym typeface="Calibri"/>
              </a:rPr>
              <a:t>Assessment</a:t>
            </a:r>
            <a:endParaRPr sz="3100" b="0" i="0" u="none" strike="noStrike" cap="none">
              <a:solidFill>
                <a:schemeClr val="lt1"/>
              </a:solidFill>
              <a:latin typeface="Arial"/>
              <a:ea typeface="Arial"/>
              <a:cs typeface="Arial"/>
              <a:sym typeface="Arial"/>
            </a:endParaRPr>
          </a:p>
        </p:txBody>
      </p:sp>
      <p:sp>
        <p:nvSpPr>
          <p:cNvPr id="204" name="Google Shape;204;p3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5" name="Google Shape;205;p3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06" name="Google Shape;206;p3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07" name="Google Shape;207;p32"/>
          <p:cNvSpPr txBox="1"/>
          <p:nvPr/>
        </p:nvSpPr>
        <p:spPr>
          <a:xfrm>
            <a:off x="1153150" y="2391850"/>
            <a:ext cx="9430500" cy="44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sz="2300" b="1" i="0" u="none" strike="noStrike" cap="none">
              <a:solidFill>
                <a:srgbClr val="FF0000"/>
              </a:solidFill>
              <a:latin typeface="Arial"/>
              <a:ea typeface="Arial"/>
              <a:cs typeface="Arial"/>
              <a:sym typeface="Arial"/>
            </a:endParaRPr>
          </a:p>
        </p:txBody>
      </p:sp>
      <p:pic>
        <p:nvPicPr>
          <p:cNvPr id="3" name="Picture 2">
            <a:extLst>
              <a:ext uri="{FF2B5EF4-FFF2-40B4-BE49-F238E27FC236}">
                <a16:creationId xmlns:a16="http://schemas.microsoft.com/office/drawing/2014/main" id="{4CEA40E4-379F-9A47-8CA0-E3230F7C9294}"/>
              </a:ext>
            </a:extLst>
          </p:cNvPr>
          <p:cNvPicPr>
            <a:picLocks noChangeAspect="1"/>
          </p:cNvPicPr>
          <p:nvPr/>
        </p:nvPicPr>
        <p:blipFill>
          <a:blip r:embed="rId5"/>
          <a:srcRect t="16742"/>
          <a:stretch/>
        </p:blipFill>
        <p:spPr>
          <a:xfrm>
            <a:off x="762125" y="1250739"/>
            <a:ext cx="10487567" cy="4781407"/>
          </a:xfrm>
          <a:prstGeom prst="rect">
            <a:avLst/>
          </a:prstGeom>
        </p:spPr>
      </p:pic>
      <p:pic>
        <p:nvPicPr>
          <p:cNvPr id="4" name="Audio 3">
            <a:hlinkClick r:id="" action="ppaction://media"/>
            <a:extLst>
              <a:ext uri="{FF2B5EF4-FFF2-40B4-BE49-F238E27FC236}">
                <a16:creationId xmlns:a16="http://schemas.microsoft.com/office/drawing/2014/main" id="{A8DFCA3E-FEA4-C41E-4D1F-6C5A1CE025C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85922"/>
    </mc:Choice>
    <mc:Fallback xmlns="">
      <p:transition spd="slow" advTm="58592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p:nvPr/>
        </p:nvSpPr>
        <p:spPr>
          <a:xfrm>
            <a:off x="1133854" y="1397680"/>
            <a:ext cx="4955591" cy="441456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20" name="Google Shape;220;p34"/>
          <p:cNvPicPr preferRelativeResize="0">
            <a:picLocks noGrp="1"/>
          </p:cNvPicPr>
          <p:nvPr>
            <p:ph type="pic" idx="2"/>
          </p:nvPr>
        </p:nvPicPr>
        <p:blipFill rotWithShape="1">
          <a:blip r:embed="rId5">
            <a:alphaModFix/>
          </a:blip>
          <a:srcRect t="12318" b="12318"/>
          <a:stretch/>
        </p:blipFill>
        <p:spPr>
          <a:xfrm>
            <a:off x="6096000" y="933450"/>
            <a:ext cx="4962146" cy="2495550"/>
          </a:xfrm>
          <a:prstGeom prst="rect">
            <a:avLst/>
          </a:prstGeom>
          <a:solidFill>
            <a:srgbClr val="D8D8D8">
              <a:alpha val="49019"/>
            </a:srgbClr>
          </a:solidFill>
          <a:ln>
            <a:noFill/>
          </a:ln>
        </p:spPr>
      </p:pic>
      <p:sp>
        <p:nvSpPr>
          <p:cNvPr id="221" name="Google Shape;221;p34"/>
          <p:cNvSpPr/>
          <p:nvPr/>
        </p:nvSpPr>
        <p:spPr>
          <a:xfrm>
            <a:off x="1308298" y="1549486"/>
            <a:ext cx="4222539" cy="4504566"/>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FF0000"/>
                </a:solidFill>
                <a:latin typeface="Times New Roman"/>
                <a:ea typeface="Times New Roman"/>
                <a:cs typeface="Times New Roman"/>
                <a:sym typeface="Times New Roman"/>
              </a:rPr>
              <a:t>Live Discussion </a:t>
            </a:r>
            <a:endParaRPr sz="2500" b="1" i="0" u="none" strike="noStrike" cap="none">
              <a:solidFill>
                <a:srgbClr val="FF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000000"/>
                </a:solidFill>
                <a:latin typeface="Times New Roman"/>
                <a:ea typeface="Times New Roman"/>
                <a:cs typeface="Times New Roman"/>
                <a:sym typeface="Times New Roman"/>
              </a:rPr>
              <a:t>Wednesday (6:30 - 7:30)</a:t>
            </a:r>
            <a:endParaRPr sz="2500" b="1"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1600"/>
              <a:buFont typeface="Arial"/>
              <a:buNone/>
            </a:pPr>
            <a:endParaRPr sz="1600" b="0" i="0" u="none" strike="noStrike" cap="none">
              <a:solidFill>
                <a:srgbClr val="000000"/>
              </a:solidFill>
              <a:latin typeface="Times New Roman"/>
              <a:ea typeface="Times New Roman"/>
              <a:cs typeface="Times New Roman"/>
              <a:sym typeface="Times New Roman"/>
            </a:endParaRPr>
          </a:p>
        </p:txBody>
      </p:sp>
      <p:sp>
        <p:nvSpPr>
          <p:cNvPr id="222" name="Google Shape;222;p34"/>
          <p:cNvSpPr/>
          <p:nvPr/>
        </p:nvSpPr>
        <p:spPr>
          <a:xfrm>
            <a:off x="6310823" y="4804209"/>
            <a:ext cx="4747323" cy="957378"/>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300"/>
              <a:buFont typeface="Arial"/>
              <a:buNone/>
            </a:pPr>
            <a:endParaRPr sz="2300" b="1" i="0" u="none" strike="noStrike" cap="none">
              <a:solidFill>
                <a:srgbClr val="000000"/>
              </a:solidFill>
              <a:latin typeface="Arial"/>
              <a:ea typeface="Arial"/>
              <a:cs typeface="Arial"/>
              <a:sym typeface="Arial"/>
            </a:endParaRPr>
          </a:p>
        </p:txBody>
      </p:sp>
      <p:sp>
        <p:nvSpPr>
          <p:cNvPr id="223" name="Google Shape;223;p34"/>
          <p:cNvSpPr txBox="1"/>
          <p:nvPr/>
        </p:nvSpPr>
        <p:spPr>
          <a:xfrm>
            <a:off x="5692422" y="3499567"/>
            <a:ext cx="10911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24" name="Google Shape;224;p34"/>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 name="Audio 2">
            <a:hlinkClick r:id="" action="ppaction://media"/>
            <a:extLst>
              <a:ext uri="{FF2B5EF4-FFF2-40B4-BE49-F238E27FC236}">
                <a16:creationId xmlns:a16="http://schemas.microsoft.com/office/drawing/2014/main" id="{2BCEA4CC-7DE6-FE31-65C7-FFACFE5B703C}"/>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cSld>
  <p:clrMapOvr>
    <a:masterClrMapping/>
  </p:clrMapOvr>
  <p:transition spd="slow" advTm="150461">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5"/>
          <p:cNvPicPr preferRelativeResize="0"/>
          <p:nvPr/>
        </p:nvPicPr>
        <p:blipFill rotWithShape="1">
          <a:blip r:embed="rId5">
            <a:alphaModFix/>
          </a:blip>
          <a:srcRect/>
          <a:stretch/>
        </p:blipFill>
        <p:spPr>
          <a:xfrm>
            <a:off x="9576180" y="6168740"/>
            <a:ext cx="2279266" cy="384052"/>
          </a:xfrm>
          <a:prstGeom prst="rect">
            <a:avLst/>
          </a:prstGeom>
          <a:noFill/>
          <a:ln>
            <a:noFill/>
          </a:ln>
        </p:spPr>
      </p:pic>
      <p:sp>
        <p:nvSpPr>
          <p:cNvPr id="234" name="Google Shape;234;p35"/>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235" name="Google Shape;235;p35"/>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36" name="Google Shape;236;p35"/>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 name="Audio 1">
            <a:hlinkClick r:id="" action="ppaction://media"/>
            <a:extLst>
              <a:ext uri="{FF2B5EF4-FFF2-40B4-BE49-F238E27FC236}">
                <a16:creationId xmlns:a16="http://schemas.microsoft.com/office/drawing/2014/main" id="{13E7B73B-29CD-2BE4-CC30-DD020D8EE7BE}"/>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169"/>
    </mc:Choice>
    <mc:Fallback xmlns="">
      <p:transition spd="slow" advTm="30169"/>
    </mc:Fallback>
  </mc:AlternateContent>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9B67907-A69D-4186-B369-CD7A63D881D8}">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CBDA57F1-03D6-4088-B680-90790AA4ADDB}">
  <ds:schemaRefs>
    <ds:schemaRef ds:uri="http://schemas.microsoft.com/sharepoint/v3/contenttype/forms"/>
  </ds:schemaRefs>
</ds:datastoreItem>
</file>

<file path=customXml/itemProps3.xml><?xml version="1.0" encoding="utf-8"?>
<ds:datastoreItem xmlns:ds="http://schemas.openxmlformats.org/officeDocument/2006/customXml" ds:itemID="{E67FC8C7-75D9-4600-A2B8-66CC02B03759}">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130</TotalTime>
  <Words>385</Words>
  <Application>Microsoft Office PowerPoint</Application>
  <PresentationFormat>Widescreen</PresentationFormat>
  <Paragraphs>79</Paragraphs>
  <Slides>11</Slides>
  <Notes>11</Notes>
  <HiddenSlides>0</HiddenSlides>
  <MMClips>11</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MajdAljeraisi</cp:lastModifiedBy>
  <cp:revision>24</cp:revision>
  <dcterms:modified xsi:type="dcterms:W3CDTF">2026-05-31T15:00:36Z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