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687" r:id="rId3"/>
    <p:sldId id="688" r:id="rId4"/>
    <p:sldId id="313" r:id="rId5"/>
    <p:sldId id="585" r:id="rId6"/>
    <p:sldId id="598" r:id="rId7"/>
    <p:sldId id="678" r:id="rId8"/>
    <p:sldId id="604" r:id="rId9"/>
    <p:sldId id="606" r:id="rId10"/>
    <p:sldId id="608" r:id="rId11"/>
    <p:sldId id="609" r:id="rId12"/>
    <p:sldId id="614" r:id="rId13"/>
    <p:sldId id="615" r:id="rId14"/>
    <p:sldId id="616" r:id="rId15"/>
    <p:sldId id="617" r:id="rId16"/>
    <p:sldId id="650" r:id="rId17"/>
    <p:sldId id="618" r:id="rId18"/>
    <p:sldId id="631" r:id="rId19"/>
    <p:sldId id="632" r:id="rId20"/>
    <p:sldId id="652" r:id="rId21"/>
    <p:sldId id="653" r:id="rId22"/>
    <p:sldId id="654" r:id="rId23"/>
    <p:sldId id="655" r:id="rId24"/>
    <p:sldId id="657" r:id="rId25"/>
    <p:sldId id="664" r:id="rId26"/>
    <p:sldId id="665" r:id="rId27"/>
    <p:sldId id="666" r:id="rId28"/>
    <p:sldId id="658" r:id="rId29"/>
    <p:sldId id="659" r:id="rId30"/>
    <p:sldId id="660" r:id="rId31"/>
    <p:sldId id="661" r:id="rId32"/>
    <p:sldId id="662" r:id="rId33"/>
    <p:sldId id="668" r:id="rId34"/>
    <p:sldId id="669" r:id="rId35"/>
    <p:sldId id="671" r:id="rId36"/>
    <p:sldId id="672" r:id="rId37"/>
    <p:sldId id="674" r:id="rId38"/>
    <p:sldId id="676" r:id="rId39"/>
    <p:sldId id="681" r:id="rId40"/>
    <p:sldId id="680" r:id="rId41"/>
    <p:sldId id="683" r:id="rId42"/>
    <p:sldId id="685" r:id="rId43"/>
    <p:sldId id="539" r:id="rId44"/>
    <p:sldId id="55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87"/>
            <p14:sldId id="688"/>
            <p14:sldId id="313"/>
            <p14:sldId id="585"/>
            <p14:sldId id="598"/>
            <p14:sldId id="678"/>
            <p14:sldId id="604"/>
            <p14:sldId id="606"/>
            <p14:sldId id="608"/>
            <p14:sldId id="609"/>
            <p14:sldId id="614"/>
            <p14:sldId id="615"/>
            <p14:sldId id="616"/>
            <p14:sldId id="617"/>
            <p14:sldId id="650"/>
            <p14:sldId id="618"/>
            <p14:sldId id="631"/>
            <p14:sldId id="632"/>
            <p14:sldId id="652"/>
            <p14:sldId id="653"/>
            <p14:sldId id="654"/>
            <p14:sldId id="655"/>
            <p14:sldId id="657"/>
            <p14:sldId id="664"/>
            <p14:sldId id="665"/>
            <p14:sldId id="666"/>
            <p14:sldId id="658"/>
            <p14:sldId id="659"/>
            <p14:sldId id="660"/>
            <p14:sldId id="661"/>
            <p14:sldId id="662"/>
            <p14:sldId id="668"/>
            <p14:sldId id="669"/>
            <p14:sldId id="671"/>
            <p14:sldId id="672"/>
            <p14:sldId id="674"/>
            <p14:sldId id="676"/>
            <p14:sldId id="681"/>
            <p14:sldId id="680"/>
            <p14:sldId id="683"/>
            <p14:sldId id="685"/>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6276612"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9653371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555158" cy="523220"/>
          </a:xfrm>
          <a:prstGeom prst="rect">
            <a:avLst/>
          </a:prstGeom>
          <a:noFill/>
        </p:spPr>
        <p:txBody>
          <a:bodyPr wrap="none" rtlCol="0">
            <a:spAutoFit/>
          </a:bodyPr>
          <a:lstStyle/>
          <a:p>
            <a:r>
              <a:rPr lang="en-US" sz="2800" b="1" dirty="0">
                <a:solidFill>
                  <a:srgbClr val="00B0F0"/>
                </a:solidFill>
                <a:latin typeface="Arial Black" panose="020B0A04020102020204" pitchFamily="34" charset="0"/>
                <a:cs typeface="Times New Roman" panose="02020603050405020304" pitchFamily="18" charset="0"/>
              </a:rPr>
              <a:t>Contract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963004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828355"/>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2161354"/>
            <a:ext cx="8691620" cy="363176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rgbClr val="00B0F0"/>
                </a:solidFill>
              </a:rPr>
              <a:t>Contract management</a:t>
            </a:r>
          </a:p>
        </p:txBody>
      </p:sp>
      <p:sp>
        <p:nvSpPr>
          <p:cNvPr id="13315" name="Rectangle 3"/>
          <p:cNvSpPr>
            <a:spLocks noGrp="1" noChangeArrowheads="1"/>
          </p:cNvSpPr>
          <p:nvPr>
            <p:ph idx="1"/>
          </p:nvPr>
        </p:nvSpPr>
        <p:spPr>
          <a:xfrm>
            <a:off x="311176" y="1574213"/>
            <a:ext cx="11210264" cy="4844955"/>
          </a:xfrm>
        </p:spPr>
        <p:txBody>
          <a:bodyPr rtlCol="0">
            <a:normAutofit/>
          </a:bodyPr>
          <a:lstStyle/>
          <a:p>
            <a:pPr algn="just">
              <a:buFont typeface="Wingdings" panose="05000000000000000000" pitchFamily="2" charset="2"/>
              <a:buChar char="Ø"/>
            </a:pPr>
            <a:r>
              <a:rPr lang="en-US" b="1" dirty="0">
                <a:solidFill>
                  <a:srgbClr val="00B0F0"/>
                </a:solidFill>
              </a:rPr>
              <a:t>Contract management </a:t>
            </a:r>
            <a:r>
              <a:rPr lang="en-US" dirty="0"/>
              <a:t>has been defined as ‘‘ the process which ensures that all parties to a contract fully understand their respective obligations enabling these to be fulfilled as efficiently and effectively as possible to provide even better value for money’’.</a:t>
            </a:r>
          </a:p>
          <a:p>
            <a:pPr algn="just">
              <a:buFont typeface="Wingdings" panose="05000000000000000000" pitchFamily="2" charset="2"/>
              <a:buChar char="§"/>
            </a:pPr>
            <a:r>
              <a:rPr lang="en-US" dirty="0"/>
              <a:t>This process commences with the identification of the purchaser’s needs and concludes with the completion of the contract.  </a:t>
            </a:r>
          </a:p>
          <a:p>
            <a:pPr algn="just">
              <a:buFont typeface="Wingdings" panose="05000000000000000000" pitchFamily="2" charset="2"/>
              <a:buChar char="Ø"/>
            </a:pPr>
            <a:r>
              <a:rPr lang="en-US" dirty="0"/>
              <a:t> </a:t>
            </a:r>
            <a:r>
              <a:rPr lang="en-US" b="1" dirty="0">
                <a:solidFill>
                  <a:srgbClr val="00B0F0"/>
                </a:solidFill>
              </a:rPr>
              <a:t>Further, the process has two dominant characteristics</a:t>
            </a:r>
            <a:r>
              <a:rPr lang="en-US" dirty="0">
                <a:solidFill>
                  <a:srgbClr val="00B0F0"/>
                </a:solidFill>
              </a:rPr>
              <a:t>:</a:t>
            </a:r>
          </a:p>
          <a:p>
            <a:pPr algn="just"/>
            <a:r>
              <a:rPr lang="en-US" b="1" dirty="0"/>
              <a:t>Risk identification</a:t>
            </a:r>
            <a:r>
              <a:rPr lang="en-US" i="1" dirty="0"/>
              <a:t>, </a:t>
            </a:r>
            <a:r>
              <a:rPr lang="en-US" b="1" dirty="0"/>
              <a:t>apportionment, and management</a:t>
            </a:r>
            <a:r>
              <a:rPr lang="en-US" i="1" dirty="0"/>
              <a:t>. </a:t>
            </a:r>
            <a:r>
              <a:rPr lang="en-US" dirty="0"/>
              <a:t>Related to contract performance</a:t>
            </a:r>
          </a:p>
          <a:p>
            <a:pPr algn="just"/>
            <a:r>
              <a:rPr lang="en-US" b="1" dirty="0"/>
              <a:t>Relationship management</a:t>
            </a:r>
            <a:r>
              <a:rPr lang="en-US" i="1" dirty="0"/>
              <a:t>. </a:t>
            </a:r>
            <a:r>
              <a:rPr lang="en-US" dirty="0"/>
              <a:t>Between the purchaser and supplier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FAD969-CF40-68E5-8F95-AE61ABF4EFD7}"/>
              </a:ext>
            </a:extLst>
          </p:cNvPr>
          <p:cNvSpPr/>
          <p:nvPr/>
        </p:nvSpPr>
        <p:spPr>
          <a:xfrm>
            <a:off x="11643360" y="1050878"/>
            <a:ext cx="15341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AC0C39-2C31-71C1-65FA-E4ACB003F71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386080" y="1600200"/>
            <a:ext cx="11104880" cy="5257800"/>
          </a:xfrm>
        </p:spPr>
        <p:txBody>
          <a:bodyPr>
            <a:noAutofit/>
          </a:bodyPr>
          <a:lstStyle/>
          <a:p>
            <a:pPr marL="0" indent="0" algn="just">
              <a:buNone/>
            </a:pPr>
            <a:r>
              <a:rPr lang="en-US" altLang="en-US" dirty="0"/>
              <a:t>A prudent project manager and contract management team, therefore, will have a thorough understanding of the following:</a:t>
            </a:r>
          </a:p>
          <a:p>
            <a:pPr marL="0" indent="0" algn="just">
              <a:buNone/>
            </a:pPr>
            <a:endParaRPr lang="en-US" altLang="en-US" dirty="0"/>
          </a:p>
          <a:p>
            <a:pPr algn="just">
              <a:buFont typeface="Wingdings" panose="05000000000000000000" pitchFamily="2" charset="2"/>
              <a:buChar char="q"/>
            </a:pPr>
            <a:r>
              <a:rPr lang="en-US" altLang="en-US" dirty="0">
                <a:solidFill>
                  <a:srgbClr val="00B0F0"/>
                </a:solidFill>
              </a:rPr>
              <a:t> </a:t>
            </a:r>
            <a:r>
              <a:rPr lang="en-US" altLang="en-US" b="1" dirty="0">
                <a:solidFill>
                  <a:srgbClr val="00B0F0"/>
                </a:solidFill>
              </a:rPr>
              <a:t>Procurement process and post-tender (bid) negotiation</a:t>
            </a:r>
          </a:p>
          <a:p>
            <a:pPr algn="just">
              <a:buFont typeface="Wingdings" panose="05000000000000000000" pitchFamily="2" charset="2"/>
              <a:buChar char="q"/>
            </a:pPr>
            <a:r>
              <a:rPr lang="en-US" altLang="en-US" b="1" dirty="0">
                <a:solidFill>
                  <a:srgbClr val="00B0F0"/>
                </a:solidFill>
              </a:rPr>
              <a:t> Assumptions made by the purchaser and the supplier</a:t>
            </a:r>
          </a:p>
          <a:p>
            <a:pPr algn="just">
              <a:buFont typeface="Wingdings" panose="05000000000000000000" pitchFamily="2" charset="2"/>
              <a:buChar char="q"/>
            </a:pPr>
            <a:r>
              <a:rPr lang="en-US" altLang="en-US" b="1" dirty="0">
                <a:solidFill>
                  <a:srgbClr val="00B0F0"/>
                </a:solidFill>
              </a:rPr>
              <a:t> Purchaser’s expectations of the service relationship</a:t>
            </a:r>
          </a:p>
          <a:p>
            <a:pPr algn="just">
              <a:buFont typeface="Wingdings" panose="05000000000000000000" pitchFamily="2" charset="2"/>
              <a:buChar char="q"/>
            </a:pPr>
            <a:r>
              <a:rPr lang="en-US" altLang="en-US" b="1" dirty="0">
                <a:solidFill>
                  <a:srgbClr val="00B0F0"/>
                </a:solidFill>
              </a:rPr>
              <a:t> Contract terms and conditions</a:t>
            </a:r>
            <a:endParaRPr lang="en-US" altLang="en-US" dirty="0">
              <a:solidFill>
                <a:srgbClr val="00B0F0"/>
              </a:solidFill>
            </a:endParaRP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1030BA2-2A5C-4CC5-4178-9F7B2E5CF8C0}"/>
              </a:ext>
            </a:extLst>
          </p:cNvPr>
          <p:cNvSpPr/>
          <p:nvPr/>
        </p:nvSpPr>
        <p:spPr>
          <a:xfrm>
            <a:off x="116128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2505135-993B-DFC1-1AF1-D5E15C563C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311175" y="1600200"/>
            <a:ext cx="11272749" cy="5257800"/>
          </a:xfrm>
        </p:spPr>
        <p:txBody>
          <a:bodyPr>
            <a:noAutofit/>
          </a:bodyPr>
          <a:lstStyle/>
          <a:p>
            <a:pPr algn="just">
              <a:buFont typeface="Wingdings" panose="05000000000000000000" pitchFamily="2" charset="2"/>
              <a:buChar char="q"/>
            </a:pPr>
            <a:r>
              <a:rPr lang="en-US" altLang="en-US" b="1" dirty="0"/>
              <a:t>Contract terms and conditions</a:t>
            </a:r>
            <a:r>
              <a:rPr lang="en-US" altLang="en-US" dirty="0"/>
              <a:t>; </a:t>
            </a:r>
          </a:p>
          <a:p>
            <a:pPr marL="0" indent="0" algn="just">
              <a:buNone/>
            </a:pPr>
            <a:r>
              <a:rPr lang="en-US" altLang="en-US" b="1" dirty="0">
                <a:solidFill>
                  <a:srgbClr val="00B0F0"/>
                </a:solidFill>
              </a:rPr>
              <a:t>For example:</a:t>
            </a:r>
          </a:p>
          <a:p>
            <a:pPr algn="just">
              <a:buFont typeface="Wingdings" panose="05000000000000000000" pitchFamily="2" charset="2"/>
              <a:buChar char="Ø"/>
            </a:pPr>
            <a:r>
              <a:rPr lang="en-US" altLang="en-US" dirty="0"/>
              <a:t>Purchaser’s duties and responsibilities under the contract</a:t>
            </a:r>
          </a:p>
          <a:p>
            <a:pPr algn="just">
              <a:buFont typeface="Wingdings" panose="05000000000000000000" pitchFamily="2" charset="2"/>
              <a:buChar char="Ø"/>
            </a:pPr>
            <a:r>
              <a:rPr lang="en-US" altLang="en-US" dirty="0"/>
              <a:t>Supplier’s obligations under the contract</a:t>
            </a:r>
          </a:p>
          <a:p>
            <a:pPr algn="just">
              <a:buFont typeface="Wingdings" panose="05000000000000000000" pitchFamily="2" charset="2"/>
              <a:buChar char="Ø"/>
            </a:pPr>
            <a:r>
              <a:rPr lang="en-US" altLang="en-US" dirty="0"/>
              <a:t>Main cost determinants, how they relate to the outputs and quality standards, and how they will be measured</a:t>
            </a:r>
          </a:p>
          <a:p>
            <a:pPr algn="just">
              <a:buFont typeface="Wingdings" panose="05000000000000000000" pitchFamily="2" charset="2"/>
              <a:buChar char="Ø"/>
            </a:pPr>
            <a:r>
              <a:rPr lang="en-US" altLang="en-US" dirty="0"/>
              <a:t>Certification and payment mechanism</a:t>
            </a:r>
          </a:p>
          <a:p>
            <a:pPr algn="just">
              <a:buFont typeface="Wingdings" panose="05000000000000000000" pitchFamily="2" charset="2"/>
              <a:buChar char="Ø"/>
            </a:pPr>
            <a:r>
              <a:rPr lang="en-US" altLang="en-US" dirty="0"/>
              <a:t>Purchaser’s and supplier’s rights if things go wrong</a:t>
            </a:r>
          </a:p>
          <a:p>
            <a:pPr algn="just">
              <a:buFont typeface="Wingdings" panose="05000000000000000000" pitchFamily="2" charset="2"/>
              <a:buChar char="Ø"/>
            </a:pPr>
            <a:r>
              <a:rPr lang="en-US" altLang="en-US" dirty="0"/>
              <a:t>Legal implications of the contract for which they are responsible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762B00F-BABF-077D-15B1-DF73EE33FF48}"/>
              </a:ext>
            </a:extLst>
          </p:cNvPr>
          <p:cNvSpPr/>
          <p:nvPr/>
        </p:nvSpPr>
        <p:spPr>
          <a:xfrm>
            <a:off x="11744960" y="1061038"/>
            <a:ext cx="1596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FC1CAC8-8A1E-C391-B5F8-1655EEB382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45536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763407" y="50792"/>
            <a:ext cx="8305800" cy="1022569"/>
          </a:xfrm>
        </p:spPr>
        <p:txBody>
          <a:bodyPr>
            <a:normAutofit/>
          </a:bodyPr>
          <a:lstStyle/>
          <a:p>
            <a:pPr algn="ctr"/>
            <a:r>
              <a:rPr lang="en-US" altLang="en-US" sz="3200" b="1" dirty="0">
                <a:solidFill>
                  <a:srgbClr val="00B0F0"/>
                </a:solidFill>
              </a:rPr>
              <a:t>Contractual Issues</a:t>
            </a:r>
          </a:p>
        </p:txBody>
      </p:sp>
      <p:sp>
        <p:nvSpPr>
          <p:cNvPr id="32771" name="Rectangle 3"/>
          <p:cNvSpPr>
            <a:spLocks noGrp="1" noChangeArrowheads="1"/>
          </p:cNvSpPr>
          <p:nvPr>
            <p:ph idx="1"/>
          </p:nvPr>
        </p:nvSpPr>
        <p:spPr>
          <a:xfrm>
            <a:off x="311175" y="1696720"/>
            <a:ext cx="11210265" cy="4795966"/>
          </a:xfrm>
        </p:spPr>
        <p:txBody>
          <a:bodyPr rtlCol="0">
            <a:normAutofit/>
          </a:bodyPr>
          <a:lstStyle/>
          <a:p>
            <a:pPr algn="just">
              <a:spcBef>
                <a:spcPct val="60000"/>
              </a:spcBef>
              <a:buFont typeface="Wingdings" panose="05000000000000000000" pitchFamily="2" charset="2"/>
              <a:buChar char="Ø"/>
              <a:defRPr/>
            </a:pPr>
            <a:r>
              <a:rPr lang="en-US" sz="3000" b="1" dirty="0">
                <a:solidFill>
                  <a:srgbClr val="00B0F0"/>
                </a:solidFill>
              </a:rPr>
              <a:t>Goods and services necessary </a:t>
            </a:r>
          </a:p>
          <a:p>
            <a:pPr algn="just">
              <a:spcBef>
                <a:spcPct val="60000"/>
              </a:spcBef>
              <a:buFont typeface="Wingdings" panose="05000000000000000000" pitchFamily="2" charset="2"/>
              <a:buChar char="§"/>
              <a:defRPr/>
            </a:pPr>
            <a:r>
              <a:rPr lang="en-US" dirty="0"/>
              <a:t>For the completion of projects are procured through the use of contracts with suppliers. </a:t>
            </a:r>
          </a:p>
          <a:p>
            <a:pPr algn="just">
              <a:spcBef>
                <a:spcPct val="60000"/>
              </a:spcBef>
              <a:buFont typeface="Wingdings" panose="05000000000000000000" pitchFamily="2" charset="2"/>
              <a:buChar char="§"/>
              <a:defRPr/>
            </a:pPr>
            <a:r>
              <a:rPr lang="en-US" dirty="0"/>
              <a:t>Likewise, main suppliers use contracts to procure from subcontractors; while contracts in their own right, they are generally referred to as subcontracts (denoting a relationship to the main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07B2869-CBE2-4E90-B31E-5A03989D2722}"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6D1DC14-B4B9-C66A-5F1B-2612C99C970B}"/>
              </a:ext>
            </a:extLst>
          </p:cNvPr>
          <p:cNvSpPr/>
          <p:nvPr/>
        </p:nvSpPr>
        <p:spPr>
          <a:xfrm>
            <a:off x="11652183" y="1050878"/>
            <a:ext cx="155581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B142634-AF87-85FE-B383-6AB11E074C9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64973"/>
            <a:ext cx="8382000" cy="838200"/>
          </a:xfrm>
        </p:spPr>
        <p:txBody>
          <a:bodyPr>
            <a:normAutofit/>
          </a:bodyPr>
          <a:lstStyle/>
          <a:p>
            <a:pPr algn="ctr"/>
            <a:r>
              <a:rPr lang="en-US" altLang="en-US" sz="3200" b="1" dirty="0">
                <a:solidFill>
                  <a:srgbClr val="00B0F0"/>
                </a:solidFill>
              </a:rPr>
              <a:t>Contracts</a:t>
            </a:r>
          </a:p>
        </p:txBody>
      </p:sp>
      <p:sp>
        <p:nvSpPr>
          <p:cNvPr id="28675" name="Rectangle 3"/>
          <p:cNvSpPr>
            <a:spLocks noGrp="1" noChangeArrowheads="1"/>
          </p:cNvSpPr>
          <p:nvPr>
            <p:ph idx="1"/>
          </p:nvPr>
        </p:nvSpPr>
        <p:spPr>
          <a:xfrm>
            <a:off x="180431" y="1693829"/>
            <a:ext cx="11377863" cy="5410200"/>
          </a:xfrm>
        </p:spPr>
        <p:txBody>
          <a:bodyPr>
            <a:normAutofit/>
          </a:bodyPr>
          <a:lstStyle/>
          <a:p>
            <a:pPr marL="457200" indent="-457200" algn="just"/>
            <a:r>
              <a:rPr lang="en-US" altLang="en-US" b="1" dirty="0">
                <a:solidFill>
                  <a:srgbClr val="00B0F0"/>
                </a:solidFill>
              </a:rPr>
              <a:t>A contract </a:t>
            </a:r>
            <a:r>
              <a:rPr lang="en-US" altLang="en-US" dirty="0"/>
              <a:t>is an agreement between two parties under which one party promises to do something for the other in return for a consideration, usually a payment. </a:t>
            </a:r>
          </a:p>
          <a:p>
            <a:pPr marL="457200" indent="-457200" algn="just"/>
            <a:r>
              <a:rPr lang="en-US" altLang="en-US" dirty="0"/>
              <a:t>This places obligations on both parties to fulfil their part of the agreement. </a:t>
            </a:r>
          </a:p>
          <a:p>
            <a:pPr marL="457200" indent="-457200" algn="just"/>
            <a:r>
              <a:rPr lang="en-US" altLang="en-US" dirty="0"/>
              <a:t>It is also the foundation for the relationship between the parties.</a:t>
            </a:r>
          </a:p>
          <a:p>
            <a:pPr marL="457200" indent="-457200" algn="just"/>
            <a:r>
              <a:rPr lang="en-US" altLang="en-US" dirty="0"/>
              <a:t>Elements of a valid contract vary depending on country of origin</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4AAB960-052B-DDED-BA25-373B14A57368}"/>
              </a:ext>
            </a:extLst>
          </p:cNvPr>
          <p:cNvSpPr/>
          <p:nvPr/>
        </p:nvSpPr>
        <p:spPr>
          <a:xfrm>
            <a:off x="11558295" y="1003173"/>
            <a:ext cx="15379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91B077F-B66E-7A89-19A7-13AE9A2877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219774"/>
            <a:ext cx="10515600" cy="689731"/>
          </a:xfrm>
        </p:spPr>
        <p:txBody>
          <a:bodyPr>
            <a:normAutofit/>
          </a:bodyPr>
          <a:lstStyle/>
          <a:p>
            <a:pPr algn="ctr"/>
            <a:r>
              <a:rPr lang="en-US" altLang="en-US" sz="3200" b="1" dirty="0">
                <a:solidFill>
                  <a:srgbClr val="00B0F0"/>
                </a:solidFill>
              </a:rPr>
              <a:t>Contract Management</a:t>
            </a:r>
          </a:p>
        </p:txBody>
      </p:sp>
      <p:sp>
        <p:nvSpPr>
          <p:cNvPr id="34819" name="Rectangle 3"/>
          <p:cNvSpPr>
            <a:spLocks noGrp="1" noChangeArrowheads="1"/>
          </p:cNvSpPr>
          <p:nvPr>
            <p:ph idx="1"/>
          </p:nvPr>
        </p:nvSpPr>
        <p:spPr>
          <a:xfrm>
            <a:off x="274320" y="1498074"/>
            <a:ext cx="11079480" cy="4351338"/>
          </a:xfrm>
        </p:spPr>
        <p:txBody>
          <a:bodyPr rtlCol="0">
            <a:noAutofit/>
          </a:bodyPr>
          <a:lstStyle/>
          <a:p>
            <a:pPr algn="just">
              <a:spcBef>
                <a:spcPct val="100000"/>
              </a:spcBef>
              <a:defRPr/>
            </a:pPr>
            <a:r>
              <a:rPr lang="en-US" b="1" dirty="0"/>
              <a:t>The parties to a contract are as follows:</a:t>
            </a:r>
          </a:p>
          <a:p>
            <a:pPr algn="just">
              <a:spcBef>
                <a:spcPct val="100000"/>
              </a:spcBef>
              <a:defRPr/>
            </a:pPr>
            <a:r>
              <a:rPr lang="en-US" b="1" dirty="0">
                <a:solidFill>
                  <a:srgbClr val="00B0F0"/>
                </a:solidFill>
              </a:rPr>
              <a:t>The purchaser</a:t>
            </a:r>
            <a:r>
              <a:rPr lang="en-US" dirty="0"/>
              <a:t>. The party that acquires or obtains goods or services by payment or at some cost. Alternatively referred to as the buyer, client, customer, employer, owner, proposer, sponsor, user, and so on.</a:t>
            </a:r>
          </a:p>
          <a:p>
            <a:pPr algn="just">
              <a:spcBef>
                <a:spcPct val="100000"/>
              </a:spcBef>
              <a:defRPr/>
            </a:pPr>
            <a:r>
              <a:rPr lang="en-US" b="1" dirty="0">
                <a:solidFill>
                  <a:srgbClr val="00B0F0"/>
                </a:solidFill>
              </a:rPr>
              <a:t>The supplier</a:t>
            </a:r>
            <a:r>
              <a:rPr lang="en-US" dirty="0">
                <a:solidFill>
                  <a:srgbClr val="00B0F0"/>
                </a:solidFill>
              </a:rPr>
              <a:t>.</a:t>
            </a:r>
            <a:r>
              <a:rPr lang="en-US" dirty="0"/>
              <a:t> The provider of goods and services. Also referred to as the contractor, main supplier, main contractor, prime contractor, prime supplier, seller, vendor,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01E89CC-3119-9128-3C9C-D8CA694B62BE}"/>
              </a:ext>
            </a:extLst>
          </p:cNvPr>
          <p:cNvSpPr/>
          <p:nvPr/>
        </p:nvSpPr>
        <p:spPr>
          <a:xfrm>
            <a:off x="11470640" y="1050878"/>
            <a:ext cx="1871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55A4098-AC27-7C23-EBAB-06E0A2A5831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B0F0"/>
                </a:solidFill>
              </a:rPr>
              <a:t>Contract Management</a:t>
            </a:r>
            <a:endParaRPr lang="en-US" altLang="en-US" sz="3600" b="1" dirty="0">
              <a:solidFill>
                <a:srgbClr val="00B0F0"/>
              </a:solidFill>
            </a:endParaRPr>
          </a:p>
        </p:txBody>
      </p:sp>
      <p:sp>
        <p:nvSpPr>
          <p:cNvPr id="35843" name="Rectangle 3"/>
          <p:cNvSpPr>
            <a:spLocks noGrp="1" noChangeArrowheads="1"/>
          </p:cNvSpPr>
          <p:nvPr>
            <p:ph idx="1"/>
          </p:nvPr>
        </p:nvSpPr>
        <p:spPr>
          <a:xfrm>
            <a:off x="180431" y="1493446"/>
            <a:ext cx="11347486" cy="4267200"/>
          </a:xfrm>
        </p:spPr>
        <p:txBody>
          <a:bodyPr rtlCol="0">
            <a:noAutofit/>
          </a:bodyPr>
          <a:lstStyle/>
          <a:p>
            <a:pPr algn="just">
              <a:buFont typeface="Wingdings" panose="05000000000000000000" pitchFamily="2" charset="2"/>
              <a:buChar char="§"/>
              <a:defRPr/>
            </a:pPr>
            <a:r>
              <a:rPr lang="en-US" sz="2700" dirty="0"/>
              <a:t>Deciding whom to ask to do the work, sending appropriate documentation to potential sellers, and obtaining proposals or bids</a:t>
            </a:r>
            <a:endParaRPr lang="ar-EG" sz="2700" dirty="0"/>
          </a:p>
          <a:p>
            <a:pPr algn="just">
              <a:buFont typeface="Wingdings" panose="05000000000000000000" pitchFamily="2" charset="2"/>
              <a:buChar char="§"/>
              <a:defRPr/>
            </a:pPr>
            <a:r>
              <a:rPr lang="en-US" sz="2700" dirty="0"/>
              <a:t>A bidders’ conference can help clarify the buyer’s expectations</a:t>
            </a:r>
          </a:p>
          <a:p>
            <a:pPr algn="just">
              <a:buFont typeface="Wingdings" panose="05000000000000000000" pitchFamily="2" charset="2"/>
              <a:buChar char="§"/>
              <a:defRPr/>
            </a:pPr>
            <a:r>
              <a:rPr lang="en-US" sz="2700" dirty="0"/>
              <a:t>Although not a party to the contract, most contracts make reference to the following:</a:t>
            </a:r>
          </a:p>
          <a:p>
            <a:pPr marL="457200" indent="-457200" algn="just">
              <a:buNone/>
              <a:defRPr/>
            </a:pPr>
            <a:r>
              <a:rPr lang="en-US" sz="2700" dirty="0"/>
              <a:t>• </a:t>
            </a:r>
            <a:r>
              <a:rPr lang="en-US" sz="2700" b="1" dirty="0">
                <a:solidFill>
                  <a:srgbClr val="00B0F0"/>
                </a:solidFill>
              </a:rPr>
              <a:t>A project manager</a:t>
            </a:r>
            <a:r>
              <a:rPr lang="en-US" sz="2700" dirty="0"/>
              <a:t>. The person who leads the purchaser’s contract management team. Alternatively, the terms ‘‘architect,’’ ‘‘contract manager,’’ or ‘‘engineer’’ may be used. </a:t>
            </a:r>
          </a:p>
          <a:p>
            <a:pPr marL="457200" indent="-457200" algn="just">
              <a:buNone/>
              <a:defRPr/>
            </a:pPr>
            <a:r>
              <a:rPr lang="en-US" sz="2700" dirty="0"/>
              <a:t>• </a:t>
            </a:r>
            <a:r>
              <a:rPr lang="en-US" sz="2700" b="1" dirty="0">
                <a:solidFill>
                  <a:srgbClr val="00B0F0"/>
                </a:solidFill>
              </a:rPr>
              <a:t>The subcontractor</a:t>
            </a:r>
            <a:r>
              <a:rPr lang="en-US" sz="2700" dirty="0"/>
              <a:t>. A supplier to the main supplier, main contractor, prime contractor, prime supplier,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EE67BD6-06DF-7246-4F14-D07B856CF652}"/>
              </a:ext>
            </a:extLst>
          </p:cNvPr>
          <p:cNvSpPr/>
          <p:nvPr/>
        </p:nvSpPr>
        <p:spPr>
          <a:xfrm>
            <a:off x="11527917" y="1050878"/>
            <a:ext cx="164960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2A5DEB0-3574-5C1C-E76C-17B006A1D77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725305" y="159301"/>
            <a:ext cx="8382000" cy="696913"/>
          </a:xfrm>
        </p:spPr>
        <p:txBody>
          <a:bodyPr rtlCol="0">
            <a:normAutofit/>
          </a:bodyPr>
          <a:lstStyle/>
          <a:p>
            <a:pPr algn="ctr">
              <a:defRPr/>
            </a:pPr>
            <a:r>
              <a:rPr lang="en-US" altLang="en-US" sz="3200" b="1" dirty="0">
                <a:solidFill>
                  <a:srgbClr val="00B0F0"/>
                </a:solidFill>
              </a:rPr>
              <a:t>Contract Management</a:t>
            </a:r>
            <a:endParaRPr lang="en-US" sz="3200" b="1" dirty="0">
              <a:solidFill>
                <a:srgbClr val="00B0F0"/>
              </a:solidFill>
            </a:endParaRPr>
          </a:p>
        </p:txBody>
      </p:sp>
      <p:sp>
        <p:nvSpPr>
          <p:cNvPr id="40963" name="Rectangle 3"/>
          <p:cNvSpPr>
            <a:spLocks noGrp="1" noChangeArrowheads="1"/>
          </p:cNvSpPr>
          <p:nvPr>
            <p:ph idx="1"/>
          </p:nvPr>
        </p:nvSpPr>
        <p:spPr>
          <a:xfrm>
            <a:off x="321334" y="1109662"/>
            <a:ext cx="10722585" cy="4638675"/>
          </a:xfrm>
        </p:spPr>
        <p:txBody>
          <a:bodyPr rtlCol="0">
            <a:noAutofit/>
          </a:bodyPr>
          <a:lstStyle/>
          <a:p>
            <a:pPr marL="457200" indent="-457200" algn="just">
              <a:spcBef>
                <a:spcPct val="100000"/>
              </a:spcBef>
              <a:defRPr/>
            </a:pPr>
            <a:r>
              <a:rPr lang="en-US" sz="2600" dirty="0"/>
              <a:t>While contracts can take the form of a single document, generally, commercial contracts comprise several documents. </a:t>
            </a:r>
            <a:r>
              <a:rPr lang="en-US" sz="2600" b="1" dirty="0">
                <a:solidFill>
                  <a:schemeClr val="accent1"/>
                </a:solidFill>
              </a:rPr>
              <a:t>For example:</a:t>
            </a:r>
          </a:p>
          <a:p>
            <a:pPr algn="just">
              <a:spcBef>
                <a:spcPct val="100000"/>
              </a:spcBef>
              <a:buFont typeface="Wingdings" panose="05000000000000000000" pitchFamily="2" charset="2"/>
              <a:buChar char="Ø"/>
              <a:defRPr/>
            </a:pPr>
            <a:r>
              <a:rPr lang="en-US" sz="2600" b="1" dirty="0">
                <a:solidFill>
                  <a:srgbClr val="00B0F0"/>
                </a:solidFill>
              </a:rPr>
              <a:t>The contract agreement</a:t>
            </a:r>
            <a:r>
              <a:rPr lang="en-US" sz="2600" dirty="0"/>
              <a:t>. </a:t>
            </a:r>
          </a:p>
          <a:p>
            <a:pPr marL="457200" indent="-457200" algn="just">
              <a:spcBef>
                <a:spcPct val="100000"/>
              </a:spcBef>
              <a:defRPr/>
            </a:pPr>
            <a:r>
              <a:rPr lang="en-US" sz="2600" dirty="0"/>
              <a:t>Itemizes the documents comprising the contract. </a:t>
            </a:r>
          </a:p>
          <a:p>
            <a:pPr marL="457200" indent="-457200" algn="just">
              <a:spcBef>
                <a:spcPct val="100000"/>
              </a:spcBef>
              <a:defRPr/>
            </a:pPr>
            <a:r>
              <a:rPr lang="en-US" sz="2600" dirty="0"/>
              <a:t>It includes the identities of the parties and defines the scope of work, the contract price, and the schedule for its execution.</a:t>
            </a:r>
          </a:p>
          <a:p>
            <a:pPr algn="just">
              <a:spcBef>
                <a:spcPct val="100000"/>
              </a:spcBef>
              <a:buFont typeface="Wingdings" panose="05000000000000000000" pitchFamily="2" charset="2"/>
              <a:buChar char="Ø"/>
              <a:defRPr/>
            </a:pPr>
            <a:r>
              <a:rPr lang="en-US" sz="2600" b="1" dirty="0">
                <a:solidFill>
                  <a:srgbClr val="00B0F0"/>
                </a:solidFill>
              </a:rPr>
              <a:t>General specification and scope of work</a:t>
            </a:r>
            <a:r>
              <a:rPr lang="en-US" sz="2600" dirty="0"/>
              <a:t>. </a:t>
            </a:r>
          </a:p>
          <a:p>
            <a:pPr marL="457200" indent="-457200" algn="just">
              <a:spcBef>
                <a:spcPct val="100000"/>
              </a:spcBef>
              <a:defRPr/>
            </a:pPr>
            <a:r>
              <a:rPr lang="en-US" sz="2600" dirty="0"/>
              <a:t>Describe the scope of work to be undertaken, the technical standards required, and the administrative procedures to control the implementation of the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6390050-DF07-051A-F0D2-3FB60715FA1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BE1207-1F3B-796D-1E97-CF07DC63B3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782170" y="123789"/>
            <a:ext cx="8382000" cy="685800"/>
          </a:xfrm>
        </p:spPr>
        <p:txBody>
          <a:bodyPr rtlCol="0">
            <a:normAutofit/>
          </a:bodyPr>
          <a:lstStyle/>
          <a:p>
            <a:pPr algn="ctr">
              <a:defRPr/>
            </a:pPr>
            <a:r>
              <a:rPr lang="en-US" altLang="en-US" sz="3200" b="1" dirty="0">
                <a:solidFill>
                  <a:srgbClr val="00B0F0"/>
                </a:solidFill>
              </a:rPr>
              <a:t>Contract Management</a:t>
            </a:r>
            <a:endParaRPr lang="en-US" sz="3200" b="1" dirty="0">
              <a:solidFill>
                <a:srgbClr val="00B0F0"/>
              </a:solidFill>
            </a:endParaRPr>
          </a:p>
        </p:txBody>
      </p:sp>
      <p:sp>
        <p:nvSpPr>
          <p:cNvPr id="36867" name="Rectangle 3"/>
          <p:cNvSpPr>
            <a:spLocks noGrp="1" noChangeArrowheads="1"/>
          </p:cNvSpPr>
          <p:nvPr>
            <p:ph idx="1"/>
          </p:nvPr>
        </p:nvSpPr>
        <p:spPr>
          <a:xfrm>
            <a:off x="180431" y="1418896"/>
            <a:ext cx="11310529" cy="4791075"/>
          </a:xfrm>
        </p:spPr>
        <p:txBody>
          <a:bodyPr>
            <a:noAutofit/>
          </a:bodyPr>
          <a:lstStyle/>
          <a:p>
            <a:pPr marL="457200" indent="-457200" algn="just">
              <a:spcBef>
                <a:spcPct val="100000"/>
              </a:spcBef>
            </a:pPr>
            <a:r>
              <a:rPr lang="en-US" altLang="en-US" sz="2700" b="1" dirty="0">
                <a:solidFill>
                  <a:srgbClr val="00B0F0"/>
                </a:solidFill>
              </a:rPr>
              <a:t>General conditions of contract</a:t>
            </a:r>
            <a:r>
              <a:rPr lang="en-US" altLang="en-US" sz="2700" dirty="0"/>
              <a:t>. </a:t>
            </a:r>
            <a:r>
              <a:rPr lang="en-US" altLang="en-US" sz="2600" dirty="0"/>
              <a:t>Normally a recognized standard form of contract. This details the obligations to produce and to pay, clarifies the offer and acceptance, allocates risks, describes the consequences of failure to pay or produce, and includes relevant issues, for example, insurances, bonds, safety, industrial relations, defects, and disputes, and so on.</a:t>
            </a:r>
          </a:p>
          <a:p>
            <a:pPr marL="457200" indent="-457200" algn="just">
              <a:spcBef>
                <a:spcPct val="100000"/>
              </a:spcBef>
            </a:pPr>
            <a:r>
              <a:rPr lang="en-US" altLang="en-US" sz="2700" b="1" dirty="0">
                <a:solidFill>
                  <a:srgbClr val="00B0F0"/>
                </a:solidFill>
              </a:rPr>
              <a:t>Special conditions of contract</a:t>
            </a:r>
            <a:r>
              <a:rPr lang="en-US" altLang="en-US" sz="2700" dirty="0"/>
              <a:t>. These cover additions and amendments to the general conditions as required by the purchaser and specific circumstances of the project.</a:t>
            </a:r>
          </a:p>
          <a:p>
            <a:pPr marL="457200" indent="-457200" algn="just">
              <a:spcBef>
                <a:spcPct val="100000"/>
              </a:spcBef>
            </a:pPr>
            <a:r>
              <a:rPr lang="en-US" altLang="en-US" sz="2700" b="1" dirty="0">
                <a:solidFill>
                  <a:srgbClr val="00B0F0"/>
                </a:solidFill>
              </a:rPr>
              <a:t>Administrative and coordination procedures</a:t>
            </a:r>
            <a:r>
              <a:rPr lang="en-US" altLang="en-US" sz="2700" dirty="0"/>
              <a:t>. Frequently the procedural aspects of a contract are covered separately as an appendix to the general conditions.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58922B9-EA3E-83DC-E5BB-EA3D21F2092F}"/>
              </a:ext>
            </a:extLst>
          </p:cNvPr>
          <p:cNvSpPr/>
          <p:nvPr/>
        </p:nvSpPr>
        <p:spPr>
          <a:xfrm>
            <a:off x="1157224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B4512F9-5A1B-A752-E7E2-8E1CCCD8AE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42664" y="187403"/>
            <a:ext cx="10515600" cy="849319"/>
          </a:xfrm>
        </p:spPr>
        <p:txBody>
          <a:bodyPr>
            <a:normAutofit/>
          </a:bodyPr>
          <a:lstStyle/>
          <a:p>
            <a:pPr algn="ctr"/>
            <a:r>
              <a:rPr lang="en-US" altLang="en-US" sz="3200" b="1" dirty="0">
                <a:solidFill>
                  <a:srgbClr val="00B0F0"/>
                </a:solidFill>
              </a:rPr>
              <a:t>Letters of Intent</a:t>
            </a:r>
          </a:p>
        </p:txBody>
      </p:sp>
      <p:sp>
        <p:nvSpPr>
          <p:cNvPr id="37891" name="Rectangle 3"/>
          <p:cNvSpPr>
            <a:spLocks noGrp="1" noChangeArrowheads="1"/>
          </p:cNvSpPr>
          <p:nvPr>
            <p:ph idx="1"/>
          </p:nvPr>
        </p:nvSpPr>
        <p:spPr>
          <a:xfrm>
            <a:off x="274321" y="1431187"/>
            <a:ext cx="10801064" cy="4572000"/>
          </a:xfrm>
        </p:spPr>
        <p:txBody>
          <a:bodyPr>
            <a:noAutofit/>
          </a:bodyPr>
          <a:lstStyle/>
          <a:p>
            <a:pPr algn="just">
              <a:spcBef>
                <a:spcPct val="100000"/>
              </a:spcBef>
            </a:pPr>
            <a:r>
              <a:rPr lang="en-US" altLang="en-US" sz="2700" b="1" dirty="0">
                <a:solidFill>
                  <a:srgbClr val="00B0F0"/>
                </a:solidFill>
              </a:rPr>
              <a:t>Occasionally</a:t>
            </a:r>
            <a:r>
              <a:rPr lang="en-US" altLang="en-US" sz="2700" dirty="0"/>
              <a:t>, letters of intent are used as an interim arrangement to permit a successful bidder to start work in advance of signing a contract and in the knowledge that they will ultimately be awarded the contract. To be operative, a letter of intent must have the properties of a contract and refer to those elements of the bid where agreement has been reached.</a:t>
            </a:r>
          </a:p>
          <a:p>
            <a:pPr algn="just">
              <a:spcBef>
                <a:spcPct val="100000"/>
              </a:spcBef>
            </a:pPr>
            <a:r>
              <a:rPr lang="en-US" altLang="en-US" sz="2600" b="1" dirty="0">
                <a:solidFill>
                  <a:srgbClr val="00B0F0"/>
                </a:solidFill>
              </a:rPr>
              <a:t>As a minimum</a:t>
            </a:r>
            <a:r>
              <a:rPr lang="en-US" altLang="en-US" sz="2600" dirty="0"/>
              <a:t>, a valid letter of intent should always state that the purchaser</a:t>
            </a:r>
          </a:p>
          <a:p>
            <a:pPr algn="just">
              <a:spcBef>
                <a:spcPct val="100000"/>
              </a:spcBef>
            </a:pPr>
            <a:r>
              <a:rPr lang="en-US" altLang="en-US" sz="2700" dirty="0"/>
              <a:t>Intends to place a contract with the supplier;</a:t>
            </a:r>
          </a:p>
          <a:p>
            <a:pPr algn="just">
              <a:spcBef>
                <a:spcPct val="100000"/>
              </a:spcBef>
            </a:pPr>
            <a:r>
              <a:rPr lang="en-US" altLang="en-US" sz="2700" dirty="0"/>
              <a:t>Wishes the supplier to begin work in advance of the contract; and</a:t>
            </a:r>
          </a:p>
          <a:p>
            <a:pPr algn="just">
              <a:spcBef>
                <a:spcPct val="100000"/>
              </a:spcBef>
            </a:pPr>
            <a:r>
              <a:rPr lang="en-US" altLang="en-US" sz="2700" dirty="0"/>
              <a:t>Authorizes the supplier to begin work in advance of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764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DB9CE5-4BB7-9799-F291-9B970FF8ADF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99EE2D2-FCCD-1784-C275-62510682DBE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838200" y="146577"/>
            <a:ext cx="10515600" cy="684967"/>
          </a:xfrm>
        </p:spPr>
        <p:txBody>
          <a:bodyPr>
            <a:normAutofit/>
          </a:bodyPr>
          <a:lstStyle/>
          <a:p>
            <a:pPr algn="ctr"/>
            <a:r>
              <a:rPr lang="en-US" altLang="en-US" sz="3200" b="1" dirty="0">
                <a:solidFill>
                  <a:srgbClr val="00B0F0"/>
                </a:solidFill>
              </a:rPr>
              <a:t>Subcontracts</a:t>
            </a:r>
          </a:p>
        </p:txBody>
      </p:sp>
      <p:sp>
        <p:nvSpPr>
          <p:cNvPr id="38915" name="Content Placeholder 2"/>
          <p:cNvSpPr>
            <a:spLocks noGrp="1"/>
          </p:cNvSpPr>
          <p:nvPr>
            <p:ph idx="1"/>
          </p:nvPr>
        </p:nvSpPr>
        <p:spPr>
          <a:xfrm>
            <a:off x="325120" y="1688772"/>
            <a:ext cx="11175999" cy="4572000"/>
          </a:xfrm>
        </p:spPr>
        <p:txBody>
          <a:bodyPr>
            <a:normAutofit/>
          </a:bodyPr>
          <a:lstStyle/>
          <a:p>
            <a:pPr algn="just"/>
            <a:r>
              <a:rPr lang="en-US" altLang="en-US" b="1" dirty="0">
                <a:solidFill>
                  <a:srgbClr val="00B0F0"/>
                </a:solidFill>
              </a:rPr>
              <a:t>In parallel </a:t>
            </a:r>
            <a:r>
              <a:rPr lang="en-US" altLang="en-US" dirty="0"/>
              <a:t>to the contract between the purchaser and the supplier (the main contract), the supplier employs subcontractors and suppliers of materials, plant, equipment and services, and so on. </a:t>
            </a:r>
          </a:p>
          <a:p>
            <a:pPr algn="just"/>
            <a:r>
              <a:rPr lang="en-US" altLang="en-US" b="1" dirty="0">
                <a:solidFill>
                  <a:srgbClr val="00B0F0"/>
                </a:solidFill>
              </a:rPr>
              <a:t>The supplier</a:t>
            </a:r>
            <a:r>
              <a:rPr lang="en-US" altLang="en-US" b="1" dirty="0">
                <a:solidFill>
                  <a:srgbClr val="C00000"/>
                </a:solidFill>
              </a:rPr>
              <a:t> </a:t>
            </a:r>
            <a:r>
              <a:rPr lang="en-US" altLang="en-US" dirty="0"/>
              <a:t>is generally held responsible for any subcontracted work, and the purchaser, within the main contract, retains the right to vet subcontractors and limit the extent to which the work is subcontracted. </a:t>
            </a:r>
          </a:p>
          <a:p>
            <a:pPr algn="just"/>
            <a:r>
              <a:rPr lang="en-US" altLang="en-US" b="1" dirty="0">
                <a:solidFill>
                  <a:srgbClr val="00B0F0"/>
                </a:solidFill>
              </a:rPr>
              <a:t>The supplier </a:t>
            </a:r>
            <a:r>
              <a:rPr lang="en-US" altLang="en-US" dirty="0"/>
              <a:t>may be free to choose the terms of subcontracts, or alternatively the terms may be required to correspond, ‘‘back-to-back,’’ with those of the main contract.</a:t>
            </a:r>
            <a:endParaRPr lang="en-US" altLang="en-US" sz="2800"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E3855748-D2C2-55AB-EC94-83DB362C54FB}"/>
              </a:ext>
            </a:extLst>
          </p:cNvPr>
          <p:cNvSpPr/>
          <p:nvPr/>
        </p:nvSpPr>
        <p:spPr>
          <a:xfrm>
            <a:off x="1160272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4CC3CF3-C0C3-714A-72EA-4C5A89E6FE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1640" y="-203080"/>
            <a:ext cx="10515600" cy="1325563"/>
          </a:xfrm>
        </p:spPr>
        <p:txBody>
          <a:bodyPr>
            <a:normAutofit/>
          </a:bodyPr>
          <a:lstStyle/>
          <a:p>
            <a:pPr algn="ctr"/>
            <a:r>
              <a:rPr lang="en-US" altLang="en-US" sz="3200" b="1" dirty="0">
                <a:solidFill>
                  <a:srgbClr val="00B0F0"/>
                </a:solidFill>
              </a:rPr>
              <a:t>Subcontracts</a:t>
            </a:r>
          </a:p>
        </p:txBody>
      </p:sp>
      <p:sp>
        <p:nvSpPr>
          <p:cNvPr id="25603" name="Rectangle 3"/>
          <p:cNvSpPr>
            <a:spLocks noGrp="1" noChangeArrowheads="1"/>
          </p:cNvSpPr>
          <p:nvPr>
            <p:ph idx="1"/>
          </p:nvPr>
        </p:nvSpPr>
        <p:spPr>
          <a:xfrm>
            <a:off x="311175" y="1720631"/>
            <a:ext cx="11200105" cy="4572000"/>
          </a:xfrm>
        </p:spPr>
        <p:txBody>
          <a:bodyPr>
            <a:normAutofit/>
          </a:bodyPr>
          <a:lstStyle/>
          <a:p>
            <a:pPr algn="just">
              <a:spcBef>
                <a:spcPct val="100000"/>
              </a:spcBef>
            </a:pPr>
            <a:r>
              <a:rPr lang="en-US" altLang="en-US" dirty="0"/>
              <a:t>Purchasers may also reserve the right to nominate subcontractors, requiring the supplier to enter into a subcontract with a subcontractor chosen by the purchaser or the project manager, usually to carry out specialist work. </a:t>
            </a:r>
          </a:p>
          <a:p>
            <a:pPr algn="just">
              <a:spcBef>
                <a:spcPct val="100000"/>
              </a:spcBef>
            </a:pPr>
            <a:r>
              <a:rPr lang="en-US" altLang="en-US" dirty="0"/>
              <a:t>Contracts, therefore, require specific clauses to manage specific risks imposed by nomination, for example, in relation to the default of the nominated subcontractor, and to ensure that the supplier pays the nominated subcontractor.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15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FD6A7F7-4A88-8610-E549-16EACF9F3325}"/>
              </a:ext>
            </a:extLst>
          </p:cNvPr>
          <p:cNvSpPr/>
          <p:nvPr/>
        </p:nvSpPr>
        <p:spPr>
          <a:xfrm>
            <a:off x="11643360" y="1050878"/>
            <a:ext cx="14630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407367B-B611-944E-1FCC-028E0747A9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98473"/>
            <a:ext cx="8305800" cy="868362"/>
          </a:xfrm>
        </p:spPr>
        <p:txBody>
          <a:bodyPr>
            <a:normAutofit/>
          </a:bodyPr>
          <a:lstStyle/>
          <a:p>
            <a:pPr algn="ctr"/>
            <a:r>
              <a:rPr lang="en-US" altLang="en-US" sz="3200" b="1" dirty="0">
                <a:solidFill>
                  <a:srgbClr val="00B0F0"/>
                </a:solidFill>
              </a:rPr>
              <a:t>Contract Terms</a:t>
            </a:r>
          </a:p>
        </p:txBody>
      </p:sp>
      <p:sp>
        <p:nvSpPr>
          <p:cNvPr id="39939" name="Rectangle 3"/>
          <p:cNvSpPr>
            <a:spLocks noGrp="1" noChangeArrowheads="1"/>
          </p:cNvSpPr>
          <p:nvPr>
            <p:ph idx="1"/>
          </p:nvPr>
        </p:nvSpPr>
        <p:spPr>
          <a:xfrm>
            <a:off x="436881" y="1575909"/>
            <a:ext cx="10552094" cy="4572000"/>
          </a:xfrm>
        </p:spPr>
        <p:txBody>
          <a:bodyPr>
            <a:noAutofit/>
          </a:bodyPr>
          <a:lstStyle/>
          <a:p>
            <a:pPr algn="just">
              <a:spcBef>
                <a:spcPct val="50000"/>
              </a:spcBef>
            </a:pPr>
            <a:r>
              <a:rPr lang="en-US" altLang="en-US" dirty="0"/>
              <a:t>The terms of a contract are all the rights and obligations agreed between the parties, together with any terms implied by law.</a:t>
            </a:r>
          </a:p>
          <a:p>
            <a:pPr algn="just">
              <a:spcBef>
                <a:spcPct val="50000"/>
              </a:spcBef>
            </a:pPr>
            <a:r>
              <a:rPr lang="en-US" altLang="en-US" b="1" dirty="0"/>
              <a:t>Express and Implied Terms, Incorporation by Reference</a:t>
            </a:r>
          </a:p>
          <a:p>
            <a:pPr algn="just">
              <a:spcBef>
                <a:spcPct val="50000"/>
              </a:spcBef>
            </a:pPr>
            <a:r>
              <a:rPr lang="en-US" altLang="en-US" b="1" dirty="0">
                <a:solidFill>
                  <a:srgbClr val="00B0F0"/>
                </a:solidFill>
              </a:rPr>
              <a:t>Express terms</a:t>
            </a:r>
            <a:r>
              <a:rPr lang="en-US" altLang="en-US" dirty="0"/>
              <a:t>. Those terms that are stated (written) within a contract</a:t>
            </a:r>
          </a:p>
          <a:p>
            <a:pPr algn="just">
              <a:spcBef>
                <a:spcPct val="50000"/>
              </a:spcBef>
            </a:pPr>
            <a:r>
              <a:rPr lang="en-US" altLang="en-US" b="1" dirty="0">
                <a:solidFill>
                  <a:srgbClr val="00B0F0"/>
                </a:solidFill>
              </a:rPr>
              <a:t>Implied terms</a:t>
            </a:r>
            <a:r>
              <a:rPr lang="en-US" altLang="en-US" dirty="0"/>
              <a:t>. For example, within English law, those terms that form part of a contract but are not expressed. </a:t>
            </a:r>
          </a:p>
          <a:p>
            <a:pPr marL="0" indent="0" algn="just">
              <a:spcBef>
                <a:spcPct val="50000"/>
              </a:spcBef>
              <a:buNone/>
            </a:pPr>
            <a:r>
              <a:rPr lang="en-US" altLang="en-US" b="1" dirty="0"/>
              <a:t>Implied terms include the following:</a:t>
            </a:r>
          </a:p>
          <a:p>
            <a:pPr algn="just">
              <a:spcBef>
                <a:spcPct val="50000"/>
              </a:spcBef>
            </a:pPr>
            <a:r>
              <a:rPr lang="en-US" altLang="en-US" b="1" dirty="0">
                <a:solidFill>
                  <a:srgbClr val="00B0F0"/>
                </a:solidFill>
              </a:rPr>
              <a:t>Conformity with statutes</a:t>
            </a:r>
          </a:p>
          <a:p>
            <a:pPr algn="just">
              <a:spcBef>
                <a:spcPct val="50000"/>
              </a:spcBef>
            </a:pPr>
            <a:r>
              <a:rPr lang="en-US" altLang="en-US" b="1" dirty="0">
                <a:solidFill>
                  <a:srgbClr val="00B0F0"/>
                </a:solidFill>
              </a:rPr>
              <a:t>Supplier’s responsibility for their subcontractors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ABB028A-0E3D-E4BA-73D5-6573115D56A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786462A-A319-65C3-EC9D-1C76EDE5AA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047164" y="248509"/>
            <a:ext cx="7534701" cy="767688"/>
          </a:xfrm>
        </p:spPr>
        <p:txBody>
          <a:bodyPr>
            <a:noAutofit/>
          </a:bodyPr>
          <a:lstStyle/>
          <a:p>
            <a:pPr algn="ctr"/>
            <a:r>
              <a:rPr lang="en-GB" altLang="en-US" sz="3200" b="1" dirty="0">
                <a:solidFill>
                  <a:srgbClr val="00B0F0"/>
                </a:solidFill>
              </a:rPr>
              <a:t>Contract Terms</a:t>
            </a:r>
            <a:endParaRPr lang="en-US" altLang="en-US" sz="3200" b="1" dirty="0">
              <a:solidFill>
                <a:srgbClr val="00B0F0"/>
              </a:solidFill>
            </a:endParaRPr>
          </a:p>
        </p:txBody>
      </p:sp>
      <p:sp>
        <p:nvSpPr>
          <p:cNvPr id="29699" name="Rectangle 3"/>
          <p:cNvSpPr>
            <a:spLocks noGrp="1" noChangeArrowheads="1"/>
          </p:cNvSpPr>
          <p:nvPr>
            <p:ph type="body" idx="1"/>
          </p:nvPr>
        </p:nvSpPr>
        <p:spPr>
          <a:xfrm>
            <a:off x="311175" y="1501556"/>
            <a:ext cx="10393377" cy="4791075"/>
          </a:xfrm>
        </p:spPr>
        <p:txBody>
          <a:bodyPr>
            <a:normAutofit/>
          </a:bodyPr>
          <a:lstStyle/>
          <a:p>
            <a:pPr algn="just">
              <a:buFont typeface="Wingdings" panose="05000000000000000000" pitchFamily="2" charset="2"/>
              <a:buChar char="Ø"/>
            </a:pPr>
            <a:r>
              <a:rPr lang="en-US" altLang="en-US" b="1" dirty="0">
                <a:solidFill>
                  <a:srgbClr val="00B0F0"/>
                </a:solidFill>
              </a:rPr>
              <a:t>Fitness for purpose</a:t>
            </a:r>
            <a:r>
              <a:rPr lang="en-US" altLang="en-US" dirty="0"/>
              <a:t>: provided the purpose has been communicated to the supplier and has not been overruled by an imposed specification.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00B0F0"/>
                </a:solidFill>
              </a:rPr>
              <a:t>Furtherance of purpose</a:t>
            </a:r>
            <a:r>
              <a:rPr lang="en-US" altLang="en-US" dirty="0">
                <a:solidFill>
                  <a:srgbClr val="C00000"/>
                </a:solidFill>
              </a:rPr>
              <a:t>,</a:t>
            </a:r>
            <a:r>
              <a:rPr lang="en-US" altLang="en-US" dirty="0"/>
              <a:t> where both parties endeavor to perform the contract as best as they can.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00B0F0"/>
                </a:solidFill>
              </a:rPr>
              <a:t>Duty to utilize competence and care.</a:t>
            </a:r>
          </a:p>
          <a:p>
            <a:pPr algn="just">
              <a:buFont typeface="Wingdings" panose="05000000000000000000" pitchFamily="2" charset="2"/>
              <a:buChar char="Ø"/>
            </a:pPr>
            <a:endParaRPr lang="en-US" altLang="en-US" b="1" dirty="0">
              <a:solidFill>
                <a:srgbClr val="C00000"/>
              </a:solidFill>
            </a:endParaRPr>
          </a:p>
          <a:p>
            <a:pPr algn="just">
              <a:buFont typeface="Wingdings" panose="05000000000000000000" pitchFamily="2" charset="2"/>
              <a:buChar char="Ø"/>
            </a:pPr>
            <a:r>
              <a:rPr lang="en-US" altLang="en-US" b="1" dirty="0">
                <a:solidFill>
                  <a:srgbClr val="00B0F0"/>
                </a:solidFill>
              </a:rPr>
              <a:t>Supplier’s liability to execute the work at a reasonable pace.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26CB88E-E6E7-E080-A3CA-3D88F46F419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B7ED64-1B05-0FD6-1BA7-0B10E02FF2A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Conditions and Warranties</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5" y="1666099"/>
            <a:ext cx="11128985" cy="4791075"/>
          </a:xfrm>
        </p:spPr>
        <p:txBody>
          <a:bodyPr>
            <a:noAutofit/>
          </a:bodyPr>
          <a:lstStyle/>
          <a:p>
            <a:pPr algn="just">
              <a:buFont typeface="Wingdings" panose="05000000000000000000" pitchFamily="2" charset="2"/>
              <a:buChar char="§"/>
            </a:pPr>
            <a:r>
              <a:rPr lang="en-US" altLang="en-US" dirty="0"/>
              <a:t>The terms of a contract under English law can comprise conditions and warranties. </a:t>
            </a:r>
          </a:p>
          <a:p>
            <a:pPr algn="just">
              <a:buFont typeface="Wingdings" panose="05000000000000000000" pitchFamily="2" charset="2"/>
              <a:buChar char="§"/>
            </a:pPr>
            <a:r>
              <a:rPr lang="en-US" altLang="en-US" dirty="0"/>
              <a:t>A condition is a key term within the contract: a promise of considerable magnitude. </a:t>
            </a:r>
          </a:p>
          <a:p>
            <a:pPr algn="just">
              <a:buFont typeface="Wingdings" panose="05000000000000000000" pitchFamily="2" charset="2"/>
              <a:buChar char="§"/>
            </a:pPr>
            <a:r>
              <a:rPr lang="en-US" altLang="en-US" dirty="0"/>
              <a:t>Failure to fulfil the promise entitles the injured party to terminate the contract and to claim damages for failure to comply. </a:t>
            </a:r>
          </a:p>
          <a:p>
            <a:pPr algn="just">
              <a:buFont typeface="Wingdings" panose="05000000000000000000" pitchFamily="2" charset="2"/>
              <a:buChar char="§"/>
            </a:pPr>
            <a:r>
              <a:rPr lang="en-US" altLang="en-US" dirty="0"/>
              <a:t>A warranty is a less serious term within the contract. </a:t>
            </a:r>
          </a:p>
          <a:p>
            <a:pPr algn="just">
              <a:buFont typeface="Wingdings" panose="05000000000000000000" pitchFamily="2" charset="2"/>
              <a:buChar char="§"/>
            </a:pPr>
            <a:r>
              <a:rPr lang="en-US" altLang="en-US" dirty="0"/>
              <a:t>Failure to comply with such a term entitles the injured party to claim damages but not to terminate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98370FF-04EF-093E-2F9F-EDC8A8FD7000}"/>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12FF37C-2B87-FDA0-C2AE-E0B33B6A85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4" y="1701611"/>
            <a:ext cx="10712425" cy="4791075"/>
          </a:xfrm>
        </p:spPr>
        <p:txBody>
          <a:bodyPr>
            <a:noAutofit/>
          </a:bodyPr>
          <a:lstStyle/>
          <a:p>
            <a:pPr algn="just">
              <a:buFont typeface="Wingdings" panose="05000000000000000000" pitchFamily="2" charset="2"/>
              <a:buChar char="§"/>
            </a:pPr>
            <a:r>
              <a:rPr lang="en-US" altLang="en-US" dirty="0"/>
              <a:t>The provisions of a contract should do the following:</a:t>
            </a:r>
          </a:p>
          <a:p>
            <a:pPr algn="just">
              <a:buFont typeface="Wingdings" panose="05000000000000000000" pitchFamily="2" charset="2"/>
              <a:buChar char="§"/>
            </a:pPr>
            <a:r>
              <a:rPr lang="en-US" altLang="en-US" b="1" dirty="0">
                <a:solidFill>
                  <a:srgbClr val="00B0F0"/>
                </a:solidFill>
              </a:rPr>
              <a:t>Define the responsibilities of the parties</a:t>
            </a:r>
            <a:r>
              <a:rPr lang="en-US" altLang="en-US" dirty="0"/>
              <a:t>. For example, define the project’s objectives and priorities; project finance, innovation, development, design, quality, standards, procurement, scheduling, implementation, installation; project management, safety, inspection, testing,commissioning, and managing operating decisions.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9B60FD-DDA9-C85A-42AF-30C4FD8BE2F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01433B3-A7E1-E84B-92BC-522B19178B1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930525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180431" y="1448918"/>
            <a:ext cx="11168289" cy="4791075"/>
          </a:xfrm>
        </p:spPr>
        <p:txBody>
          <a:bodyPr>
            <a:noAutofit/>
          </a:bodyPr>
          <a:lstStyle/>
          <a:p>
            <a:pPr algn="just">
              <a:buFont typeface="Wingdings" panose="05000000000000000000" pitchFamily="2" charset="2"/>
              <a:buChar char="Ø"/>
            </a:pPr>
            <a:r>
              <a:rPr lang="en-US" altLang="en-US" b="1" dirty="0"/>
              <a:t>Allocate risk</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financial investment in the project, project definition, design, performance specification, subcontractor selection, subcontractors’ defaults, site productivity, delays, mistakes, and insurances.</a:t>
            </a:r>
          </a:p>
          <a:p>
            <a:pPr marL="0" indent="0" algn="just">
              <a:buNone/>
            </a:pPr>
            <a:endParaRPr lang="en-US" altLang="en-US" dirty="0"/>
          </a:p>
          <a:p>
            <a:pPr algn="just">
              <a:buFont typeface="Wingdings" panose="05000000000000000000" pitchFamily="2" charset="2"/>
              <a:buChar char="Ø"/>
            </a:pPr>
            <a:r>
              <a:rPr lang="en-US" altLang="en-US" b="1" dirty="0"/>
              <a:t>Determine effective payment terms</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for development, design, demolition, construction, fabrication, implementation, management, and other services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FC71DFE-9987-B80B-804D-BB13443E158E}"/>
              </a:ext>
            </a:extLst>
          </p:cNvPr>
          <p:cNvSpPr/>
          <p:nvPr/>
        </p:nvSpPr>
        <p:spPr>
          <a:xfrm>
            <a:off x="11490960" y="1050878"/>
            <a:ext cx="16052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E522712-97EC-CC1C-4945-26F5F0631C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2906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5" y="1771090"/>
            <a:ext cx="11078185" cy="4791075"/>
          </a:xfrm>
        </p:spPr>
        <p:txBody>
          <a:bodyPr>
            <a:noAutofit/>
          </a:bodyPr>
          <a:lstStyle/>
          <a:p>
            <a:pPr algn="just">
              <a:buFont typeface="Wingdings" panose="05000000000000000000" pitchFamily="2" charset="2"/>
              <a:buChar char="§"/>
            </a:pPr>
            <a:r>
              <a:rPr lang="en-US" altLang="en-US" dirty="0"/>
              <a:t>Contracts are usually classified in terms of strategy (procurement methodology or organizational choice)—for example, traditional, design and build, turnkey, and management contracts—or by type (allocation of risk and payment terms)—for example, lump-sum, remeasurement, and target cost contracts. Contract strategy and type should be planned concurrently.</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3D4D26B-5FBC-A687-5691-7D3EE71CD42B}"/>
              </a:ext>
            </a:extLst>
          </p:cNvPr>
          <p:cNvSpPr/>
          <p:nvPr/>
        </p:nvSpPr>
        <p:spPr>
          <a:xfrm>
            <a:off x="11592560" y="1050878"/>
            <a:ext cx="15544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E8357E-6385-5BA8-AB20-36DC2DF7C28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8284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a:t>
            </a:r>
          </a:p>
        </p:txBody>
      </p:sp>
      <p:sp>
        <p:nvSpPr>
          <p:cNvPr id="30723" name="Rectangle 3"/>
          <p:cNvSpPr>
            <a:spLocks noGrp="1" noChangeArrowheads="1"/>
          </p:cNvSpPr>
          <p:nvPr>
            <p:ph type="body" idx="1"/>
          </p:nvPr>
        </p:nvSpPr>
        <p:spPr>
          <a:xfrm>
            <a:off x="240055" y="1666099"/>
            <a:ext cx="11342345" cy="4791075"/>
          </a:xfrm>
        </p:spPr>
        <p:txBody>
          <a:bodyPr>
            <a:noAutofit/>
          </a:bodyPr>
          <a:lstStyle/>
          <a:p>
            <a:pPr algn="just">
              <a:buFont typeface="Wingdings" panose="05000000000000000000" pitchFamily="2" charset="2"/>
              <a:buChar char="§"/>
            </a:pPr>
            <a:r>
              <a:rPr lang="en-US" altLang="en-US" dirty="0"/>
              <a:t>The following are examples of contracts classified in terms of strategy.</a:t>
            </a:r>
          </a:p>
          <a:p>
            <a:pPr algn="just">
              <a:buFont typeface="Wingdings" panose="05000000000000000000" pitchFamily="2" charset="2"/>
              <a:buChar char="q"/>
            </a:pPr>
            <a:r>
              <a:rPr lang="en-US" altLang="en-US" b="1" dirty="0"/>
              <a:t>Design Combined with Production </a:t>
            </a:r>
          </a:p>
          <a:p>
            <a:pPr algn="just">
              <a:buFont typeface="Wingdings" panose="05000000000000000000" pitchFamily="2" charset="2"/>
              <a:buChar char="Ø"/>
            </a:pPr>
            <a:r>
              <a:rPr lang="en-US" altLang="en-US" b="1" dirty="0">
                <a:solidFill>
                  <a:srgbClr val="00B0F0"/>
                </a:solidFill>
              </a:rPr>
              <a:t>Design and build contracts</a:t>
            </a:r>
            <a:r>
              <a:rPr lang="en-US" altLang="en-US" dirty="0"/>
              <a:t>. FIDIC Conditions of Contract for Plant and Design-Build. Standard Form of Building Contract with Contractor’s Design.</a:t>
            </a:r>
          </a:p>
          <a:p>
            <a:pPr algn="just">
              <a:buFont typeface="Wingdings" panose="05000000000000000000" pitchFamily="2" charset="2"/>
              <a:buChar char="§"/>
            </a:pPr>
            <a:r>
              <a:rPr lang="en-US" altLang="en-US" dirty="0"/>
              <a:t>Form of Design-Build Agreement and General Conditions Between Owner and Design- Builder (Where the Basis of Payment is a Lump Sum Based on an Owner’s Program Including Schematic Design Documents).</a:t>
            </a:r>
          </a:p>
          <a:p>
            <a:pPr algn="just">
              <a:buFont typeface="Wingdings" panose="05000000000000000000" pitchFamily="2" charset="2"/>
              <a:buChar char="Ø"/>
            </a:pPr>
            <a:r>
              <a:rPr lang="en-US" altLang="en-US" b="1" dirty="0">
                <a:solidFill>
                  <a:srgbClr val="00B0F0"/>
                </a:solidFill>
              </a:rPr>
              <a:t>Turnkey contracts</a:t>
            </a:r>
            <a:r>
              <a:rPr lang="en-US" altLang="en-US" dirty="0"/>
              <a:t>. FIDIC Conditions of Contract for EPC (Engineering, Procurement and Construction)/Turnkey Projects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FEC3E81-8BA0-9A28-82D7-3A86C4C20D7B}"/>
              </a:ext>
            </a:extLst>
          </p:cNvPr>
          <p:cNvSpPr/>
          <p:nvPr/>
        </p:nvSpPr>
        <p:spPr>
          <a:xfrm>
            <a:off x="11673840" y="1050878"/>
            <a:ext cx="1513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A29303A-3960-AE99-19D2-73F28E837F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8827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a:t>
            </a:r>
          </a:p>
        </p:txBody>
      </p:sp>
      <p:sp>
        <p:nvSpPr>
          <p:cNvPr id="30723" name="Rectangle 3"/>
          <p:cNvSpPr>
            <a:spLocks noGrp="1" noChangeArrowheads="1"/>
          </p:cNvSpPr>
          <p:nvPr>
            <p:ph type="body" idx="1"/>
          </p:nvPr>
        </p:nvSpPr>
        <p:spPr>
          <a:xfrm>
            <a:off x="180432" y="1666099"/>
            <a:ext cx="11026048" cy="4791075"/>
          </a:xfrm>
        </p:spPr>
        <p:txBody>
          <a:bodyPr>
            <a:noAutofit/>
          </a:bodyPr>
          <a:lstStyle/>
          <a:p>
            <a:pPr algn="just">
              <a:buFont typeface="Wingdings" panose="05000000000000000000" pitchFamily="2" charset="2"/>
              <a:buChar char="q"/>
            </a:pPr>
            <a:r>
              <a:rPr lang="en-US" altLang="en-US" b="1" dirty="0"/>
              <a:t>Design Separate from Production</a:t>
            </a:r>
            <a:r>
              <a:rPr lang="en-US" altLang="en-US" dirty="0"/>
              <a:t>. </a:t>
            </a:r>
          </a:p>
          <a:p>
            <a:pPr marL="0" indent="0" algn="just">
              <a:buNone/>
            </a:pPr>
            <a:r>
              <a:rPr lang="en-US" altLang="en-US" dirty="0"/>
              <a:t>Two alternative organizational structures exist where design is separate from production:</a:t>
            </a:r>
          </a:p>
          <a:p>
            <a:pPr algn="just">
              <a:buFont typeface="Wingdings" panose="05000000000000000000" pitchFamily="2" charset="2"/>
              <a:buChar char="Ø"/>
            </a:pPr>
            <a:r>
              <a:rPr lang="en-US" altLang="en-US" b="1" dirty="0"/>
              <a:t>Sequential contracts</a:t>
            </a:r>
          </a:p>
          <a:p>
            <a:pPr algn="just">
              <a:buFont typeface="Wingdings" panose="05000000000000000000" pitchFamily="2" charset="2"/>
              <a:buChar char="§"/>
            </a:pPr>
            <a:r>
              <a:rPr lang="en-US" altLang="en-US" b="1" dirty="0">
                <a:solidFill>
                  <a:srgbClr val="00B0F0"/>
                </a:solidFill>
              </a:rPr>
              <a:t>Conventional or traditional contracts.</a:t>
            </a:r>
            <a:r>
              <a:rPr lang="en-US" altLang="en-US" dirty="0">
                <a:solidFill>
                  <a:srgbClr val="00B0F0"/>
                </a:solidFill>
              </a:rPr>
              <a:t> </a:t>
            </a:r>
          </a:p>
          <a:p>
            <a:pPr algn="just">
              <a:buFont typeface="Wingdings" panose="05000000000000000000" pitchFamily="2" charset="2"/>
              <a:buChar char="Ø"/>
            </a:pPr>
            <a:r>
              <a:rPr lang="en-US" altLang="en-US" b="1" dirty="0"/>
              <a:t>Parallel contracts</a:t>
            </a:r>
          </a:p>
          <a:p>
            <a:pPr algn="just">
              <a:buFont typeface="Wingdings" panose="05000000000000000000" pitchFamily="2" charset="2"/>
              <a:buChar char="§"/>
            </a:pPr>
            <a:r>
              <a:rPr lang="en-US" altLang="en-US" b="1" dirty="0">
                <a:solidFill>
                  <a:srgbClr val="00B0F0"/>
                </a:solidFill>
              </a:rPr>
              <a:t>Management contracting</a:t>
            </a:r>
            <a:r>
              <a:rPr lang="en-US" altLang="en-US" dirty="0">
                <a:solidFill>
                  <a:srgbClr val="00B0F0"/>
                </a:solidFill>
              </a:rPr>
              <a:t>. </a:t>
            </a:r>
          </a:p>
          <a:p>
            <a:pPr algn="just">
              <a:buFont typeface="Wingdings" panose="05000000000000000000" pitchFamily="2" charset="2"/>
              <a:buChar char="§"/>
            </a:pPr>
            <a:r>
              <a:rPr lang="en-US" altLang="en-US" b="1" dirty="0">
                <a:solidFill>
                  <a:srgbClr val="00B0F0"/>
                </a:solidFill>
              </a:rPr>
              <a:t>Construction management</a:t>
            </a:r>
            <a:r>
              <a:rPr lang="en-US" altLang="en-US" dirty="0">
                <a:solidFill>
                  <a:srgbClr val="00B0F0"/>
                </a:solidFill>
              </a:rPr>
              <a:t>.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FEE0717-8DE8-AD9E-3048-2ED2750CB25A}"/>
              </a:ext>
            </a:extLst>
          </p:cNvPr>
          <p:cNvSpPr/>
          <p:nvPr/>
        </p:nvSpPr>
        <p:spPr>
          <a:xfrm>
            <a:off x="11450320" y="1050878"/>
            <a:ext cx="1666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D8DE931-39B2-9A82-D17B-138B1D313F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5279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600" b="1" dirty="0">
                <a:solidFill>
                  <a:srgbClr val="00B0F0"/>
                </a:solidFill>
              </a:rPr>
              <a:t>Types of Contracts</a:t>
            </a:r>
          </a:p>
        </p:txBody>
      </p:sp>
      <p:sp>
        <p:nvSpPr>
          <p:cNvPr id="21507" name="Rectangle 3"/>
          <p:cNvSpPr>
            <a:spLocks noGrp="1" noChangeArrowheads="1"/>
          </p:cNvSpPr>
          <p:nvPr>
            <p:ph idx="1"/>
          </p:nvPr>
        </p:nvSpPr>
        <p:spPr>
          <a:xfrm>
            <a:off x="182880" y="1472367"/>
            <a:ext cx="11170919"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or lump sum contracts</a:t>
            </a:r>
            <a:r>
              <a:rPr lang="en-US" altLang="en-US" sz="2800" dirty="0"/>
              <a:t>: involve a fixed total price for a well-defined product or service</a:t>
            </a:r>
          </a:p>
          <a:p>
            <a:pPr marL="1027113" lvl="1" indent="-455613" algn="just"/>
            <a:r>
              <a:rPr lang="en-US" altLang="en-US" sz="2800" b="1" dirty="0">
                <a:solidFill>
                  <a:srgbClr val="00B0F0"/>
                </a:solidFill>
              </a:rPr>
              <a:t>Cost reimbursable contracts</a:t>
            </a:r>
            <a:r>
              <a:rPr lang="en-US" altLang="en-US" sz="2800" dirty="0"/>
              <a:t>: involve payment to the seller for direct and indirect costs</a:t>
            </a:r>
          </a:p>
          <a:p>
            <a:pPr marL="1027113" lvl="1" indent="-455613" algn="just"/>
            <a:r>
              <a:rPr lang="en-US" altLang="en-US" sz="2800" b="1" dirty="0">
                <a:solidFill>
                  <a:srgbClr val="00B0F0"/>
                </a:solidFill>
              </a:rPr>
              <a:t>Time and material contracts</a:t>
            </a:r>
            <a:r>
              <a:rPr lang="en-US" altLang="en-US" sz="2800" dirty="0"/>
              <a:t>: hybrid of both fixed price and cost reimbursable contracts, often used by consultants</a:t>
            </a:r>
          </a:p>
          <a:p>
            <a:pPr marL="1027113" lvl="1" indent="-455613" algn="just"/>
            <a:r>
              <a:rPr lang="en-US" altLang="en-US" sz="2800" b="1" dirty="0">
                <a:solidFill>
                  <a:srgbClr val="00B0F0"/>
                </a:solidFill>
              </a:rPr>
              <a:t>Unit price contracts</a:t>
            </a:r>
            <a:r>
              <a:rPr lang="en-US" altLang="en-US" sz="2800"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C95DC9A-62BD-E727-3178-41B1935F4D9D}"/>
              </a:ext>
            </a:extLst>
          </p:cNvPr>
          <p:cNvSpPr/>
          <p:nvPr/>
        </p:nvSpPr>
        <p:spPr>
          <a:xfrm>
            <a:off x="11521440" y="1050878"/>
            <a:ext cx="16154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52598D9-B3E3-54EF-E0B4-10AE4801D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85398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05000" y="304800"/>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325120" y="1629838"/>
            <a:ext cx="11138999"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endParaRPr lang="en-US" dirty="0"/>
          </a:p>
          <a:p>
            <a:pPr algn="just">
              <a:defRPr/>
            </a:pPr>
            <a:r>
              <a:rPr lang="en-US" dirty="0"/>
              <a:t>Contractors do not want to reach the point of total assumption because it hurts them financially, so they have an incentive to prevent cost overruns</a:t>
            </a:r>
          </a:p>
          <a:p>
            <a:pPr algn="just">
              <a:defRPr/>
            </a:pPr>
            <a:endParaRPr lang="en-US" dirty="0"/>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C3BDCB1B-A373-4236-A0BB-21A60D3A2633}" type="slidenum">
              <a:rPr lang="en-US" altLang="en-US" sz="1200">
                <a:solidFill>
                  <a:srgbClr val="898989"/>
                </a:solidFill>
              </a:rPr>
              <a:pPr eaLnBrk="1" hangingPunct="1"/>
              <a:t>25</a:t>
            </a:fld>
            <a:endParaRPr lang="en-US" altLang="en-US" sz="1200">
              <a:solidFill>
                <a:srgbClr val="898989"/>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A03F828-0B87-BDAA-4DF8-838A9704401D}"/>
              </a:ext>
            </a:extLst>
          </p:cNvPr>
          <p:cNvSpPr/>
          <p:nvPr/>
        </p:nvSpPr>
        <p:spPr>
          <a:xfrm>
            <a:off x="11464119"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91DFE42-8FB5-2375-C5DF-F61193C2E5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5161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133768"/>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180430" y="1794352"/>
            <a:ext cx="11351169" cy="4029075"/>
          </a:xfrm>
        </p:spPr>
        <p:txBody>
          <a:bodyPr rtlCol="0">
            <a:normAutofit/>
          </a:bodyPr>
          <a:lstStyle/>
          <a:p>
            <a:pPr marL="457200" indent="-457200" algn="just">
              <a:defRPr/>
            </a:pPr>
            <a:r>
              <a:rPr lang="en-US" b="1" dirty="0">
                <a:solidFill>
                  <a:srgbClr val="00B0F0"/>
                </a:solidFill>
              </a:rPr>
              <a:t>Cost plus incentive fee (CPIF)</a:t>
            </a:r>
            <a:r>
              <a:rPr lang="en-US" dirty="0">
                <a:solidFill>
                  <a:srgbClr val="00B0F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421B447-DC46-4502-884F-F7626EADBAC2}" type="slidenum">
              <a:rPr lang="en-US" altLang="en-US" sz="1200">
                <a:solidFill>
                  <a:srgbClr val="898989"/>
                </a:solidFill>
              </a:rPr>
              <a:pPr eaLnBrk="1" hangingPunct="1"/>
              <a:t>26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4F13F9F-F388-ECB4-5FE4-7194C6C8E019}"/>
              </a:ext>
            </a:extLst>
          </p:cNvPr>
          <p:cNvSpPr/>
          <p:nvPr/>
        </p:nvSpPr>
        <p:spPr>
          <a:xfrm>
            <a:off x="11643360" y="1050878"/>
            <a:ext cx="16984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6C112B-3DE2-4903-9D34-65A374D174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34985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193379" y="181984"/>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86080" y="1356834"/>
            <a:ext cx="11115040" cy="4791075"/>
          </a:xfrm>
        </p:spPr>
        <p:txBody>
          <a:bodyPr>
            <a:noAutofit/>
          </a:bodyPr>
          <a:lstStyle/>
          <a:p>
            <a:pPr algn="just">
              <a:buFont typeface="Wingdings" panose="05000000000000000000" pitchFamily="2" charset="2"/>
              <a:buChar char="§"/>
            </a:pPr>
            <a:r>
              <a:rPr lang="en-US" altLang="en-US" b="1" dirty="0">
                <a:solidFill>
                  <a:srgbClr val="00B0F0"/>
                </a:solidFill>
              </a:rPr>
              <a:t>Roles</a:t>
            </a:r>
          </a:p>
          <a:p>
            <a:pPr algn="just">
              <a:buFont typeface="Wingdings" panose="05000000000000000000" pitchFamily="2" charset="2"/>
              <a:buChar char="§"/>
            </a:pPr>
            <a:r>
              <a:rPr lang="en-US" altLang="en-US" sz="2600" dirty="0"/>
              <a:t>A contract defines the roles of the two parties: the purchaser and the supplier. Additionally, the contract apportions roles: for example, project management, design execution and integrity, production supervision, and dispute determination.</a:t>
            </a:r>
          </a:p>
          <a:p>
            <a:pPr algn="just">
              <a:buFont typeface="Wingdings" panose="05000000000000000000" pitchFamily="2" charset="2"/>
              <a:buChar char="§"/>
            </a:pPr>
            <a:r>
              <a:rPr lang="en-US" altLang="en-US" sz="2600" b="1" dirty="0">
                <a:solidFill>
                  <a:srgbClr val="00B0F0"/>
                </a:solidFill>
              </a:rPr>
              <a:t>The Role of the Parties to the Contract</a:t>
            </a:r>
            <a:r>
              <a:rPr lang="en-US" altLang="en-US" sz="2600" dirty="0"/>
              <a:t>. Generally, the purchaser will be involved in the following:</a:t>
            </a:r>
          </a:p>
          <a:p>
            <a:pPr algn="just">
              <a:buFont typeface="Wingdings" panose="05000000000000000000" pitchFamily="2" charset="2"/>
              <a:buChar char="Ø"/>
            </a:pPr>
            <a:r>
              <a:rPr lang="en-US" altLang="en-US" sz="2600" dirty="0"/>
              <a:t>Defining exactly what services are to be provided</a:t>
            </a:r>
          </a:p>
          <a:p>
            <a:pPr algn="just">
              <a:buFont typeface="Wingdings" panose="05000000000000000000" pitchFamily="2" charset="2"/>
              <a:buChar char="Ø"/>
            </a:pPr>
            <a:r>
              <a:rPr lang="en-US" altLang="en-US" sz="2600" dirty="0"/>
              <a:t>Setting service levels</a:t>
            </a:r>
          </a:p>
          <a:p>
            <a:pPr algn="just">
              <a:buFont typeface="Wingdings" panose="05000000000000000000" pitchFamily="2" charset="2"/>
              <a:buChar char="Ø"/>
            </a:pPr>
            <a:r>
              <a:rPr lang="en-US" altLang="en-US" sz="2600" dirty="0"/>
              <a:t>Providing relevant and timely information to the project manager and supplier</a:t>
            </a:r>
          </a:p>
          <a:p>
            <a:pPr algn="just">
              <a:buFont typeface="Wingdings" panose="05000000000000000000" pitchFamily="2" charset="2"/>
              <a:buChar char="Ø"/>
            </a:pPr>
            <a:r>
              <a:rPr lang="en-US" altLang="en-US" sz="2600" dirty="0"/>
              <a:t>Informing the project manager of under-performance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BFE7859-3FC2-35C3-B93B-3C615EC7A8D9}"/>
              </a:ext>
            </a:extLst>
          </p:cNvPr>
          <p:cNvSpPr/>
          <p:nvPr/>
        </p:nvSpPr>
        <p:spPr>
          <a:xfrm>
            <a:off x="11704320" y="1050878"/>
            <a:ext cx="14935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CC9DFA-F3A1-400B-3097-41C8064E0CF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8854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101751"/>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78346" y="1501556"/>
            <a:ext cx="11122774" cy="4791075"/>
          </a:xfrm>
        </p:spPr>
        <p:txBody>
          <a:bodyPr>
            <a:noAutofit/>
          </a:bodyPr>
          <a:lstStyle/>
          <a:p>
            <a:pPr algn="just">
              <a:buFont typeface="Wingdings" panose="05000000000000000000" pitchFamily="2" charset="2"/>
              <a:buChar char="§"/>
            </a:pPr>
            <a:r>
              <a:rPr lang="en-US" altLang="en-US" dirty="0"/>
              <a:t>The degree of empowerment of a supplier is dependent upon the procurement approach adopted and the terms of the contract. </a:t>
            </a:r>
            <a:r>
              <a:rPr lang="en-US" altLang="en-US" b="1" dirty="0">
                <a:solidFill>
                  <a:srgbClr val="00B0F0"/>
                </a:solidFill>
              </a:rPr>
              <a:t>Generally, the supplier will be responsible for the following:</a:t>
            </a:r>
          </a:p>
          <a:p>
            <a:pPr algn="just">
              <a:buFont typeface="Wingdings" panose="05000000000000000000" pitchFamily="2" charset="2"/>
              <a:buChar char="§"/>
            </a:pPr>
            <a:r>
              <a:rPr lang="en-US" altLang="en-US" dirty="0"/>
              <a:t>Deciding how to provide the service</a:t>
            </a:r>
          </a:p>
          <a:p>
            <a:pPr algn="just">
              <a:buFont typeface="Wingdings" panose="05000000000000000000" pitchFamily="2" charset="2"/>
              <a:buChar char="§"/>
            </a:pPr>
            <a:r>
              <a:rPr lang="en-US" altLang="en-US" dirty="0"/>
              <a:t>Delivering the service to specification</a:t>
            </a:r>
          </a:p>
          <a:p>
            <a:pPr algn="just">
              <a:buFont typeface="Wingdings" panose="05000000000000000000" pitchFamily="2" charset="2"/>
              <a:buChar char="§"/>
            </a:pPr>
            <a:r>
              <a:rPr lang="en-US" altLang="en-US" dirty="0"/>
              <a:t>Deciding priorities to achieve the service</a:t>
            </a:r>
          </a:p>
          <a:p>
            <a:pPr algn="just">
              <a:buFont typeface="Wingdings" panose="05000000000000000000" pitchFamily="2" charset="2"/>
              <a:buChar char="§"/>
            </a:pPr>
            <a:r>
              <a:rPr lang="en-US" altLang="en-US" dirty="0"/>
              <a:t>Meeting purchaser requirements within the contract terms and budget</a:t>
            </a:r>
          </a:p>
          <a:p>
            <a:pPr algn="just">
              <a:buFont typeface="Wingdings" panose="05000000000000000000" pitchFamily="2" charset="2"/>
              <a:buChar char="§"/>
            </a:pPr>
            <a:r>
              <a:rPr lang="en-US" altLang="en-US" dirty="0"/>
              <a:t>Monitoring the service delivery performance</a:t>
            </a:r>
          </a:p>
          <a:p>
            <a:pPr algn="just">
              <a:buFont typeface="Wingdings" panose="05000000000000000000" pitchFamily="2" charset="2"/>
              <a:buChar char="§"/>
            </a:pPr>
            <a:r>
              <a:rPr lang="en-US" altLang="en-US" dirty="0"/>
              <a:t>Development and implementation of agreed procedures</a:t>
            </a:r>
          </a:p>
          <a:p>
            <a:pPr algn="just">
              <a:buFont typeface="Wingdings" panose="05000000000000000000" pitchFamily="2" charset="2"/>
              <a:buChar char="§"/>
            </a:pPr>
            <a:r>
              <a:rPr lang="en-US" altLang="en-US" dirty="0"/>
              <a:t>Providing information as required by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A66D379-A1C9-67C8-F216-1F217C16BE6B}"/>
              </a:ext>
            </a:extLst>
          </p:cNvPr>
          <p:cNvSpPr/>
          <p:nvPr/>
        </p:nvSpPr>
        <p:spPr>
          <a:xfrm>
            <a:off x="11673840" y="1050878"/>
            <a:ext cx="1667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CEC5382-BA37-2E4F-0960-875CDC4731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206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01751"/>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14960" y="1501556"/>
            <a:ext cx="11226800" cy="4791075"/>
          </a:xfrm>
        </p:spPr>
        <p:txBody>
          <a:bodyPr>
            <a:noAutofit/>
          </a:bodyPr>
          <a:lstStyle/>
          <a:p>
            <a:pPr algn="just">
              <a:buFont typeface="Wingdings" panose="05000000000000000000" pitchFamily="2" charset="2"/>
              <a:buChar char="§"/>
            </a:pPr>
            <a:r>
              <a:rPr lang="en-US" altLang="en-US" sz="2700" b="1" dirty="0">
                <a:solidFill>
                  <a:srgbClr val="00B0F0"/>
                </a:solidFill>
              </a:rPr>
              <a:t>Relationships</a:t>
            </a:r>
          </a:p>
          <a:p>
            <a:pPr algn="just">
              <a:buFont typeface="Wingdings" panose="05000000000000000000" pitchFamily="2" charset="2"/>
              <a:buChar char="§"/>
            </a:pPr>
            <a:r>
              <a:rPr lang="en-US" altLang="en-US" sz="2700" b="1" dirty="0">
                <a:solidFill>
                  <a:srgbClr val="00B0F0"/>
                </a:solidFill>
              </a:rPr>
              <a:t>Rules and Procedures</a:t>
            </a:r>
            <a:r>
              <a:rPr lang="en-US" altLang="en-US" sz="2700" dirty="0">
                <a:solidFill>
                  <a:srgbClr val="00B0F0"/>
                </a:solidFill>
              </a:rPr>
              <a:t>.</a:t>
            </a:r>
            <a:r>
              <a:rPr lang="en-US" altLang="en-US" sz="2700" dirty="0"/>
              <a:t> The establishment, from the outset, of transparent procedures will enhance contract management while reducing the disruption that problems may generate.</a:t>
            </a:r>
          </a:p>
          <a:p>
            <a:pPr algn="just">
              <a:buFont typeface="Wingdings" panose="05000000000000000000" pitchFamily="2" charset="2"/>
              <a:buChar char="§"/>
            </a:pPr>
            <a:r>
              <a:rPr lang="en-US" altLang="en-US" sz="2700" dirty="0"/>
              <a:t>While some will relate to the routine contract management activities, others will operate when needed.</a:t>
            </a:r>
          </a:p>
          <a:p>
            <a:pPr algn="just">
              <a:buFont typeface="Wingdings" panose="05000000000000000000" pitchFamily="2" charset="2"/>
              <a:buChar char="§"/>
            </a:pPr>
            <a:r>
              <a:rPr lang="en-US" altLang="en-US" sz="2700" dirty="0"/>
              <a:t>Effective implementation of a project will be reliant upon the relationships between the parties, not necessarily on the contract or role definition. Further, it is crucial that these relationships be established at the outset, continually reviewed, and actively managed. Relationships need to be balanced between, on the one hand, flexibility and openness, and on the other, professionalism and businesslike behavior.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B83E20D-3636-104A-7C16-60CCB6CBA0EC}"/>
              </a:ext>
            </a:extLst>
          </p:cNvPr>
          <p:cNvSpPr/>
          <p:nvPr/>
        </p:nvSpPr>
        <p:spPr>
          <a:xfrm>
            <a:off x="11684000" y="1050878"/>
            <a:ext cx="1473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6572CD0-E5AF-A2D1-20AB-587FD3EAD5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6471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96579" y="299569"/>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11175" y="1701611"/>
            <a:ext cx="11149305" cy="4791075"/>
          </a:xfrm>
        </p:spPr>
        <p:txBody>
          <a:bodyPr>
            <a:noAutofit/>
          </a:bodyPr>
          <a:lstStyle/>
          <a:p>
            <a:pPr algn="just">
              <a:buFont typeface="Wingdings" panose="05000000000000000000" pitchFamily="2" charset="2"/>
              <a:buChar char="§"/>
            </a:pPr>
            <a:r>
              <a:rPr lang="en-US" altLang="en-US" dirty="0"/>
              <a:t>Ideally, the allocation of risk between the parties should be based upon the following:</a:t>
            </a:r>
          </a:p>
          <a:p>
            <a:pPr algn="just">
              <a:buFont typeface="Wingdings" panose="05000000000000000000" pitchFamily="2" charset="2"/>
              <a:buChar char="§"/>
            </a:pPr>
            <a:r>
              <a:rPr lang="en-US" altLang="en-US" b="1" dirty="0">
                <a:solidFill>
                  <a:srgbClr val="00B0F0"/>
                </a:solidFill>
              </a:rPr>
              <a:t>Managerial principals</a:t>
            </a:r>
            <a:r>
              <a:rPr lang="en-US" altLang="en-US" dirty="0"/>
              <a:t>. A satisfactory completion of a project is more likely to be achieved through effective planning and supervision rather than requiring guarantees and imposing rights to damages for default.</a:t>
            </a:r>
          </a:p>
          <a:p>
            <a:pPr algn="just">
              <a:buFont typeface="Wingdings" panose="05000000000000000000" pitchFamily="2" charset="2"/>
              <a:buChar char="§"/>
            </a:pPr>
            <a:r>
              <a:rPr lang="en-US" altLang="en-US" b="1" dirty="0">
                <a:solidFill>
                  <a:srgbClr val="00B0F0"/>
                </a:solidFill>
              </a:rPr>
              <a:t>Commercial principles</a:t>
            </a:r>
            <a:r>
              <a:rPr lang="en-US" altLang="en-US" dirty="0"/>
              <a:t>: A risk should be borne by the party best able, economically, to control, manage, or insure against its consequences.</a:t>
            </a:r>
          </a:p>
          <a:p>
            <a:pPr algn="just">
              <a:buFont typeface="Wingdings" panose="05000000000000000000" pitchFamily="2" charset="2"/>
              <a:buChar char="§"/>
            </a:pPr>
            <a:r>
              <a:rPr lang="en-US" altLang="en-US" b="1" dirty="0">
                <a:solidFill>
                  <a:srgbClr val="00B0F0"/>
                </a:solidFill>
              </a:rPr>
              <a:t>Legal principles</a:t>
            </a:r>
            <a:r>
              <a:rPr lang="en-US" altLang="en-US" dirty="0"/>
              <a:t>: Unfair contract terms, for example, penalties may not be enforceable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E328583-3C57-82D6-6E50-2827F27AA34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573784C-66D2-0BFE-0EDA-FDF6F82EF63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86423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217422"/>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311175" y="1701611"/>
            <a:ext cx="11382984" cy="4791075"/>
          </a:xfrm>
        </p:spPr>
        <p:txBody>
          <a:bodyPr>
            <a:noAutofit/>
          </a:bodyPr>
          <a:lstStyle/>
          <a:p>
            <a:pPr algn="just">
              <a:buFont typeface="Wingdings" panose="05000000000000000000" pitchFamily="2" charset="2"/>
              <a:buChar char="Ø"/>
            </a:pPr>
            <a:r>
              <a:rPr lang="en-US" altLang="en-US" b="1" dirty="0"/>
              <a:t>Time Issues</a:t>
            </a:r>
          </a:p>
          <a:p>
            <a:pPr algn="just">
              <a:buFont typeface="Wingdings" panose="05000000000000000000" pitchFamily="2" charset="2"/>
              <a:buChar char="§"/>
            </a:pPr>
            <a:r>
              <a:rPr lang="en-US" altLang="en-US" b="1" dirty="0">
                <a:solidFill>
                  <a:srgbClr val="00B0F0"/>
                </a:solidFill>
              </a:rPr>
              <a:t>Commencement</a:t>
            </a:r>
            <a:r>
              <a:rPr lang="en-US" altLang="en-US" dirty="0"/>
              <a:t>. Contracts include a date for commencement of the project, usually determined by the purchaser or by negotiation between the parties. The commencement date should be set so that it enables the supplier to mobilize resources. Further, contracts should determine what happens in the event of the purchaser failing to provide access to a site or make available plant, service, or any other resources required under the contract, as such failure could frustrate the contract.</a:t>
            </a:r>
          </a:p>
          <a:p>
            <a:pPr algn="just">
              <a:buFont typeface="Wingdings" panose="05000000000000000000" pitchFamily="2" charset="2"/>
              <a:buChar char="§"/>
            </a:pPr>
            <a:r>
              <a:rPr lang="en-US" altLang="en-US" b="1" dirty="0">
                <a:solidFill>
                  <a:srgbClr val="00B0F0"/>
                </a:solidFill>
              </a:rPr>
              <a:t>Schedule</a:t>
            </a:r>
            <a:r>
              <a:rPr lang="en-US" altLang="en-US" b="1" dirty="0"/>
              <a:t>.</a:t>
            </a:r>
            <a:r>
              <a:rPr lang="en-US" altLang="en-US" dirty="0"/>
              <a:t> Generally, contracts include statements regarding the progress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BC81E70-1452-9073-D747-DBECDCEAA7FC}"/>
              </a:ext>
            </a:extLst>
          </p:cNvPr>
          <p:cNvSpPr/>
          <p:nvPr/>
        </p:nvSpPr>
        <p:spPr>
          <a:xfrm>
            <a:off x="11765280" y="1050878"/>
            <a:ext cx="15765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212B156-B2F3-464A-6B64-5FA3BDAF8E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10034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65259"/>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213360" y="1901666"/>
            <a:ext cx="11328400" cy="4791075"/>
          </a:xfrm>
        </p:spPr>
        <p:txBody>
          <a:bodyPr>
            <a:noAutofit/>
          </a:bodyPr>
          <a:lstStyle/>
          <a:p>
            <a:pPr algn="just"/>
            <a:r>
              <a:rPr lang="en-US" b="1" dirty="0">
                <a:solidFill>
                  <a:srgbClr val="00B0F0"/>
                </a:solidFill>
              </a:rPr>
              <a:t>Suspension</a:t>
            </a:r>
            <a:r>
              <a:rPr lang="en-US" b="1" i="1" dirty="0"/>
              <a:t>. </a:t>
            </a:r>
            <a:r>
              <a:rPr lang="en-US" dirty="0"/>
              <a:t>Contracts can include provisions that enable the purchaser to suspend the project.</a:t>
            </a:r>
          </a:p>
          <a:p>
            <a:pPr marL="0" indent="0" algn="just">
              <a:buNone/>
            </a:pPr>
            <a:endParaRPr lang="en-US" dirty="0"/>
          </a:p>
          <a:p>
            <a:pPr algn="just"/>
            <a:r>
              <a:rPr lang="en-US" altLang="en-US" b="1" dirty="0">
                <a:solidFill>
                  <a:srgbClr val="00B0F0"/>
                </a:solidFill>
              </a:rPr>
              <a:t>Completion</a:t>
            </a:r>
            <a:r>
              <a:rPr lang="en-US" altLang="en-US" dirty="0"/>
              <a:t>. Usually, purchasers specify a completion date or alternatively the number of calendar or working days authorized for executing the work. Failure to complete a project within this stipulated time limit can be grounds for a significant dispute between the parties.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53CEE7A-9564-DD74-CFDE-E3B6BDCBFC89}"/>
              </a:ext>
            </a:extLst>
          </p:cNvPr>
          <p:cNvSpPr/>
          <p:nvPr/>
        </p:nvSpPr>
        <p:spPr>
          <a:xfrm>
            <a:off x="1165352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A55CD26-B015-F1BC-AD72-E5E9B8B56DD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19773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249146"/>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311175" y="1817779"/>
            <a:ext cx="10513124" cy="4791075"/>
          </a:xfrm>
        </p:spPr>
        <p:txBody>
          <a:bodyPr>
            <a:noAutofit/>
          </a:bodyPr>
          <a:lstStyle/>
          <a:p>
            <a:pPr algn="just">
              <a:buFont typeface="Wingdings" panose="05000000000000000000" pitchFamily="2" charset="2"/>
              <a:buChar char="Ø"/>
            </a:pPr>
            <a:r>
              <a:rPr lang="en-US" b="1" dirty="0"/>
              <a:t>Payment Provisions</a:t>
            </a:r>
          </a:p>
          <a:p>
            <a:pPr marL="0" indent="0" algn="just">
              <a:buNone/>
            </a:pPr>
            <a:endParaRPr lang="en-US" b="1" dirty="0"/>
          </a:p>
          <a:p>
            <a:pPr algn="just">
              <a:buFont typeface="Wingdings" panose="05000000000000000000" pitchFamily="2" charset="2"/>
              <a:buChar char="§"/>
            </a:pPr>
            <a:r>
              <a:rPr lang="en-US" altLang="en-US" b="1" dirty="0">
                <a:solidFill>
                  <a:srgbClr val="00B0F0"/>
                </a:solidFill>
              </a:rPr>
              <a:t>Fixed-Price Terms of Payment</a:t>
            </a:r>
            <a:r>
              <a:rPr lang="en-US" altLang="en-US" dirty="0">
                <a:solidFill>
                  <a:srgbClr val="00B0F0"/>
                </a:solidFill>
              </a:rPr>
              <a:t>. </a:t>
            </a:r>
          </a:p>
          <a:p>
            <a:pPr algn="just">
              <a:buFont typeface="Wingdings" panose="05000000000000000000" pitchFamily="2" charset="2"/>
              <a:buChar char="§"/>
            </a:pPr>
            <a:r>
              <a:rPr lang="en-US" altLang="en-US" b="1" dirty="0">
                <a:solidFill>
                  <a:srgbClr val="00B0F0"/>
                </a:solidFill>
              </a:rPr>
              <a:t>Advance Payments</a:t>
            </a:r>
          </a:p>
          <a:p>
            <a:pPr algn="just">
              <a:buFont typeface="Wingdings" panose="05000000000000000000" pitchFamily="2" charset="2"/>
              <a:buChar char="§"/>
            </a:pPr>
            <a:r>
              <a:rPr lang="en-US" altLang="en-US" b="1" dirty="0">
                <a:solidFill>
                  <a:srgbClr val="00B0F0"/>
                </a:solidFill>
              </a:rPr>
              <a:t>Milestone and Planned Progress Payments</a:t>
            </a:r>
          </a:p>
          <a:p>
            <a:pPr algn="just">
              <a:buFont typeface="Wingdings" panose="05000000000000000000" pitchFamily="2" charset="2"/>
              <a:buChar char="§"/>
            </a:pPr>
            <a:r>
              <a:rPr lang="en-US" altLang="en-US" b="1" dirty="0">
                <a:solidFill>
                  <a:srgbClr val="00B0F0"/>
                </a:solidFill>
              </a:rPr>
              <a:t>Payment Based upon Agreed Rates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4767BC3E-5AD1-28FF-33EA-5ADCE5F2668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892F692-44DA-651E-244D-9876AE6A14C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443330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748279" y="187748"/>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180432" y="1501556"/>
            <a:ext cx="11310528" cy="4791075"/>
          </a:xfrm>
        </p:spPr>
        <p:txBody>
          <a:bodyPr>
            <a:noAutofit/>
          </a:bodyPr>
          <a:lstStyle/>
          <a:p>
            <a:r>
              <a:rPr lang="en-US" b="1" dirty="0"/>
              <a:t>Contract Price Adjustment/Price Fluctuations/Variation of Price. </a:t>
            </a:r>
          </a:p>
          <a:p>
            <a:pPr algn="just"/>
            <a:r>
              <a:rPr lang="en-US" dirty="0"/>
              <a:t>Contracts can include terms for reimbursing suppliers for escalation of their costs as a result of inflation.</a:t>
            </a:r>
          </a:p>
          <a:p>
            <a:pPr marL="0" indent="0" algn="just">
              <a:buNone/>
            </a:pPr>
            <a:r>
              <a:rPr lang="en-US" dirty="0"/>
              <a:t>		    </a:t>
            </a:r>
          </a:p>
          <a:p>
            <a:pPr algn="just"/>
            <a:r>
              <a:rPr lang="en-US" b="1" dirty="0">
                <a:solidFill>
                  <a:srgbClr val="00B0F0"/>
                </a:solidFill>
              </a:rPr>
              <a:t>for example</a:t>
            </a:r>
            <a:r>
              <a:rPr lang="en-US" dirty="0"/>
              <a:t>, a clause that allows a contractor to raise prices in line with a pre-agreed index.</a:t>
            </a:r>
          </a:p>
          <a:p>
            <a:pPr marL="0" indent="0" algn="just">
              <a:buNone/>
            </a:pPr>
            <a:endParaRPr lang="en-US" dirty="0"/>
          </a:p>
          <a:p>
            <a:pPr algn="just"/>
            <a:r>
              <a:rPr lang="en-US" dirty="0"/>
              <a:t>Such terms have the potential advantage that suppliers have to attempt to forecast inflation rates, which may result in the submission of higher prices; however, a disadvantage for purchasers is that they generate uncertainty over the final project cost.</a:t>
            </a:r>
            <a:endParaRPr lang="en-US" altLang="en-US" sz="2600" b="1"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851AA91-A4F6-DB01-9CC0-1A05EE5C0EC7}"/>
              </a:ext>
            </a:extLst>
          </p:cNvPr>
          <p:cNvSpPr/>
          <p:nvPr/>
        </p:nvSpPr>
        <p:spPr>
          <a:xfrm>
            <a:off x="116128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86BF290-71BA-CFEB-B051-A822690B44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379644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15299" y="217422"/>
            <a:ext cx="8458200" cy="717784"/>
          </a:xfrm>
        </p:spPr>
        <p:txBody>
          <a:bodyPr>
            <a:noAutofit/>
          </a:bodyPr>
          <a:lstStyle/>
          <a:p>
            <a:pPr algn="ctr"/>
            <a:r>
              <a:rPr lang="en-GB" altLang="en-US" sz="3200" b="1" dirty="0">
                <a:solidFill>
                  <a:srgbClr val="00B0F0"/>
                </a:solidFill>
              </a:rPr>
              <a:t>Remedies for Breach of Contract</a:t>
            </a:r>
          </a:p>
        </p:txBody>
      </p:sp>
      <p:sp>
        <p:nvSpPr>
          <p:cNvPr id="30723" name="Rectangle 3"/>
          <p:cNvSpPr>
            <a:spLocks noGrp="1" noChangeArrowheads="1"/>
          </p:cNvSpPr>
          <p:nvPr>
            <p:ph type="body" idx="1"/>
          </p:nvPr>
        </p:nvSpPr>
        <p:spPr>
          <a:xfrm>
            <a:off x="311175" y="1701611"/>
            <a:ext cx="11210265" cy="4791075"/>
          </a:xfrm>
        </p:spPr>
        <p:txBody>
          <a:bodyPr>
            <a:noAutofit/>
          </a:bodyPr>
          <a:lstStyle/>
          <a:p>
            <a:pPr algn="just">
              <a:buFont typeface="Wingdings" panose="05000000000000000000" pitchFamily="2" charset="2"/>
              <a:buChar char="§"/>
            </a:pPr>
            <a:r>
              <a:rPr lang="en-US" dirty="0"/>
              <a:t>Contracts need to incorporate provisions to manage the consequences of default by either party.</a:t>
            </a:r>
          </a:p>
          <a:p>
            <a:pPr marL="0" indent="0" algn="just">
              <a:buNone/>
            </a:pPr>
            <a:endParaRPr lang="en-US" dirty="0"/>
          </a:p>
          <a:p>
            <a:pPr algn="just">
              <a:buFont typeface="Wingdings" panose="05000000000000000000" pitchFamily="2" charset="2"/>
              <a:buChar char="§"/>
            </a:pPr>
            <a:r>
              <a:rPr lang="en-US" altLang="en-US" b="1" dirty="0">
                <a:solidFill>
                  <a:srgbClr val="00B0F0"/>
                </a:solidFill>
              </a:rPr>
              <a:t>Performance Indicators (PI)</a:t>
            </a:r>
          </a:p>
          <a:p>
            <a:pPr marL="0" indent="0" algn="just">
              <a:buNone/>
            </a:pPr>
            <a:r>
              <a:rPr lang="en-US" altLang="en-US" dirty="0"/>
              <a:t>The contract should contain appropriate and achievable performance indicators. While it is essential to include the general principles of performance indicators within the bid documentation, the actual indicators are often determined during the contract negotiation stage with the preferred supplier—that is, before the contract price is agreed and the contract signed.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2FA09EF-6AC9-CD23-5F36-900684675CB5}"/>
              </a:ext>
            </a:extLst>
          </p:cNvPr>
          <p:cNvSpPr/>
          <p:nvPr/>
        </p:nvSpPr>
        <p:spPr>
          <a:xfrm>
            <a:off x="11643360" y="1050878"/>
            <a:ext cx="14833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383B858-E423-B6A1-52F5-DD14A51D1F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530481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866900" y="160546"/>
            <a:ext cx="8458200" cy="717784"/>
          </a:xfrm>
        </p:spPr>
        <p:txBody>
          <a:bodyPr>
            <a:noAutofit/>
          </a:bodyPr>
          <a:lstStyle/>
          <a:p>
            <a:pPr algn="ctr"/>
            <a:r>
              <a:rPr lang="en-GB" altLang="en-US" sz="3200" b="1" dirty="0">
                <a:solidFill>
                  <a:srgbClr val="00B0F0"/>
                </a:solidFill>
              </a:rPr>
              <a:t>Remedies for Breach of Contract</a:t>
            </a:r>
          </a:p>
        </p:txBody>
      </p:sp>
      <p:sp>
        <p:nvSpPr>
          <p:cNvPr id="30723" name="Rectangle 3"/>
          <p:cNvSpPr>
            <a:spLocks noGrp="1" noChangeArrowheads="1"/>
          </p:cNvSpPr>
          <p:nvPr>
            <p:ph type="body" idx="1"/>
          </p:nvPr>
        </p:nvSpPr>
        <p:spPr>
          <a:xfrm>
            <a:off x="254000" y="1445120"/>
            <a:ext cx="11297920" cy="4791075"/>
          </a:xfrm>
        </p:spPr>
        <p:txBody>
          <a:bodyPr>
            <a:noAutofit/>
          </a:bodyPr>
          <a:lstStyle/>
          <a:p>
            <a:pPr algn="just">
              <a:buFont typeface="Wingdings" panose="05000000000000000000" pitchFamily="2" charset="2"/>
              <a:buChar char="§"/>
            </a:pPr>
            <a:r>
              <a:rPr lang="en-US" b="1" dirty="0">
                <a:solidFill>
                  <a:srgbClr val="00B0F0"/>
                </a:solidFill>
              </a:rPr>
              <a:t>Liquidated Damages</a:t>
            </a:r>
          </a:p>
          <a:p>
            <a:pPr algn="just">
              <a:buFont typeface="Wingdings" panose="05000000000000000000" pitchFamily="2" charset="2"/>
              <a:buChar char="§"/>
            </a:pPr>
            <a:r>
              <a:rPr lang="en-US" dirty="0"/>
              <a:t>Where it is possible to derive a preestimate of the loss to be suffered under certain circumstances, it is generally prudent to incorporate liquidated damages into the contract. Liquidated damages, however, should be a bona fide preestimate of the loss in the given situation.</a:t>
            </a:r>
          </a:p>
          <a:p>
            <a:pPr marL="0" indent="0" algn="just">
              <a:buNone/>
            </a:pPr>
            <a:endParaRPr lang="en-US" dirty="0"/>
          </a:p>
          <a:p>
            <a:pPr algn="just">
              <a:buFont typeface="Wingdings" panose="05000000000000000000" pitchFamily="2" charset="2"/>
              <a:buChar char="§"/>
            </a:pPr>
            <a:r>
              <a:rPr lang="en-US" altLang="en-US" b="1" dirty="0">
                <a:solidFill>
                  <a:srgbClr val="00B0F0"/>
                </a:solidFill>
              </a:rPr>
              <a:t>Termination</a:t>
            </a:r>
          </a:p>
          <a:p>
            <a:pPr algn="just">
              <a:buFont typeface="Wingdings" panose="05000000000000000000" pitchFamily="2" charset="2"/>
              <a:buChar char="§"/>
            </a:pPr>
            <a:r>
              <a:rPr lang="en-US" altLang="en-US" dirty="0"/>
              <a:t>Under certain circumstances a contract may need to be terminated. As this action results in a lose-lose situation, it is generally only used as a last resort, due, usually, to the unacceptable performance of the supplier. However, other exceptional circumstances include a change in government machinery, a change of policy, or a change in user needs.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3305875-ED6D-40A6-824C-143DC05C4C7C}"/>
              </a:ext>
            </a:extLst>
          </p:cNvPr>
          <p:cNvSpPr/>
          <p:nvPr/>
        </p:nvSpPr>
        <p:spPr>
          <a:xfrm>
            <a:off x="11653520" y="1050878"/>
            <a:ext cx="1473200" cy="53194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27A496A-C3EC-453A-E56A-C80B6DCDF9F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579478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Dispute Resolution</a:t>
            </a:r>
          </a:p>
        </p:txBody>
      </p:sp>
      <p:sp>
        <p:nvSpPr>
          <p:cNvPr id="30723" name="Rectangle 3"/>
          <p:cNvSpPr>
            <a:spLocks noGrp="1" noChangeArrowheads="1"/>
          </p:cNvSpPr>
          <p:nvPr>
            <p:ph type="body" idx="1"/>
          </p:nvPr>
        </p:nvSpPr>
        <p:spPr>
          <a:xfrm>
            <a:off x="355600" y="1505581"/>
            <a:ext cx="11064240" cy="4791075"/>
          </a:xfrm>
        </p:spPr>
        <p:txBody>
          <a:bodyPr>
            <a:noAutofit/>
          </a:bodyPr>
          <a:lstStyle/>
          <a:p>
            <a:pPr algn="just"/>
            <a:r>
              <a:rPr lang="en-US" dirty="0"/>
              <a:t>Problems can arise when implementing contracts regardless of the relationship between the parties and the type of project. In addition to those mentioned earlier, problems can arise as a result of one or both of the parties having conflicting objectives; failing to anticipate significant risks or variations; failing to consult; making erroneous assumptions; and, at a basic level, making a mistake.</a:t>
            </a:r>
          </a:p>
          <a:p>
            <a:pPr algn="just"/>
            <a:endParaRPr lang="en-US" dirty="0"/>
          </a:p>
          <a:p>
            <a:pPr algn="just"/>
            <a:r>
              <a:rPr lang="en-US" dirty="0"/>
              <a:t>A major role of the project manager and, therefore, contract management is predicting potential difficulties in implementing the project to prevent problems turning into disputes.</a:t>
            </a: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21A5773-DB39-443B-25A6-A914C873C09F}"/>
              </a:ext>
            </a:extLst>
          </p:cNvPr>
          <p:cNvSpPr/>
          <p:nvPr/>
        </p:nvSpPr>
        <p:spPr>
          <a:xfrm>
            <a:off x="11572240" y="105087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408DDEB-5ABC-20F7-6F9F-300828BA6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96184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Conclusions</a:t>
            </a:r>
          </a:p>
        </p:txBody>
      </p:sp>
      <p:sp>
        <p:nvSpPr>
          <p:cNvPr id="30723" name="Rectangle 3"/>
          <p:cNvSpPr>
            <a:spLocks noGrp="1" noChangeArrowheads="1"/>
          </p:cNvSpPr>
          <p:nvPr>
            <p:ph type="body" idx="1"/>
          </p:nvPr>
        </p:nvSpPr>
        <p:spPr>
          <a:xfrm>
            <a:off x="193040" y="1505581"/>
            <a:ext cx="11297920" cy="4791075"/>
          </a:xfrm>
        </p:spPr>
        <p:txBody>
          <a:bodyPr>
            <a:noAutofit/>
          </a:bodyPr>
          <a:lstStyle/>
          <a:p>
            <a:pPr algn="just"/>
            <a:r>
              <a:rPr lang="en-US" b="1" dirty="0">
                <a:solidFill>
                  <a:srgbClr val="00B0F0"/>
                </a:solidFill>
              </a:rPr>
              <a:t>A contract</a:t>
            </a:r>
            <a:r>
              <a:rPr lang="en-US" dirty="0"/>
              <a:t>, should be designed to be the basis for successful project management: being right in principle (contract strategy) and right in detail (contract terms).</a:t>
            </a:r>
          </a:p>
          <a:p>
            <a:pPr algn="just"/>
            <a:r>
              <a:rPr lang="en-US" altLang="en-US" b="1" dirty="0">
                <a:solidFill>
                  <a:srgbClr val="00B0F0"/>
                </a:solidFill>
              </a:rPr>
              <a:t>To summarize</a:t>
            </a:r>
            <a:r>
              <a:rPr lang="en-US" altLang="en-US" dirty="0"/>
              <a:t>, a good contract stipulates what, where, and when something is to be provided; identifies the supplier and purchaser; defines various roles, relationships, and responsibilities; sets standards; deals with issues of time, payment, and change; provides remedies for breach of contract; covers the issues of bonds, guarantees, and insurances; and contains mechanisms for the submission of claims and the resolution of disputes. Further, effective contracts require flexibility, clarity, and simplicity, and should stimulate good management.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46013EF-689A-CF93-8278-6298EF3048AD}"/>
              </a:ext>
            </a:extLst>
          </p:cNvPr>
          <p:cNvSpPr/>
          <p:nvPr/>
        </p:nvSpPr>
        <p:spPr>
          <a:xfrm>
            <a:off x="11653520" y="1050878"/>
            <a:ext cx="15036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D75F7B-B9CA-06B7-8976-0D5750BCAAB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69103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02499" y="269130"/>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254000" y="1640733"/>
            <a:ext cx="11196320" cy="4791075"/>
          </a:xfrm>
        </p:spPr>
        <p:txBody>
          <a:bodyPr>
            <a:noAutofit/>
          </a:bodyPr>
          <a:lstStyle/>
          <a:p>
            <a:pPr algn="just"/>
            <a:r>
              <a:rPr lang="en-US" b="1" dirty="0">
                <a:solidFill>
                  <a:srgbClr val="00B0F0"/>
                </a:solidFill>
              </a:rPr>
              <a:t>Planning the Contract</a:t>
            </a:r>
          </a:p>
          <a:p>
            <a:pPr algn="just"/>
            <a:r>
              <a:rPr lang="en-US" dirty="0"/>
              <a:t>Select suppliers that will best serve the interests of the project.</a:t>
            </a:r>
          </a:p>
          <a:p>
            <a:pPr algn="just"/>
            <a:r>
              <a:rPr lang="en-US" dirty="0"/>
              <a:t>Understand how a contract is formed and how it can be discharged.</a:t>
            </a:r>
          </a:p>
          <a:p>
            <a:pPr algn="just"/>
            <a:r>
              <a:rPr lang="en-US" dirty="0"/>
              <a:t>Choose the terms of a contract logically, taking into account the nature of the work, its certainty, its urgency, and the competence, objectives, and motivation of all parties.</a:t>
            </a:r>
          </a:p>
          <a:p>
            <a:pPr algn="just"/>
            <a:r>
              <a:rPr lang="en-US" dirty="0"/>
              <a:t>Consider how the contract will impact on other contracts and projects and plan the coordination of the work carried out under the contract in relation to existing facilities and systems.</a:t>
            </a:r>
          </a:p>
          <a:p>
            <a:pPr algn="just"/>
            <a:r>
              <a:rPr lang="en-US" dirty="0"/>
              <a:t>Plan, before starting, how the contract will terminate.</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7FC4104-3486-16BE-66C4-88CFC0DDAC3D}"/>
              </a:ext>
            </a:extLst>
          </p:cNvPr>
          <p:cNvSpPr/>
          <p:nvPr/>
        </p:nvSpPr>
        <p:spPr>
          <a:xfrm>
            <a:off x="1160272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547B7877-0028-B01C-C7F4-1DDB026496A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959501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261101" y="1439463"/>
            <a:ext cx="11211523" cy="4791075"/>
          </a:xfrm>
        </p:spPr>
        <p:txBody>
          <a:bodyPr>
            <a:noAutofit/>
          </a:bodyPr>
          <a:lstStyle/>
          <a:p>
            <a:pPr algn="just"/>
            <a:r>
              <a:rPr lang="en-US" sz="2700" dirty="0"/>
              <a:t>Envisage what can go wrong, utilize risk management, and allocate risks to best motivate their control.</a:t>
            </a:r>
          </a:p>
          <a:p>
            <a:pPr algn="just"/>
            <a:r>
              <a:rPr lang="en-US" sz="2700" dirty="0"/>
              <a:t>Define the obligations and rights of each party.</a:t>
            </a:r>
          </a:p>
          <a:p>
            <a:pPr algn="just"/>
            <a:r>
              <a:rPr lang="en-US" sz="2700" dirty="0"/>
              <a:t>Specify only what can be tested.</a:t>
            </a:r>
          </a:p>
          <a:p>
            <a:pPr algn="just"/>
            <a:r>
              <a:rPr lang="en-US" sz="2700" dirty="0"/>
              <a:t>Agree criteria for the assessment of satisfactory performance.</a:t>
            </a:r>
          </a:p>
          <a:p>
            <a:pPr algn="just"/>
            <a:r>
              <a:rPr lang="en-US" sz="2700" dirty="0"/>
              <a:t>Determine and incorporate effective payment terms.</a:t>
            </a:r>
          </a:p>
          <a:p>
            <a:pPr algn="just"/>
            <a:r>
              <a:rPr lang="en-US" sz="2700" dirty="0"/>
              <a:t>Ultimately, say what you mean and be clear about what you want.</a:t>
            </a:r>
          </a:p>
          <a:p>
            <a:pPr algn="just"/>
            <a:r>
              <a:rPr lang="en-US" altLang="en-US" sz="2700" dirty="0"/>
              <a:t>Control the contract through the appointment of a single manager, who has the authority to decide how to avoid problems and has experience of the potential conflicts of interest that can arise.</a:t>
            </a:r>
          </a:p>
          <a:p>
            <a:pPr algn="just"/>
            <a:r>
              <a:rPr lang="en-US" altLang="en-US" sz="2700" dirty="0"/>
              <a:t>Determine what power the suppliers’ manager really has over resources.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63320B-D5C7-CF05-D339-F06821CDD4F5}"/>
              </a:ext>
            </a:extLst>
          </p:cNvPr>
          <p:cNvSpPr/>
          <p:nvPr/>
        </p:nvSpPr>
        <p:spPr>
          <a:xfrm>
            <a:off x="11521440" y="1050878"/>
            <a:ext cx="1676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9A7E57F-04B2-F7E0-237A-B16EC90B151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306490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180431" y="1610572"/>
            <a:ext cx="11117541" cy="4791075"/>
          </a:xfrm>
        </p:spPr>
        <p:txBody>
          <a:bodyPr>
            <a:noAutofit/>
          </a:bodyPr>
          <a:lstStyle/>
          <a:p>
            <a:pPr algn="just"/>
            <a:r>
              <a:rPr lang="en-US" dirty="0"/>
              <a:t>Scrutinize the contract and examine the obligations and rights of all parties.</a:t>
            </a:r>
          </a:p>
          <a:p>
            <a:pPr algn="just"/>
            <a:r>
              <a:rPr lang="en-US" dirty="0"/>
              <a:t>Recognize that, in the course of most contracts, objectives and priorities vary.</a:t>
            </a:r>
          </a:p>
          <a:p>
            <a:pPr algn="just"/>
            <a:r>
              <a:rPr lang="en-US" altLang="en-US" dirty="0"/>
              <a:t>Control variations and derive appropriate advantage from potential variations.</a:t>
            </a:r>
          </a:p>
          <a:p>
            <a:pPr algn="just"/>
            <a:r>
              <a:rPr lang="en-US" altLang="en-US" dirty="0"/>
              <a:t>Keep records and notes of reasons for decisions. Use routine headings.</a:t>
            </a:r>
          </a:p>
          <a:p>
            <a:pPr algn="just"/>
            <a:r>
              <a:rPr lang="en-US" altLang="en-US" dirty="0"/>
              <a:t>Distinguish between legal rights and project/commercial interests.</a:t>
            </a:r>
          </a:p>
          <a:p>
            <a:pPr algn="just"/>
            <a:r>
              <a:rPr lang="en-US" altLang="en-US" dirty="0"/>
              <a:t>Finally, realize that a contract should be a means to an end.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E2505AE-557B-F3AC-4915-806AA56E7271}"/>
              </a:ext>
            </a:extLst>
          </p:cNvPr>
          <p:cNvSpPr/>
          <p:nvPr/>
        </p:nvSpPr>
        <p:spPr>
          <a:xfrm>
            <a:off x="115112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B15B763-8AF7-5DBE-E84C-4D1E515BC0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7387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8" y="2012009"/>
            <a:ext cx="913474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602721" y="1340322"/>
            <a:ext cx="1666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389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7826"/>
            <a:ext cx="11368471"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267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41172"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79818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3048"/>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102CBF0-9CE6-4569-A339-92F67EC11C3F}"/>
</file>

<file path=customXml/itemProps2.xml><?xml version="1.0" encoding="utf-8"?>
<ds:datastoreItem xmlns:ds="http://schemas.openxmlformats.org/officeDocument/2006/customXml" ds:itemID="{6938B5E7-490B-4BE9-B062-9EE2A24576EA}"/>
</file>

<file path=customXml/itemProps3.xml><?xml version="1.0" encoding="utf-8"?>
<ds:datastoreItem xmlns:ds="http://schemas.openxmlformats.org/officeDocument/2006/customXml" ds:itemID="{D5913B4F-F27E-4BB3-ACF6-AA5340F36114}"/>
</file>

<file path=docProps/app.xml><?xml version="1.0" encoding="utf-8"?>
<Properties xmlns="http://schemas.openxmlformats.org/officeDocument/2006/extended-properties" xmlns:vt="http://schemas.openxmlformats.org/officeDocument/2006/docPropsVTypes">
  <TotalTime>9908</TotalTime>
  <Words>3720</Words>
  <Application>Microsoft Office PowerPoint</Application>
  <PresentationFormat>Widescreen</PresentationFormat>
  <Paragraphs>316</Paragraphs>
  <Slides>44</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Contract management</vt:lpstr>
      <vt:lpstr>Types of Contracts</vt:lpstr>
      <vt:lpstr>Types of Contracts</vt:lpstr>
      <vt:lpstr>Contractual Issues</vt:lpstr>
      <vt:lpstr>Contracts</vt:lpstr>
      <vt:lpstr>Contract Management</vt:lpstr>
      <vt:lpstr>Contract Management</vt:lpstr>
      <vt:lpstr>Contract Management</vt:lpstr>
      <vt:lpstr>Contract Management</vt:lpstr>
      <vt:lpstr>Letters of Intent</vt:lpstr>
      <vt:lpstr>Subcontracts</vt:lpstr>
      <vt:lpstr>Subcontracts</vt:lpstr>
      <vt:lpstr>Contract Terms</vt:lpstr>
      <vt:lpstr>Contract Terms</vt:lpstr>
      <vt:lpstr>Conditions and Warranties</vt:lpstr>
      <vt:lpstr>Contract Strategy and Type</vt:lpstr>
      <vt:lpstr>Contract Strategy and Type</vt:lpstr>
      <vt:lpstr>Contract Strategy and Type</vt:lpstr>
      <vt:lpstr>Contract Strategy</vt:lpstr>
      <vt:lpstr>Contract Strategy</vt:lpstr>
      <vt:lpstr>Types of Contracts</vt:lpstr>
      <vt:lpstr>Point of Total Assumption</vt:lpstr>
      <vt:lpstr>Cost Reimbursable Contracts</vt:lpstr>
      <vt:lpstr>Roles, Relationships, and Responsibilities</vt:lpstr>
      <vt:lpstr>Roles, Relationships, and Responsibilities</vt:lpstr>
      <vt:lpstr>Roles, Relationships, and Responsibilities</vt:lpstr>
      <vt:lpstr>Roles, Relationships, and Responsibilities</vt:lpstr>
      <vt:lpstr>Time, Payment, and Change Provisions</vt:lpstr>
      <vt:lpstr>Time, Payment, and Change Provisions</vt:lpstr>
      <vt:lpstr>Time, Payment, and Change Provisions</vt:lpstr>
      <vt:lpstr>Time, Payment, and Change Provisions</vt:lpstr>
      <vt:lpstr>Remedies for Breach of Contract</vt:lpstr>
      <vt:lpstr>Remedies for Breach of Contract</vt:lpstr>
      <vt:lpstr>Dispute Resolution</vt:lpstr>
      <vt:lpstr>Conclusions</vt:lpstr>
      <vt:lpstr>Best Practices</vt:lpstr>
      <vt:lpstr>Best Practices</vt:lpstr>
      <vt:lpstr>Best Practices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209</cp:revision>
  <dcterms:created xsi:type="dcterms:W3CDTF">2023-04-29T09:08:23Z</dcterms:created>
  <dcterms:modified xsi:type="dcterms:W3CDTF">2026-03-24T15:13:45Z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