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6" r:id="rId1"/>
  </p:sldMasterIdLst>
  <p:notesMasterIdLst>
    <p:notesMasterId r:id="rId54"/>
  </p:notesMasterIdLst>
  <p:sldIdLst>
    <p:sldId id="481" r:id="rId2"/>
    <p:sldId id="612" r:id="rId3"/>
    <p:sldId id="518" r:id="rId4"/>
    <p:sldId id="633" r:id="rId5"/>
    <p:sldId id="634" r:id="rId6"/>
    <p:sldId id="613" r:id="rId7"/>
    <p:sldId id="614" r:id="rId8"/>
    <p:sldId id="259" r:id="rId9"/>
    <p:sldId id="261" r:id="rId10"/>
    <p:sldId id="262" r:id="rId11"/>
    <p:sldId id="263" r:id="rId12"/>
    <p:sldId id="265" r:id="rId13"/>
    <p:sldId id="266" r:id="rId14"/>
    <p:sldId id="267" r:id="rId15"/>
    <p:sldId id="270" r:id="rId16"/>
    <p:sldId id="271" r:id="rId17"/>
    <p:sldId id="615" r:id="rId18"/>
    <p:sldId id="616" r:id="rId19"/>
    <p:sldId id="323" r:id="rId20"/>
    <p:sldId id="333" r:id="rId21"/>
    <p:sldId id="529" r:id="rId22"/>
    <p:sldId id="332" r:id="rId23"/>
    <p:sldId id="339" r:id="rId24"/>
    <p:sldId id="341" r:id="rId25"/>
    <p:sldId id="344" r:id="rId26"/>
    <p:sldId id="530" r:id="rId27"/>
    <p:sldId id="346" r:id="rId28"/>
    <p:sldId id="531" r:id="rId29"/>
    <p:sldId id="352" r:id="rId30"/>
    <p:sldId id="532" r:id="rId31"/>
    <p:sldId id="353" r:id="rId32"/>
    <p:sldId id="618" r:id="rId33"/>
    <p:sldId id="619" r:id="rId34"/>
    <p:sldId id="328" r:id="rId35"/>
    <p:sldId id="627" r:id="rId36"/>
    <p:sldId id="293" r:id="rId37"/>
    <p:sldId id="628" r:id="rId38"/>
    <p:sldId id="629" r:id="rId39"/>
    <p:sldId id="630" r:id="rId40"/>
    <p:sldId id="300" r:id="rId41"/>
    <p:sldId id="631" r:id="rId42"/>
    <p:sldId id="302" r:id="rId43"/>
    <p:sldId id="276" r:id="rId44"/>
    <p:sldId id="632" r:id="rId45"/>
    <p:sldId id="592" r:id="rId46"/>
    <p:sldId id="568" r:id="rId47"/>
    <p:sldId id="545" r:id="rId48"/>
    <p:sldId id="593" r:id="rId49"/>
    <p:sldId id="594" r:id="rId50"/>
    <p:sldId id="595" r:id="rId51"/>
    <p:sldId id="596" r:id="rId52"/>
    <p:sldId id="349" r:id="rId53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226" autoAdjust="0"/>
  </p:normalViewPr>
  <p:slideViewPr>
    <p:cSldViewPr>
      <p:cViewPr varScale="1">
        <p:scale>
          <a:sx n="82" d="100"/>
          <a:sy n="82" d="100"/>
        </p:scale>
        <p:origin x="643" y="72"/>
      </p:cViewPr>
      <p:guideLst>
        <p:guide orient="horz" pos="288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024" units="cm"/>
          <inkml:channel name="Y" type="integer" max="768" units="cm"/>
        </inkml:traceFormat>
        <inkml:channelProperties>
          <inkml:channelProperty channel="X" name="resolution" value="28.36565" units="1/cm"/>
          <inkml:channelProperty channel="Y" name="resolution" value="28.33948" units="1/cm"/>
        </inkml:channelProperties>
      </inkml:inkSource>
      <inkml:timestamp xml:id="ts0" timeString="2013-10-31T11:29:32.124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4812 8682,'0'0,"0"0,25 0,-25 0,25 0,-25 0,25 0,-25 0,0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F23A8-94F4-42B0-8771-76E563DB8E84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91C8E6-C0C2-4156-B6FB-C18A526CF7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916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514600" y="857250"/>
            <a:ext cx="4114800" cy="2314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7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42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343691" y="1044627"/>
            <a:ext cx="10515600" cy="637742"/>
          </a:xfrm>
        </p:spPr>
        <p:txBody>
          <a:bodyPr>
            <a:noAutofit/>
          </a:bodyPr>
          <a:lstStyle>
            <a:lvl1pPr>
              <a:defRPr sz="36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691" y="1812563"/>
            <a:ext cx="10233800" cy="4351338"/>
          </a:xfrm>
        </p:spPr>
        <p:txBody>
          <a:bodyPr/>
          <a:lstStyle>
            <a:lvl1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CB764B6-F73E-5ABC-D347-A0B31097149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799" y="146543"/>
            <a:ext cx="2575877" cy="762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B13197-464B-31D8-49AF-49A891EA9E9E}"/>
              </a:ext>
            </a:extLst>
          </p:cNvPr>
          <p:cNvSpPr txBox="1"/>
          <p:nvPr userDrawn="1"/>
        </p:nvSpPr>
        <p:spPr>
          <a:xfrm>
            <a:off x="4492766" y="6321367"/>
            <a:ext cx="34882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www.midocean.ae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E1BA50-63AB-0A42-37F9-F7B2243615EB}"/>
              </a:ext>
            </a:extLst>
          </p:cNvPr>
          <p:cNvSpPr/>
          <p:nvPr userDrawn="1"/>
        </p:nvSpPr>
        <p:spPr>
          <a:xfrm>
            <a:off x="24660" y="146160"/>
            <a:ext cx="2451989" cy="38899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DB7CA1-3CFF-F3A9-9EDC-B0DA36F685DC}"/>
              </a:ext>
            </a:extLst>
          </p:cNvPr>
          <p:cNvSpPr txBox="1"/>
          <p:nvPr userDrawn="1"/>
        </p:nvSpPr>
        <p:spPr>
          <a:xfrm>
            <a:off x="313673" y="146544"/>
            <a:ext cx="18739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3192647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6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39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922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1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1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737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353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047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1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647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1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956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2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7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532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1602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5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60349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9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501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1" y="1885950"/>
            <a:ext cx="294686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6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7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7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0011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1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7"/>
            <a:ext cx="294005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8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5" y="4873766"/>
            <a:ext cx="293440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4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2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8" y="4873764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1932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4038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9603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8374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50115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rtl="0">
              <a:defRPr b="1"/>
            </a:lvl1pPr>
          </a:lstStyle>
          <a:p>
            <a:r>
              <a:rPr lang="en-US" dirty="0"/>
              <a:t>Click to edit Master title style</a:t>
            </a:r>
            <a:endParaRPr lang="ar-EG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814918" y="1628776"/>
            <a:ext cx="10850033" cy="4752975"/>
          </a:xfrm>
        </p:spPr>
        <p:txBody>
          <a:bodyPr/>
          <a:lstStyle>
            <a:lvl1pPr algn="l" rtl="0">
              <a:defRPr b="1"/>
            </a:lvl1pPr>
            <a:lvl2pPr algn="l" rtl="0">
              <a:defRPr/>
            </a:lvl2pPr>
            <a:lvl3pPr algn="l" rtl="0">
              <a:defRPr/>
            </a:lvl3pPr>
            <a:lvl4pPr algn="l" rtl="0">
              <a:defRPr/>
            </a:lvl4pPr>
            <a:lvl5pPr algn="l" rtl="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ar-EG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ED36CF-C1E4-C91E-3BBB-419FF46435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799" y="146543"/>
            <a:ext cx="2575877" cy="762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D036FC-0214-F701-FFA4-ECBE0D6C4B00}"/>
              </a:ext>
            </a:extLst>
          </p:cNvPr>
          <p:cNvSpPr txBox="1"/>
          <p:nvPr userDrawn="1"/>
        </p:nvSpPr>
        <p:spPr>
          <a:xfrm>
            <a:off x="4492766" y="6321367"/>
            <a:ext cx="34882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www.midocean.ae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CB96D0-00B6-5CC4-1108-A53B7D69A72E}"/>
              </a:ext>
            </a:extLst>
          </p:cNvPr>
          <p:cNvSpPr/>
          <p:nvPr userDrawn="1"/>
        </p:nvSpPr>
        <p:spPr>
          <a:xfrm>
            <a:off x="24660" y="146160"/>
            <a:ext cx="2451989" cy="38899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ea typeface="Roboto Light" panose="020000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E7BC05-DAC9-14D8-C6EA-03F6BD4BB5E4}"/>
              </a:ext>
            </a:extLst>
          </p:cNvPr>
          <p:cNvSpPr txBox="1"/>
          <p:nvPr userDrawn="1"/>
        </p:nvSpPr>
        <p:spPr>
          <a:xfrm>
            <a:off x="313673" y="146544"/>
            <a:ext cx="18739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238036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marL="12700">
              <a:lnSpc>
                <a:spcPts val="1645"/>
              </a:lnSpc>
            </a:pPr>
            <a:r>
              <a:rPr lang="en-US" spc="-5"/>
              <a:t>Chapter </a:t>
            </a:r>
            <a:r>
              <a:rPr lang="en-US"/>
              <a:t>2 — </a:t>
            </a:r>
            <a:r>
              <a:rPr lang="en-US" spc="-5"/>
              <a:t>Instructions: Language of the Computer </a:t>
            </a:r>
            <a:r>
              <a:rPr lang="en-US"/>
              <a:t>—</a:t>
            </a:r>
            <a:r>
              <a:rPr lang="en-US" spc="35"/>
              <a:t> </a:t>
            </a:r>
            <a:fld id="{81D60167-4931-47E6-BA6A-407CBD079E47}" type="slidenum">
              <a:rPr lang="en-US" smtClean="0"/>
              <a:pPr marL="12700">
                <a:lnSpc>
                  <a:spcPts val="1645"/>
                </a:lnSpc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871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  <p:sldLayoutId id="2147483706" r:id="rId19"/>
    <p:sldLayoutId id="2147483708" r:id="rId20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Times New Roman" panose="02020603050405020304" pitchFamily="18" charset="0"/>
          <a:ea typeface="+mj-ea"/>
          <a:cs typeface="Times New Roman" panose="02020603050405020304" pitchFamily="18" charset="0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4.jp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5943600" y="-152400"/>
            <a:ext cx="7162800" cy="678180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202699" y="4427403"/>
            <a:ext cx="55699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Eng. Gamal Selim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05161" y="2738822"/>
            <a:ext cx="65528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Computer Organization and Architecture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83035" y="5623541"/>
            <a:ext cx="3550766" cy="396875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10 : </a:t>
            </a:r>
            <a:r>
              <a:rPr lang="en-US" altLang="en-US" sz="2000" b="1" spc="-5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Revision</a:t>
            </a:r>
            <a:endParaRPr lang="en-US" sz="2000" b="1" spc="-5" dirty="0">
              <a:gradFill flip="none" rotWithShape="1">
                <a:gsLst>
                  <a:gs pos="28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  <a:tileRect/>
              </a:gra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3034" y="278601"/>
            <a:ext cx="3397045" cy="1182329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175986" y="191394"/>
            <a:ext cx="6720532" cy="6631220"/>
          </a:xfrm>
          <a:prstGeom prst="ellipse">
            <a:avLst/>
          </a:prstGeom>
          <a:blipFill>
            <a:blip r:embed="rId4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1" dirty="0"/>
          </a:p>
        </p:txBody>
      </p:sp>
    </p:spTree>
    <p:extLst>
      <p:ext uri="{BB962C8B-B14F-4D97-AF65-F5344CB8AC3E}">
        <p14:creationId xmlns:p14="http://schemas.microsoft.com/office/powerpoint/2010/main" val="1834417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2DE7E-F817-539C-F4DA-9A2194AE2D20}"/>
              </a:ext>
            </a:extLst>
          </p:cNvPr>
          <p:cNvSpPr txBox="1"/>
          <p:nvPr/>
        </p:nvSpPr>
        <p:spPr>
          <a:xfrm>
            <a:off x="2381444" y="2967335"/>
            <a:ext cx="742911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b="1" spc="-5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Computer Abstractions and Technology</a:t>
            </a:r>
          </a:p>
        </p:txBody>
      </p:sp>
    </p:spTree>
    <p:extLst>
      <p:ext uri="{BB962C8B-B14F-4D97-AF65-F5344CB8AC3E}">
        <p14:creationId xmlns:p14="http://schemas.microsoft.com/office/powerpoint/2010/main" val="50828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2B8DCB-9721-404B-E740-7613ECB6A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791" y="937956"/>
            <a:ext cx="10515600" cy="637742"/>
          </a:xfrm>
        </p:spPr>
        <p:txBody>
          <a:bodyPr/>
          <a:lstStyle/>
          <a:p>
            <a:r>
              <a:rPr lang="en-US" altLang="en-US" sz="3600" b="1" dirty="0">
                <a:solidFill>
                  <a:schemeClr val="tx1"/>
                </a:solidFill>
              </a:rPr>
              <a:t>Classes of Computers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312EFE-610C-BB8C-A67E-1A5CF4B12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814987"/>
            <a:ext cx="10233800" cy="4351338"/>
          </a:xfrm>
        </p:spPr>
        <p:txBody>
          <a:bodyPr/>
          <a:lstStyle/>
          <a:p>
            <a:pPr marL="457200" indent="-457200" defTabSz="333756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8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Personal computers</a:t>
            </a:r>
          </a:p>
          <a:p>
            <a:pPr marL="790956" lvl="1" indent="-457200" defTabSz="333756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8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General purpose, variety of software</a:t>
            </a:r>
          </a:p>
          <a:p>
            <a:pPr marL="790956" lvl="1" indent="-457200" defTabSz="333756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8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Subject to cost/performance tradeoff</a:t>
            </a:r>
          </a:p>
          <a:p>
            <a:pPr marL="790956" lvl="1" indent="-457200" defTabSz="333756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800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457200" indent="-457200" defTabSz="333756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8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Server computers</a:t>
            </a:r>
          </a:p>
          <a:p>
            <a:pPr marL="790956" lvl="1" indent="-457200" defTabSz="333756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8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Network based</a:t>
            </a:r>
          </a:p>
          <a:p>
            <a:pPr marL="790956" lvl="1" indent="-457200" defTabSz="333756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8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High capacity, performance, reliability</a:t>
            </a:r>
          </a:p>
          <a:p>
            <a:pPr marL="790956" lvl="1" indent="-457200" defTabSz="333756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8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Range from small servers to building sized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720BF70-1C08-DC0B-49AE-4C7FB66DC811}"/>
              </a:ext>
            </a:extLst>
          </p:cNvPr>
          <p:cNvSpPr/>
          <p:nvPr/>
        </p:nvSpPr>
        <p:spPr>
          <a:xfrm>
            <a:off x="876300" y="1628456"/>
            <a:ext cx="10439400" cy="4724399"/>
          </a:xfrm>
          <a:prstGeom prst="roundRect">
            <a:avLst>
              <a:gd name="adj" fmla="val 6140"/>
            </a:avLst>
          </a:prstGeom>
          <a:noFill/>
          <a:ln w="38100">
            <a:solidFill>
              <a:schemeClr val="tx1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endParaRPr lang="en-AU" alt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6413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2B8DCB-9721-404B-E740-7613ECB6A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791" y="937956"/>
            <a:ext cx="10515600" cy="637742"/>
          </a:xfrm>
        </p:spPr>
        <p:txBody>
          <a:bodyPr/>
          <a:lstStyle/>
          <a:p>
            <a:r>
              <a:rPr lang="en-US" altLang="en-US" sz="3600" b="1" dirty="0">
                <a:solidFill>
                  <a:schemeClr val="tx1"/>
                </a:solidFill>
              </a:rPr>
              <a:t>Classes of Computers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312EFE-610C-BB8C-A67E-1A5CF4B12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814987"/>
            <a:ext cx="10233800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Supercomputers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High-end scientific and engineering calculations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Highest capability but represent a small fraction of the overall computer market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Embedded computers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Hidden as components of systems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Stringent power/performance/cost constraints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720BF70-1C08-DC0B-49AE-4C7FB66DC811}"/>
              </a:ext>
            </a:extLst>
          </p:cNvPr>
          <p:cNvSpPr/>
          <p:nvPr/>
        </p:nvSpPr>
        <p:spPr>
          <a:xfrm>
            <a:off x="876300" y="1628456"/>
            <a:ext cx="10439400" cy="4724399"/>
          </a:xfrm>
          <a:prstGeom prst="roundRect">
            <a:avLst>
              <a:gd name="adj" fmla="val 6140"/>
            </a:avLst>
          </a:prstGeom>
          <a:noFill/>
          <a:ln w="38100">
            <a:solidFill>
              <a:schemeClr val="tx1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endParaRPr lang="en-AU" alt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52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2B8DCB-9721-404B-E740-7613ECB6A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791" y="937956"/>
            <a:ext cx="10515600" cy="637742"/>
          </a:xfrm>
        </p:spPr>
        <p:txBody>
          <a:bodyPr/>
          <a:lstStyle/>
          <a:p>
            <a:r>
              <a:rPr lang="en-US" altLang="en-US" sz="3600" b="1" dirty="0">
                <a:solidFill>
                  <a:schemeClr val="tx1"/>
                </a:solidFill>
              </a:rPr>
              <a:t>Classes of Computers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312EFE-610C-BB8C-A67E-1A5CF4B12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814987"/>
            <a:ext cx="10233800" cy="435133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b="1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Mobile Device (PMD)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800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Battery operated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800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Connects to the Internet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800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Hundreds of dollars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800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 phones, tablets, electronic glasses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b="1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Cloud computing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800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Warehouse Scale Computers (WSC)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800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Software as a Service (SaaS)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800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Portion of software run on a PMD and a portion run in the Cloud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800" kern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Amazon and Google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720BF70-1C08-DC0B-49AE-4C7FB66DC811}"/>
              </a:ext>
            </a:extLst>
          </p:cNvPr>
          <p:cNvSpPr/>
          <p:nvPr/>
        </p:nvSpPr>
        <p:spPr>
          <a:xfrm>
            <a:off x="876300" y="1628456"/>
            <a:ext cx="10439400" cy="4724399"/>
          </a:xfrm>
          <a:prstGeom prst="roundRect">
            <a:avLst>
              <a:gd name="adj" fmla="val 6140"/>
            </a:avLst>
          </a:prstGeom>
          <a:noFill/>
          <a:ln w="38100">
            <a:solidFill>
              <a:schemeClr val="tx1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endParaRPr lang="en-AU" altLang="en-US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584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2DE7E-F817-539C-F4DA-9A2194AE2D20}"/>
              </a:ext>
            </a:extLst>
          </p:cNvPr>
          <p:cNvSpPr txBox="1"/>
          <p:nvPr/>
        </p:nvSpPr>
        <p:spPr>
          <a:xfrm>
            <a:off x="2286000" y="2628037"/>
            <a:ext cx="742911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Instructions: Language of the Computer</a:t>
            </a:r>
            <a:endParaRPr lang="en-US" sz="5400" b="1" spc="-5" dirty="0">
              <a:gradFill flip="none" rotWithShape="1">
                <a:gsLst>
                  <a:gs pos="28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  <a:tileRect/>
              </a:gra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893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800" y="788067"/>
            <a:ext cx="7848600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Instruction</a:t>
            </a:r>
            <a:r>
              <a:rPr spc="-71" dirty="0"/>
              <a:t> </a:t>
            </a:r>
            <a:r>
              <a:rPr dirty="0"/>
              <a:t>Set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8644" y="1896529"/>
            <a:ext cx="11034712" cy="3064942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4964" marR="434329" indent="-342900">
              <a:lnSpc>
                <a:spcPts val="3400"/>
              </a:lnSpc>
              <a:spcBef>
                <a:spcPts val="580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lang="en-US" sz="20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collection of instructions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a  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computer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4964" marR="230498" indent="-342900">
              <a:lnSpc>
                <a:spcPts val="3429"/>
              </a:lnSpc>
              <a:spcBef>
                <a:spcPts val="840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lang="en-US" sz="20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computers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 instruction sets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spcBef>
                <a:spcPts val="229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lang="en-US" sz="1600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many 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aspects in common</a:t>
            </a:r>
          </a:p>
          <a:p>
            <a:pPr marL="354964" marR="457189" indent="-342900">
              <a:lnSpc>
                <a:spcPts val="3529"/>
              </a:lnSpc>
              <a:spcBef>
                <a:spcPts val="77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lang="en-US" sz="20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computers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had 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very</a:t>
            </a:r>
            <a:r>
              <a:rPr lang="en-US" sz="32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simple  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 sets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spcBef>
                <a:spcPts val="204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lang="en-US" sz="1600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Simplified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4964" marR="5080" indent="-342900">
              <a:lnSpc>
                <a:spcPts val="3429"/>
              </a:lnSpc>
              <a:spcBef>
                <a:spcPts val="85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lang="en-US" sz="20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Many modern 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computers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</a:t>
            </a:r>
            <a:r>
              <a:rPr lang="en-US" sz="3200" spc="-7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 simple 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 sets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609600" y="1676400"/>
            <a:ext cx="11277600" cy="4090736"/>
          </a:xfrm>
          <a:prstGeom prst="rect">
            <a:avLst/>
          </a:prstGeom>
        </p:spPr>
        <p:txBody>
          <a:bodyPr vert="horz" wrap="square" lIns="0" tIns="13971" rIns="0" bIns="0" rtlCol="0">
            <a:spAutoFit/>
          </a:bodyPr>
          <a:lstStyle/>
          <a:p>
            <a:pPr marL="355600" marR="5080" indent="-342900">
              <a:lnSpc>
                <a:spcPct val="99700"/>
              </a:lnSpc>
              <a:spcBef>
                <a:spcPts val="111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2000" spc="-6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Anything </a:t>
            </a:r>
            <a:r>
              <a:rPr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programmers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 </a:t>
            </a:r>
            <a:r>
              <a:rPr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 </a:t>
            </a:r>
            <a:r>
              <a:rPr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</a:t>
            </a:r>
            <a:r>
              <a:rPr sz="3200" spc="-5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 binary machine language program work  </a:t>
            </a:r>
            <a:r>
              <a:rPr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correctly,</a:t>
            </a:r>
            <a:r>
              <a:rPr sz="3200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including:</a:t>
            </a:r>
          </a:p>
          <a:p>
            <a:pPr marL="755638" indent="-285750">
              <a:spcBef>
                <a:spcPts val="51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4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Registers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spcBef>
                <a:spcPts val="62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4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programmable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storage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marR="925172" indent="-285750">
              <a:lnSpc>
                <a:spcPct val="101499"/>
              </a:lnSpc>
              <a:spcBef>
                <a:spcPts val="47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4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types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structures: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encoding and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representations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spcBef>
                <a:spcPts val="59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4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</a:p>
          <a:p>
            <a:pPr marL="755638" indent="-285750">
              <a:spcBef>
                <a:spcPts val="52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4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 formats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marR="637524" indent="-285750">
              <a:lnSpc>
                <a:spcPts val="2820"/>
              </a:lnSpc>
              <a:spcBef>
                <a:spcPts val="76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4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Modes of addressing: accessing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items</a:t>
            </a:r>
            <a:r>
              <a:rPr sz="240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spcBef>
                <a:spcPts val="51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4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Exceptional conditions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BE6AF28-9777-ADFD-33DC-C5E2F47D91E6}"/>
              </a:ext>
            </a:extLst>
          </p:cNvPr>
          <p:cNvSpPr/>
          <p:nvPr/>
        </p:nvSpPr>
        <p:spPr>
          <a:xfrm>
            <a:off x="304800" y="1524000"/>
            <a:ext cx="11734800" cy="441614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bject 2">
            <a:extLst>
              <a:ext uri="{FF2B5EF4-FFF2-40B4-BE49-F238E27FC236}">
                <a16:creationId xmlns:a16="http://schemas.microsoft.com/office/drawing/2014/main" id="{27166DDB-59D2-3A21-F98E-7D31E6A8CC5B}"/>
              </a:ext>
            </a:extLst>
          </p:cNvPr>
          <p:cNvSpPr txBox="1">
            <a:spLocks/>
          </p:cNvSpPr>
          <p:nvPr/>
        </p:nvSpPr>
        <p:spPr>
          <a:xfrm>
            <a:off x="304800" y="788067"/>
            <a:ext cx="7848600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pc="-5" dirty="0"/>
              <a:t>Instruction </a:t>
            </a:r>
            <a:r>
              <a:rPr lang="en-US" dirty="0"/>
              <a:t>Set</a:t>
            </a:r>
            <a:r>
              <a:rPr lang="en-US" spc="-31" dirty="0"/>
              <a:t> </a:t>
            </a:r>
            <a:r>
              <a:rPr lang="en-US" spc="-5" dirty="0"/>
              <a:t>Architecture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708195"/>
            <a:ext cx="7731759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31087" algn="l"/>
              </a:tabLst>
            </a:pPr>
            <a:r>
              <a:rPr spc="-5" dirty="0"/>
              <a:t>Arithmetic</a:t>
            </a:r>
            <a:r>
              <a:rPr lang="en-US" spc="-5" dirty="0"/>
              <a:t> </a:t>
            </a:r>
            <a:r>
              <a:rPr spc="-5" dirty="0"/>
              <a:t>Operations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5801" y="1275017"/>
            <a:ext cx="11049000" cy="3890809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285750" marR="2077033" indent="-285750">
              <a:spcBef>
                <a:spcPts val="700"/>
              </a:spcBef>
              <a:buFont typeface="Arial" panose="020B0604020202020204" pitchFamily="34" charset="0"/>
              <a:buChar char="•"/>
            </a:pPr>
            <a:r>
              <a:rPr lang="en-US" sz="1651" spc="-6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and 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subtract, three</a:t>
            </a:r>
            <a:r>
              <a:rPr sz="2800" spc="-5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operands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2024329" indent="-285750">
              <a:spcBef>
                <a:spcPts val="515"/>
              </a:spcBef>
              <a:buFont typeface="Arial" panose="020B0604020202020204" pitchFamily="34" charset="0"/>
              <a:buChar char="•"/>
            </a:pPr>
            <a:r>
              <a:rPr sz="13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sources and one</a:t>
            </a:r>
            <a:r>
              <a:rPr sz="24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destination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591">
              <a:spcBef>
                <a:spcPts val="715"/>
              </a:spcBef>
              <a:tabLst>
                <a:tab pos="3141901" algn="l"/>
              </a:tabLst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a,</a:t>
            </a:r>
            <a:r>
              <a:rPr sz="28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b, c	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# a gets b +</a:t>
            </a:r>
            <a:r>
              <a:rPr sz="28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</a:p>
          <a:p>
            <a:pPr marL="298450" indent="-285750">
              <a:spcBef>
                <a:spcPts val="640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651" spc="-6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Operation, operator,</a:t>
            </a:r>
            <a:r>
              <a:rPr sz="2800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operand</a:t>
            </a:r>
          </a:p>
          <a:p>
            <a:pPr marL="298450" indent="-285750">
              <a:spcBef>
                <a:spcPts val="640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651" spc="-6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operations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form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spcBef>
                <a:spcPts val="740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651" spc="-6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Principle 1: </a:t>
            </a:r>
            <a:r>
              <a:rPr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Simplicity favors</a:t>
            </a:r>
            <a:r>
              <a:rPr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regularity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spcBef>
                <a:spcPts val="54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3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Regularity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makes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simpler</a:t>
            </a:r>
          </a:p>
          <a:p>
            <a:pPr marL="755638" indent="-285750">
              <a:spcBef>
                <a:spcPts val="62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3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Simplicity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enables higher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lower</a:t>
            </a:r>
            <a:r>
              <a:rPr sz="24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6367F15-3DD0-67CD-4250-1722CD9484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2315" y="5203936"/>
            <a:ext cx="7421011" cy="1057423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8F7ABC9-F4FE-E337-9164-9C884F6D7241}"/>
              </a:ext>
            </a:extLst>
          </p:cNvPr>
          <p:cNvSpPr/>
          <p:nvPr/>
        </p:nvSpPr>
        <p:spPr>
          <a:xfrm>
            <a:off x="304800" y="1313127"/>
            <a:ext cx="11734800" cy="5011473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7862" y="762000"/>
            <a:ext cx="5242560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31087" algn="l"/>
              </a:tabLst>
            </a:pPr>
            <a:r>
              <a:rPr dirty="0"/>
              <a:t>Ar</a:t>
            </a:r>
            <a:r>
              <a:rPr spc="-5" dirty="0"/>
              <a:t>i</a:t>
            </a:r>
            <a:r>
              <a:rPr dirty="0"/>
              <a:t>t</a:t>
            </a:r>
            <a:r>
              <a:rPr spc="-5" dirty="0"/>
              <a:t>h</a:t>
            </a:r>
            <a:r>
              <a:rPr dirty="0"/>
              <a:t>met</a:t>
            </a:r>
            <a:r>
              <a:rPr spc="-5" dirty="0"/>
              <a:t>i</a:t>
            </a:r>
            <a:r>
              <a:rPr dirty="0"/>
              <a:t>c</a:t>
            </a:r>
            <a:r>
              <a:rPr lang="en-US" dirty="0"/>
              <a:t> </a:t>
            </a:r>
            <a:r>
              <a:rPr dirty="0"/>
              <a:t>Exam</a:t>
            </a:r>
            <a:r>
              <a:rPr spc="-5" dirty="0"/>
              <a:t>pl</a:t>
            </a:r>
            <a:r>
              <a:rPr dirty="0"/>
              <a:t>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200" y="1447800"/>
            <a:ext cx="10668000" cy="4038926"/>
          </a:xfrm>
          <a:prstGeom prst="rect">
            <a:avLst/>
          </a:prstGeom>
        </p:spPr>
        <p:txBody>
          <a:bodyPr vert="horz" wrap="square" lIns="0" tIns="250825" rIns="0" bIns="0" rtlCol="0">
            <a:spAutoFit/>
          </a:bodyPr>
          <a:lstStyle/>
          <a:p>
            <a:pPr marL="355600" indent="-342900">
              <a:spcBef>
                <a:spcPts val="197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900" b="1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32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code:</a:t>
            </a:r>
            <a:endParaRPr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12791" indent="-457200" algn="just">
              <a:spcBef>
                <a:spcPts val="1640"/>
              </a:spcBef>
              <a:buFont typeface="Arial" panose="020B0604020202020204" pitchFamily="34" charset="0"/>
              <a:buChar char="•"/>
            </a:pP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 = (g + h) - 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sz="28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j);</a:t>
            </a:r>
          </a:p>
          <a:p>
            <a:pPr marL="355600" indent="-342900">
              <a:spcBef>
                <a:spcPts val="172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900" b="1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Compiled </a:t>
            </a:r>
            <a:r>
              <a:rPr sz="32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MIPS</a:t>
            </a:r>
            <a:r>
              <a:rPr sz="3200" b="1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code: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12791" marR="5080" indent="-457200" algn="just">
              <a:spcBef>
                <a:spcPts val="1675"/>
              </a:spcBef>
              <a:buFont typeface="Arial" panose="020B0604020202020204" pitchFamily="34" charset="0"/>
              <a:buChar char="•"/>
            </a:pP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</a:t>
            </a:r>
            <a:r>
              <a:rPr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g, h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# temp t0 = g +</a:t>
            </a:r>
            <a:r>
              <a:rPr sz="28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 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12791" marR="5080" indent="-457200" algn="just">
              <a:spcBef>
                <a:spcPts val="1675"/>
              </a:spcBef>
              <a:buFont typeface="Arial" panose="020B0604020202020204" pitchFamily="34" charset="0"/>
              <a:buChar char="•"/>
            </a:pP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</a:t>
            </a:r>
            <a:r>
              <a:rPr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t1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i, j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# temp t1 = i +</a:t>
            </a:r>
            <a:r>
              <a:rPr sz="2800" spc="-7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 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12791" marR="5080" indent="-457200" algn="just">
              <a:spcBef>
                <a:spcPts val="1675"/>
              </a:spcBef>
              <a:buFont typeface="Arial" panose="020B0604020202020204" pitchFamily="34" charset="0"/>
              <a:buChar char="•"/>
            </a:pP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 f, t0, t1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# f = t0 -</a:t>
            </a:r>
            <a:r>
              <a:rPr sz="280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t1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C13D833-6E22-D395-274F-C56BB5D94225}"/>
              </a:ext>
            </a:extLst>
          </p:cNvPr>
          <p:cNvSpPr/>
          <p:nvPr/>
        </p:nvSpPr>
        <p:spPr>
          <a:xfrm>
            <a:off x="304800" y="1524000"/>
            <a:ext cx="11582400" cy="45720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800" y="914400"/>
            <a:ext cx="5025391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3415" algn="l"/>
              </a:tabLst>
            </a:pPr>
            <a:r>
              <a:rPr spc="-5" dirty="0"/>
              <a:t>Register</a:t>
            </a:r>
            <a:r>
              <a:rPr lang="en-US" spc="-5" dirty="0"/>
              <a:t> </a:t>
            </a:r>
            <a:r>
              <a:rPr spc="-5" dirty="0"/>
              <a:t>Operands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xfrm>
            <a:off x="685800" y="2438400"/>
            <a:ext cx="10233800" cy="2350387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672456" marR="94612" indent="-342900">
              <a:lnSpc>
                <a:spcPts val="3400"/>
              </a:lnSpc>
              <a:spcBef>
                <a:spcPts val="580"/>
              </a:spcBef>
              <a:tabLst>
                <a:tab pos="672449" algn="l"/>
              </a:tabLst>
            </a:pPr>
            <a:r>
              <a:rPr sz="1900" spc="-705" dirty="0">
                <a:solidFill>
                  <a:srgbClr val="0039A6"/>
                </a:solidFill>
                <a:latin typeface="Times New Roman"/>
                <a:cs typeface="Times New Roman"/>
              </a:rPr>
              <a:t>	</a:t>
            </a:r>
            <a:r>
              <a:rPr spc="-5" dirty="0"/>
              <a:t>Arithmetic instructions </a:t>
            </a:r>
            <a:r>
              <a:rPr dirty="0"/>
              <a:t>use operands </a:t>
            </a:r>
            <a:r>
              <a:rPr spc="-5" dirty="0"/>
              <a:t>from  </a:t>
            </a:r>
            <a:r>
              <a:rPr spc="-5" dirty="0">
                <a:solidFill>
                  <a:srgbClr val="FF0000"/>
                </a:solidFill>
              </a:rPr>
              <a:t>registers</a:t>
            </a:r>
            <a:endParaRPr dirty="0">
              <a:latin typeface="Times New Roman"/>
              <a:cs typeface="Times New Roman"/>
            </a:endParaRPr>
          </a:p>
          <a:p>
            <a:pPr marL="672456" marR="5080" indent="-342900">
              <a:lnSpc>
                <a:spcPts val="3429"/>
              </a:lnSpc>
              <a:spcBef>
                <a:spcPts val="840"/>
              </a:spcBef>
              <a:tabLst>
                <a:tab pos="672449" algn="l"/>
              </a:tabLst>
            </a:pPr>
            <a:r>
              <a:rPr sz="1900" spc="-705" dirty="0">
                <a:solidFill>
                  <a:srgbClr val="0039A6"/>
                </a:solidFill>
                <a:latin typeface="Times New Roman"/>
                <a:cs typeface="Times New Roman"/>
              </a:rPr>
              <a:t>	</a:t>
            </a:r>
            <a:r>
              <a:rPr spc="-5" dirty="0"/>
              <a:t>The </a:t>
            </a:r>
            <a:r>
              <a:rPr dirty="0"/>
              <a:t>size of a </a:t>
            </a:r>
            <a:r>
              <a:rPr spc="-5" dirty="0"/>
              <a:t>register </a:t>
            </a:r>
            <a:r>
              <a:rPr dirty="0"/>
              <a:t>in </a:t>
            </a:r>
            <a:r>
              <a:rPr spc="-5" dirty="0"/>
              <a:t>MIPS architecture  </a:t>
            </a:r>
            <a:r>
              <a:rPr dirty="0"/>
              <a:t>is 32 </a:t>
            </a:r>
            <a:r>
              <a:rPr spc="-5" dirty="0"/>
              <a:t>bits, </a:t>
            </a:r>
            <a:r>
              <a:rPr dirty="0"/>
              <a:t>which is a</a:t>
            </a:r>
            <a:r>
              <a:rPr spc="-35" dirty="0"/>
              <a:t> </a:t>
            </a:r>
            <a:r>
              <a:rPr dirty="0">
                <a:solidFill>
                  <a:srgbClr val="FF0000"/>
                </a:solidFill>
              </a:rPr>
              <a:t>word</a:t>
            </a:r>
            <a:endParaRPr dirty="0">
              <a:latin typeface="Times New Roman"/>
              <a:cs typeface="Times New Roman"/>
            </a:endParaRPr>
          </a:p>
          <a:p>
            <a:pPr marL="672456" marR="71753" indent="-342900">
              <a:lnSpc>
                <a:spcPct val="90300"/>
              </a:lnSpc>
              <a:spcBef>
                <a:spcPts val="660"/>
              </a:spcBef>
              <a:tabLst>
                <a:tab pos="672449" algn="l"/>
              </a:tabLst>
            </a:pPr>
            <a:r>
              <a:rPr sz="1900" spc="-705" dirty="0">
                <a:solidFill>
                  <a:srgbClr val="0039A6"/>
                </a:solidFill>
                <a:latin typeface="Times New Roman"/>
                <a:cs typeface="Times New Roman"/>
              </a:rPr>
              <a:t>	</a:t>
            </a:r>
            <a:r>
              <a:rPr spc="-5" dirty="0"/>
              <a:t>The </a:t>
            </a:r>
            <a:r>
              <a:rPr dirty="0">
                <a:solidFill>
                  <a:srgbClr val="FF0000"/>
                </a:solidFill>
              </a:rPr>
              <a:t>word </a:t>
            </a:r>
            <a:r>
              <a:rPr dirty="0"/>
              <a:t>is </a:t>
            </a:r>
            <a:r>
              <a:rPr spc="-5" dirty="0"/>
              <a:t>the natural </a:t>
            </a:r>
            <a:r>
              <a:rPr dirty="0">
                <a:solidFill>
                  <a:srgbClr val="FF0000"/>
                </a:solidFill>
              </a:rPr>
              <a:t>unit of access </a:t>
            </a:r>
            <a:r>
              <a:rPr spc="-5" dirty="0"/>
              <a:t>in </a:t>
            </a:r>
            <a:r>
              <a:rPr dirty="0"/>
              <a:t>a  </a:t>
            </a:r>
            <a:r>
              <a:rPr spc="-5" dirty="0"/>
              <a:t>computer, </a:t>
            </a:r>
            <a:r>
              <a:rPr dirty="0"/>
              <a:t>usually a group of 32 </a:t>
            </a:r>
            <a:r>
              <a:rPr spc="-5" dirty="0"/>
              <a:t>bits;  </a:t>
            </a:r>
            <a:r>
              <a:rPr dirty="0">
                <a:solidFill>
                  <a:srgbClr val="FF0000"/>
                </a:solidFill>
              </a:rPr>
              <a:t>corresponds </a:t>
            </a:r>
            <a:r>
              <a:rPr spc="-5" dirty="0">
                <a:solidFill>
                  <a:srgbClr val="FF0000"/>
                </a:solidFill>
              </a:rPr>
              <a:t>to the </a:t>
            </a:r>
            <a:r>
              <a:rPr dirty="0">
                <a:solidFill>
                  <a:srgbClr val="FF0000"/>
                </a:solidFill>
              </a:rPr>
              <a:t>size of a</a:t>
            </a:r>
            <a:r>
              <a:rPr spc="-25" dirty="0">
                <a:solidFill>
                  <a:srgbClr val="FF0000"/>
                </a:solidFill>
              </a:rPr>
              <a:t> </a:t>
            </a:r>
            <a:r>
              <a:rPr spc="-5" dirty="0">
                <a:solidFill>
                  <a:srgbClr val="FF0000"/>
                </a:solidFill>
              </a:rPr>
              <a:t>register</a:t>
            </a:r>
            <a:endParaRPr dirty="0">
              <a:latin typeface="Times New Roman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6F29B2B-B152-90A2-64AF-484A2540D5B8}"/>
              </a:ext>
            </a:extLst>
          </p:cNvPr>
          <p:cNvSpPr/>
          <p:nvPr/>
        </p:nvSpPr>
        <p:spPr>
          <a:xfrm>
            <a:off x="304800" y="2090822"/>
            <a:ext cx="11582400" cy="34290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9158" y="657809"/>
            <a:ext cx="5025391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3415" algn="l"/>
              </a:tabLst>
            </a:pPr>
            <a:r>
              <a:rPr spc="-5" dirty="0"/>
              <a:t>Register</a:t>
            </a:r>
            <a:r>
              <a:rPr lang="en-US" spc="-5" dirty="0"/>
              <a:t> </a:t>
            </a:r>
            <a:r>
              <a:rPr spc="-5" dirty="0"/>
              <a:t>Operands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1227089"/>
            <a:ext cx="10363200" cy="4869281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355600" indent="-342900">
              <a:spcBef>
                <a:spcPts val="409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lang="en-US" sz="19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MIPS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a 32 × 32-bit </a:t>
            </a:r>
            <a:r>
              <a:rPr lang="en-US" sz="32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register</a:t>
            </a:r>
            <a:r>
              <a:rPr lang="en-US" sz="3200" spc="-4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file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spcBef>
                <a:spcPts val="271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lang="en-US"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frequently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accessed</a:t>
            </a:r>
            <a:r>
              <a:rPr lang="en-US" sz="2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7892" indent="-171450">
              <a:spcBef>
                <a:spcPts val="285"/>
              </a:spcBef>
              <a:buFont typeface="Arial" panose="020B0604020202020204" pitchFamily="34" charset="0"/>
              <a:buChar char="•"/>
            </a:pPr>
            <a:r>
              <a:rPr lang="en-US" sz="1200" spc="595" dirty="0">
                <a:solidFill>
                  <a:srgbClr val="ECEAA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Cache of</a:t>
            </a:r>
            <a:r>
              <a:rPr lang="en-US" sz="2400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cache?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3172381" indent="-285750">
              <a:spcBef>
                <a:spcPts val="375"/>
              </a:spcBef>
              <a:buFont typeface="Arial" panose="020B0604020202020204" pitchFamily="34" charset="0"/>
              <a:buChar char="•"/>
              <a:tabLst>
                <a:tab pos="285108" algn="l"/>
              </a:tabLst>
            </a:pPr>
            <a:r>
              <a:rPr lang="en-US"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Numbered 0 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280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</a:p>
          <a:p>
            <a:pPr marL="342900" marR="3166666" indent="-342900">
              <a:spcBef>
                <a:spcPts val="395"/>
              </a:spcBef>
              <a:buFont typeface="Arial" panose="020B0604020202020204" pitchFamily="34" charset="0"/>
              <a:buChar char="•"/>
              <a:tabLst>
                <a:tab pos="342257" algn="l"/>
              </a:tabLst>
            </a:pPr>
            <a:r>
              <a:rPr lang="en-US" sz="19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Assembler</a:t>
            </a:r>
            <a:r>
              <a:rPr lang="en-US" sz="320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names</a:t>
            </a:r>
          </a:p>
          <a:p>
            <a:pPr marL="755638" indent="-285750">
              <a:spcBef>
                <a:spcPts val="30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lang="en-US"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$t0, $t1,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…, 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$t9 for </a:t>
            </a:r>
            <a:r>
              <a:rPr lang="en-US"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temporary</a:t>
            </a:r>
            <a:r>
              <a:rPr lang="en-US" sz="2800" spc="-1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values</a:t>
            </a:r>
          </a:p>
          <a:p>
            <a:pPr marL="755638" indent="-285750">
              <a:spcBef>
                <a:spcPts val="34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lang="en-US"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$s0, $s1, …, $s7 </a:t>
            </a:r>
            <a:r>
              <a:rPr lang="en-US"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saved</a:t>
            </a:r>
            <a:r>
              <a:rPr lang="en-US" sz="2800" spc="-11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variables</a:t>
            </a:r>
          </a:p>
          <a:p>
            <a:pPr marL="755638" indent="-285750">
              <a:spcBef>
                <a:spcPts val="34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lang="en-US"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$zero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5080" indent="-342900">
              <a:spcBef>
                <a:spcPts val="395"/>
              </a:spcBef>
              <a:buFont typeface="Arial" panose="020B0604020202020204" pitchFamily="34" charset="0"/>
              <a:buChar char="•"/>
              <a:tabLst>
                <a:tab pos="342257" algn="l"/>
              </a:tabLst>
            </a:pPr>
            <a:r>
              <a:rPr lang="en-US" sz="19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32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Principle 2: 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Smaller is</a:t>
            </a:r>
            <a:r>
              <a:rPr lang="en-US" sz="3200" spc="-9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faster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Cf. 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memory: millions of</a:t>
            </a:r>
            <a:r>
              <a:rPr lang="en-US" sz="2800" spc="-6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E00F986-C0B0-4508-53C9-A4B5FFAD9FA0}"/>
              </a:ext>
            </a:extLst>
          </p:cNvPr>
          <p:cNvSpPr/>
          <p:nvPr/>
        </p:nvSpPr>
        <p:spPr>
          <a:xfrm>
            <a:off x="304800" y="1295400"/>
            <a:ext cx="11582400" cy="486928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2213" y="819030"/>
            <a:ext cx="7168515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3415" algn="l"/>
              </a:tabLst>
            </a:pPr>
            <a:r>
              <a:rPr spc="-5" dirty="0"/>
              <a:t>Register</a:t>
            </a:r>
            <a:r>
              <a:rPr lang="en-US" spc="-5" dirty="0"/>
              <a:t> </a:t>
            </a:r>
            <a:r>
              <a:rPr spc="-5" dirty="0"/>
              <a:t>Operand</a:t>
            </a:r>
            <a:r>
              <a:rPr spc="-55" dirty="0"/>
              <a:t> </a:t>
            </a:r>
            <a:r>
              <a:rPr spc="-5" dirty="0"/>
              <a:t>Example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1752630"/>
            <a:ext cx="6761799" cy="2208296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355600" indent="-342900">
              <a:spcBef>
                <a:spcPts val="819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9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code:</a:t>
            </a:r>
          </a:p>
          <a:p>
            <a:pPr marL="812791" indent="-457200">
              <a:spcBef>
                <a:spcPts val="635"/>
              </a:spcBef>
              <a:buFont typeface="Arial" panose="020B0604020202020204" pitchFamily="34" charset="0"/>
              <a:buChar char="•"/>
            </a:pP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 = (g + h) - (i +</a:t>
            </a:r>
            <a:r>
              <a:rPr sz="280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j);</a:t>
            </a:r>
          </a:p>
          <a:p>
            <a:pPr marL="755638" indent="-285750">
              <a:spcBef>
                <a:spcPts val="64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f,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…, j in $s0, …,</a:t>
            </a:r>
            <a:r>
              <a:rPr sz="2800" spc="-5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$s4</a:t>
            </a:r>
          </a:p>
          <a:p>
            <a:pPr marL="355600" indent="-342900">
              <a:spcBef>
                <a:spcPts val="83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900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Compiled </a:t>
            </a:r>
            <a:r>
              <a:rPr sz="3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MIPS</a:t>
            </a:r>
            <a:r>
              <a:rPr sz="32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code:</a:t>
            </a: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2687007" y="4117255"/>
          <a:ext cx="3708399" cy="13388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2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1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18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8231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29345">
                <a:tc>
                  <a:txBody>
                    <a:bodyPr/>
                    <a:lstStyle/>
                    <a:p>
                      <a:pPr marL="31750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add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$t0,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$s1,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$s2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4745">
                <a:tc>
                  <a:txBody>
                    <a:bodyPr/>
                    <a:lstStyle/>
                    <a:p>
                      <a:pPr marL="31750">
                        <a:lnSpc>
                          <a:spcPts val="3035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add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035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$t1,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035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$s3,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3035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$s4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4745">
                <a:tc>
                  <a:txBody>
                    <a:bodyPr/>
                    <a:lstStyle/>
                    <a:p>
                      <a:pPr marL="31750">
                        <a:lnSpc>
                          <a:spcPts val="300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sub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$s0,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00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$t0,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3000"/>
                        </a:lnSpc>
                      </a:pPr>
                      <a:r>
                        <a:rPr sz="2800" spc="-5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$t1</a:t>
                      </a:r>
                      <a:endParaRPr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934F0F2-7AA0-D8B6-B6D3-C1309C590F3D}"/>
              </a:ext>
            </a:extLst>
          </p:cNvPr>
          <p:cNvSpPr/>
          <p:nvPr/>
        </p:nvSpPr>
        <p:spPr>
          <a:xfrm>
            <a:off x="381000" y="1752630"/>
            <a:ext cx="11582400" cy="396237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699401"/>
            <a:ext cx="4932045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10073" algn="l"/>
              </a:tabLst>
            </a:pPr>
            <a:r>
              <a:rPr spc="-5" dirty="0"/>
              <a:t>Memory</a:t>
            </a:r>
            <a:r>
              <a:rPr lang="en-US" spc="-5" dirty="0"/>
              <a:t> </a:t>
            </a:r>
            <a:r>
              <a:rPr spc="-5" dirty="0"/>
              <a:t>Operands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0100" y="1600200"/>
            <a:ext cx="10591799" cy="4302973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454014" marR="763252" indent="-441948">
              <a:lnSpc>
                <a:spcPct val="77400"/>
              </a:lnSpc>
              <a:spcBef>
                <a:spcPts val="860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651" spc="-6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transfer instruction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before arithmetic  operations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</a:t>
            </a:r>
            <a:r>
              <a:rPr sz="2800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done</a:t>
            </a:r>
          </a:p>
          <a:p>
            <a:pPr marL="755638" indent="-285750">
              <a:lnSpc>
                <a:spcPts val="2875"/>
              </a:lnSpc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3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Load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values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into</a:t>
            </a:r>
            <a:r>
              <a:rPr sz="24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registers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spcBef>
                <a:spcPts val="2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3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Store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register to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</a:t>
            </a:r>
          </a:p>
          <a:p>
            <a:pPr marL="755638" indent="-285750">
              <a:spcBef>
                <a:spcPts val="2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3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RISC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(Reduced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computing)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vs.</a:t>
            </a:r>
            <a:r>
              <a:rPr sz="2400" spc="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CISC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7892" indent="-171450">
              <a:buFont typeface="Arial" panose="020B0604020202020204" pitchFamily="34" charset="0"/>
              <a:buChar char="•"/>
              <a:tabLst>
                <a:tab pos="1155036" algn="l"/>
              </a:tabLst>
            </a:pPr>
            <a:r>
              <a:rPr sz="1000" spc="-375" dirty="0">
                <a:solidFill>
                  <a:srgbClr val="ECEAA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0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Only </a:t>
            </a:r>
            <a:r>
              <a:rPr sz="2000" i="1" dirty="0">
                <a:solidFill>
                  <a:srgbClr val="FF2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load </a:t>
            </a:r>
            <a:r>
              <a:rPr sz="20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sz="2000" i="1" spc="-5" dirty="0">
                <a:solidFill>
                  <a:srgbClr val="FF2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store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instructions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</a:t>
            </a:r>
          </a:p>
          <a:p>
            <a:pPr marL="298450" indent="-285750">
              <a:lnSpc>
                <a:spcPts val="3320"/>
              </a:lnSpc>
              <a:spcBef>
                <a:spcPts val="3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651" spc="-6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is </a:t>
            </a:r>
            <a:r>
              <a:rPr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byte</a:t>
            </a:r>
            <a:r>
              <a:rPr sz="2800" spc="-2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addressed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55638" indent="-285750">
              <a:lnSpc>
                <a:spcPts val="2840"/>
              </a:lnSpc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3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address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identifies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8-bit</a:t>
            </a:r>
            <a:r>
              <a:rPr sz="24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byte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spcBef>
                <a:spcPts val="3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651" spc="-6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Alignment </a:t>
            </a:r>
            <a:r>
              <a:rPr sz="28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restriction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 are aligned in</a:t>
            </a:r>
            <a:r>
              <a:rPr sz="240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</a:t>
            </a:r>
          </a:p>
          <a:p>
            <a:pPr marL="755638" indent="-285750">
              <a:lnSpc>
                <a:spcPts val="2831"/>
              </a:lnSpc>
              <a:spcBef>
                <a:spcPts val="2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300" spc="-480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lw/sw, the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 must be a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2400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  <a:p>
            <a:pPr marL="1226155" marR="160016" indent="-299713">
              <a:lnSpc>
                <a:spcPts val="1920"/>
              </a:lnSpc>
              <a:spcBef>
                <a:spcPts val="415"/>
              </a:spcBef>
              <a:buFont typeface="Arial" panose="020B0604020202020204" pitchFamily="34" charset="0"/>
              <a:buChar char="•"/>
              <a:tabLst>
                <a:tab pos="1155036" algn="l"/>
              </a:tabLst>
            </a:pPr>
            <a:r>
              <a:rPr sz="1000" spc="-375" dirty="0">
                <a:solidFill>
                  <a:srgbClr val="ECEAA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either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sz="20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 least-significant bits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 are  non-zero, an </a:t>
            </a:r>
            <a:r>
              <a:rPr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Address Error </a:t>
            </a:r>
            <a:r>
              <a:rPr sz="2000" spc="-5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exception</a:t>
            </a:r>
            <a:r>
              <a:rPr sz="2000" spc="-4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occurs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BA7DA5A-EBC7-D665-F0C9-B0E9FA0F0771}"/>
              </a:ext>
            </a:extLst>
          </p:cNvPr>
          <p:cNvSpPr/>
          <p:nvPr/>
        </p:nvSpPr>
        <p:spPr>
          <a:xfrm>
            <a:off x="381000" y="1467589"/>
            <a:ext cx="11582400" cy="4814233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702666"/>
            <a:ext cx="7541259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10073" algn="l"/>
                <a:tab pos="7217229" algn="l"/>
              </a:tabLst>
            </a:pPr>
            <a:r>
              <a:rPr dirty="0"/>
              <a:t>Mem</a:t>
            </a:r>
            <a:r>
              <a:rPr spc="-5" dirty="0"/>
              <a:t>o</a:t>
            </a:r>
            <a:r>
              <a:rPr dirty="0"/>
              <a:t>ry</a:t>
            </a:r>
            <a:r>
              <a:rPr lang="en-US" dirty="0"/>
              <a:t> </a:t>
            </a:r>
            <a:r>
              <a:rPr spc="-5" dirty="0"/>
              <a:t>Op</a:t>
            </a:r>
            <a:r>
              <a:rPr dirty="0"/>
              <a:t>era</a:t>
            </a:r>
            <a:r>
              <a:rPr spc="-5" dirty="0"/>
              <a:t>n</a:t>
            </a:r>
            <a:r>
              <a:rPr dirty="0"/>
              <a:t>d</a:t>
            </a:r>
            <a:r>
              <a:rPr spc="-5" dirty="0"/>
              <a:t> </a:t>
            </a:r>
            <a:r>
              <a:rPr dirty="0"/>
              <a:t>Exam</a:t>
            </a:r>
            <a:r>
              <a:rPr spc="-5" dirty="0"/>
              <a:t>pl</a:t>
            </a:r>
            <a:r>
              <a:rPr dirty="0"/>
              <a:t>e</a:t>
            </a:r>
            <a:r>
              <a:rPr lang="en-US" dirty="0"/>
              <a:t> </a:t>
            </a:r>
            <a:r>
              <a:rPr dirty="0"/>
              <a:t>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799" y="1371600"/>
            <a:ext cx="9982200" cy="3162403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355600" indent="-342900">
              <a:spcBef>
                <a:spcPts val="819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900" b="1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32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code:</a:t>
            </a:r>
          </a:p>
          <a:p>
            <a:pPr marL="812791" indent="-457200">
              <a:spcBef>
                <a:spcPts val="635"/>
              </a:spcBef>
              <a:buFont typeface="Arial" panose="020B0604020202020204" pitchFamily="34" charset="0"/>
              <a:buChar char="•"/>
            </a:pP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 = h +</a:t>
            </a:r>
            <a:r>
              <a:rPr sz="2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A[8];</a:t>
            </a:r>
          </a:p>
          <a:p>
            <a:pPr marL="755638" indent="-285750">
              <a:spcBef>
                <a:spcPts val="64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 in $s1, h in $s2, base address of A in</a:t>
            </a:r>
            <a:r>
              <a:rPr sz="2800" spc="-1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$s3</a:t>
            </a:r>
          </a:p>
          <a:p>
            <a:pPr marL="355600" indent="-342900">
              <a:spcBef>
                <a:spcPts val="83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900" b="1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Compiled </a:t>
            </a:r>
            <a:r>
              <a:rPr sz="32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MIPS</a:t>
            </a:r>
            <a:r>
              <a:rPr sz="3200" b="1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code:</a:t>
            </a:r>
          </a:p>
          <a:p>
            <a:pPr marL="755638" indent="-285750">
              <a:spcBef>
                <a:spcPts val="66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Index </a:t>
            </a:r>
            <a:r>
              <a:rPr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requires 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offset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28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32</a:t>
            </a:r>
          </a:p>
          <a:p>
            <a:pPr marL="1097892" indent="-171450">
              <a:spcBef>
                <a:spcPts val="540"/>
              </a:spcBef>
              <a:buFont typeface="Arial" panose="020B0604020202020204" pitchFamily="34" charset="0"/>
              <a:buChar char="•"/>
            </a:pPr>
            <a:r>
              <a:rPr sz="1200" spc="595" dirty="0">
                <a:solidFill>
                  <a:srgbClr val="ECEAA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</a:t>
            </a:r>
            <a:r>
              <a:rPr sz="24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bytes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</a:t>
            </a:r>
            <a:r>
              <a:rPr sz="2400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824F7D4-2E46-8E68-9A83-2658D80FB7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4738227"/>
            <a:ext cx="6449325" cy="1305949"/>
          </a:xfrm>
          <a:prstGeom prst="rect">
            <a:avLst/>
          </a:prstGeom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BFD196B-7E22-5F7B-6338-6376C917A2BD}"/>
              </a:ext>
            </a:extLst>
          </p:cNvPr>
          <p:cNvSpPr/>
          <p:nvPr/>
        </p:nvSpPr>
        <p:spPr>
          <a:xfrm>
            <a:off x="381000" y="1371600"/>
            <a:ext cx="11353800" cy="4952969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699726"/>
            <a:ext cx="7541259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10073" algn="l"/>
                <a:tab pos="7217229" algn="l"/>
              </a:tabLst>
            </a:pPr>
            <a:r>
              <a:rPr dirty="0"/>
              <a:t>Mem</a:t>
            </a:r>
            <a:r>
              <a:rPr spc="-5" dirty="0"/>
              <a:t>o</a:t>
            </a:r>
            <a:r>
              <a:rPr dirty="0"/>
              <a:t>ry</a:t>
            </a:r>
            <a:r>
              <a:rPr lang="en-US" dirty="0"/>
              <a:t> </a:t>
            </a:r>
            <a:r>
              <a:rPr spc="-5" dirty="0"/>
              <a:t>Op</a:t>
            </a:r>
            <a:r>
              <a:rPr dirty="0"/>
              <a:t>era</a:t>
            </a:r>
            <a:r>
              <a:rPr spc="-5" dirty="0"/>
              <a:t>n</a:t>
            </a:r>
            <a:r>
              <a:rPr dirty="0"/>
              <a:t>d</a:t>
            </a:r>
            <a:r>
              <a:rPr spc="-5" dirty="0"/>
              <a:t> </a:t>
            </a:r>
            <a:r>
              <a:rPr dirty="0"/>
              <a:t>Exam</a:t>
            </a:r>
            <a:r>
              <a:rPr spc="-5" dirty="0"/>
              <a:t>pl</a:t>
            </a:r>
            <a:r>
              <a:rPr dirty="0"/>
              <a:t>e</a:t>
            </a:r>
            <a:r>
              <a:rPr lang="en-US" dirty="0"/>
              <a:t> </a:t>
            </a:r>
            <a:r>
              <a:rPr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1614449"/>
            <a:ext cx="8837612" cy="2728951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355600" indent="-342900">
              <a:spcBef>
                <a:spcPts val="819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900" b="1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32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code:</a:t>
            </a:r>
          </a:p>
          <a:p>
            <a:pPr marL="812791" indent="-457200">
              <a:spcBef>
                <a:spcPts val="635"/>
              </a:spcBef>
              <a:buFont typeface="Arial" panose="020B0604020202020204" pitchFamily="34" charset="0"/>
              <a:buChar char="•"/>
            </a:pP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A[12] = h +</a:t>
            </a:r>
            <a:r>
              <a:rPr sz="28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A[8];</a:t>
            </a:r>
          </a:p>
          <a:p>
            <a:pPr marL="755638" indent="-285750">
              <a:spcBef>
                <a:spcPts val="640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 in $s2, base address of A in</a:t>
            </a:r>
            <a:r>
              <a:rPr sz="2800" spc="-1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$s3</a:t>
            </a:r>
          </a:p>
          <a:p>
            <a:pPr marL="355600" indent="-342900">
              <a:spcBef>
                <a:spcPts val="835"/>
              </a:spcBef>
              <a:buFont typeface="Arial" panose="020B0604020202020204" pitchFamily="34" charset="0"/>
              <a:buChar char="•"/>
              <a:tabLst>
                <a:tab pos="354956" algn="l"/>
              </a:tabLst>
            </a:pPr>
            <a:r>
              <a:rPr sz="1900" b="1" spc="-705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Compiled </a:t>
            </a:r>
            <a:r>
              <a:rPr sz="32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MIPS</a:t>
            </a:r>
            <a:r>
              <a:rPr sz="3200" b="1" spc="-1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code:</a:t>
            </a:r>
          </a:p>
          <a:p>
            <a:pPr marL="755638" indent="-285750">
              <a:spcBef>
                <a:spcPts val="665"/>
              </a:spcBef>
              <a:buFont typeface="Arial" panose="020B0604020202020204" pitchFamily="34" charset="0"/>
              <a:buChar char="•"/>
              <a:tabLst>
                <a:tab pos="754996" algn="l"/>
              </a:tabLst>
            </a:pPr>
            <a:r>
              <a:rPr sz="1551" spc="-585" dirty="0">
                <a:solidFill>
                  <a:srgbClr val="91AFB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Index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 requires </a:t>
            </a:r>
            <a:r>
              <a:rPr sz="28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offset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28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32</a:t>
            </a: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676400" y="4515934"/>
          <a:ext cx="6932294" cy="145523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2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1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437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426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87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029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23102">
                <a:tc>
                  <a:txBody>
                    <a:bodyPr/>
                    <a:lstStyle/>
                    <a:p>
                      <a:pPr marL="31750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lw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6680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$t0,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6680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32($s3)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#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6680" marR="3175"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load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277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word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9634">
                <a:tc>
                  <a:txBody>
                    <a:bodyPr/>
                    <a:lstStyle/>
                    <a:p>
                      <a:pPr marL="31750">
                        <a:lnSpc>
                          <a:spcPts val="3035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add</a:t>
                      </a:r>
                    </a:p>
                    <a:p>
                      <a:pPr marL="31750">
                        <a:lnSpc>
                          <a:spcPts val="3290"/>
                        </a:lnSpc>
                        <a:spcBef>
                          <a:spcPts val="40"/>
                        </a:spcBef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sw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6680">
                        <a:lnSpc>
                          <a:spcPts val="3035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$t0,</a:t>
                      </a:r>
                    </a:p>
                    <a:p>
                      <a:pPr marL="106680">
                        <a:lnSpc>
                          <a:spcPts val="3290"/>
                        </a:lnSpc>
                        <a:spcBef>
                          <a:spcPts val="40"/>
                        </a:spcBef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$t0,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6680">
                        <a:lnSpc>
                          <a:spcPts val="3035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$s2,</a:t>
                      </a:r>
                      <a:r>
                        <a:rPr sz="2800" spc="-4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$t0</a:t>
                      </a:r>
                    </a:p>
                    <a:p>
                      <a:pPr marL="106680">
                        <a:lnSpc>
                          <a:spcPts val="3290"/>
                        </a:lnSpc>
                        <a:spcBef>
                          <a:spcPts val="40"/>
                        </a:spcBef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48($s3)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7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R="99060" algn="r">
                        <a:lnSpc>
                          <a:spcPts val="329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#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7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106680">
                        <a:lnSpc>
                          <a:spcPts val="3290"/>
                        </a:lnSpc>
                      </a:pPr>
                      <a:r>
                        <a:rPr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store</a:t>
                      </a:r>
                      <a:endParaRPr sz="28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7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13995">
                        <a:lnSpc>
                          <a:spcPts val="3290"/>
                        </a:lnSpc>
                      </a:pPr>
                      <a:r>
                        <a:rPr sz="2800" spc="-5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word</a:t>
                      </a:r>
                      <a:endParaRPr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C0E3D53-6BD4-5458-3EE3-42F5CAA9E1F4}"/>
              </a:ext>
            </a:extLst>
          </p:cNvPr>
          <p:cNvSpPr/>
          <p:nvPr/>
        </p:nvSpPr>
        <p:spPr>
          <a:xfrm>
            <a:off x="457200" y="1439082"/>
            <a:ext cx="11430000" cy="4542734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60751" algn="l"/>
                <a:tab pos="2682173" algn="l"/>
              </a:tabLst>
            </a:pPr>
            <a:r>
              <a:rPr lang="en-US" spc="-5" dirty="0"/>
              <a:t>Arithmetic for Computers</a:t>
            </a:r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067281-7AA3-659B-EAEC-14FFB7682C57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E979F6-EB6C-FDD1-0A42-33EB3119DB1D}"/>
              </a:ext>
            </a:extLst>
          </p:cNvPr>
          <p:cNvSpPr txBox="1"/>
          <p:nvPr/>
        </p:nvSpPr>
        <p:spPr>
          <a:xfrm>
            <a:off x="609600" y="1719017"/>
            <a:ext cx="11506200" cy="3865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indent="-342900">
              <a:lnSpc>
                <a:spcPct val="150000"/>
              </a:lnSpc>
              <a:spcBef>
                <a:spcPts val="819"/>
              </a:spcBef>
              <a:buClr>
                <a:srgbClr val="0039A6"/>
              </a:buClr>
              <a:buSzPct val="59375"/>
              <a:buFont typeface="Wingdings"/>
              <a:buChar char=""/>
              <a:tabLst>
                <a:tab pos="354965" algn="l"/>
                <a:tab pos="355600" algn="l"/>
              </a:tabLst>
            </a:pPr>
            <a:r>
              <a:rPr lang="en-US" sz="2800" spc="-5" dirty="0">
                <a:latin typeface="Arial MT"/>
                <a:cs typeface="Arial MT"/>
              </a:rPr>
              <a:t>Operations</a:t>
            </a:r>
            <a:r>
              <a:rPr lang="en-US" sz="2800" spc="-20" dirty="0">
                <a:latin typeface="Arial MT"/>
                <a:cs typeface="Arial MT"/>
              </a:rPr>
              <a:t> </a:t>
            </a:r>
            <a:r>
              <a:rPr lang="en-US" sz="2800" dirty="0">
                <a:latin typeface="Arial MT"/>
                <a:cs typeface="Arial MT"/>
              </a:rPr>
              <a:t>on</a:t>
            </a:r>
            <a:r>
              <a:rPr lang="en-US" sz="2800" spc="-10" dirty="0">
                <a:latin typeface="Arial MT"/>
                <a:cs typeface="Arial MT"/>
              </a:rPr>
              <a:t> </a:t>
            </a:r>
            <a:r>
              <a:rPr lang="en-US" sz="2800" spc="-5" dirty="0">
                <a:latin typeface="Arial MT"/>
                <a:cs typeface="Arial MT"/>
              </a:rPr>
              <a:t>integers</a:t>
            </a:r>
            <a:endParaRPr lang="en-US" sz="2800" dirty="0">
              <a:latin typeface="Arial MT"/>
              <a:cs typeface="Arial MT"/>
            </a:endParaRPr>
          </a:p>
          <a:p>
            <a:pPr marL="755650" lvl="1" indent="-286385">
              <a:lnSpc>
                <a:spcPct val="150000"/>
              </a:lnSpc>
              <a:spcBef>
                <a:spcPts val="635"/>
              </a:spcBef>
              <a:buClr>
                <a:srgbClr val="91AFBF"/>
              </a:buClr>
              <a:buSzPct val="53571"/>
              <a:buFont typeface="Wingdings"/>
              <a:buChar char=""/>
              <a:tabLst>
                <a:tab pos="755015" algn="l"/>
                <a:tab pos="755650" algn="l"/>
              </a:tabLst>
            </a:pPr>
            <a:r>
              <a:rPr lang="en-US" sz="2400" spc="-5" dirty="0">
                <a:latin typeface="Arial MT"/>
                <a:cs typeface="Arial MT"/>
              </a:rPr>
              <a:t>Addition</a:t>
            </a:r>
            <a:r>
              <a:rPr lang="en-US" sz="2400" spc="-10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and</a:t>
            </a:r>
            <a:r>
              <a:rPr lang="en-US" sz="2400" spc="-5" dirty="0">
                <a:latin typeface="Arial MT"/>
                <a:cs typeface="Arial MT"/>
              </a:rPr>
              <a:t> subtraction</a:t>
            </a:r>
            <a:endParaRPr lang="en-US" sz="2400" dirty="0">
              <a:latin typeface="Arial MT"/>
              <a:cs typeface="Arial MT"/>
            </a:endParaRPr>
          </a:p>
          <a:p>
            <a:pPr marL="755650" lvl="1" indent="-286385">
              <a:lnSpc>
                <a:spcPct val="150000"/>
              </a:lnSpc>
              <a:spcBef>
                <a:spcPts val="640"/>
              </a:spcBef>
              <a:buClr>
                <a:srgbClr val="91AFBF"/>
              </a:buClr>
              <a:buSzPct val="53571"/>
              <a:buFont typeface="Wingdings"/>
              <a:buChar char=""/>
              <a:tabLst>
                <a:tab pos="755015" algn="l"/>
                <a:tab pos="755650" algn="l"/>
              </a:tabLst>
            </a:pPr>
            <a:r>
              <a:rPr lang="en-US" sz="2400" spc="-5" dirty="0">
                <a:latin typeface="Arial MT"/>
                <a:cs typeface="Arial MT"/>
              </a:rPr>
              <a:t>Multiplication</a:t>
            </a:r>
            <a:r>
              <a:rPr lang="en-US" sz="2400" spc="-15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and</a:t>
            </a:r>
            <a:r>
              <a:rPr lang="en-US" sz="2400" spc="-10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division</a:t>
            </a:r>
          </a:p>
          <a:p>
            <a:pPr marL="355600" indent="-342900">
              <a:lnSpc>
                <a:spcPct val="150000"/>
              </a:lnSpc>
              <a:spcBef>
                <a:spcPts val="735"/>
              </a:spcBef>
              <a:buClr>
                <a:srgbClr val="0039A6"/>
              </a:buClr>
              <a:buSzPct val="59375"/>
              <a:buFont typeface="Wingdings"/>
              <a:buChar char=""/>
              <a:tabLst>
                <a:tab pos="354965" algn="l"/>
                <a:tab pos="355600" algn="l"/>
              </a:tabLst>
            </a:pPr>
            <a:r>
              <a:rPr lang="en-US" sz="2800" b="1" dirty="0">
                <a:latin typeface="Arial MT"/>
                <a:cs typeface="Arial MT"/>
              </a:rPr>
              <a:t>ALU:</a:t>
            </a:r>
            <a:r>
              <a:rPr lang="en-US" sz="2800" b="1" spc="-20" dirty="0">
                <a:latin typeface="Arial MT"/>
                <a:cs typeface="Arial MT"/>
              </a:rPr>
              <a:t> </a:t>
            </a:r>
            <a:r>
              <a:rPr lang="en-US" sz="2800" b="1" spc="-5" dirty="0">
                <a:latin typeface="Arial MT"/>
                <a:cs typeface="Arial MT"/>
              </a:rPr>
              <a:t>Arithmetic</a:t>
            </a:r>
            <a:r>
              <a:rPr lang="en-US" sz="2800" b="1" spc="-20" dirty="0">
                <a:latin typeface="Arial MT"/>
                <a:cs typeface="Arial MT"/>
              </a:rPr>
              <a:t> </a:t>
            </a:r>
            <a:r>
              <a:rPr lang="en-US" sz="2800" b="1" dirty="0">
                <a:latin typeface="Arial MT"/>
                <a:cs typeface="Arial MT"/>
              </a:rPr>
              <a:t>Logic</a:t>
            </a:r>
            <a:r>
              <a:rPr lang="en-US" sz="2800" b="1" spc="-20" dirty="0">
                <a:latin typeface="Arial MT"/>
                <a:cs typeface="Arial MT"/>
              </a:rPr>
              <a:t> </a:t>
            </a:r>
            <a:r>
              <a:rPr lang="en-US" sz="2800" b="1" dirty="0">
                <a:latin typeface="Arial MT"/>
                <a:cs typeface="Arial MT"/>
              </a:rPr>
              <a:t>Unit</a:t>
            </a:r>
          </a:p>
          <a:p>
            <a:pPr marL="847725" marR="5080" lvl="1" indent="-378460">
              <a:lnSpc>
                <a:spcPct val="150000"/>
              </a:lnSpc>
              <a:spcBef>
                <a:spcPts val="660"/>
              </a:spcBef>
              <a:buClr>
                <a:srgbClr val="91AFBF"/>
              </a:buClr>
              <a:buSzPct val="53571"/>
              <a:buFont typeface="Wingdings"/>
              <a:buChar char=""/>
              <a:tabLst>
                <a:tab pos="854075" algn="l"/>
                <a:tab pos="854710" algn="l"/>
              </a:tabLst>
            </a:pPr>
            <a:r>
              <a:rPr lang="en-US" sz="2400" dirty="0">
                <a:latin typeface="Arial MT"/>
                <a:cs typeface="Arial MT"/>
              </a:rPr>
              <a:t>HW</a:t>
            </a:r>
            <a:r>
              <a:rPr lang="en-US" sz="2400" spc="-5" dirty="0">
                <a:latin typeface="Arial MT"/>
                <a:cs typeface="Arial MT"/>
              </a:rPr>
              <a:t> performs addition,</a:t>
            </a:r>
            <a:r>
              <a:rPr lang="en-US" sz="2400" dirty="0">
                <a:latin typeface="Arial MT"/>
                <a:cs typeface="Arial MT"/>
              </a:rPr>
              <a:t> </a:t>
            </a:r>
            <a:r>
              <a:rPr lang="en-US" sz="2400" spc="-5" dirty="0">
                <a:latin typeface="Arial MT"/>
                <a:cs typeface="Arial MT"/>
              </a:rPr>
              <a:t>subtraction, </a:t>
            </a:r>
            <a:r>
              <a:rPr lang="en-US" sz="2400" dirty="0">
                <a:latin typeface="Arial MT"/>
                <a:cs typeface="Arial MT"/>
              </a:rPr>
              <a:t>and </a:t>
            </a:r>
            <a:r>
              <a:rPr lang="en-US" sz="2400" spc="5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usually</a:t>
            </a:r>
            <a:r>
              <a:rPr lang="en-US" sz="2400" spc="-15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logical</a:t>
            </a:r>
            <a:r>
              <a:rPr lang="en-US" sz="2400" spc="-10" dirty="0">
                <a:latin typeface="Arial MT"/>
                <a:cs typeface="Arial MT"/>
              </a:rPr>
              <a:t> </a:t>
            </a:r>
            <a:r>
              <a:rPr lang="en-US" sz="2400" spc="-5" dirty="0">
                <a:latin typeface="Arial MT"/>
                <a:cs typeface="Arial MT"/>
              </a:rPr>
              <a:t>operations</a:t>
            </a:r>
            <a:r>
              <a:rPr lang="en-US" sz="2400" spc="-15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such</a:t>
            </a:r>
            <a:r>
              <a:rPr lang="en-US" sz="2400" spc="-10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as</a:t>
            </a:r>
            <a:r>
              <a:rPr lang="en-US" sz="2400" spc="-15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AND</a:t>
            </a:r>
            <a:r>
              <a:rPr lang="en-US" sz="2400" spc="-5" dirty="0">
                <a:latin typeface="Arial MT"/>
                <a:cs typeface="Arial MT"/>
              </a:rPr>
              <a:t> </a:t>
            </a:r>
            <a:r>
              <a:rPr lang="en-US" sz="2400" dirty="0" err="1">
                <a:latin typeface="Arial MT"/>
                <a:cs typeface="Arial MT"/>
              </a:rPr>
              <a:t>and</a:t>
            </a:r>
            <a:r>
              <a:rPr lang="en-US" sz="2400" dirty="0">
                <a:latin typeface="Arial MT"/>
                <a:cs typeface="Arial MT"/>
              </a:rPr>
              <a:t> </a:t>
            </a:r>
            <a:r>
              <a:rPr lang="en-US" sz="2400" spc="-765" dirty="0">
                <a:latin typeface="Arial MT"/>
                <a:cs typeface="Arial MT"/>
              </a:rPr>
              <a:t> </a:t>
            </a:r>
            <a:r>
              <a:rPr lang="en-US" sz="2400" dirty="0">
                <a:latin typeface="Arial MT"/>
                <a:cs typeface="Arial MT"/>
              </a:rPr>
              <a:t>OR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16F2C-90E7-9FD8-862E-3A7A01BCDE9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sz="5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 in Binary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6395705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Addition in Binary</a:t>
            </a:r>
            <a:endParaRPr lang="ar-EG" sz="3200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pPr algn="l" rtl="0"/>
            <a:r>
              <a:rPr lang="en-US" dirty="0"/>
              <a:t>In decimal if you add two digits and the sum is more than the base ( 10 ) you add all the 10s in the result to the next higher digit and leave the remainder in the current digit.</a:t>
            </a:r>
          </a:p>
          <a:p>
            <a:pPr algn="l" rtl="0"/>
            <a:r>
              <a:rPr lang="en-US" dirty="0"/>
              <a:t>The rule is the same for integer and decimal fractions.</a:t>
            </a:r>
          </a:p>
          <a:p>
            <a:pPr algn="l" rtl="0"/>
            <a:r>
              <a:rPr lang="en-US" dirty="0"/>
              <a:t>In binary this rule applies as :</a:t>
            </a:r>
          </a:p>
          <a:p>
            <a:pPr algn="l" rtl="0"/>
            <a:r>
              <a:rPr lang="en-US" dirty="0"/>
              <a:t>1+0 = 1</a:t>
            </a:r>
          </a:p>
          <a:p>
            <a:pPr algn="l" rtl="0"/>
            <a:r>
              <a:rPr lang="en-US" dirty="0"/>
              <a:t>1+1 = </a:t>
            </a:r>
          </a:p>
          <a:p>
            <a:pPr algn="l" rtl="0"/>
            <a:r>
              <a:rPr lang="en-US" dirty="0"/>
              <a:t>10 ( as no 2 is allowed in binary)</a:t>
            </a:r>
            <a:endParaRPr lang="ar-EG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5EBD436-CB46-54BE-7E1A-009305A23E6D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229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TextBox 98"/>
          <p:cNvSpPr txBox="1"/>
          <p:nvPr/>
        </p:nvSpPr>
        <p:spPr>
          <a:xfrm>
            <a:off x="3369393" y="6090960"/>
            <a:ext cx="160546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>
              <a:tabLst>
                <a:tab pos="1081088" algn="l"/>
              </a:tabLst>
            </a:pPr>
            <a:r>
              <a:rPr lang="en-US" dirty="0"/>
              <a:t>(	)</a:t>
            </a:r>
            <a:r>
              <a:rPr lang="en-US" baseline="-25000" dirty="0"/>
              <a:t>2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Problem 1</a:t>
            </a:r>
            <a:endParaRPr lang="ar-EG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0"/>
          </p:nvPr>
        </p:nvSpPr>
        <p:spPr>
          <a:xfrm>
            <a:off x="2007547" y="1955030"/>
            <a:ext cx="3240757" cy="1008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(b) 1111 + 0011</a:t>
            </a:r>
          </a:p>
          <a:p>
            <a:pPr marL="0" indent="0">
              <a:buNone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Solution:</a:t>
            </a:r>
          </a:p>
          <a:p>
            <a:pPr marL="0" indent="0">
              <a:buNone/>
            </a:pPr>
            <a:endParaRPr lang="ar-EG" dirty="0"/>
          </a:p>
        </p:txBody>
      </p:sp>
      <p:sp>
        <p:nvSpPr>
          <p:cNvPr id="14" name="TextBox 13"/>
          <p:cNvSpPr txBox="1"/>
          <p:nvPr/>
        </p:nvSpPr>
        <p:spPr>
          <a:xfrm>
            <a:off x="1791895" y="3014693"/>
            <a:ext cx="2570255" cy="739048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( 15)</a:t>
            </a:r>
            <a:r>
              <a:rPr lang="en-US" baseline="-25000" dirty="0"/>
              <a:t>10</a:t>
            </a:r>
            <a:r>
              <a:rPr lang="en-US" dirty="0"/>
              <a:t>:	(1111)</a:t>
            </a:r>
            <a:r>
              <a:rPr lang="en-US" baseline="-25000" dirty="0"/>
              <a:t>2</a:t>
            </a:r>
            <a:endParaRPr lang="en-US" dirty="0"/>
          </a:p>
          <a:p>
            <a:pPr>
              <a:lnSpc>
                <a:spcPct val="150000"/>
              </a:lnSpc>
              <a:tabLst>
                <a:tab pos="303213" algn="l"/>
                <a:tab pos="623888" algn="l"/>
                <a:tab pos="1706563" algn="l"/>
              </a:tabLst>
            </a:pPr>
            <a:r>
              <a:rPr lang="en-US" dirty="0"/>
              <a:t>	 (	3)</a:t>
            </a:r>
            <a:r>
              <a:rPr lang="en-US" baseline="-25000" dirty="0"/>
              <a:t>10</a:t>
            </a:r>
            <a:r>
              <a:rPr lang="en-US" dirty="0"/>
              <a:t>:	(0011)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15" name="TextBox 14"/>
          <p:cNvSpPr txBox="1"/>
          <p:nvPr/>
        </p:nvSpPr>
        <p:spPr>
          <a:xfrm>
            <a:off x="4974853" y="3222442"/>
            <a:ext cx="27345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+</a:t>
            </a:r>
            <a:endParaRPr lang="ar-EG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2185844" y="3799523"/>
            <a:ext cx="2990427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006452" y="376922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1" name="TextBox 20"/>
          <p:cNvSpPr txBox="1"/>
          <p:nvPr/>
        </p:nvSpPr>
        <p:spPr>
          <a:xfrm>
            <a:off x="3869409" y="376922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22" name="TextBox 21"/>
          <p:cNvSpPr txBox="1"/>
          <p:nvPr/>
        </p:nvSpPr>
        <p:spPr>
          <a:xfrm>
            <a:off x="3752965" y="376922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3" name="TextBox 22"/>
          <p:cNvSpPr txBox="1"/>
          <p:nvPr/>
        </p:nvSpPr>
        <p:spPr>
          <a:xfrm>
            <a:off x="3630223" y="376922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4" name="TextBox 23"/>
          <p:cNvSpPr txBox="1"/>
          <p:nvPr/>
        </p:nvSpPr>
        <p:spPr>
          <a:xfrm>
            <a:off x="3513779" y="376922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26" name="TextBox 25"/>
          <p:cNvSpPr txBox="1"/>
          <p:nvPr/>
        </p:nvSpPr>
        <p:spPr>
          <a:xfrm>
            <a:off x="2174035" y="3769224"/>
            <a:ext cx="134605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(18)</a:t>
            </a:r>
            <a:r>
              <a:rPr lang="en-US" baseline="-25000" dirty="0"/>
              <a:t>10</a:t>
            </a:r>
            <a:r>
              <a:rPr lang="en-US" dirty="0"/>
              <a:t>:</a:t>
            </a:r>
            <a:endParaRPr lang="ar-EG" dirty="0"/>
          </a:p>
        </p:txBody>
      </p:sp>
      <p:sp>
        <p:nvSpPr>
          <p:cNvPr id="2" name="Rectangle 1"/>
          <p:cNvSpPr/>
          <p:nvPr/>
        </p:nvSpPr>
        <p:spPr>
          <a:xfrm>
            <a:off x="1967988" y="1484784"/>
            <a:ext cx="805090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 rtl="0"/>
            <a:r>
              <a:rPr lang="en-US" sz="2000" dirty="0"/>
              <a:t>Add the following in binary and check results by doing addition in decimal: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5539975" y="1914416"/>
            <a:ext cx="3240757" cy="1008112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/>
              <a:t>(c) 1011.1101 + 11.1</a:t>
            </a:r>
          </a:p>
          <a:p>
            <a:pPr marL="0" indent="0">
              <a:buNone/>
            </a:pPr>
            <a:r>
              <a:rPr lang="en-US"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Solution:</a:t>
            </a:r>
          </a:p>
          <a:p>
            <a:pPr marL="0" indent="0">
              <a:buNone/>
            </a:pPr>
            <a:endParaRPr lang="ar-EG" sz="2400" dirty="0"/>
          </a:p>
        </p:txBody>
      </p:sp>
      <p:sp>
        <p:nvSpPr>
          <p:cNvPr id="27" name="TextBox 26"/>
          <p:cNvSpPr txBox="1"/>
          <p:nvPr/>
        </p:nvSpPr>
        <p:spPr>
          <a:xfrm>
            <a:off x="5324323" y="2974079"/>
            <a:ext cx="3091231" cy="739048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( 11.8125)</a:t>
            </a:r>
            <a:r>
              <a:rPr lang="en-US" baseline="-25000" dirty="0"/>
              <a:t>10</a:t>
            </a:r>
            <a:r>
              <a:rPr lang="en-US" dirty="0"/>
              <a:t>:	(1011.1101)</a:t>
            </a:r>
            <a:r>
              <a:rPr lang="en-US" baseline="-25000" dirty="0"/>
              <a:t>2</a:t>
            </a:r>
            <a:endParaRPr lang="en-US" dirty="0"/>
          </a:p>
          <a:p>
            <a:pPr>
              <a:lnSpc>
                <a:spcPct val="150000"/>
              </a:lnSpc>
              <a:tabLst>
                <a:tab pos="303213" algn="l"/>
                <a:tab pos="623888" algn="l"/>
                <a:tab pos="1706563" algn="l"/>
              </a:tabLst>
            </a:pPr>
            <a:r>
              <a:rPr lang="en-US" dirty="0"/>
              <a:t>	 (	3.5)</a:t>
            </a:r>
            <a:r>
              <a:rPr lang="en-US" baseline="-25000" dirty="0"/>
              <a:t>10</a:t>
            </a:r>
            <a:r>
              <a:rPr lang="en-US" dirty="0"/>
              <a:t>:	(0011.1000)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28" name="TextBox 27"/>
          <p:cNvSpPr txBox="1"/>
          <p:nvPr/>
        </p:nvSpPr>
        <p:spPr>
          <a:xfrm>
            <a:off x="8507281" y="3181828"/>
            <a:ext cx="27345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+</a:t>
            </a:r>
            <a:endParaRPr lang="ar-EG" dirty="0"/>
          </a:p>
        </p:txBody>
      </p:sp>
      <p:cxnSp>
        <p:nvCxnSpPr>
          <p:cNvPr id="29" name="Straight Connector 28"/>
          <p:cNvCxnSpPr/>
          <p:nvPr/>
        </p:nvCxnSpPr>
        <p:spPr>
          <a:xfrm flipH="1">
            <a:off x="5718272" y="3758909"/>
            <a:ext cx="2990427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8027076" y="372861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1" name="TextBox 30"/>
          <p:cNvSpPr txBox="1"/>
          <p:nvPr/>
        </p:nvSpPr>
        <p:spPr>
          <a:xfrm>
            <a:off x="7910632" y="372861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32" name="TextBox 31"/>
          <p:cNvSpPr txBox="1"/>
          <p:nvPr/>
        </p:nvSpPr>
        <p:spPr>
          <a:xfrm>
            <a:off x="7787890" y="372861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3" name="TextBox 32"/>
          <p:cNvSpPr txBox="1"/>
          <p:nvPr/>
        </p:nvSpPr>
        <p:spPr>
          <a:xfrm>
            <a:off x="7671446" y="372861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34" name="TextBox 33"/>
          <p:cNvSpPr txBox="1"/>
          <p:nvPr/>
        </p:nvSpPr>
        <p:spPr>
          <a:xfrm>
            <a:off x="7506693" y="372861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5" name="TextBox 34"/>
          <p:cNvSpPr txBox="1"/>
          <p:nvPr/>
        </p:nvSpPr>
        <p:spPr>
          <a:xfrm>
            <a:off x="7390249" y="372861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7" name="TextBox 36"/>
          <p:cNvSpPr txBox="1"/>
          <p:nvPr/>
        </p:nvSpPr>
        <p:spPr>
          <a:xfrm>
            <a:off x="7267507" y="372861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8" name="TextBox 37"/>
          <p:cNvSpPr txBox="1"/>
          <p:nvPr/>
        </p:nvSpPr>
        <p:spPr>
          <a:xfrm>
            <a:off x="7151063" y="372861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9" name="TextBox 38"/>
          <p:cNvSpPr txBox="1"/>
          <p:nvPr/>
        </p:nvSpPr>
        <p:spPr>
          <a:xfrm>
            <a:off x="5706463" y="3728610"/>
            <a:ext cx="134605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( 15.3125)</a:t>
            </a:r>
            <a:r>
              <a:rPr lang="en-US" baseline="-25000" dirty="0"/>
              <a:t>10</a:t>
            </a:r>
            <a:r>
              <a:rPr lang="en-US" dirty="0"/>
              <a:t>:</a:t>
            </a:r>
            <a:endParaRPr lang="ar-EG" dirty="0"/>
          </a:p>
        </p:txBody>
      </p:sp>
      <p:sp>
        <p:nvSpPr>
          <p:cNvPr id="40" name="TextBox 39"/>
          <p:cNvSpPr txBox="1"/>
          <p:nvPr/>
        </p:nvSpPr>
        <p:spPr>
          <a:xfrm>
            <a:off x="7582964" y="3727488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.</a:t>
            </a:r>
            <a:endParaRPr lang="ar-EG" dirty="0"/>
          </a:p>
        </p:txBody>
      </p:sp>
      <p:sp>
        <p:nvSpPr>
          <p:cNvPr id="83" name="Content Placeholder 4"/>
          <p:cNvSpPr txBox="1">
            <a:spLocks/>
          </p:cNvSpPr>
          <p:nvPr/>
        </p:nvSpPr>
        <p:spPr>
          <a:xfrm>
            <a:off x="2007547" y="4279102"/>
            <a:ext cx="3240757" cy="1008112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r" defTabSz="914400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r" defTabSz="914400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r" defTabSz="914400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r" defTabSz="914400" rtl="1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(e) 1111000 + 00010010</a:t>
            </a:r>
          </a:p>
          <a:p>
            <a:pPr marL="0" indent="0">
              <a:buNone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Solution:</a:t>
            </a:r>
          </a:p>
          <a:p>
            <a:pPr marL="0" indent="0">
              <a:buNone/>
            </a:pPr>
            <a:endParaRPr lang="ar-EG" sz="2400" dirty="0"/>
          </a:p>
        </p:txBody>
      </p:sp>
      <p:sp>
        <p:nvSpPr>
          <p:cNvPr id="84" name="TextBox 83"/>
          <p:cNvSpPr txBox="1"/>
          <p:nvPr/>
        </p:nvSpPr>
        <p:spPr>
          <a:xfrm>
            <a:off x="1791895" y="5338765"/>
            <a:ext cx="2972609" cy="739048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( 120)</a:t>
            </a:r>
            <a:r>
              <a:rPr lang="en-US" baseline="-25000" dirty="0"/>
              <a:t>10</a:t>
            </a:r>
            <a:r>
              <a:rPr lang="en-US" dirty="0"/>
              <a:t>:	(1111000 )</a:t>
            </a:r>
            <a:r>
              <a:rPr lang="en-US" baseline="-25000" dirty="0"/>
              <a:t>2</a:t>
            </a:r>
            <a:endParaRPr lang="en-US" dirty="0"/>
          </a:p>
          <a:p>
            <a:pPr>
              <a:lnSpc>
                <a:spcPct val="150000"/>
              </a:lnSpc>
              <a:tabLst>
                <a:tab pos="303213" algn="l"/>
                <a:tab pos="623888" algn="l"/>
                <a:tab pos="720725" algn="l"/>
                <a:tab pos="1706563" algn="l"/>
              </a:tabLst>
            </a:pPr>
            <a:r>
              <a:rPr lang="en-US" dirty="0"/>
              <a:t>	 ( 	18)</a:t>
            </a:r>
            <a:r>
              <a:rPr lang="en-US" baseline="-25000" dirty="0"/>
              <a:t>10</a:t>
            </a:r>
            <a:r>
              <a:rPr lang="en-US" dirty="0"/>
              <a:t>:	(0010010 )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85" name="TextBox 84"/>
          <p:cNvSpPr txBox="1"/>
          <p:nvPr/>
        </p:nvSpPr>
        <p:spPr>
          <a:xfrm>
            <a:off x="4974853" y="5546514"/>
            <a:ext cx="27345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+</a:t>
            </a:r>
            <a:endParaRPr lang="ar-EG" dirty="0"/>
          </a:p>
        </p:txBody>
      </p:sp>
      <p:cxnSp>
        <p:nvCxnSpPr>
          <p:cNvPr id="86" name="Straight Connector 85"/>
          <p:cNvCxnSpPr/>
          <p:nvPr/>
        </p:nvCxnSpPr>
        <p:spPr>
          <a:xfrm flipH="1">
            <a:off x="2185844" y="6123595"/>
            <a:ext cx="2990427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8" name="TextBox 87"/>
          <p:cNvSpPr txBox="1"/>
          <p:nvPr/>
        </p:nvSpPr>
        <p:spPr>
          <a:xfrm>
            <a:off x="4328649" y="6093296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89" name="TextBox 88"/>
          <p:cNvSpPr txBox="1"/>
          <p:nvPr/>
        </p:nvSpPr>
        <p:spPr>
          <a:xfrm>
            <a:off x="4198166" y="6093296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90" name="TextBox 89"/>
          <p:cNvSpPr txBox="1"/>
          <p:nvPr/>
        </p:nvSpPr>
        <p:spPr>
          <a:xfrm>
            <a:off x="4086702" y="609096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91" name="TextBox 90"/>
          <p:cNvSpPr txBox="1"/>
          <p:nvPr/>
        </p:nvSpPr>
        <p:spPr>
          <a:xfrm>
            <a:off x="3974265" y="6093296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92" name="TextBox 91"/>
          <p:cNvSpPr txBox="1"/>
          <p:nvPr/>
        </p:nvSpPr>
        <p:spPr>
          <a:xfrm>
            <a:off x="3857821" y="6093296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93" name="TextBox 92"/>
          <p:cNvSpPr txBox="1"/>
          <p:nvPr/>
        </p:nvSpPr>
        <p:spPr>
          <a:xfrm>
            <a:off x="3735079" y="6093296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94" name="TextBox 93"/>
          <p:cNvSpPr txBox="1"/>
          <p:nvPr/>
        </p:nvSpPr>
        <p:spPr>
          <a:xfrm>
            <a:off x="3618635" y="6093296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95" name="TextBox 94"/>
          <p:cNvSpPr txBox="1"/>
          <p:nvPr/>
        </p:nvSpPr>
        <p:spPr>
          <a:xfrm>
            <a:off x="2174035" y="6093296"/>
            <a:ext cx="134605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( 138)</a:t>
            </a:r>
            <a:r>
              <a:rPr lang="en-US" baseline="-25000" dirty="0"/>
              <a:t>10</a:t>
            </a:r>
            <a:r>
              <a:rPr lang="en-US" dirty="0"/>
              <a:t>:</a:t>
            </a:r>
            <a:endParaRPr lang="ar-EG" dirty="0"/>
          </a:p>
        </p:txBody>
      </p:sp>
      <p:sp>
        <p:nvSpPr>
          <p:cNvPr id="97" name="TextBox 96"/>
          <p:cNvSpPr txBox="1"/>
          <p:nvPr/>
        </p:nvSpPr>
        <p:spPr>
          <a:xfrm>
            <a:off x="3466316" y="6093296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98" name="TextBox 97"/>
          <p:cNvSpPr txBox="1"/>
          <p:nvPr/>
        </p:nvSpPr>
        <p:spPr>
          <a:xfrm>
            <a:off x="3404558" y="3770841"/>
            <a:ext cx="1163277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>
              <a:tabLst>
                <a:tab pos="720725" algn="l"/>
              </a:tabLst>
            </a:pPr>
            <a:r>
              <a:rPr lang="en-US" dirty="0"/>
              <a:t>(	)</a:t>
            </a:r>
            <a:r>
              <a:rPr lang="en-US" baseline="-25000" dirty="0"/>
              <a:t>2</a:t>
            </a:r>
            <a:endParaRPr lang="en-US" dirty="0"/>
          </a:p>
        </p:txBody>
      </p:sp>
      <p:sp>
        <p:nvSpPr>
          <p:cNvPr id="100" name="TextBox 99"/>
          <p:cNvSpPr txBox="1"/>
          <p:nvPr/>
        </p:nvSpPr>
        <p:spPr>
          <a:xfrm>
            <a:off x="7030636" y="3728610"/>
            <a:ext cx="160546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>
              <a:tabLst>
                <a:tab pos="1081088" algn="l"/>
              </a:tabLst>
            </a:pPr>
            <a:r>
              <a:rPr lang="en-US" dirty="0"/>
              <a:t>(	)</a:t>
            </a:r>
            <a:r>
              <a:rPr lang="en-US" baseline="-25000" dirty="0"/>
              <a:t>2</a:t>
            </a:r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A1DAE82-582A-16C8-8270-C509048D2D89}"/>
              </a:ext>
            </a:extLst>
          </p:cNvPr>
          <p:cNvSpPr/>
          <p:nvPr/>
        </p:nvSpPr>
        <p:spPr>
          <a:xfrm>
            <a:off x="304800" y="1340768"/>
            <a:ext cx="11734800" cy="50502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35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500"/>
                                        <p:tgtEl>
                                          <p:spTgt spid="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" grpId="0" build="p"/>
      <p:bldP spid="4" grpId="0"/>
      <p:bldP spid="5" grpId="0" uiExpand="1" build="p"/>
      <p:bldP spid="14" grpId="0" build="p"/>
      <p:bldP spid="15" grpId="0"/>
      <p:bldP spid="20" grpId="0"/>
      <p:bldP spid="21" grpId="0"/>
      <p:bldP spid="22" grpId="0"/>
      <p:bldP spid="23" grpId="0"/>
      <p:bldP spid="24" grpId="0"/>
      <p:bldP spid="26" grpId="0"/>
      <p:bldP spid="2" grpId="0"/>
      <p:bldP spid="25" grpId="0" build="p"/>
      <p:bldP spid="27" grpId="0" build="p"/>
      <p:bldP spid="28" grpId="0"/>
      <p:bldP spid="30" grpId="0"/>
      <p:bldP spid="31" grpId="0"/>
      <p:bldP spid="32" grpId="0"/>
      <p:bldP spid="33" grpId="0"/>
      <p:bldP spid="34" grpId="0"/>
      <p:bldP spid="35" grpId="0"/>
      <p:bldP spid="37" grpId="0"/>
      <p:bldP spid="38" grpId="0"/>
      <p:bldP spid="39" grpId="0"/>
      <p:bldP spid="40" grpId="0"/>
      <p:bldP spid="83" grpId="0" uiExpand="1" build="p"/>
      <p:bldP spid="84" grpId="0" build="p"/>
      <p:bldP spid="85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7" grpId="0"/>
      <p:bldP spid="98" grpId="0" build="p"/>
      <p:bldP spid="100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16F2C-90E7-9FD8-862E-3A7A01BCDE9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sz="5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Signed Numbers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8308207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rtl="0"/>
            <a:r>
              <a:rPr lang="en-US" sz="3200" dirty="0"/>
              <a:t>Signed number representation in binary</a:t>
            </a:r>
            <a:endParaRPr lang="ar-EG" sz="3200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>
          <a:xfrm>
            <a:off x="747183" y="1739900"/>
            <a:ext cx="10850033" cy="4752975"/>
          </a:xfrm>
        </p:spPr>
        <p:txBody>
          <a:bodyPr>
            <a:normAutofit/>
          </a:bodyPr>
          <a:lstStyle/>
          <a:p>
            <a:pPr algn="l" rtl="0"/>
            <a:r>
              <a:rPr lang="en-US" sz="3600" dirty="0"/>
              <a:t>We have two ways of representing signed numbers: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dirty="0"/>
              <a:t>Sign-magnitude system.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dirty="0"/>
              <a:t>2’s complement system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2F2C7EC-4BE2-1C39-5E0E-E22F37379FEA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53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Problem 2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>
          <a:xfrm>
            <a:off x="1775520" y="1914791"/>
            <a:ext cx="8424936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Repeat each of the following signed decimal numbers in 2's-complement system. Use a total of 8 bits including sign bit</a:t>
            </a:r>
          </a:p>
          <a:p>
            <a:pPr marL="0" indent="0">
              <a:buNone/>
            </a:pPr>
            <a:r>
              <a:rPr lang="en-US" dirty="0"/>
              <a:t>(a)+32</a:t>
            </a:r>
          </a:p>
          <a:p>
            <a:pPr marL="0" indent="0">
              <a:buNone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Solution:</a:t>
            </a:r>
          </a:p>
          <a:p>
            <a:pPr marL="0" indent="0">
              <a:buNone/>
            </a:pPr>
            <a:r>
              <a:rPr lang="en-US" dirty="0"/>
              <a:t>The representation of 32 in binary is 10</a:t>
            </a:r>
            <a:r>
              <a:rPr lang="en-US" u="sng" dirty="0"/>
              <a:t>0000</a:t>
            </a:r>
          </a:p>
          <a:p>
            <a:pPr marL="0" indent="0">
              <a:buNone/>
            </a:pPr>
            <a:r>
              <a:rPr lang="en-US" dirty="0"/>
              <a:t>In 8 bits = </a:t>
            </a:r>
            <a:r>
              <a:rPr lang="en-US" b="1" dirty="0">
                <a:solidFill>
                  <a:srgbClr val="FF0000"/>
                </a:solidFill>
              </a:rPr>
              <a:t>0</a:t>
            </a:r>
            <a:r>
              <a:rPr lang="en-US" dirty="0"/>
              <a:t>0100000</a:t>
            </a:r>
          </a:p>
          <a:p>
            <a:endParaRPr lang="en-US" sz="24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9B65257-E9E8-0831-B5A0-42CE9CB2B7C8}"/>
              </a:ext>
            </a:extLst>
          </p:cNvPr>
          <p:cNvSpPr/>
          <p:nvPr/>
        </p:nvSpPr>
        <p:spPr>
          <a:xfrm>
            <a:off x="304800" y="1268760"/>
            <a:ext cx="11734800" cy="498824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49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Problem 3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>
          <a:xfrm>
            <a:off x="1883532" y="1381959"/>
            <a:ext cx="8424936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Each of the following numbers represents a  signed decimal number in the 2's-complement system. determine the decimal value in each case. (Hint: Use </a:t>
            </a:r>
            <a:r>
              <a:rPr lang="it-IT" dirty="0"/>
              <a:t>negative to convert negative numbers to positive) </a:t>
            </a:r>
          </a:p>
          <a:p>
            <a:pPr marL="0" indent="0">
              <a:buNone/>
            </a:pPr>
            <a:r>
              <a:rPr lang="en-US" dirty="0"/>
              <a:t>(a) 0</a:t>
            </a:r>
            <a:r>
              <a:rPr lang="en-US" u="sng" dirty="0"/>
              <a:t>1101</a:t>
            </a:r>
          </a:p>
          <a:p>
            <a:pPr marL="0" indent="0">
              <a:buNone/>
            </a:pPr>
            <a:r>
              <a:rPr lang="ar-EG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Solution:</a:t>
            </a:r>
          </a:p>
          <a:p>
            <a:pPr marL="0" indent="0">
              <a:buNone/>
            </a:pPr>
            <a:r>
              <a:rPr lang="en-US" dirty="0"/>
              <a:t>The sign bit = 0 </a:t>
            </a:r>
          </a:p>
          <a:p>
            <a:pPr marL="0" indent="0">
              <a:buNone/>
            </a:pPr>
            <a:r>
              <a:rPr lang="en-US" dirty="0"/>
              <a:t>Then the number is positive and the value = </a:t>
            </a:r>
          </a:p>
          <a:p>
            <a:pPr marL="0" indent="0">
              <a:buNone/>
            </a:pPr>
            <a:r>
              <a:rPr lang="en-US" dirty="0"/>
              <a:t>8+4+1 = 13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3F5BB1C-20C7-8A29-B79B-CF88F6E60927}"/>
              </a:ext>
            </a:extLst>
          </p:cNvPr>
          <p:cNvSpPr/>
          <p:nvPr/>
        </p:nvSpPr>
        <p:spPr>
          <a:xfrm>
            <a:off x="304800" y="1268760"/>
            <a:ext cx="11734800" cy="498824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18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Problem 5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>
          <a:xfrm>
            <a:off x="1775520" y="1690688"/>
            <a:ext cx="8424936" cy="50405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Represent each of the following decimal values as 5-bit signed magnitude binary values. Then negate each one. </a:t>
            </a:r>
          </a:p>
          <a:p>
            <a:pPr marL="0" indent="0">
              <a:buNone/>
            </a:pPr>
            <a:r>
              <a:rPr lang="en-US" dirty="0"/>
              <a:t>(b) -12</a:t>
            </a:r>
          </a:p>
          <a:p>
            <a:pPr marL="0" indent="0">
              <a:buNone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Solution:</a:t>
            </a:r>
          </a:p>
          <a:p>
            <a:pPr marL="0" indent="0">
              <a:buNone/>
            </a:pPr>
            <a:r>
              <a:rPr lang="en-US" dirty="0"/>
              <a:t> -12 = </a:t>
            </a:r>
          </a:p>
          <a:p>
            <a:pPr marL="0" indent="0">
              <a:buNone/>
            </a:pPr>
            <a:r>
              <a:rPr lang="en-US" dirty="0"/>
              <a:t>11100</a:t>
            </a:r>
          </a:p>
          <a:p>
            <a:pPr marL="0" indent="0">
              <a:buNone/>
            </a:pPr>
            <a:r>
              <a:rPr lang="en-US" dirty="0"/>
              <a:t>The negative of -12 = 01100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75D0F56-76E1-C8FD-9E95-65C9AF80B9F7}"/>
              </a:ext>
            </a:extLst>
          </p:cNvPr>
          <p:cNvSpPr/>
          <p:nvPr/>
        </p:nvSpPr>
        <p:spPr>
          <a:xfrm>
            <a:off x="304800" y="1340768"/>
            <a:ext cx="11734800" cy="491624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088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16F2C-90E7-9FD8-862E-3A7A01BCDE9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sz="5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Subtraction in Binary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7513087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3400" y="633125"/>
            <a:ext cx="10515600" cy="493938"/>
          </a:xfrm>
        </p:spPr>
        <p:txBody>
          <a:bodyPr>
            <a:noAutofit/>
          </a:bodyPr>
          <a:lstStyle/>
          <a:p>
            <a:r>
              <a:rPr lang="en-US" sz="3200" dirty="0"/>
              <a:t>Problem 6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>
          <a:xfrm>
            <a:off x="875421" y="1389717"/>
            <a:ext cx="9721080" cy="7200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Perform the following operation in 2's-complement  system. Use 8-bit (including the sign bit) for each number. Check your results by converting the binary result back to decimal.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81524" y="2852936"/>
            <a:ext cx="3063980" cy="1338828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(a) Add + 19 to -24 </a:t>
            </a:r>
          </a:p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(24)</a:t>
            </a:r>
            <a:r>
              <a:rPr lang="en-US" baseline="-25000" dirty="0"/>
              <a:t>10</a:t>
            </a:r>
            <a:r>
              <a:rPr lang="en-US" dirty="0"/>
              <a:t> = (0001</a:t>
            </a:r>
            <a:r>
              <a:rPr lang="en-US" u="sng" dirty="0"/>
              <a:t>1000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en-US" dirty="0"/>
          </a:p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( 19)</a:t>
            </a:r>
            <a:r>
              <a:rPr lang="en-US" baseline="-25000" dirty="0"/>
              <a:t>10</a:t>
            </a:r>
            <a:r>
              <a:rPr lang="en-US" dirty="0"/>
              <a:t>:	(0001</a:t>
            </a:r>
            <a:r>
              <a:rPr lang="en-US" u="sng" dirty="0"/>
              <a:t>0011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en-US" dirty="0"/>
          </a:p>
          <a:p>
            <a:pPr>
              <a:lnSpc>
                <a:spcPct val="150000"/>
              </a:lnSpc>
              <a:tabLst>
                <a:tab pos="303213" algn="l"/>
                <a:tab pos="1706563" algn="l"/>
              </a:tabLst>
            </a:pPr>
            <a:r>
              <a:rPr lang="en-US" dirty="0"/>
              <a:t>	 (-24)</a:t>
            </a:r>
            <a:r>
              <a:rPr lang="en-US" baseline="-25000" dirty="0"/>
              <a:t>10</a:t>
            </a:r>
            <a:r>
              <a:rPr lang="en-US" dirty="0"/>
              <a:t>:	(1110</a:t>
            </a:r>
            <a:r>
              <a:rPr lang="en-US" u="sng" dirty="0"/>
              <a:t>1000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7" name="TextBox 6"/>
          <p:cNvSpPr txBox="1"/>
          <p:nvPr/>
        </p:nvSpPr>
        <p:spPr>
          <a:xfrm>
            <a:off x="5092888" y="3596012"/>
            <a:ext cx="27345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+</a:t>
            </a:r>
            <a:endParaRPr lang="ar-EG" dirty="0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2303878" y="4173093"/>
            <a:ext cx="2567986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560443" y="414279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0" name="TextBox 9"/>
          <p:cNvSpPr txBox="1"/>
          <p:nvPr/>
        </p:nvSpPr>
        <p:spPr>
          <a:xfrm>
            <a:off x="4443843" y="414279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1" name="TextBox 10"/>
          <p:cNvSpPr txBox="1"/>
          <p:nvPr/>
        </p:nvSpPr>
        <p:spPr>
          <a:xfrm>
            <a:off x="4327241" y="414279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12" name="TextBox 11"/>
          <p:cNvSpPr txBox="1"/>
          <p:nvPr/>
        </p:nvSpPr>
        <p:spPr>
          <a:xfrm>
            <a:off x="4210639" y="414279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3" name="TextBox 12"/>
          <p:cNvSpPr txBox="1"/>
          <p:nvPr/>
        </p:nvSpPr>
        <p:spPr>
          <a:xfrm>
            <a:off x="4094037" y="414279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4" name="TextBox 13"/>
          <p:cNvSpPr txBox="1"/>
          <p:nvPr/>
        </p:nvSpPr>
        <p:spPr>
          <a:xfrm>
            <a:off x="3977435" y="414279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5" name="TextBox 14"/>
          <p:cNvSpPr txBox="1"/>
          <p:nvPr/>
        </p:nvSpPr>
        <p:spPr>
          <a:xfrm>
            <a:off x="3860833" y="414279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6" name="TextBox 15"/>
          <p:cNvSpPr txBox="1"/>
          <p:nvPr/>
        </p:nvSpPr>
        <p:spPr>
          <a:xfrm>
            <a:off x="3744231" y="414279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7" name="TextBox 16"/>
          <p:cNvSpPr txBox="1"/>
          <p:nvPr/>
        </p:nvSpPr>
        <p:spPr>
          <a:xfrm>
            <a:off x="2292070" y="4142794"/>
            <a:ext cx="134605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(-5)</a:t>
            </a:r>
            <a:r>
              <a:rPr lang="en-US" baseline="-25000" dirty="0"/>
              <a:t>10</a:t>
            </a:r>
            <a:r>
              <a:rPr lang="en-US" dirty="0"/>
              <a:t>:</a:t>
            </a:r>
            <a:endParaRPr lang="ar-EG" dirty="0"/>
          </a:p>
        </p:txBody>
      </p:sp>
      <p:sp>
        <p:nvSpPr>
          <p:cNvPr id="19" name="TextBox 18"/>
          <p:cNvSpPr txBox="1"/>
          <p:nvPr/>
        </p:nvSpPr>
        <p:spPr>
          <a:xfrm>
            <a:off x="1909929" y="4665231"/>
            <a:ext cx="3063980" cy="36933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( 5)</a:t>
            </a:r>
            <a:r>
              <a:rPr lang="en-US" baseline="-25000" dirty="0"/>
              <a:t>10</a:t>
            </a:r>
            <a:r>
              <a:rPr lang="en-US" dirty="0"/>
              <a:t>:	(0000</a:t>
            </a:r>
            <a:r>
              <a:rPr lang="en-US" u="sng" dirty="0"/>
              <a:t>0101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720643" y="2708920"/>
            <a:ext cx="3063980" cy="1892826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(b) Add -48 to -80</a:t>
            </a:r>
          </a:p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(48)</a:t>
            </a:r>
            <a:r>
              <a:rPr lang="en-US" baseline="-25000" dirty="0"/>
              <a:t>10</a:t>
            </a:r>
            <a:r>
              <a:rPr lang="en-US" dirty="0"/>
              <a:t> = (0011</a:t>
            </a:r>
            <a:r>
              <a:rPr lang="en-US" u="sng" dirty="0"/>
              <a:t>0000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en-US" dirty="0"/>
          </a:p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(80)</a:t>
            </a:r>
            <a:r>
              <a:rPr lang="en-US" baseline="-25000" dirty="0"/>
              <a:t>10</a:t>
            </a:r>
            <a:r>
              <a:rPr lang="en-US" dirty="0"/>
              <a:t> = (0101</a:t>
            </a:r>
            <a:r>
              <a:rPr lang="en-US" u="sng" dirty="0"/>
              <a:t>0000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en-US" dirty="0"/>
          </a:p>
          <a:p>
            <a:pPr>
              <a:tabLst>
                <a:tab pos="355600" algn="l"/>
                <a:tab pos="1706563" algn="l"/>
              </a:tabLst>
            </a:pPr>
            <a:endParaRPr lang="en-US" dirty="0"/>
          </a:p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 -48)</a:t>
            </a:r>
            <a:r>
              <a:rPr lang="en-US" baseline="-25000" dirty="0"/>
              <a:t>10</a:t>
            </a:r>
            <a:r>
              <a:rPr lang="en-US" dirty="0"/>
              <a:t>:	(1101</a:t>
            </a:r>
            <a:r>
              <a:rPr lang="en-US" u="sng" dirty="0"/>
              <a:t>0000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en-US" dirty="0"/>
          </a:p>
          <a:p>
            <a:pPr>
              <a:lnSpc>
                <a:spcPct val="150000"/>
              </a:lnSpc>
              <a:tabLst>
                <a:tab pos="303213" algn="l"/>
                <a:tab pos="1706563" algn="l"/>
              </a:tabLst>
            </a:pPr>
            <a:r>
              <a:rPr lang="en-US" dirty="0"/>
              <a:t>	 ( -80)</a:t>
            </a:r>
            <a:r>
              <a:rPr lang="en-US" baseline="-25000" dirty="0"/>
              <a:t>10</a:t>
            </a:r>
            <a:r>
              <a:rPr lang="en-US" dirty="0"/>
              <a:t>:	(1011</a:t>
            </a:r>
            <a:r>
              <a:rPr lang="en-US" u="sng" dirty="0"/>
              <a:t>0000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21" name="TextBox 20"/>
          <p:cNvSpPr txBox="1"/>
          <p:nvPr/>
        </p:nvSpPr>
        <p:spPr>
          <a:xfrm>
            <a:off x="8903602" y="3989531"/>
            <a:ext cx="27345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+</a:t>
            </a:r>
            <a:endParaRPr lang="ar-EG" dirty="0"/>
          </a:p>
        </p:txBody>
      </p:sp>
      <p:cxnSp>
        <p:nvCxnSpPr>
          <p:cNvPr id="22" name="Straight Connector 21"/>
          <p:cNvCxnSpPr/>
          <p:nvPr/>
        </p:nvCxnSpPr>
        <p:spPr>
          <a:xfrm flipH="1">
            <a:off x="6114593" y="4597951"/>
            <a:ext cx="2670031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8379025" y="45676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4" name="TextBox 23"/>
          <p:cNvSpPr txBox="1"/>
          <p:nvPr/>
        </p:nvSpPr>
        <p:spPr>
          <a:xfrm>
            <a:off x="8261664" y="45676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5" name="TextBox 24"/>
          <p:cNvSpPr txBox="1"/>
          <p:nvPr/>
        </p:nvSpPr>
        <p:spPr>
          <a:xfrm>
            <a:off x="8144300" y="45676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6" name="TextBox 25"/>
          <p:cNvSpPr txBox="1"/>
          <p:nvPr/>
        </p:nvSpPr>
        <p:spPr>
          <a:xfrm>
            <a:off x="8026936" y="45676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7" name="TextBox 26"/>
          <p:cNvSpPr txBox="1"/>
          <p:nvPr/>
        </p:nvSpPr>
        <p:spPr>
          <a:xfrm>
            <a:off x="7909572" y="45676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8" name="TextBox 27"/>
          <p:cNvSpPr txBox="1"/>
          <p:nvPr/>
        </p:nvSpPr>
        <p:spPr>
          <a:xfrm>
            <a:off x="7792208" y="45676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29" name="TextBox 28"/>
          <p:cNvSpPr txBox="1"/>
          <p:nvPr/>
        </p:nvSpPr>
        <p:spPr>
          <a:xfrm>
            <a:off x="7674844" y="45676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30" name="TextBox 29"/>
          <p:cNvSpPr txBox="1"/>
          <p:nvPr/>
        </p:nvSpPr>
        <p:spPr>
          <a:xfrm>
            <a:off x="7557480" y="45676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1" name="TextBox 30"/>
          <p:cNvSpPr txBox="1"/>
          <p:nvPr/>
        </p:nvSpPr>
        <p:spPr>
          <a:xfrm>
            <a:off x="6102784" y="4567652"/>
            <a:ext cx="134605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(-128)</a:t>
            </a:r>
            <a:r>
              <a:rPr lang="en-US" baseline="-25000" dirty="0"/>
              <a:t>10</a:t>
            </a:r>
            <a:r>
              <a:rPr lang="en-US" dirty="0"/>
              <a:t>:</a:t>
            </a:r>
            <a:endParaRPr lang="ar-EG" dirty="0"/>
          </a:p>
        </p:txBody>
      </p:sp>
      <p:sp>
        <p:nvSpPr>
          <p:cNvPr id="34" name="TextBox 33"/>
          <p:cNvSpPr txBox="1"/>
          <p:nvPr/>
        </p:nvSpPr>
        <p:spPr>
          <a:xfrm>
            <a:off x="7338703" y="3620199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2" name="TextBox 31"/>
          <p:cNvSpPr txBox="1"/>
          <p:nvPr/>
        </p:nvSpPr>
        <p:spPr>
          <a:xfrm>
            <a:off x="7354792" y="4566580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3" name="TextBox 32"/>
          <p:cNvSpPr txBox="1"/>
          <p:nvPr/>
        </p:nvSpPr>
        <p:spPr>
          <a:xfrm>
            <a:off x="5735961" y="5034563"/>
            <a:ext cx="3180999" cy="369332"/>
          </a:xfrm>
          <a:prstGeom prst="rect">
            <a:avLst/>
          </a:prstGeom>
          <a:noFill/>
        </p:spPr>
        <p:txBody>
          <a:bodyPr wrap="none" rtlCol="1">
            <a:spAutoFit/>
          </a:bodyPr>
          <a:lstStyle/>
          <a:p>
            <a:pPr>
              <a:tabLst>
                <a:tab pos="355600" algn="l"/>
                <a:tab pos="1706563" algn="l"/>
              </a:tabLst>
            </a:pPr>
            <a:r>
              <a:rPr lang="en-US" dirty="0"/>
              <a:t>	( 128)</a:t>
            </a:r>
            <a:r>
              <a:rPr lang="en-US" baseline="-25000" dirty="0"/>
              <a:t>10</a:t>
            </a:r>
            <a:r>
              <a:rPr lang="en-US" dirty="0"/>
              <a:t>:	(1000</a:t>
            </a:r>
            <a:r>
              <a:rPr lang="en-US" u="sng" dirty="0"/>
              <a:t>0000</a:t>
            </a:r>
            <a:r>
              <a:rPr lang="en-US" dirty="0"/>
              <a:t>)</a:t>
            </a:r>
            <a:r>
              <a:rPr lang="en-US" baseline="-25000" dirty="0"/>
              <a:t>2</a:t>
            </a:r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7EE5041-1067-2E23-6A11-5C490FA62732}"/>
              </a:ext>
            </a:extLst>
          </p:cNvPr>
          <p:cNvSpPr/>
          <p:nvPr/>
        </p:nvSpPr>
        <p:spPr>
          <a:xfrm>
            <a:off x="304800" y="1196752"/>
            <a:ext cx="11734800" cy="5060256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403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uiExpand="1" build="p"/>
      <p:bldP spid="6" grpId="0" build="p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 build="p"/>
      <p:bldP spid="20" grpId="0" uiExpand="1" build="p"/>
      <p:bldP spid="21" grpId="0" uiExpand="1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4" grpId="0"/>
      <p:bldP spid="32" grpId="0"/>
      <p:bldP spid="3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16F2C-90E7-9FD8-862E-3A7A01BCDE9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sz="5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Multiplication in Binary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9462439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Problem 7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>
          <a:xfrm>
            <a:off x="1057428" y="1353091"/>
            <a:ext cx="8424936" cy="6480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/>
              <a:t>Multiply the following pairs of binary numbers and check by doing multiplication in decimal.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32665" y="2090172"/>
            <a:ext cx="2115023" cy="133882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(b) 1011 </a:t>
            </a:r>
            <a:r>
              <a:rPr lang="ar-EG" dirty="0"/>
              <a:t>×</a:t>
            </a:r>
            <a:r>
              <a:rPr lang="en-US" dirty="0"/>
              <a:t> 1011</a:t>
            </a:r>
          </a:p>
          <a:p>
            <a:pPr algn="l" rtl="0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Solution:</a:t>
            </a:r>
          </a:p>
          <a:p>
            <a:pPr>
              <a:tabLst>
                <a:tab pos="449263" algn="l"/>
                <a:tab pos="1162050" algn="l"/>
              </a:tabLst>
            </a:pPr>
            <a:r>
              <a:rPr lang="en-US" dirty="0"/>
              <a:t>	( 11 )</a:t>
            </a:r>
            <a:r>
              <a:rPr lang="en-US" baseline="-25000" dirty="0"/>
              <a:t>10</a:t>
            </a:r>
            <a:r>
              <a:rPr lang="en-US" dirty="0"/>
              <a:t>:	(1011)</a:t>
            </a:r>
            <a:r>
              <a:rPr lang="en-US" baseline="-25000" dirty="0"/>
              <a:t>2</a:t>
            </a:r>
            <a:endParaRPr lang="en-US" dirty="0"/>
          </a:p>
          <a:p>
            <a:pPr>
              <a:lnSpc>
                <a:spcPct val="150000"/>
              </a:lnSpc>
              <a:tabLst>
                <a:tab pos="449263" algn="l"/>
                <a:tab pos="1162050" algn="l"/>
              </a:tabLst>
            </a:pPr>
            <a:r>
              <a:rPr lang="en-US" dirty="0"/>
              <a:t>	( 11 )</a:t>
            </a:r>
            <a:r>
              <a:rPr lang="en-US" baseline="-25000" dirty="0"/>
              <a:t>10</a:t>
            </a:r>
            <a:r>
              <a:rPr lang="en-US" dirty="0"/>
              <a:t>:	(1011)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7" name="TextBox 6"/>
          <p:cNvSpPr txBox="1"/>
          <p:nvPr/>
        </p:nvSpPr>
        <p:spPr>
          <a:xfrm>
            <a:off x="5435719" y="2838172"/>
            <a:ext cx="27345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ar-EG" dirty="0"/>
              <a:t>×</a:t>
            </a:r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3443797" y="3453013"/>
            <a:ext cx="1703890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413221" y="47158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u="sng" dirty="0"/>
              <a:t>0</a:t>
            </a:r>
            <a:endParaRPr lang="ar-EG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4298016" y="47158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u="sng" dirty="0"/>
              <a:t>1</a:t>
            </a:r>
            <a:endParaRPr lang="ar-EG" u="sng" dirty="0"/>
          </a:p>
        </p:txBody>
      </p:sp>
      <p:sp>
        <p:nvSpPr>
          <p:cNvPr id="15" name="TextBox 14"/>
          <p:cNvSpPr txBox="1"/>
          <p:nvPr/>
        </p:nvSpPr>
        <p:spPr>
          <a:xfrm>
            <a:off x="4182811" y="47158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6" name="TextBox 15"/>
          <p:cNvSpPr txBox="1"/>
          <p:nvPr/>
        </p:nvSpPr>
        <p:spPr>
          <a:xfrm>
            <a:off x="4067606" y="47158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7" name="TextBox 16"/>
          <p:cNvSpPr txBox="1"/>
          <p:nvPr/>
        </p:nvSpPr>
        <p:spPr>
          <a:xfrm>
            <a:off x="2793825" y="4684494"/>
            <a:ext cx="98571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(121)</a:t>
            </a:r>
            <a:r>
              <a:rPr lang="en-US" baseline="-25000" dirty="0"/>
              <a:t>10</a:t>
            </a:r>
            <a:r>
              <a:rPr lang="en-US" dirty="0"/>
              <a:t>:</a:t>
            </a:r>
            <a:endParaRPr lang="ar-EG" dirty="0"/>
          </a:p>
        </p:txBody>
      </p:sp>
      <p:sp>
        <p:nvSpPr>
          <p:cNvPr id="39" name="TextBox 38"/>
          <p:cNvSpPr txBox="1"/>
          <p:nvPr/>
        </p:nvSpPr>
        <p:spPr>
          <a:xfrm>
            <a:off x="4643632" y="47158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u="sng" dirty="0"/>
              <a:t>1</a:t>
            </a:r>
            <a:endParaRPr lang="ar-EG" u="sng" dirty="0"/>
          </a:p>
        </p:txBody>
      </p:sp>
      <p:sp>
        <p:nvSpPr>
          <p:cNvPr id="40" name="TextBox 39"/>
          <p:cNvSpPr txBox="1"/>
          <p:nvPr/>
        </p:nvSpPr>
        <p:spPr>
          <a:xfrm>
            <a:off x="4528426" y="47158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u="sng" dirty="0"/>
              <a:t>0</a:t>
            </a:r>
            <a:endParaRPr lang="ar-EG" u="sng" dirty="0"/>
          </a:p>
        </p:txBody>
      </p:sp>
      <p:cxnSp>
        <p:nvCxnSpPr>
          <p:cNvPr id="41" name="Straight Connector 40"/>
          <p:cNvCxnSpPr/>
          <p:nvPr/>
        </p:nvCxnSpPr>
        <p:spPr>
          <a:xfrm flipH="1">
            <a:off x="3443797" y="4583894"/>
            <a:ext cx="1703890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4233985" y="3468779"/>
            <a:ext cx="84169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>
              <a:tabLst>
                <a:tab pos="444500" algn="l"/>
              </a:tabLst>
            </a:pPr>
            <a:r>
              <a:rPr lang="en-US" dirty="0"/>
              <a:t>1011</a:t>
            </a:r>
            <a:endParaRPr lang="ar-EG" dirty="0"/>
          </a:p>
        </p:txBody>
      </p:sp>
      <p:sp>
        <p:nvSpPr>
          <p:cNvPr id="27" name="TextBox 26"/>
          <p:cNvSpPr txBox="1"/>
          <p:nvPr/>
        </p:nvSpPr>
        <p:spPr>
          <a:xfrm>
            <a:off x="4139575" y="3727053"/>
            <a:ext cx="84169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1011</a:t>
            </a:r>
            <a:endParaRPr lang="ar-EG" dirty="0"/>
          </a:p>
        </p:txBody>
      </p:sp>
      <p:sp>
        <p:nvSpPr>
          <p:cNvPr id="28" name="TextBox 27"/>
          <p:cNvSpPr txBox="1"/>
          <p:nvPr/>
        </p:nvSpPr>
        <p:spPr>
          <a:xfrm>
            <a:off x="4017961" y="3995772"/>
            <a:ext cx="1057718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0000</a:t>
            </a:r>
            <a:endParaRPr lang="ar-EG" dirty="0"/>
          </a:p>
        </p:txBody>
      </p:sp>
      <p:sp>
        <p:nvSpPr>
          <p:cNvPr id="29" name="TextBox 28"/>
          <p:cNvSpPr txBox="1"/>
          <p:nvPr/>
        </p:nvSpPr>
        <p:spPr>
          <a:xfrm>
            <a:off x="3899345" y="4211796"/>
            <a:ext cx="156177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>
              <a:tabLst>
                <a:tab pos="88900" algn="l"/>
              </a:tabLst>
            </a:pPr>
            <a:r>
              <a:rPr lang="en-US" dirty="0"/>
              <a:t>1011</a:t>
            </a:r>
            <a:endParaRPr lang="ar-EG" dirty="0"/>
          </a:p>
        </p:txBody>
      </p:sp>
      <p:sp>
        <p:nvSpPr>
          <p:cNvPr id="30" name="TextBox 29"/>
          <p:cNvSpPr txBox="1"/>
          <p:nvPr/>
        </p:nvSpPr>
        <p:spPr>
          <a:xfrm>
            <a:off x="3952401" y="4715852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1" name="TextBox 30"/>
          <p:cNvSpPr txBox="1"/>
          <p:nvPr/>
        </p:nvSpPr>
        <p:spPr>
          <a:xfrm>
            <a:off x="6155800" y="2090172"/>
            <a:ext cx="2403055" cy="1338828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(d) 11111 </a:t>
            </a:r>
            <a:r>
              <a:rPr lang="ar-EG" dirty="0"/>
              <a:t>×</a:t>
            </a:r>
            <a:r>
              <a:rPr lang="en-US" dirty="0"/>
              <a:t> 101</a:t>
            </a:r>
          </a:p>
          <a:p>
            <a:pPr algn="l" rtl="0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Solution:</a:t>
            </a:r>
          </a:p>
          <a:p>
            <a:pPr>
              <a:tabLst>
                <a:tab pos="449263" algn="l"/>
                <a:tab pos="1162050" algn="l"/>
              </a:tabLst>
            </a:pPr>
            <a:r>
              <a:rPr lang="en-US" dirty="0"/>
              <a:t>	( 31 )</a:t>
            </a:r>
            <a:r>
              <a:rPr lang="en-US" baseline="-25000" dirty="0"/>
              <a:t>10</a:t>
            </a:r>
            <a:r>
              <a:rPr lang="en-US" dirty="0"/>
              <a:t>:	(11111)</a:t>
            </a:r>
            <a:r>
              <a:rPr lang="en-US" baseline="-25000" dirty="0"/>
              <a:t>2</a:t>
            </a:r>
            <a:endParaRPr lang="en-US" dirty="0"/>
          </a:p>
          <a:p>
            <a:pPr>
              <a:lnSpc>
                <a:spcPct val="150000"/>
              </a:lnSpc>
              <a:tabLst>
                <a:tab pos="449263" algn="l"/>
                <a:tab pos="1879600" algn="r"/>
                <a:tab pos="1968500" algn="r"/>
              </a:tabLst>
            </a:pPr>
            <a:r>
              <a:rPr lang="en-US" dirty="0"/>
              <a:t>	( 5 )</a:t>
            </a:r>
            <a:r>
              <a:rPr lang="en-US" baseline="-25000" dirty="0"/>
              <a:t>10</a:t>
            </a:r>
            <a:r>
              <a:rPr lang="en-US" dirty="0"/>
              <a:t>:	(101)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34" name="TextBox 33"/>
          <p:cNvSpPr txBox="1"/>
          <p:nvPr/>
        </p:nvSpPr>
        <p:spPr>
          <a:xfrm>
            <a:off x="8558854" y="2838172"/>
            <a:ext cx="27345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ar-EG" dirty="0"/>
              <a:t>×</a:t>
            </a:r>
          </a:p>
        </p:txBody>
      </p:sp>
      <p:cxnSp>
        <p:nvCxnSpPr>
          <p:cNvPr id="42" name="Straight Connector 41"/>
          <p:cNvCxnSpPr/>
          <p:nvPr/>
        </p:nvCxnSpPr>
        <p:spPr>
          <a:xfrm flipH="1">
            <a:off x="6566932" y="3453013"/>
            <a:ext cx="1703890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7536716" y="436978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u="sng" dirty="0"/>
              <a:t>0</a:t>
            </a:r>
            <a:endParaRPr lang="ar-EG" u="sng" dirty="0"/>
          </a:p>
        </p:txBody>
      </p:sp>
      <p:sp>
        <p:nvSpPr>
          <p:cNvPr id="44" name="TextBox 43"/>
          <p:cNvSpPr txBox="1"/>
          <p:nvPr/>
        </p:nvSpPr>
        <p:spPr>
          <a:xfrm>
            <a:off x="7434389" y="436978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u="sng" dirty="0"/>
              <a:t>1</a:t>
            </a:r>
            <a:endParaRPr lang="ar-EG" u="sng" dirty="0"/>
          </a:p>
        </p:txBody>
      </p:sp>
      <p:sp>
        <p:nvSpPr>
          <p:cNvPr id="45" name="TextBox 44"/>
          <p:cNvSpPr txBox="1"/>
          <p:nvPr/>
        </p:nvSpPr>
        <p:spPr>
          <a:xfrm>
            <a:off x="7306662" y="436978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46" name="TextBox 45"/>
          <p:cNvSpPr txBox="1"/>
          <p:nvPr/>
        </p:nvSpPr>
        <p:spPr>
          <a:xfrm>
            <a:off x="7191635" y="436978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47" name="TextBox 46"/>
          <p:cNvSpPr txBox="1"/>
          <p:nvPr/>
        </p:nvSpPr>
        <p:spPr>
          <a:xfrm>
            <a:off x="5916960" y="4351012"/>
            <a:ext cx="985710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(155)</a:t>
            </a:r>
            <a:r>
              <a:rPr lang="en-US" baseline="-25000" dirty="0"/>
              <a:t>10</a:t>
            </a:r>
            <a:r>
              <a:rPr lang="en-US" dirty="0"/>
              <a:t>:</a:t>
            </a:r>
            <a:endParaRPr lang="ar-EG" dirty="0"/>
          </a:p>
        </p:txBody>
      </p:sp>
      <p:sp>
        <p:nvSpPr>
          <p:cNvPr id="48" name="TextBox 47"/>
          <p:cNvSpPr txBox="1"/>
          <p:nvPr/>
        </p:nvSpPr>
        <p:spPr>
          <a:xfrm>
            <a:off x="7766767" y="436978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u="sng" dirty="0"/>
              <a:t>1</a:t>
            </a:r>
            <a:endParaRPr lang="ar-EG" u="sng" dirty="0"/>
          </a:p>
        </p:txBody>
      </p:sp>
      <p:sp>
        <p:nvSpPr>
          <p:cNvPr id="49" name="TextBox 48"/>
          <p:cNvSpPr txBox="1"/>
          <p:nvPr/>
        </p:nvSpPr>
        <p:spPr>
          <a:xfrm>
            <a:off x="7651743" y="436978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u="sng" dirty="0"/>
              <a:t>1</a:t>
            </a:r>
            <a:endParaRPr lang="ar-EG" u="sng" dirty="0"/>
          </a:p>
        </p:txBody>
      </p:sp>
      <p:cxnSp>
        <p:nvCxnSpPr>
          <p:cNvPr id="50" name="Straight Connector 49"/>
          <p:cNvCxnSpPr/>
          <p:nvPr/>
        </p:nvCxnSpPr>
        <p:spPr>
          <a:xfrm flipH="1">
            <a:off x="6566932" y="4250412"/>
            <a:ext cx="1703890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>
            <a:off x="7265166" y="3468779"/>
            <a:ext cx="933648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>
              <a:tabLst>
                <a:tab pos="533400" algn="l"/>
              </a:tabLst>
            </a:pPr>
            <a:r>
              <a:rPr lang="en-US" dirty="0"/>
              <a:t>11111</a:t>
            </a:r>
            <a:endParaRPr lang="ar-EG" dirty="0"/>
          </a:p>
        </p:txBody>
      </p:sp>
      <p:sp>
        <p:nvSpPr>
          <p:cNvPr id="53" name="TextBox 52"/>
          <p:cNvSpPr txBox="1"/>
          <p:nvPr/>
        </p:nvSpPr>
        <p:spPr>
          <a:xfrm>
            <a:off x="7141096" y="3674348"/>
            <a:ext cx="1057718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00000</a:t>
            </a:r>
            <a:endParaRPr lang="ar-EG" dirty="0"/>
          </a:p>
        </p:txBody>
      </p:sp>
      <p:sp>
        <p:nvSpPr>
          <p:cNvPr id="55" name="TextBox 54"/>
          <p:cNvSpPr txBox="1"/>
          <p:nvPr/>
        </p:nvSpPr>
        <p:spPr>
          <a:xfrm>
            <a:off x="7076608" y="436978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56" name="TextBox 55"/>
          <p:cNvSpPr txBox="1"/>
          <p:nvPr/>
        </p:nvSpPr>
        <p:spPr>
          <a:xfrm>
            <a:off x="7022351" y="3881080"/>
            <a:ext cx="933648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>
              <a:tabLst>
                <a:tab pos="444500" algn="l"/>
              </a:tabLst>
            </a:pPr>
            <a:r>
              <a:rPr lang="en-US" dirty="0"/>
              <a:t>11111</a:t>
            </a:r>
            <a:endParaRPr lang="ar-EG" dirty="0"/>
          </a:p>
        </p:txBody>
      </p:sp>
      <p:sp>
        <p:nvSpPr>
          <p:cNvPr id="57" name="TextBox 56"/>
          <p:cNvSpPr txBox="1"/>
          <p:nvPr/>
        </p:nvSpPr>
        <p:spPr>
          <a:xfrm>
            <a:off x="6961581" y="4369784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4D50FB-175B-7F4F-C2E2-65917C42FEA0}"/>
              </a:ext>
            </a:extLst>
          </p:cNvPr>
          <p:cNvSpPr/>
          <p:nvPr/>
        </p:nvSpPr>
        <p:spPr>
          <a:xfrm>
            <a:off x="299343" y="1257617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44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  <p:bldP spid="6" grpId="0" build="p"/>
      <p:bldP spid="7" grpId="0"/>
      <p:bldP spid="13" grpId="0"/>
      <p:bldP spid="14" grpId="0"/>
      <p:bldP spid="15" grpId="0"/>
      <p:bldP spid="16" grpId="0"/>
      <p:bldP spid="17" grpId="0"/>
      <p:bldP spid="39" grpId="0"/>
      <p:bldP spid="40" grpId="0"/>
      <p:bldP spid="26" grpId="0"/>
      <p:bldP spid="27" grpId="0"/>
      <p:bldP spid="28" grpId="0"/>
      <p:bldP spid="29" grpId="0"/>
      <p:bldP spid="30" grpId="0"/>
      <p:bldP spid="31" grpId="0" uiExpand="1" build="p"/>
      <p:bldP spid="34" grpId="0" uiExpand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1" grpId="0"/>
      <p:bldP spid="53" grpId="0"/>
      <p:bldP spid="55" grpId="0"/>
      <p:bldP spid="56" grpId="0"/>
      <p:bldP spid="5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86782-5C6D-6D6A-368F-D2AD2EFD7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16F2C-90E7-9FD8-862E-3A7A01BCDE9C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5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US" sz="5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 in Binary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29533268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Problem 9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>
          <a:xfrm>
            <a:off x="1847528" y="1340768"/>
            <a:ext cx="8424936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/>
              <a:t>Perform the following divisions. Check the results by doing division in decimal.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44402" y="3137192"/>
            <a:ext cx="1447542" cy="462050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>
              <a:lnSpc>
                <a:spcPct val="150000"/>
              </a:lnSpc>
            </a:pPr>
            <a:r>
              <a:rPr lang="en-US" dirty="0"/>
              <a:t>           (1001)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13" name="TextBox 12"/>
          <p:cNvSpPr txBox="1"/>
          <p:nvPr/>
        </p:nvSpPr>
        <p:spPr>
          <a:xfrm>
            <a:off x="6044652" y="2763397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14" name="TextBox 13"/>
          <p:cNvSpPr txBox="1"/>
          <p:nvPr/>
        </p:nvSpPr>
        <p:spPr>
          <a:xfrm>
            <a:off x="5926820" y="2763397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15" name="TextBox 14"/>
          <p:cNvSpPr txBox="1"/>
          <p:nvPr/>
        </p:nvSpPr>
        <p:spPr>
          <a:xfrm>
            <a:off x="5801462" y="2763397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16" name="TextBox 15"/>
          <p:cNvSpPr txBox="1"/>
          <p:nvPr/>
        </p:nvSpPr>
        <p:spPr>
          <a:xfrm>
            <a:off x="5676104" y="2763397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32" name="TextBox 31"/>
          <p:cNvSpPr txBox="1"/>
          <p:nvPr/>
        </p:nvSpPr>
        <p:spPr>
          <a:xfrm>
            <a:off x="6034186" y="3789039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33" name="TextBox 32"/>
          <p:cNvSpPr txBox="1"/>
          <p:nvPr/>
        </p:nvSpPr>
        <p:spPr>
          <a:xfrm>
            <a:off x="5916823" y="3789039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5" name="TextBox 34"/>
          <p:cNvSpPr txBox="1"/>
          <p:nvPr/>
        </p:nvSpPr>
        <p:spPr>
          <a:xfrm>
            <a:off x="5812161" y="3789039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39" name="TextBox 38"/>
          <p:cNvSpPr txBox="1"/>
          <p:nvPr/>
        </p:nvSpPr>
        <p:spPr>
          <a:xfrm>
            <a:off x="6277494" y="2763397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40" name="TextBox 39"/>
          <p:cNvSpPr txBox="1"/>
          <p:nvPr/>
        </p:nvSpPr>
        <p:spPr>
          <a:xfrm>
            <a:off x="6152136" y="2763397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grpSp>
        <p:nvGrpSpPr>
          <p:cNvPr id="20" name="Group 19"/>
          <p:cNvGrpSpPr/>
          <p:nvPr/>
        </p:nvGrpSpPr>
        <p:grpSpPr>
          <a:xfrm>
            <a:off x="4824158" y="3209841"/>
            <a:ext cx="2423970" cy="390426"/>
            <a:chOff x="3275856" y="2636912"/>
            <a:chExt cx="2423970" cy="390426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3995936" y="2636912"/>
              <a:ext cx="1703890" cy="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3995936" y="2636912"/>
              <a:ext cx="0" cy="390426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flipH="1">
              <a:off x="3275856" y="3027338"/>
              <a:ext cx="720080" cy="0"/>
            </a:xfrm>
            <a:prstGeom prst="line">
              <a:avLst/>
            </a:prstGeom>
            <a:ln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1" name="Rectangle 20"/>
          <p:cNvSpPr/>
          <p:nvPr/>
        </p:nvSpPr>
        <p:spPr>
          <a:xfrm>
            <a:off x="5570198" y="3256434"/>
            <a:ext cx="10262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 rtl="0"/>
            <a:r>
              <a:rPr lang="en-US" dirty="0"/>
              <a:t>(111111)</a:t>
            </a:r>
            <a:r>
              <a:rPr lang="en-US" baseline="-25000" dirty="0"/>
              <a:t>2</a:t>
            </a:r>
            <a:endParaRPr lang="ar-EG" dirty="0"/>
          </a:p>
        </p:txBody>
      </p:sp>
      <p:sp>
        <p:nvSpPr>
          <p:cNvPr id="34" name="Rectangle 33"/>
          <p:cNvSpPr/>
          <p:nvPr/>
        </p:nvSpPr>
        <p:spPr>
          <a:xfrm>
            <a:off x="4505198" y="2204864"/>
            <a:ext cx="16177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 rtl="0"/>
            <a:r>
              <a:rPr lang="en-US" dirty="0"/>
              <a:t>(a) 111111/1001</a:t>
            </a:r>
            <a:endParaRPr lang="ar-EG" dirty="0"/>
          </a:p>
          <a:p>
            <a:pPr indent="355600"/>
            <a:r>
              <a:rPr lang="en-US" dirty="0"/>
              <a:t>Solution</a:t>
            </a:r>
            <a:endParaRPr lang="ar-EG" dirty="0"/>
          </a:p>
        </p:txBody>
      </p:sp>
      <p:sp>
        <p:nvSpPr>
          <p:cNvPr id="43" name="TextBox 42"/>
          <p:cNvSpPr txBox="1"/>
          <p:nvPr/>
        </p:nvSpPr>
        <p:spPr>
          <a:xfrm>
            <a:off x="5635141" y="3491715"/>
            <a:ext cx="1447542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1001</a:t>
            </a:r>
            <a:endParaRPr lang="ar-EG" dirty="0"/>
          </a:p>
        </p:txBody>
      </p:sp>
      <p:cxnSp>
        <p:nvCxnSpPr>
          <p:cNvPr id="44" name="Straight Connector 43"/>
          <p:cNvCxnSpPr/>
          <p:nvPr/>
        </p:nvCxnSpPr>
        <p:spPr>
          <a:xfrm flipH="1">
            <a:off x="5544238" y="3820066"/>
            <a:ext cx="851945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5694710" y="3789039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46" name="TextBox 45"/>
          <p:cNvSpPr txBox="1"/>
          <p:nvPr/>
        </p:nvSpPr>
        <p:spPr>
          <a:xfrm>
            <a:off x="6152806" y="3789039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47" name="TextBox 46"/>
          <p:cNvSpPr txBox="1"/>
          <p:nvPr/>
        </p:nvSpPr>
        <p:spPr>
          <a:xfrm>
            <a:off x="5755010" y="4005063"/>
            <a:ext cx="70576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1001</a:t>
            </a:r>
            <a:endParaRPr lang="ar-EG" dirty="0"/>
          </a:p>
        </p:txBody>
      </p:sp>
      <p:sp>
        <p:nvSpPr>
          <p:cNvPr id="48" name="TextBox 47"/>
          <p:cNvSpPr txBox="1"/>
          <p:nvPr/>
        </p:nvSpPr>
        <p:spPr>
          <a:xfrm>
            <a:off x="6133615" y="4343368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49" name="TextBox 48"/>
          <p:cNvSpPr txBox="1"/>
          <p:nvPr/>
        </p:nvSpPr>
        <p:spPr>
          <a:xfrm>
            <a:off x="6016252" y="4343368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50" name="TextBox 49"/>
          <p:cNvSpPr txBox="1"/>
          <p:nvPr/>
        </p:nvSpPr>
        <p:spPr>
          <a:xfrm>
            <a:off x="5898890" y="4343368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cxnSp>
        <p:nvCxnSpPr>
          <p:cNvPr id="51" name="Straight Connector 50"/>
          <p:cNvCxnSpPr/>
          <p:nvPr/>
        </p:nvCxnSpPr>
        <p:spPr>
          <a:xfrm flipH="1">
            <a:off x="5637317" y="4374395"/>
            <a:ext cx="851945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2" name="TextBox 51"/>
          <p:cNvSpPr txBox="1"/>
          <p:nvPr/>
        </p:nvSpPr>
        <p:spPr>
          <a:xfrm>
            <a:off x="5802612" y="4343368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0</a:t>
            </a:r>
            <a:endParaRPr lang="ar-EG" dirty="0"/>
          </a:p>
        </p:txBody>
      </p:sp>
      <p:sp>
        <p:nvSpPr>
          <p:cNvPr id="53" name="TextBox 52"/>
          <p:cNvSpPr txBox="1"/>
          <p:nvPr/>
        </p:nvSpPr>
        <p:spPr>
          <a:xfrm>
            <a:off x="6258585" y="4343368"/>
            <a:ext cx="189631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ctr" rtl="0"/>
            <a:r>
              <a:rPr lang="en-US" dirty="0"/>
              <a:t>1</a:t>
            </a:r>
            <a:endParaRPr lang="ar-EG" dirty="0"/>
          </a:p>
        </p:txBody>
      </p:sp>
      <p:sp>
        <p:nvSpPr>
          <p:cNvPr id="54" name="TextBox 53"/>
          <p:cNvSpPr txBox="1"/>
          <p:nvPr/>
        </p:nvSpPr>
        <p:spPr>
          <a:xfrm>
            <a:off x="5860789" y="4559392"/>
            <a:ext cx="70576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1001</a:t>
            </a:r>
            <a:endParaRPr lang="ar-EG" dirty="0"/>
          </a:p>
        </p:txBody>
      </p:sp>
      <p:cxnSp>
        <p:nvCxnSpPr>
          <p:cNvPr id="55" name="Straight Connector 54"/>
          <p:cNvCxnSpPr/>
          <p:nvPr/>
        </p:nvCxnSpPr>
        <p:spPr>
          <a:xfrm flipH="1">
            <a:off x="5662548" y="4869159"/>
            <a:ext cx="851945" cy="0"/>
          </a:xfrm>
          <a:prstGeom prst="lin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5825063" y="4856304"/>
            <a:ext cx="70576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0000</a:t>
            </a:r>
            <a:endParaRPr lang="ar-EG" dirty="0"/>
          </a:p>
        </p:txBody>
      </p:sp>
      <p:sp>
        <p:nvSpPr>
          <p:cNvPr id="57" name="TextBox 56"/>
          <p:cNvSpPr txBox="1"/>
          <p:nvPr/>
        </p:nvSpPr>
        <p:spPr>
          <a:xfrm>
            <a:off x="6456827" y="2763397"/>
            <a:ext cx="705764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pPr algn="l" rtl="0"/>
            <a:r>
              <a:rPr lang="en-US" dirty="0"/>
              <a:t>(7)</a:t>
            </a:r>
            <a:r>
              <a:rPr lang="en-US" baseline="-25000" dirty="0"/>
              <a:t>10</a:t>
            </a:r>
            <a:endParaRPr lang="ar-EG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Ink 2"/>
              <p14:cNvContentPartPr/>
              <p14:nvPr/>
            </p14:nvContentPartPr>
            <p14:xfrm>
              <a:off x="5776600" y="3557567"/>
              <a:ext cx="27360" cy="360"/>
            </p14:xfrm>
          </p:contentPart>
        </mc:Choice>
        <mc:Fallback xmlns="">
          <p:pic>
            <p:nvPicPr>
              <p:cNvPr id="3" name="Ink 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67240" y="3548207"/>
                <a:ext cx="46080" cy="1908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3FDE705-0CDB-D4ED-0243-014B22346E10}"/>
              </a:ext>
            </a:extLst>
          </p:cNvPr>
          <p:cNvSpPr/>
          <p:nvPr/>
        </p:nvSpPr>
        <p:spPr>
          <a:xfrm>
            <a:off x="335360" y="1331049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35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  <p:bldP spid="6" grpId="0" build="p"/>
      <p:bldP spid="13" grpId="0"/>
      <p:bldP spid="14" grpId="0"/>
      <p:bldP spid="15" grpId="0"/>
      <p:bldP spid="16" grpId="0"/>
      <p:bldP spid="32" grpId="0"/>
      <p:bldP spid="33" grpId="0"/>
      <p:bldP spid="35" grpId="0"/>
      <p:bldP spid="39" grpId="0"/>
      <p:bldP spid="40" grpId="0"/>
      <p:bldP spid="21" grpId="0"/>
      <p:bldP spid="34" grpId="0" build="p"/>
      <p:bldP spid="43" grpId="0" build="p"/>
      <p:bldP spid="45" grpId="0"/>
      <p:bldP spid="46" grpId="0"/>
      <p:bldP spid="47" grpId="0" build="p"/>
      <p:bldP spid="48" grpId="0"/>
      <p:bldP spid="49" grpId="0"/>
      <p:bldP spid="50" grpId="0"/>
      <p:bldP spid="52" grpId="0"/>
      <p:bldP spid="53" grpId="0"/>
      <p:bldP spid="54" grpId="0" build="p"/>
      <p:bldP spid="56" grpId="0" build="p"/>
      <p:bldP spid="57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2DE7E-F817-539C-F4DA-9A2194AE2D20}"/>
              </a:ext>
            </a:extLst>
          </p:cNvPr>
          <p:cNvSpPr txBox="1"/>
          <p:nvPr/>
        </p:nvSpPr>
        <p:spPr>
          <a:xfrm>
            <a:off x="2819400" y="2590800"/>
            <a:ext cx="617142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Basic Theorem of Boolean Algebra</a:t>
            </a:r>
          </a:p>
        </p:txBody>
      </p:sp>
    </p:spTree>
    <p:extLst>
      <p:ext uri="{BB962C8B-B14F-4D97-AF65-F5344CB8AC3E}">
        <p14:creationId xmlns:p14="http://schemas.microsoft.com/office/powerpoint/2010/main" val="17133415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812157"/>
            <a:ext cx="8153400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60751" algn="l"/>
                <a:tab pos="2682173" algn="l"/>
              </a:tabLst>
            </a:pPr>
            <a:r>
              <a:rPr lang="en-US" spc="-5" dirty="0"/>
              <a:t>Basic Theorem of Boolean Algebra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067281-7AA3-659B-EAEC-14FFB7682C57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E979F6-EB6C-FDD1-0A42-33EB3119DB1D}"/>
              </a:ext>
            </a:extLst>
          </p:cNvPr>
          <p:cNvSpPr txBox="1"/>
          <p:nvPr/>
        </p:nvSpPr>
        <p:spPr>
          <a:xfrm>
            <a:off x="914400" y="1530073"/>
            <a:ext cx="4343400" cy="50905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endParaRPr lang="en-US" sz="11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T1 : Properties of 0</a:t>
            </a:r>
          </a:p>
          <a:p>
            <a:pPr lvl="1">
              <a:lnSpc>
                <a:spcPct val="150000"/>
              </a:lnSpc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+ A = A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A = 0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T2 : Properties of 1</a:t>
            </a:r>
          </a:p>
          <a:p>
            <a:pPr lvl="1">
              <a:lnSpc>
                <a:spcPct val="150000"/>
              </a:lnSpc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+ A = 1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A = A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T3 : Commutative Law </a:t>
            </a:r>
          </a:p>
          <a:p>
            <a:pPr lvl="1"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</a:t>
            </a:r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+ B = B + A</a:t>
            </a:r>
            <a:b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</a:t>
            </a:r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B = B A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lnSpc>
                <a:spcPct val="150000"/>
              </a:lnSpc>
            </a:pPr>
            <a:endParaRPr lang="en-US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8731D3-16FC-C2AB-FAC5-87023F285CA8}"/>
              </a:ext>
            </a:extLst>
          </p:cNvPr>
          <p:cNvSpPr txBox="1"/>
          <p:nvPr/>
        </p:nvSpPr>
        <p:spPr>
          <a:xfrm>
            <a:off x="8267700" y="2044748"/>
            <a:ext cx="3657600" cy="40164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T7 : Absorption (Redundance) Law </a:t>
            </a:r>
          </a:p>
          <a:p>
            <a:pPr marL="800100" lvl="1" indent="-342900">
              <a:buAutoNum type="alphaLcParenBoth"/>
            </a:pPr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+ A B = A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</a:t>
            </a:r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(A + B) = A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342900" indent="-342900"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T8 : Complementary Law</a:t>
            </a:r>
          </a:p>
          <a:p>
            <a:pPr marL="800100" lvl="1" indent="-342900">
              <a:lnSpc>
                <a:spcPct val="150000"/>
              </a:lnSpc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X+X’=1</a:t>
            </a:r>
          </a:p>
          <a:p>
            <a:pPr marL="800100" lvl="1" indent="-342900">
              <a:lnSpc>
                <a:spcPct val="150000"/>
              </a:lnSpc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X.X’=0</a:t>
            </a:r>
          </a:p>
          <a:p>
            <a:pPr marL="342900" indent="-342900">
              <a:lnSpc>
                <a:spcPct val="150000"/>
              </a:lnSpc>
            </a:pP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T9 : Involution</a:t>
            </a:r>
          </a:p>
          <a:p>
            <a:pPr marL="800100" lvl="1" indent="-342900">
              <a:lnSpc>
                <a:spcPct val="150000"/>
              </a:lnSpc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 x’’   = x</a:t>
            </a:r>
          </a:p>
          <a:p>
            <a:pPr marL="800100" lvl="1" indent="-342900">
              <a:buAutoNum type="alphaLcParenBoth"/>
            </a:pPr>
            <a:endParaRPr 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E13E64-4DF6-14E6-B660-7D5D4558C761}"/>
              </a:ext>
            </a:extLst>
          </p:cNvPr>
          <p:cNvSpPr txBox="1"/>
          <p:nvPr/>
        </p:nvSpPr>
        <p:spPr>
          <a:xfrm>
            <a:off x="4191000" y="1860409"/>
            <a:ext cx="3962400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T4 : Associate Law </a:t>
            </a:r>
          </a:p>
          <a:p>
            <a:pPr lvl="1">
              <a:lnSpc>
                <a:spcPct val="150000"/>
              </a:lnSpc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 + B) + C = A + (B + C)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 B) C = A (B C)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endParaRPr lang="en-US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T5 : Distributive Law </a:t>
            </a:r>
          </a:p>
          <a:p>
            <a:pPr lvl="1"/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(B + C) = A B + A C</a:t>
            </a:r>
            <a:b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+ (B C) = (A + B) (A + C)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1"/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(c) A+A’B = A+B</a:t>
            </a:r>
            <a:endParaRPr lang="en-US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T6 : </a:t>
            </a:r>
            <a:r>
              <a:rPr lang="en-US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Indempotence</a:t>
            </a:r>
            <a:r>
              <a:rPr lang="en-US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(Identity ) Law </a:t>
            </a:r>
          </a:p>
          <a:p>
            <a:pPr lvl="1"/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+ A = A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(b) 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n-US" sz="20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n-US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A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1"/>
            <a:endParaRPr lang="en-US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188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766866"/>
            <a:ext cx="10515600" cy="709960"/>
          </a:xfrm>
        </p:spPr>
        <p:txBody>
          <a:bodyPr>
            <a:no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60751" algn="l"/>
                <a:tab pos="2682173" algn="l"/>
              </a:tabLst>
            </a:pPr>
            <a:r>
              <a:rPr lang="en-US" spc="-5" dirty="0"/>
              <a:t>Problem 1</a:t>
            </a:r>
            <a:endParaRPr lang="ar-EG" spc="-5" dirty="0"/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055440" y="1577004"/>
            <a:ext cx="8352928" cy="504056"/>
          </a:xfrm>
        </p:spPr>
        <p:txBody>
          <a:bodyPr>
            <a:noAutofit/>
          </a:bodyPr>
          <a:lstStyle/>
          <a:p>
            <a:r>
              <a:rPr lang="en-US" sz="2400" b="1" dirty="0"/>
              <a:t>Simplify the following expression using Boolean Algebra:</a:t>
            </a:r>
            <a:endParaRPr lang="en-US" sz="24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1"/>
              <p:cNvSpPr txBox="1">
                <a:spLocks/>
              </p:cNvSpPr>
              <p:nvPr/>
            </p:nvSpPr>
            <p:spPr>
              <a:xfrm>
                <a:off x="1343472" y="2093660"/>
                <a:ext cx="8352928" cy="504056"/>
              </a:xfrm>
              <a:prstGeom prst="rect">
                <a:avLst/>
              </a:prstGeom>
            </p:spPr>
            <p:txBody>
              <a:bodyPr vert="horz" lIns="91440" tIns="45720" rIns="91440" bIns="45720" rtlCol="1">
                <a:noAutofit/>
              </a:bodyPr>
              <a:lstStyle>
                <a:lvl1pPr marL="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r" defTabSz="914400" rtl="1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r" defTabSz="914400" rtl="1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r" defTabSz="914400" rtl="1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r" defTabSz="914400" rtl="1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2800" dirty="0"/>
                  <a:t>(a)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i="1" dirty="0">
                            <a:latin typeface="Cambria Math"/>
                          </a:rPr>
                          <m:t>𝐴𝐵𝐶</m:t>
                        </m:r>
                      </m:e>
                    </m:acc>
                    <m:r>
                      <a:rPr lang="en-US" sz="2800" i="1" dirty="0">
                        <a:latin typeface="Cambria Math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i="1" dirty="0">
                            <a:latin typeface="Cambria Math"/>
                          </a:rPr>
                          <m:t>𝐴</m:t>
                        </m:r>
                      </m:e>
                    </m:acc>
                    <m:r>
                      <a:rPr lang="en-US" sz="2800" i="1" dirty="0">
                        <a:latin typeface="Cambria Math"/>
                      </a:rPr>
                      <m:t>𝐵𝐶</m:t>
                    </m:r>
                    <m:r>
                      <a:rPr lang="en-US" sz="2800" i="1" dirty="0">
                        <a:latin typeface="Cambria Math"/>
                      </a:rPr>
                      <m:t>+</m:t>
                    </m:r>
                    <m:r>
                      <a:rPr lang="en-US" sz="2800" i="1" dirty="0">
                        <a:latin typeface="Cambria Math"/>
                      </a:rPr>
                      <m:t>𝐴𝐵𝐶</m:t>
                    </m:r>
                    <m:r>
                      <a:rPr lang="en-US" sz="2800" i="1" dirty="0">
                        <a:latin typeface="Cambria Math"/>
                      </a:rPr>
                      <m:t>+</m:t>
                    </m:r>
                    <m:r>
                      <a:rPr lang="en-US" sz="2800" i="1" dirty="0">
                        <a:latin typeface="Cambria Math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i="1" dirty="0">
                            <a:latin typeface="Cambria Math"/>
                          </a:rPr>
                          <m:t>𝐵𝐶</m:t>
                        </m:r>
                      </m:e>
                    </m:acc>
                    <m:r>
                      <a:rPr lang="en-US" sz="2800" i="1" dirty="0">
                        <a:latin typeface="Cambria Math"/>
                      </a:rPr>
                      <m:t>+</m:t>
                    </m:r>
                    <m:r>
                      <a:rPr lang="en-US" sz="2800" i="1" dirty="0">
                        <a:latin typeface="Cambria Math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US" sz="2800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i="1" dirty="0">
                            <a:latin typeface="Cambria Math"/>
                          </a:rPr>
                          <m:t>𝐵</m:t>
                        </m:r>
                      </m:e>
                    </m:acc>
                    <m:r>
                      <a:rPr lang="en-US" sz="2800" i="1" dirty="0">
                        <a:latin typeface="Cambria Math"/>
                      </a:rPr>
                      <m:t>𝐶</m:t>
                    </m:r>
                  </m:oMath>
                </a14:m>
                <a:endParaRPr lang="en-US" sz="2800" u="sng" dirty="0"/>
              </a:p>
            </p:txBody>
          </p:sp>
        </mc:Choice>
        <mc:Fallback xmlns="">
          <p:sp>
            <p:nvSpPr>
              <p:cNvPr id="8" name="Content Placeholder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3472" y="2093660"/>
                <a:ext cx="8352928" cy="504056"/>
              </a:xfrm>
              <a:prstGeom prst="rect">
                <a:avLst/>
              </a:prstGeom>
              <a:blipFill>
                <a:blip r:embed="rId2"/>
                <a:stretch>
                  <a:fillRect l="-1459" t="-10843" b="-3734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1828800" y="2597716"/>
                <a:ext cx="7776864" cy="3421514"/>
              </a:xfrm>
              <a:prstGeom prst="rect">
                <a:avLst/>
              </a:prstGeom>
              <a:noFill/>
            </p:spPr>
            <p:txBody>
              <a:bodyPr wrap="square" rtlCol="1">
                <a:spAutoFit/>
              </a:bodyPr>
              <a:lstStyle/>
              <a:p>
                <a:pPr algn="l" rtl="0"/>
                <a:r>
                  <a:rPr lang="en-US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Solution:</a:t>
                </a:r>
              </a:p>
              <a:p>
                <a:pPr lvl="0" algn="l" rtl="0"/>
                <a:r>
                  <a:rPr lang="en-US" dirty="0"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𝐵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𝐵𝐶</m:t>
                    </m:r>
                    <m:d>
                      <m:dPr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US" i="1" dirty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US" dirty="0">
                                <a:latin typeface="Cambria Math" pitchFamily="18" charset="0"/>
                                <a:ea typeface="Cambria Math" pitchFamily="18" charset="0"/>
                              </a:rPr>
                              <m:t>𝐴</m:t>
                            </m:r>
                          </m:e>
                        </m:acc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d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𝐴</m:t>
                    </m:r>
                    <m:d>
                      <m:dPr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US" i="1" dirty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US" dirty="0">
                                <a:latin typeface="Cambria Math" pitchFamily="18" charset="0"/>
                                <a:ea typeface="Cambria Math" pitchFamily="18" charset="0"/>
                              </a:rPr>
                              <m:t>𝐵</m:t>
                            </m:r>
                          </m:e>
                        </m:acc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acc>
                          <m:accPr>
                            <m:chr m:val="̅"/>
                            <m:ctrlPr>
                              <a:rPr lang="en-US" i="1" dirty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US" dirty="0">
                                <a:latin typeface="Cambria Math" pitchFamily="18" charset="0"/>
                                <a:ea typeface="Cambria Math" pitchFamily="18" charset="0"/>
                              </a:rPr>
                              <m:t>𝐶</m:t>
                            </m:r>
                          </m:e>
                        </m:acc>
                      </m:e>
                    </m:d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𝐵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𝐶</m:t>
                    </m:r>
                  </m:oMath>
                </a14:m>
                <a:endParaRPr lang="en-US" dirty="0">
                  <a:latin typeface="Cambria Math" pitchFamily="18" charset="0"/>
                  <a:ea typeface="Cambria Math" pitchFamily="18" charset="0"/>
                </a:endParaRPr>
              </a:p>
              <a:p>
                <a:pPr algn="l" rtl="0"/>
                <a:r>
                  <a:rPr lang="en-US" dirty="0"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𝐵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𝐵𝐶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𝐵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𝐵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𝐶</m:t>
                    </m:r>
                  </m:oMath>
                </a14:m>
                <a:endParaRPr lang="en-US" dirty="0">
                  <a:latin typeface="Cambria Math" pitchFamily="18" charset="0"/>
                  <a:ea typeface="Cambria Math" pitchFamily="18" charset="0"/>
                </a:endParaRPr>
              </a:p>
              <a:p>
                <a:pPr algn="l" rtl="0"/>
                <a:r>
                  <a:rPr lang="en-US" dirty="0"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US" i="1" dirty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US" dirty="0">
                                <a:latin typeface="Cambria Math" pitchFamily="18" charset="0"/>
                                <a:ea typeface="Cambria Math" pitchFamily="18" charset="0"/>
                              </a:rPr>
                              <m:t>𝐵</m:t>
                            </m:r>
                          </m:e>
                        </m:acc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  <m:acc>
                          <m:accPr>
                            <m:chr m:val="̅"/>
                            <m:ctrlPr>
                              <a:rPr lang="en-US" i="1" dirty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US" dirty="0">
                                <a:latin typeface="Cambria Math" pitchFamily="18" charset="0"/>
                                <a:ea typeface="Cambria Math" pitchFamily="18" charset="0"/>
                              </a:rPr>
                              <m:t>𝐵</m:t>
                            </m:r>
                          </m:e>
                        </m:acc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  <m:acc>
                          <m:accPr>
                            <m:chr m:val="̅"/>
                            <m:ctrlPr>
                              <a:rPr lang="en-US" i="1" dirty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US" dirty="0">
                                <a:latin typeface="Cambria Math" pitchFamily="18" charset="0"/>
                                <a:ea typeface="Cambria Math" pitchFamily="18" charset="0"/>
                              </a:rPr>
                              <m:t>𝐵</m:t>
                            </m:r>
                          </m:e>
                        </m:acc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</m:d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US" i="1" dirty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US" dirty="0">
                                <a:latin typeface="Cambria Math" pitchFamily="18" charset="0"/>
                                <a:ea typeface="Cambria Math" pitchFamily="18" charset="0"/>
                              </a:rPr>
                              <m:t>𝐶</m:t>
                            </m:r>
                          </m:e>
                        </m:acc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  <m:acc>
                          <m:accPr>
                            <m:chr m:val="̅"/>
                            <m:ctrlPr>
                              <a:rPr lang="en-US" i="1" dirty="0">
                                <a:latin typeface="Cambria Math" panose="02040503050406030204" pitchFamily="18" charset="0"/>
                                <a:ea typeface="Cambria Math" pitchFamily="18" charset="0"/>
                              </a:rPr>
                            </m:ctrlPr>
                          </m:accPr>
                          <m:e>
                            <m:r>
                              <a:rPr lang="en-US" dirty="0">
                                <a:latin typeface="Cambria Math" pitchFamily="18" charset="0"/>
                                <a:ea typeface="Cambria Math" pitchFamily="18" charset="0"/>
                              </a:rPr>
                              <m:t>𝐶</m:t>
                            </m:r>
                          </m:e>
                        </m:acc>
                      </m:e>
                    </m:d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𝐵𝐶</m:t>
                    </m:r>
                  </m:oMath>
                </a14:m>
                <a:endParaRPr lang="en-US" dirty="0">
                  <a:latin typeface="Cambria Math" pitchFamily="18" charset="0"/>
                  <a:ea typeface="Cambria Math" pitchFamily="18" charset="0"/>
                </a:endParaRPr>
              </a:p>
              <a:p>
                <a:pPr algn="l" rtl="0"/>
                <a:r>
                  <a:rPr lang="en-US" dirty="0"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𝐵</m:t>
                        </m:r>
                      </m:e>
                    </m:acc>
                    <m:d>
                      <m:dPr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en-US" dirty="0"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𝐴𝐶</m:t>
                        </m:r>
                      </m:e>
                    </m:d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</m:acc>
                    <m:d>
                      <m:dPr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en-US" i="1" dirty="0"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+</m:t>
                        </m:r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d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𝐵𝐶</m:t>
                    </m:r>
                  </m:oMath>
                </a14:m>
                <a:endParaRPr lang="en-US" dirty="0"/>
              </a:p>
              <a:p>
                <a:pPr algn="l" rtl="0"/>
                <a:r>
                  <a:rPr lang="en-US" dirty="0"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𝐵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(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𝐵𝐶</m:t>
                    </m:r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)</m:t>
                    </m:r>
                  </m:oMath>
                </a14:m>
                <a:endParaRPr lang="en-US" dirty="0"/>
              </a:p>
              <a:p>
                <a:pPr algn="l" rtl="0"/>
                <a:r>
                  <a:rPr lang="en-US" dirty="0"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𝐵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𝐵</m:t>
                    </m:r>
                  </m:oMath>
                </a14:m>
                <a:endParaRPr lang="en-US" dirty="0"/>
              </a:p>
              <a:p>
                <a:pPr algn="l" rtl="0"/>
                <a:r>
                  <a:rPr lang="en-US" dirty="0">
                    <a:latin typeface="Cambria Math" pitchFamily="18" charset="0"/>
                    <a:ea typeface="Cambria Math" pitchFamily="18" charset="0"/>
                  </a:rPr>
                  <a:t>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𝐴</m:t>
                        </m:r>
                      </m:e>
                    </m:acc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en-US" dirty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i="1" dirty="0">
                            <a:latin typeface="Cambria Math" panose="02040503050406030204" pitchFamily="18" charset="0"/>
                            <a:ea typeface="Cambria Math" pitchFamily="18" charset="0"/>
                          </a:rPr>
                        </m:ctrlPr>
                      </m:accPr>
                      <m:e>
                        <m:r>
                          <a:rPr lang="en-US" dirty="0">
                            <a:latin typeface="Cambria Math" pitchFamily="18" charset="0"/>
                            <a:ea typeface="Cambria Math" pitchFamily="18" charset="0"/>
                          </a:rPr>
                          <m:t>𝐶</m:t>
                        </m:r>
                      </m:e>
                    </m:acc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en-US" i="1" dirty="0"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endParaRPr lang="en-US" dirty="0">
                  <a:latin typeface="Cambria Math" pitchFamily="18" charset="0"/>
                  <a:ea typeface="Cambria Math" pitchFamily="18" charset="0"/>
                </a:endParaRPr>
              </a:p>
              <a:p>
                <a:pPr algn="l" rtl="0"/>
                <a:r>
                  <a:rPr lang="en-US" dirty="0"/>
                  <a:t>Another solution :</a:t>
                </a:r>
              </a:p>
              <a:p>
                <a:pPr algn="l" rtl="0"/>
                <a:r>
                  <a:rPr lang="en-US" dirty="0"/>
                  <a:t>Replacing ABC by X</a:t>
                </a:r>
              </a:p>
              <a:p>
                <a:pPr algn="l" rtl="0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i="1" dirty="0">
                              <a:latin typeface="Cambria Math"/>
                            </a:rPr>
                            <m:t>𝑋</m:t>
                          </m:r>
                        </m:e>
                      </m:acc>
                      <m:r>
                        <a:rPr lang="en-US" i="1" dirty="0">
                          <a:latin typeface="Cambria Math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i="1" dirty="0">
                              <a:latin typeface="Cambria Math"/>
                            </a:rPr>
                            <m:t>𝐴</m:t>
                          </m:r>
                        </m:e>
                      </m:acc>
                      <m:r>
                        <a:rPr lang="en-US" i="1" dirty="0">
                          <a:latin typeface="Cambria Math"/>
                        </a:rPr>
                        <m:t>𝐵𝐶</m:t>
                      </m:r>
                      <m:r>
                        <a:rPr lang="en-US" i="1" dirty="0">
                          <a:latin typeface="Cambria Math"/>
                        </a:rPr>
                        <m:t>+</m:t>
                      </m:r>
                      <m:r>
                        <a:rPr lang="en-US" i="1" dirty="0">
                          <a:latin typeface="Cambria Math"/>
                        </a:rPr>
                        <m:t>𝑋</m:t>
                      </m:r>
                      <m:r>
                        <a:rPr lang="en-US" i="1" dirty="0">
                          <a:latin typeface="Cambria Math"/>
                        </a:rPr>
                        <m:t>+</m:t>
                      </m:r>
                      <m:r>
                        <a:rPr lang="en-US" i="1" dirty="0">
                          <a:latin typeface="Cambria Math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i="1" dirty="0">
                              <a:latin typeface="Cambria Math"/>
                            </a:rPr>
                            <m:t>𝐵𝐶</m:t>
                          </m:r>
                        </m:e>
                      </m:acc>
                      <m:r>
                        <a:rPr lang="en-US" i="1" dirty="0">
                          <a:latin typeface="Cambria Math"/>
                        </a:rPr>
                        <m:t>+</m:t>
                      </m:r>
                      <m:r>
                        <a:rPr lang="en-US" i="1" dirty="0">
                          <a:latin typeface="Cambria Math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i="1" dirty="0">
                              <a:latin typeface="Cambria Math"/>
                            </a:rPr>
                            <m:t>𝐵</m:t>
                          </m:r>
                        </m:e>
                      </m:acc>
                      <m:r>
                        <a:rPr lang="en-US" i="1" dirty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en-US" u="sng" dirty="0"/>
              </a:p>
              <a:p>
                <a:pPr algn="l" rtl="0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dirty="0">
                          <a:latin typeface="Cambria Math"/>
                        </a:rPr>
                        <m:t>=</m:t>
                      </m:r>
                      <m:r>
                        <a:rPr lang="en-US" i="1" dirty="0">
                          <a:latin typeface="Cambria Math"/>
                        </a:rPr>
                        <m:t>1</m:t>
                      </m:r>
                      <m:r>
                        <a:rPr lang="en-US" i="1" dirty="0">
                          <a:latin typeface="Cambria Math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i="1" dirty="0">
                              <a:latin typeface="Cambria Math"/>
                            </a:rPr>
                            <m:t>𝐴</m:t>
                          </m:r>
                        </m:e>
                      </m:acc>
                      <m:r>
                        <a:rPr lang="en-US" i="1" dirty="0">
                          <a:latin typeface="Cambria Math"/>
                        </a:rPr>
                        <m:t>𝐵𝐶</m:t>
                      </m:r>
                      <m:r>
                        <a:rPr lang="en-US" i="1" dirty="0">
                          <a:latin typeface="Cambria Math"/>
                        </a:rPr>
                        <m:t>+</m:t>
                      </m:r>
                      <m:r>
                        <a:rPr lang="en-US" i="1" dirty="0">
                          <a:latin typeface="Cambria Math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i="1" dirty="0">
                              <a:latin typeface="Cambria Math"/>
                            </a:rPr>
                            <m:t>𝐵𝐶</m:t>
                          </m:r>
                        </m:e>
                      </m:acc>
                      <m:r>
                        <a:rPr lang="en-US" i="1" dirty="0">
                          <a:latin typeface="Cambria Math"/>
                        </a:rPr>
                        <m:t>+</m:t>
                      </m:r>
                      <m:r>
                        <a:rPr lang="en-US" i="1" dirty="0">
                          <a:latin typeface="Cambria Math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i="1" dirty="0">
                              <a:latin typeface="Cambria Math"/>
                            </a:rPr>
                            <m:t>𝐵</m:t>
                          </m:r>
                        </m:e>
                      </m:acc>
                      <m:r>
                        <a:rPr lang="en-US" i="1" dirty="0">
                          <a:latin typeface="Cambria Math"/>
                        </a:rPr>
                        <m:t>𝐶</m:t>
                      </m:r>
                      <m:r>
                        <a:rPr lang="en-US" i="1" dirty="0">
                          <a:latin typeface="Cambria Math"/>
                        </a:rPr>
                        <m:t>=</m:t>
                      </m:r>
                      <m:r>
                        <a:rPr lang="en-US" i="1" dirty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ar-EG" dirty="0"/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8800" y="2597716"/>
                <a:ext cx="7776864" cy="3421514"/>
              </a:xfrm>
              <a:prstGeom prst="rect">
                <a:avLst/>
              </a:prstGeom>
              <a:blipFill>
                <a:blip r:embed="rId3"/>
                <a:stretch>
                  <a:fillRect l="-705" t="-107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9B1509E-5677-0157-E03C-D922C3D3579B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65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build="p"/>
      <p:bldP spid="8" grpId="0" build="p"/>
      <p:bldP spid="11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2DE7E-F817-539C-F4DA-9A2194AE2D20}"/>
              </a:ext>
            </a:extLst>
          </p:cNvPr>
          <p:cNvSpPr txBox="1"/>
          <p:nvPr/>
        </p:nvSpPr>
        <p:spPr>
          <a:xfrm>
            <a:off x="3086489" y="2971800"/>
            <a:ext cx="61714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5400" b="1" spc="-5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Adders</a:t>
            </a:r>
            <a:endParaRPr lang="en-US" sz="5400" b="1" spc="-5" dirty="0">
              <a:gradFill flip="none" rotWithShape="1">
                <a:gsLst>
                  <a:gs pos="28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  <a:tileRect/>
              </a:gra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6671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80BC7087-7A71-B81C-B5A9-BD53285FEB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62803" y="666763"/>
            <a:ext cx="8077200" cy="381000"/>
          </a:xfrm>
        </p:spPr>
        <p:txBody>
          <a:bodyPr/>
          <a:lstStyle/>
          <a:p>
            <a:pPr>
              <a:defRPr/>
            </a:pPr>
            <a:r>
              <a:rPr lang="en-US" dirty="0"/>
              <a:t>Half Adder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28C3E3B4-E306-08FA-97AC-818BEB0B61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62000" y="1312542"/>
            <a:ext cx="9829800" cy="1033030"/>
          </a:xfrm>
        </p:spPr>
        <p:txBody>
          <a:bodyPr/>
          <a:lstStyle/>
          <a:p>
            <a:r>
              <a:rPr lang="en-US" altLang="en-US" sz="1800" b="1" dirty="0"/>
              <a:t>Adding two single-bit binary values, X, Y produces a sum S bit and a carry out C-out bit.   </a:t>
            </a:r>
          </a:p>
          <a:p>
            <a:r>
              <a:rPr lang="en-US" altLang="en-US" sz="1800" b="1" dirty="0"/>
              <a:t>This operation is called half addition and the circuit to realize it is called a half adder.</a:t>
            </a:r>
          </a:p>
        </p:txBody>
      </p:sp>
      <p:grpSp>
        <p:nvGrpSpPr>
          <p:cNvPr id="7172" name="Group 40">
            <a:extLst>
              <a:ext uri="{FF2B5EF4-FFF2-40B4-BE49-F238E27FC236}">
                <a16:creationId xmlns:a16="http://schemas.microsoft.com/office/drawing/2014/main" id="{629F1F22-43F5-AD87-33FF-C473FAAF3841}"/>
              </a:ext>
            </a:extLst>
          </p:cNvPr>
          <p:cNvGrpSpPr>
            <a:grpSpLocks/>
          </p:cNvGrpSpPr>
          <p:nvPr/>
        </p:nvGrpSpPr>
        <p:grpSpPr bwMode="auto">
          <a:xfrm>
            <a:off x="1293229" y="2250438"/>
            <a:ext cx="3368676" cy="2679699"/>
            <a:chOff x="518" y="1545"/>
            <a:chExt cx="2170" cy="1719"/>
          </a:xfrm>
        </p:grpSpPr>
        <p:grpSp>
          <p:nvGrpSpPr>
            <p:cNvPr id="7210" name="Group 4">
              <a:extLst>
                <a:ext uri="{FF2B5EF4-FFF2-40B4-BE49-F238E27FC236}">
                  <a16:creationId xmlns:a16="http://schemas.microsoft.com/office/drawing/2014/main" id="{5BEB1DC3-738B-4142-DF7A-2F39723F20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6" y="2016"/>
              <a:ext cx="2112" cy="1248"/>
              <a:chOff x="1056" y="1392"/>
              <a:chExt cx="2112" cy="1248"/>
            </a:xfrm>
          </p:grpSpPr>
          <p:sp>
            <p:nvSpPr>
              <p:cNvPr id="7214" name="Text Box 5">
                <a:extLst>
                  <a:ext uri="{FF2B5EF4-FFF2-40B4-BE49-F238E27FC236}">
                    <a16:creationId xmlns:a16="http://schemas.microsoft.com/office/drawing/2014/main" id="{226CD419-FD3F-C575-69D4-4A0F22156CB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42" y="1418"/>
                <a:ext cx="257" cy="122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X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0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0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1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1</a:t>
                </a:r>
              </a:p>
            </p:txBody>
          </p:sp>
          <p:sp>
            <p:nvSpPr>
              <p:cNvPr id="7215" name="Text Box 6">
                <a:extLst>
                  <a:ext uri="{FF2B5EF4-FFF2-40B4-BE49-F238E27FC236}">
                    <a16:creationId xmlns:a16="http://schemas.microsoft.com/office/drawing/2014/main" id="{7EB19C24-6A61-5BF2-F5B1-57BBB9BDB59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69" y="1418"/>
                <a:ext cx="257" cy="122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Y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0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1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0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1</a:t>
                </a:r>
              </a:p>
            </p:txBody>
          </p:sp>
          <p:sp>
            <p:nvSpPr>
              <p:cNvPr id="7216" name="Text Box 7">
                <a:extLst>
                  <a:ext uri="{FF2B5EF4-FFF2-40B4-BE49-F238E27FC236}">
                    <a16:creationId xmlns:a16="http://schemas.microsoft.com/office/drawing/2014/main" id="{A022F12B-12FC-046C-3EC3-377C34C5723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96" y="1418"/>
                <a:ext cx="224" cy="122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S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0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1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1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0</a:t>
                </a:r>
              </a:p>
            </p:txBody>
          </p:sp>
          <p:sp>
            <p:nvSpPr>
              <p:cNvPr id="7217" name="Text Box 8">
                <a:extLst>
                  <a:ext uri="{FF2B5EF4-FFF2-40B4-BE49-F238E27FC236}">
                    <a16:creationId xmlns:a16="http://schemas.microsoft.com/office/drawing/2014/main" id="{477D1FA2-3B0C-FC0F-4976-72E76505A1A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513" y="1418"/>
                <a:ext cx="591" cy="122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C-out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   0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   0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   0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dirty="0"/>
                  <a:t>   1</a:t>
                </a:r>
              </a:p>
            </p:txBody>
          </p:sp>
          <p:sp>
            <p:nvSpPr>
              <p:cNvPr id="7218" name="Rectangle 9">
                <a:extLst>
                  <a:ext uri="{FF2B5EF4-FFF2-40B4-BE49-F238E27FC236}">
                    <a16:creationId xmlns:a16="http://schemas.microsoft.com/office/drawing/2014/main" id="{4E9C18D0-849C-44D5-F149-3970E06D50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" y="1392"/>
                <a:ext cx="2112" cy="1248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endParaRPr lang="ar-EG" altLang="en-US"/>
              </a:p>
            </p:txBody>
          </p:sp>
          <p:sp>
            <p:nvSpPr>
              <p:cNvPr id="7219" name="Line 10">
                <a:extLst>
                  <a:ext uri="{FF2B5EF4-FFF2-40B4-BE49-F238E27FC236}">
                    <a16:creationId xmlns:a16="http://schemas.microsoft.com/office/drawing/2014/main" id="{9725BB58-A37D-36BA-2970-C09CAD9E76A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56" y="1680"/>
                <a:ext cx="211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0" name="Line 11">
                <a:extLst>
                  <a:ext uri="{FF2B5EF4-FFF2-40B4-BE49-F238E27FC236}">
                    <a16:creationId xmlns:a16="http://schemas.microsoft.com/office/drawing/2014/main" id="{0CE94DB6-DC83-AB7C-EB2A-891ADC848EF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56" y="1912"/>
                <a:ext cx="211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1" name="Line 12">
                <a:extLst>
                  <a:ext uri="{FF2B5EF4-FFF2-40B4-BE49-F238E27FC236}">
                    <a16:creationId xmlns:a16="http://schemas.microsoft.com/office/drawing/2014/main" id="{DDF2ABED-B06E-C5F6-E46D-99563C39E3B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56" y="2144"/>
                <a:ext cx="211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2" name="Line 13">
                <a:extLst>
                  <a:ext uri="{FF2B5EF4-FFF2-40B4-BE49-F238E27FC236}">
                    <a16:creationId xmlns:a16="http://schemas.microsoft.com/office/drawing/2014/main" id="{0DCB4C95-7E1C-00E6-8ABA-BDA9939A57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56" y="2388"/>
                <a:ext cx="211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7223" name="Line 14">
                <a:extLst>
                  <a:ext uri="{FF2B5EF4-FFF2-40B4-BE49-F238E27FC236}">
                    <a16:creationId xmlns:a16="http://schemas.microsoft.com/office/drawing/2014/main" id="{AF51D3D0-D2B7-FE11-3206-BD90D258FD9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016" y="1392"/>
                <a:ext cx="0" cy="124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</p:grpSp>
        <p:sp>
          <p:nvSpPr>
            <p:cNvPr id="7211" name="Text Box 15">
              <a:extLst>
                <a:ext uri="{FF2B5EF4-FFF2-40B4-BE49-F238E27FC236}">
                  <a16:creationId xmlns:a16="http://schemas.microsoft.com/office/drawing/2014/main" id="{10E160CB-FC42-9DB1-17C2-5121FD6DE9E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8" y="1545"/>
              <a:ext cx="177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000" dirty="0"/>
                <a:t>Half Adder Truth Table</a:t>
              </a:r>
              <a:endParaRPr lang="en-US" altLang="en-US" dirty="0"/>
            </a:p>
          </p:txBody>
        </p:sp>
        <p:sp>
          <p:nvSpPr>
            <p:cNvPr id="7212" name="Text Box 16">
              <a:extLst>
                <a:ext uri="{FF2B5EF4-FFF2-40B4-BE49-F238E27FC236}">
                  <a16:creationId xmlns:a16="http://schemas.microsoft.com/office/drawing/2014/main" id="{ABCA5A1A-4472-B250-53D3-F28402A5B9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48" y="1832"/>
              <a:ext cx="427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400" dirty="0"/>
                <a:t>Inputs</a:t>
              </a:r>
              <a:endParaRPr lang="en-US" altLang="en-US" dirty="0"/>
            </a:p>
          </p:txBody>
        </p:sp>
        <p:sp>
          <p:nvSpPr>
            <p:cNvPr id="7213" name="Text Box 17">
              <a:extLst>
                <a:ext uri="{FF2B5EF4-FFF2-40B4-BE49-F238E27FC236}">
                  <a16:creationId xmlns:a16="http://schemas.microsoft.com/office/drawing/2014/main" id="{52ECAF7A-2278-B1E0-BA16-0522C02F51B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1" y="1831"/>
              <a:ext cx="507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400" dirty="0"/>
                <a:t>Outputs</a:t>
              </a:r>
              <a:endParaRPr lang="en-US" altLang="en-US" dirty="0"/>
            </a:p>
          </p:txBody>
        </p:sp>
      </p:grpSp>
      <p:sp>
        <p:nvSpPr>
          <p:cNvPr id="7173" name="Text Box 18">
            <a:extLst>
              <a:ext uri="{FF2B5EF4-FFF2-40B4-BE49-F238E27FC236}">
                <a16:creationId xmlns:a16="http://schemas.microsoft.com/office/drawing/2014/main" id="{A94C8186-616A-EA2E-1B7F-1B935A2681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8485" y="2364910"/>
            <a:ext cx="3128057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SzPct val="100000"/>
              <a:buChar char="•"/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16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1">
              <a:spcBef>
                <a:spcPct val="0"/>
              </a:spcBef>
              <a:buSzTx/>
              <a:buFontTx/>
              <a:buNone/>
            </a:pPr>
            <a:r>
              <a:rPr lang="en-US" altLang="en-US" sz="2000" dirty="0"/>
              <a:t>S(X,Y) = </a:t>
            </a:r>
            <a:r>
              <a:rPr lang="en-US" altLang="en-US" sz="2000" dirty="0">
                <a:latin typeface="Symbol" panose="05050102010706020507" pitchFamily="18" charset="2"/>
              </a:rPr>
              <a:t>S</a:t>
            </a:r>
            <a:r>
              <a:rPr lang="en-US" altLang="en-US" sz="2000" dirty="0"/>
              <a:t> (1,2)</a:t>
            </a:r>
          </a:p>
          <a:p>
            <a:pPr lvl="1">
              <a:spcBef>
                <a:spcPct val="0"/>
              </a:spcBef>
              <a:buSzTx/>
              <a:buFontTx/>
              <a:buNone/>
            </a:pPr>
            <a:r>
              <a:rPr lang="en-US" altLang="en-US" sz="2000" dirty="0"/>
              <a:t>S  =  X’Y +  XY’</a:t>
            </a:r>
          </a:p>
          <a:p>
            <a:pPr lvl="1">
              <a:spcBef>
                <a:spcPct val="0"/>
              </a:spcBef>
              <a:buSzTx/>
              <a:buFontTx/>
              <a:buNone/>
            </a:pPr>
            <a:r>
              <a:rPr lang="en-US" altLang="en-US" sz="2000" dirty="0"/>
              <a:t>S  =  X </a:t>
            </a:r>
            <a:r>
              <a:rPr lang="en-US" altLang="en-US" sz="2000" dirty="0">
                <a:latin typeface="Symbol" panose="05050102010706020507" pitchFamily="18" charset="2"/>
              </a:rPr>
              <a:t>Å</a:t>
            </a:r>
            <a:r>
              <a:rPr lang="en-US" altLang="en-US" sz="2000" dirty="0"/>
              <a:t> Y</a:t>
            </a:r>
          </a:p>
          <a:p>
            <a:pPr lvl="1">
              <a:spcBef>
                <a:spcPct val="0"/>
              </a:spcBef>
              <a:buSzTx/>
              <a:buFontTx/>
              <a:buNone/>
            </a:pPr>
            <a:endParaRPr lang="en-US" altLang="en-US" sz="2000" dirty="0"/>
          </a:p>
          <a:p>
            <a:pPr lvl="1">
              <a:spcBef>
                <a:spcPct val="0"/>
              </a:spcBef>
              <a:buSzTx/>
              <a:buFontTx/>
              <a:buNone/>
            </a:pPr>
            <a:r>
              <a:rPr lang="en-US" altLang="en-US" sz="2000" dirty="0"/>
              <a:t>C-out(x, y, C-in) = </a:t>
            </a:r>
            <a:r>
              <a:rPr lang="en-US" altLang="en-US" sz="2000" dirty="0">
                <a:latin typeface="Symbol" panose="05050102010706020507" pitchFamily="18" charset="2"/>
              </a:rPr>
              <a:t>S</a:t>
            </a:r>
            <a:r>
              <a:rPr lang="en-US" altLang="en-US" sz="2000" dirty="0"/>
              <a:t> (3)</a:t>
            </a:r>
          </a:p>
          <a:p>
            <a:pPr lvl="1">
              <a:spcBef>
                <a:spcPct val="0"/>
              </a:spcBef>
              <a:buSzTx/>
              <a:buFontTx/>
              <a:buNone/>
            </a:pPr>
            <a:r>
              <a:rPr lang="en-US" altLang="en-US" sz="2000" dirty="0"/>
              <a:t>C-out  =  XY</a:t>
            </a:r>
          </a:p>
        </p:txBody>
      </p:sp>
      <p:grpSp>
        <p:nvGrpSpPr>
          <p:cNvPr id="7188" name="Group 62">
            <a:extLst>
              <a:ext uri="{FF2B5EF4-FFF2-40B4-BE49-F238E27FC236}">
                <a16:creationId xmlns:a16="http://schemas.microsoft.com/office/drawing/2014/main" id="{D6EC1D33-166D-D3FB-ECAC-60198C26E153}"/>
              </a:ext>
            </a:extLst>
          </p:cNvPr>
          <p:cNvGrpSpPr>
            <a:grpSpLocks/>
          </p:cNvGrpSpPr>
          <p:nvPr/>
        </p:nvGrpSpPr>
        <p:grpSpPr bwMode="auto">
          <a:xfrm>
            <a:off x="2490030" y="5352591"/>
            <a:ext cx="2843970" cy="779436"/>
            <a:chOff x="621" y="3196"/>
            <a:chExt cx="1832" cy="500"/>
          </a:xfrm>
        </p:grpSpPr>
        <p:sp>
          <p:nvSpPr>
            <p:cNvPr id="7189" name="Rectangle 52">
              <a:extLst>
                <a:ext uri="{FF2B5EF4-FFF2-40B4-BE49-F238E27FC236}">
                  <a16:creationId xmlns:a16="http://schemas.microsoft.com/office/drawing/2014/main" id="{06DAFD48-EB66-7617-9A2D-3F892EED0F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0" y="3216"/>
              <a:ext cx="864" cy="480"/>
            </a:xfrm>
            <a:prstGeom prst="rect">
              <a:avLst/>
            </a:prstGeom>
            <a:noFill/>
            <a:ln w="1905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endParaRPr lang="ar-EG" altLang="en-US"/>
            </a:p>
          </p:txBody>
        </p:sp>
        <p:sp>
          <p:nvSpPr>
            <p:cNvPr id="7190" name="Text Box 53">
              <a:extLst>
                <a:ext uri="{FF2B5EF4-FFF2-40B4-BE49-F238E27FC236}">
                  <a16:creationId xmlns:a16="http://schemas.microsoft.com/office/drawing/2014/main" id="{ADD16231-8293-74EB-0BD1-C852FF4870A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69" y="3240"/>
              <a:ext cx="50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800" dirty="0"/>
                <a:t>  Half</a:t>
              </a:r>
            </a:p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800" dirty="0"/>
                <a:t>Adder</a:t>
              </a:r>
              <a:endParaRPr lang="en-US" altLang="en-US" dirty="0"/>
            </a:p>
          </p:txBody>
        </p:sp>
        <p:sp>
          <p:nvSpPr>
            <p:cNvPr id="7191" name="Line 54">
              <a:extLst>
                <a:ext uri="{FF2B5EF4-FFF2-40B4-BE49-F238E27FC236}">
                  <a16:creationId xmlns:a16="http://schemas.microsoft.com/office/drawing/2014/main" id="{AA6CB426-A738-52C3-82B5-950DAF9D4EF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3312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7192" name="Line 55">
              <a:extLst>
                <a:ext uri="{FF2B5EF4-FFF2-40B4-BE49-F238E27FC236}">
                  <a16:creationId xmlns:a16="http://schemas.microsoft.com/office/drawing/2014/main" id="{70D95017-2EFA-3810-6DC9-06D45AE74AA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3546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7193" name="Line 56">
              <a:extLst>
                <a:ext uri="{FF2B5EF4-FFF2-40B4-BE49-F238E27FC236}">
                  <a16:creationId xmlns:a16="http://schemas.microsoft.com/office/drawing/2014/main" id="{45F14A43-267F-6AFC-83C6-827B7FDB9D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21" y="3519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7194" name="Line 57">
              <a:extLst>
                <a:ext uri="{FF2B5EF4-FFF2-40B4-BE49-F238E27FC236}">
                  <a16:creationId xmlns:a16="http://schemas.microsoft.com/office/drawing/2014/main" id="{8177D2CB-C762-09DE-9F21-7387748B71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24" y="3342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7195" name="Text Box 58">
              <a:extLst>
                <a:ext uri="{FF2B5EF4-FFF2-40B4-BE49-F238E27FC236}">
                  <a16:creationId xmlns:a16="http://schemas.microsoft.com/office/drawing/2014/main" id="{CBB9AE37-EA30-711D-58C7-3E0A1163F2E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4" y="3196"/>
              <a:ext cx="20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X</a:t>
              </a:r>
              <a:endParaRPr lang="en-US" altLang="en-US" dirty="0"/>
            </a:p>
          </p:txBody>
        </p:sp>
        <p:sp>
          <p:nvSpPr>
            <p:cNvPr id="7196" name="Text Box 59">
              <a:extLst>
                <a:ext uri="{FF2B5EF4-FFF2-40B4-BE49-F238E27FC236}">
                  <a16:creationId xmlns:a16="http://schemas.microsoft.com/office/drawing/2014/main" id="{76CCFE40-A3D1-1DB1-CEEE-7D42BDEB034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1" y="3430"/>
              <a:ext cx="20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Y</a:t>
              </a:r>
              <a:endParaRPr lang="en-US" altLang="en-US" dirty="0"/>
            </a:p>
          </p:txBody>
        </p:sp>
        <p:sp>
          <p:nvSpPr>
            <p:cNvPr id="7197" name="Text Box 60">
              <a:extLst>
                <a:ext uri="{FF2B5EF4-FFF2-40B4-BE49-F238E27FC236}">
                  <a16:creationId xmlns:a16="http://schemas.microsoft.com/office/drawing/2014/main" id="{92690B2E-52FA-FAB4-3490-961C6531D65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52" y="3244"/>
              <a:ext cx="187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S</a:t>
              </a:r>
              <a:endParaRPr lang="en-US" altLang="en-US" dirty="0"/>
            </a:p>
          </p:txBody>
        </p:sp>
        <p:sp>
          <p:nvSpPr>
            <p:cNvPr id="7198" name="Text Box 61">
              <a:extLst>
                <a:ext uri="{FF2B5EF4-FFF2-40B4-BE49-F238E27FC236}">
                  <a16:creationId xmlns:a16="http://schemas.microsoft.com/office/drawing/2014/main" id="{1CFE7DD0-3E36-7E18-09A9-E590731A15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5" y="3408"/>
              <a:ext cx="52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C-OUT</a:t>
              </a:r>
              <a:endParaRPr lang="en-US" altLang="en-US" dirty="0"/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556B373-BD91-0CC7-9DAB-46ED53EFD01A}"/>
              </a:ext>
            </a:extLst>
          </p:cNvPr>
          <p:cNvSpPr/>
          <p:nvPr/>
        </p:nvSpPr>
        <p:spPr>
          <a:xfrm>
            <a:off x="304800" y="1174928"/>
            <a:ext cx="11734800" cy="508208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86C7DE-B28C-2380-0AF9-F23DBF2F83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0182" y="4557142"/>
            <a:ext cx="3400900" cy="1590897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77903" y="800888"/>
            <a:ext cx="10515600" cy="637742"/>
          </a:xfrm>
        </p:spPr>
        <p:txBody>
          <a:bodyPr/>
          <a:lstStyle/>
          <a:p>
            <a:r>
              <a:rPr lang="en-US" altLang="fr-FR" dirty="0"/>
              <a:t>Full Adder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fr-FR" sz="2400" b="1" dirty="0"/>
              <a:t>A combinational circuit that adds 3 input bits to generate a Sum bit and a Carry bit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553" y="2667000"/>
            <a:ext cx="8258175" cy="3411531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F5F5E06-6103-4F65-A37E-7E1570CD2FE7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45652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>
            <a:extLst>
              <a:ext uri="{FF2B5EF4-FFF2-40B4-BE49-F238E27FC236}">
                <a16:creationId xmlns:a16="http://schemas.microsoft.com/office/drawing/2014/main" id="{28FCA083-4813-58AA-0728-BE3B82B5F1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685800"/>
            <a:ext cx="7924800" cy="457200"/>
          </a:xfrm>
          <a:noFill/>
        </p:spPr>
        <p:txBody>
          <a:bodyPr/>
          <a:lstStyle/>
          <a:p>
            <a:r>
              <a:rPr lang="en-US" altLang="en-US" b="1" dirty="0"/>
              <a:t>Full Adder Circuit Using XOR</a:t>
            </a:r>
          </a:p>
        </p:txBody>
      </p:sp>
      <p:grpSp>
        <p:nvGrpSpPr>
          <p:cNvPr id="10243" name="Group 44">
            <a:extLst>
              <a:ext uri="{FF2B5EF4-FFF2-40B4-BE49-F238E27FC236}">
                <a16:creationId xmlns:a16="http://schemas.microsoft.com/office/drawing/2014/main" id="{D67DDC8D-8C65-7D8F-1F3D-EA8387548632}"/>
              </a:ext>
            </a:extLst>
          </p:cNvPr>
          <p:cNvGrpSpPr>
            <a:grpSpLocks/>
          </p:cNvGrpSpPr>
          <p:nvPr/>
        </p:nvGrpSpPr>
        <p:grpSpPr bwMode="auto">
          <a:xfrm>
            <a:off x="1499916" y="2451839"/>
            <a:ext cx="3441376" cy="2429794"/>
            <a:chOff x="744" y="982"/>
            <a:chExt cx="1891" cy="1151"/>
          </a:xfrm>
        </p:grpSpPr>
        <p:sp>
          <p:nvSpPr>
            <p:cNvPr id="10312" name="Rectangle 45">
              <a:extLst>
                <a:ext uri="{FF2B5EF4-FFF2-40B4-BE49-F238E27FC236}">
                  <a16:creationId xmlns:a16="http://schemas.microsoft.com/office/drawing/2014/main" id="{9C90AB41-2008-161E-4895-5344D97B3C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1" y="1316"/>
              <a:ext cx="864" cy="480"/>
            </a:xfrm>
            <a:prstGeom prst="rect">
              <a:avLst/>
            </a:prstGeom>
            <a:noFill/>
            <a:ln w="1905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endParaRPr lang="ar-EG" altLang="en-US"/>
            </a:p>
          </p:txBody>
        </p:sp>
        <p:sp>
          <p:nvSpPr>
            <p:cNvPr id="10313" name="Text Box 46">
              <a:extLst>
                <a:ext uri="{FF2B5EF4-FFF2-40B4-BE49-F238E27FC236}">
                  <a16:creationId xmlns:a16="http://schemas.microsoft.com/office/drawing/2014/main" id="{26348D9A-9B91-16DE-BAC1-BE5C932E9BA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5" y="1331"/>
              <a:ext cx="544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800" dirty="0"/>
                <a:t>  Full</a:t>
              </a:r>
            </a:p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800" dirty="0"/>
                <a:t> Adder</a:t>
              </a:r>
              <a:endParaRPr lang="en-US" altLang="en-US" dirty="0"/>
            </a:p>
          </p:txBody>
        </p:sp>
        <p:sp>
          <p:nvSpPr>
            <p:cNvPr id="10314" name="Line 47">
              <a:extLst>
                <a:ext uri="{FF2B5EF4-FFF2-40B4-BE49-F238E27FC236}">
                  <a16:creationId xmlns:a16="http://schemas.microsoft.com/office/drawing/2014/main" id="{4235C964-E859-3D49-2772-E4265957A41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44" y="1542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0315" name="Line 48">
              <a:extLst>
                <a:ext uri="{FF2B5EF4-FFF2-40B4-BE49-F238E27FC236}">
                  <a16:creationId xmlns:a16="http://schemas.microsoft.com/office/drawing/2014/main" id="{255C92C6-8A08-6226-0BF1-FFFCBB1B78B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52" y="1542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0316" name="Text Box 49">
              <a:extLst>
                <a:ext uri="{FF2B5EF4-FFF2-40B4-BE49-F238E27FC236}">
                  <a16:creationId xmlns:a16="http://schemas.microsoft.com/office/drawing/2014/main" id="{0DEDB977-30F3-EB49-C716-8757C5BE2B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0" y="982"/>
              <a:ext cx="20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X</a:t>
              </a:r>
              <a:endParaRPr lang="en-US" altLang="en-US" dirty="0"/>
            </a:p>
          </p:txBody>
        </p:sp>
        <p:sp>
          <p:nvSpPr>
            <p:cNvPr id="10317" name="Text Box 50">
              <a:extLst>
                <a:ext uri="{FF2B5EF4-FFF2-40B4-BE49-F238E27FC236}">
                  <a16:creationId xmlns:a16="http://schemas.microsoft.com/office/drawing/2014/main" id="{220CAD5A-2D54-A986-C463-8840583B45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8" y="982"/>
              <a:ext cx="20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Y</a:t>
              </a:r>
              <a:endParaRPr lang="en-US" altLang="en-US" dirty="0"/>
            </a:p>
          </p:txBody>
        </p:sp>
        <p:sp>
          <p:nvSpPr>
            <p:cNvPr id="10318" name="Text Box 51">
              <a:extLst>
                <a:ext uri="{FF2B5EF4-FFF2-40B4-BE49-F238E27FC236}">
                  <a16:creationId xmlns:a16="http://schemas.microsoft.com/office/drawing/2014/main" id="{EE166E70-D662-401B-A689-F1E65BC9F8D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83" y="1921"/>
              <a:ext cx="187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S</a:t>
              </a:r>
              <a:endParaRPr lang="en-US" altLang="en-US" dirty="0"/>
            </a:p>
          </p:txBody>
        </p:sp>
        <p:sp>
          <p:nvSpPr>
            <p:cNvPr id="10319" name="Text Box 52">
              <a:extLst>
                <a:ext uri="{FF2B5EF4-FFF2-40B4-BE49-F238E27FC236}">
                  <a16:creationId xmlns:a16="http://schemas.microsoft.com/office/drawing/2014/main" id="{EF46628A-B117-74B4-F164-728A42BDD31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77" y="1433"/>
              <a:ext cx="35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C-in</a:t>
              </a:r>
              <a:endParaRPr lang="en-US" altLang="en-US" dirty="0"/>
            </a:p>
          </p:txBody>
        </p:sp>
        <p:sp>
          <p:nvSpPr>
            <p:cNvPr id="10320" name="Line 53">
              <a:extLst>
                <a:ext uri="{FF2B5EF4-FFF2-40B4-BE49-F238E27FC236}">
                  <a16:creationId xmlns:a16="http://schemas.microsoft.com/office/drawing/2014/main" id="{039EA249-C869-948E-DA8C-A264AC4BB34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42" y="1164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0321" name="Line 54">
              <a:extLst>
                <a:ext uri="{FF2B5EF4-FFF2-40B4-BE49-F238E27FC236}">
                  <a16:creationId xmlns:a16="http://schemas.microsoft.com/office/drawing/2014/main" id="{C853E0EF-01DD-66A0-23B1-11411E222F1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84" y="1167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0322" name="Text Box 55">
              <a:extLst>
                <a:ext uri="{FF2B5EF4-FFF2-40B4-BE49-F238E27FC236}">
                  <a16:creationId xmlns:a16="http://schemas.microsoft.com/office/drawing/2014/main" id="{6E21DC2D-1DC1-F77E-6554-B08F90EDB2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4" y="1422"/>
              <a:ext cx="429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C-out</a:t>
              </a:r>
              <a:endParaRPr lang="en-US" altLang="en-US" dirty="0"/>
            </a:p>
          </p:txBody>
        </p:sp>
        <p:sp>
          <p:nvSpPr>
            <p:cNvPr id="10323" name="Line 56">
              <a:extLst>
                <a:ext uri="{FF2B5EF4-FFF2-40B4-BE49-F238E27FC236}">
                  <a16:creationId xmlns:a16="http://schemas.microsoft.com/office/drawing/2014/main" id="{4774F4D7-F47D-CC8A-8620-7AAFA4000CC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80" y="1800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</p:grpSp>
      <p:grpSp>
        <p:nvGrpSpPr>
          <p:cNvPr id="10244" name="Group 98">
            <a:extLst>
              <a:ext uri="{FF2B5EF4-FFF2-40B4-BE49-F238E27FC236}">
                <a16:creationId xmlns:a16="http://schemas.microsoft.com/office/drawing/2014/main" id="{F3E03F04-0D97-4F61-4E9C-703293100B88}"/>
              </a:ext>
            </a:extLst>
          </p:cNvPr>
          <p:cNvGrpSpPr>
            <a:grpSpLocks/>
          </p:cNvGrpSpPr>
          <p:nvPr/>
        </p:nvGrpSpPr>
        <p:grpSpPr bwMode="auto">
          <a:xfrm>
            <a:off x="5694367" y="1863850"/>
            <a:ext cx="5464173" cy="3808414"/>
            <a:chOff x="2186" y="1056"/>
            <a:chExt cx="2806" cy="1823"/>
          </a:xfrm>
        </p:grpSpPr>
        <p:grpSp>
          <p:nvGrpSpPr>
            <p:cNvPr id="10245" name="Group 5">
              <a:extLst>
                <a:ext uri="{FF2B5EF4-FFF2-40B4-BE49-F238E27FC236}">
                  <a16:creationId xmlns:a16="http://schemas.microsoft.com/office/drawing/2014/main" id="{B281EA33-F34E-43CF-159B-BBA304EFFEB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4" y="1728"/>
              <a:ext cx="2252" cy="1151"/>
              <a:chOff x="2945" y="2473"/>
              <a:chExt cx="2252" cy="1151"/>
            </a:xfrm>
          </p:grpSpPr>
          <p:grpSp>
            <p:nvGrpSpPr>
              <p:cNvPr id="10274" name="Group 6">
                <a:extLst>
                  <a:ext uri="{FF2B5EF4-FFF2-40B4-BE49-F238E27FC236}">
                    <a16:creationId xmlns:a16="http://schemas.microsoft.com/office/drawing/2014/main" id="{B3363799-D767-683F-1798-3932A1F5220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96" y="2906"/>
                <a:ext cx="775" cy="255"/>
                <a:chOff x="2622" y="1821"/>
                <a:chExt cx="1034" cy="339"/>
              </a:xfrm>
            </p:grpSpPr>
            <p:sp>
              <p:nvSpPr>
                <p:cNvPr id="10303" name="Line 7">
                  <a:extLst>
                    <a:ext uri="{FF2B5EF4-FFF2-40B4-BE49-F238E27FC236}">
                      <a16:creationId xmlns:a16="http://schemas.microsoft.com/office/drawing/2014/main" id="{281AC000-7B0B-311D-A976-554A8CA188B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622" y="1855"/>
                  <a:ext cx="313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304" name="Line 8">
                  <a:extLst>
                    <a:ext uri="{FF2B5EF4-FFF2-40B4-BE49-F238E27FC236}">
                      <a16:creationId xmlns:a16="http://schemas.microsoft.com/office/drawing/2014/main" id="{DD5C234D-C506-DA0A-A97B-1CED16F7F70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622" y="2124"/>
                  <a:ext cx="313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305" name="Line 9">
                  <a:extLst>
                    <a:ext uri="{FF2B5EF4-FFF2-40B4-BE49-F238E27FC236}">
                      <a16:creationId xmlns:a16="http://schemas.microsoft.com/office/drawing/2014/main" id="{A939D8B3-76C5-B10A-AFAD-52B6F5239D0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3344" y="1978"/>
                  <a:ext cx="31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grpSp>
              <p:nvGrpSpPr>
                <p:cNvPr id="10306" name="Group 10">
                  <a:extLst>
                    <a:ext uri="{FF2B5EF4-FFF2-40B4-BE49-F238E27FC236}">
                      <a16:creationId xmlns:a16="http://schemas.microsoft.com/office/drawing/2014/main" id="{22EE5D7A-99BB-F4DF-5E55-4E0049415CD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21" y="1821"/>
                  <a:ext cx="416" cy="339"/>
                  <a:chOff x="6768" y="11808"/>
                  <a:chExt cx="1008" cy="792"/>
                </a:xfrm>
              </p:grpSpPr>
              <p:sp>
                <p:nvSpPr>
                  <p:cNvPr id="10307" name="Freeform 11">
                    <a:extLst>
                      <a:ext uri="{FF2B5EF4-FFF2-40B4-BE49-F238E27FC236}">
                        <a16:creationId xmlns:a16="http://schemas.microsoft.com/office/drawing/2014/main" id="{BE313771-F468-367F-B2E9-9D5A5483E69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6768" y="11808"/>
                    <a:ext cx="144" cy="792"/>
                  </a:xfrm>
                  <a:custGeom>
                    <a:avLst/>
                    <a:gdLst>
                      <a:gd name="T0" fmla="*/ 0 w 288"/>
                      <a:gd name="T1" fmla="*/ 0 h 864"/>
                      <a:gd name="T2" fmla="*/ 1 w 288"/>
                      <a:gd name="T3" fmla="*/ 198 h 864"/>
                      <a:gd name="T4" fmla="*/ 0 w 288"/>
                      <a:gd name="T5" fmla="*/ 395 h 864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288" h="864">
                        <a:moveTo>
                          <a:pt x="0" y="0"/>
                        </a:moveTo>
                        <a:cubicBezTo>
                          <a:pt x="144" y="144"/>
                          <a:pt x="288" y="288"/>
                          <a:pt x="288" y="432"/>
                        </a:cubicBezTo>
                        <a:cubicBezTo>
                          <a:pt x="288" y="576"/>
                          <a:pt x="48" y="792"/>
                          <a:pt x="0" y="864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308" name="Line 12">
                    <a:extLst>
                      <a:ext uri="{FF2B5EF4-FFF2-40B4-BE49-F238E27FC236}">
                        <a16:creationId xmlns:a16="http://schemas.microsoft.com/office/drawing/2014/main" id="{C6E5864F-284F-9A40-410F-8779D621C0B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6768" y="11808"/>
                    <a:ext cx="360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309" name="Line 13">
                    <a:extLst>
                      <a:ext uri="{FF2B5EF4-FFF2-40B4-BE49-F238E27FC236}">
                        <a16:creationId xmlns:a16="http://schemas.microsoft.com/office/drawing/2014/main" id="{CA3087D5-86EA-6E8F-0928-8E5F05DE41E1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6768" y="12600"/>
                    <a:ext cx="360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310" name="Freeform 14">
                    <a:extLst>
                      <a:ext uri="{FF2B5EF4-FFF2-40B4-BE49-F238E27FC236}">
                        <a16:creationId xmlns:a16="http://schemas.microsoft.com/office/drawing/2014/main" id="{B3A267EA-6EBA-5756-1D0A-18AD672C551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7128" y="11808"/>
                    <a:ext cx="648" cy="432"/>
                  </a:xfrm>
                  <a:custGeom>
                    <a:avLst/>
                    <a:gdLst>
                      <a:gd name="T0" fmla="*/ 0 w 576"/>
                      <a:gd name="T1" fmla="*/ 0 h 432"/>
                      <a:gd name="T2" fmla="*/ 1248 w 576"/>
                      <a:gd name="T3" fmla="*/ 144 h 432"/>
                      <a:gd name="T4" fmla="*/ 1663 w 576"/>
                      <a:gd name="T5" fmla="*/ 432 h 432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6" h="432">
                        <a:moveTo>
                          <a:pt x="0" y="0"/>
                        </a:moveTo>
                        <a:cubicBezTo>
                          <a:pt x="168" y="36"/>
                          <a:pt x="336" y="72"/>
                          <a:pt x="432" y="144"/>
                        </a:cubicBezTo>
                        <a:cubicBezTo>
                          <a:pt x="528" y="216"/>
                          <a:pt x="552" y="324"/>
                          <a:pt x="576" y="432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311" name="Freeform 15">
                    <a:extLst>
                      <a:ext uri="{FF2B5EF4-FFF2-40B4-BE49-F238E27FC236}">
                        <a16:creationId xmlns:a16="http://schemas.microsoft.com/office/drawing/2014/main" id="{EDFC2DDA-B8DB-116E-C27E-A8663491A15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7128" y="12168"/>
                    <a:ext cx="648" cy="432"/>
                  </a:xfrm>
                  <a:custGeom>
                    <a:avLst/>
                    <a:gdLst>
                      <a:gd name="T0" fmla="*/ 0 w 576"/>
                      <a:gd name="T1" fmla="*/ 0 h 432"/>
                      <a:gd name="T2" fmla="*/ 1248 w 576"/>
                      <a:gd name="T3" fmla="*/ 144 h 432"/>
                      <a:gd name="T4" fmla="*/ 1663 w 576"/>
                      <a:gd name="T5" fmla="*/ 432 h 432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6" h="432">
                        <a:moveTo>
                          <a:pt x="0" y="0"/>
                        </a:moveTo>
                        <a:cubicBezTo>
                          <a:pt x="168" y="36"/>
                          <a:pt x="336" y="72"/>
                          <a:pt x="432" y="144"/>
                        </a:cubicBezTo>
                        <a:cubicBezTo>
                          <a:pt x="528" y="216"/>
                          <a:pt x="552" y="324"/>
                          <a:pt x="576" y="432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</p:grpSp>
          </p:grpSp>
          <p:grpSp>
            <p:nvGrpSpPr>
              <p:cNvPr id="10275" name="Group 16">
                <a:extLst>
                  <a:ext uri="{FF2B5EF4-FFF2-40B4-BE49-F238E27FC236}">
                    <a16:creationId xmlns:a16="http://schemas.microsoft.com/office/drawing/2014/main" id="{DB8A2F88-2EB7-7B65-9D31-92A6C8F494F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96" y="2506"/>
                <a:ext cx="793" cy="316"/>
                <a:chOff x="2783" y="1440"/>
                <a:chExt cx="1057" cy="421"/>
              </a:xfrm>
            </p:grpSpPr>
            <p:sp>
              <p:nvSpPr>
                <p:cNvPr id="10299" name="AutoShape 17">
                  <a:extLst>
                    <a:ext uri="{FF2B5EF4-FFF2-40B4-BE49-F238E27FC236}">
                      <a16:creationId xmlns:a16="http://schemas.microsoft.com/office/drawing/2014/main" id="{0196B6B0-A7ED-5251-0BF4-0B53E437742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95" y="1440"/>
                  <a:ext cx="417" cy="421"/>
                </a:xfrm>
                <a:prstGeom prst="flowChartDelay">
                  <a:avLst/>
                </a:prstGeom>
                <a:noFill/>
                <a:ln w="25400">
                  <a:solidFill>
                    <a:srgbClr val="00000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endParaRPr lang="ar-EG" altLang="en-US"/>
                </a:p>
              </p:txBody>
            </p:sp>
            <p:sp>
              <p:nvSpPr>
                <p:cNvPr id="10300" name="Line 18">
                  <a:extLst>
                    <a:ext uri="{FF2B5EF4-FFF2-40B4-BE49-F238E27FC236}">
                      <a16:creationId xmlns:a16="http://schemas.microsoft.com/office/drawing/2014/main" id="{B4ABEE2E-9079-CA46-D9D4-E11205EEBB3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783" y="1500"/>
                  <a:ext cx="31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301" name="Line 19">
                  <a:extLst>
                    <a:ext uri="{FF2B5EF4-FFF2-40B4-BE49-F238E27FC236}">
                      <a16:creationId xmlns:a16="http://schemas.microsoft.com/office/drawing/2014/main" id="{4A519F26-A414-DB21-0635-100CA3EA018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783" y="1801"/>
                  <a:ext cx="31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302" name="Line 20">
                  <a:extLst>
                    <a:ext uri="{FF2B5EF4-FFF2-40B4-BE49-F238E27FC236}">
                      <a16:creationId xmlns:a16="http://schemas.microsoft.com/office/drawing/2014/main" id="{570C8D71-9D63-DF85-5AD2-635AE51B780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3528" y="1638"/>
                  <a:ext cx="31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</p:grpSp>
          <p:sp>
            <p:nvSpPr>
              <p:cNvPr id="10276" name="Line 21">
                <a:extLst>
                  <a:ext uri="{FF2B5EF4-FFF2-40B4-BE49-F238E27FC236}">
                    <a16:creationId xmlns:a16="http://schemas.microsoft.com/office/drawing/2014/main" id="{650918FE-3AC3-33C5-99F4-5CF7A4E8241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3988" y="2651"/>
                <a:ext cx="0" cy="28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0277" name="Line 22">
                <a:extLst>
                  <a:ext uri="{FF2B5EF4-FFF2-40B4-BE49-F238E27FC236}">
                    <a16:creationId xmlns:a16="http://schemas.microsoft.com/office/drawing/2014/main" id="{E8C0D897-D7E3-BDC3-9762-2B2E78049F6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3997" y="3134"/>
                <a:ext cx="0" cy="288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grpSp>
            <p:nvGrpSpPr>
              <p:cNvPr id="10278" name="Group 23">
                <a:extLst>
                  <a:ext uri="{FF2B5EF4-FFF2-40B4-BE49-F238E27FC236}">
                    <a16:creationId xmlns:a16="http://schemas.microsoft.com/office/drawing/2014/main" id="{34A54EED-B2BA-3929-D759-F199A6B3014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205" y="3274"/>
                <a:ext cx="793" cy="316"/>
                <a:chOff x="2420" y="2968"/>
                <a:chExt cx="793" cy="316"/>
              </a:xfrm>
            </p:grpSpPr>
            <p:sp>
              <p:nvSpPr>
                <p:cNvPr id="10295" name="Line 24">
                  <a:extLst>
                    <a:ext uri="{FF2B5EF4-FFF2-40B4-BE49-F238E27FC236}">
                      <a16:creationId xmlns:a16="http://schemas.microsoft.com/office/drawing/2014/main" id="{57CA699D-9A79-BF03-DEBD-798032E4071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979" y="3116"/>
                  <a:ext cx="234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296" name="AutoShape 25">
                  <a:extLst>
                    <a:ext uri="{FF2B5EF4-FFF2-40B4-BE49-F238E27FC236}">
                      <a16:creationId xmlns:a16="http://schemas.microsoft.com/office/drawing/2014/main" id="{47121A22-F04A-47ED-A8A1-5A34D691AFC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654" y="2968"/>
                  <a:ext cx="313" cy="316"/>
                </a:xfrm>
                <a:prstGeom prst="flowChartDelay">
                  <a:avLst/>
                </a:prstGeom>
                <a:noFill/>
                <a:ln w="25400">
                  <a:solidFill>
                    <a:srgbClr val="00000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endParaRPr lang="ar-EG" altLang="en-US"/>
                </a:p>
              </p:txBody>
            </p:sp>
            <p:sp>
              <p:nvSpPr>
                <p:cNvPr id="10297" name="Line 26">
                  <a:extLst>
                    <a:ext uri="{FF2B5EF4-FFF2-40B4-BE49-F238E27FC236}">
                      <a16:creationId xmlns:a16="http://schemas.microsoft.com/office/drawing/2014/main" id="{EAD5BE54-DC05-5A88-B1F6-B4180993AC9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420" y="3013"/>
                  <a:ext cx="234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298" name="Line 27">
                  <a:extLst>
                    <a:ext uri="{FF2B5EF4-FFF2-40B4-BE49-F238E27FC236}">
                      <a16:creationId xmlns:a16="http://schemas.microsoft.com/office/drawing/2014/main" id="{F1A2D345-8824-C325-8BDC-AACDDE7B3CD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420" y="3239"/>
                  <a:ext cx="234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</p:grpSp>
          <p:sp>
            <p:nvSpPr>
              <p:cNvPr id="10279" name="Text Box 28">
                <a:extLst>
                  <a:ext uri="{FF2B5EF4-FFF2-40B4-BE49-F238E27FC236}">
                    <a16:creationId xmlns:a16="http://schemas.microsoft.com/office/drawing/2014/main" id="{D271CE7C-5BFD-124D-20E7-08DA9F48ACE8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3748" y="2494"/>
                <a:ext cx="254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200" dirty="0"/>
                  <a:t>XY</a:t>
                </a:r>
                <a:endParaRPr lang="en-US" altLang="en-US" dirty="0"/>
              </a:p>
            </p:txBody>
          </p:sp>
          <p:sp>
            <p:nvSpPr>
              <p:cNvPr id="10280" name="Text Box 29">
                <a:extLst>
                  <a:ext uri="{FF2B5EF4-FFF2-40B4-BE49-F238E27FC236}">
                    <a16:creationId xmlns:a16="http://schemas.microsoft.com/office/drawing/2014/main" id="{E842DCBF-A4E0-5F11-7625-0243447B53BB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3736" y="3451"/>
                <a:ext cx="366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200" dirty="0"/>
                  <a:t>YC-in</a:t>
                </a:r>
                <a:endParaRPr lang="en-US" altLang="en-US" dirty="0"/>
              </a:p>
            </p:txBody>
          </p:sp>
          <p:sp>
            <p:nvSpPr>
              <p:cNvPr id="10281" name="Text Box 30">
                <a:extLst>
                  <a:ext uri="{FF2B5EF4-FFF2-40B4-BE49-F238E27FC236}">
                    <a16:creationId xmlns:a16="http://schemas.microsoft.com/office/drawing/2014/main" id="{FEFF519B-68F6-9840-6394-4A8E17CE3F60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4768" y="2916"/>
                <a:ext cx="429" cy="2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600" dirty="0"/>
                  <a:t>C-out</a:t>
                </a:r>
                <a:endParaRPr lang="en-US" altLang="en-US" dirty="0"/>
              </a:p>
            </p:txBody>
          </p:sp>
          <p:grpSp>
            <p:nvGrpSpPr>
              <p:cNvPr id="10282" name="Group 31">
                <a:extLst>
                  <a:ext uri="{FF2B5EF4-FFF2-40B4-BE49-F238E27FC236}">
                    <a16:creationId xmlns:a16="http://schemas.microsoft.com/office/drawing/2014/main" id="{695CD4E5-5DBC-0FD8-23D4-04059EE2659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188" y="2899"/>
                <a:ext cx="793" cy="316"/>
                <a:chOff x="2420" y="2968"/>
                <a:chExt cx="793" cy="316"/>
              </a:xfrm>
            </p:grpSpPr>
            <p:sp>
              <p:nvSpPr>
                <p:cNvPr id="10291" name="Line 32">
                  <a:extLst>
                    <a:ext uri="{FF2B5EF4-FFF2-40B4-BE49-F238E27FC236}">
                      <a16:creationId xmlns:a16="http://schemas.microsoft.com/office/drawing/2014/main" id="{C427A48D-4ECC-A52C-18D1-5CE9D1253E9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2979" y="3116"/>
                  <a:ext cx="234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292" name="AutoShape 33">
                  <a:extLst>
                    <a:ext uri="{FF2B5EF4-FFF2-40B4-BE49-F238E27FC236}">
                      <a16:creationId xmlns:a16="http://schemas.microsoft.com/office/drawing/2014/main" id="{339C13ED-A9F0-517A-10BE-4EE0993EAA4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654" y="2968"/>
                  <a:ext cx="313" cy="316"/>
                </a:xfrm>
                <a:prstGeom prst="flowChartDelay">
                  <a:avLst/>
                </a:prstGeom>
                <a:noFill/>
                <a:ln w="25400">
                  <a:solidFill>
                    <a:srgbClr val="00000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endParaRPr lang="ar-EG" altLang="en-US"/>
                </a:p>
              </p:txBody>
            </p:sp>
            <p:sp>
              <p:nvSpPr>
                <p:cNvPr id="10293" name="Line 34">
                  <a:extLst>
                    <a:ext uri="{FF2B5EF4-FFF2-40B4-BE49-F238E27FC236}">
                      <a16:creationId xmlns:a16="http://schemas.microsoft.com/office/drawing/2014/main" id="{C35E3668-25B1-5EC0-E593-F32EA17E142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420" y="3013"/>
                  <a:ext cx="234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294" name="Line 35">
                  <a:extLst>
                    <a:ext uri="{FF2B5EF4-FFF2-40B4-BE49-F238E27FC236}">
                      <a16:creationId xmlns:a16="http://schemas.microsoft.com/office/drawing/2014/main" id="{7C18C23D-22F8-FE04-D09B-A6D81F8DDA3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420" y="3239"/>
                  <a:ext cx="234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</p:grpSp>
          <p:sp>
            <p:nvSpPr>
              <p:cNvPr id="10283" name="Line 36">
                <a:extLst>
                  <a:ext uri="{FF2B5EF4-FFF2-40B4-BE49-F238E27FC236}">
                    <a16:creationId xmlns:a16="http://schemas.microsoft.com/office/drawing/2014/main" id="{46E98F46-9783-9FD6-1F29-43E9F38850D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830" y="3048"/>
                <a:ext cx="43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0284" name="Text Box 37">
                <a:extLst>
                  <a:ext uri="{FF2B5EF4-FFF2-40B4-BE49-F238E27FC236}">
                    <a16:creationId xmlns:a16="http://schemas.microsoft.com/office/drawing/2014/main" id="{540D4F35-1F63-AF4F-CEC4-0024F6CE2523}"/>
                  </a:ext>
                </a:extLst>
              </p:cNvPr>
              <p:cNvSpPr txBox="1">
                <a:spLocks noChangeAspect="1" noChangeArrowheads="1"/>
              </p:cNvSpPr>
              <p:nvPr/>
            </p:nvSpPr>
            <p:spPr bwMode="auto">
              <a:xfrm>
                <a:off x="3693" y="2908"/>
                <a:ext cx="366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200" dirty="0"/>
                  <a:t>XC-in</a:t>
                </a:r>
                <a:endParaRPr lang="en-US" altLang="en-US" dirty="0"/>
              </a:p>
            </p:txBody>
          </p:sp>
          <p:sp>
            <p:nvSpPr>
              <p:cNvPr id="10285" name="Rectangle 38">
                <a:extLst>
                  <a:ext uri="{FF2B5EF4-FFF2-40B4-BE49-F238E27FC236}">
                    <a16:creationId xmlns:a16="http://schemas.microsoft.com/office/drawing/2014/main" id="{87FAC1E6-F18F-D4B6-BD35-80C451FFEA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56" y="2473"/>
                <a:ext cx="17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X</a:t>
                </a:r>
              </a:p>
            </p:txBody>
          </p:sp>
          <p:sp>
            <p:nvSpPr>
              <p:cNvPr id="10286" name="Rectangle 39">
                <a:extLst>
                  <a:ext uri="{FF2B5EF4-FFF2-40B4-BE49-F238E27FC236}">
                    <a16:creationId xmlns:a16="http://schemas.microsoft.com/office/drawing/2014/main" id="{83340F05-7AEF-CCF7-7C51-2EF9C0D685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40" y="2861"/>
                <a:ext cx="17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X</a:t>
                </a:r>
              </a:p>
            </p:txBody>
          </p:sp>
          <p:sp>
            <p:nvSpPr>
              <p:cNvPr id="10287" name="Rectangle 40">
                <a:extLst>
                  <a:ext uri="{FF2B5EF4-FFF2-40B4-BE49-F238E27FC236}">
                    <a16:creationId xmlns:a16="http://schemas.microsoft.com/office/drawing/2014/main" id="{650131B7-5DD7-7B66-AC06-D5D3F65F21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44" y="2691"/>
                <a:ext cx="17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Y</a:t>
                </a:r>
              </a:p>
            </p:txBody>
          </p:sp>
          <p:sp>
            <p:nvSpPr>
              <p:cNvPr id="10288" name="Rectangle 41">
                <a:extLst>
                  <a:ext uri="{FF2B5EF4-FFF2-40B4-BE49-F238E27FC236}">
                    <a16:creationId xmlns:a16="http://schemas.microsoft.com/office/drawing/2014/main" id="{AFB99D7A-7DA5-EB38-D319-378E53B79D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45" y="3079"/>
                <a:ext cx="267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C-in</a:t>
                </a:r>
              </a:p>
            </p:txBody>
          </p:sp>
          <p:sp>
            <p:nvSpPr>
              <p:cNvPr id="10289" name="Rectangle 42">
                <a:extLst>
                  <a:ext uri="{FF2B5EF4-FFF2-40B4-BE49-F238E27FC236}">
                    <a16:creationId xmlns:a16="http://schemas.microsoft.com/office/drawing/2014/main" id="{2EE607B8-5A17-3D4F-68B0-8F865A5CF9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68" y="3231"/>
                <a:ext cx="17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Y</a:t>
                </a:r>
              </a:p>
            </p:txBody>
          </p:sp>
          <p:sp>
            <p:nvSpPr>
              <p:cNvPr id="10290" name="Rectangle 43">
                <a:extLst>
                  <a:ext uri="{FF2B5EF4-FFF2-40B4-BE49-F238E27FC236}">
                    <a16:creationId xmlns:a16="http://schemas.microsoft.com/office/drawing/2014/main" id="{46EE78CC-9E40-9E91-6D47-B6E4CA40A6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66" y="3455"/>
                <a:ext cx="267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C-in</a:t>
                </a:r>
              </a:p>
            </p:txBody>
          </p:sp>
        </p:grpSp>
        <p:sp>
          <p:nvSpPr>
            <p:cNvPr id="10246" name="Text Box 62">
              <a:extLst>
                <a:ext uri="{FF2B5EF4-FFF2-40B4-BE49-F238E27FC236}">
                  <a16:creationId xmlns:a16="http://schemas.microsoft.com/office/drawing/2014/main" id="{FBB8DF17-7D22-512A-CAC2-3F7EDF225711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4298" y="1256"/>
              <a:ext cx="694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 cap="sq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 dirty="0"/>
                <a:t>Sum S</a:t>
              </a:r>
              <a:endParaRPr lang="en-GB" altLang="en-US" sz="1600" dirty="0">
                <a:latin typeface="Arial" panose="020B0604020202020204" pitchFamily="34" charset="0"/>
              </a:endParaRPr>
            </a:p>
          </p:txBody>
        </p:sp>
        <p:grpSp>
          <p:nvGrpSpPr>
            <p:cNvPr id="10247" name="Group 97">
              <a:extLst>
                <a:ext uri="{FF2B5EF4-FFF2-40B4-BE49-F238E27FC236}">
                  <a16:creationId xmlns:a16="http://schemas.microsoft.com/office/drawing/2014/main" id="{A50A23ED-62CC-8BB8-6795-CD143EF580B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86" y="1056"/>
              <a:ext cx="2105" cy="486"/>
              <a:chOff x="2186" y="1318"/>
              <a:chExt cx="2105" cy="486"/>
            </a:xfrm>
          </p:grpSpPr>
          <p:grpSp>
            <p:nvGrpSpPr>
              <p:cNvPr id="10248" name="Group 70">
                <a:extLst>
                  <a:ext uri="{FF2B5EF4-FFF2-40B4-BE49-F238E27FC236}">
                    <a16:creationId xmlns:a16="http://schemas.microsoft.com/office/drawing/2014/main" id="{B274BBFD-6887-2A91-CCEB-6CE014416A2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292" y="1467"/>
                <a:ext cx="999" cy="294"/>
                <a:chOff x="3292" y="1467"/>
                <a:chExt cx="999" cy="294"/>
              </a:xfrm>
            </p:grpSpPr>
            <p:sp>
              <p:nvSpPr>
                <p:cNvPr id="10264" name="Line 58">
                  <a:extLst>
                    <a:ext uri="{FF2B5EF4-FFF2-40B4-BE49-F238E27FC236}">
                      <a16:creationId xmlns:a16="http://schemas.microsoft.com/office/drawing/2014/main" id="{C5A1785A-E041-5CA6-983B-1030AE2B0E7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92" y="1503"/>
                  <a:ext cx="30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265" name="Line 59">
                  <a:extLst>
                    <a:ext uri="{FF2B5EF4-FFF2-40B4-BE49-F238E27FC236}">
                      <a16:creationId xmlns:a16="http://schemas.microsoft.com/office/drawing/2014/main" id="{29363A23-7DD7-DF9E-6CD2-76A6A72CDB5A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92" y="1731"/>
                  <a:ext cx="30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266" name="Line 60">
                  <a:extLst>
                    <a:ext uri="{FF2B5EF4-FFF2-40B4-BE49-F238E27FC236}">
                      <a16:creationId xmlns:a16="http://schemas.microsoft.com/office/drawing/2014/main" id="{629C8717-1ACA-CE26-5FBD-07321558398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3989" y="1608"/>
                  <a:ext cx="30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grpSp>
              <p:nvGrpSpPr>
                <p:cNvPr id="10267" name="Group 63">
                  <a:extLst>
                    <a:ext uri="{FF2B5EF4-FFF2-40B4-BE49-F238E27FC236}">
                      <a16:creationId xmlns:a16="http://schemas.microsoft.com/office/drawing/2014/main" id="{C5A95560-F4FD-F239-BCF7-4045850283C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521" y="1467"/>
                  <a:ext cx="462" cy="294"/>
                  <a:chOff x="2043" y="1642"/>
                  <a:chExt cx="440" cy="310"/>
                </a:xfrm>
              </p:grpSpPr>
              <p:sp>
                <p:nvSpPr>
                  <p:cNvPr id="10268" name="Freeform 64">
                    <a:extLst>
                      <a:ext uri="{FF2B5EF4-FFF2-40B4-BE49-F238E27FC236}">
                        <a16:creationId xmlns:a16="http://schemas.microsoft.com/office/drawing/2014/main" id="{6DC10789-E921-4D64-ED40-BD07DB4D059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099" y="1650"/>
                    <a:ext cx="55" cy="302"/>
                  </a:xfrm>
                  <a:custGeom>
                    <a:avLst/>
                    <a:gdLst>
                      <a:gd name="T0" fmla="*/ 0 w 288"/>
                      <a:gd name="T1" fmla="*/ 0 h 864"/>
                      <a:gd name="T2" fmla="*/ 0 w 288"/>
                      <a:gd name="T3" fmla="*/ 0 h 864"/>
                      <a:gd name="T4" fmla="*/ 0 w 288"/>
                      <a:gd name="T5" fmla="*/ 0 h 864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288" h="864">
                        <a:moveTo>
                          <a:pt x="0" y="0"/>
                        </a:moveTo>
                        <a:cubicBezTo>
                          <a:pt x="144" y="144"/>
                          <a:pt x="288" y="288"/>
                          <a:pt x="288" y="432"/>
                        </a:cubicBezTo>
                        <a:cubicBezTo>
                          <a:pt x="288" y="576"/>
                          <a:pt x="48" y="792"/>
                          <a:pt x="0" y="864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69" name="Line 65">
                    <a:extLst>
                      <a:ext uri="{FF2B5EF4-FFF2-40B4-BE49-F238E27FC236}">
                        <a16:creationId xmlns:a16="http://schemas.microsoft.com/office/drawing/2014/main" id="{E238C851-868D-DE6D-37E0-0CA0401B2F85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099" y="1650"/>
                    <a:ext cx="137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70" name="Line 66">
                    <a:extLst>
                      <a:ext uri="{FF2B5EF4-FFF2-40B4-BE49-F238E27FC236}">
                        <a16:creationId xmlns:a16="http://schemas.microsoft.com/office/drawing/2014/main" id="{E05245CE-19DB-EADB-8F93-7CDBD216D09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099" y="1952"/>
                    <a:ext cx="137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71" name="Freeform 67">
                    <a:extLst>
                      <a:ext uri="{FF2B5EF4-FFF2-40B4-BE49-F238E27FC236}">
                        <a16:creationId xmlns:a16="http://schemas.microsoft.com/office/drawing/2014/main" id="{0AB97CD2-A897-F41F-4327-7BC93893CBD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236" y="1650"/>
                    <a:ext cx="247" cy="165"/>
                  </a:xfrm>
                  <a:custGeom>
                    <a:avLst/>
                    <a:gdLst>
                      <a:gd name="T0" fmla="*/ 0 w 576"/>
                      <a:gd name="T1" fmla="*/ 0 h 432"/>
                      <a:gd name="T2" fmla="*/ 0 w 576"/>
                      <a:gd name="T3" fmla="*/ 0 h 432"/>
                      <a:gd name="T4" fmla="*/ 0 w 576"/>
                      <a:gd name="T5" fmla="*/ 0 h 432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6" h="432">
                        <a:moveTo>
                          <a:pt x="0" y="0"/>
                        </a:moveTo>
                        <a:cubicBezTo>
                          <a:pt x="168" y="36"/>
                          <a:pt x="336" y="72"/>
                          <a:pt x="432" y="144"/>
                        </a:cubicBezTo>
                        <a:cubicBezTo>
                          <a:pt x="528" y="216"/>
                          <a:pt x="552" y="324"/>
                          <a:pt x="576" y="432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72" name="Freeform 68">
                    <a:extLst>
                      <a:ext uri="{FF2B5EF4-FFF2-40B4-BE49-F238E27FC236}">
                        <a16:creationId xmlns:a16="http://schemas.microsoft.com/office/drawing/2014/main" id="{B2FA97B4-2786-5CEB-FAD0-827BA4E90AD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236" y="1787"/>
                    <a:ext cx="247" cy="165"/>
                  </a:xfrm>
                  <a:custGeom>
                    <a:avLst/>
                    <a:gdLst>
                      <a:gd name="T0" fmla="*/ 0 w 576"/>
                      <a:gd name="T1" fmla="*/ 0 h 432"/>
                      <a:gd name="T2" fmla="*/ 0 w 576"/>
                      <a:gd name="T3" fmla="*/ 0 h 432"/>
                      <a:gd name="T4" fmla="*/ 0 w 576"/>
                      <a:gd name="T5" fmla="*/ 0 h 432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6" h="432">
                        <a:moveTo>
                          <a:pt x="0" y="0"/>
                        </a:moveTo>
                        <a:cubicBezTo>
                          <a:pt x="168" y="36"/>
                          <a:pt x="336" y="72"/>
                          <a:pt x="432" y="144"/>
                        </a:cubicBezTo>
                        <a:cubicBezTo>
                          <a:pt x="528" y="216"/>
                          <a:pt x="552" y="324"/>
                          <a:pt x="576" y="432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73" name="Freeform 69">
                    <a:extLst>
                      <a:ext uri="{FF2B5EF4-FFF2-40B4-BE49-F238E27FC236}">
                        <a16:creationId xmlns:a16="http://schemas.microsoft.com/office/drawing/2014/main" id="{E85D8224-36E1-2F71-7B42-93FB821FC01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043" y="1642"/>
                    <a:ext cx="55" cy="302"/>
                  </a:xfrm>
                  <a:custGeom>
                    <a:avLst/>
                    <a:gdLst>
                      <a:gd name="T0" fmla="*/ 0 w 288"/>
                      <a:gd name="T1" fmla="*/ 0 h 864"/>
                      <a:gd name="T2" fmla="*/ 0 w 288"/>
                      <a:gd name="T3" fmla="*/ 0 h 864"/>
                      <a:gd name="T4" fmla="*/ 0 w 288"/>
                      <a:gd name="T5" fmla="*/ 0 h 864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288" h="864">
                        <a:moveTo>
                          <a:pt x="0" y="0"/>
                        </a:moveTo>
                        <a:cubicBezTo>
                          <a:pt x="144" y="144"/>
                          <a:pt x="288" y="288"/>
                          <a:pt x="288" y="432"/>
                        </a:cubicBezTo>
                        <a:cubicBezTo>
                          <a:pt x="288" y="576"/>
                          <a:pt x="48" y="792"/>
                          <a:pt x="0" y="864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</p:grpSp>
          </p:grpSp>
          <p:grpSp>
            <p:nvGrpSpPr>
              <p:cNvPr id="10249" name="Group 71">
                <a:extLst>
                  <a:ext uri="{FF2B5EF4-FFF2-40B4-BE49-F238E27FC236}">
                    <a16:creationId xmlns:a16="http://schemas.microsoft.com/office/drawing/2014/main" id="{81C94020-27FF-7AB9-2D59-2C3B1E89963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48" y="1363"/>
                <a:ext cx="999" cy="294"/>
                <a:chOff x="3292" y="1467"/>
                <a:chExt cx="999" cy="294"/>
              </a:xfrm>
            </p:grpSpPr>
            <p:sp>
              <p:nvSpPr>
                <p:cNvPr id="10254" name="Line 72">
                  <a:extLst>
                    <a:ext uri="{FF2B5EF4-FFF2-40B4-BE49-F238E27FC236}">
                      <a16:creationId xmlns:a16="http://schemas.microsoft.com/office/drawing/2014/main" id="{EFF0E008-B8AA-59EB-0DC4-41D942D17F3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92" y="1503"/>
                  <a:ext cx="30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255" name="Line 73">
                  <a:extLst>
                    <a:ext uri="{FF2B5EF4-FFF2-40B4-BE49-F238E27FC236}">
                      <a16:creationId xmlns:a16="http://schemas.microsoft.com/office/drawing/2014/main" id="{AC51EC26-8A29-44F9-BF0F-2C9828FF0A9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92" y="1731"/>
                  <a:ext cx="30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0256" name="Line 74">
                  <a:extLst>
                    <a:ext uri="{FF2B5EF4-FFF2-40B4-BE49-F238E27FC236}">
                      <a16:creationId xmlns:a16="http://schemas.microsoft.com/office/drawing/2014/main" id="{FC46BFD2-034A-018D-EF29-E5DD78A058E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3989" y="1608"/>
                  <a:ext cx="302" cy="0"/>
                </a:xfrm>
                <a:prstGeom prst="line">
                  <a:avLst/>
                </a:prstGeom>
                <a:noFill/>
                <a:ln w="19050" cap="sq">
                  <a:solidFill>
                    <a:schemeClr val="tx1"/>
                  </a:solidFill>
                  <a:round/>
                  <a:headEnd type="none" w="sm" len="sm"/>
                  <a:tailEnd type="none" w="med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grpSp>
              <p:nvGrpSpPr>
                <p:cNvPr id="10257" name="Group 75">
                  <a:extLst>
                    <a:ext uri="{FF2B5EF4-FFF2-40B4-BE49-F238E27FC236}">
                      <a16:creationId xmlns:a16="http://schemas.microsoft.com/office/drawing/2014/main" id="{04A267FE-2DE2-A920-C34C-A3326BBD9D9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521" y="1467"/>
                  <a:ext cx="462" cy="294"/>
                  <a:chOff x="2043" y="1642"/>
                  <a:chExt cx="440" cy="310"/>
                </a:xfrm>
              </p:grpSpPr>
              <p:sp>
                <p:nvSpPr>
                  <p:cNvPr id="10258" name="Freeform 76">
                    <a:extLst>
                      <a:ext uri="{FF2B5EF4-FFF2-40B4-BE49-F238E27FC236}">
                        <a16:creationId xmlns:a16="http://schemas.microsoft.com/office/drawing/2014/main" id="{79617F56-56E0-3755-B21E-A71BA50F61B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099" y="1650"/>
                    <a:ext cx="55" cy="302"/>
                  </a:xfrm>
                  <a:custGeom>
                    <a:avLst/>
                    <a:gdLst>
                      <a:gd name="T0" fmla="*/ 0 w 288"/>
                      <a:gd name="T1" fmla="*/ 0 h 864"/>
                      <a:gd name="T2" fmla="*/ 0 w 288"/>
                      <a:gd name="T3" fmla="*/ 0 h 864"/>
                      <a:gd name="T4" fmla="*/ 0 w 288"/>
                      <a:gd name="T5" fmla="*/ 0 h 864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288" h="864">
                        <a:moveTo>
                          <a:pt x="0" y="0"/>
                        </a:moveTo>
                        <a:cubicBezTo>
                          <a:pt x="144" y="144"/>
                          <a:pt x="288" y="288"/>
                          <a:pt x="288" y="432"/>
                        </a:cubicBezTo>
                        <a:cubicBezTo>
                          <a:pt x="288" y="576"/>
                          <a:pt x="48" y="792"/>
                          <a:pt x="0" y="864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59" name="Line 77">
                    <a:extLst>
                      <a:ext uri="{FF2B5EF4-FFF2-40B4-BE49-F238E27FC236}">
                        <a16:creationId xmlns:a16="http://schemas.microsoft.com/office/drawing/2014/main" id="{35AB2B2F-0873-D28F-951B-DDCF118712F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099" y="1650"/>
                    <a:ext cx="137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60" name="Line 78">
                    <a:extLst>
                      <a:ext uri="{FF2B5EF4-FFF2-40B4-BE49-F238E27FC236}">
                        <a16:creationId xmlns:a16="http://schemas.microsoft.com/office/drawing/2014/main" id="{B82183B5-E3C0-2139-7C25-427B11F75D6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099" y="1952"/>
                    <a:ext cx="137" cy="0"/>
                  </a:xfrm>
                  <a:prstGeom prst="line">
                    <a:avLst/>
                  </a:pr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61" name="Freeform 79">
                    <a:extLst>
                      <a:ext uri="{FF2B5EF4-FFF2-40B4-BE49-F238E27FC236}">
                        <a16:creationId xmlns:a16="http://schemas.microsoft.com/office/drawing/2014/main" id="{DBCA0D62-99FA-6930-F697-B00F1842D81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236" y="1650"/>
                    <a:ext cx="247" cy="165"/>
                  </a:xfrm>
                  <a:custGeom>
                    <a:avLst/>
                    <a:gdLst>
                      <a:gd name="T0" fmla="*/ 0 w 576"/>
                      <a:gd name="T1" fmla="*/ 0 h 432"/>
                      <a:gd name="T2" fmla="*/ 0 w 576"/>
                      <a:gd name="T3" fmla="*/ 0 h 432"/>
                      <a:gd name="T4" fmla="*/ 0 w 576"/>
                      <a:gd name="T5" fmla="*/ 0 h 432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6" h="432">
                        <a:moveTo>
                          <a:pt x="0" y="0"/>
                        </a:moveTo>
                        <a:cubicBezTo>
                          <a:pt x="168" y="36"/>
                          <a:pt x="336" y="72"/>
                          <a:pt x="432" y="144"/>
                        </a:cubicBezTo>
                        <a:cubicBezTo>
                          <a:pt x="528" y="216"/>
                          <a:pt x="552" y="324"/>
                          <a:pt x="576" y="432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62" name="Freeform 80">
                    <a:extLst>
                      <a:ext uri="{FF2B5EF4-FFF2-40B4-BE49-F238E27FC236}">
                        <a16:creationId xmlns:a16="http://schemas.microsoft.com/office/drawing/2014/main" id="{DDA53B16-BB3D-893C-6EEC-0D3CBBC7429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236" y="1787"/>
                    <a:ext cx="247" cy="165"/>
                  </a:xfrm>
                  <a:custGeom>
                    <a:avLst/>
                    <a:gdLst>
                      <a:gd name="T0" fmla="*/ 0 w 576"/>
                      <a:gd name="T1" fmla="*/ 0 h 432"/>
                      <a:gd name="T2" fmla="*/ 0 w 576"/>
                      <a:gd name="T3" fmla="*/ 0 h 432"/>
                      <a:gd name="T4" fmla="*/ 0 w 576"/>
                      <a:gd name="T5" fmla="*/ 0 h 432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6" h="432">
                        <a:moveTo>
                          <a:pt x="0" y="0"/>
                        </a:moveTo>
                        <a:cubicBezTo>
                          <a:pt x="168" y="36"/>
                          <a:pt x="336" y="72"/>
                          <a:pt x="432" y="144"/>
                        </a:cubicBezTo>
                        <a:cubicBezTo>
                          <a:pt x="528" y="216"/>
                          <a:pt x="552" y="324"/>
                          <a:pt x="576" y="432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  <p:sp>
                <p:nvSpPr>
                  <p:cNvPr id="10263" name="Freeform 81">
                    <a:extLst>
                      <a:ext uri="{FF2B5EF4-FFF2-40B4-BE49-F238E27FC236}">
                        <a16:creationId xmlns:a16="http://schemas.microsoft.com/office/drawing/2014/main" id="{BF6955B2-A248-BE27-472E-FA68F37A8EA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043" y="1642"/>
                    <a:ext cx="55" cy="302"/>
                  </a:xfrm>
                  <a:custGeom>
                    <a:avLst/>
                    <a:gdLst>
                      <a:gd name="T0" fmla="*/ 0 w 288"/>
                      <a:gd name="T1" fmla="*/ 0 h 864"/>
                      <a:gd name="T2" fmla="*/ 0 w 288"/>
                      <a:gd name="T3" fmla="*/ 0 h 864"/>
                      <a:gd name="T4" fmla="*/ 0 w 288"/>
                      <a:gd name="T5" fmla="*/ 0 h 864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288" h="864">
                        <a:moveTo>
                          <a:pt x="0" y="0"/>
                        </a:moveTo>
                        <a:cubicBezTo>
                          <a:pt x="144" y="144"/>
                          <a:pt x="288" y="288"/>
                          <a:pt x="288" y="432"/>
                        </a:cubicBezTo>
                        <a:cubicBezTo>
                          <a:pt x="288" y="576"/>
                          <a:pt x="48" y="792"/>
                          <a:pt x="0" y="864"/>
                        </a:cubicBezTo>
                      </a:path>
                    </a:pathLst>
                  </a:custGeom>
                  <a:noFill/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/>
                  <a:lstStyle/>
                  <a:p>
                    <a:endParaRPr lang="en-US" dirty="0"/>
                  </a:p>
                </p:txBody>
              </p:sp>
            </p:grpSp>
          </p:grpSp>
          <p:sp>
            <p:nvSpPr>
              <p:cNvPr id="10250" name="Line 82">
                <a:extLst>
                  <a:ext uri="{FF2B5EF4-FFF2-40B4-BE49-F238E27FC236}">
                    <a16:creationId xmlns:a16="http://schemas.microsoft.com/office/drawing/2014/main" id="{468D2B99-665A-9671-1241-379EAD43622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40" y="1732"/>
                <a:ext cx="100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0251" name="Text Box 83">
                <a:extLst>
                  <a:ext uri="{FF2B5EF4-FFF2-40B4-BE49-F238E27FC236}">
                    <a16:creationId xmlns:a16="http://schemas.microsoft.com/office/drawing/2014/main" id="{565D0479-EA00-5AC4-0B4A-1B2E5C22C56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294" y="1318"/>
                <a:ext cx="17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X</a:t>
                </a:r>
                <a:endParaRPr lang="en-US" altLang="en-US" dirty="0"/>
              </a:p>
            </p:txBody>
          </p:sp>
          <p:sp>
            <p:nvSpPr>
              <p:cNvPr id="10252" name="Text Box 95">
                <a:extLst>
                  <a:ext uri="{FF2B5EF4-FFF2-40B4-BE49-F238E27FC236}">
                    <a16:creationId xmlns:a16="http://schemas.microsoft.com/office/drawing/2014/main" id="{BC5D7B2E-0797-2A73-90CF-D7068FC31E7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296" y="1538"/>
                <a:ext cx="174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Y</a:t>
                </a:r>
                <a:endParaRPr lang="en-US" altLang="en-US" dirty="0"/>
              </a:p>
            </p:txBody>
          </p:sp>
          <p:sp>
            <p:nvSpPr>
              <p:cNvPr id="10253" name="Text Box 96">
                <a:extLst>
                  <a:ext uri="{FF2B5EF4-FFF2-40B4-BE49-F238E27FC236}">
                    <a16:creationId xmlns:a16="http://schemas.microsoft.com/office/drawing/2014/main" id="{2FEA231B-793A-1374-455A-CC623B6710D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86" y="1650"/>
                <a:ext cx="267" cy="1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000" dirty="0"/>
                  <a:t>C-in</a:t>
                </a:r>
                <a:endParaRPr lang="en-US" altLang="en-US" dirty="0"/>
              </a:p>
            </p:txBody>
          </p:sp>
        </p:grp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5D01908-0872-B782-149D-3CDD89ADE2EB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29682" y="815039"/>
            <a:ext cx="10515600" cy="637742"/>
          </a:xfrm>
        </p:spPr>
        <p:txBody>
          <a:bodyPr/>
          <a:lstStyle/>
          <a:p>
            <a:r>
              <a:rPr lang="en-US" altLang="fr-FR" dirty="0"/>
              <a:t>Full Adder = 2 Half Adders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84591" y="1812680"/>
            <a:ext cx="10233800" cy="43513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altLang="fr-FR" sz="2400" b="1" dirty="0"/>
              <a:t>Manipulating the Equations:</a:t>
            </a:r>
          </a:p>
          <a:p>
            <a:pPr>
              <a:buFont typeface="Wingdings" pitchFamily="2" charset="2"/>
              <a:buNone/>
            </a:pPr>
            <a:r>
              <a:rPr lang="en-US" altLang="fr-FR" sz="2400" dirty="0"/>
              <a:t>	  S = ( X </a:t>
            </a:r>
            <a:r>
              <a:rPr lang="en-US" altLang="fr-FR" sz="2400" dirty="0">
                <a:sym typeface="Symbol" pitchFamily="18" charset="2"/>
              </a:rPr>
              <a:t></a:t>
            </a:r>
            <a:r>
              <a:rPr lang="en-US" altLang="fr-FR" sz="2400" dirty="0"/>
              <a:t> Y ) </a:t>
            </a:r>
            <a:r>
              <a:rPr lang="en-US" altLang="fr-FR" sz="2400" dirty="0">
                <a:sym typeface="Symbol" pitchFamily="18" charset="2"/>
              </a:rPr>
              <a:t></a:t>
            </a:r>
            <a:r>
              <a:rPr lang="en-US" altLang="fr-FR" sz="2400" dirty="0"/>
              <a:t> Z </a:t>
            </a:r>
          </a:p>
          <a:p>
            <a:pPr>
              <a:buFont typeface="Wingdings" pitchFamily="2" charset="2"/>
              <a:buNone/>
            </a:pPr>
            <a:r>
              <a:rPr lang="en-US" altLang="fr-FR" sz="2400" dirty="0"/>
              <a:t>      C = XY + XZ + YZ  = XY + Z(X </a:t>
            </a:r>
            <a:r>
              <a:rPr lang="en-US" altLang="fr-FR" sz="2400" dirty="0">
                <a:sym typeface="Symbol" pitchFamily="18" charset="2"/>
              </a:rPr>
              <a:t></a:t>
            </a:r>
            <a:r>
              <a:rPr lang="en-US" altLang="fr-FR" sz="2400" dirty="0"/>
              <a:t> Y )</a:t>
            </a:r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976" y="3551238"/>
            <a:ext cx="7439025" cy="2544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6" name="TextBox 5"/>
          <p:cNvSpPr txBox="1">
            <a:spLocks noChangeArrowheads="1"/>
          </p:cNvSpPr>
          <p:nvPr/>
        </p:nvSpPr>
        <p:spPr bwMode="auto">
          <a:xfrm>
            <a:off x="7318375" y="5940426"/>
            <a:ext cx="146181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fr-FR" sz="1400" dirty="0" err="1"/>
              <a:t>Src</a:t>
            </a:r>
            <a:r>
              <a:rPr lang="en-US" altLang="fr-FR" sz="1400"/>
              <a:t>: Mano’s Book</a:t>
            </a:r>
          </a:p>
        </p:txBody>
      </p:sp>
      <p:sp>
        <p:nvSpPr>
          <p:cNvPr id="15367" name="TextBox 6"/>
          <p:cNvSpPr txBox="1">
            <a:spLocks noChangeArrowheads="1"/>
          </p:cNvSpPr>
          <p:nvPr/>
        </p:nvSpPr>
        <p:spPr bwMode="auto">
          <a:xfrm>
            <a:off x="1828800" y="4495801"/>
            <a:ext cx="914400" cy="830263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l"/>
            <a:r>
              <a:rPr lang="en-US" altLang="fr-FR" sz="1600" b="1" dirty="0">
                <a:solidFill>
                  <a:schemeClr val="bg1"/>
                </a:solidFill>
              </a:rPr>
              <a:t>Think of Z as a carry in</a:t>
            </a:r>
          </a:p>
        </p:txBody>
      </p:sp>
      <p:cxnSp>
        <p:nvCxnSpPr>
          <p:cNvPr id="15368" name="Straight Arrow Connector 8"/>
          <p:cNvCxnSpPr>
            <a:cxnSpLocks noChangeShapeType="1"/>
          </p:cNvCxnSpPr>
          <p:nvPr/>
        </p:nvCxnSpPr>
        <p:spPr bwMode="auto">
          <a:xfrm>
            <a:off x="2514600" y="5486400"/>
            <a:ext cx="381000" cy="3048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2108BF8-2178-B4B6-3249-885D99DF67F6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81312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93">
            <a:extLst>
              <a:ext uri="{FF2B5EF4-FFF2-40B4-BE49-F238E27FC236}">
                <a16:creationId xmlns:a16="http://schemas.microsoft.com/office/drawing/2014/main" id="{D2EBC458-207B-563D-B0F5-BAFC41EE2B38}"/>
              </a:ext>
            </a:extLst>
          </p:cNvPr>
          <p:cNvGrpSpPr>
            <a:grpSpLocks/>
          </p:cNvGrpSpPr>
          <p:nvPr/>
        </p:nvGrpSpPr>
        <p:grpSpPr bwMode="auto">
          <a:xfrm>
            <a:off x="1586318" y="3796718"/>
            <a:ext cx="8477250" cy="2430463"/>
            <a:chOff x="272" y="1883"/>
            <a:chExt cx="5340" cy="1632"/>
          </a:xfrm>
        </p:grpSpPr>
        <p:grpSp>
          <p:nvGrpSpPr>
            <p:cNvPr id="11296" name="Group 88">
              <a:extLst>
                <a:ext uri="{FF2B5EF4-FFF2-40B4-BE49-F238E27FC236}">
                  <a16:creationId xmlns:a16="http://schemas.microsoft.com/office/drawing/2014/main" id="{3067C3B3-F749-66DF-45F6-9BF094FD906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2" y="2220"/>
              <a:ext cx="5340" cy="1151"/>
              <a:chOff x="272" y="1434"/>
              <a:chExt cx="5340" cy="1151"/>
            </a:xfrm>
          </p:grpSpPr>
          <p:grpSp>
            <p:nvGrpSpPr>
              <p:cNvPr id="11299" name="Group 58">
                <a:extLst>
                  <a:ext uri="{FF2B5EF4-FFF2-40B4-BE49-F238E27FC236}">
                    <a16:creationId xmlns:a16="http://schemas.microsoft.com/office/drawing/2014/main" id="{98C999D5-FDDD-E213-0DB2-D8C1D4E0953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787" y="1434"/>
                <a:ext cx="1180" cy="1151"/>
                <a:chOff x="2475" y="1441"/>
                <a:chExt cx="1180" cy="1151"/>
              </a:xfrm>
            </p:grpSpPr>
            <p:sp>
              <p:nvSpPr>
                <p:cNvPr id="11341" name="Rectangle 29">
                  <a:extLst>
                    <a:ext uri="{FF2B5EF4-FFF2-40B4-BE49-F238E27FC236}">
                      <a16:creationId xmlns:a16="http://schemas.microsoft.com/office/drawing/2014/main" id="{B77DF086-C819-FBF2-6FE6-625CA634DB9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766" y="1775"/>
                  <a:ext cx="864" cy="48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endParaRPr lang="ar-EG" altLang="en-US"/>
                </a:p>
              </p:txBody>
            </p:sp>
            <p:sp>
              <p:nvSpPr>
                <p:cNvPr id="11342" name="Text Box 30">
                  <a:extLst>
                    <a:ext uri="{FF2B5EF4-FFF2-40B4-BE49-F238E27FC236}">
                      <a16:creationId xmlns:a16="http://schemas.microsoft.com/office/drawing/2014/main" id="{AA721365-B1D4-4644-4CA7-DA8E9EF479C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77" y="1797"/>
                  <a:ext cx="496" cy="38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800" dirty="0"/>
                    <a:t>  </a:t>
                  </a:r>
                  <a:r>
                    <a:rPr lang="en-US" altLang="en-US" sz="1600" dirty="0"/>
                    <a:t>Full</a:t>
                  </a:r>
                </a:p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 Adder</a:t>
                  </a:r>
                </a:p>
              </p:txBody>
            </p:sp>
            <p:sp>
              <p:nvSpPr>
                <p:cNvPr id="11343" name="Line 31">
                  <a:extLst>
                    <a:ext uri="{FF2B5EF4-FFF2-40B4-BE49-F238E27FC236}">
                      <a16:creationId xmlns:a16="http://schemas.microsoft.com/office/drawing/2014/main" id="{4E75D459-DA2E-2B3B-A74E-E4208839AEB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2475" y="2001"/>
                  <a:ext cx="288" cy="1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triangle" w="med" len="med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44" name="Text Box 33">
                  <a:extLst>
                    <a:ext uri="{FF2B5EF4-FFF2-40B4-BE49-F238E27FC236}">
                      <a16:creationId xmlns:a16="http://schemas.microsoft.com/office/drawing/2014/main" id="{9CC2B6CF-D47F-0704-9357-0ECC0CCC9B11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15" y="1441"/>
                  <a:ext cx="272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X1</a:t>
                  </a:r>
                  <a:endParaRPr lang="en-US" altLang="en-US" dirty="0"/>
                </a:p>
              </p:txBody>
            </p:sp>
            <p:sp>
              <p:nvSpPr>
                <p:cNvPr id="11345" name="Text Box 34">
                  <a:extLst>
                    <a:ext uri="{FF2B5EF4-FFF2-40B4-BE49-F238E27FC236}">
                      <a16:creationId xmlns:a16="http://schemas.microsoft.com/office/drawing/2014/main" id="{EA68FA88-AD24-9D74-561D-4B795D10A58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253" y="1441"/>
                  <a:ext cx="272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Y1</a:t>
                  </a:r>
                  <a:endParaRPr lang="en-US" altLang="en-US" dirty="0"/>
                </a:p>
              </p:txBody>
            </p:sp>
            <p:sp>
              <p:nvSpPr>
                <p:cNvPr id="11346" name="Text Box 35">
                  <a:extLst>
                    <a:ext uri="{FF2B5EF4-FFF2-40B4-BE49-F238E27FC236}">
                      <a16:creationId xmlns:a16="http://schemas.microsoft.com/office/drawing/2014/main" id="{12AF1CF1-A234-E732-3B2F-B41A3BFBCE6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058" y="2380"/>
                  <a:ext cx="251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S1</a:t>
                  </a:r>
                  <a:endParaRPr lang="en-US" altLang="en-US" dirty="0"/>
                </a:p>
              </p:txBody>
            </p:sp>
            <p:sp>
              <p:nvSpPr>
                <p:cNvPr id="11347" name="Text Box 36">
                  <a:extLst>
                    <a:ext uri="{FF2B5EF4-FFF2-40B4-BE49-F238E27FC236}">
                      <a16:creationId xmlns:a16="http://schemas.microsoft.com/office/drawing/2014/main" id="{BDE2C5BF-5C83-1E62-BAC8-5A5DB40D05BE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358" y="1910"/>
                  <a:ext cx="297" cy="1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200" dirty="0"/>
                    <a:t>C-in</a:t>
                  </a:r>
                  <a:endParaRPr lang="en-US" altLang="en-US" dirty="0"/>
                </a:p>
              </p:txBody>
            </p:sp>
            <p:sp>
              <p:nvSpPr>
                <p:cNvPr id="11348" name="Line 37">
                  <a:extLst>
                    <a:ext uri="{FF2B5EF4-FFF2-40B4-BE49-F238E27FC236}">
                      <a16:creationId xmlns:a16="http://schemas.microsoft.com/office/drawing/2014/main" id="{0E0EE050-F401-A3B4-5440-39F6EB0EB6D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017" y="1623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49" name="Line 38">
                  <a:extLst>
                    <a:ext uri="{FF2B5EF4-FFF2-40B4-BE49-F238E27FC236}">
                      <a16:creationId xmlns:a16="http://schemas.microsoft.com/office/drawing/2014/main" id="{56A2C1CC-BC7D-F84D-30C6-E8169E26020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359" y="1626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50" name="Text Box 39">
                  <a:extLst>
                    <a:ext uri="{FF2B5EF4-FFF2-40B4-BE49-F238E27FC236}">
                      <a16:creationId xmlns:a16="http://schemas.microsoft.com/office/drawing/2014/main" id="{60AD1255-A070-F36E-2220-A024A8650F14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723" y="1920"/>
                  <a:ext cx="350" cy="1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200" dirty="0"/>
                    <a:t>C-out</a:t>
                  </a:r>
                  <a:endParaRPr lang="en-US" altLang="en-US" dirty="0"/>
                </a:p>
              </p:txBody>
            </p:sp>
            <p:sp>
              <p:nvSpPr>
                <p:cNvPr id="11351" name="Line 40">
                  <a:extLst>
                    <a:ext uri="{FF2B5EF4-FFF2-40B4-BE49-F238E27FC236}">
                      <a16:creationId xmlns:a16="http://schemas.microsoft.com/office/drawing/2014/main" id="{8EE15B59-C8D3-97C5-248D-DD4643A08031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155" y="2259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</p:grpSp>
          <p:sp>
            <p:nvSpPr>
              <p:cNvPr id="11300" name="Line 41">
                <a:extLst>
                  <a:ext uri="{FF2B5EF4-FFF2-40B4-BE49-F238E27FC236}">
                    <a16:creationId xmlns:a16="http://schemas.microsoft.com/office/drawing/2014/main" id="{AD6489CF-7639-04F0-4D09-94ADAA0A98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938" y="2006"/>
                <a:ext cx="288" cy="1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triangle" w="med" len="med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1301" name="Rectangle 17">
                <a:extLst>
                  <a:ext uri="{FF2B5EF4-FFF2-40B4-BE49-F238E27FC236}">
                    <a16:creationId xmlns:a16="http://schemas.microsoft.com/office/drawing/2014/main" id="{C113A603-DE3F-1894-3394-78FD3650C7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51" y="1768"/>
                <a:ext cx="864" cy="48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endParaRPr lang="ar-EG" altLang="en-US"/>
              </a:p>
            </p:txBody>
          </p:sp>
          <p:sp>
            <p:nvSpPr>
              <p:cNvPr id="11302" name="Text Box 18">
                <a:extLst>
                  <a:ext uri="{FF2B5EF4-FFF2-40B4-BE49-F238E27FC236}">
                    <a16:creationId xmlns:a16="http://schemas.microsoft.com/office/drawing/2014/main" id="{98B06C77-4E05-819C-ADE8-BCF37E28AEC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62" y="1790"/>
                <a:ext cx="496" cy="38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800" dirty="0"/>
                  <a:t>  </a:t>
                </a:r>
                <a:r>
                  <a:rPr lang="en-US" altLang="en-US" sz="1600" dirty="0"/>
                  <a:t>Full</a:t>
                </a:r>
              </a:p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600" dirty="0"/>
                  <a:t> Adder</a:t>
                </a:r>
              </a:p>
            </p:txBody>
          </p:sp>
          <p:sp>
            <p:nvSpPr>
              <p:cNvPr id="11303" name="Line 20">
                <a:extLst>
                  <a:ext uri="{FF2B5EF4-FFF2-40B4-BE49-F238E27FC236}">
                    <a16:creationId xmlns:a16="http://schemas.microsoft.com/office/drawing/2014/main" id="{CEC02DF9-BA84-9C7F-42DB-BD786D5D44A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112" y="1994"/>
                <a:ext cx="144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triangle" w="med" len="med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1304" name="Text Box 21">
                <a:extLst>
                  <a:ext uri="{FF2B5EF4-FFF2-40B4-BE49-F238E27FC236}">
                    <a16:creationId xmlns:a16="http://schemas.microsoft.com/office/drawing/2014/main" id="{8921F496-9FFA-2B00-38C1-D0D0369D35B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00" y="1434"/>
                <a:ext cx="272" cy="2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600" dirty="0"/>
                  <a:t>X0</a:t>
                </a:r>
                <a:endParaRPr lang="en-US" altLang="en-US" dirty="0"/>
              </a:p>
            </p:txBody>
          </p:sp>
          <p:sp>
            <p:nvSpPr>
              <p:cNvPr id="11305" name="Text Box 22">
                <a:extLst>
                  <a:ext uri="{FF2B5EF4-FFF2-40B4-BE49-F238E27FC236}">
                    <a16:creationId xmlns:a16="http://schemas.microsoft.com/office/drawing/2014/main" id="{55155D8F-D7FC-077E-9CFE-C4150AD2A71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738" y="1434"/>
                <a:ext cx="272" cy="2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600" dirty="0"/>
                  <a:t>Y0</a:t>
                </a:r>
                <a:endParaRPr lang="en-US" altLang="en-US" dirty="0"/>
              </a:p>
            </p:txBody>
          </p:sp>
          <p:sp>
            <p:nvSpPr>
              <p:cNvPr id="11306" name="Text Box 23">
                <a:extLst>
                  <a:ext uri="{FF2B5EF4-FFF2-40B4-BE49-F238E27FC236}">
                    <a16:creationId xmlns:a16="http://schemas.microsoft.com/office/drawing/2014/main" id="{90685552-C367-8AF6-1622-05495EF788E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543" y="2373"/>
                <a:ext cx="251" cy="2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600" dirty="0"/>
                  <a:t>S0</a:t>
                </a:r>
                <a:endParaRPr lang="en-US" altLang="en-US" dirty="0"/>
              </a:p>
            </p:txBody>
          </p:sp>
          <p:sp>
            <p:nvSpPr>
              <p:cNvPr id="11307" name="Text Box 24">
                <a:extLst>
                  <a:ext uri="{FF2B5EF4-FFF2-40B4-BE49-F238E27FC236}">
                    <a16:creationId xmlns:a16="http://schemas.microsoft.com/office/drawing/2014/main" id="{8C14006F-DC05-04D1-E870-3B310965B2D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843" y="1903"/>
                <a:ext cx="297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200" dirty="0"/>
                  <a:t>C-in</a:t>
                </a:r>
                <a:endParaRPr lang="en-US" altLang="en-US" dirty="0"/>
              </a:p>
            </p:txBody>
          </p:sp>
          <p:sp>
            <p:nvSpPr>
              <p:cNvPr id="11308" name="Line 25">
                <a:extLst>
                  <a:ext uri="{FF2B5EF4-FFF2-40B4-BE49-F238E27FC236}">
                    <a16:creationId xmlns:a16="http://schemas.microsoft.com/office/drawing/2014/main" id="{F7D96171-A3FA-8494-9A3C-890D2FB51F1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2" y="1616"/>
                <a:ext cx="0" cy="144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1309" name="Line 26">
                <a:extLst>
                  <a:ext uri="{FF2B5EF4-FFF2-40B4-BE49-F238E27FC236}">
                    <a16:creationId xmlns:a16="http://schemas.microsoft.com/office/drawing/2014/main" id="{A4671761-41C6-B41D-D076-4E0946AC78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844" y="1619"/>
                <a:ext cx="0" cy="144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1310" name="Text Box 27">
                <a:extLst>
                  <a:ext uri="{FF2B5EF4-FFF2-40B4-BE49-F238E27FC236}">
                    <a16:creationId xmlns:a16="http://schemas.microsoft.com/office/drawing/2014/main" id="{05B4E0D0-0593-F957-4526-993FE56C705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208" y="1913"/>
                <a:ext cx="350" cy="17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200" dirty="0"/>
                  <a:t>C-out</a:t>
                </a:r>
                <a:endParaRPr lang="en-US" altLang="en-US" dirty="0"/>
              </a:p>
            </p:txBody>
          </p:sp>
          <p:sp>
            <p:nvSpPr>
              <p:cNvPr id="11311" name="Line 28">
                <a:extLst>
                  <a:ext uri="{FF2B5EF4-FFF2-40B4-BE49-F238E27FC236}">
                    <a16:creationId xmlns:a16="http://schemas.microsoft.com/office/drawing/2014/main" id="{B917B3F6-099D-B94D-9BA7-211CC773DD8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640" y="2252"/>
                <a:ext cx="0" cy="144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 dirty="0"/>
              </a:p>
            </p:txBody>
          </p:sp>
          <p:sp>
            <p:nvSpPr>
              <p:cNvPr id="11312" name="Text Box 43">
                <a:extLst>
                  <a:ext uri="{FF2B5EF4-FFF2-40B4-BE49-F238E27FC236}">
                    <a16:creationId xmlns:a16="http://schemas.microsoft.com/office/drawing/2014/main" id="{AAC57862-8876-894A-ECD7-94E82771753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211" y="1899"/>
                <a:ext cx="401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400" dirty="0"/>
                  <a:t>C0 =0</a:t>
                </a:r>
              </a:p>
            </p:txBody>
          </p:sp>
          <p:grpSp>
            <p:nvGrpSpPr>
              <p:cNvPr id="11313" name="Group 59">
                <a:extLst>
                  <a:ext uri="{FF2B5EF4-FFF2-40B4-BE49-F238E27FC236}">
                    <a16:creationId xmlns:a16="http://schemas.microsoft.com/office/drawing/2014/main" id="{EB6F2453-7581-D209-C8A1-CE3A1D17BC3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637" y="1434"/>
                <a:ext cx="1180" cy="1151"/>
                <a:chOff x="2475" y="1441"/>
                <a:chExt cx="1180" cy="1151"/>
              </a:xfrm>
            </p:grpSpPr>
            <p:sp>
              <p:nvSpPr>
                <p:cNvPr id="11330" name="Rectangle 60">
                  <a:extLst>
                    <a:ext uri="{FF2B5EF4-FFF2-40B4-BE49-F238E27FC236}">
                      <a16:creationId xmlns:a16="http://schemas.microsoft.com/office/drawing/2014/main" id="{737B714E-11AC-170F-AFED-8ACDC3B91F0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766" y="1775"/>
                  <a:ext cx="864" cy="48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endParaRPr lang="ar-EG" altLang="en-US"/>
                </a:p>
              </p:txBody>
            </p:sp>
            <p:sp>
              <p:nvSpPr>
                <p:cNvPr id="11331" name="Text Box 61">
                  <a:extLst>
                    <a:ext uri="{FF2B5EF4-FFF2-40B4-BE49-F238E27FC236}">
                      <a16:creationId xmlns:a16="http://schemas.microsoft.com/office/drawing/2014/main" id="{350EFFD1-24D0-D259-C42B-9DC4684E837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77" y="1797"/>
                  <a:ext cx="496" cy="38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800" dirty="0"/>
                    <a:t>  </a:t>
                  </a:r>
                  <a:r>
                    <a:rPr lang="en-US" altLang="en-US" sz="1600" dirty="0"/>
                    <a:t>Full</a:t>
                  </a:r>
                </a:p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 Adder</a:t>
                  </a:r>
                </a:p>
              </p:txBody>
            </p:sp>
            <p:sp>
              <p:nvSpPr>
                <p:cNvPr id="11332" name="Line 62">
                  <a:extLst>
                    <a:ext uri="{FF2B5EF4-FFF2-40B4-BE49-F238E27FC236}">
                      <a16:creationId xmlns:a16="http://schemas.microsoft.com/office/drawing/2014/main" id="{D9F7CE4A-5969-CFE0-3FC8-8A6C65B4EEF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2475" y="2001"/>
                  <a:ext cx="288" cy="1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triangle" w="med" len="med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33" name="Text Box 63">
                  <a:extLst>
                    <a:ext uri="{FF2B5EF4-FFF2-40B4-BE49-F238E27FC236}">
                      <a16:creationId xmlns:a16="http://schemas.microsoft.com/office/drawing/2014/main" id="{F8472455-BDD1-816E-152F-8F5549C1E3C9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15" y="1441"/>
                  <a:ext cx="272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X2</a:t>
                  </a:r>
                  <a:endParaRPr lang="en-US" altLang="en-US" dirty="0"/>
                </a:p>
              </p:txBody>
            </p:sp>
            <p:sp>
              <p:nvSpPr>
                <p:cNvPr id="11334" name="Text Box 64">
                  <a:extLst>
                    <a:ext uri="{FF2B5EF4-FFF2-40B4-BE49-F238E27FC236}">
                      <a16:creationId xmlns:a16="http://schemas.microsoft.com/office/drawing/2014/main" id="{372B2A52-2618-CA10-389E-ED643A691B5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253" y="1441"/>
                  <a:ext cx="272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Y2</a:t>
                  </a:r>
                  <a:endParaRPr lang="en-US" altLang="en-US" dirty="0"/>
                </a:p>
              </p:txBody>
            </p:sp>
            <p:sp>
              <p:nvSpPr>
                <p:cNvPr id="11335" name="Text Box 65">
                  <a:extLst>
                    <a:ext uri="{FF2B5EF4-FFF2-40B4-BE49-F238E27FC236}">
                      <a16:creationId xmlns:a16="http://schemas.microsoft.com/office/drawing/2014/main" id="{3457FD52-1610-90E7-1877-F1FDE36AE2C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058" y="2380"/>
                  <a:ext cx="251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S2</a:t>
                  </a:r>
                  <a:endParaRPr lang="en-US" altLang="en-US" dirty="0"/>
                </a:p>
              </p:txBody>
            </p:sp>
            <p:sp>
              <p:nvSpPr>
                <p:cNvPr id="11336" name="Text Box 66">
                  <a:extLst>
                    <a:ext uri="{FF2B5EF4-FFF2-40B4-BE49-F238E27FC236}">
                      <a16:creationId xmlns:a16="http://schemas.microsoft.com/office/drawing/2014/main" id="{EA222925-F4E3-0A89-39F5-1596E02FF36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358" y="1910"/>
                  <a:ext cx="297" cy="1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200" dirty="0"/>
                    <a:t>C-in</a:t>
                  </a:r>
                  <a:endParaRPr lang="en-US" altLang="en-US" dirty="0"/>
                </a:p>
              </p:txBody>
            </p:sp>
            <p:sp>
              <p:nvSpPr>
                <p:cNvPr id="11337" name="Line 67">
                  <a:extLst>
                    <a:ext uri="{FF2B5EF4-FFF2-40B4-BE49-F238E27FC236}">
                      <a16:creationId xmlns:a16="http://schemas.microsoft.com/office/drawing/2014/main" id="{B033C0B2-C5A5-D52F-1698-EE7AF5F92F2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017" y="1623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38" name="Line 68">
                  <a:extLst>
                    <a:ext uri="{FF2B5EF4-FFF2-40B4-BE49-F238E27FC236}">
                      <a16:creationId xmlns:a16="http://schemas.microsoft.com/office/drawing/2014/main" id="{B59DFD0F-4213-389B-A192-83C80E7F57F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359" y="1626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39" name="Text Box 69">
                  <a:extLst>
                    <a:ext uri="{FF2B5EF4-FFF2-40B4-BE49-F238E27FC236}">
                      <a16:creationId xmlns:a16="http://schemas.microsoft.com/office/drawing/2014/main" id="{4BE6C715-EF1A-F761-034B-3794E34D9288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723" y="1920"/>
                  <a:ext cx="350" cy="1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200" dirty="0"/>
                    <a:t>C-out</a:t>
                  </a:r>
                  <a:endParaRPr lang="en-US" altLang="en-US" dirty="0"/>
                </a:p>
              </p:txBody>
            </p:sp>
            <p:sp>
              <p:nvSpPr>
                <p:cNvPr id="11340" name="Line 70">
                  <a:extLst>
                    <a:ext uri="{FF2B5EF4-FFF2-40B4-BE49-F238E27FC236}">
                      <a16:creationId xmlns:a16="http://schemas.microsoft.com/office/drawing/2014/main" id="{206641FA-96B8-950D-8F04-A1C6DFB78351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155" y="2259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</p:grpSp>
          <p:grpSp>
            <p:nvGrpSpPr>
              <p:cNvPr id="11314" name="Group 71">
                <a:extLst>
                  <a:ext uri="{FF2B5EF4-FFF2-40B4-BE49-F238E27FC236}">
                    <a16:creationId xmlns:a16="http://schemas.microsoft.com/office/drawing/2014/main" id="{CE684219-0EB1-F608-E544-30B7B31A1B4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92" y="1434"/>
                <a:ext cx="1180" cy="1151"/>
                <a:chOff x="2475" y="1441"/>
                <a:chExt cx="1180" cy="1151"/>
              </a:xfrm>
            </p:grpSpPr>
            <p:sp>
              <p:nvSpPr>
                <p:cNvPr id="11319" name="Rectangle 72">
                  <a:extLst>
                    <a:ext uri="{FF2B5EF4-FFF2-40B4-BE49-F238E27FC236}">
                      <a16:creationId xmlns:a16="http://schemas.microsoft.com/office/drawing/2014/main" id="{29090BF0-A321-9699-CA39-55694FB6A5E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766" y="1775"/>
                  <a:ext cx="864" cy="480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endParaRPr lang="ar-EG" altLang="en-US"/>
                </a:p>
              </p:txBody>
            </p:sp>
            <p:sp>
              <p:nvSpPr>
                <p:cNvPr id="11320" name="Text Box 73">
                  <a:extLst>
                    <a:ext uri="{FF2B5EF4-FFF2-40B4-BE49-F238E27FC236}">
                      <a16:creationId xmlns:a16="http://schemas.microsoft.com/office/drawing/2014/main" id="{8F4A1957-6AD7-B4FB-1587-1CE2BDA182C7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77" y="1797"/>
                  <a:ext cx="496" cy="38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800" dirty="0"/>
                    <a:t>  </a:t>
                  </a:r>
                  <a:r>
                    <a:rPr lang="en-US" altLang="en-US" sz="1600" dirty="0"/>
                    <a:t>Full</a:t>
                  </a:r>
                </a:p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 Adder</a:t>
                  </a:r>
                </a:p>
              </p:txBody>
            </p:sp>
            <p:sp>
              <p:nvSpPr>
                <p:cNvPr id="11321" name="Line 74">
                  <a:extLst>
                    <a:ext uri="{FF2B5EF4-FFF2-40B4-BE49-F238E27FC236}">
                      <a16:creationId xmlns:a16="http://schemas.microsoft.com/office/drawing/2014/main" id="{01FB63C2-1E1A-FEC8-6247-2B57CB9C150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2475" y="2001"/>
                  <a:ext cx="288" cy="1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triangle" w="med" len="med"/>
                  <a:tailEnd type="none" w="sm" len="sm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22" name="Text Box 75">
                  <a:extLst>
                    <a:ext uri="{FF2B5EF4-FFF2-40B4-BE49-F238E27FC236}">
                      <a16:creationId xmlns:a16="http://schemas.microsoft.com/office/drawing/2014/main" id="{C6C87753-72BA-DBE9-3F2E-F3F567851011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15" y="1441"/>
                  <a:ext cx="272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X3</a:t>
                  </a:r>
                  <a:endParaRPr lang="en-US" altLang="en-US" dirty="0"/>
                </a:p>
              </p:txBody>
            </p:sp>
            <p:sp>
              <p:nvSpPr>
                <p:cNvPr id="11323" name="Text Box 76">
                  <a:extLst>
                    <a:ext uri="{FF2B5EF4-FFF2-40B4-BE49-F238E27FC236}">
                      <a16:creationId xmlns:a16="http://schemas.microsoft.com/office/drawing/2014/main" id="{2277BC77-5405-C4D1-F279-9D306D099DA4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253" y="1441"/>
                  <a:ext cx="272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Y3</a:t>
                  </a:r>
                  <a:endParaRPr lang="en-US" altLang="en-US" dirty="0"/>
                </a:p>
              </p:txBody>
            </p:sp>
            <p:sp>
              <p:nvSpPr>
                <p:cNvPr id="11324" name="Text Box 77">
                  <a:extLst>
                    <a:ext uri="{FF2B5EF4-FFF2-40B4-BE49-F238E27FC236}">
                      <a16:creationId xmlns:a16="http://schemas.microsoft.com/office/drawing/2014/main" id="{9C6C2B1D-EA2A-92F1-43D8-23E7668E350A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058" y="2380"/>
                  <a:ext cx="251" cy="21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600" dirty="0"/>
                    <a:t>S3</a:t>
                  </a:r>
                  <a:endParaRPr lang="en-US" altLang="en-US" dirty="0"/>
                </a:p>
              </p:txBody>
            </p:sp>
            <p:sp>
              <p:nvSpPr>
                <p:cNvPr id="11325" name="Text Box 78">
                  <a:extLst>
                    <a:ext uri="{FF2B5EF4-FFF2-40B4-BE49-F238E27FC236}">
                      <a16:creationId xmlns:a16="http://schemas.microsoft.com/office/drawing/2014/main" id="{4ABE8F46-C5B6-D5EA-38DC-C7529C49197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358" y="1910"/>
                  <a:ext cx="297" cy="1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200" dirty="0"/>
                    <a:t>C-in</a:t>
                  </a:r>
                  <a:endParaRPr lang="en-US" altLang="en-US" dirty="0"/>
                </a:p>
              </p:txBody>
            </p:sp>
            <p:sp>
              <p:nvSpPr>
                <p:cNvPr id="11326" name="Line 79">
                  <a:extLst>
                    <a:ext uri="{FF2B5EF4-FFF2-40B4-BE49-F238E27FC236}">
                      <a16:creationId xmlns:a16="http://schemas.microsoft.com/office/drawing/2014/main" id="{75F08375-B764-4229-1704-A6DA98B8C36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017" y="1623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27" name="Line 80">
                  <a:extLst>
                    <a:ext uri="{FF2B5EF4-FFF2-40B4-BE49-F238E27FC236}">
                      <a16:creationId xmlns:a16="http://schemas.microsoft.com/office/drawing/2014/main" id="{AA5DC437-FAAB-1211-7347-C58A992035BA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359" y="1626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  <p:sp>
              <p:nvSpPr>
                <p:cNvPr id="11328" name="Text Box 81">
                  <a:extLst>
                    <a:ext uri="{FF2B5EF4-FFF2-40B4-BE49-F238E27FC236}">
                      <a16:creationId xmlns:a16="http://schemas.microsoft.com/office/drawing/2014/main" id="{CA04CD1A-FC4F-926D-E28E-60588F0181F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723" y="1920"/>
                  <a:ext cx="350" cy="1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chemeClr val="tx1"/>
                      </a:solidFill>
                      <a:miter lim="800000"/>
                      <a:headEnd type="none" w="sm" len="sm"/>
                      <a:tailEnd type="none" w="sm" len="sm"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24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0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1600" b="1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SzTx/>
                    <a:buFontTx/>
                    <a:buNone/>
                  </a:pPr>
                  <a:r>
                    <a:rPr lang="en-US" altLang="en-US" sz="1200" dirty="0"/>
                    <a:t>C-out</a:t>
                  </a:r>
                  <a:endParaRPr lang="en-US" altLang="en-US" dirty="0"/>
                </a:p>
              </p:txBody>
            </p:sp>
            <p:sp>
              <p:nvSpPr>
                <p:cNvPr id="11329" name="Line 82">
                  <a:extLst>
                    <a:ext uri="{FF2B5EF4-FFF2-40B4-BE49-F238E27FC236}">
                      <a16:creationId xmlns:a16="http://schemas.microsoft.com/office/drawing/2014/main" id="{4B549E4C-3EB8-4A76-1BEF-215E7F5D35D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155" y="2259"/>
                  <a:ext cx="0" cy="144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 type="none" w="sm" len="sm"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 dirty="0"/>
                </a:p>
              </p:txBody>
            </p:sp>
          </p:grpSp>
          <p:sp>
            <p:nvSpPr>
              <p:cNvPr id="11315" name="Text Box 84">
                <a:extLst>
                  <a:ext uri="{FF2B5EF4-FFF2-40B4-BE49-F238E27FC236}">
                    <a16:creationId xmlns:a16="http://schemas.microsoft.com/office/drawing/2014/main" id="{42D88703-8D76-829B-BA4B-0CE6BD21405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983" y="1833"/>
                <a:ext cx="253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400" dirty="0"/>
                  <a:t>C1</a:t>
                </a:r>
                <a:endParaRPr lang="en-US" altLang="en-US" dirty="0"/>
              </a:p>
            </p:txBody>
          </p:sp>
          <p:sp>
            <p:nvSpPr>
              <p:cNvPr id="11316" name="Text Box 85">
                <a:extLst>
                  <a:ext uri="{FF2B5EF4-FFF2-40B4-BE49-F238E27FC236}">
                    <a16:creationId xmlns:a16="http://schemas.microsoft.com/office/drawing/2014/main" id="{6744BDD8-EA30-A766-6AAC-7392295B467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809" y="1831"/>
                <a:ext cx="253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400" dirty="0"/>
                  <a:t>C2</a:t>
                </a:r>
                <a:endParaRPr lang="en-US" altLang="en-US" dirty="0"/>
              </a:p>
            </p:txBody>
          </p:sp>
          <p:sp>
            <p:nvSpPr>
              <p:cNvPr id="11317" name="Text Box 86">
                <a:extLst>
                  <a:ext uri="{FF2B5EF4-FFF2-40B4-BE49-F238E27FC236}">
                    <a16:creationId xmlns:a16="http://schemas.microsoft.com/office/drawing/2014/main" id="{61B44F67-3ED7-28A9-1BE8-B72BC46EAA7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672" y="1831"/>
                <a:ext cx="253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400" dirty="0"/>
                  <a:t>C3</a:t>
                </a:r>
                <a:endParaRPr lang="en-US" altLang="en-US" dirty="0"/>
              </a:p>
            </p:txBody>
          </p:sp>
          <p:sp>
            <p:nvSpPr>
              <p:cNvPr id="11318" name="Text Box 87">
                <a:extLst>
                  <a:ext uri="{FF2B5EF4-FFF2-40B4-BE49-F238E27FC236}">
                    <a16:creationId xmlns:a16="http://schemas.microsoft.com/office/drawing/2014/main" id="{7206556E-07EA-D725-8CB3-2D26692DB24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2" y="1886"/>
                <a:ext cx="253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r>
                  <a:rPr lang="en-US" altLang="en-US" sz="1400" dirty="0"/>
                  <a:t>C4</a:t>
                </a:r>
                <a:endParaRPr lang="en-US" altLang="en-US" dirty="0"/>
              </a:p>
            </p:txBody>
          </p:sp>
        </p:grpSp>
        <p:sp>
          <p:nvSpPr>
            <p:cNvPr id="11297" name="Text Box 89">
              <a:extLst>
                <a:ext uri="{FF2B5EF4-FFF2-40B4-BE49-F238E27FC236}">
                  <a16:creationId xmlns:a16="http://schemas.microsoft.com/office/drawing/2014/main" id="{D5CB91B3-0441-727A-4AB7-03C214B050F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5" y="1883"/>
              <a:ext cx="146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Data inputs to be added</a:t>
              </a:r>
              <a:r>
                <a:rPr lang="en-US" altLang="en-US" dirty="0"/>
                <a:t> </a:t>
              </a:r>
            </a:p>
          </p:txBody>
        </p:sp>
        <p:sp>
          <p:nvSpPr>
            <p:cNvPr id="11298" name="Text Box 90">
              <a:extLst>
                <a:ext uri="{FF2B5EF4-FFF2-40B4-BE49-F238E27FC236}">
                  <a16:creationId xmlns:a16="http://schemas.microsoft.com/office/drawing/2014/main" id="{FEA23EA7-BE85-C479-8820-94DECBA000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66" y="3303"/>
              <a:ext cx="760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Sum output</a:t>
              </a:r>
              <a:endParaRPr lang="en-US" altLang="en-US" dirty="0"/>
            </a:p>
          </p:txBody>
        </p:sp>
      </p:grpSp>
      <p:sp>
        <p:nvSpPr>
          <p:cNvPr id="84059" name="Rectangle 91">
            <a:extLst>
              <a:ext uri="{FF2B5EF4-FFF2-40B4-BE49-F238E27FC236}">
                <a16:creationId xmlns:a16="http://schemas.microsoft.com/office/drawing/2014/main" id="{F048D08B-3697-274B-69E9-66ADF24869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6048" y="759153"/>
            <a:ext cx="8001000" cy="268287"/>
          </a:xfrm>
        </p:spPr>
        <p:txBody>
          <a:bodyPr/>
          <a:lstStyle/>
          <a:p>
            <a:pPr>
              <a:defRPr/>
            </a:pPr>
            <a:r>
              <a:rPr lang="en-US" dirty="0"/>
              <a:t>4-bit Carry Ripple Adder</a:t>
            </a:r>
          </a:p>
        </p:txBody>
      </p:sp>
      <p:sp>
        <p:nvSpPr>
          <p:cNvPr id="11268" name="Text Box 92">
            <a:extLst>
              <a:ext uri="{FF2B5EF4-FFF2-40B4-BE49-F238E27FC236}">
                <a16:creationId xmlns:a16="http://schemas.microsoft.com/office/drawing/2014/main" id="{3C54B1A3-6674-72A3-CE25-0BDB4033B8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8249" y="1725420"/>
            <a:ext cx="3608388" cy="155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16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1600" dirty="0"/>
              <a:t>Adds two 4-bit numbers: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1600" dirty="0"/>
              <a:t>                  X = X3  X2  X1  X0 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1600" dirty="0"/>
              <a:t>                  Y = Y3  Y2  Y1  Y0 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1600" dirty="0"/>
              <a:t>producing the sum  S =  S3  S2  S1  S0 , 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1600" dirty="0"/>
              <a:t> C-out = C4  from the most  significant 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1600" dirty="0"/>
              <a:t>position j=3</a:t>
            </a:r>
          </a:p>
        </p:txBody>
      </p:sp>
      <p:grpSp>
        <p:nvGrpSpPr>
          <p:cNvPr id="11269" name="Group 121">
            <a:extLst>
              <a:ext uri="{FF2B5EF4-FFF2-40B4-BE49-F238E27FC236}">
                <a16:creationId xmlns:a16="http://schemas.microsoft.com/office/drawing/2014/main" id="{1DC59862-3458-27E9-97E2-FA2CCD1E16CE}"/>
              </a:ext>
            </a:extLst>
          </p:cNvPr>
          <p:cNvGrpSpPr>
            <a:grpSpLocks/>
          </p:cNvGrpSpPr>
          <p:nvPr/>
        </p:nvGrpSpPr>
        <p:grpSpPr bwMode="auto">
          <a:xfrm>
            <a:off x="6187412" y="1226226"/>
            <a:ext cx="3976687" cy="2847975"/>
            <a:chOff x="3063" y="414"/>
            <a:chExt cx="2505" cy="1794"/>
          </a:xfrm>
        </p:grpSpPr>
        <p:sp>
          <p:nvSpPr>
            <p:cNvPr id="11271" name="Line 95">
              <a:extLst>
                <a:ext uri="{FF2B5EF4-FFF2-40B4-BE49-F238E27FC236}">
                  <a16:creationId xmlns:a16="http://schemas.microsoft.com/office/drawing/2014/main" id="{B5C0D0AE-2B4B-2E03-A537-BE8719629A8F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3920" y="790"/>
              <a:ext cx="0" cy="1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72" name="Line 96">
              <a:extLst>
                <a:ext uri="{FF2B5EF4-FFF2-40B4-BE49-F238E27FC236}">
                  <a16:creationId xmlns:a16="http://schemas.microsoft.com/office/drawing/2014/main" id="{B1FA370D-6575-7077-7334-C38DE6FDDF82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031" y="794"/>
              <a:ext cx="0" cy="1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73" name="Rectangle 97">
              <a:extLst>
                <a:ext uri="{FF2B5EF4-FFF2-40B4-BE49-F238E27FC236}">
                  <a16:creationId xmlns:a16="http://schemas.microsoft.com/office/drawing/2014/main" id="{32139837-74E1-2C4F-9C55-B5E9677CB4C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684" y="987"/>
              <a:ext cx="1121" cy="623"/>
            </a:xfrm>
            <a:prstGeom prst="rect">
              <a:avLst/>
            </a:prstGeom>
            <a:noFill/>
            <a:ln w="1905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endParaRPr lang="ar-EG" altLang="en-US"/>
            </a:p>
          </p:txBody>
        </p:sp>
        <p:sp>
          <p:nvSpPr>
            <p:cNvPr id="11274" name="Text Box 98">
              <a:extLst>
                <a:ext uri="{FF2B5EF4-FFF2-40B4-BE49-F238E27FC236}">
                  <a16:creationId xmlns:a16="http://schemas.microsoft.com/office/drawing/2014/main" id="{4026D292-D26F-32BD-B26F-A68D6FE9F961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3986" y="1065"/>
              <a:ext cx="496" cy="3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800" dirty="0"/>
                <a:t>  </a:t>
              </a:r>
              <a:r>
                <a:rPr lang="en-US" altLang="en-US" sz="1600" dirty="0"/>
                <a:t>4-bit</a:t>
              </a:r>
            </a:p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 dirty="0"/>
                <a:t> Adder</a:t>
              </a:r>
            </a:p>
          </p:txBody>
        </p:sp>
        <p:sp>
          <p:nvSpPr>
            <p:cNvPr id="11275" name="Line 99">
              <a:extLst>
                <a:ext uri="{FF2B5EF4-FFF2-40B4-BE49-F238E27FC236}">
                  <a16:creationId xmlns:a16="http://schemas.microsoft.com/office/drawing/2014/main" id="{B4971C2E-5339-0DF8-49F7-3B37314B09B2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V="1">
              <a:off x="3306" y="1280"/>
              <a:ext cx="374" cy="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76" name="Text Box 100">
              <a:extLst>
                <a:ext uri="{FF2B5EF4-FFF2-40B4-BE49-F238E27FC236}">
                  <a16:creationId xmlns:a16="http://schemas.microsoft.com/office/drawing/2014/main" id="{E9C10A81-3109-3C3B-4783-F00ACADCBCC0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3637" y="638"/>
              <a:ext cx="508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000" dirty="0"/>
                <a:t>X3X2X1X0</a:t>
              </a:r>
              <a:endParaRPr lang="en-US" altLang="en-US" dirty="0"/>
            </a:p>
          </p:txBody>
        </p:sp>
        <p:sp>
          <p:nvSpPr>
            <p:cNvPr id="11277" name="Text Box 101">
              <a:extLst>
                <a:ext uri="{FF2B5EF4-FFF2-40B4-BE49-F238E27FC236}">
                  <a16:creationId xmlns:a16="http://schemas.microsoft.com/office/drawing/2014/main" id="{8A07F239-C2EF-8B75-E4B8-69090CE9B2DE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3907" y="1790"/>
              <a:ext cx="664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200" dirty="0"/>
                <a:t>S3  S2  S1  S0</a:t>
              </a:r>
              <a:endParaRPr lang="en-US" altLang="en-US" dirty="0"/>
            </a:p>
          </p:txBody>
        </p:sp>
        <p:sp>
          <p:nvSpPr>
            <p:cNvPr id="11278" name="Text Box 102">
              <a:extLst>
                <a:ext uri="{FF2B5EF4-FFF2-40B4-BE49-F238E27FC236}">
                  <a16:creationId xmlns:a16="http://schemas.microsoft.com/office/drawing/2014/main" id="{6959AC0C-3A4E-4B0D-1E99-F836A050D30A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4523" y="1190"/>
              <a:ext cx="297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200" dirty="0"/>
                <a:t>C-in</a:t>
              </a:r>
              <a:endParaRPr lang="en-US" altLang="en-US" dirty="0"/>
            </a:p>
          </p:txBody>
        </p:sp>
        <p:sp>
          <p:nvSpPr>
            <p:cNvPr id="11279" name="Line 103">
              <a:extLst>
                <a:ext uri="{FF2B5EF4-FFF2-40B4-BE49-F238E27FC236}">
                  <a16:creationId xmlns:a16="http://schemas.microsoft.com/office/drawing/2014/main" id="{657D8100-4CB9-66F8-228F-246E97A03F80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3733" y="790"/>
              <a:ext cx="0" cy="1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80" name="Line 104">
              <a:extLst>
                <a:ext uri="{FF2B5EF4-FFF2-40B4-BE49-F238E27FC236}">
                  <a16:creationId xmlns:a16="http://schemas.microsoft.com/office/drawing/2014/main" id="{1129273A-7996-9C08-F2DD-57EDACAF3D7D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3818" y="794"/>
              <a:ext cx="0" cy="1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81" name="Text Box 105">
              <a:extLst>
                <a:ext uri="{FF2B5EF4-FFF2-40B4-BE49-F238E27FC236}">
                  <a16:creationId xmlns:a16="http://schemas.microsoft.com/office/drawing/2014/main" id="{B3199E73-31A2-93F4-88A9-902FE14B8DD3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3656" y="1203"/>
              <a:ext cx="350" cy="1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200" dirty="0"/>
                <a:t>C-out</a:t>
              </a:r>
              <a:endParaRPr lang="en-US" altLang="en-US" dirty="0"/>
            </a:p>
          </p:txBody>
        </p:sp>
        <p:sp>
          <p:nvSpPr>
            <p:cNvPr id="11282" name="Line 106">
              <a:extLst>
                <a:ext uri="{FF2B5EF4-FFF2-40B4-BE49-F238E27FC236}">
                  <a16:creationId xmlns:a16="http://schemas.microsoft.com/office/drawing/2014/main" id="{77CD318E-12F9-AED8-E15D-BCB751BDD0A4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189" y="1615"/>
              <a:ext cx="0" cy="18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83" name="Text Box 107">
              <a:extLst>
                <a:ext uri="{FF2B5EF4-FFF2-40B4-BE49-F238E27FC236}">
                  <a16:creationId xmlns:a16="http://schemas.microsoft.com/office/drawing/2014/main" id="{407199D6-F43E-CD12-3CE4-4004BFB71625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3063" y="1182"/>
              <a:ext cx="253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400" dirty="0"/>
                <a:t>C4</a:t>
              </a:r>
              <a:endParaRPr lang="en-US" altLang="en-US" dirty="0"/>
            </a:p>
          </p:txBody>
        </p:sp>
        <p:sp>
          <p:nvSpPr>
            <p:cNvPr id="11284" name="Line 108">
              <a:extLst>
                <a:ext uri="{FF2B5EF4-FFF2-40B4-BE49-F238E27FC236}">
                  <a16:creationId xmlns:a16="http://schemas.microsoft.com/office/drawing/2014/main" id="{680E54C3-6187-198A-0EB5-67081B736974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 flipV="1">
              <a:off x="4815" y="1285"/>
              <a:ext cx="374" cy="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85" name="Line 109">
              <a:extLst>
                <a:ext uri="{FF2B5EF4-FFF2-40B4-BE49-F238E27FC236}">
                  <a16:creationId xmlns:a16="http://schemas.microsoft.com/office/drawing/2014/main" id="{F1401ED0-68AD-3872-B563-98F3335E07C2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313" y="1606"/>
              <a:ext cx="0" cy="18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86" name="Line 110">
              <a:extLst>
                <a:ext uri="{FF2B5EF4-FFF2-40B4-BE49-F238E27FC236}">
                  <a16:creationId xmlns:a16="http://schemas.microsoft.com/office/drawing/2014/main" id="{5F4E5017-968B-4110-7F2B-4BA75EFD4559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469" y="1611"/>
              <a:ext cx="0" cy="18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87" name="Line 111">
              <a:extLst>
                <a:ext uri="{FF2B5EF4-FFF2-40B4-BE49-F238E27FC236}">
                  <a16:creationId xmlns:a16="http://schemas.microsoft.com/office/drawing/2014/main" id="{870A4497-E3A5-1FFD-3036-8BC1D9532A91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029" y="1604"/>
              <a:ext cx="0" cy="18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88" name="Line 112">
              <a:extLst>
                <a:ext uri="{FF2B5EF4-FFF2-40B4-BE49-F238E27FC236}">
                  <a16:creationId xmlns:a16="http://schemas.microsoft.com/office/drawing/2014/main" id="{7A075352-213E-2A6C-A9F1-F4923EADF885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605" y="795"/>
              <a:ext cx="0" cy="1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89" name="Line 113">
              <a:extLst>
                <a:ext uri="{FF2B5EF4-FFF2-40B4-BE49-F238E27FC236}">
                  <a16:creationId xmlns:a16="http://schemas.microsoft.com/office/drawing/2014/main" id="{A151FF14-E31E-CC7E-2B6F-46C85022C190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709" y="799"/>
              <a:ext cx="0" cy="1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90" name="Line 114">
              <a:extLst>
                <a:ext uri="{FF2B5EF4-FFF2-40B4-BE49-F238E27FC236}">
                  <a16:creationId xmlns:a16="http://schemas.microsoft.com/office/drawing/2014/main" id="{4299301C-A9F6-A774-421D-887243405527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390" y="795"/>
              <a:ext cx="0" cy="1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91" name="Line 115">
              <a:extLst>
                <a:ext uri="{FF2B5EF4-FFF2-40B4-BE49-F238E27FC236}">
                  <a16:creationId xmlns:a16="http://schemas.microsoft.com/office/drawing/2014/main" id="{148285CA-E1EF-DB6A-8724-EF193EEC7468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4496" y="799"/>
              <a:ext cx="0" cy="18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292" name="Text Box 116">
              <a:extLst>
                <a:ext uri="{FF2B5EF4-FFF2-40B4-BE49-F238E27FC236}">
                  <a16:creationId xmlns:a16="http://schemas.microsoft.com/office/drawing/2014/main" id="{70D87779-9F43-9D7A-D391-266934509BA8}"/>
                </a:ext>
              </a:extLst>
            </p:cNvPr>
            <p:cNvSpPr txBox="1">
              <a:spLocks noChangeAspect="1" noChangeArrowheads="1"/>
            </p:cNvSpPr>
            <p:nvPr/>
          </p:nvSpPr>
          <p:spPr bwMode="auto">
            <a:xfrm>
              <a:off x="4318" y="638"/>
              <a:ext cx="508" cy="1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000" dirty="0"/>
                <a:t>Y3Y2Y1Y0</a:t>
              </a:r>
              <a:endParaRPr lang="en-US" altLang="en-US" dirty="0"/>
            </a:p>
          </p:txBody>
        </p:sp>
        <p:sp>
          <p:nvSpPr>
            <p:cNvPr id="11293" name="Text Box 117">
              <a:extLst>
                <a:ext uri="{FF2B5EF4-FFF2-40B4-BE49-F238E27FC236}">
                  <a16:creationId xmlns:a16="http://schemas.microsoft.com/office/drawing/2014/main" id="{94E50876-5403-8096-83BF-AB6177CA542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67" y="1186"/>
              <a:ext cx="401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400" dirty="0"/>
                <a:t>C0 =0</a:t>
              </a:r>
            </a:p>
          </p:txBody>
        </p:sp>
        <p:sp>
          <p:nvSpPr>
            <p:cNvPr id="11294" name="Text Box 118">
              <a:extLst>
                <a:ext uri="{FF2B5EF4-FFF2-40B4-BE49-F238E27FC236}">
                  <a16:creationId xmlns:a16="http://schemas.microsoft.com/office/drawing/2014/main" id="{8AE261E6-0F5F-E2B9-8169-DF9076673C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85" y="414"/>
              <a:ext cx="972" cy="1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300" dirty="0"/>
                <a:t>Inputs to be added </a:t>
              </a:r>
            </a:p>
          </p:txBody>
        </p:sp>
        <p:sp>
          <p:nvSpPr>
            <p:cNvPr id="11295" name="Text Box 119">
              <a:extLst>
                <a:ext uri="{FF2B5EF4-FFF2-40B4-BE49-F238E27FC236}">
                  <a16:creationId xmlns:a16="http://schemas.microsoft.com/office/drawing/2014/main" id="{B5918A2A-BEA0-C39A-EACC-044768878F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17" y="2025"/>
              <a:ext cx="696" cy="1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300" dirty="0"/>
                <a:t>Sum Output </a:t>
              </a:r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1BB0443-67F3-3273-C21A-DDF13B6BF5CE}"/>
              </a:ext>
            </a:extLst>
          </p:cNvPr>
          <p:cNvSpPr/>
          <p:nvPr/>
        </p:nvSpPr>
        <p:spPr>
          <a:xfrm>
            <a:off x="304800" y="1226226"/>
            <a:ext cx="11734800" cy="5030782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2DE7E-F817-539C-F4DA-9A2194AE2D20}"/>
              </a:ext>
            </a:extLst>
          </p:cNvPr>
          <p:cNvSpPr txBox="1"/>
          <p:nvPr/>
        </p:nvSpPr>
        <p:spPr>
          <a:xfrm>
            <a:off x="3086489" y="2971800"/>
            <a:ext cx="61714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5400" b="1" spc="-5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Subtractors</a:t>
            </a:r>
            <a:endParaRPr lang="en-US" sz="5400" b="1" spc="-5" dirty="0">
              <a:gradFill flip="none" rotWithShape="1">
                <a:gsLst>
                  <a:gs pos="28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  <a:tileRect/>
              </a:gra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15836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4" name="Rectangle 4">
            <a:extLst>
              <a:ext uri="{FF2B5EF4-FFF2-40B4-BE49-F238E27FC236}">
                <a16:creationId xmlns:a16="http://schemas.microsoft.com/office/drawing/2014/main" id="{6B13EBAE-5742-5A39-D043-C56079C4A0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3763" y="731838"/>
            <a:ext cx="8077200" cy="381000"/>
          </a:xfrm>
        </p:spPr>
        <p:txBody>
          <a:bodyPr/>
          <a:lstStyle/>
          <a:p>
            <a:pPr>
              <a:defRPr/>
            </a:pPr>
            <a:r>
              <a:rPr lang="en-US" dirty="0"/>
              <a:t>Half Subtractor</a:t>
            </a:r>
          </a:p>
        </p:txBody>
      </p:sp>
      <p:sp>
        <p:nvSpPr>
          <p:cNvPr id="13315" name="Rectangle 5">
            <a:extLst>
              <a:ext uri="{FF2B5EF4-FFF2-40B4-BE49-F238E27FC236}">
                <a16:creationId xmlns:a16="http://schemas.microsoft.com/office/drawing/2014/main" id="{F49955C1-9B50-7F5B-A7C8-C25EE4DE5C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66800" y="1378065"/>
            <a:ext cx="10134600" cy="1082004"/>
          </a:xfrm>
          <a:noFill/>
        </p:spPr>
        <p:txBody>
          <a:bodyPr/>
          <a:lstStyle/>
          <a:p>
            <a:r>
              <a:rPr lang="en-US" altLang="en-US" sz="1800" b="1" dirty="0"/>
              <a:t>Subtracting a single-bit binary value Y from anther X  (I.e.  X -Y ) produces a difference bit  D  and a borrow out  bit B-out.   </a:t>
            </a:r>
          </a:p>
          <a:p>
            <a:r>
              <a:rPr lang="en-US" altLang="en-US" sz="1800" b="1" dirty="0"/>
              <a:t>This operation is called half subtraction and the circuit to realize it is called a half subtractor.</a:t>
            </a:r>
          </a:p>
        </p:txBody>
      </p:sp>
      <p:grpSp>
        <p:nvGrpSpPr>
          <p:cNvPr id="13318" name="Group 63">
            <a:extLst>
              <a:ext uri="{FF2B5EF4-FFF2-40B4-BE49-F238E27FC236}">
                <a16:creationId xmlns:a16="http://schemas.microsoft.com/office/drawing/2014/main" id="{72F3A7D6-8C9B-FABF-DB28-BC3E93AB6C26}"/>
              </a:ext>
            </a:extLst>
          </p:cNvPr>
          <p:cNvGrpSpPr>
            <a:grpSpLocks/>
          </p:cNvGrpSpPr>
          <p:nvPr/>
        </p:nvGrpSpPr>
        <p:grpSpPr bwMode="auto">
          <a:xfrm>
            <a:off x="2362200" y="5243512"/>
            <a:ext cx="2897188" cy="793750"/>
            <a:chOff x="952" y="3244"/>
            <a:chExt cx="1825" cy="500"/>
          </a:xfrm>
        </p:grpSpPr>
        <p:sp>
          <p:nvSpPr>
            <p:cNvPr id="13349" name="Rectangle 48">
              <a:extLst>
                <a:ext uri="{FF2B5EF4-FFF2-40B4-BE49-F238E27FC236}">
                  <a16:creationId xmlns:a16="http://schemas.microsoft.com/office/drawing/2014/main" id="{48DCDA2D-200B-02F0-B461-78BA282373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1" y="3264"/>
              <a:ext cx="864" cy="480"/>
            </a:xfrm>
            <a:prstGeom prst="rect">
              <a:avLst/>
            </a:prstGeom>
            <a:noFill/>
            <a:ln w="1905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endParaRPr lang="ar-EG" altLang="en-US"/>
            </a:p>
          </p:txBody>
        </p:sp>
        <p:sp>
          <p:nvSpPr>
            <p:cNvPr id="13350" name="Text Box 49">
              <a:extLst>
                <a:ext uri="{FF2B5EF4-FFF2-40B4-BE49-F238E27FC236}">
                  <a16:creationId xmlns:a16="http://schemas.microsoft.com/office/drawing/2014/main" id="{C81A996F-D56D-3673-5E2D-8A048F7926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29" y="3288"/>
              <a:ext cx="78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800"/>
                <a:t>     Half</a:t>
              </a:r>
            </a:p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800"/>
                <a:t>Subtractor</a:t>
              </a:r>
              <a:endParaRPr lang="en-US" altLang="en-US"/>
            </a:p>
          </p:txBody>
        </p:sp>
        <p:sp>
          <p:nvSpPr>
            <p:cNvPr id="13351" name="Line 50">
              <a:extLst>
                <a:ext uri="{FF2B5EF4-FFF2-40B4-BE49-F238E27FC236}">
                  <a16:creationId xmlns:a16="http://schemas.microsoft.com/office/drawing/2014/main" id="{8A1300CC-51FA-2407-10EF-FA027D07D1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47" y="3360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2" name="Line 51">
              <a:extLst>
                <a:ext uri="{FF2B5EF4-FFF2-40B4-BE49-F238E27FC236}">
                  <a16:creationId xmlns:a16="http://schemas.microsoft.com/office/drawing/2014/main" id="{ED4C595D-4346-F828-0733-031A9D91D55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47" y="3594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3" name="Line 52">
              <a:extLst>
                <a:ext uri="{FF2B5EF4-FFF2-40B4-BE49-F238E27FC236}">
                  <a16:creationId xmlns:a16="http://schemas.microsoft.com/office/drawing/2014/main" id="{390CFEC8-B7DB-B3D8-782E-07B94EC8BAF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52" y="3567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4" name="Line 53">
              <a:extLst>
                <a:ext uri="{FF2B5EF4-FFF2-40B4-BE49-F238E27FC236}">
                  <a16:creationId xmlns:a16="http://schemas.microsoft.com/office/drawing/2014/main" id="{1F6B6FE2-6A0E-F6D5-E1F1-645D9FB4DA5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55" y="3390"/>
              <a:ext cx="14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5" name="Text Box 54">
              <a:extLst>
                <a:ext uri="{FF2B5EF4-FFF2-40B4-BE49-F238E27FC236}">
                  <a16:creationId xmlns:a16="http://schemas.microsoft.com/office/drawing/2014/main" id="{C2C25848-546F-E895-5B7F-57D62F02D8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5" y="3244"/>
              <a:ext cx="20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/>
                <a:t>X</a:t>
              </a:r>
              <a:endParaRPr lang="en-US" altLang="en-US"/>
            </a:p>
          </p:txBody>
        </p:sp>
        <p:sp>
          <p:nvSpPr>
            <p:cNvPr id="13356" name="Text Box 55">
              <a:extLst>
                <a:ext uri="{FF2B5EF4-FFF2-40B4-BE49-F238E27FC236}">
                  <a16:creationId xmlns:a16="http://schemas.microsoft.com/office/drawing/2014/main" id="{A34780A9-1956-B935-53A1-3687A1D704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2" y="3478"/>
              <a:ext cx="20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/>
                <a:t>Y</a:t>
              </a:r>
              <a:endParaRPr lang="en-US" altLang="en-US"/>
            </a:p>
          </p:txBody>
        </p:sp>
        <p:sp>
          <p:nvSpPr>
            <p:cNvPr id="13357" name="Text Box 56">
              <a:extLst>
                <a:ext uri="{FF2B5EF4-FFF2-40B4-BE49-F238E27FC236}">
                  <a16:creationId xmlns:a16="http://schemas.microsoft.com/office/drawing/2014/main" id="{9D09CE13-E475-7E1B-85B4-B537FFF11B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83" y="3292"/>
              <a:ext cx="208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/>
                <a:t>D</a:t>
              </a:r>
              <a:endParaRPr lang="en-US" altLang="en-US"/>
            </a:p>
          </p:txBody>
        </p:sp>
        <p:sp>
          <p:nvSpPr>
            <p:cNvPr id="13358" name="Text Box 57">
              <a:extLst>
                <a:ext uri="{FF2B5EF4-FFF2-40B4-BE49-F238E27FC236}">
                  <a16:creationId xmlns:a16="http://schemas.microsoft.com/office/drawing/2014/main" id="{6B36A57C-E6C8-288D-F664-5AFCB1C46D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6" y="3456"/>
              <a:ext cx="521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1600"/>
                <a:t>B-OUT</a:t>
              </a:r>
              <a:endParaRPr lang="en-US" altLang="en-US"/>
            </a:p>
          </p:txBody>
        </p:sp>
      </p:grpSp>
      <p:sp>
        <p:nvSpPr>
          <p:cNvPr id="13319" name="Line 22">
            <a:extLst>
              <a:ext uri="{FF2B5EF4-FFF2-40B4-BE49-F238E27FC236}">
                <a16:creationId xmlns:a16="http://schemas.microsoft.com/office/drawing/2014/main" id="{F7B60767-3604-49B4-57F2-D6EC92827E8C}"/>
              </a:ext>
            </a:extLst>
          </p:cNvPr>
          <p:cNvSpPr>
            <a:spLocks noChangeShapeType="1"/>
          </p:cNvSpPr>
          <p:nvPr/>
        </p:nvSpPr>
        <p:spPr bwMode="auto">
          <a:xfrm>
            <a:off x="7478714" y="4718050"/>
            <a:ext cx="530225" cy="0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 type="none" w="sm" len="sm"/>
            <a:tailEnd type="non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20" name="Line 23">
            <a:extLst>
              <a:ext uri="{FF2B5EF4-FFF2-40B4-BE49-F238E27FC236}">
                <a16:creationId xmlns:a16="http://schemas.microsoft.com/office/drawing/2014/main" id="{6158FAD5-7416-F917-9E12-4AE25B0E1497}"/>
              </a:ext>
            </a:extLst>
          </p:cNvPr>
          <p:cNvSpPr>
            <a:spLocks noChangeShapeType="1"/>
          </p:cNvSpPr>
          <p:nvPr/>
        </p:nvSpPr>
        <p:spPr bwMode="auto">
          <a:xfrm>
            <a:off x="7478714" y="5118100"/>
            <a:ext cx="530225" cy="0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 type="none" w="sm" len="sm"/>
            <a:tailEnd type="non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21" name="Line 24">
            <a:extLst>
              <a:ext uri="{FF2B5EF4-FFF2-40B4-BE49-F238E27FC236}">
                <a16:creationId xmlns:a16="http://schemas.microsoft.com/office/drawing/2014/main" id="{8E136D55-5FAC-5844-E314-8AD5368CFE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705851" y="4902200"/>
            <a:ext cx="530225" cy="0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 type="none" w="sm" len="sm"/>
            <a:tailEnd type="non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22" name="Text Box 25">
            <a:extLst>
              <a:ext uri="{FF2B5EF4-FFF2-40B4-BE49-F238E27FC236}">
                <a16:creationId xmlns:a16="http://schemas.microsoft.com/office/drawing/2014/main" id="{F93D9D2C-37BF-59F2-C988-63B8116249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6388" y="4557712"/>
            <a:ext cx="354012" cy="65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16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30000"/>
              </a:spcBef>
              <a:buSzTx/>
              <a:buFontTx/>
              <a:buNone/>
            </a:pPr>
            <a:r>
              <a:rPr lang="en-GB" altLang="en-US" sz="1600">
                <a:latin typeface="Arial" panose="020B0604020202020204" pitchFamily="34" charset="0"/>
              </a:rPr>
              <a:t>X</a:t>
            </a:r>
          </a:p>
          <a:p>
            <a:pPr algn="r">
              <a:spcBef>
                <a:spcPct val="30000"/>
              </a:spcBef>
              <a:buSzTx/>
              <a:buFontTx/>
              <a:buNone/>
            </a:pPr>
            <a:r>
              <a:rPr lang="en-GB" altLang="en-US" sz="1600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13323" name="Text Box 26">
            <a:extLst>
              <a:ext uri="{FF2B5EF4-FFF2-40B4-BE49-F238E27FC236}">
                <a16:creationId xmlns:a16="http://schemas.microsoft.com/office/drawing/2014/main" id="{6C9F825D-B91C-5054-7F6B-8108054427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47188" y="4481513"/>
            <a:ext cx="1116012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16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1600"/>
              <a:t>Difference   D</a:t>
            </a:r>
          </a:p>
        </p:txBody>
      </p:sp>
      <p:grpSp>
        <p:nvGrpSpPr>
          <p:cNvPr id="13324" name="Group 27">
            <a:extLst>
              <a:ext uri="{FF2B5EF4-FFF2-40B4-BE49-F238E27FC236}">
                <a16:creationId xmlns:a16="http://schemas.microsoft.com/office/drawing/2014/main" id="{41BFEF5D-F374-B005-4CD7-4E770E2BD672}"/>
              </a:ext>
            </a:extLst>
          </p:cNvPr>
          <p:cNvGrpSpPr>
            <a:grpSpLocks/>
          </p:cNvGrpSpPr>
          <p:nvPr/>
        </p:nvGrpSpPr>
        <p:grpSpPr bwMode="auto">
          <a:xfrm>
            <a:off x="7881938" y="4654551"/>
            <a:ext cx="812800" cy="517525"/>
            <a:chOff x="2043" y="1642"/>
            <a:chExt cx="440" cy="310"/>
          </a:xfrm>
        </p:grpSpPr>
        <p:sp>
          <p:nvSpPr>
            <p:cNvPr id="13343" name="Freeform 28">
              <a:extLst>
                <a:ext uri="{FF2B5EF4-FFF2-40B4-BE49-F238E27FC236}">
                  <a16:creationId xmlns:a16="http://schemas.microsoft.com/office/drawing/2014/main" id="{26436CD1-B332-EDF4-6DC3-AE90F410A0B3}"/>
                </a:ext>
              </a:extLst>
            </p:cNvPr>
            <p:cNvSpPr>
              <a:spLocks/>
            </p:cNvSpPr>
            <p:nvPr/>
          </p:nvSpPr>
          <p:spPr bwMode="auto">
            <a:xfrm>
              <a:off x="2099" y="1650"/>
              <a:ext cx="55" cy="302"/>
            </a:xfrm>
            <a:custGeom>
              <a:avLst/>
              <a:gdLst>
                <a:gd name="T0" fmla="*/ 0 w 288"/>
                <a:gd name="T1" fmla="*/ 0 h 864"/>
                <a:gd name="T2" fmla="*/ 0 w 288"/>
                <a:gd name="T3" fmla="*/ 0 h 864"/>
                <a:gd name="T4" fmla="*/ 0 w 288"/>
                <a:gd name="T5" fmla="*/ 0 h 864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88" h="864">
                  <a:moveTo>
                    <a:pt x="0" y="0"/>
                  </a:moveTo>
                  <a:cubicBezTo>
                    <a:pt x="144" y="144"/>
                    <a:pt x="288" y="288"/>
                    <a:pt x="288" y="432"/>
                  </a:cubicBezTo>
                  <a:cubicBezTo>
                    <a:pt x="288" y="576"/>
                    <a:pt x="48" y="792"/>
                    <a:pt x="0" y="864"/>
                  </a:cubicBezTo>
                </a:path>
              </a:pathLst>
            </a:cu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344" name="Line 29">
              <a:extLst>
                <a:ext uri="{FF2B5EF4-FFF2-40B4-BE49-F238E27FC236}">
                  <a16:creationId xmlns:a16="http://schemas.microsoft.com/office/drawing/2014/main" id="{AB5F4889-7FD2-CB4D-453C-CB6DF2A4B42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99" y="1650"/>
              <a:ext cx="137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345" name="Line 30">
              <a:extLst>
                <a:ext uri="{FF2B5EF4-FFF2-40B4-BE49-F238E27FC236}">
                  <a16:creationId xmlns:a16="http://schemas.microsoft.com/office/drawing/2014/main" id="{7FB93D12-285F-254B-EFCC-33327D971C6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99" y="1952"/>
              <a:ext cx="137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346" name="Freeform 31">
              <a:extLst>
                <a:ext uri="{FF2B5EF4-FFF2-40B4-BE49-F238E27FC236}">
                  <a16:creationId xmlns:a16="http://schemas.microsoft.com/office/drawing/2014/main" id="{3162F098-9B00-68E0-7ADA-B6CC8FC12651}"/>
                </a:ext>
              </a:extLst>
            </p:cNvPr>
            <p:cNvSpPr>
              <a:spLocks/>
            </p:cNvSpPr>
            <p:nvPr/>
          </p:nvSpPr>
          <p:spPr bwMode="auto">
            <a:xfrm>
              <a:off x="2236" y="1650"/>
              <a:ext cx="247" cy="165"/>
            </a:xfrm>
            <a:custGeom>
              <a:avLst/>
              <a:gdLst>
                <a:gd name="T0" fmla="*/ 0 w 576"/>
                <a:gd name="T1" fmla="*/ 0 h 432"/>
                <a:gd name="T2" fmla="*/ 0 w 576"/>
                <a:gd name="T3" fmla="*/ 0 h 432"/>
                <a:gd name="T4" fmla="*/ 0 w 576"/>
                <a:gd name="T5" fmla="*/ 0 h 43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576" h="432">
                  <a:moveTo>
                    <a:pt x="0" y="0"/>
                  </a:moveTo>
                  <a:cubicBezTo>
                    <a:pt x="168" y="36"/>
                    <a:pt x="336" y="72"/>
                    <a:pt x="432" y="144"/>
                  </a:cubicBezTo>
                  <a:cubicBezTo>
                    <a:pt x="528" y="216"/>
                    <a:pt x="552" y="324"/>
                    <a:pt x="576" y="432"/>
                  </a:cubicBezTo>
                </a:path>
              </a:pathLst>
            </a:cu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347" name="Freeform 32">
              <a:extLst>
                <a:ext uri="{FF2B5EF4-FFF2-40B4-BE49-F238E27FC236}">
                  <a16:creationId xmlns:a16="http://schemas.microsoft.com/office/drawing/2014/main" id="{3C41D350-1B69-E93C-5E1D-7417BBCFD089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2236" y="1787"/>
              <a:ext cx="247" cy="165"/>
            </a:xfrm>
            <a:custGeom>
              <a:avLst/>
              <a:gdLst>
                <a:gd name="T0" fmla="*/ 0 w 576"/>
                <a:gd name="T1" fmla="*/ 0 h 432"/>
                <a:gd name="T2" fmla="*/ 0 w 576"/>
                <a:gd name="T3" fmla="*/ 0 h 432"/>
                <a:gd name="T4" fmla="*/ 0 w 576"/>
                <a:gd name="T5" fmla="*/ 0 h 43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576" h="432">
                  <a:moveTo>
                    <a:pt x="0" y="0"/>
                  </a:moveTo>
                  <a:cubicBezTo>
                    <a:pt x="168" y="36"/>
                    <a:pt x="336" y="72"/>
                    <a:pt x="432" y="144"/>
                  </a:cubicBezTo>
                  <a:cubicBezTo>
                    <a:pt x="528" y="216"/>
                    <a:pt x="552" y="324"/>
                    <a:pt x="576" y="432"/>
                  </a:cubicBezTo>
                </a:path>
              </a:pathLst>
            </a:cu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348" name="Freeform 33">
              <a:extLst>
                <a:ext uri="{FF2B5EF4-FFF2-40B4-BE49-F238E27FC236}">
                  <a16:creationId xmlns:a16="http://schemas.microsoft.com/office/drawing/2014/main" id="{43570CF0-69D0-A39F-BCE0-6BF13A651DE4}"/>
                </a:ext>
              </a:extLst>
            </p:cNvPr>
            <p:cNvSpPr>
              <a:spLocks/>
            </p:cNvSpPr>
            <p:nvPr/>
          </p:nvSpPr>
          <p:spPr bwMode="auto">
            <a:xfrm>
              <a:off x="2043" y="1642"/>
              <a:ext cx="55" cy="302"/>
            </a:xfrm>
            <a:custGeom>
              <a:avLst/>
              <a:gdLst>
                <a:gd name="T0" fmla="*/ 0 w 288"/>
                <a:gd name="T1" fmla="*/ 0 h 864"/>
                <a:gd name="T2" fmla="*/ 0 w 288"/>
                <a:gd name="T3" fmla="*/ 0 h 864"/>
                <a:gd name="T4" fmla="*/ 0 w 288"/>
                <a:gd name="T5" fmla="*/ 0 h 864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88" h="864">
                  <a:moveTo>
                    <a:pt x="0" y="0"/>
                  </a:moveTo>
                  <a:cubicBezTo>
                    <a:pt x="144" y="144"/>
                    <a:pt x="288" y="288"/>
                    <a:pt x="288" y="432"/>
                  </a:cubicBezTo>
                  <a:cubicBezTo>
                    <a:pt x="288" y="576"/>
                    <a:pt x="48" y="792"/>
                    <a:pt x="0" y="864"/>
                  </a:cubicBezTo>
                </a:path>
              </a:pathLst>
            </a:cu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325" name="Text Box 34">
            <a:extLst>
              <a:ext uri="{FF2B5EF4-FFF2-40B4-BE49-F238E27FC236}">
                <a16:creationId xmlns:a16="http://schemas.microsoft.com/office/drawing/2014/main" id="{246D27A9-A727-4DCB-6953-34FF0F2E28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37664" y="5508625"/>
            <a:ext cx="8207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16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1800"/>
              <a:t>B-out</a:t>
            </a:r>
          </a:p>
        </p:txBody>
      </p:sp>
      <p:sp>
        <p:nvSpPr>
          <p:cNvPr id="13326" name="Line 35">
            <a:extLst>
              <a:ext uri="{FF2B5EF4-FFF2-40B4-BE49-F238E27FC236}">
                <a16:creationId xmlns:a16="http://schemas.microsoft.com/office/drawing/2014/main" id="{7B0D9062-3423-7206-2349-16621C3D9873}"/>
              </a:ext>
            </a:extLst>
          </p:cNvPr>
          <p:cNvSpPr>
            <a:spLocks noChangeShapeType="1"/>
          </p:cNvSpPr>
          <p:nvPr/>
        </p:nvSpPr>
        <p:spPr bwMode="auto">
          <a:xfrm>
            <a:off x="7059613" y="4718050"/>
            <a:ext cx="6858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27" name="Line 36">
            <a:extLst>
              <a:ext uri="{FF2B5EF4-FFF2-40B4-BE49-F238E27FC236}">
                <a16:creationId xmlns:a16="http://schemas.microsoft.com/office/drawing/2014/main" id="{DE10380C-110B-4006-6B74-A79BB9CA8C87}"/>
              </a:ext>
            </a:extLst>
          </p:cNvPr>
          <p:cNvSpPr>
            <a:spLocks noChangeShapeType="1"/>
          </p:cNvSpPr>
          <p:nvPr/>
        </p:nvSpPr>
        <p:spPr bwMode="auto">
          <a:xfrm>
            <a:off x="7048500" y="5118100"/>
            <a:ext cx="6858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28" name="AutoShape 38">
            <a:extLst>
              <a:ext uri="{FF2B5EF4-FFF2-40B4-BE49-F238E27FC236}">
                <a16:creationId xmlns:a16="http://schemas.microsoft.com/office/drawing/2014/main" id="{67A83A53-7B0A-7471-17C4-C5E322C43C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02589" y="5400676"/>
            <a:ext cx="661987" cy="668337"/>
          </a:xfrm>
          <a:prstGeom prst="flowChartDelay">
            <a:avLst/>
          </a:prstGeom>
          <a:noFill/>
          <a:ln w="254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16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endParaRPr lang="ar-EG" altLang="en-US"/>
          </a:p>
        </p:txBody>
      </p:sp>
      <p:sp>
        <p:nvSpPr>
          <p:cNvPr id="13329" name="Line 40">
            <a:extLst>
              <a:ext uri="{FF2B5EF4-FFF2-40B4-BE49-F238E27FC236}">
                <a16:creationId xmlns:a16="http://schemas.microsoft.com/office/drawing/2014/main" id="{3E975B74-E8AD-190A-C998-08002FE412AA}"/>
              </a:ext>
            </a:extLst>
          </p:cNvPr>
          <p:cNvSpPr>
            <a:spLocks noChangeShapeType="1"/>
          </p:cNvSpPr>
          <p:nvPr/>
        </p:nvSpPr>
        <p:spPr bwMode="auto">
          <a:xfrm>
            <a:off x="7507288" y="5970587"/>
            <a:ext cx="495300" cy="0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 type="none" w="sm" len="sm"/>
            <a:tailEnd type="non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30" name="Line 41">
            <a:extLst>
              <a:ext uri="{FF2B5EF4-FFF2-40B4-BE49-F238E27FC236}">
                <a16:creationId xmlns:a16="http://schemas.microsoft.com/office/drawing/2014/main" id="{DD8FC5BE-1E0B-6F2A-DA25-0DD5C1646E3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689975" y="5715000"/>
            <a:ext cx="495300" cy="0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 type="none" w="sm" len="sm"/>
            <a:tailEnd type="non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31" name="Line 42">
            <a:extLst>
              <a:ext uri="{FF2B5EF4-FFF2-40B4-BE49-F238E27FC236}">
                <a16:creationId xmlns:a16="http://schemas.microsoft.com/office/drawing/2014/main" id="{E7417052-63D9-BBBF-9A89-294851FE972D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0750" y="5970587"/>
            <a:ext cx="6858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332" name="Line 44">
            <a:extLst>
              <a:ext uri="{FF2B5EF4-FFF2-40B4-BE49-F238E27FC236}">
                <a16:creationId xmlns:a16="http://schemas.microsoft.com/office/drawing/2014/main" id="{1C6D469C-3EE6-1D58-0EAA-BA57FB32BA78}"/>
              </a:ext>
            </a:extLst>
          </p:cNvPr>
          <p:cNvSpPr>
            <a:spLocks noChangeShapeType="1"/>
          </p:cNvSpPr>
          <p:nvPr/>
        </p:nvSpPr>
        <p:spPr bwMode="auto">
          <a:xfrm>
            <a:off x="7264400" y="5122862"/>
            <a:ext cx="0" cy="8382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3333" name="Group 64">
            <a:extLst>
              <a:ext uri="{FF2B5EF4-FFF2-40B4-BE49-F238E27FC236}">
                <a16:creationId xmlns:a16="http://schemas.microsoft.com/office/drawing/2014/main" id="{9F926637-CC36-08BF-B80B-1A594C6C058C}"/>
              </a:ext>
            </a:extLst>
          </p:cNvPr>
          <p:cNvGrpSpPr>
            <a:grpSpLocks/>
          </p:cNvGrpSpPr>
          <p:nvPr/>
        </p:nvGrpSpPr>
        <p:grpSpPr bwMode="auto">
          <a:xfrm>
            <a:off x="7377113" y="4697412"/>
            <a:ext cx="36512" cy="793750"/>
            <a:chOff x="3761" y="2920"/>
            <a:chExt cx="23" cy="500"/>
          </a:xfrm>
        </p:grpSpPr>
        <p:sp>
          <p:nvSpPr>
            <p:cNvPr id="13341" name="Line 43">
              <a:extLst>
                <a:ext uri="{FF2B5EF4-FFF2-40B4-BE49-F238E27FC236}">
                  <a16:creationId xmlns:a16="http://schemas.microsoft.com/office/drawing/2014/main" id="{52302254-6D4B-2C9C-4643-FA0CFE0951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68" y="2940"/>
              <a:ext cx="0" cy="48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2" name="Oval 45">
              <a:extLst>
                <a:ext uri="{FF2B5EF4-FFF2-40B4-BE49-F238E27FC236}">
                  <a16:creationId xmlns:a16="http://schemas.microsoft.com/office/drawing/2014/main" id="{7A5FBC9B-8D3D-168E-08EC-F0DE6DBFD9B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761" y="2920"/>
              <a:ext cx="23" cy="20"/>
            </a:xfrm>
            <a:prstGeom prst="ellipse">
              <a:avLst/>
            </a:prstGeom>
            <a:solidFill>
              <a:schemeClr val="tx1"/>
            </a:solidFill>
            <a:ln w="254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SzPct val="100000"/>
                <a:buChar char="•"/>
                <a:defRPr sz="24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0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1600" b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endParaRPr lang="ar-EG" altLang="en-US"/>
            </a:p>
          </p:txBody>
        </p:sp>
      </p:grpSp>
      <p:sp>
        <p:nvSpPr>
          <p:cNvPr id="13334" name="Oval 46">
            <a:extLst>
              <a:ext uri="{FF2B5EF4-FFF2-40B4-BE49-F238E27FC236}">
                <a16:creationId xmlns:a16="http://schemas.microsoft.com/office/drawing/2014/main" id="{9C43B7A3-13B9-1665-0249-22017BAB68F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251701" y="5103812"/>
            <a:ext cx="36513" cy="31750"/>
          </a:xfrm>
          <a:prstGeom prst="ellipse">
            <a:avLst/>
          </a:prstGeom>
          <a:solidFill>
            <a:schemeClr val="tx1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0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16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endParaRPr lang="ar-EG" altLang="en-US"/>
          </a:p>
        </p:txBody>
      </p:sp>
      <p:grpSp>
        <p:nvGrpSpPr>
          <p:cNvPr id="13335" name="Group 69">
            <a:extLst>
              <a:ext uri="{FF2B5EF4-FFF2-40B4-BE49-F238E27FC236}">
                <a16:creationId xmlns:a16="http://schemas.microsoft.com/office/drawing/2014/main" id="{FEF47FBC-C944-BADB-46E8-8E43A8CA89F4}"/>
              </a:ext>
            </a:extLst>
          </p:cNvPr>
          <p:cNvGrpSpPr>
            <a:grpSpLocks/>
          </p:cNvGrpSpPr>
          <p:nvPr/>
        </p:nvGrpSpPr>
        <p:grpSpPr bwMode="auto">
          <a:xfrm>
            <a:off x="7385051" y="5319712"/>
            <a:ext cx="620713" cy="342900"/>
            <a:chOff x="3692" y="3312"/>
            <a:chExt cx="391" cy="216"/>
          </a:xfrm>
        </p:grpSpPr>
        <p:grpSp>
          <p:nvGrpSpPr>
            <p:cNvPr id="13336" name="Group 66">
              <a:extLst>
                <a:ext uri="{FF2B5EF4-FFF2-40B4-BE49-F238E27FC236}">
                  <a16:creationId xmlns:a16="http://schemas.microsoft.com/office/drawing/2014/main" id="{7A29FCF0-CAA5-ED8A-2D69-D3B73DBD79C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92" y="3312"/>
              <a:ext cx="340" cy="216"/>
              <a:chOff x="2880" y="3312"/>
              <a:chExt cx="340" cy="216"/>
            </a:xfrm>
          </p:grpSpPr>
          <p:sp>
            <p:nvSpPr>
              <p:cNvPr id="13338" name="AutoShape 59">
                <a:extLst>
                  <a:ext uri="{FF2B5EF4-FFF2-40B4-BE49-F238E27FC236}">
                    <a16:creationId xmlns:a16="http://schemas.microsoft.com/office/drawing/2014/main" id="{5C074B8D-4BA5-566F-B8C4-57D0D1C3D9C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-5400000">
                <a:off x="2964" y="3337"/>
                <a:ext cx="216" cy="166"/>
              </a:xfrm>
              <a:prstGeom prst="flowChartMerge">
                <a:avLst/>
              </a:prstGeom>
              <a:noFill/>
              <a:ln w="25400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endParaRPr lang="ar-EG" altLang="en-US"/>
              </a:p>
            </p:txBody>
          </p:sp>
          <p:sp>
            <p:nvSpPr>
              <p:cNvPr id="13339" name="Oval 60">
                <a:extLst>
                  <a:ext uri="{FF2B5EF4-FFF2-40B4-BE49-F238E27FC236}">
                    <a16:creationId xmlns:a16="http://schemas.microsoft.com/office/drawing/2014/main" id="{A0E8805F-7AAF-24CB-186C-8FCED49A504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0" y="3390"/>
                <a:ext cx="60" cy="51"/>
              </a:xfrm>
              <a:prstGeom prst="ellipse">
                <a:avLst/>
              </a:prstGeom>
              <a:noFill/>
              <a:ln w="2540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SzPct val="100000"/>
                  <a:buChar char="•"/>
                  <a:defRPr sz="24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0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1600" b="1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>
                  <a:spcBef>
                    <a:spcPct val="0"/>
                  </a:spcBef>
                  <a:buSzTx/>
                  <a:buFontTx/>
                  <a:buNone/>
                </a:pPr>
                <a:endParaRPr lang="ar-EG" altLang="en-US"/>
              </a:p>
            </p:txBody>
          </p:sp>
          <p:sp>
            <p:nvSpPr>
              <p:cNvPr id="13340" name="Line 61">
                <a:extLst>
                  <a:ext uri="{FF2B5EF4-FFF2-40B4-BE49-F238E27FC236}">
                    <a16:creationId xmlns:a16="http://schemas.microsoft.com/office/drawing/2014/main" id="{C94D445F-2CFD-FD66-2535-2BA52782D17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880" y="3421"/>
                <a:ext cx="102" cy="1"/>
              </a:xfrm>
              <a:prstGeom prst="line">
                <a:avLst/>
              </a:prstGeom>
              <a:noFill/>
              <a:ln w="19050" cap="sq">
                <a:solidFill>
                  <a:schemeClr val="tx1"/>
                </a:solidFill>
                <a:round/>
                <a:headEnd type="none" w="sm" len="sm"/>
                <a:tailEnd type="none" w="med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337" name="Line 67">
              <a:extLst>
                <a:ext uri="{FF2B5EF4-FFF2-40B4-BE49-F238E27FC236}">
                  <a16:creationId xmlns:a16="http://schemas.microsoft.com/office/drawing/2014/main" id="{ED0EC7BA-5564-109F-E965-84CE3058956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035" y="3417"/>
              <a:ext cx="48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D110873-3A30-3590-31D2-F471E3DD0BEE}"/>
              </a:ext>
            </a:extLst>
          </p:cNvPr>
          <p:cNvSpPr/>
          <p:nvPr/>
        </p:nvSpPr>
        <p:spPr>
          <a:xfrm>
            <a:off x="304800" y="1277938"/>
            <a:ext cx="11734800" cy="497907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29CB1A-D7DF-2BEE-FED0-47B678DD8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0667" y="2746489"/>
            <a:ext cx="2595134" cy="20236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D6D173-1949-D091-2303-FC65EC7365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7744" y="2875478"/>
            <a:ext cx="2231811" cy="1544506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fr-FR"/>
              <a:t>Adder/Subtractor</a:t>
            </a:r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905001"/>
            <a:ext cx="7086600" cy="357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1" name="TextBox 5"/>
          <p:cNvSpPr txBox="1">
            <a:spLocks noChangeArrowheads="1"/>
          </p:cNvSpPr>
          <p:nvPr/>
        </p:nvSpPr>
        <p:spPr bwMode="auto">
          <a:xfrm>
            <a:off x="8701088" y="5257801"/>
            <a:ext cx="146181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fr-FR" sz="1400"/>
              <a:t>Src: Mano’s Book</a:t>
            </a:r>
          </a:p>
        </p:txBody>
      </p:sp>
      <p:sp>
        <p:nvSpPr>
          <p:cNvPr id="24582" name="TextBox 6"/>
          <p:cNvSpPr txBox="1">
            <a:spLocks noChangeArrowheads="1"/>
          </p:cNvSpPr>
          <p:nvPr/>
        </p:nvSpPr>
        <p:spPr bwMode="auto">
          <a:xfrm>
            <a:off x="3270268" y="5676214"/>
            <a:ext cx="5928161" cy="369332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fr-FR" dirty="0">
                <a:solidFill>
                  <a:schemeClr val="bg1"/>
                </a:solidFill>
              </a:rPr>
              <a:t>Using full adders and XOR we can build an Adder/Subtractor!</a:t>
            </a:r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9220200" y="2438400"/>
            <a:ext cx="914400" cy="533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r>
              <a:rPr lang="en-US" altLang="fr-FR" sz="1200"/>
              <a:t>0 : Add</a:t>
            </a:r>
          </a:p>
          <a:p>
            <a:pPr algn="l"/>
            <a:r>
              <a:rPr lang="en-US" altLang="fr-FR" sz="1200"/>
              <a:t>1: subtract</a:t>
            </a:r>
            <a:endParaRPr lang="en-US" altLang="fr-FR"/>
          </a:p>
        </p:txBody>
      </p:sp>
    </p:spTree>
    <p:extLst>
      <p:ext uri="{BB962C8B-B14F-4D97-AF65-F5344CB8AC3E}">
        <p14:creationId xmlns:p14="http://schemas.microsoft.com/office/powerpoint/2010/main" val="426806655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2DE7E-F817-539C-F4DA-9A2194AE2D20}"/>
              </a:ext>
            </a:extLst>
          </p:cNvPr>
          <p:cNvSpPr txBox="1"/>
          <p:nvPr/>
        </p:nvSpPr>
        <p:spPr>
          <a:xfrm>
            <a:off x="3086489" y="2971800"/>
            <a:ext cx="61714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5400" b="1" spc="-5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Decoders</a:t>
            </a:r>
            <a:endParaRPr lang="en-US" sz="5400" b="1" spc="-5" dirty="0">
              <a:gradFill flip="none" rotWithShape="1">
                <a:gsLst>
                  <a:gs pos="28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  <a:tileRect/>
              </a:gra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92160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806752"/>
            <a:ext cx="6607809" cy="5114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r>
              <a:rPr lang="en-US" altLang="en-US" sz="3600" b="1" dirty="0"/>
              <a:t>Decoder</a:t>
            </a:r>
            <a:endParaRPr lang="en-US" b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067281-7AA3-659B-EAEC-14FFB7682C57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E979F6-EB6C-FDD1-0A42-33EB3119DB1D}"/>
              </a:ext>
            </a:extLst>
          </p:cNvPr>
          <p:cNvSpPr txBox="1"/>
          <p:nvPr/>
        </p:nvSpPr>
        <p:spPr>
          <a:xfrm>
            <a:off x="609600" y="1838981"/>
            <a:ext cx="11125200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altLang="en-US" sz="2800" b="1" dirty="0"/>
              <a:t>Accepts a value and decodes it</a:t>
            </a:r>
          </a:p>
          <a:p>
            <a:pPr marL="1371600" lvl="2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Output corresponds to value of </a:t>
            </a:r>
            <a:r>
              <a:rPr lang="en-US" altLang="en-US" sz="2800" i="1" dirty="0"/>
              <a:t>n</a:t>
            </a:r>
            <a:r>
              <a:rPr lang="en-US" altLang="en-US" sz="2800" dirty="0"/>
              <a:t> inputs</a:t>
            </a:r>
          </a:p>
          <a:p>
            <a:pPr lvl="1">
              <a:lnSpc>
                <a:spcPct val="150000"/>
              </a:lnSpc>
            </a:pPr>
            <a:r>
              <a:rPr lang="en-US" altLang="en-US" sz="2800" b="1" dirty="0"/>
              <a:t>Consists of:</a:t>
            </a:r>
          </a:p>
          <a:p>
            <a:pPr marL="1371600" lvl="2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Inputs (n)</a:t>
            </a:r>
          </a:p>
          <a:p>
            <a:pPr marL="1371600" lvl="2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Outputs (2</a:t>
            </a:r>
            <a:r>
              <a:rPr lang="en-US" altLang="en-US" sz="2800" baseline="30000" dirty="0"/>
              <a:t>n</a:t>
            </a:r>
            <a:r>
              <a:rPr lang="en-US" altLang="en-US" sz="2800" dirty="0"/>
              <a:t> , numbered from 0 </a:t>
            </a:r>
            <a:r>
              <a:rPr lang="en-US" altLang="en-US" sz="2800" dirty="0">
                <a:sym typeface="Symbol" panose="05050102010706020507" pitchFamily="18" charset="2"/>
              </a:rPr>
              <a:t> </a:t>
            </a:r>
            <a:r>
              <a:rPr lang="en-US" altLang="en-US" sz="2800" dirty="0"/>
              <a:t>2</a:t>
            </a:r>
            <a:r>
              <a:rPr lang="en-US" altLang="en-US" sz="2800" baseline="30000" dirty="0"/>
              <a:t>n</a:t>
            </a:r>
            <a:r>
              <a:rPr lang="en-US" altLang="en-US" sz="2800" dirty="0"/>
              <a:t> - 1)</a:t>
            </a:r>
          </a:p>
          <a:p>
            <a:pPr marL="1371600" lvl="2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800" dirty="0"/>
              <a:t>Selectors / Enable (active high or active low)</a:t>
            </a:r>
          </a:p>
          <a:p>
            <a:endParaRPr lang="en-US" altLang="en-US" sz="4000" dirty="0"/>
          </a:p>
        </p:txBody>
      </p:sp>
    </p:spTree>
    <p:extLst>
      <p:ext uri="{BB962C8B-B14F-4D97-AF65-F5344CB8AC3E}">
        <p14:creationId xmlns:p14="http://schemas.microsoft.com/office/powerpoint/2010/main" val="407164331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806752"/>
            <a:ext cx="8001000" cy="5114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r>
              <a:rPr lang="en-US" altLang="en-US" dirty="0">
                <a:solidFill>
                  <a:schemeClr val="tx1"/>
                </a:solidFill>
              </a:rPr>
              <a:t>2-to-4 Decoder</a:t>
            </a:r>
            <a:endParaRPr lang="en-US" b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067281-7AA3-659B-EAEC-14FFB7682C57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9987BC9E-CAD3-48B1-4042-76A99DEF4AA1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209800"/>
            <a:ext cx="762000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920985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806752"/>
            <a:ext cx="6607809" cy="5114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r>
              <a:rPr lang="en-US" altLang="en-US" dirty="0">
                <a:solidFill>
                  <a:schemeClr val="tx1"/>
                </a:solidFill>
              </a:rPr>
              <a:t>2-to-4 Decoder</a:t>
            </a:r>
            <a:endParaRPr lang="en-US" b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067281-7AA3-659B-EAEC-14FFB7682C57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1CB5F83F-F265-F326-5088-82E583AEAC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1817380"/>
            <a:ext cx="5959669" cy="414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988221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2DE7E-F817-539C-F4DA-9A2194AE2D20}"/>
              </a:ext>
            </a:extLst>
          </p:cNvPr>
          <p:cNvSpPr txBox="1"/>
          <p:nvPr/>
        </p:nvSpPr>
        <p:spPr>
          <a:xfrm>
            <a:off x="2381444" y="2967335"/>
            <a:ext cx="74291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5400" b="1" spc="-5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Encoders</a:t>
            </a:r>
            <a:endParaRPr lang="en-US" sz="5400" b="1" spc="-5" dirty="0">
              <a:gradFill flip="none" rotWithShape="1">
                <a:gsLst>
                  <a:gs pos="28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  <a:tileRect/>
              </a:gra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9053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806752"/>
            <a:ext cx="6607809" cy="5114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r>
              <a:rPr lang="en-US" altLang="en-US" sz="3600" b="1" dirty="0"/>
              <a:t>Encoders</a:t>
            </a:r>
            <a:endParaRPr lang="en-US" b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067281-7AA3-659B-EAEC-14FFB7682C57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AD8A6D-FD64-939F-A4C5-96DF594C61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2209800"/>
            <a:ext cx="7026274" cy="3248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69070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7738530-DEC8-4B44-324D-5DD5882783FD}"/>
              </a:ext>
            </a:extLst>
          </p:cNvPr>
          <p:cNvSpPr/>
          <p:nvPr/>
        </p:nvSpPr>
        <p:spPr>
          <a:xfrm>
            <a:off x="304800" y="1524000"/>
            <a:ext cx="11734800" cy="3962400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2DE7E-F817-539C-F4DA-9A2194AE2D20}"/>
              </a:ext>
            </a:extLst>
          </p:cNvPr>
          <p:cNvSpPr txBox="1"/>
          <p:nvPr/>
        </p:nvSpPr>
        <p:spPr>
          <a:xfrm>
            <a:off x="2381444" y="2967335"/>
            <a:ext cx="7429111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600" b="1" dirty="0"/>
              <a:t>4-to-2 line Encoder</a:t>
            </a:r>
            <a:endParaRPr lang="en-US" sz="4000" b="1" spc="-5" dirty="0">
              <a:gradFill flip="none" rotWithShape="1">
                <a:gsLst>
                  <a:gs pos="28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  <a:tileRect/>
              </a:gra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21836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806752"/>
            <a:ext cx="6607809" cy="5114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r>
              <a:rPr lang="en-US" b="1" dirty="0"/>
              <a:t>4 to 2 line Encoder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067281-7AA3-659B-EAEC-14FFB7682C57}"/>
              </a:ext>
            </a:extLst>
          </p:cNvPr>
          <p:cNvSpPr/>
          <p:nvPr/>
        </p:nvSpPr>
        <p:spPr>
          <a:xfrm>
            <a:off x="304800" y="1524000"/>
            <a:ext cx="11734800" cy="4733008"/>
          </a:xfrm>
          <a:prstGeom prst="round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19E6DF-5498-77FE-7A11-E6B2B96D1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707" y="1824100"/>
            <a:ext cx="3609927" cy="14793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7C9206-953E-7249-B4D4-B800DF5C02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1863" y="1828800"/>
            <a:ext cx="4858137" cy="2971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642CB2-8517-2673-0210-DD5425E7A6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0" y="3612900"/>
            <a:ext cx="2724539" cy="19192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3ED289-9D6D-AF88-2F07-C98DFB541B4A}"/>
              </a:ext>
            </a:extLst>
          </p:cNvPr>
          <p:cNvSpPr txBox="1"/>
          <p:nvPr/>
        </p:nvSpPr>
        <p:spPr>
          <a:xfrm>
            <a:off x="457200" y="3696945"/>
            <a:ext cx="301067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The logical expression of the term A0 and A1 is as follows:</a:t>
            </a:r>
          </a:p>
          <a:p>
            <a:endParaRPr lang="en-US" b="1" dirty="0"/>
          </a:p>
          <a:p>
            <a:r>
              <a:rPr lang="en-US" b="1" dirty="0"/>
              <a:t>A</a:t>
            </a:r>
            <a:r>
              <a:rPr lang="en-US" b="1" baseline="-25000" dirty="0"/>
              <a:t>1</a:t>
            </a:r>
            <a:r>
              <a:rPr lang="en-US" b="1" dirty="0"/>
              <a:t>=Y</a:t>
            </a:r>
            <a:r>
              <a:rPr lang="en-US" b="1" baseline="-25000" dirty="0"/>
              <a:t>3</a:t>
            </a:r>
            <a:r>
              <a:rPr lang="en-US" b="1" dirty="0"/>
              <a:t>+Y</a:t>
            </a:r>
            <a:r>
              <a:rPr lang="en-US" b="1" baseline="-25000" dirty="0"/>
              <a:t>2</a:t>
            </a:r>
            <a:br>
              <a:rPr lang="en-US" b="1" dirty="0"/>
            </a:br>
            <a:r>
              <a:rPr lang="en-US" b="1" dirty="0"/>
              <a:t>A</a:t>
            </a:r>
            <a:r>
              <a:rPr lang="en-US" b="1" baseline="-25000" dirty="0"/>
              <a:t>0</a:t>
            </a:r>
            <a:r>
              <a:rPr lang="en-US" b="1" dirty="0"/>
              <a:t>=Y</a:t>
            </a:r>
            <a:r>
              <a:rPr lang="en-US" b="1" baseline="-25000" dirty="0"/>
              <a:t>3</a:t>
            </a:r>
            <a:r>
              <a:rPr lang="en-US" b="1" dirty="0"/>
              <a:t>+Y</a:t>
            </a:r>
            <a:r>
              <a:rPr lang="en-US" b="1" baseline="-25000" dirty="0"/>
              <a:t>1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2684172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76200" y="5888401"/>
            <a:ext cx="47688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6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AD28D4-F398-FFFB-9AC3-BAE86E64BE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53600" y="6063903"/>
            <a:ext cx="2229161" cy="419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14989</TotalTime>
  <Words>2403</Words>
  <Application>Microsoft Office PowerPoint</Application>
  <PresentationFormat>Widescreen</PresentationFormat>
  <Paragraphs>534</Paragraphs>
  <Slides>52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1" baseType="lpstr">
      <vt:lpstr>Arial</vt:lpstr>
      <vt:lpstr>Arial MT</vt:lpstr>
      <vt:lpstr>Calibri</vt:lpstr>
      <vt:lpstr>Cambria Math</vt:lpstr>
      <vt:lpstr>Corbel</vt:lpstr>
      <vt:lpstr>Symbol</vt:lpstr>
      <vt:lpstr>Times New Roman</vt:lpstr>
      <vt:lpstr>Wingdings</vt:lpstr>
      <vt:lpstr>Depth</vt:lpstr>
      <vt:lpstr>PowerPoint Presentation</vt:lpstr>
      <vt:lpstr>PowerPoint Presentation</vt:lpstr>
      <vt:lpstr>Classes of Computers</vt:lpstr>
      <vt:lpstr>Classes of Computers</vt:lpstr>
      <vt:lpstr>Classes of Computers</vt:lpstr>
      <vt:lpstr>PowerPoint Presentation</vt:lpstr>
      <vt:lpstr>Instruction Set</vt:lpstr>
      <vt:lpstr>PowerPoint Presentation</vt:lpstr>
      <vt:lpstr>Arithmetic Operations</vt:lpstr>
      <vt:lpstr>Arithmetic Example</vt:lpstr>
      <vt:lpstr>Register Operands</vt:lpstr>
      <vt:lpstr>Register Operands</vt:lpstr>
      <vt:lpstr>Register Operand Example</vt:lpstr>
      <vt:lpstr>Memory Operands</vt:lpstr>
      <vt:lpstr>Memory Operand Example 1</vt:lpstr>
      <vt:lpstr>Memory Operand Example 2</vt:lpstr>
      <vt:lpstr>Arithmetic for Computers</vt:lpstr>
      <vt:lpstr>PowerPoint Presentation</vt:lpstr>
      <vt:lpstr>Addition in Binary</vt:lpstr>
      <vt:lpstr>Problem 1</vt:lpstr>
      <vt:lpstr>PowerPoint Presentation</vt:lpstr>
      <vt:lpstr>Signed number representation in binary</vt:lpstr>
      <vt:lpstr>Problem 2</vt:lpstr>
      <vt:lpstr>Problem 3</vt:lpstr>
      <vt:lpstr>Problem 5</vt:lpstr>
      <vt:lpstr>PowerPoint Presentation</vt:lpstr>
      <vt:lpstr>Problem 6</vt:lpstr>
      <vt:lpstr>PowerPoint Presentation</vt:lpstr>
      <vt:lpstr>Problem 7</vt:lpstr>
      <vt:lpstr>PowerPoint Presentation</vt:lpstr>
      <vt:lpstr>Problem 9</vt:lpstr>
      <vt:lpstr>PowerPoint Presentation</vt:lpstr>
      <vt:lpstr>Basic Theorem of Boolean Algebra</vt:lpstr>
      <vt:lpstr>Problem 1</vt:lpstr>
      <vt:lpstr>PowerPoint Presentation</vt:lpstr>
      <vt:lpstr>Half Adder</vt:lpstr>
      <vt:lpstr>Full Adder</vt:lpstr>
      <vt:lpstr>Full Adder Circuit Using XOR</vt:lpstr>
      <vt:lpstr>Full Adder = 2 Half Adders</vt:lpstr>
      <vt:lpstr>4-bit Carry Ripple Adder</vt:lpstr>
      <vt:lpstr>PowerPoint Presentation</vt:lpstr>
      <vt:lpstr>Half Subtractor</vt:lpstr>
      <vt:lpstr>Adder/Subtractor</vt:lpstr>
      <vt:lpstr>PowerPoint Presentation</vt:lpstr>
      <vt:lpstr>Decoder</vt:lpstr>
      <vt:lpstr>2-to-4 Decoder</vt:lpstr>
      <vt:lpstr>2-to-4 Decoder</vt:lpstr>
      <vt:lpstr>PowerPoint Presentation</vt:lpstr>
      <vt:lpstr>Encoders</vt:lpstr>
      <vt:lpstr>PowerPoint Presentation</vt:lpstr>
      <vt:lpstr>4 to 2 line Encoder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</dc:title>
  <dc:creator>clt</dc:creator>
  <cp:lastModifiedBy>Dr. Gamal Selim</cp:lastModifiedBy>
  <cp:revision>179</cp:revision>
  <dcterms:created xsi:type="dcterms:W3CDTF">2023-10-09T11:25:37Z</dcterms:created>
  <dcterms:modified xsi:type="dcterms:W3CDTF">2023-12-08T07:54:42Z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Saved">
    <vt:filetime>2023-10-09T00:00:00Z</vt:filetime>
  </property>
</Properties>
</file>