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1"/>
  </p:notesMasterIdLst>
  <p:sldIdLst>
    <p:sldId id="303" r:id="rId5"/>
    <p:sldId id="511" r:id="rId6"/>
    <p:sldId id="512" r:id="rId7"/>
    <p:sldId id="513" r:id="rId8"/>
    <p:sldId id="514" r:id="rId9"/>
    <p:sldId id="515" r:id="rId10"/>
    <p:sldId id="516" r:id="rId11"/>
    <p:sldId id="517" r:id="rId12"/>
    <p:sldId id="519" r:id="rId13"/>
    <p:sldId id="523" r:id="rId14"/>
    <p:sldId id="520" r:id="rId15"/>
    <p:sldId id="521" r:id="rId16"/>
    <p:sldId id="522" r:id="rId17"/>
    <p:sldId id="524" r:id="rId18"/>
    <p:sldId id="525"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11"/>
            <p14:sldId id="512"/>
            <p14:sldId id="513"/>
            <p14:sldId id="514"/>
            <p14:sldId id="515"/>
            <p14:sldId id="516"/>
            <p14:sldId id="517"/>
            <p14:sldId id="519"/>
            <p14:sldId id="523"/>
            <p14:sldId id="520"/>
            <p14:sldId id="521"/>
            <p14:sldId id="522"/>
            <p14:sldId id="524"/>
            <p14:sldId id="52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5" autoAdjust="0"/>
    <p:restoredTop sz="94660"/>
  </p:normalViewPr>
  <p:slideViewPr>
    <p:cSldViewPr snapToGrid="0">
      <p:cViewPr varScale="1">
        <p:scale>
          <a:sx n="78" d="100"/>
          <a:sy n="78" d="100"/>
        </p:scale>
        <p:origin x="83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585569" y="3655709"/>
            <a:ext cx="2464906" cy="584775"/>
          </a:xfrm>
          <a:prstGeom prst="rect">
            <a:avLst/>
          </a:prstGeom>
          <a:noFill/>
        </p:spPr>
        <p:txBody>
          <a:bodyPr wrap="none" rtlCol="0">
            <a:spAutoFit/>
          </a:bodyPr>
          <a:lstStyle/>
          <a:p>
            <a:pPr algn="ctr"/>
            <a:r>
              <a:rPr lang="en-US" sz="3200" b="1" dirty="0">
                <a:solidFill>
                  <a:srgbClr val="00B0F0"/>
                </a:solidFill>
                <a:latin typeface="Alexandria" charset="0"/>
                <a:cs typeface="Alexandria" charset="0"/>
              </a:rPr>
              <a:t>Data Analysis</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7076077" y="4786509"/>
            <a:ext cx="2263866" cy="523220"/>
          </a:xfrm>
          <a:prstGeom prst="rect">
            <a:avLst/>
          </a:prstGeom>
          <a:noFill/>
        </p:spPr>
        <p:txBody>
          <a:bodyPr wrap="square" rtlCol="0">
            <a:spAutoFit/>
          </a:bodyPr>
          <a:lstStyle/>
          <a:p>
            <a:r>
              <a:rPr lang="en-US" sz="2800" dirty="0">
                <a:latin typeface="Alexandria" charset="0"/>
                <a:cs typeface="Alexandria" charset="0"/>
              </a:rPr>
              <a:t>HCIA-Security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3ACED-CD3A-D0F9-3BFF-3B436C0BEE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2A8EC2-85E8-93C2-877D-6FF9991E7E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20A3C12-CEE0-94DB-8E43-33C933537A0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Log Analysis</a:t>
            </a:r>
          </a:p>
        </p:txBody>
      </p:sp>
      <p:sp>
        <p:nvSpPr>
          <p:cNvPr id="5" name="Rectangle 4">
            <a:extLst>
              <a:ext uri="{FF2B5EF4-FFF2-40B4-BE49-F238E27FC236}">
                <a16:creationId xmlns:a16="http://schemas.microsoft.com/office/drawing/2014/main" id="{672934AA-7C1A-2527-F7E1-931E35FB7B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B193EE-5ADE-1485-3ADF-AF7E52392F8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9ED2BC-A6B5-6AF5-53EC-D9EA751A82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E7DEE104-4C18-B419-0294-154327A6E0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366EB94-4400-585B-5754-042D0B4EE7C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E17A658-BC42-9BB9-32AD-20F6E44EAD15}"/>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4934BA5-AE8E-C44D-D8F8-84D73CE28F43}"/>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7012AA7C-53AB-B1A5-FF33-DBD7ADCF7697}"/>
              </a:ext>
            </a:extLst>
          </p:cNvPr>
          <p:cNvSpPr txBox="1"/>
          <p:nvPr/>
        </p:nvSpPr>
        <p:spPr>
          <a:xfrm>
            <a:off x="668069" y="2129699"/>
            <a:ext cx="10729274" cy="1569660"/>
          </a:xfrm>
          <a:prstGeom prst="rect">
            <a:avLst/>
          </a:prstGeom>
          <a:noFill/>
        </p:spPr>
        <p:txBody>
          <a:bodyPr wrap="square" rtlCol="0">
            <a:spAutoFit/>
          </a:bodyPr>
          <a:lstStyle/>
          <a:p>
            <a:r>
              <a:rPr lang="en-US" sz="2400" b="1" dirty="0"/>
              <a:t>•  The primary method to locate attackers is to extract and analyze the "traces" of perpetrators in computer systems.</a:t>
            </a:r>
          </a:p>
          <a:p>
            <a:r>
              <a:rPr lang="en-US" sz="2400" b="1" dirty="0"/>
              <a:t>•  Important network events are recorded in logs. Analyzing logs plays a vital role in cracking down on network crimes</a:t>
            </a:r>
            <a:r>
              <a:rPr lang="en-US" b="1" dirty="0"/>
              <a:t>.</a:t>
            </a:r>
          </a:p>
        </p:txBody>
      </p:sp>
      <p:pic>
        <p:nvPicPr>
          <p:cNvPr id="4" name="Picture 3">
            <a:extLst>
              <a:ext uri="{FF2B5EF4-FFF2-40B4-BE49-F238E27FC236}">
                <a16:creationId xmlns:a16="http://schemas.microsoft.com/office/drawing/2014/main" id="{F005D36D-E50A-A08C-96D7-59EDDD852A63}"/>
              </a:ext>
            </a:extLst>
          </p:cNvPr>
          <p:cNvPicPr>
            <a:picLocks noChangeAspect="1"/>
          </p:cNvPicPr>
          <p:nvPr/>
        </p:nvPicPr>
        <p:blipFill>
          <a:blip r:embed="rId3"/>
          <a:stretch>
            <a:fillRect/>
          </a:stretch>
        </p:blipFill>
        <p:spPr>
          <a:xfrm>
            <a:off x="2091676" y="3728888"/>
            <a:ext cx="7863310" cy="2786212"/>
          </a:xfrm>
          <a:prstGeom prst="rect">
            <a:avLst/>
          </a:prstGeom>
        </p:spPr>
      </p:pic>
    </p:spTree>
    <p:extLst>
      <p:ext uri="{BB962C8B-B14F-4D97-AF65-F5344CB8AC3E}">
        <p14:creationId xmlns:p14="http://schemas.microsoft.com/office/powerpoint/2010/main" val="508789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7350BB-9FA5-7FA1-282B-23B86793AD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3BB702-B284-5438-E85D-FACA118EA37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36801B-CB7E-3C7D-2F0A-E18E03537E7A}"/>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Key Log Analysis Points</a:t>
            </a:r>
          </a:p>
        </p:txBody>
      </p:sp>
      <p:sp>
        <p:nvSpPr>
          <p:cNvPr id="5" name="Rectangle 4">
            <a:extLst>
              <a:ext uri="{FF2B5EF4-FFF2-40B4-BE49-F238E27FC236}">
                <a16:creationId xmlns:a16="http://schemas.microsoft.com/office/drawing/2014/main" id="{C6E1C42A-79B7-6485-F618-702C485E85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D06A93-D7A7-3617-AE2E-1CD166FB636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82AD7B-7CBF-AB9C-3AD5-B563197CD69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3F45BCE0-7671-0175-9BD3-57CE40C009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F8C41E3-A87B-D63D-0C56-94332A78640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9874528-3F31-1E50-EC3F-237E0B650BF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D03010F-5CAF-7F6F-8CC5-51BE9948A175}"/>
              </a:ext>
            </a:extLst>
          </p:cNvPr>
          <p:cNvPicPr>
            <a:picLocks noChangeAspect="1"/>
          </p:cNvPicPr>
          <p:nvPr/>
        </p:nvPicPr>
        <p:blipFill>
          <a:blip r:embed="rId3"/>
          <a:stretch>
            <a:fillRect/>
          </a:stretch>
        </p:blipFill>
        <p:spPr>
          <a:xfrm>
            <a:off x="2425016" y="2057813"/>
            <a:ext cx="7697747" cy="4506272"/>
          </a:xfrm>
          <a:prstGeom prst="rect">
            <a:avLst/>
          </a:prstGeom>
        </p:spPr>
      </p:pic>
    </p:spTree>
    <p:extLst>
      <p:ext uri="{BB962C8B-B14F-4D97-AF65-F5344CB8AC3E}">
        <p14:creationId xmlns:p14="http://schemas.microsoft.com/office/powerpoint/2010/main" val="1760558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608E2D-7488-047C-A9BB-0B9F9CA47D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E359AB-95F1-B840-3905-A5C56B41B57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48FEA41-20A5-38B6-F9C1-9EBDA453849F}"/>
              </a:ext>
            </a:extLst>
          </p:cNvPr>
          <p:cNvSpPr txBox="1"/>
          <p:nvPr/>
        </p:nvSpPr>
        <p:spPr>
          <a:xfrm>
            <a:off x="668021" y="2172865"/>
            <a:ext cx="10745650" cy="1446550"/>
          </a:xfrm>
          <a:prstGeom prst="rect">
            <a:avLst/>
          </a:prstGeom>
          <a:noFill/>
        </p:spPr>
        <p:txBody>
          <a:bodyPr wrap="square" rtlCol="0">
            <a:spAutoFit/>
          </a:bodyPr>
          <a:lstStyle/>
          <a:p>
            <a:pPr marL="342900" indent="-342900">
              <a:buFont typeface="Arial" panose="020B0604020202020204" pitchFamily="34" charset="0"/>
              <a:buChar char="•"/>
            </a:pPr>
            <a:r>
              <a:rPr lang="en-US" sz="2000" b="1" dirty="0"/>
              <a:t>This example uses the firewall to describe how to analyze attacks based on logs.</a:t>
            </a:r>
          </a:p>
          <a:p>
            <a:pPr marL="342900" indent="-342900">
              <a:buFont typeface="Arial" panose="020B0604020202020204" pitchFamily="34" charset="0"/>
              <a:buChar char="•"/>
            </a:pPr>
            <a:r>
              <a:rPr lang="en-US" sz="2000" b="1" dirty="0"/>
              <a:t>Click Threat Log in the navigation sidebar. As shown in the figure, information about an IP spoofing attack, including the attack time, protocol used, and target interface, is displayed.</a:t>
            </a:r>
          </a:p>
          <a:p>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D09D6612-9057-26D1-374D-91C63CF4900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5B1F3C-CF37-C9D0-72E2-39120200A02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BC9C7FB-DFFD-AF69-4604-9E4B185B77B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036EBDAC-372A-B5AC-A834-7A41023736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8746B94C-A5D5-545B-48AD-FA653670E61E}"/>
              </a:ext>
            </a:extLst>
          </p:cNvPr>
          <p:cNvPicPr>
            <a:picLocks noChangeAspect="1"/>
          </p:cNvPicPr>
          <p:nvPr/>
        </p:nvPicPr>
        <p:blipFill>
          <a:blip r:embed="rId3"/>
          <a:stretch>
            <a:fillRect/>
          </a:stretch>
        </p:blipFill>
        <p:spPr>
          <a:xfrm>
            <a:off x="3419833" y="3511120"/>
            <a:ext cx="4924067" cy="3109400"/>
          </a:xfrm>
          <a:prstGeom prst="rect">
            <a:avLst/>
          </a:prstGeom>
        </p:spPr>
      </p:pic>
      <p:sp>
        <p:nvSpPr>
          <p:cNvPr id="2" name="TextBox 1">
            <a:extLst>
              <a:ext uri="{FF2B5EF4-FFF2-40B4-BE49-F238E27FC236}">
                <a16:creationId xmlns:a16="http://schemas.microsoft.com/office/drawing/2014/main" id="{5097BABA-3401-2C38-872D-D66ADE457B53}"/>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Analysis of Network Device Logs</a:t>
            </a:r>
          </a:p>
        </p:txBody>
      </p:sp>
    </p:spTree>
    <p:extLst>
      <p:ext uri="{BB962C8B-B14F-4D97-AF65-F5344CB8AC3E}">
        <p14:creationId xmlns:p14="http://schemas.microsoft.com/office/powerpoint/2010/main" val="1969948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A9F7FD-61CC-1BA3-E388-8CEF8C828A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955A86-6CFB-DEEE-8E8A-F74D7DAD5DCC}"/>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D294777-2215-1B95-6FCD-C240D9FC4412}"/>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Analysis of Operating System Logs</a:t>
            </a:r>
          </a:p>
        </p:txBody>
      </p:sp>
      <p:sp>
        <p:nvSpPr>
          <p:cNvPr id="5" name="Rectangle 4">
            <a:extLst>
              <a:ext uri="{FF2B5EF4-FFF2-40B4-BE49-F238E27FC236}">
                <a16:creationId xmlns:a16="http://schemas.microsoft.com/office/drawing/2014/main" id="{4DCF3675-7361-931C-C7F0-2DF0E51D9C9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0CF517-DEB0-5F91-8115-581F3A6CF90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175058B-40B9-FBF0-0701-286C8DED549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3F73A117-BDEC-B9EC-9D6B-63AE433F39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AC59826-B624-1597-F308-D296EF5AF0B3}"/>
              </a:ext>
            </a:extLst>
          </p:cNvPr>
          <p:cNvSpPr txBox="1"/>
          <p:nvPr/>
        </p:nvSpPr>
        <p:spPr>
          <a:xfrm>
            <a:off x="747032" y="2126706"/>
            <a:ext cx="10633982" cy="646331"/>
          </a:xfrm>
          <a:prstGeom prst="rect">
            <a:avLst/>
          </a:prstGeom>
          <a:noFill/>
        </p:spPr>
        <p:txBody>
          <a:bodyPr wrap="square">
            <a:spAutoFit/>
          </a:bodyPr>
          <a:lstStyle/>
          <a:p>
            <a:pPr marL="285750" indent="-285750">
              <a:buFont typeface="Arial" panose="020B0604020202020204" pitchFamily="34" charset="0"/>
              <a:buChar char="•"/>
            </a:pPr>
            <a:r>
              <a:rPr lang="en-US" b="1" dirty="0"/>
              <a:t>Logs record all events of the operating system. It is vital to quickly identify key information from a large amount data. In the Windows operating system, you can filter key events as required.</a:t>
            </a:r>
          </a:p>
        </p:txBody>
      </p:sp>
      <p:pic>
        <p:nvPicPr>
          <p:cNvPr id="12" name="Picture 11">
            <a:extLst>
              <a:ext uri="{FF2B5EF4-FFF2-40B4-BE49-F238E27FC236}">
                <a16:creationId xmlns:a16="http://schemas.microsoft.com/office/drawing/2014/main" id="{F931E2BA-F897-0F25-5E0C-59F956FDC1C0}"/>
              </a:ext>
            </a:extLst>
          </p:cNvPr>
          <p:cNvPicPr>
            <a:picLocks noChangeAspect="1"/>
          </p:cNvPicPr>
          <p:nvPr/>
        </p:nvPicPr>
        <p:blipFill>
          <a:blip r:embed="rId3"/>
          <a:stretch>
            <a:fillRect/>
          </a:stretch>
        </p:blipFill>
        <p:spPr>
          <a:xfrm>
            <a:off x="2776855" y="2862056"/>
            <a:ext cx="6413384" cy="3653044"/>
          </a:xfrm>
          <a:prstGeom prst="rect">
            <a:avLst/>
          </a:prstGeom>
        </p:spPr>
      </p:pic>
    </p:spTree>
    <p:extLst>
      <p:ext uri="{BB962C8B-B14F-4D97-AF65-F5344CB8AC3E}">
        <p14:creationId xmlns:p14="http://schemas.microsoft.com/office/powerpoint/2010/main" val="8427024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8F3555-DDEC-2645-C1BE-CCC0C3F27A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9B3D78-A590-D9C1-2808-CB691AE0B29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A3D2444-ED37-BBCA-54AF-C2302619A657}"/>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Analysis of Login and Logout Events</a:t>
            </a:r>
          </a:p>
        </p:txBody>
      </p:sp>
      <p:sp>
        <p:nvSpPr>
          <p:cNvPr id="5" name="Rectangle 4">
            <a:extLst>
              <a:ext uri="{FF2B5EF4-FFF2-40B4-BE49-F238E27FC236}">
                <a16:creationId xmlns:a16="http://schemas.microsoft.com/office/drawing/2014/main" id="{7C80DC7F-3097-3E97-D7D0-9CDDE3AB30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0D60AF4-5D29-0498-C4B3-025DEA90FD0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B6355FC-19BC-239F-8E4F-88B18F23183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2D9D89A-1DDD-CE85-4DAB-6EE7DB1A6F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AADD4E2-9690-B355-12DA-BA86E1ACC60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0CC7AD9-01F6-BFB2-68FE-5C2CA74F53D0}"/>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F6E4761-60A1-9E47-D383-65BE5C7647FD}"/>
              </a:ext>
            </a:extLst>
          </p:cNvPr>
          <p:cNvSpPr txBox="1"/>
          <p:nvPr/>
        </p:nvSpPr>
        <p:spPr>
          <a:xfrm>
            <a:off x="861333" y="2308669"/>
            <a:ext cx="8527596" cy="4154984"/>
          </a:xfrm>
          <a:prstGeom prst="rect">
            <a:avLst/>
          </a:prstGeom>
          <a:noFill/>
        </p:spPr>
        <p:txBody>
          <a:bodyPr wrap="square">
            <a:spAutoFit/>
          </a:bodyPr>
          <a:lstStyle/>
          <a:p>
            <a:r>
              <a:rPr lang="en-US" sz="2400" b="1" dirty="0"/>
              <a:t>•  Application scenarios:</a:t>
            </a:r>
          </a:p>
          <a:p>
            <a:endParaRPr lang="en-US" sz="2400" b="1" dirty="0"/>
          </a:p>
          <a:p>
            <a:r>
              <a:rPr lang="en-US" sz="2400" b="1" dirty="0"/>
              <a:t>□ Identifying users who have logged in to the operating system. </a:t>
            </a:r>
          </a:p>
          <a:p>
            <a:r>
              <a:rPr lang="en-US" sz="2400" b="1" dirty="0"/>
              <a:t>□ Analyzing how the operating system is used.</a:t>
            </a:r>
          </a:p>
          <a:p>
            <a:endParaRPr lang="en-US" sz="2400" b="1" dirty="0"/>
          </a:p>
          <a:p>
            <a:r>
              <a:rPr lang="en-US" sz="2400" b="1" dirty="0"/>
              <a:t>•   Event ID:</a:t>
            </a:r>
          </a:p>
          <a:p>
            <a:endParaRPr lang="en-US" sz="2400" b="1" dirty="0"/>
          </a:p>
          <a:p>
            <a:r>
              <a:rPr lang="en-US" sz="2400" b="1" dirty="0"/>
              <a:t>□ 4624-Login success (security log) </a:t>
            </a:r>
          </a:p>
          <a:p>
            <a:r>
              <a:rPr lang="en-US" sz="2400" b="1" dirty="0"/>
              <a:t>□ 4625 - Login failure (security log) </a:t>
            </a:r>
          </a:p>
          <a:p>
            <a:r>
              <a:rPr lang="en-US" sz="2400" b="1" dirty="0"/>
              <a:t>□ 4634- Logout success (security log)</a:t>
            </a:r>
          </a:p>
          <a:p>
            <a:r>
              <a:rPr lang="en-US" sz="2400" b="1" dirty="0"/>
              <a:t>□ 4672 - Login as an administrator (security log)</a:t>
            </a:r>
          </a:p>
        </p:txBody>
      </p:sp>
    </p:spTree>
    <p:extLst>
      <p:ext uri="{BB962C8B-B14F-4D97-AF65-F5344CB8AC3E}">
        <p14:creationId xmlns:p14="http://schemas.microsoft.com/office/powerpoint/2010/main" val="64793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778C9D-4255-FF9C-9100-F89F093B55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0C6FB6-3727-726E-31AE-78DF98041C0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8C14A8B-E5C9-FD7E-45A6-BA29D9299BB0}"/>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Login Success &amp; Failure Events</a:t>
            </a:r>
          </a:p>
        </p:txBody>
      </p:sp>
      <p:sp>
        <p:nvSpPr>
          <p:cNvPr id="5" name="Rectangle 4">
            <a:extLst>
              <a:ext uri="{FF2B5EF4-FFF2-40B4-BE49-F238E27FC236}">
                <a16:creationId xmlns:a16="http://schemas.microsoft.com/office/drawing/2014/main" id="{212F2D23-13DA-FA7E-3883-CD69F45C78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96233E-F0ED-F624-C05B-55B2DB74350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418C637-7C91-7BCD-D3A0-5CC28A5AE86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DC546D50-E923-6190-DCCB-D65A3C9ECF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1A08C149-7B0B-4F2A-8585-85CFE7794CA6}"/>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A15B477-16E2-A432-40DA-182A7A30B0B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144D6C3-CDB3-CEB9-3447-CA63A70DC0F7}"/>
              </a:ext>
            </a:extLst>
          </p:cNvPr>
          <p:cNvSpPr txBox="1"/>
          <p:nvPr/>
        </p:nvSpPr>
        <p:spPr>
          <a:xfrm>
            <a:off x="812346" y="2305735"/>
            <a:ext cx="10274753" cy="369332"/>
          </a:xfrm>
          <a:prstGeom prst="rect">
            <a:avLst/>
          </a:prstGeom>
          <a:noFill/>
        </p:spPr>
        <p:txBody>
          <a:bodyPr wrap="square">
            <a:spAutoFit/>
          </a:bodyPr>
          <a:lstStyle/>
          <a:p>
            <a:r>
              <a:rPr lang="en-US" sz="1800" b="1" dirty="0"/>
              <a:t>• The following figure displays the security log information regarding login success and login failure.</a:t>
            </a:r>
          </a:p>
        </p:txBody>
      </p:sp>
      <p:pic>
        <p:nvPicPr>
          <p:cNvPr id="12" name="Picture 11">
            <a:extLst>
              <a:ext uri="{FF2B5EF4-FFF2-40B4-BE49-F238E27FC236}">
                <a16:creationId xmlns:a16="http://schemas.microsoft.com/office/drawing/2014/main" id="{6DDB4346-BB6F-5B8D-D68F-8C179DAE9DD9}"/>
              </a:ext>
            </a:extLst>
          </p:cNvPr>
          <p:cNvPicPr>
            <a:picLocks noChangeAspect="1"/>
          </p:cNvPicPr>
          <p:nvPr/>
        </p:nvPicPr>
        <p:blipFill>
          <a:blip r:embed="rId3"/>
          <a:stretch>
            <a:fillRect/>
          </a:stretch>
        </p:blipFill>
        <p:spPr>
          <a:xfrm>
            <a:off x="845844" y="2802890"/>
            <a:ext cx="10270712" cy="3581582"/>
          </a:xfrm>
          <a:prstGeom prst="rect">
            <a:avLst/>
          </a:prstGeom>
        </p:spPr>
      </p:pic>
    </p:spTree>
    <p:extLst>
      <p:ext uri="{BB962C8B-B14F-4D97-AF65-F5344CB8AC3E}">
        <p14:creationId xmlns:p14="http://schemas.microsoft.com/office/powerpoint/2010/main" val="2058422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2C8681-D27B-E303-4F6D-332C7E3947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3CEFDF-5269-B011-0960-F2BBDA17F51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D67F561-ABF7-C430-8570-4DA0308E8C00}"/>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Logout &amp; Privileged Login Events</a:t>
            </a:r>
          </a:p>
        </p:txBody>
      </p:sp>
      <p:sp>
        <p:nvSpPr>
          <p:cNvPr id="5" name="Rectangle 4">
            <a:extLst>
              <a:ext uri="{FF2B5EF4-FFF2-40B4-BE49-F238E27FC236}">
                <a16:creationId xmlns:a16="http://schemas.microsoft.com/office/drawing/2014/main" id="{619B44E2-7AE4-57EA-9E34-16FE2B92B6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86966A-B85B-A056-B923-5E8D55A8B33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57E330E-8CC7-99D0-CF3F-3D9C23734CF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5A2CECD3-FCBF-B28E-E588-0E33D569C5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29DE50D7-9EBB-B248-C3D9-58F68F3A43EF}"/>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752610C-359D-E111-9245-FF23C8D80E7F}"/>
              </a:ext>
            </a:extLst>
          </p:cNvPr>
          <p:cNvSpPr txBox="1"/>
          <p:nvPr/>
        </p:nvSpPr>
        <p:spPr>
          <a:xfrm>
            <a:off x="796019" y="2420035"/>
            <a:ext cx="10193110" cy="369332"/>
          </a:xfrm>
          <a:prstGeom prst="rect">
            <a:avLst/>
          </a:prstGeom>
          <a:noFill/>
        </p:spPr>
        <p:txBody>
          <a:bodyPr wrap="square">
            <a:spAutoFit/>
          </a:bodyPr>
          <a:lstStyle/>
          <a:p>
            <a:r>
              <a:rPr lang="en-US" sz="1800" b="1" dirty="0"/>
              <a:t>• The following figure displays the security log information regarding logout and privileged login.</a:t>
            </a:r>
          </a:p>
        </p:txBody>
      </p:sp>
      <p:pic>
        <p:nvPicPr>
          <p:cNvPr id="12" name="Picture 11">
            <a:extLst>
              <a:ext uri="{FF2B5EF4-FFF2-40B4-BE49-F238E27FC236}">
                <a16:creationId xmlns:a16="http://schemas.microsoft.com/office/drawing/2014/main" id="{79D8E3B4-E408-7C85-5BF7-47EB3E5B6EC2}"/>
              </a:ext>
            </a:extLst>
          </p:cNvPr>
          <p:cNvPicPr>
            <a:picLocks noChangeAspect="1"/>
          </p:cNvPicPr>
          <p:nvPr/>
        </p:nvPicPr>
        <p:blipFill>
          <a:blip r:embed="rId3"/>
          <a:stretch>
            <a:fillRect/>
          </a:stretch>
        </p:blipFill>
        <p:spPr>
          <a:xfrm>
            <a:off x="793466" y="2900191"/>
            <a:ext cx="10431053" cy="3467951"/>
          </a:xfrm>
          <a:prstGeom prst="rect">
            <a:avLst/>
          </a:prstGeom>
        </p:spPr>
      </p:pic>
    </p:spTree>
    <p:extLst>
      <p:ext uri="{BB962C8B-B14F-4D97-AF65-F5344CB8AC3E}">
        <p14:creationId xmlns:p14="http://schemas.microsoft.com/office/powerpoint/2010/main" val="4203654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9DC9D3-A5C0-35BB-C2EF-850DD2C38C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FD2D8B-CAD2-807E-2793-CB9D53AADD0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6332827-4DAE-33B9-B08E-3B36C8459355}"/>
              </a:ext>
            </a:extLst>
          </p:cNvPr>
          <p:cNvSpPr txBox="1"/>
          <p:nvPr/>
        </p:nvSpPr>
        <p:spPr>
          <a:xfrm>
            <a:off x="2398849" y="1133369"/>
            <a:ext cx="6320607" cy="523220"/>
          </a:xfrm>
          <a:prstGeom prst="rect">
            <a:avLst/>
          </a:prstGeom>
          <a:noFill/>
        </p:spPr>
        <p:txBody>
          <a:bodyPr wrap="square" rtlCol="0">
            <a:spAutoFit/>
          </a:bodyPr>
          <a:lstStyle/>
          <a:p>
            <a:r>
              <a:rPr lang="en-US" sz="2800" b="1" dirty="0">
                <a:latin typeface="Alexandria" charset="0"/>
                <a:cs typeface="Alexandria" charset="0"/>
              </a:rPr>
              <a:t>Analysis of System Time Change Events</a:t>
            </a:r>
          </a:p>
        </p:txBody>
      </p:sp>
      <p:sp>
        <p:nvSpPr>
          <p:cNvPr id="5" name="Rectangle 4">
            <a:extLst>
              <a:ext uri="{FF2B5EF4-FFF2-40B4-BE49-F238E27FC236}">
                <a16:creationId xmlns:a16="http://schemas.microsoft.com/office/drawing/2014/main" id="{0A9DC031-0B9C-A56A-5FA1-A02E300414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47D1BE4-7A8A-3BAE-75A8-DC709A5FEF8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A708F2-21C0-EBF0-627B-6A2DA0CFD7F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47F3AABC-9A60-441F-C551-3BAD04332F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2427CA1-F6D9-908B-0732-EBB7E123E839}"/>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B850525E-AD26-5574-4FA7-9A70D866DC4C}"/>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98F7029-C1CF-189D-988F-B3FE0176F5E7}"/>
              </a:ext>
            </a:extLst>
          </p:cNvPr>
          <p:cNvSpPr txBox="1"/>
          <p:nvPr/>
        </p:nvSpPr>
        <p:spPr>
          <a:xfrm>
            <a:off x="845003" y="2364938"/>
            <a:ext cx="7776482" cy="3970318"/>
          </a:xfrm>
          <a:prstGeom prst="rect">
            <a:avLst/>
          </a:prstGeom>
          <a:noFill/>
        </p:spPr>
        <p:txBody>
          <a:bodyPr wrap="square">
            <a:spAutoFit/>
          </a:bodyPr>
          <a:lstStyle/>
          <a:p>
            <a:r>
              <a:rPr lang="en-US" sz="2800" b="1" dirty="0"/>
              <a:t>•  Application scenario:</a:t>
            </a:r>
          </a:p>
          <a:p>
            <a:endParaRPr lang="en-US" sz="2800" b="1" dirty="0"/>
          </a:p>
          <a:p>
            <a:r>
              <a:rPr lang="en-US" sz="2800" b="1" dirty="0"/>
              <a:t>□ Collecting evidence proving that a user has changed the system time.</a:t>
            </a:r>
          </a:p>
          <a:p>
            <a:endParaRPr lang="en-US" sz="2800" b="1" dirty="0"/>
          </a:p>
          <a:p>
            <a:r>
              <a:rPr lang="en-US" sz="2800" b="1" dirty="0"/>
              <a:t>•   Event ID:</a:t>
            </a:r>
            <a:br>
              <a:rPr lang="en-US" sz="2800" b="1" dirty="0"/>
            </a:br>
            <a:endParaRPr lang="en-US" sz="2800" b="1" dirty="0"/>
          </a:p>
          <a:p>
            <a:r>
              <a:rPr lang="en-US" sz="2800" b="1" dirty="0"/>
              <a:t>□ 1 - Kernel-General (system log)</a:t>
            </a:r>
          </a:p>
          <a:p>
            <a:r>
              <a:rPr lang="en-US" sz="2800" b="1" dirty="0"/>
              <a:t>□ 4616 - Change system time (security log)</a:t>
            </a:r>
          </a:p>
        </p:txBody>
      </p:sp>
    </p:spTree>
    <p:extLst>
      <p:ext uri="{BB962C8B-B14F-4D97-AF65-F5344CB8AC3E}">
        <p14:creationId xmlns:p14="http://schemas.microsoft.com/office/powerpoint/2010/main" val="4210238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CA171C-F430-4971-2C88-7EF82B07DC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C2591C-EB41-0350-13E4-4718E6609A1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2C379C4-E9A7-FC95-F0CF-E8912A625EB4}"/>
              </a:ext>
            </a:extLst>
          </p:cNvPr>
          <p:cNvSpPr txBox="1"/>
          <p:nvPr/>
        </p:nvSpPr>
        <p:spPr>
          <a:xfrm>
            <a:off x="2398849" y="1133369"/>
            <a:ext cx="6320607" cy="523220"/>
          </a:xfrm>
          <a:prstGeom prst="rect">
            <a:avLst/>
          </a:prstGeom>
          <a:noFill/>
        </p:spPr>
        <p:txBody>
          <a:bodyPr wrap="square" rtlCol="0">
            <a:spAutoFit/>
          </a:bodyPr>
          <a:lstStyle/>
          <a:p>
            <a:r>
              <a:rPr lang="en-US" sz="2800" b="1" dirty="0">
                <a:latin typeface="Alexandria" charset="0"/>
                <a:cs typeface="Alexandria" charset="0"/>
              </a:rPr>
              <a:t>Logs About System Time Change Events</a:t>
            </a:r>
          </a:p>
        </p:txBody>
      </p:sp>
      <p:sp>
        <p:nvSpPr>
          <p:cNvPr id="5" name="Rectangle 4">
            <a:extLst>
              <a:ext uri="{FF2B5EF4-FFF2-40B4-BE49-F238E27FC236}">
                <a16:creationId xmlns:a16="http://schemas.microsoft.com/office/drawing/2014/main" id="{35438A80-93DD-929F-6907-E8482FD345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6D68A2-328F-5E18-11D9-2A343B3874E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51948B-28C6-EA60-E5C1-9D27E767EE8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6F89E24C-304B-0812-44D8-08F01BC580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9142DE-467F-992C-337C-F365DC4BCD1A}"/>
              </a:ext>
            </a:extLst>
          </p:cNvPr>
          <p:cNvSpPr txBox="1"/>
          <p:nvPr/>
        </p:nvSpPr>
        <p:spPr>
          <a:xfrm>
            <a:off x="665388" y="2167234"/>
            <a:ext cx="9735911" cy="369332"/>
          </a:xfrm>
          <a:prstGeom prst="rect">
            <a:avLst/>
          </a:prstGeom>
          <a:noFill/>
        </p:spPr>
        <p:txBody>
          <a:bodyPr wrap="square">
            <a:spAutoFit/>
          </a:bodyPr>
          <a:lstStyle/>
          <a:p>
            <a:r>
              <a:rPr lang="en-US" sz="1800" b="1" dirty="0"/>
              <a:t>• The following figures show the system log and security log for system time change events.</a:t>
            </a:r>
          </a:p>
        </p:txBody>
      </p:sp>
      <p:pic>
        <p:nvPicPr>
          <p:cNvPr id="12" name="Picture 11">
            <a:extLst>
              <a:ext uri="{FF2B5EF4-FFF2-40B4-BE49-F238E27FC236}">
                <a16:creationId xmlns:a16="http://schemas.microsoft.com/office/drawing/2014/main" id="{A2B5E112-B341-996B-923E-D589AF5F86EC}"/>
              </a:ext>
            </a:extLst>
          </p:cNvPr>
          <p:cNvPicPr>
            <a:picLocks noChangeAspect="1"/>
          </p:cNvPicPr>
          <p:nvPr/>
        </p:nvPicPr>
        <p:blipFill>
          <a:blip r:embed="rId3"/>
          <a:stretch>
            <a:fillRect/>
          </a:stretch>
        </p:blipFill>
        <p:spPr>
          <a:xfrm>
            <a:off x="1667770" y="2634809"/>
            <a:ext cx="8472273" cy="3885142"/>
          </a:xfrm>
          <a:prstGeom prst="rect">
            <a:avLst/>
          </a:prstGeom>
        </p:spPr>
      </p:pic>
    </p:spTree>
    <p:extLst>
      <p:ext uri="{BB962C8B-B14F-4D97-AF65-F5344CB8AC3E}">
        <p14:creationId xmlns:p14="http://schemas.microsoft.com/office/powerpoint/2010/main" val="2835950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A4A727-41C9-B934-BF71-E28D57AFDD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F9EF96-1151-2F74-6B58-644463A0F7C5}"/>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B1240ED-E69A-1B42-7436-588DEE41598E}"/>
              </a:ext>
            </a:extLst>
          </p:cNvPr>
          <p:cNvSpPr txBox="1"/>
          <p:nvPr/>
        </p:nvSpPr>
        <p:spPr>
          <a:xfrm>
            <a:off x="782322" y="2025908"/>
            <a:ext cx="5830750" cy="4401205"/>
          </a:xfrm>
          <a:prstGeom prst="rect">
            <a:avLst/>
          </a:prstGeom>
          <a:noFill/>
        </p:spPr>
        <p:txBody>
          <a:bodyPr wrap="square" rtlCol="0">
            <a:spAutoFit/>
          </a:bodyPr>
          <a:lstStyle/>
          <a:p>
            <a:r>
              <a:rPr lang="en-US" sz="2800" b="1" dirty="0"/>
              <a:t>•  Application scenario:</a:t>
            </a:r>
          </a:p>
          <a:p>
            <a:endParaRPr lang="en-US" sz="2800" b="1" dirty="0"/>
          </a:p>
          <a:p>
            <a:r>
              <a:rPr lang="en-US" sz="2800" b="1" dirty="0"/>
              <a:t>□ Analyzing the time when hardware devices are installed in the system.</a:t>
            </a:r>
          </a:p>
          <a:p>
            <a:endParaRPr lang="en-US" sz="2800" b="1" dirty="0"/>
          </a:p>
          <a:p>
            <a:r>
              <a:rPr lang="en-US" sz="2800" b="1" dirty="0"/>
              <a:t>•   Event ID:</a:t>
            </a:r>
          </a:p>
          <a:p>
            <a:endParaRPr lang="en-US" sz="2800" b="1" dirty="0"/>
          </a:p>
          <a:p>
            <a:r>
              <a:rPr lang="en-US" sz="2800" b="1" dirty="0"/>
              <a:t>□ 20001/20003- Plug-and-play drive installation (system log)</a:t>
            </a:r>
          </a:p>
          <a:p>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C0D2199D-4928-9EA3-E5B6-66D5041A2C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917E60-0BA4-590E-3478-5F2A0CE4A5A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852268B-1CEA-937E-7673-97925BA409D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C99C57D-27FE-8EEB-4781-D137B08292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4682B8F-5499-7E4A-9C6F-1B66F9DE087E}"/>
              </a:ext>
            </a:extLst>
          </p:cNvPr>
          <p:cNvSpPr txBox="1"/>
          <p:nvPr/>
        </p:nvSpPr>
        <p:spPr>
          <a:xfrm>
            <a:off x="2398849" y="1133369"/>
            <a:ext cx="6320607" cy="523220"/>
          </a:xfrm>
          <a:prstGeom prst="rect">
            <a:avLst/>
          </a:prstGeom>
          <a:noFill/>
        </p:spPr>
        <p:txBody>
          <a:bodyPr wrap="square" rtlCol="0">
            <a:spAutoFit/>
          </a:bodyPr>
          <a:lstStyle/>
          <a:p>
            <a:r>
              <a:rPr lang="en-US" sz="2800" b="1" dirty="0">
                <a:latin typeface="Alexandria" charset="0"/>
                <a:cs typeface="Alexandria" charset="0"/>
              </a:rPr>
              <a:t>Analysis of External Device Use Events</a:t>
            </a:r>
          </a:p>
        </p:txBody>
      </p:sp>
    </p:spTree>
    <p:extLst>
      <p:ext uri="{BB962C8B-B14F-4D97-AF65-F5344CB8AC3E}">
        <p14:creationId xmlns:p14="http://schemas.microsoft.com/office/powerpoint/2010/main" val="3359749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03CFE7-1E62-248D-68F9-92A6A532E3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1279DD-74DC-E20C-B097-CA89CB37BB7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CC5F294-B564-2FA3-C753-F220991E0894}"/>
              </a:ext>
            </a:extLst>
          </p:cNvPr>
          <p:cNvSpPr txBox="1"/>
          <p:nvPr/>
        </p:nvSpPr>
        <p:spPr>
          <a:xfrm>
            <a:off x="2398849" y="1133369"/>
            <a:ext cx="6206307" cy="523220"/>
          </a:xfrm>
          <a:prstGeom prst="rect">
            <a:avLst/>
          </a:prstGeom>
          <a:noFill/>
        </p:spPr>
        <p:txBody>
          <a:bodyPr wrap="square" rtlCol="0">
            <a:spAutoFit/>
          </a:bodyPr>
          <a:lstStyle/>
          <a:p>
            <a:r>
              <a:rPr lang="en-US" sz="2800" b="1" dirty="0">
                <a:latin typeface="Alexandria" charset="0"/>
                <a:cs typeface="Alexandria" charset="0"/>
              </a:rPr>
              <a:t>Logs About External Device Use Events</a:t>
            </a:r>
          </a:p>
        </p:txBody>
      </p:sp>
      <p:sp>
        <p:nvSpPr>
          <p:cNvPr id="5" name="Rectangle 4">
            <a:extLst>
              <a:ext uri="{FF2B5EF4-FFF2-40B4-BE49-F238E27FC236}">
                <a16:creationId xmlns:a16="http://schemas.microsoft.com/office/drawing/2014/main" id="{F88BD08D-B01D-AFF3-D015-A4BE6823544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D36239-6CDB-B876-2332-99ACB41D315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AAB18DC-7869-CBAC-B2D5-452C6AA16AF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DBD41069-6BCB-36C5-B4E5-1B4BC38854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1BCD37D4-B81C-985A-B3CB-852CDBE879C2}"/>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1D884BFC-D038-B1FA-C772-26F2C3B68E41}"/>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F75EA83-1471-2362-8242-B77AC071C916}"/>
              </a:ext>
            </a:extLst>
          </p:cNvPr>
          <p:cNvSpPr txBox="1"/>
          <p:nvPr/>
        </p:nvSpPr>
        <p:spPr>
          <a:xfrm>
            <a:off x="763360" y="2167234"/>
            <a:ext cx="10046153" cy="369332"/>
          </a:xfrm>
          <a:prstGeom prst="rect">
            <a:avLst/>
          </a:prstGeom>
          <a:noFill/>
        </p:spPr>
        <p:txBody>
          <a:bodyPr wrap="square">
            <a:spAutoFit/>
          </a:bodyPr>
          <a:lstStyle/>
          <a:p>
            <a:r>
              <a:rPr lang="en-US" sz="1800" b="1" dirty="0"/>
              <a:t>•   The  following  figure   shows   the  system  log's  record   of  the  external  drive installation event.</a:t>
            </a:r>
          </a:p>
        </p:txBody>
      </p:sp>
      <p:pic>
        <p:nvPicPr>
          <p:cNvPr id="12" name="Picture 11">
            <a:extLst>
              <a:ext uri="{FF2B5EF4-FFF2-40B4-BE49-F238E27FC236}">
                <a16:creationId xmlns:a16="http://schemas.microsoft.com/office/drawing/2014/main" id="{DC453126-B7F7-16E9-E72F-DCCCE10A04AD}"/>
              </a:ext>
            </a:extLst>
          </p:cNvPr>
          <p:cNvPicPr>
            <a:picLocks noChangeAspect="1"/>
          </p:cNvPicPr>
          <p:nvPr/>
        </p:nvPicPr>
        <p:blipFill>
          <a:blip r:embed="rId3"/>
          <a:stretch>
            <a:fillRect/>
          </a:stretch>
        </p:blipFill>
        <p:spPr>
          <a:xfrm>
            <a:off x="3022499" y="2614403"/>
            <a:ext cx="6080135" cy="3900698"/>
          </a:xfrm>
          <a:prstGeom prst="rect">
            <a:avLst/>
          </a:prstGeom>
        </p:spPr>
      </p:pic>
    </p:spTree>
    <p:extLst>
      <p:ext uri="{BB962C8B-B14F-4D97-AF65-F5344CB8AC3E}">
        <p14:creationId xmlns:p14="http://schemas.microsoft.com/office/powerpoint/2010/main" val="2538257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3B38CB-5321-3F3B-9C50-F84A9BF7CB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C65CF5-68B2-6056-95A0-DFB42A53452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B9D2D85-87EF-BB0D-5A83-B8F27AD2BC1E}"/>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Log Analysis Tools</a:t>
            </a:r>
          </a:p>
        </p:txBody>
      </p:sp>
      <p:sp>
        <p:nvSpPr>
          <p:cNvPr id="5" name="Rectangle 4">
            <a:extLst>
              <a:ext uri="{FF2B5EF4-FFF2-40B4-BE49-F238E27FC236}">
                <a16:creationId xmlns:a16="http://schemas.microsoft.com/office/drawing/2014/main" id="{ABAEF8E4-BFDB-6E4F-88B7-821FD6AD00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B2ADDE-D19F-A9CA-8583-862625EA096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DDA1A14-8F37-8BFA-59BA-B1ABB32DFC4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66DF8DB-F8C8-F374-0692-6957F98EB4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5D0A1EC0-D1A7-CCBB-A337-CA051C7DEDE3}"/>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72C4A32-FC0A-A4C5-44E9-090AD7DE8FAE}"/>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6B32F92-B561-0A22-B7F5-9FA66F2FE7DC}"/>
              </a:ext>
            </a:extLst>
          </p:cNvPr>
          <p:cNvSpPr txBox="1"/>
          <p:nvPr/>
        </p:nvSpPr>
        <p:spPr>
          <a:xfrm>
            <a:off x="681717" y="2074893"/>
            <a:ext cx="10764611" cy="4401205"/>
          </a:xfrm>
          <a:prstGeom prst="rect">
            <a:avLst/>
          </a:prstGeom>
          <a:noFill/>
        </p:spPr>
        <p:txBody>
          <a:bodyPr wrap="square">
            <a:spAutoFit/>
          </a:bodyPr>
          <a:lstStyle/>
          <a:p>
            <a:r>
              <a:rPr lang="en-US" sz="2800" b="1" dirty="0"/>
              <a:t>• Log Parser is a high-performance and easy-to-use log analysis tool developed by Microsoft. It can analyze text log files, Extensible Markup Language (XML) files, comma separated values (CSV) files, event logs, registries, file systems, and Active Directory of the operating system.</a:t>
            </a:r>
          </a:p>
          <a:p>
            <a:endParaRPr lang="en-US" sz="2800" b="1" dirty="0"/>
          </a:p>
          <a:p>
            <a:r>
              <a:rPr lang="en-US" sz="2800" b="1" dirty="0"/>
              <a:t>•  To use Log Parser, you must be skilled in SQL language.</a:t>
            </a:r>
          </a:p>
          <a:p>
            <a:endParaRPr lang="en-US" sz="2800" b="1" dirty="0"/>
          </a:p>
          <a:p>
            <a:r>
              <a:rPr lang="en-US" sz="2800" b="1" dirty="0"/>
              <a:t>• Log Parser Lizard is a GUI and saves users from remembering complicated commands. Users can obtain the analysis results by setting the basic SQL statements.</a:t>
            </a:r>
          </a:p>
        </p:txBody>
      </p:sp>
    </p:spTree>
    <p:extLst>
      <p:ext uri="{BB962C8B-B14F-4D97-AF65-F5344CB8AC3E}">
        <p14:creationId xmlns:p14="http://schemas.microsoft.com/office/powerpoint/2010/main" val="3894301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4BFDDA-5C6B-8FAE-E2C6-23BFEF0A97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29753E-7E18-DDF5-0EA1-3B08E859164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DAA9D02-EE2D-B52D-4A52-D483528762B8}"/>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Use of Log Parser Lizard (1)</a:t>
            </a:r>
          </a:p>
        </p:txBody>
      </p:sp>
      <p:sp>
        <p:nvSpPr>
          <p:cNvPr id="5" name="Rectangle 4">
            <a:extLst>
              <a:ext uri="{FF2B5EF4-FFF2-40B4-BE49-F238E27FC236}">
                <a16:creationId xmlns:a16="http://schemas.microsoft.com/office/drawing/2014/main" id="{FA766330-0AAD-85C0-9E8A-EB0022A2EE6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DBC0778-6707-A4F4-5CFE-D635FC1E3AE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6DEFF8C-4F60-9359-1ADC-843217ECCCD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DF2B622F-02B6-854B-91EB-4FB002C658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B5C05BBE-AA71-29A5-129A-D91E5A7EC766}"/>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A08828F-6614-C91C-411B-6444E3C73A4E}"/>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87807D1-0E91-70F4-9CB1-F65712CE878A}"/>
              </a:ext>
            </a:extLst>
          </p:cNvPr>
          <p:cNvSpPr txBox="1"/>
          <p:nvPr/>
        </p:nvSpPr>
        <p:spPr>
          <a:xfrm>
            <a:off x="730703" y="2142449"/>
            <a:ext cx="10046153" cy="369332"/>
          </a:xfrm>
          <a:prstGeom prst="rect">
            <a:avLst/>
          </a:prstGeom>
          <a:noFill/>
        </p:spPr>
        <p:txBody>
          <a:bodyPr wrap="square">
            <a:spAutoFit/>
          </a:bodyPr>
          <a:lstStyle/>
          <a:p>
            <a:r>
              <a:rPr lang="en-US" sz="1800" b="1" dirty="0"/>
              <a:t>• The following figure shows the Top 1000 Windows Events results filtered by Log Parser Lizard.</a:t>
            </a:r>
          </a:p>
        </p:txBody>
      </p:sp>
      <p:pic>
        <p:nvPicPr>
          <p:cNvPr id="12" name="Picture 11">
            <a:extLst>
              <a:ext uri="{FF2B5EF4-FFF2-40B4-BE49-F238E27FC236}">
                <a16:creationId xmlns:a16="http://schemas.microsoft.com/office/drawing/2014/main" id="{8018F232-EC47-4E0E-4059-03CEC5A1C3EF}"/>
              </a:ext>
            </a:extLst>
          </p:cNvPr>
          <p:cNvPicPr>
            <a:picLocks noChangeAspect="1"/>
          </p:cNvPicPr>
          <p:nvPr/>
        </p:nvPicPr>
        <p:blipFill>
          <a:blip r:embed="rId3"/>
          <a:stretch>
            <a:fillRect/>
          </a:stretch>
        </p:blipFill>
        <p:spPr>
          <a:xfrm>
            <a:off x="2275417" y="2551814"/>
            <a:ext cx="7391098" cy="4039774"/>
          </a:xfrm>
          <a:prstGeom prst="rect">
            <a:avLst/>
          </a:prstGeom>
        </p:spPr>
      </p:pic>
    </p:spTree>
    <p:extLst>
      <p:ext uri="{BB962C8B-B14F-4D97-AF65-F5344CB8AC3E}">
        <p14:creationId xmlns:p14="http://schemas.microsoft.com/office/powerpoint/2010/main" val="3421118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93B9AD-C6D9-D163-685B-E6BAFB9A4A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56E294-59EB-0576-CE18-FAAD74B11CA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CA05734-2CAC-B1A6-4809-E71E74232C1C}"/>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Use of Log Parser Lizard (2)</a:t>
            </a:r>
          </a:p>
        </p:txBody>
      </p:sp>
      <p:sp>
        <p:nvSpPr>
          <p:cNvPr id="5" name="Rectangle 4">
            <a:extLst>
              <a:ext uri="{FF2B5EF4-FFF2-40B4-BE49-F238E27FC236}">
                <a16:creationId xmlns:a16="http://schemas.microsoft.com/office/drawing/2014/main" id="{43209C09-4E73-D6A0-A32B-BCE5577153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1D017A-724F-8A5B-3463-CD35E191D37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0C1A08D-6FAB-018C-203A-A1DA5F9EDA4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0E98FEE-9364-14DE-9021-61FA5F53BF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2AA0DE32-6C84-0D5D-DA75-36EDA59F824D}"/>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7F68FAF-06AF-E5BE-370F-611AD77CC23E}"/>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490057E-9E0B-879A-E56B-391DA317B92B}"/>
              </a:ext>
            </a:extLst>
          </p:cNvPr>
          <p:cNvSpPr txBox="1"/>
          <p:nvPr/>
        </p:nvSpPr>
        <p:spPr>
          <a:xfrm>
            <a:off x="730703" y="2142449"/>
            <a:ext cx="10046153" cy="369332"/>
          </a:xfrm>
          <a:prstGeom prst="rect">
            <a:avLst/>
          </a:prstGeom>
          <a:noFill/>
        </p:spPr>
        <p:txBody>
          <a:bodyPr wrap="square">
            <a:spAutoFit/>
          </a:bodyPr>
          <a:lstStyle/>
          <a:p>
            <a:r>
              <a:rPr lang="en-US" b="1" dirty="0"/>
              <a:t>• The following figure shows the Count event types from System results filtered by Log Parser Lizard.</a:t>
            </a:r>
          </a:p>
        </p:txBody>
      </p:sp>
      <p:pic>
        <p:nvPicPr>
          <p:cNvPr id="11" name="Picture 10">
            <a:extLst>
              <a:ext uri="{FF2B5EF4-FFF2-40B4-BE49-F238E27FC236}">
                <a16:creationId xmlns:a16="http://schemas.microsoft.com/office/drawing/2014/main" id="{EC530C3C-2BE6-D63A-4632-E79293AE1FE2}"/>
              </a:ext>
            </a:extLst>
          </p:cNvPr>
          <p:cNvPicPr>
            <a:picLocks noChangeAspect="1"/>
          </p:cNvPicPr>
          <p:nvPr/>
        </p:nvPicPr>
        <p:blipFill>
          <a:blip r:embed="rId3"/>
          <a:stretch>
            <a:fillRect/>
          </a:stretch>
        </p:blipFill>
        <p:spPr>
          <a:xfrm>
            <a:off x="2268598" y="2574943"/>
            <a:ext cx="7408890" cy="3923828"/>
          </a:xfrm>
          <a:prstGeom prst="rect">
            <a:avLst/>
          </a:prstGeom>
        </p:spPr>
      </p:pic>
    </p:spTree>
    <p:extLst>
      <p:ext uri="{BB962C8B-B14F-4D97-AF65-F5344CB8AC3E}">
        <p14:creationId xmlns:p14="http://schemas.microsoft.com/office/powerpoint/2010/main" val="1122780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7280d039ab1ea008390676d3a9eb74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e194878a21e1940cedcee5b12d35744"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8460DCB-88CF-4F46-BCE9-532D76C84F7D}"/>
</file>

<file path=docProps/app.xml><?xml version="1.0" encoding="utf-8"?>
<Properties xmlns="http://schemas.openxmlformats.org/officeDocument/2006/extended-properties" xmlns:vt="http://schemas.openxmlformats.org/officeDocument/2006/docPropsVTypes">
  <TotalTime>1366</TotalTime>
  <Words>578</Words>
  <Application>Microsoft Office PowerPoint</Application>
  <PresentationFormat>Widescreen</PresentationFormat>
  <Paragraphs>90</Paragraphs>
  <Slides>16</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Ayman</cp:lastModifiedBy>
  <cp:revision>23</cp:revision>
  <dcterms:created xsi:type="dcterms:W3CDTF">2023-04-29T09:08:00Z</dcterms:created>
  <dcterms:modified xsi:type="dcterms:W3CDTF">2025-11-30T12:41:32Z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