
<file path=[Content_Types].xml><?xml version="1.0" encoding="utf-8"?>
<Types xmlns="http://schemas.openxmlformats.org/package/2006/content-types">
  <Default Extension="bin" ContentType="application/vnd.openxmlformats-officedocument.oleObject"/>
  <Default Extension="jpeg" ContentType="image/jpeg"/>
  <Default Extension="jpg" ContentType="image/jpeg"/>
  <Default Extension="png" ContentType="image/png"/>
  <Default Extension="rels" ContentType="application/vnd.openxmlformats-package.relationships+xml"/>
  <Default Extension="svg" ContentType="image/svg+xml"/>
  <Default Extension="vml" ContentType="application/vnd.openxmlformats-officedocument.vmlDrawing"/>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4"/>
  </p:notesMasterIdLst>
  <p:sldIdLst>
    <p:sldId id="480" r:id="rId2"/>
    <p:sldId id="303" r:id="rId3"/>
    <p:sldId id="313" r:id="rId4"/>
    <p:sldId id="276" r:id="rId5"/>
    <p:sldId id="507" r:id="rId6"/>
    <p:sldId id="508" r:id="rId7"/>
    <p:sldId id="509" r:id="rId8"/>
    <p:sldId id="510" r:id="rId9"/>
    <p:sldId id="511" r:id="rId10"/>
    <p:sldId id="512" r:id="rId11"/>
    <p:sldId id="513" r:id="rId12"/>
    <p:sldId id="514" r:id="rId13"/>
    <p:sldId id="515" r:id="rId14"/>
    <p:sldId id="516" r:id="rId15"/>
    <p:sldId id="517" r:id="rId16"/>
    <p:sldId id="518" r:id="rId17"/>
    <p:sldId id="519" r:id="rId18"/>
    <p:sldId id="520" r:id="rId19"/>
    <p:sldId id="521" r:id="rId20"/>
    <p:sldId id="522" r:id="rId21"/>
    <p:sldId id="523" r:id="rId22"/>
    <p:sldId id="524" r:id="rId23"/>
    <p:sldId id="525" r:id="rId24"/>
    <p:sldId id="526" r:id="rId25"/>
    <p:sldId id="527" r:id="rId26"/>
    <p:sldId id="528" r:id="rId27"/>
    <p:sldId id="529" r:id="rId28"/>
    <p:sldId id="530" r:id="rId29"/>
    <p:sldId id="531" r:id="rId30"/>
    <p:sldId id="532" r:id="rId31"/>
    <p:sldId id="533" r:id="rId32"/>
    <p:sldId id="534" r:id="rId33"/>
    <p:sldId id="535" r:id="rId34"/>
    <p:sldId id="536" r:id="rId35"/>
    <p:sldId id="537" r:id="rId36"/>
    <p:sldId id="538" r:id="rId37"/>
    <p:sldId id="539" r:id="rId38"/>
    <p:sldId id="540" r:id="rId39"/>
    <p:sldId id="504" r:id="rId40"/>
    <p:sldId id="541" r:id="rId41"/>
    <p:sldId id="542"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276"/>
            <p14:sldId id="507"/>
            <p14:sldId id="508"/>
            <p14:sldId id="509"/>
            <p14:sldId id="510"/>
            <p14:sldId id="511"/>
            <p14:sldId id="512"/>
            <p14:sldId id="513"/>
            <p14:sldId id="514"/>
            <p14:sldId id="515"/>
            <p14:sldId id="516"/>
            <p14:sldId id="517"/>
            <p14:sldId id="518"/>
            <p14:sldId id="519"/>
            <p14:sldId id="520"/>
            <p14:sldId id="521"/>
            <p14:sldId id="522"/>
            <p14:sldId id="523"/>
            <p14:sldId id="524"/>
            <p14:sldId id="525"/>
            <p14:sldId id="526"/>
            <p14:sldId id="527"/>
            <p14:sldId id="528"/>
            <p14:sldId id="529"/>
            <p14:sldId id="530"/>
            <p14:sldId id="531"/>
            <p14:sldId id="532"/>
            <p14:sldId id="533"/>
            <p14:sldId id="534"/>
            <p14:sldId id="535"/>
            <p14:sldId id="536"/>
            <p14:sldId id="537"/>
            <p14:sldId id="538"/>
            <p14:sldId id="539"/>
            <p14:sldId id="540"/>
            <p14:sldId id="504"/>
            <p14:sldId id="541"/>
            <p14:sldId id="54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8" d="100"/>
          <a:sy n="68" d="100"/>
        </p:scale>
        <p:origin x="792"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CFFCBBB-AFE6-4EE9-B643-DE788AC7B180}" type="doc">
      <dgm:prSet loTypeId="urn:microsoft.com/office/officeart/2005/8/layout/pyramid2" loCatId="pyramid" qsTypeId="urn:microsoft.com/office/officeart/2005/8/quickstyle/3d4" qsCatId="3D" csTypeId="urn:microsoft.com/office/officeart/2005/8/colors/accent1_2" csCatId="accent1" phldr="1"/>
      <dgm:spPr/>
      <dgm:t>
        <a:bodyPr/>
        <a:lstStyle/>
        <a:p>
          <a:endParaRPr lang="en-US"/>
        </a:p>
      </dgm:t>
    </dgm:pt>
    <dgm:pt modelId="{850EB67E-3627-494D-BDA4-C8C1FCC8DA88}">
      <dgm:prSet/>
      <dgm:spPr/>
      <dgm:t>
        <a:bodyPr/>
        <a:lstStyle/>
        <a:p>
          <a:pPr algn="l" rtl="1"/>
          <a:r>
            <a:rPr lang="en-US" b="1" dirty="0">
              <a:solidFill>
                <a:schemeClr val="tx1"/>
              </a:solidFill>
            </a:rPr>
            <a:t>A marketing channel system is the particular set of interdependent organizations involved in the process of making a product or service available for use or consumption.</a:t>
          </a:r>
          <a:endParaRPr lang="ar-SA" b="1" dirty="0">
            <a:solidFill>
              <a:schemeClr val="tx1"/>
            </a:solidFill>
          </a:endParaRPr>
        </a:p>
      </dgm:t>
    </dgm:pt>
    <dgm:pt modelId="{980B8EE6-F287-464F-AB9F-F69AE9C7106C}" type="parTrans" cxnId="{6B2A048C-9724-4E75-8C59-C1F4EF28E937}">
      <dgm:prSet/>
      <dgm:spPr/>
      <dgm:t>
        <a:bodyPr/>
        <a:lstStyle/>
        <a:p>
          <a:endParaRPr lang="en-US"/>
        </a:p>
      </dgm:t>
    </dgm:pt>
    <dgm:pt modelId="{962DD6E1-E2C1-4D3B-9417-D6A92C87BA6E}" type="sibTrans" cxnId="{6B2A048C-9724-4E75-8C59-C1F4EF28E937}">
      <dgm:prSet/>
      <dgm:spPr/>
      <dgm:t>
        <a:bodyPr/>
        <a:lstStyle/>
        <a:p>
          <a:endParaRPr lang="en-US"/>
        </a:p>
      </dgm:t>
    </dgm:pt>
    <dgm:pt modelId="{25E7421F-FBF6-45E1-94CC-6C619FA85A86}" type="pres">
      <dgm:prSet presAssocID="{ECFFCBBB-AFE6-4EE9-B643-DE788AC7B180}" presName="compositeShape" presStyleCnt="0">
        <dgm:presLayoutVars>
          <dgm:dir/>
          <dgm:resizeHandles/>
        </dgm:presLayoutVars>
      </dgm:prSet>
      <dgm:spPr/>
    </dgm:pt>
    <dgm:pt modelId="{4A9D11BE-6B8A-4298-9CC8-992EE2306E91}" type="pres">
      <dgm:prSet presAssocID="{ECFFCBBB-AFE6-4EE9-B643-DE788AC7B180}" presName="pyramid" presStyleLbl="node1" presStyleIdx="0" presStyleCnt="1" custScaleX="124849" custLinFactNeighborX="7264" custLinFactNeighborY="9383"/>
      <dgm:spPr/>
    </dgm:pt>
    <dgm:pt modelId="{A2ADD206-830A-4E2C-AD43-0D58D3210D5A}" type="pres">
      <dgm:prSet presAssocID="{ECFFCBBB-AFE6-4EE9-B643-DE788AC7B180}" presName="theList" presStyleCnt="0"/>
      <dgm:spPr/>
    </dgm:pt>
    <dgm:pt modelId="{73E15B10-5C5C-4C2D-BEF1-7D2D3BDFA5AE}" type="pres">
      <dgm:prSet presAssocID="{850EB67E-3627-494D-BDA4-C8C1FCC8DA88}" presName="aNode" presStyleLbl="fgAcc1" presStyleIdx="0" presStyleCnt="1" custScaleX="292725" custScaleY="97578">
        <dgm:presLayoutVars>
          <dgm:bulletEnabled val="1"/>
        </dgm:presLayoutVars>
      </dgm:prSet>
      <dgm:spPr/>
    </dgm:pt>
    <dgm:pt modelId="{529A00C5-D207-4AF1-BC66-A2AB5C2BDB41}" type="pres">
      <dgm:prSet presAssocID="{850EB67E-3627-494D-BDA4-C8C1FCC8DA88}" presName="aSpace" presStyleCnt="0"/>
      <dgm:spPr/>
    </dgm:pt>
  </dgm:ptLst>
  <dgm:cxnLst>
    <dgm:cxn modelId="{034FB828-9944-4DF9-B530-C03B7B15AA98}" type="presOf" srcId="{ECFFCBBB-AFE6-4EE9-B643-DE788AC7B180}" destId="{25E7421F-FBF6-45E1-94CC-6C619FA85A86}" srcOrd="0" destOrd="0" presId="urn:microsoft.com/office/officeart/2005/8/layout/pyramid2"/>
    <dgm:cxn modelId="{8C36027D-FCB7-4898-8492-BEAF6BA70AAD}" type="presOf" srcId="{850EB67E-3627-494D-BDA4-C8C1FCC8DA88}" destId="{73E15B10-5C5C-4C2D-BEF1-7D2D3BDFA5AE}" srcOrd="0" destOrd="0" presId="urn:microsoft.com/office/officeart/2005/8/layout/pyramid2"/>
    <dgm:cxn modelId="{6B2A048C-9724-4E75-8C59-C1F4EF28E937}" srcId="{ECFFCBBB-AFE6-4EE9-B643-DE788AC7B180}" destId="{850EB67E-3627-494D-BDA4-C8C1FCC8DA88}" srcOrd="0" destOrd="0" parTransId="{980B8EE6-F287-464F-AB9F-F69AE9C7106C}" sibTransId="{962DD6E1-E2C1-4D3B-9417-D6A92C87BA6E}"/>
    <dgm:cxn modelId="{CC924D7A-3082-4E14-AEED-973EEF0BB44A}" type="presParOf" srcId="{25E7421F-FBF6-45E1-94CC-6C619FA85A86}" destId="{4A9D11BE-6B8A-4298-9CC8-992EE2306E91}" srcOrd="0" destOrd="0" presId="urn:microsoft.com/office/officeart/2005/8/layout/pyramid2"/>
    <dgm:cxn modelId="{1DBF3B89-C8A1-4435-BD00-2DA62C038611}" type="presParOf" srcId="{25E7421F-FBF6-45E1-94CC-6C619FA85A86}" destId="{A2ADD206-830A-4E2C-AD43-0D58D3210D5A}" srcOrd="1" destOrd="0" presId="urn:microsoft.com/office/officeart/2005/8/layout/pyramid2"/>
    <dgm:cxn modelId="{362BBF27-ECB7-4396-A994-586129E4F49F}" type="presParOf" srcId="{A2ADD206-830A-4E2C-AD43-0D58D3210D5A}" destId="{73E15B10-5C5C-4C2D-BEF1-7D2D3BDFA5AE}" srcOrd="0" destOrd="0" presId="urn:microsoft.com/office/officeart/2005/8/layout/pyramid2"/>
    <dgm:cxn modelId="{8B980DFF-01F1-4888-906A-F9BF3F11F695}" type="presParOf" srcId="{A2ADD206-830A-4E2C-AD43-0D58D3210D5A}" destId="{529A00C5-D207-4AF1-BC66-A2AB5C2BDB41}" srcOrd="1" destOrd="0" presId="urn:microsoft.com/office/officeart/2005/8/layout/pyramid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FA018EC-6C97-4BED-90F7-3E307E42E887}" type="doc">
      <dgm:prSet loTypeId="urn:microsoft.com/office/officeart/2005/8/layout/vList2" loCatId="list" qsTypeId="urn:microsoft.com/office/officeart/2005/8/quickstyle/simple1" qsCatId="simple" csTypeId="urn:microsoft.com/office/officeart/2005/8/colors/colorful1" csCatId="colorful" phldr="1"/>
      <dgm:spPr/>
      <dgm:t>
        <a:bodyPr/>
        <a:lstStyle/>
        <a:p>
          <a:endParaRPr lang="en-US"/>
        </a:p>
      </dgm:t>
    </dgm:pt>
    <dgm:pt modelId="{5486F8BF-4FBD-44EC-BF9B-B517F4ADCB31}">
      <dgm:prSet/>
      <dgm:spPr>
        <a:ln>
          <a:solidFill>
            <a:schemeClr val="tx1"/>
          </a:solidFill>
        </a:ln>
      </dgm:spPr>
      <dgm:t>
        <a:bodyPr/>
        <a:lstStyle/>
        <a:p>
          <a:pPr rtl="0"/>
          <a:r>
            <a:rPr lang="en-US" b="1" dirty="0">
              <a:solidFill>
                <a:schemeClr val="tx1"/>
              </a:solidFill>
            </a:rPr>
            <a:t>1- Direct Channels</a:t>
          </a:r>
          <a:endParaRPr lang="ar-SA" b="1" dirty="0">
            <a:solidFill>
              <a:schemeClr val="tx1"/>
            </a:solidFill>
          </a:endParaRPr>
        </a:p>
      </dgm:t>
    </dgm:pt>
    <dgm:pt modelId="{0CA4E686-0178-436C-8B37-6879C43EB1A5}" type="parTrans" cxnId="{6B19400E-15A5-4452-A86D-80EF9FD4140D}">
      <dgm:prSet/>
      <dgm:spPr/>
      <dgm:t>
        <a:bodyPr/>
        <a:lstStyle/>
        <a:p>
          <a:endParaRPr lang="en-US" b="1">
            <a:solidFill>
              <a:schemeClr val="tx1"/>
            </a:solidFill>
          </a:endParaRPr>
        </a:p>
      </dgm:t>
    </dgm:pt>
    <dgm:pt modelId="{2A33FA47-DC7F-4899-8597-3A529997D579}" type="sibTrans" cxnId="{6B19400E-15A5-4452-A86D-80EF9FD4140D}">
      <dgm:prSet/>
      <dgm:spPr/>
      <dgm:t>
        <a:bodyPr/>
        <a:lstStyle/>
        <a:p>
          <a:endParaRPr lang="en-US" b="1">
            <a:solidFill>
              <a:schemeClr val="tx1"/>
            </a:solidFill>
          </a:endParaRPr>
        </a:p>
      </dgm:t>
    </dgm:pt>
    <dgm:pt modelId="{4FACC19D-CC79-4228-B65C-9EA66F6DA324}">
      <dgm:prSet/>
      <dgm:spPr>
        <a:ln>
          <a:solidFill>
            <a:schemeClr val="tx1"/>
          </a:solidFill>
        </a:ln>
      </dgm:spPr>
      <dgm:t>
        <a:bodyPr/>
        <a:lstStyle/>
        <a:p>
          <a:pPr rtl="0"/>
          <a:r>
            <a:rPr lang="en-US" b="1" dirty="0">
              <a:solidFill>
                <a:schemeClr val="tx1"/>
              </a:solidFill>
            </a:rPr>
            <a:t>2- Indirect Channels</a:t>
          </a:r>
          <a:endParaRPr lang="ar-SA" b="1" dirty="0">
            <a:solidFill>
              <a:schemeClr val="tx1"/>
            </a:solidFill>
          </a:endParaRPr>
        </a:p>
      </dgm:t>
    </dgm:pt>
    <dgm:pt modelId="{1F884552-8730-46CF-A977-807976642006}" type="parTrans" cxnId="{4770BC31-FDCD-4EF7-8328-7B73CF4245A8}">
      <dgm:prSet/>
      <dgm:spPr/>
      <dgm:t>
        <a:bodyPr/>
        <a:lstStyle/>
        <a:p>
          <a:endParaRPr lang="en-US" b="1">
            <a:solidFill>
              <a:schemeClr val="tx1"/>
            </a:solidFill>
          </a:endParaRPr>
        </a:p>
      </dgm:t>
    </dgm:pt>
    <dgm:pt modelId="{BD149080-5E1B-4BB5-A980-EDEFF30482AE}" type="sibTrans" cxnId="{4770BC31-FDCD-4EF7-8328-7B73CF4245A8}">
      <dgm:prSet/>
      <dgm:spPr/>
      <dgm:t>
        <a:bodyPr/>
        <a:lstStyle/>
        <a:p>
          <a:endParaRPr lang="en-US" b="1">
            <a:solidFill>
              <a:schemeClr val="tx1"/>
            </a:solidFill>
          </a:endParaRPr>
        </a:p>
      </dgm:t>
    </dgm:pt>
    <dgm:pt modelId="{551E7884-409F-4C6B-A76C-0B3C2F1292E0}">
      <dgm:prSet/>
      <dgm:spPr>
        <a:ln>
          <a:solidFill>
            <a:schemeClr val="tx1"/>
          </a:solidFill>
        </a:ln>
      </dgm:spPr>
      <dgm:t>
        <a:bodyPr/>
        <a:lstStyle/>
        <a:p>
          <a:pPr rtl="0"/>
          <a:r>
            <a:rPr lang="en-US" b="1" dirty="0">
              <a:solidFill>
                <a:schemeClr val="tx1"/>
              </a:solidFill>
            </a:rPr>
            <a:t>3- Single Marketing Channels</a:t>
          </a:r>
          <a:endParaRPr lang="ar-SA" b="1" dirty="0">
            <a:solidFill>
              <a:schemeClr val="tx1"/>
            </a:solidFill>
          </a:endParaRPr>
        </a:p>
      </dgm:t>
    </dgm:pt>
    <dgm:pt modelId="{EE1D9544-AAFE-4D4F-946E-F7853BE1D76D}" type="parTrans" cxnId="{090EDD0A-DCB4-40CF-968D-E0D462188390}">
      <dgm:prSet/>
      <dgm:spPr/>
      <dgm:t>
        <a:bodyPr/>
        <a:lstStyle/>
        <a:p>
          <a:endParaRPr lang="en-US" b="1">
            <a:solidFill>
              <a:schemeClr val="tx1"/>
            </a:solidFill>
          </a:endParaRPr>
        </a:p>
      </dgm:t>
    </dgm:pt>
    <dgm:pt modelId="{ECA1C14B-F2DB-4C95-8AAB-187BC13B9690}" type="sibTrans" cxnId="{090EDD0A-DCB4-40CF-968D-E0D462188390}">
      <dgm:prSet/>
      <dgm:spPr/>
      <dgm:t>
        <a:bodyPr/>
        <a:lstStyle/>
        <a:p>
          <a:endParaRPr lang="en-US" b="1">
            <a:solidFill>
              <a:schemeClr val="tx1"/>
            </a:solidFill>
          </a:endParaRPr>
        </a:p>
      </dgm:t>
    </dgm:pt>
    <dgm:pt modelId="{124F98E5-C9F6-4574-9737-E9DCAE0DF49C}">
      <dgm:prSet/>
      <dgm:spPr>
        <a:ln>
          <a:solidFill>
            <a:schemeClr val="tx1"/>
          </a:solidFill>
        </a:ln>
      </dgm:spPr>
      <dgm:t>
        <a:bodyPr/>
        <a:lstStyle/>
        <a:p>
          <a:pPr rtl="0"/>
          <a:r>
            <a:rPr lang="en-US" b="1" dirty="0">
              <a:solidFill>
                <a:schemeClr val="tx1"/>
              </a:solidFill>
            </a:rPr>
            <a:t>4- Multiple Marketing Channels</a:t>
          </a:r>
          <a:endParaRPr lang="ar-SA" b="1" dirty="0">
            <a:solidFill>
              <a:schemeClr val="tx1"/>
            </a:solidFill>
          </a:endParaRPr>
        </a:p>
      </dgm:t>
    </dgm:pt>
    <dgm:pt modelId="{BA220540-1C1E-4508-A587-1A1EADDD80F3}" type="parTrans" cxnId="{2A43BB8C-B4AA-45BF-91DB-9E75BFFBEC3E}">
      <dgm:prSet/>
      <dgm:spPr/>
      <dgm:t>
        <a:bodyPr/>
        <a:lstStyle/>
        <a:p>
          <a:endParaRPr lang="en-US" b="1">
            <a:solidFill>
              <a:schemeClr val="tx1"/>
            </a:solidFill>
          </a:endParaRPr>
        </a:p>
      </dgm:t>
    </dgm:pt>
    <dgm:pt modelId="{7B26E4E7-D723-4F23-9B96-1F17AF5A9CFD}" type="sibTrans" cxnId="{2A43BB8C-B4AA-45BF-91DB-9E75BFFBEC3E}">
      <dgm:prSet/>
      <dgm:spPr/>
      <dgm:t>
        <a:bodyPr/>
        <a:lstStyle/>
        <a:p>
          <a:endParaRPr lang="en-US" b="1">
            <a:solidFill>
              <a:schemeClr val="tx1"/>
            </a:solidFill>
          </a:endParaRPr>
        </a:p>
      </dgm:t>
    </dgm:pt>
    <dgm:pt modelId="{31692F38-ED92-472A-9A7D-A61EFFA1D393}">
      <dgm:prSet/>
      <dgm:spPr>
        <a:ln>
          <a:solidFill>
            <a:schemeClr val="tx1"/>
          </a:solidFill>
        </a:ln>
      </dgm:spPr>
      <dgm:t>
        <a:bodyPr/>
        <a:lstStyle/>
        <a:p>
          <a:pPr rtl="0"/>
          <a:r>
            <a:rPr lang="en-US" b="1" dirty="0">
              <a:solidFill>
                <a:schemeClr val="tx1"/>
              </a:solidFill>
            </a:rPr>
            <a:t>5- Vertical Marketing Systems</a:t>
          </a:r>
          <a:endParaRPr lang="ar-SA" b="1" dirty="0">
            <a:solidFill>
              <a:schemeClr val="tx1"/>
            </a:solidFill>
          </a:endParaRPr>
        </a:p>
      </dgm:t>
    </dgm:pt>
    <dgm:pt modelId="{1F2A3A31-1500-4776-A031-50525F2C037D}" type="parTrans" cxnId="{991B3134-EFE7-4CC9-BBEA-1D9ABD1DB8A0}">
      <dgm:prSet/>
      <dgm:spPr/>
      <dgm:t>
        <a:bodyPr/>
        <a:lstStyle/>
        <a:p>
          <a:endParaRPr lang="en-US" b="1">
            <a:solidFill>
              <a:schemeClr val="tx1"/>
            </a:solidFill>
          </a:endParaRPr>
        </a:p>
      </dgm:t>
    </dgm:pt>
    <dgm:pt modelId="{6DBB5852-4789-40A2-8170-8AFBFB9E5AF6}" type="sibTrans" cxnId="{991B3134-EFE7-4CC9-BBEA-1D9ABD1DB8A0}">
      <dgm:prSet/>
      <dgm:spPr/>
      <dgm:t>
        <a:bodyPr/>
        <a:lstStyle/>
        <a:p>
          <a:endParaRPr lang="en-US" b="1">
            <a:solidFill>
              <a:schemeClr val="tx1"/>
            </a:solidFill>
          </a:endParaRPr>
        </a:p>
      </dgm:t>
    </dgm:pt>
    <dgm:pt modelId="{0928545B-48CA-4282-AF96-5AD473CF04D4}" type="pres">
      <dgm:prSet presAssocID="{5FA018EC-6C97-4BED-90F7-3E307E42E887}" presName="linear" presStyleCnt="0">
        <dgm:presLayoutVars>
          <dgm:animLvl val="lvl"/>
          <dgm:resizeHandles val="exact"/>
        </dgm:presLayoutVars>
      </dgm:prSet>
      <dgm:spPr/>
    </dgm:pt>
    <dgm:pt modelId="{ECFD4C70-60B0-4B82-8969-8FCB8BC87143}" type="pres">
      <dgm:prSet presAssocID="{5486F8BF-4FBD-44EC-BF9B-B517F4ADCB31}" presName="parentText" presStyleLbl="node1" presStyleIdx="0" presStyleCnt="5">
        <dgm:presLayoutVars>
          <dgm:chMax val="0"/>
          <dgm:bulletEnabled val="1"/>
        </dgm:presLayoutVars>
      </dgm:prSet>
      <dgm:spPr/>
    </dgm:pt>
    <dgm:pt modelId="{CDE190DC-0007-45D1-91C8-F3ED76031C67}" type="pres">
      <dgm:prSet presAssocID="{2A33FA47-DC7F-4899-8597-3A529997D579}" presName="spacer" presStyleCnt="0"/>
      <dgm:spPr/>
    </dgm:pt>
    <dgm:pt modelId="{2BE8A011-6B35-4DB1-BD2E-0C6CFA140070}" type="pres">
      <dgm:prSet presAssocID="{4FACC19D-CC79-4228-B65C-9EA66F6DA324}" presName="parentText" presStyleLbl="node1" presStyleIdx="1" presStyleCnt="5">
        <dgm:presLayoutVars>
          <dgm:chMax val="0"/>
          <dgm:bulletEnabled val="1"/>
        </dgm:presLayoutVars>
      </dgm:prSet>
      <dgm:spPr/>
    </dgm:pt>
    <dgm:pt modelId="{E622CA49-72C9-44C8-A483-FC5BAC4E8901}" type="pres">
      <dgm:prSet presAssocID="{BD149080-5E1B-4BB5-A980-EDEFF30482AE}" presName="spacer" presStyleCnt="0"/>
      <dgm:spPr/>
    </dgm:pt>
    <dgm:pt modelId="{A0FCB7C4-A245-4380-93D2-BD0A2DBAD703}" type="pres">
      <dgm:prSet presAssocID="{551E7884-409F-4C6B-A76C-0B3C2F1292E0}" presName="parentText" presStyleLbl="node1" presStyleIdx="2" presStyleCnt="5">
        <dgm:presLayoutVars>
          <dgm:chMax val="0"/>
          <dgm:bulletEnabled val="1"/>
        </dgm:presLayoutVars>
      </dgm:prSet>
      <dgm:spPr/>
    </dgm:pt>
    <dgm:pt modelId="{E3873C5A-90DE-458B-A8ED-C0DEFEBED2C9}" type="pres">
      <dgm:prSet presAssocID="{ECA1C14B-F2DB-4C95-8AAB-187BC13B9690}" presName="spacer" presStyleCnt="0"/>
      <dgm:spPr/>
    </dgm:pt>
    <dgm:pt modelId="{63C86403-8581-4662-BE3E-C61D9A9048C1}" type="pres">
      <dgm:prSet presAssocID="{124F98E5-C9F6-4574-9737-E9DCAE0DF49C}" presName="parentText" presStyleLbl="node1" presStyleIdx="3" presStyleCnt="5">
        <dgm:presLayoutVars>
          <dgm:chMax val="0"/>
          <dgm:bulletEnabled val="1"/>
        </dgm:presLayoutVars>
      </dgm:prSet>
      <dgm:spPr/>
    </dgm:pt>
    <dgm:pt modelId="{FAEA845D-0EEC-4CE8-AB66-79CD16AF46DC}" type="pres">
      <dgm:prSet presAssocID="{7B26E4E7-D723-4F23-9B96-1F17AF5A9CFD}" presName="spacer" presStyleCnt="0"/>
      <dgm:spPr/>
    </dgm:pt>
    <dgm:pt modelId="{43427066-2F11-40D1-AF3A-45C8A9478968}" type="pres">
      <dgm:prSet presAssocID="{31692F38-ED92-472A-9A7D-A61EFFA1D393}" presName="parentText" presStyleLbl="node1" presStyleIdx="4" presStyleCnt="5">
        <dgm:presLayoutVars>
          <dgm:chMax val="0"/>
          <dgm:bulletEnabled val="1"/>
        </dgm:presLayoutVars>
      </dgm:prSet>
      <dgm:spPr/>
    </dgm:pt>
  </dgm:ptLst>
  <dgm:cxnLst>
    <dgm:cxn modelId="{090EDD0A-DCB4-40CF-968D-E0D462188390}" srcId="{5FA018EC-6C97-4BED-90F7-3E307E42E887}" destId="{551E7884-409F-4C6B-A76C-0B3C2F1292E0}" srcOrd="2" destOrd="0" parTransId="{EE1D9544-AAFE-4D4F-946E-F7853BE1D76D}" sibTransId="{ECA1C14B-F2DB-4C95-8AAB-187BC13B9690}"/>
    <dgm:cxn modelId="{6B19400E-15A5-4452-A86D-80EF9FD4140D}" srcId="{5FA018EC-6C97-4BED-90F7-3E307E42E887}" destId="{5486F8BF-4FBD-44EC-BF9B-B517F4ADCB31}" srcOrd="0" destOrd="0" parTransId="{0CA4E686-0178-436C-8B37-6879C43EB1A5}" sibTransId="{2A33FA47-DC7F-4899-8597-3A529997D579}"/>
    <dgm:cxn modelId="{308D8F29-402F-4BF4-A737-EF52CEF112A0}" type="presOf" srcId="{4FACC19D-CC79-4228-B65C-9EA66F6DA324}" destId="{2BE8A011-6B35-4DB1-BD2E-0C6CFA140070}" srcOrd="0" destOrd="0" presId="urn:microsoft.com/office/officeart/2005/8/layout/vList2"/>
    <dgm:cxn modelId="{4770BC31-FDCD-4EF7-8328-7B73CF4245A8}" srcId="{5FA018EC-6C97-4BED-90F7-3E307E42E887}" destId="{4FACC19D-CC79-4228-B65C-9EA66F6DA324}" srcOrd="1" destOrd="0" parTransId="{1F884552-8730-46CF-A977-807976642006}" sibTransId="{BD149080-5E1B-4BB5-A980-EDEFF30482AE}"/>
    <dgm:cxn modelId="{991B3134-EFE7-4CC9-BBEA-1D9ABD1DB8A0}" srcId="{5FA018EC-6C97-4BED-90F7-3E307E42E887}" destId="{31692F38-ED92-472A-9A7D-A61EFFA1D393}" srcOrd="4" destOrd="0" parTransId="{1F2A3A31-1500-4776-A031-50525F2C037D}" sibTransId="{6DBB5852-4789-40A2-8170-8AFBFB9E5AF6}"/>
    <dgm:cxn modelId="{89D03041-C07F-4A18-8415-563B610C55D9}" type="presOf" srcId="{124F98E5-C9F6-4574-9737-E9DCAE0DF49C}" destId="{63C86403-8581-4662-BE3E-C61D9A9048C1}" srcOrd="0" destOrd="0" presId="urn:microsoft.com/office/officeart/2005/8/layout/vList2"/>
    <dgm:cxn modelId="{7CB19875-19D0-4A98-B087-E4142E308D92}" type="presOf" srcId="{551E7884-409F-4C6B-A76C-0B3C2F1292E0}" destId="{A0FCB7C4-A245-4380-93D2-BD0A2DBAD703}" srcOrd="0" destOrd="0" presId="urn:microsoft.com/office/officeart/2005/8/layout/vList2"/>
    <dgm:cxn modelId="{2A43BB8C-B4AA-45BF-91DB-9E75BFFBEC3E}" srcId="{5FA018EC-6C97-4BED-90F7-3E307E42E887}" destId="{124F98E5-C9F6-4574-9737-E9DCAE0DF49C}" srcOrd="3" destOrd="0" parTransId="{BA220540-1C1E-4508-A587-1A1EADDD80F3}" sibTransId="{7B26E4E7-D723-4F23-9B96-1F17AF5A9CFD}"/>
    <dgm:cxn modelId="{1538FDC0-87B5-4BCA-959C-8827AFE6218C}" type="presOf" srcId="{31692F38-ED92-472A-9A7D-A61EFFA1D393}" destId="{43427066-2F11-40D1-AF3A-45C8A9478968}" srcOrd="0" destOrd="0" presId="urn:microsoft.com/office/officeart/2005/8/layout/vList2"/>
    <dgm:cxn modelId="{45D351CA-B526-4497-848E-83C4D7663619}" type="presOf" srcId="{5FA018EC-6C97-4BED-90F7-3E307E42E887}" destId="{0928545B-48CA-4282-AF96-5AD473CF04D4}" srcOrd="0" destOrd="0" presId="urn:microsoft.com/office/officeart/2005/8/layout/vList2"/>
    <dgm:cxn modelId="{C06F09EE-D8A7-40AA-9284-FE93D793D1E5}" type="presOf" srcId="{5486F8BF-4FBD-44EC-BF9B-B517F4ADCB31}" destId="{ECFD4C70-60B0-4B82-8969-8FCB8BC87143}" srcOrd="0" destOrd="0" presId="urn:microsoft.com/office/officeart/2005/8/layout/vList2"/>
    <dgm:cxn modelId="{0965A1DD-CD7F-49DE-AB8F-75137AA49DBA}" type="presParOf" srcId="{0928545B-48CA-4282-AF96-5AD473CF04D4}" destId="{ECFD4C70-60B0-4B82-8969-8FCB8BC87143}" srcOrd="0" destOrd="0" presId="urn:microsoft.com/office/officeart/2005/8/layout/vList2"/>
    <dgm:cxn modelId="{2DF4B694-7F44-44C0-9065-8794BD298571}" type="presParOf" srcId="{0928545B-48CA-4282-AF96-5AD473CF04D4}" destId="{CDE190DC-0007-45D1-91C8-F3ED76031C67}" srcOrd="1" destOrd="0" presId="urn:microsoft.com/office/officeart/2005/8/layout/vList2"/>
    <dgm:cxn modelId="{6F54F1CD-4D00-4EF0-95AB-E169A7A1CB4A}" type="presParOf" srcId="{0928545B-48CA-4282-AF96-5AD473CF04D4}" destId="{2BE8A011-6B35-4DB1-BD2E-0C6CFA140070}" srcOrd="2" destOrd="0" presId="urn:microsoft.com/office/officeart/2005/8/layout/vList2"/>
    <dgm:cxn modelId="{D4721F8B-48F0-4C5D-893B-7F85342D46ED}" type="presParOf" srcId="{0928545B-48CA-4282-AF96-5AD473CF04D4}" destId="{E622CA49-72C9-44C8-A483-FC5BAC4E8901}" srcOrd="3" destOrd="0" presId="urn:microsoft.com/office/officeart/2005/8/layout/vList2"/>
    <dgm:cxn modelId="{807A6A01-0FB6-45CB-83A0-3FDD9EDDD15A}" type="presParOf" srcId="{0928545B-48CA-4282-AF96-5AD473CF04D4}" destId="{A0FCB7C4-A245-4380-93D2-BD0A2DBAD703}" srcOrd="4" destOrd="0" presId="urn:microsoft.com/office/officeart/2005/8/layout/vList2"/>
    <dgm:cxn modelId="{BED1830F-70B3-4E48-9FF6-CB69808F05BB}" type="presParOf" srcId="{0928545B-48CA-4282-AF96-5AD473CF04D4}" destId="{E3873C5A-90DE-458B-A8ED-C0DEFEBED2C9}" srcOrd="5" destOrd="0" presId="urn:microsoft.com/office/officeart/2005/8/layout/vList2"/>
    <dgm:cxn modelId="{6B3C0F5E-B123-4902-8BD3-BBA38A882CCE}" type="presParOf" srcId="{0928545B-48CA-4282-AF96-5AD473CF04D4}" destId="{63C86403-8581-4662-BE3E-C61D9A9048C1}" srcOrd="6" destOrd="0" presId="urn:microsoft.com/office/officeart/2005/8/layout/vList2"/>
    <dgm:cxn modelId="{5495F309-969D-4822-B108-D806142B8B77}" type="presParOf" srcId="{0928545B-48CA-4282-AF96-5AD473CF04D4}" destId="{FAEA845D-0EEC-4CE8-AB66-79CD16AF46DC}" srcOrd="7" destOrd="0" presId="urn:microsoft.com/office/officeart/2005/8/layout/vList2"/>
    <dgm:cxn modelId="{19E270B2-E2B7-48CC-AC63-5D5BF7E4C4AB}" type="presParOf" srcId="{0928545B-48CA-4282-AF96-5AD473CF04D4}" destId="{43427066-2F11-40D1-AF3A-45C8A9478968}" srcOrd="8" destOrd="0" presId="urn:microsoft.com/office/officeart/2005/8/layout/vList2"/>
  </dgm:cxnLst>
  <dgm:bg/>
  <dgm:whole>
    <a:ln>
      <a:solidFill>
        <a:schemeClr val="tx1"/>
      </a:solidFill>
    </a:ln>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D823287-F17C-4506-9AFD-031E8F402C1B}" type="doc">
      <dgm:prSet loTypeId="urn:microsoft.com/office/officeart/2005/8/layout/list1" loCatId="list" qsTypeId="urn:microsoft.com/office/officeart/2005/8/quickstyle/simple1" qsCatId="simple" csTypeId="urn:microsoft.com/office/officeart/2005/8/colors/colorful1" csCatId="colorful" phldr="1"/>
      <dgm:spPr/>
      <dgm:t>
        <a:bodyPr/>
        <a:lstStyle/>
        <a:p>
          <a:endParaRPr lang="en-US"/>
        </a:p>
      </dgm:t>
    </dgm:pt>
    <dgm:pt modelId="{5539FC8F-DFE0-4D8B-8DCE-B70D145F3471}">
      <dgm:prSet/>
      <dgm:spPr>
        <a:ln>
          <a:solidFill>
            <a:schemeClr val="tx1"/>
          </a:solidFill>
        </a:ln>
      </dgm:spPr>
      <dgm:t>
        <a:bodyPr/>
        <a:lstStyle/>
        <a:p>
          <a:pPr rtl="0"/>
          <a:r>
            <a:rPr lang="en-US" b="1" dirty="0">
              <a:solidFill>
                <a:schemeClr val="tx1"/>
              </a:solidFill>
            </a:rPr>
            <a:t>1- Financial Evaluation</a:t>
          </a:r>
          <a:endParaRPr lang="ar-SA" b="1" dirty="0">
            <a:solidFill>
              <a:schemeClr val="tx1"/>
            </a:solidFill>
          </a:endParaRPr>
        </a:p>
      </dgm:t>
    </dgm:pt>
    <dgm:pt modelId="{A04D4444-3B00-4064-B5D5-D6F8CE1FF66D}" type="parTrans" cxnId="{25D354CD-87DB-400E-9A61-351E2414650D}">
      <dgm:prSet/>
      <dgm:spPr/>
      <dgm:t>
        <a:bodyPr/>
        <a:lstStyle/>
        <a:p>
          <a:endParaRPr lang="en-US" b="1">
            <a:solidFill>
              <a:schemeClr val="tx1"/>
            </a:solidFill>
          </a:endParaRPr>
        </a:p>
      </dgm:t>
    </dgm:pt>
    <dgm:pt modelId="{D460AA35-951D-4A9C-B0AD-80C403DAF908}" type="sibTrans" cxnId="{25D354CD-87DB-400E-9A61-351E2414650D}">
      <dgm:prSet/>
      <dgm:spPr/>
      <dgm:t>
        <a:bodyPr/>
        <a:lstStyle/>
        <a:p>
          <a:endParaRPr lang="en-US" b="1">
            <a:solidFill>
              <a:schemeClr val="tx1"/>
            </a:solidFill>
          </a:endParaRPr>
        </a:p>
      </dgm:t>
    </dgm:pt>
    <dgm:pt modelId="{5EB76C81-6B7E-446A-95CD-8A9AA14FDE7C}">
      <dgm:prSet/>
      <dgm:spPr/>
      <dgm:t>
        <a:bodyPr/>
        <a:lstStyle/>
        <a:p>
          <a:pPr rtl="0"/>
          <a:r>
            <a:rPr lang="en-US" b="1" dirty="0">
              <a:solidFill>
                <a:schemeClr val="tx1"/>
              </a:solidFill>
            </a:rPr>
            <a:t>2- Evaluate Working Relationships</a:t>
          </a:r>
          <a:endParaRPr lang="ar-SA" b="1" dirty="0">
            <a:solidFill>
              <a:schemeClr val="tx1"/>
            </a:solidFill>
          </a:endParaRPr>
        </a:p>
      </dgm:t>
    </dgm:pt>
    <dgm:pt modelId="{7BA480F7-C675-487F-9FAB-0E381989E487}" type="parTrans" cxnId="{F17787B4-F3D2-4B73-B979-2638D460639D}">
      <dgm:prSet/>
      <dgm:spPr/>
      <dgm:t>
        <a:bodyPr/>
        <a:lstStyle/>
        <a:p>
          <a:endParaRPr lang="en-US" b="1">
            <a:solidFill>
              <a:schemeClr val="tx1"/>
            </a:solidFill>
          </a:endParaRPr>
        </a:p>
      </dgm:t>
    </dgm:pt>
    <dgm:pt modelId="{B2E915A0-7D2D-4AF6-BB33-1CA9EE580933}" type="sibTrans" cxnId="{F17787B4-F3D2-4B73-B979-2638D460639D}">
      <dgm:prSet/>
      <dgm:spPr/>
      <dgm:t>
        <a:bodyPr/>
        <a:lstStyle/>
        <a:p>
          <a:endParaRPr lang="en-US" b="1">
            <a:solidFill>
              <a:schemeClr val="tx1"/>
            </a:solidFill>
          </a:endParaRPr>
        </a:p>
      </dgm:t>
    </dgm:pt>
    <dgm:pt modelId="{950B8F5E-4508-4095-ADA1-7DCD95BE2963}">
      <dgm:prSet/>
      <dgm:spPr/>
      <dgm:t>
        <a:bodyPr/>
        <a:lstStyle/>
        <a:p>
          <a:pPr rtl="0"/>
          <a:r>
            <a:rPr lang="en-US" b="1" dirty="0">
              <a:solidFill>
                <a:schemeClr val="tx1"/>
              </a:solidFill>
            </a:rPr>
            <a:t>3- Evaluate Legal and Ethical Issues</a:t>
          </a:r>
          <a:endParaRPr lang="ar-SA" b="1" dirty="0">
            <a:solidFill>
              <a:schemeClr val="tx1"/>
            </a:solidFill>
          </a:endParaRPr>
        </a:p>
      </dgm:t>
    </dgm:pt>
    <dgm:pt modelId="{33C7A0AE-37CF-4D00-9095-0F7FB2E496EE}" type="parTrans" cxnId="{2531B92A-8506-403D-85E1-3C19BE5459FF}">
      <dgm:prSet/>
      <dgm:spPr/>
      <dgm:t>
        <a:bodyPr/>
        <a:lstStyle/>
        <a:p>
          <a:endParaRPr lang="en-US" b="1">
            <a:solidFill>
              <a:schemeClr val="tx1"/>
            </a:solidFill>
          </a:endParaRPr>
        </a:p>
      </dgm:t>
    </dgm:pt>
    <dgm:pt modelId="{26CFA4A8-9780-461B-8DCA-135A51FAC9D1}" type="sibTrans" cxnId="{2531B92A-8506-403D-85E1-3C19BE5459FF}">
      <dgm:prSet/>
      <dgm:spPr/>
      <dgm:t>
        <a:bodyPr/>
        <a:lstStyle/>
        <a:p>
          <a:endParaRPr lang="en-US" b="1">
            <a:solidFill>
              <a:schemeClr val="tx1"/>
            </a:solidFill>
          </a:endParaRPr>
        </a:p>
      </dgm:t>
    </dgm:pt>
    <dgm:pt modelId="{6E968168-3BF8-4AF7-BAAB-5293D19B8D8E}" type="pres">
      <dgm:prSet presAssocID="{7D823287-F17C-4506-9AFD-031E8F402C1B}" presName="linear" presStyleCnt="0">
        <dgm:presLayoutVars>
          <dgm:dir/>
          <dgm:animLvl val="lvl"/>
          <dgm:resizeHandles val="exact"/>
        </dgm:presLayoutVars>
      </dgm:prSet>
      <dgm:spPr/>
    </dgm:pt>
    <dgm:pt modelId="{4B087D30-DA8B-4D19-8C02-A5E5B8E77561}" type="pres">
      <dgm:prSet presAssocID="{5539FC8F-DFE0-4D8B-8DCE-B70D145F3471}" presName="parentLin" presStyleCnt="0"/>
      <dgm:spPr/>
    </dgm:pt>
    <dgm:pt modelId="{DBB1B158-DF47-4505-A948-E336D602C14D}" type="pres">
      <dgm:prSet presAssocID="{5539FC8F-DFE0-4D8B-8DCE-B70D145F3471}" presName="parentLeftMargin" presStyleLbl="node1" presStyleIdx="0" presStyleCnt="3"/>
      <dgm:spPr/>
    </dgm:pt>
    <dgm:pt modelId="{F730A24F-C619-4299-9CD1-66E5B106BC15}" type="pres">
      <dgm:prSet presAssocID="{5539FC8F-DFE0-4D8B-8DCE-B70D145F3471}" presName="parentText" presStyleLbl="node1" presStyleIdx="0" presStyleCnt="3">
        <dgm:presLayoutVars>
          <dgm:chMax val="0"/>
          <dgm:bulletEnabled val="1"/>
        </dgm:presLayoutVars>
      </dgm:prSet>
      <dgm:spPr/>
    </dgm:pt>
    <dgm:pt modelId="{87716870-CD0C-4198-BD1D-7CD269165F04}" type="pres">
      <dgm:prSet presAssocID="{5539FC8F-DFE0-4D8B-8DCE-B70D145F3471}" presName="negativeSpace" presStyleCnt="0"/>
      <dgm:spPr/>
    </dgm:pt>
    <dgm:pt modelId="{1D91B189-5B5B-41B5-A07E-B0D200B3BEED}" type="pres">
      <dgm:prSet presAssocID="{5539FC8F-DFE0-4D8B-8DCE-B70D145F3471}" presName="childText" presStyleLbl="conFgAcc1" presStyleIdx="0" presStyleCnt="3">
        <dgm:presLayoutVars>
          <dgm:bulletEnabled val="1"/>
        </dgm:presLayoutVars>
      </dgm:prSet>
      <dgm:spPr/>
    </dgm:pt>
    <dgm:pt modelId="{C6DA5D6A-626C-4649-AC28-99FB0CA9A8FA}" type="pres">
      <dgm:prSet presAssocID="{D460AA35-951D-4A9C-B0AD-80C403DAF908}" presName="spaceBetweenRectangles" presStyleCnt="0"/>
      <dgm:spPr/>
    </dgm:pt>
    <dgm:pt modelId="{5F120C19-A80B-474F-A8D3-486226EE83BB}" type="pres">
      <dgm:prSet presAssocID="{5EB76C81-6B7E-446A-95CD-8A9AA14FDE7C}" presName="parentLin" presStyleCnt="0"/>
      <dgm:spPr/>
    </dgm:pt>
    <dgm:pt modelId="{3B414DA9-F847-4080-A1F2-6629E3C676F8}" type="pres">
      <dgm:prSet presAssocID="{5EB76C81-6B7E-446A-95CD-8A9AA14FDE7C}" presName="parentLeftMargin" presStyleLbl="node1" presStyleIdx="0" presStyleCnt="3"/>
      <dgm:spPr/>
    </dgm:pt>
    <dgm:pt modelId="{3417EDE7-6034-448E-83A0-5AD81126E03D}" type="pres">
      <dgm:prSet presAssocID="{5EB76C81-6B7E-446A-95CD-8A9AA14FDE7C}" presName="parentText" presStyleLbl="node1" presStyleIdx="1" presStyleCnt="3">
        <dgm:presLayoutVars>
          <dgm:chMax val="0"/>
          <dgm:bulletEnabled val="1"/>
        </dgm:presLayoutVars>
      </dgm:prSet>
      <dgm:spPr/>
    </dgm:pt>
    <dgm:pt modelId="{A0C06E80-5973-42F5-8DF2-7781771BDDEE}" type="pres">
      <dgm:prSet presAssocID="{5EB76C81-6B7E-446A-95CD-8A9AA14FDE7C}" presName="negativeSpace" presStyleCnt="0"/>
      <dgm:spPr/>
    </dgm:pt>
    <dgm:pt modelId="{09F477E2-CFD4-4CC2-A0F8-378BB439EB6B}" type="pres">
      <dgm:prSet presAssocID="{5EB76C81-6B7E-446A-95CD-8A9AA14FDE7C}" presName="childText" presStyleLbl="conFgAcc1" presStyleIdx="1" presStyleCnt="3">
        <dgm:presLayoutVars>
          <dgm:bulletEnabled val="1"/>
        </dgm:presLayoutVars>
      </dgm:prSet>
      <dgm:spPr/>
    </dgm:pt>
    <dgm:pt modelId="{B782F5D7-EEFA-4AE5-B658-4A904BB05F1B}" type="pres">
      <dgm:prSet presAssocID="{B2E915A0-7D2D-4AF6-BB33-1CA9EE580933}" presName="spaceBetweenRectangles" presStyleCnt="0"/>
      <dgm:spPr/>
    </dgm:pt>
    <dgm:pt modelId="{87720992-F22D-4999-9611-1F2A0C262DA3}" type="pres">
      <dgm:prSet presAssocID="{950B8F5E-4508-4095-ADA1-7DCD95BE2963}" presName="parentLin" presStyleCnt="0"/>
      <dgm:spPr/>
    </dgm:pt>
    <dgm:pt modelId="{AEFFF2C1-BCCE-4567-B397-D096B33C0987}" type="pres">
      <dgm:prSet presAssocID="{950B8F5E-4508-4095-ADA1-7DCD95BE2963}" presName="parentLeftMargin" presStyleLbl="node1" presStyleIdx="1" presStyleCnt="3"/>
      <dgm:spPr/>
    </dgm:pt>
    <dgm:pt modelId="{F8ED67F2-5875-4D0D-95A5-26BF6EA551C4}" type="pres">
      <dgm:prSet presAssocID="{950B8F5E-4508-4095-ADA1-7DCD95BE2963}" presName="parentText" presStyleLbl="node1" presStyleIdx="2" presStyleCnt="3">
        <dgm:presLayoutVars>
          <dgm:chMax val="0"/>
          <dgm:bulletEnabled val="1"/>
        </dgm:presLayoutVars>
      </dgm:prSet>
      <dgm:spPr/>
    </dgm:pt>
    <dgm:pt modelId="{1412A669-CAD6-4362-B089-C2837EE07B93}" type="pres">
      <dgm:prSet presAssocID="{950B8F5E-4508-4095-ADA1-7DCD95BE2963}" presName="negativeSpace" presStyleCnt="0"/>
      <dgm:spPr/>
    </dgm:pt>
    <dgm:pt modelId="{7B5CAA65-F2F8-44D7-89A3-CC9652DE91C4}" type="pres">
      <dgm:prSet presAssocID="{950B8F5E-4508-4095-ADA1-7DCD95BE2963}" presName="childText" presStyleLbl="conFgAcc1" presStyleIdx="2" presStyleCnt="3">
        <dgm:presLayoutVars>
          <dgm:bulletEnabled val="1"/>
        </dgm:presLayoutVars>
      </dgm:prSet>
      <dgm:spPr/>
    </dgm:pt>
  </dgm:ptLst>
  <dgm:cxnLst>
    <dgm:cxn modelId="{83437009-7C58-4D4F-BE8B-9DC41115DE5A}" type="presOf" srcId="{5EB76C81-6B7E-446A-95CD-8A9AA14FDE7C}" destId="{3417EDE7-6034-448E-83A0-5AD81126E03D}" srcOrd="1" destOrd="0" presId="urn:microsoft.com/office/officeart/2005/8/layout/list1"/>
    <dgm:cxn modelId="{2531B92A-8506-403D-85E1-3C19BE5459FF}" srcId="{7D823287-F17C-4506-9AFD-031E8F402C1B}" destId="{950B8F5E-4508-4095-ADA1-7DCD95BE2963}" srcOrd="2" destOrd="0" parTransId="{33C7A0AE-37CF-4D00-9095-0F7FB2E496EE}" sibTransId="{26CFA4A8-9780-461B-8DCA-135A51FAC9D1}"/>
    <dgm:cxn modelId="{4D716F33-4C9D-4AA5-9740-59F6927A0CC1}" type="presOf" srcId="{950B8F5E-4508-4095-ADA1-7DCD95BE2963}" destId="{AEFFF2C1-BCCE-4567-B397-D096B33C0987}" srcOrd="0" destOrd="0" presId="urn:microsoft.com/office/officeart/2005/8/layout/list1"/>
    <dgm:cxn modelId="{7597F137-86C2-42E0-B4E3-641F5B570020}" type="presOf" srcId="{950B8F5E-4508-4095-ADA1-7DCD95BE2963}" destId="{F8ED67F2-5875-4D0D-95A5-26BF6EA551C4}" srcOrd="1" destOrd="0" presId="urn:microsoft.com/office/officeart/2005/8/layout/list1"/>
    <dgm:cxn modelId="{A9232B88-0A38-40D4-A848-EDADD839B36E}" type="presOf" srcId="{5EB76C81-6B7E-446A-95CD-8A9AA14FDE7C}" destId="{3B414DA9-F847-4080-A1F2-6629E3C676F8}" srcOrd="0" destOrd="0" presId="urn:microsoft.com/office/officeart/2005/8/layout/list1"/>
    <dgm:cxn modelId="{7F3C7589-56B9-4009-94C3-A2AC622BA650}" type="presOf" srcId="{7D823287-F17C-4506-9AFD-031E8F402C1B}" destId="{6E968168-3BF8-4AF7-BAAB-5293D19B8D8E}" srcOrd="0" destOrd="0" presId="urn:microsoft.com/office/officeart/2005/8/layout/list1"/>
    <dgm:cxn modelId="{12830DA6-80CF-4D77-ADAE-2024D28A21CF}" type="presOf" srcId="{5539FC8F-DFE0-4D8B-8DCE-B70D145F3471}" destId="{F730A24F-C619-4299-9CD1-66E5B106BC15}" srcOrd="1" destOrd="0" presId="urn:microsoft.com/office/officeart/2005/8/layout/list1"/>
    <dgm:cxn modelId="{F064ACAC-0690-4348-AEFC-268192D204E5}" type="presOf" srcId="{5539FC8F-DFE0-4D8B-8DCE-B70D145F3471}" destId="{DBB1B158-DF47-4505-A948-E336D602C14D}" srcOrd="0" destOrd="0" presId="urn:microsoft.com/office/officeart/2005/8/layout/list1"/>
    <dgm:cxn modelId="{F17787B4-F3D2-4B73-B979-2638D460639D}" srcId="{7D823287-F17C-4506-9AFD-031E8F402C1B}" destId="{5EB76C81-6B7E-446A-95CD-8A9AA14FDE7C}" srcOrd="1" destOrd="0" parTransId="{7BA480F7-C675-487F-9FAB-0E381989E487}" sibTransId="{B2E915A0-7D2D-4AF6-BB33-1CA9EE580933}"/>
    <dgm:cxn modelId="{25D354CD-87DB-400E-9A61-351E2414650D}" srcId="{7D823287-F17C-4506-9AFD-031E8F402C1B}" destId="{5539FC8F-DFE0-4D8B-8DCE-B70D145F3471}" srcOrd="0" destOrd="0" parTransId="{A04D4444-3B00-4064-B5D5-D6F8CE1FF66D}" sibTransId="{D460AA35-951D-4A9C-B0AD-80C403DAF908}"/>
    <dgm:cxn modelId="{F569DBA9-6C24-4738-BD63-A28D3BE37350}" type="presParOf" srcId="{6E968168-3BF8-4AF7-BAAB-5293D19B8D8E}" destId="{4B087D30-DA8B-4D19-8C02-A5E5B8E77561}" srcOrd="0" destOrd="0" presId="urn:microsoft.com/office/officeart/2005/8/layout/list1"/>
    <dgm:cxn modelId="{3A409515-4B6E-4EE0-B083-B24D490043A4}" type="presParOf" srcId="{4B087D30-DA8B-4D19-8C02-A5E5B8E77561}" destId="{DBB1B158-DF47-4505-A948-E336D602C14D}" srcOrd="0" destOrd="0" presId="urn:microsoft.com/office/officeart/2005/8/layout/list1"/>
    <dgm:cxn modelId="{C2092342-CA15-4D4E-AFCE-86FB8394D608}" type="presParOf" srcId="{4B087D30-DA8B-4D19-8C02-A5E5B8E77561}" destId="{F730A24F-C619-4299-9CD1-66E5B106BC15}" srcOrd="1" destOrd="0" presId="urn:microsoft.com/office/officeart/2005/8/layout/list1"/>
    <dgm:cxn modelId="{0E4F71B6-2573-4A73-8AFE-99174CA81F2B}" type="presParOf" srcId="{6E968168-3BF8-4AF7-BAAB-5293D19B8D8E}" destId="{87716870-CD0C-4198-BD1D-7CD269165F04}" srcOrd="1" destOrd="0" presId="urn:microsoft.com/office/officeart/2005/8/layout/list1"/>
    <dgm:cxn modelId="{F466DC15-B2E9-43BC-906E-FDDAEA780F28}" type="presParOf" srcId="{6E968168-3BF8-4AF7-BAAB-5293D19B8D8E}" destId="{1D91B189-5B5B-41B5-A07E-B0D200B3BEED}" srcOrd="2" destOrd="0" presId="urn:microsoft.com/office/officeart/2005/8/layout/list1"/>
    <dgm:cxn modelId="{C3E6CB34-B00D-47E6-9234-1F9D3F36379E}" type="presParOf" srcId="{6E968168-3BF8-4AF7-BAAB-5293D19B8D8E}" destId="{C6DA5D6A-626C-4649-AC28-99FB0CA9A8FA}" srcOrd="3" destOrd="0" presId="urn:microsoft.com/office/officeart/2005/8/layout/list1"/>
    <dgm:cxn modelId="{15A46B18-04EC-43BF-A151-57A83DFA2559}" type="presParOf" srcId="{6E968168-3BF8-4AF7-BAAB-5293D19B8D8E}" destId="{5F120C19-A80B-474F-A8D3-486226EE83BB}" srcOrd="4" destOrd="0" presId="urn:microsoft.com/office/officeart/2005/8/layout/list1"/>
    <dgm:cxn modelId="{572B56BC-DC83-4D3A-9B97-24CFCE7E3ECF}" type="presParOf" srcId="{5F120C19-A80B-474F-A8D3-486226EE83BB}" destId="{3B414DA9-F847-4080-A1F2-6629E3C676F8}" srcOrd="0" destOrd="0" presId="urn:microsoft.com/office/officeart/2005/8/layout/list1"/>
    <dgm:cxn modelId="{8FAB6F21-E121-4F09-B435-EB9CAC995704}" type="presParOf" srcId="{5F120C19-A80B-474F-A8D3-486226EE83BB}" destId="{3417EDE7-6034-448E-83A0-5AD81126E03D}" srcOrd="1" destOrd="0" presId="urn:microsoft.com/office/officeart/2005/8/layout/list1"/>
    <dgm:cxn modelId="{5832A628-0C37-428B-BD90-08212D12B182}" type="presParOf" srcId="{6E968168-3BF8-4AF7-BAAB-5293D19B8D8E}" destId="{A0C06E80-5973-42F5-8DF2-7781771BDDEE}" srcOrd="5" destOrd="0" presId="urn:microsoft.com/office/officeart/2005/8/layout/list1"/>
    <dgm:cxn modelId="{A10D3E76-7B3E-459E-A5B3-38F346629CFB}" type="presParOf" srcId="{6E968168-3BF8-4AF7-BAAB-5293D19B8D8E}" destId="{09F477E2-CFD4-4CC2-A0F8-378BB439EB6B}" srcOrd="6" destOrd="0" presId="urn:microsoft.com/office/officeart/2005/8/layout/list1"/>
    <dgm:cxn modelId="{D6C022AA-E85E-4B98-AE4E-AF5874B4B427}" type="presParOf" srcId="{6E968168-3BF8-4AF7-BAAB-5293D19B8D8E}" destId="{B782F5D7-EEFA-4AE5-B658-4A904BB05F1B}" srcOrd="7" destOrd="0" presId="urn:microsoft.com/office/officeart/2005/8/layout/list1"/>
    <dgm:cxn modelId="{C7311A11-FF4F-400C-AD45-0B97B8E42BB3}" type="presParOf" srcId="{6E968168-3BF8-4AF7-BAAB-5293D19B8D8E}" destId="{87720992-F22D-4999-9611-1F2A0C262DA3}" srcOrd="8" destOrd="0" presId="urn:microsoft.com/office/officeart/2005/8/layout/list1"/>
    <dgm:cxn modelId="{D22102A5-EB3A-40B7-A7BA-BB9473BAA65D}" type="presParOf" srcId="{87720992-F22D-4999-9611-1F2A0C262DA3}" destId="{AEFFF2C1-BCCE-4567-B397-D096B33C0987}" srcOrd="0" destOrd="0" presId="urn:microsoft.com/office/officeart/2005/8/layout/list1"/>
    <dgm:cxn modelId="{0E14A72F-4356-4CD5-A56F-C673B554016A}" type="presParOf" srcId="{87720992-F22D-4999-9611-1F2A0C262DA3}" destId="{F8ED67F2-5875-4D0D-95A5-26BF6EA551C4}" srcOrd="1" destOrd="0" presId="urn:microsoft.com/office/officeart/2005/8/layout/list1"/>
    <dgm:cxn modelId="{E895814C-7F02-4155-8AEB-6B4195DC37A1}" type="presParOf" srcId="{6E968168-3BF8-4AF7-BAAB-5293D19B8D8E}" destId="{1412A669-CAD6-4362-B089-C2837EE07B93}" srcOrd="9" destOrd="0" presId="urn:microsoft.com/office/officeart/2005/8/layout/list1"/>
    <dgm:cxn modelId="{4ADCCFE5-0FE6-47AD-A3E2-A9FEF741F832}" type="presParOf" srcId="{6E968168-3BF8-4AF7-BAAB-5293D19B8D8E}" destId="{7B5CAA65-F2F8-44D7-89A3-CC9652DE91C4}" srcOrd="10" destOrd="0" presId="urn:microsoft.com/office/officeart/2005/8/layout/list1"/>
  </dgm:cxnLst>
  <dgm:bg/>
  <dgm:whole>
    <a:ln>
      <a:solidFill>
        <a:schemeClr val="tx1"/>
      </a:solidFill>
    </a:ln>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A9D11BE-6B8A-4298-9CC8-992EE2306E91}">
      <dsp:nvSpPr>
        <dsp:cNvPr id="0" name=""/>
        <dsp:cNvSpPr/>
      </dsp:nvSpPr>
      <dsp:spPr>
        <a:xfrm>
          <a:off x="797164" y="0"/>
          <a:ext cx="5385756" cy="4313816"/>
        </a:xfrm>
        <a:prstGeom prst="triangle">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sp>
    <dsp:sp modelId="{73E15B10-5C5C-4C2D-BEF1-7D2D3BDFA5AE}">
      <dsp:nvSpPr>
        <dsp:cNvPr id="0" name=""/>
        <dsp:cNvSpPr/>
      </dsp:nvSpPr>
      <dsp:spPr>
        <a:xfrm>
          <a:off x="474701" y="431844"/>
          <a:ext cx="8207951" cy="3058345"/>
        </a:xfrm>
        <a:prstGeom prst="round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chilly" dir="t"/>
        </a:scene3d>
        <a:sp3d z="12700" extrusionH="1700" prstMaterial="dkEdge">
          <a:bevelT w="25400" h="6350" prst="softRound"/>
          <a:bevelB w="0" h="0" prst="convex"/>
        </a:sp3d>
      </dsp:spPr>
      <dsp:style>
        <a:lnRef idx="1">
          <a:scrgbClr r="0" g="0" b="0"/>
        </a:lnRef>
        <a:fillRef idx="1">
          <a:scrgbClr r="0" g="0" b="0"/>
        </a:fillRef>
        <a:effectRef idx="0">
          <a:scrgbClr r="0" g="0" b="0"/>
        </a:effectRef>
        <a:fontRef idx="minor"/>
      </dsp:style>
      <dsp:txBody>
        <a:bodyPr spcFirstLastPara="0" vert="horz" wrap="square" lIns="133350" tIns="133350" rIns="133350" bIns="133350" numCol="1" spcCol="1270" anchor="ctr" anchorCtr="0">
          <a:noAutofit/>
        </a:bodyPr>
        <a:lstStyle/>
        <a:p>
          <a:pPr marL="0" lvl="0" indent="0" algn="l" defTabSz="1555750" rtl="1">
            <a:lnSpc>
              <a:spcPct val="90000"/>
            </a:lnSpc>
            <a:spcBef>
              <a:spcPct val="0"/>
            </a:spcBef>
            <a:spcAft>
              <a:spcPct val="35000"/>
            </a:spcAft>
            <a:buNone/>
          </a:pPr>
          <a:r>
            <a:rPr lang="en-US" sz="3500" b="1" kern="1200" dirty="0">
              <a:solidFill>
                <a:schemeClr val="tx1"/>
              </a:solidFill>
            </a:rPr>
            <a:t>A marketing channel system is the particular set of interdependent organizations involved in the process of making a product or service available for use or consumption.</a:t>
          </a:r>
          <a:endParaRPr lang="ar-SA" sz="3500" b="1" kern="1200" dirty="0">
            <a:solidFill>
              <a:schemeClr val="tx1"/>
            </a:solidFill>
          </a:endParaRPr>
        </a:p>
      </dsp:txBody>
      <dsp:txXfrm>
        <a:off x="623997" y="581140"/>
        <a:ext cx="7909359" cy="275975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CFD4C70-60B0-4B82-8969-8FCB8BC87143}">
      <dsp:nvSpPr>
        <dsp:cNvPr id="0" name=""/>
        <dsp:cNvSpPr/>
      </dsp:nvSpPr>
      <dsp:spPr>
        <a:xfrm>
          <a:off x="0" y="56038"/>
          <a:ext cx="7315200" cy="791505"/>
        </a:xfrm>
        <a:prstGeom prst="roundRect">
          <a:avLst/>
        </a:prstGeom>
        <a:solidFill>
          <a:schemeClr val="accent2">
            <a:hueOff val="0"/>
            <a:satOff val="0"/>
            <a:lumOff val="0"/>
            <a:alphaOff val="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l" defTabSz="1466850" rtl="0">
            <a:lnSpc>
              <a:spcPct val="90000"/>
            </a:lnSpc>
            <a:spcBef>
              <a:spcPct val="0"/>
            </a:spcBef>
            <a:spcAft>
              <a:spcPct val="35000"/>
            </a:spcAft>
            <a:buNone/>
          </a:pPr>
          <a:r>
            <a:rPr lang="en-US" sz="3300" b="1" kern="1200" dirty="0">
              <a:solidFill>
                <a:schemeClr val="tx1"/>
              </a:solidFill>
            </a:rPr>
            <a:t>1- Direct Channels</a:t>
          </a:r>
          <a:endParaRPr lang="ar-SA" sz="3300" b="1" kern="1200" dirty="0">
            <a:solidFill>
              <a:schemeClr val="tx1"/>
            </a:solidFill>
          </a:endParaRPr>
        </a:p>
      </dsp:txBody>
      <dsp:txXfrm>
        <a:off x="38638" y="94676"/>
        <a:ext cx="7237924" cy="714229"/>
      </dsp:txXfrm>
    </dsp:sp>
    <dsp:sp modelId="{2BE8A011-6B35-4DB1-BD2E-0C6CFA140070}">
      <dsp:nvSpPr>
        <dsp:cNvPr id="0" name=""/>
        <dsp:cNvSpPr/>
      </dsp:nvSpPr>
      <dsp:spPr>
        <a:xfrm>
          <a:off x="0" y="942583"/>
          <a:ext cx="7315200" cy="791505"/>
        </a:xfrm>
        <a:prstGeom prst="roundRect">
          <a:avLst/>
        </a:prstGeom>
        <a:solidFill>
          <a:schemeClr val="accent3">
            <a:hueOff val="0"/>
            <a:satOff val="0"/>
            <a:lumOff val="0"/>
            <a:alphaOff val="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l" defTabSz="1466850" rtl="0">
            <a:lnSpc>
              <a:spcPct val="90000"/>
            </a:lnSpc>
            <a:spcBef>
              <a:spcPct val="0"/>
            </a:spcBef>
            <a:spcAft>
              <a:spcPct val="35000"/>
            </a:spcAft>
            <a:buNone/>
          </a:pPr>
          <a:r>
            <a:rPr lang="en-US" sz="3300" b="1" kern="1200" dirty="0">
              <a:solidFill>
                <a:schemeClr val="tx1"/>
              </a:solidFill>
            </a:rPr>
            <a:t>2- Indirect Channels</a:t>
          </a:r>
          <a:endParaRPr lang="ar-SA" sz="3300" b="1" kern="1200" dirty="0">
            <a:solidFill>
              <a:schemeClr val="tx1"/>
            </a:solidFill>
          </a:endParaRPr>
        </a:p>
      </dsp:txBody>
      <dsp:txXfrm>
        <a:off x="38638" y="981221"/>
        <a:ext cx="7237924" cy="714229"/>
      </dsp:txXfrm>
    </dsp:sp>
    <dsp:sp modelId="{A0FCB7C4-A245-4380-93D2-BD0A2DBAD703}">
      <dsp:nvSpPr>
        <dsp:cNvPr id="0" name=""/>
        <dsp:cNvSpPr/>
      </dsp:nvSpPr>
      <dsp:spPr>
        <a:xfrm>
          <a:off x="0" y="1829129"/>
          <a:ext cx="7315200" cy="791505"/>
        </a:xfrm>
        <a:prstGeom prst="roundRect">
          <a:avLst/>
        </a:prstGeom>
        <a:solidFill>
          <a:schemeClr val="accent4">
            <a:hueOff val="0"/>
            <a:satOff val="0"/>
            <a:lumOff val="0"/>
            <a:alphaOff val="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l" defTabSz="1466850" rtl="0">
            <a:lnSpc>
              <a:spcPct val="90000"/>
            </a:lnSpc>
            <a:spcBef>
              <a:spcPct val="0"/>
            </a:spcBef>
            <a:spcAft>
              <a:spcPct val="35000"/>
            </a:spcAft>
            <a:buNone/>
          </a:pPr>
          <a:r>
            <a:rPr lang="en-US" sz="3300" b="1" kern="1200" dirty="0">
              <a:solidFill>
                <a:schemeClr val="tx1"/>
              </a:solidFill>
            </a:rPr>
            <a:t>3- Single Marketing Channels</a:t>
          </a:r>
          <a:endParaRPr lang="ar-SA" sz="3300" b="1" kern="1200" dirty="0">
            <a:solidFill>
              <a:schemeClr val="tx1"/>
            </a:solidFill>
          </a:endParaRPr>
        </a:p>
      </dsp:txBody>
      <dsp:txXfrm>
        <a:off x="38638" y="1867767"/>
        <a:ext cx="7237924" cy="714229"/>
      </dsp:txXfrm>
    </dsp:sp>
    <dsp:sp modelId="{63C86403-8581-4662-BE3E-C61D9A9048C1}">
      <dsp:nvSpPr>
        <dsp:cNvPr id="0" name=""/>
        <dsp:cNvSpPr/>
      </dsp:nvSpPr>
      <dsp:spPr>
        <a:xfrm>
          <a:off x="0" y="2715674"/>
          <a:ext cx="7315200" cy="791505"/>
        </a:xfrm>
        <a:prstGeom prst="roundRect">
          <a:avLst/>
        </a:prstGeom>
        <a:solidFill>
          <a:schemeClr val="accent5">
            <a:hueOff val="0"/>
            <a:satOff val="0"/>
            <a:lumOff val="0"/>
            <a:alphaOff val="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l" defTabSz="1466850" rtl="0">
            <a:lnSpc>
              <a:spcPct val="90000"/>
            </a:lnSpc>
            <a:spcBef>
              <a:spcPct val="0"/>
            </a:spcBef>
            <a:spcAft>
              <a:spcPct val="35000"/>
            </a:spcAft>
            <a:buNone/>
          </a:pPr>
          <a:r>
            <a:rPr lang="en-US" sz="3300" b="1" kern="1200" dirty="0">
              <a:solidFill>
                <a:schemeClr val="tx1"/>
              </a:solidFill>
            </a:rPr>
            <a:t>4- Multiple Marketing Channels</a:t>
          </a:r>
          <a:endParaRPr lang="ar-SA" sz="3300" b="1" kern="1200" dirty="0">
            <a:solidFill>
              <a:schemeClr val="tx1"/>
            </a:solidFill>
          </a:endParaRPr>
        </a:p>
      </dsp:txBody>
      <dsp:txXfrm>
        <a:off x="38638" y="2754312"/>
        <a:ext cx="7237924" cy="714229"/>
      </dsp:txXfrm>
    </dsp:sp>
    <dsp:sp modelId="{43427066-2F11-40D1-AF3A-45C8A9478968}">
      <dsp:nvSpPr>
        <dsp:cNvPr id="0" name=""/>
        <dsp:cNvSpPr/>
      </dsp:nvSpPr>
      <dsp:spPr>
        <a:xfrm>
          <a:off x="0" y="3602219"/>
          <a:ext cx="7315200" cy="791505"/>
        </a:xfrm>
        <a:prstGeom prst="roundRect">
          <a:avLst/>
        </a:prstGeom>
        <a:solidFill>
          <a:schemeClr val="accent6">
            <a:hueOff val="0"/>
            <a:satOff val="0"/>
            <a:lumOff val="0"/>
            <a:alphaOff val="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l" defTabSz="1466850" rtl="0">
            <a:lnSpc>
              <a:spcPct val="90000"/>
            </a:lnSpc>
            <a:spcBef>
              <a:spcPct val="0"/>
            </a:spcBef>
            <a:spcAft>
              <a:spcPct val="35000"/>
            </a:spcAft>
            <a:buNone/>
          </a:pPr>
          <a:r>
            <a:rPr lang="en-US" sz="3300" b="1" kern="1200" dirty="0">
              <a:solidFill>
                <a:schemeClr val="tx1"/>
              </a:solidFill>
            </a:rPr>
            <a:t>5- Vertical Marketing Systems</a:t>
          </a:r>
          <a:endParaRPr lang="ar-SA" sz="3300" b="1" kern="1200" dirty="0">
            <a:solidFill>
              <a:schemeClr val="tx1"/>
            </a:solidFill>
          </a:endParaRPr>
        </a:p>
      </dsp:txBody>
      <dsp:txXfrm>
        <a:off x="38638" y="3640857"/>
        <a:ext cx="7237924" cy="71422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D91B189-5B5B-41B5-A07E-B0D200B3BEED}">
      <dsp:nvSpPr>
        <dsp:cNvPr id="0" name=""/>
        <dsp:cNvSpPr/>
      </dsp:nvSpPr>
      <dsp:spPr>
        <a:xfrm>
          <a:off x="0" y="945300"/>
          <a:ext cx="7467600" cy="630000"/>
        </a:xfrm>
        <a:prstGeom prst="rect">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730A24F-C619-4299-9CD1-66E5B106BC15}">
      <dsp:nvSpPr>
        <dsp:cNvPr id="0" name=""/>
        <dsp:cNvSpPr/>
      </dsp:nvSpPr>
      <dsp:spPr>
        <a:xfrm>
          <a:off x="373380" y="576300"/>
          <a:ext cx="5227320" cy="738000"/>
        </a:xfrm>
        <a:prstGeom prst="roundRect">
          <a:avLst/>
        </a:prstGeom>
        <a:solidFill>
          <a:schemeClr val="accent2">
            <a:hueOff val="0"/>
            <a:satOff val="0"/>
            <a:lumOff val="0"/>
            <a:alphaOff val="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7580" tIns="0" rIns="197580" bIns="0" numCol="1" spcCol="1270" anchor="ctr" anchorCtr="0">
          <a:noAutofit/>
        </a:bodyPr>
        <a:lstStyle/>
        <a:p>
          <a:pPr marL="0" lvl="0" indent="0" algn="l" defTabSz="1111250" rtl="0">
            <a:lnSpc>
              <a:spcPct val="90000"/>
            </a:lnSpc>
            <a:spcBef>
              <a:spcPct val="0"/>
            </a:spcBef>
            <a:spcAft>
              <a:spcPct val="35000"/>
            </a:spcAft>
            <a:buNone/>
          </a:pPr>
          <a:r>
            <a:rPr lang="en-US" sz="2500" b="1" kern="1200" dirty="0">
              <a:solidFill>
                <a:schemeClr val="tx1"/>
              </a:solidFill>
            </a:rPr>
            <a:t>1- Financial Evaluation</a:t>
          </a:r>
          <a:endParaRPr lang="ar-SA" sz="2500" b="1" kern="1200" dirty="0">
            <a:solidFill>
              <a:schemeClr val="tx1"/>
            </a:solidFill>
          </a:endParaRPr>
        </a:p>
      </dsp:txBody>
      <dsp:txXfrm>
        <a:off x="409406" y="612326"/>
        <a:ext cx="5155268" cy="665948"/>
      </dsp:txXfrm>
    </dsp:sp>
    <dsp:sp modelId="{09F477E2-CFD4-4CC2-A0F8-378BB439EB6B}">
      <dsp:nvSpPr>
        <dsp:cNvPr id="0" name=""/>
        <dsp:cNvSpPr/>
      </dsp:nvSpPr>
      <dsp:spPr>
        <a:xfrm>
          <a:off x="0" y="2079300"/>
          <a:ext cx="7467600" cy="630000"/>
        </a:xfrm>
        <a:prstGeom prst="rect">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417EDE7-6034-448E-83A0-5AD81126E03D}">
      <dsp:nvSpPr>
        <dsp:cNvPr id="0" name=""/>
        <dsp:cNvSpPr/>
      </dsp:nvSpPr>
      <dsp:spPr>
        <a:xfrm>
          <a:off x="373380" y="1710300"/>
          <a:ext cx="5227320" cy="738000"/>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7580" tIns="0" rIns="197580" bIns="0" numCol="1" spcCol="1270" anchor="ctr" anchorCtr="0">
          <a:noAutofit/>
        </a:bodyPr>
        <a:lstStyle/>
        <a:p>
          <a:pPr marL="0" lvl="0" indent="0" algn="l" defTabSz="1111250" rtl="0">
            <a:lnSpc>
              <a:spcPct val="90000"/>
            </a:lnSpc>
            <a:spcBef>
              <a:spcPct val="0"/>
            </a:spcBef>
            <a:spcAft>
              <a:spcPct val="35000"/>
            </a:spcAft>
            <a:buNone/>
          </a:pPr>
          <a:r>
            <a:rPr lang="en-US" sz="2500" b="1" kern="1200" dirty="0">
              <a:solidFill>
                <a:schemeClr val="tx1"/>
              </a:solidFill>
            </a:rPr>
            <a:t>2- Evaluate Working Relationships</a:t>
          </a:r>
          <a:endParaRPr lang="ar-SA" sz="2500" b="1" kern="1200" dirty="0">
            <a:solidFill>
              <a:schemeClr val="tx1"/>
            </a:solidFill>
          </a:endParaRPr>
        </a:p>
      </dsp:txBody>
      <dsp:txXfrm>
        <a:off x="409406" y="1746326"/>
        <a:ext cx="5155268" cy="665948"/>
      </dsp:txXfrm>
    </dsp:sp>
    <dsp:sp modelId="{7B5CAA65-F2F8-44D7-89A3-CC9652DE91C4}">
      <dsp:nvSpPr>
        <dsp:cNvPr id="0" name=""/>
        <dsp:cNvSpPr/>
      </dsp:nvSpPr>
      <dsp:spPr>
        <a:xfrm>
          <a:off x="0" y="3213299"/>
          <a:ext cx="7467600" cy="630000"/>
        </a:xfrm>
        <a:prstGeom prst="rect">
          <a:avLst/>
        </a:prstGeom>
        <a:solidFill>
          <a:schemeClr val="lt1">
            <a:alpha val="90000"/>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8ED67F2-5875-4D0D-95A5-26BF6EA551C4}">
      <dsp:nvSpPr>
        <dsp:cNvPr id="0" name=""/>
        <dsp:cNvSpPr/>
      </dsp:nvSpPr>
      <dsp:spPr>
        <a:xfrm>
          <a:off x="373380" y="2844299"/>
          <a:ext cx="5227320" cy="738000"/>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7580" tIns="0" rIns="197580" bIns="0" numCol="1" spcCol="1270" anchor="ctr" anchorCtr="0">
          <a:noAutofit/>
        </a:bodyPr>
        <a:lstStyle/>
        <a:p>
          <a:pPr marL="0" lvl="0" indent="0" algn="l" defTabSz="1111250" rtl="0">
            <a:lnSpc>
              <a:spcPct val="90000"/>
            </a:lnSpc>
            <a:spcBef>
              <a:spcPct val="0"/>
            </a:spcBef>
            <a:spcAft>
              <a:spcPct val="35000"/>
            </a:spcAft>
            <a:buNone/>
          </a:pPr>
          <a:r>
            <a:rPr lang="en-US" sz="2500" b="1" kern="1200" dirty="0">
              <a:solidFill>
                <a:schemeClr val="tx1"/>
              </a:solidFill>
            </a:rPr>
            <a:t>3- Evaluate Legal and Ethical Issues</a:t>
          </a:r>
          <a:endParaRPr lang="ar-SA" sz="2500" b="1" kern="1200" dirty="0">
            <a:solidFill>
              <a:schemeClr val="tx1"/>
            </a:solidFill>
          </a:endParaRPr>
        </a:p>
      </dsp:txBody>
      <dsp:txXfrm>
        <a:off x="409406" y="2880325"/>
        <a:ext cx="5155268" cy="665948"/>
      </dsp:txXfrm>
    </dsp:sp>
  </dsp:spTree>
</dsp:drawing>
</file>

<file path=ppt/diagrams/layout1.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10.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1.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11/28/2023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11/28/2023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11/28/2023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11/28/2023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11/28/2023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11/28/2023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11/28/2023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11/28/2023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11/28/2023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11/28/2023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11/28/2023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11/28/2023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11/28/2023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8" Type="http://schemas.openxmlformats.org/officeDocument/2006/relationships/image" Target="../media/image9.jp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3.png"/><Relationship Id="rId1" Type="http://schemas.openxmlformats.org/officeDocument/2006/relationships/slideLayout" Target="../slideLayouts/slideLayout15.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5.xml"/><Relationship Id="rId1" Type="http://schemas.openxmlformats.org/officeDocument/2006/relationships/vmlDrawing" Target="../drawings/vmlDrawing1.vml"/><Relationship Id="rId5" Type="http://schemas.openxmlformats.org/officeDocument/2006/relationships/image" Target="../media/image10.wmf"/><Relationship Id="rId4" Type="http://schemas.openxmlformats.org/officeDocument/2006/relationships/oleObject" Target="../embeddings/oleObject1.bin"/></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5.xml"/><Relationship Id="rId1" Type="http://schemas.openxmlformats.org/officeDocument/2006/relationships/vmlDrawing" Target="../drawings/vmlDrawing2.vml"/><Relationship Id="rId5" Type="http://schemas.openxmlformats.org/officeDocument/2006/relationships/image" Target="../media/image11.wmf"/><Relationship Id="rId4" Type="http://schemas.openxmlformats.org/officeDocument/2006/relationships/oleObject" Target="../embeddings/oleObject2.bin"/></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3.png"/><Relationship Id="rId1" Type="http://schemas.openxmlformats.org/officeDocument/2006/relationships/slideLayout" Target="../slideLayouts/slideLayout15.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3.png"/><Relationship Id="rId1" Type="http://schemas.openxmlformats.org/officeDocument/2006/relationships/slideLayout" Target="../slideLayouts/slideLayout15.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7.svg"/><Relationship Id="rId2" Type="http://schemas.openxmlformats.org/officeDocument/2006/relationships/image" Target="../media/image13.jpeg"/><Relationship Id="rId1" Type="http://schemas.openxmlformats.org/officeDocument/2006/relationships/slideLayout" Target="../slideLayouts/slideLayout16.xml"/><Relationship Id="rId6" Type="http://schemas.openxmlformats.org/officeDocument/2006/relationships/image" Target="../media/image6.png"/><Relationship Id="rId5" Type="http://schemas.openxmlformats.org/officeDocument/2006/relationships/image" Target="../media/image3.png"/><Relationship Id="rId4" Type="http://schemas.openxmlformats.org/officeDocument/2006/relationships/image" Target="../media/image1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4409643" y="0"/>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329269" y="4080462"/>
            <a:ext cx="4886463" cy="461665"/>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Prepared by Dr. Magdy Alhaj</a:t>
            </a:r>
          </a:p>
        </p:txBody>
      </p:sp>
      <p:sp>
        <p:nvSpPr>
          <p:cNvPr id="31" name="TextBox 30">
            <a:extLst>
              <a:ext uri="{FF2B5EF4-FFF2-40B4-BE49-F238E27FC236}">
                <a16:creationId xmlns:a16="http://schemas.microsoft.com/office/drawing/2014/main" id="{16E4CC76-2D0D-6204-3FBC-B0856D8E8836}"/>
              </a:ext>
            </a:extLst>
          </p:cNvPr>
          <p:cNvSpPr txBox="1"/>
          <p:nvPr/>
        </p:nvSpPr>
        <p:spPr>
          <a:xfrm>
            <a:off x="0" y="1716364"/>
            <a:ext cx="4923692" cy="2123658"/>
          </a:xfrm>
          <a:prstGeom prst="rect">
            <a:avLst/>
          </a:prstGeom>
          <a:noFill/>
        </p:spPr>
        <p:txBody>
          <a:bodyPr wrap="square" rtlCol="0">
            <a:spAutoFit/>
          </a:bodyPr>
          <a:lstStyle/>
          <a:p>
            <a:pPr algn="ctr"/>
            <a:r>
              <a:rPr lang="en-US" sz="4400" dirty="0">
                <a:latin typeface="Aharoni" panose="02010803020104030203" pitchFamily="2" charset="-79"/>
                <a:cs typeface="Aharoni" panose="02010803020104030203" pitchFamily="2" charset="-79"/>
              </a:rPr>
              <a:t>Marketing Channels Management</a:t>
            </a:r>
            <a:endParaRPr lang="en-US" sz="4400" b="1" dirty="0"/>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274468" y="5991011"/>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10</a:t>
            </a: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2766078" cy="1015663"/>
          </a:xfrm>
          <a:prstGeom prst="rect">
            <a:avLst/>
          </a:prstGeom>
          <a:noFill/>
        </p:spPr>
        <p:txBody>
          <a:bodyPr wrap="none" rtlCol="0">
            <a:spAutoFit/>
          </a:bodyPr>
          <a:lstStyle/>
          <a:p>
            <a:r>
              <a:rPr lang="en-US" sz="2000" b="1" dirty="0"/>
              <a:t>MGM612 </a:t>
            </a:r>
          </a:p>
          <a:p>
            <a:r>
              <a:rPr lang="en-US" sz="2000" b="1" dirty="0"/>
              <a:t>Marketing Management</a:t>
            </a:r>
          </a:p>
          <a:p>
            <a:r>
              <a:rPr lang="en-US" sz="2000" b="1" dirty="0"/>
              <a:t> </a:t>
            </a:r>
            <a:endParaRPr lang="en-US" sz="2000" b="1"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4786313" y="0"/>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70224" y="1947454"/>
            <a:ext cx="5416138" cy="2123658"/>
          </a:xfrm>
          <a:prstGeom prst="rect">
            <a:avLst/>
          </a:prstGeom>
          <a:noFill/>
        </p:spPr>
        <p:txBody>
          <a:bodyPr wrap="square" rtlCol="0">
            <a:spAutoFit/>
          </a:bodyPr>
          <a:lstStyle/>
          <a:p>
            <a:pPr algn="ctr"/>
            <a:r>
              <a:rPr lang="en-US" sz="4400" dirty="0">
                <a:solidFill>
                  <a:srgbClr val="00B0F0"/>
                </a:solidFill>
                <a:latin typeface="Aharoni" panose="02010803020104030203" pitchFamily="2" charset="-79"/>
                <a:cs typeface="Aharoni" panose="02010803020104030203" pitchFamily="2" charset="-79"/>
              </a:rPr>
              <a:t>Marketing Channels Management</a:t>
            </a:r>
            <a:endParaRPr lang="en-US" sz="4400" b="1" dirty="0">
              <a:solidFill>
                <a:srgbClr val="00B0F0"/>
              </a:solidFill>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10</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Magdy Alhaj</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B141411C-53BD-4FAA-B1C5-4D32B3A9A001}"/>
              </a:ext>
            </a:extLst>
          </p:cNvPr>
          <p:cNvSpPr txBox="1"/>
          <p:nvPr/>
        </p:nvSpPr>
        <p:spPr>
          <a:xfrm>
            <a:off x="6569185" y="4755156"/>
            <a:ext cx="2766078" cy="1015663"/>
          </a:xfrm>
          <a:prstGeom prst="rect">
            <a:avLst/>
          </a:prstGeom>
          <a:noFill/>
        </p:spPr>
        <p:txBody>
          <a:bodyPr wrap="none" rtlCol="0">
            <a:spAutoFit/>
          </a:bodyPr>
          <a:lstStyle/>
          <a:p>
            <a:r>
              <a:rPr lang="en-US" sz="2000" b="1" dirty="0"/>
              <a:t>MGM612 </a:t>
            </a:r>
          </a:p>
          <a:p>
            <a:r>
              <a:rPr lang="en-US" sz="2000" b="1" dirty="0"/>
              <a:t>Marketing Management</a:t>
            </a:r>
          </a:p>
          <a:p>
            <a:r>
              <a:rPr lang="en-US" sz="2000" b="1" dirty="0"/>
              <a:t> </a:t>
            </a:r>
            <a:endParaRPr lang="en-US" sz="2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5762206" y="1175729"/>
            <a:ext cx="4113898" cy="707886"/>
          </a:xfrm>
          <a:prstGeom prst="rect">
            <a:avLst/>
          </a:prstGeom>
          <a:noFill/>
        </p:spPr>
        <p:txBody>
          <a:bodyPr wrap="square" rtlCol="0">
            <a:spAutoFit/>
          </a:bodyPr>
          <a:lstStyle/>
          <a:p>
            <a:pPr algn="ctr"/>
            <a:r>
              <a:rPr lang="en-US" sz="4000" b="1" dirty="0"/>
              <a:t>Learn outcomes </a:t>
            </a:r>
            <a:endParaRPr lang="en-US" sz="4000" dirty="0">
              <a:latin typeface="Tajawal Medium" panose="00000600000000000000" pitchFamily="2" charset="-78"/>
              <a:cs typeface="Tajawal Medium" panose="00000600000000000000" pitchFamily="2" charset="-78"/>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0" y="6321212"/>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Content Placeholder 2">
            <a:extLst>
              <a:ext uri="{FF2B5EF4-FFF2-40B4-BE49-F238E27FC236}">
                <a16:creationId xmlns:a16="http://schemas.microsoft.com/office/drawing/2014/main" id="{F8085C74-1E5F-4EDD-9FF7-875F1E9D5729}"/>
              </a:ext>
            </a:extLst>
          </p:cNvPr>
          <p:cNvSpPr txBox="1">
            <a:spLocks/>
          </p:cNvSpPr>
          <p:nvPr/>
        </p:nvSpPr>
        <p:spPr>
          <a:xfrm>
            <a:off x="3981837" y="2084163"/>
            <a:ext cx="7765366" cy="3994198"/>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US" sz="2400" dirty="0"/>
          </a:p>
          <a:p>
            <a:pPr>
              <a:buFont typeface="Wingdings" panose="05000000000000000000" pitchFamily="2" charset="2"/>
              <a:buChar char="q"/>
            </a:pPr>
            <a:r>
              <a:rPr lang="en-US" sz="2400" b="1" dirty="0"/>
              <a:t>The Marketing Channel Define and Importance of Marketing Channels</a:t>
            </a:r>
          </a:p>
          <a:p>
            <a:pPr>
              <a:buFont typeface="Wingdings" panose="05000000000000000000" pitchFamily="2" charset="2"/>
              <a:buChar char="q"/>
            </a:pPr>
            <a:r>
              <a:rPr lang="en-US" altLang="ar-SA" sz="2400" b="1" dirty="0"/>
              <a:t>Distribution Channel</a:t>
            </a:r>
          </a:p>
          <a:p>
            <a:pPr>
              <a:buFont typeface="Wingdings" panose="05000000000000000000" pitchFamily="2" charset="2"/>
              <a:buChar char="q"/>
            </a:pPr>
            <a:r>
              <a:rPr lang="en-US" sz="2400" b="1" dirty="0"/>
              <a:t>Types of Marketing Channels</a:t>
            </a:r>
          </a:p>
          <a:p>
            <a:pPr>
              <a:buFont typeface="Wingdings" panose="05000000000000000000" pitchFamily="2" charset="2"/>
              <a:buChar char="q"/>
            </a:pPr>
            <a:r>
              <a:rPr lang="en-US" altLang="ar-SA" sz="2400" b="1" dirty="0"/>
              <a:t>Explain the functions and key activities of marketing channels.</a:t>
            </a:r>
          </a:p>
          <a:p>
            <a:pPr>
              <a:buFont typeface="Wingdings" panose="05000000000000000000" pitchFamily="2" charset="2"/>
              <a:buChar char="q"/>
            </a:pPr>
            <a:r>
              <a:rPr lang="en-US" altLang="ar-SA" sz="2400" b="1" dirty="0"/>
              <a:t>Marketing Channels and Marketing Management Strategy</a:t>
            </a:r>
          </a:p>
          <a:p>
            <a:pPr>
              <a:buFont typeface="Wingdings" panose="05000000000000000000" pitchFamily="2" charset="2"/>
              <a:buChar char="q"/>
            </a:pPr>
            <a:r>
              <a:rPr lang="en-US" sz="2400" b="1" dirty="0"/>
              <a:t>Channel Conflict</a:t>
            </a:r>
          </a:p>
          <a:p>
            <a:pPr>
              <a:buFont typeface="Wingdings" panose="05000000000000000000" pitchFamily="2" charset="2"/>
              <a:buChar char="q"/>
            </a:pPr>
            <a:r>
              <a:rPr lang="en-US" sz="2400" b="1" dirty="0"/>
              <a:t>Physical Distribution Management</a:t>
            </a:r>
            <a:br>
              <a:rPr lang="en-US" sz="2400" b="1" dirty="0">
                <a:latin typeface="Arial Black" panose="020B0A04020102020204" pitchFamily="34" charset="0"/>
              </a:rPr>
            </a:br>
            <a:endParaRPr lang="en-US" sz="2400" b="1" dirty="0"/>
          </a:p>
          <a:p>
            <a:pPr>
              <a:buFont typeface="Wingdings" panose="05000000000000000000" pitchFamily="2" charset="2"/>
              <a:buChar char="q"/>
            </a:pPr>
            <a:endParaRPr lang="th-TH" altLang="ar-SA" sz="2400" b="1" dirty="0"/>
          </a:p>
          <a:p>
            <a:pPr>
              <a:buFont typeface="Wingdings" panose="05000000000000000000" pitchFamily="2" charset="2"/>
              <a:buChar char="q"/>
            </a:pPr>
            <a:endParaRPr lang="ar-SA" sz="2400" dirty="0"/>
          </a:p>
        </p:txBody>
      </p:sp>
    </p:spTree>
    <p:extLst>
      <p:ext uri="{BB962C8B-B14F-4D97-AF65-F5344CB8AC3E}">
        <p14:creationId xmlns:p14="http://schemas.microsoft.com/office/powerpoint/2010/main" val="25694081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
                                            <p:bg/>
                                          </p:spTgt>
                                        </p:tgtEl>
                                        <p:attrNameLst>
                                          <p:attrName>style.visibility</p:attrName>
                                        </p:attrNameLst>
                                      </p:cBhvr>
                                      <p:to>
                                        <p:strVal val="visible"/>
                                      </p:to>
                                    </p:set>
                                    <p:anim calcmode="lin" valueType="num">
                                      <p:cBhvr additive="base">
                                        <p:cTn id="7" dur="500" fill="hold"/>
                                        <p:tgtEl>
                                          <p:spTgt spid="14">
                                            <p:bg/>
                                          </p:spTgt>
                                        </p:tgtEl>
                                        <p:attrNameLst>
                                          <p:attrName>ppt_x</p:attrName>
                                        </p:attrNameLst>
                                      </p:cBhvr>
                                      <p:tavLst>
                                        <p:tav tm="0">
                                          <p:val>
                                            <p:strVal val="#ppt_x"/>
                                          </p:val>
                                        </p:tav>
                                        <p:tav tm="100000">
                                          <p:val>
                                            <p:strVal val="#ppt_x"/>
                                          </p:val>
                                        </p:tav>
                                      </p:tavLst>
                                    </p:anim>
                                    <p:anim calcmode="lin" valueType="num">
                                      <p:cBhvr additive="base">
                                        <p:cTn id="8" dur="500" fill="hold"/>
                                        <p:tgtEl>
                                          <p:spTgt spid="14">
                                            <p:bg/>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4">
                                            <p:txEl>
                                              <p:pRg st="1" end="1"/>
                                            </p:txEl>
                                          </p:spTgt>
                                        </p:tgtEl>
                                        <p:attrNameLst>
                                          <p:attrName>style.visibility</p:attrName>
                                        </p:attrNameLst>
                                      </p:cBhvr>
                                      <p:to>
                                        <p:strVal val="visible"/>
                                      </p:to>
                                    </p:set>
                                    <p:anim calcmode="lin" valueType="num">
                                      <p:cBhvr additive="base">
                                        <p:cTn id="13" dur="500" fill="hold"/>
                                        <p:tgtEl>
                                          <p:spTgt spid="1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4">
                                            <p:txEl>
                                              <p:pRg st="2" end="2"/>
                                            </p:txEl>
                                          </p:spTgt>
                                        </p:tgtEl>
                                        <p:attrNameLst>
                                          <p:attrName>style.visibility</p:attrName>
                                        </p:attrNameLst>
                                      </p:cBhvr>
                                      <p:to>
                                        <p:strVal val="visible"/>
                                      </p:to>
                                    </p:set>
                                    <p:anim calcmode="lin" valueType="num">
                                      <p:cBhvr additive="base">
                                        <p:cTn id="19" dur="500" fill="hold"/>
                                        <p:tgtEl>
                                          <p:spTgt spid="14">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4">
                                            <p:txEl>
                                              <p:pRg st="3" end="3"/>
                                            </p:txEl>
                                          </p:spTgt>
                                        </p:tgtEl>
                                        <p:attrNameLst>
                                          <p:attrName>style.visibility</p:attrName>
                                        </p:attrNameLst>
                                      </p:cBhvr>
                                      <p:to>
                                        <p:strVal val="visible"/>
                                      </p:to>
                                    </p:set>
                                    <p:anim calcmode="lin" valueType="num">
                                      <p:cBhvr additive="base">
                                        <p:cTn id="25" dur="500" fill="hold"/>
                                        <p:tgtEl>
                                          <p:spTgt spid="14">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4">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build="p"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78302" y="1475612"/>
            <a:ext cx="11113476" cy="48170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10558" y="245271"/>
            <a:ext cx="1138414" cy="92332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855" y="429938"/>
            <a:ext cx="966228"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97678" y="295135"/>
            <a:ext cx="1616102" cy="754609"/>
          </a:xfrm>
          <a:prstGeom prst="rect">
            <a:avLst/>
          </a:prstGeom>
          <a:ln>
            <a:solidFill>
              <a:schemeClr val="accent1"/>
            </a:solidFill>
          </a:ln>
        </p:spPr>
      </p:pic>
      <p:sp>
        <p:nvSpPr>
          <p:cNvPr id="8" name="Title 1">
            <a:extLst>
              <a:ext uri="{FF2B5EF4-FFF2-40B4-BE49-F238E27FC236}">
                <a16:creationId xmlns:a16="http://schemas.microsoft.com/office/drawing/2014/main" id="{A5E80008-22F4-4EF5-AA50-625DC2203B2F}"/>
              </a:ext>
            </a:extLst>
          </p:cNvPr>
          <p:cNvSpPr txBox="1">
            <a:spLocks/>
          </p:cNvSpPr>
          <p:nvPr/>
        </p:nvSpPr>
        <p:spPr>
          <a:xfrm>
            <a:off x="1345380" y="471980"/>
            <a:ext cx="9857104" cy="646331"/>
          </a:xfrm>
          <a:prstGeom prst="rect">
            <a:avLst/>
          </a:prstGeom>
          <a:noFill/>
        </p:spPr>
        <p:txBody>
          <a:bodyPr wrap="square" rtlCol="0">
            <a:spAutoFit/>
          </a:bodyPr>
          <a:lstStyle>
            <a:defPPr>
              <a:defRPr lang="en-US"/>
            </a:defPPr>
            <a:lvl1pPr algn="ctr">
              <a:defRPr sz="3600" b="1">
                <a:latin typeface="Times New Roman" panose="02020603050405020304" pitchFamily="18" charset="0"/>
                <a:cs typeface="Times New Roman" panose="02020603050405020304" pitchFamily="18" charset="0"/>
              </a:defRPr>
            </a:lvl1pPr>
          </a:lstStyle>
          <a:p>
            <a:r>
              <a:rPr lang="en-US" dirty="0"/>
              <a:t>The Marketing Channel Define</a:t>
            </a:r>
            <a:endParaRPr lang="ar-SA" dirty="0"/>
          </a:p>
        </p:txBody>
      </p:sp>
      <p:sp>
        <p:nvSpPr>
          <p:cNvPr id="9" name="Content Placeholder 2">
            <a:extLst>
              <a:ext uri="{FF2B5EF4-FFF2-40B4-BE49-F238E27FC236}">
                <a16:creationId xmlns:a16="http://schemas.microsoft.com/office/drawing/2014/main" id="{DA0C7298-D63B-4161-AB79-656F23928D6B}"/>
              </a:ext>
            </a:extLst>
          </p:cNvPr>
          <p:cNvSpPr txBox="1">
            <a:spLocks/>
          </p:cNvSpPr>
          <p:nvPr/>
        </p:nvSpPr>
        <p:spPr>
          <a:xfrm>
            <a:off x="645459" y="1601808"/>
            <a:ext cx="10779162" cy="4613864"/>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40000"/>
              </a:lnSpc>
              <a:buFont typeface="Wingdings" panose="05000000000000000000" pitchFamily="2" charset="2"/>
              <a:buChar char="q"/>
            </a:pPr>
            <a:r>
              <a:rPr lang="en-US" altLang="ar-SA" b="1" dirty="0"/>
              <a:t>A marketing channel consists of individuals and firms involved in the process of making a product or service available for consumption or use by consumers and industrial users.</a:t>
            </a:r>
          </a:p>
          <a:p>
            <a:pPr>
              <a:buFont typeface="Wingdings" panose="05000000000000000000" pitchFamily="2" charset="2"/>
              <a:buChar char="q"/>
              <a:defRPr/>
            </a:pPr>
            <a:r>
              <a:rPr lang="en-US" b="1" dirty="0"/>
              <a:t>The route taken by a product as it moves from producer to the customer or other ultimate user.</a:t>
            </a:r>
          </a:p>
          <a:p>
            <a:pPr>
              <a:buFont typeface="Wingdings" panose="05000000000000000000" pitchFamily="2" charset="2"/>
              <a:buChar char="q"/>
              <a:defRPr/>
            </a:pPr>
            <a:r>
              <a:rPr lang="en-US" b="1" dirty="0"/>
              <a:t>The path taken by the title to goods as it moves through various agencies.</a:t>
            </a:r>
          </a:p>
          <a:p>
            <a:pPr>
              <a:buFont typeface="Wingdings" panose="05000000000000000000" pitchFamily="2" charset="2"/>
              <a:buChar char="q"/>
              <a:defRPr/>
            </a:pPr>
            <a:r>
              <a:rPr lang="en-US" b="1" dirty="0"/>
              <a:t>A loose coalition of business firms that have banded together for purposes of trade.</a:t>
            </a:r>
          </a:p>
          <a:p>
            <a:pPr marL="0" indent="0">
              <a:buFont typeface="Arial" panose="020B0604020202020204" pitchFamily="34" charset="0"/>
              <a:buNone/>
              <a:defRPr/>
            </a:pPr>
            <a:r>
              <a:rPr lang="en-US" b="1" dirty="0"/>
              <a:t>	</a:t>
            </a:r>
          </a:p>
          <a:p>
            <a:pPr marL="0" indent="0">
              <a:buFont typeface="Arial" panose="020B0604020202020204" pitchFamily="34" charset="0"/>
              <a:buNone/>
              <a:defRPr/>
            </a:pPr>
            <a:endParaRPr lang="en-US" b="1" dirty="0"/>
          </a:p>
          <a:p>
            <a:endParaRPr lang="ar-SA" b="1" dirty="0"/>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bg/>
                                          </p:spTgt>
                                        </p:tgtEl>
                                        <p:attrNameLst>
                                          <p:attrName>style.visibility</p:attrName>
                                        </p:attrNameLst>
                                      </p:cBhvr>
                                      <p:to>
                                        <p:strVal val="visible"/>
                                      </p:to>
                                    </p:set>
                                    <p:animEffect transition="in" filter="barn(inVertical)">
                                      <p:cBhvr>
                                        <p:cTn id="7" dur="500"/>
                                        <p:tgtEl>
                                          <p:spTgt spid="9">
                                            <p:bg/>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9">
                                            <p:txEl>
                                              <p:pRg st="0" end="0"/>
                                            </p:txEl>
                                          </p:spTgt>
                                        </p:tgtEl>
                                        <p:attrNameLst>
                                          <p:attrName>style.visibility</p:attrName>
                                        </p:attrNameLst>
                                      </p:cBhvr>
                                      <p:to>
                                        <p:strVal val="visible"/>
                                      </p:to>
                                    </p:set>
                                    <p:animEffect transition="in" filter="barn(inVertical)">
                                      <p:cBhvr>
                                        <p:cTn id="12" dur="500"/>
                                        <p:tgtEl>
                                          <p:spTgt spid="9">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9">
                                            <p:txEl>
                                              <p:pRg st="1" end="1"/>
                                            </p:txEl>
                                          </p:spTgt>
                                        </p:tgtEl>
                                        <p:attrNameLst>
                                          <p:attrName>style.visibility</p:attrName>
                                        </p:attrNameLst>
                                      </p:cBhvr>
                                      <p:to>
                                        <p:strVal val="visible"/>
                                      </p:to>
                                    </p:set>
                                    <p:animEffect transition="in" filter="barn(inVertical)">
                                      <p:cBhvr>
                                        <p:cTn id="17" dur="500"/>
                                        <p:tgtEl>
                                          <p:spTgt spid="9">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9">
                                            <p:txEl>
                                              <p:pRg st="2" end="2"/>
                                            </p:txEl>
                                          </p:spTgt>
                                        </p:tgtEl>
                                        <p:attrNameLst>
                                          <p:attrName>style.visibility</p:attrName>
                                        </p:attrNameLst>
                                      </p:cBhvr>
                                      <p:to>
                                        <p:strVal val="visible"/>
                                      </p:to>
                                    </p:set>
                                    <p:animEffect transition="in" filter="barn(inVertical)">
                                      <p:cBhvr>
                                        <p:cTn id="22" dur="500"/>
                                        <p:tgtEl>
                                          <p:spTgt spid="9">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9">
                                            <p:txEl>
                                              <p:pRg st="3" end="3"/>
                                            </p:txEl>
                                          </p:spTgt>
                                        </p:tgtEl>
                                        <p:attrNameLst>
                                          <p:attrName>style.visibility</p:attrName>
                                        </p:attrNameLst>
                                      </p:cBhvr>
                                      <p:to>
                                        <p:strVal val="visible"/>
                                      </p:to>
                                    </p:set>
                                    <p:animEffect transition="in" filter="barn(inVertical)">
                                      <p:cBhvr>
                                        <p:cTn id="27" dur="500"/>
                                        <p:tgtEl>
                                          <p:spTgt spid="9">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9">
                                            <p:txEl>
                                              <p:pRg st="4" end="4"/>
                                            </p:txEl>
                                          </p:spTgt>
                                        </p:tgtEl>
                                        <p:attrNameLst>
                                          <p:attrName>style.visibility</p:attrName>
                                        </p:attrNameLst>
                                      </p:cBhvr>
                                      <p:to>
                                        <p:strVal val="visible"/>
                                      </p:to>
                                    </p:set>
                                    <p:animEffect transition="in" filter="barn(inVertical)">
                                      <p:cBhvr>
                                        <p:cTn id="32" dur="500"/>
                                        <p:tgtEl>
                                          <p:spTgt spid="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78302" y="1685495"/>
            <a:ext cx="11113476"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10558" y="245271"/>
            <a:ext cx="1138414" cy="92332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855" y="429938"/>
            <a:ext cx="966228"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97678" y="295135"/>
            <a:ext cx="1616102" cy="754609"/>
          </a:xfrm>
          <a:prstGeom prst="rect">
            <a:avLst/>
          </a:prstGeom>
          <a:ln>
            <a:solidFill>
              <a:schemeClr val="accent1"/>
            </a:solidFill>
          </a:ln>
        </p:spPr>
      </p:pic>
      <p:sp>
        <p:nvSpPr>
          <p:cNvPr id="8" name="Rectangle 2">
            <a:extLst>
              <a:ext uri="{FF2B5EF4-FFF2-40B4-BE49-F238E27FC236}">
                <a16:creationId xmlns:a16="http://schemas.microsoft.com/office/drawing/2014/main" id="{47E94ADA-A75D-4E0E-A001-F19290B5AFCF}"/>
              </a:ext>
            </a:extLst>
          </p:cNvPr>
          <p:cNvSpPr txBox="1">
            <a:spLocks noChangeArrowheads="1"/>
          </p:cNvSpPr>
          <p:nvPr/>
        </p:nvSpPr>
        <p:spPr>
          <a:xfrm>
            <a:off x="715525" y="478924"/>
            <a:ext cx="10515600" cy="707886"/>
          </a:xfrm>
          <a:prstGeom prst="rect">
            <a:avLst/>
          </a:prstGeom>
          <a:noFill/>
        </p:spPr>
        <p:txBody>
          <a:bodyPr wrap="square" rtlCol="0">
            <a:spAutoFit/>
          </a:bodyPr>
          <a:lstStyle>
            <a:defPPr>
              <a:defRPr lang="en-US"/>
            </a:defPPr>
            <a:lvl1pPr algn="ctr">
              <a:defRPr sz="3600" b="1">
                <a:latin typeface="Times New Roman" panose="02020603050405020304" pitchFamily="18" charset="0"/>
                <a:cs typeface="Times New Roman" panose="02020603050405020304" pitchFamily="18" charset="0"/>
              </a:defRPr>
            </a:lvl1pPr>
          </a:lstStyle>
          <a:p>
            <a:r>
              <a:rPr lang="en-US" altLang="ar-SA" sz="4000" dirty="0"/>
              <a:t>What is a Marketing Channel?</a:t>
            </a:r>
          </a:p>
        </p:txBody>
      </p:sp>
      <p:graphicFrame>
        <p:nvGraphicFramePr>
          <p:cNvPr id="9" name="Diagram 8">
            <a:extLst>
              <a:ext uri="{FF2B5EF4-FFF2-40B4-BE49-F238E27FC236}">
                <a16:creationId xmlns:a16="http://schemas.microsoft.com/office/drawing/2014/main" id="{01352BE8-97EE-4658-B725-DBB31C4BD278}"/>
              </a:ext>
            </a:extLst>
          </p:cNvPr>
          <p:cNvGraphicFramePr/>
          <p:nvPr>
            <p:extLst>
              <p:ext uri="{D42A27DB-BD31-4B8C-83A1-F6EECF244321}">
                <p14:modId xmlns:p14="http://schemas.microsoft.com/office/powerpoint/2010/main" val="3349660822"/>
              </p:ext>
            </p:extLst>
          </p:nvPr>
        </p:nvGraphicFramePr>
        <p:xfrm>
          <a:off x="1557263" y="1735877"/>
          <a:ext cx="9157354" cy="431381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1" name="Picture 10">
            <a:extLst>
              <a:ext uri="{FF2B5EF4-FFF2-40B4-BE49-F238E27FC236}">
                <a16:creationId xmlns:a16="http://schemas.microsoft.com/office/drawing/2014/main" id="{0280645E-41B7-4653-8EB7-188D627FBE4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0157917" y="5003692"/>
            <a:ext cx="1635661" cy="1070894"/>
          </a:xfrm>
          <a:prstGeom prst="rect">
            <a:avLst/>
          </a:prstGeom>
        </p:spPr>
      </p:pic>
      <p:sp>
        <p:nvSpPr>
          <p:cNvPr id="12" name="Rectangle 11">
            <a:extLst>
              <a:ext uri="{FF2B5EF4-FFF2-40B4-BE49-F238E27FC236}">
                <a16:creationId xmlns:a16="http://schemas.microsoft.com/office/drawing/2014/main" id="{7DCCBB82-F2CA-4FB7-9FA7-B2CD4676DB6C}"/>
              </a:ext>
            </a:extLst>
          </p:cNvPr>
          <p:cNvSpPr/>
          <p:nvPr/>
        </p:nvSpPr>
        <p:spPr>
          <a:xfrm>
            <a:off x="3114325" y="5339084"/>
            <a:ext cx="6801382" cy="400110"/>
          </a:xfrm>
          <a:prstGeom prst="rect">
            <a:avLst/>
          </a:prstGeom>
          <a:solidFill>
            <a:schemeClr val="accent2"/>
          </a:solidFill>
        </p:spPr>
        <p:txBody>
          <a:bodyPr wrap="square">
            <a:spAutoFit/>
          </a:bodyPr>
          <a:lstStyle/>
          <a:p>
            <a:pPr lvl="0" algn="ctr"/>
            <a:r>
              <a:rPr lang="en-US" sz="2000" b="1" dirty="0"/>
              <a:t>Marketing channels determine how and where customers buy.</a:t>
            </a:r>
            <a:endParaRPr lang="ar-SA" sz="2000" b="1" dirty="0"/>
          </a:p>
        </p:txBody>
      </p:sp>
    </p:spTree>
    <p:extLst>
      <p:ext uri="{BB962C8B-B14F-4D97-AF65-F5344CB8AC3E}">
        <p14:creationId xmlns:p14="http://schemas.microsoft.com/office/powerpoint/2010/main" val="38479701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heel(1)">
                                      <p:cBhvr>
                                        <p:cTn id="7"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9" grpId="0">
        <p:bldAsOne/>
      </p:bldGraphic>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78302" y="1685495"/>
            <a:ext cx="11113476"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5741" y="114679"/>
            <a:ext cx="1323231" cy="105392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855" y="429938"/>
            <a:ext cx="966228"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97678" y="295135"/>
            <a:ext cx="1616102" cy="754609"/>
          </a:xfrm>
          <a:prstGeom prst="rect">
            <a:avLst/>
          </a:prstGeom>
          <a:ln>
            <a:solidFill>
              <a:schemeClr val="accent1"/>
            </a:solidFill>
          </a:ln>
        </p:spPr>
      </p:pic>
      <p:sp>
        <p:nvSpPr>
          <p:cNvPr id="8" name="Title 1">
            <a:extLst>
              <a:ext uri="{FF2B5EF4-FFF2-40B4-BE49-F238E27FC236}">
                <a16:creationId xmlns:a16="http://schemas.microsoft.com/office/drawing/2014/main" id="{6056AC78-9716-440B-A71B-C574DF460EE8}"/>
              </a:ext>
            </a:extLst>
          </p:cNvPr>
          <p:cNvSpPr txBox="1">
            <a:spLocks/>
          </p:cNvSpPr>
          <p:nvPr/>
        </p:nvSpPr>
        <p:spPr>
          <a:xfrm>
            <a:off x="741826" y="428022"/>
            <a:ext cx="10983951" cy="914400"/>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dirty="0"/>
              <a:t>Importance of Channel Component</a:t>
            </a:r>
          </a:p>
        </p:txBody>
      </p:sp>
      <p:sp>
        <p:nvSpPr>
          <p:cNvPr id="9" name="Content Placeholder 2">
            <a:extLst>
              <a:ext uri="{FF2B5EF4-FFF2-40B4-BE49-F238E27FC236}">
                <a16:creationId xmlns:a16="http://schemas.microsoft.com/office/drawing/2014/main" id="{58415075-F7EB-4C30-A96E-A37ADBB73285}"/>
              </a:ext>
            </a:extLst>
          </p:cNvPr>
          <p:cNvSpPr txBox="1">
            <a:spLocks/>
          </p:cNvSpPr>
          <p:nvPr/>
        </p:nvSpPr>
        <p:spPr>
          <a:xfrm>
            <a:off x="1370544" y="1885334"/>
            <a:ext cx="9935185" cy="4526154"/>
          </a:xfrm>
          <a:prstGeom prst="rect">
            <a:avLst/>
          </a:prstGeom>
          <a:ln>
            <a:noFill/>
          </a:ln>
        </p:spPr>
        <p:txBody>
          <a:bodyPr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Ø"/>
              <a:defRPr/>
            </a:pPr>
            <a:r>
              <a:rPr lang="en-US" sz="2400" b="1" dirty="0">
                <a:solidFill>
                  <a:srgbClr val="FF0000"/>
                </a:solidFill>
              </a:rPr>
              <a:t>Selecting the channel design mix is challenging</a:t>
            </a:r>
          </a:p>
          <a:p>
            <a:pPr marL="971550" lvl="1" indent="-514350">
              <a:buFont typeface="+mj-lt"/>
              <a:buAutoNum type="arabicPeriod"/>
              <a:defRPr/>
            </a:pPr>
            <a:r>
              <a:rPr lang="en-US" sz="2000" b="1" dirty="0"/>
              <a:t>The alternatives are numerous</a:t>
            </a:r>
          </a:p>
          <a:p>
            <a:pPr marL="971550" lvl="1" indent="-514350">
              <a:buFont typeface="+mj-lt"/>
              <a:buAutoNum type="arabicPeriod"/>
              <a:defRPr/>
            </a:pPr>
            <a:r>
              <a:rPr lang="en-US" sz="2000" b="1" dirty="0"/>
              <a:t>Marketing goals differ between channel members</a:t>
            </a:r>
          </a:p>
          <a:p>
            <a:pPr marL="971550" lvl="1" indent="-514350">
              <a:buFont typeface="+mj-lt"/>
              <a:buAutoNum type="arabicPeriod"/>
              <a:defRPr/>
            </a:pPr>
            <a:r>
              <a:rPr lang="en-US" sz="2000" b="1" dirty="0"/>
              <a:t>Business markets segments vary, thus it may require numerous channels concurrently</a:t>
            </a:r>
          </a:p>
          <a:p>
            <a:pPr marL="971550" lvl="1" indent="-514350">
              <a:buFont typeface="+mj-lt"/>
              <a:buAutoNum type="arabicPeriod"/>
              <a:defRPr/>
            </a:pPr>
            <a:r>
              <a:rPr lang="en-US" sz="2000" b="1" dirty="0"/>
              <a:t>Business market environment constantly changes</a:t>
            </a:r>
          </a:p>
          <a:p>
            <a:pPr marL="971550" lvl="1" indent="-514350">
              <a:buFont typeface="+mj-lt"/>
              <a:buAutoNum type="arabicPeriod"/>
              <a:defRPr/>
            </a:pPr>
            <a:r>
              <a:rPr lang="en-US" sz="2000" b="1" dirty="0"/>
              <a:t>Competition is stiff</a:t>
            </a:r>
          </a:p>
          <a:p>
            <a:pPr marL="971550" lvl="1" indent="-514350">
              <a:buFont typeface="+mj-lt"/>
              <a:buAutoNum type="arabicPeriod"/>
              <a:defRPr/>
            </a:pPr>
            <a:r>
              <a:rPr lang="en-US" sz="2000" b="1" dirty="0"/>
              <a:t>Customer requirements change</a:t>
            </a:r>
          </a:p>
          <a:p>
            <a:pPr marL="971550" lvl="1" indent="-514350">
              <a:buFont typeface="+mj-lt"/>
              <a:buAutoNum type="arabicPeriod"/>
              <a:defRPr/>
            </a:pPr>
            <a:r>
              <a:rPr lang="en-US" sz="2000" b="1" dirty="0"/>
              <a:t>Internet technology is changing the landscape</a:t>
            </a:r>
          </a:p>
          <a:p>
            <a:pPr marL="971550" lvl="1" indent="-514350">
              <a:buFont typeface="+mj-lt"/>
              <a:buAutoNum type="arabicPeriod"/>
              <a:defRPr/>
            </a:pPr>
            <a:endParaRPr lang="en-US" sz="2000" b="1" dirty="0"/>
          </a:p>
          <a:p>
            <a:pPr marL="571500" indent="-514350">
              <a:buFont typeface="Wingdings" panose="05000000000000000000" pitchFamily="2" charset="2"/>
              <a:buChar char="Ø"/>
              <a:defRPr/>
            </a:pPr>
            <a:r>
              <a:rPr lang="en-US" sz="2400" b="1" dirty="0">
                <a:solidFill>
                  <a:srgbClr val="FF0000"/>
                </a:solidFill>
              </a:rPr>
              <a:t>All of this creates new opportunities and the need for fresh channel strategies</a:t>
            </a:r>
          </a:p>
        </p:txBody>
      </p:sp>
    </p:spTree>
    <p:extLst>
      <p:ext uri="{BB962C8B-B14F-4D97-AF65-F5344CB8AC3E}">
        <p14:creationId xmlns:p14="http://schemas.microsoft.com/office/powerpoint/2010/main" val="28262457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9">
                                            <p:bg/>
                                          </p:spTgt>
                                        </p:tgtEl>
                                        <p:attrNameLst>
                                          <p:attrName>style.visibility</p:attrName>
                                        </p:attrNameLst>
                                      </p:cBhvr>
                                      <p:to>
                                        <p:strVal val="visible"/>
                                      </p:to>
                                    </p:set>
                                    <p:anim calcmode="lin" valueType="num">
                                      <p:cBhvr>
                                        <p:cTn id="7" dur="500" fill="hold"/>
                                        <p:tgtEl>
                                          <p:spTgt spid="9">
                                            <p:bg/>
                                          </p:spTgt>
                                        </p:tgtEl>
                                        <p:attrNameLst>
                                          <p:attrName>ppt_w</p:attrName>
                                        </p:attrNameLst>
                                      </p:cBhvr>
                                      <p:tavLst>
                                        <p:tav tm="0">
                                          <p:val>
                                            <p:fltVal val="0"/>
                                          </p:val>
                                        </p:tav>
                                        <p:tav tm="100000">
                                          <p:val>
                                            <p:strVal val="#ppt_w"/>
                                          </p:val>
                                        </p:tav>
                                      </p:tavLst>
                                    </p:anim>
                                    <p:anim calcmode="lin" valueType="num">
                                      <p:cBhvr>
                                        <p:cTn id="8" dur="500" fill="hold"/>
                                        <p:tgtEl>
                                          <p:spTgt spid="9">
                                            <p:bg/>
                                          </p:spTgt>
                                        </p:tgtEl>
                                        <p:attrNameLst>
                                          <p:attrName>ppt_h</p:attrName>
                                        </p:attrNameLst>
                                      </p:cBhvr>
                                      <p:tavLst>
                                        <p:tav tm="0">
                                          <p:val>
                                            <p:fltVal val="0"/>
                                          </p:val>
                                        </p:tav>
                                        <p:tav tm="100000">
                                          <p:val>
                                            <p:strVal val="#ppt_h"/>
                                          </p:val>
                                        </p:tav>
                                      </p:tavLst>
                                    </p:anim>
                                    <p:animEffect transition="in" filter="fade">
                                      <p:cBhvr>
                                        <p:cTn id="9" dur="500"/>
                                        <p:tgtEl>
                                          <p:spTgt spid="9">
                                            <p:bg/>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 calcmode="lin" valueType="num">
                                      <p:cBhvr>
                                        <p:cTn id="14" dur="500" fill="hold"/>
                                        <p:tgtEl>
                                          <p:spTgt spid="9">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9">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9">
                                            <p:txEl>
                                              <p:pRg st="0" end="0"/>
                                            </p:txEl>
                                          </p:spTgt>
                                        </p:tgtEl>
                                      </p:cBhvr>
                                    </p:animEffect>
                                  </p:childTnLst>
                                </p:cTn>
                              </p:par>
                              <p:par>
                                <p:cTn id="17" presetID="53" presetClass="entr" presetSubtype="16" fill="hold" grpId="0" nodeType="withEffect">
                                  <p:stCondLst>
                                    <p:cond delay="0"/>
                                  </p:stCondLst>
                                  <p:childTnLst>
                                    <p:set>
                                      <p:cBhvr>
                                        <p:cTn id="18" dur="1" fill="hold">
                                          <p:stCondLst>
                                            <p:cond delay="0"/>
                                          </p:stCondLst>
                                        </p:cTn>
                                        <p:tgtEl>
                                          <p:spTgt spid="9">
                                            <p:txEl>
                                              <p:pRg st="1" end="1"/>
                                            </p:txEl>
                                          </p:spTgt>
                                        </p:tgtEl>
                                        <p:attrNameLst>
                                          <p:attrName>style.visibility</p:attrName>
                                        </p:attrNameLst>
                                      </p:cBhvr>
                                      <p:to>
                                        <p:strVal val="visible"/>
                                      </p:to>
                                    </p:set>
                                    <p:anim calcmode="lin" valueType="num">
                                      <p:cBhvr>
                                        <p:cTn id="19" dur="500" fill="hold"/>
                                        <p:tgtEl>
                                          <p:spTgt spid="9">
                                            <p:txEl>
                                              <p:pRg st="1" end="1"/>
                                            </p:txEl>
                                          </p:spTgt>
                                        </p:tgtEl>
                                        <p:attrNameLst>
                                          <p:attrName>ppt_w</p:attrName>
                                        </p:attrNameLst>
                                      </p:cBhvr>
                                      <p:tavLst>
                                        <p:tav tm="0">
                                          <p:val>
                                            <p:fltVal val="0"/>
                                          </p:val>
                                        </p:tav>
                                        <p:tav tm="100000">
                                          <p:val>
                                            <p:strVal val="#ppt_w"/>
                                          </p:val>
                                        </p:tav>
                                      </p:tavLst>
                                    </p:anim>
                                    <p:anim calcmode="lin" valueType="num">
                                      <p:cBhvr>
                                        <p:cTn id="20" dur="500" fill="hold"/>
                                        <p:tgtEl>
                                          <p:spTgt spid="9">
                                            <p:txEl>
                                              <p:pRg st="1" end="1"/>
                                            </p:txEl>
                                          </p:spTgt>
                                        </p:tgtEl>
                                        <p:attrNameLst>
                                          <p:attrName>ppt_h</p:attrName>
                                        </p:attrNameLst>
                                      </p:cBhvr>
                                      <p:tavLst>
                                        <p:tav tm="0">
                                          <p:val>
                                            <p:fltVal val="0"/>
                                          </p:val>
                                        </p:tav>
                                        <p:tav tm="100000">
                                          <p:val>
                                            <p:strVal val="#ppt_h"/>
                                          </p:val>
                                        </p:tav>
                                      </p:tavLst>
                                    </p:anim>
                                    <p:animEffect transition="in" filter="fade">
                                      <p:cBhvr>
                                        <p:cTn id="21" dur="500"/>
                                        <p:tgtEl>
                                          <p:spTgt spid="9">
                                            <p:txEl>
                                              <p:pRg st="1" end="1"/>
                                            </p:txEl>
                                          </p:spTgt>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9">
                                            <p:txEl>
                                              <p:pRg st="2" end="2"/>
                                            </p:txEl>
                                          </p:spTgt>
                                        </p:tgtEl>
                                        <p:attrNameLst>
                                          <p:attrName>style.visibility</p:attrName>
                                        </p:attrNameLst>
                                      </p:cBhvr>
                                      <p:to>
                                        <p:strVal val="visible"/>
                                      </p:to>
                                    </p:set>
                                    <p:anim calcmode="lin" valueType="num">
                                      <p:cBhvr>
                                        <p:cTn id="24" dur="500" fill="hold"/>
                                        <p:tgtEl>
                                          <p:spTgt spid="9">
                                            <p:txEl>
                                              <p:pRg st="2" end="2"/>
                                            </p:txEl>
                                          </p:spTgt>
                                        </p:tgtEl>
                                        <p:attrNameLst>
                                          <p:attrName>ppt_w</p:attrName>
                                        </p:attrNameLst>
                                      </p:cBhvr>
                                      <p:tavLst>
                                        <p:tav tm="0">
                                          <p:val>
                                            <p:fltVal val="0"/>
                                          </p:val>
                                        </p:tav>
                                        <p:tav tm="100000">
                                          <p:val>
                                            <p:strVal val="#ppt_w"/>
                                          </p:val>
                                        </p:tav>
                                      </p:tavLst>
                                    </p:anim>
                                    <p:anim calcmode="lin" valueType="num">
                                      <p:cBhvr>
                                        <p:cTn id="25" dur="500" fill="hold"/>
                                        <p:tgtEl>
                                          <p:spTgt spid="9">
                                            <p:txEl>
                                              <p:pRg st="2" end="2"/>
                                            </p:txEl>
                                          </p:spTgt>
                                        </p:tgtEl>
                                        <p:attrNameLst>
                                          <p:attrName>ppt_h</p:attrName>
                                        </p:attrNameLst>
                                      </p:cBhvr>
                                      <p:tavLst>
                                        <p:tav tm="0">
                                          <p:val>
                                            <p:fltVal val="0"/>
                                          </p:val>
                                        </p:tav>
                                        <p:tav tm="100000">
                                          <p:val>
                                            <p:strVal val="#ppt_h"/>
                                          </p:val>
                                        </p:tav>
                                      </p:tavLst>
                                    </p:anim>
                                    <p:animEffect transition="in" filter="fade">
                                      <p:cBhvr>
                                        <p:cTn id="26" dur="500"/>
                                        <p:tgtEl>
                                          <p:spTgt spid="9">
                                            <p:txEl>
                                              <p:pRg st="2" end="2"/>
                                            </p:txEl>
                                          </p:spTgt>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9">
                                            <p:txEl>
                                              <p:pRg st="3" end="3"/>
                                            </p:txEl>
                                          </p:spTgt>
                                        </p:tgtEl>
                                        <p:attrNameLst>
                                          <p:attrName>style.visibility</p:attrName>
                                        </p:attrNameLst>
                                      </p:cBhvr>
                                      <p:to>
                                        <p:strVal val="visible"/>
                                      </p:to>
                                    </p:set>
                                    <p:anim calcmode="lin" valueType="num">
                                      <p:cBhvr>
                                        <p:cTn id="29" dur="500" fill="hold"/>
                                        <p:tgtEl>
                                          <p:spTgt spid="9">
                                            <p:txEl>
                                              <p:pRg st="3" end="3"/>
                                            </p:txEl>
                                          </p:spTgt>
                                        </p:tgtEl>
                                        <p:attrNameLst>
                                          <p:attrName>ppt_w</p:attrName>
                                        </p:attrNameLst>
                                      </p:cBhvr>
                                      <p:tavLst>
                                        <p:tav tm="0">
                                          <p:val>
                                            <p:fltVal val="0"/>
                                          </p:val>
                                        </p:tav>
                                        <p:tav tm="100000">
                                          <p:val>
                                            <p:strVal val="#ppt_w"/>
                                          </p:val>
                                        </p:tav>
                                      </p:tavLst>
                                    </p:anim>
                                    <p:anim calcmode="lin" valueType="num">
                                      <p:cBhvr>
                                        <p:cTn id="30" dur="500" fill="hold"/>
                                        <p:tgtEl>
                                          <p:spTgt spid="9">
                                            <p:txEl>
                                              <p:pRg st="3" end="3"/>
                                            </p:txEl>
                                          </p:spTgt>
                                        </p:tgtEl>
                                        <p:attrNameLst>
                                          <p:attrName>ppt_h</p:attrName>
                                        </p:attrNameLst>
                                      </p:cBhvr>
                                      <p:tavLst>
                                        <p:tav tm="0">
                                          <p:val>
                                            <p:fltVal val="0"/>
                                          </p:val>
                                        </p:tav>
                                        <p:tav tm="100000">
                                          <p:val>
                                            <p:strVal val="#ppt_h"/>
                                          </p:val>
                                        </p:tav>
                                      </p:tavLst>
                                    </p:anim>
                                    <p:animEffect transition="in" filter="fade">
                                      <p:cBhvr>
                                        <p:cTn id="31" dur="500"/>
                                        <p:tgtEl>
                                          <p:spTgt spid="9">
                                            <p:txEl>
                                              <p:pRg st="3" end="3"/>
                                            </p:txEl>
                                          </p:spTgt>
                                        </p:tgtEl>
                                      </p:cBhvr>
                                    </p:animEffect>
                                  </p:childTnLst>
                                </p:cTn>
                              </p:par>
                              <p:par>
                                <p:cTn id="32" presetID="53" presetClass="entr" presetSubtype="16" fill="hold" grpId="0" nodeType="withEffect">
                                  <p:stCondLst>
                                    <p:cond delay="0"/>
                                  </p:stCondLst>
                                  <p:childTnLst>
                                    <p:set>
                                      <p:cBhvr>
                                        <p:cTn id="33" dur="1" fill="hold">
                                          <p:stCondLst>
                                            <p:cond delay="0"/>
                                          </p:stCondLst>
                                        </p:cTn>
                                        <p:tgtEl>
                                          <p:spTgt spid="9">
                                            <p:txEl>
                                              <p:pRg st="4" end="4"/>
                                            </p:txEl>
                                          </p:spTgt>
                                        </p:tgtEl>
                                        <p:attrNameLst>
                                          <p:attrName>style.visibility</p:attrName>
                                        </p:attrNameLst>
                                      </p:cBhvr>
                                      <p:to>
                                        <p:strVal val="visible"/>
                                      </p:to>
                                    </p:set>
                                    <p:anim calcmode="lin" valueType="num">
                                      <p:cBhvr>
                                        <p:cTn id="34" dur="500" fill="hold"/>
                                        <p:tgtEl>
                                          <p:spTgt spid="9">
                                            <p:txEl>
                                              <p:pRg st="4" end="4"/>
                                            </p:txEl>
                                          </p:spTgt>
                                        </p:tgtEl>
                                        <p:attrNameLst>
                                          <p:attrName>ppt_w</p:attrName>
                                        </p:attrNameLst>
                                      </p:cBhvr>
                                      <p:tavLst>
                                        <p:tav tm="0">
                                          <p:val>
                                            <p:fltVal val="0"/>
                                          </p:val>
                                        </p:tav>
                                        <p:tav tm="100000">
                                          <p:val>
                                            <p:strVal val="#ppt_w"/>
                                          </p:val>
                                        </p:tav>
                                      </p:tavLst>
                                    </p:anim>
                                    <p:anim calcmode="lin" valueType="num">
                                      <p:cBhvr>
                                        <p:cTn id="35" dur="500" fill="hold"/>
                                        <p:tgtEl>
                                          <p:spTgt spid="9">
                                            <p:txEl>
                                              <p:pRg st="4" end="4"/>
                                            </p:txEl>
                                          </p:spTgt>
                                        </p:tgtEl>
                                        <p:attrNameLst>
                                          <p:attrName>ppt_h</p:attrName>
                                        </p:attrNameLst>
                                      </p:cBhvr>
                                      <p:tavLst>
                                        <p:tav tm="0">
                                          <p:val>
                                            <p:fltVal val="0"/>
                                          </p:val>
                                        </p:tav>
                                        <p:tav tm="100000">
                                          <p:val>
                                            <p:strVal val="#ppt_h"/>
                                          </p:val>
                                        </p:tav>
                                      </p:tavLst>
                                    </p:anim>
                                    <p:animEffect transition="in" filter="fade">
                                      <p:cBhvr>
                                        <p:cTn id="36" dur="500"/>
                                        <p:tgtEl>
                                          <p:spTgt spid="9">
                                            <p:txEl>
                                              <p:pRg st="4" end="4"/>
                                            </p:txEl>
                                          </p:spTgt>
                                        </p:tgtEl>
                                      </p:cBhvr>
                                    </p:animEffect>
                                  </p:childTnLst>
                                </p:cTn>
                              </p:par>
                              <p:par>
                                <p:cTn id="37" presetID="53" presetClass="entr" presetSubtype="16" fill="hold" grpId="0" nodeType="withEffect">
                                  <p:stCondLst>
                                    <p:cond delay="0"/>
                                  </p:stCondLst>
                                  <p:childTnLst>
                                    <p:set>
                                      <p:cBhvr>
                                        <p:cTn id="38" dur="1" fill="hold">
                                          <p:stCondLst>
                                            <p:cond delay="0"/>
                                          </p:stCondLst>
                                        </p:cTn>
                                        <p:tgtEl>
                                          <p:spTgt spid="9">
                                            <p:txEl>
                                              <p:pRg st="5" end="5"/>
                                            </p:txEl>
                                          </p:spTgt>
                                        </p:tgtEl>
                                        <p:attrNameLst>
                                          <p:attrName>style.visibility</p:attrName>
                                        </p:attrNameLst>
                                      </p:cBhvr>
                                      <p:to>
                                        <p:strVal val="visible"/>
                                      </p:to>
                                    </p:set>
                                    <p:anim calcmode="lin" valueType="num">
                                      <p:cBhvr>
                                        <p:cTn id="39" dur="500" fill="hold"/>
                                        <p:tgtEl>
                                          <p:spTgt spid="9">
                                            <p:txEl>
                                              <p:pRg st="5" end="5"/>
                                            </p:txEl>
                                          </p:spTgt>
                                        </p:tgtEl>
                                        <p:attrNameLst>
                                          <p:attrName>ppt_w</p:attrName>
                                        </p:attrNameLst>
                                      </p:cBhvr>
                                      <p:tavLst>
                                        <p:tav tm="0">
                                          <p:val>
                                            <p:fltVal val="0"/>
                                          </p:val>
                                        </p:tav>
                                        <p:tav tm="100000">
                                          <p:val>
                                            <p:strVal val="#ppt_w"/>
                                          </p:val>
                                        </p:tav>
                                      </p:tavLst>
                                    </p:anim>
                                    <p:anim calcmode="lin" valueType="num">
                                      <p:cBhvr>
                                        <p:cTn id="40" dur="500" fill="hold"/>
                                        <p:tgtEl>
                                          <p:spTgt spid="9">
                                            <p:txEl>
                                              <p:pRg st="5" end="5"/>
                                            </p:txEl>
                                          </p:spTgt>
                                        </p:tgtEl>
                                        <p:attrNameLst>
                                          <p:attrName>ppt_h</p:attrName>
                                        </p:attrNameLst>
                                      </p:cBhvr>
                                      <p:tavLst>
                                        <p:tav tm="0">
                                          <p:val>
                                            <p:fltVal val="0"/>
                                          </p:val>
                                        </p:tav>
                                        <p:tav tm="100000">
                                          <p:val>
                                            <p:strVal val="#ppt_h"/>
                                          </p:val>
                                        </p:tav>
                                      </p:tavLst>
                                    </p:anim>
                                    <p:animEffect transition="in" filter="fade">
                                      <p:cBhvr>
                                        <p:cTn id="41" dur="500"/>
                                        <p:tgtEl>
                                          <p:spTgt spid="9">
                                            <p:txEl>
                                              <p:pRg st="5" end="5"/>
                                            </p:txEl>
                                          </p:spTgt>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9">
                                            <p:txEl>
                                              <p:pRg st="6" end="6"/>
                                            </p:txEl>
                                          </p:spTgt>
                                        </p:tgtEl>
                                        <p:attrNameLst>
                                          <p:attrName>style.visibility</p:attrName>
                                        </p:attrNameLst>
                                      </p:cBhvr>
                                      <p:to>
                                        <p:strVal val="visible"/>
                                      </p:to>
                                    </p:set>
                                    <p:anim calcmode="lin" valueType="num">
                                      <p:cBhvr>
                                        <p:cTn id="44" dur="500" fill="hold"/>
                                        <p:tgtEl>
                                          <p:spTgt spid="9">
                                            <p:txEl>
                                              <p:pRg st="6" end="6"/>
                                            </p:txEl>
                                          </p:spTgt>
                                        </p:tgtEl>
                                        <p:attrNameLst>
                                          <p:attrName>ppt_w</p:attrName>
                                        </p:attrNameLst>
                                      </p:cBhvr>
                                      <p:tavLst>
                                        <p:tav tm="0">
                                          <p:val>
                                            <p:fltVal val="0"/>
                                          </p:val>
                                        </p:tav>
                                        <p:tav tm="100000">
                                          <p:val>
                                            <p:strVal val="#ppt_w"/>
                                          </p:val>
                                        </p:tav>
                                      </p:tavLst>
                                    </p:anim>
                                    <p:anim calcmode="lin" valueType="num">
                                      <p:cBhvr>
                                        <p:cTn id="45" dur="500" fill="hold"/>
                                        <p:tgtEl>
                                          <p:spTgt spid="9">
                                            <p:txEl>
                                              <p:pRg st="6" end="6"/>
                                            </p:txEl>
                                          </p:spTgt>
                                        </p:tgtEl>
                                        <p:attrNameLst>
                                          <p:attrName>ppt_h</p:attrName>
                                        </p:attrNameLst>
                                      </p:cBhvr>
                                      <p:tavLst>
                                        <p:tav tm="0">
                                          <p:val>
                                            <p:fltVal val="0"/>
                                          </p:val>
                                        </p:tav>
                                        <p:tav tm="100000">
                                          <p:val>
                                            <p:strVal val="#ppt_h"/>
                                          </p:val>
                                        </p:tav>
                                      </p:tavLst>
                                    </p:anim>
                                    <p:animEffect transition="in" filter="fade">
                                      <p:cBhvr>
                                        <p:cTn id="46" dur="500"/>
                                        <p:tgtEl>
                                          <p:spTgt spid="9">
                                            <p:txEl>
                                              <p:pRg st="6" end="6"/>
                                            </p:txEl>
                                          </p:spTgt>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9">
                                            <p:txEl>
                                              <p:pRg st="7" end="7"/>
                                            </p:txEl>
                                          </p:spTgt>
                                        </p:tgtEl>
                                        <p:attrNameLst>
                                          <p:attrName>style.visibility</p:attrName>
                                        </p:attrNameLst>
                                      </p:cBhvr>
                                      <p:to>
                                        <p:strVal val="visible"/>
                                      </p:to>
                                    </p:set>
                                    <p:anim calcmode="lin" valueType="num">
                                      <p:cBhvr>
                                        <p:cTn id="49" dur="500" fill="hold"/>
                                        <p:tgtEl>
                                          <p:spTgt spid="9">
                                            <p:txEl>
                                              <p:pRg st="7" end="7"/>
                                            </p:txEl>
                                          </p:spTgt>
                                        </p:tgtEl>
                                        <p:attrNameLst>
                                          <p:attrName>ppt_w</p:attrName>
                                        </p:attrNameLst>
                                      </p:cBhvr>
                                      <p:tavLst>
                                        <p:tav tm="0">
                                          <p:val>
                                            <p:fltVal val="0"/>
                                          </p:val>
                                        </p:tav>
                                        <p:tav tm="100000">
                                          <p:val>
                                            <p:strVal val="#ppt_w"/>
                                          </p:val>
                                        </p:tav>
                                      </p:tavLst>
                                    </p:anim>
                                    <p:anim calcmode="lin" valueType="num">
                                      <p:cBhvr>
                                        <p:cTn id="50" dur="500" fill="hold"/>
                                        <p:tgtEl>
                                          <p:spTgt spid="9">
                                            <p:txEl>
                                              <p:pRg st="7" end="7"/>
                                            </p:txEl>
                                          </p:spTgt>
                                        </p:tgtEl>
                                        <p:attrNameLst>
                                          <p:attrName>ppt_h</p:attrName>
                                        </p:attrNameLst>
                                      </p:cBhvr>
                                      <p:tavLst>
                                        <p:tav tm="0">
                                          <p:val>
                                            <p:fltVal val="0"/>
                                          </p:val>
                                        </p:tav>
                                        <p:tav tm="100000">
                                          <p:val>
                                            <p:strVal val="#ppt_h"/>
                                          </p:val>
                                        </p:tav>
                                      </p:tavLst>
                                    </p:anim>
                                    <p:animEffect transition="in" filter="fade">
                                      <p:cBhvr>
                                        <p:cTn id="51" dur="500"/>
                                        <p:tgtEl>
                                          <p:spTgt spid="9">
                                            <p:txEl>
                                              <p:pRg st="7" end="7"/>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grpId="0" nodeType="clickEffect">
                                  <p:stCondLst>
                                    <p:cond delay="0"/>
                                  </p:stCondLst>
                                  <p:childTnLst>
                                    <p:set>
                                      <p:cBhvr>
                                        <p:cTn id="55" dur="1" fill="hold">
                                          <p:stCondLst>
                                            <p:cond delay="0"/>
                                          </p:stCondLst>
                                        </p:cTn>
                                        <p:tgtEl>
                                          <p:spTgt spid="9">
                                            <p:txEl>
                                              <p:pRg st="9" end="9"/>
                                            </p:txEl>
                                          </p:spTgt>
                                        </p:tgtEl>
                                        <p:attrNameLst>
                                          <p:attrName>style.visibility</p:attrName>
                                        </p:attrNameLst>
                                      </p:cBhvr>
                                      <p:to>
                                        <p:strVal val="visible"/>
                                      </p:to>
                                    </p:set>
                                    <p:anim calcmode="lin" valueType="num">
                                      <p:cBhvr>
                                        <p:cTn id="56" dur="500" fill="hold"/>
                                        <p:tgtEl>
                                          <p:spTgt spid="9">
                                            <p:txEl>
                                              <p:pRg st="9" end="9"/>
                                            </p:txEl>
                                          </p:spTgt>
                                        </p:tgtEl>
                                        <p:attrNameLst>
                                          <p:attrName>ppt_w</p:attrName>
                                        </p:attrNameLst>
                                      </p:cBhvr>
                                      <p:tavLst>
                                        <p:tav tm="0">
                                          <p:val>
                                            <p:fltVal val="0"/>
                                          </p:val>
                                        </p:tav>
                                        <p:tav tm="100000">
                                          <p:val>
                                            <p:strVal val="#ppt_w"/>
                                          </p:val>
                                        </p:tav>
                                      </p:tavLst>
                                    </p:anim>
                                    <p:anim calcmode="lin" valueType="num">
                                      <p:cBhvr>
                                        <p:cTn id="57" dur="500" fill="hold"/>
                                        <p:tgtEl>
                                          <p:spTgt spid="9">
                                            <p:txEl>
                                              <p:pRg st="9" end="9"/>
                                            </p:txEl>
                                          </p:spTgt>
                                        </p:tgtEl>
                                        <p:attrNameLst>
                                          <p:attrName>ppt_h</p:attrName>
                                        </p:attrNameLst>
                                      </p:cBhvr>
                                      <p:tavLst>
                                        <p:tav tm="0">
                                          <p:val>
                                            <p:fltVal val="0"/>
                                          </p:val>
                                        </p:tav>
                                        <p:tav tm="100000">
                                          <p:val>
                                            <p:strVal val="#ppt_h"/>
                                          </p:val>
                                        </p:tav>
                                      </p:tavLst>
                                    </p:anim>
                                    <p:animEffect transition="in" filter="fade">
                                      <p:cBhvr>
                                        <p:cTn id="58" dur="500"/>
                                        <p:tgtEl>
                                          <p:spTgt spid="9">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78302" y="1685495"/>
            <a:ext cx="11113476"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10558" y="245272"/>
            <a:ext cx="1138414" cy="92332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855" y="429938"/>
            <a:ext cx="966228"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97678" y="295135"/>
            <a:ext cx="1616102" cy="754609"/>
          </a:xfrm>
          <a:prstGeom prst="rect">
            <a:avLst/>
          </a:prstGeom>
          <a:ln>
            <a:solidFill>
              <a:schemeClr val="accent1"/>
            </a:solidFill>
          </a:ln>
        </p:spPr>
      </p:pic>
      <p:sp>
        <p:nvSpPr>
          <p:cNvPr id="8" name="Title 1">
            <a:extLst>
              <a:ext uri="{FF2B5EF4-FFF2-40B4-BE49-F238E27FC236}">
                <a16:creationId xmlns:a16="http://schemas.microsoft.com/office/drawing/2014/main" id="{1CFF5E8C-2E98-4958-A263-9CA4B7D50999}"/>
              </a:ext>
            </a:extLst>
          </p:cNvPr>
          <p:cNvSpPr txBox="1">
            <a:spLocks/>
          </p:cNvSpPr>
          <p:nvPr/>
        </p:nvSpPr>
        <p:spPr>
          <a:xfrm>
            <a:off x="1208092" y="362075"/>
            <a:ext cx="9151697" cy="1323439"/>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dirty="0"/>
              <a:t>Growing Importance of Marketing Channels</a:t>
            </a:r>
            <a:endParaRPr lang="th-TH" dirty="0"/>
          </a:p>
        </p:txBody>
      </p:sp>
      <p:sp>
        <p:nvSpPr>
          <p:cNvPr id="9" name="Content Placeholder 2">
            <a:extLst>
              <a:ext uri="{FF2B5EF4-FFF2-40B4-BE49-F238E27FC236}">
                <a16:creationId xmlns:a16="http://schemas.microsoft.com/office/drawing/2014/main" id="{BC523C97-3582-4EBD-8726-FEFAB6F9127F}"/>
              </a:ext>
            </a:extLst>
          </p:cNvPr>
          <p:cNvSpPr txBox="1">
            <a:spLocks/>
          </p:cNvSpPr>
          <p:nvPr/>
        </p:nvSpPr>
        <p:spPr>
          <a:xfrm>
            <a:off x="1697767" y="1923085"/>
            <a:ext cx="8596659" cy="3779829"/>
          </a:xfrm>
          <a:prstGeom prst="rect">
            <a:avLst/>
          </a:prstGeom>
          <a:ln>
            <a:noFill/>
          </a:ln>
        </p:spPr>
        <p:txBody>
          <a:bodyPr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buFont typeface="+mj-lt"/>
              <a:buAutoNum type="arabicPeriod"/>
              <a:defRPr/>
            </a:pPr>
            <a:r>
              <a:rPr lang="en-US" b="1" dirty="0">
                <a:cs typeface="Cordia New" pitchFamily="34" charset="-34"/>
              </a:rPr>
              <a:t>Explosion of information technology and E-commerce</a:t>
            </a:r>
          </a:p>
          <a:p>
            <a:pPr marL="514350" indent="-514350">
              <a:buFont typeface="+mj-lt"/>
              <a:buAutoNum type="arabicPeriod"/>
              <a:defRPr/>
            </a:pPr>
            <a:r>
              <a:rPr lang="en-US" b="1" dirty="0">
                <a:cs typeface="Cordia New" pitchFamily="34" charset="-34"/>
              </a:rPr>
              <a:t>Greater difficulty of gaining a sustainable competitive advantage</a:t>
            </a:r>
          </a:p>
          <a:p>
            <a:pPr marL="514350" indent="-514350">
              <a:buFont typeface="+mj-lt"/>
              <a:buAutoNum type="arabicPeriod"/>
              <a:defRPr/>
            </a:pPr>
            <a:r>
              <a:rPr lang="en-US" b="1" dirty="0">
                <a:cs typeface="Cordia New" pitchFamily="34" charset="-34"/>
              </a:rPr>
              <a:t>Growing power of distributors, especially retailers in marketing channels</a:t>
            </a:r>
          </a:p>
          <a:p>
            <a:pPr marL="514350" indent="-514350">
              <a:buFont typeface="+mj-lt"/>
              <a:buAutoNum type="arabicPeriod"/>
              <a:defRPr/>
            </a:pPr>
            <a:r>
              <a:rPr lang="en-US" b="1" dirty="0">
                <a:cs typeface="Cordia New" pitchFamily="34" charset="-34"/>
              </a:rPr>
              <a:t>The need to reduce distribution costs</a:t>
            </a:r>
            <a:endParaRPr lang="th-TH" b="1" dirty="0"/>
          </a:p>
        </p:txBody>
      </p:sp>
    </p:spTree>
    <p:extLst>
      <p:ext uri="{BB962C8B-B14F-4D97-AF65-F5344CB8AC3E}">
        <p14:creationId xmlns:p14="http://schemas.microsoft.com/office/powerpoint/2010/main" val="27363001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mph" presetSubtype="0" fill="remove" grpId="0" nodeType="clickEffect">
                                  <p:stCondLst>
                                    <p:cond delay="0"/>
                                  </p:stCondLst>
                                  <p:childTnLst>
                                    <p:animClr clrSpc="rgb" dir="cw">
                                      <p:cBhvr override="childStyle">
                                        <p:cTn id="6" dur="250" autoRev="1" fill="remove"/>
                                        <p:tgtEl>
                                          <p:spTgt spid="9">
                                            <p:bg/>
                                          </p:spTgt>
                                        </p:tgtEl>
                                        <p:attrNameLst>
                                          <p:attrName>style.color</p:attrName>
                                        </p:attrNameLst>
                                      </p:cBhvr>
                                      <p:to>
                                        <a:schemeClr val="bg1"/>
                                      </p:to>
                                    </p:animClr>
                                    <p:animClr clrSpc="rgb" dir="cw">
                                      <p:cBhvr>
                                        <p:cTn id="7" dur="250" autoRev="1" fill="remove"/>
                                        <p:tgtEl>
                                          <p:spTgt spid="9">
                                            <p:bg/>
                                          </p:spTgt>
                                        </p:tgtEl>
                                        <p:attrNameLst>
                                          <p:attrName>fillcolor</p:attrName>
                                        </p:attrNameLst>
                                      </p:cBhvr>
                                      <p:to>
                                        <a:schemeClr val="bg1"/>
                                      </p:to>
                                    </p:animClr>
                                    <p:set>
                                      <p:cBhvr>
                                        <p:cTn id="8" dur="250" autoRev="1" fill="remove"/>
                                        <p:tgtEl>
                                          <p:spTgt spid="9">
                                            <p:bg/>
                                          </p:spTgt>
                                        </p:tgtEl>
                                        <p:attrNameLst>
                                          <p:attrName>fill.type</p:attrName>
                                        </p:attrNameLst>
                                      </p:cBhvr>
                                      <p:to>
                                        <p:strVal val="solid"/>
                                      </p:to>
                                    </p:set>
                                    <p:set>
                                      <p:cBhvr>
                                        <p:cTn id="9" dur="250" autoRev="1" fill="remove"/>
                                        <p:tgtEl>
                                          <p:spTgt spid="9">
                                            <p:bg/>
                                          </p:spTgt>
                                        </p:tgtEl>
                                        <p:attrNameLst>
                                          <p:attrName>fill.on</p:attrName>
                                        </p:attrNameLst>
                                      </p:cBhvr>
                                      <p:to>
                                        <p:strVal val="true"/>
                                      </p:to>
                                    </p:set>
                                  </p:childTnLst>
                                </p:cTn>
                              </p:par>
                            </p:childTnLst>
                          </p:cTn>
                        </p:par>
                      </p:childTnLst>
                    </p:cTn>
                  </p:par>
                  <p:par>
                    <p:cTn id="10" fill="hold">
                      <p:stCondLst>
                        <p:cond delay="indefinite"/>
                      </p:stCondLst>
                      <p:childTnLst>
                        <p:par>
                          <p:cTn id="11" fill="hold">
                            <p:stCondLst>
                              <p:cond delay="0"/>
                            </p:stCondLst>
                            <p:childTnLst>
                              <p:par>
                                <p:cTn id="12" presetID="27" presetClass="emph" presetSubtype="0" fill="remove" grpId="0" nodeType="clickEffect">
                                  <p:stCondLst>
                                    <p:cond delay="0"/>
                                  </p:stCondLst>
                                  <p:childTnLst>
                                    <p:animClr clrSpc="rgb" dir="cw">
                                      <p:cBhvr override="childStyle">
                                        <p:cTn id="13" dur="250" autoRev="1" fill="remove"/>
                                        <p:tgtEl>
                                          <p:spTgt spid="9">
                                            <p:txEl>
                                              <p:pRg st="0" end="0"/>
                                            </p:txEl>
                                          </p:spTgt>
                                        </p:tgtEl>
                                        <p:attrNameLst>
                                          <p:attrName>style.color</p:attrName>
                                        </p:attrNameLst>
                                      </p:cBhvr>
                                      <p:to>
                                        <a:schemeClr val="bg1"/>
                                      </p:to>
                                    </p:animClr>
                                    <p:animClr clrSpc="rgb" dir="cw">
                                      <p:cBhvr>
                                        <p:cTn id="14" dur="250" autoRev="1" fill="remove"/>
                                        <p:tgtEl>
                                          <p:spTgt spid="9">
                                            <p:txEl>
                                              <p:pRg st="0" end="0"/>
                                            </p:txEl>
                                          </p:spTgt>
                                        </p:tgtEl>
                                        <p:attrNameLst>
                                          <p:attrName>fillcolor</p:attrName>
                                        </p:attrNameLst>
                                      </p:cBhvr>
                                      <p:to>
                                        <a:schemeClr val="bg1"/>
                                      </p:to>
                                    </p:animClr>
                                    <p:set>
                                      <p:cBhvr>
                                        <p:cTn id="15" dur="250" autoRev="1" fill="remove"/>
                                        <p:tgtEl>
                                          <p:spTgt spid="9">
                                            <p:txEl>
                                              <p:pRg st="0" end="0"/>
                                            </p:txEl>
                                          </p:spTgt>
                                        </p:tgtEl>
                                        <p:attrNameLst>
                                          <p:attrName>fill.type</p:attrName>
                                        </p:attrNameLst>
                                      </p:cBhvr>
                                      <p:to>
                                        <p:strVal val="solid"/>
                                      </p:to>
                                    </p:set>
                                    <p:set>
                                      <p:cBhvr>
                                        <p:cTn id="16" dur="250" autoRev="1" fill="remove"/>
                                        <p:tgtEl>
                                          <p:spTgt spid="9">
                                            <p:txEl>
                                              <p:pRg st="0" end="0"/>
                                            </p:txEl>
                                          </p:spTgt>
                                        </p:tgtEl>
                                        <p:attrNameLst>
                                          <p:attrName>fill.on</p:attrName>
                                        </p:attrNameLst>
                                      </p:cBhvr>
                                      <p:to>
                                        <p:strVal val="true"/>
                                      </p:to>
                                    </p:set>
                                  </p:childTnLst>
                                </p:cTn>
                              </p:par>
                            </p:childTnLst>
                          </p:cTn>
                        </p:par>
                      </p:childTnLst>
                    </p:cTn>
                  </p:par>
                  <p:par>
                    <p:cTn id="17" fill="hold">
                      <p:stCondLst>
                        <p:cond delay="indefinite"/>
                      </p:stCondLst>
                      <p:childTnLst>
                        <p:par>
                          <p:cTn id="18" fill="hold">
                            <p:stCondLst>
                              <p:cond delay="0"/>
                            </p:stCondLst>
                            <p:childTnLst>
                              <p:par>
                                <p:cTn id="19" presetID="27" presetClass="emph" presetSubtype="0" fill="remove" grpId="0" nodeType="clickEffect">
                                  <p:stCondLst>
                                    <p:cond delay="0"/>
                                  </p:stCondLst>
                                  <p:childTnLst>
                                    <p:animClr clrSpc="rgb" dir="cw">
                                      <p:cBhvr override="childStyle">
                                        <p:cTn id="20" dur="250" autoRev="1" fill="remove"/>
                                        <p:tgtEl>
                                          <p:spTgt spid="9">
                                            <p:txEl>
                                              <p:pRg st="1" end="1"/>
                                            </p:txEl>
                                          </p:spTgt>
                                        </p:tgtEl>
                                        <p:attrNameLst>
                                          <p:attrName>style.color</p:attrName>
                                        </p:attrNameLst>
                                      </p:cBhvr>
                                      <p:to>
                                        <a:schemeClr val="bg1"/>
                                      </p:to>
                                    </p:animClr>
                                    <p:animClr clrSpc="rgb" dir="cw">
                                      <p:cBhvr>
                                        <p:cTn id="21" dur="250" autoRev="1" fill="remove"/>
                                        <p:tgtEl>
                                          <p:spTgt spid="9">
                                            <p:txEl>
                                              <p:pRg st="1" end="1"/>
                                            </p:txEl>
                                          </p:spTgt>
                                        </p:tgtEl>
                                        <p:attrNameLst>
                                          <p:attrName>fillcolor</p:attrName>
                                        </p:attrNameLst>
                                      </p:cBhvr>
                                      <p:to>
                                        <a:schemeClr val="bg1"/>
                                      </p:to>
                                    </p:animClr>
                                    <p:set>
                                      <p:cBhvr>
                                        <p:cTn id="22" dur="250" autoRev="1" fill="remove"/>
                                        <p:tgtEl>
                                          <p:spTgt spid="9">
                                            <p:txEl>
                                              <p:pRg st="1" end="1"/>
                                            </p:txEl>
                                          </p:spTgt>
                                        </p:tgtEl>
                                        <p:attrNameLst>
                                          <p:attrName>fill.type</p:attrName>
                                        </p:attrNameLst>
                                      </p:cBhvr>
                                      <p:to>
                                        <p:strVal val="solid"/>
                                      </p:to>
                                    </p:set>
                                    <p:set>
                                      <p:cBhvr>
                                        <p:cTn id="23" dur="250" autoRev="1" fill="remove"/>
                                        <p:tgtEl>
                                          <p:spTgt spid="9">
                                            <p:txEl>
                                              <p:pRg st="1" end="1"/>
                                            </p:txEl>
                                          </p:spTgt>
                                        </p:tgtEl>
                                        <p:attrNameLst>
                                          <p:attrName>fill.on</p:attrName>
                                        </p:attrNameLst>
                                      </p:cBhvr>
                                      <p:to>
                                        <p:strVal val="true"/>
                                      </p:to>
                                    </p:set>
                                  </p:childTnLst>
                                </p:cTn>
                              </p:par>
                            </p:childTnLst>
                          </p:cTn>
                        </p:par>
                      </p:childTnLst>
                    </p:cTn>
                  </p:par>
                  <p:par>
                    <p:cTn id="24" fill="hold">
                      <p:stCondLst>
                        <p:cond delay="indefinite"/>
                      </p:stCondLst>
                      <p:childTnLst>
                        <p:par>
                          <p:cTn id="25" fill="hold">
                            <p:stCondLst>
                              <p:cond delay="0"/>
                            </p:stCondLst>
                            <p:childTnLst>
                              <p:par>
                                <p:cTn id="26" presetID="27" presetClass="emph" presetSubtype="0" fill="remove" grpId="0" nodeType="clickEffect">
                                  <p:stCondLst>
                                    <p:cond delay="0"/>
                                  </p:stCondLst>
                                  <p:childTnLst>
                                    <p:animClr clrSpc="rgb" dir="cw">
                                      <p:cBhvr override="childStyle">
                                        <p:cTn id="27" dur="250" autoRev="1" fill="remove"/>
                                        <p:tgtEl>
                                          <p:spTgt spid="9">
                                            <p:txEl>
                                              <p:pRg st="2" end="2"/>
                                            </p:txEl>
                                          </p:spTgt>
                                        </p:tgtEl>
                                        <p:attrNameLst>
                                          <p:attrName>style.color</p:attrName>
                                        </p:attrNameLst>
                                      </p:cBhvr>
                                      <p:to>
                                        <a:schemeClr val="bg1"/>
                                      </p:to>
                                    </p:animClr>
                                    <p:animClr clrSpc="rgb" dir="cw">
                                      <p:cBhvr>
                                        <p:cTn id="28" dur="250" autoRev="1" fill="remove"/>
                                        <p:tgtEl>
                                          <p:spTgt spid="9">
                                            <p:txEl>
                                              <p:pRg st="2" end="2"/>
                                            </p:txEl>
                                          </p:spTgt>
                                        </p:tgtEl>
                                        <p:attrNameLst>
                                          <p:attrName>fillcolor</p:attrName>
                                        </p:attrNameLst>
                                      </p:cBhvr>
                                      <p:to>
                                        <a:schemeClr val="bg1"/>
                                      </p:to>
                                    </p:animClr>
                                    <p:set>
                                      <p:cBhvr>
                                        <p:cTn id="29" dur="250" autoRev="1" fill="remove"/>
                                        <p:tgtEl>
                                          <p:spTgt spid="9">
                                            <p:txEl>
                                              <p:pRg st="2" end="2"/>
                                            </p:txEl>
                                          </p:spTgt>
                                        </p:tgtEl>
                                        <p:attrNameLst>
                                          <p:attrName>fill.type</p:attrName>
                                        </p:attrNameLst>
                                      </p:cBhvr>
                                      <p:to>
                                        <p:strVal val="solid"/>
                                      </p:to>
                                    </p:set>
                                    <p:set>
                                      <p:cBhvr>
                                        <p:cTn id="30" dur="250" autoRev="1" fill="remove"/>
                                        <p:tgtEl>
                                          <p:spTgt spid="9">
                                            <p:txEl>
                                              <p:pRg st="2" end="2"/>
                                            </p:txEl>
                                          </p:spTgt>
                                        </p:tgtEl>
                                        <p:attrNameLst>
                                          <p:attrName>fill.on</p:attrName>
                                        </p:attrNameLst>
                                      </p:cBhvr>
                                      <p:to>
                                        <p:strVal val="true"/>
                                      </p:to>
                                    </p:set>
                                  </p:childTnLst>
                                </p:cTn>
                              </p:par>
                            </p:childTnLst>
                          </p:cTn>
                        </p:par>
                      </p:childTnLst>
                    </p:cTn>
                  </p:par>
                  <p:par>
                    <p:cTn id="31" fill="hold">
                      <p:stCondLst>
                        <p:cond delay="indefinite"/>
                      </p:stCondLst>
                      <p:childTnLst>
                        <p:par>
                          <p:cTn id="32" fill="hold">
                            <p:stCondLst>
                              <p:cond delay="0"/>
                            </p:stCondLst>
                            <p:childTnLst>
                              <p:par>
                                <p:cTn id="33" presetID="27" presetClass="emph" presetSubtype="0" fill="remove" grpId="0" nodeType="clickEffect">
                                  <p:stCondLst>
                                    <p:cond delay="0"/>
                                  </p:stCondLst>
                                  <p:childTnLst>
                                    <p:animClr clrSpc="rgb" dir="cw">
                                      <p:cBhvr override="childStyle">
                                        <p:cTn id="34" dur="250" autoRev="1" fill="remove"/>
                                        <p:tgtEl>
                                          <p:spTgt spid="9">
                                            <p:txEl>
                                              <p:pRg st="3" end="3"/>
                                            </p:txEl>
                                          </p:spTgt>
                                        </p:tgtEl>
                                        <p:attrNameLst>
                                          <p:attrName>style.color</p:attrName>
                                        </p:attrNameLst>
                                      </p:cBhvr>
                                      <p:to>
                                        <a:schemeClr val="bg1"/>
                                      </p:to>
                                    </p:animClr>
                                    <p:animClr clrSpc="rgb" dir="cw">
                                      <p:cBhvr>
                                        <p:cTn id="35" dur="250" autoRev="1" fill="remove"/>
                                        <p:tgtEl>
                                          <p:spTgt spid="9">
                                            <p:txEl>
                                              <p:pRg st="3" end="3"/>
                                            </p:txEl>
                                          </p:spTgt>
                                        </p:tgtEl>
                                        <p:attrNameLst>
                                          <p:attrName>fillcolor</p:attrName>
                                        </p:attrNameLst>
                                      </p:cBhvr>
                                      <p:to>
                                        <a:schemeClr val="bg1"/>
                                      </p:to>
                                    </p:animClr>
                                    <p:set>
                                      <p:cBhvr>
                                        <p:cTn id="36" dur="250" autoRev="1" fill="remove"/>
                                        <p:tgtEl>
                                          <p:spTgt spid="9">
                                            <p:txEl>
                                              <p:pRg st="3" end="3"/>
                                            </p:txEl>
                                          </p:spTgt>
                                        </p:tgtEl>
                                        <p:attrNameLst>
                                          <p:attrName>fill.type</p:attrName>
                                        </p:attrNameLst>
                                      </p:cBhvr>
                                      <p:to>
                                        <p:strVal val="solid"/>
                                      </p:to>
                                    </p:set>
                                    <p:set>
                                      <p:cBhvr>
                                        <p:cTn id="37" dur="250" autoRev="1" fill="remove"/>
                                        <p:tgtEl>
                                          <p:spTgt spid="9">
                                            <p:txEl>
                                              <p:pRg st="3" end="3"/>
                                            </p:txEl>
                                          </p:spTgt>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78302" y="1384045"/>
            <a:ext cx="11113476" cy="49085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10558" y="186999"/>
            <a:ext cx="1138414" cy="98160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855" y="429938"/>
            <a:ext cx="966228"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97678" y="295135"/>
            <a:ext cx="1616102" cy="754609"/>
          </a:xfrm>
          <a:prstGeom prst="rect">
            <a:avLst/>
          </a:prstGeom>
          <a:ln>
            <a:solidFill>
              <a:schemeClr val="accent1"/>
            </a:solidFill>
          </a:ln>
        </p:spPr>
      </p:pic>
      <p:sp>
        <p:nvSpPr>
          <p:cNvPr id="8" name="Title 1">
            <a:extLst>
              <a:ext uri="{FF2B5EF4-FFF2-40B4-BE49-F238E27FC236}">
                <a16:creationId xmlns:a16="http://schemas.microsoft.com/office/drawing/2014/main" id="{01BFF3E7-BC7C-4907-8C16-AB8AE5F18268}"/>
              </a:ext>
            </a:extLst>
          </p:cNvPr>
          <p:cNvSpPr txBox="1">
            <a:spLocks/>
          </p:cNvSpPr>
          <p:nvPr/>
        </p:nvSpPr>
        <p:spPr>
          <a:xfrm>
            <a:off x="1843344" y="281880"/>
            <a:ext cx="8898367" cy="1140311"/>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dirty="0"/>
              <a:t>Managing the Channel</a:t>
            </a:r>
          </a:p>
        </p:txBody>
      </p:sp>
      <p:sp>
        <p:nvSpPr>
          <p:cNvPr id="9" name="Content Placeholder 2">
            <a:extLst>
              <a:ext uri="{FF2B5EF4-FFF2-40B4-BE49-F238E27FC236}">
                <a16:creationId xmlns:a16="http://schemas.microsoft.com/office/drawing/2014/main" id="{F040A970-CD5C-49A2-A0D7-9C7C68E471F9}"/>
              </a:ext>
            </a:extLst>
          </p:cNvPr>
          <p:cNvSpPr txBox="1">
            <a:spLocks/>
          </p:cNvSpPr>
          <p:nvPr/>
        </p:nvSpPr>
        <p:spPr>
          <a:xfrm>
            <a:off x="1311083" y="1743056"/>
            <a:ext cx="9640773" cy="4306637"/>
          </a:xfrm>
          <a:prstGeom prst="rect">
            <a:avLst/>
          </a:prstGeom>
          <a:ln>
            <a:noFill/>
          </a:ln>
        </p:spPr>
        <p:txBody>
          <a:bodyPr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ü"/>
              <a:defRPr/>
            </a:pPr>
            <a:r>
              <a:rPr lang="en-US" b="1" dirty="0"/>
              <a:t>Once a channel structure is specified and goals set, marketing managers need to:</a:t>
            </a:r>
          </a:p>
          <a:p>
            <a:pPr marL="971550" lvl="1" indent="-514350">
              <a:buFont typeface="+mj-lt"/>
              <a:buAutoNum type="alphaLcPeriod"/>
              <a:defRPr/>
            </a:pPr>
            <a:r>
              <a:rPr lang="en-US" b="1" dirty="0"/>
              <a:t>Develop procedures for selecting intermediaries</a:t>
            </a:r>
          </a:p>
          <a:p>
            <a:pPr marL="971550" lvl="1" indent="-514350">
              <a:buFont typeface="+mj-lt"/>
              <a:buAutoNum type="alphaLcPeriod"/>
              <a:defRPr/>
            </a:pPr>
            <a:r>
              <a:rPr lang="en-US" b="1" dirty="0"/>
              <a:t>Motivate them to meet goals</a:t>
            </a:r>
          </a:p>
          <a:p>
            <a:pPr marL="971550" lvl="1" indent="-514350">
              <a:buFont typeface="+mj-lt"/>
              <a:buAutoNum type="alphaLcPeriod"/>
              <a:defRPr/>
            </a:pPr>
            <a:r>
              <a:rPr lang="en-US" b="1" dirty="0"/>
              <a:t>Resolve conflict between them</a:t>
            </a:r>
          </a:p>
          <a:p>
            <a:pPr marL="971550" lvl="1" indent="-514350">
              <a:buFont typeface="+mj-lt"/>
              <a:buAutoNum type="alphaLcPeriod"/>
              <a:defRPr/>
            </a:pPr>
            <a:r>
              <a:rPr lang="en-US" b="1" dirty="0"/>
              <a:t>Evaluate performance</a:t>
            </a:r>
          </a:p>
          <a:p>
            <a:pPr marL="971550" lvl="1" indent="-514350">
              <a:buFont typeface="+mj-lt"/>
              <a:buAutoNum type="alphaLcPeriod"/>
              <a:defRPr/>
            </a:pPr>
            <a:endParaRPr lang="en-US" b="1" dirty="0"/>
          </a:p>
          <a:p>
            <a:pPr marL="571500" indent="-514350">
              <a:buFont typeface="Wingdings" panose="05000000000000000000" pitchFamily="2" charset="2"/>
              <a:buChar char="ü"/>
              <a:defRPr/>
            </a:pPr>
            <a:r>
              <a:rPr lang="en-US" b="1" dirty="0">
                <a:solidFill>
                  <a:srgbClr val="FF0000"/>
                </a:solidFill>
              </a:rPr>
              <a:t>The following discussion centers around designing and administering the business marketing channel.</a:t>
            </a:r>
          </a:p>
        </p:txBody>
      </p:sp>
    </p:spTree>
    <p:extLst>
      <p:ext uri="{BB962C8B-B14F-4D97-AF65-F5344CB8AC3E}">
        <p14:creationId xmlns:p14="http://schemas.microsoft.com/office/powerpoint/2010/main" val="32749381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bg/>
                                          </p:spTgt>
                                        </p:tgtEl>
                                        <p:attrNameLst>
                                          <p:attrName>style.visibility</p:attrName>
                                        </p:attrNameLst>
                                      </p:cBhvr>
                                      <p:to>
                                        <p:strVal val="visible"/>
                                      </p:to>
                                    </p:set>
                                    <p:animEffect transition="in" filter="fade">
                                      <p:cBhvr>
                                        <p:cTn id="7" dur="1000"/>
                                        <p:tgtEl>
                                          <p:spTgt spid="9">
                                            <p:bg/>
                                          </p:spTgt>
                                        </p:tgtEl>
                                      </p:cBhvr>
                                    </p:animEffect>
                                    <p:anim calcmode="lin" valueType="num">
                                      <p:cBhvr>
                                        <p:cTn id="8" dur="1000" fill="hold"/>
                                        <p:tgtEl>
                                          <p:spTgt spid="9">
                                            <p:bg/>
                                          </p:spTgt>
                                        </p:tgtEl>
                                        <p:attrNameLst>
                                          <p:attrName>ppt_x</p:attrName>
                                        </p:attrNameLst>
                                      </p:cBhvr>
                                      <p:tavLst>
                                        <p:tav tm="0">
                                          <p:val>
                                            <p:strVal val="#ppt_x"/>
                                          </p:val>
                                        </p:tav>
                                        <p:tav tm="100000">
                                          <p:val>
                                            <p:strVal val="#ppt_x"/>
                                          </p:val>
                                        </p:tav>
                                      </p:tavLst>
                                    </p:anim>
                                    <p:anim calcmode="lin" valueType="num">
                                      <p:cBhvr>
                                        <p:cTn id="9" dur="1000" fill="hold"/>
                                        <p:tgtEl>
                                          <p:spTgt spid="9">
                                            <p:bg/>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1000"/>
                                        <p:tgtEl>
                                          <p:spTgt spid="9">
                                            <p:txEl>
                                              <p:pRg st="0" end="0"/>
                                            </p:txEl>
                                          </p:spTgt>
                                        </p:tgtEl>
                                      </p:cBhvr>
                                    </p:animEffect>
                                    <p:anim calcmode="lin" valueType="num">
                                      <p:cBhvr>
                                        <p:cTn id="15"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9">
                                            <p:txEl>
                                              <p:pRg st="0" end="0"/>
                                            </p:txEl>
                                          </p:spTgt>
                                        </p:tgtEl>
                                        <p:attrNameLst>
                                          <p:attrName>ppt_y</p:attrName>
                                        </p:attrNameLst>
                                      </p:cBhvr>
                                      <p:tavLst>
                                        <p:tav tm="0">
                                          <p:val>
                                            <p:strVal val="#ppt_y+.1"/>
                                          </p:val>
                                        </p:tav>
                                        <p:tav tm="100000">
                                          <p:val>
                                            <p:strVal val="#ppt_y"/>
                                          </p:val>
                                        </p:tav>
                                      </p:tavLst>
                                    </p:anim>
                                  </p:childTnLst>
                                </p:cTn>
                              </p:par>
                              <p:par>
                                <p:cTn id="17" presetID="42" presetClass="entr" presetSubtype="0" fill="hold" grpId="0" nodeType="withEffect">
                                  <p:stCondLst>
                                    <p:cond delay="0"/>
                                  </p:stCondLst>
                                  <p:childTnLst>
                                    <p:set>
                                      <p:cBhvr>
                                        <p:cTn id="18" dur="1" fill="hold">
                                          <p:stCondLst>
                                            <p:cond delay="0"/>
                                          </p:stCondLst>
                                        </p:cTn>
                                        <p:tgtEl>
                                          <p:spTgt spid="9">
                                            <p:txEl>
                                              <p:pRg st="1" end="1"/>
                                            </p:txEl>
                                          </p:spTgt>
                                        </p:tgtEl>
                                        <p:attrNameLst>
                                          <p:attrName>style.visibility</p:attrName>
                                        </p:attrNameLst>
                                      </p:cBhvr>
                                      <p:to>
                                        <p:strVal val="visible"/>
                                      </p:to>
                                    </p:set>
                                    <p:animEffect transition="in" filter="fade">
                                      <p:cBhvr>
                                        <p:cTn id="19" dur="1000"/>
                                        <p:tgtEl>
                                          <p:spTgt spid="9">
                                            <p:txEl>
                                              <p:pRg st="1" end="1"/>
                                            </p:txEl>
                                          </p:spTgt>
                                        </p:tgtEl>
                                      </p:cBhvr>
                                    </p:animEffect>
                                    <p:anim calcmode="lin" valueType="num">
                                      <p:cBhvr>
                                        <p:cTn id="20" dur="1000" fill="hold"/>
                                        <p:tgtEl>
                                          <p:spTgt spid="9">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9">
                                            <p:txEl>
                                              <p:pRg st="1" end="1"/>
                                            </p:txEl>
                                          </p:spTgt>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9">
                                            <p:txEl>
                                              <p:pRg st="2" end="2"/>
                                            </p:txEl>
                                          </p:spTgt>
                                        </p:tgtEl>
                                        <p:attrNameLst>
                                          <p:attrName>style.visibility</p:attrName>
                                        </p:attrNameLst>
                                      </p:cBhvr>
                                      <p:to>
                                        <p:strVal val="visible"/>
                                      </p:to>
                                    </p:set>
                                    <p:animEffect transition="in" filter="fade">
                                      <p:cBhvr>
                                        <p:cTn id="24" dur="1000"/>
                                        <p:tgtEl>
                                          <p:spTgt spid="9">
                                            <p:txEl>
                                              <p:pRg st="2" end="2"/>
                                            </p:txEl>
                                          </p:spTgt>
                                        </p:tgtEl>
                                      </p:cBhvr>
                                    </p:animEffect>
                                    <p:anim calcmode="lin" valueType="num">
                                      <p:cBhvr>
                                        <p:cTn id="25" dur="1000" fill="hold"/>
                                        <p:tgtEl>
                                          <p:spTgt spid="9">
                                            <p:txEl>
                                              <p:pRg st="2" end="2"/>
                                            </p:txEl>
                                          </p:spTgt>
                                        </p:tgtEl>
                                        <p:attrNameLst>
                                          <p:attrName>ppt_x</p:attrName>
                                        </p:attrNameLst>
                                      </p:cBhvr>
                                      <p:tavLst>
                                        <p:tav tm="0">
                                          <p:val>
                                            <p:strVal val="#ppt_x"/>
                                          </p:val>
                                        </p:tav>
                                        <p:tav tm="100000">
                                          <p:val>
                                            <p:strVal val="#ppt_x"/>
                                          </p:val>
                                        </p:tav>
                                      </p:tavLst>
                                    </p:anim>
                                    <p:anim calcmode="lin" valueType="num">
                                      <p:cBhvr>
                                        <p:cTn id="26" dur="1000" fill="hold"/>
                                        <p:tgtEl>
                                          <p:spTgt spid="9">
                                            <p:txEl>
                                              <p:pRg st="2" end="2"/>
                                            </p:txEl>
                                          </p:spTgt>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9">
                                            <p:txEl>
                                              <p:pRg st="3" end="3"/>
                                            </p:txEl>
                                          </p:spTgt>
                                        </p:tgtEl>
                                        <p:attrNameLst>
                                          <p:attrName>style.visibility</p:attrName>
                                        </p:attrNameLst>
                                      </p:cBhvr>
                                      <p:to>
                                        <p:strVal val="visible"/>
                                      </p:to>
                                    </p:set>
                                    <p:animEffect transition="in" filter="fade">
                                      <p:cBhvr>
                                        <p:cTn id="29" dur="1000"/>
                                        <p:tgtEl>
                                          <p:spTgt spid="9">
                                            <p:txEl>
                                              <p:pRg st="3" end="3"/>
                                            </p:txEl>
                                          </p:spTgt>
                                        </p:tgtEl>
                                      </p:cBhvr>
                                    </p:animEffect>
                                    <p:anim calcmode="lin" valueType="num">
                                      <p:cBhvr>
                                        <p:cTn id="30" dur="1000" fill="hold"/>
                                        <p:tgtEl>
                                          <p:spTgt spid="9">
                                            <p:txEl>
                                              <p:pRg st="3" end="3"/>
                                            </p:txEl>
                                          </p:spTgt>
                                        </p:tgtEl>
                                        <p:attrNameLst>
                                          <p:attrName>ppt_x</p:attrName>
                                        </p:attrNameLst>
                                      </p:cBhvr>
                                      <p:tavLst>
                                        <p:tav tm="0">
                                          <p:val>
                                            <p:strVal val="#ppt_x"/>
                                          </p:val>
                                        </p:tav>
                                        <p:tav tm="100000">
                                          <p:val>
                                            <p:strVal val="#ppt_x"/>
                                          </p:val>
                                        </p:tav>
                                      </p:tavLst>
                                    </p:anim>
                                    <p:anim calcmode="lin" valueType="num">
                                      <p:cBhvr>
                                        <p:cTn id="31" dur="1000" fill="hold"/>
                                        <p:tgtEl>
                                          <p:spTgt spid="9">
                                            <p:txEl>
                                              <p:pRg st="3" end="3"/>
                                            </p:txEl>
                                          </p:spTgt>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9">
                                            <p:txEl>
                                              <p:pRg st="4" end="4"/>
                                            </p:txEl>
                                          </p:spTgt>
                                        </p:tgtEl>
                                        <p:attrNameLst>
                                          <p:attrName>style.visibility</p:attrName>
                                        </p:attrNameLst>
                                      </p:cBhvr>
                                      <p:to>
                                        <p:strVal val="visible"/>
                                      </p:to>
                                    </p:set>
                                    <p:animEffect transition="in" filter="fade">
                                      <p:cBhvr>
                                        <p:cTn id="34" dur="1000"/>
                                        <p:tgtEl>
                                          <p:spTgt spid="9">
                                            <p:txEl>
                                              <p:pRg st="4" end="4"/>
                                            </p:txEl>
                                          </p:spTgt>
                                        </p:tgtEl>
                                      </p:cBhvr>
                                    </p:animEffect>
                                    <p:anim calcmode="lin" valueType="num">
                                      <p:cBhvr>
                                        <p:cTn id="35" dur="1000" fill="hold"/>
                                        <p:tgtEl>
                                          <p:spTgt spid="9">
                                            <p:txEl>
                                              <p:pRg st="4" end="4"/>
                                            </p:txEl>
                                          </p:spTgt>
                                        </p:tgtEl>
                                        <p:attrNameLst>
                                          <p:attrName>ppt_x</p:attrName>
                                        </p:attrNameLst>
                                      </p:cBhvr>
                                      <p:tavLst>
                                        <p:tav tm="0">
                                          <p:val>
                                            <p:strVal val="#ppt_x"/>
                                          </p:val>
                                        </p:tav>
                                        <p:tav tm="100000">
                                          <p:val>
                                            <p:strVal val="#ppt_x"/>
                                          </p:val>
                                        </p:tav>
                                      </p:tavLst>
                                    </p:anim>
                                    <p:anim calcmode="lin" valueType="num">
                                      <p:cBhvr>
                                        <p:cTn id="36" dur="1000" fill="hold"/>
                                        <p:tgtEl>
                                          <p:spTgt spid="9">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grpId="0" nodeType="clickEffect">
                                  <p:stCondLst>
                                    <p:cond delay="0"/>
                                  </p:stCondLst>
                                  <p:childTnLst>
                                    <p:set>
                                      <p:cBhvr>
                                        <p:cTn id="40" dur="1" fill="hold">
                                          <p:stCondLst>
                                            <p:cond delay="0"/>
                                          </p:stCondLst>
                                        </p:cTn>
                                        <p:tgtEl>
                                          <p:spTgt spid="9">
                                            <p:txEl>
                                              <p:pRg st="6" end="6"/>
                                            </p:txEl>
                                          </p:spTgt>
                                        </p:tgtEl>
                                        <p:attrNameLst>
                                          <p:attrName>style.visibility</p:attrName>
                                        </p:attrNameLst>
                                      </p:cBhvr>
                                      <p:to>
                                        <p:strVal val="visible"/>
                                      </p:to>
                                    </p:set>
                                    <p:animEffect transition="in" filter="fade">
                                      <p:cBhvr>
                                        <p:cTn id="41" dur="1000"/>
                                        <p:tgtEl>
                                          <p:spTgt spid="9">
                                            <p:txEl>
                                              <p:pRg st="6" end="6"/>
                                            </p:txEl>
                                          </p:spTgt>
                                        </p:tgtEl>
                                      </p:cBhvr>
                                    </p:animEffect>
                                    <p:anim calcmode="lin" valueType="num">
                                      <p:cBhvr>
                                        <p:cTn id="42" dur="1000" fill="hold"/>
                                        <p:tgtEl>
                                          <p:spTgt spid="9">
                                            <p:txEl>
                                              <p:pRg st="6" end="6"/>
                                            </p:txEl>
                                          </p:spTgt>
                                        </p:tgtEl>
                                        <p:attrNameLst>
                                          <p:attrName>ppt_x</p:attrName>
                                        </p:attrNameLst>
                                      </p:cBhvr>
                                      <p:tavLst>
                                        <p:tav tm="0">
                                          <p:val>
                                            <p:strVal val="#ppt_x"/>
                                          </p:val>
                                        </p:tav>
                                        <p:tav tm="100000">
                                          <p:val>
                                            <p:strVal val="#ppt_x"/>
                                          </p:val>
                                        </p:tav>
                                      </p:tavLst>
                                    </p:anim>
                                    <p:anim calcmode="lin" valueType="num">
                                      <p:cBhvr>
                                        <p:cTn id="43" dur="1000" fill="hold"/>
                                        <p:tgtEl>
                                          <p:spTgt spid="9">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78302" y="1685495"/>
            <a:ext cx="11113476"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10558" y="165259"/>
            <a:ext cx="1138414" cy="10033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855" y="429938"/>
            <a:ext cx="966228"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97678" y="295135"/>
            <a:ext cx="1616102" cy="754609"/>
          </a:xfrm>
          <a:prstGeom prst="rect">
            <a:avLst/>
          </a:prstGeom>
          <a:ln>
            <a:solidFill>
              <a:schemeClr val="accent1"/>
            </a:solidFill>
          </a:ln>
        </p:spPr>
      </p:pic>
      <p:sp>
        <p:nvSpPr>
          <p:cNvPr id="11" name="Rectangle 2">
            <a:extLst>
              <a:ext uri="{FF2B5EF4-FFF2-40B4-BE49-F238E27FC236}">
                <a16:creationId xmlns:a16="http://schemas.microsoft.com/office/drawing/2014/main" id="{80BD06B5-83EF-4142-A422-CDE5A10559AA}"/>
              </a:ext>
            </a:extLst>
          </p:cNvPr>
          <p:cNvSpPr txBox="1">
            <a:spLocks noChangeArrowheads="1"/>
          </p:cNvSpPr>
          <p:nvPr/>
        </p:nvSpPr>
        <p:spPr>
          <a:xfrm>
            <a:off x="827969" y="565369"/>
            <a:ext cx="10064384" cy="769441"/>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sz="4400" dirty="0"/>
              <a:t>Distribution Channel</a:t>
            </a:r>
          </a:p>
        </p:txBody>
      </p:sp>
      <p:sp>
        <p:nvSpPr>
          <p:cNvPr id="12" name="Rectangle 3">
            <a:extLst>
              <a:ext uri="{FF2B5EF4-FFF2-40B4-BE49-F238E27FC236}">
                <a16:creationId xmlns:a16="http://schemas.microsoft.com/office/drawing/2014/main" id="{C872229C-9F61-4150-B681-8EB95B8103A6}"/>
              </a:ext>
            </a:extLst>
          </p:cNvPr>
          <p:cNvSpPr txBox="1">
            <a:spLocks noChangeArrowheads="1"/>
          </p:cNvSpPr>
          <p:nvPr/>
        </p:nvSpPr>
        <p:spPr>
          <a:xfrm>
            <a:off x="1055077" y="1860927"/>
            <a:ext cx="9819249" cy="4281689"/>
          </a:xfrm>
          <a:prstGeom prst="rect">
            <a:avLst/>
          </a:prstGeom>
          <a:ln>
            <a:noFill/>
          </a:ln>
        </p:spPr>
        <p:txBody>
          <a:bodyPr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Ø"/>
            </a:pPr>
            <a:r>
              <a:rPr lang="en-US" altLang="ar-SA" b="1" dirty="0"/>
              <a:t>The link between the manufacturer and the customer is called the Channel of Distribution</a:t>
            </a:r>
          </a:p>
          <a:p>
            <a:pPr>
              <a:buFont typeface="Wingdings" panose="05000000000000000000" pitchFamily="2" charset="2"/>
              <a:buChar char="Ø"/>
            </a:pPr>
            <a:r>
              <a:rPr lang="en-US" altLang="ar-SA" b="1" dirty="0">
                <a:solidFill>
                  <a:srgbClr val="60040B"/>
                </a:solidFill>
              </a:rPr>
              <a:t>The channel accomplishes all the tasks necessary to get the product/service to market</a:t>
            </a:r>
            <a:endParaRPr lang="en-US" altLang="ar-SA" b="1" dirty="0"/>
          </a:p>
          <a:p>
            <a:pPr>
              <a:buFont typeface="Wingdings" panose="05000000000000000000" pitchFamily="2" charset="2"/>
              <a:buChar char="Ø"/>
            </a:pPr>
            <a:r>
              <a:rPr lang="en-US" altLang="ar-SA" b="1" dirty="0"/>
              <a:t>Tasks can be performed by the manufacturer or be delegated throughout the channel</a:t>
            </a:r>
          </a:p>
          <a:p>
            <a:pPr>
              <a:buFont typeface="Wingdings" panose="05000000000000000000" pitchFamily="2" charset="2"/>
              <a:buChar char="Ø"/>
            </a:pPr>
            <a:r>
              <a:rPr lang="en-US" altLang="ar-SA" b="1" dirty="0">
                <a:solidFill>
                  <a:srgbClr val="60040B"/>
                </a:solidFill>
              </a:rPr>
              <a:t>The question is: “What is the best way to execute the tasks?”</a:t>
            </a:r>
          </a:p>
        </p:txBody>
      </p:sp>
    </p:spTree>
    <p:extLst>
      <p:ext uri="{BB962C8B-B14F-4D97-AF65-F5344CB8AC3E}">
        <p14:creationId xmlns:p14="http://schemas.microsoft.com/office/powerpoint/2010/main" val="38018921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2">
                                            <p:bg/>
                                          </p:spTgt>
                                        </p:tgtEl>
                                        <p:attrNameLst>
                                          <p:attrName>style.visibility</p:attrName>
                                        </p:attrNameLst>
                                      </p:cBhvr>
                                      <p:to>
                                        <p:strVal val="visible"/>
                                      </p:to>
                                    </p:set>
                                    <p:animEffect transition="in" filter="fade">
                                      <p:cBhvr>
                                        <p:cTn id="7" dur="1000"/>
                                        <p:tgtEl>
                                          <p:spTgt spid="12">
                                            <p:bg/>
                                          </p:spTgt>
                                        </p:tgtEl>
                                      </p:cBhvr>
                                    </p:animEffect>
                                    <p:anim calcmode="lin" valueType="num">
                                      <p:cBhvr>
                                        <p:cTn id="8" dur="1000" fill="hold"/>
                                        <p:tgtEl>
                                          <p:spTgt spid="12">
                                            <p:bg/>
                                          </p:spTgt>
                                        </p:tgtEl>
                                        <p:attrNameLst>
                                          <p:attrName>ppt_x</p:attrName>
                                        </p:attrNameLst>
                                      </p:cBhvr>
                                      <p:tavLst>
                                        <p:tav tm="0">
                                          <p:val>
                                            <p:strVal val="#ppt_x"/>
                                          </p:val>
                                        </p:tav>
                                        <p:tav tm="100000">
                                          <p:val>
                                            <p:strVal val="#ppt_x"/>
                                          </p:val>
                                        </p:tav>
                                      </p:tavLst>
                                    </p:anim>
                                    <p:anim calcmode="lin" valueType="num">
                                      <p:cBhvr>
                                        <p:cTn id="9" dur="1000" fill="hold"/>
                                        <p:tgtEl>
                                          <p:spTgt spid="12">
                                            <p:bg/>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2">
                                            <p:txEl>
                                              <p:pRg st="0" end="0"/>
                                            </p:txEl>
                                          </p:spTgt>
                                        </p:tgtEl>
                                        <p:attrNameLst>
                                          <p:attrName>style.visibility</p:attrName>
                                        </p:attrNameLst>
                                      </p:cBhvr>
                                      <p:to>
                                        <p:strVal val="visible"/>
                                      </p:to>
                                    </p:set>
                                    <p:animEffect transition="in" filter="fade">
                                      <p:cBhvr>
                                        <p:cTn id="14" dur="1000"/>
                                        <p:tgtEl>
                                          <p:spTgt spid="12">
                                            <p:txEl>
                                              <p:pRg st="0" end="0"/>
                                            </p:txEl>
                                          </p:spTgt>
                                        </p:tgtEl>
                                      </p:cBhvr>
                                    </p:animEffect>
                                    <p:anim calcmode="lin" valueType="num">
                                      <p:cBhvr>
                                        <p:cTn id="15" dur="1000" fill="hold"/>
                                        <p:tgtEl>
                                          <p:spTgt spid="12">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1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2">
                                            <p:txEl>
                                              <p:pRg st="1" end="1"/>
                                            </p:txEl>
                                          </p:spTgt>
                                        </p:tgtEl>
                                        <p:attrNameLst>
                                          <p:attrName>style.visibility</p:attrName>
                                        </p:attrNameLst>
                                      </p:cBhvr>
                                      <p:to>
                                        <p:strVal val="visible"/>
                                      </p:to>
                                    </p:set>
                                    <p:animEffect transition="in" filter="fade">
                                      <p:cBhvr>
                                        <p:cTn id="21" dur="1000"/>
                                        <p:tgtEl>
                                          <p:spTgt spid="12">
                                            <p:txEl>
                                              <p:pRg st="1" end="1"/>
                                            </p:txEl>
                                          </p:spTgt>
                                        </p:tgtEl>
                                      </p:cBhvr>
                                    </p:animEffect>
                                    <p:anim calcmode="lin" valueType="num">
                                      <p:cBhvr>
                                        <p:cTn id="22" dur="1000" fill="hold"/>
                                        <p:tgtEl>
                                          <p:spTgt spid="12">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12">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12">
                                            <p:txEl>
                                              <p:pRg st="2" end="2"/>
                                            </p:txEl>
                                          </p:spTgt>
                                        </p:tgtEl>
                                        <p:attrNameLst>
                                          <p:attrName>style.visibility</p:attrName>
                                        </p:attrNameLst>
                                      </p:cBhvr>
                                      <p:to>
                                        <p:strVal val="visible"/>
                                      </p:to>
                                    </p:set>
                                    <p:animEffect transition="in" filter="fade">
                                      <p:cBhvr>
                                        <p:cTn id="28" dur="1000"/>
                                        <p:tgtEl>
                                          <p:spTgt spid="12">
                                            <p:txEl>
                                              <p:pRg st="2" end="2"/>
                                            </p:txEl>
                                          </p:spTgt>
                                        </p:tgtEl>
                                      </p:cBhvr>
                                    </p:animEffect>
                                    <p:anim calcmode="lin" valueType="num">
                                      <p:cBhvr>
                                        <p:cTn id="29" dur="1000" fill="hold"/>
                                        <p:tgtEl>
                                          <p:spTgt spid="12">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12">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12">
                                            <p:txEl>
                                              <p:pRg st="3" end="3"/>
                                            </p:txEl>
                                          </p:spTgt>
                                        </p:tgtEl>
                                        <p:attrNameLst>
                                          <p:attrName>style.visibility</p:attrName>
                                        </p:attrNameLst>
                                      </p:cBhvr>
                                      <p:to>
                                        <p:strVal val="visible"/>
                                      </p:to>
                                    </p:set>
                                    <p:animEffect transition="in" filter="fade">
                                      <p:cBhvr>
                                        <p:cTn id="35" dur="1000"/>
                                        <p:tgtEl>
                                          <p:spTgt spid="12">
                                            <p:txEl>
                                              <p:pRg st="3" end="3"/>
                                            </p:txEl>
                                          </p:spTgt>
                                        </p:tgtEl>
                                      </p:cBhvr>
                                    </p:animEffect>
                                    <p:anim calcmode="lin" valueType="num">
                                      <p:cBhvr>
                                        <p:cTn id="36" dur="1000" fill="hold"/>
                                        <p:tgtEl>
                                          <p:spTgt spid="12">
                                            <p:txEl>
                                              <p:pRg st="3" end="3"/>
                                            </p:txEl>
                                          </p:spTgt>
                                        </p:tgtEl>
                                        <p:attrNameLst>
                                          <p:attrName>ppt_x</p:attrName>
                                        </p:attrNameLst>
                                      </p:cBhvr>
                                      <p:tavLst>
                                        <p:tav tm="0">
                                          <p:val>
                                            <p:strVal val="#ppt_x"/>
                                          </p:val>
                                        </p:tav>
                                        <p:tav tm="100000">
                                          <p:val>
                                            <p:strVal val="#ppt_x"/>
                                          </p:val>
                                        </p:tav>
                                      </p:tavLst>
                                    </p:anim>
                                    <p:anim calcmode="lin" valueType="num">
                                      <p:cBhvr>
                                        <p:cTn id="37" dur="1000" fill="hold"/>
                                        <p:tgtEl>
                                          <p:spTgt spid="12">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uild="p"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78302" y="1685495"/>
            <a:ext cx="11113476"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92970" y="245271"/>
            <a:ext cx="1256002" cy="92332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855" y="429938"/>
            <a:ext cx="966228"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97678" y="295135"/>
            <a:ext cx="1616102" cy="754609"/>
          </a:xfrm>
          <a:prstGeom prst="rect">
            <a:avLst/>
          </a:prstGeom>
          <a:ln>
            <a:solidFill>
              <a:schemeClr val="accent1"/>
            </a:solidFill>
          </a:ln>
        </p:spPr>
      </p:pic>
      <p:sp>
        <p:nvSpPr>
          <p:cNvPr id="8" name="Rectangle 2">
            <a:extLst>
              <a:ext uri="{FF2B5EF4-FFF2-40B4-BE49-F238E27FC236}">
                <a16:creationId xmlns:a16="http://schemas.microsoft.com/office/drawing/2014/main" id="{39EA5312-62D5-40C3-9470-D55B01AD2499}"/>
              </a:ext>
            </a:extLst>
          </p:cNvPr>
          <p:cNvSpPr txBox="1">
            <a:spLocks noChangeArrowheads="1"/>
          </p:cNvSpPr>
          <p:nvPr/>
        </p:nvSpPr>
        <p:spPr>
          <a:xfrm>
            <a:off x="895575" y="429938"/>
            <a:ext cx="10515600" cy="769441"/>
          </a:xfrm>
          <a:prstGeom prst="rect">
            <a:avLst/>
          </a:prstGeom>
          <a:noFill/>
        </p:spPr>
        <p:txBody>
          <a:bodyPr wrap="square" rtlCol="0">
            <a:spAutoFit/>
          </a:bodyPr>
          <a:lstStyle>
            <a:defPPr>
              <a:defRPr lang="en-US"/>
            </a:defPPr>
            <a:lvl1pPr algn="ctr">
              <a:defRPr sz="4400" b="1">
                <a:latin typeface="Times New Roman" panose="02020603050405020304" pitchFamily="18" charset="0"/>
                <a:cs typeface="Times New Roman" panose="02020603050405020304" pitchFamily="18" charset="0"/>
              </a:defRPr>
            </a:lvl1pPr>
          </a:lstStyle>
          <a:p>
            <a:r>
              <a:rPr lang="en-US" altLang="ar-SA" dirty="0"/>
              <a:t>Channel Tasks Include:</a:t>
            </a:r>
          </a:p>
        </p:txBody>
      </p:sp>
      <p:sp>
        <p:nvSpPr>
          <p:cNvPr id="9" name="Rectangle 3">
            <a:extLst>
              <a:ext uri="{FF2B5EF4-FFF2-40B4-BE49-F238E27FC236}">
                <a16:creationId xmlns:a16="http://schemas.microsoft.com/office/drawing/2014/main" id="{219CCCE9-A56F-4ECF-92B1-69D0FB2EC79C}"/>
              </a:ext>
            </a:extLst>
          </p:cNvPr>
          <p:cNvSpPr txBox="1">
            <a:spLocks noChangeArrowheads="1"/>
          </p:cNvSpPr>
          <p:nvPr/>
        </p:nvSpPr>
        <p:spPr>
          <a:xfrm>
            <a:off x="1716265" y="1972178"/>
            <a:ext cx="4236300" cy="3643314"/>
          </a:xfrm>
          <a:prstGeom prst="rect">
            <a:avLst/>
          </a:prstGeom>
          <a:ln>
            <a:solidFill>
              <a:schemeClr val="accent1"/>
            </a:solid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Ø"/>
            </a:pPr>
            <a:r>
              <a:rPr lang="en-US" altLang="ar-SA" b="1"/>
              <a:t>Contacting potential buyers </a:t>
            </a:r>
          </a:p>
          <a:p>
            <a:pPr>
              <a:buFont typeface="Wingdings" panose="05000000000000000000" pitchFamily="2" charset="2"/>
              <a:buChar char="Ø"/>
            </a:pPr>
            <a:r>
              <a:rPr lang="en-US" altLang="ar-SA" b="1"/>
              <a:t>Negotiating </a:t>
            </a:r>
          </a:p>
          <a:p>
            <a:pPr>
              <a:buFont typeface="Wingdings" panose="05000000000000000000" pitchFamily="2" charset="2"/>
              <a:buChar char="Ø"/>
            </a:pPr>
            <a:r>
              <a:rPr lang="en-US" altLang="ar-SA" b="1"/>
              <a:t>Selling</a:t>
            </a:r>
          </a:p>
          <a:p>
            <a:pPr>
              <a:buFont typeface="Wingdings" panose="05000000000000000000" pitchFamily="2" charset="2"/>
              <a:buChar char="Ø"/>
            </a:pPr>
            <a:r>
              <a:rPr lang="en-US" altLang="ar-SA" b="1"/>
              <a:t>Contracting</a:t>
            </a:r>
          </a:p>
          <a:p>
            <a:pPr>
              <a:buFont typeface="Wingdings" panose="05000000000000000000" pitchFamily="2" charset="2"/>
              <a:buChar char="Ø"/>
            </a:pPr>
            <a:r>
              <a:rPr lang="en-US" altLang="ar-SA" b="1"/>
              <a:t>Transferring title</a:t>
            </a:r>
          </a:p>
          <a:p>
            <a:pPr>
              <a:buFont typeface="Wingdings" panose="05000000000000000000" pitchFamily="2" charset="2"/>
              <a:buChar char="Ø"/>
            </a:pPr>
            <a:r>
              <a:rPr lang="en-US" altLang="ar-SA" b="1"/>
              <a:t>Training</a:t>
            </a:r>
            <a:endParaRPr lang="en-US" altLang="ar-SA" b="1" dirty="0"/>
          </a:p>
        </p:txBody>
      </p:sp>
      <p:sp>
        <p:nvSpPr>
          <p:cNvPr id="11" name="Content Placeholder 4">
            <a:extLst>
              <a:ext uri="{FF2B5EF4-FFF2-40B4-BE49-F238E27FC236}">
                <a16:creationId xmlns:a16="http://schemas.microsoft.com/office/drawing/2014/main" id="{9BB839EA-3F71-4179-B88E-E58A207F3952}"/>
              </a:ext>
            </a:extLst>
          </p:cNvPr>
          <p:cNvSpPr txBox="1">
            <a:spLocks/>
          </p:cNvSpPr>
          <p:nvPr/>
        </p:nvSpPr>
        <p:spPr>
          <a:xfrm>
            <a:off x="6153375" y="1972179"/>
            <a:ext cx="4022210" cy="3654072"/>
          </a:xfrm>
          <a:prstGeom prst="rect">
            <a:avLst/>
          </a:prstGeom>
          <a:ln>
            <a:solidFill>
              <a:schemeClr val="accent1"/>
            </a:solid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Ø"/>
            </a:pPr>
            <a:r>
              <a:rPr lang="en-US" altLang="ar-SA" b="1" dirty="0"/>
              <a:t>Financing </a:t>
            </a:r>
          </a:p>
          <a:p>
            <a:pPr>
              <a:buFont typeface="Wingdings" panose="05000000000000000000" pitchFamily="2" charset="2"/>
              <a:buChar char="Ø"/>
            </a:pPr>
            <a:r>
              <a:rPr lang="en-US" altLang="ar-SA" b="1" dirty="0"/>
              <a:t>Servicing the product</a:t>
            </a:r>
          </a:p>
          <a:p>
            <a:pPr>
              <a:buFont typeface="Wingdings" panose="05000000000000000000" pitchFamily="2" charset="2"/>
              <a:buChar char="Ø"/>
            </a:pPr>
            <a:r>
              <a:rPr lang="en-US" altLang="ar-SA" b="1" dirty="0"/>
              <a:t>Inventorying</a:t>
            </a:r>
          </a:p>
          <a:p>
            <a:pPr>
              <a:buFont typeface="Wingdings" panose="05000000000000000000" pitchFamily="2" charset="2"/>
              <a:buChar char="Ø"/>
            </a:pPr>
            <a:r>
              <a:rPr lang="en-US" altLang="ar-SA" b="1" dirty="0"/>
              <a:t>Transporting</a:t>
            </a:r>
          </a:p>
          <a:p>
            <a:pPr>
              <a:buFont typeface="Wingdings" panose="05000000000000000000" pitchFamily="2" charset="2"/>
              <a:buChar char="Ø"/>
            </a:pPr>
            <a:r>
              <a:rPr lang="en-US" altLang="ar-SA" b="1" dirty="0"/>
              <a:t>Storage</a:t>
            </a:r>
          </a:p>
        </p:txBody>
      </p:sp>
    </p:spTree>
    <p:extLst>
      <p:ext uri="{BB962C8B-B14F-4D97-AF65-F5344CB8AC3E}">
        <p14:creationId xmlns:p14="http://schemas.microsoft.com/office/powerpoint/2010/main" val="39590761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78302" y="1685495"/>
            <a:ext cx="11113476"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11015" y="245271"/>
            <a:ext cx="1237957" cy="92332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855" y="429938"/>
            <a:ext cx="966228"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97678" y="295135"/>
            <a:ext cx="1616102" cy="754609"/>
          </a:xfrm>
          <a:prstGeom prst="rect">
            <a:avLst/>
          </a:prstGeom>
          <a:ln>
            <a:solidFill>
              <a:schemeClr val="accent1"/>
            </a:solidFill>
          </a:ln>
        </p:spPr>
      </p:pic>
      <p:sp>
        <p:nvSpPr>
          <p:cNvPr id="8" name="Rectangle 2">
            <a:extLst>
              <a:ext uri="{FF2B5EF4-FFF2-40B4-BE49-F238E27FC236}">
                <a16:creationId xmlns:a16="http://schemas.microsoft.com/office/drawing/2014/main" id="{17269343-7803-42AC-ADC9-6EF7977C8650}"/>
              </a:ext>
            </a:extLst>
          </p:cNvPr>
          <p:cNvSpPr txBox="1">
            <a:spLocks noChangeArrowheads="1"/>
          </p:cNvSpPr>
          <p:nvPr/>
        </p:nvSpPr>
        <p:spPr>
          <a:xfrm>
            <a:off x="1826489" y="524679"/>
            <a:ext cx="8640987" cy="769441"/>
          </a:xfrm>
          <a:prstGeom prst="rect">
            <a:avLst/>
          </a:prstGeom>
          <a:noFill/>
        </p:spPr>
        <p:txBody>
          <a:bodyPr wrap="square" rtlCol="0">
            <a:spAutoFit/>
          </a:bodyPr>
          <a:lstStyle>
            <a:defPPr>
              <a:defRPr lang="en-US"/>
            </a:defPPr>
            <a:lvl1pPr algn="ctr">
              <a:defRPr sz="4400" b="1">
                <a:latin typeface="Times New Roman" panose="02020603050405020304" pitchFamily="18" charset="0"/>
                <a:cs typeface="Times New Roman" panose="02020603050405020304" pitchFamily="18" charset="0"/>
              </a:defRPr>
            </a:lvl1pPr>
          </a:lstStyle>
          <a:p>
            <a:r>
              <a:rPr lang="en-US" altLang="ar-SA" dirty="0"/>
              <a:t>Direct and Indirect Channels</a:t>
            </a:r>
          </a:p>
        </p:txBody>
      </p:sp>
      <p:sp>
        <p:nvSpPr>
          <p:cNvPr id="9" name="Rectangle 3">
            <a:extLst>
              <a:ext uri="{FF2B5EF4-FFF2-40B4-BE49-F238E27FC236}">
                <a16:creationId xmlns:a16="http://schemas.microsoft.com/office/drawing/2014/main" id="{613480E9-6F06-4B7D-8AB2-B2D7F79431AC}"/>
              </a:ext>
            </a:extLst>
          </p:cNvPr>
          <p:cNvSpPr txBox="1">
            <a:spLocks noChangeArrowheads="1"/>
          </p:cNvSpPr>
          <p:nvPr/>
        </p:nvSpPr>
        <p:spPr>
          <a:xfrm>
            <a:off x="1111348" y="2175607"/>
            <a:ext cx="10480430" cy="3554186"/>
          </a:xfrm>
          <a:prstGeom prst="rect">
            <a:avLst/>
          </a:prstGeom>
          <a:ln>
            <a:noFill/>
          </a:ln>
        </p:spPr>
        <p:txBody>
          <a:bodyPr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v"/>
            </a:pPr>
            <a:r>
              <a:rPr lang="en-US" altLang="ar-SA" sz="3600" b="1" dirty="0"/>
              <a:t>Who performs the TASKS?</a:t>
            </a:r>
          </a:p>
          <a:p>
            <a:pPr>
              <a:buFont typeface="Wingdings" panose="05000000000000000000" pitchFamily="2" charset="2"/>
              <a:buChar char="v"/>
            </a:pPr>
            <a:r>
              <a:rPr lang="en-US" altLang="ar-SA" sz="3600" b="1" dirty="0">
                <a:solidFill>
                  <a:srgbClr val="FF0000"/>
                </a:solidFill>
              </a:rPr>
              <a:t>Direct </a:t>
            </a:r>
            <a:r>
              <a:rPr lang="en-US" altLang="ar-SA" sz="3600" b="1" dirty="0"/>
              <a:t>is when the manufacturer performs all the marketing functions</a:t>
            </a:r>
          </a:p>
          <a:p>
            <a:pPr>
              <a:buFont typeface="Wingdings" panose="05000000000000000000" pitchFamily="2" charset="2"/>
              <a:buChar char="v"/>
            </a:pPr>
            <a:r>
              <a:rPr lang="en-US" altLang="ar-SA" sz="3600" b="1" dirty="0">
                <a:solidFill>
                  <a:srgbClr val="FF0000"/>
                </a:solidFill>
              </a:rPr>
              <a:t>Indirect</a:t>
            </a:r>
            <a:r>
              <a:rPr lang="en-US" altLang="ar-SA" sz="3600" b="1" dirty="0"/>
              <a:t> is when some type of intermediary sells or handles the product</a:t>
            </a:r>
          </a:p>
        </p:txBody>
      </p:sp>
    </p:spTree>
    <p:extLst>
      <p:ext uri="{BB962C8B-B14F-4D97-AF65-F5344CB8AC3E}">
        <p14:creationId xmlns:p14="http://schemas.microsoft.com/office/powerpoint/2010/main" val="21577198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78301" y="1568711"/>
            <a:ext cx="11197883" cy="47239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78220" y="245271"/>
            <a:ext cx="1370753" cy="92332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855" y="429938"/>
            <a:ext cx="966228"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97678" y="295135"/>
            <a:ext cx="1616102" cy="754609"/>
          </a:xfrm>
          <a:prstGeom prst="rect">
            <a:avLst/>
          </a:prstGeom>
          <a:ln>
            <a:solidFill>
              <a:schemeClr val="accent1"/>
            </a:solidFill>
          </a:ln>
        </p:spPr>
      </p:pic>
      <p:graphicFrame>
        <p:nvGraphicFramePr>
          <p:cNvPr id="8" name="Object 3">
            <a:extLst>
              <a:ext uri="{FF2B5EF4-FFF2-40B4-BE49-F238E27FC236}">
                <a16:creationId xmlns:a16="http://schemas.microsoft.com/office/drawing/2014/main" id="{4C77A7BE-9FB3-4B97-B1F4-4E5620AC68EA}"/>
              </a:ext>
            </a:extLst>
          </p:cNvPr>
          <p:cNvGraphicFramePr>
            <a:graphicFrameLocks noChangeAspect="1"/>
          </p:cNvGraphicFramePr>
          <p:nvPr>
            <p:extLst>
              <p:ext uri="{D42A27DB-BD31-4B8C-83A1-F6EECF244321}">
                <p14:modId xmlns:p14="http://schemas.microsoft.com/office/powerpoint/2010/main" val="1894482873"/>
              </p:ext>
            </p:extLst>
          </p:nvPr>
        </p:nvGraphicFramePr>
        <p:xfrm>
          <a:off x="1194222" y="1685495"/>
          <a:ext cx="9184738" cy="4480560"/>
        </p:xfrm>
        <a:graphic>
          <a:graphicData uri="http://schemas.openxmlformats.org/presentationml/2006/ole">
            <mc:AlternateContent xmlns:mc="http://schemas.openxmlformats.org/markup-compatibility/2006">
              <mc:Choice xmlns:v="urn:schemas-microsoft-com:vml" Requires="v">
                <p:oleObj spid="_x0000_s1038" name="Micrografx FlowCharter 7 Document" r:id="rId4" imgW="8352473" imgH="3757613" progId="FlowCharter7.Document">
                  <p:embed/>
                </p:oleObj>
              </mc:Choice>
              <mc:Fallback>
                <p:oleObj name="Micrografx FlowCharter 7 Document" r:id="rId4" imgW="8352473" imgH="3757613" progId="FlowCharter7.Document">
                  <p:embed/>
                  <p:pic>
                    <p:nvPicPr>
                      <p:cNvPr id="11" name="Object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94222" y="1685495"/>
                        <a:ext cx="9184738" cy="4480560"/>
                      </a:xfrm>
                      <a:prstGeom prst="rect">
                        <a:avLst/>
                      </a:prstGeom>
                      <a:noFill/>
                      <a:ln>
                        <a:noFill/>
                      </a:ln>
                      <a:effectLst/>
                    </p:spPr>
                  </p:pic>
                </p:oleObj>
              </mc:Fallback>
            </mc:AlternateContent>
          </a:graphicData>
        </a:graphic>
      </p:graphicFrame>
      <p:sp>
        <p:nvSpPr>
          <p:cNvPr id="9" name="Rectangle 8">
            <a:extLst>
              <a:ext uri="{FF2B5EF4-FFF2-40B4-BE49-F238E27FC236}">
                <a16:creationId xmlns:a16="http://schemas.microsoft.com/office/drawing/2014/main" id="{E62DEAA2-01DD-4C3C-A029-DAE954359CF7}"/>
              </a:ext>
            </a:extLst>
          </p:cNvPr>
          <p:cNvSpPr/>
          <p:nvPr/>
        </p:nvSpPr>
        <p:spPr>
          <a:xfrm>
            <a:off x="1363247" y="114679"/>
            <a:ext cx="9030839" cy="1323439"/>
          </a:xfrm>
          <a:prstGeom prst="rect">
            <a:avLst/>
          </a:prstGeom>
          <a:noFill/>
        </p:spPr>
        <p:txBody>
          <a:bodyPr wrap="square" rtlCol="0">
            <a:spAutoFit/>
          </a:bodyPr>
          <a:lstStyle/>
          <a:p>
            <a:pPr algn="ctr"/>
            <a:r>
              <a:rPr lang="en-US" sz="4000" b="1" dirty="0">
                <a:latin typeface="Times New Roman" panose="02020603050405020304" pitchFamily="18" charset="0"/>
                <a:cs typeface="Times New Roman" panose="02020603050405020304" pitchFamily="18" charset="0"/>
              </a:rPr>
              <a:t>Types of Marketing Channels</a:t>
            </a:r>
            <a:br>
              <a:rPr lang="en-US" sz="4000" b="1" dirty="0">
                <a:latin typeface="Times New Roman" panose="02020603050405020304" pitchFamily="18" charset="0"/>
                <a:cs typeface="Times New Roman" panose="02020603050405020304" pitchFamily="18" charset="0"/>
              </a:rPr>
            </a:br>
            <a:r>
              <a:rPr lang="en-US" sz="4000" b="1" dirty="0">
                <a:latin typeface="Times New Roman" panose="02020603050405020304" pitchFamily="18" charset="0"/>
                <a:cs typeface="Times New Roman" panose="02020603050405020304" pitchFamily="18" charset="0"/>
              </a:rPr>
              <a:t>Channels for Consumer Products</a:t>
            </a:r>
          </a:p>
        </p:txBody>
      </p:sp>
    </p:spTree>
    <p:extLst>
      <p:ext uri="{BB962C8B-B14F-4D97-AF65-F5344CB8AC3E}">
        <p14:creationId xmlns:p14="http://schemas.microsoft.com/office/powerpoint/2010/main" val="18129886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78302" y="1460276"/>
            <a:ext cx="11113476" cy="51025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5741" y="114679"/>
            <a:ext cx="1323231" cy="105392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855" y="429938"/>
            <a:ext cx="966228"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97678" y="295135"/>
            <a:ext cx="1616102" cy="754609"/>
          </a:xfrm>
          <a:prstGeom prst="rect">
            <a:avLst/>
          </a:prstGeom>
          <a:ln>
            <a:solidFill>
              <a:schemeClr val="accent1"/>
            </a:solidFill>
          </a:ln>
        </p:spPr>
      </p:pic>
      <p:graphicFrame>
        <p:nvGraphicFramePr>
          <p:cNvPr id="8" name="Object 4">
            <a:extLst>
              <a:ext uri="{FF2B5EF4-FFF2-40B4-BE49-F238E27FC236}">
                <a16:creationId xmlns:a16="http://schemas.microsoft.com/office/drawing/2014/main" id="{9E1A134E-FDA9-468F-A88E-9F1356B6D6F5}"/>
              </a:ext>
            </a:extLst>
          </p:cNvPr>
          <p:cNvGraphicFramePr>
            <a:graphicFrameLocks noChangeAspect="1"/>
          </p:cNvGraphicFramePr>
          <p:nvPr>
            <p:extLst>
              <p:ext uri="{D42A27DB-BD31-4B8C-83A1-F6EECF244321}">
                <p14:modId xmlns:p14="http://schemas.microsoft.com/office/powerpoint/2010/main" val="3520324152"/>
              </p:ext>
            </p:extLst>
          </p:nvPr>
        </p:nvGraphicFramePr>
        <p:xfrm>
          <a:off x="1311083" y="1460276"/>
          <a:ext cx="9118775" cy="4604550"/>
        </p:xfrm>
        <a:graphic>
          <a:graphicData uri="http://schemas.openxmlformats.org/presentationml/2006/ole">
            <mc:AlternateContent xmlns:mc="http://schemas.openxmlformats.org/markup-compatibility/2006">
              <mc:Choice xmlns:v="urn:schemas-microsoft-com:vml" Requires="v">
                <p:oleObj spid="_x0000_s2063" name="Micrografx FlowCharter 7 Document" r:id="rId4" imgW="8738235" imgH="4334828" progId="FlowCharter7.Document">
                  <p:embed/>
                </p:oleObj>
              </mc:Choice>
              <mc:Fallback>
                <p:oleObj name="Micrografx FlowCharter 7 Document" r:id="rId4" imgW="8738235" imgH="4334828" progId="FlowCharter7.Document">
                  <p:embed/>
                  <p:pic>
                    <p:nvPicPr>
                      <p:cNvPr id="11" name="Object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311083" y="1460276"/>
                        <a:ext cx="9118775" cy="4604550"/>
                      </a:xfrm>
                      <a:prstGeom prst="rect">
                        <a:avLst/>
                      </a:prstGeom>
                      <a:noFill/>
                      <a:ln>
                        <a:noFill/>
                      </a:ln>
                      <a:effectLst/>
                    </p:spPr>
                  </p:pic>
                </p:oleObj>
              </mc:Fallback>
            </mc:AlternateContent>
          </a:graphicData>
        </a:graphic>
      </p:graphicFrame>
      <p:sp>
        <p:nvSpPr>
          <p:cNvPr id="9" name="Rectangle 8">
            <a:extLst>
              <a:ext uri="{FF2B5EF4-FFF2-40B4-BE49-F238E27FC236}">
                <a16:creationId xmlns:a16="http://schemas.microsoft.com/office/drawing/2014/main" id="{32F0CF4E-D84B-424A-BECA-F053F3967501}"/>
              </a:ext>
            </a:extLst>
          </p:cNvPr>
          <p:cNvSpPr/>
          <p:nvPr/>
        </p:nvSpPr>
        <p:spPr>
          <a:xfrm>
            <a:off x="1811723" y="136837"/>
            <a:ext cx="8568554" cy="1323439"/>
          </a:xfrm>
          <a:prstGeom prst="rect">
            <a:avLst/>
          </a:prstGeom>
          <a:noFill/>
        </p:spPr>
        <p:txBody>
          <a:bodyPr wrap="square" rtlCol="0">
            <a:spAutoFit/>
          </a:bodyPr>
          <a:lstStyle/>
          <a:p>
            <a:pPr algn="ctr"/>
            <a:r>
              <a:rPr lang="en-US" sz="4000" b="1" dirty="0">
                <a:latin typeface="Times New Roman" panose="02020603050405020304" pitchFamily="18" charset="0"/>
                <a:cs typeface="Times New Roman" panose="02020603050405020304" pitchFamily="18" charset="0"/>
              </a:rPr>
              <a:t>Types of Marketing Channels</a:t>
            </a:r>
            <a:br>
              <a:rPr lang="en-US" sz="4000" b="1" dirty="0">
                <a:latin typeface="Times New Roman" panose="02020603050405020304" pitchFamily="18" charset="0"/>
                <a:cs typeface="Times New Roman" panose="02020603050405020304" pitchFamily="18" charset="0"/>
              </a:rPr>
            </a:br>
            <a:r>
              <a:rPr lang="en-US" sz="4000" b="1" dirty="0">
                <a:latin typeface="Times New Roman" panose="02020603050405020304" pitchFamily="18" charset="0"/>
                <a:cs typeface="Times New Roman" panose="02020603050405020304" pitchFamily="18" charset="0"/>
              </a:rPr>
              <a:t>Channels for Industrial Products</a:t>
            </a:r>
            <a:endParaRPr lang="ar-SA" sz="4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745716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78302" y="1514638"/>
            <a:ext cx="11113476" cy="47779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2880" y="245271"/>
            <a:ext cx="1266092" cy="92332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855" y="429938"/>
            <a:ext cx="966228"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97678" y="295135"/>
            <a:ext cx="1616102" cy="754609"/>
          </a:xfrm>
          <a:prstGeom prst="rect">
            <a:avLst/>
          </a:prstGeom>
          <a:ln>
            <a:solidFill>
              <a:schemeClr val="accent1"/>
            </a:solidFill>
          </a:ln>
        </p:spPr>
      </p:pic>
      <p:sp>
        <p:nvSpPr>
          <p:cNvPr id="8" name="Rectangle 4">
            <a:extLst>
              <a:ext uri="{FF2B5EF4-FFF2-40B4-BE49-F238E27FC236}">
                <a16:creationId xmlns:a16="http://schemas.microsoft.com/office/drawing/2014/main" id="{288862D9-77F6-4F9C-888C-EDD21789E248}"/>
              </a:ext>
            </a:extLst>
          </p:cNvPr>
          <p:cNvSpPr txBox="1">
            <a:spLocks/>
          </p:cNvSpPr>
          <p:nvPr/>
        </p:nvSpPr>
        <p:spPr>
          <a:xfrm>
            <a:off x="1311083" y="460716"/>
            <a:ext cx="9144000" cy="707886"/>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dirty="0"/>
              <a:t>Marketing Channel Functions </a:t>
            </a:r>
          </a:p>
        </p:txBody>
      </p:sp>
      <p:grpSp>
        <p:nvGrpSpPr>
          <p:cNvPr id="9" name="Group 10">
            <a:extLst>
              <a:ext uri="{FF2B5EF4-FFF2-40B4-BE49-F238E27FC236}">
                <a16:creationId xmlns:a16="http://schemas.microsoft.com/office/drawing/2014/main" id="{457345DA-590F-4CCB-95F2-03DBF35C41EB}"/>
              </a:ext>
            </a:extLst>
          </p:cNvPr>
          <p:cNvGrpSpPr>
            <a:grpSpLocks/>
          </p:cNvGrpSpPr>
          <p:nvPr/>
        </p:nvGrpSpPr>
        <p:grpSpPr bwMode="auto">
          <a:xfrm>
            <a:off x="2243014" y="1752406"/>
            <a:ext cx="7280138" cy="4302458"/>
            <a:chOff x="960" y="1056"/>
            <a:chExt cx="3840" cy="2336"/>
          </a:xfrm>
        </p:grpSpPr>
        <p:sp>
          <p:nvSpPr>
            <p:cNvPr id="11" name="Rectangle 11">
              <a:extLst>
                <a:ext uri="{FF2B5EF4-FFF2-40B4-BE49-F238E27FC236}">
                  <a16:creationId xmlns:a16="http://schemas.microsoft.com/office/drawing/2014/main" id="{DA58BDC3-1308-4EE5-9C8F-366860C559D5}"/>
                </a:ext>
              </a:extLst>
            </p:cNvPr>
            <p:cNvSpPr>
              <a:spLocks noChangeArrowheads="1"/>
            </p:cNvSpPr>
            <p:nvPr/>
          </p:nvSpPr>
          <p:spPr bwMode="auto">
            <a:xfrm>
              <a:off x="960" y="1056"/>
              <a:ext cx="3840" cy="608"/>
            </a:xfrm>
            <a:prstGeom prst="rect">
              <a:avLst/>
            </a:prstGeom>
            <a:solidFill>
              <a:srgbClr val="A0CA42"/>
            </a:solidFill>
            <a:ln w="12700">
              <a:solidFill>
                <a:schemeClr val="tx1"/>
              </a:solidFill>
              <a:miter lim="800000"/>
              <a:headEnd/>
              <a:tailEnd/>
            </a:ln>
            <a:effectLst>
              <a:outerShdw dist="107763" dir="2700000" algn="ctr" rotWithShape="0">
                <a:schemeClr val="bg2"/>
              </a:outerShdw>
            </a:effectLst>
          </p:spPr>
          <p:txBody>
            <a:bodyPr wrap="none" lIns="90488" tIns="44450" rIns="90488" bIns="44450" anchor="ctr"/>
            <a:lstStyle/>
            <a:p>
              <a:pPr algn="ctr">
                <a:lnSpc>
                  <a:spcPct val="90000"/>
                </a:lnSpc>
                <a:defRPr/>
              </a:pPr>
              <a:r>
                <a:rPr lang="en-US" sz="2800" b="1" dirty="0">
                  <a:solidFill>
                    <a:srgbClr val="000000"/>
                  </a:solidFill>
                  <a:latin typeface="Arial" charset="0"/>
                </a:rPr>
                <a:t> Specialization and division of labor</a:t>
              </a:r>
            </a:p>
          </p:txBody>
        </p:sp>
        <p:sp>
          <p:nvSpPr>
            <p:cNvPr id="12" name="Rectangle 12">
              <a:extLst>
                <a:ext uri="{FF2B5EF4-FFF2-40B4-BE49-F238E27FC236}">
                  <a16:creationId xmlns:a16="http://schemas.microsoft.com/office/drawing/2014/main" id="{5652598E-9F5E-47EC-ABAC-5EA6C646995B}"/>
                </a:ext>
              </a:extLst>
            </p:cNvPr>
            <p:cNvSpPr>
              <a:spLocks noChangeArrowheads="1"/>
            </p:cNvSpPr>
            <p:nvPr/>
          </p:nvSpPr>
          <p:spPr bwMode="auto">
            <a:xfrm>
              <a:off x="960" y="1920"/>
              <a:ext cx="3840" cy="608"/>
            </a:xfrm>
            <a:prstGeom prst="rect">
              <a:avLst/>
            </a:prstGeom>
            <a:solidFill>
              <a:srgbClr val="FFCC66"/>
            </a:solidFill>
            <a:ln w="12700">
              <a:solidFill>
                <a:schemeClr val="tx1"/>
              </a:solidFill>
              <a:miter lim="800000"/>
              <a:headEnd/>
              <a:tailEnd/>
            </a:ln>
            <a:effectLst>
              <a:outerShdw dist="107763" dir="2700000" algn="ctr" rotWithShape="0">
                <a:schemeClr val="bg2"/>
              </a:outerShdw>
            </a:effectLst>
          </p:spPr>
          <p:txBody>
            <a:bodyPr wrap="none" lIns="90488" tIns="44450" rIns="90488" bIns="44450" anchor="ctr"/>
            <a:lstStyle/>
            <a:p>
              <a:pPr algn="ctr">
                <a:lnSpc>
                  <a:spcPct val="90000"/>
                </a:lnSpc>
                <a:defRPr/>
              </a:pPr>
              <a:r>
                <a:rPr lang="en-US" sz="2800" b="1" dirty="0">
                  <a:solidFill>
                    <a:srgbClr val="000000"/>
                  </a:solidFill>
                  <a:latin typeface="Arial" charset="0"/>
                </a:rPr>
                <a:t> Overcoming discrepancies</a:t>
              </a:r>
            </a:p>
          </p:txBody>
        </p:sp>
        <p:sp>
          <p:nvSpPr>
            <p:cNvPr id="13" name="Rectangle 13">
              <a:extLst>
                <a:ext uri="{FF2B5EF4-FFF2-40B4-BE49-F238E27FC236}">
                  <a16:creationId xmlns:a16="http://schemas.microsoft.com/office/drawing/2014/main" id="{154E9296-415B-4599-A5F4-31B626C94208}"/>
                </a:ext>
              </a:extLst>
            </p:cNvPr>
            <p:cNvSpPr>
              <a:spLocks noChangeArrowheads="1"/>
            </p:cNvSpPr>
            <p:nvPr/>
          </p:nvSpPr>
          <p:spPr bwMode="auto">
            <a:xfrm>
              <a:off x="960" y="2784"/>
              <a:ext cx="3840" cy="608"/>
            </a:xfrm>
            <a:prstGeom prst="rect">
              <a:avLst/>
            </a:prstGeom>
            <a:solidFill>
              <a:srgbClr val="99CCFF"/>
            </a:solidFill>
            <a:ln w="12700">
              <a:solidFill>
                <a:schemeClr val="tx1"/>
              </a:solidFill>
              <a:miter lim="800000"/>
              <a:headEnd/>
              <a:tailEnd/>
            </a:ln>
            <a:effectLst>
              <a:outerShdw dist="107763" dir="2700000" algn="ctr" rotWithShape="0">
                <a:schemeClr val="bg2"/>
              </a:outerShdw>
            </a:effectLst>
          </p:spPr>
          <p:txBody>
            <a:bodyPr wrap="none" lIns="90488" tIns="44450" rIns="90488" bIns="44450" anchor="ctr"/>
            <a:lstStyle/>
            <a:p>
              <a:pPr algn="ctr">
                <a:lnSpc>
                  <a:spcPct val="90000"/>
                </a:lnSpc>
                <a:defRPr/>
              </a:pPr>
              <a:r>
                <a:rPr lang="en-US" sz="2800" b="1" dirty="0">
                  <a:solidFill>
                    <a:srgbClr val="000000"/>
                  </a:solidFill>
                  <a:latin typeface="Arial" charset="0"/>
                </a:rPr>
                <a:t> Providing contact efficiency</a:t>
              </a:r>
            </a:p>
          </p:txBody>
        </p:sp>
      </p:grpSp>
    </p:spTree>
    <p:extLst>
      <p:ext uri="{BB962C8B-B14F-4D97-AF65-F5344CB8AC3E}">
        <p14:creationId xmlns:p14="http://schemas.microsoft.com/office/powerpoint/2010/main" val="159031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39262" y="1293326"/>
            <a:ext cx="11113476" cy="49934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2880" y="151325"/>
            <a:ext cx="1266092" cy="10172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855" y="429938"/>
            <a:ext cx="966228"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97678" y="295135"/>
            <a:ext cx="1616102" cy="754609"/>
          </a:xfrm>
          <a:prstGeom prst="rect">
            <a:avLst/>
          </a:prstGeom>
          <a:ln>
            <a:solidFill>
              <a:schemeClr val="accent1"/>
            </a:solidFill>
          </a:ln>
        </p:spPr>
      </p:pic>
      <p:sp>
        <p:nvSpPr>
          <p:cNvPr id="8" name="Rectangle 3">
            <a:extLst>
              <a:ext uri="{FF2B5EF4-FFF2-40B4-BE49-F238E27FC236}">
                <a16:creationId xmlns:a16="http://schemas.microsoft.com/office/drawing/2014/main" id="{940A4028-0845-4572-9CA6-1E1A5B6653D5}"/>
              </a:ext>
            </a:extLst>
          </p:cNvPr>
          <p:cNvSpPr txBox="1">
            <a:spLocks noChangeArrowheads="1"/>
          </p:cNvSpPr>
          <p:nvPr/>
        </p:nvSpPr>
        <p:spPr>
          <a:xfrm>
            <a:off x="3694548" y="1381960"/>
            <a:ext cx="4802904" cy="4816168"/>
          </a:xfrm>
          <a:prstGeom prst="rect">
            <a:avLst/>
          </a:prstGeom>
          <a:ln>
            <a:noFill/>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rgbClr val="FF0000"/>
              </a:buClr>
              <a:buFont typeface="Wingdings" panose="05000000000000000000" pitchFamily="2" charset="2"/>
              <a:buChar char="q"/>
            </a:pPr>
            <a:r>
              <a:rPr lang="en-US" altLang="ar-SA" sz="3200" b="1" dirty="0"/>
              <a:t>Information</a:t>
            </a:r>
          </a:p>
          <a:p>
            <a:pPr>
              <a:buClr>
                <a:srgbClr val="FF0000"/>
              </a:buClr>
              <a:buFont typeface="Wingdings" panose="05000000000000000000" pitchFamily="2" charset="2"/>
              <a:buChar char="q"/>
            </a:pPr>
            <a:r>
              <a:rPr lang="en-US" altLang="ar-SA" sz="3200" b="1" dirty="0"/>
              <a:t>Promotion</a:t>
            </a:r>
          </a:p>
          <a:p>
            <a:pPr>
              <a:buClr>
                <a:srgbClr val="FF0000"/>
              </a:buClr>
              <a:buFont typeface="Wingdings" panose="05000000000000000000" pitchFamily="2" charset="2"/>
              <a:buChar char="q"/>
            </a:pPr>
            <a:r>
              <a:rPr lang="en-US" altLang="ar-SA" sz="3200" b="1" dirty="0"/>
              <a:t>Contact</a:t>
            </a:r>
          </a:p>
          <a:p>
            <a:pPr>
              <a:buClr>
                <a:srgbClr val="FF0000"/>
              </a:buClr>
              <a:buFont typeface="Wingdings" panose="05000000000000000000" pitchFamily="2" charset="2"/>
              <a:buChar char="q"/>
            </a:pPr>
            <a:r>
              <a:rPr lang="en-US" altLang="ar-SA" sz="3200" b="1" dirty="0"/>
              <a:t>Matching</a:t>
            </a:r>
          </a:p>
          <a:p>
            <a:pPr>
              <a:buClr>
                <a:srgbClr val="FF0000"/>
              </a:buClr>
              <a:buFont typeface="Wingdings" panose="05000000000000000000" pitchFamily="2" charset="2"/>
              <a:buChar char="q"/>
            </a:pPr>
            <a:r>
              <a:rPr lang="en-US" altLang="ar-SA" sz="3200" b="1" dirty="0"/>
              <a:t>Negotiation</a:t>
            </a:r>
          </a:p>
          <a:p>
            <a:pPr>
              <a:buClr>
                <a:srgbClr val="FF0000"/>
              </a:buClr>
              <a:buFont typeface="Wingdings" panose="05000000000000000000" pitchFamily="2" charset="2"/>
              <a:buChar char="q"/>
            </a:pPr>
            <a:r>
              <a:rPr lang="en-US" altLang="ar-SA" sz="3200" b="1" dirty="0"/>
              <a:t>physical distribution</a:t>
            </a:r>
          </a:p>
          <a:p>
            <a:pPr>
              <a:buClr>
                <a:srgbClr val="FF0000"/>
              </a:buClr>
              <a:buFont typeface="Wingdings" panose="05000000000000000000" pitchFamily="2" charset="2"/>
              <a:buChar char="q"/>
            </a:pPr>
            <a:r>
              <a:rPr lang="en-US" altLang="ar-SA" sz="3200" b="1" dirty="0"/>
              <a:t>Financing</a:t>
            </a:r>
          </a:p>
          <a:p>
            <a:pPr>
              <a:buClr>
                <a:srgbClr val="FF0000"/>
              </a:buClr>
              <a:buFont typeface="Wingdings" panose="05000000000000000000" pitchFamily="2" charset="2"/>
              <a:buChar char="q"/>
            </a:pPr>
            <a:r>
              <a:rPr lang="en-US" altLang="ar-SA" sz="3200" b="1" dirty="0"/>
              <a:t>Risk taking </a:t>
            </a:r>
          </a:p>
        </p:txBody>
      </p:sp>
      <p:sp>
        <p:nvSpPr>
          <p:cNvPr id="9" name="Title 1">
            <a:extLst>
              <a:ext uri="{FF2B5EF4-FFF2-40B4-BE49-F238E27FC236}">
                <a16:creationId xmlns:a16="http://schemas.microsoft.com/office/drawing/2014/main" id="{81BCBF84-8421-4D5D-8568-8BE0D08193B7}"/>
              </a:ext>
            </a:extLst>
          </p:cNvPr>
          <p:cNvSpPr>
            <a:spLocks/>
          </p:cNvSpPr>
          <p:nvPr/>
        </p:nvSpPr>
        <p:spPr bwMode="auto">
          <a:xfrm>
            <a:off x="2268078" y="295135"/>
            <a:ext cx="8229600" cy="1143000"/>
          </a:xfrm>
          <a:prstGeom prst="rect">
            <a:avLst/>
          </a:prstGeom>
          <a:noFill/>
        </p:spPr>
        <p:txBody>
          <a:bodyPr wrap="square" rtlCol="0">
            <a:spAutoFit/>
          </a:bodyPr>
          <a:lstStyle/>
          <a:p>
            <a:pPr algn="ctr"/>
            <a:r>
              <a:rPr lang="en-US" altLang="ar-SA" sz="4000" b="1" dirty="0">
                <a:latin typeface="Times New Roman" panose="02020603050405020304" pitchFamily="18" charset="0"/>
                <a:cs typeface="Times New Roman" panose="02020603050405020304" pitchFamily="18" charset="0"/>
              </a:rPr>
              <a:t>CHANNEL FUNCTIONS	</a:t>
            </a:r>
          </a:p>
        </p:txBody>
      </p:sp>
    </p:spTree>
    <p:extLst>
      <p:ext uri="{BB962C8B-B14F-4D97-AF65-F5344CB8AC3E}">
        <p14:creationId xmlns:p14="http://schemas.microsoft.com/office/powerpoint/2010/main" val="2841953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78302" y="1685494"/>
            <a:ext cx="11113476" cy="47567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11015" y="179461"/>
            <a:ext cx="1237957" cy="98913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855" y="429938"/>
            <a:ext cx="966228"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97678" y="295135"/>
            <a:ext cx="1616102" cy="754609"/>
          </a:xfrm>
          <a:prstGeom prst="rect">
            <a:avLst/>
          </a:prstGeom>
          <a:ln>
            <a:solidFill>
              <a:schemeClr val="accent1"/>
            </a:solidFill>
          </a:ln>
        </p:spPr>
      </p:pic>
      <p:sp>
        <p:nvSpPr>
          <p:cNvPr id="8" name="Rectangle 1026">
            <a:extLst>
              <a:ext uri="{FF2B5EF4-FFF2-40B4-BE49-F238E27FC236}">
                <a16:creationId xmlns:a16="http://schemas.microsoft.com/office/drawing/2014/main" id="{D0EBE343-AE16-4311-AE1B-654522736FBC}"/>
              </a:ext>
            </a:extLst>
          </p:cNvPr>
          <p:cNvSpPr txBox="1">
            <a:spLocks noChangeArrowheads="1"/>
          </p:cNvSpPr>
          <p:nvPr/>
        </p:nvSpPr>
        <p:spPr>
          <a:xfrm>
            <a:off x="1483269" y="215984"/>
            <a:ext cx="8954914" cy="1325563"/>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dirty="0"/>
              <a:t>Determinants of Channel Structure and Relationships</a:t>
            </a:r>
          </a:p>
        </p:txBody>
      </p:sp>
      <p:sp>
        <p:nvSpPr>
          <p:cNvPr id="9" name="Rectangle 1027">
            <a:extLst>
              <a:ext uri="{FF2B5EF4-FFF2-40B4-BE49-F238E27FC236}">
                <a16:creationId xmlns:a16="http://schemas.microsoft.com/office/drawing/2014/main" id="{9CD5F999-F956-4325-A70B-113CF28AC964}"/>
              </a:ext>
            </a:extLst>
          </p:cNvPr>
          <p:cNvSpPr txBox="1">
            <a:spLocks noChangeArrowheads="1"/>
          </p:cNvSpPr>
          <p:nvPr/>
        </p:nvSpPr>
        <p:spPr>
          <a:xfrm>
            <a:off x="2302166" y="2208051"/>
            <a:ext cx="3510055" cy="4077135"/>
          </a:xfrm>
          <a:prstGeom prst="rect">
            <a:avLst/>
          </a:prstGeom>
          <a:ln>
            <a:solidFill>
              <a:schemeClr val="accent1"/>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US" altLang="ar-SA" b="1" u="sng" dirty="0">
                <a:solidFill>
                  <a:srgbClr val="FF0000"/>
                </a:solidFill>
              </a:rPr>
              <a:t>INTERNAL</a:t>
            </a:r>
          </a:p>
          <a:p>
            <a:pPr lvl="1">
              <a:buClr>
                <a:srgbClr val="FF0000"/>
              </a:buClr>
              <a:buFont typeface="Courier New" panose="02070309020205020404" pitchFamily="49" charset="0"/>
              <a:buChar char="o"/>
            </a:pPr>
            <a:r>
              <a:rPr lang="en-US" altLang="ar-SA" b="1" dirty="0"/>
              <a:t>Company objectives</a:t>
            </a:r>
          </a:p>
          <a:p>
            <a:pPr lvl="1">
              <a:buClr>
                <a:srgbClr val="FF0000"/>
              </a:buClr>
              <a:buFont typeface="Courier New" panose="02070309020205020404" pitchFamily="49" charset="0"/>
              <a:buChar char="o"/>
            </a:pPr>
            <a:r>
              <a:rPr lang="en-US" altLang="ar-SA" b="1" dirty="0"/>
              <a:t>Character</a:t>
            </a:r>
          </a:p>
          <a:p>
            <a:pPr lvl="1">
              <a:buClr>
                <a:srgbClr val="FF0000"/>
              </a:buClr>
              <a:buFont typeface="Courier New" panose="02070309020205020404" pitchFamily="49" charset="0"/>
              <a:buChar char="o"/>
            </a:pPr>
            <a:r>
              <a:rPr lang="en-US" altLang="ar-SA" b="1" dirty="0"/>
              <a:t>Capital</a:t>
            </a:r>
          </a:p>
          <a:p>
            <a:pPr lvl="1">
              <a:buClr>
                <a:srgbClr val="FF0000"/>
              </a:buClr>
              <a:buFont typeface="Courier New" panose="02070309020205020404" pitchFamily="49" charset="0"/>
              <a:buChar char="o"/>
            </a:pPr>
            <a:r>
              <a:rPr lang="en-US" altLang="ar-SA" b="1" dirty="0"/>
              <a:t>Cost</a:t>
            </a:r>
          </a:p>
          <a:p>
            <a:pPr lvl="1">
              <a:buClr>
                <a:srgbClr val="FF0000"/>
              </a:buClr>
              <a:buFont typeface="Courier New" panose="02070309020205020404" pitchFamily="49" charset="0"/>
              <a:buChar char="o"/>
            </a:pPr>
            <a:r>
              <a:rPr lang="en-US" altLang="ar-SA" b="1" dirty="0"/>
              <a:t>Coverage</a:t>
            </a:r>
          </a:p>
          <a:p>
            <a:pPr lvl="1">
              <a:buClr>
                <a:srgbClr val="FF0000"/>
              </a:buClr>
              <a:buFont typeface="Courier New" panose="02070309020205020404" pitchFamily="49" charset="0"/>
              <a:buChar char="o"/>
            </a:pPr>
            <a:r>
              <a:rPr lang="en-US" altLang="ar-SA" b="1" dirty="0"/>
              <a:t>Control</a:t>
            </a:r>
          </a:p>
          <a:p>
            <a:pPr lvl="1">
              <a:buClr>
                <a:srgbClr val="FF0000"/>
              </a:buClr>
              <a:buFont typeface="Courier New" panose="02070309020205020404" pitchFamily="49" charset="0"/>
              <a:buChar char="o"/>
            </a:pPr>
            <a:r>
              <a:rPr lang="en-US" altLang="ar-SA" b="1" dirty="0"/>
              <a:t>Continuity</a:t>
            </a:r>
          </a:p>
          <a:p>
            <a:pPr lvl="1">
              <a:buClr>
                <a:srgbClr val="FF0000"/>
              </a:buClr>
              <a:buFont typeface="Courier New" panose="02070309020205020404" pitchFamily="49" charset="0"/>
              <a:buChar char="o"/>
            </a:pPr>
            <a:r>
              <a:rPr lang="en-US" altLang="ar-SA" b="1" dirty="0"/>
              <a:t>Communication</a:t>
            </a:r>
            <a:endParaRPr lang="en-US" altLang="ar-SA" sz="2000" b="1" dirty="0"/>
          </a:p>
        </p:txBody>
      </p:sp>
      <p:sp>
        <p:nvSpPr>
          <p:cNvPr id="11" name="Rectangle 1028">
            <a:extLst>
              <a:ext uri="{FF2B5EF4-FFF2-40B4-BE49-F238E27FC236}">
                <a16:creationId xmlns:a16="http://schemas.microsoft.com/office/drawing/2014/main" id="{8B57CEFD-5AA1-4964-BB21-C213619937FB}"/>
              </a:ext>
            </a:extLst>
          </p:cNvPr>
          <p:cNvSpPr txBox="1">
            <a:spLocks noChangeArrowheads="1"/>
          </p:cNvSpPr>
          <p:nvPr/>
        </p:nvSpPr>
        <p:spPr>
          <a:xfrm>
            <a:off x="6548966" y="2208051"/>
            <a:ext cx="3309737" cy="4077135"/>
          </a:xfrm>
          <a:prstGeom prst="rect">
            <a:avLst/>
          </a:prstGeom>
          <a:ln>
            <a:solidFill>
              <a:schemeClr val="accent1"/>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Arial" panose="020B0604020202020204" pitchFamily="34" charset="0"/>
              <a:buNone/>
            </a:pPr>
            <a:r>
              <a:rPr lang="en-US" altLang="ar-SA" b="1" u="sng" dirty="0">
                <a:solidFill>
                  <a:srgbClr val="FF0000"/>
                </a:solidFill>
              </a:rPr>
              <a:t>EXTERNAL</a:t>
            </a:r>
          </a:p>
          <a:p>
            <a:pPr lvl="1">
              <a:buClr>
                <a:srgbClr val="FF0000"/>
              </a:buClr>
              <a:buFont typeface="Courier New" panose="02070309020205020404" pitchFamily="49" charset="0"/>
              <a:buChar char="o"/>
            </a:pPr>
            <a:r>
              <a:rPr lang="en-US" altLang="ar-SA" b="1" dirty="0"/>
              <a:t>Customer characteristics</a:t>
            </a:r>
          </a:p>
          <a:p>
            <a:pPr lvl="1">
              <a:buClr>
                <a:srgbClr val="FF0000"/>
              </a:buClr>
              <a:buFont typeface="Courier New" panose="02070309020205020404" pitchFamily="49" charset="0"/>
              <a:buChar char="o"/>
            </a:pPr>
            <a:r>
              <a:rPr lang="en-US" altLang="ar-SA" b="1" dirty="0"/>
              <a:t>Culture</a:t>
            </a:r>
          </a:p>
          <a:p>
            <a:pPr lvl="1">
              <a:buClr>
                <a:srgbClr val="FF0000"/>
              </a:buClr>
              <a:buFont typeface="Courier New" panose="02070309020205020404" pitchFamily="49" charset="0"/>
              <a:buChar char="o"/>
            </a:pPr>
            <a:r>
              <a:rPr lang="en-US" altLang="ar-SA" b="1" dirty="0"/>
              <a:t>Competition</a:t>
            </a:r>
            <a:endParaRPr lang="en-US" altLang="ar-SA" sz="2000" b="1" dirty="0"/>
          </a:p>
        </p:txBody>
      </p:sp>
    </p:spTree>
    <p:extLst>
      <p:ext uri="{BB962C8B-B14F-4D97-AF65-F5344CB8AC3E}">
        <p14:creationId xmlns:p14="http://schemas.microsoft.com/office/powerpoint/2010/main" val="628225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78302" y="1685495"/>
            <a:ext cx="11113476"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10558" y="148685"/>
            <a:ext cx="1138414" cy="101991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855" y="429938"/>
            <a:ext cx="966228"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97678" y="295135"/>
            <a:ext cx="1616102" cy="754609"/>
          </a:xfrm>
          <a:prstGeom prst="rect">
            <a:avLst/>
          </a:prstGeom>
          <a:ln>
            <a:solidFill>
              <a:schemeClr val="accent1"/>
            </a:solidFill>
          </a:ln>
        </p:spPr>
      </p:pic>
      <p:sp>
        <p:nvSpPr>
          <p:cNvPr id="8" name="Rectangle 2">
            <a:extLst>
              <a:ext uri="{FF2B5EF4-FFF2-40B4-BE49-F238E27FC236}">
                <a16:creationId xmlns:a16="http://schemas.microsoft.com/office/drawing/2014/main" id="{8F9DD92E-1DCC-4F3A-B811-DC27B630B05A}"/>
              </a:ext>
            </a:extLst>
          </p:cNvPr>
          <p:cNvSpPr txBox="1">
            <a:spLocks noChangeArrowheads="1"/>
          </p:cNvSpPr>
          <p:nvPr/>
        </p:nvSpPr>
        <p:spPr>
          <a:xfrm>
            <a:off x="1894504" y="246342"/>
            <a:ext cx="8281072" cy="1323439"/>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dirty="0"/>
              <a:t>Explain how channel members add value </a:t>
            </a:r>
          </a:p>
        </p:txBody>
      </p:sp>
      <p:sp>
        <p:nvSpPr>
          <p:cNvPr id="9" name="Rectangle 3">
            <a:extLst>
              <a:ext uri="{FF2B5EF4-FFF2-40B4-BE49-F238E27FC236}">
                <a16:creationId xmlns:a16="http://schemas.microsoft.com/office/drawing/2014/main" id="{17C1CE05-2729-47D4-8CCF-F8440BDC68C8}"/>
              </a:ext>
            </a:extLst>
          </p:cNvPr>
          <p:cNvSpPr txBox="1">
            <a:spLocks noChangeArrowheads="1"/>
          </p:cNvSpPr>
          <p:nvPr/>
        </p:nvSpPr>
        <p:spPr>
          <a:xfrm>
            <a:off x="1311083" y="1916922"/>
            <a:ext cx="9929003" cy="4494566"/>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v"/>
            </a:pPr>
            <a:r>
              <a:rPr lang="en-US" altLang="ar-SA" b="1" dirty="0">
                <a:latin typeface="Cambria" panose="02040503050406030204" pitchFamily="18" charset="0"/>
              </a:rPr>
              <a:t> Right PLACE </a:t>
            </a:r>
          </a:p>
          <a:p>
            <a:pPr>
              <a:buFont typeface="Wingdings" panose="05000000000000000000" pitchFamily="2" charset="2"/>
              <a:buChar char="v"/>
            </a:pPr>
            <a:r>
              <a:rPr lang="en-US" altLang="ar-SA" b="1" dirty="0">
                <a:latin typeface="Cambria" panose="02040503050406030204" pitchFamily="18" charset="0"/>
              </a:rPr>
              <a:t> Right TIME</a:t>
            </a:r>
          </a:p>
          <a:p>
            <a:pPr>
              <a:buFont typeface="Wingdings" panose="05000000000000000000" pitchFamily="2" charset="2"/>
              <a:buChar char="q"/>
            </a:pPr>
            <a:r>
              <a:rPr lang="en-US" altLang="ar-SA" sz="3200" b="1" dirty="0">
                <a:solidFill>
                  <a:srgbClr val="FF0000"/>
                </a:solidFill>
              </a:rPr>
              <a:t>Place UTILITY</a:t>
            </a:r>
          </a:p>
          <a:p>
            <a:pPr lvl="1"/>
            <a:r>
              <a:rPr lang="en-US" altLang="ar-SA" sz="2800" b="1" dirty="0"/>
              <a:t>Location – having the product where customers can buy it</a:t>
            </a:r>
          </a:p>
          <a:p>
            <a:pPr>
              <a:buFont typeface="Wingdings" panose="05000000000000000000" pitchFamily="2" charset="2"/>
              <a:buChar char="q"/>
            </a:pPr>
            <a:r>
              <a:rPr lang="en-US" altLang="ar-SA" sz="3200" b="1" dirty="0">
                <a:solidFill>
                  <a:srgbClr val="FF0000"/>
                </a:solidFill>
              </a:rPr>
              <a:t>Time UTILITY</a:t>
            </a:r>
          </a:p>
          <a:p>
            <a:pPr lvl="1"/>
            <a:r>
              <a:rPr lang="en-US" altLang="ar-SA" sz="2800" b="1" dirty="0"/>
              <a:t>Having the product available when the customer wants/needs it</a:t>
            </a:r>
          </a:p>
        </p:txBody>
      </p:sp>
    </p:spTree>
    <p:extLst>
      <p:ext uri="{BB962C8B-B14F-4D97-AF65-F5344CB8AC3E}">
        <p14:creationId xmlns:p14="http://schemas.microsoft.com/office/powerpoint/2010/main" val="10585037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78302" y="1685495"/>
            <a:ext cx="11113476"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96947" y="245271"/>
            <a:ext cx="1252025" cy="92332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855" y="429938"/>
            <a:ext cx="966228"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97678" y="295135"/>
            <a:ext cx="1616102" cy="754609"/>
          </a:xfrm>
          <a:prstGeom prst="rect">
            <a:avLst/>
          </a:prstGeom>
          <a:ln>
            <a:solidFill>
              <a:schemeClr val="accent1"/>
            </a:solidFill>
          </a:ln>
        </p:spPr>
      </p:pic>
      <p:sp>
        <p:nvSpPr>
          <p:cNvPr id="8" name="Rectangle 4">
            <a:extLst>
              <a:ext uri="{FF2B5EF4-FFF2-40B4-BE49-F238E27FC236}">
                <a16:creationId xmlns:a16="http://schemas.microsoft.com/office/drawing/2014/main" id="{B4DC38D9-8986-4396-9B21-B3920EE42E5B}"/>
              </a:ext>
            </a:extLst>
          </p:cNvPr>
          <p:cNvSpPr txBox="1">
            <a:spLocks noChangeArrowheads="1"/>
          </p:cNvSpPr>
          <p:nvPr/>
        </p:nvSpPr>
        <p:spPr>
          <a:xfrm>
            <a:off x="478302" y="445327"/>
            <a:ext cx="10515600" cy="707886"/>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dirty="0"/>
              <a:t>Channel Member Functions</a:t>
            </a:r>
          </a:p>
        </p:txBody>
      </p:sp>
      <p:sp>
        <p:nvSpPr>
          <p:cNvPr id="9" name="Rectangle 5">
            <a:extLst>
              <a:ext uri="{FF2B5EF4-FFF2-40B4-BE49-F238E27FC236}">
                <a16:creationId xmlns:a16="http://schemas.microsoft.com/office/drawing/2014/main" id="{E63251DC-1940-4D87-A554-6ACACF8BCFDC}"/>
              </a:ext>
            </a:extLst>
          </p:cNvPr>
          <p:cNvSpPr txBox="1">
            <a:spLocks noChangeArrowheads="1"/>
          </p:cNvSpPr>
          <p:nvPr/>
        </p:nvSpPr>
        <p:spPr>
          <a:xfrm>
            <a:off x="2115944" y="1815114"/>
            <a:ext cx="7960112" cy="4351338"/>
          </a:xfrm>
          <a:prstGeom prst="rect">
            <a:avLst/>
          </a:prstGeom>
          <a:ln>
            <a:noFill/>
          </a:ln>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rgbClr val="FF0000"/>
              </a:buClr>
              <a:buFont typeface="Wingdings" panose="05000000000000000000" pitchFamily="2" charset="2"/>
              <a:buChar char="ü"/>
            </a:pPr>
            <a:r>
              <a:rPr lang="en-US" altLang="ar-SA" b="1" dirty="0"/>
              <a:t>Gather information</a:t>
            </a:r>
          </a:p>
          <a:p>
            <a:pPr>
              <a:buClr>
                <a:srgbClr val="FF0000"/>
              </a:buClr>
              <a:buFont typeface="Wingdings" panose="05000000000000000000" pitchFamily="2" charset="2"/>
              <a:buChar char="ü"/>
            </a:pPr>
            <a:r>
              <a:rPr lang="en-US" altLang="ar-SA" b="1" dirty="0"/>
              <a:t>Develop and disseminate persuasive communications</a:t>
            </a:r>
          </a:p>
          <a:p>
            <a:pPr>
              <a:buClr>
                <a:srgbClr val="FF0000"/>
              </a:buClr>
              <a:buFont typeface="Wingdings" panose="05000000000000000000" pitchFamily="2" charset="2"/>
              <a:buChar char="ü"/>
            </a:pPr>
            <a:r>
              <a:rPr lang="en-US" altLang="ar-SA" b="1" dirty="0"/>
              <a:t>Reach agreements on price and terms</a:t>
            </a:r>
          </a:p>
          <a:p>
            <a:pPr>
              <a:buClr>
                <a:srgbClr val="FF0000"/>
              </a:buClr>
              <a:buFont typeface="Wingdings" panose="05000000000000000000" pitchFamily="2" charset="2"/>
              <a:buChar char="ü"/>
            </a:pPr>
            <a:r>
              <a:rPr lang="en-US" altLang="ar-SA" b="1" dirty="0"/>
              <a:t>Acquire funds to finance inventories</a:t>
            </a:r>
          </a:p>
          <a:p>
            <a:pPr>
              <a:buClr>
                <a:srgbClr val="FF0000"/>
              </a:buClr>
              <a:buFont typeface="Wingdings" panose="05000000000000000000" pitchFamily="2" charset="2"/>
              <a:buChar char="ü"/>
            </a:pPr>
            <a:r>
              <a:rPr lang="en-US" altLang="ar-SA" b="1" dirty="0"/>
              <a:t>Assume risks</a:t>
            </a:r>
          </a:p>
          <a:p>
            <a:pPr>
              <a:buClr>
                <a:srgbClr val="FF0000"/>
              </a:buClr>
              <a:buFont typeface="Wingdings" panose="05000000000000000000" pitchFamily="2" charset="2"/>
              <a:buChar char="ü"/>
            </a:pPr>
            <a:r>
              <a:rPr lang="en-US" altLang="ar-SA" b="1" dirty="0"/>
              <a:t>Provide for storage</a:t>
            </a:r>
          </a:p>
          <a:p>
            <a:pPr>
              <a:buClr>
                <a:srgbClr val="FF0000"/>
              </a:buClr>
              <a:buFont typeface="Wingdings" panose="05000000000000000000" pitchFamily="2" charset="2"/>
              <a:buChar char="ü"/>
            </a:pPr>
            <a:r>
              <a:rPr lang="en-US" altLang="ar-SA" b="1" dirty="0"/>
              <a:t>Provide for buyers’ payment of their bills</a:t>
            </a:r>
          </a:p>
          <a:p>
            <a:pPr>
              <a:buClr>
                <a:srgbClr val="FF0000"/>
              </a:buClr>
              <a:buFont typeface="Wingdings" panose="05000000000000000000" pitchFamily="2" charset="2"/>
              <a:buChar char="ü"/>
            </a:pPr>
            <a:r>
              <a:rPr lang="en-US" altLang="ar-SA" b="1" dirty="0"/>
              <a:t>Oversee actual transfer of ownership</a:t>
            </a:r>
          </a:p>
        </p:txBody>
      </p:sp>
    </p:spTree>
    <p:extLst>
      <p:ext uri="{BB962C8B-B14F-4D97-AF65-F5344CB8AC3E}">
        <p14:creationId xmlns:p14="http://schemas.microsoft.com/office/powerpoint/2010/main" val="33109073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blinds(horizontal)">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blinds(horizontal)">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blinds(horizontal)">
                                      <p:cBhvr>
                                        <p:cTn id="17" dur="500"/>
                                        <p:tgtEl>
                                          <p:spTgt spid="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9">
                                            <p:txEl>
                                              <p:pRg st="3" end="3"/>
                                            </p:txEl>
                                          </p:spTgt>
                                        </p:tgtEl>
                                        <p:attrNameLst>
                                          <p:attrName>style.visibility</p:attrName>
                                        </p:attrNameLst>
                                      </p:cBhvr>
                                      <p:to>
                                        <p:strVal val="visible"/>
                                      </p:to>
                                    </p:set>
                                    <p:animEffect transition="in" filter="blinds(horizontal)">
                                      <p:cBhvr>
                                        <p:cTn id="22" dur="500"/>
                                        <p:tgtEl>
                                          <p:spTgt spid="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9">
                                            <p:txEl>
                                              <p:pRg st="4" end="4"/>
                                            </p:txEl>
                                          </p:spTgt>
                                        </p:tgtEl>
                                        <p:attrNameLst>
                                          <p:attrName>style.visibility</p:attrName>
                                        </p:attrNameLst>
                                      </p:cBhvr>
                                      <p:to>
                                        <p:strVal val="visible"/>
                                      </p:to>
                                    </p:set>
                                    <p:animEffect transition="in" filter="blinds(horizontal)">
                                      <p:cBhvr>
                                        <p:cTn id="27" dur="500"/>
                                        <p:tgtEl>
                                          <p:spTgt spid="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9">
                                            <p:txEl>
                                              <p:pRg st="5" end="5"/>
                                            </p:txEl>
                                          </p:spTgt>
                                        </p:tgtEl>
                                        <p:attrNameLst>
                                          <p:attrName>style.visibility</p:attrName>
                                        </p:attrNameLst>
                                      </p:cBhvr>
                                      <p:to>
                                        <p:strVal val="visible"/>
                                      </p:to>
                                    </p:set>
                                    <p:animEffect transition="in" filter="blinds(horizontal)">
                                      <p:cBhvr>
                                        <p:cTn id="32" dur="500"/>
                                        <p:tgtEl>
                                          <p:spTgt spid="9">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9">
                                            <p:txEl>
                                              <p:pRg st="6" end="6"/>
                                            </p:txEl>
                                          </p:spTgt>
                                        </p:tgtEl>
                                        <p:attrNameLst>
                                          <p:attrName>style.visibility</p:attrName>
                                        </p:attrNameLst>
                                      </p:cBhvr>
                                      <p:to>
                                        <p:strVal val="visible"/>
                                      </p:to>
                                    </p:set>
                                    <p:animEffect transition="in" filter="blinds(horizontal)">
                                      <p:cBhvr>
                                        <p:cTn id="37" dur="500"/>
                                        <p:tgtEl>
                                          <p:spTgt spid="9">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9">
                                            <p:txEl>
                                              <p:pRg st="7" end="7"/>
                                            </p:txEl>
                                          </p:spTgt>
                                        </p:tgtEl>
                                        <p:attrNameLst>
                                          <p:attrName>style.visibility</p:attrName>
                                        </p:attrNameLst>
                                      </p:cBhvr>
                                      <p:to>
                                        <p:strVal val="visible"/>
                                      </p:to>
                                    </p:set>
                                    <p:animEffect transition="in" filter="blinds(horizontal)">
                                      <p:cBhvr>
                                        <p:cTn id="42" dur="500"/>
                                        <p:tgtEl>
                                          <p:spTgt spid="9">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78302" y="1568516"/>
            <a:ext cx="11113476" cy="50442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96948" y="238675"/>
            <a:ext cx="1252024" cy="9299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855" y="429938"/>
            <a:ext cx="966228"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97678" y="295135"/>
            <a:ext cx="1616102" cy="754609"/>
          </a:xfrm>
          <a:prstGeom prst="rect">
            <a:avLst/>
          </a:prstGeom>
          <a:ln>
            <a:solidFill>
              <a:schemeClr val="accent1"/>
            </a:solidFill>
          </a:ln>
        </p:spPr>
      </p:pic>
      <p:sp>
        <p:nvSpPr>
          <p:cNvPr id="8" name="Rectangle 2">
            <a:extLst>
              <a:ext uri="{FF2B5EF4-FFF2-40B4-BE49-F238E27FC236}">
                <a16:creationId xmlns:a16="http://schemas.microsoft.com/office/drawing/2014/main" id="{558713B7-F407-4825-AB15-98CCB731EF50}"/>
              </a:ext>
            </a:extLst>
          </p:cNvPr>
          <p:cNvSpPr txBox="1">
            <a:spLocks noChangeArrowheads="1"/>
          </p:cNvSpPr>
          <p:nvPr/>
        </p:nvSpPr>
        <p:spPr>
          <a:xfrm>
            <a:off x="1564494" y="238676"/>
            <a:ext cx="8386640" cy="1323439"/>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dirty="0"/>
              <a:t>Key Functions Performed in Marketing Channels</a:t>
            </a:r>
          </a:p>
        </p:txBody>
      </p:sp>
      <p:sp>
        <p:nvSpPr>
          <p:cNvPr id="9" name="Text Box 11">
            <a:extLst>
              <a:ext uri="{FF2B5EF4-FFF2-40B4-BE49-F238E27FC236}">
                <a16:creationId xmlns:a16="http://schemas.microsoft.com/office/drawing/2014/main" id="{E124DCD3-0D10-4379-B3B3-7C3BB6A77936}"/>
              </a:ext>
            </a:extLst>
          </p:cNvPr>
          <p:cNvSpPr txBox="1">
            <a:spLocks noChangeArrowheads="1"/>
          </p:cNvSpPr>
          <p:nvPr/>
        </p:nvSpPr>
        <p:spPr bwMode="auto">
          <a:xfrm>
            <a:off x="2484122" y="1786665"/>
            <a:ext cx="7232650" cy="1323439"/>
          </a:xfrm>
          <a:prstGeom prst="rect">
            <a:avLst/>
          </a:prstGeom>
          <a:solidFill>
            <a:schemeClr val="bg1"/>
          </a:solidFill>
          <a:ln w="38100">
            <a:solidFill>
              <a:schemeClr val="accent1"/>
            </a:solidFill>
            <a:miter lim="800000"/>
            <a:headEnd/>
            <a:tailEnd/>
          </a:ln>
          <a:effectLst>
            <a:outerShdw dist="107763" dir="2700000" algn="ctr" rotWithShape="0">
              <a:schemeClr val="bg2">
                <a:alpha val="50000"/>
              </a:schemeClr>
            </a:outerShdw>
          </a:effectLst>
        </p:spPr>
        <p:txBody>
          <a:bodyPr wrap="square" anchor="ctr">
            <a:spAutoFit/>
          </a:bodyPr>
          <a:lstStyle>
            <a:defPPr>
              <a:defRPr lang="ar-SA"/>
            </a:defPPr>
            <a:lvl1pPr eaLnBrk="0" hangingPunct="0">
              <a:defRPr sz="2000" b="1"/>
            </a:lvl1pPr>
          </a:lstStyle>
          <a:p>
            <a:r>
              <a:rPr lang="en-US" altLang="ar-SA" dirty="0">
                <a:solidFill>
                  <a:srgbClr val="FF0000"/>
                </a:solidFill>
              </a:rPr>
              <a:t>Marketing Communications</a:t>
            </a:r>
          </a:p>
          <a:p>
            <a:r>
              <a:rPr lang="en-US" altLang="ar-SA" dirty="0"/>
              <a:t> Advertising the Product</a:t>
            </a:r>
          </a:p>
          <a:p>
            <a:r>
              <a:rPr lang="en-US" altLang="ar-SA" dirty="0"/>
              <a:t>Providing a salesforce that offers information &amp; service to customers</a:t>
            </a:r>
          </a:p>
        </p:txBody>
      </p:sp>
      <p:sp>
        <p:nvSpPr>
          <p:cNvPr id="11" name="Text Box 12">
            <a:extLst>
              <a:ext uri="{FF2B5EF4-FFF2-40B4-BE49-F238E27FC236}">
                <a16:creationId xmlns:a16="http://schemas.microsoft.com/office/drawing/2014/main" id="{EAA1543E-7431-4AAC-93EA-8BF649B565D3}"/>
              </a:ext>
            </a:extLst>
          </p:cNvPr>
          <p:cNvSpPr txBox="1">
            <a:spLocks noChangeArrowheads="1"/>
          </p:cNvSpPr>
          <p:nvPr/>
        </p:nvSpPr>
        <p:spPr bwMode="auto">
          <a:xfrm>
            <a:off x="2472415" y="3427604"/>
            <a:ext cx="7232650" cy="1323439"/>
          </a:xfrm>
          <a:prstGeom prst="rect">
            <a:avLst/>
          </a:prstGeom>
          <a:solidFill>
            <a:schemeClr val="bg1"/>
          </a:solidFill>
          <a:ln w="38100">
            <a:solidFill>
              <a:schemeClr val="accent1"/>
            </a:solidFill>
            <a:miter lim="800000"/>
            <a:headEnd/>
            <a:tailEnd/>
          </a:ln>
          <a:effectLst>
            <a:outerShdw dist="107763" dir="2700000" algn="ctr" rotWithShape="0">
              <a:schemeClr val="bg2">
                <a:alpha val="50000"/>
              </a:schemeClr>
            </a:outerShdw>
          </a:effectLst>
        </p:spPr>
        <p:txBody>
          <a:bodyPr wrap="square" anchor="ctr">
            <a:spAutoFit/>
          </a:bodyPr>
          <a:lstStyle>
            <a:defPPr>
              <a:defRPr lang="ar-SA"/>
            </a:defPPr>
            <a:lvl1pPr eaLnBrk="0" hangingPunct="0">
              <a:defRPr sz="2000" b="1"/>
            </a:lvl1pPr>
          </a:lstStyle>
          <a:p>
            <a:r>
              <a:rPr lang="en-US" altLang="ar-SA" dirty="0">
                <a:solidFill>
                  <a:srgbClr val="FF0000"/>
                </a:solidFill>
              </a:rPr>
              <a:t>Inventory Management</a:t>
            </a:r>
          </a:p>
          <a:p>
            <a:r>
              <a:rPr lang="en-US" altLang="ar-SA" dirty="0"/>
              <a:t> Ordering appropriate merchandise assortment</a:t>
            </a:r>
          </a:p>
          <a:p>
            <a:r>
              <a:rPr lang="en-US" altLang="ar-SA" dirty="0"/>
              <a:t> Maintaining adequate stock to meet customer demand</a:t>
            </a:r>
          </a:p>
          <a:p>
            <a:r>
              <a:rPr lang="en-US" altLang="ar-SA" dirty="0"/>
              <a:t> Storing merchandise in an appropriate facility</a:t>
            </a:r>
          </a:p>
        </p:txBody>
      </p:sp>
      <p:sp>
        <p:nvSpPr>
          <p:cNvPr id="12" name="Text Box 13">
            <a:extLst>
              <a:ext uri="{FF2B5EF4-FFF2-40B4-BE49-F238E27FC236}">
                <a16:creationId xmlns:a16="http://schemas.microsoft.com/office/drawing/2014/main" id="{5A041766-EB49-4297-AED6-68F4C80ED916}"/>
              </a:ext>
            </a:extLst>
          </p:cNvPr>
          <p:cNvSpPr txBox="1">
            <a:spLocks noChangeArrowheads="1"/>
          </p:cNvSpPr>
          <p:nvPr/>
        </p:nvSpPr>
        <p:spPr bwMode="auto">
          <a:xfrm>
            <a:off x="2472415" y="4943904"/>
            <a:ext cx="7230946" cy="1323439"/>
          </a:xfrm>
          <a:prstGeom prst="rect">
            <a:avLst/>
          </a:prstGeom>
          <a:solidFill>
            <a:schemeClr val="bg1"/>
          </a:solidFill>
          <a:ln w="38100">
            <a:solidFill>
              <a:schemeClr val="accent1"/>
            </a:solidFill>
            <a:miter lim="800000"/>
            <a:headEnd/>
            <a:tailEnd/>
          </a:ln>
          <a:effectLst>
            <a:outerShdw dist="107763" dir="2700000" algn="ctr" rotWithShape="0">
              <a:schemeClr val="bg2">
                <a:alpha val="50000"/>
              </a:schemeClr>
            </a:outerShdw>
          </a:effectLst>
        </p:spPr>
        <p:txBody>
          <a:bodyPr wrap="square" anchor="ctr">
            <a:spAutoFit/>
          </a:bodyPr>
          <a:lstStyle>
            <a:defPPr>
              <a:defRPr lang="ar-SA"/>
            </a:defPPr>
            <a:lvl1pPr eaLnBrk="0" hangingPunct="0">
              <a:defRPr sz="2000" b="1"/>
            </a:lvl1pPr>
          </a:lstStyle>
          <a:p>
            <a:r>
              <a:rPr lang="en-US" altLang="ar-SA" dirty="0">
                <a:solidFill>
                  <a:srgbClr val="FF0000"/>
                </a:solidFill>
              </a:rPr>
              <a:t>Physical Distribution</a:t>
            </a:r>
          </a:p>
          <a:p>
            <a:r>
              <a:rPr lang="en-US" altLang="ar-SA" dirty="0"/>
              <a:t> Delivering products</a:t>
            </a:r>
          </a:p>
          <a:p>
            <a:r>
              <a:rPr lang="en-US" altLang="ar-SA" dirty="0"/>
              <a:t> Coordinating delivery schedules to meet customer expectations</a:t>
            </a:r>
          </a:p>
          <a:p>
            <a:r>
              <a:rPr lang="en-US" altLang="ar-SA" dirty="0"/>
              <a:t> Arranging for the return of defective merchandise</a:t>
            </a:r>
          </a:p>
        </p:txBody>
      </p:sp>
    </p:spTree>
    <p:extLst>
      <p:ext uri="{BB962C8B-B14F-4D97-AF65-F5344CB8AC3E}">
        <p14:creationId xmlns:p14="http://schemas.microsoft.com/office/powerpoint/2010/main" val="37566222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left)">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wipe(left)">
                                      <p:cBhvr>
                                        <p:cTn id="1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P spid="1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78302" y="1685495"/>
            <a:ext cx="11113476"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11015" y="185447"/>
            <a:ext cx="1237957" cy="98315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855" y="429938"/>
            <a:ext cx="966228"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97678" y="295135"/>
            <a:ext cx="1616102" cy="754609"/>
          </a:xfrm>
          <a:prstGeom prst="rect">
            <a:avLst/>
          </a:prstGeom>
          <a:ln>
            <a:solidFill>
              <a:schemeClr val="accent1"/>
            </a:solidFill>
          </a:ln>
        </p:spPr>
      </p:pic>
      <p:sp>
        <p:nvSpPr>
          <p:cNvPr id="8" name="Rectangle 2">
            <a:extLst>
              <a:ext uri="{FF2B5EF4-FFF2-40B4-BE49-F238E27FC236}">
                <a16:creationId xmlns:a16="http://schemas.microsoft.com/office/drawing/2014/main" id="{C6071B20-7209-4055-8343-8F49DD5DD254}"/>
              </a:ext>
            </a:extLst>
          </p:cNvPr>
          <p:cNvSpPr txBox="1">
            <a:spLocks noChangeArrowheads="1"/>
          </p:cNvSpPr>
          <p:nvPr/>
        </p:nvSpPr>
        <p:spPr>
          <a:xfrm>
            <a:off x="1564494" y="185448"/>
            <a:ext cx="8729235" cy="1373967"/>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dirty="0"/>
              <a:t>Key Functions Performed in Marketing Channels</a:t>
            </a:r>
          </a:p>
        </p:txBody>
      </p:sp>
      <p:sp>
        <p:nvSpPr>
          <p:cNvPr id="9" name="Text Box 3">
            <a:extLst>
              <a:ext uri="{FF2B5EF4-FFF2-40B4-BE49-F238E27FC236}">
                <a16:creationId xmlns:a16="http://schemas.microsoft.com/office/drawing/2014/main" id="{7484610B-CB79-46B8-AE13-891BAA00AC7B}"/>
              </a:ext>
            </a:extLst>
          </p:cNvPr>
          <p:cNvSpPr txBox="1">
            <a:spLocks noChangeArrowheads="1"/>
          </p:cNvSpPr>
          <p:nvPr/>
        </p:nvSpPr>
        <p:spPr bwMode="auto">
          <a:xfrm>
            <a:off x="2360341" y="1991202"/>
            <a:ext cx="7471317" cy="1938992"/>
          </a:xfrm>
          <a:prstGeom prst="rect">
            <a:avLst/>
          </a:prstGeom>
          <a:solidFill>
            <a:schemeClr val="bg1"/>
          </a:solidFill>
          <a:ln w="38100">
            <a:solidFill>
              <a:schemeClr val="accent1"/>
            </a:solidFill>
            <a:miter lim="800000"/>
            <a:headEnd/>
            <a:tailEnd/>
          </a:ln>
          <a:effectLst>
            <a:outerShdw dist="107763" dir="2700000" algn="ctr" rotWithShape="0">
              <a:schemeClr val="bg2">
                <a:alpha val="50000"/>
              </a:schemeClr>
            </a:outerShdw>
          </a:effectLst>
        </p:spPr>
        <p:txBody>
          <a:bodyPr wrap="square" anchor="ctr">
            <a:spAutoFit/>
          </a:bodyPr>
          <a:lstStyle/>
          <a:p>
            <a:pPr eaLnBrk="0" hangingPunct="0"/>
            <a:r>
              <a:rPr lang="en-US" altLang="ar-SA" sz="2400" b="1" dirty="0">
                <a:solidFill>
                  <a:srgbClr val="FF0000"/>
                </a:solidFill>
              </a:rPr>
              <a:t>Market Feedback</a:t>
            </a:r>
          </a:p>
          <a:p>
            <a:pPr eaLnBrk="0" hangingPunct="0">
              <a:buFontTx/>
              <a:buChar char="•"/>
            </a:pPr>
            <a:r>
              <a:rPr lang="en-US" altLang="ar-SA" sz="2400" dirty="0"/>
              <a:t> </a:t>
            </a:r>
            <a:r>
              <a:rPr lang="en-US" altLang="ar-SA" sz="2400" b="1" dirty="0"/>
              <a:t>Serving on manufacturer advisory boards</a:t>
            </a:r>
          </a:p>
          <a:p>
            <a:pPr eaLnBrk="0" hangingPunct="0">
              <a:buFontTx/>
              <a:buChar char="•"/>
            </a:pPr>
            <a:r>
              <a:rPr lang="en-US" altLang="ar-SA" sz="2400" b="1" dirty="0"/>
              <a:t> Informing other channel members of competitive activity</a:t>
            </a:r>
          </a:p>
          <a:p>
            <a:pPr eaLnBrk="0" hangingPunct="0">
              <a:buFontTx/>
              <a:buChar char="•"/>
            </a:pPr>
            <a:r>
              <a:rPr lang="en-US" altLang="ar-SA" sz="2400" b="1" dirty="0"/>
              <a:t> Participating in test market evaluations</a:t>
            </a:r>
          </a:p>
        </p:txBody>
      </p:sp>
      <p:sp>
        <p:nvSpPr>
          <p:cNvPr id="11" name="Text Box 4">
            <a:extLst>
              <a:ext uri="{FF2B5EF4-FFF2-40B4-BE49-F238E27FC236}">
                <a16:creationId xmlns:a16="http://schemas.microsoft.com/office/drawing/2014/main" id="{3BF9CDC8-5B15-4290-B011-F646FBBBC92E}"/>
              </a:ext>
            </a:extLst>
          </p:cNvPr>
          <p:cNvSpPr txBox="1">
            <a:spLocks noChangeArrowheads="1"/>
          </p:cNvSpPr>
          <p:nvPr/>
        </p:nvSpPr>
        <p:spPr bwMode="auto">
          <a:xfrm>
            <a:off x="2299382" y="4248069"/>
            <a:ext cx="7471316" cy="1569660"/>
          </a:xfrm>
          <a:prstGeom prst="rect">
            <a:avLst/>
          </a:prstGeom>
          <a:solidFill>
            <a:schemeClr val="bg1"/>
          </a:solidFill>
          <a:ln w="38100">
            <a:solidFill>
              <a:schemeClr val="accent1"/>
            </a:solidFill>
            <a:miter lim="800000"/>
            <a:headEnd/>
            <a:tailEnd/>
          </a:ln>
          <a:effectLst>
            <a:outerShdw dist="107763" dir="2700000" algn="ctr" rotWithShape="0">
              <a:schemeClr val="bg2">
                <a:alpha val="50000"/>
              </a:schemeClr>
            </a:outerShdw>
          </a:effectLst>
        </p:spPr>
        <p:txBody>
          <a:bodyPr wrap="square" anchor="ctr">
            <a:spAutoFit/>
          </a:bodyPr>
          <a:lstStyle>
            <a:defPPr>
              <a:defRPr lang="ar-SA"/>
            </a:defPPr>
            <a:lvl1pPr eaLnBrk="0" hangingPunct="0">
              <a:defRPr sz="2000" b="1"/>
            </a:lvl1pPr>
          </a:lstStyle>
          <a:p>
            <a:r>
              <a:rPr lang="en-US" altLang="ar-SA" sz="2400" dirty="0">
                <a:solidFill>
                  <a:srgbClr val="FF0000"/>
                </a:solidFill>
              </a:rPr>
              <a:t>Financial Risk</a:t>
            </a:r>
          </a:p>
          <a:p>
            <a:r>
              <a:rPr lang="en-US" altLang="ar-SA" sz="2400" dirty="0"/>
              <a:t> Offering credit</a:t>
            </a:r>
          </a:p>
          <a:p>
            <a:r>
              <a:rPr lang="en-US" altLang="ar-SA" sz="2400" dirty="0"/>
              <a:t> Managing risks related to product loss or deterioration</a:t>
            </a:r>
          </a:p>
          <a:p>
            <a:r>
              <a:rPr lang="en-US" altLang="ar-SA" sz="2400" dirty="0"/>
              <a:t> Managing risks related to product safety and liability</a:t>
            </a:r>
          </a:p>
        </p:txBody>
      </p:sp>
    </p:spTree>
    <p:extLst>
      <p:ext uri="{BB962C8B-B14F-4D97-AF65-F5344CB8AC3E}">
        <p14:creationId xmlns:p14="http://schemas.microsoft.com/office/powerpoint/2010/main" val="4482228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left)">
                                      <p:cBhvr>
                                        <p:cTn id="1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33046" y="1384045"/>
            <a:ext cx="11057205" cy="49085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27730" y="169209"/>
            <a:ext cx="1221242" cy="99939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855" y="429938"/>
            <a:ext cx="966228"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97678" y="295135"/>
            <a:ext cx="1616102" cy="754609"/>
          </a:xfrm>
          <a:prstGeom prst="rect">
            <a:avLst/>
          </a:prstGeom>
          <a:ln>
            <a:solidFill>
              <a:schemeClr val="accent1"/>
            </a:solidFill>
          </a:ln>
        </p:spPr>
      </p:pic>
      <p:sp>
        <p:nvSpPr>
          <p:cNvPr id="8" name="Rectangle 2">
            <a:extLst>
              <a:ext uri="{FF2B5EF4-FFF2-40B4-BE49-F238E27FC236}">
                <a16:creationId xmlns:a16="http://schemas.microsoft.com/office/drawing/2014/main" id="{0162AF2E-ADAC-42BC-AC71-6633F2F19B0C}"/>
              </a:ext>
            </a:extLst>
          </p:cNvPr>
          <p:cNvSpPr txBox="1">
            <a:spLocks noChangeArrowheads="1"/>
          </p:cNvSpPr>
          <p:nvPr/>
        </p:nvSpPr>
        <p:spPr>
          <a:xfrm>
            <a:off x="1557867" y="385633"/>
            <a:ext cx="9225776" cy="999391"/>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dirty="0"/>
              <a:t>Contributions of Intermediaries</a:t>
            </a:r>
          </a:p>
        </p:txBody>
      </p:sp>
      <p:sp>
        <p:nvSpPr>
          <p:cNvPr id="9" name="Rectangle 3">
            <a:extLst>
              <a:ext uri="{FF2B5EF4-FFF2-40B4-BE49-F238E27FC236}">
                <a16:creationId xmlns:a16="http://schemas.microsoft.com/office/drawing/2014/main" id="{35DAA209-BB3E-419E-B2AD-6F1B65063F98}"/>
              </a:ext>
            </a:extLst>
          </p:cNvPr>
          <p:cNvSpPr txBox="1">
            <a:spLocks noChangeArrowheads="1"/>
          </p:cNvSpPr>
          <p:nvPr/>
        </p:nvSpPr>
        <p:spPr>
          <a:xfrm>
            <a:off x="2493161" y="1804294"/>
            <a:ext cx="7889759" cy="4369539"/>
          </a:xfrm>
          <a:prstGeom prst="rect">
            <a:avLst/>
          </a:prstGeom>
          <a:solidFill>
            <a:schemeClr val="bg1"/>
          </a:solidFill>
          <a:ln w="38100">
            <a:noFill/>
            <a:miter lim="800000"/>
            <a:headEnd/>
            <a:tailEnd/>
          </a:ln>
          <a:effectLst>
            <a:outerShdw dist="107763" dir="18900000" algn="ctr" rotWithShape="0">
              <a:srgbClr val="FFFF66">
                <a:alpha val="50000"/>
              </a:srgbClr>
            </a:outerShdw>
          </a:effectLst>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rgbClr val="FF0000"/>
              </a:buClr>
              <a:buFont typeface="Wingdings" panose="05000000000000000000" pitchFamily="2" charset="2"/>
              <a:buChar char="Ø"/>
            </a:pPr>
            <a:r>
              <a:rPr lang="en-US" altLang="ar-SA" b="1" dirty="0"/>
              <a:t>Provide Economic Value</a:t>
            </a:r>
          </a:p>
          <a:p>
            <a:pPr>
              <a:buClr>
                <a:srgbClr val="FF0000"/>
              </a:buClr>
              <a:buFont typeface="Wingdings" panose="05000000000000000000" pitchFamily="2" charset="2"/>
              <a:buChar char="Ø"/>
            </a:pPr>
            <a:endParaRPr lang="en-US" altLang="ar-SA" b="1" dirty="0"/>
          </a:p>
          <a:p>
            <a:pPr>
              <a:buClr>
                <a:srgbClr val="FF0000"/>
              </a:buClr>
              <a:buFont typeface="Wingdings" panose="05000000000000000000" pitchFamily="2" charset="2"/>
              <a:buChar char="Ø"/>
            </a:pPr>
            <a:r>
              <a:rPr lang="en-US" altLang="ar-SA" b="1" dirty="0"/>
              <a:t>Provide Social Value</a:t>
            </a:r>
          </a:p>
          <a:p>
            <a:pPr>
              <a:buClr>
                <a:srgbClr val="FF0000"/>
              </a:buClr>
              <a:buFont typeface="Wingdings" panose="05000000000000000000" pitchFamily="2" charset="2"/>
              <a:buChar char="Ø"/>
            </a:pPr>
            <a:endParaRPr lang="en-US" altLang="ar-SA" b="1" dirty="0"/>
          </a:p>
          <a:p>
            <a:pPr>
              <a:buClr>
                <a:srgbClr val="FF0000"/>
              </a:buClr>
              <a:buFont typeface="Wingdings" panose="05000000000000000000" pitchFamily="2" charset="2"/>
              <a:buChar char="Ø"/>
            </a:pPr>
            <a:r>
              <a:rPr lang="en-US" altLang="ar-SA" b="1" dirty="0"/>
              <a:t>Provide Marketing Support</a:t>
            </a:r>
          </a:p>
          <a:p>
            <a:pPr>
              <a:buClr>
                <a:srgbClr val="FF0000"/>
              </a:buClr>
              <a:buFont typeface="Wingdings" panose="05000000000000000000" pitchFamily="2" charset="2"/>
              <a:buChar char="Ø"/>
            </a:pPr>
            <a:endParaRPr lang="en-US" altLang="ar-SA" b="1" dirty="0"/>
          </a:p>
          <a:p>
            <a:pPr>
              <a:buClr>
                <a:srgbClr val="FF0000"/>
              </a:buClr>
              <a:buFont typeface="Wingdings" panose="05000000000000000000" pitchFamily="2" charset="2"/>
              <a:buChar char="Ø"/>
            </a:pPr>
            <a:r>
              <a:rPr lang="en-US" altLang="ar-SA" b="1" dirty="0"/>
              <a:t>Impact Supply-chain Management</a:t>
            </a:r>
          </a:p>
          <a:p>
            <a:pPr>
              <a:buClr>
                <a:srgbClr val="FF0000"/>
              </a:buClr>
              <a:buFont typeface="Wingdings" panose="05000000000000000000" pitchFamily="2" charset="2"/>
              <a:buChar char="Ø"/>
            </a:pPr>
            <a:endParaRPr lang="en-US" altLang="ar-SA" b="1" dirty="0"/>
          </a:p>
          <a:p>
            <a:pPr>
              <a:buClr>
                <a:srgbClr val="FF0000"/>
              </a:buClr>
              <a:buFont typeface="Wingdings" panose="05000000000000000000" pitchFamily="2" charset="2"/>
              <a:buChar char="Ø"/>
            </a:pPr>
            <a:r>
              <a:rPr lang="en-US" altLang="ar-SA" b="1" dirty="0"/>
              <a:t>Add Value to the Market Offering</a:t>
            </a:r>
          </a:p>
        </p:txBody>
      </p:sp>
    </p:spTree>
    <p:extLst>
      <p:ext uri="{BB962C8B-B14F-4D97-AF65-F5344CB8AC3E}">
        <p14:creationId xmlns:p14="http://schemas.microsoft.com/office/powerpoint/2010/main" val="5668598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78302" y="1384045"/>
            <a:ext cx="11113476" cy="49085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10558" y="140677"/>
            <a:ext cx="1138414" cy="1027924"/>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855" y="429938"/>
            <a:ext cx="966228"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97678" y="295135"/>
            <a:ext cx="1616102" cy="754609"/>
          </a:xfrm>
          <a:prstGeom prst="rect">
            <a:avLst/>
          </a:prstGeom>
          <a:ln>
            <a:solidFill>
              <a:schemeClr val="accent1"/>
            </a:solidFill>
          </a:ln>
        </p:spPr>
      </p:pic>
      <p:sp>
        <p:nvSpPr>
          <p:cNvPr id="8" name="Rectangle 2">
            <a:extLst>
              <a:ext uri="{FF2B5EF4-FFF2-40B4-BE49-F238E27FC236}">
                <a16:creationId xmlns:a16="http://schemas.microsoft.com/office/drawing/2014/main" id="{D52D61DF-24CB-4B90-B9A5-2303F5B204F8}"/>
              </a:ext>
            </a:extLst>
          </p:cNvPr>
          <p:cNvSpPr txBox="1">
            <a:spLocks noChangeArrowheads="1"/>
          </p:cNvSpPr>
          <p:nvPr/>
        </p:nvSpPr>
        <p:spPr>
          <a:xfrm>
            <a:off x="1379677" y="287697"/>
            <a:ext cx="8585200" cy="707886"/>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dirty="0"/>
              <a:t>Types of Marketing Channels</a:t>
            </a:r>
          </a:p>
        </p:txBody>
      </p:sp>
      <p:graphicFrame>
        <p:nvGraphicFramePr>
          <p:cNvPr id="13" name="Diagram 12">
            <a:extLst>
              <a:ext uri="{FF2B5EF4-FFF2-40B4-BE49-F238E27FC236}">
                <a16:creationId xmlns:a16="http://schemas.microsoft.com/office/drawing/2014/main" id="{1A55B328-0FD1-42E2-BE34-B52F2D642AC1}"/>
              </a:ext>
            </a:extLst>
          </p:cNvPr>
          <p:cNvGraphicFramePr/>
          <p:nvPr>
            <p:extLst>
              <p:ext uri="{D42A27DB-BD31-4B8C-83A1-F6EECF244321}">
                <p14:modId xmlns:p14="http://schemas.microsoft.com/office/powerpoint/2010/main" val="707253120"/>
              </p:ext>
            </p:extLst>
          </p:nvPr>
        </p:nvGraphicFramePr>
        <p:xfrm>
          <a:off x="2410523" y="1655957"/>
          <a:ext cx="7315200" cy="44497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1003753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78302" y="1685495"/>
            <a:ext cx="11113476"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5741" y="114679"/>
            <a:ext cx="1323231" cy="105392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855" y="429938"/>
            <a:ext cx="966228"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97678" y="295135"/>
            <a:ext cx="1616102" cy="754609"/>
          </a:xfrm>
          <a:prstGeom prst="rect">
            <a:avLst/>
          </a:prstGeom>
          <a:ln>
            <a:solidFill>
              <a:schemeClr val="accent1"/>
            </a:solidFill>
          </a:ln>
        </p:spPr>
      </p:pic>
      <p:sp>
        <p:nvSpPr>
          <p:cNvPr id="8" name="Rectangle 2">
            <a:extLst>
              <a:ext uri="{FF2B5EF4-FFF2-40B4-BE49-F238E27FC236}">
                <a16:creationId xmlns:a16="http://schemas.microsoft.com/office/drawing/2014/main" id="{19A35DF2-AE80-4583-9CFD-7EB3E1382293}"/>
              </a:ext>
            </a:extLst>
          </p:cNvPr>
          <p:cNvSpPr txBox="1">
            <a:spLocks noChangeArrowheads="1"/>
          </p:cNvSpPr>
          <p:nvPr/>
        </p:nvSpPr>
        <p:spPr>
          <a:xfrm>
            <a:off x="1419817" y="341219"/>
            <a:ext cx="9002751" cy="1103971"/>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dirty="0"/>
              <a:t>Evaluating Channel Alternatives</a:t>
            </a:r>
          </a:p>
        </p:txBody>
      </p:sp>
      <p:sp>
        <p:nvSpPr>
          <p:cNvPr id="9" name="Rectangle 4">
            <a:extLst>
              <a:ext uri="{FF2B5EF4-FFF2-40B4-BE49-F238E27FC236}">
                <a16:creationId xmlns:a16="http://schemas.microsoft.com/office/drawing/2014/main" id="{1E49112A-CE64-4B3D-B6EF-7F7B287150C2}"/>
              </a:ext>
            </a:extLst>
          </p:cNvPr>
          <p:cNvSpPr txBox="1">
            <a:spLocks noChangeArrowheads="1"/>
          </p:cNvSpPr>
          <p:nvPr/>
        </p:nvSpPr>
        <p:spPr>
          <a:xfrm>
            <a:off x="2447780" y="2024184"/>
            <a:ext cx="8596814" cy="4754563"/>
          </a:xfrm>
          <a:prstGeom prst="rect">
            <a:avLst/>
          </a:prstGeom>
          <a:ln>
            <a:no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rgbClr val="FF0000"/>
              </a:buClr>
              <a:buFont typeface="Wingdings" panose="05000000000000000000" pitchFamily="2" charset="2"/>
              <a:buChar char="q"/>
            </a:pPr>
            <a:r>
              <a:rPr lang="en-US" altLang="ar-SA" sz="3200" b="1" dirty="0"/>
              <a:t>Evaluation of Capabilities and Costs</a:t>
            </a:r>
          </a:p>
          <a:p>
            <a:pPr>
              <a:buClr>
                <a:srgbClr val="FF0000"/>
              </a:buClr>
              <a:buFont typeface="Wingdings" panose="05000000000000000000" pitchFamily="2" charset="2"/>
              <a:buChar char="q"/>
            </a:pPr>
            <a:r>
              <a:rPr lang="en-US" altLang="ar-SA" sz="3200" b="1" dirty="0"/>
              <a:t>Evaluation of Channel Compatibility:</a:t>
            </a:r>
          </a:p>
          <a:p>
            <a:pPr lvl="1">
              <a:buClr>
                <a:srgbClr val="FF0000"/>
              </a:buClr>
              <a:buFont typeface="Wingdings" panose="05000000000000000000" pitchFamily="2" charset="2"/>
              <a:buChar char="v"/>
            </a:pPr>
            <a:r>
              <a:rPr lang="en-US" altLang="ar-SA" sz="3200" b="1" dirty="0"/>
              <a:t>Product Considerations</a:t>
            </a:r>
          </a:p>
          <a:p>
            <a:pPr lvl="1">
              <a:buClr>
                <a:srgbClr val="FF0000"/>
              </a:buClr>
              <a:buFont typeface="Wingdings" panose="05000000000000000000" pitchFamily="2" charset="2"/>
              <a:buChar char="v"/>
            </a:pPr>
            <a:r>
              <a:rPr lang="en-US" altLang="ar-SA" sz="3200" b="1" dirty="0"/>
              <a:t>Pricing Considerations</a:t>
            </a:r>
          </a:p>
          <a:p>
            <a:pPr lvl="1">
              <a:buClr>
                <a:srgbClr val="FF0000"/>
              </a:buClr>
              <a:buFont typeface="Wingdings" panose="05000000000000000000" pitchFamily="2" charset="2"/>
              <a:buChar char="v"/>
            </a:pPr>
            <a:r>
              <a:rPr lang="en-US" altLang="ar-SA" sz="3200" b="1" dirty="0"/>
              <a:t>Marketing Communications Considerations</a:t>
            </a:r>
          </a:p>
          <a:p>
            <a:pPr>
              <a:buClr>
                <a:srgbClr val="FF0000"/>
              </a:buClr>
              <a:buFont typeface="Wingdings" panose="05000000000000000000" pitchFamily="2" charset="2"/>
              <a:buChar char="q"/>
            </a:pPr>
            <a:r>
              <a:rPr lang="en-US" altLang="ar-SA" sz="3200" b="1" dirty="0"/>
              <a:t>Evaluation of Availability</a:t>
            </a:r>
          </a:p>
        </p:txBody>
      </p:sp>
    </p:spTree>
    <p:extLst>
      <p:ext uri="{BB962C8B-B14F-4D97-AF65-F5344CB8AC3E}">
        <p14:creationId xmlns:p14="http://schemas.microsoft.com/office/powerpoint/2010/main" val="11802603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78302" y="1533378"/>
            <a:ext cx="11113476" cy="47592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96948" y="245271"/>
            <a:ext cx="1252024" cy="92332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855" y="429938"/>
            <a:ext cx="966228"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97678" y="295135"/>
            <a:ext cx="1616102" cy="754609"/>
          </a:xfrm>
          <a:prstGeom prst="rect">
            <a:avLst/>
          </a:prstGeom>
          <a:ln>
            <a:solidFill>
              <a:schemeClr val="accent1"/>
            </a:solidFill>
          </a:ln>
        </p:spPr>
      </p:pic>
      <p:graphicFrame>
        <p:nvGraphicFramePr>
          <p:cNvPr id="8" name="Diagram 7">
            <a:extLst>
              <a:ext uri="{FF2B5EF4-FFF2-40B4-BE49-F238E27FC236}">
                <a16:creationId xmlns:a16="http://schemas.microsoft.com/office/drawing/2014/main" id="{7D86D7D0-8AFA-43D3-8A83-133F9EA50987}"/>
              </a:ext>
            </a:extLst>
          </p:cNvPr>
          <p:cNvGraphicFramePr/>
          <p:nvPr>
            <p:extLst>
              <p:ext uri="{D42A27DB-BD31-4B8C-83A1-F6EECF244321}">
                <p14:modId xmlns:p14="http://schemas.microsoft.com/office/powerpoint/2010/main" val="3135039178"/>
              </p:ext>
            </p:extLst>
          </p:nvPr>
        </p:nvGraphicFramePr>
        <p:xfrm>
          <a:off x="2160148" y="1752317"/>
          <a:ext cx="7467600" cy="44196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9" name="Rectangle 2">
            <a:extLst>
              <a:ext uri="{FF2B5EF4-FFF2-40B4-BE49-F238E27FC236}">
                <a16:creationId xmlns:a16="http://schemas.microsoft.com/office/drawing/2014/main" id="{EF6393C4-B618-42B1-8F39-BB25748A59FE}"/>
              </a:ext>
            </a:extLst>
          </p:cNvPr>
          <p:cNvSpPr txBox="1">
            <a:spLocks noChangeArrowheads="1"/>
          </p:cNvSpPr>
          <p:nvPr/>
        </p:nvSpPr>
        <p:spPr>
          <a:xfrm>
            <a:off x="1147536" y="380608"/>
            <a:ext cx="10191775" cy="707886"/>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dirty="0"/>
              <a:t>Evaluating Channel Performance</a:t>
            </a:r>
          </a:p>
        </p:txBody>
      </p:sp>
    </p:spTree>
    <p:extLst>
      <p:ext uri="{BB962C8B-B14F-4D97-AF65-F5344CB8AC3E}">
        <p14:creationId xmlns:p14="http://schemas.microsoft.com/office/powerpoint/2010/main" val="5076003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78302" y="1685495"/>
            <a:ext cx="11113476" cy="48773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11015" y="168965"/>
            <a:ext cx="1237958" cy="99963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855" y="429938"/>
            <a:ext cx="966228"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97678" y="295135"/>
            <a:ext cx="1616102" cy="754609"/>
          </a:xfrm>
          <a:prstGeom prst="rect">
            <a:avLst/>
          </a:prstGeom>
          <a:ln>
            <a:solidFill>
              <a:schemeClr val="accent1"/>
            </a:solidFill>
          </a:ln>
        </p:spPr>
      </p:pic>
      <p:sp>
        <p:nvSpPr>
          <p:cNvPr id="8" name="Rectangle 2">
            <a:extLst>
              <a:ext uri="{FF2B5EF4-FFF2-40B4-BE49-F238E27FC236}">
                <a16:creationId xmlns:a16="http://schemas.microsoft.com/office/drawing/2014/main" id="{F790DF88-EFC4-4D09-B231-2EFDB6818D3C}"/>
              </a:ext>
            </a:extLst>
          </p:cNvPr>
          <p:cNvSpPr txBox="1">
            <a:spLocks noChangeArrowheads="1"/>
          </p:cNvSpPr>
          <p:nvPr/>
        </p:nvSpPr>
        <p:spPr>
          <a:xfrm>
            <a:off x="2312075" y="168966"/>
            <a:ext cx="7946623" cy="1323439"/>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dirty="0"/>
              <a:t>Designing a Marketing Channel System</a:t>
            </a:r>
          </a:p>
        </p:txBody>
      </p:sp>
      <p:sp>
        <p:nvSpPr>
          <p:cNvPr id="9" name="Rectangle 3">
            <a:extLst>
              <a:ext uri="{FF2B5EF4-FFF2-40B4-BE49-F238E27FC236}">
                <a16:creationId xmlns:a16="http://schemas.microsoft.com/office/drawing/2014/main" id="{18AE3E34-C393-4D11-BA94-7890626ACAC7}"/>
              </a:ext>
            </a:extLst>
          </p:cNvPr>
          <p:cNvSpPr>
            <a:spLocks noChangeArrowheads="1"/>
          </p:cNvSpPr>
          <p:nvPr/>
        </p:nvSpPr>
        <p:spPr bwMode="auto">
          <a:xfrm>
            <a:off x="2509024" y="2254405"/>
            <a:ext cx="6781800" cy="762000"/>
          </a:xfrm>
          <a:prstGeom prst="rect">
            <a:avLst/>
          </a:prstGeom>
          <a:gradFill rotWithShape="1">
            <a:gsLst>
              <a:gs pos="0">
                <a:srgbClr val="FFDD4F"/>
              </a:gs>
              <a:gs pos="100000">
                <a:srgbClr val="FFFFFF"/>
              </a:gs>
            </a:gsLst>
            <a:lin ang="5400000" scaled="1"/>
          </a:gra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marL="342900" indent="-342900">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defRPr>
                <a:solidFill>
                  <a:schemeClr val="tx1"/>
                </a:solidFill>
                <a:latin typeface="Arial" panose="020B0604020202020204" pitchFamily="34" charset="0"/>
              </a:defRPr>
            </a:lvl6pPr>
            <a:lvl7pPr fontAlgn="base">
              <a:spcBef>
                <a:spcPct val="0"/>
              </a:spcBef>
              <a:spcAft>
                <a:spcPct val="0"/>
              </a:spcAft>
              <a:defRPr>
                <a:solidFill>
                  <a:schemeClr val="tx1"/>
                </a:solidFill>
                <a:latin typeface="Arial" panose="020B0604020202020204" pitchFamily="34" charset="0"/>
              </a:defRPr>
            </a:lvl7pPr>
            <a:lvl8pPr fontAlgn="base">
              <a:spcBef>
                <a:spcPct val="0"/>
              </a:spcBef>
              <a:spcAft>
                <a:spcPct val="0"/>
              </a:spcAft>
              <a:defRPr>
                <a:solidFill>
                  <a:schemeClr val="tx1"/>
                </a:solidFill>
                <a:latin typeface="Arial" panose="020B0604020202020204" pitchFamily="34" charset="0"/>
              </a:defRPr>
            </a:lvl8pPr>
            <a:lvl9pPr fontAlgn="base">
              <a:spcBef>
                <a:spcPct val="0"/>
              </a:spcBef>
              <a:spcAft>
                <a:spcPct val="0"/>
              </a:spcAft>
              <a:defRPr>
                <a:solidFill>
                  <a:schemeClr val="tx1"/>
                </a:solidFill>
                <a:latin typeface="Arial" panose="020B0604020202020204" pitchFamily="34" charset="0"/>
              </a:defRPr>
            </a:lvl9pPr>
          </a:lstStyle>
          <a:p>
            <a:pPr algn="ctr">
              <a:spcBef>
                <a:spcPct val="20000"/>
              </a:spcBef>
            </a:pPr>
            <a:r>
              <a:rPr lang="en-US" altLang="ar-SA" sz="3200" b="1" dirty="0"/>
              <a:t>Analyze customer needs</a:t>
            </a:r>
          </a:p>
        </p:txBody>
      </p:sp>
      <p:sp>
        <p:nvSpPr>
          <p:cNvPr id="11" name="Rectangle 4">
            <a:extLst>
              <a:ext uri="{FF2B5EF4-FFF2-40B4-BE49-F238E27FC236}">
                <a16:creationId xmlns:a16="http://schemas.microsoft.com/office/drawing/2014/main" id="{88E0C694-F82E-4B2C-9B1D-555CB872425E}"/>
              </a:ext>
            </a:extLst>
          </p:cNvPr>
          <p:cNvSpPr>
            <a:spLocks noChangeArrowheads="1"/>
          </p:cNvSpPr>
          <p:nvPr/>
        </p:nvSpPr>
        <p:spPr bwMode="auto">
          <a:xfrm>
            <a:off x="2509023" y="5683405"/>
            <a:ext cx="6902605" cy="762000"/>
          </a:xfrm>
          <a:prstGeom prst="rect">
            <a:avLst/>
          </a:prstGeom>
          <a:gradFill rotWithShape="1">
            <a:gsLst>
              <a:gs pos="0">
                <a:srgbClr val="FFDD4F"/>
              </a:gs>
              <a:gs pos="100000">
                <a:srgbClr val="FFFFFF"/>
              </a:gs>
            </a:gsLst>
            <a:lin ang="5400000" scaled="1"/>
          </a:gra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342900" indent="-342900" algn="ctr">
              <a:spcBef>
                <a:spcPct val="20000"/>
              </a:spcBef>
            </a:pPr>
            <a:r>
              <a:rPr lang="en-US" altLang="ar-SA" sz="3200" b="1" dirty="0">
                <a:latin typeface="Arial" panose="020B0604020202020204" pitchFamily="34" charset="0"/>
              </a:rPr>
              <a:t>Evaluate major channel alternatives</a:t>
            </a:r>
          </a:p>
        </p:txBody>
      </p:sp>
      <p:sp>
        <p:nvSpPr>
          <p:cNvPr id="12" name="Rectangle 5">
            <a:extLst>
              <a:ext uri="{FF2B5EF4-FFF2-40B4-BE49-F238E27FC236}">
                <a16:creationId xmlns:a16="http://schemas.microsoft.com/office/drawing/2014/main" id="{4BD6F839-2DE4-4CF7-9193-C79266F7CE4D}"/>
              </a:ext>
            </a:extLst>
          </p:cNvPr>
          <p:cNvSpPr>
            <a:spLocks noChangeArrowheads="1"/>
          </p:cNvSpPr>
          <p:nvPr/>
        </p:nvSpPr>
        <p:spPr bwMode="auto">
          <a:xfrm>
            <a:off x="2509024" y="4540405"/>
            <a:ext cx="6781800" cy="762000"/>
          </a:xfrm>
          <a:prstGeom prst="rect">
            <a:avLst/>
          </a:prstGeom>
          <a:gradFill rotWithShape="1">
            <a:gsLst>
              <a:gs pos="0">
                <a:srgbClr val="FFDD4F"/>
              </a:gs>
              <a:gs pos="100000">
                <a:srgbClr val="FFFFFF"/>
              </a:gs>
            </a:gsLst>
            <a:lin ang="5400000" scaled="1"/>
          </a:gra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342900" indent="-342900" algn="ctr">
              <a:spcBef>
                <a:spcPct val="20000"/>
              </a:spcBef>
            </a:pPr>
            <a:r>
              <a:rPr lang="en-US" altLang="ar-SA" sz="3200" b="1" dirty="0">
                <a:latin typeface="Arial" panose="020B0604020202020204" pitchFamily="34" charset="0"/>
              </a:rPr>
              <a:t>Identify major channel alternatives</a:t>
            </a:r>
          </a:p>
        </p:txBody>
      </p:sp>
      <p:sp>
        <p:nvSpPr>
          <p:cNvPr id="13" name="Rectangle 6">
            <a:extLst>
              <a:ext uri="{FF2B5EF4-FFF2-40B4-BE49-F238E27FC236}">
                <a16:creationId xmlns:a16="http://schemas.microsoft.com/office/drawing/2014/main" id="{2ACCEE52-4BF5-4B77-B633-4A15DAA2A533}"/>
              </a:ext>
            </a:extLst>
          </p:cNvPr>
          <p:cNvSpPr>
            <a:spLocks noChangeArrowheads="1"/>
          </p:cNvSpPr>
          <p:nvPr/>
        </p:nvSpPr>
        <p:spPr bwMode="auto">
          <a:xfrm>
            <a:off x="2509024" y="3397405"/>
            <a:ext cx="6781800" cy="762000"/>
          </a:xfrm>
          <a:prstGeom prst="rect">
            <a:avLst/>
          </a:prstGeom>
          <a:gradFill rotWithShape="1">
            <a:gsLst>
              <a:gs pos="0">
                <a:srgbClr val="FFDD4F"/>
              </a:gs>
              <a:gs pos="100000">
                <a:srgbClr val="FFFFFF"/>
              </a:gs>
            </a:gsLst>
            <a:lin ang="5400000" scaled="1"/>
          </a:gra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342900" indent="-342900" algn="ctr">
              <a:spcBef>
                <a:spcPct val="20000"/>
              </a:spcBef>
            </a:pPr>
            <a:r>
              <a:rPr lang="en-US" altLang="ar-SA" sz="3200" b="1" dirty="0">
                <a:latin typeface="Arial" panose="020B0604020202020204" pitchFamily="34" charset="0"/>
              </a:rPr>
              <a:t>Establish channel objectives</a:t>
            </a:r>
          </a:p>
        </p:txBody>
      </p:sp>
      <p:cxnSp>
        <p:nvCxnSpPr>
          <p:cNvPr id="14" name="AutoShape 7">
            <a:extLst>
              <a:ext uri="{FF2B5EF4-FFF2-40B4-BE49-F238E27FC236}">
                <a16:creationId xmlns:a16="http://schemas.microsoft.com/office/drawing/2014/main" id="{40587B67-E0CE-4BB1-BA06-292219B0FA9B}"/>
              </a:ext>
            </a:extLst>
          </p:cNvPr>
          <p:cNvCxnSpPr>
            <a:cxnSpLocks noChangeShapeType="1"/>
            <a:stCxn id="9" idx="2"/>
            <a:endCxn id="13" idx="0"/>
          </p:cNvCxnSpPr>
          <p:nvPr/>
        </p:nvCxnSpPr>
        <p:spPr bwMode="auto">
          <a:xfrm>
            <a:off x="5899924" y="3016405"/>
            <a:ext cx="0" cy="381000"/>
          </a:xfrm>
          <a:prstGeom prst="straightConnector1">
            <a:avLst/>
          </a:prstGeom>
          <a:noFill/>
          <a:ln w="28575">
            <a:solidFill>
              <a:schemeClr val="tx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5" name="AutoShape 8">
            <a:extLst>
              <a:ext uri="{FF2B5EF4-FFF2-40B4-BE49-F238E27FC236}">
                <a16:creationId xmlns:a16="http://schemas.microsoft.com/office/drawing/2014/main" id="{294471B8-65A4-483B-9B72-DE0C898E49D7}"/>
              </a:ext>
            </a:extLst>
          </p:cNvPr>
          <p:cNvCxnSpPr>
            <a:cxnSpLocks noChangeShapeType="1"/>
            <a:stCxn id="13" idx="2"/>
            <a:endCxn id="12" idx="0"/>
          </p:cNvCxnSpPr>
          <p:nvPr/>
        </p:nvCxnSpPr>
        <p:spPr bwMode="auto">
          <a:xfrm>
            <a:off x="5899924" y="4159405"/>
            <a:ext cx="0" cy="381000"/>
          </a:xfrm>
          <a:prstGeom prst="straightConnector1">
            <a:avLst/>
          </a:prstGeom>
          <a:noFill/>
          <a:ln w="28575">
            <a:solidFill>
              <a:schemeClr val="tx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6" name="AutoShape 9">
            <a:extLst>
              <a:ext uri="{FF2B5EF4-FFF2-40B4-BE49-F238E27FC236}">
                <a16:creationId xmlns:a16="http://schemas.microsoft.com/office/drawing/2014/main" id="{AB1E6584-052B-4542-82B9-BC192E2ADC23}"/>
              </a:ext>
            </a:extLst>
          </p:cNvPr>
          <p:cNvCxnSpPr>
            <a:cxnSpLocks noChangeShapeType="1"/>
            <a:stCxn id="12" idx="2"/>
          </p:cNvCxnSpPr>
          <p:nvPr/>
        </p:nvCxnSpPr>
        <p:spPr bwMode="auto">
          <a:xfrm>
            <a:off x="5899924" y="5302405"/>
            <a:ext cx="0" cy="462775"/>
          </a:xfrm>
          <a:prstGeom prst="straightConnector1">
            <a:avLst/>
          </a:prstGeom>
          <a:noFill/>
          <a:ln w="28575">
            <a:solidFill>
              <a:schemeClr val="tx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326638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linds(horizont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blinds(horizontal)">
                                      <p:cBhvr>
                                        <p:cTn id="12" dur="500"/>
                                        <p:tgtEl>
                                          <p:spTgt spid="14"/>
                                        </p:tgtEl>
                                      </p:cBhvr>
                                    </p:animEffect>
                                  </p:childTnLst>
                                </p:cTn>
                              </p:par>
                            </p:childTnLst>
                          </p:cTn>
                        </p:par>
                        <p:par>
                          <p:cTn id="13" fill="hold">
                            <p:stCondLst>
                              <p:cond delay="500"/>
                            </p:stCondLst>
                            <p:childTnLst>
                              <p:par>
                                <p:cTn id="14" presetID="3" presetClass="entr" presetSubtype="10" fill="hold" grpId="0" nodeType="after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blinds(horizontal)">
                                      <p:cBhvr>
                                        <p:cTn id="16" dur="500"/>
                                        <p:tgtEl>
                                          <p:spTgt spid="13"/>
                                        </p:tgtEl>
                                      </p:cBhvr>
                                    </p:animEffect>
                                  </p:childTnLst>
                                </p:cTn>
                              </p:par>
                            </p:childTnLst>
                          </p:cTn>
                        </p:par>
                      </p:childTnLst>
                    </p:cTn>
                  </p:par>
                  <p:par>
                    <p:cTn id="17" fill="hold">
                      <p:stCondLst>
                        <p:cond delay="indefinite"/>
                      </p:stCondLst>
                      <p:childTnLst>
                        <p:par>
                          <p:cTn id="18" fill="hold">
                            <p:stCondLst>
                              <p:cond delay="0"/>
                            </p:stCondLst>
                            <p:childTnLst>
                              <p:par>
                                <p:cTn id="19" presetID="3" presetClass="entr" presetSubtype="10" fill="hold" nodeType="click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blinds(horizontal)">
                                      <p:cBhvr>
                                        <p:cTn id="21" dur="500"/>
                                        <p:tgtEl>
                                          <p:spTgt spid="15"/>
                                        </p:tgtEl>
                                      </p:cBhvr>
                                    </p:animEffect>
                                  </p:childTnLst>
                                </p:cTn>
                              </p:par>
                            </p:childTnLst>
                          </p:cTn>
                        </p:par>
                        <p:par>
                          <p:cTn id="22" fill="hold">
                            <p:stCondLst>
                              <p:cond delay="500"/>
                            </p:stCondLst>
                            <p:childTnLst>
                              <p:par>
                                <p:cTn id="23" presetID="3" presetClass="entr" presetSubtype="10" fill="hold" grpId="0" nodeType="after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blinds(horizontal)">
                                      <p:cBhvr>
                                        <p:cTn id="25" dur="500"/>
                                        <p:tgtEl>
                                          <p:spTgt spid="12"/>
                                        </p:tgtEl>
                                      </p:cBhvr>
                                    </p:animEffect>
                                  </p:childTnLst>
                                </p:cTn>
                              </p:par>
                            </p:childTnLst>
                          </p:cTn>
                        </p:par>
                      </p:childTnLst>
                    </p:cTn>
                  </p:par>
                  <p:par>
                    <p:cTn id="26" fill="hold">
                      <p:stCondLst>
                        <p:cond delay="indefinite"/>
                      </p:stCondLst>
                      <p:childTnLst>
                        <p:par>
                          <p:cTn id="27" fill="hold">
                            <p:stCondLst>
                              <p:cond delay="0"/>
                            </p:stCondLst>
                            <p:childTnLst>
                              <p:par>
                                <p:cTn id="28" presetID="3" presetClass="entr" presetSubtype="10" fill="hold" nodeType="click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blinds(horizontal)">
                                      <p:cBhvr>
                                        <p:cTn id="30" dur="500"/>
                                        <p:tgtEl>
                                          <p:spTgt spid="16"/>
                                        </p:tgtEl>
                                      </p:cBhvr>
                                    </p:animEffect>
                                  </p:childTnLst>
                                </p:cTn>
                              </p:par>
                            </p:childTnLst>
                          </p:cTn>
                        </p:par>
                        <p:par>
                          <p:cTn id="31" fill="hold">
                            <p:stCondLst>
                              <p:cond delay="500"/>
                            </p:stCondLst>
                            <p:childTnLst>
                              <p:par>
                                <p:cTn id="32" presetID="3" presetClass="entr" presetSubtype="10" fill="hold" grpId="0" nodeType="after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blinds(horizontal)">
                                      <p:cBhvr>
                                        <p:cTn id="34"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P spid="12" grpId="0" animBg="1"/>
      <p:bldP spid="13"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78302" y="1685494"/>
            <a:ext cx="11113476" cy="47567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5741" y="114679"/>
            <a:ext cx="1323231" cy="105392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855" y="429938"/>
            <a:ext cx="966228"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97678" y="295135"/>
            <a:ext cx="1616102" cy="754609"/>
          </a:xfrm>
          <a:prstGeom prst="rect">
            <a:avLst/>
          </a:prstGeom>
          <a:ln>
            <a:solidFill>
              <a:schemeClr val="accent1"/>
            </a:solidFill>
          </a:ln>
        </p:spPr>
      </p:pic>
      <p:sp>
        <p:nvSpPr>
          <p:cNvPr id="8" name="Rectangle 2">
            <a:extLst>
              <a:ext uri="{FF2B5EF4-FFF2-40B4-BE49-F238E27FC236}">
                <a16:creationId xmlns:a16="http://schemas.microsoft.com/office/drawing/2014/main" id="{A75C5B79-5CD2-4765-8A59-5264EB6F307B}"/>
              </a:ext>
            </a:extLst>
          </p:cNvPr>
          <p:cNvSpPr txBox="1">
            <a:spLocks noChangeArrowheads="1"/>
          </p:cNvSpPr>
          <p:nvPr/>
        </p:nvSpPr>
        <p:spPr>
          <a:xfrm>
            <a:off x="1010529" y="483731"/>
            <a:ext cx="10515600" cy="707886"/>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dirty="0"/>
              <a:t>Channel Service Outputs</a:t>
            </a:r>
          </a:p>
        </p:txBody>
      </p:sp>
      <p:sp>
        <p:nvSpPr>
          <p:cNvPr id="9" name="Rectangle 4">
            <a:extLst>
              <a:ext uri="{FF2B5EF4-FFF2-40B4-BE49-F238E27FC236}">
                <a16:creationId xmlns:a16="http://schemas.microsoft.com/office/drawing/2014/main" id="{34CF0B52-97E3-4F9E-A432-D407071919F6}"/>
              </a:ext>
            </a:extLst>
          </p:cNvPr>
          <p:cNvSpPr>
            <a:spLocks noChangeArrowheads="1"/>
          </p:cNvSpPr>
          <p:nvPr/>
        </p:nvSpPr>
        <p:spPr bwMode="auto">
          <a:xfrm>
            <a:off x="2923544" y="1827368"/>
            <a:ext cx="4724400" cy="762000"/>
          </a:xfrm>
          <a:prstGeom prst="rect">
            <a:avLst/>
          </a:prstGeom>
          <a:gradFill rotWithShape="1">
            <a:gsLst>
              <a:gs pos="0">
                <a:srgbClr val="FFDD4F"/>
              </a:gs>
              <a:gs pos="100000">
                <a:srgbClr val="FFFFFF"/>
              </a:gs>
            </a:gsLst>
            <a:lin ang="5400000" scaled="1"/>
          </a:gra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342900" indent="-342900">
              <a:spcBef>
                <a:spcPct val="20000"/>
              </a:spcBef>
            </a:pPr>
            <a:r>
              <a:rPr lang="en-US" altLang="ar-SA" sz="3200" b="1" dirty="0">
                <a:latin typeface="Arial" panose="020B0604020202020204" pitchFamily="34" charset="0"/>
              </a:rPr>
              <a:t>Lost size</a:t>
            </a:r>
          </a:p>
        </p:txBody>
      </p:sp>
      <p:sp>
        <p:nvSpPr>
          <p:cNvPr id="11" name="Rectangle 5">
            <a:extLst>
              <a:ext uri="{FF2B5EF4-FFF2-40B4-BE49-F238E27FC236}">
                <a16:creationId xmlns:a16="http://schemas.microsoft.com/office/drawing/2014/main" id="{DFBF2ADC-4BCE-4EF6-BE48-6BEA8DEF7BA8}"/>
              </a:ext>
            </a:extLst>
          </p:cNvPr>
          <p:cNvSpPr>
            <a:spLocks noChangeArrowheads="1"/>
          </p:cNvSpPr>
          <p:nvPr/>
        </p:nvSpPr>
        <p:spPr bwMode="auto">
          <a:xfrm>
            <a:off x="2923544" y="2803680"/>
            <a:ext cx="4724400" cy="762000"/>
          </a:xfrm>
          <a:prstGeom prst="rect">
            <a:avLst/>
          </a:prstGeom>
          <a:gradFill rotWithShape="1">
            <a:gsLst>
              <a:gs pos="0">
                <a:srgbClr val="FFDD4F"/>
              </a:gs>
              <a:gs pos="100000">
                <a:srgbClr val="FFFFFF"/>
              </a:gs>
            </a:gsLst>
            <a:lin ang="5400000" scaled="1"/>
          </a:gra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342900" indent="-342900">
              <a:spcBef>
                <a:spcPct val="20000"/>
              </a:spcBef>
            </a:pPr>
            <a:r>
              <a:rPr lang="en-US" altLang="ar-SA" sz="3200" b="1" dirty="0">
                <a:latin typeface="Arial" panose="020B0604020202020204" pitchFamily="34" charset="0"/>
              </a:rPr>
              <a:t>Waiting/delivery time</a:t>
            </a:r>
          </a:p>
        </p:txBody>
      </p:sp>
      <p:sp>
        <p:nvSpPr>
          <p:cNvPr id="12" name="Rectangle 6">
            <a:extLst>
              <a:ext uri="{FF2B5EF4-FFF2-40B4-BE49-F238E27FC236}">
                <a16:creationId xmlns:a16="http://schemas.microsoft.com/office/drawing/2014/main" id="{09C213E7-3A7D-4EFD-B760-32198769E9C4}"/>
              </a:ext>
            </a:extLst>
          </p:cNvPr>
          <p:cNvSpPr>
            <a:spLocks noChangeArrowheads="1"/>
          </p:cNvSpPr>
          <p:nvPr/>
        </p:nvSpPr>
        <p:spPr bwMode="auto">
          <a:xfrm>
            <a:off x="2923544" y="3718080"/>
            <a:ext cx="4724400" cy="762000"/>
          </a:xfrm>
          <a:prstGeom prst="rect">
            <a:avLst/>
          </a:prstGeom>
          <a:gradFill rotWithShape="1">
            <a:gsLst>
              <a:gs pos="0">
                <a:srgbClr val="FFDD4F"/>
              </a:gs>
              <a:gs pos="100000">
                <a:srgbClr val="FFFFFF"/>
              </a:gs>
            </a:gsLst>
            <a:lin ang="5400000" scaled="1"/>
          </a:gra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342900" indent="-342900">
              <a:spcBef>
                <a:spcPct val="20000"/>
              </a:spcBef>
            </a:pPr>
            <a:r>
              <a:rPr lang="en-US" altLang="ar-SA" sz="3200" b="1" dirty="0">
                <a:latin typeface="Arial" panose="020B0604020202020204" pitchFamily="34" charset="0"/>
              </a:rPr>
              <a:t>Spatial convenience</a:t>
            </a:r>
          </a:p>
        </p:txBody>
      </p:sp>
      <p:sp>
        <p:nvSpPr>
          <p:cNvPr id="13" name="Rectangle 7">
            <a:extLst>
              <a:ext uri="{FF2B5EF4-FFF2-40B4-BE49-F238E27FC236}">
                <a16:creationId xmlns:a16="http://schemas.microsoft.com/office/drawing/2014/main" id="{CD00782B-99D6-41FE-A6DA-40936C07FF4B}"/>
              </a:ext>
            </a:extLst>
          </p:cNvPr>
          <p:cNvSpPr>
            <a:spLocks noChangeArrowheads="1"/>
          </p:cNvSpPr>
          <p:nvPr/>
        </p:nvSpPr>
        <p:spPr bwMode="auto">
          <a:xfrm>
            <a:off x="2923544" y="4632480"/>
            <a:ext cx="4724400" cy="762000"/>
          </a:xfrm>
          <a:prstGeom prst="rect">
            <a:avLst/>
          </a:prstGeom>
          <a:gradFill rotWithShape="1">
            <a:gsLst>
              <a:gs pos="0">
                <a:srgbClr val="FFDD4F"/>
              </a:gs>
              <a:gs pos="100000">
                <a:srgbClr val="FFFFFF"/>
              </a:gs>
            </a:gsLst>
            <a:lin ang="5400000" scaled="1"/>
          </a:gra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342900" indent="-342900">
              <a:spcBef>
                <a:spcPct val="20000"/>
              </a:spcBef>
            </a:pPr>
            <a:r>
              <a:rPr lang="en-US" altLang="ar-SA" sz="3200" b="1" dirty="0">
                <a:latin typeface="Arial" panose="020B0604020202020204" pitchFamily="34" charset="0"/>
              </a:rPr>
              <a:t>Product variety</a:t>
            </a:r>
          </a:p>
        </p:txBody>
      </p:sp>
      <p:sp>
        <p:nvSpPr>
          <p:cNvPr id="14" name="Rectangle 8">
            <a:extLst>
              <a:ext uri="{FF2B5EF4-FFF2-40B4-BE49-F238E27FC236}">
                <a16:creationId xmlns:a16="http://schemas.microsoft.com/office/drawing/2014/main" id="{E6E57E49-B261-4010-ADFB-45FE0E2D9A3A}"/>
              </a:ext>
            </a:extLst>
          </p:cNvPr>
          <p:cNvSpPr>
            <a:spLocks noChangeArrowheads="1"/>
          </p:cNvSpPr>
          <p:nvPr/>
        </p:nvSpPr>
        <p:spPr bwMode="auto">
          <a:xfrm>
            <a:off x="2923544" y="5546880"/>
            <a:ext cx="4724400" cy="762000"/>
          </a:xfrm>
          <a:prstGeom prst="rect">
            <a:avLst/>
          </a:prstGeom>
          <a:gradFill rotWithShape="1">
            <a:gsLst>
              <a:gs pos="0">
                <a:srgbClr val="FFDD4F"/>
              </a:gs>
              <a:gs pos="100000">
                <a:srgbClr val="FFFFFF"/>
              </a:gs>
            </a:gsLst>
            <a:lin ang="5400000" scaled="1"/>
          </a:gra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342900" indent="-342900">
              <a:spcBef>
                <a:spcPct val="20000"/>
              </a:spcBef>
            </a:pPr>
            <a:r>
              <a:rPr lang="en-US" altLang="ar-SA" sz="3200" b="1" dirty="0">
                <a:latin typeface="Arial" panose="020B0604020202020204" pitchFamily="34" charset="0"/>
              </a:rPr>
              <a:t>Service backup</a:t>
            </a:r>
          </a:p>
        </p:txBody>
      </p:sp>
    </p:spTree>
    <p:extLst>
      <p:ext uri="{BB962C8B-B14F-4D97-AF65-F5344CB8AC3E}">
        <p14:creationId xmlns:p14="http://schemas.microsoft.com/office/powerpoint/2010/main" val="24818065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linds(horizont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blinds(horizontal)">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blinds(horizontal)">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blinds(horizontal)">
                                      <p:cBhvr>
                                        <p:cTn id="22" dur="500"/>
                                        <p:tgtEl>
                                          <p:spTgt spid="13"/>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blinds(horizontal)">
                                      <p:cBhvr>
                                        <p:cTn id="2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P spid="12" grpId="0" animBg="1"/>
      <p:bldP spid="13" grpId="0" animBg="1"/>
      <p:bldP spid="14"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78302" y="1685495"/>
            <a:ext cx="11113476"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10558" y="245271"/>
            <a:ext cx="1138415" cy="92332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855" y="429938"/>
            <a:ext cx="966228"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97678" y="295135"/>
            <a:ext cx="1616102" cy="754609"/>
          </a:xfrm>
          <a:prstGeom prst="rect">
            <a:avLst/>
          </a:prstGeom>
          <a:ln>
            <a:solidFill>
              <a:schemeClr val="accent1"/>
            </a:solidFill>
          </a:ln>
        </p:spPr>
      </p:pic>
      <p:sp>
        <p:nvSpPr>
          <p:cNvPr id="8" name="Rectangle 2">
            <a:extLst>
              <a:ext uri="{FF2B5EF4-FFF2-40B4-BE49-F238E27FC236}">
                <a16:creationId xmlns:a16="http://schemas.microsoft.com/office/drawing/2014/main" id="{9C8AA208-2B82-43BF-8B81-8783A9C18659}"/>
              </a:ext>
            </a:extLst>
          </p:cNvPr>
          <p:cNvSpPr txBox="1">
            <a:spLocks noChangeArrowheads="1"/>
          </p:cNvSpPr>
          <p:nvPr/>
        </p:nvSpPr>
        <p:spPr>
          <a:xfrm>
            <a:off x="838200" y="349830"/>
            <a:ext cx="10515600" cy="707886"/>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dirty="0"/>
              <a:t>Identifying Channel Alternatives</a:t>
            </a:r>
          </a:p>
        </p:txBody>
      </p:sp>
      <p:sp>
        <p:nvSpPr>
          <p:cNvPr id="9" name="Rectangle 4">
            <a:extLst>
              <a:ext uri="{FF2B5EF4-FFF2-40B4-BE49-F238E27FC236}">
                <a16:creationId xmlns:a16="http://schemas.microsoft.com/office/drawing/2014/main" id="{B1868923-8D85-438D-A41B-7C956C2B5D9A}"/>
              </a:ext>
            </a:extLst>
          </p:cNvPr>
          <p:cNvSpPr>
            <a:spLocks noChangeArrowheads="1"/>
          </p:cNvSpPr>
          <p:nvPr/>
        </p:nvSpPr>
        <p:spPr bwMode="auto">
          <a:xfrm>
            <a:off x="2438399" y="2129882"/>
            <a:ext cx="5713141" cy="994317"/>
          </a:xfrm>
          <a:prstGeom prst="rect">
            <a:avLst/>
          </a:prstGeom>
          <a:gradFill rotWithShape="1">
            <a:gsLst>
              <a:gs pos="0">
                <a:srgbClr val="FFDD4F"/>
              </a:gs>
              <a:gs pos="100000">
                <a:srgbClr val="FFFFFF"/>
              </a:gs>
            </a:gsLst>
            <a:lin ang="5400000" scaled="1"/>
          </a:gra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marL="342900" indent="-342900">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defRPr>
                <a:solidFill>
                  <a:schemeClr val="tx1"/>
                </a:solidFill>
                <a:latin typeface="Arial" panose="020B0604020202020204" pitchFamily="34" charset="0"/>
              </a:defRPr>
            </a:lvl6pPr>
            <a:lvl7pPr fontAlgn="base">
              <a:spcBef>
                <a:spcPct val="0"/>
              </a:spcBef>
              <a:spcAft>
                <a:spcPct val="0"/>
              </a:spcAft>
              <a:defRPr>
                <a:solidFill>
                  <a:schemeClr val="tx1"/>
                </a:solidFill>
                <a:latin typeface="Arial" panose="020B0604020202020204" pitchFamily="34" charset="0"/>
              </a:defRPr>
            </a:lvl7pPr>
            <a:lvl8pPr fontAlgn="base">
              <a:spcBef>
                <a:spcPct val="0"/>
              </a:spcBef>
              <a:spcAft>
                <a:spcPct val="0"/>
              </a:spcAft>
              <a:defRPr>
                <a:solidFill>
                  <a:schemeClr val="tx1"/>
                </a:solidFill>
                <a:latin typeface="Arial" panose="020B0604020202020204" pitchFamily="34" charset="0"/>
              </a:defRPr>
            </a:lvl8pPr>
            <a:lvl9pPr fontAlgn="base">
              <a:spcBef>
                <a:spcPct val="0"/>
              </a:spcBef>
              <a:spcAft>
                <a:spcPct val="0"/>
              </a:spcAft>
              <a:defRPr>
                <a:solidFill>
                  <a:schemeClr val="tx1"/>
                </a:solidFill>
                <a:latin typeface="Arial" panose="020B0604020202020204" pitchFamily="34" charset="0"/>
              </a:defRPr>
            </a:lvl9pPr>
          </a:lstStyle>
          <a:p>
            <a:pPr>
              <a:spcBef>
                <a:spcPct val="20000"/>
              </a:spcBef>
            </a:pPr>
            <a:r>
              <a:rPr lang="en-US" altLang="ar-SA" sz="3200" b="1" dirty="0"/>
              <a:t>Types of intermediaries</a:t>
            </a:r>
          </a:p>
        </p:txBody>
      </p:sp>
      <p:sp>
        <p:nvSpPr>
          <p:cNvPr id="11" name="Rectangle 5">
            <a:extLst>
              <a:ext uri="{FF2B5EF4-FFF2-40B4-BE49-F238E27FC236}">
                <a16:creationId xmlns:a16="http://schemas.microsoft.com/office/drawing/2014/main" id="{F0718BE4-1917-4CA4-B2EA-078C90EE202C}"/>
              </a:ext>
            </a:extLst>
          </p:cNvPr>
          <p:cNvSpPr>
            <a:spLocks noChangeArrowheads="1"/>
          </p:cNvSpPr>
          <p:nvPr/>
        </p:nvSpPr>
        <p:spPr bwMode="auto">
          <a:xfrm>
            <a:off x="2438400" y="3276600"/>
            <a:ext cx="5713140" cy="1219200"/>
          </a:xfrm>
          <a:prstGeom prst="rect">
            <a:avLst/>
          </a:prstGeom>
          <a:gradFill rotWithShape="1">
            <a:gsLst>
              <a:gs pos="0">
                <a:srgbClr val="FFDD4F"/>
              </a:gs>
              <a:gs pos="100000">
                <a:srgbClr val="FFFFFF"/>
              </a:gs>
            </a:gsLst>
            <a:lin ang="5400000" scaled="1"/>
          </a:gra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342900" indent="-342900">
              <a:spcBef>
                <a:spcPct val="20000"/>
              </a:spcBef>
            </a:pPr>
            <a:r>
              <a:rPr lang="en-US" altLang="ar-SA" sz="3200" b="1" dirty="0">
                <a:latin typeface="Arial" panose="020B0604020202020204" pitchFamily="34" charset="0"/>
              </a:rPr>
              <a:t>Number of intermediaries</a:t>
            </a:r>
          </a:p>
        </p:txBody>
      </p:sp>
      <p:sp>
        <p:nvSpPr>
          <p:cNvPr id="12" name="Rectangle 6">
            <a:extLst>
              <a:ext uri="{FF2B5EF4-FFF2-40B4-BE49-F238E27FC236}">
                <a16:creationId xmlns:a16="http://schemas.microsoft.com/office/drawing/2014/main" id="{2C8B7CDC-FA2A-408C-9F7B-AB26B20F0CF6}"/>
              </a:ext>
            </a:extLst>
          </p:cNvPr>
          <p:cNvSpPr>
            <a:spLocks noChangeArrowheads="1"/>
          </p:cNvSpPr>
          <p:nvPr/>
        </p:nvSpPr>
        <p:spPr bwMode="auto">
          <a:xfrm>
            <a:off x="2438400" y="4648200"/>
            <a:ext cx="5713140" cy="1219200"/>
          </a:xfrm>
          <a:prstGeom prst="rect">
            <a:avLst/>
          </a:prstGeom>
          <a:gradFill rotWithShape="1">
            <a:gsLst>
              <a:gs pos="0">
                <a:srgbClr val="FFDD4F"/>
              </a:gs>
              <a:gs pos="100000">
                <a:srgbClr val="FFFFFF"/>
              </a:gs>
            </a:gsLst>
            <a:lin ang="5400000" scaled="1"/>
          </a:gra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342900" indent="-342900">
              <a:spcBef>
                <a:spcPct val="20000"/>
              </a:spcBef>
            </a:pPr>
            <a:r>
              <a:rPr lang="en-US" altLang="ar-SA" sz="3200" b="1" dirty="0">
                <a:latin typeface="Arial" panose="020B0604020202020204" pitchFamily="34" charset="0"/>
              </a:rPr>
              <a:t>Terms and responsibilities</a:t>
            </a:r>
          </a:p>
        </p:txBody>
      </p:sp>
    </p:spTree>
    <p:extLst>
      <p:ext uri="{BB962C8B-B14F-4D97-AF65-F5344CB8AC3E}">
        <p14:creationId xmlns:p14="http://schemas.microsoft.com/office/powerpoint/2010/main" val="41540544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linds(horizont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blinds(horizontal)">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blinds(horizontal)">
                                      <p:cBhvr>
                                        <p:cTn id="1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P spid="12"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78302" y="1685495"/>
            <a:ext cx="11113476"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96948" y="241101"/>
            <a:ext cx="1252024" cy="9274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855" y="429938"/>
            <a:ext cx="966228"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97678" y="295135"/>
            <a:ext cx="1616102" cy="754609"/>
          </a:xfrm>
          <a:prstGeom prst="rect">
            <a:avLst/>
          </a:prstGeom>
          <a:ln>
            <a:solidFill>
              <a:schemeClr val="accent1"/>
            </a:solidFill>
          </a:ln>
        </p:spPr>
      </p:pic>
      <p:sp>
        <p:nvSpPr>
          <p:cNvPr id="8" name="Rectangle 2">
            <a:extLst>
              <a:ext uri="{FF2B5EF4-FFF2-40B4-BE49-F238E27FC236}">
                <a16:creationId xmlns:a16="http://schemas.microsoft.com/office/drawing/2014/main" id="{348D7756-DD98-4C3F-95B7-5F9D4DEBB510}"/>
              </a:ext>
            </a:extLst>
          </p:cNvPr>
          <p:cNvSpPr txBox="1">
            <a:spLocks noChangeArrowheads="1"/>
          </p:cNvSpPr>
          <p:nvPr/>
        </p:nvSpPr>
        <p:spPr>
          <a:xfrm>
            <a:off x="1076178" y="425768"/>
            <a:ext cx="10515600" cy="769441"/>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sz="4400" dirty="0"/>
              <a:t>Number of Intermediaries</a:t>
            </a:r>
          </a:p>
        </p:txBody>
      </p:sp>
      <p:sp>
        <p:nvSpPr>
          <p:cNvPr id="9" name="Rectangle 4">
            <a:extLst>
              <a:ext uri="{FF2B5EF4-FFF2-40B4-BE49-F238E27FC236}">
                <a16:creationId xmlns:a16="http://schemas.microsoft.com/office/drawing/2014/main" id="{27F39364-7716-4033-B331-59AB34C778FB}"/>
              </a:ext>
            </a:extLst>
          </p:cNvPr>
          <p:cNvSpPr>
            <a:spLocks noChangeArrowheads="1"/>
          </p:cNvSpPr>
          <p:nvPr/>
        </p:nvSpPr>
        <p:spPr bwMode="auto">
          <a:xfrm>
            <a:off x="3678620" y="1973290"/>
            <a:ext cx="3657600" cy="1143000"/>
          </a:xfrm>
          <a:prstGeom prst="rect">
            <a:avLst/>
          </a:prstGeom>
          <a:gradFill rotWithShape="1">
            <a:gsLst>
              <a:gs pos="0">
                <a:srgbClr val="FFDD4F"/>
              </a:gs>
              <a:gs pos="100000">
                <a:srgbClr val="FFFFFF"/>
              </a:gs>
            </a:gsLst>
            <a:lin ang="5400000" scaled="1"/>
          </a:gra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342900" indent="-342900" algn="ctr">
              <a:spcBef>
                <a:spcPct val="20000"/>
              </a:spcBef>
            </a:pPr>
            <a:r>
              <a:rPr lang="en-US" altLang="ar-SA" sz="3200" b="1" dirty="0">
                <a:latin typeface="Arial" panose="020B0604020202020204" pitchFamily="34" charset="0"/>
              </a:rPr>
              <a:t>Exclusive</a:t>
            </a:r>
          </a:p>
        </p:txBody>
      </p:sp>
      <p:sp>
        <p:nvSpPr>
          <p:cNvPr id="11" name="Rectangle 5">
            <a:extLst>
              <a:ext uri="{FF2B5EF4-FFF2-40B4-BE49-F238E27FC236}">
                <a16:creationId xmlns:a16="http://schemas.microsoft.com/office/drawing/2014/main" id="{F5B12679-B441-4155-BDBA-D860962E670D}"/>
              </a:ext>
            </a:extLst>
          </p:cNvPr>
          <p:cNvSpPr>
            <a:spLocks noChangeArrowheads="1"/>
          </p:cNvSpPr>
          <p:nvPr/>
        </p:nvSpPr>
        <p:spPr bwMode="auto">
          <a:xfrm>
            <a:off x="3673877" y="3301425"/>
            <a:ext cx="3657600" cy="1143000"/>
          </a:xfrm>
          <a:prstGeom prst="rect">
            <a:avLst/>
          </a:prstGeom>
          <a:gradFill rotWithShape="1">
            <a:gsLst>
              <a:gs pos="0">
                <a:srgbClr val="FFDD4F"/>
              </a:gs>
              <a:gs pos="100000">
                <a:srgbClr val="FFFFFF"/>
              </a:gs>
            </a:gsLst>
            <a:lin ang="5400000" scaled="1"/>
          </a:gra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342900" indent="-342900" algn="ctr">
              <a:spcBef>
                <a:spcPct val="20000"/>
              </a:spcBef>
            </a:pPr>
            <a:r>
              <a:rPr lang="en-US" altLang="ar-SA" sz="3200" b="1" dirty="0">
                <a:latin typeface="Arial" panose="020B0604020202020204" pitchFamily="34" charset="0"/>
              </a:rPr>
              <a:t>Selective</a:t>
            </a:r>
          </a:p>
        </p:txBody>
      </p:sp>
      <p:sp>
        <p:nvSpPr>
          <p:cNvPr id="12" name="Rectangle 6">
            <a:extLst>
              <a:ext uri="{FF2B5EF4-FFF2-40B4-BE49-F238E27FC236}">
                <a16:creationId xmlns:a16="http://schemas.microsoft.com/office/drawing/2014/main" id="{FFB6B863-7687-42B3-8ED7-510E22367B12}"/>
              </a:ext>
            </a:extLst>
          </p:cNvPr>
          <p:cNvSpPr>
            <a:spLocks noChangeArrowheads="1"/>
          </p:cNvSpPr>
          <p:nvPr/>
        </p:nvSpPr>
        <p:spPr bwMode="auto">
          <a:xfrm>
            <a:off x="3669134" y="4663812"/>
            <a:ext cx="3657600" cy="1143000"/>
          </a:xfrm>
          <a:prstGeom prst="rect">
            <a:avLst/>
          </a:prstGeom>
          <a:gradFill rotWithShape="1">
            <a:gsLst>
              <a:gs pos="0">
                <a:srgbClr val="FFDD4F"/>
              </a:gs>
              <a:gs pos="100000">
                <a:srgbClr val="FFFFFF"/>
              </a:gs>
            </a:gsLst>
            <a:lin ang="5400000" scaled="1"/>
          </a:gra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342900" indent="-342900" algn="ctr">
              <a:spcBef>
                <a:spcPct val="20000"/>
              </a:spcBef>
            </a:pPr>
            <a:r>
              <a:rPr lang="en-US" altLang="ar-SA" sz="3200" b="1" dirty="0">
                <a:latin typeface="Arial" panose="020B0604020202020204" pitchFamily="34" charset="0"/>
              </a:rPr>
              <a:t>Intensive</a:t>
            </a:r>
          </a:p>
        </p:txBody>
      </p:sp>
    </p:spTree>
    <p:extLst>
      <p:ext uri="{BB962C8B-B14F-4D97-AF65-F5344CB8AC3E}">
        <p14:creationId xmlns:p14="http://schemas.microsoft.com/office/powerpoint/2010/main" val="40617797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linds(horizont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blinds(horizontal)">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blinds(horizontal)">
                                      <p:cBhvr>
                                        <p:cTn id="1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P spid="12"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67349" y="1795579"/>
            <a:ext cx="11113476"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2880" y="114679"/>
            <a:ext cx="1266092" cy="105392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855" y="429938"/>
            <a:ext cx="966228"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97678" y="295135"/>
            <a:ext cx="1616102" cy="754609"/>
          </a:xfrm>
          <a:prstGeom prst="rect">
            <a:avLst/>
          </a:prstGeom>
          <a:ln>
            <a:solidFill>
              <a:schemeClr val="accent1"/>
            </a:solidFill>
          </a:ln>
        </p:spPr>
      </p:pic>
      <p:sp>
        <p:nvSpPr>
          <p:cNvPr id="8" name="Rectangle 2">
            <a:extLst>
              <a:ext uri="{FF2B5EF4-FFF2-40B4-BE49-F238E27FC236}">
                <a16:creationId xmlns:a16="http://schemas.microsoft.com/office/drawing/2014/main" id="{EADA8F39-A680-4FD1-B2BC-894AC9D5F12C}"/>
              </a:ext>
            </a:extLst>
          </p:cNvPr>
          <p:cNvSpPr txBox="1">
            <a:spLocks noChangeArrowheads="1"/>
          </p:cNvSpPr>
          <p:nvPr/>
        </p:nvSpPr>
        <p:spPr>
          <a:xfrm>
            <a:off x="1729340" y="245272"/>
            <a:ext cx="8700965" cy="1446550"/>
          </a:xfrm>
          <a:prstGeom prst="rect">
            <a:avLst/>
          </a:prstGeom>
          <a:noFill/>
        </p:spPr>
        <p:txBody>
          <a:bodyPr wrap="square" rtlCol="0">
            <a:spAutoFit/>
          </a:bodyPr>
          <a:lstStyle>
            <a:defPPr>
              <a:defRPr lang="en-US"/>
            </a:defPPr>
            <a:lvl1pPr algn="ctr">
              <a:defRPr sz="4400" b="1">
                <a:latin typeface="Times New Roman" panose="02020603050405020304" pitchFamily="18" charset="0"/>
                <a:cs typeface="Times New Roman" panose="02020603050405020304" pitchFamily="18" charset="0"/>
              </a:defRPr>
            </a:lvl1pPr>
          </a:lstStyle>
          <a:p>
            <a:r>
              <a:rPr lang="en-US" altLang="ar-SA" dirty="0"/>
              <a:t>Terms and Responsibilities of Channel Members</a:t>
            </a:r>
          </a:p>
        </p:txBody>
      </p:sp>
      <p:sp>
        <p:nvSpPr>
          <p:cNvPr id="9" name="Rectangle 3">
            <a:extLst>
              <a:ext uri="{FF2B5EF4-FFF2-40B4-BE49-F238E27FC236}">
                <a16:creationId xmlns:a16="http://schemas.microsoft.com/office/drawing/2014/main" id="{EE0379C3-FF72-4C60-BE6E-D2DFCCEF18F4}"/>
              </a:ext>
            </a:extLst>
          </p:cNvPr>
          <p:cNvSpPr txBox="1">
            <a:spLocks noChangeArrowheads="1"/>
          </p:cNvSpPr>
          <p:nvPr/>
        </p:nvSpPr>
        <p:spPr>
          <a:xfrm>
            <a:off x="2973146" y="1904361"/>
            <a:ext cx="6701882" cy="4336391"/>
          </a:xfrm>
          <a:prstGeom prst="rect">
            <a:avLst/>
          </a:prstGeom>
          <a:ln>
            <a:noFill/>
          </a:ln>
        </p:spPr>
        <p:txBody>
          <a:bodyPr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rgbClr val="FF0000"/>
              </a:buClr>
              <a:buFont typeface="Wingdings" panose="05000000000000000000" pitchFamily="2" charset="2"/>
              <a:buChar char="v"/>
            </a:pPr>
            <a:r>
              <a:rPr lang="en-US" altLang="ar-SA" sz="4400" b="1" dirty="0"/>
              <a:t>Price policy</a:t>
            </a:r>
          </a:p>
          <a:p>
            <a:pPr>
              <a:buClr>
                <a:srgbClr val="FF0000"/>
              </a:buClr>
              <a:buFont typeface="Wingdings" panose="05000000000000000000" pitchFamily="2" charset="2"/>
              <a:buChar char="v"/>
            </a:pPr>
            <a:r>
              <a:rPr lang="en-US" altLang="ar-SA" sz="4400" b="1" dirty="0"/>
              <a:t>Condition of sale</a:t>
            </a:r>
          </a:p>
          <a:p>
            <a:pPr>
              <a:buClr>
                <a:srgbClr val="FF0000"/>
              </a:buClr>
              <a:buFont typeface="Wingdings" panose="05000000000000000000" pitchFamily="2" charset="2"/>
              <a:buChar char="v"/>
            </a:pPr>
            <a:r>
              <a:rPr lang="en-US" altLang="ar-SA" sz="4400" b="1" dirty="0"/>
              <a:t>Distributors’ territorial rights</a:t>
            </a:r>
          </a:p>
          <a:p>
            <a:pPr>
              <a:buClr>
                <a:srgbClr val="FF0000"/>
              </a:buClr>
              <a:buFont typeface="Wingdings" panose="05000000000000000000" pitchFamily="2" charset="2"/>
              <a:buChar char="v"/>
            </a:pPr>
            <a:r>
              <a:rPr lang="en-US" altLang="ar-SA" sz="4400" b="1" dirty="0"/>
              <a:t>Mutual services and responsibilities</a:t>
            </a:r>
          </a:p>
        </p:txBody>
      </p:sp>
    </p:spTree>
    <p:extLst>
      <p:ext uri="{BB962C8B-B14F-4D97-AF65-F5344CB8AC3E}">
        <p14:creationId xmlns:p14="http://schemas.microsoft.com/office/powerpoint/2010/main" val="35567252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9">
                                            <p:bg/>
                                          </p:spTgt>
                                        </p:tgtEl>
                                        <p:attrNameLst>
                                          <p:attrName>style.visibility</p:attrName>
                                        </p:attrNameLst>
                                      </p:cBhvr>
                                      <p:to>
                                        <p:strVal val="visible"/>
                                      </p:to>
                                    </p:set>
                                    <p:animEffect transition="in" filter="blinds(horizontal)">
                                      <p:cBhvr>
                                        <p:cTn id="7" dur="500"/>
                                        <p:tgtEl>
                                          <p:spTgt spid="9">
                                            <p:bg/>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9">
                                            <p:txEl>
                                              <p:pRg st="0" end="0"/>
                                            </p:txEl>
                                          </p:spTgt>
                                        </p:tgtEl>
                                        <p:attrNameLst>
                                          <p:attrName>style.visibility</p:attrName>
                                        </p:attrNameLst>
                                      </p:cBhvr>
                                      <p:to>
                                        <p:strVal val="visible"/>
                                      </p:to>
                                    </p:set>
                                    <p:animEffect transition="in" filter="blinds(horizontal)">
                                      <p:cBhvr>
                                        <p:cTn id="12" dur="500"/>
                                        <p:tgtEl>
                                          <p:spTgt spid="9">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9">
                                            <p:txEl>
                                              <p:pRg st="1" end="1"/>
                                            </p:txEl>
                                          </p:spTgt>
                                        </p:tgtEl>
                                        <p:attrNameLst>
                                          <p:attrName>style.visibility</p:attrName>
                                        </p:attrNameLst>
                                      </p:cBhvr>
                                      <p:to>
                                        <p:strVal val="visible"/>
                                      </p:to>
                                    </p:set>
                                    <p:animEffect transition="in" filter="blinds(horizontal)">
                                      <p:cBhvr>
                                        <p:cTn id="17" dur="500"/>
                                        <p:tgtEl>
                                          <p:spTgt spid="9">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9">
                                            <p:txEl>
                                              <p:pRg st="2" end="2"/>
                                            </p:txEl>
                                          </p:spTgt>
                                        </p:tgtEl>
                                        <p:attrNameLst>
                                          <p:attrName>style.visibility</p:attrName>
                                        </p:attrNameLst>
                                      </p:cBhvr>
                                      <p:to>
                                        <p:strVal val="visible"/>
                                      </p:to>
                                    </p:set>
                                    <p:animEffect transition="in" filter="blinds(horizontal)">
                                      <p:cBhvr>
                                        <p:cTn id="22" dur="500"/>
                                        <p:tgtEl>
                                          <p:spTgt spid="9">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9">
                                            <p:txEl>
                                              <p:pRg st="3" end="3"/>
                                            </p:txEl>
                                          </p:spTgt>
                                        </p:tgtEl>
                                        <p:attrNameLst>
                                          <p:attrName>style.visibility</p:attrName>
                                        </p:attrNameLst>
                                      </p:cBhvr>
                                      <p:to>
                                        <p:strVal val="visible"/>
                                      </p:to>
                                    </p:set>
                                    <p:animEffect transition="in" filter="blinds(horizontal)">
                                      <p:cBhvr>
                                        <p:cTn id="27" dur="500"/>
                                        <p:tgtEl>
                                          <p:spTgt spid="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78302" y="1685495"/>
            <a:ext cx="11113476"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5741" y="114679"/>
            <a:ext cx="1323231" cy="105392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855" y="429938"/>
            <a:ext cx="966228"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97678" y="295135"/>
            <a:ext cx="1616102" cy="754609"/>
          </a:xfrm>
          <a:prstGeom prst="rect">
            <a:avLst/>
          </a:prstGeom>
          <a:ln>
            <a:solidFill>
              <a:schemeClr val="accent1"/>
            </a:solidFill>
          </a:ln>
        </p:spPr>
      </p:pic>
      <p:sp>
        <p:nvSpPr>
          <p:cNvPr id="8" name="Rectangle 2">
            <a:extLst>
              <a:ext uri="{FF2B5EF4-FFF2-40B4-BE49-F238E27FC236}">
                <a16:creationId xmlns:a16="http://schemas.microsoft.com/office/drawing/2014/main" id="{4F6400A9-770E-4BE5-84DE-B7A190408959}"/>
              </a:ext>
            </a:extLst>
          </p:cNvPr>
          <p:cNvSpPr txBox="1">
            <a:spLocks noChangeArrowheads="1"/>
          </p:cNvSpPr>
          <p:nvPr/>
        </p:nvSpPr>
        <p:spPr>
          <a:xfrm>
            <a:off x="813385" y="349809"/>
            <a:ext cx="10261600" cy="830997"/>
          </a:xfrm>
          <a:prstGeom prst="rect">
            <a:avLst/>
          </a:prstGeom>
          <a:noFill/>
        </p:spPr>
        <p:txBody>
          <a:bodyPr wrap="square" rtlCol="0">
            <a:spAutoFit/>
          </a:bodyPr>
          <a:lstStyle>
            <a:defPPr>
              <a:defRPr lang="en-US"/>
            </a:defPPr>
            <a:lvl1pPr algn="ctr">
              <a:defRPr sz="4400" b="1">
                <a:latin typeface="Times New Roman" panose="02020603050405020304" pitchFamily="18" charset="0"/>
                <a:cs typeface="Times New Roman" panose="02020603050405020304" pitchFamily="18" charset="0"/>
              </a:defRPr>
            </a:lvl1pPr>
          </a:lstStyle>
          <a:p>
            <a:r>
              <a:rPr lang="en-US" altLang="ar-SA" sz="4800" dirty="0"/>
              <a:t>Channel Power</a:t>
            </a:r>
          </a:p>
        </p:txBody>
      </p:sp>
      <p:sp>
        <p:nvSpPr>
          <p:cNvPr id="9" name="Rectangle 3">
            <a:extLst>
              <a:ext uri="{FF2B5EF4-FFF2-40B4-BE49-F238E27FC236}">
                <a16:creationId xmlns:a16="http://schemas.microsoft.com/office/drawing/2014/main" id="{7E3705A2-7E24-447E-AEEA-B48B574EB5FC}"/>
              </a:ext>
            </a:extLst>
          </p:cNvPr>
          <p:cNvSpPr txBox="1">
            <a:spLocks noChangeArrowheads="1"/>
          </p:cNvSpPr>
          <p:nvPr/>
        </p:nvSpPr>
        <p:spPr>
          <a:xfrm>
            <a:off x="3342907" y="1898790"/>
            <a:ext cx="4557132" cy="4180545"/>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rgbClr val="FF0000"/>
              </a:buClr>
              <a:buFont typeface="Wingdings" panose="05000000000000000000" pitchFamily="2" charset="2"/>
              <a:buChar char="§"/>
            </a:pPr>
            <a:r>
              <a:rPr lang="en-US" altLang="ar-SA" sz="4400" b="1" dirty="0"/>
              <a:t>Coercive</a:t>
            </a:r>
          </a:p>
          <a:p>
            <a:pPr>
              <a:buClr>
                <a:srgbClr val="FF0000"/>
              </a:buClr>
              <a:buFont typeface="Wingdings" panose="05000000000000000000" pitchFamily="2" charset="2"/>
              <a:buChar char="§"/>
            </a:pPr>
            <a:r>
              <a:rPr lang="en-US" altLang="ar-SA" sz="4400" b="1" dirty="0"/>
              <a:t>Reward</a:t>
            </a:r>
          </a:p>
          <a:p>
            <a:pPr>
              <a:buClr>
                <a:srgbClr val="FF0000"/>
              </a:buClr>
              <a:buFont typeface="Wingdings" panose="05000000000000000000" pitchFamily="2" charset="2"/>
              <a:buChar char="§"/>
            </a:pPr>
            <a:r>
              <a:rPr lang="en-US" altLang="ar-SA" sz="4400" b="1" dirty="0"/>
              <a:t>Legitimate</a:t>
            </a:r>
          </a:p>
          <a:p>
            <a:pPr>
              <a:buClr>
                <a:srgbClr val="FF0000"/>
              </a:buClr>
              <a:buFont typeface="Wingdings" panose="05000000000000000000" pitchFamily="2" charset="2"/>
              <a:buChar char="§"/>
            </a:pPr>
            <a:r>
              <a:rPr lang="en-US" altLang="ar-SA" sz="4400" b="1" dirty="0"/>
              <a:t>Expert</a:t>
            </a:r>
          </a:p>
          <a:p>
            <a:pPr>
              <a:buClr>
                <a:srgbClr val="FF0000"/>
              </a:buClr>
              <a:buFont typeface="Wingdings" panose="05000000000000000000" pitchFamily="2" charset="2"/>
              <a:buChar char="§"/>
            </a:pPr>
            <a:r>
              <a:rPr lang="en-US" altLang="ar-SA" sz="4400" b="1" dirty="0"/>
              <a:t>Referent</a:t>
            </a:r>
          </a:p>
        </p:txBody>
      </p:sp>
    </p:spTree>
    <p:extLst>
      <p:ext uri="{BB962C8B-B14F-4D97-AF65-F5344CB8AC3E}">
        <p14:creationId xmlns:p14="http://schemas.microsoft.com/office/powerpoint/2010/main" val="13622601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9">
                                            <p:bg/>
                                          </p:spTgt>
                                        </p:tgtEl>
                                        <p:attrNameLst>
                                          <p:attrName>style.visibility</p:attrName>
                                        </p:attrNameLst>
                                      </p:cBhvr>
                                      <p:to>
                                        <p:strVal val="visible"/>
                                      </p:to>
                                    </p:set>
                                    <p:animEffect transition="in" filter="blinds(horizontal)">
                                      <p:cBhvr>
                                        <p:cTn id="7" dur="500"/>
                                        <p:tgtEl>
                                          <p:spTgt spid="9">
                                            <p:bg/>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9">
                                            <p:txEl>
                                              <p:pRg st="0" end="0"/>
                                            </p:txEl>
                                          </p:spTgt>
                                        </p:tgtEl>
                                        <p:attrNameLst>
                                          <p:attrName>style.visibility</p:attrName>
                                        </p:attrNameLst>
                                      </p:cBhvr>
                                      <p:to>
                                        <p:strVal val="visible"/>
                                      </p:to>
                                    </p:set>
                                    <p:animEffect transition="in" filter="blinds(horizontal)">
                                      <p:cBhvr>
                                        <p:cTn id="12" dur="500"/>
                                        <p:tgtEl>
                                          <p:spTgt spid="9">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9">
                                            <p:txEl>
                                              <p:pRg st="1" end="1"/>
                                            </p:txEl>
                                          </p:spTgt>
                                        </p:tgtEl>
                                        <p:attrNameLst>
                                          <p:attrName>style.visibility</p:attrName>
                                        </p:attrNameLst>
                                      </p:cBhvr>
                                      <p:to>
                                        <p:strVal val="visible"/>
                                      </p:to>
                                    </p:set>
                                    <p:animEffect transition="in" filter="blinds(horizontal)">
                                      <p:cBhvr>
                                        <p:cTn id="17" dur="500"/>
                                        <p:tgtEl>
                                          <p:spTgt spid="9">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9">
                                            <p:txEl>
                                              <p:pRg st="2" end="2"/>
                                            </p:txEl>
                                          </p:spTgt>
                                        </p:tgtEl>
                                        <p:attrNameLst>
                                          <p:attrName>style.visibility</p:attrName>
                                        </p:attrNameLst>
                                      </p:cBhvr>
                                      <p:to>
                                        <p:strVal val="visible"/>
                                      </p:to>
                                    </p:set>
                                    <p:animEffect transition="in" filter="blinds(horizontal)">
                                      <p:cBhvr>
                                        <p:cTn id="22" dur="500"/>
                                        <p:tgtEl>
                                          <p:spTgt spid="9">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9">
                                            <p:txEl>
                                              <p:pRg st="3" end="3"/>
                                            </p:txEl>
                                          </p:spTgt>
                                        </p:tgtEl>
                                        <p:attrNameLst>
                                          <p:attrName>style.visibility</p:attrName>
                                        </p:attrNameLst>
                                      </p:cBhvr>
                                      <p:to>
                                        <p:strVal val="visible"/>
                                      </p:to>
                                    </p:set>
                                    <p:animEffect transition="in" filter="blinds(horizontal)">
                                      <p:cBhvr>
                                        <p:cTn id="27" dur="500"/>
                                        <p:tgtEl>
                                          <p:spTgt spid="9">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9">
                                            <p:txEl>
                                              <p:pRg st="4" end="4"/>
                                            </p:txEl>
                                          </p:spTgt>
                                        </p:tgtEl>
                                        <p:attrNameLst>
                                          <p:attrName>style.visibility</p:attrName>
                                        </p:attrNameLst>
                                      </p:cBhvr>
                                      <p:to>
                                        <p:strVal val="visible"/>
                                      </p:to>
                                    </p:set>
                                    <p:animEffect transition="in" filter="blinds(horizontal)">
                                      <p:cBhvr>
                                        <p:cTn id="32" dur="500"/>
                                        <p:tgtEl>
                                          <p:spTgt spid="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4855" y="1704862"/>
            <a:ext cx="11113476"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96948" y="137797"/>
            <a:ext cx="1252024" cy="103080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855" y="429938"/>
            <a:ext cx="966228"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97678" y="295135"/>
            <a:ext cx="1616102" cy="754609"/>
          </a:xfrm>
          <a:prstGeom prst="rect">
            <a:avLst/>
          </a:prstGeom>
          <a:ln>
            <a:solidFill>
              <a:schemeClr val="accent1"/>
            </a:solidFill>
          </a:ln>
        </p:spPr>
      </p:pic>
      <p:sp>
        <p:nvSpPr>
          <p:cNvPr id="8" name="Rectangle 2">
            <a:extLst>
              <a:ext uri="{FF2B5EF4-FFF2-40B4-BE49-F238E27FC236}">
                <a16:creationId xmlns:a16="http://schemas.microsoft.com/office/drawing/2014/main" id="{1F842233-FAB1-4C4E-933C-8E2E2B5E3439}"/>
              </a:ext>
            </a:extLst>
          </p:cNvPr>
          <p:cNvSpPr txBox="1">
            <a:spLocks noChangeArrowheads="1"/>
          </p:cNvSpPr>
          <p:nvPr/>
        </p:nvSpPr>
        <p:spPr>
          <a:xfrm>
            <a:off x="472440" y="238114"/>
            <a:ext cx="10515600" cy="1325563"/>
          </a:xfrm>
          <a:prstGeom prst="rect">
            <a:avLst/>
          </a:prstGeom>
          <a:noFill/>
        </p:spPr>
        <p:txBody>
          <a:bodyPr wrap="square" rtlCol="0">
            <a:spAutoFit/>
          </a:bodyPr>
          <a:lstStyle>
            <a:defPPr>
              <a:defRPr lang="en-US"/>
            </a:defPPr>
            <a:lvl1pPr algn="ctr">
              <a:defRPr sz="4800" b="1">
                <a:latin typeface="Times New Roman" panose="02020603050405020304" pitchFamily="18" charset="0"/>
                <a:cs typeface="Times New Roman" panose="02020603050405020304" pitchFamily="18" charset="0"/>
              </a:defRPr>
            </a:lvl1pPr>
          </a:lstStyle>
          <a:p>
            <a:r>
              <a:rPr lang="en-US" altLang="ar-SA" dirty="0"/>
              <a:t>Channel Management</a:t>
            </a:r>
          </a:p>
        </p:txBody>
      </p:sp>
      <p:sp>
        <p:nvSpPr>
          <p:cNvPr id="9" name="Rectangle 3">
            <a:extLst>
              <a:ext uri="{FF2B5EF4-FFF2-40B4-BE49-F238E27FC236}">
                <a16:creationId xmlns:a16="http://schemas.microsoft.com/office/drawing/2014/main" id="{052C3A1A-3500-427D-93C1-C7BF814393E8}"/>
              </a:ext>
            </a:extLst>
          </p:cNvPr>
          <p:cNvSpPr txBox="1">
            <a:spLocks noChangeArrowheads="1"/>
          </p:cNvSpPr>
          <p:nvPr/>
        </p:nvSpPr>
        <p:spPr>
          <a:xfrm>
            <a:off x="889269" y="2096882"/>
            <a:ext cx="10991556" cy="4114800"/>
          </a:xfrm>
          <a:prstGeom prst="rect">
            <a:avLst/>
          </a:prstGeom>
          <a:ln>
            <a:no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rgbClr val="FF0000"/>
              </a:buClr>
              <a:buFont typeface="Wingdings" panose="05000000000000000000" pitchFamily="2" charset="2"/>
              <a:buChar char="q"/>
            </a:pPr>
            <a:r>
              <a:rPr lang="en-US" altLang="ar-SA" sz="3200" b="1" dirty="0"/>
              <a:t>Coordinating two independent entities with shared goals.</a:t>
            </a:r>
          </a:p>
          <a:p>
            <a:pPr>
              <a:buClr>
                <a:srgbClr val="FF0000"/>
              </a:buClr>
              <a:buFont typeface="Wingdings" panose="05000000000000000000" pitchFamily="2" charset="2"/>
              <a:buChar char="q"/>
            </a:pPr>
            <a:r>
              <a:rPr lang="en-US" altLang="ar-SA" sz="3200" b="1" dirty="0"/>
              <a:t>The relationship needs to be managed for the long term.</a:t>
            </a:r>
          </a:p>
          <a:p>
            <a:pPr>
              <a:buClr>
                <a:srgbClr val="FF0000"/>
              </a:buClr>
              <a:buFont typeface="Wingdings" panose="05000000000000000000" pitchFamily="2" charset="2"/>
              <a:buChar char="q"/>
            </a:pPr>
            <a:r>
              <a:rPr lang="en-US" altLang="ar-SA" sz="3200" b="1" dirty="0"/>
              <a:t>Factors complicating channel management</a:t>
            </a:r>
          </a:p>
          <a:p>
            <a:pPr lvl="1">
              <a:buFont typeface="Wingdings" panose="05000000000000000000" pitchFamily="2" charset="2"/>
              <a:buChar char="ü"/>
            </a:pPr>
            <a:r>
              <a:rPr lang="en-US" altLang="ar-SA" sz="2800" b="1" dirty="0"/>
              <a:t>Ownership</a:t>
            </a:r>
          </a:p>
          <a:p>
            <a:pPr lvl="1">
              <a:buFont typeface="Wingdings" panose="05000000000000000000" pitchFamily="2" charset="2"/>
              <a:buChar char="ü"/>
            </a:pPr>
            <a:r>
              <a:rPr lang="en-US" altLang="ar-SA" sz="2800" b="1" dirty="0"/>
              <a:t>Geographic, cultural, and economic distance</a:t>
            </a:r>
          </a:p>
          <a:p>
            <a:pPr lvl="1">
              <a:buFont typeface="Wingdings" panose="05000000000000000000" pitchFamily="2" charset="2"/>
              <a:buChar char="ü"/>
            </a:pPr>
            <a:r>
              <a:rPr lang="en-US" altLang="ar-SA" sz="2800" b="1" dirty="0"/>
              <a:t>Different rules of law</a:t>
            </a:r>
          </a:p>
        </p:txBody>
      </p:sp>
    </p:spTree>
    <p:extLst>
      <p:ext uri="{BB962C8B-B14F-4D97-AF65-F5344CB8AC3E}">
        <p14:creationId xmlns:p14="http://schemas.microsoft.com/office/powerpoint/2010/main" val="30067309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10558" y="1199379"/>
            <a:ext cx="11281220" cy="54133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25741" y="114679"/>
            <a:ext cx="1323231" cy="105392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0558" y="506219"/>
            <a:ext cx="793201"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97678" y="295135"/>
            <a:ext cx="1616102" cy="754609"/>
          </a:xfrm>
          <a:prstGeom prst="rect">
            <a:avLst/>
          </a:prstGeom>
          <a:ln>
            <a:solidFill>
              <a:schemeClr val="accent1"/>
            </a:solidFill>
          </a:ln>
        </p:spPr>
      </p:pic>
      <p:sp>
        <p:nvSpPr>
          <p:cNvPr id="8" name="Rectangle 2">
            <a:extLst>
              <a:ext uri="{FF2B5EF4-FFF2-40B4-BE49-F238E27FC236}">
                <a16:creationId xmlns:a16="http://schemas.microsoft.com/office/drawing/2014/main" id="{AEA7AF34-AA5A-42D0-80C9-51D9232DB39C}"/>
              </a:ext>
            </a:extLst>
          </p:cNvPr>
          <p:cNvSpPr txBox="1">
            <a:spLocks noChangeArrowheads="1"/>
          </p:cNvSpPr>
          <p:nvPr/>
        </p:nvSpPr>
        <p:spPr>
          <a:xfrm>
            <a:off x="1103759" y="117467"/>
            <a:ext cx="9739132" cy="830997"/>
          </a:xfrm>
          <a:prstGeom prst="rect">
            <a:avLst/>
          </a:prstGeom>
          <a:noFill/>
        </p:spPr>
        <p:txBody>
          <a:bodyPr wrap="square" rtlCol="0">
            <a:spAutoFit/>
          </a:bodyPr>
          <a:lstStyle>
            <a:defPPr>
              <a:defRPr lang="en-US"/>
            </a:defPPr>
            <a:lvl1pPr algn="ctr">
              <a:defRPr sz="4800" b="1">
                <a:latin typeface="Times New Roman" panose="02020603050405020304" pitchFamily="18" charset="0"/>
                <a:cs typeface="Times New Roman" panose="02020603050405020304" pitchFamily="18" charset="0"/>
              </a:defRPr>
            </a:lvl1pPr>
          </a:lstStyle>
          <a:p>
            <a:r>
              <a:rPr lang="en-US" altLang="ar-SA" dirty="0"/>
              <a:t>Channel-Management Decisions</a:t>
            </a:r>
          </a:p>
        </p:txBody>
      </p:sp>
      <p:sp>
        <p:nvSpPr>
          <p:cNvPr id="9" name="Rectangle 4">
            <a:extLst>
              <a:ext uri="{FF2B5EF4-FFF2-40B4-BE49-F238E27FC236}">
                <a16:creationId xmlns:a16="http://schemas.microsoft.com/office/drawing/2014/main" id="{0AED442B-AE5C-4ABC-B89F-D0196754446F}"/>
              </a:ext>
            </a:extLst>
          </p:cNvPr>
          <p:cNvSpPr>
            <a:spLocks noChangeArrowheads="1"/>
          </p:cNvSpPr>
          <p:nvPr/>
        </p:nvSpPr>
        <p:spPr bwMode="auto">
          <a:xfrm>
            <a:off x="2988214" y="1424870"/>
            <a:ext cx="6082990" cy="914400"/>
          </a:xfrm>
          <a:prstGeom prst="rect">
            <a:avLst/>
          </a:prstGeom>
          <a:gradFill rotWithShape="1">
            <a:gsLst>
              <a:gs pos="0">
                <a:srgbClr val="FFDD4F"/>
              </a:gs>
              <a:gs pos="100000">
                <a:srgbClr val="FFFFFF"/>
              </a:gs>
            </a:gsLst>
            <a:lin ang="5400000" scaled="1"/>
          </a:gra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342900" indent="-342900">
              <a:spcBef>
                <a:spcPct val="20000"/>
              </a:spcBef>
            </a:pPr>
            <a:r>
              <a:rPr lang="en-US" altLang="ar-SA" sz="3200" b="1" dirty="0">
                <a:latin typeface="Arial" panose="020B0604020202020204" pitchFamily="34" charset="0"/>
              </a:rPr>
              <a:t>Selecting channel members</a:t>
            </a:r>
          </a:p>
        </p:txBody>
      </p:sp>
      <p:sp>
        <p:nvSpPr>
          <p:cNvPr id="11" name="Rectangle 5">
            <a:extLst>
              <a:ext uri="{FF2B5EF4-FFF2-40B4-BE49-F238E27FC236}">
                <a16:creationId xmlns:a16="http://schemas.microsoft.com/office/drawing/2014/main" id="{73236168-2F9A-42DD-B093-243E71E4645C}"/>
              </a:ext>
            </a:extLst>
          </p:cNvPr>
          <p:cNvSpPr>
            <a:spLocks noChangeArrowheads="1"/>
          </p:cNvSpPr>
          <p:nvPr/>
        </p:nvSpPr>
        <p:spPr bwMode="auto">
          <a:xfrm>
            <a:off x="2988214" y="2525385"/>
            <a:ext cx="6082990" cy="914400"/>
          </a:xfrm>
          <a:prstGeom prst="rect">
            <a:avLst/>
          </a:prstGeom>
          <a:gradFill rotWithShape="1">
            <a:gsLst>
              <a:gs pos="0">
                <a:srgbClr val="FFDD4F"/>
              </a:gs>
              <a:gs pos="100000">
                <a:srgbClr val="FFFFFF"/>
              </a:gs>
            </a:gsLst>
            <a:lin ang="5400000" scaled="1"/>
          </a:gra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342900" indent="-342900">
              <a:spcBef>
                <a:spcPct val="20000"/>
              </a:spcBef>
            </a:pPr>
            <a:r>
              <a:rPr lang="en-US" altLang="ar-SA" sz="3200" b="1" dirty="0">
                <a:latin typeface="Arial" panose="020B0604020202020204" pitchFamily="34" charset="0"/>
              </a:rPr>
              <a:t>Training channel members</a:t>
            </a:r>
          </a:p>
        </p:txBody>
      </p:sp>
      <p:sp>
        <p:nvSpPr>
          <p:cNvPr id="12" name="Rectangle 6">
            <a:extLst>
              <a:ext uri="{FF2B5EF4-FFF2-40B4-BE49-F238E27FC236}">
                <a16:creationId xmlns:a16="http://schemas.microsoft.com/office/drawing/2014/main" id="{9E271B59-498B-4E6E-AD8E-1B601A613F7D}"/>
              </a:ext>
            </a:extLst>
          </p:cNvPr>
          <p:cNvSpPr>
            <a:spLocks noChangeArrowheads="1"/>
          </p:cNvSpPr>
          <p:nvPr/>
        </p:nvSpPr>
        <p:spPr bwMode="auto">
          <a:xfrm>
            <a:off x="2988214" y="3593639"/>
            <a:ext cx="6082990" cy="914400"/>
          </a:xfrm>
          <a:prstGeom prst="rect">
            <a:avLst/>
          </a:prstGeom>
          <a:gradFill rotWithShape="1">
            <a:gsLst>
              <a:gs pos="0">
                <a:srgbClr val="FFDD4F"/>
              </a:gs>
              <a:gs pos="100000">
                <a:srgbClr val="FFFFFF"/>
              </a:gs>
            </a:gsLst>
            <a:lin ang="5400000" scaled="1"/>
          </a:gra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342900" indent="-342900">
              <a:spcBef>
                <a:spcPct val="20000"/>
              </a:spcBef>
            </a:pPr>
            <a:r>
              <a:rPr lang="en-US" altLang="ar-SA" sz="3200" b="1" dirty="0">
                <a:latin typeface="Arial" panose="020B0604020202020204" pitchFamily="34" charset="0"/>
              </a:rPr>
              <a:t>Motivating channel members</a:t>
            </a:r>
          </a:p>
        </p:txBody>
      </p:sp>
      <p:sp>
        <p:nvSpPr>
          <p:cNvPr id="13" name="Rectangle 7">
            <a:extLst>
              <a:ext uri="{FF2B5EF4-FFF2-40B4-BE49-F238E27FC236}">
                <a16:creationId xmlns:a16="http://schemas.microsoft.com/office/drawing/2014/main" id="{FF4A3183-F13F-4BFC-AF08-35A6D7104DA7}"/>
              </a:ext>
            </a:extLst>
          </p:cNvPr>
          <p:cNvSpPr>
            <a:spLocks noChangeArrowheads="1"/>
          </p:cNvSpPr>
          <p:nvPr/>
        </p:nvSpPr>
        <p:spPr bwMode="auto">
          <a:xfrm>
            <a:off x="2988214" y="4629855"/>
            <a:ext cx="6082990" cy="914400"/>
          </a:xfrm>
          <a:prstGeom prst="rect">
            <a:avLst/>
          </a:prstGeom>
          <a:gradFill rotWithShape="1">
            <a:gsLst>
              <a:gs pos="0">
                <a:srgbClr val="FFDD4F"/>
              </a:gs>
              <a:gs pos="100000">
                <a:srgbClr val="FFFFFF"/>
              </a:gs>
            </a:gsLst>
            <a:lin ang="5400000" scaled="1"/>
          </a:gra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342900" indent="-342900">
              <a:spcBef>
                <a:spcPct val="20000"/>
              </a:spcBef>
            </a:pPr>
            <a:r>
              <a:rPr lang="en-US" altLang="ar-SA" sz="3200" b="1" dirty="0">
                <a:latin typeface="Arial" panose="020B0604020202020204" pitchFamily="34" charset="0"/>
              </a:rPr>
              <a:t>Evaluating channel members</a:t>
            </a:r>
          </a:p>
        </p:txBody>
      </p:sp>
      <p:sp>
        <p:nvSpPr>
          <p:cNvPr id="14" name="Rectangle 8">
            <a:extLst>
              <a:ext uri="{FF2B5EF4-FFF2-40B4-BE49-F238E27FC236}">
                <a16:creationId xmlns:a16="http://schemas.microsoft.com/office/drawing/2014/main" id="{6DFD1BDD-4677-44F2-B3FB-AE93EB213AC3}"/>
              </a:ext>
            </a:extLst>
          </p:cNvPr>
          <p:cNvSpPr>
            <a:spLocks noChangeArrowheads="1"/>
          </p:cNvSpPr>
          <p:nvPr/>
        </p:nvSpPr>
        <p:spPr bwMode="auto">
          <a:xfrm>
            <a:off x="2988214" y="5617269"/>
            <a:ext cx="6082990" cy="914400"/>
          </a:xfrm>
          <a:prstGeom prst="rect">
            <a:avLst/>
          </a:prstGeom>
          <a:gradFill rotWithShape="1">
            <a:gsLst>
              <a:gs pos="0">
                <a:srgbClr val="FFDD4F"/>
              </a:gs>
              <a:gs pos="100000">
                <a:srgbClr val="FFFFFF"/>
              </a:gs>
            </a:gsLst>
            <a:lin ang="5400000" scaled="1"/>
          </a:gra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342900" indent="-342900">
              <a:spcBef>
                <a:spcPct val="20000"/>
              </a:spcBef>
            </a:pPr>
            <a:r>
              <a:rPr lang="en-US" altLang="ar-SA" sz="3200" b="1" dirty="0">
                <a:latin typeface="Arial" panose="020B0604020202020204" pitchFamily="34" charset="0"/>
              </a:rPr>
              <a:t>Modifying channel members</a:t>
            </a:r>
          </a:p>
        </p:txBody>
      </p:sp>
    </p:spTree>
    <p:extLst>
      <p:ext uri="{BB962C8B-B14F-4D97-AF65-F5344CB8AC3E}">
        <p14:creationId xmlns:p14="http://schemas.microsoft.com/office/powerpoint/2010/main" val="28160536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linds(horizont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blinds(horizontal)">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blinds(horizontal)">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blinds(horizontal)">
                                      <p:cBhvr>
                                        <p:cTn id="22" dur="500"/>
                                        <p:tgtEl>
                                          <p:spTgt spid="13"/>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blinds(horizontal)">
                                      <p:cBhvr>
                                        <p:cTn id="2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P spid="12" grpId="0" animBg="1"/>
      <p:bldP spid="13" grpId="0" animBg="1"/>
      <p:bldP spid="14"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78302" y="1685495"/>
            <a:ext cx="11113476"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10558" y="114679"/>
            <a:ext cx="1138414" cy="105392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855" y="429938"/>
            <a:ext cx="966228"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97678" y="295135"/>
            <a:ext cx="1616102" cy="754609"/>
          </a:xfrm>
          <a:prstGeom prst="rect">
            <a:avLst/>
          </a:prstGeom>
          <a:ln>
            <a:solidFill>
              <a:schemeClr val="accent1"/>
            </a:solidFill>
          </a:ln>
        </p:spPr>
      </p:pic>
      <p:sp>
        <p:nvSpPr>
          <p:cNvPr id="8" name="Title 1">
            <a:extLst>
              <a:ext uri="{FF2B5EF4-FFF2-40B4-BE49-F238E27FC236}">
                <a16:creationId xmlns:a16="http://schemas.microsoft.com/office/drawing/2014/main" id="{B946FEC1-D6F3-4EBB-AEBF-B88FC2E2BF54}"/>
              </a:ext>
            </a:extLst>
          </p:cNvPr>
          <p:cNvSpPr txBox="1">
            <a:spLocks/>
          </p:cNvSpPr>
          <p:nvPr/>
        </p:nvSpPr>
        <p:spPr>
          <a:xfrm>
            <a:off x="1379677" y="220487"/>
            <a:ext cx="8828954" cy="1323439"/>
          </a:xfrm>
          <a:prstGeom prst="rect">
            <a:avLst/>
          </a:prstGeom>
          <a:noFill/>
        </p:spPr>
        <p:txBody>
          <a:bodyPr wrap="square" rtlCol="0">
            <a:spAutoFit/>
          </a:bodyPr>
          <a:lstStyle>
            <a:defPPr>
              <a:defRPr lang="en-US"/>
            </a:defPPr>
            <a:lvl1pPr algn="ctr">
              <a:defRPr sz="4800" b="1">
                <a:latin typeface="Times New Roman" panose="02020603050405020304" pitchFamily="18" charset="0"/>
                <a:cs typeface="Times New Roman" panose="02020603050405020304" pitchFamily="18" charset="0"/>
              </a:defRPr>
            </a:lvl1pPr>
          </a:lstStyle>
          <a:p>
            <a:r>
              <a:rPr lang="en-US" altLang="ar-SA" sz="4000" dirty="0"/>
              <a:t>Marketing Channels and Marketing Management Strategy</a:t>
            </a:r>
            <a:endParaRPr lang="th-TH" altLang="ar-SA" sz="4000" dirty="0"/>
          </a:p>
        </p:txBody>
      </p:sp>
      <p:sp>
        <p:nvSpPr>
          <p:cNvPr id="9" name="Content Placeholder 2">
            <a:extLst>
              <a:ext uri="{FF2B5EF4-FFF2-40B4-BE49-F238E27FC236}">
                <a16:creationId xmlns:a16="http://schemas.microsoft.com/office/drawing/2014/main" id="{0DA4CCD9-1736-4001-84A1-205928765EE4}"/>
              </a:ext>
            </a:extLst>
          </p:cNvPr>
          <p:cNvSpPr txBox="1">
            <a:spLocks/>
          </p:cNvSpPr>
          <p:nvPr/>
        </p:nvSpPr>
        <p:spPr>
          <a:xfrm>
            <a:off x="1487734" y="2170502"/>
            <a:ext cx="9009944" cy="4012249"/>
          </a:xfrm>
          <a:prstGeom prst="rect">
            <a:avLst/>
          </a:prstGeom>
          <a:ln>
            <a:noFill/>
            <a:miter lim="800000"/>
            <a:headEnd/>
            <a:tailEnd/>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q"/>
            </a:pPr>
            <a:r>
              <a:rPr lang="en-US" altLang="ar-SA" sz="3200" b="1" dirty="0">
                <a:solidFill>
                  <a:srgbClr val="FF0000"/>
                </a:solidFill>
                <a:cs typeface="Cordia New" panose="020B0304020202020204" pitchFamily="34" charset="-34"/>
              </a:rPr>
              <a:t>Marketing channel strategy</a:t>
            </a:r>
            <a:r>
              <a:rPr lang="en-US" altLang="ar-SA" sz="3200" b="1" dirty="0">
                <a:cs typeface="Cordia New" panose="020B0304020202020204" pitchFamily="34" charset="-34"/>
              </a:rPr>
              <a:t>: one of the major strategic areas of marketing management.</a:t>
            </a:r>
          </a:p>
          <a:p>
            <a:pPr lvl="1">
              <a:buFont typeface="Wingdings" panose="05000000000000000000" pitchFamily="2" charset="2"/>
              <a:buChar char="Ø"/>
            </a:pPr>
            <a:endParaRPr lang="en-US" altLang="ar-SA" sz="2800" dirty="0">
              <a:cs typeface="Cordia New" panose="020B0304020202020204" pitchFamily="34" charset="-34"/>
            </a:endParaRPr>
          </a:p>
          <a:p>
            <a:pPr lvl="1">
              <a:buFont typeface="Wingdings" panose="05000000000000000000" pitchFamily="2" charset="2"/>
              <a:buChar char="Ø"/>
            </a:pPr>
            <a:r>
              <a:rPr lang="en-US" altLang="ar-SA" sz="2800" b="1" dirty="0">
                <a:cs typeface="Cordia New" panose="020B0304020202020204" pitchFamily="34" charset="-34"/>
              </a:rPr>
              <a:t>Management must develop and operate its marketing channels in such way as to support and enhance the other strategic variables of the marketing mix in order to meet the demand of the firm’s target markets.</a:t>
            </a:r>
            <a:endParaRPr lang="th-TH" altLang="ar-SA" sz="2800" b="1" dirty="0"/>
          </a:p>
        </p:txBody>
      </p:sp>
    </p:spTree>
    <p:extLst>
      <p:ext uri="{BB962C8B-B14F-4D97-AF65-F5344CB8AC3E}">
        <p14:creationId xmlns:p14="http://schemas.microsoft.com/office/powerpoint/2010/main" val="42288973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78302" y="1556040"/>
            <a:ext cx="11113476" cy="47365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11015" y="245271"/>
            <a:ext cx="1237957" cy="92332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855" y="429938"/>
            <a:ext cx="966228"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97678" y="295135"/>
            <a:ext cx="1616102" cy="754609"/>
          </a:xfrm>
          <a:prstGeom prst="rect">
            <a:avLst/>
          </a:prstGeom>
          <a:ln>
            <a:solidFill>
              <a:schemeClr val="accent1"/>
            </a:solidFill>
          </a:ln>
        </p:spPr>
      </p:pic>
      <p:sp>
        <p:nvSpPr>
          <p:cNvPr id="8" name="Title 1">
            <a:extLst>
              <a:ext uri="{FF2B5EF4-FFF2-40B4-BE49-F238E27FC236}">
                <a16:creationId xmlns:a16="http://schemas.microsoft.com/office/drawing/2014/main" id="{42A1A10D-7C95-4AC8-8E52-EAD30E4AA951}"/>
              </a:ext>
            </a:extLst>
          </p:cNvPr>
          <p:cNvSpPr txBox="1">
            <a:spLocks/>
          </p:cNvSpPr>
          <p:nvPr/>
        </p:nvSpPr>
        <p:spPr>
          <a:xfrm>
            <a:off x="988779" y="148208"/>
            <a:ext cx="9866312" cy="1323439"/>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dirty="0"/>
              <a:t>Channel Strategy versus Logistics Management</a:t>
            </a:r>
            <a:endParaRPr lang="th-TH" altLang="ar-SA" dirty="0"/>
          </a:p>
        </p:txBody>
      </p:sp>
      <p:grpSp>
        <p:nvGrpSpPr>
          <p:cNvPr id="9" name="Group 24">
            <a:extLst>
              <a:ext uri="{FF2B5EF4-FFF2-40B4-BE49-F238E27FC236}">
                <a16:creationId xmlns:a16="http://schemas.microsoft.com/office/drawing/2014/main" id="{8C60DC9C-FF1B-417B-AEC7-E41F659833E2}"/>
              </a:ext>
            </a:extLst>
          </p:cNvPr>
          <p:cNvGrpSpPr>
            <a:grpSpLocks/>
          </p:cNvGrpSpPr>
          <p:nvPr/>
        </p:nvGrpSpPr>
        <p:grpSpPr bwMode="auto">
          <a:xfrm>
            <a:off x="1798806" y="1891542"/>
            <a:ext cx="9217025" cy="4125912"/>
            <a:chOff x="1403648" y="1895973"/>
            <a:chExt cx="6480720" cy="3477243"/>
          </a:xfrm>
        </p:grpSpPr>
        <p:sp>
          <p:nvSpPr>
            <p:cNvPr id="11" name="Rounded Rectangle 12">
              <a:extLst>
                <a:ext uri="{FF2B5EF4-FFF2-40B4-BE49-F238E27FC236}">
                  <a16:creationId xmlns:a16="http://schemas.microsoft.com/office/drawing/2014/main" id="{FE7B7BDC-EE9B-4B03-832E-D5C661C055E6}"/>
                </a:ext>
              </a:extLst>
            </p:cNvPr>
            <p:cNvSpPr/>
            <p:nvPr/>
          </p:nvSpPr>
          <p:spPr>
            <a:xfrm>
              <a:off x="3995490" y="1895973"/>
              <a:ext cx="1223367" cy="792046"/>
            </a:xfrm>
            <a:prstGeom prst="roundRect">
              <a:avLst/>
            </a:prstGeom>
            <a:solidFill>
              <a:schemeClr val="accent1">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1800" b="1" dirty="0">
                  <a:solidFill>
                    <a:schemeClr val="tx1"/>
                  </a:solidFill>
                </a:rPr>
                <a:t>Marketing mix</a:t>
              </a:r>
              <a:endParaRPr lang="th-TH" sz="1800" b="1" dirty="0">
                <a:solidFill>
                  <a:schemeClr val="tx1"/>
                </a:solidFill>
              </a:endParaRPr>
            </a:p>
          </p:txBody>
        </p:sp>
        <p:sp>
          <p:nvSpPr>
            <p:cNvPr id="12" name="Rounded Rectangle 13">
              <a:extLst>
                <a:ext uri="{FF2B5EF4-FFF2-40B4-BE49-F238E27FC236}">
                  <a16:creationId xmlns:a16="http://schemas.microsoft.com/office/drawing/2014/main" id="{5D53D4BA-5E18-4FA1-B235-09E55DF045CF}"/>
                </a:ext>
              </a:extLst>
            </p:cNvPr>
            <p:cNvSpPr/>
            <p:nvPr/>
          </p:nvSpPr>
          <p:spPr>
            <a:xfrm>
              <a:off x="1403648" y="3213820"/>
              <a:ext cx="1223367" cy="790709"/>
            </a:xfrm>
            <a:prstGeom prst="roundRect">
              <a:avLst/>
            </a:prstGeom>
            <a:solidFill>
              <a:schemeClr val="accent1">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1800" b="1" dirty="0">
                  <a:solidFill>
                    <a:schemeClr val="tx1"/>
                  </a:solidFill>
                </a:rPr>
                <a:t>Product strategy</a:t>
              </a:r>
              <a:endParaRPr lang="th-TH" sz="1800" b="1" dirty="0">
                <a:solidFill>
                  <a:schemeClr val="tx1"/>
                </a:solidFill>
              </a:endParaRPr>
            </a:p>
          </p:txBody>
        </p:sp>
        <p:sp>
          <p:nvSpPr>
            <p:cNvPr id="13" name="Rounded Rectangle 14">
              <a:extLst>
                <a:ext uri="{FF2B5EF4-FFF2-40B4-BE49-F238E27FC236}">
                  <a16:creationId xmlns:a16="http://schemas.microsoft.com/office/drawing/2014/main" id="{5B00BB1A-B7F9-4B2A-B280-E79B6CFDF922}"/>
                </a:ext>
              </a:extLst>
            </p:cNvPr>
            <p:cNvSpPr/>
            <p:nvPr/>
          </p:nvSpPr>
          <p:spPr>
            <a:xfrm>
              <a:off x="2843560" y="3213820"/>
              <a:ext cx="1225599" cy="790709"/>
            </a:xfrm>
            <a:prstGeom prst="roundRect">
              <a:avLst/>
            </a:prstGeom>
            <a:solidFill>
              <a:schemeClr val="accent1">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1800" b="1" dirty="0">
                  <a:solidFill>
                    <a:schemeClr val="tx1"/>
                  </a:solidFill>
                </a:rPr>
                <a:t>Pricing strategy</a:t>
              </a:r>
              <a:endParaRPr lang="th-TH" sz="1800" b="1" dirty="0">
                <a:solidFill>
                  <a:schemeClr val="tx1"/>
                </a:solidFill>
              </a:endParaRPr>
            </a:p>
          </p:txBody>
        </p:sp>
        <p:sp>
          <p:nvSpPr>
            <p:cNvPr id="14" name="Rounded Rectangle 15">
              <a:extLst>
                <a:ext uri="{FF2B5EF4-FFF2-40B4-BE49-F238E27FC236}">
                  <a16:creationId xmlns:a16="http://schemas.microsoft.com/office/drawing/2014/main" id="{E8A2A53C-F41C-4D4D-9C99-C6E0AC1D272D}"/>
                </a:ext>
              </a:extLst>
            </p:cNvPr>
            <p:cNvSpPr/>
            <p:nvPr/>
          </p:nvSpPr>
          <p:spPr>
            <a:xfrm>
              <a:off x="4284588" y="3213820"/>
              <a:ext cx="1223367" cy="790709"/>
            </a:xfrm>
            <a:prstGeom prst="roundRect">
              <a:avLst/>
            </a:prstGeom>
            <a:solidFill>
              <a:schemeClr val="accent1">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1800" b="1" dirty="0">
                  <a:solidFill>
                    <a:schemeClr val="tx1"/>
                  </a:solidFill>
                </a:rPr>
                <a:t>Promotion strategy</a:t>
              </a:r>
              <a:endParaRPr lang="th-TH" sz="1800" b="1" dirty="0">
                <a:solidFill>
                  <a:schemeClr val="tx1"/>
                </a:solidFill>
              </a:endParaRPr>
            </a:p>
          </p:txBody>
        </p:sp>
        <p:sp>
          <p:nvSpPr>
            <p:cNvPr id="15" name="Rounded Rectangle 16">
              <a:extLst>
                <a:ext uri="{FF2B5EF4-FFF2-40B4-BE49-F238E27FC236}">
                  <a16:creationId xmlns:a16="http://schemas.microsoft.com/office/drawing/2014/main" id="{B714BA4E-9CE6-4AA3-AFB6-1D244CA5B000}"/>
                </a:ext>
              </a:extLst>
            </p:cNvPr>
            <p:cNvSpPr/>
            <p:nvPr/>
          </p:nvSpPr>
          <p:spPr>
            <a:xfrm>
              <a:off x="5724500" y="3213820"/>
              <a:ext cx="1295921" cy="790709"/>
            </a:xfrm>
            <a:prstGeom prst="roundRect">
              <a:avLst/>
            </a:prstGeom>
            <a:solidFill>
              <a:schemeClr val="accent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1800" b="1" dirty="0">
                  <a:solidFill>
                    <a:schemeClr val="tx1"/>
                  </a:solidFill>
                </a:rPr>
                <a:t>Distribution strategy</a:t>
              </a:r>
              <a:endParaRPr lang="th-TH" sz="1800" b="1" dirty="0">
                <a:solidFill>
                  <a:schemeClr val="tx1"/>
                </a:solidFill>
              </a:endParaRPr>
            </a:p>
          </p:txBody>
        </p:sp>
        <p:sp>
          <p:nvSpPr>
            <p:cNvPr id="16" name="Rounded Rectangle 17">
              <a:extLst>
                <a:ext uri="{FF2B5EF4-FFF2-40B4-BE49-F238E27FC236}">
                  <a16:creationId xmlns:a16="http://schemas.microsoft.com/office/drawing/2014/main" id="{D646FB97-2486-4195-90FD-F8726D2D8C35}"/>
                </a:ext>
              </a:extLst>
            </p:cNvPr>
            <p:cNvSpPr/>
            <p:nvPr/>
          </p:nvSpPr>
          <p:spPr>
            <a:xfrm>
              <a:off x="4860553" y="4581170"/>
              <a:ext cx="1294805" cy="792046"/>
            </a:xfrm>
            <a:prstGeom prst="roundRect">
              <a:avLst/>
            </a:prstGeom>
            <a:solidFill>
              <a:schemeClr val="accent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1600" b="1" dirty="0">
                  <a:solidFill>
                    <a:schemeClr val="tx1"/>
                  </a:solidFill>
                </a:rPr>
                <a:t>Channel strategy component</a:t>
              </a:r>
              <a:endParaRPr lang="th-TH" sz="1600" b="1" dirty="0">
                <a:solidFill>
                  <a:schemeClr val="tx1"/>
                </a:solidFill>
              </a:endParaRPr>
            </a:p>
          </p:txBody>
        </p:sp>
        <p:sp>
          <p:nvSpPr>
            <p:cNvPr id="17" name="Rounded Rectangle 18">
              <a:extLst>
                <a:ext uri="{FF2B5EF4-FFF2-40B4-BE49-F238E27FC236}">
                  <a16:creationId xmlns:a16="http://schemas.microsoft.com/office/drawing/2014/main" id="{E417A319-B7B3-4B69-959A-CA56BBB83140}"/>
                </a:ext>
              </a:extLst>
            </p:cNvPr>
            <p:cNvSpPr/>
            <p:nvPr/>
          </p:nvSpPr>
          <p:spPr>
            <a:xfrm>
              <a:off x="6587331" y="4581170"/>
              <a:ext cx="1297037" cy="792046"/>
            </a:xfrm>
            <a:prstGeom prst="roundRect">
              <a:avLst/>
            </a:prstGeom>
            <a:solidFill>
              <a:schemeClr val="accent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1600" b="1" dirty="0">
                  <a:solidFill>
                    <a:schemeClr val="tx1"/>
                  </a:solidFill>
                </a:rPr>
                <a:t>Logistics management component</a:t>
              </a:r>
              <a:endParaRPr lang="th-TH" sz="1600" b="1" dirty="0">
                <a:solidFill>
                  <a:schemeClr val="tx1"/>
                </a:solidFill>
              </a:endParaRPr>
            </a:p>
          </p:txBody>
        </p:sp>
        <p:cxnSp>
          <p:nvCxnSpPr>
            <p:cNvPr id="18" name="Straight Arrow Connector 17">
              <a:extLst>
                <a:ext uri="{FF2B5EF4-FFF2-40B4-BE49-F238E27FC236}">
                  <a16:creationId xmlns:a16="http://schemas.microsoft.com/office/drawing/2014/main" id="{75CE1E69-1BAB-4EA5-80C6-58B9D9E1C3ED}"/>
                </a:ext>
              </a:extLst>
            </p:cNvPr>
            <p:cNvCxnSpPr/>
            <p:nvPr/>
          </p:nvCxnSpPr>
          <p:spPr>
            <a:xfrm>
              <a:off x="4787999" y="2688019"/>
              <a:ext cx="72553" cy="525801"/>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9" name="Straight Arrow Connector 18">
              <a:extLst>
                <a:ext uri="{FF2B5EF4-FFF2-40B4-BE49-F238E27FC236}">
                  <a16:creationId xmlns:a16="http://schemas.microsoft.com/office/drawing/2014/main" id="{94020D6C-044C-4410-B466-B395ED199C56}"/>
                </a:ext>
              </a:extLst>
            </p:cNvPr>
            <p:cNvCxnSpPr/>
            <p:nvPr/>
          </p:nvCxnSpPr>
          <p:spPr>
            <a:xfrm>
              <a:off x="5147419" y="2637178"/>
              <a:ext cx="1224483" cy="576641"/>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0" name="Straight Arrow Connector 19">
              <a:extLst>
                <a:ext uri="{FF2B5EF4-FFF2-40B4-BE49-F238E27FC236}">
                  <a16:creationId xmlns:a16="http://schemas.microsoft.com/office/drawing/2014/main" id="{E1AD5788-F009-401B-B3F8-EA5F28E13962}"/>
                </a:ext>
              </a:extLst>
            </p:cNvPr>
            <p:cNvCxnSpPr/>
            <p:nvPr/>
          </p:nvCxnSpPr>
          <p:spPr>
            <a:xfrm flipH="1">
              <a:off x="3563516" y="2688019"/>
              <a:ext cx="863947" cy="525801"/>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a:extLst>
                <a:ext uri="{FF2B5EF4-FFF2-40B4-BE49-F238E27FC236}">
                  <a16:creationId xmlns:a16="http://schemas.microsoft.com/office/drawing/2014/main" id="{0A4132B2-32F4-4245-A0A1-80C1FD694346}"/>
                </a:ext>
              </a:extLst>
            </p:cNvPr>
            <p:cNvCxnSpPr/>
            <p:nvPr/>
          </p:nvCxnSpPr>
          <p:spPr>
            <a:xfrm flipH="1">
              <a:off x="2016447" y="2637178"/>
              <a:ext cx="1979042" cy="576641"/>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2" name="Straight Arrow Connector 21">
              <a:extLst>
                <a:ext uri="{FF2B5EF4-FFF2-40B4-BE49-F238E27FC236}">
                  <a16:creationId xmlns:a16="http://schemas.microsoft.com/office/drawing/2014/main" id="{71DD0A25-FE39-4F40-8913-FF967BD876C0}"/>
                </a:ext>
              </a:extLst>
            </p:cNvPr>
            <p:cNvCxnSpPr/>
            <p:nvPr/>
          </p:nvCxnSpPr>
          <p:spPr>
            <a:xfrm flipH="1">
              <a:off x="5579392" y="4004528"/>
              <a:ext cx="575965" cy="576641"/>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3" name="Straight Arrow Connector 22">
              <a:extLst>
                <a:ext uri="{FF2B5EF4-FFF2-40B4-BE49-F238E27FC236}">
                  <a16:creationId xmlns:a16="http://schemas.microsoft.com/office/drawing/2014/main" id="{D2E62304-8BBB-4A7F-B804-AB32E493B0D5}"/>
                </a:ext>
              </a:extLst>
            </p:cNvPr>
            <p:cNvCxnSpPr/>
            <p:nvPr/>
          </p:nvCxnSpPr>
          <p:spPr>
            <a:xfrm>
              <a:off x="6587331" y="4004528"/>
              <a:ext cx="649635" cy="576641"/>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761666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78302" y="1685495"/>
            <a:ext cx="11113476"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2880" y="141211"/>
            <a:ext cx="1266092" cy="102738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855" y="429938"/>
            <a:ext cx="966228"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8" name="Title 1">
            <a:extLst>
              <a:ext uri="{FF2B5EF4-FFF2-40B4-BE49-F238E27FC236}">
                <a16:creationId xmlns:a16="http://schemas.microsoft.com/office/drawing/2014/main" id="{1BF28BCC-5AFC-4B4B-B876-B3833A463C54}"/>
              </a:ext>
            </a:extLst>
          </p:cNvPr>
          <p:cNvSpPr txBox="1">
            <a:spLocks/>
          </p:cNvSpPr>
          <p:nvPr/>
        </p:nvSpPr>
        <p:spPr>
          <a:xfrm>
            <a:off x="2186159" y="141212"/>
            <a:ext cx="7024688" cy="1323439"/>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dirty="0"/>
              <a:t>Channel Strategy versus Logistics Management</a:t>
            </a:r>
            <a:endParaRPr lang="th-TH" altLang="ar-SA" dirty="0"/>
          </a:p>
        </p:txBody>
      </p:sp>
      <p:sp>
        <p:nvSpPr>
          <p:cNvPr id="9" name="Content Placeholder 2">
            <a:extLst>
              <a:ext uri="{FF2B5EF4-FFF2-40B4-BE49-F238E27FC236}">
                <a16:creationId xmlns:a16="http://schemas.microsoft.com/office/drawing/2014/main" id="{C4E9CD29-115D-4BA3-8E8E-ABBF93B7F7F5}"/>
              </a:ext>
            </a:extLst>
          </p:cNvPr>
          <p:cNvSpPr txBox="1">
            <a:spLocks/>
          </p:cNvSpPr>
          <p:nvPr/>
        </p:nvSpPr>
        <p:spPr>
          <a:xfrm>
            <a:off x="1469650" y="1676353"/>
            <a:ext cx="9062193" cy="4233778"/>
          </a:xfrm>
          <a:prstGeom prst="rect">
            <a:avLst/>
          </a:prstGeom>
          <a:ln>
            <a:no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defRPr/>
            </a:pPr>
            <a:endParaRPr lang="en-US" dirty="0">
              <a:cs typeface="Cordia New" pitchFamily="34" charset="-34"/>
            </a:endParaRPr>
          </a:p>
          <a:p>
            <a:pPr>
              <a:buFont typeface="Wingdings" panose="05000000000000000000" pitchFamily="2" charset="2"/>
              <a:buChar char="Ø"/>
              <a:defRPr/>
            </a:pPr>
            <a:r>
              <a:rPr lang="en-US" b="1" dirty="0">
                <a:solidFill>
                  <a:srgbClr val="FF0000"/>
                </a:solidFill>
                <a:cs typeface="Cordia New" pitchFamily="34" charset="-34"/>
              </a:rPr>
              <a:t>Channel strategy </a:t>
            </a:r>
            <a:r>
              <a:rPr lang="en-US" dirty="0">
                <a:cs typeface="Cordia New" pitchFamily="34" charset="-34"/>
              </a:rPr>
              <a:t>is much broader and more basic component than logistics management.</a:t>
            </a:r>
          </a:p>
          <a:p>
            <a:pPr>
              <a:buFont typeface="Wingdings" panose="05000000000000000000" pitchFamily="2" charset="2"/>
              <a:buChar char="Ø"/>
              <a:defRPr/>
            </a:pPr>
            <a:r>
              <a:rPr lang="en-US" b="1" dirty="0">
                <a:solidFill>
                  <a:srgbClr val="FF0000"/>
                </a:solidFill>
                <a:cs typeface="Cordia New" pitchFamily="34" charset="-34"/>
              </a:rPr>
              <a:t>Channel strategy </a:t>
            </a:r>
            <a:r>
              <a:rPr lang="en-US" dirty="0">
                <a:cs typeface="Cordia New" pitchFamily="34" charset="-34"/>
              </a:rPr>
              <a:t>is concerned with the entire process of setting up and operating the contractual organization that is responsible for meeting the firm’s distribution objectives.</a:t>
            </a:r>
          </a:p>
          <a:p>
            <a:pPr>
              <a:buFont typeface="Wingdings" panose="05000000000000000000" pitchFamily="2" charset="2"/>
              <a:buChar char="Ø"/>
            </a:pPr>
            <a:r>
              <a:rPr lang="en-US" altLang="ar-SA" b="1" dirty="0">
                <a:solidFill>
                  <a:srgbClr val="FF0000"/>
                </a:solidFill>
                <a:cs typeface="Cordia New" pitchFamily="34" charset="-34"/>
              </a:rPr>
              <a:t>Logistics management </a:t>
            </a:r>
            <a:r>
              <a:rPr lang="en-US" altLang="ar-SA" dirty="0">
                <a:cs typeface="Cordia New" panose="020B0304020202020204" pitchFamily="34" charset="-34"/>
              </a:rPr>
              <a:t>is more narrowly focused on providing product availability at the appropriate times and places in the marketing channel.</a:t>
            </a:r>
            <a:endParaRPr lang="en-US" altLang="ar-SA" sz="2000" dirty="0">
              <a:cs typeface="Cordia New" panose="020B0304020202020204" pitchFamily="34" charset="-34"/>
            </a:endParaRPr>
          </a:p>
          <a:p>
            <a:pPr>
              <a:buFont typeface="Wingdings" panose="05000000000000000000" pitchFamily="2" charset="2"/>
              <a:buChar char="Ø"/>
              <a:defRPr/>
            </a:pPr>
            <a:endParaRPr lang="th-TH" dirty="0"/>
          </a:p>
        </p:txBody>
      </p:sp>
      <p:grpSp>
        <p:nvGrpSpPr>
          <p:cNvPr id="11" name="Group 2">
            <a:extLst>
              <a:ext uri="{FF2B5EF4-FFF2-40B4-BE49-F238E27FC236}">
                <a16:creationId xmlns:a16="http://schemas.microsoft.com/office/drawing/2014/main" id="{C4FB7DEA-7C92-429B-AF61-82BFD6129966}"/>
              </a:ext>
            </a:extLst>
          </p:cNvPr>
          <p:cNvGrpSpPr>
            <a:grpSpLocks/>
          </p:cNvGrpSpPr>
          <p:nvPr/>
        </p:nvGrpSpPr>
        <p:grpSpPr bwMode="auto">
          <a:xfrm>
            <a:off x="9400078" y="115545"/>
            <a:ext cx="2501900" cy="1873250"/>
            <a:chOff x="3276798" y="1844675"/>
            <a:chExt cx="3003744" cy="2160588"/>
          </a:xfrm>
        </p:grpSpPr>
        <p:sp>
          <p:nvSpPr>
            <p:cNvPr id="12" name="Rounded Rectangle 13">
              <a:extLst>
                <a:ext uri="{FF2B5EF4-FFF2-40B4-BE49-F238E27FC236}">
                  <a16:creationId xmlns:a16="http://schemas.microsoft.com/office/drawing/2014/main" id="{4EB55590-5345-4D02-AC38-351300F1E51A}"/>
                </a:ext>
              </a:extLst>
            </p:cNvPr>
            <p:cNvSpPr/>
            <p:nvPr/>
          </p:nvSpPr>
          <p:spPr bwMode="auto">
            <a:xfrm>
              <a:off x="4140183" y="1844675"/>
              <a:ext cx="1297938" cy="792825"/>
            </a:xfrm>
            <a:prstGeom prst="roundRect">
              <a:avLst/>
            </a:prstGeom>
            <a:solidFill>
              <a:schemeClr val="accent1">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1200" b="1" dirty="0">
                  <a:solidFill>
                    <a:schemeClr val="tx1"/>
                  </a:solidFill>
                </a:rPr>
                <a:t>Distribution strategy</a:t>
              </a:r>
              <a:endParaRPr lang="th-TH" sz="1200" b="1" dirty="0">
                <a:solidFill>
                  <a:schemeClr val="tx1"/>
                </a:solidFill>
              </a:endParaRPr>
            </a:p>
          </p:txBody>
        </p:sp>
        <p:sp>
          <p:nvSpPr>
            <p:cNvPr id="13" name="Rounded Rectangle 14">
              <a:extLst>
                <a:ext uri="{FF2B5EF4-FFF2-40B4-BE49-F238E27FC236}">
                  <a16:creationId xmlns:a16="http://schemas.microsoft.com/office/drawing/2014/main" id="{1B4E9E3F-00AE-481D-83A8-F3FBB339F0CC}"/>
                </a:ext>
              </a:extLst>
            </p:cNvPr>
            <p:cNvSpPr/>
            <p:nvPr/>
          </p:nvSpPr>
          <p:spPr bwMode="auto">
            <a:xfrm>
              <a:off x="3276798" y="3212436"/>
              <a:ext cx="1296032" cy="792827"/>
            </a:xfrm>
            <a:prstGeom prst="roundRect">
              <a:avLst/>
            </a:prstGeom>
            <a:solidFill>
              <a:schemeClr val="accent1">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1200" b="1" dirty="0">
                  <a:solidFill>
                    <a:schemeClr val="tx1"/>
                  </a:solidFill>
                </a:rPr>
                <a:t>Channel strategy component</a:t>
              </a:r>
              <a:endParaRPr lang="th-TH" sz="1200" b="1" dirty="0">
                <a:solidFill>
                  <a:schemeClr val="tx1"/>
                </a:solidFill>
              </a:endParaRPr>
            </a:p>
          </p:txBody>
        </p:sp>
        <p:sp>
          <p:nvSpPr>
            <p:cNvPr id="14" name="Rounded Rectangle 15">
              <a:extLst>
                <a:ext uri="{FF2B5EF4-FFF2-40B4-BE49-F238E27FC236}">
                  <a16:creationId xmlns:a16="http://schemas.microsoft.com/office/drawing/2014/main" id="{2BACE452-2703-4799-9360-F8B3C5A32ABD}"/>
                </a:ext>
              </a:extLst>
            </p:cNvPr>
            <p:cNvSpPr/>
            <p:nvPr/>
          </p:nvSpPr>
          <p:spPr bwMode="auto">
            <a:xfrm>
              <a:off x="4982604" y="3212436"/>
              <a:ext cx="1297938" cy="792827"/>
            </a:xfrm>
            <a:prstGeom prst="roundRect">
              <a:avLst/>
            </a:prstGeom>
            <a:solidFill>
              <a:schemeClr val="accent1">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1200" b="1" dirty="0">
                  <a:solidFill>
                    <a:schemeClr val="tx1"/>
                  </a:solidFill>
                </a:rPr>
                <a:t>Logistics management component</a:t>
              </a:r>
              <a:endParaRPr lang="th-TH" sz="1200" b="1" dirty="0">
                <a:solidFill>
                  <a:schemeClr val="tx1"/>
                </a:solidFill>
              </a:endParaRPr>
            </a:p>
          </p:txBody>
        </p:sp>
        <p:cxnSp>
          <p:nvCxnSpPr>
            <p:cNvPr id="15" name="Straight Arrow Connector 14">
              <a:extLst>
                <a:ext uri="{FF2B5EF4-FFF2-40B4-BE49-F238E27FC236}">
                  <a16:creationId xmlns:a16="http://schemas.microsoft.com/office/drawing/2014/main" id="{ECCBB279-CED4-4DC0-9F37-16C5ABB42D38}"/>
                </a:ext>
              </a:extLst>
            </p:cNvPr>
            <p:cNvCxnSpPr/>
            <p:nvPr/>
          </p:nvCxnSpPr>
          <p:spPr bwMode="auto">
            <a:xfrm flipH="1">
              <a:off x="3993427" y="2639332"/>
              <a:ext cx="575591" cy="574936"/>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6" name="Straight Arrow Connector 15">
              <a:extLst>
                <a:ext uri="{FF2B5EF4-FFF2-40B4-BE49-F238E27FC236}">
                  <a16:creationId xmlns:a16="http://schemas.microsoft.com/office/drawing/2014/main" id="{A07E9A9A-100E-4082-A038-42C838A8297E}"/>
                </a:ext>
              </a:extLst>
            </p:cNvPr>
            <p:cNvCxnSpPr/>
            <p:nvPr/>
          </p:nvCxnSpPr>
          <p:spPr bwMode="auto">
            <a:xfrm>
              <a:off x="5003570" y="2637500"/>
              <a:ext cx="649921" cy="574936"/>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grpSp>
      <p:sp>
        <p:nvSpPr>
          <p:cNvPr id="17" name="Rectangle 16">
            <a:extLst>
              <a:ext uri="{FF2B5EF4-FFF2-40B4-BE49-F238E27FC236}">
                <a16:creationId xmlns:a16="http://schemas.microsoft.com/office/drawing/2014/main" id="{BF147D47-760A-43DC-A8B7-B5A97381DB66}"/>
              </a:ext>
            </a:extLst>
          </p:cNvPr>
          <p:cNvSpPr/>
          <p:nvPr/>
        </p:nvSpPr>
        <p:spPr>
          <a:xfrm>
            <a:off x="2795910" y="5855870"/>
            <a:ext cx="5805186" cy="646331"/>
          </a:xfrm>
          <a:prstGeom prst="rect">
            <a:avLst/>
          </a:prstGeom>
          <a:solidFill>
            <a:schemeClr val="accent2"/>
          </a:solidFill>
          <a:ln>
            <a:solidFill>
              <a:schemeClr val="tx1"/>
            </a:solidFill>
          </a:ln>
        </p:spPr>
        <p:txBody>
          <a:bodyPr wrap="square">
            <a:spAutoFit/>
          </a:bodyPr>
          <a:lstStyle/>
          <a:p>
            <a:pPr algn="ctr"/>
            <a:r>
              <a:rPr lang="en-US" altLang="ar-SA" b="1" dirty="0">
                <a:cs typeface="Cordia New" panose="020B0304020202020204" pitchFamily="34" charset="-34"/>
              </a:rPr>
              <a:t>Usually, channel strategy must already be formulated before logistics management can even be considered.</a:t>
            </a:r>
            <a:endParaRPr lang="th-TH" altLang="ar-SA" b="1" dirty="0"/>
          </a:p>
        </p:txBody>
      </p:sp>
    </p:spTree>
    <p:extLst>
      <p:ext uri="{BB962C8B-B14F-4D97-AF65-F5344CB8AC3E}">
        <p14:creationId xmlns:p14="http://schemas.microsoft.com/office/powerpoint/2010/main" val="22509555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39262" y="1326361"/>
            <a:ext cx="11113476" cy="50807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11015" y="144285"/>
            <a:ext cx="1237957" cy="102431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855" y="429938"/>
            <a:ext cx="966228"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97678" y="295135"/>
            <a:ext cx="1616102" cy="754609"/>
          </a:xfrm>
          <a:prstGeom prst="rect">
            <a:avLst/>
          </a:prstGeom>
          <a:ln>
            <a:solidFill>
              <a:schemeClr val="accent1"/>
            </a:solidFill>
          </a:ln>
        </p:spPr>
      </p:pic>
      <p:sp>
        <p:nvSpPr>
          <p:cNvPr id="8" name="Title 1">
            <a:extLst>
              <a:ext uri="{FF2B5EF4-FFF2-40B4-BE49-F238E27FC236}">
                <a16:creationId xmlns:a16="http://schemas.microsoft.com/office/drawing/2014/main" id="{00895D89-E46A-4027-A46F-50C93E850850}"/>
              </a:ext>
            </a:extLst>
          </p:cNvPr>
          <p:cNvSpPr txBox="1">
            <a:spLocks/>
          </p:cNvSpPr>
          <p:nvPr/>
        </p:nvSpPr>
        <p:spPr>
          <a:xfrm>
            <a:off x="1448972" y="391296"/>
            <a:ext cx="9535948" cy="707886"/>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dirty="0"/>
              <a:t>Flows in Marketing Channels</a:t>
            </a:r>
            <a:endParaRPr lang="th-TH" altLang="ar-SA" dirty="0"/>
          </a:p>
        </p:txBody>
      </p:sp>
      <p:sp>
        <p:nvSpPr>
          <p:cNvPr id="9" name="Content Placeholder 2">
            <a:extLst>
              <a:ext uri="{FF2B5EF4-FFF2-40B4-BE49-F238E27FC236}">
                <a16:creationId xmlns:a16="http://schemas.microsoft.com/office/drawing/2014/main" id="{8116142A-C16A-4D48-8AB3-F9FE00984A0B}"/>
              </a:ext>
            </a:extLst>
          </p:cNvPr>
          <p:cNvSpPr txBox="1">
            <a:spLocks/>
          </p:cNvSpPr>
          <p:nvPr/>
        </p:nvSpPr>
        <p:spPr>
          <a:xfrm>
            <a:off x="1882588" y="1607443"/>
            <a:ext cx="8968773" cy="4269198"/>
          </a:xfrm>
          <a:prstGeom prst="rect">
            <a:avLst/>
          </a:prstGeom>
          <a:ln>
            <a:noFill/>
            <a:miter lim="800000"/>
            <a:headEnd/>
            <a:tailEnd/>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buFont typeface="Arial" panose="020B0604020202020204" pitchFamily="34" charset="0"/>
              <a:buNone/>
            </a:pPr>
            <a:r>
              <a:rPr lang="en-US" altLang="ar-SA" b="1" dirty="0">
                <a:cs typeface="Cordia New" panose="020B0304020202020204" pitchFamily="34" charset="-34"/>
              </a:rPr>
              <a:t>The actual physical movement of the product from the manufacturer through all of the parties who take physical possession of the product, from its point of production to final consumers.</a:t>
            </a:r>
          </a:p>
          <a:p>
            <a:pPr marL="514350" indent="-514350">
              <a:buFont typeface="Calibri" panose="020F0502020204030204" pitchFamily="34" charset="0"/>
              <a:buAutoNum type="arabicPeriod"/>
            </a:pPr>
            <a:endParaRPr lang="en-US" altLang="ar-SA" sz="900" b="1" dirty="0">
              <a:cs typeface="Cordia New" panose="020B0304020202020204" pitchFamily="34" charset="-34"/>
            </a:endParaRPr>
          </a:p>
          <a:p>
            <a:pPr marL="514350" indent="-514350">
              <a:buFont typeface="Calibri" panose="020F0502020204030204" pitchFamily="34" charset="0"/>
              <a:buAutoNum type="arabicPeriod"/>
            </a:pPr>
            <a:r>
              <a:rPr lang="en-US" altLang="ar-SA" sz="2400" b="1" dirty="0">
                <a:solidFill>
                  <a:srgbClr val="FF0000"/>
                </a:solidFill>
                <a:cs typeface="Cordia New" panose="020B0304020202020204" pitchFamily="34" charset="-34"/>
              </a:rPr>
              <a:t>Product flow</a:t>
            </a:r>
          </a:p>
          <a:p>
            <a:pPr marL="514350" indent="-514350">
              <a:buFont typeface="Calibri" panose="020F0502020204030204" pitchFamily="34" charset="0"/>
              <a:buAutoNum type="arabicPeriod"/>
            </a:pPr>
            <a:r>
              <a:rPr lang="en-US" altLang="ar-SA" sz="2400" b="1" dirty="0">
                <a:solidFill>
                  <a:srgbClr val="FF0000"/>
                </a:solidFill>
                <a:cs typeface="Cordia New" panose="020B0304020202020204" pitchFamily="34" charset="-34"/>
              </a:rPr>
              <a:t>Negotiation flow</a:t>
            </a:r>
          </a:p>
          <a:p>
            <a:pPr marL="514350" indent="-514350">
              <a:buFont typeface="Calibri" panose="020F0502020204030204" pitchFamily="34" charset="0"/>
              <a:buAutoNum type="arabicPeriod"/>
            </a:pPr>
            <a:r>
              <a:rPr lang="en-US" altLang="ar-SA" sz="2400" b="1" dirty="0">
                <a:solidFill>
                  <a:srgbClr val="FF0000"/>
                </a:solidFill>
                <a:cs typeface="Cordia New" panose="020B0304020202020204" pitchFamily="34" charset="-34"/>
              </a:rPr>
              <a:t>Ownership flow</a:t>
            </a:r>
          </a:p>
          <a:p>
            <a:pPr marL="514350" indent="-514350">
              <a:buFont typeface="Calibri" panose="020F0502020204030204" pitchFamily="34" charset="0"/>
              <a:buAutoNum type="arabicPeriod"/>
            </a:pPr>
            <a:r>
              <a:rPr lang="en-US" altLang="ar-SA" sz="2400" b="1" dirty="0">
                <a:solidFill>
                  <a:srgbClr val="FF0000"/>
                </a:solidFill>
                <a:cs typeface="Cordia New" panose="020B0304020202020204" pitchFamily="34" charset="-34"/>
              </a:rPr>
              <a:t>Information flow</a:t>
            </a:r>
          </a:p>
          <a:p>
            <a:pPr marL="514350" indent="-514350">
              <a:buFont typeface="Calibri" panose="020F0502020204030204" pitchFamily="34" charset="0"/>
              <a:buAutoNum type="arabicPeriod"/>
            </a:pPr>
            <a:r>
              <a:rPr lang="en-US" altLang="ar-SA" sz="2400" b="1" dirty="0">
                <a:solidFill>
                  <a:srgbClr val="FF0000"/>
                </a:solidFill>
                <a:cs typeface="Cordia New" panose="020B0304020202020204" pitchFamily="34" charset="-34"/>
              </a:rPr>
              <a:t>Promotion flow</a:t>
            </a:r>
            <a:endParaRPr lang="th-TH" altLang="ar-SA" sz="2400" b="1" dirty="0">
              <a:solidFill>
                <a:srgbClr val="FF0000"/>
              </a:solidFill>
            </a:endParaRPr>
          </a:p>
        </p:txBody>
      </p:sp>
    </p:spTree>
    <p:extLst>
      <p:ext uri="{BB962C8B-B14F-4D97-AF65-F5344CB8AC3E}">
        <p14:creationId xmlns:p14="http://schemas.microsoft.com/office/powerpoint/2010/main" val="39709966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78302" y="1685495"/>
            <a:ext cx="11113476"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10557" y="245271"/>
            <a:ext cx="1138415" cy="92332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855" y="429938"/>
            <a:ext cx="966228"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97678" y="295135"/>
            <a:ext cx="1616102" cy="754609"/>
          </a:xfrm>
          <a:prstGeom prst="rect">
            <a:avLst/>
          </a:prstGeom>
          <a:ln>
            <a:solidFill>
              <a:schemeClr val="accent1"/>
            </a:solidFill>
          </a:ln>
        </p:spPr>
      </p:pic>
      <p:sp>
        <p:nvSpPr>
          <p:cNvPr id="8" name="Rectangle 1028">
            <a:extLst>
              <a:ext uri="{FF2B5EF4-FFF2-40B4-BE49-F238E27FC236}">
                <a16:creationId xmlns:a16="http://schemas.microsoft.com/office/drawing/2014/main" id="{F68834FA-4275-4927-A52E-F007C9283B36}"/>
              </a:ext>
            </a:extLst>
          </p:cNvPr>
          <p:cNvSpPr txBox="1">
            <a:spLocks noChangeArrowheads="1"/>
          </p:cNvSpPr>
          <p:nvPr/>
        </p:nvSpPr>
        <p:spPr>
          <a:xfrm>
            <a:off x="963637" y="491493"/>
            <a:ext cx="10515600" cy="707886"/>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dirty="0"/>
              <a:t>What is Channel Conflict?</a:t>
            </a:r>
          </a:p>
        </p:txBody>
      </p:sp>
      <p:sp>
        <p:nvSpPr>
          <p:cNvPr id="9" name="Rectangle 1029">
            <a:extLst>
              <a:ext uri="{FF2B5EF4-FFF2-40B4-BE49-F238E27FC236}">
                <a16:creationId xmlns:a16="http://schemas.microsoft.com/office/drawing/2014/main" id="{5F14BC43-BC47-4F7B-98E3-3C09BC38EC06}"/>
              </a:ext>
            </a:extLst>
          </p:cNvPr>
          <p:cNvSpPr txBox="1">
            <a:spLocks noChangeArrowheads="1"/>
          </p:cNvSpPr>
          <p:nvPr/>
        </p:nvSpPr>
        <p:spPr>
          <a:xfrm>
            <a:off x="2156292" y="2098294"/>
            <a:ext cx="7879415" cy="3781539"/>
          </a:xfrm>
          <a:prstGeom prst="rect">
            <a:avLst/>
          </a:prstGeom>
          <a:ln>
            <a:no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q"/>
            </a:pPr>
            <a:r>
              <a:rPr lang="en-US" altLang="ar-SA" sz="3200" b="1" dirty="0">
                <a:solidFill>
                  <a:srgbClr val="FF0000"/>
                </a:solidFill>
              </a:rPr>
              <a:t>Channel conflict </a:t>
            </a:r>
            <a:r>
              <a:rPr lang="en-US" altLang="ar-SA" sz="3200" b="1" dirty="0"/>
              <a:t>occurs when one member’s actions prevent another channel from achieving its goal. </a:t>
            </a:r>
          </a:p>
          <a:p>
            <a:pPr>
              <a:buFont typeface="Wingdings" panose="05000000000000000000" pitchFamily="2" charset="2"/>
              <a:buChar char="q"/>
            </a:pPr>
            <a:r>
              <a:rPr lang="en-US" altLang="ar-SA" sz="3200" b="1" dirty="0">
                <a:solidFill>
                  <a:srgbClr val="FF0000"/>
                </a:solidFill>
              </a:rPr>
              <a:t>Types of channel conflict</a:t>
            </a:r>
          </a:p>
          <a:p>
            <a:pPr lvl="1"/>
            <a:r>
              <a:rPr lang="en-US" altLang="ar-SA" sz="2800" b="1" dirty="0"/>
              <a:t>Vertical</a:t>
            </a:r>
          </a:p>
          <a:p>
            <a:pPr lvl="1"/>
            <a:r>
              <a:rPr lang="en-US" altLang="ar-SA" sz="2800" b="1" dirty="0"/>
              <a:t>Horizontal</a:t>
            </a:r>
          </a:p>
          <a:p>
            <a:pPr lvl="1"/>
            <a:r>
              <a:rPr lang="en-US" altLang="ar-SA" sz="2800" b="1" dirty="0"/>
              <a:t>Multichannel</a:t>
            </a:r>
          </a:p>
          <a:p>
            <a:pPr lvl="1">
              <a:buFontTx/>
              <a:buNone/>
            </a:pPr>
            <a:endParaRPr lang="en-US" altLang="ar-SA" sz="2800" b="1" dirty="0"/>
          </a:p>
        </p:txBody>
      </p:sp>
    </p:spTree>
    <p:extLst>
      <p:ext uri="{BB962C8B-B14F-4D97-AF65-F5344CB8AC3E}">
        <p14:creationId xmlns:p14="http://schemas.microsoft.com/office/powerpoint/2010/main" val="19132470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blinds(horizontal)">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blinds(horizontal)">
                                      <p:cBhvr>
                                        <p:cTn id="12" dur="500"/>
                                        <p:tgtEl>
                                          <p:spTgt spid="9">
                                            <p:txEl>
                                              <p:pRg st="1" end="1"/>
                                            </p:txEl>
                                          </p:spTgt>
                                        </p:tgtEl>
                                      </p:cBhvr>
                                    </p:animEffect>
                                  </p:childTnLst>
                                </p:cTn>
                              </p:par>
                              <p:par>
                                <p:cTn id="13" presetID="3" presetClass="entr" presetSubtype="10" fill="hold" grpId="0" nodeType="withEffect">
                                  <p:stCondLst>
                                    <p:cond delay="0"/>
                                  </p:stCondLst>
                                  <p:childTnLst>
                                    <p:set>
                                      <p:cBhvr>
                                        <p:cTn id="14" dur="1" fill="hold">
                                          <p:stCondLst>
                                            <p:cond delay="0"/>
                                          </p:stCondLst>
                                        </p:cTn>
                                        <p:tgtEl>
                                          <p:spTgt spid="9">
                                            <p:txEl>
                                              <p:pRg st="2" end="2"/>
                                            </p:txEl>
                                          </p:spTgt>
                                        </p:tgtEl>
                                        <p:attrNameLst>
                                          <p:attrName>style.visibility</p:attrName>
                                        </p:attrNameLst>
                                      </p:cBhvr>
                                      <p:to>
                                        <p:strVal val="visible"/>
                                      </p:to>
                                    </p:set>
                                    <p:animEffect transition="in" filter="blinds(horizontal)">
                                      <p:cBhvr>
                                        <p:cTn id="15" dur="500"/>
                                        <p:tgtEl>
                                          <p:spTgt spid="9">
                                            <p:txEl>
                                              <p:pRg st="2" end="2"/>
                                            </p:txEl>
                                          </p:spTgt>
                                        </p:tgtEl>
                                      </p:cBhvr>
                                    </p:animEffect>
                                  </p:childTnLst>
                                </p:cTn>
                              </p:par>
                              <p:par>
                                <p:cTn id="16" presetID="3" presetClass="entr" presetSubtype="10" fill="hold" grpId="0" nodeType="withEffect">
                                  <p:stCondLst>
                                    <p:cond delay="0"/>
                                  </p:stCondLst>
                                  <p:childTnLst>
                                    <p:set>
                                      <p:cBhvr>
                                        <p:cTn id="17" dur="1" fill="hold">
                                          <p:stCondLst>
                                            <p:cond delay="0"/>
                                          </p:stCondLst>
                                        </p:cTn>
                                        <p:tgtEl>
                                          <p:spTgt spid="9">
                                            <p:txEl>
                                              <p:pRg st="3" end="3"/>
                                            </p:txEl>
                                          </p:spTgt>
                                        </p:tgtEl>
                                        <p:attrNameLst>
                                          <p:attrName>style.visibility</p:attrName>
                                        </p:attrNameLst>
                                      </p:cBhvr>
                                      <p:to>
                                        <p:strVal val="visible"/>
                                      </p:to>
                                    </p:set>
                                    <p:animEffect transition="in" filter="blinds(horizontal)">
                                      <p:cBhvr>
                                        <p:cTn id="18" dur="500"/>
                                        <p:tgtEl>
                                          <p:spTgt spid="9">
                                            <p:txEl>
                                              <p:pRg st="3" end="3"/>
                                            </p:txEl>
                                          </p:spTgt>
                                        </p:tgtEl>
                                      </p:cBhvr>
                                    </p:animEffect>
                                  </p:childTnLst>
                                </p:cTn>
                              </p:par>
                              <p:par>
                                <p:cTn id="19" presetID="3" presetClass="entr" presetSubtype="10" fill="hold" grpId="0" nodeType="withEffect">
                                  <p:stCondLst>
                                    <p:cond delay="0"/>
                                  </p:stCondLst>
                                  <p:childTnLst>
                                    <p:set>
                                      <p:cBhvr>
                                        <p:cTn id="20" dur="1" fill="hold">
                                          <p:stCondLst>
                                            <p:cond delay="0"/>
                                          </p:stCondLst>
                                        </p:cTn>
                                        <p:tgtEl>
                                          <p:spTgt spid="9">
                                            <p:txEl>
                                              <p:pRg st="4" end="4"/>
                                            </p:txEl>
                                          </p:spTgt>
                                        </p:tgtEl>
                                        <p:attrNameLst>
                                          <p:attrName>style.visibility</p:attrName>
                                        </p:attrNameLst>
                                      </p:cBhvr>
                                      <p:to>
                                        <p:strVal val="visible"/>
                                      </p:to>
                                    </p:set>
                                    <p:animEffect transition="in" filter="blinds(horizontal)">
                                      <p:cBhvr>
                                        <p:cTn id="21" dur="500"/>
                                        <p:tgtEl>
                                          <p:spTgt spid="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autoUpdateAnimBg="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78302" y="1685495"/>
            <a:ext cx="11113476"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10558" y="183717"/>
            <a:ext cx="1138414" cy="984884"/>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855" y="429938"/>
            <a:ext cx="966228"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97678" y="295135"/>
            <a:ext cx="1616102" cy="754609"/>
          </a:xfrm>
          <a:prstGeom prst="rect">
            <a:avLst/>
          </a:prstGeom>
          <a:ln>
            <a:solidFill>
              <a:schemeClr val="accent1"/>
            </a:solidFill>
          </a:ln>
        </p:spPr>
      </p:pic>
      <p:sp>
        <p:nvSpPr>
          <p:cNvPr id="8" name="Title 1">
            <a:extLst>
              <a:ext uri="{FF2B5EF4-FFF2-40B4-BE49-F238E27FC236}">
                <a16:creationId xmlns:a16="http://schemas.microsoft.com/office/drawing/2014/main" id="{71F7C790-A59B-4E77-A502-823699B0D433}"/>
              </a:ext>
            </a:extLst>
          </p:cNvPr>
          <p:cNvSpPr txBox="1">
            <a:spLocks/>
          </p:cNvSpPr>
          <p:nvPr/>
        </p:nvSpPr>
        <p:spPr>
          <a:xfrm>
            <a:off x="1252996" y="491493"/>
            <a:ext cx="9244682" cy="769441"/>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en-US" altLang="ar-SA" sz="4400" dirty="0"/>
              <a:t>Causes of Channel Conflict</a:t>
            </a:r>
            <a:endParaRPr lang="ar-SA" sz="4400" dirty="0"/>
          </a:p>
        </p:txBody>
      </p:sp>
      <p:sp>
        <p:nvSpPr>
          <p:cNvPr id="9" name="Content Placeholder 2">
            <a:extLst>
              <a:ext uri="{FF2B5EF4-FFF2-40B4-BE49-F238E27FC236}">
                <a16:creationId xmlns:a16="http://schemas.microsoft.com/office/drawing/2014/main" id="{5D2F707C-D58F-4EAF-8BC3-D6B444297971}"/>
              </a:ext>
            </a:extLst>
          </p:cNvPr>
          <p:cNvSpPr txBox="1">
            <a:spLocks/>
          </p:cNvSpPr>
          <p:nvPr/>
        </p:nvSpPr>
        <p:spPr>
          <a:xfrm>
            <a:off x="2667225" y="1922008"/>
            <a:ext cx="8427720" cy="4134111"/>
          </a:xfrm>
          <a:prstGeom prst="rect">
            <a:avLst/>
          </a:prstGeom>
          <a:ln>
            <a:noFill/>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ar-SA" sz="3200" b="1" dirty="0">
                <a:latin typeface="Arial" panose="020B0604020202020204" pitchFamily="34" charset="0"/>
              </a:rPr>
              <a:t>Goal incompatibility</a:t>
            </a:r>
          </a:p>
          <a:p>
            <a:r>
              <a:rPr lang="en-US" altLang="ar-SA" sz="3200" b="1" dirty="0">
                <a:latin typeface="Arial" panose="020B0604020202020204" pitchFamily="34" charset="0"/>
              </a:rPr>
              <a:t>Unclear roles and rights</a:t>
            </a:r>
          </a:p>
          <a:p>
            <a:r>
              <a:rPr lang="en-US" altLang="ar-SA" sz="3200" b="1" dirty="0">
                <a:latin typeface="Arial" panose="020B0604020202020204" pitchFamily="34" charset="0"/>
              </a:rPr>
              <a:t>Differences in perception</a:t>
            </a:r>
          </a:p>
          <a:p>
            <a:r>
              <a:rPr lang="en-US" altLang="ar-SA" sz="3200" b="1" dirty="0">
                <a:latin typeface="Arial" panose="020B0604020202020204" pitchFamily="34" charset="0"/>
              </a:rPr>
              <a:t>Intermediaries’ dependence on the manufacturer</a:t>
            </a:r>
          </a:p>
          <a:p>
            <a:endParaRPr lang="ar-SA" sz="3200" dirty="0"/>
          </a:p>
        </p:txBody>
      </p:sp>
    </p:spTree>
    <p:extLst>
      <p:ext uri="{BB962C8B-B14F-4D97-AF65-F5344CB8AC3E}">
        <p14:creationId xmlns:p14="http://schemas.microsoft.com/office/powerpoint/2010/main" val="40183456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539471" y="6228632"/>
            <a:ext cx="7760467" cy="6399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063578"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36098" y="1488215"/>
            <a:ext cx="1090922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Rectangle 8">
            <a:extLst>
              <a:ext uri="{FF2B5EF4-FFF2-40B4-BE49-F238E27FC236}">
                <a16:creationId xmlns:a16="http://schemas.microsoft.com/office/drawing/2014/main" id="{2AB0CEE2-1F78-42B6-82CA-E860B99AF003}"/>
              </a:ext>
            </a:extLst>
          </p:cNvPr>
          <p:cNvSpPr txBox="1">
            <a:spLocks noChangeArrowheads="1"/>
          </p:cNvSpPr>
          <p:nvPr/>
        </p:nvSpPr>
        <p:spPr>
          <a:xfrm>
            <a:off x="2154621" y="-4099"/>
            <a:ext cx="7520251" cy="1460500"/>
          </a:xfrm>
          <a:prstGeom prst="rect">
            <a:avLst/>
          </a:prstGeom>
          <a:noFill/>
        </p:spPr>
        <p:txBody>
          <a:bodyPr wrap="square" rtlCol="0">
            <a:spAutoFit/>
          </a:bodyPr>
          <a:lstStyle>
            <a:defPPr>
              <a:defRPr lang="en-US"/>
            </a:defPPr>
            <a:lvl1pPr algn="ctr">
              <a:defRPr sz="4400" b="1">
                <a:latin typeface="Times New Roman" panose="02020603050405020304" pitchFamily="18" charset="0"/>
                <a:cs typeface="Times New Roman" panose="02020603050405020304" pitchFamily="18" charset="0"/>
              </a:defRPr>
            </a:lvl1pPr>
          </a:lstStyle>
          <a:p>
            <a:r>
              <a:rPr lang="en-US" altLang="ar-SA" dirty="0"/>
              <a:t>Strategies for Managing Channel Conflict</a:t>
            </a:r>
          </a:p>
        </p:txBody>
      </p:sp>
      <p:sp>
        <p:nvSpPr>
          <p:cNvPr id="8" name="Rectangle 9">
            <a:extLst>
              <a:ext uri="{FF2B5EF4-FFF2-40B4-BE49-F238E27FC236}">
                <a16:creationId xmlns:a16="http://schemas.microsoft.com/office/drawing/2014/main" id="{50BAB468-04C8-4875-8F22-7F270B817AE2}"/>
              </a:ext>
            </a:extLst>
          </p:cNvPr>
          <p:cNvSpPr txBox="1">
            <a:spLocks noChangeArrowheads="1"/>
          </p:cNvSpPr>
          <p:nvPr/>
        </p:nvSpPr>
        <p:spPr>
          <a:xfrm>
            <a:off x="1628117" y="1651954"/>
            <a:ext cx="4899291" cy="4155691"/>
          </a:xfrm>
          <a:prstGeom prst="rect">
            <a:avLst/>
          </a:prstGeom>
          <a:ln>
            <a:solidFill>
              <a:schemeClr val="accent1"/>
            </a:solidFill>
          </a:ln>
        </p:spPr>
        <p:txBody>
          <a:bodyPr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rgbClr val="FF0000"/>
              </a:buClr>
            </a:pPr>
            <a:r>
              <a:rPr lang="en-US" altLang="ar-SA" sz="3600" b="1" dirty="0"/>
              <a:t>Adoption of superordinate goals</a:t>
            </a:r>
          </a:p>
          <a:p>
            <a:pPr>
              <a:buClr>
                <a:srgbClr val="FF0000"/>
              </a:buClr>
            </a:pPr>
            <a:r>
              <a:rPr lang="en-US" altLang="ar-SA" sz="3600" b="1" dirty="0"/>
              <a:t>Exchange of employees</a:t>
            </a:r>
          </a:p>
          <a:p>
            <a:pPr>
              <a:buClr>
                <a:srgbClr val="FF0000"/>
              </a:buClr>
            </a:pPr>
            <a:r>
              <a:rPr lang="en-US" altLang="ar-SA" sz="3600" b="1" dirty="0"/>
              <a:t>Joint membership in trade associations</a:t>
            </a:r>
          </a:p>
        </p:txBody>
      </p:sp>
      <p:sp>
        <p:nvSpPr>
          <p:cNvPr id="9" name="Rectangle 10">
            <a:extLst>
              <a:ext uri="{FF2B5EF4-FFF2-40B4-BE49-F238E27FC236}">
                <a16:creationId xmlns:a16="http://schemas.microsoft.com/office/drawing/2014/main" id="{79226C0B-3C03-4CD7-92D4-C7ECD873B4DF}"/>
              </a:ext>
            </a:extLst>
          </p:cNvPr>
          <p:cNvSpPr txBox="1">
            <a:spLocks noChangeArrowheads="1"/>
          </p:cNvSpPr>
          <p:nvPr/>
        </p:nvSpPr>
        <p:spPr>
          <a:xfrm>
            <a:off x="6747727" y="1640854"/>
            <a:ext cx="3577959" cy="4134977"/>
          </a:xfrm>
          <a:prstGeom prst="rect">
            <a:avLst/>
          </a:prstGeom>
          <a:ln>
            <a:solidFill>
              <a:schemeClr val="accent1"/>
            </a:solidFill>
          </a:ln>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rgbClr val="FF0000"/>
              </a:buClr>
            </a:pPr>
            <a:r>
              <a:rPr lang="en-US" altLang="ar-SA" sz="3600" b="1" dirty="0"/>
              <a:t>Cooptation</a:t>
            </a:r>
          </a:p>
          <a:p>
            <a:pPr>
              <a:buClr>
                <a:srgbClr val="FF0000"/>
              </a:buClr>
            </a:pPr>
            <a:r>
              <a:rPr lang="en-US" altLang="ar-SA" sz="3600" b="1" dirty="0"/>
              <a:t>Diplomacy</a:t>
            </a:r>
          </a:p>
          <a:p>
            <a:pPr>
              <a:buClr>
                <a:srgbClr val="FF0000"/>
              </a:buClr>
            </a:pPr>
            <a:r>
              <a:rPr lang="en-US" altLang="ar-SA" sz="3600" b="1" dirty="0"/>
              <a:t>Mediation</a:t>
            </a:r>
          </a:p>
          <a:p>
            <a:pPr>
              <a:buClr>
                <a:srgbClr val="FF0000"/>
              </a:buClr>
            </a:pPr>
            <a:r>
              <a:rPr lang="en-US" altLang="ar-SA" sz="3600" b="1" dirty="0"/>
              <a:t>Arbitration</a:t>
            </a:r>
          </a:p>
          <a:p>
            <a:pPr>
              <a:buClr>
                <a:srgbClr val="FF0000"/>
              </a:buClr>
            </a:pPr>
            <a:r>
              <a:rPr lang="en-US" altLang="ar-SA" sz="3600" b="1" dirty="0"/>
              <a:t>Legal recourse</a:t>
            </a:r>
          </a:p>
          <a:p>
            <a:pPr>
              <a:buClr>
                <a:srgbClr val="FF0000"/>
              </a:buClr>
            </a:pPr>
            <a:endParaRPr lang="en-US" altLang="ar-SA" sz="3600" b="1" dirty="0"/>
          </a:p>
        </p:txBody>
      </p:sp>
    </p:spTree>
    <p:extLst>
      <p:ext uri="{BB962C8B-B14F-4D97-AF65-F5344CB8AC3E}">
        <p14:creationId xmlns:p14="http://schemas.microsoft.com/office/powerpoint/2010/main" val="36344152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5741" y="1384045"/>
            <a:ext cx="11988039" cy="53086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10558" y="165259"/>
            <a:ext cx="1138414" cy="10033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855" y="429938"/>
            <a:ext cx="966228"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97678" y="295135"/>
            <a:ext cx="1616102" cy="754609"/>
          </a:xfrm>
          <a:prstGeom prst="rect">
            <a:avLst/>
          </a:prstGeom>
          <a:ln>
            <a:solidFill>
              <a:schemeClr val="accent1"/>
            </a:solidFill>
          </a:ln>
        </p:spPr>
      </p:pic>
      <p:sp>
        <p:nvSpPr>
          <p:cNvPr id="11" name="Title 1">
            <a:extLst>
              <a:ext uri="{FF2B5EF4-FFF2-40B4-BE49-F238E27FC236}">
                <a16:creationId xmlns:a16="http://schemas.microsoft.com/office/drawing/2014/main" id="{8A829814-BFE9-4302-93EE-F56051A39970}"/>
              </a:ext>
            </a:extLst>
          </p:cNvPr>
          <p:cNvSpPr txBox="1">
            <a:spLocks/>
          </p:cNvSpPr>
          <p:nvPr/>
        </p:nvSpPr>
        <p:spPr>
          <a:xfrm>
            <a:off x="1382317" y="396404"/>
            <a:ext cx="10428248" cy="872660"/>
          </a:xfrm>
          <a:prstGeom prst="rect">
            <a:avLst/>
          </a:prstGeom>
          <a:noFill/>
        </p:spPr>
        <p:txBody>
          <a:bodyPr wrap="square" rtlCol="0">
            <a:spAutoFit/>
          </a:bodyPr>
          <a:lstStyle>
            <a:defPPr>
              <a:defRPr lang="en-US"/>
            </a:defPPr>
            <a:lvl1pPr algn="ctr">
              <a:defRPr sz="4400" b="1">
                <a:latin typeface="Times New Roman" panose="02020603050405020304" pitchFamily="18" charset="0"/>
                <a:cs typeface="Times New Roman" panose="02020603050405020304" pitchFamily="18" charset="0"/>
              </a:defRPr>
            </a:lvl1pPr>
          </a:lstStyle>
          <a:p>
            <a:r>
              <a:rPr lang="en-US" dirty="0"/>
              <a:t>PHYSICAL DISTRIBUTION</a:t>
            </a:r>
            <a:endParaRPr lang="ar-SA" dirty="0"/>
          </a:p>
        </p:txBody>
      </p:sp>
      <p:sp>
        <p:nvSpPr>
          <p:cNvPr id="12" name="Content Placeholder 2">
            <a:extLst>
              <a:ext uri="{FF2B5EF4-FFF2-40B4-BE49-F238E27FC236}">
                <a16:creationId xmlns:a16="http://schemas.microsoft.com/office/drawing/2014/main" id="{D1F47FA7-6AE8-4CD4-BA04-EAC267FA61B0}"/>
              </a:ext>
            </a:extLst>
          </p:cNvPr>
          <p:cNvSpPr txBox="1">
            <a:spLocks/>
          </p:cNvSpPr>
          <p:nvPr/>
        </p:nvSpPr>
        <p:spPr>
          <a:xfrm>
            <a:off x="467011" y="1630066"/>
            <a:ext cx="9757185" cy="4752624"/>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q"/>
            </a:pPr>
            <a:r>
              <a:rPr lang="en-US" sz="2000" b="1" dirty="0">
                <a:solidFill>
                  <a:srgbClr val="FF0000"/>
                </a:solidFill>
              </a:rPr>
              <a:t>Physical distribution </a:t>
            </a:r>
            <a:r>
              <a:rPr lang="en-US" sz="2000" b="1" dirty="0"/>
              <a:t>is responsible for delivering to the customer what is wanted on time &amp; at minimum cost</a:t>
            </a:r>
          </a:p>
          <a:p>
            <a:pPr>
              <a:buFont typeface="Wingdings" panose="05000000000000000000" pitchFamily="2" charset="2"/>
              <a:buChar char="q"/>
            </a:pPr>
            <a:r>
              <a:rPr lang="en-US" sz="2000" b="1" dirty="0"/>
              <a:t> The Objective of distribution management is to design &amp; operate a distribution system that attains the required level of customer services &amp; does so at least cost </a:t>
            </a:r>
          </a:p>
          <a:p>
            <a:r>
              <a:rPr lang="en-US" b="1" u="sng" dirty="0">
                <a:solidFill>
                  <a:srgbClr val="FF0000"/>
                </a:solidFill>
              </a:rPr>
              <a:t>TYPES</a:t>
            </a:r>
            <a:r>
              <a:rPr lang="en-US" sz="2000" dirty="0">
                <a:solidFill>
                  <a:srgbClr val="FF0000"/>
                </a:solidFill>
              </a:rPr>
              <a:t> </a:t>
            </a:r>
          </a:p>
          <a:p>
            <a:r>
              <a:rPr lang="en-US" sz="2000" b="1" u="sng" dirty="0">
                <a:solidFill>
                  <a:srgbClr val="FF0000"/>
                </a:solidFill>
              </a:rPr>
              <a:t>Physical Supply</a:t>
            </a:r>
          </a:p>
          <a:p>
            <a:pPr marL="0" indent="0">
              <a:buFont typeface="Arial" panose="020B0604020202020204" pitchFamily="34" charset="0"/>
              <a:buNone/>
            </a:pPr>
            <a:r>
              <a:rPr lang="en-US" sz="2000" dirty="0"/>
              <a:t> </a:t>
            </a:r>
            <a:r>
              <a:rPr lang="en-US" sz="2000" b="1" dirty="0"/>
              <a:t>◦ goods moving from supplier to manufacturer </a:t>
            </a:r>
          </a:p>
          <a:p>
            <a:pPr marL="0" indent="0">
              <a:buFont typeface="Arial" panose="020B0604020202020204" pitchFamily="34" charset="0"/>
              <a:buNone/>
            </a:pPr>
            <a:r>
              <a:rPr lang="en-US" sz="2000" b="1" dirty="0"/>
              <a:t>◦ “inbound”</a:t>
            </a:r>
          </a:p>
          <a:p>
            <a:r>
              <a:rPr lang="en-US" sz="2000" b="1" u="sng" dirty="0"/>
              <a:t> </a:t>
            </a:r>
            <a:r>
              <a:rPr lang="en-US" sz="2000" b="1" u="sng" dirty="0">
                <a:solidFill>
                  <a:srgbClr val="FF0000"/>
                </a:solidFill>
              </a:rPr>
              <a:t>Physical Distribution </a:t>
            </a:r>
          </a:p>
          <a:p>
            <a:pPr marL="0" indent="0">
              <a:buFont typeface="Arial" panose="020B0604020202020204" pitchFamily="34" charset="0"/>
              <a:buNone/>
            </a:pPr>
            <a:r>
              <a:rPr lang="en-US" sz="2000" b="1" dirty="0"/>
              <a:t>◦ goods moving from manufacturer to customers</a:t>
            </a:r>
          </a:p>
          <a:p>
            <a:pPr marL="0" indent="0">
              <a:buFont typeface="Arial" panose="020B0604020202020204" pitchFamily="34" charset="0"/>
              <a:buNone/>
            </a:pPr>
            <a:r>
              <a:rPr lang="en-US" sz="2000" b="1" dirty="0"/>
              <a:t> ◦ “outbound</a:t>
            </a:r>
            <a:r>
              <a:rPr lang="en-US" sz="2000" dirty="0"/>
              <a:t>”</a:t>
            </a:r>
          </a:p>
          <a:p>
            <a:endParaRPr lang="ar-SA" sz="2000" dirty="0"/>
          </a:p>
        </p:txBody>
      </p:sp>
      <p:pic>
        <p:nvPicPr>
          <p:cNvPr id="13" name="Content Placeholder 3">
            <a:extLst>
              <a:ext uri="{FF2B5EF4-FFF2-40B4-BE49-F238E27FC236}">
                <a16:creationId xmlns:a16="http://schemas.microsoft.com/office/drawing/2014/main" id="{D6CFAFF5-F6D5-4DC4-874D-249E9A6A84C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58499" y="3429000"/>
            <a:ext cx="5255199" cy="2863631"/>
          </a:xfrm>
          <a:prstGeom prst="rect">
            <a:avLst/>
          </a:prstGeom>
        </p:spPr>
      </p:pic>
    </p:spTree>
    <p:extLst>
      <p:ext uri="{BB962C8B-B14F-4D97-AF65-F5344CB8AC3E}">
        <p14:creationId xmlns:p14="http://schemas.microsoft.com/office/powerpoint/2010/main" val="19920642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78302" y="1233942"/>
            <a:ext cx="11113476" cy="50586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10558" y="210709"/>
            <a:ext cx="1138414" cy="95789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558" y="2452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4855" y="429938"/>
            <a:ext cx="966228"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97678" y="295135"/>
            <a:ext cx="1616102" cy="754609"/>
          </a:xfrm>
          <a:prstGeom prst="rect">
            <a:avLst/>
          </a:prstGeom>
          <a:ln>
            <a:solidFill>
              <a:schemeClr val="accent1"/>
            </a:solidFill>
          </a:ln>
        </p:spPr>
      </p:pic>
      <p:sp>
        <p:nvSpPr>
          <p:cNvPr id="8" name="Title 1">
            <a:extLst>
              <a:ext uri="{FF2B5EF4-FFF2-40B4-BE49-F238E27FC236}">
                <a16:creationId xmlns:a16="http://schemas.microsoft.com/office/drawing/2014/main" id="{03D430CB-FE2E-49EE-BF96-7B096FF3EF23}"/>
              </a:ext>
            </a:extLst>
          </p:cNvPr>
          <p:cNvSpPr txBox="1">
            <a:spLocks/>
          </p:cNvSpPr>
          <p:nvPr/>
        </p:nvSpPr>
        <p:spPr>
          <a:xfrm>
            <a:off x="963636" y="280303"/>
            <a:ext cx="10515600" cy="769441"/>
          </a:xfrm>
          <a:prstGeom prst="rect">
            <a:avLst/>
          </a:prstGeom>
          <a:noFill/>
        </p:spPr>
        <p:txBody>
          <a:bodyPr wrap="square" rtlCol="0">
            <a:spAutoFit/>
          </a:bodyPr>
          <a:lstStyle>
            <a:defPPr>
              <a:defRPr lang="en-US"/>
            </a:defPPr>
            <a:lvl1pPr algn="ctr">
              <a:defRPr sz="4400" b="1">
                <a:latin typeface="Times New Roman" panose="02020603050405020304" pitchFamily="18" charset="0"/>
                <a:cs typeface="Times New Roman" panose="02020603050405020304" pitchFamily="18" charset="0"/>
              </a:defRPr>
            </a:lvl1pPr>
          </a:lstStyle>
          <a:p>
            <a:r>
              <a:rPr lang="en-US" dirty="0"/>
              <a:t>Activities in Physical Distribution</a:t>
            </a:r>
            <a:endParaRPr lang="ar-SA" dirty="0"/>
          </a:p>
        </p:txBody>
      </p:sp>
      <p:sp>
        <p:nvSpPr>
          <p:cNvPr id="9" name="Content Placeholder 2">
            <a:extLst>
              <a:ext uri="{FF2B5EF4-FFF2-40B4-BE49-F238E27FC236}">
                <a16:creationId xmlns:a16="http://schemas.microsoft.com/office/drawing/2014/main" id="{E535DD90-19E3-41E6-A10F-67560C846FE9}"/>
              </a:ext>
            </a:extLst>
          </p:cNvPr>
          <p:cNvSpPr txBox="1">
            <a:spLocks/>
          </p:cNvSpPr>
          <p:nvPr/>
        </p:nvSpPr>
        <p:spPr>
          <a:xfrm>
            <a:off x="1547446" y="1707820"/>
            <a:ext cx="8950232" cy="4327749"/>
          </a:xfrm>
          <a:prstGeom prst="rect">
            <a:avLst/>
          </a:prstGeom>
          <a:ln>
            <a:noFill/>
          </a:ln>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3200" b="1" dirty="0">
                <a:solidFill>
                  <a:srgbClr val="FF0000"/>
                </a:solidFill>
              </a:rPr>
              <a:t>1.Transportation</a:t>
            </a:r>
            <a:r>
              <a:rPr lang="en-US" b="1" dirty="0">
                <a:solidFill>
                  <a:srgbClr val="FF0000"/>
                </a:solidFill>
              </a:rPr>
              <a:t>: </a:t>
            </a:r>
            <a:r>
              <a:rPr lang="en-US" b="1" dirty="0"/>
              <a:t>It involves various methods of moving goods outside the firms building </a:t>
            </a:r>
          </a:p>
          <a:p>
            <a:pPr marL="0" indent="0">
              <a:buFont typeface="Arial" panose="020B0604020202020204" pitchFamily="34" charset="0"/>
              <a:buNone/>
            </a:pPr>
            <a:r>
              <a:rPr lang="en-US" sz="3200" b="1" dirty="0">
                <a:solidFill>
                  <a:srgbClr val="FF0000"/>
                </a:solidFill>
              </a:rPr>
              <a:t>2.Distribution Inventory: </a:t>
            </a:r>
            <a:r>
              <a:rPr lang="en-US" b="1" dirty="0"/>
              <a:t>It includes all finished goods inventory at any point in the distribution system </a:t>
            </a:r>
          </a:p>
          <a:p>
            <a:pPr marL="0" indent="0">
              <a:buFont typeface="Arial" panose="020B0604020202020204" pitchFamily="34" charset="0"/>
              <a:buNone/>
            </a:pPr>
            <a:r>
              <a:rPr lang="en-US" sz="3200" b="1" dirty="0">
                <a:solidFill>
                  <a:srgbClr val="FF0000"/>
                </a:solidFill>
              </a:rPr>
              <a:t>3.Materials Handling: </a:t>
            </a:r>
            <a:r>
              <a:rPr lang="en-US" b="1" dirty="0"/>
              <a:t>It is the movement of stored goods inside the distribution center </a:t>
            </a:r>
          </a:p>
          <a:p>
            <a:pPr marL="0" indent="0">
              <a:buFont typeface="Arial" panose="020B0604020202020204" pitchFamily="34" charset="0"/>
              <a:buNone/>
            </a:pPr>
            <a:r>
              <a:rPr lang="en-US" sz="3200" b="1" dirty="0">
                <a:solidFill>
                  <a:srgbClr val="FF0000"/>
                </a:solidFill>
              </a:rPr>
              <a:t>4.Pa</a:t>
            </a:r>
            <a:r>
              <a:rPr lang="en-US" sz="3600" b="1" dirty="0">
                <a:solidFill>
                  <a:srgbClr val="FF0000"/>
                </a:solidFill>
              </a:rPr>
              <a:t>ckaging: </a:t>
            </a:r>
            <a:r>
              <a:rPr lang="en-US" b="1" dirty="0"/>
              <a:t>Goods moving in a distribution system must be contained protected &amp; identified </a:t>
            </a:r>
          </a:p>
          <a:p>
            <a:pPr marL="0" indent="0">
              <a:buFont typeface="Arial" panose="020B0604020202020204" pitchFamily="34" charset="0"/>
              <a:buNone/>
            </a:pPr>
            <a:r>
              <a:rPr lang="en-US" sz="3200" b="1" dirty="0">
                <a:solidFill>
                  <a:srgbClr val="FF0000"/>
                </a:solidFill>
              </a:rPr>
              <a:t>5.Order Processing: </a:t>
            </a:r>
            <a:r>
              <a:rPr lang="en-US" b="1" dirty="0"/>
              <a:t>It includes all activities needed to fill customers orders</a:t>
            </a:r>
          </a:p>
          <a:p>
            <a:endParaRPr lang="ar-SA" b="1" dirty="0"/>
          </a:p>
        </p:txBody>
      </p:sp>
    </p:spTree>
    <p:extLst>
      <p:ext uri="{BB962C8B-B14F-4D97-AF65-F5344CB8AC3E}">
        <p14:creationId xmlns:p14="http://schemas.microsoft.com/office/powerpoint/2010/main" val="15928894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811</TotalTime>
  <Words>1633</Words>
  <Application>Microsoft Office PowerPoint</Application>
  <PresentationFormat>Widescreen</PresentationFormat>
  <Paragraphs>397</Paragraphs>
  <Slides>42</Slides>
  <Notes>3</Notes>
  <HiddenSlides>0</HiddenSlides>
  <MMClips>0</MMClips>
  <ScaleCrop>false</ScaleCrop>
  <HeadingPairs>
    <vt:vector size="8" baseType="variant">
      <vt:variant>
        <vt:lpstr>Fonts Used</vt:lpstr>
      </vt:variant>
      <vt:variant>
        <vt:i4>10</vt:i4>
      </vt:variant>
      <vt:variant>
        <vt:lpstr>Theme</vt:lpstr>
      </vt:variant>
      <vt:variant>
        <vt:i4>1</vt:i4>
      </vt:variant>
      <vt:variant>
        <vt:lpstr>Embedded OLE Servers</vt:lpstr>
      </vt:variant>
      <vt:variant>
        <vt:i4>1</vt:i4>
      </vt:variant>
      <vt:variant>
        <vt:lpstr>Slide Titles</vt:lpstr>
      </vt:variant>
      <vt:variant>
        <vt:i4>42</vt:i4>
      </vt:variant>
    </vt:vector>
  </HeadingPairs>
  <TitlesOfParts>
    <vt:vector size="54" baseType="lpstr">
      <vt:lpstr>Aharoni</vt:lpstr>
      <vt:lpstr>Arial</vt:lpstr>
      <vt:lpstr>Arial Black</vt:lpstr>
      <vt:lpstr>Calibri</vt:lpstr>
      <vt:lpstr>Calibri Light</vt:lpstr>
      <vt:lpstr>Cambria</vt:lpstr>
      <vt:lpstr>Courier New</vt:lpstr>
      <vt:lpstr>Tajawal Medium</vt:lpstr>
      <vt:lpstr>Times New Roman</vt:lpstr>
      <vt:lpstr>Wingdings</vt:lpstr>
      <vt:lpstr>Office Theme</vt:lpstr>
      <vt:lpstr>Micrografx FlowCharter 7 Document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hp</cp:lastModifiedBy>
  <cp:revision>39</cp:revision>
  <dcterms:created xsi:type="dcterms:W3CDTF">2023-04-29T09:08:23Z</dcterms:created>
  <dcterms:modified xsi:type="dcterms:W3CDTF">2023-11-28T07:43:55Z</dcterms:modified>
</cp:coreProperties>
</file>