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43"/>
  </p:notesMasterIdLst>
  <p:sldIdLst>
    <p:sldId id="344" r:id="rId2"/>
    <p:sldId id="345" r:id="rId3"/>
    <p:sldId id="347" r:id="rId4"/>
    <p:sldId id="348" r:id="rId5"/>
    <p:sldId id="349" r:id="rId6"/>
    <p:sldId id="350" r:id="rId7"/>
    <p:sldId id="351" r:id="rId8"/>
    <p:sldId id="352" r:id="rId9"/>
    <p:sldId id="353" r:id="rId10"/>
    <p:sldId id="354" r:id="rId11"/>
    <p:sldId id="355" r:id="rId12"/>
    <p:sldId id="356" r:id="rId13"/>
    <p:sldId id="357" r:id="rId14"/>
    <p:sldId id="358" r:id="rId15"/>
    <p:sldId id="359" r:id="rId16"/>
    <p:sldId id="360" r:id="rId17"/>
    <p:sldId id="361" r:id="rId18"/>
    <p:sldId id="362" r:id="rId19"/>
    <p:sldId id="363" r:id="rId20"/>
    <p:sldId id="364" r:id="rId21"/>
    <p:sldId id="365" r:id="rId22"/>
    <p:sldId id="366" r:id="rId23"/>
    <p:sldId id="367" r:id="rId24"/>
    <p:sldId id="368" r:id="rId25"/>
    <p:sldId id="369" r:id="rId26"/>
    <p:sldId id="370" r:id="rId27"/>
    <p:sldId id="371" r:id="rId28"/>
    <p:sldId id="372" r:id="rId29"/>
    <p:sldId id="373" r:id="rId30"/>
    <p:sldId id="374" r:id="rId31"/>
    <p:sldId id="375" r:id="rId32"/>
    <p:sldId id="376" r:id="rId33"/>
    <p:sldId id="377" r:id="rId34"/>
    <p:sldId id="378" r:id="rId35"/>
    <p:sldId id="379" r:id="rId36"/>
    <p:sldId id="380" r:id="rId37"/>
    <p:sldId id="381" r:id="rId38"/>
    <p:sldId id="382" r:id="rId39"/>
    <p:sldId id="383" r:id="rId40"/>
    <p:sldId id="384" r:id="rId41"/>
    <p:sldId id="34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E74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0982" autoAdjust="0"/>
  </p:normalViewPr>
  <p:slideViewPr>
    <p:cSldViewPr snapToGrid="0">
      <p:cViewPr varScale="1">
        <p:scale>
          <a:sx n="42" d="100"/>
          <a:sy n="42" d="100"/>
        </p:scale>
        <p:origin x="1532" y="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2EADD86-7C17-4DD1-99CE-D997905583F6}" type="doc">
      <dgm:prSet loTypeId="urn:microsoft.com/office/officeart/2005/8/layout/default" loCatId="list" qsTypeId="urn:microsoft.com/office/officeart/2005/8/quickstyle/3d3" qsCatId="3D" csTypeId="urn:microsoft.com/office/officeart/2005/8/colors/colorful1" csCatId="colorful" phldr="1"/>
      <dgm:spPr/>
      <dgm:t>
        <a:bodyPr/>
        <a:lstStyle/>
        <a:p>
          <a:endParaRPr lang="en-US"/>
        </a:p>
      </dgm:t>
    </dgm:pt>
    <dgm:pt modelId="{1297C039-9FF4-48B8-8BC8-C494FB18AEA3}">
      <dgm:prSet phldrT="[Text]" custT="1"/>
      <dgm:spPr/>
      <dgm:t>
        <a:bodyPr/>
        <a:lstStyle/>
        <a:p>
          <a:pPr>
            <a:lnSpc>
              <a:spcPct val="100000"/>
            </a:lnSpc>
          </a:pPr>
          <a:r>
            <a:rPr lang="en-US" sz="2400" dirty="0" smtClean="0"/>
            <a:t>Difference Between Information security and </a:t>
          </a:r>
          <a:r>
            <a:rPr lang="en-US" sz="2400" dirty="0" err="1" smtClean="0"/>
            <a:t>Cybersecurity</a:t>
          </a:r>
          <a:endParaRPr lang="en-US" sz="2400" dirty="0"/>
        </a:p>
      </dgm:t>
    </dgm:pt>
    <dgm:pt modelId="{F4E656C0-2049-4803-91D7-0BF48CD55862}" type="parTrans" cxnId="{5DB95207-1F4C-4DBB-A885-E795C0305463}">
      <dgm:prSet/>
      <dgm:spPr/>
      <dgm:t>
        <a:bodyPr/>
        <a:lstStyle/>
        <a:p>
          <a:pPr>
            <a:lnSpc>
              <a:spcPct val="100000"/>
            </a:lnSpc>
          </a:pPr>
          <a:endParaRPr lang="en-US" sz="2400"/>
        </a:p>
      </dgm:t>
    </dgm:pt>
    <dgm:pt modelId="{EC87CC72-DE09-469A-9575-6DCCE78B02D2}" type="sibTrans" cxnId="{5DB95207-1F4C-4DBB-A885-E795C0305463}">
      <dgm:prSet/>
      <dgm:spPr/>
      <dgm:t>
        <a:bodyPr/>
        <a:lstStyle/>
        <a:p>
          <a:pPr>
            <a:lnSpc>
              <a:spcPct val="100000"/>
            </a:lnSpc>
          </a:pPr>
          <a:endParaRPr lang="en-US" sz="2400"/>
        </a:p>
      </dgm:t>
    </dgm:pt>
    <dgm:pt modelId="{21C221EF-E123-40EB-9141-445C4BA9D9BB}">
      <dgm:prSet phldrT="[Text]" custT="1"/>
      <dgm:spPr/>
      <dgm:t>
        <a:bodyPr/>
        <a:lstStyle/>
        <a:p>
          <a:pPr>
            <a:lnSpc>
              <a:spcPct val="100000"/>
            </a:lnSpc>
          </a:pPr>
          <a:r>
            <a:rPr lang="en-US" sz="2400" dirty="0" smtClean="0"/>
            <a:t>Protecting Digital Assets</a:t>
          </a:r>
          <a:endParaRPr lang="en-US" sz="2400" dirty="0"/>
        </a:p>
      </dgm:t>
    </dgm:pt>
    <dgm:pt modelId="{A467651D-1262-4B1D-871B-8A511CC83086}" type="parTrans" cxnId="{CBB65897-E2D2-4DA9-9A70-72652E582001}">
      <dgm:prSet/>
      <dgm:spPr/>
      <dgm:t>
        <a:bodyPr/>
        <a:lstStyle/>
        <a:p>
          <a:pPr>
            <a:lnSpc>
              <a:spcPct val="100000"/>
            </a:lnSpc>
          </a:pPr>
          <a:endParaRPr lang="en-US" sz="2400"/>
        </a:p>
      </dgm:t>
    </dgm:pt>
    <dgm:pt modelId="{99194C45-AAAF-4F22-AC5B-6763B9DFAC62}" type="sibTrans" cxnId="{CBB65897-E2D2-4DA9-9A70-72652E582001}">
      <dgm:prSet/>
      <dgm:spPr/>
      <dgm:t>
        <a:bodyPr/>
        <a:lstStyle/>
        <a:p>
          <a:pPr>
            <a:lnSpc>
              <a:spcPct val="100000"/>
            </a:lnSpc>
          </a:pPr>
          <a:endParaRPr lang="en-US" sz="2400"/>
        </a:p>
      </dgm:t>
    </dgm:pt>
    <dgm:pt modelId="{AC4F63A0-857C-4729-B810-30DAC88CDFD9}">
      <dgm:prSet phldrT="[Text]" custT="1"/>
      <dgm:spPr/>
      <dgm:t>
        <a:bodyPr/>
        <a:lstStyle/>
        <a:p>
          <a:pPr>
            <a:lnSpc>
              <a:spcPct val="100000"/>
            </a:lnSpc>
          </a:pPr>
          <a:r>
            <a:rPr lang="en-US" sz="2400" dirty="0" smtClean="0"/>
            <a:t>Risk management terms, concepts and frameworks</a:t>
          </a:r>
          <a:endParaRPr lang="en-US" sz="2400" dirty="0"/>
        </a:p>
      </dgm:t>
    </dgm:pt>
    <dgm:pt modelId="{4AA8BE6B-9A59-4747-BC1F-8753BA1B9BDF}" type="parTrans" cxnId="{73BB0743-C682-48E9-99E6-9049182668C5}">
      <dgm:prSet/>
      <dgm:spPr/>
      <dgm:t>
        <a:bodyPr/>
        <a:lstStyle/>
        <a:p>
          <a:pPr>
            <a:lnSpc>
              <a:spcPct val="100000"/>
            </a:lnSpc>
          </a:pPr>
          <a:endParaRPr lang="en-US" sz="2400"/>
        </a:p>
      </dgm:t>
    </dgm:pt>
    <dgm:pt modelId="{20AF4F3A-5C66-40B8-BDDA-BDC3232734BE}" type="sibTrans" cxnId="{73BB0743-C682-48E9-99E6-9049182668C5}">
      <dgm:prSet/>
      <dgm:spPr/>
      <dgm:t>
        <a:bodyPr/>
        <a:lstStyle/>
        <a:p>
          <a:pPr>
            <a:lnSpc>
              <a:spcPct val="100000"/>
            </a:lnSpc>
          </a:pPr>
          <a:endParaRPr lang="en-US" sz="2400"/>
        </a:p>
      </dgm:t>
    </dgm:pt>
    <dgm:pt modelId="{C1505F76-9DFC-4779-BF2A-3B3A479405EA}">
      <dgm:prSet phldrT="[Text]" custT="1"/>
      <dgm:spPr/>
      <dgm:t>
        <a:bodyPr/>
        <a:lstStyle/>
        <a:p>
          <a:pPr>
            <a:lnSpc>
              <a:spcPct val="100000"/>
            </a:lnSpc>
          </a:pPr>
          <a:r>
            <a:rPr lang="en-US" sz="2400" dirty="0" smtClean="0"/>
            <a:t>The Types of Hackers, and Crackers</a:t>
          </a:r>
          <a:endParaRPr lang="en-US" sz="2400" dirty="0"/>
        </a:p>
      </dgm:t>
    </dgm:pt>
    <dgm:pt modelId="{8636947C-D060-42EB-BD3B-D5AEFA60CAF6}" type="parTrans" cxnId="{AB2665A3-C893-4C4A-B857-18337B770A8C}">
      <dgm:prSet/>
      <dgm:spPr/>
      <dgm:t>
        <a:bodyPr/>
        <a:lstStyle/>
        <a:p>
          <a:pPr>
            <a:lnSpc>
              <a:spcPct val="100000"/>
            </a:lnSpc>
          </a:pPr>
          <a:endParaRPr lang="en-US" sz="2400"/>
        </a:p>
      </dgm:t>
    </dgm:pt>
    <dgm:pt modelId="{86C41882-E161-4EF1-A508-11534CC160C0}" type="sibTrans" cxnId="{AB2665A3-C893-4C4A-B857-18337B770A8C}">
      <dgm:prSet/>
      <dgm:spPr/>
      <dgm:t>
        <a:bodyPr/>
        <a:lstStyle/>
        <a:p>
          <a:pPr>
            <a:lnSpc>
              <a:spcPct val="100000"/>
            </a:lnSpc>
          </a:pPr>
          <a:endParaRPr lang="en-US" sz="2400"/>
        </a:p>
      </dgm:t>
    </dgm:pt>
    <dgm:pt modelId="{6DD1A4C3-3119-43F9-B474-B2CD91A3AE6C}">
      <dgm:prSet phldrT="[Text]" custT="1"/>
      <dgm:spPr/>
      <dgm:t>
        <a:bodyPr/>
        <a:lstStyle/>
        <a:p>
          <a:pPr>
            <a:lnSpc>
              <a:spcPct val="100000"/>
            </a:lnSpc>
          </a:pPr>
          <a:r>
            <a:rPr lang="en-US" sz="2400" dirty="0" smtClean="0"/>
            <a:t>Attack Attributes</a:t>
          </a:r>
          <a:endParaRPr lang="en-US" sz="2400" dirty="0"/>
        </a:p>
      </dgm:t>
    </dgm:pt>
    <dgm:pt modelId="{3DA3EF5E-52AC-40C9-A914-720A794181EF}" type="parTrans" cxnId="{8954EBE4-02A6-4775-A59E-209AB6A2101D}">
      <dgm:prSet/>
      <dgm:spPr/>
      <dgm:t>
        <a:bodyPr/>
        <a:lstStyle/>
        <a:p>
          <a:pPr>
            <a:lnSpc>
              <a:spcPct val="100000"/>
            </a:lnSpc>
          </a:pPr>
          <a:endParaRPr lang="en-US" sz="2400"/>
        </a:p>
      </dgm:t>
    </dgm:pt>
    <dgm:pt modelId="{39771511-02A8-4CF5-953A-00D664E477C0}" type="sibTrans" cxnId="{8954EBE4-02A6-4775-A59E-209AB6A2101D}">
      <dgm:prSet/>
      <dgm:spPr/>
      <dgm:t>
        <a:bodyPr/>
        <a:lstStyle/>
        <a:p>
          <a:pPr>
            <a:lnSpc>
              <a:spcPct val="100000"/>
            </a:lnSpc>
          </a:pPr>
          <a:endParaRPr lang="en-US" sz="2400"/>
        </a:p>
      </dgm:t>
    </dgm:pt>
    <dgm:pt modelId="{56100523-6718-4F4A-8BF5-B583E28DC971}">
      <dgm:prSet custT="1"/>
      <dgm:spPr/>
      <dgm:t>
        <a:bodyPr/>
        <a:lstStyle/>
        <a:p>
          <a:r>
            <a:rPr lang="en-US" sz="2400" dirty="0" smtClean="0"/>
            <a:t>Generalized Attack Process</a:t>
          </a:r>
          <a:endParaRPr lang="en-US" sz="2400" dirty="0"/>
        </a:p>
      </dgm:t>
    </dgm:pt>
    <dgm:pt modelId="{9F3631F4-20AA-46FE-8012-A86A1B953D32}" type="parTrans" cxnId="{935E8BCC-D036-4C66-93F5-D82BA6002B67}">
      <dgm:prSet/>
      <dgm:spPr/>
      <dgm:t>
        <a:bodyPr/>
        <a:lstStyle/>
        <a:p>
          <a:endParaRPr lang="en-US"/>
        </a:p>
      </dgm:t>
    </dgm:pt>
    <dgm:pt modelId="{DEF54700-73A6-4C20-8EA7-A58E9F3826F4}" type="sibTrans" cxnId="{935E8BCC-D036-4C66-93F5-D82BA6002B67}">
      <dgm:prSet/>
      <dgm:spPr/>
      <dgm:t>
        <a:bodyPr/>
        <a:lstStyle/>
        <a:p>
          <a:endParaRPr lang="en-US"/>
        </a:p>
      </dgm:t>
    </dgm:pt>
    <dgm:pt modelId="{FA77D07A-9B7E-4823-B2E0-63B8719DEBE7}" type="pres">
      <dgm:prSet presAssocID="{62EADD86-7C17-4DD1-99CE-D997905583F6}" presName="diagram" presStyleCnt="0">
        <dgm:presLayoutVars>
          <dgm:dir/>
          <dgm:resizeHandles val="exact"/>
        </dgm:presLayoutVars>
      </dgm:prSet>
      <dgm:spPr/>
      <dgm:t>
        <a:bodyPr/>
        <a:lstStyle/>
        <a:p>
          <a:endParaRPr lang="en-US"/>
        </a:p>
      </dgm:t>
    </dgm:pt>
    <dgm:pt modelId="{B45384EA-60FD-4440-987A-A105A85A681A}" type="pres">
      <dgm:prSet presAssocID="{1297C039-9FF4-48B8-8BC8-C494FB18AEA3}" presName="node" presStyleLbl="node1" presStyleIdx="0" presStyleCnt="6" custScaleX="119022">
        <dgm:presLayoutVars>
          <dgm:bulletEnabled val="1"/>
        </dgm:presLayoutVars>
      </dgm:prSet>
      <dgm:spPr/>
      <dgm:t>
        <a:bodyPr/>
        <a:lstStyle/>
        <a:p>
          <a:endParaRPr lang="en-US"/>
        </a:p>
      </dgm:t>
    </dgm:pt>
    <dgm:pt modelId="{181AEE62-692D-4F7A-80B6-23FE37B3088C}" type="pres">
      <dgm:prSet presAssocID="{EC87CC72-DE09-469A-9575-6DCCE78B02D2}" presName="sibTrans" presStyleCnt="0"/>
      <dgm:spPr/>
      <dgm:t>
        <a:bodyPr/>
        <a:lstStyle/>
        <a:p>
          <a:endParaRPr lang="en-US"/>
        </a:p>
      </dgm:t>
    </dgm:pt>
    <dgm:pt modelId="{A36A394B-1976-46A5-B781-AA9C90124A46}" type="pres">
      <dgm:prSet presAssocID="{21C221EF-E123-40EB-9141-445C4BA9D9BB}" presName="node" presStyleLbl="node1" presStyleIdx="1" presStyleCnt="6">
        <dgm:presLayoutVars>
          <dgm:bulletEnabled val="1"/>
        </dgm:presLayoutVars>
      </dgm:prSet>
      <dgm:spPr/>
      <dgm:t>
        <a:bodyPr/>
        <a:lstStyle/>
        <a:p>
          <a:endParaRPr lang="en-US"/>
        </a:p>
      </dgm:t>
    </dgm:pt>
    <dgm:pt modelId="{3DF8FE83-BFBA-4900-9FB3-C845A6D6835D}" type="pres">
      <dgm:prSet presAssocID="{99194C45-AAAF-4F22-AC5B-6763B9DFAC62}" presName="sibTrans" presStyleCnt="0"/>
      <dgm:spPr/>
      <dgm:t>
        <a:bodyPr/>
        <a:lstStyle/>
        <a:p>
          <a:endParaRPr lang="en-US"/>
        </a:p>
      </dgm:t>
    </dgm:pt>
    <dgm:pt modelId="{96A08367-1843-4F4C-A650-BF71FC66D73C}" type="pres">
      <dgm:prSet presAssocID="{AC4F63A0-857C-4729-B810-30DAC88CDFD9}" presName="node" presStyleLbl="node1" presStyleIdx="2" presStyleCnt="6" custScaleX="118751" custLinFactNeighborY="-1961">
        <dgm:presLayoutVars>
          <dgm:bulletEnabled val="1"/>
        </dgm:presLayoutVars>
      </dgm:prSet>
      <dgm:spPr/>
      <dgm:t>
        <a:bodyPr/>
        <a:lstStyle/>
        <a:p>
          <a:endParaRPr lang="en-US"/>
        </a:p>
      </dgm:t>
    </dgm:pt>
    <dgm:pt modelId="{6FE110D8-6170-42A9-AA0B-B1B255BDC000}" type="pres">
      <dgm:prSet presAssocID="{20AF4F3A-5C66-40B8-BDDA-BDC3232734BE}" presName="sibTrans" presStyleCnt="0"/>
      <dgm:spPr/>
      <dgm:t>
        <a:bodyPr/>
        <a:lstStyle/>
        <a:p>
          <a:endParaRPr lang="en-US"/>
        </a:p>
      </dgm:t>
    </dgm:pt>
    <dgm:pt modelId="{C8290F65-762F-43EC-AACC-92CFE29CA0CB}" type="pres">
      <dgm:prSet presAssocID="{C1505F76-9DFC-4779-BF2A-3B3A479405EA}" presName="node" presStyleLbl="node1" presStyleIdx="3" presStyleCnt="6" custScaleX="119022">
        <dgm:presLayoutVars>
          <dgm:bulletEnabled val="1"/>
        </dgm:presLayoutVars>
      </dgm:prSet>
      <dgm:spPr/>
      <dgm:t>
        <a:bodyPr/>
        <a:lstStyle/>
        <a:p>
          <a:endParaRPr lang="en-US"/>
        </a:p>
      </dgm:t>
    </dgm:pt>
    <dgm:pt modelId="{8BD269C1-5D62-4A86-92A0-3DB0098E3FE7}" type="pres">
      <dgm:prSet presAssocID="{86C41882-E161-4EF1-A508-11534CC160C0}" presName="sibTrans" presStyleCnt="0"/>
      <dgm:spPr/>
      <dgm:t>
        <a:bodyPr/>
        <a:lstStyle/>
        <a:p>
          <a:endParaRPr lang="en-US"/>
        </a:p>
      </dgm:t>
    </dgm:pt>
    <dgm:pt modelId="{05797967-1036-4113-BAB7-7DE899EAA8F2}" type="pres">
      <dgm:prSet presAssocID="{6DD1A4C3-3119-43F9-B474-B2CD91A3AE6C}" presName="node" presStyleLbl="node1" presStyleIdx="4" presStyleCnt="6">
        <dgm:presLayoutVars>
          <dgm:bulletEnabled val="1"/>
        </dgm:presLayoutVars>
      </dgm:prSet>
      <dgm:spPr/>
      <dgm:t>
        <a:bodyPr/>
        <a:lstStyle/>
        <a:p>
          <a:endParaRPr lang="en-US"/>
        </a:p>
      </dgm:t>
    </dgm:pt>
    <dgm:pt modelId="{D6403F65-B965-4E90-B50B-A09028D07FC0}" type="pres">
      <dgm:prSet presAssocID="{39771511-02A8-4CF5-953A-00D664E477C0}" presName="sibTrans" presStyleCnt="0"/>
      <dgm:spPr/>
      <dgm:t>
        <a:bodyPr/>
        <a:lstStyle/>
        <a:p>
          <a:endParaRPr lang="en-US"/>
        </a:p>
      </dgm:t>
    </dgm:pt>
    <dgm:pt modelId="{517B895D-D858-4FD4-AB72-55F294D70DBC}" type="pres">
      <dgm:prSet presAssocID="{56100523-6718-4F4A-8BF5-B583E28DC971}" presName="node" presStyleLbl="node1" presStyleIdx="5" presStyleCnt="6" custScaleX="117580">
        <dgm:presLayoutVars>
          <dgm:bulletEnabled val="1"/>
        </dgm:presLayoutVars>
      </dgm:prSet>
      <dgm:spPr/>
      <dgm:t>
        <a:bodyPr/>
        <a:lstStyle/>
        <a:p>
          <a:endParaRPr lang="en-US"/>
        </a:p>
      </dgm:t>
    </dgm:pt>
  </dgm:ptLst>
  <dgm:cxnLst>
    <dgm:cxn modelId="{E9C4473F-D29E-4A09-AD4B-8AD46130C3A5}" type="presOf" srcId="{21C221EF-E123-40EB-9141-445C4BA9D9BB}" destId="{A36A394B-1976-46A5-B781-AA9C90124A46}" srcOrd="0" destOrd="0" presId="urn:microsoft.com/office/officeart/2005/8/layout/default"/>
    <dgm:cxn modelId="{7F541045-1402-4853-BB89-B1704B425088}" type="presOf" srcId="{6DD1A4C3-3119-43F9-B474-B2CD91A3AE6C}" destId="{05797967-1036-4113-BAB7-7DE899EAA8F2}" srcOrd="0" destOrd="0" presId="urn:microsoft.com/office/officeart/2005/8/layout/default"/>
    <dgm:cxn modelId="{0F3E5252-B9C8-4C0A-B866-1C96432932B7}" type="presOf" srcId="{C1505F76-9DFC-4779-BF2A-3B3A479405EA}" destId="{C8290F65-762F-43EC-AACC-92CFE29CA0CB}" srcOrd="0" destOrd="0" presId="urn:microsoft.com/office/officeart/2005/8/layout/default"/>
    <dgm:cxn modelId="{73BB0743-C682-48E9-99E6-9049182668C5}" srcId="{62EADD86-7C17-4DD1-99CE-D997905583F6}" destId="{AC4F63A0-857C-4729-B810-30DAC88CDFD9}" srcOrd="2" destOrd="0" parTransId="{4AA8BE6B-9A59-4747-BC1F-8753BA1B9BDF}" sibTransId="{20AF4F3A-5C66-40B8-BDDA-BDC3232734BE}"/>
    <dgm:cxn modelId="{5DB95207-1F4C-4DBB-A885-E795C0305463}" srcId="{62EADD86-7C17-4DD1-99CE-D997905583F6}" destId="{1297C039-9FF4-48B8-8BC8-C494FB18AEA3}" srcOrd="0" destOrd="0" parTransId="{F4E656C0-2049-4803-91D7-0BF48CD55862}" sibTransId="{EC87CC72-DE09-469A-9575-6DCCE78B02D2}"/>
    <dgm:cxn modelId="{6BED207C-3D0B-4E35-B53F-F094DE9F7102}" type="presOf" srcId="{AC4F63A0-857C-4729-B810-30DAC88CDFD9}" destId="{96A08367-1843-4F4C-A650-BF71FC66D73C}" srcOrd="0" destOrd="0" presId="urn:microsoft.com/office/officeart/2005/8/layout/default"/>
    <dgm:cxn modelId="{CBB65897-E2D2-4DA9-9A70-72652E582001}" srcId="{62EADD86-7C17-4DD1-99CE-D997905583F6}" destId="{21C221EF-E123-40EB-9141-445C4BA9D9BB}" srcOrd="1" destOrd="0" parTransId="{A467651D-1262-4B1D-871B-8A511CC83086}" sibTransId="{99194C45-AAAF-4F22-AC5B-6763B9DFAC62}"/>
    <dgm:cxn modelId="{935E8BCC-D036-4C66-93F5-D82BA6002B67}" srcId="{62EADD86-7C17-4DD1-99CE-D997905583F6}" destId="{56100523-6718-4F4A-8BF5-B583E28DC971}" srcOrd="5" destOrd="0" parTransId="{9F3631F4-20AA-46FE-8012-A86A1B953D32}" sibTransId="{DEF54700-73A6-4C20-8EA7-A58E9F3826F4}"/>
    <dgm:cxn modelId="{8954EBE4-02A6-4775-A59E-209AB6A2101D}" srcId="{62EADD86-7C17-4DD1-99CE-D997905583F6}" destId="{6DD1A4C3-3119-43F9-B474-B2CD91A3AE6C}" srcOrd="4" destOrd="0" parTransId="{3DA3EF5E-52AC-40C9-A914-720A794181EF}" sibTransId="{39771511-02A8-4CF5-953A-00D664E477C0}"/>
    <dgm:cxn modelId="{AB2665A3-C893-4C4A-B857-18337B770A8C}" srcId="{62EADD86-7C17-4DD1-99CE-D997905583F6}" destId="{C1505F76-9DFC-4779-BF2A-3B3A479405EA}" srcOrd="3" destOrd="0" parTransId="{8636947C-D060-42EB-BD3B-D5AEFA60CAF6}" sibTransId="{86C41882-E161-4EF1-A508-11534CC160C0}"/>
    <dgm:cxn modelId="{40B1A9B4-51FF-4507-82E9-8450E9E7C22C}" type="presOf" srcId="{62EADD86-7C17-4DD1-99CE-D997905583F6}" destId="{FA77D07A-9B7E-4823-B2E0-63B8719DEBE7}" srcOrd="0" destOrd="0" presId="urn:microsoft.com/office/officeart/2005/8/layout/default"/>
    <dgm:cxn modelId="{BD2F7C97-4C83-40C6-8288-489FF18B9B6E}" type="presOf" srcId="{1297C039-9FF4-48B8-8BC8-C494FB18AEA3}" destId="{B45384EA-60FD-4440-987A-A105A85A681A}" srcOrd="0" destOrd="0" presId="urn:microsoft.com/office/officeart/2005/8/layout/default"/>
    <dgm:cxn modelId="{B41162BF-390F-42FA-AA4A-7B77843157EB}" type="presOf" srcId="{56100523-6718-4F4A-8BF5-B583E28DC971}" destId="{517B895D-D858-4FD4-AB72-55F294D70DBC}" srcOrd="0" destOrd="0" presId="urn:microsoft.com/office/officeart/2005/8/layout/default"/>
    <dgm:cxn modelId="{73CDBBE2-2168-4573-BE77-871012CB7FBA}" type="presParOf" srcId="{FA77D07A-9B7E-4823-B2E0-63B8719DEBE7}" destId="{B45384EA-60FD-4440-987A-A105A85A681A}" srcOrd="0" destOrd="0" presId="urn:microsoft.com/office/officeart/2005/8/layout/default"/>
    <dgm:cxn modelId="{CA100CC6-A13E-4F3E-9199-2841B652F2FD}" type="presParOf" srcId="{FA77D07A-9B7E-4823-B2E0-63B8719DEBE7}" destId="{181AEE62-692D-4F7A-80B6-23FE37B3088C}" srcOrd="1" destOrd="0" presId="urn:microsoft.com/office/officeart/2005/8/layout/default"/>
    <dgm:cxn modelId="{3249804D-D8CF-4A9A-B865-35BA5D2863B9}" type="presParOf" srcId="{FA77D07A-9B7E-4823-B2E0-63B8719DEBE7}" destId="{A36A394B-1976-46A5-B781-AA9C90124A46}" srcOrd="2" destOrd="0" presId="urn:microsoft.com/office/officeart/2005/8/layout/default"/>
    <dgm:cxn modelId="{0D5C7721-E141-44C5-A1B7-BD783135268C}" type="presParOf" srcId="{FA77D07A-9B7E-4823-B2E0-63B8719DEBE7}" destId="{3DF8FE83-BFBA-4900-9FB3-C845A6D6835D}" srcOrd="3" destOrd="0" presId="urn:microsoft.com/office/officeart/2005/8/layout/default"/>
    <dgm:cxn modelId="{77101674-2488-4DE0-8AD3-B07623A61337}" type="presParOf" srcId="{FA77D07A-9B7E-4823-B2E0-63B8719DEBE7}" destId="{96A08367-1843-4F4C-A650-BF71FC66D73C}" srcOrd="4" destOrd="0" presId="urn:microsoft.com/office/officeart/2005/8/layout/default"/>
    <dgm:cxn modelId="{941754BE-B102-45FD-AC68-8DAB9D7BEF68}" type="presParOf" srcId="{FA77D07A-9B7E-4823-B2E0-63B8719DEBE7}" destId="{6FE110D8-6170-42A9-AA0B-B1B255BDC000}" srcOrd="5" destOrd="0" presId="urn:microsoft.com/office/officeart/2005/8/layout/default"/>
    <dgm:cxn modelId="{2962E974-8F3F-4F68-835B-BE11A5BC364E}" type="presParOf" srcId="{FA77D07A-9B7E-4823-B2E0-63B8719DEBE7}" destId="{C8290F65-762F-43EC-AACC-92CFE29CA0CB}" srcOrd="6" destOrd="0" presId="urn:microsoft.com/office/officeart/2005/8/layout/default"/>
    <dgm:cxn modelId="{712C7A4A-20B9-4B40-8757-60A273326AA8}" type="presParOf" srcId="{FA77D07A-9B7E-4823-B2E0-63B8719DEBE7}" destId="{8BD269C1-5D62-4A86-92A0-3DB0098E3FE7}" srcOrd="7" destOrd="0" presId="urn:microsoft.com/office/officeart/2005/8/layout/default"/>
    <dgm:cxn modelId="{19C2DD26-AC65-4B8D-A60B-93C430AE6464}" type="presParOf" srcId="{FA77D07A-9B7E-4823-B2E0-63B8719DEBE7}" destId="{05797967-1036-4113-BAB7-7DE899EAA8F2}" srcOrd="8" destOrd="0" presId="urn:microsoft.com/office/officeart/2005/8/layout/default"/>
    <dgm:cxn modelId="{68F9D976-ACC5-4D40-9DF2-0C4906B74CDC}" type="presParOf" srcId="{FA77D07A-9B7E-4823-B2E0-63B8719DEBE7}" destId="{D6403F65-B965-4E90-B50B-A09028D07FC0}" srcOrd="9" destOrd="0" presId="urn:microsoft.com/office/officeart/2005/8/layout/default"/>
    <dgm:cxn modelId="{6B700149-4D1D-4703-82C4-860E0384F6C8}" type="presParOf" srcId="{FA77D07A-9B7E-4823-B2E0-63B8719DEBE7}" destId="{517B895D-D858-4FD4-AB72-55F294D70DBC}" srcOrd="10"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384EA-60FD-4440-987A-A105A85A681A}">
      <dsp:nvSpPr>
        <dsp:cNvPr id="0" name=""/>
        <dsp:cNvSpPr/>
      </dsp:nvSpPr>
      <dsp:spPr>
        <a:xfrm>
          <a:off x="353919" y="728"/>
          <a:ext cx="3098573" cy="1562017"/>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100000"/>
            </a:lnSpc>
            <a:spcBef>
              <a:spcPct val="0"/>
            </a:spcBef>
            <a:spcAft>
              <a:spcPct val="35000"/>
            </a:spcAft>
          </a:pPr>
          <a:r>
            <a:rPr lang="en-US" sz="2400" kern="1200" dirty="0" smtClean="0"/>
            <a:t>Difference Between Information security and </a:t>
          </a:r>
          <a:r>
            <a:rPr lang="en-US" sz="2400" kern="1200" dirty="0" err="1" smtClean="0"/>
            <a:t>Cybersecurity</a:t>
          </a:r>
          <a:endParaRPr lang="en-US" sz="2400" kern="1200" dirty="0"/>
        </a:p>
      </dsp:txBody>
      <dsp:txXfrm>
        <a:off x="353919" y="728"/>
        <a:ext cx="3098573" cy="1562017"/>
      </dsp:txXfrm>
    </dsp:sp>
    <dsp:sp modelId="{A36A394B-1976-46A5-B781-AA9C90124A46}">
      <dsp:nvSpPr>
        <dsp:cNvPr id="0" name=""/>
        <dsp:cNvSpPr/>
      </dsp:nvSpPr>
      <dsp:spPr>
        <a:xfrm>
          <a:off x="3712829" y="728"/>
          <a:ext cx="2603362" cy="1562017"/>
        </a:xfrm>
        <a:prstGeom prst="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100000"/>
            </a:lnSpc>
            <a:spcBef>
              <a:spcPct val="0"/>
            </a:spcBef>
            <a:spcAft>
              <a:spcPct val="35000"/>
            </a:spcAft>
          </a:pPr>
          <a:r>
            <a:rPr lang="en-US" sz="2400" kern="1200" dirty="0" smtClean="0"/>
            <a:t>Protecting Digital Assets</a:t>
          </a:r>
          <a:endParaRPr lang="en-US" sz="2400" kern="1200" dirty="0"/>
        </a:p>
      </dsp:txBody>
      <dsp:txXfrm>
        <a:off x="3712829" y="728"/>
        <a:ext cx="2603362" cy="1562017"/>
      </dsp:txXfrm>
    </dsp:sp>
    <dsp:sp modelId="{96A08367-1843-4F4C-A650-BF71FC66D73C}">
      <dsp:nvSpPr>
        <dsp:cNvPr id="0" name=""/>
        <dsp:cNvSpPr/>
      </dsp:nvSpPr>
      <dsp:spPr>
        <a:xfrm>
          <a:off x="6576527" y="0"/>
          <a:ext cx="3091518" cy="1562017"/>
        </a:xfrm>
        <a:prstGeom prst="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100000"/>
            </a:lnSpc>
            <a:spcBef>
              <a:spcPct val="0"/>
            </a:spcBef>
            <a:spcAft>
              <a:spcPct val="35000"/>
            </a:spcAft>
          </a:pPr>
          <a:r>
            <a:rPr lang="en-US" sz="2400" kern="1200" dirty="0" smtClean="0"/>
            <a:t>Risk management terms, concepts and frameworks</a:t>
          </a:r>
          <a:endParaRPr lang="en-US" sz="2400" kern="1200" dirty="0"/>
        </a:p>
      </dsp:txBody>
      <dsp:txXfrm>
        <a:off x="6576527" y="0"/>
        <a:ext cx="3091518" cy="1562017"/>
      </dsp:txXfrm>
    </dsp:sp>
    <dsp:sp modelId="{C8290F65-762F-43EC-AACC-92CFE29CA0CB}">
      <dsp:nvSpPr>
        <dsp:cNvPr id="0" name=""/>
        <dsp:cNvSpPr/>
      </dsp:nvSpPr>
      <dsp:spPr>
        <a:xfrm>
          <a:off x="369162" y="1823082"/>
          <a:ext cx="3098573" cy="1562017"/>
        </a:xfrm>
        <a:prstGeom prst="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100000"/>
            </a:lnSpc>
            <a:spcBef>
              <a:spcPct val="0"/>
            </a:spcBef>
            <a:spcAft>
              <a:spcPct val="35000"/>
            </a:spcAft>
          </a:pPr>
          <a:r>
            <a:rPr lang="en-US" sz="2400" kern="1200" dirty="0" smtClean="0"/>
            <a:t>The Types of Hackers, and Crackers</a:t>
          </a:r>
          <a:endParaRPr lang="en-US" sz="2400" kern="1200" dirty="0"/>
        </a:p>
      </dsp:txBody>
      <dsp:txXfrm>
        <a:off x="369162" y="1823082"/>
        <a:ext cx="3098573" cy="1562017"/>
      </dsp:txXfrm>
    </dsp:sp>
    <dsp:sp modelId="{05797967-1036-4113-BAB7-7DE899EAA8F2}">
      <dsp:nvSpPr>
        <dsp:cNvPr id="0" name=""/>
        <dsp:cNvSpPr/>
      </dsp:nvSpPr>
      <dsp:spPr>
        <a:xfrm>
          <a:off x="3728072" y="1823082"/>
          <a:ext cx="2603362" cy="1562017"/>
        </a:xfrm>
        <a:prstGeom prst="rect">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100000"/>
            </a:lnSpc>
            <a:spcBef>
              <a:spcPct val="0"/>
            </a:spcBef>
            <a:spcAft>
              <a:spcPct val="35000"/>
            </a:spcAft>
          </a:pPr>
          <a:r>
            <a:rPr lang="en-US" sz="2400" kern="1200" dirty="0" smtClean="0"/>
            <a:t>Attack Attributes</a:t>
          </a:r>
          <a:endParaRPr lang="en-US" sz="2400" kern="1200" dirty="0"/>
        </a:p>
      </dsp:txBody>
      <dsp:txXfrm>
        <a:off x="3728072" y="1823082"/>
        <a:ext cx="2603362" cy="1562017"/>
      </dsp:txXfrm>
    </dsp:sp>
    <dsp:sp modelId="{517B895D-D858-4FD4-AB72-55F294D70DBC}">
      <dsp:nvSpPr>
        <dsp:cNvPr id="0" name=""/>
        <dsp:cNvSpPr/>
      </dsp:nvSpPr>
      <dsp:spPr>
        <a:xfrm>
          <a:off x="6591770" y="1823082"/>
          <a:ext cx="3061033" cy="1562017"/>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Generalized Attack Process</a:t>
          </a:r>
          <a:endParaRPr lang="en-US" sz="2400" kern="1200" dirty="0"/>
        </a:p>
      </dsp:txBody>
      <dsp:txXfrm>
        <a:off x="6591770" y="1823082"/>
        <a:ext cx="3061033" cy="156201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E73E1-EB7D-4820-9085-D5BC238FD9DE}" type="datetimeFigureOut">
              <a:rPr lang="en-US" smtClean="0"/>
              <a:t>10/14/2023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C831C-86A9-461F-9561-2B116496A405}" type="slidenum">
              <a:rPr lang="en-US" smtClean="0"/>
              <a:t>‹#›</a:t>
            </a:fld>
            <a:endParaRPr lang="en-US"/>
          </a:p>
        </p:txBody>
      </p:sp>
    </p:spTree>
    <p:extLst>
      <p:ext uri="{BB962C8B-B14F-4D97-AF65-F5344CB8AC3E}">
        <p14:creationId xmlns:p14="http://schemas.microsoft.com/office/powerpoint/2010/main" val="2090016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8155140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36113923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2212461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5868950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6812709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22767983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23955845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7610045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12797101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2877820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37088692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30362741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29127038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32140701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27772842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16016241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19423112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11097681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13999576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6403572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19701794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42828001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41297157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39519457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23794682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15502479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18429757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418761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13791313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351775043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14802360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23607431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3030057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28511627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221610895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420051686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42380157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311999499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12443701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computer worm known as </a:t>
            </a:r>
            <a:r>
              <a:rPr lang="en-US" dirty="0" err="1" smtClean="0"/>
              <a:t>Stuxnet</a:t>
            </a:r>
            <a:r>
              <a:rPr lang="en-US" dirty="0" smtClean="0"/>
              <a:t> highlights malware’s potential to disrupt supervisory control and data </a:t>
            </a:r>
          </a:p>
          <a:p>
            <a:r>
              <a:rPr lang="en-US" dirty="0" smtClean="0"/>
              <a:t>acquisition (SCADA) systems and programmable logic controllers (PLCs), typically used to automate mechanical </a:t>
            </a:r>
          </a:p>
          <a:p>
            <a:r>
              <a:rPr lang="en-US" dirty="0" smtClean="0"/>
              <a:t>processes in factory settings or power plants. Discovered in 2010, </a:t>
            </a:r>
            <a:r>
              <a:rPr lang="en-US" dirty="0" err="1" smtClean="0"/>
              <a:t>Stuxnet</a:t>
            </a:r>
            <a:r>
              <a:rPr lang="en-US" dirty="0" smtClean="0"/>
              <a:t> was used to compromise Iranian nuclear </a:t>
            </a:r>
          </a:p>
          <a:p>
            <a:r>
              <a:rPr lang="en-US" dirty="0" smtClean="0"/>
              <a:t>systems and software. It has three components:</a:t>
            </a:r>
          </a:p>
          <a:p>
            <a:r>
              <a:rPr lang="en-US" dirty="0" smtClean="0"/>
              <a:t>1. A worm that carries out routines related to the payload</a:t>
            </a:r>
          </a:p>
          <a:p>
            <a:r>
              <a:rPr lang="en-US" dirty="0" smtClean="0"/>
              <a:t>2. A link file that propagates copies of the worm</a:t>
            </a:r>
          </a:p>
          <a:p>
            <a:r>
              <a:rPr lang="en-US" dirty="0" smtClean="0"/>
              <a:t>3. A rootkit that hides malicious processes to prevent detection</a:t>
            </a:r>
          </a:p>
          <a:p>
            <a:endParaRPr lang="en-US" dirty="0" smtClean="0"/>
          </a:p>
          <a:p>
            <a:r>
              <a:rPr lang="en-US" sz="1200" b="0" i="0" kern="1200" dirty="0" smtClean="0">
                <a:solidFill>
                  <a:schemeClr val="tx1"/>
                </a:solidFill>
                <a:effectLst/>
                <a:latin typeface="+mn-lt"/>
                <a:ea typeface="+mn-ea"/>
                <a:cs typeface="+mn-cs"/>
              </a:rPr>
              <a:t>While internet connectivity across almost every imaginable device creates convenience and ease for individuals, it also presents a growing—almost unlimited—number of access points for attackers to exploit and wreak havoc. The interconnectedness of things makes it possible for attackers to breach an entry point and use it as a gate to exploit other devices in the network.</a:t>
            </a:r>
          </a:p>
          <a:p>
            <a:r>
              <a:rPr lang="en-US" sz="1200" b="0" i="0" kern="1200" dirty="0" err="1" smtClean="0">
                <a:solidFill>
                  <a:schemeClr val="tx1"/>
                </a:solidFill>
                <a:effectLst/>
                <a:latin typeface="+mn-lt"/>
                <a:ea typeface="+mn-ea"/>
                <a:cs typeface="+mn-cs"/>
              </a:rPr>
              <a:t>IoT</a:t>
            </a:r>
            <a:r>
              <a:rPr lang="en-US" sz="1200" b="0" i="0" kern="1200" dirty="0" smtClean="0">
                <a:solidFill>
                  <a:schemeClr val="tx1"/>
                </a:solidFill>
                <a:effectLst/>
                <a:latin typeface="+mn-lt"/>
                <a:ea typeface="+mn-ea"/>
                <a:cs typeface="+mn-cs"/>
              </a:rPr>
              <a:t> attacks are becoming more popular due to the rapid growth of </a:t>
            </a:r>
            <a:r>
              <a:rPr lang="en-US" sz="1200" b="0" i="0" kern="1200" dirty="0" err="1" smtClean="0">
                <a:solidFill>
                  <a:schemeClr val="tx1"/>
                </a:solidFill>
                <a:effectLst/>
                <a:latin typeface="+mn-lt"/>
                <a:ea typeface="+mn-ea"/>
                <a:cs typeface="+mn-cs"/>
              </a:rPr>
              <a:t>IoT</a:t>
            </a:r>
            <a:r>
              <a:rPr lang="en-US" sz="1200" b="0" i="0" kern="1200" dirty="0" smtClean="0">
                <a:solidFill>
                  <a:schemeClr val="tx1"/>
                </a:solidFill>
                <a:effectLst/>
                <a:latin typeface="+mn-lt"/>
                <a:ea typeface="+mn-ea"/>
                <a:cs typeface="+mn-cs"/>
              </a:rPr>
              <a:t> devices and (in general) low priority given to embedded security in these devices and their operating systems. In one </a:t>
            </a:r>
            <a:r>
              <a:rPr lang="en-US" sz="1200" b="0" i="0" kern="1200" dirty="0" err="1" smtClean="0">
                <a:solidFill>
                  <a:schemeClr val="tx1"/>
                </a:solidFill>
                <a:effectLst/>
                <a:latin typeface="+mn-lt"/>
                <a:ea typeface="+mn-ea"/>
                <a:cs typeface="+mn-cs"/>
              </a:rPr>
              <a:t>IoT</a:t>
            </a:r>
            <a:r>
              <a:rPr lang="en-US" sz="1200" b="0" i="0" kern="1200" dirty="0" smtClean="0">
                <a:solidFill>
                  <a:schemeClr val="tx1"/>
                </a:solidFill>
                <a:effectLst/>
                <a:latin typeface="+mn-lt"/>
                <a:ea typeface="+mn-ea"/>
                <a:cs typeface="+mn-cs"/>
              </a:rPr>
              <a:t> attack case, a Vegas casino was attacked and the hacker gained entry via an internet-connected thermometer inside one of the casino’s </a:t>
            </a:r>
            <a:r>
              <a:rPr lang="en-US" sz="1200" b="0" i="0" kern="1200" dirty="0" err="1" smtClean="0">
                <a:solidFill>
                  <a:schemeClr val="tx1"/>
                </a:solidFill>
                <a:effectLst/>
                <a:latin typeface="+mn-lt"/>
                <a:ea typeface="+mn-ea"/>
                <a:cs typeface="+mn-cs"/>
              </a:rPr>
              <a:t>fishtanks</a:t>
            </a:r>
            <a:r>
              <a:rPr lang="en-US" sz="1200" b="0" i="0" kern="1200" dirty="0" smtClean="0">
                <a:solidFill>
                  <a:schemeClr val="tx1"/>
                </a:solidFill>
                <a:effectLst/>
                <a:latin typeface="+mn-lt"/>
                <a:ea typeface="+mn-ea"/>
                <a:cs typeface="+mn-cs"/>
              </a:rPr>
              <a:t>.</a:t>
            </a:r>
          </a:p>
          <a:p>
            <a:r>
              <a:rPr lang="en-US" sz="1200" b="0" i="0" kern="1200" dirty="0" smtClean="0">
                <a:solidFill>
                  <a:schemeClr val="tx1"/>
                </a:solidFill>
                <a:effectLst/>
                <a:latin typeface="+mn-lt"/>
                <a:ea typeface="+mn-ea"/>
                <a:cs typeface="+mn-cs"/>
              </a:rPr>
              <a:t>Best practices to help prevent an </a:t>
            </a:r>
            <a:r>
              <a:rPr lang="en-US" sz="1200" b="0" i="0" kern="1200" dirty="0" err="1" smtClean="0">
                <a:solidFill>
                  <a:schemeClr val="tx1"/>
                </a:solidFill>
                <a:effectLst/>
                <a:latin typeface="+mn-lt"/>
                <a:ea typeface="+mn-ea"/>
                <a:cs typeface="+mn-cs"/>
              </a:rPr>
              <a:t>IoT</a:t>
            </a:r>
            <a:r>
              <a:rPr lang="en-US" sz="1200" b="0" i="0" kern="1200" dirty="0" smtClean="0">
                <a:solidFill>
                  <a:schemeClr val="tx1"/>
                </a:solidFill>
                <a:effectLst/>
                <a:latin typeface="+mn-lt"/>
                <a:ea typeface="+mn-ea"/>
                <a:cs typeface="+mn-cs"/>
              </a:rPr>
              <a:t> attack include updating the OS and keeping a strong password for every </a:t>
            </a:r>
            <a:r>
              <a:rPr lang="en-US" sz="1200" b="0" i="0" kern="1200" dirty="0" err="1" smtClean="0">
                <a:solidFill>
                  <a:schemeClr val="tx1"/>
                </a:solidFill>
                <a:effectLst/>
                <a:latin typeface="+mn-lt"/>
                <a:ea typeface="+mn-ea"/>
                <a:cs typeface="+mn-cs"/>
              </a:rPr>
              <a:t>IoT</a:t>
            </a:r>
            <a:r>
              <a:rPr lang="en-US" sz="1200" b="0" i="0" kern="1200" dirty="0" smtClean="0">
                <a:solidFill>
                  <a:schemeClr val="tx1"/>
                </a:solidFill>
                <a:effectLst/>
                <a:latin typeface="+mn-lt"/>
                <a:ea typeface="+mn-ea"/>
                <a:cs typeface="+mn-cs"/>
              </a:rPr>
              <a:t> device on your network, and changing passwords often.</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214041240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5304276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3395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42630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564600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9170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8698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966855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75026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28610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126202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74653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368404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445030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4082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33171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0957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71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05480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2355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120938757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jpe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NUL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7.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6.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6.xml"/><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6.xml"/><Relationship Id="rId5" Type="http://schemas.openxmlformats.org/officeDocument/2006/relationships/image" Target="../media/image9.jpe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6.xml"/><Relationship Id="rId5" Type="http://schemas.openxmlformats.org/officeDocument/2006/relationships/image" Target="../media/image9.jpe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6.xml"/><Relationship Id="rId5" Type="http://schemas.openxmlformats.org/officeDocument/2006/relationships/image" Target="../media/image9.jpe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6.xml"/><Relationship Id="rId5" Type="http://schemas.openxmlformats.org/officeDocument/2006/relationships/image" Target="../media/image9.jpe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6.xml"/><Relationship Id="rId5" Type="http://schemas.openxmlformats.org/officeDocument/2006/relationships/image" Target="../media/image9.jpe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7" Type="http://schemas.microsoft.com/office/2007/relationships/hdphoto" Target="../media/hdphoto1.wdp"/><Relationship Id="rId2" Type="http://schemas.openxmlformats.org/officeDocument/2006/relationships/notesSlide" Target="../notesSlides/notesSlide23.xml"/><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9.jpe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6.xml"/><Relationship Id="rId6" Type="http://schemas.openxmlformats.org/officeDocument/2006/relationships/image" Target="../media/image12.jpeg"/><Relationship Id="rId5" Type="http://schemas.openxmlformats.org/officeDocument/2006/relationships/image" Target="../media/image9.jpe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9.jpe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6.xml"/><Relationship Id="rId6" Type="http://schemas.openxmlformats.org/officeDocument/2006/relationships/image" Target="../media/image14.jpeg"/><Relationship Id="rId5" Type="http://schemas.openxmlformats.org/officeDocument/2006/relationships/image" Target="../media/image9.jpe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6.jpeg"/><Relationship Id="rId2" Type="http://schemas.openxmlformats.org/officeDocument/2006/relationships/notesSlide" Target="../notesSlides/notesSlide27.xml"/><Relationship Id="rId1" Type="http://schemas.openxmlformats.org/officeDocument/2006/relationships/slideLayout" Target="../slideLayouts/slideLayout16.xml"/><Relationship Id="rId6" Type="http://schemas.openxmlformats.org/officeDocument/2006/relationships/image" Target="../media/image15.png"/><Relationship Id="rId5" Type="http://schemas.openxmlformats.org/officeDocument/2006/relationships/image" Target="../media/image9.jpe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6.xml"/><Relationship Id="rId5" Type="http://schemas.openxmlformats.org/officeDocument/2006/relationships/image" Target="../media/image17.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6.xml"/><Relationship Id="rId5" Type="http://schemas.openxmlformats.org/officeDocument/2006/relationships/image" Target="../media/image18.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6.xml"/><Relationship Id="rId5" Type="http://schemas.openxmlformats.org/officeDocument/2006/relationships/image" Target="../media/image18.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6.xml"/><Relationship Id="rId5" Type="http://schemas.openxmlformats.org/officeDocument/2006/relationships/image" Target="../media/image18.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6.xml"/><Relationship Id="rId5" Type="http://schemas.openxmlformats.org/officeDocument/2006/relationships/image" Target="../media/image18.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6.xml"/><Relationship Id="rId5" Type="http://schemas.openxmlformats.org/officeDocument/2006/relationships/image" Target="../media/image18.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6.xml"/><Relationship Id="rId5" Type="http://schemas.openxmlformats.org/officeDocument/2006/relationships/image" Target="../media/image18.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6.xml"/><Relationship Id="rId5" Type="http://schemas.openxmlformats.org/officeDocument/2006/relationships/image" Target="../media/image18.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6.xml"/><Relationship Id="rId5" Type="http://schemas.openxmlformats.org/officeDocument/2006/relationships/image" Target="../media/image18.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9.png"/><Relationship Id="rId7"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17.xml"/><Relationship Id="rId6" Type="http://schemas.openxmlformats.org/officeDocument/2006/relationships/image" Target="NULL"/><Relationship Id="rId5" Type="http://schemas.openxmlformats.org/officeDocument/2006/relationships/image" Target="../media/image3.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124761"/>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white"/>
                </a:solidFill>
                <a:cs typeface="Arial" panose="020B0604020202020204" pitchFamily="34" charset="0"/>
              </a:rPr>
              <a:t>www.midocean.ae</a:t>
            </a:r>
          </a:p>
        </p:txBody>
      </p:sp>
      <p:sp>
        <p:nvSpPr>
          <p:cNvPr id="14" name="TextBox 13">
            <a:extLst>
              <a:ext uri="{FF2B5EF4-FFF2-40B4-BE49-F238E27FC236}">
                <a16:creationId xmlns:a16="http://schemas.microsoft.com/office/drawing/2014/main" xmlns="" id="{8C520B7F-7764-8B81-C7C7-A7440DA2CCAF}"/>
              </a:ext>
            </a:extLst>
          </p:cNvPr>
          <p:cNvSpPr txBox="1"/>
          <p:nvPr/>
        </p:nvSpPr>
        <p:spPr>
          <a:xfrm>
            <a:off x="5257800" y="4512500"/>
            <a:ext cx="5867402" cy="1107996"/>
          </a:xfrm>
          <a:prstGeom prst="rect">
            <a:avLst/>
          </a:prstGeom>
          <a:noFill/>
        </p:spPr>
        <p:txBody>
          <a:bodyPr wrap="square" rtlCol="0">
            <a:spAutoFit/>
          </a:bodyPr>
          <a:lstStyle/>
          <a:p>
            <a:pPr algn="ctr"/>
            <a:r>
              <a:rPr lang="en-US" sz="2400" b="1" i="1" dirty="0">
                <a:solidFill>
                  <a:srgbClr val="00B5F8"/>
                </a:solidFill>
                <a:cs typeface="Arial" panose="020B0604020202020204" pitchFamily="34" charset="0"/>
              </a:rPr>
              <a:t>Dr. Redhwan </a:t>
            </a:r>
            <a:r>
              <a:rPr lang="en-US" sz="2400" b="1" i="1" dirty="0" smtClean="0">
                <a:solidFill>
                  <a:srgbClr val="00B5F8"/>
                </a:solidFill>
                <a:cs typeface="Arial" panose="020B0604020202020204" pitchFamily="34" charset="0"/>
              </a:rPr>
              <a:t>M. A. </a:t>
            </a:r>
            <a:r>
              <a:rPr lang="en-US" sz="2400" b="1" i="1" dirty="0" err="1" smtClean="0">
                <a:solidFill>
                  <a:srgbClr val="00B5F8"/>
                </a:solidFill>
                <a:cs typeface="Arial" panose="020B0604020202020204" pitchFamily="34" charset="0"/>
              </a:rPr>
              <a:t>Saad</a:t>
            </a:r>
            <a:endParaRPr lang="en-US" sz="2400" b="1" i="1" dirty="0">
              <a:solidFill>
                <a:srgbClr val="00B5F8"/>
              </a:solidFill>
              <a:cs typeface="Arial" panose="020B0604020202020204" pitchFamily="34" charset="0"/>
            </a:endParaRPr>
          </a:p>
          <a:p>
            <a:pPr algn="ctr"/>
            <a:r>
              <a:rPr lang="en-US" sz="1400" b="1" i="1" dirty="0">
                <a:solidFill>
                  <a:srgbClr val="00B5F8"/>
                </a:solidFill>
                <a:ea typeface="Majalla UI"/>
                <a:cs typeface="Majalla UI"/>
              </a:rPr>
              <a:t>Head of </a:t>
            </a:r>
            <a:r>
              <a:rPr lang="en-US" sz="1400" b="1" i="1" dirty="0" err="1">
                <a:solidFill>
                  <a:srgbClr val="00B5F8"/>
                </a:solidFill>
                <a:ea typeface="Majalla UI"/>
                <a:cs typeface="Majalla UI"/>
              </a:rPr>
              <a:t>Cybersecurity</a:t>
            </a:r>
            <a:r>
              <a:rPr lang="en-US" sz="1400" b="1" i="1" dirty="0">
                <a:solidFill>
                  <a:srgbClr val="00B5F8"/>
                </a:solidFill>
                <a:ea typeface="Majalla UI"/>
                <a:cs typeface="Majalla UI"/>
              </a:rPr>
              <a:t> Department</a:t>
            </a:r>
            <a:endParaRPr lang="ar-YE" sz="1400" b="1" i="1" dirty="0">
              <a:solidFill>
                <a:srgbClr val="00B5F8"/>
              </a:solidFill>
              <a:ea typeface="Majalla UI"/>
              <a:cs typeface="Majalla UI"/>
            </a:endParaRPr>
          </a:p>
          <a:p>
            <a:pPr algn="ctr"/>
            <a:r>
              <a:rPr lang="en-US" sz="1400" i="1" dirty="0" smtClean="0">
                <a:solidFill>
                  <a:srgbClr val="00B5F8"/>
                </a:solidFill>
                <a:ea typeface="Majalla UI"/>
                <a:cs typeface="Majalla UI"/>
              </a:rPr>
              <a:t>Faculty </a:t>
            </a:r>
            <a:r>
              <a:rPr lang="en-US" sz="1400" i="1" dirty="0">
                <a:solidFill>
                  <a:srgbClr val="00B5F8"/>
                </a:solidFill>
                <a:ea typeface="Majalla UI"/>
                <a:cs typeface="Majalla UI"/>
              </a:rPr>
              <a:t>of Informatics </a:t>
            </a:r>
            <a:endParaRPr lang="en-US" sz="1400" i="1" dirty="0">
              <a:solidFill>
                <a:srgbClr val="00B5F8"/>
              </a:solidFill>
              <a:cs typeface="Arial" panose="020B0604020202020204" pitchFamily="34" charset="0"/>
            </a:endParaRPr>
          </a:p>
          <a:p>
            <a:pPr algn="ctr"/>
            <a:r>
              <a:rPr lang="en-US" sz="1400" i="1" dirty="0" err="1" smtClean="0">
                <a:solidFill>
                  <a:srgbClr val="00B5F8"/>
                </a:solidFill>
                <a:ea typeface="Majalla UI"/>
                <a:cs typeface="Majalla UI"/>
              </a:rPr>
              <a:t>Midocean</a:t>
            </a:r>
            <a:r>
              <a:rPr lang="en-US" sz="1400" i="1" dirty="0" smtClean="0">
                <a:solidFill>
                  <a:srgbClr val="00B5F8"/>
                </a:solidFill>
                <a:ea typeface="Majalla UI"/>
                <a:cs typeface="Majalla UI"/>
              </a:rPr>
              <a:t> </a:t>
            </a:r>
            <a:r>
              <a:rPr lang="en-US" sz="1400" i="1" dirty="0">
                <a:solidFill>
                  <a:srgbClr val="00B5F8"/>
                </a:solidFill>
                <a:ea typeface="Majalla UI"/>
                <a:cs typeface="Majalla UI"/>
              </a:rPr>
              <a:t>University  </a:t>
            </a:r>
          </a:p>
        </p:txBody>
      </p:sp>
      <p:pic>
        <p:nvPicPr>
          <p:cNvPr id="15" name="صورة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57800" y="2294793"/>
            <a:ext cx="6008804" cy="21568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6" name="Rectangle: Rounded Corners 9">
            <a:extLst>
              <a:ext uri="{FF2B5EF4-FFF2-40B4-BE49-F238E27FC236}">
                <a16:creationId xmlns:a16="http://schemas.microsoft.com/office/drawing/2014/main" xmlns="" id="{844810E4-E8A9-2051-4D02-31024B944D7B}"/>
              </a:ext>
            </a:extLst>
          </p:cNvPr>
          <p:cNvSpPr/>
          <p:nvPr/>
        </p:nvSpPr>
        <p:spPr>
          <a:xfrm>
            <a:off x="41093" y="6045946"/>
            <a:ext cx="5411194" cy="51283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err="1">
                <a:solidFill>
                  <a:srgbClr val="84492B"/>
                </a:solidFill>
                <a:latin typeface="Andalus" panose="02020603050405020304" pitchFamily="18" charset="-78"/>
                <a:cs typeface="Andalus" panose="02020603050405020304" pitchFamily="18" charset="-78"/>
              </a:rPr>
              <a:t>CyberSecurity</a:t>
            </a:r>
            <a:r>
              <a:rPr lang="en-US" sz="2000" b="1" dirty="0">
                <a:solidFill>
                  <a:srgbClr val="84492B"/>
                </a:solidFill>
                <a:latin typeface="Andalus" panose="02020603050405020304" pitchFamily="18" charset="-78"/>
                <a:cs typeface="Andalus" panose="02020603050405020304" pitchFamily="18" charset="-78"/>
              </a:rPr>
              <a:t> Fundamentals </a:t>
            </a:r>
            <a:r>
              <a:rPr lang="en-US" sz="2000" b="1" dirty="0">
                <a:solidFill>
                  <a:srgbClr val="00B0F0"/>
                </a:solidFill>
                <a:latin typeface="Andalus" panose="02020603050405020304" pitchFamily="18" charset="-78"/>
                <a:cs typeface="Andalus" panose="02020603050405020304" pitchFamily="18" charset="-78"/>
              </a:rPr>
              <a:t>(CYB6</a:t>
            </a:r>
            <a:r>
              <a:rPr lang="ar-YE" sz="2000" b="1" dirty="0">
                <a:solidFill>
                  <a:srgbClr val="00B0F0"/>
                </a:solidFill>
                <a:latin typeface="Andalus" panose="02020603050405020304" pitchFamily="18" charset="-78"/>
                <a:cs typeface="Andalus" panose="02020603050405020304" pitchFamily="18" charset="-78"/>
              </a:rPr>
              <a:t>7</a:t>
            </a:r>
            <a:r>
              <a:rPr lang="en-US" sz="2000" b="1" dirty="0">
                <a:solidFill>
                  <a:srgbClr val="00B0F0"/>
                </a:solidFill>
                <a:latin typeface="Andalus" panose="02020603050405020304" pitchFamily="18" charset="-78"/>
                <a:cs typeface="Andalus" panose="02020603050405020304" pitchFamily="18" charset="-78"/>
              </a:rPr>
              <a:t>0</a:t>
            </a:r>
            <a:r>
              <a:rPr lang="en-US" sz="2000" b="1" dirty="0" smtClean="0">
                <a:solidFill>
                  <a:srgbClr val="00B0F0"/>
                </a:solidFill>
                <a:latin typeface="Andalus" panose="02020603050405020304" pitchFamily="18" charset="-78"/>
                <a:cs typeface="Andalus" panose="02020603050405020304" pitchFamily="18" charset="-78"/>
              </a:rPr>
              <a:t>)</a:t>
            </a:r>
            <a:endParaRPr lang="ar-YE" sz="2000" b="1" dirty="0">
              <a:solidFill>
                <a:srgbClr val="35A8E0"/>
              </a:solidFill>
              <a:latin typeface="Times New Roman" panose="02020603050405020304" pitchFamily="18" charset="0"/>
              <a:cs typeface="Times New Roman" panose="02020603050405020304" pitchFamily="18" charset="0"/>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a:xfrm>
            <a:off x="5452286" y="1290762"/>
            <a:ext cx="6739713" cy="943209"/>
          </a:xfrm>
          <a:prstGeom prst="rect">
            <a:avLst/>
          </a:prstGeom>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pPr algn="ctr"/>
            <a:r>
              <a:rPr lang="en-US" sz="2400" b="1" dirty="0" smtClean="0">
                <a:solidFill>
                  <a:srgbClr val="FF9518"/>
                </a:solidFill>
                <a:latin typeface="Andalus" panose="02020603050405020304" pitchFamily="18" charset="-78"/>
                <a:cs typeface="Andalus" panose="02020603050405020304" pitchFamily="18" charset="-78"/>
              </a:rPr>
              <a:t>Lecture: #</a:t>
            </a:r>
            <a:r>
              <a:rPr lang="en-US" sz="2400" b="1" dirty="0" smtClean="0">
                <a:solidFill>
                  <a:srgbClr val="FF9518"/>
                </a:solidFill>
                <a:latin typeface="Andalus" panose="02020603050405020304" pitchFamily="18" charset="-78"/>
                <a:cs typeface="Andalus" panose="02020603050405020304" pitchFamily="18" charset="-78"/>
              </a:rPr>
              <a:t>0</a:t>
            </a:r>
            <a:r>
              <a:rPr lang="ar-YE" sz="2400" b="1" dirty="0" smtClean="0">
                <a:solidFill>
                  <a:srgbClr val="FF9518"/>
                </a:solidFill>
                <a:latin typeface="Andalus" panose="02020603050405020304" pitchFamily="18" charset="-78"/>
                <a:cs typeface="Andalus" panose="02020603050405020304" pitchFamily="18" charset="-78"/>
              </a:rPr>
              <a:t>3</a:t>
            </a:r>
            <a:endParaRPr lang="en-US" sz="3200" b="1" dirty="0" smtClean="0">
              <a:solidFill>
                <a:srgbClr val="FF9518"/>
              </a:solidFill>
              <a:latin typeface="Andalus" panose="02020603050405020304" pitchFamily="18" charset="-78"/>
              <a:cs typeface="Andalus" panose="02020603050405020304" pitchFamily="18" charset="-78"/>
            </a:endParaRPr>
          </a:p>
          <a:p>
            <a:pPr algn="ctr"/>
            <a:r>
              <a:rPr lang="en-US" sz="3200" b="1" dirty="0">
                <a:solidFill>
                  <a:srgbClr val="84492B"/>
                </a:solidFill>
                <a:latin typeface="Andalus" panose="02020603050405020304" pitchFamily="18" charset="-78"/>
                <a:cs typeface="Andalus" panose="02020603050405020304" pitchFamily="18" charset="-78"/>
              </a:rPr>
              <a:t>Hackers and Cyber Crime </a:t>
            </a:r>
          </a:p>
          <a:p>
            <a:pPr algn="ctr"/>
            <a:r>
              <a:rPr lang="en-US" sz="3200" b="1" dirty="0">
                <a:solidFill>
                  <a:srgbClr val="84492B"/>
                </a:solidFill>
                <a:latin typeface="Andalus" panose="02020603050405020304" pitchFamily="18" charset="-78"/>
                <a:cs typeface="Andalus" panose="02020603050405020304" pitchFamily="18" charset="-78"/>
              </a:rPr>
              <a:t/>
            </a:r>
            <a:br>
              <a:rPr lang="en-US" sz="3200" b="1" dirty="0">
                <a:solidFill>
                  <a:srgbClr val="84492B"/>
                </a:solidFill>
                <a:latin typeface="Andalus" panose="02020603050405020304" pitchFamily="18" charset="-78"/>
                <a:cs typeface="Andalus" panose="02020603050405020304" pitchFamily="18" charset="-78"/>
              </a:rPr>
            </a:br>
            <a:r>
              <a:rPr lang="en-US" sz="2000" dirty="0" smtClean="0">
                <a:solidFill>
                  <a:prstClr val="black"/>
                </a:solidFill>
              </a:rPr>
              <a:t/>
            </a:r>
            <a:br>
              <a:rPr lang="en-US" sz="2000" dirty="0" smtClean="0">
                <a:solidFill>
                  <a:prstClr val="black"/>
                </a:solidFill>
              </a:rPr>
            </a:br>
            <a:endParaRPr lang="en-US" sz="3600"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62635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smtClean="0">
                <a:solidFill>
                  <a:prstClr val="white"/>
                </a:solidFill>
                <a:latin typeface="Agency FB" panose="020B0503020202020204" pitchFamily="34" charset="0"/>
                <a:cs typeface="Arial" panose="020B0604020202020204" pitchFamily="34" charset="0"/>
              </a:rPr>
              <a:t>Outline</a:t>
            </a:r>
            <a:endParaRPr lang="en-US" sz="3200" b="1" dirty="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TextBox 12"/>
          <p:cNvSpPr txBox="1"/>
          <p:nvPr/>
        </p:nvSpPr>
        <p:spPr>
          <a:xfrm>
            <a:off x="1450683" y="1734321"/>
            <a:ext cx="9025406" cy="507831"/>
          </a:xfrm>
          <a:prstGeom prst="rect">
            <a:avLst/>
          </a:prstGeom>
          <a:noFill/>
        </p:spPr>
        <p:txBody>
          <a:bodyPr wrap="square" rtlCol="0">
            <a:spAutoFit/>
          </a:bodyPr>
          <a:lstStyle/>
          <a:p>
            <a:pPr marL="280988" lvl="2">
              <a:lnSpc>
                <a:spcPct val="150000"/>
              </a:lnSpc>
              <a:defRPr/>
            </a:pPr>
            <a:r>
              <a:rPr lang="en-US" sz="2000" b="1" i="1" dirty="0">
                <a:solidFill>
                  <a:srgbClr val="FF0000"/>
                </a:solidFill>
              </a:rPr>
              <a:t>It includes:</a:t>
            </a:r>
          </a:p>
        </p:txBody>
      </p:sp>
      <p:graphicFrame>
        <p:nvGraphicFramePr>
          <p:cNvPr id="14" name="Diagram 13"/>
          <p:cNvGraphicFramePr/>
          <p:nvPr>
            <p:extLst>
              <p:ext uri="{D42A27DB-BD31-4B8C-83A1-F6EECF244321}">
                <p14:modId xmlns:p14="http://schemas.microsoft.com/office/powerpoint/2010/main" val="220778527"/>
              </p:ext>
            </p:extLst>
          </p:nvPr>
        </p:nvGraphicFramePr>
        <p:xfrm>
          <a:off x="1228558" y="2316228"/>
          <a:ext cx="10021966" cy="338582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a:t>
            </a:fld>
            <a:endParaRPr lang="en-US" dirty="0">
              <a:solidFill>
                <a:prstClr val="white"/>
              </a:solidFill>
            </a:endParaRPr>
          </a:p>
        </p:txBody>
      </p:sp>
    </p:spTree>
    <p:extLst>
      <p:ext uri="{BB962C8B-B14F-4D97-AF65-F5344CB8AC3E}">
        <p14:creationId xmlns:p14="http://schemas.microsoft.com/office/powerpoint/2010/main" val="40360900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079455" y="254928"/>
            <a:ext cx="7555524" cy="523220"/>
          </a:xfrm>
          <a:prstGeom prst="rect">
            <a:avLst/>
          </a:prstGeom>
          <a:noFill/>
        </p:spPr>
        <p:txBody>
          <a:bodyPr wrap="square" rtlCol="0">
            <a:spAutoFit/>
          </a:bodyPr>
          <a:lstStyle/>
          <a:p>
            <a:pPr algn="ctr"/>
            <a:r>
              <a:rPr lang="en-US" sz="2800" b="1" dirty="0">
                <a:solidFill>
                  <a:prstClr val="white"/>
                </a:solidFill>
                <a:latin typeface="Agency FB" panose="020B0503020202020204" pitchFamily="34" charset="0"/>
                <a:cs typeface="Arial" panose="020B0604020202020204" pitchFamily="34" charset="0"/>
              </a:rPr>
              <a:t>Difference Between Information </a:t>
            </a:r>
            <a:r>
              <a:rPr lang="en-US" sz="2800" b="1" dirty="0" smtClean="0">
                <a:solidFill>
                  <a:prstClr val="white"/>
                </a:solidFill>
                <a:latin typeface="Agency FB" panose="020B0503020202020204" pitchFamily="34" charset="0"/>
                <a:cs typeface="Arial" panose="020B0604020202020204" pitchFamily="34" charset="0"/>
              </a:rPr>
              <a:t>Security and </a:t>
            </a:r>
            <a:r>
              <a:rPr lang="en-US" sz="2800" b="1" dirty="0" err="1" smtClean="0">
                <a:solidFill>
                  <a:prstClr val="white"/>
                </a:solidFill>
                <a:latin typeface="Agency FB" panose="020B0503020202020204" pitchFamily="34" charset="0"/>
                <a:cs typeface="Arial" panose="020B0604020202020204" pitchFamily="34" charset="0"/>
              </a:rPr>
              <a:t>Cybersecurity</a:t>
            </a:r>
            <a:endParaRPr lang="en-US" sz="28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03705" y="539875"/>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a:t>
            </a:fld>
            <a:endParaRPr lang="en-US" dirty="0">
              <a:solidFill>
                <a:prstClr val="white"/>
              </a:solidFill>
            </a:endParaRPr>
          </a:p>
        </p:txBody>
      </p:sp>
      <p:sp>
        <p:nvSpPr>
          <p:cNvPr id="15" name="TextBox 6"/>
          <p:cNvSpPr txBox="1">
            <a:spLocks noChangeArrowheads="1"/>
          </p:cNvSpPr>
          <p:nvPr/>
        </p:nvSpPr>
        <p:spPr bwMode="auto">
          <a:xfrm>
            <a:off x="929641" y="1569172"/>
            <a:ext cx="10530840" cy="4062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spcAft>
                <a:spcPts val="600"/>
              </a:spcAft>
              <a:buFont typeface="Arial" pitchFamily="34" charset="0"/>
              <a:buChar char="•"/>
            </a:pPr>
            <a:r>
              <a:rPr lang="en-US" dirty="0"/>
              <a:t>The terms “</a:t>
            </a:r>
            <a:r>
              <a:rPr lang="en-US" b="1" dirty="0" err="1">
                <a:solidFill>
                  <a:srgbClr val="FF0000"/>
                </a:solidFill>
              </a:rPr>
              <a:t>cybersecurity</a:t>
            </a:r>
            <a:r>
              <a:rPr lang="en-US" dirty="0"/>
              <a:t>” and “</a:t>
            </a:r>
            <a:r>
              <a:rPr lang="en-US" b="1" dirty="0">
                <a:solidFill>
                  <a:srgbClr val="FF0000"/>
                </a:solidFill>
              </a:rPr>
              <a:t>information security</a:t>
            </a:r>
            <a:r>
              <a:rPr lang="en-US" dirty="0"/>
              <a:t>” are often used interchangeably. Some use the term </a:t>
            </a:r>
            <a:r>
              <a:rPr lang="en-US" dirty="0" err="1"/>
              <a:t>cybersecurity</a:t>
            </a:r>
            <a:r>
              <a:rPr lang="en-US" dirty="0"/>
              <a:t> as a synonym for information security, IT security and information risk management</a:t>
            </a:r>
            <a:r>
              <a:rPr lang="en-US" dirty="0" smtClean="0"/>
              <a:t>.</a:t>
            </a:r>
          </a:p>
          <a:p>
            <a:pPr marL="285750" indent="-285750" algn="just">
              <a:lnSpc>
                <a:spcPct val="150000"/>
              </a:lnSpc>
              <a:spcAft>
                <a:spcPts val="600"/>
              </a:spcAft>
              <a:buFont typeface="Arial" pitchFamily="34" charset="0"/>
              <a:buChar char="•"/>
            </a:pPr>
            <a:r>
              <a:rPr lang="en-US" dirty="0" smtClean="0"/>
              <a:t>Others</a:t>
            </a:r>
            <a:r>
              <a:rPr lang="en-US" dirty="0"/>
              <a:t>, particularly in government circles, have adopted more technical definitions related to national defense, including </a:t>
            </a:r>
            <a:r>
              <a:rPr lang="en-US" b="1" dirty="0" err="1" smtClean="0">
                <a:solidFill>
                  <a:srgbClr val="FF0000"/>
                </a:solidFill>
              </a:rPr>
              <a:t>cyberwarfare</a:t>
            </a:r>
            <a:r>
              <a:rPr lang="en-US" b="1" dirty="0" smtClean="0">
                <a:solidFill>
                  <a:srgbClr val="FF0000"/>
                </a:solidFill>
              </a:rPr>
              <a:t> </a:t>
            </a:r>
            <a:r>
              <a:rPr lang="en-US" dirty="0"/>
              <a:t>and protection of critical infrastructure. </a:t>
            </a:r>
            <a:endParaRPr lang="en-US" dirty="0" smtClean="0"/>
          </a:p>
          <a:p>
            <a:pPr marL="285750" indent="-285750" algn="just">
              <a:lnSpc>
                <a:spcPct val="150000"/>
              </a:lnSpc>
              <a:spcAft>
                <a:spcPts val="600"/>
              </a:spcAft>
              <a:buFont typeface="Arial" pitchFamily="34" charset="0"/>
              <a:buChar char="•"/>
            </a:pPr>
            <a:r>
              <a:rPr lang="en-US" dirty="0" smtClean="0"/>
              <a:t>Although </a:t>
            </a:r>
            <a:r>
              <a:rPr lang="en-US" dirty="0"/>
              <a:t>different groups tend to adapt terminology for their own purposes, there are some important distinctions between </a:t>
            </a:r>
            <a:r>
              <a:rPr lang="en-US" b="1" dirty="0" err="1"/>
              <a:t>cybersecurity</a:t>
            </a:r>
            <a:r>
              <a:rPr lang="en-US" dirty="0"/>
              <a:t> and </a:t>
            </a:r>
            <a:r>
              <a:rPr lang="en-US" b="1" dirty="0"/>
              <a:t>information security.</a:t>
            </a:r>
          </a:p>
          <a:p>
            <a:pPr marL="285750" indent="-285750" algn="just">
              <a:lnSpc>
                <a:spcPct val="150000"/>
              </a:lnSpc>
              <a:spcAft>
                <a:spcPts val="600"/>
              </a:spcAft>
              <a:buFont typeface="Arial" pitchFamily="34" charset="0"/>
              <a:buChar char="•"/>
            </a:pPr>
            <a:r>
              <a:rPr lang="en-US" b="1" dirty="0" smtClean="0">
                <a:solidFill>
                  <a:srgbClr val="FF0000"/>
                </a:solidFill>
              </a:rPr>
              <a:t>Information </a:t>
            </a:r>
            <a:r>
              <a:rPr lang="en-US" b="1" dirty="0">
                <a:solidFill>
                  <a:srgbClr val="FF0000"/>
                </a:solidFill>
              </a:rPr>
              <a:t>security </a:t>
            </a:r>
            <a:r>
              <a:rPr lang="en-US" dirty="0"/>
              <a:t>deals with information, regardless of its format—it encompasses paper documents, digital and intellectual property in people’s minds, and verbal or visual communications. </a:t>
            </a:r>
          </a:p>
        </p:txBody>
      </p:sp>
    </p:spTree>
    <p:extLst>
      <p:ext uri="{BB962C8B-B14F-4D97-AF65-F5344CB8AC3E}">
        <p14:creationId xmlns:p14="http://schemas.microsoft.com/office/powerpoint/2010/main" val="2326468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079455" y="254928"/>
            <a:ext cx="7555524" cy="523220"/>
          </a:xfrm>
          <a:prstGeom prst="rect">
            <a:avLst/>
          </a:prstGeom>
          <a:noFill/>
        </p:spPr>
        <p:txBody>
          <a:bodyPr wrap="square" rtlCol="0">
            <a:spAutoFit/>
          </a:bodyPr>
          <a:lstStyle/>
          <a:p>
            <a:pPr algn="ctr"/>
            <a:r>
              <a:rPr lang="en-US" sz="2800" b="1" dirty="0">
                <a:solidFill>
                  <a:prstClr val="white"/>
                </a:solidFill>
                <a:latin typeface="Agency FB" panose="020B0503020202020204" pitchFamily="34" charset="0"/>
                <a:cs typeface="Arial" panose="020B0604020202020204" pitchFamily="34" charset="0"/>
              </a:rPr>
              <a:t>Difference Between Information </a:t>
            </a:r>
            <a:r>
              <a:rPr lang="en-US" sz="2800" b="1" dirty="0" smtClean="0">
                <a:solidFill>
                  <a:prstClr val="white"/>
                </a:solidFill>
                <a:latin typeface="Agency FB" panose="020B0503020202020204" pitchFamily="34" charset="0"/>
                <a:cs typeface="Arial" panose="020B0604020202020204" pitchFamily="34" charset="0"/>
              </a:rPr>
              <a:t>Security and </a:t>
            </a:r>
            <a:r>
              <a:rPr lang="en-US" sz="2800" b="1" dirty="0" err="1" smtClean="0">
                <a:solidFill>
                  <a:prstClr val="white"/>
                </a:solidFill>
                <a:latin typeface="Agency FB" panose="020B0503020202020204" pitchFamily="34" charset="0"/>
                <a:cs typeface="Arial" panose="020B0604020202020204" pitchFamily="34" charset="0"/>
              </a:rPr>
              <a:t>Cybersecurity</a:t>
            </a:r>
            <a:endParaRPr lang="en-US" sz="28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03705" y="539875"/>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4</a:t>
            </a:fld>
            <a:endParaRPr lang="en-US" dirty="0">
              <a:solidFill>
                <a:prstClr val="white"/>
              </a:solidFill>
            </a:endParaRPr>
          </a:p>
        </p:txBody>
      </p:sp>
      <p:sp>
        <p:nvSpPr>
          <p:cNvPr id="10" name="TextBox 6"/>
          <p:cNvSpPr txBox="1">
            <a:spLocks noChangeArrowheads="1"/>
          </p:cNvSpPr>
          <p:nvPr/>
        </p:nvSpPr>
        <p:spPr bwMode="auto">
          <a:xfrm>
            <a:off x="1112521" y="1744504"/>
            <a:ext cx="9902482" cy="3647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spcAft>
                <a:spcPts val="600"/>
              </a:spcAft>
              <a:buFont typeface="Arial" pitchFamily="34" charset="0"/>
              <a:buChar char="•"/>
            </a:pPr>
            <a:r>
              <a:rPr lang="en-US" b="1" dirty="0" err="1" smtClean="0">
                <a:solidFill>
                  <a:srgbClr val="FF0000"/>
                </a:solidFill>
              </a:rPr>
              <a:t>Cybersecurity</a:t>
            </a:r>
            <a:r>
              <a:rPr lang="en-US" b="1" dirty="0"/>
              <a:t>,</a:t>
            </a:r>
            <a:r>
              <a:rPr lang="en-US" dirty="0"/>
              <a:t> on the other hand, is concerned with protecting digital assets—everything from networks to hardware and information that is processed, stored or transported by internetworked information systems. </a:t>
            </a:r>
            <a:endParaRPr lang="en-US" dirty="0" smtClean="0"/>
          </a:p>
          <a:p>
            <a:pPr marL="285750" indent="-285750" algn="just">
              <a:lnSpc>
                <a:spcPct val="150000"/>
              </a:lnSpc>
              <a:spcAft>
                <a:spcPts val="600"/>
              </a:spcAft>
              <a:buFont typeface="Arial" pitchFamily="34" charset="0"/>
              <a:buChar char="•"/>
            </a:pPr>
            <a:endParaRPr lang="en-US" dirty="0" smtClean="0"/>
          </a:p>
          <a:p>
            <a:pPr marL="285750" indent="-285750" algn="just">
              <a:lnSpc>
                <a:spcPct val="150000"/>
              </a:lnSpc>
              <a:spcAft>
                <a:spcPts val="600"/>
              </a:spcAft>
              <a:buFont typeface="Arial" pitchFamily="34" charset="0"/>
              <a:buChar char="•"/>
            </a:pPr>
            <a:r>
              <a:rPr lang="en-US" b="1" dirty="0" smtClean="0"/>
              <a:t>Therefore</a:t>
            </a:r>
            <a:r>
              <a:rPr lang="en-US" b="1" dirty="0"/>
              <a:t>, to eliminate </a:t>
            </a:r>
            <a:r>
              <a:rPr lang="en-US" b="1" dirty="0" smtClean="0"/>
              <a:t>confusion:</a:t>
            </a:r>
          </a:p>
          <a:p>
            <a:pPr marL="719138" indent="-285750" algn="just">
              <a:lnSpc>
                <a:spcPct val="150000"/>
              </a:lnSpc>
              <a:spcAft>
                <a:spcPts val="600"/>
              </a:spcAft>
              <a:buFont typeface="Wingdings" panose="05000000000000000000" pitchFamily="2" charset="2"/>
              <a:buChar char="Ø"/>
            </a:pPr>
            <a:r>
              <a:rPr lang="en-US" dirty="0" smtClean="0"/>
              <a:t>The </a:t>
            </a:r>
            <a:r>
              <a:rPr lang="en-US" dirty="0"/>
              <a:t>term </a:t>
            </a:r>
            <a:r>
              <a:rPr lang="en-US" b="1" dirty="0" err="1"/>
              <a:t>cybersecurity</a:t>
            </a:r>
            <a:r>
              <a:rPr lang="en-US" dirty="0"/>
              <a:t> will be defined in this guide as protecting information assets by addressing threats to information processed, stored and transported by internetworked information systems.</a:t>
            </a:r>
          </a:p>
        </p:txBody>
      </p:sp>
    </p:spTree>
    <p:extLst>
      <p:ext uri="{BB962C8B-B14F-4D97-AF65-F5344CB8AC3E}">
        <p14:creationId xmlns:p14="http://schemas.microsoft.com/office/powerpoint/2010/main" val="4589148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Protecting Digital Assets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5</a:t>
            </a:fld>
            <a:endParaRPr lang="en-US" dirty="0">
              <a:solidFill>
                <a:prstClr val="white"/>
              </a:solidFill>
            </a:endParaRPr>
          </a:p>
        </p:txBody>
      </p:sp>
      <p:sp>
        <p:nvSpPr>
          <p:cNvPr id="15" name="TextBox 6"/>
          <p:cNvSpPr txBox="1">
            <a:spLocks noChangeArrowheads="1"/>
          </p:cNvSpPr>
          <p:nvPr/>
        </p:nvSpPr>
        <p:spPr bwMode="auto">
          <a:xfrm>
            <a:off x="747346" y="1518055"/>
            <a:ext cx="10743614" cy="4662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Arial" pitchFamily="34" charset="0"/>
              <a:buChar char="•"/>
            </a:pPr>
            <a:r>
              <a:rPr lang="en-US" dirty="0" smtClean="0"/>
              <a:t>In </a:t>
            </a:r>
            <a:r>
              <a:rPr lang="en-US" b="1" dirty="0" err="1"/>
              <a:t>cybersecurity</a:t>
            </a:r>
            <a:r>
              <a:rPr lang="en-US" dirty="0"/>
              <a:t> frameworks, both the National Institute of Standards and Technology (NIST) and the European Union Agency for Network and Information Security (ENISA) have identified five key functions necessary for the protection of digital assets. </a:t>
            </a:r>
            <a:endParaRPr lang="en-US" dirty="0" smtClean="0"/>
          </a:p>
          <a:p>
            <a:pPr marL="285750" indent="-285750" algn="just">
              <a:lnSpc>
                <a:spcPct val="150000"/>
              </a:lnSpc>
              <a:buFont typeface="Arial" pitchFamily="34" charset="0"/>
              <a:buChar char="•"/>
            </a:pPr>
            <a:r>
              <a:rPr lang="en-US" dirty="0" smtClean="0"/>
              <a:t>These </a:t>
            </a:r>
            <a:r>
              <a:rPr lang="en-US" dirty="0"/>
              <a:t>functions coincide with incident management methodologies and include the </a:t>
            </a:r>
            <a:r>
              <a:rPr lang="en-US" dirty="0" smtClean="0"/>
              <a:t>following </a:t>
            </a:r>
            <a:r>
              <a:rPr lang="en-US" dirty="0"/>
              <a:t>activities</a:t>
            </a:r>
            <a:r>
              <a:rPr lang="en-US" dirty="0" smtClean="0"/>
              <a:t>:</a:t>
            </a:r>
          </a:p>
          <a:p>
            <a:pPr marL="285750" indent="-285750" algn="just">
              <a:lnSpc>
                <a:spcPct val="150000"/>
              </a:lnSpc>
              <a:buFont typeface="Arial" pitchFamily="34" charset="0"/>
              <a:buChar char="•"/>
            </a:pPr>
            <a:r>
              <a:rPr lang="en-US" b="1" dirty="0" smtClean="0">
                <a:solidFill>
                  <a:srgbClr val="FF0000"/>
                </a:solidFill>
              </a:rPr>
              <a:t>Identify</a:t>
            </a:r>
            <a:r>
              <a:rPr lang="en-US" dirty="0"/>
              <a:t>: </a:t>
            </a:r>
            <a:r>
              <a:rPr lang="en-US" dirty="0" smtClean="0"/>
              <a:t>Use </a:t>
            </a:r>
            <a:r>
              <a:rPr lang="en-US" dirty="0"/>
              <a:t>organizational understanding to minimize risk to systems, assets, data and capabilities.</a:t>
            </a:r>
          </a:p>
          <a:p>
            <a:pPr marL="285750" indent="-285750" algn="just">
              <a:lnSpc>
                <a:spcPct val="150000"/>
              </a:lnSpc>
              <a:buFont typeface="Arial" pitchFamily="34" charset="0"/>
              <a:buChar char="•"/>
            </a:pPr>
            <a:r>
              <a:rPr lang="en-US" b="1" dirty="0" smtClean="0">
                <a:solidFill>
                  <a:srgbClr val="FF0000"/>
                </a:solidFill>
              </a:rPr>
              <a:t>protect</a:t>
            </a:r>
            <a:r>
              <a:rPr lang="en-US" dirty="0" smtClean="0"/>
              <a:t>: Design </a:t>
            </a:r>
            <a:r>
              <a:rPr lang="en-US" dirty="0"/>
              <a:t>safeguards to limit the impact of potential events on critical services and infrastructure.</a:t>
            </a:r>
          </a:p>
          <a:p>
            <a:pPr marL="285750" indent="-285750" algn="just">
              <a:lnSpc>
                <a:spcPct val="150000"/>
              </a:lnSpc>
              <a:buFont typeface="Arial" pitchFamily="34" charset="0"/>
              <a:buChar char="•"/>
            </a:pPr>
            <a:r>
              <a:rPr lang="en-US" b="1" dirty="0" smtClean="0">
                <a:solidFill>
                  <a:srgbClr val="FF0000"/>
                </a:solidFill>
              </a:rPr>
              <a:t>Detect</a:t>
            </a:r>
            <a:r>
              <a:rPr lang="en-US" dirty="0"/>
              <a:t>: </a:t>
            </a:r>
            <a:r>
              <a:rPr lang="en-US" dirty="0" smtClean="0"/>
              <a:t>Implement </a:t>
            </a:r>
            <a:r>
              <a:rPr lang="en-US" dirty="0"/>
              <a:t>activities to identify the occurrence of a </a:t>
            </a:r>
            <a:r>
              <a:rPr lang="en-US" dirty="0" err="1"/>
              <a:t>cybersecurity</a:t>
            </a:r>
            <a:r>
              <a:rPr lang="en-US" dirty="0"/>
              <a:t> event.</a:t>
            </a:r>
          </a:p>
          <a:p>
            <a:pPr marL="285750" indent="-285750" algn="just">
              <a:lnSpc>
                <a:spcPct val="150000"/>
              </a:lnSpc>
              <a:buFont typeface="Arial" pitchFamily="34" charset="0"/>
              <a:buChar char="•"/>
            </a:pPr>
            <a:r>
              <a:rPr lang="en-US" b="1" dirty="0" smtClean="0">
                <a:solidFill>
                  <a:srgbClr val="FF0000"/>
                </a:solidFill>
              </a:rPr>
              <a:t>Respond</a:t>
            </a:r>
            <a:r>
              <a:rPr lang="en-US" dirty="0"/>
              <a:t>: </a:t>
            </a:r>
            <a:r>
              <a:rPr lang="en-US" dirty="0" smtClean="0"/>
              <a:t>Take </a:t>
            </a:r>
            <a:r>
              <a:rPr lang="en-US" dirty="0"/>
              <a:t>appropriate action after learning of a security event.</a:t>
            </a:r>
          </a:p>
          <a:p>
            <a:pPr marL="285750" indent="-285750" algn="just">
              <a:lnSpc>
                <a:spcPct val="150000"/>
              </a:lnSpc>
              <a:buFont typeface="Arial" pitchFamily="34" charset="0"/>
              <a:buChar char="•"/>
            </a:pPr>
            <a:r>
              <a:rPr lang="en-US" b="1" dirty="0" smtClean="0">
                <a:solidFill>
                  <a:srgbClr val="FF0000"/>
                </a:solidFill>
              </a:rPr>
              <a:t>Recover</a:t>
            </a:r>
            <a:r>
              <a:rPr lang="en-US" dirty="0"/>
              <a:t>: </a:t>
            </a:r>
            <a:r>
              <a:rPr lang="en-US" dirty="0" smtClean="0"/>
              <a:t>Plan </a:t>
            </a:r>
            <a:r>
              <a:rPr lang="en-US" dirty="0"/>
              <a:t>for resilience and the timely repair of compromised capabilities and services.</a:t>
            </a:r>
          </a:p>
        </p:txBody>
      </p:sp>
    </p:spTree>
    <p:extLst>
      <p:ext uri="{BB962C8B-B14F-4D97-AF65-F5344CB8AC3E}">
        <p14:creationId xmlns:p14="http://schemas.microsoft.com/office/powerpoint/2010/main" val="5372111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07691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 Risk management terms, </a:t>
            </a:r>
            <a:r>
              <a:rPr lang="en-US" sz="2800" b="1" dirty="0">
                <a:solidFill>
                  <a:prstClr val="white"/>
                </a:solidFill>
                <a:latin typeface="Agency FB" panose="020B0503020202020204" pitchFamily="34" charset="0"/>
                <a:cs typeface="Arial" panose="020B0604020202020204" pitchFamily="34" charset="0"/>
              </a:rPr>
              <a:t>concepts</a:t>
            </a:r>
            <a:r>
              <a:rPr lang="en-US" sz="3200" b="1" dirty="0">
                <a:solidFill>
                  <a:prstClr val="white"/>
                </a:solidFill>
                <a:latin typeface="Agency FB" panose="020B0503020202020204" pitchFamily="34" charset="0"/>
                <a:cs typeface="Arial" panose="020B0604020202020204" pitchFamily="34" charset="0"/>
              </a:rPr>
              <a:t> and frameworks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6</a:t>
            </a:fld>
            <a:endParaRPr lang="en-US" dirty="0">
              <a:solidFill>
                <a:prstClr val="white"/>
              </a:solidFill>
            </a:endParaRPr>
          </a:p>
        </p:txBody>
      </p:sp>
      <p:sp>
        <p:nvSpPr>
          <p:cNvPr id="11" name="TextBox 6"/>
          <p:cNvSpPr txBox="1">
            <a:spLocks noChangeArrowheads="1"/>
          </p:cNvSpPr>
          <p:nvPr/>
        </p:nvSpPr>
        <p:spPr bwMode="auto">
          <a:xfrm>
            <a:off x="1143145" y="1652425"/>
            <a:ext cx="9936835" cy="438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anose="05000000000000000000" pitchFamily="2" charset="2"/>
              <a:buChar char="Ø"/>
            </a:pPr>
            <a:r>
              <a:rPr lang="en-US" sz="2400" b="1" dirty="0" smtClean="0">
                <a:solidFill>
                  <a:srgbClr val="00B0F0"/>
                </a:solidFill>
              </a:rPr>
              <a:t>Risk</a:t>
            </a:r>
            <a:endParaRPr lang="ar-YE" b="1" dirty="0" smtClean="0">
              <a:solidFill>
                <a:srgbClr val="00B0F0"/>
              </a:solidFill>
            </a:endParaRPr>
          </a:p>
          <a:p>
            <a:pPr marL="631825" indent="-285750" algn="just">
              <a:lnSpc>
                <a:spcPct val="150000"/>
              </a:lnSpc>
              <a:buFont typeface="Arial" pitchFamily="34" charset="0"/>
              <a:buChar char="•"/>
            </a:pPr>
            <a:r>
              <a:rPr lang="en-US" dirty="0" smtClean="0"/>
              <a:t>The </a:t>
            </a:r>
            <a:r>
              <a:rPr lang="en-US" dirty="0"/>
              <a:t>core duty of </a:t>
            </a:r>
            <a:r>
              <a:rPr lang="en-US" b="1" dirty="0" err="1"/>
              <a:t>cybersecurity</a:t>
            </a:r>
            <a:r>
              <a:rPr lang="en-US" dirty="0"/>
              <a:t> is to identify, mitigate and manage </a:t>
            </a:r>
            <a:r>
              <a:rPr lang="en-US" b="1" dirty="0" err="1"/>
              <a:t>cyberrisk</a:t>
            </a:r>
            <a:r>
              <a:rPr lang="en-US" dirty="0"/>
              <a:t> to an organization’s digital assets.:</a:t>
            </a:r>
            <a:endParaRPr lang="en-US" dirty="0" smtClean="0"/>
          </a:p>
          <a:p>
            <a:pPr marL="631825" indent="-285750" algn="just">
              <a:lnSpc>
                <a:spcPct val="150000"/>
              </a:lnSpc>
              <a:buFont typeface="Arial" pitchFamily="34" charset="0"/>
              <a:buChar char="•"/>
            </a:pPr>
            <a:r>
              <a:rPr lang="en-US" b="1" dirty="0">
                <a:solidFill>
                  <a:srgbClr val="FF0000"/>
                </a:solidFill>
              </a:rPr>
              <a:t>Assessing risk </a:t>
            </a:r>
            <a:r>
              <a:rPr lang="en-US" dirty="0"/>
              <a:t>is one of the most critical functions of a </a:t>
            </a:r>
            <a:r>
              <a:rPr lang="en-US" dirty="0" err="1"/>
              <a:t>cybersecurity</a:t>
            </a:r>
            <a:r>
              <a:rPr lang="en-US" dirty="0"/>
              <a:t> organization. </a:t>
            </a:r>
            <a:endParaRPr lang="ar-YE" dirty="0" smtClean="0"/>
          </a:p>
          <a:p>
            <a:pPr marL="631825" indent="-285750" algn="just">
              <a:lnSpc>
                <a:spcPct val="150000"/>
              </a:lnSpc>
              <a:buFont typeface="Arial" pitchFamily="34" charset="0"/>
              <a:buChar char="•"/>
            </a:pPr>
            <a:r>
              <a:rPr lang="en-US" dirty="0" smtClean="0"/>
              <a:t>Effective </a:t>
            </a:r>
            <a:r>
              <a:rPr lang="en-US" dirty="0"/>
              <a:t>policies, </a:t>
            </a:r>
            <a:r>
              <a:rPr lang="en-US" dirty="0" smtClean="0"/>
              <a:t>security</a:t>
            </a:r>
            <a:r>
              <a:rPr lang="ar-YE" dirty="0" smtClean="0"/>
              <a:t> </a:t>
            </a:r>
            <a:r>
              <a:rPr lang="en-US" dirty="0" smtClean="0"/>
              <a:t>implementations</a:t>
            </a:r>
            <a:r>
              <a:rPr lang="en-US" dirty="0"/>
              <a:t>, resource allocation and incident response preparedness are all </a:t>
            </a:r>
            <a:r>
              <a:rPr lang="en-US" dirty="0" smtClean="0"/>
              <a:t>dependent on </a:t>
            </a:r>
            <a:r>
              <a:rPr lang="en-US" dirty="0" smtClean="0">
                <a:sym typeface="Wingdings" panose="05000000000000000000" pitchFamily="2" charset="2"/>
              </a:rPr>
              <a:t> </a:t>
            </a:r>
            <a:r>
              <a:rPr lang="en-US" dirty="0" smtClean="0"/>
              <a:t>understanding </a:t>
            </a:r>
            <a:r>
              <a:rPr lang="en-US" dirty="0"/>
              <a:t>the  </a:t>
            </a:r>
            <a:r>
              <a:rPr lang="en-US" dirty="0" smtClean="0"/>
              <a:t>risk </a:t>
            </a:r>
            <a:r>
              <a:rPr lang="en-US" dirty="0"/>
              <a:t>and threats an organization faces</a:t>
            </a:r>
            <a:r>
              <a:rPr lang="en-US" dirty="0" smtClean="0"/>
              <a:t>.</a:t>
            </a:r>
            <a:endParaRPr lang="ar-YE" dirty="0" smtClean="0"/>
          </a:p>
          <a:p>
            <a:pPr marL="631825" indent="-285750" algn="just">
              <a:lnSpc>
                <a:spcPct val="150000"/>
              </a:lnSpc>
              <a:buFont typeface="Arial" pitchFamily="34" charset="0"/>
              <a:buChar char="•"/>
            </a:pPr>
            <a:endParaRPr lang="ar-YE" dirty="0"/>
          </a:p>
          <a:p>
            <a:pPr marL="631825" indent="-285750" algn="just">
              <a:lnSpc>
                <a:spcPct val="150000"/>
              </a:lnSpc>
              <a:buFont typeface="Arial" pitchFamily="34" charset="0"/>
              <a:buChar char="•"/>
            </a:pPr>
            <a:r>
              <a:rPr lang="en-US" dirty="0"/>
              <a:t> Using a </a:t>
            </a:r>
            <a:r>
              <a:rPr lang="en-US" b="1" dirty="0"/>
              <a:t>risk-based approach </a:t>
            </a:r>
            <a:r>
              <a:rPr lang="en-US" dirty="0"/>
              <a:t>to </a:t>
            </a:r>
            <a:r>
              <a:rPr lang="en-US" dirty="0" err="1"/>
              <a:t>cybersecurity</a:t>
            </a:r>
            <a:r>
              <a:rPr lang="en-US" dirty="0"/>
              <a:t> allows more informed </a:t>
            </a:r>
            <a:r>
              <a:rPr lang="en-US" dirty="0" smtClean="0"/>
              <a:t>decision-making </a:t>
            </a:r>
            <a:r>
              <a:rPr lang="en-US" dirty="0"/>
              <a:t>to protect the organization and to apply limited budgets and resources effectively. </a:t>
            </a:r>
          </a:p>
        </p:txBody>
      </p:sp>
    </p:spTree>
    <p:extLst>
      <p:ext uri="{BB962C8B-B14F-4D97-AF65-F5344CB8AC3E}">
        <p14:creationId xmlns:p14="http://schemas.microsoft.com/office/powerpoint/2010/main" val="35004132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07691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 Risk management terms, </a:t>
            </a:r>
            <a:r>
              <a:rPr lang="en-US" sz="2800" b="1" dirty="0">
                <a:solidFill>
                  <a:prstClr val="white"/>
                </a:solidFill>
                <a:latin typeface="Agency FB" panose="020B0503020202020204" pitchFamily="34" charset="0"/>
                <a:cs typeface="Arial" panose="020B0604020202020204" pitchFamily="34" charset="0"/>
              </a:rPr>
              <a:t>concepts</a:t>
            </a:r>
            <a:r>
              <a:rPr lang="en-US" sz="3200" b="1" dirty="0">
                <a:solidFill>
                  <a:prstClr val="white"/>
                </a:solidFill>
                <a:latin typeface="Agency FB" panose="020B0503020202020204" pitchFamily="34" charset="0"/>
                <a:cs typeface="Arial" panose="020B0604020202020204" pitchFamily="34" charset="0"/>
              </a:rPr>
              <a:t> and frameworks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7</a:t>
            </a:fld>
            <a:endParaRPr lang="en-US" dirty="0">
              <a:solidFill>
                <a:prstClr val="white"/>
              </a:solidFill>
            </a:endParaRPr>
          </a:p>
        </p:txBody>
      </p:sp>
      <p:sp>
        <p:nvSpPr>
          <p:cNvPr id="10" name="TextBox 6"/>
          <p:cNvSpPr txBox="1">
            <a:spLocks noChangeArrowheads="1"/>
          </p:cNvSpPr>
          <p:nvPr/>
        </p:nvSpPr>
        <p:spPr bwMode="auto">
          <a:xfrm>
            <a:off x="827077" y="1652425"/>
            <a:ext cx="10568971" cy="438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anose="05000000000000000000" pitchFamily="2" charset="2"/>
              <a:buChar char="Ø"/>
            </a:pPr>
            <a:r>
              <a:rPr lang="en-US" sz="2400" b="1" dirty="0" smtClean="0">
                <a:solidFill>
                  <a:srgbClr val="00B0F0"/>
                </a:solidFill>
              </a:rPr>
              <a:t>Approaches </a:t>
            </a:r>
            <a:r>
              <a:rPr lang="en-US" sz="2400" b="1" dirty="0">
                <a:solidFill>
                  <a:srgbClr val="00B0F0"/>
                </a:solidFill>
              </a:rPr>
              <a:t>to </a:t>
            </a:r>
            <a:r>
              <a:rPr lang="en-US" sz="2400" b="1" dirty="0" err="1" smtClean="0">
                <a:solidFill>
                  <a:srgbClr val="00B0F0"/>
                </a:solidFill>
              </a:rPr>
              <a:t>cybersecurity</a:t>
            </a:r>
            <a:endParaRPr lang="ar-YE" b="1" dirty="0" smtClean="0">
              <a:solidFill>
                <a:srgbClr val="00B0F0"/>
              </a:solidFill>
            </a:endParaRPr>
          </a:p>
          <a:p>
            <a:pPr marL="346075" algn="just">
              <a:lnSpc>
                <a:spcPct val="150000"/>
              </a:lnSpc>
            </a:pPr>
            <a:r>
              <a:rPr lang="en-US" i="1" dirty="0">
                <a:solidFill>
                  <a:srgbClr val="0070C0"/>
                </a:solidFill>
              </a:rPr>
              <a:t>Generally, there are three different approaches to implementing </a:t>
            </a:r>
            <a:r>
              <a:rPr lang="en-US" i="1" dirty="0" err="1" smtClean="0">
                <a:solidFill>
                  <a:srgbClr val="0070C0"/>
                </a:solidFill>
              </a:rPr>
              <a:t>cybersecurity</a:t>
            </a:r>
            <a:r>
              <a:rPr lang="en-US" i="1" dirty="0" smtClean="0">
                <a:solidFill>
                  <a:srgbClr val="0070C0"/>
                </a:solidFill>
              </a:rPr>
              <a:t>:</a:t>
            </a:r>
          </a:p>
          <a:p>
            <a:pPr marL="688975" indent="-342900" algn="just">
              <a:lnSpc>
                <a:spcPct val="150000"/>
              </a:lnSpc>
              <a:buFont typeface="+mj-lt"/>
              <a:buAutoNum type="arabicParenR"/>
            </a:pPr>
            <a:r>
              <a:rPr lang="en-US" b="1" dirty="0" smtClean="0">
                <a:solidFill>
                  <a:srgbClr val="FF0000"/>
                </a:solidFill>
              </a:rPr>
              <a:t>Compliance-based</a:t>
            </a:r>
            <a:r>
              <a:rPr lang="en-US" dirty="0" smtClean="0"/>
              <a:t>—Also </a:t>
            </a:r>
            <a:r>
              <a:rPr lang="en-US" dirty="0"/>
              <a:t>known as standards-based security, this approach relies on regulations or standards to </a:t>
            </a:r>
            <a:r>
              <a:rPr lang="en-US" dirty="0" smtClean="0"/>
              <a:t>determine </a:t>
            </a:r>
            <a:r>
              <a:rPr lang="en-US" dirty="0"/>
              <a:t>security implementations. </a:t>
            </a:r>
            <a:r>
              <a:rPr lang="en-US" b="1" dirty="0"/>
              <a:t>Controls</a:t>
            </a:r>
            <a:r>
              <a:rPr lang="en-US" dirty="0"/>
              <a:t> are implemented regardless of their applicability or necessity, which </a:t>
            </a:r>
            <a:r>
              <a:rPr lang="en-US" dirty="0" smtClean="0"/>
              <a:t>often </a:t>
            </a:r>
            <a:r>
              <a:rPr lang="en-US" dirty="0"/>
              <a:t>leads to a “checklist” attitude toward security</a:t>
            </a:r>
            <a:r>
              <a:rPr lang="en-US" dirty="0" smtClean="0"/>
              <a:t>.</a:t>
            </a:r>
          </a:p>
          <a:p>
            <a:pPr marL="346075" algn="just">
              <a:lnSpc>
                <a:spcPct val="150000"/>
              </a:lnSpc>
            </a:pPr>
            <a:endParaRPr lang="en-US" dirty="0"/>
          </a:p>
          <a:p>
            <a:pPr marL="688975" indent="-342900" algn="just">
              <a:lnSpc>
                <a:spcPct val="150000"/>
              </a:lnSpc>
              <a:buFont typeface="+mj-lt"/>
              <a:buAutoNum type="arabicParenR"/>
            </a:pPr>
            <a:r>
              <a:rPr lang="en-US" b="1" dirty="0" smtClean="0">
                <a:solidFill>
                  <a:srgbClr val="FF0000"/>
                </a:solidFill>
              </a:rPr>
              <a:t>Risk-based</a:t>
            </a:r>
            <a:r>
              <a:rPr lang="en-US" dirty="0" smtClean="0"/>
              <a:t>—Risk-based </a:t>
            </a:r>
            <a:r>
              <a:rPr lang="en-US" dirty="0"/>
              <a:t>security relies on identifying the unique risk a particular organization faces and designing and </a:t>
            </a:r>
            <a:r>
              <a:rPr lang="en-US" dirty="0" smtClean="0"/>
              <a:t>implementing </a:t>
            </a:r>
            <a:r>
              <a:rPr lang="en-US" dirty="0"/>
              <a:t>security controls to address that risk above and beyond the entity’s risk tolerance and business needs</a:t>
            </a:r>
            <a:r>
              <a:rPr lang="en-US" dirty="0" smtClean="0"/>
              <a:t>.</a:t>
            </a:r>
            <a:endParaRPr lang="en-US" dirty="0"/>
          </a:p>
        </p:txBody>
      </p:sp>
    </p:spTree>
    <p:extLst>
      <p:ext uri="{BB962C8B-B14F-4D97-AF65-F5344CB8AC3E}">
        <p14:creationId xmlns:p14="http://schemas.microsoft.com/office/powerpoint/2010/main" val="35737232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07691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 Risk management terms, </a:t>
            </a:r>
            <a:r>
              <a:rPr lang="en-US" sz="2800" b="1" dirty="0">
                <a:solidFill>
                  <a:prstClr val="white"/>
                </a:solidFill>
                <a:latin typeface="Agency FB" panose="020B0503020202020204" pitchFamily="34" charset="0"/>
                <a:cs typeface="Arial" panose="020B0604020202020204" pitchFamily="34" charset="0"/>
              </a:rPr>
              <a:t>concepts</a:t>
            </a:r>
            <a:r>
              <a:rPr lang="en-US" sz="3200" b="1" dirty="0">
                <a:solidFill>
                  <a:prstClr val="white"/>
                </a:solidFill>
                <a:latin typeface="Agency FB" panose="020B0503020202020204" pitchFamily="34" charset="0"/>
                <a:cs typeface="Arial" panose="020B0604020202020204" pitchFamily="34" charset="0"/>
              </a:rPr>
              <a:t> and frameworks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8</a:t>
            </a:fld>
            <a:endParaRPr lang="en-US" dirty="0">
              <a:solidFill>
                <a:prstClr val="white"/>
              </a:solidFill>
            </a:endParaRPr>
          </a:p>
        </p:txBody>
      </p:sp>
      <p:sp>
        <p:nvSpPr>
          <p:cNvPr id="10" name="TextBox 6"/>
          <p:cNvSpPr txBox="1">
            <a:spLocks noChangeArrowheads="1"/>
          </p:cNvSpPr>
          <p:nvPr/>
        </p:nvSpPr>
        <p:spPr bwMode="auto">
          <a:xfrm>
            <a:off x="1344868" y="2096354"/>
            <a:ext cx="9670135"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anose="05000000000000000000" pitchFamily="2" charset="2"/>
              <a:buChar char="Ø"/>
            </a:pPr>
            <a:r>
              <a:rPr lang="en-US" sz="2400" b="1" dirty="0" smtClean="0">
                <a:solidFill>
                  <a:srgbClr val="00B0F0"/>
                </a:solidFill>
              </a:rPr>
              <a:t>Approaches </a:t>
            </a:r>
            <a:r>
              <a:rPr lang="en-US" sz="2400" b="1" dirty="0">
                <a:solidFill>
                  <a:srgbClr val="00B0F0"/>
                </a:solidFill>
              </a:rPr>
              <a:t>to </a:t>
            </a:r>
            <a:r>
              <a:rPr lang="en-US" sz="2400" b="1" dirty="0" err="1" smtClean="0">
                <a:solidFill>
                  <a:srgbClr val="00B0F0"/>
                </a:solidFill>
              </a:rPr>
              <a:t>cybersecurity</a:t>
            </a:r>
            <a:endParaRPr lang="ar-YE" b="1" dirty="0" smtClean="0">
              <a:solidFill>
                <a:srgbClr val="00B0F0"/>
              </a:solidFill>
            </a:endParaRPr>
          </a:p>
          <a:p>
            <a:pPr marL="346075" algn="just">
              <a:lnSpc>
                <a:spcPct val="150000"/>
              </a:lnSpc>
            </a:pPr>
            <a:r>
              <a:rPr lang="en-US" i="1" dirty="0">
                <a:solidFill>
                  <a:srgbClr val="0070C0"/>
                </a:solidFill>
              </a:rPr>
              <a:t>Generally, there are three different approaches to implementing </a:t>
            </a:r>
            <a:r>
              <a:rPr lang="en-US" i="1" dirty="0" err="1" smtClean="0">
                <a:solidFill>
                  <a:srgbClr val="0070C0"/>
                </a:solidFill>
              </a:rPr>
              <a:t>cybersecurity</a:t>
            </a:r>
            <a:r>
              <a:rPr lang="en-US" i="1" dirty="0" smtClean="0">
                <a:solidFill>
                  <a:srgbClr val="0070C0"/>
                </a:solidFill>
              </a:rPr>
              <a:t>:</a:t>
            </a:r>
          </a:p>
          <a:p>
            <a:pPr marL="346075" algn="just">
              <a:lnSpc>
                <a:spcPct val="150000"/>
              </a:lnSpc>
            </a:pPr>
            <a:endParaRPr lang="en-US" dirty="0" smtClean="0">
              <a:solidFill>
                <a:srgbClr val="0070C0"/>
              </a:solidFill>
            </a:endParaRPr>
          </a:p>
          <a:p>
            <a:pPr marL="631825" indent="-285750" algn="just">
              <a:lnSpc>
                <a:spcPct val="150000"/>
              </a:lnSpc>
            </a:pPr>
            <a:r>
              <a:rPr lang="en-US" b="1" dirty="0" smtClean="0">
                <a:solidFill>
                  <a:srgbClr val="FF0000"/>
                </a:solidFill>
              </a:rPr>
              <a:t>3) Ad </a:t>
            </a:r>
            <a:r>
              <a:rPr lang="en-US" b="1" dirty="0">
                <a:solidFill>
                  <a:srgbClr val="FF0000"/>
                </a:solidFill>
              </a:rPr>
              <a:t>hoc</a:t>
            </a:r>
            <a:r>
              <a:rPr lang="en-US" dirty="0"/>
              <a:t>—An ad hoc approach simply implements security with no particular rationale or criteria. Ad hoc </a:t>
            </a:r>
            <a:r>
              <a:rPr lang="en-US" dirty="0" smtClean="0"/>
              <a:t>implementations </a:t>
            </a:r>
            <a:r>
              <a:rPr lang="en-US" dirty="0"/>
              <a:t>may be driven by vendor marketing, or they may reflect insufficient subject matter expertise, </a:t>
            </a:r>
            <a:r>
              <a:rPr lang="en-US" dirty="0" smtClean="0"/>
              <a:t>knowledge </a:t>
            </a:r>
            <a:r>
              <a:rPr lang="en-US" dirty="0"/>
              <a:t>or training when designing and implementing safeguards.</a:t>
            </a:r>
          </a:p>
        </p:txBody>
      </p:sp>
    </p:spTree>
    <p:extLst>
      <p:ext uri="{BB962C8B-B14F-4D97-AF65-F5344CB8AC3E}">
        <p14:creationId xmlns:p14="http://schemas.microsoft.com/office/powerpoint/2010/main" val="39392911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07691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 Risk management terms, </a:t>
            </a:r>
            <a:r>
              <a:rPr lang="en-US" sz="2800" b="1" dirty="0">
                <a:solidFill>
                  <a:prstClr val="white"/>
                </a:solidFill>
                <a:latin typeface="Agency FB" panose="020B0503020202020204" pitchFamily="34" charset="0"/>
                <a:cs typeface="Arial" panose="020B0604020202020204" pitchFamily="34" charset="0"/>
              </a:rPr>
              <a:t>concepts</a:t>
            </a:r>
            <a:r>
              <a:rPr lang="en-US" sz="3200" b="1" dirty="0">
                <a:solidFill>
                  <a:prstClr val="white"/>
                </a:solidFill>
                <a:latin typeface="Agency FB" panose="020B0503020202020204" pitchFamily="34" charset="0"/>
                <a:cs typeface="Arial" panose="020B0604020202020204" pitchFamily="34" charset="0"/>
              </a:rPr>
              <a:t> and frameworks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9</a:t>
            </a:fld>
            <a:endParaRPr lang="en-US" dirty="0">
              <a:solidFill>
                <a:prstClr val="white"/>
              </a:solidFill>
            </a:endParaRPr>
          </a:p>
        </p:txBody>
      </p:sp>
      <p:sp>
        <p:nvSpPr>
          <p:cNvPr id="10" name="TextBox 6"/>
          <p:cNvSpPr txBox="1">
            <a:spLocks noChangeArrowheads="1"/>
          </p:cNvSpPr>
          <p:nvPr/>
        </p:nvSpPr>
        <p:spPr bwMode="auto">
          <a:xfrm>
            <a:off x="1051529" y="1736890"/>
            <a:ext cx="10302271" cy="3554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anose="05000000000000000000" pitchFamily="2" charset="2"/>
              <a:buChar char="Ø"/>
            </a:pPr>
            <a:r>
              <a:rPr lang="en-US" sz="2400" b="1" dirty="0" smtClean="0">
                <a:solidFill>
                  <a:srgbClr val="00B0F0"/>
                </a:solidFill>
              </a:rPr>
              <a:t>key terms </a:t>
            </a:r>
            <a:r>
              <a:rPr lang="en-US" sz="2400" b="1" dirty="0">
                <a:solidFill>
                  <a:srgbClr val="00B0F0"/>
                </a:solidFill>
              </a:rPr>
              <a:t>a</a:t>
            </a:r>
            <a:r>
              <a:rPr lang="en-US" sz="2400" b="1" dirty="0" smtClean="0">
                <a:solidFill>
                  <a:srgbClr val="00B0F0"/>
                </a:solidFill>
              </a:rPr>
              <a:t>nd definitions</a:t>
            </a:r>
            <a:endParaRPr lang="ar-YE" sz="2400" b="1" dirty="0" smtClean="0">
              <a:solidFill>
                <a:srgbClr val="00B0F0"/>
              </a:solidFill>
            </a:endParaRPr>
          </a:p>
          <a:p>
            <a:pPr algn="just">
              <a:lnSpc>
                <a:spcPct val="150000"/>
              </a:lnSpc>
            </a:pPr>
            <a:r>
              <a:rPr lang="en-US" i="1" dirty="0">
                <a:solidFill>
                  <a:srgbClr val="0070C0"/>
                </a:solidFill>
              </a:rPr>
              <a:t>There are many potential definitions of risk—some general and others more technical. Additionally, it is important to </a:t>
            </a:r>
            <a:r>
              <a:rPr lang="en-US" i="1" dirty="0" smtClean="0">
                <a:solidFill>
                  <a:srgbClr val="0070C0"/>
                </a:solidFill>
              </a:rPr>
              <a:t>distinguish </a:t>
            </a:r>
            <a:r>
              <a:rPr lang="en-US" i="1" dirty="0">
                <a:solidFill>
                  <a:srgbClr val="0070C0"/>
                </a:solidFill>
              </a:rPr>
              <a:t>between </a:t>
            </a:r>
            <a:r>
              <a:rPr lang="en-US" b="1" i="1" dirty="0">
                <a:solidFill>
                  <a:srgbClr val="0070C0"/>
                </a:solidFill>
              </a:rPr>
              <a:t>a risk and a threat</a:t>
            </a:r>
            <a:r>
              <a:rPr lang="en-US" i="1" dirty="0">
                <a:solidFill>
                  <a:srgbClr val="0070C0"/>
                </a:solidFill>
              </a:rPr>
              <a:t>. Although many people use the words threat and risk synonymously, they have </a:t>
            </a:r>
            <a:r>
              <a:rPr lang="en-US" i="1" dirty="0" smtClean="0">
                <a:solidFill>
                  <a:srgbClr val="0070C0"/>
                </a:solidFill>
              </a:rPr>
              <a:t>two </a:t>
            </a:r>
            <a:r>
              <a:rPr lang="en-US" i="1" dirty="0">
                <a:solidFill>
                  <a:srgbClr val="0070C0"/>
                </a:solidFill>
              </a:rPr>
              <a:t>very different </a:t>
            </a:r>
            <a:r>
              <a:rPr lang="en-US" i="1" dirty="0" smtClean="0">
                <a:solidFill>
                  <a:srgbClr val="0070C0"/>
                </a:solidFill>
              </a:rPr>
              <a:t>meanings:</a:t>
            </a:r>
          </a:p>
          <a:p>
            <a:pPr marL="346075" algn="just">
              <a:lnSpc>
                <a:spcPct val="150000"/>
              </a:lnSpc>
            </a:pPr>
            <a:endParaRPr lang="en-US" dirty="0" smtClean="0">
              <a:solidFill>
                <a:srgbClr val="0070C0"/>
              </a:solidFill>
            </a:endParaRPr>
          </a:p>
          <a:p>
            <a:pPr marL="631825" indent="-285750" algn="just">
              <a:lnSpc>
                <a:spcPct val="150000"/>
              </a:lnSpc>
              <a:buFont typeface="Wingdings" panose="05000000000000000000" pitchFamily="2" charset="2"/>
              <a:buChar char="v"/>
            </a:pPr>
            <a:r>
              <a:rPr lang="en-US" b="1" dirty="0">
                <a:solidFill>
                  <a:srgbClr val="FF0000"/>
                </a:solidFill>
              </a:rPr>
              <a:t>Risk—</a:t>
            </a:r>
            <a:r>
              <a:rPr lang="en-US" dirty="0"/>
              <a:t>The combination of the probability of an event and its consequence (International Organization for </a:t>
            </a:r>
            <a:r>
              <a:rPr lang="en-US" dirty="0" smtClean="0"/>
              <a:t>Standardization/International </a:t>
            </a:r>
            <a:r>
              <a:rPr lang="en-US" dirty="0" err="1" smtClean="0"/>
              <a:t>Electrotechnical</a:t>
            </a:r>
            <a:r>
              <a:rPr lang="en-US" dirty="0" smtClean="0"/>
              <a:t> </a:t>
            </a:r>
            <a:r>
              <a:rPr lang="en-US" dirty="0"/>
              <a:t>Commission [ISO/IEC] 73). </a:t>
            </a:r>
            <a:endParaRPr lang="en-US" dirty="0" smtClean="0"/>
          </a:p>
          <a:p>
            <a:pPr marL="631825" indent="-285750" algn="just">
              <a:lnSpc>
                <a:spcPct val="150000"/>
              </a:lnSpc>
              <a:buFont typeface="Wingdings" panose="05000000000000000000" pitchFamily="2" charset="2"/>
              <a:buChar char="v"/>
            </a:pPr>
            <a:r>
              <a:rPr lang="en-US" dirty="0" smtClean="0"/>
              <a:t>Risk </a:t>
            </a:r>
            <a:r>
              <a:rPr lang="en-US" dirty="0"/>
              <a:t>is mitigated through the use of </a:t>
            </a:r>
            <a:r>
              <a:rPr lang="en-US" dirty="0" smtClean="0"/>
              <a:t>controls </a:t>
            </a:r>
            <a:r>
              <a:rPr lang="en-US" dirty="0"/>
              <a:t>or safeguards</a:t>
            </a:r>
            <a:r>
              <a:rPr lang="en-US" dirty="0" smtClean="0"/>
              <a:t>.</a:t>
            </a:r>
            <a:endParaRPr lang="en-US" dirty="0"/>
          </a:p>
        </p:txBody>
      </p:sp>
    </p:spTree>
    <p:extLst>
      <p:ext uri="{BB962C8B-B14F-4D97-AF65-F5344CB8AC3E}">
        <p14:creationId xmlns:p14="http://schemas.microsoft.com/office/powerpoint/2010/main" val="18850269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07691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 Risk management terms, </a:t>
            </a:r>
            <a:r>
              <a:rPr lang="en-US" sz="2800" b="1" dirty="0">
                <a:solidFill>
                  <a:prstClr val="white"/>
                </a:solidFill>
                <a:latin typeface="Agency FB" panose="020B0503020202020204" pitchFamily="34" charset="0"/>
                <a:cs typeface="Arial" panose="020B0604020202020204" pitchFamily="34" charset="0"/>
              </a:rPr>
              <a:t>concepts</a:t>
            </a:r>
            <a:r>
              <a:rPr lang="en-US" sz="3200" b="1" dirty="0">
                <a:solidFill>
                  <a:prstClr val="white"/>
                </a:solidFill>
                <a:latin typeface="Agency FB" panose="020B0503020202020204" pitchFamily="34" charset="0"/>
                <a:cs typeface="Arial" panose="020B0604020202020204" pitchFamily="34" charset="0"/>
              </a:rPr>
              <a:t> and frameworks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10</a:t>
            </a:fld>
            <a:endParaRPr lang="en-US" dirty="0">
              <a:solidFill>
                <a:prstClr val="white"/>
              </a:solidFill>
            </a:endParaRPr>
          </a:p>
        </p:txBody>
      </p:sp>
      <p:sp>
        <p:nvSpPr>
          <p:cNvPr id="10" name="TextBox 6"/>
          <p:cNvSpPr txBox="1">
            <a:spLocks noChangeArrowheads="1"/>
          </p:cNvSpPr>
          <p:nvPr/>
        </p:nvSpPr>
        <p:spPr bwMode="auto">
          <a:xfrm>
            <a:off x="1051529" y="1669986"/>
            <a:ext cx="10302271"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anose="05000000000000000000" pitchFamily="2" charset="2"/>
              <a:buChar char="Ø"/>
            </a:pPr>
            <a:r>
              <a:rPr lang="en-US" sz="2400" b="1" dirty="0" smtClean="0">
                <a:solidFill>
                  <a:srgbClr val="00B0F0"/>
                </a:solidFill>
              </a:rPr>
              <a:t>key terms </a:t>
            </a:r>
            <a:r>
              <a:rPr lang="en-US" sz="2400" b="1" dirty="0">
                <a:solidFill>
                  <a:srgbClr val="00B0F0"/>
                </a:solidFill>
              </a:rPr>
              <a:t>a</a:t>
            </a:r>
            <a:r>
              <a:rPr lang="en-US" sz="2400" b="1" dirty="0" smtClean="0">
                <a:solidFill>
                  <a:srgbClr val="00B0F0"/>
                </a:solidFill>
              </a:rPr>
              <a:t>nd definitions</a:t>
            </a:r>
            <a:endParaRPr lang="ar-YE" sz="2400" b="1" dirty="0" smtClean="0">
              <a:solidFill>
                <a:srgbClr val="00B0F0"/>
              </a:solidFill>
            </a:endParaRPr>
          </a:p>
          <a:p>
            <a:pPr marL="631825" indent="-285750" algn="just">
              <a:lnSpc>
                <a:spcPct val="150000"/>
              </a:lnSpc>
              <a:buFont typeface="Wingdings" panose="05000000000000000000" pitchFamily="2" charset="2"/>
              <a:buChar char="v"/>
            </a:pPr>
            <a:r>
              <a:rPr lang="en-US" b="1" dirty="0" smtClean="0">
                <a:solidFill>
                  <a:srgbClr val="FF0000"/>
                </a:solidFill>
              </a:rPr>
              <a:t>Threat—</a:t>
            </a:r>
            <a:r>
              <a:rPr lang="en-US" dirty="0" smtClean="0"/>
              <a:t>Anything </a:t>
            </a:r>
            <a:r>
              <a:rPr lang="en-US" dirty="0"/>
              <a:t>(e.g., object, substance, human) that is capable of acting against an asset in a manner that </a:t>
            </a:r>
            <a:r>
              <a:rPr lang="en-US" dirty="0" smtClean="0"/>
              <a:t>can </a:t>
            </a:r>
            <a:r>
              <a:rPr lang="en-US" dirty="0"/>
              <a:t>result in harm. </a:t>
            </a:r>
            <a:endParaRPr lang="en-US" dirty="0" smtClean="0"/>
          </a:p>
          <a:p>
            <a:pPr marL="892175" indent="-285750" algn="just">
              <a:lnSpc>
                <a:spcPct val="150000"/>
              </a:lnSpc>
              <a:buFont typeface="Wingdings" panose="05000000000000000000" pitchFamily="2" charset="2"/>
              <a:buChar char="§"/>
            </a:pPr>
            <a:r>
              <a:rPr lang="en-US" dirty="0" smtClean="0"/>
              <a:t>ISO/IEC </a:t>
            </a:r>
            <a:r>
              <a:rPr lang="en-US" dirty="0"/>
              <a:t>13335 defines a threat broadly as a potential cause of an unwanted incident. </a:t>
            </a:r>
            <a:endParaRPr lang="en-US" dirty="0" smtClean="0"/>
          </a:p>
          <a:p>
            <a:pPr marL="892175" indent="-285750" algn="just">
              <a:lnSpc>
                <a:spcPct val="150000"/>
              </a:lnSpc>
              <a:buFont typeface="Wingdings" panose="05000000000000000000" pitchFamily="2" charset="2"/>
              <a:buChar char="§"/>
            </a:pPr>
            <a:r>
              <a:rPr lang="en-US" dirty="0" smtClean="0"/>
              <a:t>Some organizations </a:t>
            </a:r>
            <a:r>
              <a:rPr lang="en-US" dirty="0"/>
              <a:t>make a further distinction between a threat source and a threat event, classifying a threat source as </a:t>
            </a:r>
            <a:r>
              <a:rPr lang="en-US" dirty="0" smtClean="0"/>
              <a:t>the </a:t>
            </a:r>
            <a:r>
              <a:rPr lang="en-US" dirty="0"/>
              <a:t>actual process or agent attempting to cause harm, and a threat event as the result or outcome of a threat agent’s </a:t>
            </a:r>
            <a:r>
              <a:rPr lang="en-US" dirty="0" smtClean="0"/>
              <a:t>malicious </a:t>
            </a:r>
            <a:r>
              <a:rPr lang="en-US" dirty="0"/>
              <a:t>activity.</a:t>
            </a:r>
          </a:p>
          <a:p>
            <a:pPr marL="631825" indent="-285750" algn="just">
              <a:lnSpc>
                <a:spcPct val="150000"/>
              </a:lnSpc>
              <a:buFont typeface="Wingdings" panose="05000000000000000000" pitchFamily="2" charset="2"/>
              <a:buChar char="v"/>
            </a:pPr>
            <a:r>
              <a:rPr lang="en-US" b="1" dirty="0">
                <a:solidFill>
                  <a:srgbClr val="FF0000"/>
                </a:solidFill>
              </a:rPr>
              <a:t>Asset</a:t>
            </a:r>
            <a:r>
              <a:rPr lang="en-US" dirty="0"/>
              <a:t>—Something of either tangible or intangible value that is worth protecting, including people, information, </a:t>
            </a:r>
            <a:r>
              <a:rPr lang="en-US" dirty="0" smtClean="0"/>
              <a:t>infrastructure</a:t>
            </a:r>
            <a:r>
              <a:rPr lang="en-US" dirty="0"/>
              <a:t>, finances and </a:t>
            </a:r>
            <a:r>
              <a:rPr lang="en-US" dirty="0" smtClean="0"/>
              <a:t>reputation.</a:t>
            </a:r>
            <a:endParaRPr lang="en-US" dirty="0"/>
          </a:p>
        </p:txBody>
      </p:sp>
    </p:spTree>
    <p:extLst>
      <p:ext uri="{BB962C8B-B14F-4D97-AF65-F5344CB8AC3E}">
        <p14:creationId xmlns:p14="http://schemas.microsoft.com/office/powerpoint/2010/main" val="29616519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07691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 Risk management terms, </a:t>
            </a:r>
            <a:r>
              <a:rPr lang="en-US" sz="2800" b="1" dirty="0">
                <a:solidFill>
                  <a:prstClr val="white"/>
                </a:solidFill>
                <a:latin typeface="Agency FB" panose="020B0503020202020204" pitchFamily="34" charset="0"/>
                <a:cs typeface="Arial" panose="020B0604020202020204" pitchFamily="34" charset="0"/>
              </a:rPr>
              <a:t>concepts</a:t>
            </a:r>
            <a:r>
              <a:rPr lang="en-US" sz="3200" b="1" dirty="0">
                <a:solidFill>
                  <a:prstClr val="white"/>
                </a:solidFill>
                <a:latin typeface="Agency FB" panose="020B0503020202020204" pitchFamily="34" charset="0"/>
                <a:cs typeface="Arial" panose="020B0604020202020204" pitchFamily="34" charset="0"/>
              </a:rPr>
              <a:t> and frameworks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11</a:t>
            </a:fld>
            <a:endParaRPr lang="en-US" dirty="0">
              <a:solidFill>
                <a:prstClr val="white"/>
              </a:solidFill>
            </a:endParaRPr>
          </a:p>
        </p:txBody>
      </p:sp>
      <p:sp>
        <p:nvSpPr>
          <p:cNvPr id="10" name="TextBox 6"/>
          <p:cNvSpPr txBox="1">
            <a:spLocks noChangeArrowheads="1"/>
          </p:cNvSpPr>
          <p:nvPr/>
        </p:nvSpPr>
        <p:spPr bwMode="auto">
          <a:xfrm>
            <a:off x="1234441" y="1764745"/>
            <a:ext cx="9780562"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anose="05000000000000000000" pitchFamily="2" charset="2"/>
              <a:buChar char="Ø"/>
            </a:pPr>
            <a:r>
              <a:rPr lang="en-US" sz="2400" b="1" dirty="0" smtClean="0">
                <a:solidFill>
                  <a:srgbClr val="00B0F0"/>
                </a:solidFill>
              </a:rPr>
              <a:t>key terms </a:t>
            </a:r>
            <a:r>
              <a:rPr lang="en-US" sz="2400" b="1" dirty="0">
                <a:solidFill>
                  <a:srgbClr val="00B0F0"/>
                </a:solidFill>
              </a:rPr>
              <a:t>a</a:t>
            </a:r>
            <a:r>
              <a:rPr lang="en-US" sz="2400" b="1" dirty="0" smtClean="0">
                <a:solidFill>
                  <a:srgbClr val="00B0F0"/>
                </a:solidFill>
              </a:rPr>
              <a:t>nd definitions</a:t>
            </a:r>
            <a:endParaRPr lang="ar-YE" sz="2400" b="1" dirty="0" smtClean="0">
              <a:solidFill>
                <a:srgbClr val="00B0F0"/>
              </a:solidFill>
            </a:endParaRPr>
          </a:p>
          <a:p>
            <a:pPr algn="just">
              <a:lnSpc>
                <a:spcPct val="150000"/>
              </a:lnSpc>
            </a:pPr>
            <a:endParaRPr lang="ar-YE" sz="2400" b="1" dirty="0" smtClean="0">
              <a:solidFill>
                <a:srgbClr val="00B0F0"/>
              </a:solidFill>
            </a:endParaRPr>
          </a:p>
          <a:p>
            <a:pPr marL="631825" indent="-285750" algn="just">
              <a:lnSpc>
                <a:spcPct val="150000"/>
              </a:lnSpc>
              <a:buFont typeface="Wingdings" panose="05000000000000000000" pitchFamily="2" charset="2"/>
              <a:buChar char="v"/>
            </a:pPr>
            <a:r>
              <a:rPr lang="en-US" b="1" dirty="0">
                <a:solidFill>
                  <a:srgbClr val="FF0000"/>
                </a:solidFill>
              </a:rPr>
              <a:t>Vulnerability—</a:t>
            </a:r>
            <a:r>
              <a:rPr lang="en-US" dirty="0"/>
              <a:t>A weakness in the design, implementation, operation or internal control of a process that could </a:t>
            </a:r>
            <a:r>
              <a:rPr lang="en-US" dirty="0" smtClean="0"/>
              <a:t>expose </a:t>
            </a:r>
            <a:r>
              <a:rPr lang="en-US" dirty="0"/>
              <a:t>the system to adverse threats from threat events</a:t>
            </a:r>
          </a:p>
          <a:p>
            <a:pPr marL="990600" indent="-285750" algn="just">
              <a:lnSpc>
                <a:spcPct val="150000"/>
              </a:lnSpc>
              <a:buFont typeface="Arial" panose="020B0604020202020204" pitchFamily="34" charset="0"/>
              <a:buChar char="•"/>
            </a:pPr>
            <a:r>
              <a:rPr lang="en-US" dirty="0"/>
              <a:t>Although much of </a:t>
            </a:r>
            <a:r>
              <a:rPr lang="en-US" dirty="0" err="1"/>
              <a:t>cybersecurity</a:t>
            </a:r>
            <a:r>
              <a:rPr lang="en-US" dirty="0"/>
              <a:t> is focused on the design, implementation and management of controls to mitigate </a:t>
            </a:r>
            <a:r>
              <a:rPr lang="en-US" dirty="0" smtClean="0"/>
              <a:t>risk</a:t>
            </a:r>
            <a:r>
              <a:rPr lang="en-US" dirty="0"/>
              <a:t>, it is critical for security practitioners to understand that risk can never be completely eliminated. </a:t>
            </a:r>
            <a:endParaRPr lang="en-US" dirty="0" smtClean="0"/>
          </a:p>
          <a:p>
            <a:pPr marL="631825" indent="-285750" algn="just">
              <a:lnSpc>
                <a:spcPct val="150000"/>
              </a:lnSpc>
              <a:buFont typeface="Wingdings" panose="05000000000000000000" pitchFamily="2" charset="2"/>
              <a:buChar char="v"/>
            </a:pPr>
            <a:endParaRPr lang="ar-YE" dirty="0" smtClean="0"/>
          </a:p>
        </p:txBody>
      </p:sp>
    </p:spTree>
    <p:extLst>
      <p:ext uri="{BB962C8B-B14F-4D97-AF65-F5344CB8AC3E}">
        <p14:creationId xmlns:p14="http://schemas.microsoft.com/office/powerpoint/2010/main" val="38632454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07691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 Risk management terms, </a:t>
            </a:r>
            <a:r>
              <a:rPr lang="en-US" sz="2800" b="1" dirty="0">
                <a:solidFill>
                  <a:prstClr val="white"/>
                </a:solidFill>
                <a:latin typeface="Agency FB" panose="020B0503020202020204" pitchFamily="34" charset="0"/>
                <a:cs typeface="Arial" panose="020B0604020202020204" pitchFamily="34" charset="0"/>
              </a:rPr>
              <a:t>concepts</a:t>
            </a:r>
            <a:r>
              <a:rPr lang="en-US" sz="3200" b="1" dirty="0">
                <a:solidFill>
                  <a:prstClr val="white"/>
                </a:solidFill>
                <a:latin typeface="Agency FB" panose="020B0503020202020204" pitchFamily="34" charset="0"/>
                <a:cs typeface="Arial" panose="020B0604020202020204" pitchFamily="34" charset="0"/>
              </a:rPr>
              <a:t> and frameworks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12</a:t>
            </a:fld>
            <a:endParaRPr lang="en-US" dirty="0">
              <a:solidFill>
                <a:prstClr val="white"/>
              </a:solidFill>
            </a:endParaRPr>
          </a:p>
        </p:txBody>
      </p:sp>
      <p:sp>
        <p:nvSpPr>
          <p:cNvPr id="10" name="TextBox 6"/>
          <p:cNvSpPr txBox="1">
            <a:spLocks noChangeArrowheads="1"/>
          </p:cNvSpPr>
          <p:nvPr/>
        </p:nvSpPr>
        <p:spPr bwMode="auto">
          <a:xfrm>
            <a:off x="1101524" y="1823268"/>
            <a:ext cx="9180278" cy="3554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anose="05000000000000000000" pitchFamily="2" charset="2"/>
              <a:buChar char="Ø"/>
            </a:pPr>
            <a:r>
              <a:rPr lang="en-US" sz="2400" b="1" dirty="0" smtClean="0">
                <a:solidFill>
                  <a:srgbClr val="00B0F0"/>
                </a:solidFill>
              </a:rPr>
              <a:t>key terms </a:t>
            </a:r>
            <a:r>
              <a:rPr lang="en-US" sz="2400" b="1" dirty="0">
                <a:solidFill>
                  <a:srgbClr val="00B0F0"/>
                </a:solidFill>
              </a:rPr>
              <a:t>a</a:t>
            </a:r>
            <a:r>
              <a:rPr lang="en-US" sz="2400" b="1" dirty="0" smtClean="0">
                <a:solidFill>
                  <a:srgbClr val="00B0F0"/>
                </a:solidFill>
              </a:rPr>
              <a:t>nd definitions</a:t>
            </a:r>
            <a:endParaRPr lang="ar-YE" sz="2400" b="1" dirty="0" smtClean="0">
              <a:solidFill>
                <a:srgbClr val="00B0F0"/>
              </a:solidFill>
            </a:endParaRPr>
          </a:p>
          <a:p>
            <a:pPr marL="346075" algn="just">
              <a:lnSpc>
                <a:spcPct val="150000"/>
              </a:lnSpc>
            </a:pPr>
            <a:endParaRPr lang="ar-YE" dirty="0" smtClean="0"/>
          </a:p>
          <a:p>
            <a:pPr marL="631825" indent="-285750" algn="just">
              <a:lnSpc>
                <a:spcPct val="150000"/>
              </a:lnSpc>
              <a:buFont typeface="Wingdings" panose="05000000000000000000" pitchFamily="2" charset="2"/>
              <a:buChar char="v"/>
            </a:pPr>
            <a:r>
              <a:rPr lang="en-US" b="1" dirty="0" smtClean="0">
                <a:solidFill>
                  <a:srgbClr val="FF0000"/>
                </a:solidFill>
              </a:rPr>
              <a:t>Residual </a:t>
            </a:r>
            <a:r>
              <a:rPr lang="en-US" b="1" dirty="0">
                <a:solidFill>
                  <a:srgbClr val="FF0000"/>
                </a:solidFill>
              </a:rPr>
              <a:t>risk</a:t>
            </a:r>
            <a:r>
              <a:rPr lang="en-US" dirty="0"/>
              <a:t>—Even after safeguards are in place, there will always be residual risk, defined as the remaining risk </a:t>
            </a:r>
            <a:r>
              <a:rPr lang="en-US" dirty="0" smtClean="0"/>
              <a:t>after </a:t>
            </a:r>
            <a:r>
              <a:rPr lang="en-US" dirty="0"/>
              <a:t>management has implemented a risk response</a:t>
            </a:r>
            <a:r>
              <a:rPr lang="en-US" dirty="0" smtClean="0"/>
              <a:t>.</a:t>
            </a:r>
            <a:endParaRPr lang="ar-YE" dirty="0" smtClean="0"/>
          </a:p>
          <a:p>
            <a:pPr marL="346075" algn="just">
              <a:lnSpc>
                <a:spcPct val="150000"/>
              </a:lnSpc>
            </a:pPr>
            <a:endParaRPr lang="en-US" dirty="0"/>
          </a:p>
          <a:p>
            <a:pPr marL="631825" indent="-285750" algn="just">
              <a:lnSpc>
                <a:spcPct val="150000"/>
              </a:lnSpc>
              <a:buFont typeface="Wingdings" panose="05000000000000000000" pitchFamily="2" charset="2"/>
              <a:buChar char="v"/>
            </a:pPr>
            <a:r>
              <a:rPr lang="en-US" b="1" dirty="0">
                <a:solidFill>
                  <a:srgbClr val="FF0000"/>
                </a:solidFill>
              </a:rPr>
              <a:t>Inherent risk</a:t>
            </a:r>
            <a:r>
              <a:rPr lang="en-US" dirty="0"/>
              <a:t>—The risk level or exposure without taking into account the actions that management has taken or </a:t>
            </a:r>
            <a:r>
              <a:rPr lang="en-US" dirty="0" smtClean="0"/>
              <a:t>might </a:t>
            </a:r>
            <a:r>
              <a:rPr lang="en-US" dirty="0"/>
              <a:t>take (e.g., implementing controls)</a:t>
            </a:r>
          </a:p>
        </p:txBody>
      </p:sp>
    </p:spTree>
    <p:extLst>
      <p:ext uri="{BB962C8B-B14F-4D97-AF65-F5344CB8AC3E}">
        <p14:creationId xmlns:p14="http://schemas.microsoft.com/office/powerpoint/2010/main" val="37943460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07691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 Risk management terms, </a:t>
            </a:r>
            <a:r>
              <a:rPr lang="en-US" sz="2800" b="1" dirty="0">
                <a:solidFill>
                  <a:prstClr val="white"/>
                </a:solidFill>
                <a:latin typeface="Agency FB" panose="020B0503020202020204" pitchFamily="34" charset="0"/>
                <a:cs typeface="Arial" panose="020B0604020202020204" pitchFamily="34" charset="0"/>
              </a:rPr>
              <a:t>concepts</a:t>
            </a:r>
            <a:r>
              <a:rPr lang="en-US" sz="3200" b="1" dirty="0">
                <a:solidFill>
                  <a:prstClr val="white"/>
                </a:solidFill>
                <a:latin typeface="Agency FB" panose="020B0503020202020204" pitchFamily="34" charset="0"/>
                <a:cs typeface="Arial" panose="020B0604020202020204" pitchFamily="34" charset="0"/>
              </a:rPr>
              <a:t> and frameworks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13</a:t>
            </a:fld>
            <a:endParaRPr lang="en-US" dirty="0">
              <a:solidFill>
                <a:prstClr val="white"/>
              </a:solidFill>
            </a:endParaRPr>
          </a:p>
        </p:txBody>
      </p:sp>
      <p:sp>
        <p:nvSpPr>
          <p:cNvPr id="10" name="TextBox 6"/>
          <p:cNvSpPr txBox="1">
            <a:spLocks noChangeArrowheads="1"/>
          </p:cNvSpPr>
          <p:nvPr/>
        </p:nvSpPr>
        <p:spPr bwMode="auto">
          <a:xfrm>
            <a:off x="1259702" y="2085484"/>
            <a:ext cx="9670135"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anose="05000000000000000000" pitchFamily="2" charset="2"/>
              <a:buChar char="Ø"/>
            </a:pPr>
            <a:r>
              <a:rPr lang="en-US" sz="2400" b="1" dirty="0" smtClean="0">
                <a:solidFill>
                  <a:srgbClr val="00B0F0"/>
                </a:solidFill>
              </a:rPr>
              <a:t>Approaches </a:t>
            </a:r>
            <a:r>
              <a:rPr lang="en-US" sz="2400" b="1" dirty="0">
                <a:solidFill>
                  <a:srgbClr val="00B0F0"/>
                </a:solidFill>
              </a:rPr>
              <a:t>to </a:t>
            </a:r>
            <a:r>
              <a:rPr lang="en-US" sz="2400" b="1" dirty="0" smtClean="0">
                <a:solidFill>
                  <a:srgbClr val="00B0F0"/>
                </a:solidFill>
              </a:rPr>
              <a:t>Risk</a:t>
            </a:r>
            <a:endParaRPr lang="en-US" sz="2400" b="1" dirty="0">
              <a:solidFill>
                <a:srgbClr val="00B0F0"/>
              </a:solidFill>
            </a:endParaRPr>
          </a:p>
          <a:p>
            <a:pPr marL="346075" algn="just">
              <a:lnSpc>
                <a:spcPct val="150000"/>
              </a:lnSpc>
            </a:pPr>
            <a:r>
              <a:rPr lang="en-US" i="1" dirty="0"/>
              <a:t>There are a number of methodologies available to measure risk</a:t>
            </a:r>
            <a:r>
              <a:rPr lang="en-US" dirty="0"/>
              <a:t>. </a:t>
            </a:r>
            <a:endParaRPr lang="en-US" dirty="0" smtClean="0"/>
          </a:p>
          <a:p>
            <a:pPr marL="346075" algn="just">
              <a:lnSpc>
                <a:spcPct val="150000"/>
              </a:lnSpc>
            </a:pPr>
            <a:r>
              <a:rPr lang="en-US" i="1" dirty="0" smtClean="0">
                <a:solidFill>
                  <a:srgbClr val="0070C0"/>
                </a:solidFill>
              </a:rPr>
              <a:t>Different </a:t>
            </a:r>
            <a:r>
              <a:rPr lang="en-US" i="1" dirty="0">
                <a:solidFill>
                  <a:srgbClr val="0070C0"/>
                </a:solidFill>
              </a:rPr>
              <a:t>industries and professions have adopted </a:t>
            </a:r>
            <a:r>
              <a:rPr lang="en-US" i="1" dirty="0" smtClean="0">
                <a:solidFill>
                  <a:srgbClr val="0070C0"/>
                </a:solidFill>
              </a:rPr>
              <a:t>various </a:t>
            </a:r>
            <a:r>
              <a:rPr lang="en-US" i="1" dirty="0">
                <a:solidFill>
                  <a:srgbClr val="0070C0"/>
                </a:solidFill>
              </a:rPr>
              <a:t>tactics based upon the following criteria:</a:t>
            </a:r>
          </a:p>
          <a:p>
            <a:pPr marL="631825" indent="-285750" algn="just">
              <a:lnSpc>
                <a:spcPct val="150000"/>
              </a:lnSpc>
              <a:buFont typeface="Wingdings" panose="05000000000000000000" pitchFamily="2" charset="2"/>
              <a:buChar char="v"/>
            </a:pPr>
            <a:r>
              <a:rPr lang="en-US" dirty="0" smtClean="0"/>
              <a:t>Risk </a:t>
            </a:r>
            <a:r>
              <a:rPr lang="en-US" dirty="0"/>
              <a:t>tolerance</a:t>
            </a:r>
          </a:p>
          <a:p>
            <a:pPr marL="631825" indent="-285750" algn="just">
              <a:lnSpc>
                <a:spcPct val="150000"/>
              </a:lnSpc>
              <a:buFont typeface="Wingdings" panose="05000000000000000000" pitchFamily="2" charset="2"/>
              <a:buChar char="v"/>
            </a:pPr>
            <a:r>
              <a:rPr lang="en-US" dirty="0" smtClean="0"/>
              <a:t>Size </a:t>
            </a:r>
            <a:r>
              <a:rPr lang="en-US" dirty="0"/>
              <a:t>and scope of the environment in question</a:t>
            </a:r>
          </a:p>
          <a:p>
            <a:pPr marL="631825" indent="-285750" algn="just">
              <a:lnSpc>
                <a:spcPct val="150000"/>
              </a:lnSpc>
              <a:buFont typeface="Wingdings" panose="05000000000000000000" pitchFamily="2" charset="2"/>
              <a:buChar char="v"/>
            </a:pPr>
            <a:r>
              <a:rPr lang="en-US" dirty="0" smtClean="0"/>
              <a:t>Amount </a:t>
            </a:r>
            <a:r>
              <a:rPr lang="en-US" dirty="0"/>
              <a:t>of data available</a:t>
            </a:r>
          </a:p>
        </p:txBody>
      </p:sp>
    </p:spTree>
    <p:extLst>
      <p:ext uri="{BB962C8B-B14F-4D97-AF65-F5344CB8AC3E}">
        <p14:creationId xmlns:p14="http://schemas.microsoft.com/office/powerpoint/2010/main" val="28652359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07691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 Risk management terms, </a:t>
            </a:r>
            <a:r>
              <a:rPr lang="en-US" sz="2800" b="1" dirty="0">
                <a:solidFill>
                  <a:prstClr val="white"/>
                </a:solidFill>
                <a:latin typeface="Agency FB" panose="020B0503020202020204" pitchFamily="34" charset="0"/>
                <a:cs typeface="Arial" panose="020B0604020202020204" pitchFamily="34" charset="0"/>
              </a:rPr>
              <a:t>concepts</a:t>
            </a:r>
            <a:r>
              <a:rPr lang="en-US" sz="3200" b="1" dirty="0">
                <a:solidFill>
                  <a:prstClr val="white"/>
                </a:solidFill>
                <a:latin typeface="Agency FB" panose="020B0503020202020204" pitchFamily="34" charset="0"/>
                <a:cs typeface="Arial" panose="020B0604020202020204" pitchFamily="34" charset="0"/>
              </a:rPr>
              <a:t> and frameworks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14</a:t>
            </a:fld>
            <a:endParaRPr lang="en-US" dirty="0">
              <a:solidFill>
                <a:prstClr val="white"/>
              </a:solidFill>
            </a:endParaRPr>
          </a:p>
        </p:txBody>
      </p:sp>
      <p:sp>
        <p:nvSpPr>
          <p:cNvPr id="10" name="TextBox 6"/>
          <p:cNvSpPr txBox="1">
            <a:spLocks noChangeArrowheads="1"/>
          </p:cNvSpPr>
          <p:nvPr/>
        </p:nvSpPr>
        <p:spPr bwMode="auto">
          <a:xfrm>
            <a:off x="1051529" y="1993519"/>
            <a:ext cx="9670135"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anose="05000000000000000000" pitchFamily="2" charset="2"/>
              <a:buChar char="Ø"/>
            </a:pPr>
            <a:r>
              <a:rPr lang="en-US" sz="2400" b="1" dirty="0" smtClean="0">
                <a:solidFill>
                  <a:srgbClr val="00B0F0"/>
                </a:solidFill>
              </a:rPr>
              <a:t>Third-party </a:t>
            </a:r>
            <a:r>
              <a:rPr lang="en-US" sz="2400" b="1" dirty="0">
                <a:solidFill>
                  <a:srgbClr val="00B0F0"/>
                </a:solidFill>
              </a:rPr>
              <a:t>Risk</a:t>
            </a:r>
          </a:p>
          <a:p>
            <a:pPr marL="631825" indent="-285750" algn="just">
              <a:lnSpc>
                <a:spcPct val="150000"/>
              </a:lnSpc>
              <a:buFont typeface="Wingdings" panose="05000000000000000000" pitchFamily="2" charset="2"/>
              <a:buChar char="ü"/>
            </a:pPr>
            <a:r>
              <a:rPr lang="en-US" i="1" dirty="0" err="1"/>
              <a:t>Cybersecurity</a:t>
            </a:r>
            <a:r>
              <a:rPr lang="en-US" i="1" dirty="0"/>
              <a:t> can be more difficult to control when third parties are involved, especially when different entities have </a:t>
            </a:r>
            <a:r>
              <a:rPr lang="en-US" i="1" dirty="0" smtClean="0"/>
              <a:t>different </a:t>
            </a:r>
            <a:r>
              <a:rPr lang="en-US" i="1" dirty="0"/>
              <a:t>security cultures and risk tolerances</a:t>
            </a:r>
            <a:r>
              <a:rPr lang="en-US" i="1" dirty="0" smtClean="0"/>
              <a:t>.</a:t>
            </a:r>
          </a:p>
          <a:p>
            <a:pPr marL="631825" indent="-285750" algn="just">
              <a:lnSpc>
                <a:spcPct val="150000"/>
              </a:lnSpc>
              <a:buFont typeface="Wingdings" panose="05000000000000000000" pitchFamily="2" charset="2"/>
              <a:buChar char="ü"/>
            </a:pPr>
            <a:r>
              <a:rPr lang="en-US" i="1" dirty="0" smtClean="0"/>
              <a:t>No </a:t>
            </a:r>
            <a:r>
              <a:rPr lang="en-US" i="1" dirty="0"/>
              <a:t>organization exists in a vacuum, and information must be shared </a:t>
            </a:r>
            <a:r>
              <a:rPr lang="en-US" i="1" dirty="0" smtClean="0"/>
              <a:t>with </a:t>
            </a:r>
            <a:r>
              <a:rPr lang="en-US" i="1" dirty="0"/>
              <a:t>other individuals or organizations, often referred to as third parties. </a:t>
            </a:r>
            <a:endParaRPr lang="en-US" i="1" dirty="0" smtClean="0"/>
          </a:p>
          <a:p>
            <a:pPr marL="631825" indent="-285750" algn="just">
              <a:lnSpc>
                <a:spcPct val="150000"/>
              </a:lnSpc>
              <a:buFont typeface="Wingdings" panose="05000000000000000000" pitchFamily="2" charset="2"/>
              <a:buChar char="ü"/>
            </a:pPr>
            <a:r>
              <a:rPr lang="en-US" i="1" dirty="0" smtClean="0"/>
              <a:t>It </a:t>
            </a:r>
            <a:r>
              <a:rPr lang="en-US" i="1" dirty="0"/>
              <a:t>is important to understand third-party risk, </a:t>
            </a:r>
            <a:r>
              <a:rPr lang="en-US" i="1" dirty="0" smtClean="0"/>
              <a:t>such </a:t>
            </a:r>
            <a:r>
              <a:rPr lang="en-US" i="1" dirty="0"/>
              <a:t>as information sharing and network access, as it relates to </a:t>
            </a:r>
            <a:r>
              <a:rPr lang="en-US" i="1" dirty="0" err="1"/>
              <a:t>cybersecurity</a:t>
            </a:r>
            <a:r>
              <a:rPr lang="en-US" i="1" dirty="0"/>
              <a:t>.</a:t>
            </a:r>
            <a:endParaRPr lang="en-US" dirty="0"/>
          </a:p>
        </p:txBody>
      </p:sp>
    </p:spTree>
    <p:extLst>
      <p:ext uri="{BB962C8B-B14F-4D97-AF65-F5344CB8AC3E}">
        <p14:creationId xmlns:p14="http://schemas.microsoft.com/office/powerpoint/2010/main" val="3658784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07691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 Risk management terms, </a:t>
            </a:r>
            <a:r>
              <a:rPr lang="en-US" sz="2800" b="1" dirty="0">
                <a:solidFill>
                  <a:prstClr val="white"/>
                </a:solidFill>
                <a:latin typeface="Agency FB" panose="020B0503020202020204" pitchFamily="34" charset="0"/>
                <a:cs typeface="Arial" panose="020B0604020202020204" pitchFamily="34" charset="0"/>
              </a:rPr>
              <a:t>concepts</a:t>
            </a:r>
            <a:r>
              <a:rPr lang="en-US" sz="3200" b="1" dirty="0">
                <a:solidFill>
                  <a:prstClr val="white"/>
                </a:solidFill>
                <a:latin typeface="Agency FB" panose="020B0503020202020204" pitchFamily="34" charset="0"/>
                <a:cs typeface="Arial" panose="020B0604020202020204" pitchFamily="34" charset="0"/>
              </a:rPr>
              <a:t> and frameworks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15</a:t>
            </a:fld>
            <a:endParaRPr lang="en-US" dirty="0">
              <a:solidFill>
                <a:prstClr val="white"/>
              </a:solidFill>
            </a:endParaRPr>
          </a:p>
        </p:txBody>
      </p:sp>
      <p:sp>
        <p:nvSpPr>
          <p:cNvPr id="10" name="TextBox 6"/>
          <p:cNvSpPr txBox="1">
            <a:spLocks noChangeArrowheads="1"/>
          </p:cNvSpPr>
          <p:nvPr/>
        </p:nvSpPr>
        <p:spPr bwMode="auto">
          <a:xfrm>
            <a:off x="617280" y="1343597"/>
            <a:ext cx="1097600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970088" indent="-342900" algn="just">
              <a:lnSpc>
                <a:spcPct val="150000"/>
              </a:lnSpc>
              <a:buFont typeface="Wingdings" panose="05000000000000000000" pitchFamily="2" charset="2"/>
              <a:buChar char="Ø"/>
            </a:pPr>
            <a:r>
              <a:rPr lang="en-US" sz="2400" b="1" dirty="0">
                <a:solidFill>
                  <a:srgbClr val="00B0F0"/>
                </a:solidFill>
              </a:rPr>
              <a:t>Risk management</a:t>
            </a:r>
          </a:p>
          <a:p>
            <a:pPr marL="631825" indent="-285750" algn="just">
              <a:buFont typeface="Wingdings" panose="05000000000000000000" pitchFamily="2" charset="2"/>
              <a:buChar char="ü"/>
            </a:pPr>
            <a:r>
              <a:rPr lang="en-US" i="1" dirty="0"/>
              <a:t>Exhibit 2.1 illustrates how many of these key terms come into play when framing an approach to risk management.</a:t>
            </a:r>
            <a:endParaRPr lang="en-US" dirty="0"/>
          </a:p>
        </p:txBody>
      </p:sp>
      <p:pic>
        <p:nvPicPr>
          <p:cNvPr id="11" name="Picture 10"/>
          <p:cNvPicPr>
            <a:picLocks noChangeAspect="1"/>
          </p:cNvPicPr>
          <p:nvPr/>
        </p:nvPicPr>
        <p:blipFill rotWithShape="1">
          <a:blip r:embed="rId4"/>
          <a:srcRect l="2437" r="1925"/>
          <a:stretch/>
        </p:blipFill>
        <p:spPr>
          <a:xfrm>
            <a:off x="3124200" y="2282666"/>
            <a:ext cx="7833360" cy="4640647"/>
          </a:xfrm>
          <a:prstGeom prst="rect">
            <a:avLst/>
          </a:prstGeom>
        </p:spPr>
      </p:pic>
    </p:spTree>
    <p:extLst>
      <p:ext uri="{BB962C8B-B14F-4D97-AF65-F5344CB8AC3E}">
        <p14:creationId xmlns:p14="http://schemas.microsoft.com/office/powerpoint/2010/main" val="7723938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Hackers, and Crackers – Definition </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16</a:t>
            </a:fld>
            <a:endParaRPr lang="en-US" dirty="0">
              <a:solidFill>
                <a:prstClr val="white"/>
              </a:solidFill>
            </a:endParaRPr>
          </a:p>
        </p:txBody>
      </p:sp>
      <p:sp>
        <p:nvSpPr>
          <p:cNvPr id="12" name="مستطيل 8"/>
          <p:cNvSpPr/>
          <p:nvPr/>
        </p:nvSpPr>
        <p:spPr>
          <a:xfrm>
            <a:off x="846705" y="1549570"/>
            <a:ext cx="10759141" cy="4524315"/>
          </a:xfrm>
          <a:prstGeom prst="rect">
            <a:avLst/>
          </a:prstGeom>
        </p:spPr>
        <p:txBody>
          <a:bodyPr wrap="square">
            <a:spAutoFit/>
          </a:bodyPr>
          <a:lstStyle/>
          <a:p>
            <a:r>
              <a:rPr lang="en-US" sz="2400" b="1" dirty="0" smtClean="0">
                <a:solidFill>
                  <a:srgbClr val="CE7408"/>
                </a:solidFill>
                <a:latin typeface="Arial" pitchFamily="34" charset="0"/>
                <a:cs typeface="Arial" pitchFamily="34" charset="0"/>
              </a:rPr>
              <a:t>Hacking</a:t>
            </a:r>
            <a:r>
              <a:rPr lang="en-US" b="1" dirty="0" smtClean="0">
                <a:latin typeface="Arial" pitchFamily="34" charset="0"/>
                <a:cs typeface="Arial" pitchFamily="34" charset="0"/>
              </a:rPr>
              <a:t>:</a:t>
            </a:r>
          </a:p>
          <a:p>
            <a:pPr algn="just"/>
            <a:r>
              <a:rPr lang="en-US" sz="2000" dirty="0" smtClean="0">
                <a:latin typeface="Arial" pitchFamily="34" charset="0"/>
                <a:cs typeface="Arial" pitchFamily="34" charset="0"/>
              </a:rPr>
              <a:t>Hacking </a:t>
            </a:r>
            <a:r>
              <a:rPr lang="en-US" sz="2000" dirty="0">
                <a:latin typeface="Arial" pitchFamily="34" charset="0"/>
                <a:cs typeface="Arial" pitchFamily="34" charset="0"/>
              </a:rPr>
              <a:t>may be defined as the technique or planning which is done to get an access to unauthorized systems. Simply we can say to gaining access to a network or a computer for illegal purposes. The person who does that are very intelligent and skilled in computers</a:t>
            </a:r>
            <a:r>
              <a:rPr lang="en-US" sz="2000" dirty="0" smtClean="0">
                <a:latin typeface="Arial" pitchFamily="34" charset="0"/>
                <a:cs typeface="Arial" pitchFamily="34" charset="0"/>
              </a:rPr>
              <a:t>.</a:t>
            </a:r>
          </a:p>
          <a:p>
            <a:pPr algn="just"/>
            <a:endParaRPr lang="en-US" sz="2000" dirty="0">
              <a:latin typeface="Arial" pitchFamily="34" charset="0"/>
              <a:cs typeface="Arial" pitchFamily="34" charset="0"/>
            </a:endParaRPr>
          </a:p>
          <a:p>
            <a:pPr algn="just"/>
            <a:r>
              <a:rPr lang="en-US" sz="2000" dirty="0">
                <a:solidFill>
                  <a:srgbClr val="0070C0"/>
                </a:solidFill>
                <a:latin typeface="Arial" pitchFamily="34" charset="0"/>
                <a:cs typeface="Arial" pitchFamily="34" charset="0"/>
              </a:rPr>
              <a:t>The person who are skilled in Hacking are divided into 2 categories</a:t>
            </a:r>
            <a:r>
              <a:rPr lang="en-US" sz="2000" dirty="0" smtClean="0">
                <a:solidFill>
                  <a:srgbClr val="0070C0"/>
                </a:solidFill>
                <a:latin typeface="Arial" pitchFamily="34" charset="0"/>
                <a:cs typeface="Arial" pitchFamily="34" charset="0"/>
              </a:rPr>
              <a:t>:</a:t>
            </a:r>
          </a:p>
          <a:p>
            <a:pPr indent="-342900" fontAlgn="base">
              <a:buFont typeface="+mj-lt"/>
              <a:buAutoNum type="arabicPeriod"/>
            </a:pPr>
            <a:r>
              <a:rPr lang="en-US" sz="2400" b="1" dirty="0" smtClean="0">
                <a:solidFill>
                  <a:srgbClr val="CE7408"/>
                </a:solidFill>
                <a:latin typeface="Arial" pitchFamily="34" charset="0"/>
                <a:cs typeface="Arial" pitchFamily="34" charset="0"/>
              </a:rPr>
              <a:t>Hackers</a:t>
            </a:r>
            <a:endParaRPr lang="en-US" sz="2800" b="1" dirty="0" smtClean="0">
              <a:solidFill>
                <a:srgbClr val="CE7408"/>
              </a:solidFill>
              <a:latin typeface="Arial" pitchFamily="34" charset="0"/>
              <a:cs typeface="Arial" pitchFamily="34" charset="0"/>
            </a:endParaRPr>
          </a:p>
          <a:p>
            <a:pPr marL="698500" indent="-342900" algn="just" fontAlgn="base">
              <a:spcBef>
                <a:spcPts val="600"/>
              </a:spcBef>
              <a:buFont typeface="Wingdings" pitchFamily="2" charset="2"/>
              <a:buChar char="Ø"/>
            </a:pPr>
            <a:r>
              <a:rPr lang="en-US" sz="2000" dirty="0" smtClean="0">
                <a:latin typeface="Arial" pitchFamily="34" charset="0"/>
                <a:cs typeface="Arial" pitchFamily="34" charset="0"/>
              </a:rPr>
              <a:t>Hackers </a:t>
            </a:r>
            <a:r>
              <a:rPr lang="en-US" sz="2000" dirty="0">
                <a:latin typeface="Arial" pitchFamily="34" charset="0"/>
                <a:cs typeface="Arial" pitchFamily="34" charset="0"/>
              </a:rPr>
              <a:t>are kind of good peoples who does hacking for the good purpose and to obtain more knowledge from it. </a:t>
            </a:r>
            <a:endParaRPr lang="ar-YE" sz="2000" dirty="0" smtClean="0">
              <a:latin typeface="Arial" pitchFamily="34" charset="0"/>
              <a:cs typeface="Arial" pitchFamily="34" charset="0"/>
            </a:endParaRPr>
          </a:p>
          <a:p>
            <a:pPr marL="698500" indent="-342900" algn="just" fontAlgn="base">
              <a:spcBef>
                <a:spcPts val="600"/>
              </a:spcBef>
              <a:buFont typeface="Wingdings" pitchFamily="2" charset="2"/>
              <a:buChar char="Ø"/>
            </a:pPr>
            <a:r>
              <a:rPr lang="en-US" sz="2000" dirty="0" smtClean="0">
                <a:latin typeface="Arial" pitchFamily="34" charset="0"/>
                <a:cs typeface="Arial" pitchFamily="34" charset="0"/>
              </a:rPr>
              <a:t>They </a:t>
            </a:r>
            <a:r>
              <a:rPr lang="en-US" sz="2000" dirty="0">
                <a:latin typeface="Arial" pitchFamily="34" charset="0"/>
                <a:cs typeface="Arial" pitchFamily="34" charset="0"/>
              </a:rPr>
              <a:t>generally find loop holes in the system and help them to cover the loop holes</a:t>
            </a:r>
            <a:r>
              <a:rPr lang="en-US" sz="2000" dirty="0" smtClean="0">
                <a:latin typeface="Arial" pitchFamily="34" charset="0"/>
                <a:cs typeface="Arial" pitchFamily="34" charset="0"/>
              </a:rPr>
              <a:t>.</a:t>
            </a:r>
            <a:endParaRPr lang="ar-YE" sz="2000" dirty="0" smtClean="0">
              <a:latin typeface="Arial" pitchFamily="34" charset="0"/>
              <a:cs typeface="Arial" pitchFamily="34" charset="0"/>
            </a:endParaRPr>
          </a:p>
          <a:p>
            <a:pPr marL="698500" indent="-342900" algn="just" fontAlgn="base">
              <a:spcBef>
                <a:spcPts val="600"/>
              </a:spcBef>
              <a:buFont typeface="Wingdings" pitchFamily="2" charset="2"/>
              <a:buChar char="Ø"/>
            </a:pPr>
            <a:r>
              <a:rPr lang="en-US" sz="2000" dirty="0" smtClean="0">
                <a:latin typeface="Arial" pitchFamily="34" charset="0"/>
                <a:cs typeface="Arial" pitchFamily="34" charset="0"/>
              </a:rPr>
              <a:t> </a:t>
            </a:r>
            <a:r>
              <a:rPr lang="en-US" sz="2000" dirty="0">
                <a:latin typeface="Arial" pitchFamily="34" charset="0"/>
                <a:cs typeface="Arial" pitchFamily="34" charset="0"/>
              </a:rPr>
              <a:t>Hackers are generally programmers who obtain advance knowledge about operating systems and programming languages. </a:t>
            </a:r>
            <a:endParaRPr lang="ar-YE" sz="2000" dirty="0" smtClean="0">
              <a:latin typeface="Arial" pitchFamily="34" charset="0"/>
              <a:cs typeface="Arial" pitchFamily="34" charset="0"/>
            </a:endParaRPr>
          </a:p>
          <a:p>
            <a:pPr marL="698500" indent="-342900" algn="just" fontAlgn="base">
              <a:spcBef>
                <a:spcPts val="600"/>
              </a:spcBef>
              <a:buFont typeface="Wingdings" pitchFamily="2" charset="2"/>
              <a:buChar char="Ø"/>
            </a:pPr>
            <a:r>
              <a:rPr lang="en-US" sz="2000" dirty="0" smtClean="0">
                <a:latin typeface="Arial" pitchFamily="34" charset="0"/>
                <a:cs typeface="Arial" pitchFamily="34" charset="0"/>
              </a:rPr>
              <a:t>These </a:t>
            </a:r>
            <a:r>
              <a:rPr lang="en-US" sz="2000" dirty="0">
                <a:latin typeface="Arial" pitchFamily="34" charset="0"/>
                <a:cs typeface="Arial" pitchFamily="34" charset="0"/>
              </a:rPr>
              <a:t>people never damage or harm any kind of </a:t>
            </a:r>
            <a:r>
              <a:rPr lang="en-US" sz="2000" dirty="0" smtClean="0">
                <a:latin typeface="Arial" pitchFamily="34" charset="0"/>
                <a:cs typeface="Arial" pitchFamily="34" charset="0"/>
              </a:rPr>
              <a:t>data.</a:t>
            </a:r>
          </a:p>
        </p:txBody>
      </p:sp>
      <p:pic>
        <p:nvPicPr>
          <p:cNvPr id="13" name="Picture 2" descr="Free Computer Hacker Vectors, 8,000+ Images in AI, EPS forma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12265" y="234662"/>
            <a:ext cx="1401830" cy="11465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73078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Hackers, and Crackers – Definition </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17</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مستطيل 8"/>
          <p:cNvSpPr/>
          <p:nvPr/>
        </p:nvSpPr>
        <p:spPr>
          <a:xfrm>
            <a:off x="846705" y="1583176"/>
            <a:ext cx="10759141" cy="4524315"/>
          </a:xfrm>
          <a:prstGeom prst="rect">
            <a:avLst/>
          </a:prstGeom>
        </p:spPr>
        <p:txBody>
          <a:bodyPr wrap="square">
            <a:spAutoFit/>
          </a:bodyPr>
          <a:lstStyle/>
          <a:p>
            <a:r>
              <a:rPr lang="en-US" sz="2400" b="1" dirty="0" smtClean="0">
                <a:solidFill>
                  <a:srgbClr val="CE7408"/>
                </a:solidFill>
                <a:latin typeface="Arial" pitchFamily="34" charset="0"/>
                <a:cs typeface="Arial" pitchFamily="34" charset="0"/>
              </a:rPr>
              <a:t>Hacking</a:t>
            </a:r>
            <a:r>
              <a:rPr lang="en-US" b="1" dirty="0" smtClean="0">
                <a:latin typeface="Arial" pitchFamily="34" charset="0"/>
                <a:cs typeface="Arial" pitchFamily="34" charset="0"/>
              </a:rPr>
              <a:t>:</a:t>
            </a:r>
          </a:p>
          <a:p>
            <a:pPr algn="just"/>
            <a:r>
              <a:rPr lang="en-US" sz="2000" dirty="0" smtClean="0">
                <a:latin typeface="Arial" pitchFamily="34" charset="0"/>
                <a:cs typeface="Arial" pitchFamily="34" charset="0"/>
              </a:rPr>
              <a:t>Hacking </a:t>
            </a:r>
            <a:r>
              <a:rPr lang="en-US" sz="2000" dirty="0">
                <a:latin typeface="Arial" pitchFamily="34" charset="0"/>
                <a:cs typeface="Arial" pitchFamily="34" charset="0"/>
              </a:rPr>
              <a:t>may be defined as the technique or planning which is done to get an access to unauthorized systems. Simply we can say to gaining access to a network or a computer for illegal purposes. The person who does that are very intelligent and skilled in computers</a:t>
            </a:r>
            <a:r>
              <a:rPr lang="en-US" sz="2000" dirty="0" smtClean="0">
                <a:latin typeface="Arial" pitchFamily="34" charset="0"/>
                <a:cs typeface="Arial" pitchFamily="34" charset="0"/>
              </a:rPr>
              <a:t>.</a:t>
            </a:r>
          </a:p>
          <a:p>
            <a:pPr algn="just"/>
            <a:endParaRPr lang="en-US" sz="2000" dirty="0">
              <a:latin typeface="Arial" pitchFamily="34" charset="0"/>
              <a:cs typeface="Arial" pitchFamily="34" charset="0"/>
            </a:endParaRPr>
          </a:p>
          <a:p>
            <a:pPr algn="just"/>
            <a:r>
              <a:rPr lang="en-US" sz="2000" dirty="0">
                <a:solidFill>
                  <a:srgbClr val="0070C0"/>
                </a:solidFill>
                <a:latin typeface="Arial" pitchFamily="34" charset="0"/>
                <a:cs typeface="Arial" pitchFamily="34" charset="0"/>
              </a:rPr>
              <a:t>The person who are skilled in Hacking are divided into 2 categories</a:t>
            </a:r>
            <a:r>
              <a:rPr lang="en-US" sz="2000" dirty="0" smtClean="0">
                <a:solidFill>
                  <a:srgbClr val="0070C0"/>
                </a:solidFill>
                <a:latin typeface="Arial" pitchFamily="34" charset="0"/>
                <a:cs typeface="Arial" pitchFamily="34" charset="0"/>
              </a:rPr>
              <a:t>:</a:t>
            </a:r>
          </a:p>
          <a:p>
            <a:pPr algn="just" fontAlgn="base"/>
            <a:r>
              <a:rPr lang="en-US" sz="2400" b="1" dirty="0" smtClean="0">
                <a:solidFill>
                  <a:srgbClr val="CE7408"/>
                </a:solidFill>
                <a:latin typeface="Arial" pitchFamily="34" charset="0"/>
                <a:cs typeface="Arial" pitchFamily="34" charset="0"/>
              </a:rPr>
              <a:t>2</a:t>
            </a:r>
            <a:r>
              <a:rPr lang="en-US" sz="2400" b="1" dirty="0">
                <a:solidFill>
                  <a:srgbClr val="CE7408"/>
                </a:solidFill>
                <a:latin typeface="Arial" pitchFamily="34" charset="0"/>
                <a:cs typeface="Arial" pitchFamily="34" charset="0"/>
              </a:rPr>
              <a:t>. </a:t>
            </a:r>
            <a:r>
              <a:rPr lang="en-US" sz="2400" b="1" dirty="0" smtClean="0">
                <a:solidFill>
                  <a:srgbClr val="CE7408"/>
                </a:solidFill>
                <a:latin typeface="Arial" pitchFamily="34" charset="0"/>
                <a:cs typeface="Arial" pitchFamily="34" charset="0"/>
              </a:rPr>
              <a:t>Crackers</a:t>
            </a:r>
          </a:p>
          <a:p>
            <a:pPr marL="641350" indent="-285750" algn="just" fontAlgn="base">
              <a:spcBef>
                <a:spcPts val="600"/>
              </a:spcBef>
              <a:buFont typeface="Wingdings" pitchFamily="2" charset="2"/>
              <a:buChar char="Ø"/>
            </a:pPr>
            <a:r>
              <a:rPr lang="en-US" sz="2000" dirty="0" smtClean="0">
                <a:latin typeface="Arial" pitchFamily="34" charset="0"/>
                <a:cs typeface="Arial" pitchFamily="34" charset="0"/>
              </a:rPr>
              <a:t>Crackers are kind of bad people who breaks or violates the system or a computer remotely with bad intentions to harm the data and steal it. </a:t>
            </a:r>
            <a:endParaRPr lang="ar-YE" sz="2000" dirty="0" smtClean="0">
              <a:latin typeface="Arial" pitchFamily="34" charset="0"/>
              <a:cs typeface="Arial" pitchFamily="34" charset="0"/>
            </a:endParaRPr>
          </a:p>
          <a:p>
            <a:pPr marL="641350" indent="-285750" algn="just" fontAlgn="base">
              <a:spcBef>
                <a:spcPts val="600"/>
              </a:spcBef>
              <a:buFont typeface="Wingdings" pitchFamily="2" charset="2"/>
              <a:buChar char="Ø"/>
            </a:pPr>
            <a:r>
              <a:rPr lang="en-US" sz="2000" dirty="0" smtClean="0">
                <a:latin typeface="Arial" pitchFamily="34" charset="0"/>
                <a:cs typeface="Arial" pitchFamily="34" charset="0"/>
              </a:rPr>
              <a:t>Crackers destroy data by gaining an unauthorized access to the network. </a:t>
            </a:r>
            <a:endParaRPr lang="ar-YE" sz="2000" dirty="0" smtClean="0">
              <a:latin typeface="Arial" pitchFamily="34" charset="0"/>
              <a:cs typeface="Arial" pitchFamily="34" charset="0"/>
            </a:endParaRPr>
          </a:p>
          <a:p>
            <a:pPr marL="641350" indent="-285750" algn="just" fontAlgn="base">
              <a:spcBef>
                <a:spcPts val="600"/>
              </a:spcBef>
              <a:buFont typeface="Wingdings" pitchFamily="2" charset="2"/>
              <a:buChar char="Ø"/>
            </a:pPr>
            <a:r>
              <a:rPr lang="en-US" sz="2000" dirty="0" smtClean="0">
                <a:latin typeface="Arial" pitchFamily="34" charset="0"/>
                <a:cs typeface="Arial" pitchFamily="34" charset="0"/>
              </a:rPr>
              <a:t>There works are always hidden as they are doing illegal stuff. </a:t>
            </a:r>
            <a:endParaRPr lang="ar-YE" sz="2000" dirty="0" smtClean="0">
              <a:latin typeface="Arial" pitchFamily="34" charset="0"/>
              <a:cs typeface="Arial" pitchFamily="34" charset="0"/>
            </a:endParaRPr>
          </a:p>
          <a:p>
            <a:pPr marL="641350" indent="-285750" algn="just" fontAlgn="base">
              <a:spcBef>
                <a:spcPts val="600"/>
              </a:spcBef>
              <a:buFont typeface="Wingdings" pitchFamily="2" charset="2"/>
              <a:buChar char="Ø"/>
            </a:pPr>
            <a:r>
              <a:rPr lang="en-US" sz="2000" dirty="0" smtClean="0">
                <a:latin typeface="Arial" pitchFamily="34" charset="0"/>
                <a:cs typeface="Arial" pitchFamily="34" charset="0"/>
              </a:rPr>
              <a:t>Bypasses passwords of computers and social media websites, can steal your bank details and transfer money from bank.</a:t>
            </a:r>
            <a:endParaRPr lang="en-US" sz="2000" dirty="0">
              <a:latin typeface="Arial" pitchFamily="34" charset="0"/>
              <a:cs typeface="Arial" pitchFamily="34" charset="0"/>
            </a:endParaRPr>
          </a:p>
        </p:txBody>
      </p:sp>
      <p:pic>
        <p:nvPicPr>
          <p:cNvPr id="13" name="Picture 2" descr="Free Computer Hacker Vectors, 8,000+ Images in AI, EPS forma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12265" y="234662"/>
            <a:ext cx="1401830" cy="11465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35747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Difference between Hackers and </a:t>
            </a:r>
            <a:r>
              <a:rPr lang="en-US" sz="3200" b="1" dirty="0" smtClean="0">
                <a:solidFill>
                  <a:prstClr val="white"/>
                </a:solidFill>
                <a:latin typeface="Agency FB" panose="020B0503020202020204" pitchFamily="34" charset="0"/>
                <a:cs typeface="Arial" panose="020B0604020202020204" pitchFamily="34" charset="0"/>
              </a:rPr>
              <a:t>Crackers</a:t>
            </a:r>
            <a:endParaRPr lang="en-US" sz="3200" b="1" dirty="0">
              <a:solidFill>
                <a:prstClr val="white"/>
              </a:solidFill>
              <a:latin typeface="Agency FB" panose="020B0503020202020204" pitchFamily="34" charset="0"/>
              <a:cs typeface="Arial" panose="020B0604020202020204" pitchFamily="34"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18</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2" name="Picture 2" descr="Free Computer Hacker Vectors, 8,000+ Images in AI, EPS forma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12265" y="234662"/>
            <a:ext cx="1401830" cy="11465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13" name="جدول 9"/>
          <p:cNvGraphicFramePr>
            <a:graphicFrameLocks noGrp="1"/>
          </p:cNvGraphicFramePr>
          <p:nvPr>
            <p:extLst>
              <p:ext uri="{D42A27DB-BD31-4B8C-83A1-F6EECF244321}">
                <p14:modId xmlns:p14="http://schemas.microsoft.com/office/powerpoint/2010/main" val="2549460133"/>
              </p:ext>
            </p:extLst>
          </p:nvPr>
        </p:nvGraphicFramePr>
        <p:xfrm>
          <a:off x="1170585" y="1212845"/>
          <a:ext cx="10292436" cy="4894285"/>
        </p:xfrm>
        <a:graphic>
          <a:graphicData uri="http://schemas.openxmlformats.org/drawingml/2006/table">
            <a:tbl>
              <a:tblPr/>
              <a:tblGrid>
                <a:gridCol w="5146218"/>
                <a:gridCol w="5146218"/>
              </a:tblGrid>
              <a:tr h="366696">
                <a:tc>
                  <a:txBody>
                    <a:bodyPr/>
                    <a:lstStyle/>
                    <a:p>
                      <a:pPr algn="ctr" fontAlgn="base"/>
                      <a:r>
                        <a:rPr lang="en-US" sz="2000" b="0" dirty="0">
                          <a:effectLst/>
                        </a:rPr>
                        <a:t>Hacker</a:t>
                      </a:r>
                    </a:p>
                  </a:txBody>
                  <a:tcPr marL="36986" marR="36986" marT="36986" marB="36986" anchor="ctr">
                    <a:lnL>
                      <a:noFill/>
                    </a:lnL>
                    <a:lnR>
                      <a:noFill/>
                    </a:lnR>
                    <a:lnT>
                      <a:noFill/>
                    </a:lnT>
                    <a:lnB>
                      <a:noFill/>
                    </a:lnB>
                    <a:solidFill>
                      <a:schemeClr val="accent2">
                        <a:lumMod val="60000"/>
                        <a:lumOff val="40000"/>
                      </a:schemeClr>
                    </a:solidFill>
                  </a:tcPr>
                </a:tc>
                <a:tc>
                  <a:txBody>
                    <a:bodyPr/>
                    <a:lstStyle/>
                    <a:p>
                      <a:pPr algn="ctr" fontAlgn="base"/>
                      <a:r>
                        <a:rPr lang="en-US" sz="2000" b="0" dirty="0">
                          <a:effectLst/>
                        </a:rPr>
                        <a:t>Cracker</a:t>
                      </a:r>
                    </a:p>
                  </a:txBody>
                  <a:tcPr marL="36986" marR="36986" marT="36986" marB="36986" anchor="ctr">
                    <a:lnL>
                      <a:noFill/>
                    </a:lnL>
                    <a:lnR>
                      <a:noFill/>
                    </a:lnR>
                    <a:lnT>
                      <a:noFill/>
                    </a:lnT>
                    <a:lnB>
                      <a:noFill/>
                    </a:lnB>
                    <a:solidFill>
                      <a:schemeClr val="accent2">
                        <a:lumMod val="60000"/>
                        <a:lumOff val="40000"/>
                      </a:schemeClr>
                    </a:solidFill>
                  </a:tcPr>
                </a:tc>
              </a:tr>
              <a:tr h="390898">
                <a:tc>
                  <a:txBody>
                    <a:bodyPr/>
                    <a:lstStyle/>
                    <a:p>
                      <a:pPr algn="l" fontAlgn="base"/>
                      <a:r>
                        <a:rPr lang="en-US" sz="1800" b="0" dirty="0">
                          <a:effectLst/>
                        </a:rPr>
                        <a:t>The good people who hack for knowledge purposes.</a:t>
                      </a:r>
                    </a:p>
                  </a:txBody>
                  <a:tcPr marL="46233" marR="46233" marT="64726" marB="64726" anchor="ctr">
                    <a:lnL>
                      <a:noFill/>
                    </a:lnL>
                    <a:lnR>
                      <a:noFill/>
                    </a:lnR>
                    <a:lnT>
                      <a:noFill/>
                    </a:lnT>
                    <a:lnB>
                      <a:noFill/>
                    </a:lnB>
                    <a:solidFill>
                      <a:schemeClr val="bg2"/>
                    </a:solidFill>
                  </a:tcPr>
                </a:tc>
                <a:tc>
                  <a:txBody>
                    <a:bodyPr/>
                    <a:lstStyle/>
                    <a:p>
                      <a:pPr algn="l" fontAlgn="base"/>
                      <a:r>
                        <a:rPr lang="en-US" sz="1800" b="0" dirty="0">
                          <a:effectLst/>
                        </a:rPr>
                        <a:t>The evil person who breaks into a system for benefits.</a:t>
                      </a:r>
                    </a:p>
                  </a:txBody>
                  <a:tcPr marL="46233" marR="46233" marT="64726" marB="64726" anchor="ctr">
                    <a:lnL>
                      <a:noFill/>
                    </a:lnL>
                    <a:lnR>
                      <a:noFill/>
                    </a:lnR>
                    <a:lnT>
                      <a:noFill/>
                    </a:lnT>
                    <a:lnB>
                      <a:noFill/>
                    </a:lnB>
                    <a:solidFill>
                      <a:schemeClr val="bg2"/>
                    </a:solidFill>
                  </a:tcPr>
                </a:tc>
              </a:tr>
              <a:tr h="656472">
                <a:tc>
                  <a:txBody>
                    <a:bodyPr/>
                    <a:lstStyle/>
                    <a:p>
                      <a:pPr algn="l" fontAlgn="base"/>
                      <a:r>
                        <a:rPr lang="en-US" sz="1800" b="0" dirty="0">
                          <a:effectLst/>
                        </a:rPr>
                        <a:t>They are skilled and have </a:t>
                      </a:r>
                      <a:r>
                        <a:rPr lang="en-US" sz="1800" b="0" dirty="0" smtClean="0">
                          <a:effectLst/>
                        </a:rPr>
                        <a:t>an </a:t>
                      </a:r>
                      <a:r>
                        <a:rPr lang="en-US" sz="1800" b="0" dirty="0">
                          <a:effectLst/>
                        </a:rPr>
                        <a:t>advance knowledge of computers OS and programming languages.</a:t>
                      </a:r>
                    </a:p>
                  </a:txBody>
                  <a:tcPr marL="46233" marR="46233" marT="64726" marB="64726" anchor="ctr">
                    <a:lnL>
                      <a:noFill/>
                    </a:lnL>
                    <a:lnR>
                      <a:noFill/>
                    </a:lnR>
                    <a:lnT>
                      <a:noFill/>
                    </a:lnT>
                    <a:lnB>
                      <a:noFill/>
                    </a:lnB>
                    <a:solidFill>
                      <a:srgbClr val="FFFFFF"/>
                    </a:solidFill>
                  </a:tcPr>
                </a:tc>
                <a:tc>
                  <a:txBody>
                    <a:bodyPr/>
                    <a:lstStyle/>
                    <a:p>
                      <a:pPr algn="l" fontAlgn="base"/>
                      <a:r>
                        <a:rPr lang="en-US" sz="1800" b="0" dirty="0">
                          <a:effectLst/>
                        </a:rPr>
                        <a:t>They may or may not be skilled, some of crackers just knows a few tricks to steal data.</a:t>
                      </a:r>
                    </a:p>
                  </a:txBody>
                  <a:tcPr marL="46233" marR="46233" marT="64726" marB="64726" anchor="ctr">
                    <a:lnL>
                      <a:noFill/>
                    </a:lnL>
                    <a:lnR>
                      <a:noFill/>
                    </a:lnR>
                    <a:lnT>
                      <a:noFill/>
                    </a:lnT>
                    <a:lnB>
                      <a:noFill/>
                    </a:lnB>
                    <a:solidFill>
                      <a:srgbClr val="FFFFFF"/>
                    </a:solidFill>
                  </a:tcPr>
                </a:tc>
              </a:tr>
              <a:tr h="721281">
                <a:tc>
                  <a:txBody>
                    <a:bodyPr/>
                    <a:lstStyle/>
                    <a:p>
                      <a:pPr algn="l" fontAlgn="base"/>
                      <a:r>
                        <a:rPr lang="en-US" sz="1800" b="0" dirty="0">
                          <a:effectLst/>
                        </a:rPr>
                        <a:t>They work in an </a:t>
                      </a:r>
                      <a:r>
                        <a:rPr lang="en-US" sz="1800" b="0" dirty="0" err="1">
                          <a:effectLst/>
                        </a:rPr>
                        <a:t>organisation</a:t>
                      </a:r>
                      <a:r>
                        <a:rPr lang="en-US" sz="1800" b="0" dirty="0">
                          <a:effectLst/>
                        </a:rPr>
                        <a:t> to help protecting there data and giving them expertise on internet security.</a:t>
                      </a:r>
                    </a:p>
                  </a:txBody>
                  <a:tcPr marL="46233" marR="46233" marT="64726" marB="64726" anchor="ctr">
                    <a:lnL>
                      <a:noFill/>
                    </a:lnL>
                    <a:lnR>
                      <a:noFill/>
                    </a:lnR>
                    <a:lnT>
                      <a:noFill/>
                    </a:lnT>
                    <a:lnB>
                      <a:noFill/>
                    </a:lnB>
                    <a:solidFill>
                      <a:schemeClr val="bg2"/>
                    </a:solidFill>
                  </a:tcPr>
                </a:tc>
                <a:tc>
                  <a:txBody>
                    <a:bodyPr/>
                    <a:lstStyle/>
                    <a:p>
                      <a:pPr algn="l" fontAlgn="base"/>
                      <a:r>
                        <a:rPr lang="en-US" sz="1800" b="0" dirty="0">
                          <a:effectLst/>
                        </a:rPr>
                        <a:t>These are the person from which hackers protect </a:t>
                      </a:r>
                      <a:r>
                        <a:rPr lang="en-US" sz="1800" b="0" dirty="0" err="1">
                          <a:effectLst/>
                        </a:rPr>
                        <a:t>organisations</a:t>
                      </a:r>
                      <a:r>
                        <a:rPr lang="en-US" sz="1800" b="0" dirty="0">
                          <a:effectLst/>
                        </a:rPr>
                        <a:t> .</a:t>
                      </a:r>
                    </a:p>
                  </a:txBody>
                  <a:tcPr marL="46233" marR="46233" marT="64726" marB="64726" anchor="ctr">
                    <a:lnL>
                      <a:noFill/>
                    </a:lnL>
                    <a:lnR>
                      <a:noFill/>
                    </a:lnR>
                    <a:lnT>
                      <a:noFill/>
                    </a:lnT>
                    <a:lnB>
                      <a:noFill/>
                    </a:lnB>
                    <a:solidFill>
                      <a:schemeClr val="bg2"/>
                    </a:solidFill>
                  </a:tcPr>
                </a:tc>
              </a:tr>
              <a:tr h="656472">
                <a:tc>
                  <a:txBody>
                    <a:bodyPr/>
                    <a:lstStyle/>
                    <a:p>
                      <a:pPr algn="l" fontAlgn="base"/>
                      <a:r>
                        <a:rPr lang="en-US" sz="1800" b="0">
                          <a:effectLst/>
                        </a:rPr>
                        <a:t>Hackers share the knowledge and never damages the data.</a:t>
                      </a:r>
                    </a:p>
                  </a:txBody>
                  <a:tcPr marL="46233" marR="46233" marT="64726" marB="64726" anchor="ctr">
                    <a:lnL>
                      <a:noFill/>
                    </a:lnL>
                    <a:lnR>
                      <a:noFill/>
                    </a:lnR>
                    <a:lnT>
                      <a:noFill/>
                    </a:lnT>
                    <a:lnB>
                      <a:noFill/>
                    </a:lnB>
                    <a:solidFill>
                      <a:srgbClr val="FFFFFF"/>
                    </a:solidFill>
                  </a:tcPr>
                </a:tc>
                <a:tc>
                  <a:txBody>
                    <a:bodyPr/>
                    <a:lstStyle/>
                    <a:p>
                      <a:pPr algn="l" fontAlgn="base"/>
                      <a:r>
                        <a:rPr lang="en-US" sz="1800" b="0">
                          <a:effectLst/>
                        </a:rPr>
                        <a:t>If they found any loop hole they just delete the data or damages the data.</a:t>
                      </a:r>
                    </a:p>
                  </a:txBody>
                  <a:tcPr marL="46233" marR="46233" marT="64726" marB="64726" anchor="ctr">
                    <a:lnL>
                      <a:noFill/>
                    </a:lnL>
                    <a:lnR>
                      <a:noFill/>
                    </a:lnR>
                    <a:lnT>
                      <a:noFill/>
                    </a:lnT>
                    <a:lnB>
                      <a:noFill/>
                    </a:lnB>
                    <a:solidFill>
                      <a:srgbClr val="FFFFFF"/>
                    </a:solidFill>
                  </a:tcPr>
                </a:tc>
              </a:tr>
              <a:tr h="656472">
                <a:tc>
                  <a:txBody>
                    <a:bodyPr/>
                    <a:lstStyle/>
                    <a:p>
                      <a:pPr algn="l" fontAlgn="base"/>
                      <a:r>
                        <a:rPr lang="en-US" sz="1800" b="0" dirty="0">
                          <a:effectLst/>
                        </a:rPr>
                        <a:t>Hackers are the ethical professionals.</a:t>
                      </a:r>
                    </a:p>
                  </a:txBody>
                  <a:tcPr marL="46233" marR="46233" marT="64726" marB="64726" anchor="ctr">
                    <a:lnL>
                      <a:noFill/>
                    </a:lnL>
                    <a:lnR>
                      <a:noFill/>
                    </a:lnR>
                    <a:lnT>
                      <a:noFill/>
                    </a:lnT>
                    <a:lnB>
                      <a:noFill/>
                    </a:lnB>
                    <a:solidFill>
                      <a:schemeClr val="bg2"/>
                    </a:solidFill>
                  </a:tcPr>
                </a:tc>
                <a:tc>
                  <a:txBody>
                    <a:bodyPr/>
                    <a:lstStyle/>
                    <a:p>
                      <a:pPr algn="l" fontAlgn="base"/>
                      <a:r>
                        <a:rPr lang="en-US" sz="1800" b="0" dirty="0">
                          <a:effectLst/>
                        </a:rPr>
                        <a:t>Crackers are unethical and want to </a:t>
                      </a:r>
                      <a:r>
                        <a:rPr lang="en-US" sz="1800" b="0" dirty="0" smtClean="0">
                          <a:effectLst/>
                        </a:rPr>
                        <a:t>benefit </a:t>
                      </a:r>
                      <a:r>
                        <a:rPr lang="en-US" sz="1800" b="0" dirty="0">
                          <a:effectLst/>
                        </a:rPr>
                        <a:t>themselves from illegal tasks.</a:t>
                      </a:r>
                    </a:p>
                  </a:txBody>
                  <a:tcPr marL="46233" marR="46233" marT="64726" marB="64726" anchor="ctr">
                    <a:lnL>
                      <a:noFill/>
                    </a:lnL>
                    <a:lnR>
                      <a:noFill/>
                    </a:lnR>
                    <a:lnT>
                      <a:noFill/>
                    </a:lnT>
                    <a:lnB>
                      <a:noFill/>
                    </a:lnB>
                    <a:solidFill>
                      <a:schemeClr val="bg2"/>
                    </a:solidFill>
                  </a:tcPr>
                </a:tc>
              </a:tr>
              <a:tr h="656472">
                <a:tc>
                  <a:txBody>
                    <a:bodyPr/>
                    <a:lstStyle/>
                    <a:p>
                      <a:pPr algn="l" fontAlgn="base"/>
                      <a:r>
                        <a:rPr lang="en-US" sz="1800" b="0" dirty="0">
                          <a:effectLst/>
                        </a:rPr>
                        <a:t>Hackers program or hacks to check the integrity and vulnerability strength of a network.</a:t>
                      </a:r>
                    </a:p>
                  </a:txBody>
                  <a:tcPr marL="46233" marR="46233" marT="64726" marB="64726" anchor="ctr">
                    <a:lnL>
                      <a:noFill/>
                    </a:lnL>
                    <a:lnR>
                      <a:noFill/>
                    </a:lnR>
                    <a:lnT>
                      <a:noFill/>
                    </a:lnT>
                    <a:lnB>
                      <a:noFill/>
                    </a:lnB>
                    <a:solidFill>
                      <a:srgbClr val="FFFFFF"/>
                    </a:solidFill>
                  </a:tcPr>
                </a:tc>
                <a:tc>
                  <a:txBody>
                    <a:bodyPr/>
                    <a:lstStyle/>
                    <a:p>
                      <a:pPr algn="l" fontAlgn="base"/>
                      <a:r>
                        <a:rPr lang="en-US" sz="1800" b="0">
                          <a:effectLst/>
                        </a:rPr>
                        <a:t>Crackers do not make new tools but use someone else tools for there cause and harm the network.</a:t>
                      </a:r>
                    </a:p>
                  </a:txBody>
                  <a:tcPr marL="46233" marR="46233" marT="64726" marB="64726" anchor="ctr">
                    <a:lnL>
                      <a:noFill/>
                    </a:lnL>
                    <a:lnR>
                      <a:noFill/>
                    </a:lnR>
                    <a:lnT>
                      <a:noFill/>
                    </a:lnT>
                    <a:lnB>
                      <a:noFill/>
                    </a:lnB>
                    <a:solidFill>
                      <a:srgbClr val="FFFFFF"/>
                    </a:solidFill>
                  </a:tcPr>
                </a:tc>
              </a:tr>
              <a:tr h="656472">
                <a:tc>
                  <a:txBody>
                    <a:bodyPr/>
                    <a:lstStyle/>
                    <a:p>
                      <a:pPr algn="l" fontAlgn="base"/>
                      <a:r>
                        <a:rPr lang="en-US" sz="1800" b="0" dirty="0">
                          <a:effectLst/>
                        </a:rPr>
                        <a:t>Hackers have legal certificates with them </a:t>
                      </a:r>
                      <a:r>
                        <a:rPr lang="en-US" sz="1800" b="0" dirty="0" err="1">
                          <a:effectLst/>
                        </a:rPr>
                        <a:t>e.g</a:t>
                      </a:r>
                      <a:r>
                        <a:rPr lang="en-US" sz="1800" b="0" dirty="0">
                          <a:effectLst/>
                        </a:rPr>
                        <a:t> CEH certificates.</a:t>
                      </a:r>
                    </a:p>
                  </a:txBody>
                  <a:tcPr marL="46233" marR="46233" marT="64726" marB="64726" anchor="ctr">
                    <a:lnL>
                      <a:noFill/>
                    </a:lnL>
                    <a:lnR>
                      <a:noFill/>
                    </a:lnR>
                    <a:lnT>
                      <a:noFill/>
                    </a:lnT>
                    <a:lnB>
                      <a:noFill/>
                    </a:lnB>
                    <a:solidFill>
                      <a:schemeClr val="bg2"/>
                    </a:solidFill>
                  </a:tcPr>
                </a:tc>
                <a:tc>
                  <a:txBody>
                    <a:bodyPr/>
                    <a:lstStyle/>
                    <a:p>
                      <a:pPr algn="l" fontAlgn="base"/>
                      <a:r>
                        <a:rPr lang="en-US" sz="1800" b="0" dirty="0">
                          <a:effectLst/>
                        </a:rPr>
                        <a:t>Crackers may or may not have certificates, as there motive is to stay </a:t>
                      </a:r>
                      <a:r>
                        <a:rPr lang="en-US" sz="1800" b="0" dirty="0" err="1">
                          <a:effectLst/>
                        </a:rPr>
                        <a:t>annonymous</a:t>
                      </a:r>
                      <a:r>
                        <a:rPr lang="en-US" sz="1800" b="0" dirty="0">
                          <a:effectLst/>
                        </a:rPr>
                        <a:t>.</a:t>
                      </a:r>
                    </a:p>
                  </a:txBody>
                  <a:tcPr marL="46233" marR="46233" marT="64726" marB="64726" anchor="ctr">
                    <a:lnL>
                      <a:noFill/>
                    </a:lnL>
                    <a:lnR>
                      <a:noFill/>
                    </a:lnR>
                    <a:lnT>
                      <a:noFill/>
                    </a:lnT>
                    <a:lnB>
                      <a:noFill/>
                    </a:lnB>
                    <a:solidFill>
                      <a:schemeClr val="bg2"/>
                    </a:solidFill>
                  </a:tcPr>
                </a:tc>
              </a:tr>
            </a:tbl>
          </a:graphicData>
        </a:graphic>
      </p:graphicFrame>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spTree>
    <p:extLst>
      <p:ext uri="{BB962C8B-B14F-4D97-AF65-F5344CB8AC3E}">
        <p14:creationId xmlns:p14="http://schemas.microsoft.com/office/powerpoint/2010/main" val="19469908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7586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Hackers, and Crackers – Definition </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2" name="Picture 2" descr="Free Computer Hacker Vectors, 8,000+ Images in AI, EPS forma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06552" y="219311"/>
            <a:ext cx="1401830" cy="11465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مستطيل 8"/>
          <p:cNvSpPr/>
          <p:nvPr/>
        </p:nvSpPr>
        <p:spPr>
          <a:xfrm>
            <a:off x="687002" y="1725205"/>
            <a:ext cx="2104586" cy="2862322"/>
          </a:xfrm>
          <a:prstGeom prst="rect">
            <a:avLst/>
          </a:prstGeom>
        </p:spPr>
        <p:txBody>
          <a:bodyPr wrap="square">
            <a:spAutoFit/>
          </a:bodyPr>
          <a:lstStyle/>
          <a:p>
            <a:r>
              <a:rPr lang="en-US" sz="2000" b="1" dirty="0">
                <a:solidFill>
                  <a:srgbClr val="CE7408"/>
                </a:solidFill>
              </a:rPr>
              <a:t>Threat Agents</a:t>
            </a:r>
          </a:p>
          <a:p>
            <a:r>
              <a:rPr lang="en-US" sz="2000" dirty="0"/>
              <a:t>There are many types of attackers in today’s threat landscape. </a:t>
            </a:r>
            <a:endParaRPr lang="en-US" sz="2000" dirty="0" smtClean="0"/>
          </a:p>
          <a:p>
            <a:r>
              <a:rPr lang="en-US" sz="2000" dirty="0" smtClean="0"/>
              <a:t>ENISA </a:t>
            </a:r>
            <a:r>
              <a:rPr lang="en-US" sz="2000" dirty="0"/>
              <a:t>has identified threat agents, shown in exhibit </a:t>
            </a:r>
          </a:p>
        </p:txBody>
      </p:sp>
      <p:pic>
        <p:nvPicPr>
          <p:cNvPr id="14"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18125" t="15741" r="14375" b="9163"/>
          <a:stretch/>
        </p:blipFill>
        <p:spPr bwMode="auto">
          <a:xfrm>
            <a:off x="2860598" y="1222693"/>
            <a:ext cx="8529320" cy="53377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19</a:t>
            </a:fld>
            <a:endParaRPr lang="en-US" dirty="0">
              <a:solidFill>
                <a:prstClr val="white"/>
              </a:solidFill>
            </a:endParaRPr>
          </a:p>
        </p:txBody>
      </p:sp>
    </p:spTree>
    <p:extLst>
      <p:ext uri="{BB962C8B-B14F-4D97-AF65-F5344CB8AC3E}">
        <p14:creationId xmlns:p14="http://schemas.microsoft.com/office/powerpoint/2010/main" val="33530272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Hackers, and Crackers – Definition </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20</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2" name="Picture 2" descr="Free Computer Hacker Vectors, 8,000+ Images in AI, EPS forma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06552" y="219311"/>
            <a:ext cx="1401830" cy="11465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TextBox 6"/>
          <p:cNvSpPr txBox="1">
            <a:spLocks noChangeArrowheads="1"/>
          </p:cNvSpPr>
          <p:nvPr/>
        </p:nvSpPr>
        <p:spPr bwMode="auto">
          <a:xfrm>
            <a:off x="1226465" y="1758009"/>
            <a:ext cx="9873335" cy="386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spcAft>
                <a:spcPts val="600"/>
              </a:spcAft>
              <a:buFont typeface="Wingdings" pitchFamily="2" charset="2"/>
              <a:buChar char="v"/>
            </a:pPr>
            <a:r>
              <a:rPr lang="en-US" sz="2400" b="1" u="sng" dirty="0" smtClean="0">
                <a:solidFill>
                  <a:srgbClr val="00B0F0"/>
                </a:solidFill>
              </a:rPr>
              <a:t>Threat Agents:</a:t>
            </a:r>
          </a:p>
          <a:p>
            <a:pPr marL="285750" indent="-285750" algn="just">
              <a:spcAft>
                <a:spcPts val="600"/>
              </a:spcAft>
              <a:buFont typeface="Wingdings" pitchFamily="2" charset="2"/>
              <a:buChar char="Ø"/>
            </a:pPr>
            <a:r>
              <a:rPr lang="en-US" sz="2400" b="1" dirty="0" smtClean="0">
                <a:solidFill>
                  <a:srgbClr val="CE7408"/>
                </a:solidFill>
              </a:rPr>
              <a:t>Corporations</a:t>
            </a:r>
            <a:r>
              <a:rPr lang="en-US" sz="2400" dirty="0" smtClean="0"/>
              <a:t>:- </a:t>
            </a:r>
            <a:endParaRPr lang="ar-YE" sz="2400" dirty="0" smtClean="0"/>
          </a:p>
          <a:p>
            <a:pPr marL="342900" indent="-342900" algn="just">
              <a:spcAft>
                <a:spcPts val="600"/>
              </a:spcAft>
              <a:buFont typeface="Wingdings" pitchFamily="2" charset="2"/>
              <a:buChar char="§"/>
            </a:pPr>
            <a:r>
              <a:rPr lang="en-US" sz="2400" dirty="0" smtClean="0"/>
              <a:t>Corporations </a:t>
            </a:r>
            <a:r>
              <a:rPr lang="en-US" sz="2400" dirty="0"/>
              <a:t>have been known to breach security boundaries and perform malicious acts to gain a </a:t>
            </a:r>
            <a:r>
              <a:rPr lang="en-US" sz="2400" dirty="0" smtClean="0"/>
              <a:t>competitive </a:t>
            </a:r>
            <a:r>
              <a:rPr lang="en-US" sz="2400" dirty="0"/>
              <a:t>advantage</a:t>
            </a:r>
            <a:r>
              <a:rPr lang="en-US" sz="2400" dirty="0" smtClean="0"/>
              <a:t>.</a:t>
            </a:r>
            <a:endParaRPr lang="ar-YE" sz="2400" dirty="0" smtClean="0"/>
          </a:p>
          <a:p>
            <a:pPr algn="just">
              <a:spcAft>
                <a:spcPts val="600"/>
              </a:spcAft>
            </a:pPr>
            <a:endParaRPr lang="en-US" sz="2400" dirty="0"/>
          </a:p>
          <a:p>
            <a:pPr marL="285750" indent="-285750" algn="just">
              <a:spcAft>
                <a:spcPts val="600"/>
              </a:spcAft>
              <a:buFont typeface="Wingdings" pitchFamily="2" charset="2"/>
              <a:buChar char="Ø"/>
            </a:pPr>
            <a:r>
              <a:rPr lang="en-US" sz="2400" b="1" dirty="0" smtClean="0">
                <a:solidFill>
                  <a:srgbClr val="CE7408"/>
                </a:solidFill>
              </a:rPr>
              <a:t>Nation</a:t>
            </a:r>
            <a:r>
              <a:rPr lang="en-US" sz="2400" dirty="0" smtClean="0">
                <a:solidFill>
                  <a:srgbClr val="CE7408"/>
                </a:solidFill>
              </a:rPr>
              <a:t> </a:t>
            </a:r>
            <a:r>
              <a:rPr lang="en-US" sz="2400" b="1" dirty="0" smtClean="0">
                <a:solidFill>
                  <a:srgbClr val="CE7408"/>
                </a:solidFill>
              </a:rPr>
              <a:t>States</a:t>
            </a:r>
            <a:r>
              <a:rPr lang="en-US" sz="2400" dirty="0" smtClean="0"/>
              <a:t>:- </a:t>
            </a:r>
            <a:endParaRPr lang="ar-YE" sz="2400" dirty="0" smtClean="0"/>
          </a:p>
          <a:p>
            <a:pPr marL="342900" indent="-342900" algn="just">
              <a:spcAft>
                <a:spcPts val="600"/>
              </a:spcAft>
              <a:buFont typeface="Wingdings" pitchFamily="2" charset="2"/>
              <a:buChar char="§"/>
            </a:pPr>
            <a:r>
              <a:rPr lang="en-US" sz="2400" dirty="0" smtClean="0"/>
              <a:t>Nation </a:t>
            </a:r>
            <a:r>
              <a:rPr lang="en-US" sz="2400" dirty="0"/>
              <a:t>states often target government and private entities with a high level of sophistication to obtain </a:t>
            </a:r>
            <a:r>
              <a:rPr lang="en-US" sz="2400" dirty="0" smtClean="0"/>
              <a:t>intelligence </a:t>
            </a:r>
            <a:r>
              <a:rPr lang="en-US" sz="2400" dirty="0"/>
              <a:t>or carry out other destructive activities</a:t>
            </a:r>
            <a:r>
              <a:rPr lang="en-US" sz="2400" dirty="0" smtClean="0"/>
              <a:t>.</a:t>
            </a:r>
            <a:endParaRPr lang="en-US" sz="2400" dirty="0"/>
          </a:p>
        </p:txBody>
      </p:sp>
    </p:spTree>
    <p:extLst>
      <p:ext uri="{BB962C8B-B14F-4D97-AF65-F5344CB8AC3E}">
        <p14:creationId xmlns:p14="http://schemas.microsoft.com/office/powerpoint/2010/main" val="31510908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Hackers, and Crackers – Definition </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21</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2" name="Picture 2" descr="Free Computer Hacker Vectors, 8,000+ Images in AI, EPS forma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06552" y="219311"/>
            <a:ext cx="1401830" cy="11465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TextBox 6"/>
          <p:cNvSpPr txBox="1">
            <a:spLocks noChangeArrowheads="1"/>
          </p:cNvSpPr>
          <p:nvPr/>
        </p:nvSpPr>
        <p:spPr bwMode="auto">
          <a:xfrm>
            <a:off x="1081489" y="1694837"/>
            <a:ext cx="10228935" cy="423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spcAft>
                <a:spcPts val="600"/>
              </a:spcAft>
              <a:buFont typeface="Wingdings" pitchFamily="2" charset="2"/>
              <a:buChar char="v"/>
            </a:pPr>
            <a:r>
              <a:rPr lang="en-US" sz="2400" b="1" u="sng" dirty="0" smtClean="0">
                <a:solidFill>
                  <a:srgbClr val="00B0F0"/>
                </a:solidFill>
              </a:rPr>
              <a:t>Threat Agents:</a:t>
            </a:r>
          </a:p>
          <a:p>
            <a:pPr marL="285750" indent="-285750" algn="just">
              <a:spcAft>
                <a:spcPts val="600"/>
              </a:spcAft>
              <a:buFont typeface="Wingdings" pitchFamily="2" charset="2"/>
              <a:buChar char="Ø"/>
            </a:pPr>
            <a:r>
              <a:rPr lang="en-US" sz="2400" b="1" dirty="0" err="1" smtClean="0">
                <a:solidFill>
                  <a:srgbClr val="CE7408"/>
                </a:solidFill>
              </a:rPr>
              <a:t>Hacktivists</a:t>
            </a:r>
            <a:r>
              <a:rPr lang="en-US" sz="2400" dirty="0" smtClean="0"/>
              <a:t>:- </a:t>
            </a:r>
            <a:endParaRPr lang="ar-YE" sz="2400" dirty="0" smtClean="0"/>
          </a:p>
          <a:p>
            <a:pPr marL="342900" indent="-342900" algn="just">
              <a:spcAft>
                <a:spcPts val="600"/>
              </a:spcAft>
              <a:buFont typeface="Wingdings" pitchFamily="2" charset="2"/>
              <a:buChar char="§"/>
            </a:pPr>
            <a:r>
              <a:rPr lang="en-US" sz="2400" dirty="0" smtClean="0"/>
              <a:t>Although </a:t>
            </a:r>
            <a:r>
              <a:rPr lang="en-US" sz="2400" dirty="0"/>
              <a:t>they often act independently, politically motivated hackers may target specific individuals or </a:t>
            </a:r>
            <a:r>
              <a:rPr lang="en-US" sz="2400" dirty="0" smtClean="0"/>
              <a:t>organizations </a:t>
            </a:r>
            <a:r>
              <a:rPr lang="en-US" sz="2400" dirty="0"/>
              <a:t>to achieve various ideological ends</a:t>
            </a:r>
            <a:r>
              <a:rPr lang="en-US" sz="2400" dirty="0" smtClean="0"/>
              <a:t>.</a:t>
            </a:r>
            <a:endParaRPr lang="ar-YE" sz="2400" dirty="0" smtClean="0"/>
          </a:p>
          <a:p>
            <a:pPr algn="just">
              <a:spcAft>
                <a:spcPts val="600"/>
              </a:spcAft>
            </a:pPr>
            <a:endParaRPr lang="en-US" sz="2400" dirty="0"/>
          </a:p>
          <a:p>
            <a:pPr marL="285750" indent="-285750" algn="just">
              <a:spcAft>
                <a:spcPts val="600"/>
              </a:spcAft>
              <a:buFont typeface="Wingdings" pitchFamily="2" charset="2"/>
              <a:buChar char="Ø"/>
            </a:pPr>
            <a:r>
              <a:rPr lang="en-US" sz="2400" b="1" dirty="0" err="1" smtClean="0">
                <a:solidFill>
                  <a:srgbClr val="CE7408"/>
                </a:solidFill>
              </a:rPr>
              <a:t>Cyberterrorists</a:t>
            </a:r>
            <a:r>
              <a:rPr lang="en-US" sz="2400" dirty="0" smtClean="0"/>
              <a:t>:- </a:t>
            </a:r>
            <a:endParaRPr lang="ar-YE" sz="2400" dirty="0" smtClean="0"/>
          </a:p>
          <a:p>
            <a:pPr marL="342900" indent="-342900" algn="just">
              <a:spcAft>
                <a:spcPts val="600"/>
              </a:spcAft>
              <a:buFont typeface="Wingdings" pitchFamily="2" charset="2"/>
              <a:buChar char="§"/>
            </a:pPr>
            <a:r>
              <a:rPr lang="en-US" sz="2400" dirty="0" smtClean="0"/>
              <a:t>Characterized </a:t>
            </a:r>
            <a:r>
              <a:rPr lang="en-US" sz="2400" dirty="0"/>
              <a:t>by their willingness to use violence to achieve their goals, </a:t>
            </a:r>
            <a:r>
              <a:rPr lang="en-US" sz="2400" dirty="0" err="1">
                <a:solidFill>
                  <a:srgbClr val="0070C0"/>
                </a:solidFill>
              </a:rPr>
              <a:t>cyberterrorists</a:t>
            </a:r>
            <a:r>
              <a:rPr lang="en-US" sz="2400" dirty="0">
                <a:solidFill>
                  <a:srgbClr val="0070C0"/>
                </a:solidFill>
              </a:rPr>
              <a:t> </a:t>
            </a:r>
            <a:r>
              <a:rPr lang="en-US" sz="2400" dirty="0" smtClean="0">
                <a:solidFill>
                  <a:srgbClr val="0070C0"/>
                </a:solidFill>
              </a:rPr>
              <a:t>frequently target </a:t>
            </a:r>
            <a:r>
              <a:rPr lang="en-US" sz="2400" dirty="0">
                <a:solidFill>
                  <a:srgbClr val="0070C0"/>
                </a:solidFill>
              </a:rPr>
              <a:t>critical infrastructures and government groups</a:t>
            </a:r>
            <a:r>
              <a:rPr lang="en-US" sz="2400" dirty="0"/>
              <a:t>.</a:t>
            </a:r>
          </a:p>
        </p:txBody>
      </p:sp>
    </p:spTree>
    <p:extLst>
      <p:ext uri="{BB962C8B-B14F-4D97-AF65-F5344CB8AC3E}">
        <p14:creationId xmlns:p14="http://schemas.microsoft.com/office/powerpoint/2010/main" val="1708454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Hackers, and Crackers – Definition </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22</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2" name="Picture 2" descr="Free Computer Hacker Vectors, 8,000+ Images in AI, EPS forma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06552" y="219311"/>
            <a:ext cx="1401830" cy="11465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TextBox 6"/>
          <p:cNvSpPr txBox="1">
            <a:spLocks noChangeArrowheads="1"/>
          </p:cNvSpPr>
          <p:nvPr/>
        </p:nvSpPr>
        <p:spPr bwMode="auto">
          <a:xfrm>
            <a:off x="1051529" y="1764745"/>
            <a:ext cx="9809835" cy="423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spcAft>
                <a:spcPts val="600"/>
              </a:spcAft>
              <a:buFont typeface="Wingdings" pitchFamily="2" charset="2"/>
              <a:buChar char="v"/>
            </a:pPr>
            <a:r>
              <a:rPr lang="en-US" sz="2400" b="1" u="sng" dirty="0" smtClean="0">
                <a:solidFill>
                  <a:srgbClr val="00B0F0"/>
                </a:solidFill>
              </a:rPr>
              <a:t>Threat Agents:</a:t>
            </a:r>
          </a:p>
          <a:p>
            <a:pPr marL="285750" indent="-285750" algn="just">
              <a:spcAft>
                <a:spcPts val="600"/>
              </a:spcAft>
              <a:buFont typeface="Wingdings" pitchFamily="2" charset="2"/>
              <a:buChar char="Ø"/>
            </a:pPr>
            <a:r>
              <a:rPr lang="en-US" sz="2400" b="1" dirty="0" smtClean="0">
                <a:solidFill>
                  <a:srgbClr val="CE7408"/>
                </a:solidFill>
              </a:rPr>
              <a:t>Cybercriminals:- </a:t>
            </a:r>
            <a:endParaRPr lang="ar-YE" sz="2400" b="1" dirty="0" smtClean="0">
              <a:solidFill>
                <a:srgbClr val="CE7408"/>
              </a:solidFill>
            </a:endParaRPr>
          </a:p>
          <a:p>
            <a:pPr marL="723900" indent="-368300" algn="just">
              <a:spcAft>
                <a:spcPts val="600"/>
              </a:spcAft>
              <a:buFont typeface="Wingdings" pitchFamily="2" charset="2"/>
              <a:buChar char="§"/>
            </a:pPr>
            <a:r>
              <a:rPr lang="en-US" sz="2400" dirty="0" smtClean="0"/>
              <a:t>Motivated </a:t>
            </a:r>
            <a:r>
              <a:rPr lang="en-US" sz="2400" dirty="0"/>
              <a:t>by the desire for profit, these individuals are involved in fraudulent financial transactions</a:t>
            </a:r>
            <a:r>
              <a:rPr lang="en-US" sz="2400" dirty="0" smtClean="0"/>
              <a:t>.</a:t>
            </a:r>
            <a:endParaRPr lang="ar-YE" sz="2400" dirty="0" smtClean="0"/>
          </a:p>
          <a:p>
            <a:pPr marL="355600" algn="just">
              <a:spcAft>
                <a:spcPts val="600"/>
              </a:spcAft>
            </a:pPr>
            <a:endParaRPr lang="en-US" sz="2400" dirty="0"/>
          </a:p>
          <a:p>
            <a:pPr marL="285750" indent="-285750" algn="just">
              <a:spcAft>
                <a:spcPts val="600"/>
              </a:spcAft>
              <a:buFont typeface="Wingdings" pitchFamily="2" charset="2"/>
              <a:buChar char="Ø"/>
            </a:pPr>
            <a:r>
              <a:rPr lang="en-US" sz="2400" b="1" dirty="0" err="1" smtClean="0">
                <a:solidFill>
                  <a:srgbClr val="CE7408"/>
                </a:solidFill>
              </a:rPr>
              <a:t>Cyberwarriors</a:t>
            </a:r>
            <a:r>
              <a:rPr lang="en-US" sz="2400" b="1" dirty="0" smtClean="0">
                <a:solidFill>
                  <a:srgbClr val="CE7408"/>
                </a:solidFill>
              </a:rPr>
              <a:t>:- </a:t>
            </a:r>
            <a:endParaRPr lang="ar-YE" sz="2400" b="1" dirty="0" smtClean="0">
              <a:solidFill>
                <a:srgbClr val="CE7408"/>
              </a:solidFill>
            </a:endParaRPr>
          </a:p>
          <a:p>
            <a:pPr marL="342900" indent="-342900" algn="just">
              <a:spcAft>
                <a:spcPts val="600"/>
              </a:spcAft>
              <a:buFont typeface="Wingdings" pitchFamily="2" charset="2"/>
              <a:buChar char="§"/>
            </a:pPr>
            <a:r>
              <a:rPr lang="en-US" sz="2400" dirty="0"/>
              <a:t>Often likened to </a:t>
            </a:r>
            <a:r>
              <a:rPr lang="en-US" sz="2400" dirty="0" err="1"/>
              <a:t>hacktivists</a:t>
            </a:r>
            <a:r>
              <a:rPr lang="en-US" sz="2400" dirty="0"/>
              <a:t>, </a:t>
            </a:r>
            <a:r>
              <a:rPr lang="en-US" sz="2400" dirty="0" err="1"/>
              <a:t>cyberwarriors</a:t>
            </a:r>
            <a:r>
              <a:rPr lang="en-US" sz="2400" dirty="0"/>
              <a:t>, also referred to as </a:t>
            </a:r>
            <a:r>
              <a:rPr lang="en-US" sz="2400" dirty="0" err="1"/>
              <a:t>cyberfighters</a:t>
            </a:r>
            <a:r>
              <a:rPr lang="en-US" sz="2400" dirty="0"/>
              <a:t>, are nationally motivated citizens who may act on behalf of a political party or against another political party that threatens them.</a:t>
            </a:r>
          </a:p>
        </p:txBody>
      </p:sp>
    </p:spTree>
    <p:extLst>
      <p:ext uri="{BB962C8B-B14F-4D97-AF65-F5344CB8AC3E}">
        <p14:creationId xmlns:p14="http://schemas.microsoft.com/office/powerpoint/2010/main" val="24815611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Hackers, and Crackers – Definition </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23</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2" name="Picture 2" descr="Free Computer Hacker Vectors, 8,000+ Images in AI, EPS forma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06552" y="219311"/>
            <a:ext cx="1401830" cy="11465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TextBox 6"/>
          <p:cNvSpPr txBox="1">
            <a:spLocks noChangeArrowheads="1"/>
          </p:cNvSpPr>
          <p:nvPr/>
        </p:nvSpPr>
        <p:spPr bwMode="auto">
          <a:xfrm>
            <a:off x="1136973" y="1626556"/>
            <a:ext cx="9949180" cy="423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spcAft>
                <a:spcPts val="600"/>
              </a:spcAft>
              <a:buFont typeface="Wingdings" pitchFamily="2" charset="2"/>
              <a:buChar char="v"/>
            </a:pPr>
            <a:r>
              <a:rPr lang="en-US" sz="2400" b="1" u="sng" dirty="0" smtClean="0">
                <a:solidFill>
                  <a:srgbClr val="00B0F0"/>
                </a:solidFill>
              </a:rPr>
              <a:t>Threat Agents</a:t>
            </a:r>
            <a:r>
              <a:rPr lang="en-US" sz="2800" b="1" dirty="0" smtClean="0">
                <a:solidFill>
                  <a:srgbClr val="00B0F0"/>
                </a:solidFill>
              </a:rPr>
              <a:t>:</a:t>
            </a:r>
          </a:p>
          <a:p>
            <a:pPr marL="285750" indent="-285750" algn="just">
              <a:spcAft>
                <a:spcPts val="600"/>
              </a:spcAft>
              <a:buFont typeface="Wingdings" pitchFamily="2" charset="2"/>
              <a:buChar char="Ø"/>
            </a:pPr>
            <a:r>
              <a:rPr lang="en-US" sz="2400" b="1" dirty="0" smtClean="0">
                <a:solidFill>
                  <a:srgbClr val="CE7408"/>
                </a:solidFill>
              </a:rPr>
              <a:t>Script kiddies:- </a:t>
            </a:r>
            <a:endParaRPr lang="ar-YE" sz="2400" b="1" dirty="0" smtClean="0">
              <a:solidFill>
                <a:srgbClr val="CE7408"/>
              </a:solidFill>
            </a:endParaRPr>
          </a:p>
          <a:p>
            <a:pPr marL="723900" indent="-368300" algn="just">
              <a:spcAft>
                <a:spcPts val="600"/>
              </a:spcAft>
              <a:buFont typeface="Wingdings" pitchFamily="2" charset="2"/>
              <a:buChar char="§"/>
            </a:pPr>
            <a:r>
              <a:rPr lang="en-US" sz="2400" dirty="0" smtClean="0"/>
              <a:t>Script </a:t>
            </a:r>
            <a:r>
              <a:rPr lang="en-US" sz="2400" dirty="0"/>
              <a:t>kiddies are young individuals who are learning to hack; they may work alone or with others </a:t>
            </a:r>
            <a:r>
              <a:rPr lang="en-US" sz="2400" dirty="0" smtClean="0"/>
              <a:t>and </a:t>
            </a:r>
            <a:r>
              <a:rPr lang="en-US" sz="2400" dirty="0"/>
              <a:t>are primarily involved in code injections and distributed denial-of-service (</a:t>
            </a:r>
            <a:r>
              <a:rPr lang="en-US" sz="2400" dirty="0" err="1"/>
              <a:t>DDoS</a:t>
            </a:r>
            <a:r>
              <a:rPr lang="en-US" sz="2400" dirty="0"/>
              <a:t>) attacks</a:t>
            </a:r>
            <a:r>
              <a:rPr lang="en-US" sz="2400" dirty="0" smtClean="0"/>
              <a:t>.</a:t>
            </a:r>
            <a:endParaRPr lang="ar-YE" sz="2400" dirty="0" smtClean="0"/>
          </a:p>
          <a:p>
            <a:pPr marL="723900" indent="-368300" algn="just">
              <a:spcAft>
                <a:spcPts val="600"/>
              </a:spcAft>
              <a:buFont typeface="Wingdings" pitchFamily="2" charset="2"/>
              <a:buChar char="§"/>
            </a:pPr>
            <a:endParaRPr lang="en-US" sz="2400" dirty="0"/>
          </a:p>
          <a:p>
            <a:pPr marL="285750" indent="-285750" algn="just">
              <a:spcAft>
                <a:spcPts val="600"/>
              </a:spcAft>
              <a:buFont typeface="Wingdings" pitchFamily="2" charset="2"/>
              <a:buChar char="Ø"/>
            </a:pPr>
            <a:r>
              <a:rPr lang="en-US" sz="2400" b="1" dirty="0" smtClean="0">
                <a:solidFill>
                  <a:srgbClr val="CE7408"/>
                </a:solidFill>
              </a:rPr>
              <a:t>Online </a:t>
            </a:r>
            <a:r>
              <a:rPr lang="en-US" sz="2400" b="1" dirty="0">
                <a:solidFill>
                  <a:srgbClr val="CE7408"/>
                </a:solidFill>
              </a:rPr>
              <a:t>Social </a:t>
            </a:r>
            <a:r>
              <a:rPr lang="en-US" sz="2400" b="1" dirty="0" smtClean="0">
                <a:solidFill>
                  <a:srgbClr val="CE7408"/>
                </a:solidFill>
              </a:rPr>
              <a:t>hackers:- </a:t>
            </a:r>
            <a:endParaRPr lang="ar-YE" sz="2400" b="1" dirty="0" smtClean="0">
              <a:solidFill>
                <a:srgbClr val="CE7408"/>
              </a:solidFill>
            </a:endParaRPr>
          </a:p>
          <a:p>
            <a:pPr marL="723900" indent="-342900" algn="just">
              <a:spcAft>
                <a:spcPts val="600"/>
              </a:spcAft>
              <a:buFont typeface="Wingdings" pitchFamily="2" charset="2"/>
              <a:buChar char="§"/>
            </a:pPr>
            <a:r>
              <a:rPr lang="en-US" sz="2400" dirty="0" smtClean="0"/>
              <a:t>Skilled </a:t>
            </a:r>
            <a:r>
              <a:rPr lang="en-US" sz="2400" dirty="0"/>
              <a:t>in social engineering, these attackers are frequently involved in </a:t>
            </a:r>
            <a:r>
              <a:rPr lang="en-US" sz="2400" dirty="0" err="1"/>
              <a:t>cyberbullying</a:t>
            </a:r>
            <a:r>
              <a:rPr lang="en-US" sz="2400" dirty="0"/>
              <a:t>, </a:t>
            </a:r>
            <a:r>
              <a:rPr lang="en-US" sz="2400" dirty="0" smtClean="0"/>
              <a:t>identity </a:t>
            </a:r>
            <a:r>
              <a:rPr lang="en-US" sz="2400" dirty="0"/>
              <a:t>theft and collection of other confidential information or credentials.</a:t>
            </a:r>
          </a:p>
        </p:txBody>
      </p:sp>
      <p:pic>
        <p:nvPicPr>
          <p:cNvPr id="14" name="Picture 6" descr="Review: 5 memory debuggers for Linux coding | Computerworld"/>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9100771" y="976184"/>
            <a:ext cx="2505075"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00690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Hackers, and Crackers – Definition </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24</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2" name="Picture 2" descr="Free Computer Hacker Vectors, 8,000+ Images in AI, EPS forma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06552" y="219311"/>
            <a:ext cx="1401830" cy="11465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TextBox 6"/>
          <p:cNvSpPr txBox="1">
            <a:spLocks noChangeArrowheads="1"/>
          </p:cNvSpPr>
          <p:nvPr/>
        </p:nvSpPr>
        <p:spPr bwMode="auto">
          <a:xfrm>
            <a:off x="1874837" y="1590369"/>
            <a:ext cx="9567863" cy="480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buFont typeface="Wingdings" pitchFamily="2" charset="2"/>
              <a:buChar char="v"/>
            </a:pPr>
            <a:r>
              <a:rPr lang="en-US" sz="2000" b="1" i="1" dirty="0"/>
              <a:t>Hackers can be classified into different categories such as </a:t>
            </a:r>
            <a:r>
              <a:rPr lang="en-US" sz="2000" b="1" i="1" dirty="0">
                <a:solidFill>
                  <a:srgbClr val="00B0F0"/>
                </a:solidFill>
              </a:rPr>
              <a:t>white hat, black hat, and grey hat, </a:t>
            </a:r>
            <a:r>
              <a:rPr lang="en-US" sz="2000" b="1" i="1" dirty="0"/>
              <a:t>based on their intent of hacking a system</a:t>
            </a:r>
            <a:r>
              <a:rPr lang="en-US" sz="2000" b="1" i="1" dirty="0" smtClean="0"/>
              <a:t>.</a:t>
            </a:r>
            <a:endParaRPr lang="ar-YE" sz="2000" b="1" i="1" dirty="0" smtClean="0"/>
          </a:p>
          <a:p>
            <a:pPr marL="285750" indent="-285750" algn="just">
              <a:buFont typeface="Arial" pitchFamily="34" charset="0"/>
              <a:buChar char="•"/>
            </a:pPr>
            <a:endParaRPr lang="ar-YE" sz="2000" dirty="0"/>
          </a:p>
          <a:p>
            <a:pPr algn="just"/>
            <a:r>
              <a:rPr lang="en-US" sz="2400" b="1" dirty="0" smtClean="0">
                <a:solidFill>
                  <a:srgbClr val="CE7408"/>
                </a:solidFill>
              </a:rPr>
              <a:t>1) White </a:t>
            </a:r>
            <a:r>
              <a:rPr lang="en-US" sz="2400" b="1" dirty="0">
                <a:solidFill>
                  <a:srgbClr val="CE7408"/>
                </a:solidFill>
              </a:rPr>
              <a:t>Hat Hackers</a:t>
            </a:r>
          </a:p>
          <a:p>
            <a:pPr marL="527050" indent="-285750" algn="just">
              <a:spcBef>
                <a:spcPts val="600"/>
              </a:spcBef>
              <a:spcAft>
                <a:spcPts val="600"/>
              </a:spcAft>
              <a:buFont typeface="Wingdings" pitchFamily="2" charset="2"/>
              <a:buChar char="Ø"/>
            </a:pPr>
            <a:r>
              <a:rPr lang="en-US" sz="2000" dirty="0"/>
              <a:t>White Hat hackers are also known as </a:t>
            </a:r>
            <a:r>
              <a:rPr lang="en-US" sz="2000" b="1" dirty="0"/>
              <a:t>Ethical Hackers</a:t>
            </a:r>
            <a:r>
              <a:rPr lang="en-US" sz="2000" dirty="0"/>
              <a:t>. </a:t>
            </a:r>
            <a:endParaRPr lang="ar-YE" sz="2000" dirty="0" smtClean="0"/>
          </a:p>
          <a:p>
            <a:pPr marL="527050" indent="-285750" algn="just">
              <a:spcBef>
                <a:spcPts val="600"/>
              </a:spcBef>
              <a:spcAft>
                <a:spcPts val="600"/>
              </a:spcAft>
              <a:buFont typeface="Wingdings" pitchFamily="2" charset="2"/>
              <a:buChar char="Ø"/>
            </a:pPr>
            <a:r>
              <a:rPr lang="en-US" sz="2000" dirty="0" smtClean="0"/>
              <a:t>They </a:t>
            </a:r>
            <a:r>
              <a:rPr lang="en-US" sz="2000" dirty="0"/>
              <a:t>never intent to harm a system, rather they try to find out weaknesses in a computer or a network system as a part of penetration testing and vulnerability assessments</a:t>
            </a:r>
            <a:r>
              <a:rPr lang="en-US" sz="2000" dirty="0" smtClean="0"/>
              <a:t>.</a:t>
            </a:r>
            <a:endParaRPr lang="ar-YE" sz="2000" dirty="0" smtClean="0"/>
          </a:p>
          <a:p>
            <a:pPr marL="527050" indent="-285750" algn="just">
              <a:spcBef>
                <a:spcPts val="600"/>
              </a:spcBef>
              <a:spcAft>
                <a:spcPts val="600"/>
              </a:spcAft>
              <a:buFont typeface="Wingdings" pitchFamily="2" charset="2"/>
              <a:buChar char="Ø"/>
            </a:pPr>
            <a:r>
              <a:rPr lang="en-US" sz="2000" dirty="0" smtClean="0"/>
              <a:t>Ethical </a:t>
            </a:r>
            <a:r>
              <a:rPr lang="en-US" sz="2000" dirty="0"/>
              <a:t>hacking is not illegal and it is one of the demanding jobs available in the IT industry. </a:t>
            </a:r>
            <a:endParaRPr lang="ar-YE" sz="2000" dirty="0" smtClean="0"/>
          </a:p>
          <a:p>
            <a:pPr marL="527050" indent="-285750" algn="just">
              <a:spcBef>
                <a:spcPts val="600"/>
              </a:spcBef>
              <a:spcAft>
                <a:spcPts val="600"/>
              </a:spcAft>
              <a:buFont typeface="Wingdings" pitchFamily="2" charset="2"/>
              <a:buChar char="Ø"/>
            </a:pPr>
            <a:r>
              <a:rPr lang="en-US" sz="2000" dirty="0" smtClean="0"/>
              <a:t>There </a:t>
            </a:r>
            <a:r>
              <a:rPr lang="en-US" sz="2000" dirty="0"/>
              <a:t>are numerous companies that hire ethical hackers for penetration testing and vulnerability assessments.</a:t>
            </a:r>
          </a:p>
          <a:p>
            <a:pPr marL="285750" indent="-285750" algn="just">
              <a:buFont typeface="Arial" pitchFamily="34" charset="0"/>
              <a:buChar char="•"/>
            </a:pPr>
            <a:endParaRPr lang="en-US" sz="2000" dirty="0"/>
          </a:p>
        </p:txBody>
      </p:sp>
      <p:pic>
        <p:nvPicPr>
          <p:cNvPr id="14" name="Picture 8" descr="تويتر \ White Hat Hacker (WhiteHatHacke1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7877" y="2522588"/>
            <a:ext cx="1468438" cy="1468438"/>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06560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Hackers, and Crackers – Definition </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25</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2" name="Picture 2" descr="Free Computer Hacker Vectors, 8,000+ Images in AI, EPS forma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06552" y="219311"/>
            <a:ext cx="1401830" cy="11465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TextBox 6"/>
          <p:cNvSpPr txBox="1">
            <a:spLocks noChangeArrowheads="1"/>
          </p:cNvSpPr>
          <p:nvPr/>
        </p:nvSpPr>
        <p:spPr bwMode="auto">
          <a:xfrm>
            <a:off x="1890077" y="1529409"/>
            <a:ext cx="9567863" cy="5139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buFont typeface="Wingdings" pitchFamily="2" charset="2"/>
              <a:buChar char="v"/>
            </a:pPr>
            <a:r>
              <a:rPr lang="en-US" sz="2000" b="1" i="1" dirty="0"/>
              <a:t>Hackers can be classified into different categories such as white hat, black hat, and grey hat, based on their intent of hacking a system</a:t>
            </a:r>
            <a:r>
              <a:rPr lang="en-US" sz="2000" b="1" i="1" dirty="0" smtClean="0"/>
              <a:t>.</a:t>
            </a:r>
            <a:endParaRPr lang="ar-YE" sz="2000" b="1" i="1" dirty="0" smtClean="0"/>
          </a:p>
          <a:p>
            <a:pPr marL="285750" indent="-285750" algn="just">
              <a:buFont typeface="Arial" pitchFamily="34" charset="0"/>
              <a:buChar char="•"/>
            </a:pPr>
            <a:endParaRPr lang="ar-YE" sz="2000" dirty="0"/>
          </a:p>
          <a:p>
            <a:pPr algn="just"/>
            <a:r>
              <a:rPr lang="en-US" sz="2400" b="1" dirty="0" smtClean="0">
                <a:solidFill>
                  <a:srgbClr val="CE7408"/>
                </a:solidFill>
              </a:rPr>
              <a:t>2) Black </a:t>
            </a:r>
            <a:r>
              <a:rPr lang="en-US" sz="2400" b="1" dirty="0">
                <a:solidFill>
                  <a:srgbClr val="CE7408"/>
                </a:solidFill>
              </a:rPr>
              <a:t>Hat Hackers</a:t>
            </a:r>
          </a:p>
          <a:p>
            <a:pPr marL="527050" indent="-285750" algn="just">
              <a:spcBef>
                <a:spcPts val="600"/>
              </a:spcBef>
              <a:spcAft>
                <a:spcPts val="600"/>
              </a:spcAft>
              <a:buFont typeface="Wingdings" pitchFamily="2" charset="2"/>
              <a:buChar char="Ø"/>
            </a:pPr>
            <a:r>
              <a:rPr lang="en-US" sz="2000" dirty="0"/>
              <a:t>Black Hat hackers, also known as </a:t>
            </a:r>
            <a:r>
              <a:rPr lang="en-US" sz="2000" b="1" dirty="0"/>
              <a:t>crackers</a:t>
            </a:r>
            <a:r>
              <a:rPr lang="en-US" sz="2000" dirty="0"/>
              <a:t>, are those who hack in order to gain unauthorized access to a system and harm its operations or steal sensitive information.</a:t>
            </a:r>
          </a:p>
          <a:p>
            <a:pPr marL="527050" indent="-285750" algn="just">
              <a:spcBef>
                <a:spcPts val="600"/>
              </a:spcBef>
              <a:spcAft>
                <a:spcPts val="600"/>
              </a:spcAft>
              <a:buFont typeface="Wingdings" pitchFamily="2" charset="2"/>
              <a:buChar char="Ø"/>
            </a:pPr>
            <a:r>
              <a:rPr lang="en-US" sz="2000" dirty="0"/>
              <a:t>Black Hat hacking is always illegal because of its bad intent which </a:t>
            </a:r>
            <a:r>
              <a:rPr lang="en-US" sz="2000" dirty="0" smtClean="0"/>
              <a:t>includes:</a:t>
            </a:r>
          </a:p>
          <a:p>
            <a:pPr marL="895350" indent="-285750" algn="just">
              <a:spcBef>
                <a:spcPts val="600"/>
              </a:spcBef>
              <a:spcAft>
                <a:spcPts val="600"/>
              </a:spcAft>
              <a:buFont typeface="Wingdings" pitchFamily="2" charset="2"/>
              <a:buChar char="§"/>
            </a:pPr>
            <a:r>
              <a:rPr lang="en-US" sz="2000" dirty="0" smtClean="0"/>
              <a:t>stealing </a:t>
            </a:r>
            <a:r>
              <a:rPr lang="en-US" sz="2000" dirty="0"/>
              <a:t>corporate data, </a:t>
            </a:r>
            <a:endParaRPr lang="en-US" sz="2000" dirty="0" smtClean="0"/>
          </a:p>
          <a:p>
            <a:pPr marL="895350" indent="-285750" algn="just">
              <a:spcBef>
                <a:spcPts val="600"/>
              </a:spcBef>
              <a:spcAft>
                <a:spcPts val="600"/>
              </a:spcAft>
              <a:buFont typeface="Wingdings" pitchFamily="2" charset="2"/>
              <a:buChar char="§"/>
            </a:pPr>
            <a:r>
              <a:rPr lang="en-US" sz="2000" dirty="0" smtClean="0"/>
              <a:t>violating </a:t>
            </a:r>
            <a:r>
              <a:rPr lang="en-US" sz="2000" dirty="0"/>
              <a:t>privacy, </a:t>
            </a:r>
            <a:endParaRPr lang="en-US" sz="2000" dirty="0" smtClean="0"/>
          </a:p>
          <a:p>
            <a:pPr marL="895350" indent="-285750" algn="just">
              <a:spcBef>
                <a:spcPts val="600"/>
              </a:spcBef>
              <a:spcAft>
                <a:spcPts val="600"/>
              </a:spcAft>
              <a:buFont typeface="Wingdings" pitchFamily="2" charset="2"/>
              <a:buChar char="§"/>
            </a:pPr>
            <a:r>
              <a:rPr lang="en-US" sz="2000" dirty="0" smtClean="0"/>
              <a:t>damaging </a:t>
            </a:r>
            <a:r>
              <a:rPr lang="en-US" sz="2000" dirty="0"/>
              <a:t>the system, </a:t>
            </a:r>
            <a:endParaRPr lang="en-US" sz="2000" dirty="0" smtClean="0"/>
          </a:p>
          <a:p>
            <a:pPr marL="895350" indent="-285750" algn="just">
              <a:spcBef>
                <a:spcPts val="600"/>
              </a:spcBef>
              <a:spcAft>
                <a:spcPts val="600"/>
              </a:spcAft>
              <a:buFont typeface="Wingdings" pitchFamily="2" charset="2"/>
              <a:buChar char="§"/>
            </a:pPr>
            <a:r>
              <a:rPr lang="en-US" sz="2000" dirty="0" smtClean="0"/>
              <a:t>blocking </a:t>
            </a:r>
            <a:r>
              <a:rPr lang="en-US" sz="2000" dirty="0"/>
              <a:t>network communication, etc.</a:t>
            </a:r>
          </a:p>
          <a:p>
            <a:pPr marL="285750" indent="-285750" algn="just">
              <a:buFont typeface="Arial" pitchFamily="34" charset="0"/>
              <a:buChar char="•"/>
            </a:pPr>
            <a:endParaRPr lang="en-US" sz="2000" dirty="0"/>
          </a:p>
        </p:txBody>
      </p:sp>
      <p:pic>
        <p:nvPicPr>
          <p:cNvPr id="14" name="Picture 2" descr="White Hat Hacker Logo, HD Png Download - vhv"/>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36859" y="2832293"/>
            <a:ext cx="1269693" cy="13996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420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Hackers, and Crackers – Definition </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26</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2" name="Picture 2" descr="Free Computer Hacker Vectors, 8,000+ Images in AI, EPS forma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06552" y="219311"/>
            <a:ext cx="1401830" cy="11465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TextBox 6"/>
          <p:cNvSpPr txBox="1">
            <a:spLocks noChangeArrowheads="1"/>
          </p:cNvSpPr>
          <p:nvPr/>
        </p:nvSpPr>
        <p:spPr bwMode="auto">
          <a:xfrm>
            <a:off x="1874837" y="1666569"/>
            <a:ext cx="9567863" cy="4185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buFont typeface="Wingdings" pitchFamily="2" charset="2"/>
              <a:buChar char="v"/>
            </a:pPr>
            <a:r>
              <a:rPr lang="en-US" sz="2000" b="1" i="1" dirty="0"/>
              <a:t>Hackers can be classified into different categories such as white hat, black hat, and grey hat, based on their intent of hacking a system</a:t>
            </a:r>
            <a:r>
              <a:rPr lang="en-US" sz="2000" b="1" i="1" dirty="0" smtClean="0"/>
              <a:t>.</a:t>
            </a:r>
            <a:endParaRPr lang="ar-YE" sz="2000" b="1" i="1" dirty="0" smtClean="0"/>
          </a:p>
          <a:p>
            <a:pPr marL="285750" indent="-285750" algn="just">
              <a:buFont typeface="Arial" pitchFamily="34" charset="0"/>
              <a:buChar char="•"/>
            </a:pPr>
            <a:endParaRPr lang="ar-YE" sz="2000" dirty="0"/>
          </a:p>
          <a:p>
            <a:pPr algn="just"/>
            <a:r>
              <a:rPr lang="en-US" sz="2400" b="1" dirty="0" smtClean="0">
                <a:solidFill>
                  <a:srgbClr val="CE7408"/>
                </a:solidFill>
              </a:rPr>
              <a:t>3) Grey </a:t>
            </a:r>
            <a:r>
              <a:rPr lang="en-US" sz="2400" b="1" dirty="0">
                <a:solidFill>
                  <a:srgbClr val="CE7408"/>
                </a:solidFill>
              </a:rPr>
              <a:t>Hat Hackers</a:t>
            </a:r>
          </a:p>
          <a:p>
            <a:pPr marL="641350" indent="-285750">
              <a:spcBef>
                <a:spcPts val="600"/>
              </a:spcBef>
              <a:spcAft>
                <a:spcPts val="600"/>
              </a:spcAft>
              <a:buFont typeface="Wingdings" pitchFamily="2" charset="2"/>
              <a:buChar char="Ø"/>
            </a:pPr>
            <a:r>
              <a:rPr lang="en-US" sz="2000" dirty="0"/>
              <a:t>Grey hat hackers are a blend of both black hat and white hat hackers. </a:t>
            </a:r>
            <a:endParaRPr lang="en-US" sz="2000" dirty="0" smtClean="0"/>
          </a:p>
          <a:p>
            <a:pPr marL="641350" indent="-285750">
              <a:spcBef>
                <a:spcPts val="600"/>
              </a:spcBef>
              <a:spcAft>
                <a:spcPts val="600"/>
              </a:spcAft>
              <a:buFont typeface="Wingdings" pitchFamily="2" charset="2"/>
              <a:buChar char="Ø"/>
            </a:pPr>
            <a:r>
              <a:rPr lang="en-US" sz="2000" dirty="0" smtClean="0"/>
              <a:t>They </a:t>
            </a:r>
            <a:r>
              <a:rPr lang="en-US" sz="2000" dirty="0"/>
              <a:t>act without malicious intent but for their fun, </a:t>
            </a:r>
            <a:endParaRPr lang="en-US" sz="2000" dirty="0" smtClean="0"/>
          </a:p>
          <a:p>
            <a:pPr marL="641350" indent="-285750">
              <a:spcBef>
                <a:spcPts val="600"/>
              </a:spcBef>
              <a:spcAft>
                <a:spcPts val="600"/>
              </a:spcAft>
              <a:buFont typeface="Wingdings" pitchFamily="2" charset="2"/>
              <a:buChar char="Ø"/>
            </a:pPr>
            <a:r>
              <a:rPr lang="en-US" sz="2000" dirty="0" smtClean="0"/>
              <a:t>They </a:t>
            </a:r>
            <a:r>
              <a:rPr lang="en-US" sz="2000" dirty="0"/>
              <a:t>exploit a security weakness in a computer system or network without the owner’s permission or knowledge.</a:t>
            </a:r>
          </a:p>
          <a:p>
            <a:pPr marL="641350" indent="-285750">
              <a:spcBef>
                <a:spcPts val="600"/>
              </a:spcBef>
              <a:spcAft>
                <a:spcPts val="600"/>
              </a:spcAft>
              <a:buFont typeface="Wingdings" pitchFamily="2" charset="2"/>
              <a:buChar char="Ø"/>
            </a:pPr>
            <a:r>
              <a:rPr lang="en-US" sz="2000" dirty="0"/>
              <a:t>Their intent is to bring the weakness to the attention of the owners and getting appreciation or a little bounty from the owners.</a:t>
            </a:r>
          </a:p>
          <a:p>
            <a:pPr marL="285750" indent="-285750" algn="just">
              <a:buFont typeface="Arial" pitchFamily="34" charset="0"/>
              <a:buChar char="•"/>
            </a:pPr>
            <a:endParaRPr lang="en-US" sz="2000" dirty="0"/>
          </a:p>
        </p:txBody>
      </p:sp>
      <p:pic>
        <p:nvPicPr>
          <p:cNvPr id="14" name="Picture 4" descr="Grey Hat Hacker' Face Mask | Spreadshir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23989" y="3099922"/>
            <a:ext cx="1228238" cy="1228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12260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Hackers, and Crackers – Definition </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27</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2" name="Picture 2" descr="Free Computer Hacker Vectors, 8,000+ Images in AI, EPS forma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06552" y="219311"/>
            <a:ext cx="1401830" cy="11465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TextBox 6"/>
          <p:cNvSpPr txBox="1">
            <a:spLocks noChangeArrowheads="1"/>
          </p:cNvSpPr>
          <p:nvPr/>
        </p:nvSpPr>
        <p:spPr bwMode="auto">
          <a:xfrm>
            <a:off x="1874837" y="1605609"/>
            <a:ext cx="9567863" cy="4955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buFont typeface="Wingdings" pitchFamily="2" charset="2"/>
              <a:buChar char="v"/>
            </a:pPr>
            <a:r>
              <a:rPr lang="en-US" sz="2000" b="1" i="1" dirty="0"/>
              <a:t>Hackers can be classified into different categories such as white hat, black hat, and grey hat, based on their intent of hacking a system</a:t>
            </a:r>
            <a:r>
              <a:rPr lang="en-US" sz="2000" b="1" i="1" dirty="0" smtClean="0"/>
              <a:t>.</a:t>
            </a:r>
            <a:endParaRPr lang="ar-YE" sz="2000" b="1" i="1" dirty="0" smtClean="0"/>
          </a:p>
          <a:p>
            <a:pPr marL="285750" indent="-285750" algn="just">
              <a:buFont typeface="Arial" pitchFamily="34" charset="0"/>
              <a:buChar char="•"/>
            </a:pPr>
            <a:endParaRPr lang="ar-YE" sz="2000" dirty="0"/>
          </a:p>
          <a:p>
            <a:pPr algn="just"/>
            <a:r>
              <a:rPr lang="en-US" sz="2400" b="1" dirty="0" smtClean="0">
                <a:solidFill>
                  <a:srgbClr val="CE7408"/>
                </a:solidFill>
              </a:rPr>
              <a:t>4) Red </a:t>
            </a:r>
            <a:r>
              <a:rPr lang="en-US" sz="2400" b="1" dirty="0">
                <a:solidFill>
                  <a:srgbClr val="CE7408"/>
                </a:solidFill>
              </a:rPr>
              <a:t>Hat Hackers</a:t>
            </a:r>
          </a:p>
          <a:p>
            <a:pPr marL="622300" indent="-342900" algn="just">
              <a:buFont typeface="Wingdings" pitchFamily="2" charset="2"/>
              <a:buChar char="Ø"/>
            </a:pPr>
            <a:r>
              <a:rPr lang="en-US" sz="2000" dirty="0"/>
              <a:t>Red hat hackers are again a blend of both black hat and white hat hackers. </a:t>
            </a:r>
            <a:endParaRPr lang="en-US" sz="2000" dirty="0" smtClean="0"/>
          </a:p>
          <a:p>
            <a:pPr marL="622300" indent="-342900" algn="just">
              <a:buFont typeface="Wingdings" pitchFamily="2" charset="2"/>
              <a:buChar char="Ø"/>
            </a:pPr>
            <a:r>
              <a:rPr lang="en-US" sz="2000" dirty="0" smtClean="0"/>
              <a:t>They </a:t>
            </a:r>
            <a:r>
              <a:rPr lang="en-US" sz="2000" dirty="0"/>
              <a:t>are usually on the level of hacking government agencies, top-secret information hubs, and generally anything that falls under the category of sensitive information.</a:t>
            </a:r>
          </a:p>
          <a:p>
            <a:pPr algn="just"/>
            <a:r>
              <a:rPr lang="en-US" sz="2400" b="1" dirty="0" smtClean="0">
                <a:solidFill>
                  <a:srgbClr val="CE7408"/>
                </a:solidFill>
              </a:rPr>
              <a:t>5) Blue </a:t>
            </a:r>
            <a:r>
              <a:rPr lang="en-US" sz="2400" b="1" dirty="0">
                <a:solidFill>
                  <a:srgbClr val="CE7408"/>
                </a:solidFill>
              </a:rPr>
              <a:t>Hat Hackers</a:t>
            </a:r>
          </a:p>
          <a:p>
            <a:pPr marL="622300" indent="-342900" algn="just">
              <a:buFont typeface="Wingdings" pitchFamily="2" charset="2"/>
              <a:buChar char="Ø"/>
            </a:pPr>
            <a:r>
              <a:rPr lang="en-US" sz="2000" dirty="0"/>
              <a:t>A blue hat hacker is someone outside computer security consulting firms who is used to bug-test a system prior to its launch. </a:t>
            </a:r>
            <a:endParaRPr lang="en-US" sz="2000" dirty="0" smtClean="0"/>
          </a:p>
          <a:p>
            <a:pPr marL="622300" indent="-342900" algn="just">
              <a:buFont typeface="Wingdings" pitchFamily="2" charset="2"/>
              <a:buChar char="Ø"/>
            </a:pPr>
            <a:r>
              <a:rPr lang="en-US" sz="2000" dirty="0" smtClean="0"/>
              <a:t>They </a:t>
            </a:r>
            <a:r>
              <a:rPr lang="en-US" sz="2000" dirty="0"/>
              <a:t>look for loopholes that can be exploited and try to close these gaps. </a:t>
            </a:r>
            <a:endParaRPr lang="en-US" sz="2000" dirty="0" smtClean="0"/>
          </a:p>
          <a:p>
            <a:pPr marL="622300" indent="-342900" algn="just">
              <a:buFont typeface="Wingdings" pitchFamily="2" charset="2"/>
              <a:buChar char="Ø"/>
            </a:pPr>
            <a:r>
              <a:rPr lang="en-US" sz="2000" dirty="0" smtClean="0"/>
              <a:t>Microsoft </a:t>
            </a:r>
            <a:r>
              <a:rPr lang="en-US" sz="2000" dirty="0"/>
              <a:t>also uses the term </a:t>
            </a:r>
            <a:r>
              <a:rPr lang="en-US" sz="2000" b="1" dirty="0" err="1"/>
              <a:t>BlueHat</a:t>
            </a:r>
            <a:r>
              <a:rPr lang="en-US" sz="2000" dirty="0"/>
              <a:t> to represent a series of security briefing events.</a:t>
            </a:r>
          </a:p>
          <a:p>
            <a:pPr marL="285750" indent="-285750" algn="just">
              <a:buFont typeface="Arial" pitchFamily="34" charset="0"/>
              <a:buChar char="•"/>
            </a:pPr>
            <a:endParaRPr lang="en-US" sz="2000" dirty="0"/>
          </a:p>
        </p:txBody>
      </p:sp>
      <p:pic>
        <p:nvPicPr>
          <p:cNvPr id="14" name="Picture 2" descr="Hackers - Blue Hat Hacker Png - (419x446) Png Clipart Downloa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08190" y="4046885"/>
            <a:ext cx="751660" cy="80009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Flat, Mysterious Computer Hacker Icon. Red and White. Isolated on Black  Stock Vector - Illustration of figure, security: 112855014"/>
          <p:cNvPicPr>
            <a:picLocks noChangeAspect="1" noChangeArrowheads="1"/>
          </p:cNvPicPr>
          <p:nvPr/>
        </p:nvPicPr>
        <p:blipFill>
          <a:blip r:embed="rId7" cstate="print">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724574" y="2467241"/>
            <a:ext cx="1040576" cy="1040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77627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Hackers, and Crackers – Definition </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28</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TextBox 6"/>
          <p:cNvSpPr txBox="1">
            <a:spLocks noChangeArrowheads="1"/>
          </p:cNvSpPr>
          <p:nvPr/>
        </p:nvSpPr>
        <p:spPr bwMode="auto">
          <a:xfrm>
            <a:off x="855033" y="1813346"/>
            <a:ext cx="10513060" cy="4447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buFont typeface="Wingdings" pitchFamily="2" charset="2"/>
              <a:buChar char="v"/>
            </a:pPr>
            <a:r>
              <a:rPr lang="en-US" sz="2000" b="1" i="1" dirty="0"/>
              <a:t>Hackers can be classified into different categories such as white hat, black hat, and grey hat, based on their intent of hacking a system</a:t>
            </a:r>
            <a:r>
              <a:rPr lang="en-US" sz="2000" b="1" i="1" dirty="0" smtClean="0"/>
              <a:t>.</a:t>
            </a:r>
            <a:endParaRPr lang="ar-YE" sz="2000" b="1" i="1" dirty="0" smtClean="0"/>
          </a:p>
          <a:p>
            <a:pPr marL="285750" indent="-285750" algn="just">
              <a:buFont typeface="Arial" pitchFamily="34" charset="0"/>
              <a:buChar char="•"/>
            </a:pPr>
            <a:endParaRPr lang="ar-YE" sz="2000" dirty="0"/>
          </a:p>
          <a:p>
            <a:pPr>
              <a:spcBef>
                <a:spcPts val="0"/>
              </a:spcBef>
              <a:spcAft>
                <a:spcPts val="0"/>
              </a:spcAft>
            </a:pPr>
            <a:r>
              <a:rPr lang="en-US" sz="2400" b="1" dirty="0" smtClean="0">
                <a:solidFill>
                  <a:srgbClr val="CE7408"/>
                </a:solidFill>
              </a:rPr>
              <a:t>6) Script </a:t>
            </a:r>
            <a:r>
              <a:rPr lang="en-US" sz="2400" b="1" dirty="0">
                <a:solidFill>
                  <a:srgbClr val="CE7408"/>
                </a:solidFill>
              </a:rPr>
              <a:t>Kiddie</a:t>
            </a:r>
          </a:p>
          <a:p>
            <a:pPr marL="622300" indent="-342900" algn="just">
              <a:spcBef>
                <a:spcPts val="0"/>
              </a:spcBef>
              <a:spcAft>
                <a:spcPts val="600"/>
              </a:spcAft>
              <a:buFont typeface="Wingdings" pitchFamily="2" charset="2"/>
              <a:buChar char="Ø"/>
            </a:pPr>
            <a:r>
              <a:rPr lang="en-US" sz="2000" dirty="0"/>
              <a:t>A script kiddie is a non-expert who breaks into computer systems by using pre-packaged automated tools written by others, </a:t>
            </a:r>
            <a:endParaRPr lang="en-US" sz="2000" dirty="0" smtClean="0"/>
          </a:p>
          <a:p>
            <a:pPr marL="622300" indent="-342900" algn="just">
              <a:spcBef>
                <a:spcPts val="600"/>
              </a:spcBef>
              <a:spcAft>
                <a:spcPts val="600"/>
              </a:spcAft>
              <a:buFont typeface="Wingdings" pitchFamily="2" charset="2"/>
              <a:buChar char="Ø"/>
            </a:pPr>
            <a:r>
              <a:rPr lang="en-US" sz="2000" dirty="0" smtClean="0"/>
              <a:t>Usually </a:t>
            </a:r>
            <a:r>
              <a:rPr lang="en-US" sz="2000" dirty="0"/>
              <a:t>with little understanding of the underlying concept, hence the term </a:t>
            </a:r>
            <a:r>
              <a:rPr lang="en-US" sz="2000" b="1" dirty="0"/>
              <a:t>Kiddie</a:t>
            </a:r>
            <a:r>
              <a:rPr lang="en-US" sz="2000" dirty="0"/>
              <a:t>.</a:t>
            </a:r>
          </a:p>
          <a:p>
            <a:pPr>
              <a:spcBef>
                <a:spcPts val="600"/>
              </a:spcBef>
              <a:spcAft>
                <a:spcPts val="0"/>
              </a:spcAft>
            </a:pPr>
            <a:r>
              <a:rPr lang="en-US" sz="2400" b="1" dirty="0" smtClean="0">
                <a:solidFill>
                  <a:srgbClr val="CE7408"/>
                </a:solidFill>
              </a:rPr>
              <a:t>7) </a:t>
            </a:r>
            <a:r>
              <a:rPr lang="en-US" sz="2400" b="1" dirty="0" err="1" smtClean="0">
                <a:solidFill>
                  <a:srgbClr val="CE7408"/>
                </a:solidFill>
              </a:rPr>
              <a:t>Hacktivist</a:t>
            </a:r>
            <a:endParaRPr lang="en-US" sz="2400" b="1" dirty="0">
              <a:solidFill>
                <a:srgbClr val="CE7408"/>
              </a:solidFill>
            </a:endParaRPr>
          </a:p>
          <a:p>
            <a:pPr marL="622300" indent="-342900" algn="just">
              <a:spcBef>
                <a:spcPts val="0"/>
              </a:spcBef>
              <a:spcAft>
                <a:spcPts val="600"/>
              </a:spcAft>
              <a:buFont typeface="Wingdings" pitchFamily="2" charset="2"/>
              <a:buChar char="Ø"/>
            </a:pPr>
            <a:r>
              <a:rPr lang="en-US" sz="2000" dirty="0"/>
              <a:t>A </a:t>
            </a:r>
            <a:r>
              <a:rPr lang="en-US" sz="2000" dirty="0" err="1"/>
              <a:t>hacktivist</a:t>
            </a:r>
            <a:r>
              <a:rPr lang="en-US" sz="2000" dirty="0"/>
              <a:t> is a hacker who utilizes technology to announce a social, ideological, religious, or political message. </a:t>
            </a:r>
            <a:endParaRPr lang="en-US" sz="2000" dirty="0" smtClean="0"/>
          </a:p>
          <a:p>
            <a:pPr marL="622300" indent="-342900" algn="just">
              <a:spcBef>
                <a:spcPts val="600"/>
              </a:spcBef>
              <a:spcAft>
                <a:spcPts val="600"/>
              </a:spcAft>
              <a:buFont typeface="Wingdings" pitchFamily="2" charset="2"/>
              <a:buChar char="Ø"/>
            </a:pPr>
            <a:r>
              <a:rPr lang="en-US" sz="2000" dirty="0" smtClean="0"/>
              <a:t>In </a:t>
            </a:r>
            <a:r>
              <a:rPr lang="en-US" sz="2000" dirty="0"/>
              <a:t>general, most </a:t>
            </a:r>
            <a:r>
              <a:rPr lang="en-US" sz="2000" dirty="0" err="1"/>
              <a:t>hacktivism</a:t>
            </a:r>
            <a:r>
              <a:rPr lang="en-US" sz="2000" dirty="0"/>
              <a:t> involves website defacement or </a:t>
            </a:r>
            <a:r>
              <a:rPr lang="en-US" sz="2000" dirty="0" smtClean="0"/>
              <a:t>denial-of-service </a:t>
            </a:r>
            <a:r>
              <a:rPr lang="en-US" sz="2000" dirty="0"/>
              <a:t>attacks.</a:t>
            </a:r>
          </a:p>
          <a:p>
            <a:pPr algn="just"/>
            <a:endParaRPr lang="en-US" sz="2000" dirty="0"/>
          </a:p>
        </p:txBody>
      </p:sp>
    </p:spTree>
    <p:extLst>
      <p:ext uri="{BB962C8B-B14F-4D97-AF65-F5344CB8AC3E}">
        <p14:creationId xmlns:p14="http://schemas.microsoft.com/office/powerpoint/2010/main" val="30815411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Attack Attributes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29</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3" name="TextBox 6"/>
          <p:cNvSpPr txBox="1">
            <a:spLocks noChangeArrowheads="1"/>
          </p:cNvSpPr>
          <p:nvPr/>
        </p:nvSpPr>
        <p:spPr bwMode="auto">
          <a:xfrm>
            <a:off x="1234757" y="1590369"/>
            <a:ext cx="9694863" cy="2805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lnSpc>
                <a:spcPct val="150000"/>
              </a:lnSpc>
              <a:buFont typeface="Wingdings" pitchFamily="2" charset="2"/>
              <a:buChar char="Ø"/>
            </a:pPr>
            <a:r>
              <a:rPr lang="en-US" sz="2000" dirty="0"/>
              <a:t>The attacker must defeat any controls in place and/or use an exploit to take advantage of a vulnerability. </a:t>
            </a:r>
            <a:endParaRPr lang="en-US" sz="2000" dirty="0" smtClean="0"/>
          </a:p>
          <a:p>
            <a:pPr marL="342900" indent="-342900" algn="just">
              <a:lnSpc>
                <a:spcPct val="150000"/>
              </a:lnSpc>
              <a:buFont typeface="Wingdings" pitchFamily="2" charset="2"/>
              <a:buChar char="Ø"/>
            </a:pPr>
            <a:r>
              <a:rPr lang="en-US" sz="2000" dirty="0" smtClean="0"/>
              <a:t>Another attribute </a:t>
            </a:r>
            <a:r>
              <a:rPr lang="en-US" sz="2000" dirty="0"/>
              <a:t>of an attack is the attack mechanism, or the method used to deliver the exploit</a:t>
            </a:r>
            <a:r>
              <a:rPr lang="en-US" sz="2000" dirty="0" smtClean="0"/>
              <a:t>.</a:t>
            </a:r>
          </a:p>
          <a:p>
            <a:pPr marL="342900" indent="-342900" algn="just">
              <a:lnSpc>
                <a:spcPct val="150000"/>
              </a:lnSpc>
              <a:buFont typeface="Wingdings" pitchFamily="2" charset="2"/>
              <a:buChar char="Ø"/>
            </a:pPr>
            <a:r>
              <a:rPr lang="en-US" sz="2000" dirty="0" smtClean="0"/>
              <a:t>Unless </a:t>
            </a:r>
            <a:r>
              <a:rPr lang="en-US" sz="2000" dirty="0"/>
              <a:t>the attacker is </a:t>
            </a:r>
            <a:r>
              <a:rPr lang="en-US" sz="2000" dirty="0" smtClean="0"/>
              <a:t>personally </a:t>
            </a:r>
            <a:r>
              <a:rPr lang="en-US" sz="2000" dirty="0"/>
              <a:t>performing the attack, the attack mechanism may involve a payload, or container, that delivers the </a:t>
            </a:r>
            <a:r>
              <a:rPr lang="en-US" sz="2000" dirty="0" smtClean="0"/>
              <a:t>exploit to </a:t>
            </a:r>
            <a:r>
              <a:rPr lang="en-US" sz="2000" dirty="0"/>
              <a:t>the target. </a:t>
            </a:r>
          </a:p>
        </p:txBody>
      </p:sp>
      <p:pic>
        <p:nvPicPr>
          <p:cNvPr id="1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34085" y="4534218"/>
            <a:ext cx="10070038" cy="1274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945392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Generalized Attack Process</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30</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TextBox 6"/>
          <p:cNvSpPr txBox="1">
            <a:spLocks noChangeArrowheads="1"/>
          </p:cNvSpPr>
          <p:nvPr/>
        </p:nvSpPr>
        <p:spPr bwMode="auto">
          <a:xfrm>
            <a:off x="1135025" y="1651329"/>
            <a:ext cx="103890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itchFamily="2" charset="2"/>
              <a:buChar char="v"/>
            </a:pPr>
            <a:r>
              <a:rPr lang="en-US" sz="2000" i="1" dirty="0">
                <a:solidFill>
                  <a:srgbClr val="CE7408"/>
                </a:solidFill>
              </a:rPr>
              <a:t>While each attack is different, most </a:t>
            </a:r>
            <a:r>
              <a:rPr lang="en-US" sz="2000" i="1" u="sng" dirty="0">
                <a:solidFill>
                  <a:srgbClr val="00B0F0"/>
                </a:solidFill>
              </a:rPr>
              <a:t>adversarial</a:t>
            </a:r>
            <a:r>
              <a:rPr lang="en-US" sz="2000" i="1" dirty="0">
                <a:solidFill>
                  <a:srgbClr val="00B0F0"/>
                </a:solidFill>
              </a:rPr>
              <a:t> </a:t>
            </a:r>
            <a:r>
              <a:rPr lang="en-US" sz="2000" i="1" dirty="0">
                <a:solidFill>
                  <a:srgbClr val="CE7408"/>
                </a:solidFill>
              </a:rPr>
              <a:t>threat events follow a common </a:t>
            </a:r>
            <a:r>
              <a:rPr lang="en-US" sz="2000" i="1" dirty="0" smtClean="0">
                <a:solidFill>
                  <a:srgbClr val="CE7408"/>
                </a:solidFill>
              </a:rPr>
              <a:t>process</a:t>
            </a:r>
            <a:r>
              <a:rPr lang="en-US" sz="2000" i="1" dirty="0">
                <a:solidFill>
                  <a:srgbClr val="CE7408"/>
                </a:solidFill>
              </a:rPr>
              <a:t>.</a:t>
            </a: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7279" y="2176882"/>
            <a:ext cx="10745941" cy="81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مستطيل 8"/>
          <p:cNvSpPr/>
          <p:nvPr/>
        </p:nvSpPr>
        <p:spPr>
          <a:xfrm>
            <a:off x="1756512" y="3118421"/>
            <a:ext cx="9391548" cy="2400657"/>
          </a:xfrm>
          <a:prstGeom prst="rect">
            <a:avLst/>
          </a:prstGeom>
        </p:spPr>
        <p:txBody>
          <a:bodyPr wrap="square">
            <a:spAutoFit/>
          </a:bodyPr>
          <a:lstStyle/>
          <a:p>
            <a:pPr>
              <a:lnSpc>
                <a:spcPct val="150000"/>
              </a:lnSpc>
            </a:pPr>
            <a:r>
              <a:rPr lang="en-US" sz="2000" b="1" dirty="0">
                <a:latin typeface="Arial" pitchFamily="34" charset="0"/>
                <a:cs typeface="Arial" pitchFamily="34" charset="0"/>
              </a:rPr>
              <a:t>1.  perform reconnaissance</a:t>
            </a:r>
            <a:r>
              <a:rPr lang="en-US" sz="2000" dirty="0">
                <a:latin typeface="Arial" pitchFamily="34" charset="0"/>
                <a:cs typeface="Arial" pitchFamily="34" charset="0"/>
              </a:rPr>
              <a:t>:  The adversary gathers information using a variety of techniques, which may include:</a:t>
            </a:r>
          </a:p>
          <a:p>
            <a:pPr marL="723900" indent="-342900">
              <a:lnSpc>
                <a:spcPct val="150000"/>
              </a:lnSpc>
              <a:buFont typeface="Wingdings" pitchFamily="2" charset="2"/>
              <a:buChar char="§"/>
            </a:pPr>
            <a:r>
              <a:rPr lang="en-US" sz="2000" dirty="0" smtClean="0">
                <a:latin typeface="Arial" pitchFamily="34" charset="0"/>
                <a:cs typeface="Arial" pitchFamily="34" charset="0"/>
              </a:rPr>
              <a:t>Sniffing </a:t>
            </a:r>
            <a:r>
              <a:rPr lang="en-US" sz="2000" dirty="0">
                <a:latin typeface="Arial" pitchFamily="34" charset="0"/>
                <a:cs typeface="Arial" pitchFamily="34" charset="0"/>
              </a:rPr>
              <a:t>or scanning the network perimeter</a:t>
            </a:r>
          </a:p>
          <a:p>
            <a:pPr marL="723900" indent="-342900">
              <a:lnSpc>
                <a:spcPct val="150000"/>
              </a:lnSpc>
              <a:buFont typeface="Wingdings" pitchFamily="2" charset="2"/>
              <a:buChar char="§"/>
            </a:pPr>
            <a:r>
              <a:rPr lang="en-US" sz="2000" dirty="0" smtClean="0">
                <a:latin typeface="Arial" pitchFamily="34" charset="0"/>
                <a:cs typeface="Arial" pitchFamily="34" charset="0"/>
              </a:rPr>
              <a:t>Using </a:t>
            </a:r>
            <a:r>
              <a:rPr lang="en-US" sz="2000" dirty="0">
                <a:latin typeface="Arial" pitchFamily="34" charset="0"/>
                <a:cs typeface="Arial" pitchFamily="34" charset="0"/>
              </a:rPr>
              <a:t>open source discovery of organizational information</a:t>
            </a:r>
          </a:p>
          <a:p>
            <a:pPr marL="723900" indent="-342900">
              <a:lnSpc>
                <a:spcPct val="150000"/>
              </a:lnSpc>
              <a:buFont typeface="Wingdings" pitchFamily="2" charset="2"/>
              <a:buChar char="§"/>
            </a:pPr>
            <a:r>
              <a:rPr lang="en-US" sz="2000" dirty="0" smtClean="0">
                <a:latin typeface="Arial" pitchFamily="34" charset="0"/>
                <a:cs typeface="Arial" pitchFamily="34" charset="0"/>
              </a:rPr>
              <a:t>Running </a:t>
            </a:r>
            <a:r>
              <a:rPr lang="en-US" sz="2000" dirty="0">
                <a:latin typeface="Arial" pitchFamily="34" charset="0"/>
                <a:cs typeface="Arial" pitchFamily="34" charset="0"/>
              </a:rPr>
              <a:t>malware to identify potential </a:t>
            </a:r>
            <a:r>
              <a:rPr lang="en-US" sz="2000" dirty="0" smtClean="0">
                <a:latin typeface="Arial" pitchFamily="34" charset="0"/>
                <a:cs typeface="Arial" pitchFamily="34" charset="0"/>
              </a:rPr>
              <a:t>targets</a:t>
            </a:r>
            <a:endParaRPr lang="en-US" sz="2000" dirty="0">
              <a:latin typeface="Arial" pitchFamily="34" charset="0"/>
              <a:cs typeface="Arial" pitchFamily="34" charset="0"/>
            </a:endParaRPr>
          </a:p>
        </p:txBody>
      </p:sp>
      <p:sp>
        <p:nvSpPr>
          <p:cNvPr id="15" name="مستطيل مستدير الزوايا 12"/>
          <p:cNvSpPr/>
          <p:nvPr/>
        </p:nvSpPr>
        <p:spPr>
          <a:xfrm>
            <a:off x="899160" y="2368524"/>
            <a:ext cx="1155700" cy="38404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467286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Generalized Attack Process</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31</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TextBox 6"/>
          <p:cNvSpPr txBox="1">
            <a:spLocks noChangeArrowheads="1"/>
          </p:cNvSpPr>
          <p:nvPr/>
        </p:nvSpPr>
        <p:spPr bwMode="auto">
          <a:xfrm>
            <a:off x="1135025" y="1651329"/>
            <a:ext cx="103890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itchFamily="2" charset="2"/>
              <a:buChar char="v"/>
            </a:pPr>
            <a:r>
              <a:rPr lang="en-US" sz="2000" i="1" dirty="0">
                <a:solidFill>
                  <a:srgbClr val="CE7408"/>
                </a:solidFill>
              </a:rPr>
              <a:t>While each attack is different, most </a:t>
            </a:r>
            <a:r>
              <a:rPr lang="en-US" sz="2000" i="1" u="sng" dirty="0">
                <a:solidFill>
                  <a:srgbClr val="00B0F0"/>
                </a:solidFill>
              </a:rPr>
              <a:t>adversarial</a:t>
            </a:r>
            <a:r>
              <a:rPr lang="en-US" sz="2000" i="1" dirty="0">
                <a:solidFill>
                  <a:srgbClr val="00B0F0"/>
                </a:solidFill>
              </a:rPr>
              <a:t> </a:t>
            </a:r>
            <a:r>
              <a:rPr lang="en-US" sz="2000" i="1" dirty="0">
                <a:solidFill>
                  <a:srgbClr val="CE7408"/>
                </a:solidFill>
              </a:rPr>
              <a:t>threat events follow a common </a:t>
            </a:r>
            <a:r>
              <a:rPr lang="en-US" sz="2000" i="1" dirty="0" smtClean="0">
                <a:solidFill>
                  <a:srgbClr val="CE7408"/>
                </a:solidFill>
              </a:rPr>
              <a:t>process</a:t>
            </a:r>
            <a:r>
              <a:rPr lang="en-US" sz="2000" i="1" dirty="0">
                <a:solidFill>
                  <a:srgbClr val="CE7408"/>
                </a:solidFill>
              </a:rPr>
              <a:t>.</a:t>
            </a: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7279" y="2176882"/>
            <a:ext cx="10745941" cy="81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مستطيل مستدير الزوايا 12"/>
          <p:cNvSpPr/>
          <p:nvPr/>
        </p:nvSpPr>
        <p:spPr>
          <a:xfrm>
            <a:off x="2225040" y="2368524"/>
            <a:ext cx="1155700" cy="38404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مستطيل 8"/>
          <p:cNvSpPr/>
          <p:nvPr/>
        </p:nvSpPr>
        <p:spPr>
          <a:xfrm>
            <a:off x="1604112" y="3054921"/>
            <a:ext cx="9391548" cy="2862322"/>
          </a:xfrm>
          <a:prstGeom prst="rect">
            <a:avLst/>
          </a:prstGeom>
        </p:spPr>
        <p:txBody>
          <a:bodyPr wrap="square">
            <a:spAutoFit/>
          </a:bodyPr>
          <a:lstStyle/>
          <a:p>
            <a:pPr>
              <a:lnSpc>
                <a:spcPct val="150000"/>
              </a:lnSpc>
            </a:pPr>
            <a:r>
              <a:rPr lang="en-US" sz="2000" b="1" dirty="0" smtClean="0">
                <a:latin typeface="Arial" pitchFamily="34" charset="0"/>
                <a:cs typeface="Arial" pitchFamily="34" charset="0"/>
              </a:rPr>
              <a:t>2</a:t>
            </a:r>
            <a:r>
              <a:rPr lang="en-US" sz="2000" b="1" dirty="0">
                <a:latin typeface="Arial" pitchFamily="34" charset="0"/>
                <a:cs typeface="Arial" pitchFamily="34" charset="0"/>
              </a:rPr>
              <a:t>. Create attack tools:  </a:t>
            </a:r>
            <a:r>
              <a:rPr lang="en-US" sz="2000" dirty="0">
                <a:latin typeface="Arial" pitchFamily="34" charset="0"/>
                <a:cs typeface="Arial" pitchFamily="34" charset="0"/>
              </a:rPr>
              <a:t>The adversary crafts the tools needed to carry out a future attack, which may include:</a:t>
            </a:r>
          </a:p>
          <a:p>
            <a:pPr marL="342900" indent="-342900">
              <a:lnSpc>
                <a:spcPct val="150000"/>
              </a:lnSpc>
              <a:buFont typeface="Wingdings" pitchFamily="2" charset="2"/>
              <a:buChar char="§"/>
            </a:pPr>
            <a:r>
              <a:rPr lang="en-US" sz="2000" dirty="0" smtClean="0">
                <a:latin typeface="Arial" pitchFamily="34" charset="0"/>
                <a:cs typeface="Arial" pitchFamily="34" charset="0"/>
              </a:rPr>
              <a:t>Phishing </a:t>
            </a:r>
            <a:r>
              <a:rPr lang="en-US" sz="2000" dirty="0">
                <a:latin typeface="Arial" pitchFamily="34" charset="0"/>
                <a:cs typeface="Arial" pitchFamily="34" charset="0"/>
              </a:rPr>
              <a:t>or spear phishing attacks</a:t>
            </a:r>
          </a:p>
          <a:p>
            <a:pPr marL="342900" indent="-342900">
              <a:lnSpc>
                <a:spcPct val="150000"/>
              </a:lnSpc>
              <a:buFont typeface="Wingdings" pitchFamily="2" charset="2"/>
              <a:buChar char="§"/>
            </a:pPr>
            <a:r>
              <a:rPr lang="en-US" sz="2000" dirty="0" smtClean="0">
                <a:latin typeface="Arial" pitchFamily="34" charset="0"/>
                <a:cs typeface="Arial" pitchFamily="34" charset="0"/>
              </a:rPr>
              <a:t>Crafting </a:t>
            </a:r>
            <a:r>
              <a:rPr lang="en-US" sz="2000" dirty="0">
                <a:latin typeface="Arial" pitchFamily="34" charset="0"/>
                <a:cs typeface="Arial" pitchFamily="34" charset="0"/>
              </a:rPr>
              <a:t>counterfeit web sites or certificates</a:t>
            </a:r>
          </a:p>
          <a:p>
            <a:pPr marL="342900" indent="-342900">
              <a:lnSpc>
                <a:spcPct val="150000"/>
              </a:lnSpc>
              <a:buFont typeface="Wingdings" pitchFamily="2" charset="2"/>
              <a:buChar char="§"/>
            </a:pPr>
            <a:r>
              <a:rPr lang="en-US" sz="2000" dirty="0" smtClean="0">
                <a:latin typeface="Arial" pitchFamily="34" charset="0"/>
                <a:cs typeface="Arial" pitchFamily="34" charset="0"/>
              </a:rPr>
              <a:t>Creating </a:t>
            </a:r>
            <a:r>
              <a:rPr lang="en-US" sz="2000" dirty="0">
                <a:latin typeface="Arial" pitchFamily="34" charset="0"/>
                <a:cs typeface="Arial" pitchFamily="34" charset="0"/>
              </a:rPr>
              <a:t>and operating false front organizations to inject </a:t>
            </a:r>
            <a:r>
              <a:rPr lang="en-US" sz="2000" dirty="0" smtClean="0">
                <a:latin typeface="Arial" pitchFamily="34" charset="0"/>
                <a:cs typeface="Arial" pitchFamily="34" charset="0"/>
              </a:rPr>
              <a:t>malicious components </a:t>
            </a:r>
            <a:r>
              <a:rPr lang="en-US" sz="2000" dirty="0">
                <a:latin typeface="Arial" pitchFamily="34" charset="0"/>
                <a:cs typeface="Arial" pitchFamily="34" charset="0"/>
              </a:rPr>
              <a:t>into the supply chain</a:t>
            </a:r>
          </a:p>
        </p:txBody>
      </p:sp>
    </p:spTree>
    <p:extLst>
      <p:ext uri="{BB962C8B-B14F-4D97-AF65-F5344CB8AC3E}">
        <p14:creationId xmlns:p14="http://schemas.microsoft.com/office/powerpoint/2010/main" val="4042547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Generalized Attack Process</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32</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TextBox 6"/>
          <p:cNvSpPr txBox="1">
            <a:spLocks noChangeArrowheads="1"/>
          </p:cNvSpPr>
          <p:nvPr/>
        </p:nvSpPr>
        <p:spPr bwMode="auto">
          <a:xfrm>
            <a:off x="1135025" y="1651329"/>
            <a:ext cx="103890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itchFamily="2" charset="2"/>
              <a:buChar char="v"/>
            </a:pPr>
            <a:r>
              <a:rPr lang="en-US" sz="2000" i="1" dirty="0">
                <a:solidFill>
                  <a:srgbClr val="CE7408"/>
                </a:solidFill>
              </a:rPr>
              <a:t>While each attack is different, most </a:t>
            </a:r>
            <a:r>
              <a:rPr lang="en-US" sz="2000" i="1" u="sng" dirty="0">
                <a:solidFill>
                  <a:srgbClr val="00B0F0"/>
                </a:solidFill>
              </a:rPr>
              <a:t>adversarial</a:t>
            </a:r>
            <a:r>
              <a:rPr lang="en-US" sz="2000" i="1" dirty="0">
                <a:solidFill>
                  <a:srgbClr val="00B0F0"/>
                </a:solidFill>
              </a:rPr>
              <a:t> </a:t>
            </a:r>
            <a:r>
              <a:rPr lang="en-US" sz="2000" i="1" dirty="0">
                <a:solidFill>
                  <a:srgbClr val="CE7408"/>
                </a:solidFill>
              </a:rPr>
              <a:t>threat events follow a common </a:t>
            </a:r>
            <a:r>
              <a:rPr lang="en-US" sz="2000" i="1" dirty="0" smtClean="0">
                <a:solidFill>
                  <a:srgbClr val="CE7408"/>
                </a:solidFill>
              </a:rPr>
              <a:t>process</a:t>
            </a:r>
            <a:r>
              <a:rPr lang="en-US" sz="2000" i="1" dirty="0">
                <a:solidFill>
                  <a:srgbClr val="CE7408"/>
                </a:solidFill>
              </a:rPr>
              <a:t>.</a:t>
            </a: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7279" y="2176882"/>
            <a:ext cx="10745941" cy="81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مستطيل مستدير الزوايا 12"/>
          <p:cNvSpPr/>
          <p:nvPr/>
        </p:nvSpPr>
        <p:spPr>
          <a:xfrm>
            <a:off x="3474720" y="2337169"/>
            <a:ext cx="1155700" cy="38404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مستطيل 8"/>
          <p:cNvSpPr/>
          <p:nvPr/>
        </p:nvSpPr>
        <p:spPr>
          <a:xfrm>
            <a:off x="1253591" y="2917761"/>
            <a:ext cx="10109629" cy="3323987"/>
          </a:xfrm>
          <a:prstGeom prst="rect">
            <a:avLst/>
          </a:prstGeom>
        </p:spPr>
        <p:txBody>
          <a:bodyPr wrap="square">
            <a:spAutoFit/>
          </a:bodyPr>
          <a:lstStyle/>
          <a:p>
            <a:pPr>
              <a:lnSpc>
                <a:spcPct val="150000"/>
              </a:lnSpc>
            </a:pPr>
            <a:r>
              <a:rPr lang="en-US" sz="2000" b="1" dirty="0">
                <a:latin typeface="Arial" pitchFamily="34" charset="0"/>
                <a:cs typeface="Arial" pitchFamily="34" charset="0"/>
              </a:rPr>
              <a:t>3.  Deliver malicious capabilities:</a:t>
            </a:r>
            <a:r>
              <a:rPr lang="en-US" sz="2000" dirty="0">
                <a:latin typeface="Arial" pitchFamily="34" charset="0"/>
                <a:cs typeface="Arial" pitchFamily="34" charset="0"/>
              </a:rPr>
              <a:t>  The adversary inserts or installs whatever is needed to carry out the attack, which </a:t>
            </a:r>
            <a:r>
              <a:rPr lang="en-US" sz="2000" dirty="0" smtClean="0">
                <a:latin typeface="Arial" pitchFamily="34" charset="0"/>
                <a:cs typeface="Arial" pitchFamily="34" charset="0"/>
              </a:rPr>
              <a:t>may </a:t>
            </a:r>
            <a:r>
              <a:rPr lang="en-US" sz="2000" dirty="0">
                <a:latin typeface="Arial" pitchFamily="34" charset="0"/>
                <a:cs typeface="Arial" pitchFamily="34" charset="0"/>
              </a:rPr>
              <a:t>include the following tactics:</a:t>
            </a:r>
          </a:p>
          <a:p>
            <a:pPr marL="622300" indent="-342900">
              <a:lnSpc>
                <a:spcPct val="150000"/>
              </a:lnSpc>
              <a:buFont typeface="Wingdings" pitchFamily="2" charset="2"/>
              <a:buChar char="§"/>
            </a:pPr>
            <a:r>
              <a:rPr lang="en-US" sz="2000" dirty="0" smtClean="0">
                <a:latin typeface="Arial" pitchFamily="34" charset="0"/>
                <a:cs typeface="Arial" pitchFamily="34" charset="0"/>
              </a:rPr>
              <a:t>Introducing </a:t>
            </a:r>
            <a:r>
              <a:rPr lang="en-US" sz="2000" dirty="0">
                <a:latin typeface="Arial" pitchFamily="34" charset="0"/>
                <a:cs typeface="Arial" pitchFamily="34" charset="0"/>
              </a:rPr>
              <a:t>malware into organizational information systems</a:t>
            </a:r>
          </a:p>
          <a:p>
            <a:pPr marL="622300" indent="-342900">
              <a:lnSpc>
                <a:spcPct val="150000"/>
              </a:lnSpc>
              <a:buFont typeface="Wingdings" pitchFamily="2" charset="2"/>
              <a:buChar char="§"/>
            </a:pPr>
            <a:r>
              <a:rPr lang="en-US" sz="2000" dirty="0" smtClean="0">
                <a:latin typeface="Arial" pitchFamily="34" charset="0"/>
                <a:cs typeface="Arial" pitchFamily="34" charset="0"/>
              </a:rPr>
              <a:t>Placing </a:t>
            </a:r>
            <a:r>
              <a:rPr lang="en-US" sz="2000" dirty="0">
                <a:latin typeface="Arial" pitchFamily="34" charset="0"/>
                <a:cs typeface="Arial" pitchFamily="34" charset="0"/>
              </a:rPr>
              <a:t>subverted individuals into privileged positions within the organization</a:t>
            </a:r>
          </a:p>
          <a:p>
            <a:pPr marL="622300" indent="-342900">
              <a:lnSpc>
                <a:spcPct val="150000"/>
              </a:lnSpc>
              <a:buFont typeface="Wingdings" pitchFamily="2" charset="2"/>
              <a:buChar char="§"/>
            </a:pPr>
            <a:r>
              <a:rPr lang="en-US" sz="2000" dirty="0" smtClean="0">
                <a:latin typeface="Arial" pitchFamily="34" charset="0"/>
                <a:cs typeface="Arial" pitchFamily="34" charset="0"/>
              </a:rPr>
              <a:t>Installing </a:t>
            </a:r>
            <a:r>
              <a:rPr lang="en-US" sz="2000" dirty="0">
                <a:latin typeface="Arial" pitchFamily="34" charset="0"/>
                <a:cs typeface="Arial" pitchFamily="34" charset="0"/>
              </a:rPr>
              <a:t>sniffers or scanning devices on targeted networks and systems</a:t>
            </a:r>
          </a:p>
          <a:p>
            <a:pPr marL="622300" indent="-342900">
              <a:lnSpc>
                <a:spcPct val="150000"/>
              </a:lnSpc>
              <a:buFont typeface="Wingdings" pitchFamily="2" charset="2"/>
              <a:buChar char="§"/>
            </a:pPr>
            <a:r>
              <a:rPr lang="en-US" sz="2000" dirty="0" smtClean="0">
                <a:latin typeface="Arial" pitchFamily="34" charset="0"/>
                <a:cs typeface="Arial" pitchFamily="34" charset="0"/>
              </a:rPr>
              <a:t>Inserting </a:t>
            </a:r>
            <a:r>
              <a:rPr lang="en-US" sz="2000" dirty="0">
                <a:latin typeface="Arial" pitchFamily="34" charset="0"/>
                <a:cs typeface="Arial" pitchFamily="34" charset="0"/>
              </a:rPr>
              <a:t>tampered hardware or critical components into organizational systems or supply chains</a:t>
            </a:r>
          </a:p>
        </p:txBody>
      </p:sp>
    </p:spTree>
    <p:extLst>
      <p:ext uri="{BB962C8B-B14F-4D97-AF65-F5344CB8AC3E}">
        <p14:creationId xmlns:p14="http://schemas.microsoft.com/office/powerpoint/2010/main" val="27162824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Generalized Attack Process</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33</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TextBox 6"/>
          <p:cNvSpPr txBox="1">
            <a:spLocks noChangeArrowheads="1"/>
          </p:cNvSpPr>
          <p:nvPr/>
        </p:nvSpPr>
        <p:spPr bwMode="auto">
          <a:xfrm>
            <a:off x="1135025" y="1651329"/>
            <a:ext cx="103890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itchFamily="2" charset="2"/>
              <a:buChar char="v"/>
            </a:pPr>
            <a:r>
              <a:rPr lang="en-US" sz="2000" i="1" dirty="0">
                <a:solidFill>
                  <a:srgbClr val="CE7408"/>
                </a:solidFill>
              </a:rPr>
              <a:t>While each attack is different, most </a:t>
            </a:r>
            <a:r>
              <a:rPr lang="en-US" sz="2000" i="1" u="sng" dirty="0">
                <a:solidFill>
                  <a:srgbClr val="00B0F0"/>
                </a:solidFill>
              </a:rPr>
              <a:t>adversarial</a:t>
            </a:r>
            <a:r>
              <a:rPr lang="en-US" sz="2000" i="1" dirty="0">
                <a:solidFill>
                  <a:srgbClr val="00B0F0"/>
                </a:solidFill>
              </a:rPr>
              <a:t> </a:t>
            </a:r>
            <a:r>
              <a:rPr lang="en-US" sz="2000" i="1" dirty="0">
                <a:solidFill>
                  <a:srgbClr val="CE7408"/>
                </a:solidFill>
              </a:rPr>
              <a:t>threat events follow a common </a:t>
            </a:r>
            <a:r>
              <a:rPr lang="en-US" sz="2000" i="1" dirty="0" smtClean="0">
                <a:solidFill>
                  <a:srgbClr val="CE7408"/>
                </a:solidFill>
              </a:rPr>
              <a:t>process</a:t>
            </a:r>
            <a:r>
              <a:rPr lang="en-US" sz="2000" i="1" dirty="0">
                <a:solidFill>
                  <a:srgbClr val="CE7408"/>
                </a:solidFill>
              </a:rPr>
              <a:t>.</a:t>
            </a: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7279" y="2176882"/>
            <a:ext cx="10745941" cy="81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مستطيل مستدير الزوايا 12"/>
          <p:cNvSpPr/>
          <p:nvPr/>
        </p:nvSpPr>
        <p:spPr>
          <a:xfrm>
            <a:off x="4778426" y="2354804"/>
            <a:ext cx="1155700" cy="38404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مستطيل 8"/>
          <p:cNvSpPr/>
          <p:nvPr/>
        </p:nvSpPr>
        <p:spPr>
          <a:xfrm>
            <a:off x="1192632" y="2917761"/>
            <a:ext cx="9391548" cy="2862322"/>
          </a:xfrm>
          <a:prstGeom prst="rect">
            <a:avLst/>
          </a:prstGeom>
        </p:spPr>
        <p:txBody>
          <a:bodyPr wrap="square">
            <a:spAutoFit/>
          </a:bodyPr>
          <a:lstStyle/>
          <a:p>
            <a:pPr>
              <a:lnSpc>
                <a:spcPct val="150000"/>
              </a:lnSpc>
            </a:pPr>
            <a:r>
              <a:rPr lang="en-US" sz="2000" b="1" dirty="0">
                <a:latin typeface="Arial" pitchFamily="34" charset="0"/>
                <a:cs typeface="Arial" pitchFamily="34" charset="0"/>
              </a:rPr>
              <a:t>4.  Exploit and compromise: </a:t>
            </a:r>
            <a:r>
              <a:rPr lang="en-US" sz="2000" dirty="0">
                <a:latin typeface="Arial" pitchFamily="34" charset="0"/>
                <a:cs typeface="Arial" pitchFamily="34" charset="0"/>
              </a:rPr>
              <a:t> The adversary takes advantage of information and systems in order to compromise </a:t>
            </a:r>
            <a:r>
              <a:rPr lang="en-US" sz="2000" dirty="0" smtClean="0">
                <a:latin typeface="Arial" pitchFamily="34" charset="0"/>
                <a:cs typeface="Arial" pitchFamily="34" charset="0"/>
              </a:rPr>
              <a:t>them</a:t>
            </a:r>
            <a:r>
              <a:rPr lang="en-US" sz="2000" dirty="0">
                <a:latin typeface="Arial" pitchFamily="34" charset="0"/>
                <a:cs typeface="Arial" pitchFamily="34" charset="0"/>
              </a:rPr>
              <a:t>, which may involve the following actions:</a:t>
            </a:r>
          </a:p>
          <a:p>
            <a:pPr marL="723900" indent="-342900">
              <a:lnSpc>
                <a:spcPct val="150000"/>
              </a:lnSpc>
              <a:buFont typeface="Wingdings" pitchFamily="2" charset="2"/>
              <a:buChar char="§"/>
            </a:pPr>
            <a:r>
              <a:rPr lang="en-US" sz="2000" dirty="0" smtClean="0">
                <a:latin typeface="Arial" pitchFamily="34" charset="0"/>
                <a:cs typeface="Arial" pitchFamily="34" charset="0"/>
              </a:rPr>
              <a:t>Split </a:t>
            </a:r>
            <a:r>
              <a:rPr lang="en-US" sz="2000" dirty="0">
                <a:latin typeface="Arial" pitchFamily="34" charset="0"/>
                <a:cs typeface="Arial" pitchFamily="34" charset="0"/>
              </a:rPr>
              <a:t>tunneling or gaining physical access to organizational facilities</a:t>
            </a:r>
          </a:p>
          <a:p>
            <a:pPr marL="723900" indent="-342900">
              <a:lnSpc>
                <a:spcPct val="150000"/>
              </a:lnSpc>
              <a:buFont typeface="Wingdings" pitchFamily="2" charset="2"/>
              <a:buChar char="§"/>
            </a:pPr>
            <a:r>
              <a:rPr lang="en-US" sz="2000" dirty="0" err="1" smtClean="0">
                <a:latin typeface="Arial" pitchFamily="34" charset="0"/>
                <a:cs typeface="Arial" pitchFamily="34" charset="0"/>
              </a:rPr>
              <a:t>Exfiltrating</a:t>
            </a:r>
            <a:r>
              <a:rPr lang="en-US" sz="2000" dirty="0" smtClean="0">
                <a:latin typeface="Arial" pitchFamily="34" charset="0"/>
                <a:cs typeface="Arial" pitchFamily="34" charset="0"/>
              </a:rPr>
              <a:t> </a:t>
            </a:r>
            <a:r>
              <a:rPr lang="en-US" sz="2000" dirty="0">
                <a:latin typeface="Arial" pitchFamily="34" charset="0"/>
                <a:cs typeface="Arial" pitchFamily="34" charset="0"/>
              </a:rPr>
              <a:t>data or sensitive information</a:t>
            </a:r>
          </a:p>
          <a:p>
            <a:pPr marL="723900" indent="-342900">
              <a:lnSpc>
                <a:spcPct val="150000"/>
              </a:lnSpc>
              <a:buFont typeface="Wingdings" pitchFamily="2" charset="2"/>
              <a:buChar char="§"/>
            </a:pPr>
            <a:r>
              <a:rPr lang="en-US" sz="2000" dirty="0" smtClean="0">
                <a:latin typeface="Arial" pitchFamily="34" charset="0"/>
                <a:cs typeface="Arial" pitchFamily="34" charset="0"/>
              </a:rPr>
              <a:t>Exploiting </a:t>
            </a:r>
            <a:r>
              <a:rPr lang="en-US" sz="2000" dirty="0" err="1">
                <a:latin typeface="Arial" pitchFamily="34" charset="0"/>
                <a:cs typeface="Arial" pitchFamily="34" charset="0"/>
              </a:rPr>
              <a:t>multitenancy</a:t>
            </a:r>
            <a:r>
              <a:rPr lang="en-US" sz="2000" dirty="0">
                <a:latin typeface="Arial" pitchFamily="34" charset="0"/>
                <a:cs typeface="Arial" pitchFamily="34" charset="0"/>
              </a:rPr>
              <a:t> in a cloud environment</a:t>
            </a:r>
          </a:p>
          <a:p>
            <a:pPr marL="723900" indent="-342900">
              <a:lnSpc>
                <a:spcPct val="150000"/>
              </a:lnSpc>
              <a:buFont typeface="Wingdings" pitchFamily="2" charset="2"/>
              <a:buChar char="§"/>
            </a:pPr>
            <a:r>
              <a:rPr lang="en-US" sz="2000" dirty="0" smtClean="0">
                <a:latin typeface="Arial" pitchFamily="34" charset="0"/>
                <a:cs typeface="Arial" pitchFamily="34" charset="0"/>
              </a:rPr>
              <a:t>Launching </a:t>
            </a:r>
            <a:r>
              <a:rPr lang="en-US" sz="2000" dirty="0">
                <a:latin typeface="Arial" pitchFamily="34" charset="0"/>
                <a:cs typeface="Arial" pitchFamily="34" charset="0"/>
              </a:rPr>
              <a:t>zero-day exploits</a:t>
            </a:r>
          </a:p>
        </p:txBody>
      </p:sp>
    </p:spTree>
    <p:extLst>
      <p:ext uri="{BB962C8B-B14F-4D97-AF65-F5344CB8AC3E}">
        <p14:creationId xmlns:p14="http://schemas.microsoft.com/office/powerpoint/2010/main" val="32392169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Generalized Attack Process</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34</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TextBox 6"/>
          <p:cNvSpPr txBox="1">
            <a:spLocks noChangeArrowheads="1"/>
          </p:cNvSpPr>
          <p:nvPr/>
        </p:nvSpPr>
        <p:spPr bwMode="auto">
          <a:xfrm>
            <a:off x="1135025" y="1651329"/>
            <a:ext cx="103890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itchFamily="2" charset="2"/>
              <a:buChar char="v"/>
            </a:pPr>
            <a:r>
              <a:rPr lang="en-US" sz="2000" i="1" dirty="0">
                <a:solidFill>
                  <a:srgbClr val="CE7408"/>
                </a:solidFill>
              </a:rPr>
              <a:t>While each attack is different, most </a:t>
            </a:r>
            <a:r>
              <a:rPr lang="en-US" sz="2000" i="1" u="sng" dirty="0">
                <a:solidFill>
                  <a:srgbClr val="00B0F0"/>
                </a:solidFill>
              </a:rPr>
              <a:t>adversarial</a:t>
            </a:r>
            <a:r>
              <a:rPr lang="en-US" sz="2000" i="1" dirty="0">
                <a:solidFill>
                  <a:srgbClr val="00B0F0"/>
                </a:solidFill>
              </a:rPr>
              <a:t> </a:t>
            </a:r>
            <a:r>
              <a:rPr lang="en-US" sz="2000" i="1" dirty="0">
                <a:solidFill>
                  <a:srgbClr val="CE7408"/>
                </a:solidFill>
              </a:rPr>
              <a:t>threat events follow a common </a:t>
            </a:r>
            <a:r>
              <a:rPr lang="en-US" sz="2000" i="1" dirty="0" smtClean="0">
                <a:solidFill>
                  <a:srgbClr val="CE7408"/>
                </a:solidFill>
              </a:rPr>
              <a:t>process</a:t>
            </a:r>
            <a:r>
              <a:rPr lang="en-US" sz="2000" i="1" dirty="0">
                <a:solidFill>
                  <a:srgbClr val="CE7408"/>
                </a:solidFill>
              </a:rPr>
              <a:t>.</a:t>
            </a: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7279" y="2176882"/>
            <a:ext cx="10745941" cy="81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مستطيل مستدير الزوايا 12"/>
          <p:cNvSpPr/>
          <p:nvPr/>
        </p:nvSpPr>
        <p:spPr>
          <a:xfrm>
            <a:off x="6096323" y="2352409"/>
            <a:ext cx="1155700" cy="38404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مستطيل 8"/>
          <p:cNvSpPr/>
          <p:nvPr/>
        </p:nvSpPr>
        <p:spPr>
          <a:xfrm>
            <a:off x="1192631" y="2917761"/>
            <a:ext cx="9767524" cy="3323987"/>
          </a:xfrm>
          <a:prstGeom prst="rect">
            <a:avLst/>
          </a:prstGeom>
        </p:spPr>
        <p:txBody>
          <a:bodyPr wrap="square">
            <a:spAutoFit/>
          </a:bodyPr>
          <a:lstStyle/>
          <a:p>
            <a:pPr>
              <a:lnSpc>
                <a:spcPct val="150000"/>
              </a:lnSpc>
            </a:pPr>
            <a:r>
              <a:rPr lang="en-US" sz="2000" b="1" dirty="0">
                <a:latin typeface="Arial" pitchFamily="34" charset="0"/>
                <a:cs typeface="Arial" pitchFamily="34" charset="0"/>
              </a:rPr>
              <a:t>5.  Conduct an attack: </a:t>
            </a:r>
            <a:r>
              <a:rPr lang="en-US" sz="2000" dirty="0" smtClean="0">
                <a:latin typeface="Arial" pitchFamily="34" charset="0"/>
                <a:cs typeface="Arial" pitchFamily="34" charset="0"/>
              </a:rPr>
              <a:t>The </a:t>
            </a:r>
            <a:r>
              <a:rPr lang="en-US" sz="2000" dirty="0">
                <a:latin typeface="Arial" pitchFamily="34" charset="0"/>
                <a:cs typeface="Arial" pitchFamily="34" charset="0"/>
              </a:rPr>
              <a:t>adversary coordinates attack tools or performs activities that interfere with </a:t>
            </a:r>
            <a:r>
              <a:rPr lang="en-US" sz="2000" dirty="0" smtClean="0">
                <a:latin typeface="Arial" pitchFamily="34" charset="0"/>
                <a:cs typeface="Arial" pitchFamily="34" charset="0"/>
              </a:rPr>
              <a:t>organizational </a:t>
            </a:r>
            <a:r>
              <a:rPr lang="en-US" sz="2000" dirty="0">
                <a:latin typeface="Arial" pitchFamily="34" charset="0"/>
                <a:cs typeface="Arial" pitchFamily="34" charset="0"/>
              </a:rPr>
              <a:t>functions. Potential methods of attack include:</a:t>
            </a:r>
          </a:p>
          <a:p>
            <a:pPr marL="723900" indent="-342900">
              <a:lnSpc>
                <a:spcPct val="150000"/>
              </a:lnSpc>
              <a:buFont typeface="Wingdings" pitchFamily="2" charset="2"/>
              <a:buChar char="§"/>
            </a:pPr>
            <a:r>
              <a:rPr lang="en-US" sz="2000" dirty="0" smtClean="0">
                <a:latin typeface="Arial" pitchFamily="34" charset="0"/>
                <a:cs typeface="Arial" pitchFamily="34" charset="0"/>
              </a:rPr>
              <a:t>Communication </a:t>
            </a:r>
            <a:r>
              <a:rPr lang="en-US" sz="2000" dirty="0">
                <a:latin typeface="Arial" pitchFamily="34" charset="0"/>
                <a:cs typeface="Arial" pitchFamily="34" charset="0"/>
              </a:rPr>
              <a:t>interception or wireless jamming attacks</a:t>
            </a:r>
          </a:p>
          <a:p>
            <a:pPr marL="723900" indent="-342900">
              <a:lnSpc>
                <a:spcPct val="150000"/>
              </a:lnSpc>
              <a:buFont typeface="Wingdings" pitchFamily="2" charset="2"/>
              <a:buChar char="§"/>
            </a:pPr>
            <a:r>
              <a:rPr lang="en-US" sz="2000" dirty="0" smtClean="0">
                <a:latin typeface="Arial" pitchFamily="34" charset="0"/>
                <a:cs typeface="Arial" pitchFamily="34" charset="0"/>
              </a:rPr>
              <a:t>Denial-of-service </a:t>
            </a:r>
            <a:r>
              <a:rPr lang="en-US" sz="2000" dirty="0">
                <a:latin typeface="Arial" pitchFamily="34" charset="0"/>
                <a:cs typeface="Arial" pitchFamily="34" charset="0"/>
              </a:rPr>
              <a:t>(</a:t>
            </a:r>
            <a:r>
              <a:rPr lang="en-US" sz="2000" dirty="0" err="1">
                <a:latin typeface="Arial" pitchFamily="34" charset="0"/>
                <a:cs typeface="Arial" pitchFamily="34" charset="0"/>
              </a:rPr>
              <a:t>DoS</a:t>
            </a:r>
            <a:r>
              <a:rPr lang="en-US" sz="2000" dirty="0">
                <a:latin typeface="Arial" pitchFamily="34" charset="0"/>
                <a:cs typeface="Arial" pitchFamily="34" charset="0"/>
              </a:rPr>
              <a:t>) or distributed denial-of-service (</a:t>
            </a:r>
            <a:r>
              <a:rPr lang="en-US" sz="2000" dirty="0" err="1">
                <a:latin typeface="Arial" pitchFamily="34" charset="0"/>
                <a:cs typeface="Arial" pitchFamily="34" charset="0"/>
              </a:rPr>
              <a:t>DDoS</a:t>
            </a:r>
            <a:r>
              <a:rPr lang="en-US" sz="2000" dirty="0">
                <a:latin typeface="Arial" pitchFamily="34" charset="0"/>
                <a:cs typeface="Arial" pitchFamily="34" charset="0"/>
              </a:rPr>
              <a:t>) attacks</a:t>
            </a:r>
          </a:p>
          <a:p>
            <a:pPr marL="723900" indent="-342900">
              <a:lnSpc>
                <a:spcPct val="150000"/>
              </a:lnSpc>
              <a:buFont typeface="Wingdings" pitchFamily="2" charset="2"/>
              <a:buChar char="§"/>
            </a:pPr>
            <a:r>
              <a:rPr lang="en-US" sz="2000" dirty="0" smtClean="0">
                <a:latin typeface="Arial" pitchFamily="34" charset="0"/>
                <a:cs typeface="Arial" pitchFamily="34" charset="0"/>
              </a:rPr>
              <a:t>Remote </a:t>
            </a:r>
            <a:r>
              <a:rPr lang="en-US" sz="2000" dirty="0">
                <a:latin typeface="Arial" pitchFamily="34" charset="0"/>
                <a:cs typeface="Arial" pitchFamily="34" charset="0"/>
              </a:rPr>
              <a:t>interference with or physical attacks on organizational facilities or infrastructures</a:t>
            </a:r>
          </a:p>
          <a:p>
            <a:pPr marL="723900" indent="-342900">
              <a:lnSpc>
                <a:spcPct val="150000"/>
              </a:lnSpc>
              <a:buFont typeface="Wingdings" pitchFamily="2" charset="2"/>
              <a:buChar char="§"/>
            </a:pPr>
            <a:r>
              <a:rPr lang="en-US" sz="2000" dirty="0" smtClean="0">
                <a:latin typeface="Arial" pitchFamily="34" charset="0"/>
                <a:cs typeface="Arial" pitchFamily="34" charset="0"/>
              </a:rPr>
              <a:t>Session-hijacking </a:t>
            </a:r>
            <a:r>
              <a:rPr lang="en-US" sz="2000" dirty="0">
                <a:latin typeface="Arial" pitchFamily="34" charset="0"/>
                <a:cs typeface="Arial" pitchFamily="34" charset="0"/>
              </a:rPr>
              <a:t>or man-in-the-middle attacks</a:t>
            </a:r>
          </a:p>
        </p:txBody>
      </p:sp>
    </p:spTree>
    <p:extLst>
      <p:ext uri="{BB962C8B-B14F-4D97-AF65-F5344CB8AC3E}">
        <p14:creationId xmlns:p14="http://schemas.microsoft.com/office/powerpoint/2010/main" val="10145905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Generalized Attack Process</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35</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TextBox 6"/>
          <p:cNvSpPr txBox="1">
            <a:spLocks noChangeArrowheads="1"/>
          </p:cNvSpPr>
          <p:nvPr/>
        </p:nvSpPr>
        <p:spPr bwMode="auto">
          <a:xfrm>
            <a:off x="1135025" y="1651329"/>
            <a:ext cx="103890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itchFamily="2" charset="2"/>
              <a:buChar char="v"/>
            </a:pPr>
            <a:r>
              <a:rPr lang="en-US" sz="2000" i="1" dirty="0">
                <a:solidFill>
                  <a:srgbClr val="CE7408"/>
                </a:solidFill>
              </a:rPr>
              <a:t>While each attack is different, most </a:t>
            </a:r>
            <a:r>
              <a:rPr lang="en-US" sz="2000" i="1" u="sng" dirty="0">
                <a:solidFill>
                  <a:srgbClr val="00B0F0"/>
                </a:solidFill>
              </a:rPr>
              <a:t>adversarial</a:t>
            </a:r>
            <a:r>
              <a:rPr lang="en-US" sz="2000" i="1" dirty="0">
                <a:solidFill>
                  <a:srgbClr val="00B0F0"/>
                </a:solidFill>
              </a:rPr>
              <a:t> </a:t>
            </a:r>
            <a:r>
              <a:rPr lang="en-US" sz="2000" i="1" dirty="0">
                <a:solidFill>
                  <a:srgbClr val="CE7408"/>
                </a:solidFill>
              </a:rPr>
              <a:t>threat events follow a common </a:t>
            </a:r>
            <a:r>
              <a:rPr lang="en-US" sz="2000" i="1" dirty="0" smtClean="0">
                <a:solidFill>
                  <a:srgbClr val="CE7408"/>
                </a:solidFill>
              </a:rPr>
              <a:t>process</a:t>
            </a:r>
            <a:r>
              <a:rPr lang="en-US" sz="2000" i="1" dirty="0">
                <a:solidFill>
                  <a:srgbClr val="CE7408"/>
                </a:solidFill>
              </a:rPr>
              <a:t>.</a:t>
            </a: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7279" y="2176882"/>
            <a:ext cx="10745941" cy="81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مستطيل مستدير الزوايا 12"/>
          <p:cNvSpPr/>
          <p:nvPr/>
        </p:nvSpPr>
        <p:spPr>
          <a:xfrm>
            <a:off x="7373620" y="2339021"/>
            <a:ext cx="1155700" cy="38404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مستطيل 8"/>
          <p:cNvSpPr/>
          <p:nvPr/>
        </p:nvSpPr>
        <p:spPr>
          <a:xfrm>
            <a:off x="1405992" y="3054921"/>
            <a:ext cx="9391548" cy="2400657"/>
          </a:xfrm>
          <a:prstGeom prst="rect">
            <a:avLst/>
          </a:prstGeom>
        </p:spPr>
        <p:txBody>
          <a:bodyPr wrap="square">
            <a:spAutoFit/>
          </a:bodyPr>
          <a:lstStyle/>
          <a:p>
            <a:pPr>
              <a:lnSpc>
                <a:spcPct val="150000"/>
              </a:lnSpc>
            </a:pPr>
            <a:r>
              <a:rPr lang="en-US" sz="2000" b="1" dirty="0">
                <a:latin typeface="Arial" pitchFamily="34" charset="0"/>
                <a:cs typeface="Arial" pitchFamily="34" charset="0"/>
              </a:rPr>
              <a:t>6. Achieve results:  </a:t>
            </a:r>
            <a:r>
              <a:rPr lang="en-US" sz="2000" dirty="0">
                <a:latin typeface="Arial" pitchFamily="34" charset="0"/>
                <a:cs typeface="Arial" pitchFamily="34" charset="0"/>
              </a:rPr>
              <a:t>The adversary causes an adverse impact, which may include:</a:t>
            </a:r>
          </a:p>
          <a:p>
            <a:pPr marL="342900" indent="-342900">
              <a:lnSpc>
                <a:spcPct val="150000"/>
              </a:lnSpc>
              <a:buFont typeface="Wingdings" pitchFamily="2" charset="2"/>
              <a:buChar char="§"/>
            </a:pPr>
            <a:r>
              <a:rPr lang="en-US" sz="2000" dirty="0" smtClean="0">
                <a:latin typeface="Arial" pitchFamily="34" charset="0"/>
                <a:cs typeface="Arial" pitchFamily="34" charset="0"/>
              </a:rPr>
              <a:t>Obtaining </a:t>
            </a:r>
            <a:r>
              <a:rPr lang="en-US" sz="2000" dirty="0">
                <a:latin typeface="Arial" pitchFamily="34" charset="0"/>
                <a:cs typeface="Arial" pitchFamily="34" charset="0"/>
              </a:rPr>
              <a:t>unauthorized access to systems and/or sensitive information</a:t>
            </a:r>
          </a:p>
          <a:p>
            <a:pPr marL="342900" indent="-342900">
              <a:lnSpc>
                <a:spcPct val="150000"/>
              </a:lnSpc>
              <a:buFont typeface="Wingdings" pitchFamily="2" charset="2"/>
              <a:buChar char="§"/>
            </a:pPr>
            <a:r>
              <a:rPr lang="en-US" sz="2000" dirty="0" smtClean="0">
                <a:latin typeface="Arial" pitchFamily="34" charset="0"/>
                <a:cs typeface="Arial" pitchFamily="34" charset="0"/>
              </a:rPr>
              <a:t>Degrading </a:t>
            </a:r>
            <a:r>
              <a:rPr lang="en-US" sz="2000" dirty="0">
                <a:latin typeface="Arial" pitchFamily="34" charset="0"/>
                <a:cs typeface="Arial" pitchFamily="34" charset="0"/>
              </a:rPr>
              <a:t>organizational services or capabilities</a:t>
            </a:r>
          </a:p>
          <a:p>
            <a:pPr marL="342900" indent="-342900">
              <a:lnSpc>
                <a:spcPct val="150000"/>
              </a:lnSpc>
              <a:buFont typeface="Wingdings" pitchFamily="2" charset="2"/>
              <a:buChar char="§"/>
            </a:pPr>
            <a:r>
              <a:rPr lang="en-US" sz="2000" dirty="0" smtClean="0">
                <a:latin typeface="Arial" pitchFamily="34" charset="0"/>
                <a:cs typeface="Arial" pitchFamily="34" charset="0"/>
              </a:rPr>
              <a:t>Creating</a:t>
            </a:r>
            <a:r>
              <a:rPr lang="en-US" sz="2000" dirty="0">
                <a:latin typeface="Arial" pitchFamily="34" charset="0"/>
                <a:cs typeface="Arial" pitchFamily="34" charset="0"/>
              </a:rPr>
              <a:t>, corrupting or deleting critical data</a:t>
            </a:r>
          </a:p>
        </p:txBody>
      </p:sp>
    </p:spTree>
    <p:extLst>
      <p:ext uri="{BB962C8B-B14F-4D97-AF65-F5344CB8AC3E}">
        <p14:creationId xmlns:p14="http://schemas.microsoft.com/office/powerpoint/2010/main" val="23331318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Generalized Attack Process</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36</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TextBox 6"/>
          <p:cNvSpPr txBox="1">
            <a:spLocks noChangeArrowheads="1"/>
          </p:cNvSpPr>
          <p:nvPr/>
        </p:nvSpPr>
        <p:spPr bwMode="auto">
          <a:xfrm>
            <a:off x="1135025" y="1651329"/>
            <a:ext cx="103890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itchFamily="2" charset="2"/>
              <a:buChar char="v"/>
            </a:pPr>
            <a:r>
              <a:rPr lang="en-US" sz="2000" i="1" dirty="0">
                <a:solidFill>
                  <a:srgbClr val="CE7408"/>
                </a:solidFill>
              </a:rPr>
              <a:t>While each attack is different, most </a:t>
            </a:r>
            <a:r>
              <a:rPr lang="en-US" sz="2000" i="1" u="sng" dirty="0">
                <a:solidFill>
                  <a:srgbClr val="00B0F0"/>
                </a:solidFill>
              </a:rPr>
              <a:t>adversarial</a:t>
            </a:r>
            <a:r>
              <a:rPr lang="en-US" sz="2000" i="1" dirty="0">
                <a:solidFill>
                  <a:srgbClr val="00B0F0"/>
                </a:solidFill>
              </a:rPr>
              <a:t> </a:t>
            </a:r>
            <a:r>
              <a:rPr lang="en-US" sz="2000" i="1" dirty="0">
                <a:solidFill>
                  <a:srgbClr val="CE7408"/>
                </a:solidFill>
              </a:rPr>
              <a:t>threat events follow a common </a:t>
            </a:r>
            <a:r>
              <a:rPr lang="en-US" sz="2000" i="1" dirty="0" smtClean="0">
                <a:solidFill>
                  <a:srgbClr val="CE7408"/>
                </a:solidFill>
              </a:rPr>
              <a:t>process</a:t>
            </a:r>
            <a:r>
              <a:rPr lang="en-US" sz="2000" i="1" dirty="0">
                <a:solidFill>
                  <a:srgbClr val="CE7408"/>
                </a:solidFill>
              </a:rPr>
              <a:t>.</a:t>
            </a: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7279" y="2176882"/>
            <a:ext cx="10745941" cy="81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مستطيل مستدير الزوايا 12"/>
          <p:cNvSpPr/>
          <p:nvPr/>
        </p:nvSpPr>
        <p:spPr>
          <a:xfrm>
            <a:off x="8694065" y="2352409"/>
            <a:ext cx="1155700" cy="38404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مستطيل 8"/>
          <p:cNvSpPr/>
          <p:nvPr/>
        </p:nvSpPr>
        <p:spPr>
          <a:xfrm>
            <a:off x="1405992" y="3100641"/>
            <a:ext cx="9391548" cy="2400657"/>
          </a:xfrm>
          <a:prstGeom prst="rect">
            <a:avLst/>
          </a:prstGeom>
        </p:spPr>
        <p:txBody>
          <a:bodyPr wrap="square">
            <a:spAutoFit/>
          </a:bodyPr>
          <a:lstStyle/>
          <a:p>
            <a:pPr>
              <a:lnSpc>
                <a:spcPct val="150000"/>
              </a:lnSpc>
            </a:pPr>
            <a:r>
              <a:rPr lang="en-US" sz="2000" b="1" dirty="0">
                <a:latin typeface="Arial" pitchFamily="34" charset="0"/>
                <a:cs typeface="Arial" pitchFamily="34" charset="0"/>
              </a:rPr>
              <a:t>7.  Maintain a presence or set of capabilities:  </a:t>
            </a:r>
            <a:r>
              <a:rPr lang="en-US" sz="2000" dirty="0">
                <a:latin typeface="Arial" pitchFamily="34" charset="0"/>
                <a:cs typeface="Arial" pitchFamily="34" charset="0"/>
              </a:rPr>
              <a:t>The adversary continues to exploit and compromise the system </a:t>
            </a:r>
            <a:r>
              <a:rPr lang="en-US" sz="2000" dirty="0" smtClean="0">
                <a:latin typeface="Arial" pitchFamily="34" charset="0"/>
                <a:cs typeface="Arial" pitchFamily="34" charset="0"/>
              </a:rPr>
              <a:t>using</a:t>
            </a:r>
            <a:r>
              <a:rPr lang="ar-YE" sz="2000" dirty="0" smtClean="0">
                <a:latin typeface="Arial" pitchFamily="34" charset="0"/>
                <a:cs typeface="Arial" pitchFamily="34" charset="0"/>
              </a:rPr>
              <a:t> </a:t>
            </a:r>
            <a:r>
              <a:rPr lang="en-US" sz="2000" dirty="0" smtClean="0">
                <a:latin typeface="Arial" pitchFamily="34" charset="0"/>
                <a:cs typeface="Arial" pitchFamily="34" charset="0"/>
              </a:rPr>
              <a:t>the </a:t>
            </a:r>
            <a:r>
              <a:rPr lang="en-US" sz="2000" dirty="0">
                <a:latin typeface="Arial" pitchFamily="34" charset="0"/>
                <a:cs typeface="Arial" pitchFamily="34" charset="0"/>
              </a:rPr>
              <a:t>following techniques:</a:t>
            </a:r>
          </a:p>
          <a:p>
            <a:pPr marL="342900" indent="-342900">
              <a:lnSpc>
                <a:spcPct val="150000"/>
              </a:lnSpc>
              <a:buFont typeface="Wingdings" pitchFamily="2" charset="2"/>
              <a:buChar char="§"/>
            </a:pPr>
            <a:r>
              <a:rPr lang="en-US" sz="2000" dirty="0" smtClean="0">
                <a:latin typeface="Arial" pitchFamily="34" charset="0"/>
                <a:cs typeface="Arial" pitchFamily="34" charset="0"/>
              </a:rPr>
              <a:t>Obfuscating </a:t>
            </a:r>
            <a:r>
              <a:rPr lang="en-US" sz="2000" dirty="0">
                <a:latin typeface="Arial" pitchFamily="34" charset="0"/>
                <a:cs typeface="Arial" pitchFamily="34" charset="0"/>
              </a:rPr>
              <a:t>adversary actions or interfering with intrusion detection systems (IDSs)</a:t>
            </a:r>
          </a:p>
          <a:p>
            <a:pPr marL="342900" indent="-342900">
              <a:lnSpc>
                <a:spcPct val="150000"/>
              </a:lnSpc>
              <a:buFont typeface="Wingdings" pitchFamily="2" charset="2"/>
              <a:buChar char="§"/>
            </a:pPr>
            <a:r>
              <a:rPr lang="en-US" sz="2000" dirty="0" smtClean="0">
                <a:latin typeface="Arial" pitchFamily="34" charset="0"/>
                <a:cs typeface="Arial" pitchFamily="34" charset="0"/>
              </a:rPr>
              <a:t>Adapting </a:t>
            </a:r>
            <a:r>
              <a:rPr lang="en-US" sz="2000" dirty="0" err="1">
                <a:latin typeface="Arial" pitchFamily="34" charset="0"/>
                <a:cs typeface="Arial" pitchFamily="34" charset="0"/>
              </a:rPr>
              <a:t>cyberattacks</a:t>
            </a:r>
            <a:r>
              <a:rPr lang="en-US" sz="2000" dirty="0">
                <a:latin typeface="Arial" pitchFamily="34" charset="0"/>
                <a:cs typeface="Arial" pitchFamily="34" charset="0"/>
              </a:rPr>
              <a:t> in response to organizational security measures</a:t>
            </a:r>
          </a:p>
        </p:txBody>
      </p:sp>
    </p:spTree>
    <p:extLst>
      <p:ext uri="{BB962C8B-B14F-4D97-AF65-F5344CB8AC3E}">
        <p14:creationId xmlns:p14="http://schemas.microsoft.com/office/powerpoint/2010/main" val="18721143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Generalized Attack Process</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37</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TextBox 6"/>
          <p:cNvSpPr txBox="1">
            <a:spLocks noChangeArrowheads="1"/>
          </p:cNvSpPr>
          <p:nvPr/>
        </p:nvSpPr>
        <p:spPr bwMode="auto">
          <a:xfrm>
            <a:off x="1135025" y="1651329"/>
            <a:ext cx="103890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itchFamily="2" charset="2"/>
              <a:buChar char="v"/>
            </a:pPr>
            <a:r>
              <a:rPr lang="en-US" sz="2000" i="1" dirty="0">
                <a:solidFill>
                  <a:srgbClr val="CE7408"/>
                </a:solidFill>
              </a:rPr>
              <a:t>While each attack is different, most </a:t>
            </a:r>
            <a:r>
              <a:rPr lang="en-US" sz="2000" i="1" u="sng" dirty="0">
                <a:solidFill>
                  <a:srgbClr val="00B0F0"/>
                </a:solidFill>
              </a:rPr>
              <a:t>adversarial</a:t>
            </a:r>
            <a:r>
              <a:rPr lang="en-US" sz="2000" i="1" dirty="0">
                <a:solidFill>
                  <a:srgbClr val="00B0F0"/>
                </a:solidFill>
              </a:rPr>
              <a:t> </a:t>
            </a:r>
            <a:r>
              <a:rPr lang="en-US" sz="2000" i="1" dirty="0">
                <a:solidFill>
                  <a:srgbClr val="CE7408"/>
                </a:solidFill>
              </a:rPr>
              <a:t>threat events follow a common </a:t>
            </a:r>
            <a:r>
              <a:rPr lang="en-US" sz="2000" i="1" dirty="0" smtClean="0">
                <a:solidFill>
                  <a:srgbClr val="CE7408"/>
                </a:solidFill>
              </a:rPr>
              <a:t>process</a:t>
            </a:r>
            <a:r>
              <a:rPr lang="en-US" sz="2000" i="1" dirty="0">
                <a:solidFill>
                  <a:srgbClr val="CE7408"/>
                </a:solidFill>
              </a:rPr>
              <a:t>.</a:t>
            </a: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7279" y="2176882"/>
            <a:ext cx="10745941" cy="81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مستطيل مستدير الزوايا 12"/>
          <p:cNvSpPr/>
          <p:nvPr/>
        </p:nvSpPr>
        <p:spPr>
          <a:xfrm>
            <a:off x="9949714" y="2352409"/>
            <a:ext cx="1155700" cy="38404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مستطيل 8"/>
          <p:cNvSpPr/>
          <p:nvPr/>
        </p:nvSpPr>
        <p:spPr>
          <a:xfrm>
            <a:off x="1345032" y="3070161"/>
            <a:ext cx="9391548" cy="2400657"/>
          </a:xfrm>
          <a:prstGeom prst="rect">
            <a:avLst/>
          </a:prstGeom>
        </p:spPr>
        <p:txBody>
          <a:bodyPr wrap="square">
            <a:spAutoFit/>
          </a:bodyPr>
          <a:lstStyle/>
          <a:p>
            <a:pPr>
              <a:lnSpc>
                <a:spcPct val="150000"/>
              </a:lnSpc>
            </a:pPr>
            <a:r>
              <a:rPr lang="en-US" sz="2000" b="1" dirty="0">
                <a:latin typeface="Arial" pitchFamily="34" charset="0"/>
                <a:cs typeface="Arial" pitchFamily="34" charset="0"/>
              </a:rPr>
              <a:t>8.  Coordinate a campaign:  </a:t>
            </a:r>
            <a:r>
              <a:rPr lang="en-US" sz="2000" dirty="0">
                <a:latin typeface="Arial" pitchFamily="34" charset="0"/>
                <a:cs typeface="Arial" pitchFamily="34" charset="0"/>
              </a:rPr>
              <a:t>The adversary coordinates a campaign against the organization that may involve the </a:t>
            </a:r>
            <a:r>
              <a:rPr lang="en-US" sz="2000" dirty="0" smtClean="0">
                <a:latin typeface="Arial" pitchFamily="34" charset="0"/>
                <a:cs typeface="Arial" pitchFamily="34" charset="0"/>
              </a:rPr>
              <a:t>following </a:t>
            </a:r>
            <a:r>
              <a:rPr lang="en-US" sz="2000" dirty="0">
                <a:latin typeface="Arial" pitchFamily="34" charset="0"/>
                <a:cs typeface="Arial" pitchFamily="34" charset="0"/>
              </a:rPr>
              <a:t>measures:</a:t>
            </a:r>
          </a:p>
          <a:p>
            <a:pPr marL="723900" indent="-368300">
              <a:lnSpc>
                <a:spcPct val="150000"/>
              </a:lnSpc>
              <a:buFont typeface="Wingdings" pitchFamily="2" charset="2"/>
              <a:buChar char="§"/>
            </a:pPr>
            <a:r>
              <a:rPr lang="en-US" sz="2000" dirty="0" smtClean="0">
                <a:latin typeface="Arial" pitchFamily="34" charset="0"/>
                <a:cs typeface="Arial" pitchFamily="34" charset="0"/>
              </a:rPr>
              <a:t>Multi-staged </a:t>
            </a:r>
            <a:r>
              <a:rPr lang="en-US" sz="2000" dirty="0">
                <a:latin typeface="Arial" pitchFamily="34" charset="0"/>
                <a:cs typeface="Arial" pitchFamily="34" charset="0"/>
              </a:rPr>
              <a:t>attacks</a:t>
            </a:r>
          </a:p>
          <a:p>
            <a:pPr marL="723900" indent="-368300">
              <a:lnSpc>
                <a:spcPct val="150000"/>
              </a:lnSpc>
              <a:buFont typeface="Wingdings" pitchFamily="2" charset="2"/>
              <a:buChar char="§"/>
            </a:pPr>
            <a:r>
              <a:rPr lang="en-US" sz="2000" dirty="0" smtClean="0">
                <a:latin typeface="Arial" pitchFamily="34" charset="0"/>
                <a:cs typeface="Arial" pitchFamily="34" charset="0"/>
              </a:rPr>
              <a:t>Internal </a:t>
            </a:r>
            <a:r>
              <a:rPr lang="en-US" sz="2000" dirty="0">
                <a:latin typeface="Arial" pitchFamily="34" charset="0"/>
                <a:cs typeface="Arial" pitchFamily="34" charset="0"/>
              </a:rPr>
              <a:t>and external attacks</a:t>
            </a:r>
          </a:p>
          <a:p>
            <a:pPr marL="723900" indent="-368300">
              <a:lnSpc>
                <a:spcPct val="150000"/>
              </a:lnSpc>
              <a:buFont typeface="Wingdings" pitchFamily="2" charset="2"/>
              <a:buChar char="§"/>
            </a:pPr>
            <a:r>
              <a:rPr lang="en-US" sz="2000" dirty="0" smtClean="0">
                <a:latin typeface="Arial" pitchFamily="34" charset="0"/>
                <a:cs typeface="Arial" pitchFamily="34" charset="0"/>
              </a:rPr>
              <a:t>Widespread </a:t>
            </a:r>
            <a:r>
              <a:rPr lang="en-US" sz="2000" dirty="0">
                <a:latin typeface="Arial" pitchFamily="34" charset="0"/>
                <a:cs typeface="Arial" pitchFamily="34" charset="0"/>
              </a:rPr>
              <a:t>and adaptive attacks</a:t>
            </a:r>
          </a:p>
        </p:txBody>
      </p:sp>
    </p:spTree>
    <p:extLst>
      <p:ext uri="{BB962C8B-B14F-4D97-AF65-F5344CB8AC3E}">
        <p14:creationId xmlns:p14="http://schemas.microsoft.com/office/powerpoint/2010/main" val="41560169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Generalized Attack Process</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38</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TextBox 6"/>
          <p:cNvSpPr txBox="1">
            <a:spLocks noChangeArrowheads="1"/>
          </p:cNvSpPr>
          <p:nvPr/>
        </p:nvSpPr>
        <p:spPr bwMode="auto">
          <a:xfrm>
            <a:off x="1165505" y="1498929"/>
            <a:ext cx="10389010" cy="496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nSpc>
                <a:spcPct val="150000"/>
              </a:lnSpc>
            </a:pPr>
            <a:r>
              <a:rPr lang="en-US" sz="2000" b="1" dirty="0" smtClean="0">
                <a:solidFill>
                  <a:srgbClr val="00B0F0"/>
                </a:solidFill>
              </a:rPr>
              <a:t>Nonadvevsarial </a:t>
            </a:r>
            <a:r>
              <a:rPr lang="en-US" sz="2000" b="1" dirty="0" smtClean="0">
                <a:solidFill>
                  <a:srgbClr val="CE7408"/>
                </a:solidFill>
              </a:rPr>
              <a:t>Threat Events</a:t>
            </a:r>
            <a:endParaRPr lang="en-US" sz="2000" b="1" dirty="0">
              <a:solidFill>
                <a:srgbClr val="CE7408"/>
              </a:solidFill>
            </a:endParaRPr>
          </a:p>
        </p:txBody>
      </p:sp>
      <p:sp>
        <p:nvSpPr>
          <p:cNvPr id="13" name="مستطيل 8"/>
          <p:cNvSpPr/>
          <p:nvPr/>
        </p:nvSpPr>
        <p:spPr>
          <a:xfrm>
            <a:off x="1295044" y="2085442"/>
            <a:ext cx="9891115" cy="3785652"/>
          </a:xfrm>
          <a:prstGeom prst="rect">
            <a:avLst/>
          </a:prstGeom>
        </p:spPr>
        <p:txBody>
          <a:bodyPr wrap="square">
            <a:spAutoFit/>
          </a:bodyPr>
          <a:lstStyle/>
          <a:p>
            <a:pPr>
              <a:lnSpc>
                <a:spcPct val="150000"/>
              </a:lnSpc>
            </a:pPr>
            <a:r>
              <a:rPr lang="en-US" sz="2000" dirty="0" smtClean="0">
                <a:latin typeface="Arial" pitchFamily="34" charset="0"/>
                <a:cs typeface="Arial" pitchFamily="34" charset="0"/>
              </a:rPr>
              <a:t>Although </a:t>
            </a:r>
            <a:r>
              <a:rPr lang="en-US" sz="2000" dirty="0">
                <a:latin typeface="Arial" pitchFamily="34" charset="0"/>
                <a:cs typeface="Arial" pitchFamily="34" charset="0"/>
              </a:rPr>
              <a:t>most attacks are the result of a coordinated effort, there are other events that can pose various risk to an </a:t>
            </a:r>
            <a:r>
              <a:rPr lang="en-US" sz="2000" dirty="0" smtClean="0">
                <a:latin typeface="Arial" pitchFamily="34" charset="0"/>
                <a:cs typeface="Arial" pitchFamily="34" charset="0"/>
              </a:rPr>
              <a:t>organization</a:t>
            </a:r>
            <a:r>
              <a:rPr lang="en-US" sz="2000" dirty="0">
                <a:latin typeface="Arial" pitchFamily="34" charset="0"/>
                <a:cs typeface="Arial" pitchFamily="34" charset="0"/>
              </a:rPr>
              <a:t>. Some of the most common </a:t>
            </a:r>
            <a:r>
              <a:rPr lang="en-US" sz="2000" b="1" u="sng" dirty="0" err="1">
                <a:latin typeface="Arial" pitchFamily="34" charset="0"/>
                <a:cs typeface="Arial" pitchFamily="34" charset="0"/>
              </a:rPr>
              <a:t>nonadversarial</a:t>
            </a:r>
            <a:r>
              <a:rPr lang="en-US" sz="2000" dirty="0">
                <a:latin typeface="Arial" pitchFamily="34" charset="0"/>
                <a:cs typeface="Arial" pitchFamily="34" charset="0"/>
              </a:rPr>
              <a:t> threat events are:</a:t>
            </a:r>
          </a:p>
          <a:p>
            <a:pPr marL="723900" indent="-342900">
              <a:lnSpc>
                <a:spcPct val="150000"/>
              </a:lnSpc>
              <a:buFont typeface="Wingdings" pitchFamily="2" charset="2"/>
              <a:buChar char="Ø"/>
            </a:pPr>
            <a:r>
              <a:rPr lang="en-US" sz="2000" dirty="0" smtClean="0">
                <a:latin typeface="Arial" pitchFamily="34" charset="0"/>
                <a:cs typeface="Arial" pitchFamily="34" charset="0"/>
              </a:rPr>
              <a:t>Mishandling </a:t>
            </a:r>
            <a:r>
              <a:rPr lang="en-US" sz="2000" dirty="0">
                <a:latin typeface="Arial" pitchFamily="34" charset="0"/>
                <a:cs typeface="Arial" pitchFamily="34" charset="0"/>
              </a:rPr>
              <a:t>of critical or sensitive information by authorized users</a:t>
            </a:r>
          </a:p>
          <a:p>
            <a:pPr marL="723900" indent="-342900">
              <a:lnSpc>
                <a:spcPct val="150000"/>
              </a:lnSpc>
              <a:buFont typeface="Wingdings" pitchFamily="2" charset="2"/>
              <a:buChar char="Ø"/>
            </a:pPr>
            <a:r>
              <a:rPr lang="en-US" sz="2000" dirty="0" smtClean="0">
                <a:latin typeface="Arial" pitchFamily="34" charset="0"/>
                <a:cs typeface="Arial" pitchFamily="34" charset="0"/>
              </a:rPr>
              <a:t>Incorrect </a:t>
            </a:r>
            <a:r>
              <a:rPr lang="en-US" sz="2000" dirty="0">
                <a:latin typeface="Arial" pitchFamily="34" charset="0"/>
                <a:cs typeface="Arial" pitchFamily="34" charset="0"/>
              </a:rPr>
              <a:t>privilege settings</a:t>
            </a:r>
          </a:p>
          <a:p>
            <a:pPr marL="723900" indent="-342900">
              <a:lnSpc>
                <a:spcPct val="150000"/>
              </a:lnSpc>
              <a:buFont typeface="Wingdings" pitchFamily="2" charset="2"/>
              <a:buChar char="Ø"/>
            </a:pPr>
            <a:r>
              <a:rPr lang="en-US" sz="2000" dirty="0" smtClean="0">
                <a:latin typeface="Arial" pitchFamily="34" charset="0"/>
                <a:cs typeface="Arial" pitchFamily="34" charset="0"/>
              </a:rPr>
              <a:t>Fire</a:t>
            </a:r>
            <a:r>
              <a:rPr lang="en-US" sz="2000" dirty="0">
                <a:latin typeface="Arial" pitchFamily="34" charset="0"/>
                <a:cs typeface="Arial" pitchFamily="34" charset="0"/>
              </a:rPr>
              <a:t>, flood, hurricane, windstorm or earthquake at primary or backup facilities</a:t>
            </a:r>
          </a:p>
          <a:p>
            <a:pPr marL="723900" indent="-342900">
              <a:lnSpc>
                <a:spcPct val="150000"/>
              </a:lnSpc>
              <a:buFont typeface="Wingdings" pitchFamily="2" charset="2"/>
              <a:buChar char="Ø"/>
            </a:pPr>
            <a:r>
              <a:rPr lang="en-US" sz="2000" dirty="0" smtClean="0">
                <a:latin typeface="Arial" pitchFamily="34" charset="0"/>
                <a:cs typeface="Arial" pitchFamily="34" charset="0"/>
              </a:rPr>
              <a:t>Introduction </a:t>
            </a:r>
            <a:r>
              <a:rPr lang="en-US" sz="2000" dirty="0">
                <a:latin typeface="Arial" pitchFamily="34" charset="0"/>
                <a:cs typeface="Arial" pitchFamily="34" charset="0"/>
              </a:rPr>
              <a:t>of vulnerabilities into software products</a:t>
            </a:r>
          </a:p>
          <a:p>
            <a:pPr marL="723900" indent="-342900">
              <a:lnSpc>
                <a:spcPct val="150000"/>
              </a:lnSpc>
              <a:buFont typeface="Wingdings" pitchFamily="2" charset="2"/>
              <a:buChar char="Ø"/>
            </a:pPr>
            <a:r>
              <a:rPr lang="en-US" sz="2000" dirty="0" smtClean="0">
                <a:latin typeface="Arial" pitchFamily="34" charset="0"/>
                <a:cs typeface="Arial" pitchFamily="34" charset="0"/>
              </a:rPr>
              <a:t>Pervasive </a:t>
            </a:r>
            <a:r>
              <a:rPr lang="en-US" sz="2000" dirty="0">
                <a:latin typeface="Arial" pitchFamily="34" charset="0"/>
                <a:cs typeface="Arial" pitchFamily="34" charset="0"/>
              </a:rPr>
              <a:t>disk errors or other problems caused by aging equipment</a:t>
            </a:r>
          </a:p>
        </p:txBody>
      </p:sp>
    </p:spTree>
    <p:extLst>
      <p:ext uri="{BB962C8B-B14F-4D97-AF65-F5344CB8AC3E}">
        <p14:creationId xmlns:p14="http://schemas.microsoft.com/office/powerpoint/2010/main" val="40560975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Malwares and attack Types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39</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TextBox 6"/>
          <p:cNvSpPr txBox="1">
            <a:spLocks noChangeArrowheads="1"/>
          </p:cNvSpPr>
          <p:nvPr/>
        </p:nvSpPr>
        <p:spPr bwMode="auto">
          <a:xfrm>
            <a:off x="1051529" y="1694837"/>
            <a:ext cx="9783763"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Wingdings" pitchFamily="2" charset="2"/>
              <a:buChar char="v"/>
            </a:pPr>
            <a:r>
              <a:rPr lang="en-US" sz="2000" b="1" dirty="0">
                <a:solidFill>
                  <a:srgbClr val="CE7408"/>
                </a:solidFill>
              </a:rPr>
              <a:t>Malware</a:t>
            </a:r>
            <a:r>
              <a:rPr lang="en-US" sz="2000" b="1" dirty="0"/>
              <a:t>, also called malicious code, is software designed </a:t>
            </a:r>
            <a:r>
              <a:rPr lang="en-US" sz="2000" b="1" dirty="0" smtClean="0"/>
              <a:t>to</a:t>
            </a:r>
            <a:r>
              <a:rPr lang="ar-YE" sz="2000" b="1" dirty="0" smtClean="0"/>
              <a:t>:</a:t>
            </a:r>
            <a:r>
              <a:rPr lang="en-US" sz="2000" b="1" dirty="0" smtClean="0"/>
              <a:t> </a:t>
            </a:r>
            <a:endParaRPr lang="ar-YE" sz="2000" b="1" dirty="0" smtClean="0"/>
          </a:p>
          <a:p>
            <a:pPr marL="717550" indent="-285750" algn="just">
              <a:lnSpc>
                <a:spcPct val="150000"/>
              </a:lnSpc>
              <a:buFont typeface="Wingdings" pitchFamily="2" charset="2"/>
              <a:buChar char="Ø"/>
            </a:pPr>
            <a:r>
              <a:rPr lang="en-US" sz="2000" dirty="0" smtClean="0"/>
              <a:t>gain </a:t>
            </a:r>
            <a:r>
              <a:rPr lang="en-US" sz="2000" dirty="0"/>
              <a:t>access to targeted computer systems, </a:t>
            </a:r>
            <a:endParaRPr lang="ar-YE" sz="2000" dirty="0" smtClean="0"/>
          </a:p>
          <a:p>
            <a:pPr marL="717550" indent="-285750" algn="just">
              <a:lnSpc>
                <a:spcPct val="150000"/>
              </a:lnSpc>
              <a:buFont typeface="Wingdings" pitchFamily="2" charset="2"/>
              <a:buChar char="Ø"/>
            </a:pPr>
            <a:r>
              <a:rPr lang="en-US" sz="2000" dirty="0" smtClean="0"/>
              <a:t>steal information </a:t>
            </a:r>
            <a:r>
              <a:rPr lang="en-US" sz="2000" dirty="0"/>
              <a:t>or </a:t>
            </a:r>
            <a:endParaRPr lang="ar-YE" sz="2000" dirty="0" smtClean="0"/>
          </a:p>
          <a:p>
            <a:pPr marL="717550" indent="-285750" algn="just">
              <a:lnSpc>
                <a:spcPct val="150000"/>
              </a:lnSpc>
              <a:buFont typeface="Wingdings" pitchFamily="2" charset="2"/>
              <a:buChar char="Ø"/>
            </a:pPr>
            <a:r>
              <a:rPr lang="en-US" sz="2000" dirty="0" smtClean="0"/>
              <a:t>disrupt </a:t>
            </a:r>
            <a:r>
              <a:rPr lang="en-US" sz="2000" dirty="0"/>
              <a:t>computer operations. </a:t>
            </a:r>
            <a:endParaRPr lang="ar-YE" sz="2000" dirty="0" smtClean="0"/>
          </a:p>
          <a:p>
            <a:pPr marL="285750" indent="-285750" algn="just">
              <a:lnSpc>
                <a:spcPct val="150000"/>
              </a:lnSpc>
              <a:buFont typeface="Arial" pitchFamily="34" charset="0"/>
              <a:buChar char="•"/>
            </a:pPr>
            <a:endParaRPr lang="ar-YE" sz="2000" dirty="0"/>
          </a:p>
          <a:p>
            <a:pPr marL="285750" indent="-285750">
              <a:lnSpc>
                <a:spcPct val="150000"/>
              </a:lnSpc>
              <a:buFont typeface="Wingdings" pitchFamily="2" charset="2"/>
              <a:buChar char="v"/>
            </a:pPr>
            <a:r>
              <a:rPr lang="en-US" sz="2000" b="1" dirty="0"/>
              <a:t>Malware and malicious files inside a computer system can:</a:t>
            </a:r>
          </a:p>
          <a:p>
            <a:pPr marL="717550" indent="-285750">
              <a:lnSpc>
                <a:spcPct val="150000"/>
              </a:lnSpc>
              <a:buFont typeface="Wingdings" pitchFamily="2" charset="2"/>
              <a:buChar char="Ø"/>
            </a:pPr>
            <a:r>
              <a:rPr lang="en-US" sz="2000" dirty="0"/>
              <a:t>Deny access to the critical components of the network</a:t>
            </a:r>
          </a:p>
          <a:p>
            <a:pPr marL="717550" indent="-285750">
              <a:lnSpc>
                <a:spcPct val="150000"/>
              </a:lnSpc>
              <a:buFont typeface="Wingdings" pitchFamily="2" charset="2"/>
              <a:buChar char="Ø"/>
            </a:pPr>
            <a:r>
              <a:rPr lang="en-US" sz="2000" dirty="0"/>
              <a:t>Obtain information by retrieving data from the hard drive</a:t>
            </a:r>
          </a:p>
          <a:p>
            <a:pPr marL="717550" indent="-285750">
              <a:lnSpc>
                <a:spcPct val="150000"/>
              </a:lnSpc>
              <a:buFont typeface="Wingdings" pitchFamily="2" charset="2"/>
              <a:buChar char="Ø"/>
            </a:pPr>
            <a:r>
              <a:rPr lang="en-US" sz="2000" dirty="0"/>
              <a:t>Disrupt the system or even render it </a:t>
            </a:r>
            <a:r>
              <a:rPr lang="en-US" sz="2000" dirty="0" smtClean="0"/>
              <a:t>inoperable</a:t>
            </a:r>
            <a:endParaRPr lang="en-US" sz="2000" dirty="0"/>
          </a:p>
        </p:txBody>
      </p:sp>
      <p:sp>
        <p:nvSpPr>
          <p:cNvPr id="13" name="Explosion 1 12"/>
          <p:cNvSpPr/>
          <p:nvPr/>
        </p:nvSpPr>
        <p:spPr>
          <a:xfrm>
            <a:off x="9223353" y="2192607"/>
            <a:ext cx="1611939" cy="2281741"/>
          </a:xfrm>
          <a:prstGeom prst="irregularSeal1">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dirty="0" smtClean="0"/>
              <a:t>Next</a:t>
            </a:r>
          </a:p>
          <a:p>
            <a:pPr algn="ctr"/>
            <a:r>
              <a:rPr lang="en-US" dirty="0" smtClean="0"/>
              <a:t>Lecture</a:t>
            </a:r>
            <a:endParaRPr lang="en-US" dirty="0"/>
          </a:p>
        </p:txBody>
      </p:sp>
    </p:spTree>
    <p:extLst>
      <p:ext uri="{BB962C8B-B14F-4D97-AF65-F5344CB8AC3E}">
        <p14:creationId xmlns:p14="http://schemas.microsoft.com/office/powerpoint/2010/main" val="34470367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71275" y="30536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Attack Attributes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ar-YE"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03</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40</a:t>
            </a:fld>
            <a:endParaRPr lang="en-US" dirty="0">
              <a:solidFill>
                <a:prstClr val="white"/>
              </a:solidFill>
            </a:endParaRPr>
          </a:p>
        </p:txBody>
      </p:sp>
      <p:pic>
        <p:nvPicPr>
          <p:cNvPr id="11"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167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TextBox 6"/>
          <p:cNvSpPr txBox="1">
            <a:spLocks noChangeArrowheads="1"/>
          </p:cNvSpPr>
          <p:nvPr/>
        </p:nvSpPr>
        <p:spPr bwMode="auto">
          <a:xfrm>
            <a:off x="1326197" y="1864689"/>
            <a:ext cx="10317163"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nSpc>
                <a:spcPct val="200000"/>
              </a:lnSpc>
            </a:pPr>
            <a:r>
              <a:rPr lang="en-US" sz="2400" b="1" dirty="0" smtClean="0">
                <a:solidFill>
                  <a:srgbClr val="00B0F0"/>
                </a:solidFill>
              </a:rPr>
              <a:t>Case Study:</a:t>
            </a:r>
          </a:p>
          <a:p>
            <a:pPr marL="285750" indent="-285750">
              <a:lnSpc>
                <a:spcPct val="200000"/>
              </a:lnSpc>
              <a:buFont typeface="Arial" pitchFamily="34" charset="0"/>
              <a:buChar char="•"/>
            </a:pPr>
            <a:r>
              <a:rPr lang="en-US" sz="2400" dirty="0" err="1" smtClean="0"/>
              <a:t>Stuxnet</a:t>
            </a:r>
            <a:r>
              <a:rPr lang="en-US" sz="2400" dirty="0" smtClean="0"/>
              <a:t>  attack components</a:t>
            </a:r>
          </a:p>
          <a:p>
            <a:pPr marL="285750" indent="-285750">
              <a:lnSpc>
                <a:spcPct val="200000"/>
              </a:lnSpc>
              <a:buFont typeface="Arial" pitchFamily="34" charset="0"/>
              <a:buChar char="•"/>
            </a:pPr>
            <a:r>
              <a:rPr lang="en-US" sz="2400" dirty="0" smtClean="0"/>
              <a:t>Internet </a:t>
            </a:r>
            <a:r>
              <a:rPr lang="en-US" sz="2400" dirty="0"/>
              <a:t>of Things (</a:t>
            </a:r>
            <a:r>
              <a:rPr lang="en-US" sz="2400" dirty="0" err="1"/>
              <a:t>IoT</a:t>
            </a:r>
            <a:r>
              <a:rPr lang="en-US" sz="2400" dirty="0"/>
              <a:t>) Attacks</a:t>
            </a:r>
          </a:p>
          <a:p>
            <a:pPr marL="285750" indent="-285750">
              <a:lnSpc>
                <a:spcPct val="200000"/>
              </a:lnSpc>
              <a:buFont typeface="Arial" pitchFamily="34" charset="0"/>
              <a:buChar char="•"/>
            </a:pPr>
            <a:endParaRPr lang="en-US" sz="2400" dirty="0"/>
          </a:p>
        </p:txBody>
      </p:sp>
      <p:sp>
        <p:nvSpPr>
          <p:cNvPr id="13" name="TextBox 12"/>
          <p:cNvSpPr txBox="1"/>
          <p:nvPr/>
        </p:nvSpPr>
        <p:spPr>
          <a:xfrm>
            <a:off x="8330134" y="5035032"/>
            <a:ext cx="2414016" cy="584775"/>
          </a:xfrm>
          <a:prstGeom prst="rect">
            <a:avLst/>
          </a:prstGeom>
          <a:noFill/>
        </p:spPr>
        <p:txBody>
          <a:bodyPr wrap="square" rtlCol="0">
            <a:spAutoFit/>
          </a:bodyPr>
          <a:lstStyle/>
          <a:p>
            <a:r>
              <a:rPr lang="en-US" sz="3200" b="1" i="1" u="sng" dirty="0" smtClean="0">
                <a:solidFill>
                  <a:srgbClr val="FF0000"/>
                </a:solidFill>
              </a:rPr>
              <a:t>The END </a:t>
            </a:r>
            <a:r>
              <a:rPr lang="en-US" sz="3200" b="1" i="1" u="sng" dirty="0" smtClean="0">
                <a:solidFill>
                  <a:srgbClr val="FF0000"/>
                </a:solidFill>
                <a:sym typeface="Wingdings" panose="05000000000000000000" pitchFamily="2" charset="2"/>
              </a:rPr>
              <a:t></a:t>
            </a:r>
            <a:endParaRPr lang="en-US" sz="3200" b="1" i="1" u="sng" dirty="0">
              <a:solidFill>
                <a:srgbClr val="FF0000"/>
              </a:solidFill>
            </a:endParaRPr>
          </a:p>
        </p:txBody>
      </p:sp>
    </p:spTree>
    <p:extLst>
      <p:ext uri="{BB962C8B-B14F-4D97-AF65-F5344CB8AC3E}">
        <p14:creationId xmlns:p14="http://schemas.microsoft.com/office/powerpoint/2010/main" val="42321266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prstClr val="white"/>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pic>
        <p:nvPicPr>
          <p:cNvPr id="2" name="Picture 1"/>
          <p:cNvPicPr>
            <a:picLocks noChangeAspect="1"/>
          </p:cNvPicPr>
          <p:nvPr/>
        </p:nvPicPr>
        <p:blipFill>
          <a:blip r:embed="rId8"/>
          <a:stretch>
            <a:fillRect/>
          </a:stretch>
        </p:blipFill>
        <p:spPr>
          <a:xfrm>
            <a:off x="1546578" y="1457244"/>
            <a:ext cx="9200444" cy="4178474"/>
          </a:xfrm>
          <a:prstGeom prst="rect">
            <a:avLst/>
          </a:prstGeom>
        </p:spPr>
      </p:pic>
    </p:spTree>
    <p:extLst>
      <p:ext uri="{BB962C8B-B14F-4D97-AF65-F5344CB8AC3E}">
        <p14:creationId xmlns:p14="http://schemas.microsoft.com/office/powerpoint/2010/main" val="3362007456"/>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10441</TotalTime>
  <Words>3935</Words>
  <Application>Microsoft Office PowerPoint</Application>
  <PresentationFormat>Widescreen</PresentationFormat>
  <Paragraphs>533</Paragraphs>
  <Slides>41</Slides>
  <Notes>41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Agency FB</vt:lpstr>
      <vt:lpstr>Andalus</vt:lpstr>
      <vt:lpstr>Arial</vt:lpstr>
      <vt:lpstr>Calibri</vt:lpstr>
      <vt:lpstr>Calibri Light</vt:lpstr>
      <vt:lpstr>Majalla UI</vt:lpstr>
      <vt:lpstr>Roboto Light</vt:lpstr>
      <vt:lpstr>Tajawal Medium</vt:lpstr>
      <vt:lpstr>Times New Roman</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Redhwan</dc:creator>
  <cp:lastModifiedBy>Dr. Redhwan</cp:lastModifiedBy>
  <cp:revision>120</cp:revision>
  <dcterms:created xsi:type="dcterms:W3CDTF">2022-03-12T19:01:36Z</dcterms:created>
  <dcterms:modified xsi:type="dcterms:W3CDTF">2023-10-14T12:44:01Z</dcterms:modified>
</cp:coreProperties>
</file>