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260" r:id="rId5"/>
    <p:sldId id="261" r:id="rId6"/>
    <p:sldId id="262" r:id="rId7"/>
    <p:sldId id="315" r:id="rId8"/>
    <p:sldId id="263" r:id="rId9"/>
    <p:sldId id="264" r:id="rId10"/>
    <p:sldId id="265" r:id="rId11"/>
    <p:sldId id="266" r:id="rId12"/>
    <p:sldId id="267" r:id="rId13"/>
    <p:sldId id="314" r:id="rId14"/>
    <p:sldId id="268" r:id="rId15"/>
    <p:sldId id="269" r:id="rId16"/>
    <p:sldId id="270" r:id="rId17"/>
    <p:sldId id="272" r:id="rId18"/>
    <p:sldId id="273" r:id="rId19"/>
    <p:sldId id="302" r:id="rId20"/>
    <p:sldId id="274" r:id="rId21"/>
    <p:sldId id="316" r:id="rId22"/>
    <p:sldId id="275" r:id="rId23"/>
    <p:sldId id="483" r:id="rId24"/>
    <p:sldId id="277" r:id="rId25"/>
    <p:sldId id="278" r:id="rId26"/>
    <p:sldId id="279" r:id="rId27"/>
    <p:sldId id="280" r:id="rId28"/>
    <p:sldId id="281" r:id="rId29"/>
    <p:sldId id="282" r:id="rId30"/>
    <p:sldId id="317" r:id="rId31"/>
    <p:sldId id="283" r:id="rId32"/>
    <p:sldId id="284" r:id="rId33"/>
    <p:sldId id="285" r:id="rId34"/>
    <p:sldId id="287" r:id="rId35"/>
    <p:sldId id="288" r:id="rId36"/>
    <p:sldId id="289" r:id="rId37"/>
    <p:sldId id="290" r:id="rId38"/>
    <p:sldId id="292" r:id="rId39"/>
    <p:sldId id="321" r:id="rId40"/>
    <p:sldId id="318" r:id="rId41"/>
    <p:sldId id="294" r:id="rId42"/>
    <p:sldId id="29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60"/>
            <p14:sldId id="261"/>
            <p14:sldId id="262"/>
            <p14:sldId id="315"/>
            <p14:sldId id="263"/>
            <p14:sldId id="264"/>
            <p14:sldId id="265"/>
            <p14:sldId id="266"/>
            <p14:sldId id="267"/>
            <p14:sldId id="314"/>
            <p14:sldId id="268"/>
            <p14:sldId id="269"/>
            <p14:sldId id="270"/>
            <p14:sldId id="272"/>
            <p14:sldId id="273"/>
            <p14:sldId id="302"/>
            <p14:sldId id="274"/>
            <p14:sldId id="316"/>
            <p14:sldId id="275"/>
            <p14:sldId id="483"/>
            <p14:sldId id="277"/>
            <p14:sldId id="278"/>
            <p14:sldId id="279"/>
            <p14:sldId id="280"/>
            <p14:sldId id="281"/>
            <p14:sldId id="282"/>
            <p14:sldId id="317"/>
            <p14:sldId id="283"/>
            <p14:sldId id="284"/>
            <p14:sldId id="285"/>
            <p14:sldId id="287"/>
            <p14:sldId id="288"/>
            <p14:sldId id="289"/>
            <p14:sldId id="290"/>
            <p14:sldId id="292"/>
            <p14:sldId id="321"/>
            <p14:sldId id="318"/>
            <p14:sldId id="294"/>
            <p14:sldId id="29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106" d="100"/>
          <a:sy n="106" d="100"/>
        </p:scale>
        <p:origin x="7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09571"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sz="1000" dirty="0">
                <a:ea typeface="ＭＳ Ｐゴシック" pitchFamily="-107" charset="-128"/>
              </a:rPr>
              <a:t>The purpose of the statement of cash flows is to report cash receipts (inflows) and cash payments (outflows) during a period. This includes separately identifying the cash flows related to operating, investing, and financing activities. It is the detailed disclosure of individual sources and uses of cash that makes this statement useful to users. Information in this statement helps users answer questions such as these: </a:t>
            </a:r>
          </a:p>
          <a:p>
            <a:r>
              <a:rPr lang="en-US" altLang="en-US" sz="1000" dirty="0">
                <a:ea typeface="ＭＳ Ｐゴシック" pitchFamily="-107" charset="-128"/>
              </a:rPr>
              <a:t>What explains the change in the cash balance? </a:t>
            </a:r>
          </a:p>
          <a:p>
            <a:r>
              <a:rPr lang="en-US" altLang="en-US" sz="1000" dirty="0">
                <a:ea typeface="ＭＳ Ｐゴシック" pitchFamily="-107" charset="-128"/>
              </a:rPr>
              <a:t>Where does a company spend its cash? </a:t>
            </a:r>
          </a:p>
          <a:p>
            <a:r>
              <a:rPr lang="en-US" altLang="en-US" sz="1000" dirty="0">
                <a:ea typeface="ＭＳ Ｐゴシック" pitchFamily="-107" charset="-128"/>
              </a:rPr>
              <a:t>How does a company receive its cash? </a:t>
            </a:r>
          </a:p>
          <a:p>
            <a:endParaRPr lang="en-US" altLang="en-US" sz="1000" dirty="0">
              <a:ea typeface="ＭＳ Ｐゴシック" pitchFamily="-107" charset="-128"/>
            </a:endParaRPr>
          </a:p>
          <a:p>
            <a:endParaRPr lang="en-US" altLang="en-US" sz="1000" dirty="0">
              <a:ea typeface="ＭＳ Ｐゴシック" pitchFamily="-107" charset="-128"/>
            </a:endParaRPr>
          </a:p>
        </p:txBody>
      </p:sp>
    </p:spTree>
    <p:extLst>
      <p:ext uri="{BB962C8B-B14F-4D97-AF65-F5344CB8AC3E}">
        <p14:creationId xmlns:p14="http://schemas.microsoft.com/office/powerpoint/2010/main" val="1551443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0595"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Information about cash flows can influence decision makers in important ways. For instance, we prefer a company to pay expenses with cash from operations rather than one that does it by selling assets. Information about cash flows helps users decide whether a company has enough cash to pay its debts as they mature. It is helps to evaluate a company’s ability to meet unexpected obligations and pursue unexpected opportunities. </a:t>
            </a:r>
          </a:p>
          <a:p>
            <a:endParaRPr lang="en-US" altLang="en-US" dirty="0">
              <a:ea typeface="ＭＳ Ｐゴシック" pitchFamily="-107" charset="-128"/>
            </a:endParaRPr>
          </a:p>
        </p:txBody>
      </p:sp>
    </p:spTree>
    <p:extLst>
      <p:ext uri="{BB962C8B-B14F-4D97-AF65-F5344CB8AC3E}">
        <p14:creationId xmlns:p14="http://schemas.microsoft.com/office/powerpoint/2010/main" val="546078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1619"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Cash flows include both cash and cash equivalents. The statement of cash flows explains the difference between the beginning and ending balances of cash and cash equivalents. We continue to use the phrases cash flows and the statement of cash flows, but remember that both phrases refer to cash and cash equivalents. </a:t>
            </a:r>
          </a:p>
          <a:p>
            <a:endParaRPr lang="en-US" altLang="en-US" dirty="0">
              <a:ea typeface="ＭＳ Ｐゴシック" pitchFamily="-107" charset="-128"/>
            </a:endParaRPr>
          </a:p>
          <a:p>
            <a:r>
              <a:rPr lang="en-US" altLang="en-US" dirty="0">
                <a:ea typeface="ＭＳ Ｐゴシック" pitchFamily="-107" charset="-128"/>
              </a:rPr>
              <a:t>A cash equivalent must satisfy two criteria: (1) be readily convertible to a known amount of cash and (2) be sufficiently close to its maturity so its market value is unaffected by interest rate changes. </a:t>
            </a:r>
          </a:p>
        </p:txBody>
      </p:sp>
    </p:spTree>
    <p:extLst>
      <p:ext uri="{BB962C8B-B14F-4D97-AF65-F5344CB8AC3E}">
        <p14:creationId xmlns:p14="http://schemas.microsoft.com/office/powerpoint/2010/main" val="976504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endParaRPr lang="en-US" dirty="0">
              <a:ea typeface="ＭＳ Ｐゴシック" pitchFamily="-107" charset="-128"/>
            </a:endParaRPr>
          </a:p>
        </p:txBody>
      </p:sp>
    </p:spTree>
    <p:extLst>
      <p:ext uri="{BB962C8B-B14F-4D97-AF65-F5344CB8AC3E}">
        <p14:creationId xmlns:p14="http://schemas.microsoft.com/office/powerpoint/2010/main" val="6825815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2643" name="Rectangle 3"/>
          <p:cNvSpPr>
            <a:spLocks noGrp="1" noChangeArrowheads="1"/>
          </p:cNvSpPr>
          <p:nvPr>
            <p:ph type="body" idx="1"/>
          </p:nvPr>
        </p:nvSpPr>
        <p:spPr bwMode="auto">
          <a:xfrm>
            <a:off x="914400" y="4343400"/>
            <a:ext cx="5029200" cy="4114800"/>
          </a:xfrm>
          <a:noFill/>
        </p:spPr>
        <p:txBody>
          <a:bodyPr lIns="90483" tIns="44448" rIns="90483" bIns="44448"/>
          <a:lstStyle/>
          <a:p>
            <a:pPr>
              <a:buFont typeface="Wingdings" pitchFamily="2" charset="2"/>
              <a:buNone/>
            </a:pPr>
            <a:r>
              <a:rPr lang="en-US" altLang="en-US" dirty="0">
                <a:ea typeface="ＭＳ Ｐゴシック" pitchFamily="-107" charset="-128"/>
              </a:rPr>
              <a:t>Since cash and cash equivalents are combined, the statement of cash flows does not report transactions between cash and cash equivalents, such as cash paid to purchase cash equivalents and cash received from selling cash equivalents. However, all other cash receipts and cash payments are classified and reported on the statement in one of three categories—operating, investing, or financing activities. Individual cash receipts and payments for each of these three categories are labeled to identify their originating transactions or events. A net cash inflow (source) occurs when the receipts in a category exceed the payments. A net cash outflow (use) occurs when the payments in a category exceed the receipts. </a:t>
            </a:r>
          </a:p>
        </p:txBody>
      </p:sp>
    </p:spTree>
    <p:extLst>
      <p:ext uri="{BB962C8B-B14F-4D97-AF65-F5344CB8AC3E}">
        <p14:creationId xmlns:p14="http://schemas.microsoft.com/office/powerpoint/2010/main" val="4019895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3667"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Operating activities include those transactions and events that determine net income. Examples are the production and purchase of inventory, the sale of goods and services to customers, and the expenditures to operate the business. Not all items in income, such as unusual gains and losses, are operating activities (we discuss these exceptions later). This slide lists the more common cash inflows and outflows from operating activities. </a:t>
            </a:r>
          </a:p>
          <a:p>
            <a:endParaRPr lang="en-US" altLang="en-US" dirty="0">
              <a:ea typeface="ＭＳ Ｐゴシック" pitchFamily="-107" charset="-128"/>
            </a:endParaRPr>
          </a:p>
        </p:txBody>
      </p:sp>
    </p:spTree>
    <p:extLst>
      <p:ext uri="{BB962C8B-B14F-4D97-AF65-F5344CB8AC3E}">
        <p14:creationId xmlns:p14="http://schemas.microsoft.com/office/powerpoint/2010/main" val="56042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4691"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Investing activities generally include those transactions and events that affect long-term assets—namely, the purchase and sale of long-term assets. They also include (1) the purchase and sale of short-term investments in other entities, except trading securities, and (2) lending and collecting money for notes receivable. This slide lists examples of cash flows from investing activities. Cash from collecting the principal amounts of notes that result from a loan to another party are classified as investing. However, the FASB requires that the collection of interest on notes be reported as an operating activity; also, if a note results from sales to customers, it is classified as operating. </a:t>
            </a:r>
          </a:p>
          <a:p>
            <a:endParaRPr lang="en-US" altLang="en-US" dirty="0">
              <a:ea typeface="ＭＳ Ｐゴシック" pitchFamily="-107" charset="-128"/>
            </a:endParaRPr>
          </a:p>
        </p:txBody>
      </p:sp>
    </p:spTree>
    <p:extLst>
      <p:ext uri="{BB962C8B-B14F-4D97-AF65-F5344CB8AC3E}">
        <p14:creationId xmlns:p14="http://schemas.microsoft.com/office/powerpoint/2010/main" val="4212672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5715"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Financing activities include those transactions and events that affect long-term liabilities and equity. Examples are (1) obtaining cash from issuing debt and repaying the amounts borrowed and (2) receiving cash from or distributing cash to owners. These activities involve transactions with a company’s owners and creditors. They also involve borrowing and repaying principal amounts relating to both short- and long-term debt. GAAP requires that payments of interest expense be classified as operating activities. This slide lists examples of cash flows from financing activities. </a:t>
            </a:r>
            <a:br>
              <a:rPr lang="en-US" altLang="en-US" dirty="0">
                <a:ea typeface="ＭＳ Ｐゴシック" pitchFamily="-107" charset="-128"/>
              </a:rPr>
            </a:br>
            <a:endParaRPr lang="en-US" altLang="en-US" dirty="0">
              <a:ea typeface="ＭＳ Ｐゴシック" pitchFamily="-107" charset="-128"/>
            </a:endParaRPr>
          </a:p>
        </p:txBody>
      </p:sp>
    </p:spTree>
    <p:extLst>
      <p:ext uri="{BB962C8B-B14F-4D97-AF65-F5344CB8AC3E}">
        <p14:creationId xmlns:p14="http://schemas.microsoft.com/office/powerpoint/2010/main" val="742569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6739"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Some important investing and financing activities do not affect cash receipts or payments. One example of such a transaction is the purchase of long-term assets using a long-term note payable (loan). This transaction involves both investing and financing activities but does not affect any cash inflow or outflow, so it is not reported in any of the three sections of the statement of cash flows. Such transactions are reported at the bottom of the statement of cash flows or in a note to the statement because of their importance and the full-disclosure principle. This slide lists transactions commonly disclosed as noncash investing and financing activities. </a:t>
            </a:r>
          </a:p>
        </p:txBody>
      </p:sp>
    </p:spTree>
    <p:extLst>
      <p:ext uri="{BB962C8B-B14F-4D97-AF65-F5344CB8AC3E}">
        <p14:creationId xmlns:p14="http://schemas.microsoft.com/office/powerpoint/2010/main" val="773908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endParaRPr lang="en-US" dirty="0">
              <a:ea typeface="ＭＳ Ｐゴシック" pitchFamily="-107" charset="-128"/>
            </a:endParaRPr>
          </a:p>
        </p:txBody>
      </p:sp>
    </p:spTree>
    <p:extLst>
      <p:ext uri="{BB962C8B-B14F-4D97-AF65-F5344CB8AC3E}">
        <p14:creationId xmlns:p14="http://schemas.microsoft.com/office/powerpoint/2010/main" val="3837289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7763"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A statement of cash flows reports information about a company’s cash receipts and cash payments during the period. This slide shows the usual format. A company must report cash flows from three activities: operating, investing, and financing. The statement then shows the net increase or decrease from those activities. Finally, it explains how transactions and events impact the prior period-end cash balance to produce its current period-end balance. Any non-cash investing and financing transactions are disclosed in a note disclosure or separate schedule. </a:t>
            </a:r>
          </a:p>
          <a:p>
            <a:endParaRPr lang="en-US" altLang="en-US" dirty="0">
              <a:ea typeface="ＭＳ Ｐゴシック" pitchFamily="-107" charset="-128"/>
            </a:endParaRPr>
          </a:p>
          <a:p>
            <a:endParaRPr lang="en-US" altLang="en-US" dirty="0">
              <a:ea typeface="ＭＳ Ｐゴシック" pitchFamily="-107" charset="-128"/>
            </a:endParaRPr>
          </a:p>
        </p:txBody>
      </p:sp>
    </p:spTree>
    <p:extLst>
      <p:ext uri="{BB962C8B-B14F-4D97-AF65-F5344CB8AC3E}">
        <p14:creationId xmlns:p14="http://schemas.microsoft.com/office/powerpoint/2010/main" val="3138650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8787"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Preparing a statement of cash flows involves five steps:</a:t>
            </a:r>
          </a:p>
          <a:p>
            <a:pPr>
              <a:buFont typeface="Calibri" pitchFamily="34" charset="0"/>
              <a:buAutoNum type="arabicPeriod"/>
            </a:pPr>
            <a:r>
              <a:rPr lang="en-US" altLang="en-US" dirty="0">
                <a:ea typeface="ＭＳ Ｐゴシック" pitchFamily="-107" charset="-128"/>
              </a:rPr>
              <a:t>  Compute the net increase or decrease in cash;</a:t>
            </a:r>
          </a:p>
          <a:p>
            <a:pPr>
              <a:buFont typeface="Calibri" pitchFamily="34" charset="0"/>
              <a:buAutoNum type="arabicPeriod"/>
            </a:pPr>
            <a:r>
              <a:rPr lang="en-US" altLang="en-US" dirty="0">
                <a:ea typeface="ＭＳ Ｐゴシック" pitchFamily="-107" charset="-128"/>
              </a:rPr>
              <a:t>  Compute and report net cash provided or used by operating activities;</a:t>
            </a:r>
          </a:p>
          <a:p>
            <a:pPr>
              <a:buFont typeface="Calibri" pitchFamily="34" charset="0"/>
              <a:buAutoNum type="arabicPeriod"/>
            </a:pPr>
            <a:r>
              <a:rPr lang="en-US" altLang="en-US" dirty="0">
                <a:ea typeface="ＭＳ Ｐゴシック" pitchFamily="-107" charset="-128"/>
              </a:rPr>
              <a:t>  Compute and report net cash provided or used by investing activities;</a:t>
            </a:r>
          </a:p>
          <a:p>
            <a:pPr>
              <a:buFont typeface="Calibri" pitchFamily="34" charset="0"/>
              <a:buAutoNum type="arabicPeriod"/>
            </a:pPr>
            <a:r>
              <a:rPr lang="en-US" altLang="en-US" dirty="0">
                <a:ea typeface="ＭＳ Ｐゴシック" pitchFamily="-107" charset="-128"/>
              </a:rPr>
              <a:t>  Compute and report net cash provided or used by financing activities;</a:t>
            </a:r>
          </a:p>
          <a:p>
            <a:pPr>
              <a:buFont typeface="Calibri" pitchFamily="34" charset="0"/>
              <a:buAutoNum type="arabicPeriod"/>
            </a:pPr>
            <a:r>
              <a:rPr lang="en-US" altLang="en-US" dirty="0">
                <a:ea typeface="ＭＳ Ｐゴシック" pitchFamily="-107" charset="-128"/>
              </a:rPr>
              <a:t>  Compute the net cash flow from all sources, and then prove it by adding it to the beginning cash balance to show that it equals the ending cash balance.</a:t>
            </a:r>
          </a:p>
          <a:p>
            <a:pPr>
              <a:buFont typeface="Calibri" pitchFamily="34" charset="0"/>
              <a:buNone/>
            </a:pPr>
            <a:endParaRPr lang="en-US" altLang="en-US" dirty="0">
              <a:ea typeface="ＭＳ Ｐゴシック" pitchFamily="-107" charset="-128"/>
            </a:endParaRPr>
          </a:p>
          <a:p>
            <a:r>
              <a:rPr lang="en-US" altLang="en-US" dirty="0">
                <a:ea typeface="ＭＳ Ｐゴシック" pitchFamily="-107" charset="-128"/>
              </a:rPr>
              <a:t>We will follow these steps in the preparation of our example statement of cash flows.</a:t>
            </a:r>
          </a:p>
        </p:txBody>
      </p:sp>
    </p:spTree>
    <p:extLst>
      <p:ext uri="{BB962C8B-B14F-4D97-AF65-F5344CB8AC3E}">
        <p14:creationId xmlns:p14="http://schemas.microsoft.com/office/powerpoint/2010/main" val="3368764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19811" name="Rectangle 3"/>
          <p:cNvSpPr>
            <a:spLocks noGrp="1" noChangeArrowheads="1"/>
          </p:cNvSpPr>
          <p:nvPr>
            <p:ph type="body" idx="1"/>
          </p:nvPr>
        </p:nvSpPr>
        <p:spPr bwMode="auto">
          <a:xfrm>
            <a:off x="914400" y="4343400"/>
            <a:ext cx="5029200" cy="4114800"/>
          </a:xfrm>
          <a:noFill/>
        </p:spPr>
        <p:txBody>
          <a:bodyPr lIns="90483" tIns="44448" rIns="90483" bIns="44448">
            <a:normAutofit/>
          </a:bodyPr>
          <a:lstStyle/>
          <a:p>
            <a:r>
              <a:rPr lang="en-US" altLang="en-US" dirty="0">
                <a:ea typeface="ＭＳ Ｐゴシック" pitchFamily="-107" charset="-128"/>
              </a:rPr>
              <a:t>Computing the net increase or net decrease in cash is a simple but crucial computation. It equals the current period’s cash balance minus the prior period’s cash balance. This is the bottom-line figure for the statement of cash flows and is a check on accuracy.</a:t>
            </a:r>
          </a:p>
          <a:p>
            <a:r>
              <a:rPr lang="en-US" altLang="en-US" dirty="0">
                <a:ea typeface="ＭＳ Ｐゴシック" pitchFamily="-107" charset="-128"/>
              </a:rPr>
              <a:t> </a:t>
            </a:r>
          </a:p>
          <a:p>
            <a:r>
              <a:rPr lang="en-US" altLang="en-US" dirty="0">
                <a:ea typeface="ＭＳ Ｐゴシック" pitchFamily="-107" charset="-128"/>
              </a:rPr>
              <a:t>Analyzing the Cash Account </a:t>
            </a:r>
          </a:p>
          <a:p>
            <a:r>
              <a:rPr lang="en-US" altLang="en-US" dirty="0">
                <a:ea typeface="ＭＳ Ｐゴシック" pitchFamily="-107" charset="-128"/>
              </a:rPr>
              <a:t>A company’s cash receipts and cash payments are recorded in the Cash account in its general ledger. The Cash account is therefore a natural place to look for information about cash flows from operating, investing, and financing activities. To illustrate, see the summarized Cash T-account of Genesis, Inc., in this slide. The Cash account increased $5,000, from $12,000 to $17,000. Individual cash transactions are summarized in this Cash account according to the major types of cash receipts and cash payments. For instance, only the total of cash receipts from all customers is listed. Individual cash transactions underlying these totals can number in the thousands. Accounting software is available to provide summarized cash accounts. </a:t>
            </a:r>
          </a:p>
          <a:p>
            <a:endParaRPr lang="en-US" altLang="en-US" dirty="0">
              <a:ea typeface="ＭＳ Ｐゴシック" pitchFamily="-107" charset="-128"/>
            </a:endParaRPr>
          </a:p>
          <a:p>
            <a:r>
              <a:rPr lang="en-US" altLang="en-US" dirty="0">
                <a:ea typeface="ＭＳ Ｐゴシック" pitchFamily="-107" charset="-128"/>
              </a:rPr>
              <a:t>The statement of cash flows summarizes and classifies the transactions that led to the $5,000 increase in the Cash account. Preparing a statement of cash flows requires determining whether an individual cash inflow or outflow is an operating, investing, or financing activity, and then listing each by activity. </a:t>
            </a:r>
          </a:p>
        </p:txBody>
      </p:sp>
    </p:spTree>
    <p:extLst>
      <p:ext uri="{BB962C8B-B14F-4D97-AF65-F5344CB8AC3E}">
        <p14:creationId xmlns:p14="http://schemas.microsoft.com/office/powerpoint/2010/main" val="21434790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20835" name="Rectangle 3"/>
          <p:cNvSpPr>
            <a:spLocks noGrp="1" noChangeArrowheads="1"/>
          </p:cNvSpPr>
          <p:nvPr>
            <p:ph type="body" idx="1"/>
          </p:nvPr>
        </p:nvSpPr>
        <p:spPr bwMode="auto">
          <a:xfrm>
            <a:off x="914400" y="4343400"/>
            <a:ext cx="5029200" cy="4114800"/>
          </a:xfrm>
          <a:noFill/>
        </p:spPr>
        <p:txBody>
          <a:bodyPr lIns="90483" tIns="44448" rIns="90483" bIns="44448">
            <a:normAutofit/>
          </a:bodyPr>
          <a:lstStyle/>
          <a:p>
            <a:r>
              <a:rPr lang="en-US" altLang="en-US" sz="1100" dirty="0">
                <a:ea typeface="ＭＳ Ｐゴシック" pitchFamily="-107" charset="-128"/>
              </a:rPr>
              <a:t>A second approach to preparing the statement of cash flows is analyzing noncash accounts. This approach uses the fact that when a company records cash inflows and outflows with debits and credits to the Cash account (see prior slide), it also records credits and debits in noncash accounts (reflecting double-entry accounting). Many of these noncash accounts are balance sheet accounts—for instance, from the sale of land for cash. Others are revenue and expense accounts that are closed to equity. For instance, the sale of services for cash yields a credit to Services Revenue that is closed to Retained Earnings for a corporation. </a:t>
            </a:r>
          </a:p>
          <a:p>
            <a:endParaRPr lang="en-US" altLang="en-US" sz="1100" dirty="0">
              <a:ea typeface="ＭＳ Ｐゴシック" pitchFamily="-107" charset="-128"/>
            </a:endParaRPr>
          </a:p>
          <a:p>
            <a:r>
              <a:rPr lang="en-US" altLang="en-US" sz="1100" dirty="0">
                <a:ea typeface="ＭＳ Ｐゴシック" pitchFamily="-107" charset="-128"/>
              </a:rPr>
              <a:t>In sum, all cash transactions eventually affect noncash balance sheet accounts. Thus, we can determine cash inflows and outflows by analyzing changes in noncash balance sheet accounts. </a:t>
            </a:r>
          </a:p>
          <a:p>
            <a:endParaRPr lang="en-US" altLang="en-US" sz="1100" dirty="0">
              <a:ea typeface="ＭＳ Ｐゴシック" pitchFamily="-107" charset="-128"/>
            </a:endParaRPr>
          </a:p>
          <a:p>
            <a:r>
              <a:rPr lang="en-US" altLang="en-US" sz="1100" dirty="0">
                <a:ea typeface="ＭＳ Ｐゴシック" pitchFamily="-107" charset="-128"/>
              </a:rPr>
              <a:t>This slide uses the accounting equation to show the relation between the Cash account and the noncash balance sheet accounts. This exhibit starts with the accounting equation (at the top). It is then expanded in line (2) to separate cash from noncash asset accounts. To isolate cash on one side of the equation, line (3) shows noncash asset accounts being subtracted from both sides of the equation. Cash now equals the sum of the liability and equity accounts minus the noncash asset accounts. Line (4) points out that changes on one side of the accounting equation equal changes on the other side. It shows that we can explain changes in cash by analyzing changes in the noncash accounts consisting of liability accounts, equity accounts, and noncash asset accounts. By analyzing noncash balance sheet accounts and any related income statement accounts, we can prepare a statement of cash flows. </a:t>
            </a:r>
          </a:p>
          <a:p>
            <a:endParaRPr lang="en-US" altLang="en-US" sz="1100" dirty="0">
              <a:ea typeface="ＭＳ Ｐゴシック" pitchFamily="-107" charset="-128"/>
            </a:endParaRPr>
          </a:p>
        </p:txBody>
      </p:sp>
    </p:spTree>
    <p:extLst>
      <p:ext uri="{BB962C8B-B14F-4D97-AF65-F5344CB8AC3E}">
        <p14:creationId xmlns:p14="http://schemas.microsoft.com/office/powerpoint/2010/main" val="7700811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64515" name="Rectangle 3"/>
          <p:cNvSpPr>
            <a:spLocks noGrp="1" noChangeArrowheads="1"/>
          </p:cNvSpPr>
          <p:nvPr>
            <p:ph type="body" idx="1"/>
          </p:nvPr>
        </p:nvSpPr>
        <p:spPr bwMode="auto">
          <a:xfrm>
            <a:off x="914400" y="4343400"/>
            <a:ext cx="5029200" cy="41148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3" tIns="44448" rIns="90483" bIns="44448"/>
          <a:lstStyle/>
          <a:p>
            <a:pPr>
              <a:defRPr/>
            </a:pPr>
            <a:r>
              <a:rPr lang="en-US" altLang="en-US" dirty="0">
                <a:ea typeface="ＭＳ Ｐゴシック" pitchFamily="-107" charset="-128"/>
              </a:rPr>
              <a:t>Information to prepare the statement of cash flows usually comes from three sources: </a:t>
            </a:r>
          </a:p>
          <a:p>
            <a:pPr marL="228600" indent="-228600">
              <a:buFontTx/>
              <a:buAutoNum type="arabicParenBoth"/>
              <a:defRPr/>
            </a:pPr>
            <a:r>
              <a:rPr lang="en-US" altLang="en-US" dirty="0">
                <a:ea typeface="ＭＳ Ｐゴシック" pitchFamily="-107" charset="-128"/>
              </a:rPr>
              <a:t> comparative balance sheets, </a:t>
            </a:r>
          </a:p>
          <a:p>
            <a:pPr marL="228600" indent="-228600">
              <a:buFontTx/>
              <a:buAutoNum type="arabicParenBoth"/>
              <a:defRPr/>
            </a:pPr>
            <a:r>
              <a:rPr lang="en-US" altLang="en-US" dirty="0">
                <a:ea typeface="ＭＳ Ｐゴシック" pitchFamily="-107" charset="-128"/>
              </a:rPr>
              <a:t> the current income statement, and </a:t>
            </a:r>
          </a:p>
          <a:p>
            <a:pPr marL="228600" indent="-228600">
              <a:buAutoNum type="arabicParenBoth" startAt="3"/>
              <a:defRPr/>
            </a:pPr>
            <a:r>
              <a:rPr lang="en-US" altLang="en-US" dirty="0">
                <a:ea typeface="ＭＳ Ｐゴシック" pitchFamily="-107" charset="-128"/>
              </a:rPr>
              <a:t>additional information. </a:t>
            </a:r>
          </a:p>
          <a:p>
            <a:pPr marL="228600" indent="-228600">
              <a:buNone/>
              <a:defRPr/>
            </a:pPr>
            <a:endParaRPr lang="en-US" altLang="en-US" dirty="0">
              <a:ea typeface="ＭＳ Ｐゴシック" pitchFamily="-107" charset="-128"/>
            </a:endParaRPr>
          </a:p>
          <a:p>
            <a:pPr>
              <a:defRPr/>
            </a:pPr>
            <a:r>
              <a:rPr lang="en-US" altLang="en-US" dirty="0">
                <a:ea typeface="ＭＳ Ｐゴシック" pitchFamily="-107" charset="-128"/>
              </a:rPr>
              <a:t>Comparative balance sheets are used to compute changes in noncash accounts from the beginning to the end of the period. The current income statement is used to help compute cash flows from operating activities. Additional information often includes details on transactions and events that help explain both the cash flows and non-cash investing and financing activities. </a:t>
            </a:r>
          </a:p>
          <a:p>
            <a:pPr>
              <a:defRPr/>
            </a:pPr>
            <a:endParaRPr lang="en-US" altLang="en-US" dirty="0">
              <a:ea typeface="ＭＳ Ｐゴシック" pitchFamily="-107" charset="-128"/>
            </a:endParaRPr>
          </a:p>
          <a:p>
            <a:pPr defTabSz="939363">
              <a:defRPr/>
            </a:pPr>
            <a:r>
              <a:rPr lang="en-US" altLang="en-US" b="1" dirty="0"/>
              <a:t>Review what you have learned in the following NEED-TO-KNOW Slides.</a:t>
            </a:r>
            <a:endParaRPr lang="en-US" altLang="en-US" dirty="0"/>
          </a:p>
          <a:p>
            <a:pPr>
              <a:defRPr/>
            </a:pPr>
            <a:endParaRPr lang="en-US" altLang="en-US" dirty="0">
              <a:ea typeface="ＭＳ Ｐゴシック" pitchFamily="-107" charset="-128"/>
            </a:endParaRPr>
          </a:p>
        </p:txBody>
      </p:sp>
    </p:spTree>
    <p:extLst>
      <p:ext uri="{BB962C8B-B14F-4D97-AF65-F5344CB8AC3E}">
        <p14:creationId xmlns:p14="http://schemas.microsoft.com/office/powerpoint/2010/main" val="2759814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a:xfrm>
            <a:off x="838200" y="4343400"/>
            <a:ext cx="5181600" cy="4114800"/>
          </a:xfrm>
        </p:spPr>
        <p:txBody>
          <a:bodyPr/>
          <a:lstStyle/>
          <a:p>
            <a:pPr>
              <a:defRPr/>
            </a:pPr>
            <a:r>
              <a:rPr lang="en-US" dirty="0">
                <a:ea typeface="+mn-ea"/>
                <a:cs typeface="+mn-cs"/>
              </a:rPr>
              <a:t>An easy way to remember this is to think about the balance sheet. Cash flow related to the current items, current assets and current liabilities, are generally classified as operating activities. Cash flow related to long-term assets are generally considered investing activities. And cash flow related to long-term liabilities or equity are financing activities.</a:t>
            </a:r>
          </a:p>
        </p:txBody>
      </p:sp>
    </p:spTree>
    <p:extLst>
      <p:ext uri="{BB962C8B-B14F-4D97-AF65-F5344CB8AC3E}">
        <p14:creationId xmlns:p14="http://schemas.microsoft.com/office/powerpoint/2010/main" val="9459790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4"/>
          <p:cNvSpPr>
            <a:spLocks noGrp="1" noRot="1" noChangeAspect="1" noChangeArrowheads="1" noTextEdit="1"/>
          </p:cNvSpPr>
          <p:nvPr>
            <p:ph type="sldImg"/>
          </p:nvPr>
        </p:nvSpPr>
        <p:spPr bwMode="auto">
          <a:noFill/>
          <a:ln>
            <a:solidFill>
              <a:srgbClr val="000000"/>
            </a:solidFill>
            <a:miter lim="800000"/>
            <a:headEnd/>
            <a:tailEnd/>
          </a:ln>
        </p:spPr>
      </p:sp>
      <p:sp>
        <p:nvSpPr>
          <p:cNvPr id="125955" name="Rectangle 5"/>
          <p:cNvSpPr>
            <a:spLocks noGrp="1" noChangeArrowheads="1"/>
          </p:cNvSpPr>
          <p:nvPr>
            <p:ph type="body" idx="1"/>
          </p:nvPr>
        </p:nvSpPr>
        <p:spPr bwMode="auto">
          <a:xfrm>
            <a:off x="838200" y="4343400"/>
            <a:ext cx="5181600" cy="4114800"/>
          </a:xfrm>
          <a:noFill/>
        </p:spPr>
        <p:txBody>
          <a:bodyPr>
            <a:normAutofit/>
          </a:bodyPr>
          <a:lstStyle/>
          <a:p>
            <a:r>
              <a:rPr lang="en-US" dirty="0"/>
              <a:t>Cash flows provided (used) by operating activities are reported in one of two ways: the direct method or the indirect method. These two different methods apply only to the operating activities section. </a:t>
            </a:r>
          </a:p>
          <a:p>
            <a:endParaRPr lang="en-US" dirty="0"/>
          </a:p>
          <a:p>
            <a:r>
              <a:rPr lang="en-US" dirty="0"/>
              <a:t>The direct method separately lists each major item of operating cash receipts (such as cash received from customers) and each major item of operating cash payments (such as cash paid for inventory). The cash payments are subtracted from cash receipts to determine the net cash provided (used) by operating activities. </a:t>
            </a:r>
          </a:p>
          <a:p>
            <a:endParaRPr lang="en-US" dirty="0"/>
          </a:p>
          <a:p>
            <a:r>
              <a:rPr lang="en-US" dirty="0"/>
              <a:t>The indirect method reports net income and then adjusts it for items necessary to obtain net cash provided or used by operating activities. It does not report individual items of cash inflows and cash outflows from operating activities. Instead, the indirect method reports the necessary adjustments to reconcile net income to net cash provided or used by operating activities. The net cash amount provided by operating activities is identical under both the direct and indirect methods. This equality always exists. The difference in these methods is with the computation and presentation of this amount. The FASB recommends the direct method, but because it is not required and the indirect method is arguably easier to compute, nearly all companies report operating cash flows using the indirect method. </a:t>
            </a:r>
          </a:p>
          <a:p>
            <a:endParaRPr lang="en-US" altLang="en-US" dirty="0">
              <a:ea typeface="ＭＳ Ｐゴシック" pitchFamily="-107" charset="-128"/>
            </a:endParaRPr>
          </a:p>
          <a:p>
            <a:endParaRPr lang="en-US" altLang="en-US" dirty="0">
              <a:ea typeface="ＭＳ Ｐゴシック" pitchFamily="-107" charset="-128"/>
            </a:endParaRPr>
          </a:p>
        </p:txBody>
      </p:sp>
    </p:spTree>
    <p:extLst>
      <p:ext uri="{BB962C8B-B14F-4D97-AF65-F5344CB8AC3E}">
        <p14:creationId xmlns:p14="http://schemas.microsoft.com/office/powerpoint/2010/main" val="36493906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endParaRPr lang="en-US" dirty="0">
              <a:ea typeface="ＭＳ Ｐゴシック" pitchFamily="-107" charset="-128"/>
            </a:endParaRPr>
          </a:p>
        </p:txBody>
      </p:sp>
    </p:spTree>
    <p:extLst>
      <p:ext uri="{BB962C8B-B14F-4D97-AF65-F5344CB8AC3E}">
        <p14:creationId xmlns:p14="http://schemas.microsoft.com/office/powerpoint/2010/main" val="41431446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26979"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To illustrate, we prepare the operating activities section of the statement of cash flows for Genesis. This slide shows the December 31, 2016 and 2017, balance sheets of Genesis along with its 2017 income statement. We use this information to prepare a statement of cash flows that explains the $5,000 increase in cash for 2017 as reflected in its balance sheets. This $5,000 is computed as Cash of $17,000 at the end of 2017 minus Cash of $12,000 at the end of 2016. </a:t>
            </a:r>
          </a:p>
          <a:p>
            <a:endParaRPr lang="en-US" altLang="en-US" dirty="0">
              <a:ea typeface="ＭＳ Ｐゴシック" pitchFamily="-107" charset="-128"/>
            </a:endParaRPr>
          </a:p>
          <a:p>
            <a:endParaRPr lang="en-US" altLang="en-US" dirty="0">
              <a:ea typeface="ＭＳ Ｐゴシック" pitchFamily="-107" charset="-128"/>
            </a:endParaRPr>
          </a:p>
        </p:txBody>
      </p:sp>
    </p:spTree>
    <p:extLst>
      <p:ext uri="{BB962C8B-B14F-4D97-AF65-F5344CB8AC3E}">
        <p14:creationId xmlns:p14="http://schemas.microsoft.com/office/powerpoint/2010/main" val="4187539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28003"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Additional information for 2017: </a:t>
            </a:r>
          </a:p>
          <a:p>
            <a:endParaRPr lang="en-US" altLang="en-US" dirty="0">
              <a:ea typeface="ＭＳ Ｐゴシック" pitchFamily="-107" charset="-128"/>
            </a:endParaRPr>
          </a:p>
          <a:p>
            <a:r>
              <a:rPr lang="en-US" altLang="en-US" dirty="0">
                <a:ea typeface="ＭＳ Ｐゴシック" pitchFamily="-107" charset="-128"/>
              </a:rPr>
              <a:t>a.  The accounts payable balances result from inventory purchases. </a:t>
            </a:r>
          </a:p>
          <a:p>
            <a:r>
              <a:rPr lang="en-US" altLang="en-US" dirty="0">
                <a:ea typeface="ＭＳ Ｐゴシック" pitchFamily="-107" charset="-128"/>
              </a:rPr>
              <a:t>b.  Purchased $60,000 in plant assets by issuing $60,000 of notes payable. </a:t>
            </a:r>
          </a:p>
          <a:p>
            <a:r>
              <a:rPr lang="en-US" altLang="en-US" dirty="0">
                <a:ea typeface="ＭＳ Ｐゴシック" pitchFamily="-107" charset="-128"/>
              </a:rPr>
              <a:t>c.  Sold plant assets with a book value of $8,000 (original cost of $20,000 and accumulated </a:t>
            </a:r>
            <a:br>
              <a:rPr lang="en-US" altLang="en-US" dirty="0">
                <a:ea typeface="ＭＳ Ｐゴシック" pitchFamily="-107" charset="-128"/>
              </a:rPr>
            </a:br>
            <a:r>
              <a:rPr lang="en-US" altLang="en-US" dirty="0">
                <a:ea typeface="ＭＳ Ｐゴシック" pitchFamily="-107" charset="-128"/>
              </a:rPr>
              <a:t>     depreciation of $12,000) for $2,000 cash, yielding a $6,000 loss. </a:t>
            </a:r>
          </a:p>
          <a:p>
            <a:r>
              <a:rPr lang="en-US" altLang="en-US" dirty="0">
                <a:ea typeface="ＭＳ Ｐゴシック" pitchFamily="-107" charset="-128"/>
              </a:rPr>
              <a:t>d.  Received $15,000 cash from issuing 3,000 shares of common stock. </a:t>
            </a:r>
          </a:p>
          <a:p>
            <a:r>
              <a:rPr lang="en-US" altLang="en-US" dirty="0">
                <a:ea typeface="ＭＳ Ｐゴシック" pitchFamily="-107" charset="-128"/>
              </a:rPr>
              <a:t>e.  Paid $18,000 cash to retire notes with a $34,000 book value, yielding a $16,000 gain. </a:t>
            </a:r>
          </a:p>
          <a:p>
            <a:r>
              <a:rPr lang="en-US" altLang="en-US" dirty="0">
                <a:ea typeface="ＭＳ Ｐゴシック" pitchFamily="-107" charset="-128"/>
              </a:rPr>
              <a:t>f.   Declared and paid cash dividends of $14,000. </a:t>
            </a:r>
          </a:p>
          <a:p>
            <a:endParaRPr lang="en-US" altLang="en-US" dirty="0">
              <a:ea typeface="ＭＳ Ｐゴシック" pitchFamily="-107" charset="-128"/>
            </a:endParaRPr>
          </a:p>
        </p:txBody>
      </p:sp>
    </p:spTree>
    <p:extLst>
      <p:ext uri="{BB962C8B-B14F-4D97-AF65-F5344CB8AC3E}">
        <p14:creationId xmlns:p14="http://schemas.microsoft.com/office/powerpoint/2010/main" val="39582256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29027" name="Rectangle 3"/>
          <p:cNvSpPr>
            <a:spLocks noGrp="1" noChangeArrowheads="1"/>
          </p:cNvSpPr>
          <p:nvPr>
            <p:ph type="body" idx="1"/>
          </p:nvPr>
        </p:nvSpPr>
        <p:spPr bwMode="auto">
          <a:xfrm>
            <a:off x="914400" y="4343400"/>
            <a:ext cx="5029200" cy="4114800"/>
          </a:xfrm>
          <a:noFill/>
        </p:spPr>
        <p:txBody>
          <a:bodyPr lIns="90483" tIns="44448" rIns="90483" bIns="44448"/>
          <a:lstStyle/>
          <a:p>
            <a:pPr>
              <a:lnSpc>
                <a:spcPct val="90000"/>
              </a:lnSpc>
            </a:pPr>
            <a:r>
              <a:rPr lang="en-US" altLang="en-US" dirty="0">
                <a:ea typeface="ＭＳ Ｐゴシック" pitchFamily="-107" charset="-128"/>
              </a:rPr>
              <a:t>The indirect method starts with the accrual based net income and makes three types of adjustments to arrive at cash flows from operating activities. Adjustments to the accrual based net income include (1) changes in noncash current assets and current liabilities, (2) adding back any noncash items that are included to arrive at net income, such as depreciation and amortization, and (3) adjusting for gains and losses on the sale of assets. On the next slide, we will discuss further the adjustments for changes in noncash current assets and current liabilities.   </a:t>
            </a:r>
          </a:p>
          <a:p>
            <a:pPr>
              <a:lnSpc>
                <a:spcPct val="90000"/>
              </a:lnSpc>
            </a:pPr>
            <a:endParaRPr lang="en-US" altLang="en-US" dirty="0">
              <a:ea typeface="ＭＳ Ｐゴシック" pitchFamily="-107" charset="-128"/>
            </a:endParaRPr>
          </a:p>
          <a:p>
            <a:pPr>
              <a:lnSpc>
                <a:spcPct val="90000"/>
              </a:lnSpc>
            </a:pPr>
            <a:r>
              <a:rPr lang="en-US" altLang="en-US" dirty="0">
                <a:ea typeface="ＭＳ Ｐゴシック" pitchFamily="-107" charset="-128"/>
              </a:rPr>
              <a:t>The adjustment to add back the noncash items such as depreciation and amortization on the statement of cash flows basically cancels out the fact that they were originally subtracted to arrive at net income. Since these items do not represent cash outlays, we would not want them included in the statement of cash flows.  </a:t>
            </a:r>
          </a:p>
          <a:p>
            <a:pPr>
              <a:lnSpc>
                <a:spcPct val="90000"/>
              </a:lnSpc>
            </a:pPr>
            <a:endParaRPr lang="en-US" altLang="en-US" dirty="0">
              <a:ea typeface="ＭＳ Ｐゴシック" pitchFamily="-107" charset="-128"/>
            </a:endParaRPr>
          </a:p>
          <a:p>
            <a:pPr>
              <a:lnSpc>
                <a:spcPct val="90000"/>
              </a:lnSpc>
            </a:pPr>
            <a:r>
              <a:rPr lang="en-US" altLang="en-US" dirty="0">
                <a:ea typeface="ＭＳ Ｐゴシック" pitchFamily="-107" charset="-128"/>
              </a:rPr>
              <a:t>We also need to adjust for gains and losses that result from the sale of an asset. Gains are added on the income statement and losses are subtracted on the income statement to arrive at net income. Since the gains and losses do not represent operating cash flows, we cancel out gains by subtracting them and cancel out losses by adding them to net income in the operating section. The actual cash flow from the sale of the asset will be properly reported, in most cases, in the investing section.  </a:t>
            </a:r>
          </a:p>
          <a:p>
            <a:pPr>
              <a:lnSpc>
                <a:spcPct val="90000"/>
              </a:lnSpc>
            </a:pPr>
            <a:endParaRPr lang="en-US" altLang="en-US" dirty="0">
              <a:ea typeface="ＭＳ Ｐゴシック" pitchFamily="-107" charset="-128"/>
            </a:endParaRPr>
          </a:p>
        </p:txBody>
      </p:sp>
    </p:spTree>
    <p:extLst>
      <p:ext uri="{BB962C8B-B14F-4D97-AF65-F5344CB8AC3E}">
        <p14:creationId xmlns:p14="http://schemas.microsoft.com/office/powerpoint/2010/main" val="10401682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30051" name="Rectangle 3"/>
          <p:cNvSpPr>
            <a:spLocks noGrp="1" noChangeArrowheads="1"/>
          </p:cNvSpPr>
          <p:nvPr>
            <p:ph type="body" idx="1"/>
          </p:nvPr>
        </p:nvSpPr>
        <p:spPr bwMode="auto">
          <a:xfrm>
            <a:off x="914400" y="4343400"/>
            <a:ext cx="5029200" cy="4419600"/>
          </a:xfrm>
          <a:noFill/>
        </p:spPr>
        <p:txBody>
          <a:bodyPr lIns="90483" tIns="44448" rIns="90483" bIns="44448"/>
          <a:lstStyle/>
          <a:p>
            <a:r>
              <a:rPr lang="en-US" altLang="en-US" sz="1100" dirty="0">
                <a:ea typeface="ＭＳ Ｐゴシック" pitchFamily="-107" charset="-128"/>
              </a:rPr>
              <a:t>This chart explains how to treat a change in a noncash current asset or current liability in the operating section of the statement of cash flows. Maybe a couple of examples will help you see how this table works. Let’s start with current assets. If accounts receivable, a current asset, decreased during the year, this decrease would be added to net income. A decrease in accounts receivable means that customer cash payments on account exceeded customer charges on account during the period. This excess of cash payments over charges is used to adjust the accrual based revenues reported on the income statement to report the total cash received from customers during the period. Similarly, if accounts receivable increased during the year, this increase would be subtracted from net income.  An increase in accounts receivable means that customer charges on account exceeded customer cash payments on account during the period.  This excess of charges over cash payments is used to adjust the accrual based revenues reported on the income statement to report the total cash received from customers during the period.  Now, let’s look at how to treat changes in current liabilities.  If salaries payable, a current liability, decreased during the year, this decrease would be subtracted from net income.  A decrease in salaries payable means that the company paid off more in salaries than it charged to expense during the period. This excess of cash payments over charges is used to adjust the accrual based expense reported on the income statement to report the total cash paid for salaries during the period. Similarly, if salaries payable increased during the year, this increase would be added to net income. An increase in salaries payable means the company charged more to expense than it paid off during the period. This excess of charges over cash payments is used to adjust the accrual based expense reported on the income statement to report the total cash paid for salaries during the period.</a:t>
            </a:r>
          </a:p>
          <a:p>
            <a:endParaRPr lang="en-US" altLang="en-US" sz="1100" dirty="0">
              <a:ea typeface="ＭＳ Ｐゴシック" pitchFamily="-107" charset="-128"/>
            </a:endParaRPr>
          </a:p>
          <a:p>
            <a:endParaRPr lang="en-US" altLang="en-US" sz="1100" dirty="0">
              <a:ea typeface="ＭＳ Ｐゴシック" pitchFamily="-107" charset="-128"/>
            </a:endParaRPr>
          </a:p>
        </p:txBody>
      </p:sp>
    </p:spTree>
    <p:extLst>
      <p:ext uri="{BB962C8B-B14F-4D97-AF65-F5344CB8AC3E}">
        <p14:creationId xmlns:p14="http://schemas.microsoft.com/office/powerpoint/2010/main" val="37377633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31075" name="Rectangle 3"/>
          <p:cNvSpPr>
            <a:spLocks noGrp="1" noChangeArrowheads="1"/>
          </p:cNvSpPr>
          <p:nvPr>
            <p:ph type="body" idx="1"/>
          </p:nvPr>
        </p:nvSpPr>
        <p:spPr bwMode="auto">
          <a:xfrm>
            <a:off x="914400" y="4343400"/>
            <a:ext cx="5105400" cy="4572000"/>
          </a:xfrm>
          <a:noFill/>
        </p:spPr>
        <p:txBody>
          <a:bodyPr lIns="90483" tIns="44448" rIns="90483" bIns="44448"/>
          <a:lstStyle/>
          <a:p>
            <a:pPr>
              <a:lnSpc>
                <a:spcPct val="80000"/>
              </a:lnSpc>
            </a:pPr>
            <a:r>
              <a:rPr lang="en-US" altLang="en-US" dirty="0">
                <a:ea typeface="ＭＳ Ｐゴシック" pitchFamily="-107" charset="-128"/>
              </a:rPr>
              <a:t>To illustrate, the indirect method begins with Genesis’s net income of $38,000 and adjusts it to obtain net cash provided by operating activities of $20,000. This slide shows the results of the indirect method of reporting operating cash flows, which adjusts net income for two types of adjustments.</a:t>
            </a:r>
          </a:p>
          <a:p>
            <a:pPr>
              <a:lnSpc>
                <a:spcPct val="80000"/>
              </a:lnSpc>
            </a:pPr>
            <a:r>
              <a:rPr lang="en-US" altLang="en-US" dirty="0">
                <a:ea typeface="ＭＳ Ｐゴシック" pitchFamily="-107" charset="-128"/>
              </a:rPr>
              <a:t> </a:t>
            </a:r>
          </a:p>
          <a:p>
            <a:pPr>
              <a:lnSpc>
                <a:spcPct val="80000"/>
              </a:lnSpc>
            </a:pPr>
            <a:r>
              <a:rPr lang="en-US" altLang="en-US" dirty="0">
                <a:ea typeface="ＭＳ Ｐゴシック" pitchFamily="-107" charset="-128"/>
              </a:rPr>
              <a:t>There are: </a:t>
            </a:r>
          </a:p>
          <a:p>
            <a:pPr>
              <a:lnSpc>
                <a:spcPct val="80000"/>
              </a:lnSpc>
            </a:pPr>
            <a:r>
              <a:rPr lang="en-US" altLang="en-US" dirty="0">
                <a:ea typeface="ＭＳ Ｐゴシック" pitchFamily="-107" charset="-128"/>
              </a:rPr>
              <a:t>1.  Adjustments to income statement items that neither provide nor use cash and </a:t>
            </a:r>
          </a:p>
          <a:p>
            <a:pPr>
              <a:lnSpc>
                <a:spcPct val="80000"/>
              </a:lnSpc>
            </a:pPr>
            <a:r>
              <a:rPr lang="en-US" altLang="en-US" dirty="0">
                <a:ea typeface="ＭＳ Ｐゴシック" pitchFamily="-107" charset="-128"/>
              </a:rPr>
              <a:t>2.  Adjustments to reflect changes in balance sheet current assets and current liabilities (linked to operating activities).</a:t>
            </a:r>
          </a:p>
          <a:p>
            <a:pPr>
              <a:lnSpc>
                <a:spcPct val="80000"/>
              </a:lnSpc>
            </a:pPr>
            <a:endParaRPr lang="en-US" altLang="en-US" sz="1100" dirty="0">
              <a:ea typeface="ＭＳ Ｐゴシック" pitchFamily="-107" charset="-128"/>
            </a:endParaRPr>
          </a:p>
        </p:txBody>
      </p:sp>
    </p:spTree>
    <p:extLst>
      <p:ext uri="{BB962C8B-B14F-4D97-AF65-F5344CB8AC3E}">
        <p14:creationId xmlns:p14="http://schemas.microsoft.com/office/powerpoint/2010/main" val="7900071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71683" name="Rectangle 3"/>
          <p:cNvSpPr>
            <a:spLocks noGrp="1" noChangeArrowheads="1"/>
          </p:cNvSpPr>
          <p:nvPr>
            <p:ph type="body" idx="1"/>
          </p:nvPr>
        </p:nvSpPr>
        <p:spPr bwMode="auto">
          <a:xfrm>
            <a:off x="1143000" y="4343400"/>
            <a:ext cx="4572000" cy="45720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3" tIns="44448" rIns="90483" bIns="44448">
            <a:normAutofit fontScale="77500" lnSpcReduction="20000"/>
          </a:bodyPr>
          <a:lstStyle/>
          <a:p>
            <a:pPr marL="228600" indent="-228600">
              <a:buFontTx/>
              <a:buAutoNum type="arabicPeriod"/>
              <a:defRPr/>
            </a:pPr>
            <a:r>
              <a:rPr lang="en-US" altLang="en-US" dirty="0">
                <a:ea typeface="ＭＳ Ｐゴシック" pitchFamily="-107" charset="-128"/>
              </a:rPr>
              <a:t>Adjustments for Income Statement Items Not Affecting Cash </a:t>
            </a:r>
          </a:p>
          <a:p>
            <a:pPr>
              <a:defRPr/>
            </a:pPr>
            <a:r>
              <a:rPr lang="en-US" altLang="en-US" dirty="0">
                <a:ea typeface="ＭＳ Ｐゴシック" pitchFamily="-107" charset="-128"/>
              </a:rPr>
              <a:t>The income statement usually includes some expenses and losses that do not reflect cash outflows. Examples are depreciation, amortization, depletion, bad debts expense, loss from an asset sale, and loss from retirement of notes payable. When there are expenses and losses that do not reflect cash outflows, the indirect method for reporting operating cash flows requires the following adjustment: Expenses and losses with no cash outflows are added back to net income. </a:t>
            </a:r>
          </a:p>
          <a:p>
            <a:pPr>
              <a:defRPr/>
            </a:pPr>
            <a:endParaRPr lang="en-US" altLang="en-US" dirty="0">
              <a:ea typeface="ＭＳ Ｐゴシック" pitchFamily="-107" charset="-128"/>
            </a:endParaRPr>
          </a:p>
          <a:p>
            <a:pPr>
              <a:defRPr/>
            </a:pPr>
            <a:r>
              <a:rPr lang="en-US" altLang="en-US" dirty="0">
                <a:ea typeface="ＭＳ Ｐゴシック" pitchFamily="-107" charset="-128"/>
              </a:rPr>
              <a:t>To see the logic of this adjustment, recall that items such as depreciation, amortization, and depletion have no cash effect, and adding them back cancels their deductions. To see the logic for losses, consider that items such as a plant asset sale and a notes retirement are usually recorded by recognizing the cash, removing all plant asset or notes accounts, and recording any loss or gain. The cash received or paid is part of either investing or financing cash flows. No operating cash flow effect occurs, and adding it back to net income cancels the deduction. </a:t>
            </a:r>
          </a:p>
          <a:p>
            <a:pPr>
              <a:defRPr/>
            </a:pPr>
            <a:endParaRPr lang="en-US" altLang="en-US" dirty="0">
              <a:ea typeface="ＭＳ Ｐゴシック" pitchFamily="-107" charset="-128"/>
            </a:endParaRPr>
          </a:p>
          <a:p>
            <a:pPr>
              <a:defRPr/>
            </a:pPr>
            <a:r>
              <a:rPr lang="en-US" altLang="en-US" dirty="0">
                <a:ea typeface="ＭＳ Ｐゴシック" pitchFamily="-107" charset="-128"/>
              </a:rPr>
              <a:t>Similarly, when net income includes revenues that do not reflect cash inflows, the indirect method for reporting operating cash flows requires the following adjustment: Revenues and gains with no cash inflows are subtracted from net income. We apply these adjustments to the income statement items in this slide that do not affect cash. </a:t>
            </a:r>
          </a:p>
          <a:p>
            <a:pPr>
              <a:defRPr/>
            </a:pPr>
            <a:endParaRPr lang="en-US" altLang="en-US" dirty="0">
              <a:ea typeface="ＭＳ Ｐゴシック" pitchFamily="-107" charset="-128"/>
            </a:endParaRPr>
          </a:p>
          <a:p>
            <a:pPr>
              <a:defRPr/>
            </a:pPr>
            <a:r>
              <a:rPr lang="en-US" altLang="en-US" dirty="0">
                <a:ea typeface="ＭＳ Ｐゴシック" pitchFamily="-107" charset="-128"/>
              </a:rPr>
              <a:t>Depreciation. Depreciation expense is Genesis’s only operating item that has no effect on cash flows. We must add back the $24,000 depreciation expense to net income when computing cash provided by operating activities. Adding it back cancels the expense. (We later explain that any cash outflow to acquire a plant asset is reported as an investing activity.) Loss on sale of plant assets. Genesis reports a $6,000 loss on sale of plant assets as part of net income. This loss is a proper deduction in computing income, but it is not part of operating activities. Instead, a sale of plant assets is part of investing activities. Thus, the $6,000 nonoperating loss is added back to net income. Adding it back cancels the loss. We later explain how to report the cash inflow from the asset sale in investing activities. </a:t>
            </a:r>
          </a:p>
          <a:p>
            <a:pPr>
              <a:defRPr/>
            </a:pPr>
            <a:endParaRPr lang="en-US" altLang="en-US" dirty="0">
              <a:ea typeface="ＭＳ Ｐゴシック" pitchFamily="-107" charset="-128"/>
            </a:endParaRPr>
          </a:p>
          <a:p>
            <a:pPr>
              <a:defRPr/>
            </a:pPr>
            <a:r>
              <a:rPr lang="en-US" altLang="en-US" dirty="0">
                <a:ea typeface="ＭＳ Ｐゴシック" pitchFamily="-107" charset="-128"/>
              </a:rPr>
              <a:t>Gain on retirement of debt. A $16,000 gain on retirement of debt is properly included in net income, but it is not part of operating activities. This means the $16,000 nonoperating gain must be subtracted from net income to obtain net cash provided by operating activities. Subtracting it cancels the recorded gain. We later describe how to report the cash outflow to retire debt. </a:t>
            </a:r>
          </a:p>
          <a:p>
            <a:pPr>
              <a:defRPr/>
            </a:pPr>
            <a:endParaRPr lang="en-US" altLang="en-US" dirty="0">
              <a:ea typeface="ＭＳ Ｐゴシック" pitchFamily="-107" charset="-128"/>
            </a:endParaRPr>
          </a:p>
          <a:p>
            <a:pPr>
              <a:defRPr/>
            </a:pPr>
            <a:endParaRPr lang="en-US" altLang="en-US" dirty="0">
              <a:ea typeface="ＭＳ Ｐゴシック" pitchFamily="-107" charset="-128"/>
            </a:endParaRPr>
          </a:p>
        </p:txBody>
      </p:sp>
    </p:spTree>
    <p:extLst>
      <p:ext uri="{BB962C8B-B14F-4D97-AF65-F5344CB8AC3E}">
        <p14:creationId xmlns:p14="http://schemas.microsoft.com/office/powerpoint/2010/main" val="15321358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33123" name="Rectangle 3"/>
          <p:cNvSpPr>
            <a:spLocks noGrp="1" noChangeArrowheads="1"/>
          </p:cNvSpPr>
          <p:nvPr>
            <p:ph type="body" idx="1"/>
          </p:nvPr>
        </p:nvSpPr>
        <p:spPr bwMode="auto">
          <a:xfrm>
            <a:off x="1066800" y="4343400"/>
            <a:ext cx="4876800" cy="4572000"/>
          </a:xfrm>
          <a:noFill/>
        </p:spPr>
        <p:txBody>
          <a:bodyPr lIns="90483" tIns="44448" rIns="90483" bIns="44448"/>
          <a:lstStyle/>
          <a:p>
            <a:r>
              <a:rPr lang="en-US" altLang="en-US" dirty="0">
                <a:ea typeface="ＭＳ Ｐゴシック" pitchFamily="-107" charset="-128"/>
              </a:rPr>
              <a:t>2.  Adjustments for Changes in Current Assets and Current Liabilities </a:t>
            </a:r>
          </a:p>
          <a:p>
            <a:endParaRPr lang="en-US" altLang="en-US" dirty="0">
              <a:ea typeface="ＭＳ Ｐゴシック" pitchFamily="-107" charset="-128"/>
            </a:endParaRPr>
          </a:p>
          <a:p>
            <a:r>
              <a:rPr lang="en-US" altLang="en-US" dirty="0">
                <a:ea typeface="ＭＳ Ｐゴシック" pitchFamily="-107" charset="-128"/>
              </a:rPr>
              <a:t>Adjustments for changes in current assets. </a:t>
            </a:r>
          </a:p>
          <a:p>
            <a:r>
              <a:rPr lang="en-US" altLang="en-US" dirty="0">
                <a:ea typeface="ＭＳ Ｐゴシック" pitchFamily="-107" charset="-128"/>
              </a:rPr>
              <a:t>Decreases in current assets require the following adjustment: Decreases in current assets are added to net income. </a:t>
            </a:r>
          </a:p>
          <a:p>
            <a:endParaRPr lang="en-US" altLang="en-US" dirty="0">
              <a:ea typeface="ＭＳ Ｐゴシック" pitchFamily="-107" charset="-128"/>
            </a:endParaRPr>
          </a:p>
          <a:p>
            <a:r>
              <a:rPr lang="en-US" altLang="en-US" dirty="0">
                <a:ea typeface="ＭＳ Ｐゴシック" pitchFamily="-107" charset="-128"/>
              </a:rPr>
              <a:t>Increases in current assets require the following adjustment: Increases in current assets are subtracted from net income. </a:t>
            </a:r>
          </a:p>
          <a:p>
            <a:endParaRPr lang="en-US" altLang="en-US" dirty="0">
              <a:ea typeface="ＭＳ Ｐゴシック" pitchFamily="-107" charset="-128"/>
            </a:endParaRPr>
          </a:p>
          <a:p>
            <a:r>
              <a:rPr lang="en-US" altLang="en-US" dirty="0">
                <a:ea typeface="ＭＳ Ｐゴシック" pitchFamily="-107" charset="-128"/>
              </a:rPr>
              <a:t>Adjustments for changes in current liabilities. </a:t>
            </a:r>
          </a:p>
          <a:p>
            <a:r>
              <a:rPr lang="en-US" altLang="en-US" dirty="0">
                <a:ea typeface="ＭＳ Ｐゴシック" pitchFamily="-107" charset="-128"/>
              </a:rPr>
              <a:t>Increases in current liabilities require the following adjustment to net income when computing operating cash flows: Increases in current liabilities are added to net income.</a:t>
            </a:r>
          </a:p>
          <a:p>
            <a:r>
              <a:rPr lang="en-US" altLang="en-US" dirty="0">
                <a:ea typeface="ＭＳ Ｐゴシック" pitchFamily="-107" charset="-128"/>
              </a:rPr>
              <a:t> </a:t>
            </a:r>
          </a:p>
          <a:p>
            <a:r>
              <a:rPr lang="en-US" altLang="en-US" dirty="0">
                <a:ea typeface="ＭＳ Ｐゴシック" pitchFamily="-107" charset="-128"/>
              </a:rPr>
              <a:t>Conversely, when current liabilities decrease, the following adjustment is required: Decreases in current liabilities are subtracted from net income. </a:t>
            </a:r>
          </a:p>
          <a:p>
            <a:endParaRPr lang="en-US" altLang="en-US" dirty="0">
              <a:ea typeface="ＭＳ Ｐゴシック" pitchFamily="-107" charset="-128"/>
            </a:endParaRPr>
          </a:p>
        </p:txBody>
      </p:sp>
    </p:spTree>
    <p:extLst>
      <p:ext uri="{BB962C8B-B14F-4D97-AF65-F5344CB8AC3E}">
        <p14:creationId xmlns:p14="http://schemas.microsoft.com/office/powerpoint/2010/main" val="3458147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34147" name="Rectangle 3"/>
          <p:cNvSpPr>
            <a:spLocks noGrp="1" noChangeArrowheads="1"/>
          </p:cNvSpPr>
          <p:nvPr>
            <p:ph type="body" idx="1"/>
          </p:nvPr>
        </p:nvSpPr>
        <p:spPr bwMode="auto">
          <a:xfrm>
            <a:off x="1066800" y="4343400"/>
            <a:ext cx="4876800" cy="4572000"/>
          </a:xfrm>
          <a:noFill/>
        </p:spPr>
        <p:txBody>
          <a:bodyPr lIns="90483" tIns="44448" rIns="90483" bIns="44448"/>
          <a:lstStyle/>
          <a:p>
            <a:r>
              <a:rPr lang="en-US" altLang="en-US" dirty="0">
                <a:ea typeface="ＭＳ Ｐゴシック" pitchFamily="-107" charset="-128"/>
              </a:rPr>
              <a:t>This slide summarizes the adjustments to net income when computing net cash provided or used by operating activities under the indirect method. </a:t>
            </a:r>
          </a:p>
          <a:p>
            <a:endParaRPr lang="en-US" altLang="en-US" dirty="0">
              <a:ea typeface="ＭＳ Ｐゴシック" pitchFamily="-107"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1" dirty="0"/>
              <a:t>Review what you have learned in the following NEED-TO-KNOW Slides.</a:t>
            </a:r>
            <a:endParaRPr lang="en-US" altLang="en-US" dirty="0"/>
          </a:p>
          <a:p>
            <a:endParaRPr lang="en-US" altLang="en-US" dirty="0">
              <a:ea typeface="ＭＳ Ｐゴシック" pitchFamily="-107" charset="-128"/>
            </a:endParaRPr>
          </a:p>
          <a:p>
            <a:endParaRPr lang="en-US" altLang="en-US" dirty="0">
              <a:ea typeface="ＭＳ Ｐゴシック" pitchFamily="-107" charset="-128"/>
            </a:endParaRPr>
          </a:p>
        </p:txBody>
      </p:sp>
    </p:spTree>
    <p:extLst>
      <p:ext uri="{BB962C8B-B14F-4D97-AF65-F5344CB8AC3E}">
        <p14:creationId xmlns:p14="http://schemas.microsoft.com/office/powerpoint/2010/main" val="14610471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endParaRPr lang="en-US" dirty="0">
              <a:ea typeface="ＭＳ Ｐゴシック" pitchFamily="-107" charset="-128"/>
            </a:endParaRPr>
          </a:p>
        </p:txBody>
      </p:sp>
    </p:spTree>
    <p:extLst>
      <p:ext uri="{BB962C8B-B14F-4D97-AF65-F5344CB8AC3E}">
        <p14:creationId xmlns:p14="http://schemas.microsoft.com/office/powerpoint/2010/main" val="24085670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38243" name="Rectangle 3"/>
          <p:cNvSpPr>
            <a:spLocks noGrp="1" noChangeArrowheads="1"/>
          </p:cNvSpPr>
          <p:nvPr>
            <p:ph type="body" idx="1"/>
          </p:nvPr>
        </p:nvSpPr>
        <p:spPr bwMode="auto">
          <a:xfrm>
            <a:off x="914400" y="4343400"/>
            <a:ext cx="5029200" cy="4572000"/>
          </a:xfrm>
          <a:noFill/>
        </p:spPr>
        <p:txBody>
          <a:bodyPr lIns="90483" tIns="44448" rIns="90483" bIns="44448">
            <a:normAutofit/>
          </a:bodyPr>
          <a:lstStyle/>
          <a:p>
            <a:r>
              <a:rPr lang="en-US" altLang="en-US" dirty="0">
                <a:ea typeface="ＭＳ Ｐゴシック" pitchFamily="-107" charset="-128"/>
              </a:rPr>
              <a:t>The third major step in preparing the statement of cash flows is to compute and report cash flows from investing activities. We normally do this by identifying changes in (1) all noncurrent asset accounts and (2) the current accounts for both notes receivable and investments in securities (excluding trading securities). We then analyze changes in these accounts to determine their effect, if any, on cash and report the cash flow effects in the investing activities section of the statement of cash flows. Reporting of investing activities is identical under the direct method and indirect method. </a:t>
            </a:r>
          </a:p>
          <a:p>
            <a:endParaRPr lang="en-US" altLang="en-US" dirty="0">
              <a:ea typeface="ＭＳ Ｐゴシック" pitchFamily="-107" charset="-128"/>
            </a:endParaRPr>
          </a:p>
          <a:p>
            <a:r>
              <a:rPr lang="en-US" altLang="en-US" dirty="0">
                <a:ea typeface="ＭＳ Ｐゴシック" pitchFamily="-107" charset="-128"/>
              </a:rPr>
              <a:t>Information to compute cash flows from investing activities is usually taken from beginning and ending balance sheets and the income statement. We use a three-stage process to determine cash provided or used by investing activities: (1) identify changes in investing-related accounts, (2) explain these changes using reconstruction analysis, and (3) report their cash flow effects. </a:t>
            </a:r>
          </a:p>
          <a:p>
            <a:endParaRPr lang="en-US" altLang="en-US" dirty="0">
              <a:ea typeface="ＭＳ Ｐゴシック" pitchFamily="-107" charset="-128"/>
            </a:endParaRPr>
          </a:p>
        </p:txBody>
      </p:sp>
    </p:spTree>
    <p:extLst>
      <p:ext uri="{BB962C8B-B14F-4D97-AF65-F5344CB8AC3E}">
        <p14:creationId xmlns:p14="http://schemas.microsoft.com/office/powerpoint/2010/main" val="11022932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39267" name="Rectangle 3"/>
          <p:cNvSpPr>
            <a:spLocks noGrp="1" noChangeArrowheads="1"/>
          </p:cNvSpPr>
          <p:nvPr>
            <p:ph type="body" idx="1"/>
          </p:nvPr>
        </p:nvSpPr>
        <p:spPr bwMode="auto">
          <a:xfrm>
            <a:off x="914400" y="4343400"/>
            <a:ext cx="5029200" cy="4572000"/>
          </a:xfrm>
          <a:noFill/>
        </p:spPr>
        <p:txBody>
          <a:bodyPr lIns="90483" tIns="44448" rIns="90483" bIns="44448"/>
          <a:lstStyle/>
          <a:p>
            <a:r>
              <a:rPr lang="en-US" altLang="en-US" dirty="0">
                <a:ea typeface="ＭＳ Ｐゴシック" pitchFamily="-107" charset="-128"/>
              </a:rPr>
              <a:t>Information about the Genesis transactions provided earlier reveals that the company both purchased and sold plant assets during the period. Both transactions are investing activities and are analyzed for their cash flow effects in this section. </a:t>
            </a:r>
          </a:p>
          <a:p>
            <a:endParaRPr lang="en-US" altLang="en-US" dirty="0">
              <a:ea typeface="ＭＳ Ｐゴシック" pitchFamily="-107" charset="-128"/>
            </a:endParaRPr>
          </a:p>
          <a:p>
            <a:r>
              <a:rPr lang="en-US" altLang="en-US" dirty="0">
                <a:ea typeface="ＭＳ Ｐゴシック" pitchFamily="-107" charset="-128"/>
              </a:rPr>
              <a:t>Plant Asset Transactions The first stage in analyzing the Plant Assets account and its related Accumulated Depreciation account is to identify any changes in these accounts from comparative balance sheets shown in this slide. This analysis reveals a $40,000 increase in plant assets from $210,000 to $250,000 and a $12,000 increase in accumulated depreciation from $48,000 to $60,000. </a:t>
            </a:r>
          </a:p>
          <a:p>
            <a:endParaRPr lang="en-US" altLang="en-US" dirty="0">
              <a:ea typeface="ＭＳ Ｐゴシック" pitchFamily="-107" charset="-128"/>
            </a:endParaRPr>
          </a:p>
          <a:p>
            <a:endParaRPr lang="en-US" altLang="en-US" dirty="0">
              <a:ea typeface="ＭＳ Ｐゴシック" pitchFamily="-107" charset="-128"/>
            </a:endParaRPr>
          </a:p>
        </p:txBody>
      </p:sp>
    </p:spTree>
    <p:extLst>
      <p:ext uri="{BB962C8B-B14F-4D97-AF65-F5344CB8AC3E}">
        <p14:creationId xmlns:p14="http://schemas.microsoft.com/office/powerpoint/2010/main" val="10503274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40291" name="Rectangle 3"/>
          <p:cNvSpPr>
            <a:spLocks noGrp="1" noChangeArrowheads="1"/>
          </p:cNvSpPr>
          <p:nvPr>
            <p:ph type="body" idx="1"/>
          </p:nvPr>
        </p:nvSpPr>
        <p:spPr bwMode="auto">
          <a:xfrm>
            <a:off x="762000" y="4343400"/>
            <a:ext cx="5334000" cy="4572000"/>
          </a:xfrm>
          <a:noFill/>
        </p:spPr>
        <p:txBody>
          <a:bodyPr lIns="90483" tIns="44448" rIns="90483" bIns="44448"/>
          <a:lstStyle/>
          <a:p>
            <a:r>
              <a:rPr lang="en-US" altLang="en-US" sz="1000" dirty="0">
                <a:ea typeface="ＭＳ Ｐゴシック" pitchFamily="-107" charset="-128"/>
              </a:rPr>
              <a:t>The second stage is to explain these changes. Items b and c of the additional information discussed in an earlier slide affect plant assets. Recall that the Plant Assets account is affected by both asset purchases and sales; its Accumulated Depreciation account is normally increased from depreciation and decreased from the removal of accumulated depreciation in asset sales. To explain changes in these accounts and to identify their cash flow effects, we prepare reconstructed entries from prior transactions; they are not the actual entries by the preparer. </a:t>
            </a:r>
          </a:p>
          <a:p>
            <a:endParaRPr lang="en-US" altLang="en-US" sz="1000" dirty="0">
              <a:ea typeface="ＭＳ Ｐゴシック" pitchFamily="-107" charset="-128"/>
            </a:endParaRPr>
          </a:p>
          <a:p>
            <a:r>
              <a:rPr lang="en-US" altLang="en-US" sz="1000" dirty="0">
                <a:ea typeface="ＭＳ Ｐゴシック" pitchFamily="-107" charset="-128"/>
              </a:rPr>
              <a:t>To illustrate, item b reports that Genesis purchased plant assets of $60,000 by issuing $60,000 in notes payable to the seller. The reconstructed entry for analysis of item b is shown.</a:t>
            </a:r>
          </a:p>
          <a:p>
            <a:endParaRPr lang="en-US" altLang="en-US" sz="1000" dirty="0">
              <a:ea typeface="ＭＳ Ｐゴシック" pitchFamily="-107" charset="-128"/>
            </a:endParaRPr>
          </a:p>
          <a:p>
            <a:r>
              <a:rPr lang="en-US" altLang="en-US" sz="1000" dirty="0">
                <a:ea typeface="ＭＳ Ｐゴシック" pitchFamily="-107" charset="-128"/>
              </a:rPr>
              <a:t>The $60,000 purchase described in item b and financed by issuing notes is a noncash investing and financing activity. It is reported in a note or in a separate schedule to the statement.</a:t>
            </a:r>
          </a:p>
          <a:p>
            <a:endParaRPr lang="en-US" altLang="en-US" sz="1000" dirty="0">
              <a:ea typeface="ＭＳ Ｐゴシック" pitchFamily="-107" charset="-128"/>
            </a:endParaRPr>
          </a:p>
          <a:p>
            <a:r>
              <a:rPr lang="en-US" altLang="en-US" sz="1000" dirty="0">
                <a:ea typeface="ＭＳ Ｐゴシック" pitchFamily="-107" charset="-128"/>
              </a:rPr>
              <a:t>Next, item c reports that Genesis sold plant assets costing $20,000 (with $12,000 of accumulated depreciation) for $2,000 cash, resulting in a $6,000 loss. The reconstructed entry for analysis of item c is shown.</a:t>
            </a:r>
          </a:p>
          <a:p>
            <a:endParaRPr lang="en-US" altLang="en-US" sz="1000" dirty="0">
              <a:ea typeface="ＭＳ Ｐゴシック" pitchFamily="-107" charset="-128"/>
            </a:endParaRPr>
          </a:p>
          <a:p>
            <a:r>
              <a:rPr lang="en-US" altLang="en-US" sz="1000" dirty="0">
                <a:ea typeface="ＭＳ Ｐゴシック" pitchFamily="-107" charset="-128"/>
              </a:rPr>
              <a:t>We also reconstruct the entry for Depreciation Expense from the income statement. Depreciation expense results in no cash flow effect.</a:t>
            </a:r>
          </a:p>
          <a:p>
            <a:endParaRPr lang="en-US" altLang="en-US" sz="1000" dirty="0">
              <a:ea typeface="ＭＳ Ｐゴシック" pitchFamily="-107"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000" b="1" dirty="0"/>
              <a:t>Review what you have learned in the following NEED-TO-KNOW Slides.</a:t>
            </a:r>
            <a:endParaRPr lang="en-US" altLang="en-US" sz="1000" dirty="0"/>
          </a:p>
          <a:p>
            <a:r>
              <a:rPr lang="en-US" altLang="en-US" sz="1000" dirty="0">
                <a:ea typeface="ＭＳ Ｐゴシック" pitchFamily="-107" charset="-128"/>
              </a:rPr>
              <a:t> </a:t>
            </a:r>
          </a:p>
          <a:p>
            <a:endParaRPr lang="en-US" altLang="en-US" sz="1000" dirty="0">
              <a:ea typeface="ＭＳ Ｐゴシック" pitchFamily="-107" charset="-128"/>
            </a:endParaRPr>
          </a:p>
        </p:txBody>
      </p:sp>
    </p:spTree>
    <p:extLst>
      <p:ext uri="{BB962C8B-B14F-4D97-AF65-F5344CB8AC3E}">
        <p14:creationId xmlns:p14="http://schemas.microsoft.com/office/powerpoint/2010/main" val="28725530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46435" name="Rectangle 3"/>
          <p:cNvSpPr>
            <a:spLocks noGrp="1" noChangeArrowheads="1"/>
          </p:cNvSpPr>
          <p:nvPr>
            <p:ph type="body" idx="1"/>
          </p:nvPr>
        </p:nvSpPr>
        <p:spPr bwMode="auto">
          <a:xfrm>
            <a:off x="914400" y="4343400"/>
            <a:ext cx="5029200" cy="4572000"/>
          </a:xfrm>
          <a:noFill/>
        </p:spPr>
        <p:txBody>
          <a:bodyPr lIns="90483" tIns="44448" rIns="90483" bIns="44448"/>
          <a:lstStyle/>
          <a:p>
            <a:r>
              <a:rPr lang="en-US" altLang="en-US" dirty="0">
                <a:ea typeface="ＭＳ Ｐゴシック" pitchFamily="-107" charset="-128"/>
              </a:rPr>
              <a:t>The fourth major step in preparing the statement of cash flows is to compute and report cash flows from financing activities. We normally do this by identifying changes in all noncurrent liability accounts (including the current portion of any notes and bonds) and the equity accounts. </a:t>
            </a:r>
          </a:p>
          <a:p>
            <a:endParaRPr lang="en-US" altLang="en-US" dirty="0">
              <a:ea typeface="ＭＳ Ｐゴシック" pitchFamily="-107" charset="-128"/>
            </a:endParaRPr>
          </a:p>
          <a:p>
            <a:r>
              <a:rPr lang="en-US" altLang="en-US" dirty="0">
                <a:ea typeface="ＭＳ Ｐゴシック" pitchFamily="-107" charset="-128"/>
              </a:rPr>
              <a:t>These accounts include long-term debt, notes payable, bonds payable, common stock, and retained earnings. Changes in these accounts are then analyzed using available information to determine their effect, if any, on cash. Results are reported in the financing activities section of the statement. Reporting of financing activities is identical under the direct method and indirect method. </a:t>
            </a:r>
          </a:p>
          <a:p>
            <a:endParaRPr lang="en-US" altLang="en-US" dirty="0">
              <a:ea typeface="ＭＳ Ｐゴシック" pitchFamily="-107" charset="-128"/>
            </a:endParaRPr>
          </a:p>
          <a:p>
            <a:r>
              <a:rPr lang="en-US" altLang="en-US" dirty="0">
                <a:ea typeface="ＭＳ Ｐゴシック" pitchFamily="-107" charset="-128"/>
              </a:rPr>
              <a:t>Three-Stage Process of Analysis </a:t>
            </a:r>
          </a:p>
          <a:p>
            <a:r>
              <a:rPr lang="en-US" altLang="en-US" dirty="0">
                <a:ea typeface="ＭＳ Ｐゴシック" pitchFamily="-107" charset="-128"/>
              </a:rPr>
              <a:t>We again use a three-stage process to determine cash provided or used by financing activities: (1) identify changes in financing-related accounts, (2) explain these changes using reconstruction analysis, and (3) report their cash flow effects. </a:t>
            </a:r>
          </a:p>
          <a:p>
            <a:endParaRPr lang="en-US" altLang="en-US" dirty="0">
              <a:ea typeface="ＭＳ Ｐゴシック" pitchFamily="-107" charset="-128"/>
            </a:endParaRPr>
          </a:p>
        </p:txBody>
      </p:sp>
    </p:spTree>
    <p:extLst>
      <p:ext uri="{BB962C8B-B14F-4D97-AF65-F5344CB8AC3E}">
        <p14:creationId xmlns:p14="http://schemas.microsoft.com/office/powerpoint/2010/main" val="10407235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47459" name="Rectangle 3"/>
          <p:cNvSpPr>
            <a:spLocks noGrp="1" noChangeArrowheads="1"/>
          </p:cNvSpPr>
          <p:nvPr>
            <p:ph type="body" idx="1"/>
          </p:nvPr>
        </p:nvSpPr>
        <p:spPr bwMode="auto">
          <a:xfrm>
            <a:off x="1066800" y="4343400"/>
            <a:ext cx="4876800" cy="4572000"/>
          </a:xfrm>
          <a:noFill/>
        </p:spPr>
        <p:txBody>
          <a:bodyPr lIns="90483" tIns="44448" rIns="90483" bIns="44448"/>
          <a:lstStyle/>
          <a:p>
            <a:r>
              <a:rPr lang="en-US" altLang="en-US" dirty="0">
                <a:ea typeface="ＭＳ Ｐゴシック" pitchFamily="-107" charset="-128"/>
              </a:rPr>
              <a:t>Information about Genesis provided earlier reveals two transactions involving noncurrent liabilities. We analyzed one of those, the $60,000 issuance of notes payable to purchase plant assets. This transaction is reported as a significant noncash investing and financing activity in a footnote or a separate schedule to the statement of cash flows. The other remaining transaction involving noncurrent liabilities is the cash retirement of notes payable.</a:t>
            </a:r>
          </a:p>
          <a:p>
            <a:r>
              <a:rPr lang="en-US" altLang="en-US" dirty="0">
                <a:ea typeface="ＭＳ Ｐゴシック" pitchFamily="-107" charset="-128"/>
              </a:rPr>
              <a:t> </a:t>
            </a:r>
          </a:p>
          <a:p>
            <a:r>
              <a:rPr lang="en-US" altLang="en-US" dirty="0">
                <a:ea typeface="ＭＳ Ｐゴシック" pitchFamily="-107" charset="-128"/>
              </a:rPr>
              <a:t>Notes Payable Transactions </a:t>
            </a:r>
          </a:p>
          <a:p>
            <a:r>
              <a:rPr lang="en-US" altLang="en-US" dirty="0">
                <a:ea typeface="ＭＳ Ｐゴシック" pitchFamily="-107" charset="-128"/>
              </a:rPr>
              <a:t>The first stage in analysis of notes is to review the comparative balance sheets shown. This analysis reveals an increase in notes payable from $64,000 to $90,000. </a:t>
            </a:r>
          </a:p>
          <a:p>
            <a:endParaRPr lang="en-US" altLang="en-US" dirty="0">
              <a:ea typeface="ＭＳ Ｐゴシック" pitchFamily="-107" charset="-128"/>
            </a:endParaRPr>
          </a:p>
        </p:txBody>
      </p:sp>
    </p:spTree>
    <p:extLst>
      <p:ext uri="{BB962C8B-B14F-4D97-AF65-F5344CB8AC3E}">
        <p14:creationId xmlns:p14="http://schemas.microsoft.com/office/powerpoint/2010/main" val="18465133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48483" name="Rectangle 3"/>
          <p:cNvSpPr>
            <a:spLocks noGrp="1" noChangeArrowheads="1"/>
          </p:cNvSpPr>
          <p:nvPr>
            <p:ph type="body" idx="1"/>
          </p:nvPr>
        </p:nvSpPr>
        <p:spPr bwMode="auto">
          <a:xfrm>
            <a:off x="1066800" y="4343400"/>
            <a:ext cx="4876800" cy="4572000"/>
          </a:xfrm>
          <a:noFill/>
        </p:spPr>
        <p:txBody>
          <a:bodyPr lIns="90483" tIns="44448" rIns="90483" bIns="44448"/>
          <a:lstStyle/>
          <a:p>
            <a:r>
              <a:rPr lang="en-US" altLang="en-US" dirty="0">
                <a:ea typeface="ＭＳ Ｐゴシック" pitchFamily="-107" charset="-128"/>
              </a:rPr>
              <a:t>The second stage explains this change. Item e of the additional information provided earlier reports that notes with a carrying value of $34,000 are retired for $18,000 cash, resulting in a $16,000 gain. The reconstructed entry for analysis of item e is shown.</a:t>
            </a:r>
          </a:p>
          <a:p>
            <a:endParaRPr lang="en-US" altLang="en-US" dirty="0">
              <a:ea typeface="ＭＳ Ｐゴシック" pitchFamily="-107" charset="-128"/>
            </a:endParaRPr>
          </a:p>
          <a:p>
            <a:r>
              <a:rPr lang="en-US" altLang="en-US" dirty="0">
                <a:ea typeface="ＭＳ Ｐゴシック" pitchFamily="-107" charset="-128"/>
              </a:rPr>
              <a:t>This entry reveals an $18,000 cash outflow for retirement of notes and a $16,000 gain from comparing the notes payable carrying value to the cash received. This gain does not reflect any cash inflow or outflow. </a:t>
            </a:r>
          </a:p>
          <a:p>
            <a:endParaRPr lang="en-US" altLang="en-US" dirty="0">
              <a:ea typeface="ＭＳ Ｐゴシック" pitchFamily="-107" charset="-128"/>
            </a:endParaRPr>
          </a:p>
        </p:txBody>
      </p:sp>
    </p:spTree>
    <p:extLst>
      <p:ext uri="{BB962C8B-B14F-4D97-AF65-F5344CB8AC3E}">
        <p14:creationId xmlns:p14="http://schemas.microsoft.com/office/powerpoint/2010/main" val="6681348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49507" name="Rectangle 3"/>
          <p:cNvSpPr>
            <a:spLocks noGrp="1" noChangeArrowheads="1"/>
          </p:cNvSpPr>
          <p:nvPr>
            <p:ph type="body" idx="1"/>
          </p:nvPr>
        </p:nvSpPr>
        <p:spPr bwMode="auto">
          <a:xfrm>
            <a:off x="990600" y="4343400"/>
            <a:ext cx="4953000" cy="4572000"/>
          </a:xfrm>
          <a:noFill/>
        </p:spPr>
        <p:txBody>
          <a:bodyPr lIns="90483" tIns="44448" rIns="90483" bIns="44448">
            <a:normAutofit/>
          </a:bodyPr>
          <a:lstStyle/>
          <a:p>
            <a:r>
              <a:rPr lang="en-US" altLang="en-US" dirty="0">
                <a:ea typeface="ＭＳ Ｐゴシック" pitchFamily="-107" charset="-128"/>
              </a:rPr>
              <a:t>The Genesis information reveals two transactions involving equity accounts. The first is the issuance of common stock for cash. The second is the declaration and payment of cash dividends. We analyze both. </a:t>
            </a:r>
          </a:p>
          <a:p>
            <a:endParaRPr lang="en-US" altLang="en-US" dirty="0">
              <a:ea typeface="ＭＳ Ｐゴシック" pitchFamily="-107" charset="-128"/>
            </a:endParaRPr>
          </a:p>
          <a:p>
            <a:r>
              <a:rPr lang="en-US" altLang="en-US" dirty="0">
                <a:ea typeface="ＭＳ Ｐゴシック" pitchFamily="-107" charset="-128"/>
              </a:rPr>
              <a:t>The first stage in analyzing common stock is to review the comparative balance sheets from slide 43, which reveal an increase in common stock from $80,000 to $95,000. </a:t>
            </a:r>
          </a:p>
          <a:p>
            <a:endParaRPr lang="en-US" altLang="en-US" dirty="0">
              <a:ea typeface="ＭＳ Ｐゴシック" pitchFamily="-107" charset="-128"/>
            </a:endParaRPr>
          </a:p>
          <a:p>
            <a:r>
              <a:rPr lang="en-US" altLang="en-US" dirty="0">
                <a:ea typeface="ＭＳ Ｐゴシック" pitchFamily="-107" charset="-128"/>
              </a:rPr>
              <a:t>The second stage explains this change. Item d of the additional information provided earlier reports that 3,000 shares of common stock are issued at par for $5 per share. The reconstructed entry for analysis of item d is shown. This entry reveals a $15,000 cash inflow from stock issuance. </a:t>
            </a:r>
          </a:p>
          <a:p>
            <a:endParaRPr lang="en-US" altLang="en-US" dirty="0">
              <a:ea typeface="ＭＳ Ｐゴシック" pitchFamily="-107" charset="-128"/>
            </a:endParaRPr>
          </a:p>
          <a:p>
            <a:r>
              <a:rPr lang="en-US" altLang="en-US" dirty="0">
                <a:ea typeface="ＭＳ Ｐゴシック" pitchFamily="-107" charset="-128"/>
              </a:rPr>
              <a:t>The first stage in analyzing the Retained Earnings account is to review the comparative balance sheets shown earlier. This reveals an increase in retained earnings from $88,000 to $112,000. </a:t>
            </a:r>
          </a:p>
          <a:p>
            <a:endParaRPr lang="en-US" altLang="en-US" dirty="0">
              <a:ea typeface="ＭＳ Ｐゴシック" pitchFamily="-107" charset="-128"/>
            </a:endParaRPr>
          </a:p>
          <a:p>
            <a:r>
              <a:rPr lang="en-US" altLang="en-US" dirty="0">
                <a:ea typeface="ＭＳ Ｐゴシック" pitchFamily="-107" charset="-128"/>
              </a:rPr>
              <a:t>The second stage explains this change. Item f of the additional information provided earlier reports that cash dividends of $14,000 are paid. The reconstructed entry is shown.</a:t>
            </a:r>
          </a:p>
          <a:p>
            <a:endParaRPr lang="en-US" altLang="en-US" dirty="0">
              <a:ea typeface="ＭＳ Ｐゴシック" pitchFamily="-107" charset="-128"/>
            </a:endParaRPr>
          </a:p>
          <a:p>
            <a:r>
              <a:rPr lang="en-US" altLang="en-US" dirty="0">
                <a:ea typeface="ＭＳ Ｐゴシック" pitchFamily="-107" charset="-128"/>
              </a:rPr>
              <a:t>We now have identified and explained all of the Genesis cash inflows and cash outflows and one noncash investing and financing transaction. </a:t>
            </a:r>
          </a:p>
        </p:txBody>
      </p:sp>
    </p:spTree>
    <p:extLst>
      <p:ext uri="{BB962C8B-B14F-4D97-AF65-F5344CB8AC3E}">
        <p14:creationId xmlns:p14="http://schemas.microsoft.com/office/powerpoint/2010/main" val="32693171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50531" name="Rectangle 3"/>
          <p:cNvSpPr>
            <a:spLocks noGrp="1" noChangeArrowheads="1"/>
          </p:cNvSpPr>
          <p:nvPr>
            <p:ph type="body" idx="1"/>
          </p:nvPr>
        </p:nvSpPr>
        <p:spPr bwMode="auto">
          <a:xfrm>
            <a:off x="914400" y="4343400"/>
            <a:ext cx="5029200" cy="4572000"/>
          </a:xfrm>
          <a:noFill/>
        </p:spPr>
        <p:txBody>
          <a:bodyPr lIns="90483" tIns="44448" rIns="90483" bIns="44448"/>
          <a:lstStyle/>
          <a:p>
            <a:r>
              <a:rPr lang="en-US" altLang="en-US" dirty="0">
                <a:ea typeface="ＭＳ Ｐゴシック" pitchFamily="-107" charset="-128"/>
              </a:rPr>
              <a:t>The fifth and final step in preparing the statement is to report the beginning and ending cash balances and prove that the net change in cash is explained by operating, investing, and financing cash flows. This step is shown here for Genesis. </a:t>
            </a:r>
          </a:p>
          <a:p>
            <a:endParaRPr lang="en-US" altLang="en-US" dirty="0">
              <a:ea typeface="ＭＳ Ｐゴシック" pitchFamily="-107" charset="-128"/>
            </a:endParaRPr>
          </a:p>
          <a:p>
            <a:pPr defTabSz="939363">
              <a:defRPr/>
            </a:pPr>
            <a:r>
              <a:rPr lang="en-US" altLang="en-US" b="1" dirty="0"/>
              <a:t>Review what you have learned in the following NEED-TO-KNOW Slide.</a:t>
            </a:r>
            <a:endParaRPr lang="en-US" altLang="en-US" dirty="0"/>
          </a:p>
          <a:p>
            <a:endParaRPr lang="en-US" altLang="en-US" dirty="0">
              <a:ea typeface="ＭＳ Ｐゴシック" pitchFamily="-107" charset="-128"/>
            </a:endParaRPr>
          </a:p>
        </p:txBody>
      </p:sp>
    </p:spTree>
    <p:extLst>
      <p:ext uri="{BB962C8B-B14F-4D97-AF65-F5344CB8AC3E}">
        <p14:creationId xmlns:p14="http://schemas.microsoft.com/office/powerpoint/2010/main" val="3807893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49507" name="Rectangle 3"/>
          <p:cNvSpPr>
            <a:spLocks noGrp="1" noChangeArrowheads="1"/>
          </p:cNvSpPr>
          <p:nvPr>
            <p:ph type="body" idx="1"/>
          </p:nvPr>
        </p:nvSpPr>
        <p:spPr bwMode="auto">
          <a:xfrm>
            <a:off x="990600" y="4343400"/>
            <a:ext cx="4953000" cy="4572000"/>
          </a:xfrm>
          <a:noFill/>
        </p:spPr>
        <p:txBody>
          <a:bodyPr lIns="90483" tIns="44448" rIns="90483" bIns="44448">
            <a:normAutofit/>
          </a:bodyPr>
          <a:lstStyle/>
          <a:p>
            <a:r>
              <a:rPr lang="en-US" altLang="en-US" dirty="0">
                <a:ea typeface="ＭＳ Ｐゴシック" pitchFamily="-107" charset="-128"/>
              </a:rPr>
              <a:t>A statement of cash flows is prepared by analyzing changes in noncash balance sheet accounts. </a:t>
            </a:r>
          </a:p>
          <a:p>
            <a:endParaRPr lang="en-US" altLang="en-US" dirty="0">
              <a:ea typeface="ＭＳ Ｐゴシック" pitchFamily="-107" charset="-128"/>
            </a:endParaRPr>
          </a:p>
          <a:p>
            <a:r>
              <a:rPr lang="en-US" altLang="en-US" dirty="0">
                <a:ea typeface="ＭＳ Ｐゴシック" pitchFamily="-107" charset="-128"/>
              </a:rPr>
              <a:t>This</a:t>
            </a:r>
            <a:r>
              <a:rPr lang="en-US" altLang="en-US" baseline="0" dirty="0">
                <a:ea typeface="ＭＳ Ｐゴシック" pitchFamily="-107" charset="-128"/>
              </a:rPr>
              <a:t> slide </a:t>
            </a:r>
            <a:r>
              <a:rPr lang="en-US" altLang="en-US" dirty="0">
                <a:ea typeface="ＭＳ Ｐゴシック" pitchFamily="-107" charset="-128"/>
              </a:rPr>
              <a:t>uses T-accounts to summarize how changes in Genesis’s noncash balance sheet accounts affect its cash inflows and outflows (dollar amounts in thousands). The top of the exhibit shows the company’s Cash T-account, and the lower part shows T-accounts for its remaining balance sheet accounts. We see that the $20,000 net cash provided by operating activities and the $5,000 net increase in cash shown in the Cash T-account agree with the same figures in the statement of cash flows shown</a:t>
            </a:r>
            <a:r>
              <a:rPr lang="en-US" altLang="en-US" baseline="0" dirty="0">
                <a:ea typeface="ＭＳ Ｐゴシック" pitchFamily="-107" charset="-128"/>
              </a:rPr>
              <a:t> in a prior slide</a:t>
            </a:r>
            <a:r>
              <a:rPr lang="en-US" altLang="en-US" dirty="0">
                <a:ea typeface="ＭＳ Ｐゴシック" pitchFamily="-107" charset="-128"/>
              </a:rPr>
              <a:t>. </a:t>
            </a:r>
          </a:p>
          <a:p>
            <a:endParaRPr lang="en-US" altLang="en-US" dirty="0">
              <a:ea typeface="ＭＳ Ｐゴシック" pitchFamily="-107" charset="-128"/>
            </a:endParaRPr>
          </a:p>
          <a:p>
            <a:r>
              <a:rPr lang="en-US" altLang="en-US" dirty="0">
                <a:ea typeface="ＭＳ Ｐゴシック" pitchFamily="-107" charset="-128"/>
              </a:rPr>
              <a:t>We explain this</a:t>
            </a:r>
            <a:r>
              <a:rPr lang="en-US" altLang="en-US" baseline="0" dirty="0">
                <a:ea typeface="ＭＳ Ｐゴシック" pitchFamily="-107" charset="-128"/>
              </a:rPr>
              <a:t> slide</a:t>
            </a:r>
            <a:r>
              <a:rPr lang="en-US" altLang="en-US" dirty="0">
                <a:ea typeface="ＭＳ Ｐゴシック" pitchFamily="-107" charset="-128"/>
              </a:rPr>
              <a:t> in five parts (amounts in $ thousands): </a:t>
            </a:r>
          </a:p>
          <a:p>
            <a:endParaRPr lang="en-US" altLang="en-US" dirty="0">
              <a:ea typeface="ＭＳ Ｐゴシック" pitchFamily="-107" charset="-128"/>
            </a:endParaRPr>
          </a:p>
          <a:p>
            <a:r>
              <a:rPr lang="en-US" altLang="en-US" dirty="0">
                <a:ea typeface="ＭＳ Ｐゴシック" pitchFamily="-107" charset="-128"/>
              </a:rPr>
              <a:t>a. Entry (1) records $38 net income in the credit side of the Retained Earnings account and the</a:t>
            </a:r>
            <a:r>
              <a:rPr lang="en-US" altLang="en-US" baseline="0" dirty="0">
                <a:ea typeface="ＭＳ Ｐゴシック" pitchFamily="-107" charset="-128"/>
              </a:rPr>
              <a:t> </a:t>
            </a:r>
            <a:r>
              <a:rPr lang="en-US" altLang="en-US" dirty="0">
                <a:ea typeface="ＭＳ Ｐゴシック" pitchFamily="-107" charset="-128"/>
              </a:rPr>
              <a:t>debit side of the Cash account. This $38 net income in the Cash T-account is adjusted until it reflects the $5 net increase in cash. </a:t>
            </a:r>
          </a:p>
          <a:p>
            <a:r>
              <a:rPr lang="en-US" altLang="en-US" dirty="0">
                <a:ea typeface="ＭＳ Ｐゴシック" pitchFamily="-107" charset="-128"/>
              </a:rPr>
              <a:t>b. Entries (2) through (4) add the $24 depreciation and $6 loss on asset sale to net income, and subtract the $16 gain on retirement of notes. </a:t>
            </a:r>
          </a:p>
          <a:p>
            <a:r>
              <a:rPr lang="en-US" altLang="en-US" dirty="0">
                <a:ea typeface="ＭＳ Ｐゴシック" pitchFamily="-107" charset="-128"/>
              </a:rPr>
              <a:t>c. Entries (5) through (10) adjust net income for changes in current asset and current liability accounts. </a:t>
            </a:r>
          </a:p>
          <a:p>
            <a:r>
              <a:rPr lang="en-US" altLang="en-US" dirty="0">
                <a:ea typeface="ＭＳ Ｐゴシック" pitchFamily="-107" charset="-128"/>
              </a:rPr>
              <a:t>d. Entry (11) records the noncash investing and financing transaction involving a $60 purchase of assets by issuing $60 of notes. </a:t>
            </a:r>
          </a:p>
          <a:p>
            <a:r>
              <a:rPr lang="en-US" altLang="en-US" dirty="0">
                <a:ea typeface="ＭＳ Ｐゴシック" pitchFamily="-107" charset="-128"/>
              </a:rPr>
              <a:t>e. Entries (12) and (13) record the $15 stock issuance and the $14 dividend. </a:t>
            </a:r>
          </a:p>
        </p:txBody>
      </p:sp>
    </p:spTree>
    <p:extLst>
      <p:ext uri="{BB962C8B-B14F-4D97-AF65-F5344CB8AC3E}">
        <p14:creationId xmlns:p14="http://schemas.microsoft.com/office/powerpoint/2010/main" val="25547747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endParaRPr lang="en-US" dirty="0">
              <a:ea typeface="ＭＳ Ｐゴシック" pitchFamily="-107" charset="-128"/>
            </a:endParaRPr>
          </a:p>
        </p:txBody>
      </p:sp>
    </p:spTree>
    <p:extLst>
      <p:ext uri="{BB962C8B-B14F-4D97-AF65-F5344CB8AC3E}">
        <p14:creationId xmlns:p14="http://schemas.microsoft.com/office/powerpoint/2010/main" val="7636366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53603"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sz="1100" dirty="0">
                <a:ea typeface="ＭＳ Ｐゴシック" pitchFamily="-107" charset="-128"/>
              </a:rPr>
              <a:t>Most managers stress the importance of understanding and predicting cash flows for business decisions. Creditors evaluate a company’s ability to generate cash before deciding whether to lend money. Investors also assess cash inflows and outflows before buying and selling stock. Information in the statement of cash flows helps address these and other questions such as (1) How much cash is generated from or used in operations? (2) What expenditures are made with cash from operations? (3) What is the source of cash for debt payments? (4) What is the source of cash for distributions to owners? (5) How is the increase in investing activities financed? (6) What is the source of cash for new plant assets? (7) Why is cash flow from operations different from income? (8) How is cash from financing used? </a:t>
            </a:r>
          </a:p>
          <a:p>
            <a:endParaRPr lang="en-US" altLang="en-US" sz="1100" dirty="0">
              <a:ea typeface="ＭＳ Ｐゴシック" pitchFamily="-107" charset="-128"/>
            </a:endParaRPr>
          </a:p>
          <a:p>
            <a:r>
              <a:rPr lang="en-US" altLang="en-US" sz="1100" dirty="0">
                <a:ea typeface="ＭＳ Ｐゴシック" pitchFamily="-107" charset="-128"/>
              </a:rPr>
              <a:t>To effectively answer these questions, it is important to separately analyze investing, financing, and operating activities. To illustrate, consider data from three different companies in Exhibit 16.15. These companies operate in the same industry and have been in business for several years. Each company generates an identical $15,000 net increase in cash, but its sources and uses of cash flows are very different. BMX’s operating activities provide net cash flows of $90,000, allowing it to purchase plant assets of $48,000 and repay $27,000 of its debt. ATV’s operating activities provide $40,000 of cash flows, limiting its purchase of plant assets to $25,000. Trex’s $15,000 net cash increase is due to selling plant assets and incurring additional debt. Its operating activities yield a net cash outflow of $24,000. Overall, analysis of these cash flows reveals that BMX is more capable of generating future cash flows than is ATV or Trex. </a:t>
            </a:r>
          </a:p>
          <a:p>
            <a:endParaRPr lang="en-US" altLang="en-US" sz="1100" dirty="0">
              <a:ea typeface="ＭＳ Ｐゴシック" pitchFamily="-107" charset="-128"/>
            </a:endParaRPr>
          </a:p>
        </p:txBody>
      </p:sp>
    </p:spTree>
    <p:extLst>
      <p:ext uri="{BB962C8B-B14F-4D97-AF65-F5344CB8AC3E}">
        <p14:creationId xmlns:p14="http://schemas.microsoft.com/office/powerpoint/2010/main" val="2617514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bwMode="auto">
          <a:xfrm>
            <a:off x="393700" y="692150"/>
            <a:ext cx="6072188" cy="3416300"/>
          </a:xfrm>
          <a:noFill/>
          <a:ln cap="flat">
            <a:solidFill>
              <a:schemeClr val="tx1"/>
            </a:solidFill>
            <a:miter lim="800000"/>
            <a:headEnd/>
            <a:tailEnd/>
          </a:ln>
        </p:spPr>
      </p:sp>
      <p:sp>
        <p:nvSpPr>
          <p:cNvPr id="154627" name="Rectangle 3"/>
          <p:cNvSpPr>
            <a:spLocks noGrp="1" noChangeArrowheads="1"/>
          </p:cNvSpPr>
          <p:nvPr>
            <p:ph type="body" idx="1"/>
          </p:nvPr>
        </p:nvSpPr>
        <p:spPr bwMode="auto">
          <a:xfrm>
            <a:off x="914400" y="4343400"/>
            <a:ext cx="5029200" cy="4114800"/>
          </a:xfrm>
          <a:noFill/>
        </p:spPr>
        <p:txBody>
          <a:bodyPr lIns="90483" tIns="44448" rIns="90483" bIns="44448"/>
          <a:lstStyle/>
          <a:p>
            <a:r>
              <a:rPr lang="en-US" altLang="en-US" dirty="0">
                <a:ea typeface="ＭＳ Ｐゴシック" pitchFamily="-107" charset="-128"/>
              </a:rPr>
              <a:t>Cash flow information has limitations, but it can help measure a company’s ability to meet its obligations, pay dividends, expand operations, and obtain financing. Users often compute and analyze a cash-based ratio similar to return on total assets except that its numerator is net cash flows from operating activities. The cash flow on total assets ratio is shown in this slide. </a:t>
            </a:r>
          </a:p>
          <a:p>
            <a:endParaRPr lang="en-US" altLang="en-US" dirty="0">
              <a:ea typeface="ＭＳ Ｐゴシック" pitchFamily="-107" charset="-128"/>
            </a:endParaRPr>
          </a:p>
          <a:p>
            <a:r>
              <a:rPr lang="en-US" altLang="en-US" dirty="0">
                <a:ea typeface="ＭＳ Ｐゴシック" pitchFamily="-107" charset="-128"/>
              </a:rPr>
              <a:t>Free Cash Flows</a:t>
            </a:r>
          </a:p>
          <a:p>
            <a:r>
              <a:rPr lang="en-US" altLang="en-US" dirty="0">
                <a:ea typeface="ＭＳ Ｐゴシック" pitchFamily="-107" charset="-128"/>
              </a:rPr>
              <a:t>Many investors use cash flows to value company stock. However, cash-based valuation models often yield different stock values due to differences in measurement of cash flows. Most models require cash flows that are “free” for distribution to shareholders. These free cash flows are defined as cash flows available to shareholders after operating asset reinvestments and debt payments. Knowledge of the statement of cash flows is key to proper computation of free cash flows. A company’s growth and financial flexibility depend on adequate free cash flows.</a:t>
            </a:r>
          </a:p>
        </p:txBody>
      </p:sp>
    </p:spTree>
    <p:extLst>
      <p:ext uri="{BB962C8B-B14F-4D97-AF65-F5344CB8AC3E}">
        <p14:creationId xmlns:p14="http://schemas.microsoft.com/office/powerpoint/2010/main" val="14584896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24.emf"/></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45168" y="2424037"/>
            <a:ext cx="5281864"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136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832101" y="3498914"/>
            <a:ext cx="704872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Reporting of the Cash Flows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9119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85474" y="1329617"/>
            <a:ext cx="124255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TOPIC</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49CA3DCB-9EED-D6A5-373F-92EDC4EBBA26}"/>
              </a:ext>
            </a:extLst>
          </p:cNvPr>
          <p:cNvSpPr/>
          <p:nvPr/>
        </p:nvSpPr>
        <p:spPr>
          <a:xfrm>
            <a:off x="3598250" y="2447697"/>
            <a:ext cx="8839200" cy="3416320"/>
          </a:xfrm>
          <a:prstGeom prst="rect">
            <a:avLst/>
          </a:prstGeom>
        </p:spPr>
        <p:txBody>
          <a:bodyPr wrap="square">
            <a:spAutoFit/>
          </a:bodyPr>
          <a:lstStyle/>
          <a:p>
            <a:r>
              <a:rPr lang="en-US" sz="1600" dirty="0">
                <a:solidFill>
                  <a:schemeClr val="bg1"/>
                </a:solidFill>
              </a:rPr>
              <a:t>-</a:t>
            </a:r>
            <a:r>
              <a:rPr lang="en-US" sz="2000" dirty="0">
                <a:solidFill>
                  <a:schemeClr val="bg1"/>
                </a:solidFill>
              </a:rPr>
              <a:t>Distinguish between operating, investing, and financing activities, and describe how noncash investing and financing activities are disclosed.</a:t>
            </a:r>
          </a:p>
          <a:p>
            <a:endParaRPr lang="en-US" sz="2000" dirty="0">
              <a:solidFill>
                <a:schemeClr val="bg1"/>
              </a:solidFill>
            </a:endParaRPr>
          </a:p>
          <a:p>
            <a:r>
              <a:rPr lang="en-US" sz="2000" dirty="0">
                <a:solidFill>
                  <a:schemeClr val="bg1"/>
                </a:solidFill>
              </a:rPr>
              <a:t>-Analyze the statement of cash flows and apply the cash flow on total assets ratio.</a:t>
            </a:r>
          </a:p>
          <a:p>
            <a:endParaRPr lang="en-US" sz="2000" dirty="0">
              <a:solidFill>
                <a:schemeClr val="bg1"/>
              </a:solidFill>
            </a:endParaRPr>
          </a:p>
          <a:p>
            <a:r>
              <a:rPr lang="en-US" sz="2000" dirty="0">
                <a:solidFill>
                  <a:schemeClr val="bg1"/>
                </a:solidFill>
              </a:rPr>
              <a:t>-Prepare a statement of cash flows.</a:t>
            </a:r>
          </a:p>
          <a:p>
            <a:endParaRPr lang="en-US" sz="2000" dirty="0">
              <a:solidFill>
                <a:schemeClr val="bg1"/>
              </a:solidFill>
            </a:endParaRPr>
          </a:p>
          <a:p>
            <a:r>
              <a:rPr lang="en-US" sz="2000" b="1" dirty="0">
                <a:solidFill>
                  <a:schemeClr val="bg1"/>
                </a:solidFill>
              </a:rPr>
              <a:t>-</a:t>
            </a:r>
            <a:r>
              <a:rPr lang="en-US" sz="2000" dirty="0">
                <a:solidFill>
                  <a:schemeClr val="bg1"/>
                </a:solidFill>
              </a:rPr>
              <a:t>Compute cash flows from operating activities using the indirect method.</a:t>
            </a:r>
          </a:p>
          <a:p>
            <a:endParaRPr lang="en-US" sz="2000" dirty="0">
              <a:solidFill>
                <a:schemeClr val="bg1"/>
              </a:solidFill>
            </a:endParaRPr>
          </a:p>
          <a:p>
            <a:r>
              <a:rPr lang="en-US" sz="2000" b="1" dirty="0">
                <a:solidFill>
                  <a:schemeClr val="bg1"/>
                </a:solidFill>
              </a:rPr>
              <a:t>-</a:t>
            </a:r>
            <a:r>
              <a:rPr lang="en-US" sz="2000" dirty="0">
                <a:solidFill>
                  <a:schemeClr val="bg1"/>
                </a:solidFill>
              </a:rPr>
              <a:t>Determine cash flows from both investing and financing activities.</a:t>
            </a:r>
          </a:p>
          <a:p>
            <a:endParaRPr lang="en-US" sz="1600"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60730-B725-2C37-A8FC-E1D4FDB6EB2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266" name="Rectangle 2"/>
          <p:cNvSpPr>
            <a:spLocks noChangeArrowheads="1"/>
          </p:cNvSpPr>
          <p:nvPr/>
        </p:nvSpPr>
        <p:spPr bwMode="auto">
          <a:xfrm>
            <a:off x="2438400" y="2286000"/>
            <a:ext cx="3200400" cy="1663700"/>
          </a:xfrm>
          <a:prstGeom prst="rect">
            <a:avLst/>
          </a:prstGeom>
          <a:solidFill>
            <a:srgbClr val="F6E9B4"/>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t>How does a company receive its cash?</a:t>
            </a:r>
          </a:p>
        </p:txBody>
      </p:sp>
      <p:sp>
        <p:nvSpPr>
          <p:cNvPr id="11267" name="Rectangle 3"/>
          <p:cNvSpPr>
            <a:spLocks noChangeArrowheads="1"/>
          </p:cNvSpPr>
          <p:nvPr/>
        </p:nvSpPr>
        <p:spPr bwMode="auto">
          <a:xfrm>
            <a:off x="6477000" y="2362200"/>
            <a:ext cx="3187700" cy="1587500"/>
          </a:xfrm>
          <a:prstGeom prst="rect">
            <a:avLst/>
          </a:prstGeom>
          <a:solidFill>
            <a:srgbClr val="F6E9B4"/>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t>Where does a company spend its cash?</a:t>
            </a:r>
          </a:p>
        </p:txBody>
      </p:sp>
      <p:sp>
        <p:nvSpPr>
          <p:cNvPr id="11268" name="Rectangle 4"/>
          <p:cNvSpPr>
            <a:spLocks noChangeArrowheads="1"/>
          </p:cNvSpPr>
          <p:nvPr/>
        </p:nvSpPr>
        <p:spPr bwMode="auto">
          <a:xfrm>
            <a:off x="4502150" y="4330700"/>
            <a:ext cx="3187700" cy="1587500"/>
          </a:xfrm>
          <a:prstGeom prst="rect">
            <a:avLst/>
          </a:prstGeom>
          <a:solidFill>
            <a:srgbClr val="F6E9B4"/>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t>What explains the change in the cash balance?</a:t>
            </a:r>
          </a:p>
        </p:txBody>
      </p:sp>
      <p:sp>
        <p:nvSpPr>
          <p:cNvPr id="6149" name="Rectangle 5"/>
          <p:cNvSpPr>
            <a:spLocks noGrp="1" noChangeArrowheads="1"/>
          </p:cNvSpPr>
          <p:nvPr>
            <p:ph type="title"/>
          </p:nvPr>
        </p:nvSpPr>
        <p:spPr>
          <a:xfrm>
            <a:off x="1630279" y="914434"/>
            <a:ext cx="8931442" cy="1219200"/>
          </a:xfrm>
        </p:spPr>
        <p:txBody>
          <a:bodyPr rtlCol="0">
            <a:normAutofit fontScale="90000"/>
          </a:bodyPr>
          <a:lstStyle/>
          <a:p>
            <a:pPr>
              <a:defRPr/>
            </a:pPr>
            <a:r>
              <a:rPr lang="en-US" altLang="en-US" b="1" dirty="0">
                <a:ea typeface="ＭＳ Ｐゴシック" pitchFamily="-107" charset="-128"/>
              </a:rPr>
              <a:t>Purpose of the Statement of Cash Flows</a:t>
            </a:r>
          </a:p>
        </p:txBody>
      </p:sp>
      <p:sp>
        <p:nvSpPr>
          <p:cNvPr id="3" name="TextBox 2">
            <a:extLst>
              <a:ext uri="{FF2B5EF4-FFF2-40B4-BE49-F238E27FC236}">
                <a16:creationId xmlns:a16="http://schemas.microsoft.com/office/drawing/2014/main" id="{4DA7A191-4079-B32B-95FA-8BE8DC7C84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slide(fromTop)">
                                      <p:cBhvr>
                                        <p:cTn id="7" dur="500"/>
                                        <p:tgtEl>
                                          <p:spTgt spid="11266"/>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11268"/>
                                        </p:tgtEl>
                                        <p:attrNameLst>
                                          <p:attrName>style.visibility</p:attrName>
                                        </p:attrNameLst>
                                      </p:cBhvr>
                                      <p:to>
                                        <p:strVal val="visible"/>
                                      </p:to>
                                    </p:set>
                                    <p:animEffect transition="in" filter="slide(fromTop)">
                                      <p:cBhvr>
                                        <p:cTn id="11" dur="500"/>
                                        <p:tgtEl>
                                          <p:spTgt spid="11268"/>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11267"/>
                                        </p:tgtEl>
                                        <p:attrNameLst>
                                          <p:attrName>style.visibility</p:attrName>
                                        </p:attrNameLst>
                                      </p:cBhvr>
                                      <p:to>
                                        <p:strVal val="visible"/>
                                      </p:to>
                                    </p:set>
                                    <p:animEffect transition="in" filter="slide(fromTop)">
                                      <p:cBhvr>
                                        <p:cTn id="15"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autoUpdateAnimBg="0"/>
      <p:bldP spid="11267" grpId="0" animBg="1" autoUpdateAnimBg="0"/>
      <p:bldP spid="11268"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D491F6A-0759-FC73-A046-1342E8F4D0D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314" name="Rectangle 2"/>
          <p:cNvSpPr>
            <a:spLocks noChangeArrowheads="1"/>
          </p:cNvSpPr>
          <p:nvPr/>
        </p:nvSpPr>
        <p:spPr bwMode="auto">
          <a:xfrm>
            <a:off x="2438400" y="2057400"/>
            <a:ext cx="3187700" cy="1587500"/>
          </a:xfrm>
          <a:prstGeom prst="rect">
            <a:avLst/>
          </a:prstGeom>
          <a:solidFill>
            <a:srgbClr val="E6B9B8"/>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solidFill>
                  <a:srgbClr val="632523"/>
                </a:solidFill>
              </a:rPr>
              <a:t>What explains the change in the cash balance?</a:t>
            </a:r>
          </a:p>
        </p:txBody>
      </p:sp>
      <p:sp>
        <p:nvSpPr>
          <p:cNvPr id="13315" name="Rectangle 3"/>
          <p:cNvSpPr>
            <a:spLocks noChangeArrowheads="1"/>
          </p:cNvSpPr>
          <p:nvPr/>
        </p:nvSpPr>
        <p:spPr bwMode="auto">
          <a:xfrm>
            <a:off x="6553200" y="4114800"/>
            <a:ext cx="3187700" cy="1587500"/>
          </a:xfrm>
          <a:prstGeom prst="rect">
            <a:avLst/>
          </a:prstGeom>
          <a:solidFill>
            <a:srgbClr val="E6B9B8"/>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solidFill>
                  <a:srgbClr val="632523"/>
                </a:solidFill>
              </a:rPr>
              <a:t>Why do income and cash flows differ?</a:t>
            </a:r>
          </a:p>
        </p:txBody>
      </p:sp>
      <p:sp>
        <p:nvSpPr>
          <p:cNvPr id="13316" name="Rectangle 4"/>
          <p:cNvSpPr>
            <a:spLocks noChangeArrowheads="1"/>
          </p:cNvSpPr>
          <p:nvPr/>
        </p:nvSpPr>
        <p:spPr bwMode="auto">
          <a:xfrm>
            <a:off x="6477000" y="2057400"/>
            <a:ext cx="3187700" cy="1587500"/>
          </a:xfrm>
          <a:prstGeom prst="rect">
            <a:avLst/>
          </a:prstGeom>
          <a:solidFill>
            <a:srgbClr val="E6B9B8"/>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solidFill>
                  <a:srgbClr val="632523"/>
                </a:solidFill>
              </a:rPr>
              <a:t>Where does a company spend its cash?</a:t>
            </a:r>
          </a:p>
        </p:txBody>
      </p:sp>
      <p:sp>
        <p:nvSpPr>
          <p:cNvPr id="13317" name="Rectangle 5"/>
          <p:cNvSpPr>
            <a:spLocks noChangeArrowheads="1"/>
          </p:cNvSpPr>
          <p:nvPr/>
        </p:nvSpPr>
        <p:spPr bwMode="auto">
          <a:xfrm>
            <a:off x="2514600" y="4114800"/>
            <a:ext cx="3187700" cy="1587500"/>
          </a:xfrm>
          <a:prstGeom prst="rect">
            <a:avLst/>
          </a:prstGeom>
          <a:solidFill>
            <a:srgbClr val="E6B9B8"/>
          </a:solidFill>
          <a:ln w="12700">
            <a:solidFill>
              <a:srgbClr val="414141"/>
            </a:solidFill>
            <a:miter lim="800000"/>
            <a:headEnd/>
            <a:tailEnd/>
          </a:ln>
          <a:effectLst>
            <a:outerShdw dist="107763" dir="2700000" algn="ctr" rotWithShape="0">
              <a:srgbClr val="414141"/>
            </a:outerShdw>
          </a:effectLst>
        </p:spPr>
        <p:txBody>
          <a:bodyPr lIns="90488" tIns="44450" rIns="90488" bIns="44450" anchor="ctr"/>
          <a:lstStyle/>
          <a:p>
            <a:pPr algn="ctr">
              <a:spcBef>
                <a:spcPct val="50000"/>
              </a:spcBef>
            </a:pPr>
            <a:r>
              <a:rPr lang="en-US" altLang="en-US" sz="2400" b="1" dirty="0">
                <a:solidFill>
                  <a:srgbClr val="632523"/>
                </a:solidFill>
              </a:rPr>
              <a:t>How does a company receive its cash?</a:t>
            </a:r>
          </a:p>
        </p:txBody>
      </p:sp>
      <p:sp>
        <p:nvSpPr>
          <p:cNvPr id="58374" name="Rectangle 6"/>
          <p:cNvSpPr>
            <a:spLocks noGrp="1" noChangeArrowheads="1"/>
          </p:cNvSpPr>
          <p:nvPr>
            <p:ph type="title"/>
          </p:nvPr>
        </p:nvSpPr>
        <p:spPr>
          <a:xfrm>
            <a:off x="1981200" y="685800"/>
            <a:ext cx="8229600" cy="1143000"/>
          </a:xfrm>
        </p:spPr>
        <p:txBody>
          <a:bodyPr/>
          <a:lstStyle/>
          <a:p>
            <a:pPr algn="ctr" eaLnBrk="1" hangingPunct="1"/>
            <a:r>
              <a:rPr lang="en-US" altLang="en-US" b="1" dirty="0">
                <a:ea typeface="ＭＳ Ｐゴシック" pitchFamily="-107" charset="-128"/>
              </a:rPr>
              <a:t>Importance of Cash Flows</a:t>
            </a:r>
          </a:p>
        </p:txBody>
      </p:sp>
      <p:sp>
        <p:nvSpPr>
          <p:cNvPr id="3" name="TextBox 2">
            <a:extLst>
              <a:ext uri="{FF2B5EF4-FFF2-40B4-BE49-F238E27FC236}">
                <a16:creationId xmlns:a16="http://schemas.microsoft.com/office/drawing/2014/main" id="{F5B7EAB2-D347-18E6-3AFC-A89CE8F48A2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slide(fromTop)">
                                      <p:cBhvr>
                                        <p:cTn id="7" dur="500"/>
                                        <p:tgtEl>
                                          <p:spTgt spid="13314"/>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13317"/>
                                        </p:tgtEl>
                                        <p:attrNameLst>
                                          <p:attrName>style.visibility</p:attrName>
                                        </p:attrNameLst>
                                      </p:cBhvr>
                                      <p:to>
                                        <p:strVal val="visible"/>
                                      </p:to>
                                    </p:set>
                                    <p:animEffect transition="in" filter="slide(fromTop)">
                                      <p:cBhvr>
                                        <p:cTn id="11" dur="500"/>
                                        <p:tgtEl>
                                          <p:spTgt spid="13317"/>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13315"/>
                                        </p:tgtEl>
                                        <p:attrNameLst>
                                          <p:attrName>style.visibility</p:attrName>
                                        </p:attrNameLst>
                                      </p:cBhvr>
                                      <p:to>
                                        <p:strVal val="visible"/>
                                      </p:to>
                                    </p:set>
                                    <p:animEffect transition="in" filter="slide(fromTop)">
                                      <p:cBhvr>
                                        <p:cTn id="15" dur="500"/>
                                        <p:tgtEl>
                                          <p:spTgt spid="13315"/>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13316"/>
                                        </p:tgtEl>
                                        <p:attrNameLst>
                                          <p:attrName>style.visibility</p:attrName>
                                        </p:attrNameLst>
                                      </p:cBhvr>
                                      <p:to>
                                        <p:strVal val="visible"/>
                                      </p:to>
                                    </p:set>
                                    <p:animEffect transition="in" filter="slide(fromTop)">
                                      <p:cBhvr>
                                        <p:cTn id="19"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autoUpdateAnimBg="0"/>
      <p:bldP spid="13315" grpId="0" animBg="1" autoUpdateAnimBg="0"/>
      <p:bldP spid="13316" grpId="0" animBg="1" autoUpdateAnimBg="0"/>
      <p:bldP spid="1331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A70B37-E448-E1E4-D1C2-CFA88A32B01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9394" name="Rectangle 7"/>
          <p:cNvSpPr>
            <a:spLocks noChangeArrowheads="1"/>
          </p:cNvSpPr>
          <p:nvPr/>
        </p:nvSpPr>
        <p:spPr bwMode="auto">
          <a:xfrm>
            <a:off x="5638800" y="1981200"/>
            <a:ext cx="4738688" cy="3352800"/>
          </a:xfrm>
          <a:prstGeom prst="rect">
            <a:avLst/>
          </a:prstGeom>
          <a:solidFill>
            <a:srgbClr val="CCFFCC"/>
          </a:solidFill>
          <a:ln w="12700">
            <a:solidFill>
              <a:schemeClr val="tx1"/>
            </a:solidFill>
            <a:miter lim="800000"/>
            <a:headEnd/>
            <a:tailEnd/>
          </a:ln>
          <a:effectLst>
            <a:outerShdw dist="107763" dir="3599978" sx="100999" sy="100999" algn="ctr" rotWithShape="0">
              <a:srgbClr val="414141"/>
            </a:outerShdw>
          </a:effectLst>
        </p:spPr>
        <p:txBody>
          <a:bodyPr lIns="90488" tIns="44450" rIns="90488" bIns="44450"/>
          <a:lstStyle/>
          <a:p>
            <a:pPr marL="342900" indent="-342900">
              <a:spcBef>
                <a:spcPct val="20000"/>
              </a:spcBef>
            </a:pPr>
            <a:r>
              <a:rPr lang="en-US" altLang="en-US" sz="2400" b="1" dirty="0"/>
              <a:t>Cash equivalents are…</a:t>
            </a:r>
          </a:p>
          <a:p>
            <a:pPr marL="342900" indent="-342900">
              <a:spcBef>
                <a:spcPct val="20000"/>
              </a:spcBef>
              <a:buFont typeface="Wingdings" pitchFamily="2" charset="2"/>
              <a:buChar char="§"/>
            </a:pPr>
            <a:r>
              <a:rPr lang="en-US" altLang="en-US" sz="2400" b="1" dirty="0"/>
              <a:t>short-term, highly liquid investments.</a:t>
            </a:r>
          </a:p>
          <a:p>
            <a:pPr marL="342900" indent="-342900">
              <a:spcBef>
                <a:spcPct val="20000"/>
              </a:spcBef>
              <a:buFont typeface="Wingdings" pitchFamily="2" charset="2"/>
              <a:buChar char="§"/>
            </a:pPr>
            <a:r>
              <a:rPr lang="en-US" altLang="en-US" sz="2400" b="1" dirty="0"/>
              <a:t>readily convertible into cash.</a:t>
            </a:r>
          </a:p>
          <a:p>
            <a:pPr marL="342900" indent="-342900">
              <a:spcBef>
                <a:spcPct val="20000"/>
              </a:spcBef>
              <a:buFont typeface="Wingdings" pitchFamily="2" charset="2"/>
              <a:buChar char="§"/>
            </a:pPr>
            <a:r>
              <a:rPr lang="en-US" altLang="en-US" sz="2400" b="1" dirty="0"/>
              <a:t>sufficiently close to maturity so that market value is unaffected by interest rate changes.</a:t>
            </a:r>
          </a:p>
        </p:txBody>
      </p:sp>
      <p:sp>
        <p:nvSpPr>
          <p:cNvPr id="59395" name="Rectangle 130"/>
          <p:cNvSpPr>
            <a:spLocks noGrp="1" noChangeArrowheads="1"/>
          </p:cNvSpPr>
          <p:nvPr>
            <p:ph type="title"/>
          </p:nvPr>
        </p:nvSpPr>
        <p:spPr>
          <a:xfrm>
            <a:off x="1981200" y="838200"/>
            <a:ext cx="8229600" cy="609600"/>
          </a:xfrm>
        </p:spPr>
        <p:txBody>
          <a:bodyPr>
            <a:normAutofit fontScale="90000"/>
          </a:bodyPr>
          <a:lstStyle/>
          <a:p>
            <a:pPr algn="ctr" eaLnBrk="1" hangingPunct="1"/>
            <a:r>
              <a:rPr lang="en-US" altLang="en-US" b="1" dirty="0">
                <a:ea typeface="ＭＳ Ｐゴシック" pitchFamily="-107" charset="-128"/>
              </a:rPr>
              <a:t>Measurement of Cash Flows</a:t>
            </a:r>
          </a:p>
        </p:txBody>
      </p:sp>
      <p:pic>
        <p:nvPicPr>
          <p:cNvPr id="59396" name="Picture 2"/>
          <p:cNvPicPr>
            <a:picLocks noChangeAspect="1" noChangeArrowheads="1"/>
          </p:cNvPicPr>
          <p:nvPr/>
        </p:nvPicPr>
        <p:blipFill>
          <a:blip r:embed="rId3" cstate="print"/>
          <a:srcRect/>
          <a:stretch>
            <a:fillRect/>
          </a:stretch>
        </p:blipFill>
        <p:spPr bwMode="auto">
          <a:xfrm>
            <a:off x="1524000" y="1524001"/>
            <a:ext cx="4114800" cy="4449763"/>
          </a:xfrm>
          <a:prstGeom prst="rect">
            <a:avLst/>
          </a:prstGeom>
          <a:noFill/>
          <a:ln w="9525">
            <a:noFill/>
            <a:miter lim="800000"/>
            <a:headEnd/>
            <a:tailEnd/>
          </a:ln>
        </p:spPr>
      </p:pic>
      <p:sp>
        <p:nvSpPr>
          <p:cNvPr id="3" name="TextBox 2">
            <a:extLst>
              <a:ext uri="{FF2B5EF4-FFF2-40B4-BE49-F238E27FC236}">
                <a16:creationId xmlns:a16="http://schemas.microsoft.com/office/drawing/2014/main" id="{EF088BA8-BD73-1FE1-3094-4E4359E959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77FA184-A5BB-4E3B-2D0B-2D0FFB5B79D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4847164"/>
            <a:ext cx="7315200" cy="3507314"/>
          </a:xfrm>
        </p:spPr>
        <p:txBody>
          <a:bodyPr>
            <a:normAutofit fontScale="90000"/>
          </a:bodyPr>
          <a:lstStyle/>
          <a:p>
            <a:br>
              <a:rPr lang="en-US" altLang="en-US" dirty="0"/>
            </a:br>
            <a:br>
              <a:rPr lang="en-US" altLang="en-US" dirty="0"/>
            </a:br>
            <a:br>
              <a:rPr lang="en-US" dirty="0"/>
            </a:br>
            <a:r>
              <a:rPr lang="en-US" dirty="0"/>
              <a:t>Distinguish between operating, investing, and financing activities, and describe how noncash investing and financing activities are disclosed.</a:t>
            </a:r>
            <a:br>
              <a:rPr lang="en-US" dirty="0"/>
            </a:br>
            <a:r>
              <a:rPr lang="en-US" altLang="en-US" dirty="0"/>
              <a:t>	</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59864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6037519"/>
            <a:ext cx="7315200" cy="87313"/>
          </a:xfrm>
          <a:prstGeom prst="rect">
            <a:avLst/>
          </a:prstGeom>
          <a:noFill/>
          <a:ln w="9525">
            <a:noFill/>
            <a:miter lim="800000"/>
            <a:headEnd/>
            <a:tailEnd/>
          </a:ln>
        </p:spPr>
      </p:pic>
      <p:sp>
        <p:nvSpPr>
          <p:cNvPr id="8" name="TextBox 7"/>
          <p:cNvSpPr txBox="1"/>
          <p:nvPr/>
        </p:nvSpPr>
        <p:spPr>
          <a:xfrm>
            <a:off x="3810000" y="732366"/>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DDE64F3B-73C0-A59D-AEB2-DFE41FD702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EDB96C-A6B4-C1E6-107B-9CC9CF9A05F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3"/>
          <p:cNvSpPr>
            <a:spLocks noGrp="1" noChangeArrowheads="1"/>
          </p:cNvSpPr>
          <p:nvPr>
            <p:ph type="title"/>
          </p:nvPr>
        </p:nvSpPr>
        <p:spPr>
          <a:xfrm>
            <a:off x="1981200" y="838200"/>
            <a:ext cx="8229600" cy="1066800"/>
          </a:xfrm>
        </p:spPr>
        <p:txBody>
          <a:bodyPr/>
          <a:lstStyle/>
          <a:p>
            <a:pPr algn="ctr" eaLnBrk="1" hangingPunct="1"/>
            <a:r>
              <a:rPr lang="en-US" altLang="en-US" b="1" dirty="0">
                <a:ea typeface="ＭＳ Ｐゴシック" pitchFamily="-107" charset="-128"/>
              </a:rPr>
              <a:t>Classification of Cash Flows</a:t>
            </a:r>
          </a:p>
        </p:txBody>
      </p:sp>
      <p:sp>
        <p:nvSpPr>
          <p:cNvPr id="60419" name="Rectangle 2"/>
          <p:cNvSpPr>
            <a:spLocks noGrp="1" noChangeArrowheads="1"/>
          </p:cNvSpPr>
          <p:nvPr>
            <p:ph type="body" idx="4294967295"/>
          </p:nvPr>
        </p:nvSpPr>
        <p:spPr>
          <a:xfrm>
            <a:off x="2362201" y="2007199"/>
            <a:ext cx="7661275" cy="3757613"/>
          </a:xfrm>
          <a:solidFill>
            <a:schemeClr val="bg2"/>
          </a:solidFill>
          <a:ln>
            <a:solidFill>
              <a:schemeClr val="tx1"/>
            </a:solidFill>
          </a:ln>
        </p:spPr>
        <p:txBody>
          <a:bodyPr vert="horz" lIns="90488" tIns="44450" rIns="90488" bIns="44450" rtlCol="0">
            <a:normAutofit/>
          </a:bodyPr>
          <a:lstStyle/>
          <a:p>
            <a:pPr eaLnBrk="1" hangingPunct="1">
              <a:buFont typeface="Wingdings" pitchFamily="2" charset="2"/>
              <a:buNone/>
            </a:pPr>
            <a:r>
              <a:rPr lang="en-US" altLang="en-US" b="1" dirty="0">
                <a:ea typeface="ＭＳ Ｐゴシック" pitchFamily="-107" charset="-128"/>
              </a:rPr>
              <a:t>  The Statement of Cash Flows includes the following three sections:</a:t>
            </a:r>
          </a:p>
          <a:p>
            <a:pPr lvl="1" eaLnBrk="1" hangingPunct="1">
              <a:buClr>
                <a:srgbClr val="008000"/>
              </a:buClr>
            </a:pPr>
            <a:r>
              <a:rPr lang="en-US" altLang="en-US" sz="3000" b="1" dirty="0">
                <a:solidFill>
                  <a:srgbClr val="008000"/>
                </a:solidFill>
                <a:ea typeface="ＭＳ Ｐゴシック" pitchFamily="-107" charset="-128"/>
              </a:rPr>
              <a:t>Operating Activities</a:t>
            </a:r>
          </a:p>
          <a:p>
            <a:pPr lvl="1" eaLnBrk="1" hangingPunct="1">
              <a:buClr>
                <a:srgbClr val="008000"/>
              </a:buClr>
            </a:pPr>
            <a:r>
              <a:rPr lang="en-US" altLang="en-US" sz="3000" b="1" dirty="0">
                <a:solidFill>
                  <a:srgbClr val="008000"/>
                </a:solidFill>
                <a:ea typeface="ＭＳ Ｐゴシック" pitchFamily="-107" charset="-128"/>
              </a:rPr>
              <a:t>Investing Activities</a:t>
            </a:r>
          </a:p>
          <a:p>
            <a:pPr lvl="1" eaLnBrk="1" hangingPunct="1">
              <a:buClr>
                <a:srgbClr val="008000"/>
              </a:buClr>
            </a:pPr>
            <a:r>
              <a:rPr lang="en-US" altLang="en-US" sz="3000" b="1" dirty="0">
                <a:solidFill>
                  <a:srgbClr val="008000"/>
                </a:solidFill>
                <a:ea typeface="ＭＳ Ｐゴシック" pitchFamily="-107" charset="-128"/>
              </a:rPr>
              <a:t>Financing Activities</a:t>
            </a:r>
          </a:p>
        </p:txBody>
      </p:sp>
      <p:pic>
        <p:nvPicPr>
          <p:cNvPr id="60420" name="Picture 4"/>
          <p:cNvPicPr>
            <a:picLocks noChangeAspect="1" noChangeArrowheads="1"/>
          </p:cNvPicPr>
          <p:nvPr/>
        </p:nvPicPr>
        <p:blipFill>
          <a:blip r:embed="rId3" cstate="print"/>
          <a:srcRect/>
          <a:stretch>
            <a:fillRect/>
          </a:stretch>
        </p:blipFill>
        <p:spPr bwMode="auto">
          <a:xfrm>
            <a:off x="7924800" y="4114801"/>
            <a:ext cx="1771650" cy="1628775"/>
          </a:xfrm>
          <a:prstGeom prst="rect">
            <a:avLst/>
          </a:prstGeom>
          <a:noFill/>
          <a:ln w="9525">
            <a:noFill/>
            <a:miter lim="800000"/>
            <a:headEnd/>
            <a:tailEnd/>
          </a:ln>
        </p:spPr>
      </p:pic>
      <p:sp>
        <p:nvSpPr>
          <p:cNvPr id="3" name="TextBox 2">
            <a:extLst>
              <a:ext uri="{FF2B5EF4-FFF2-40B4-BE49-F238E27FC236}">
                <a16:creationId xmlns:a16="http://schemas.microsoft.com/office/drawing/2014/main" id="{560AB9E5-31AF-FB10-1E42-9179B121502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C0A84A-FCE0-13CF-49A6-72DFDD444DD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1442" name="Rectangle 8"/>
          <p:cNvSpPr>
            <a:spLocks noGrp="1" noChangeArrowheads="1"/>
          </p:cNvSpPr>
          <p:nvPr>
            <p:ph type="title"/>
          </p:nvPr>
        </p:nvSpPr>
        <p:spPr>
          <a:xfrm>
            <a:off x="1981200" y="1046816"/>
            <a:ext cx="8229600" cy="762000"/>
          </a:xfrm>
        </p:spPr>
        <p:txBody>
          <a:bodyPr/>
          <a:lstStyle/>
          <a:p>
            <a:pPr algn="ctr" eaLnBrk="1" hangingPunct="1"/>
            <a:r>
              <a:rPr lang="en-US" altLang="en-US" b="1" dirty="0">
                <a:ea typeface="ＭＳ Ｐゴシック" pitchFamily="-107" charset="-128"/>
              </a:rPr>
              <a:t>Operating Activities</a:t>
            </a:r>
          </a:p>
        </p:txBody>
      </p:sp>
      <p:pic>
        <p:nvPicPr>
          <p:cNvPr id="788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6400" y="2109571"/>
            <a:ext cx="8763000" cy="3438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95380C9E-9E09-7EE0-3450-142AC1747A0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4C2FC22-F7F4-4BAE-3344-A6FC6F34907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2466" name="Rectangle 4"/>
          <p:cNvSpPr>
            <a:spLocks noGrp="1" noChangeArrowheads="1"/>
          </p:cNvSpPr>
          <p:nvPr>
            <p:ph type="title"/>
          </p:nvPr>
        </p:nvSpPr>
        <p:spPr>
          <a:xfrm>
            <a:off x="1981200" y="990617"/>
            <a:ext cx="8229600" cy="685800"/>
          </a:xfrm>
        </p:spPr>
        <p:txBody>
          <a:bodyPr>
            <a:normAutofit fontScale="90000"/>
          </a:bodyPr>
          <a:lstStyle/>
          <a:p>
            <a:pPr algn="ctr" eaLnBrk="1" hangingPunct="1"/>
            <a:r>
              <a:rPr lang="en-US" altLang="en-US" b="1" dirty="0">
                <a:ea typeface="ＭＳ Ｐゴシック" pitchFamily="-107" charset="-128"/>
              </a:rPr>
              <a:t>Investing Activities</a:t>
            </a:r>
          </a:p>
        </p:txBody>
      </p:sp>
      <p:pic>
        <p:nvPicPr>
          <p:cNvPr id="798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4100" y="2133600"/>
            <a:ext cx="8751501" cy="30718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794479C7-C098-B38C-D1ED-8CE89740EB6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blinds/>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A5FAAC9-97B6-5F28-14F1-28E1A66C022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3490" name="Rectangle 4"/>
          <p:cNvSpPr>
            <a:spLocks noGrp="1" noChangeArrowheads="1"/>
          </p:cNvSpPr>
          <p:nvPr>
            <p:ph type="title"/>
          </p:nvPr>
        </p:nvSpPr>
        <p:spPr>
          <a:xfrm>
            <a:off x="2014537" y="1064730"/>
            <a:ext cx="8229600" cy="990600"/>
          </a:xfrm>
        </p:spPr>
        <p:txBody>
          <a:bodyPr/>
          <a:lstStyle/>
          <a:p>
            <a:pPr algn="ctr" eaLnBrk="1" hangingPunct="1"/>
            <a:r>
              <a:rPr lang="en-US" altLang="en-US" b="1" dirty="0">
                <a:ea typeface="ＭＳ Ｐゴシック" pitchFamily="-107" charset="-128"/>
              </a:rPr>
              <a:t>Financing Activities</a:t>
            </a:r>
          </a:p>
        </p:txBody>
      </p:sp>
      <p:pic>
        <p:nvPicPr>
          <p:cNvPr id="808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1570" y="2283896"/>
            <a:ext cx="8804031" cy="3016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89BEF10B-1CDC-306B-ADB5-689CA8967B5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25C5BF-8695-8C5E-3B71-EA8402D5A75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4514" name="Rectangle 3"/>
          <p:cNvSpPr>
            <a:spLocks noGrp="1" noChangeArrowheads="1"/>
          </p:cNvSpPr>
          <p:nvPr>
            <p:ph type="title"/>
          </p:nvPr>
        </p:nvSpPr>
        <p:spPr>
          <a:xfrm>
            <a:off x="1828800" y="838201"/>
            <a:ext cx="8534400" cy="1066800"/>
          </a:xfrm>
        </p:spPr>
        <p:txBody>
          <a:bodyPr>
            <a:normAutofit fontScale="90000"/>
          </a:bodyPr>
          <a:lstStyle/>
          <a:p>
            <a:pPr eaLnBrk="1" hangingPunct="1"/>
            <a:r>
              <a:rPr lang="en-US" altLang="en-US" b="1" dirty="0">
                <a:ea typeface="ＭＳ Ｐゴシック" pitchFamily="-107" charset="-128"/>
              </a:rPr>
              <a:t>Noncash Investing and Financing (FULL DISCLOUSER PRINCIPLE)</a:t>
            </a:r>
          </a:p>
        </p:txBody>
      </p:sp>
      <p:sp>
        <p:nvSpPr>
          <p:cNvPr id="64516" name="TextBox 6"/>
          <p:cNvSpPr txBox="1">
            <a:spLocks noChangeArrowheads="1"/>
          </p:cNvSpPr>
          <p:nvPr/>
        </p:nvSpPr>
        <p:spPr bwMode="auto">
          <a:xfrm>
            <a:off x="1828800" y="1905001"/>
            <a:ext cx="8610600" cy="523875"/>
          </a:xfrm>
          <a:prstGeom prst="rect">
            <a:avLst/>
          </a:prstGeom>
          <a:noFill/>
          <a:ln w="9525">
            <a:noFill/>
            <a:miter lim="800000"/>
            <a:headEnd/>
            <a:tailEnd/>
          </a:ln>
        </p:spPr>
        <p:txBody>
          <a:bodyPr>
            <a:spAutoFit/>
          </a:bodyPr>
          <a:lstStyle/>
          <a:p>
            <a:pPr algn="ctr"/>
            <a:r>
              <a:rPr lang="en-US" altLang="en-US" sz="2800" dirty="0">
                <a:latin typeface="Calibri" pitchFamily="34" charset="0"/>
              </a:rPr>
              <a:t>Examples of Noncash Investing and Financing Activities</a:t>
            </a:r>
          </a:p>
        </p:txBody>
      </p:sp>
      <p:pic>
        <p:nvPicPr>
          <p:cNvPr id="64517" name="Picture 3"/>
          <p:cNvPicPr>
            <a:picLocks noChangeAspect="1" noChangeArrowheads="1"/>
          </p:cNvPicPr>
          <p:nvPr/>
        </p:nvPicPr>
        <p:blipFill>
          <a:blip r:embed="rId3" cstate="print"/>
          <a:srcRect/>
          <a:stretch>
            <a:fillRect/>
          </a:stretch>
        </p:blipFill>
        <p:spPr bwMode="auto">
          <a:xfrm>
            <a:off x="2057400" y="2657476"/>
            <a:ext cx="7848600" cy="2803071"/>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43AF8F1E-1131-F6A1-CB54-BEB10D77F4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BE8F3B-7332-66E2-4C44-1E5BAA04787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2456135"/>
            <a:ext cx="7315200" cy="3124200"/>
          </a:xfrm>
        </p:spPr>
        <p:txBody>
          <a:bodyPr>
            <a:normAutofit fontScale="90000"/>
          </a:bodyPr>
          <a:lstStyle/>
          <a:p>
            <a:br>
              <a:rPr lang="en-US" altLang="en-US" dirty="0"/>
            </a:br>
            <a:br>
              <a:rPr lang="en-US" altLang="en-US" dirty="0"/>
            </a:br>
            <a:r>
              <a:rPr lang="en-US" altLang="en-US" dirty="0"/>
              <a:t> </a:t>
            </a:r>
            <a:br>
              <a:rPr lang="en-US" dirty="0"/>
            </a:br>
            <a:r>
              <a:rPr lang="en-US" dirty="0"/>
              <a:t>Prepare a statement of cash flows.</a:t>
            </a:r>
            <a:br>
              <a:rPr 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43843" y="223415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6482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BF33BB62-5A50-CA7F-E6E2-55891F2CC0E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539135A-495B-A10C-F4A7-8C866F5391D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8" name="Rectangle 5"/>
          <p:cNvSpPr>
            <a:spLocks noGrp="1" noChangeArrowheads="1"/>
          </p:cNvSpPr>
          <p:nvPr>
            <p:ph type="title"/>
          </p:nvPr>
        </p:nvSpPr>
        <p:spPr>
          <a:xfrm>
            <a:off x="1413710" y="469900"/>
            <a:ext cx="9364579" cy="1143000"/>
          </a:xfrm>
        </p:spPr>
        <p:txBody>
          <a:bodyPr rtlCol="0">
            <a:normAutofit/>
          </a:bodyPr>
          <a:lstStyle/>
          <a:p>
            <a:pPr>
              <a:defRPr/>
            </a:pPr>
            <a:r>
              <a:rPr lang="en-US" altLang="en-US" b="1" dirty="0">
                <a:ea typeface="ＭＳ Ｐゴシック" pitchFamily="-107" charset="-128"/>
              </a:rPr>
              <a:t>Format of the Statement of Cash Flows</a:t>
            </a:r>
          </a:p>
        </p:txBody>
      </p:sp>
      <p:pic>
        <p:nvPicPr>
          <p:cNvPr id="65539" name="Picture 2"/>
          <p:cNvPicPr>
            <a:picLocks noChangeAspect="1" noChangeArrowheads="1"/>
          </p:cNvPicPr>
          <p:nvPr/>
        </p:nvPicPr>
        <p:blipFill>
          <a:blip r:embed="rId3" cstate="print"/>
          <a:srcRect/>
          <a:stretch>
            <a:fillRect/>
          </a:stretch>
        </p:blipFill>
        <p:spPr bwMode="auto">
          <a:xfrm>
            <a:off x="2319337" y="1397000"/>
            <a:ext cx="7620000" cy="4775200"/>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26EDB15D-BE3D-08C8-6501-3707BE51F1C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30CF6B-3197-8D3F-84FC-FF1B1C9877F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362" name="Rectangle 5"/>
          <p:cNvSpPr>
            <a:spLocks noGrp="1" noChangeArrowheads="1"/>
          </p:cNvSpPr>
          <p:nvPr>
            <p:ph type="title"/>
          </p:nvPr>
        </p:nvSpPr>
        <p:spPr>
          <a:xfrm>
            <a:off x="1624263" y="885824"/>
            <a:ext cx="8943474" cy="1143000"/>
          </a:xfrm>
        </p:spPr>
        <p:txBody>
          <a:bodyPr rtlCol="0">
            <a:normAutofit fontScale="90000"/>
          </a:bodyPr>
          <a:lstStyle/>
          <a:p>
            <a:pPr>
              <a:defRPr/>
            </a:pPr>
            <a:r>
              <a:rPr lang="en-US" altLang="en-US" b="1" dirty="0">
                <a:ea typeface="ＭＳ Ｐゴシック" pitchFamily="-107" charset="-128"/>
              </a:rPr>
              <a:t>Preparing the Statement of Cash Flows</a:t>
            </a:r>
          </a:p>
        </p:txBody>
      </p:sp>
      <p:pic>
        <p:nvPicPr>
          <p:cNvPr id="66564" name="Picture 2"/>
          <p:cNvPicPr>
            <a:picLocks noChangeAspect="1" noChangeArrowheads="1"/>
          </p:cNvPicPr>
          <p:nvPr/>
        </p:nvPicPr>
        <p:blipFill>
          <a:blip r:embed="rId3" cstate="print"/>
          <a:srcRect r="1646"/>
          <a:stretch>
            <a:fillRect/>
          </a:stretch>
        </p:blipFill>
        <p:spPr bwMode="auto">
          <a:xfrm>
            <a:off x="1558926" y="2286001"/>
            <a:ext cx="9109075" cy="3114675"/>
          </a:xfrm>
          <a:prstGeom prst="rect">
            <a:avLst/>
          </a:prstGeom>
          <a:noFill/>
          <a:ln w="9525">
            <a:noFill/>
            <a:miter lim="800000"/>
            <a:headEnd/>
            <a:tailEnd/>
          </a:ln>
        </p:spPr>
      </p:pic>
      <p:sp>
        <p:nvSpPr>
          <p:cNvPr id="3" name="TextBox 2">
            <a:extLst>
              <a:ext uri="{FF2B5EF4-FFF2-40B4-BE49-F238E27FC236}">
                <a16:creationId xmlns:a16="http://schemas.microsoft.com/office/drawing/2014/main" id="{D4B12CBB-4553-0ECD-5C27-EDF0909369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160BA7-82CD-3BCF-C2E5-42FB5C1A926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7586" name="Rectangle 5"/>
          <p:cNvSpPr>
            <a:spLocks noGrp="1" noChangeArrowheads="1"/>
          </p:cNvSpPr>
          <p:nvPr>
            <p:ph type="title"/>
          </p:nvPr>
        </p:nvSpPr>
        <p:spPr>
          <a:xfrm>
            <a:off x="1981200" y="685800"/>
            <a:ext cx="8229600" cy="914400"/>
          </a:xfrm>
        </p:spPr>
        <p:txBody>
          <a:bodyPr/>
          <a:lstStyle/>
          <a:p>
            <a:pPr algn="ctr" eaLnBrk="1" hangingPunct="1"/>
            <a:r>
              <a:rPr lang="en-US" altLang="en-US" b="1" dirty="0">
                <a:ea typeface="ＭＳ Ｐゴシック" pitchFamily="-107" charset="-128"/>
              </a:rPr>
              <a:t>Analyzing the Cash Account</a:t>
            </a:r>
          </a:p>
        </p:txBody>
      </p:sp>
      <p:sp>
        <p:nvSpPr>
          <p:cNvPr id="8" name="Rectangle 7"/>
          <p:cNvSpPr/>
          <p:nvPr/>
        </p:nvSpPr>
        <p:spPr>
          <a:xfrm>
            <a:off x="1953986" y="1704786"/>
            <a:ext cx="8289470" cy="1384300"/>
          </a:xfrm>
          <a:prstGeom prst="rect">
            <a:avLst/>
          </a:prstGeom>
          <a:solidFill>
            <a:schemeClr val="accent4">
              <a:lumMod val="20000"/>
              <a:lumOff val="80000"/>
            </a:schemeClr>
          </a:solidFill>
          <a:ln>
            <a:solidFill>
              <a:schemeClr val="accent2">
                <a:lumMod val="75000"/>
              </a:schemeClr>
            </a:solidFill>
          </a:ln>
        </p:spPr>
        <p:txBody>
          <a:bodyPr wrap="square">
            <a:spAutoFit/>
          </a:bodyPr>
          <a:lstStyle/>
          <a:p>
            <a:pPr algn="ctr">
              <a:defRPr/>
            </a:pPr>
            <a:r>
              <a:rPr lang="en-US" sz="2800" dirty="0">
                <a:solidFill>
                  <a:srgbClr val="953735"/>
                </a:solidFill>
                <a:latin typeface="Calibri" pitchFamily="-84" charset="0"/>
              </a:rPr>
              <a:t>The Cash account is a natural place to look for information about cash flows from operating, investing, and financing activities. </a:t>
            </a:r>
          </a:p>
        </p:txBody>
      </p:sp>
      <p:pic>
        <p:nvPicPr>
          <p:cNvPr id="3" name="Picture 2"/>
          <p:cNvPicPr>
            <a:picLocks noChangeAspect="1"/>
          </p:cNvPicPr>
          <p:nvPr/>
        </p:nvPicPr>
        <p:blipFill>
          <a:blip r:embed="rId3"/>
          <a:stretch>
            <a:fillRect/>
          </a:stretch>
        </p:blipFill>
        <p:spPr>
          <a:xfrm>
            <a:off x="1953986" y="3193672"/>
            <a:ext cx="8283131" cy="2814798"/>
          </a:xfrm>
          <a:prstGeom prst="rect">
            <a:avLst/>
          </a:prstGeom>
        </p:spPr>
      </p:pic>
      <p:sp>
        <p:nvSpPr>
          <p:cNvPr id="4" name="TextBox 3">
            <a:extLst>
              <a:ext uri="{FF2B5EF4-FFF2-40B4-BE49-F238E27FC236}">
                <a16:creationId xmlns:a16="http://schemas.microsoft.com/office/drawing/2014/main" id="{218F6606-C339-1B4D-9185-CCCD94FECE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9E3CC5-A707-E0D6-15A4-0AD5AEE3500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8610" name="Rectangle 5"/>
          <p:cNvSpPr>
            <a:spLocks noGrp="1" noChangeArrowheads="1"/>
          </p:cNvSpPr>
          <p:nvPr>
            <p:ph type="title"/>
          </p:nvPr>
        </p:nvSpPr>
        <p:spPr>
          <a:xfrm>
            <a:off x="1981200" y="533400"/>
            <a:ext cx="8229600" cy="1066800"/>
          </a:xfrm>
        </p:spPr>
        <p:txBody>
          <a:bodyPr/>
          <a:lstStyle/>
          <a:p>
            <a:pPr algn="ctr" eaLnBrk="1" hangingPunct="1"/>
            <a:r>
              <a:rPr lang="en-US" altLang="en-US" b="1" dirty="0">
                <a:ea typeface="ＭＳ Ｐゴシック" pitchFamily="-107" charset="-128"/>
              </a:rPr>
              <a:t>Analyzing Noncash Account</a:t>
            </a:r>
          </a:p>
        </p:txBody>
      </p:sp>
      <p:sp>
        <p:nvSpPr>
          <p:cNvPr id="19" name="Rectangle 18"/>
          <p:cNvSpPr/>
          <p:nvPr/>
        </p:nvSpPr>
        <p:spPr>
          <a:xfrm>
            <a:off x="2476500" y="1676400"/>
            <a:ext cx="7239000" cy="954088"/>
          </a:xfrm>
          <a:prstGeom prst="rect">
            <a:avLst/>
          </a:prstGeom>
          <a:solidFill>
            <a:schemeClr val="accent4">
              <a:lumMod val="20000"/>
              <a:lumOff val="80000"/>
            </a:schemeClr>
          </a:solidFill>
          <a:ln>
            <a:solidFill>
              <a:schemeClr val="accent2">
                <a:lumMod val="75000"/>
              </a:schemeClr>
            </a:solidFill>
          </a:ln>
        </p:spPr>
        <p:txBody>
          <a:bodyPr>
            <a:spAutoFit/>
          </a:bodyPr>
          <a:lstStyle/>
          <a:p>
            <a:pPr algn="ctr">
              <a:defRPr/>
            </a:pPr>
            <a:r>
              <a:rPr lang="en-US" sz="2800" dirty="0">
                <a:solidFill>
                  <a:srgbClr val="953735"/>
                </a:solidFill>
                <a:latin typeface="Calibri" pitchFamily="-84" charset="0"/>
              </a:rPr>
              <a:t>A second approach to preparing the statement of cash flows is analyzing noncash accounts. </a:t>
            </a:r>
          </a:p>
        </p:txBody>
      </p:sp>
      <p:pic>
        <p:nvPicPr>
          <p:cNvPr id="68613" name="Picture 2"/>
          <p:cNvPicPr>
            <a:picLocks noChangeAspect="1" noChangeArrowheads="1"/>
          </p:cNvPicPr>
          <p:nvPr/>
        </p:nvPicPr>
        <p:blipFill>
          <a:blip r:embed="rId3" cstate="print"/>
          <a:srcRect/>
          <a:stretch>
            <a:fillRect/>
          </a:stretch>
        </p:blipFill>
        <p:spPr bwMode="auto">
          <a:xfrm>
            <a:off x="1847979" y="3200400"/>
            <a:ext cx="8355809" cy="2743200"/>
          </a:xfrm>
          <a:prstGeom prst="rect">
            <a:avLst/>
          </a:prstGeom>
          <a:noFill/>
          <a:ln w="9525">
            <a:noFill/>
            <a:miter lim="800000"/>
            <a:headEnd/>
            <a:tailEnd/>
          </a:ln>
        </p:spPr>
      </p:pic>
      <p:sp>
        <p:nvSpPr>
          <p:cNvPr id="3" name="TextBox 2">
            <a:extLst>
              <a:ext uri="{FF2B5EF4-FFF2-40B4-BE49-F238E27FC236}">
                <a16:creationId xmlns:a16="http://schemas.microsoft.com/office/drawing/2014/main" id="{DA05D513-2E31-E8EF-AA55-A6D178A36AD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46241A-08C0-AA95-BD84-DC44C8089AC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9634" name="Rectangle 5"/>
          <p:cNvSpPr>
            <a:spLocks noGrp="1" noChangeArrowheads="1"/>
          </p:cNvSpPr>
          <p:nvPr>
            <p:ph type="title"/>
          </p:nvPr>
        </p:nvSpPr>
        <p:spPr>
          <a:xfrm>
            <a:off x="1981200" y="609600"/>
            <a:ext cx="8229600" cy="1219200"/>
          </a:xfrm>
        </p:spPr>
        <p:txBody>
          <a:bodyPr>
            <a:normAutofit fontScale="90000"/>
          </a:bodyPr>
          <a:lstStyle/>
          <a:p>
            <a:pPr eaLnBrk="1" hangingPunct="1"/>
            <a:r>
              <a:rPr lang="en-US" altLang="en-US" b="1" dirty="0">
                <a:ea typeface="ＭＳ Ｐゴシック" pitchFamily="-107" charset="-128"/>
              </a:rPr>
              <a:t>Information to Prepare the Statement</a:t>
            </a:r>
          </a:p>
        </p:txBody>
      </p:sp>
      <p:sp>
        <p:nvSpPr>
          <p:cNvPr id="8" name="Rounded Rectangle 7"/>
          <p:cNvSpPr>
            <a:spLocks noChangeArrowheads="1"/>
          </p:cNvSpPr>
          <p:nvPr/>
        </p:nvSpPr>
        <p:spPr bwMode="auto">
          <a:xfrm>
            <a:off x="2362200" y="3124200"/>
            <a:ext cx="3048000" cy="10668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r>
              <a:rPr lang="en-US" altLang="en-US" sz="2800" dirty="0">
                <a:solidFill>
                  <a:srgbClr val="632523"/>
                </a:solidFill>
                <a:latin typeface="Calibri" pitchFamily="34" charset="0"/>
              </a:rPr>
              <a:t>Comparative </a:t>
            </a:r>
          </a:p>
          <a:p>
            <a:pPr algn="ctr"/>
            <a:r>
              <a:rPr lang="en-US" altLang="en-US" sz="2800" dirty="0">
                <a:solidFill>
                  <a:srgbClr val="632523"/>
                </a:solidFill>
                <a:latin typeface="Calibri" pitchFamily="34" charset="0"/>
              </a:rPr>
              <a:t>Balance Sheets</a:t>
            </a:r>
          </a:p>
        </p:txBody>
      </p:sp>
      <p:sp>
        <p:nvSpPr>
          <p:cNvPr id="9" name="Rounded Rectangle 8"/>
          <p:cNvSpPr>
            <a:spLocks noChangeArrowheads="1"/>
          </p:cNvSpPr>
          <p:nvPr/>
        </p:nvSpPr>
        <p:spPr bwMode="auto">
          <a:xfrm>
            <a:off x="6781800" y="3124200"/>
            <a:ext cx="3048000" cy="10668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r>
              <a:rPr lang="en-US" altLang="en-US" sz="2800" dirty="0">
                <a:solidFill>
                  <a:srgbClr val="632523"/>
                </a:solidFill>
                <a:latin typeface="Calibri" pitchFamily="34" charset="0"/>
              </a:rPr>
              <a:t>Current </a:t>
            </a:r>
          </a:p>
          <a:p>
            <a:pPr algn="ctr"/>
            <a:r>
              <a:rPr lang="en-US" altLang="en-US" sz="2800" dirty="0">
                <a:solidFill>
                  <a:srgbClr val="632523"/>
                </a:solidFill>
                <a:latin typeface="Calibri" pitchFamily="34" charset="0"/>
              </a:rPr>
              <a:t>Income Statement</a:t>
            </a:r>
          </a:p>
        </p:txBody>
      </p:sp>
      <p:sp>
        <p:nvSpPr>
          <p:cNvPr id="10" name="Rounded Rectangle 9"/>
          <p:cNvSpPr>
            <a:spLocks noChangeArrowheads="1"/>
          </p:cNvSpPr>
          <p:nvPr/>
        </p:nvSpPr>
        <p:spPr bwMode="auto">
          <a:xfrm>
            <a:off x="4572000" y="4800600"/>
            <a:ext cx="3048000" cy="10668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r>
              <a:rPr lang="en-US" altLang="en-US" sz="2800" dirty="0">
                <a:solidFill>
                  <a:srgbClr val="632523"/>
                </a:solidFill>
                <a:latin typeface="Calibri" pitchFamily="34" charset="0"/>
              </a:rPr>
              <a:t>Additional </a:t>
            </a:r>
          </a:p>
          <a:p>
            <a:pPr algn="ctr"/>
            <a:r>
              <a:rPr lang="en-US" altLang="en-US" sz="2800" dirty="0">
                <a:solidFill>
                  <a:srgbClr val="632523"/>
                </a:solidFill>
                <a:latin typeface="Calibri" pitchFamily="34" charset="0"/>
              </a:rPr>
              <a:t>Information</a:t>
            </a:r>
          </a:p>
        </p:txBody>
      </p:sp>
      <p:sp>
        <p:nvSpPr>
          <p:cNvPr id="69639" name="Rectangle 10"/>
          <p:cNvSpPr>
            <a:spLocks noChangeArrowheads="1"/>
          </p:cNvSpPr>
          <p:nvPr/>
        </p:nvSpPr>
        <p:spPr bwMode="auto">
          <a:xfrm>
            <a:off x="2133600" y="1905000"/>
            <a:ext cx="7924800" cy="1077218"/>
          </a:xfrm>
          <a:prstGeom prst="rect">
            <a:avLst/>
          </a:prstGeom>
          <a:noFill/>
          <a:ln w="9525">
            <a:noFill/>
            <a:miter lim="800000"/>
            <a:headEnd/>
            <a:tailEnd/>
          </a:ln>
        </p:spPr>
        <p:txBody>
          <a:bodyPr wrap="square">
            <a:spAutoFit/>
          </a:bodyPr>
          <a:lstStyle/>
          <a:p>
            <a:pPr algn="ctr"/>
            <a:r>
              <a:rPr lang="en-US" altLang="en-US" sz="3200" dirty="0">
                <a:solidFill>
                  <a:srgbClr val="632523"/>
                </a:solidFill>
                <a:latin typeface="Calibri" pitchFamily="34" charset="0"/>
              </a:rPr>
              <a:t>Information to prepare the statement of cash flows usually comes from three sources: </a:t>
            </a:r>
          </a:p>
        </p:txBody>
      </p:sp>
      <p:sp>
        <p:nvSpPr>
          <p:cNvPr id="3" name="TextBox 2">
            <a:extLst>
              <a:ext uri="{FF2B5EF4-FFF2-40B4-BE49-F238E27FC236}">
                <a16:creationId xmlns:a16="http://schemas.microsoft.com/office/drawing/2014/main" id="{2A9DFDD6-E7CF-8F69-4362-D19995010F9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A2B84B7-494E-9F74-607F-50AE7AB4F72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3" name="Rectangle 102"/>
          <p:cNvSpPr/>
          <p:nvPr/>
        </p:nvSpPr>
        <p:spPr>
          <a:xfrm>
            <a:off x="5779295" y="2362200"/>
            <a:ext cx="4012407" cy="115967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US" sz="3200" b="1" spc="50" dirty="0">
                <a:ln w="9525" cmpd="sng">
                  <a:solidFill>
                    <a:srgbClr val="4F81BD"/>
                  </a:solidFill>
                  <a:prstDash val="solid"/>
                </a:ln>
                <a:solidFill>
                  <a:srgbClr val="70AD47">
                    <a:tint val="1000"/>
                  </a:srgbClr>
                </a:solidFill>
                <a:effectLst>
                  <a:glow rad="38100">
                    <a:srgbClr val="4F81BD">
                      <a:alpha val="40000"/>
                    </a:srgbClr>
                  </a:glow>
                </a:effectLst>
              </a:rPr>
              <a:t>Financing</a:t>
            </a:r>
          </a:p>
        </p:txBody>
      </p:sp>
      <p:sp>
        <p:nvSpPr>
          <p:cNvPr id="101" name="Rectangle 100"/>
          <p:cNvSpPr/>
          <p:nvPr/>
        </p:nvSpPr>
        <p:spPr>
          <a:xfrm>
            <a:off x="2370138" y="2362201"/>
            <a:ext cx="3389312" cy="1160463"/>
          </a:xfrm>
          <a:prstGeom prst="rect">
            <a:avLst/>
          </a:prstGeom>
          <a:solidFill>
            <a:srgbClr val="EEA8EE"/>
          </a:solidFill>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US" sz="3200" dirty="0">
                <a:ln w="0"/>
                <a:solidFill>
                  <a:srgbClr val="4F81BD">
                    <a:lumMod val="75000"/>
                  </a:srgbClr>
                </a:solidFill>
                <a:effectLst>
                  <a:outerShdw blurRad="38100" dist="25400" dir="5400000" algn="ctr" rotWithShape="0">
                    <a:srgbClr val="6E747A">
                      <a:alpha val="43000"/>
                    </a:srgbClr>
                  </a:outerShdw>
                </a:effectLst>
              </a:rPr>
              <a:t>Investing</a:t>
            </a:r>
          </a:p>
        </p:txBody>
      </p:sp>
      <p:sp>
        <p:nvSpPr>
          <p:cNvPr id="26" name="Rectangle 25"/>
          <p:cNvSpPr/>
          <p:nvPr/>
        </p:nvSpPr>
        <p:spPr>
          <a:xfrm>
            <a:off x="2370138" y="1422400"/>
            <a:ext cx="7442200" cy="939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en-US" sz="3200" b="1" dirty="0">
                <a:ln w="10160">
                  <a:solidFill>
                    <a:srgbClr val="4BACC6"/>
                  </a:solidFill>
                  <a:prstDash val="solid"/>
                </a:ln>
                <a:solidFill>
                  <a:srgbClr val="FFFFFF"/>
                </a:solidFill>
                <a:effectLst>
                  <a:outerShdw blurRad="38100" dist="22860" dir="5400000" algn="tl" rotWithShape="0">
                    <a:srgbClr val="000000">
                      <a:alpha val="30000"/>
                    </a:srgbClr>
                  </a:outerShdw>
                </a:effectLst>
              </a:rPr>
              <a:t>Operating</a:t>
            </a:r>
          </a:p>
        </p:txBody>
      </p:sp>
      <p:sp>
        <p:nvSpPr>
          <p:cNvPr id="6" name="Rectangle 5"/>
          <p:cNvSpPr>
            <a:spLocks noChangeArrowheads="1"/>
          </p:cNvSpPr>
          <p:nvPr/>
        </p:nvSpPr>
        <p:spPr bwMode="auto">
          <a:xfrm>
            <a:off x="2379664" y="762000"/>
            <a:ext cx="7432675" cy="6604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6"/>
          <p:cNvSpPr>
            <a:spLocks noChangeArrowheads="1"/>
          </p:cNvSpPr>
          <p:nvPr/>
        </p:nvSpPr>
        <p:spPr bwMode="auto">
          <a:xfrm>
            <a:off x="2419350" y="1649414"/>
            <a:ext cx="117019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Current assets</a:t>
            </a:r>
            <a:endParaRPr lang="en-US" dirty="0">
              <a:solidFill>
                <a:prstClr val="black"/>
              </a:solidFill>
            </a:endParaRPr>
          </a:p>
        </p:txBody>
      </p:sp>
      <p:sp>
        <p:nvSpPr>
          <p:cNvPr id="9" name="Rectangle 7"/>
          <p:cNvSpPr>
            <a:spLocks noChangeArrowheads="1"/>
          </p:cNvSpPr>
          <p:nvPr/>
        </p:nvSpPr>
        <p:spPr bwMode="auto">
          <a:xfrm>
            <a:off x="5970588" y="1649414"/>
            <a:ext cx="13657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Current liabilities</a:t>
            </a:r>
            <a:endParaRPr lang="en-US" dirty="0">
              <a:solidFill>
                <a:prstClr val="black"/>
              </a:solidFill>
            </a:endParaRPr>
          </a:p>
        </p:txBody>
      </p:sp>
      <p:sp>
        <p:nvSpPr>
          <p:cNvPr id="10" name="Rectangle 8"/>
          <p:cNvSpPr>
            <a:spLocks noChangeArrowheads="1"/>
          </p:cNvSpPr>
          <p:nvPr/>
        </p:nvSpPr>
        <p:spPr bwMode="auto">
          <a:xfrm>
            <a:off x="2419351" y="2486026"/>
            <a:ext cx="9762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Plant assets</a:t>
            </a:r>
            <a:endParaRPr lang="en-US" dirty="0">
              <a:solidFill>
                <a:prstClr val="black"/>
              </a:solidFill>
            </a:endParaRPr>
          </a:p>
        </p:txBody>
      </p:sp>
      <p:sp>
        <p:nvSpPr>
          <p:cNvPr id="11" name="Rectangle 9"/>
          <p:cNvSpPr>
            <a:spLocks noChangeArrowheads="1"/>
          </p:cNvSpPr>
          <p:nvPr/>
        </p:nvSpPr>
        <p:spPr bwMode="auto">
          <a:xfrm>
            <a:off x="5970589" y="2486026"/>
            <a:ext cx="15901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Long-term liabilities</a:t>
            </a:r>
            <a:endParaRPr lang="en-US" dirty="0">
              <a:solidFill>
                <a:prstClr val="black"/>
              </a:solidFill>
            </a:endParaRPr>
          </a:p>
        </p:txBody>
      </p:sp>
      <p:sp>
        <p:nvSpPr>
          <p:cNvPr id="12" name="Rectangle 10"/>
          <p:cNvSpPr>
            <a:spLocks noChangeArrowheads="1"/>
          </p:cNvSpPr>
          <p:nvPr/>
        </p:nvSpPr>
        <p:spPr bwMode="auto">
          <a:xfrm>
            <a:off x="5970588" y="291941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Equity</a:t>
            </a:r>
            <a:endParaRPr lang="en-US" dirty="0">
              <a:solidFill>
                <a:prstClr val="black"/>
              </a:solidFill>
            </a:endParaRPr>
          </a:p>
        </p:txBody>
      </p:sp>
      <p:sp>
        <p:nvSpPr>
          <p:cNvPr id="13" name="Rectangle 11"/>
          <p:cNvSpPr>
            <a:spLocks noChangeArrowheads="1"/>
          </p:cNvSpPr>
          <p:nvPr/>
        </p:nvSpPr>
        <p:spPr bwMode="auto">
          <a:xfrm>
            <a:off x="2419351" y="3559176"/>
            <a:ext cx="95583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 assets</a:t>
            </a:r>
            <a:endParaRPr lang="en-US" dirty="0">
              <a:solidFill>
                <a:prstClr val="black"/>
              </a:solidFill>
            </a:endParaRPr>
          </a:p>
        </p:txBody>
      </p:sp>
      <p:sp>
        <p:nvSpPr>
          <p:cNvPr id="14" name="Rectangle 12"/>
          <p:cNvSpPr>
            <a:spLocks noChangeArrowheads="1"/>
          </p:cNvSpPr>
          <p:nvPr/>
        </p:nvSpPr>
        <p:spPr bwMode="auto">
          <a:xfrm>
            <a:off x="5970589" y="3559176"/>
            <a:ext cx="203626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Total liabilities and equity</a:t>
            </a:r>
            <a:endParaRPr lang="en-US" dirty="0">
              <a:solidFill>
                <a:prstClr val="black"/>
              </a:solidFill>
            </a:endParaRPr>
          </a:p>
        </p:txBody>
      </p:sp>
      <p:sp>
        <p:nvSpPr>
          <p:cNvPr id="15" name="Rectangle 13"/>
          <p:cNvSpPr>
            <a:spLocks noChangeArrowheads="1"/>
          </p:cNvSpPr>
          <p:nvPr/>
        </p:nvSpPr>
        <p:spPr bwMode="auto">
          <a:xfrm>
            <a:off x="5556250" y="782639"/>
            <a:ext cx="113172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XYZ Company</a:t>
            </a:r>
            <a:endParaRPr lang="en-US" dirty="0">
              <a:solidFill>
                <a:prstClr val="black"/>
              </a:solidFill>
            </a:endParaRPr>
          </a:p>
        </p:txBody>
      </p:sp>
      <p:sp>
        <p:nvSpPr>
          <p:cNvPr id="16" name="Rectangle 14"/>
          <p:cNvSpPr>
            <a:spLocks noChangeArrowheads="1"/>
          </p:cNvSpPr>
          <p:nvPr/>
        </p:nvSpPr>
        <p:spPr bwMode="auto">
          <a:xfrm>
            <a:off x="5586414" y="1000126"/>
            <a:ext cx="10852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Balance Sheet</a:t>
            </a:r>
            <a:endParaRPr lang="en-US" dirty="0">
              <a:solidFill>
                <a:prstClr val="black"/>
              </a:solidFill>
            </a:endParaRPr>
          </a:p>
        </p:txBody>
      </p:sp>
      <p:sp>
        <p:nvSpPr>
          <p:cNvPr id="17" name="Rectangle 15"/>
          <p:cNvSpPr>
            <a:spLocks noChangeArrowheads="1"/>
          </p:cNvSpPr>
          <p:nvPr/>
        </p:nvSpPr>
        <p:spPr bwMode="auto">
          <a:xfrm>
            <a:off x="5384800" y="1216026"/>
            <a:ext cx="14859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December 31, 20X1</a:t>
            </a:r>
            <a:endParaRPr lang="en-US" dirty="0">
              <a:solidFill>
                <a:prstClr val="black"/>
              </a:solidFill>
            </a:endParaRPr>
          </a:p>
        </p:txBody>
      </p:sp>
      <p:sp>
        <p:nvSpPr>
          <p:cNvPr id="18" name="Rectangle 16"/>
          <p:cNvSpPr>
            <a:spLocks noChangeArrowheads="1"/>
          </p:cNvSpPr>
          <p:nvPr/>
        </p:nvSpPr>
        <p:spPr bwMode="auto">
          <a:xfrm>
            <a:off x="3902076" y="1433514"/>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a:t>
            </a:r>
            <a:endParaRPr lang="en-US" dirty="0">
              <a:solidFill>
                <a:prstClr val="black"/>
              </a:solidFill>
            </a:endParaRPr>
          </a:p>
        </p:txBody>
      </p:sp>
      <p:sp>
        <p:nvSpPr>
          <p:cNvPr id="19" name="Rectangle 17"/>
          <p:cNvSpPr>
            <a:spLocks noChangeArrowheads="1"/>
          </p:cNvSpPr>
          <p:nvPr/>
        </p:nvSpPr>
        <p:spPr bwMode="auto">
          <a:xfrm>
            <a:off x="2419351" y="3341689"/>
            <a:ext cx="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endParaRPr lang="en-US" dirty="0">
              <a:solidFill>
                <a:prstClr val="black"/>
              </a:solidFill>
            </a:endParaRPr>
          </a:p>
        </p:txBody>
      </p:sp>
      <p:sp>
        <p:nvSpPr>
          <p:cNvPr id="20" name="Rectangle 18"/>
          <p:cNvSpPr>
            <a:spLocks noChangeArrowheads="1"/>
          </p:cNvSpPr>
          <p:nvPr/>
        </p:nvSpPr>
        <p:spPr bwMode="auto">
          <a:xfrm>
            <a:off x="7513639" y="1433514"/>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21" name="Rectangle 19"/>
          <p:cNvSpPr>
            <a:spLocks noChangeArrowheads="1"/>
          </p:cNvSpPr>
          <p:nvPr/>
        </p:nvSpPr>
        <p:spPr bwMode="auto">
          <a:xfrm>
            <a:off x="2370138" y="752476"/>
            <a:ext cx="19050" cy="6699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 name="Rectangle 20"/>
          <p:cNvSpPr>
            <a:spLocks noChangeArrowheads="1"/>
          </p:cNvSpPr>
          <p:nvPr/>
        </p:nvSpPr>
        <p:spPr bwMode="auto">
          <a:xfrm>
            <a:off x="9791700" y="773114"/>
            <a:ext cx="20638" cy="649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4" name="Rectangle 21"/>
          <p:cNvSpPr>
            <a:spLocks noChangeArrowheads="1"/>
          </p:cNvSpPr>
          <p:nvPr/>
        </p:nvSpPr>
        <p:spPr bwMode="auto">
          <a:xfrm>
            <a:off x="2389188" y="752475"/>
            <a:ext cx="74231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5" name="Rectangle 22"/>
          <p:cNvSpPr>
            <a:spLocks noChangeArrowheads="1"/>
          </p:cNvSpPr>
          <p:nvPr/>
        </p:nvSpPr>
        <p:spPr bwMode="auto">
          <a:xfrm>
            <a:off x="2389188" y="1401764"/>
            <a:ext cx="742315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9005F454-A027-1996-1EFD-166E0B4724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1"/>
                                        </p:tgtEl>
                                        <p:attrNameLst>
                                          <p:attrName>style.visibility</p:attrName>
                                        </p:attrNameLst>
                                      </p:cBhvr>
                                      <p:to>
                                        <p:strVal val="visible"/>
                                      </p:to>
                                    </p:set>
                                    <p:animEffect transition="in" filter="fade">
                                      <p:cBhvr>
                                        <p:cTn id="12" dur="500"/>
                                        <p:tgtEl>
                                          <p:spTgt spid="10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3"/>
                                        </p:tgtEl>
                                        <p:attrNameLst>
                                          <p:attrName>style.visibility</p:attrName>
                                        </p:attrNameLst>
                                      </p:cBhvr>
                                      <p:to>
                                        <p:strVal val="visible"/>
                                      </p:to>
                                    </p:set>
                                    <p:animEffect transition="in" filter="fade">
                                      <p:cBhvr>
                                        <p:cTn id="17"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AF7F16-52EF-32FD-12B1-3BF4E2ACF97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3730" name="Rectangle 5"/>
          <p:cNvSpPr>
            <a:spLocks noGrp="1" noChangeArrowheads="1"/>
          </p:cNvSpPr>
          <p:nvPr>
            <p:ph type="title"/>
          </p:nvPr>
        </p:nvSpPr>
        <p:spPr>
          <a:xfrm>
            <a:off x="1981200" y="609967"/>
            <a:ext cx="8229600" cy="1143000"/>
          </a:xfrm>
        </p:spPr>
        <p:txBody>
          <a:bodyPr/>
          <a:lstStyle/>
          <a:p>
            <a:pPr eaLnBrk="1" hangingPunct="1"/>
            <a:r>
              <a:rPr lang="en-US" altLang="en-US" b="1" dirty="0">
                <a:ea typeface="ＭＳ Ｐゴシック" pitchFamily="-107" charset="-128"/>
              </a:rPr>
              <a:t>Cash Flows from Operating</a:t>
            </a:r>
            <a:br>
              <a:rPr lang="en-US" altLang="en-US" b="1" dirty="0">
                <a:ea typeface="ＭＳ Ｐゴシック" pitchFamily="-107" charset="-128"/>
              </a:rPr>
            </a:br>
            <a:r>
              <a:rPr lang="en-US" altLang="en-US" sz="3200" dirty="0">
                <a:ea typeface="ＭＳ Ｐゴシック" pitchFamily="-107" charset="-128"/>
              </a:rPr>
              <a:t>Indirect and Direct Methods of Reporting</a:t>
            </a:r>
            <a:endParaRPr lang="en-US" altLang="en-US" dirty="0">
              <a:ea typeface="ＭＳ Ｐゴシック" pitchFamily="-107" charset="-128"/>
            </a:endParaRPr>
          </a:p>
        </p:txBody>
      </p:sp>
      <p:sp>
        <p:nvSpPr>
          <p:cNvPr id="35844" name="TextBox 7"/>
          <p:cNvSpPr txBox="1">
            <a:spLocks noChangeArrowheads="1"/>
          </p:cNvSpPr>
          <p:nvPr/>
        </p:nvSpPr>
        <p:spPr bwMode="auto">
          <a:xfrm>
            <a:off x="2341562" y="5681203"/>
            <a:ext cx="7696200" cy="830262"/>
          </a:xfrm>
          <a:prstGeom prst="rect">
            <a:avLst/>
          </a:prstGeom>
          <a:gradFill rotWithShape="1">
            <a:gsLst>
              <a:gs pos="0">
                <a:srgbClr val="FFE5E5"/>
              </a:gs>
              <a:gs pos="64999">
                <a:srgbClr val="FFBEBD"/>
              </a:gs>
              <a:gs pos="100000">
                <a:srgbClr val="FFA2A1"/>
              </a:gs>
            </a:gsLst>
            <a:lin ang="5400000" scaled="1"/>
          </a:gradFill>
          <a:ln w="9525">
            <a:solidFill>
              <a:srgbClr val="BE4B48"/>
            </a:solidFill>
            <a:miter lim="800000"/>
            <a:headEnd/>
            <a:tailEnd/>
          </a:ln>
          <a:effectLst>
            <a:outerShdw dist="20000" dir="5400000" rotWithShape="0">
              <a:srgbClr val="808080">
                <a:alpha val="37999"/>
              </a:srgbClr>
            </a:outerShdw>
          </a:effectLst>
        </p:spPr>
        <p:txBody>
          <a:bodyPr wrap="square">
            <a:spAutoFit/>
          </a:bodyPr>
          <a:lstStyle/>
          <a:p>
            <a:pPr algn="ctr"/>
            <a:r>
              <a:rPr lang="en-US" altLang="en-US" sz="2400" b="1" dirty="0">
                <a:solidFill>
                  <a:srgbClr val="953735"/>
                </a:solidFill>
                <a:latin typeface="Calibri" pitchFamily="34" charset="0"/>
              </a:rPr>
              <a:t>The net cash amount provided by operating activities is identical under both the direct and indirect methods.</a:t>
            </a:r>
          </a:p>
        </p:txBody>
      </p:sp>
      <p:grpSp>
        <p:nvGrpSpPr>
          <p:cNvPr id="2" name="Group 10"/>
          <p:cNvGrpSpPr>
            <a:grpSpLocks/>
          </p:cNvGrpSpPr>
          <p:nvPr/>
        </p:nvGrpSpPr>
        <p:grpSpPr bwMode="auto">
          <a:xfrm>
            <a:off x="1662113" y="1731962"/>
            <a:ext cx="8701087" cy="1468438"/>
            <a:chOff x="-1" y="1752600"/>
            <a:chExt cx="8839201" cy="1447800"/>
          </a:xfrm>
        </p:grpSpPr>
        <p:pic>
          <p:nvPicPr>
            <p:cNvPr id="111619" name="Picture 3"/>
            <p:cNvPicPr>
              <a:picLocks noChangeAspect="1" noChangeArrowheads="1"/>
            </p:cNvPicPr>
            <p:nvPr/>
          </p:nvPicPr>
          <p:blipFill>
            <a:blip r:embed="rId3" cstate="print"/>
            <a:srcRect/>
            <a:stretch>
              <a:fillRect/>
            </a:stretch>
          </p:blipFill>
          <p:spPr bwMode="auto">
            <a:xfrm>
              <a:off x="-1" y="1752600"/>
              <a:ext cx="5156201" cy="1447800"/>
            </a:xfrm>
            <a:prstGeom prst="rect">
              <a:avLst/>
            </a:prstGeom>
            <a:noFill/>
            <a:ln w="9525">
              <a:solidFill>
                <a:schemeClr val="accent2">
                  <a:lumMod val="50000"/>
                </a:schemeClr>
              </a:solidFill>
              <a:miter lim="800000"/>
              <a:headEnd/>
              <a:tailEnd/>
            </a:ln>
            <a:effectLst/>
          </p:spPr>
        </p:pic>
        <p:sp>
          <p:nvSpPr>
            <p:cNvPr id="73741" name="TextBox 7"/>
            <p:cNvSpPr txBox="1">
              <a:spLocks noChangeArrowheads="1"/>
            </p:cNvSpPr>
            <p:nvPr/>
          </p:nvSpPr>
          <p:spPr bwMode="auto">
            <a:xfrm>
              <a:off x="6324600" y="1998663"/>
              <a:ext cx="2514600" cy="955675"/>
            </a:xfrm>
            <a:prstGeom prst="rect">
              <a:avLst/>
            </a:prstGeom>
            <a:gradFill rotWithShape="1">
              <a:gsLst>
                <a:gs pos="0">
                  <a:srgbClr val="FFE5E5"/>
                </a:gs>
                <a:gs pos="64999">
                  <a:srgbClr val="FFBEBD"/>
                </a:gs>
                <a:gs pos="100000">
                  <a:srgbClr val="FFA2A1"/>
                </a:gs>
              </a:gsLst>
              <a:lin ang="5400000" scaled="1"/>
            </a:gradFill>
            <a:ln w="9525">
              <a:solidFill>
                <a:srgbClr val="BE4B48"/>
              </a:solidFill>
              <a:miter lim="800000"/>
              <a:headEnd/>
              <a:tailEnd/>
            </a:ln>
            <a:effectLst>
              <a:outerShdw dist="20000" dir="5400000" rotWithShape="0">
                <a:srgbClr val="808080">
                  <a:alpha val="37999"/>
                </a:srgbClr>
              </a:outerShdw>
            </a:effectLst>
          </p:spPr>
          <p:txBody>
            <a:bodyPr>
              <a:spAutoFit/>
            </a:bodyPr>
            <a:lstStyle/>
            <a:p>
              <a:pPr algn="ctr"/>
              <a:r>
                <a:rPr lang="en-US" altLang="en-US" sz="2800" b="1" dirty="0">
                  <a:solidFill>
                    <a:srgbClr val="953735"/>
                  </a:solidFill>
                  <a:latin typeface="Calibri" pitchFamily="34" charset="0"/>
                </a:rPr>
                <a:t>Direct </a:t>
              </a:r>
            </a:p>
            <a:p>
              <a:pPr algn="ctr"/>
              <a:r>
                <a:rPr lang="en-US" altLang="en-US" sz="2800" b="1" dirty="0">
                  <a:solidFill>
                    <a:srgbClr val="953735"/>
                  </a:solidFill>
                  <a:latin typeface="Calibri" pitchFamily="34" charset="0"/>
                </a:rPr>
                <a:t>Method</a:t>
              </a:r>
            </a:p>
          </p:txBody>
        </p:sp>
        <p:cxnSp>
          <p:nvCxnSpPr>
            <p:cNvPr id="10" name="Straight Arrow Connector 9"/>
            <p:cNvCxnSpPr/>
            <p:nvPr/>
          </p:nvCxnSpPr>
          <p:spPr>
            <a:xfrm rot="10800000">
              <a:off x="5156200" y="2476500"/>
              <a:ext cx="1168400" cy="0"/>
            </a:xfrm>
            <a:prstGeom prst="straightConnector1">
              <a:avLst/>
            </a:prstGeom>
            <a:ln w="5715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3" name="Group 16"/>
          <p:cNvGrpSpPr>
            <a:grpSpLocks/>
          </p:cNvGrpSpPr>
          <p:nvPr/>
        </p:nvGrpSpPr>
        <p:grpSpPr bwMode="auto">
          <a:xfrm>
            <a:off x="2379663" y="3255171"/>
            <a:ext cx="7889875" cy="2395537"/>
            <a:chOff x="914400" y="3395662"/>
            <a:chExt cx="7890379" cy="2395538"/>
          </a:xfrm>
        </p:grpSpPr>
        <p:pic>
          <p:nvPicPr>
            <p:cNvPr id="111618" name="Picture 2"/>
            <p:cNvPicPr>
              <a:picLocks noChangeAspect="1" noChangeArrowheads="1"/>
            </p:cNvPicPr>
            <p:nvPr/>
          </p:nvPicPr>
          <p:blipFill>
            <a:blip r:embed="rId4" cstate="print"/>
            <a:srcRect/>
            <a:stretch>
              <a:fillRect/>
            </a:stretch>
          </p:blipFill>
          <p:spPr bwMode="auto">
            <a:xfrm>
              <a:off x="4724643" y="3395662"/>
              <a:ext cx="4080136" cy="2395538"/>
            </a:xfrm>
            <a:prstGeom prst="rect">
              <a:avLst/>
            </a:prstGeom>
            <a:noFill/>
            <a:ln w="9525">
              <a:solidFill>
                <a:schemeClr val="accent2">
                  <a:lumMod val="50000"/>
                </a:schemeClr>
              </a:solidFill>
              <a:miter lim="800000"/>
              <a:headEnd/>
              <a:tailEnd/>
            </a:ln>
            <a:effectLst/>
          </p:spPr>
        </p:pic>
        <p:sp>
          <p:nvSpPr>
            <p:cNvPr id="73738" name="TextBox 11"/>
            <p:cNvSpPr txBox="1">
              <a:spLocks noChangeArrowheads="1"/>
            </p:cNvSpPr>
            <p:nvPr/>
          </p:nvSpPr>
          <p:spPr bwMode="auto">
            <a:xfrm>
              <a:off x="914400" y="4116387"/>
              <a:ext cx="2514761" cy="954087"/>
            </a:xfrm>
            <a:prstGeom prst="rect">
              <a:avLst/>
            </a:prstGeom>
            <a:gradFill rotWithShape="1">
              <a:gsLst>
                <a:gs pos="0">
                  <a:srgbClr val="FFE5E5"/>
                </a:gs>
                <a:gs pos="64999">
                  <a:srgbClr val="FFBEBD"/>
                </a:gs>
                <a:gs pos="100000">
                  <a:srgbClr val="FFA2A1"/>
                </a:gs>
              </a:gsLst>
              <a:lin ang="5400000" scaled="1"/>
            </a:gradFill>
            <a:ln w="9525">
              <a:solidFill>
                <a:srgbClr val="BE4B48"/>
              </a:solidFill>
              <a:miter lim="800000"/>
              <a:headEnd/>
              <a:tailEnd/>
            </a:ln>
            <a:effectLst>
              <a:outerShdw dist="20000" dir="5400000" rotWithShape="0">
                <a:srgbClr val="808080">
                  <a:alpha val="37999"/>
                </a:srgbClr>
              </a:outerShdw>
            </a:effectLst>
          </p:spPr>
          <p:txBody>
            <a:bodyPr>
              <a:spAutoFit/>
            </a:bodyPr>
            <a:lstStyle/>
            <a:p>
              <a:pPr algn="ctr"/>
              <a:r>
                <a:rPr lang="en-US" altLang="en-US" sz="2800" b="1" dirty="0">
                  <a:solidFill>
                    <a:srgbClr val="953735"/>
                  </a:solidFill>
                  <a:latin typeface="Calibri" pitchFamily="34" charset="0"/>
                </a:rPr>
                <a:t>Indirect </a:t>
              </a:r>
            </a:p>
            <a:p>
              <a:pPr algn="ctr"/>
              <a:r>
                <a:rPr lang="en-US" altLang="en-US" sz="2800" b="1" dirty="0">
                  <a:solidFill>
                    <a:srgbClr val="953735"/>
                  </a:solidFill>
                  <a:latin typeface="Calibri" pitchFamily="34" charset="0"/>
                </a:rPr>
                <a:t>Method</a:t>
              </a:r>
            </a:p>
          </p:txBody>
        </p:sp>
        <p:cxnSp>
          <p:nvCxnSpPr>
            <p:cNvPr id="14" name="Straight Arrow Connector 13"/>
            <p:cNvCxnSpPr/>
            <p:nvPr/>
          </p:nvCxnSpPr>
          <p:spPr>
            <a:xfrm flipV="1">
              <a:off x="3429161" y="4594225"/>
              <a:ext cx="1295483" cy="0"/>
            </a:xfrm>
            <a:prstGeom prst="straightConnector1">
              <a:avLst/>
            </a:prstGeom>
            <a:ln w="57150">
              <a:solidFill>
                <a:schemeClr val="accent2">
                  <a:lumMod val="5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4" name="Group 17"/>
          <p:cNvGrpSpPr>
            <a:grpSpLocks/>
          </p:cNvGrpSpPr>
          <p:nvPr/>
        </p:nvGrpSpPr>
        <p:grpSpPr bwMode="auto">
          <a:xfrm>
            <a:off x="5943601" y="2971800"/>
            <a:ext cx="4419599" cy="2663032"/>
            <a:chOff x="4419600" y="2971800"/>
            <a:chExt cx="4419599" cy="2663032"/>
          </a:xfrm>
        </p:grpSpPr>
        <p:sp>
          <p:nvSpPr>
            <p:cNvPr id="15" name="Oval 14"/>
            <p:cNvSpPr/>
            <p:nvPr/>
          </p:nvSpPr>
          <p:spPr>
            <a:xfrm>
              <a:off x="4419600" y="2971800"/>
              <a:ext cx="7620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cs typeface="Arial" charset="0"/>
              </a:endParaRPr>
            </a:p>
          </p:txBody>
        </p:sp>
        <p:sp>
          <p:nvSpPr>
            <p:cNvPr id="16" name="Oval 15"/>
            <p:cNvSpPr/>
            <p:nvPr/>
          </p:nvSpPr>
          <p:spPr>
            <a:xfrm>
              <a:off x="8077199" y="5406232"/>
              <a:ext cx="7620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cs typeface="Arial" charset="0"/>
              </a:endParaRPr>
            </a:p>
          </p:txBody>
        </p:sp>
      </p:grpSp>
      <p:sp>
        <p:nvSpPr>
          <p:cNvPr id="6" name="TextBox 5">
            <a:extLst>
              <a:ext uri="{FF2B5EF4-FFF2-40B4-BE49-F238E27FC236}">
                <a16:creationId xmlns:a16="http://schemas.microsoft.com/office/drawing/2014/main" id="{296D671D-8DCF-18D9-0BA0-CBB3B0C2EF5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2"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par>
                                <p:cTn id="19" presetID="22" presetClass="entr" presetSubtype="1" fill="hold" grpId="0" nodeType="withEffect">
                                  <p:stCondLst>
                                    <p:cond delay="2000"/>
                                  </p:stCondLst>
                                  <p:childTnLst>
                                    <p:set>
                                      <p:cBhvr>
                                        <p:cTn id="20" dur="1" fill="hold">
                                          <p:stCondLst>
                                            <p:cond delay="0"/>
                                          </p:stCondLst>
                                        </p:cTn>
                                        <p:tgtEl>
                                          <p:spTgt spid="35844"/>
                                        </p:tgtEl>
                                        <p:attrNameLst>
                                          <p:attrName>style.visibility</p:attrName>
                                        </p:attrNameLst>
                                      </p:cBhvr>
                                      <p:to>
                                        <p:strVal val="visible"/>
                                      </p:to>
                                    </p:set>
                                    <p:animEffect transition="in" filter="wipe(up)">
                                      <p:cBhvr>
                                        <p:cTn id="21"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A1EE42D-8586-51EB-1F12-F36BFBC88D7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2676491"/>
            <a:ext cx="7315200" cy="3124200"/>
          </a:xfrm>
        </p:spPr>
        <p:txBody>
          <a:bodyPr>
            <a:normAutofit fontScale="90000"/>
          </a:bodyPr>
          <a:lstStyle/>
          <a:p>
            <a:br>
              <a:rPr lang="en-US" altLang="en-US" dirty="0"/>
            </a:br>
            <a:br>
              <a:rPr lang="en-US" altLang="en-US" dirty="0"/>
            </a:br>
            <a:r>
              <a:rPr lang="en-US" altLang="en-US" dirty="0"/>
              <a:t> </a:t>
            </a:r>
            <a:br>
              <a:rPr lang="en-US" dirty="0"/>
            </a:br>
            <a:r>
              <a:rPr lang="en-US" dirty="0"/>
              <a:t>Applying the Indirect Method of Reporting.</a:t>
            </a:r>
            <a:r>
              <a:rPr lang="en-US" altLang="en-US" dirty="0"/>
              <a:t>	</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36061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7244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0A17AF13-018B-766E-67F0-40FEA69C044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53AAD25-726F-1C5F-39C8-BFE54D2DE27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4756" name="Rectangle 8"/>
          <p:cNvSpPr>
            <a:spLocks noChangeArrowheads="1"/>
          </p:cNvSpPr>
          <p:nvPr/>
        </p:nvSpPr>
        <p:spPr bwMode="auto">
          <a:xfrm>
            <a:off x="5791200" y="1213825"/>
            <a:ext cx="4572000" cy="1569660"/>
          </a:xfrm>
          <a:prstGeom prst="rect">
            <a:avLst/>
          </a:prstGeom>
          <a:noFill/>
          <a:ln w="9525">
            <a:noFill/>
            <a:miter lim="800000"/>
            <a:headEnd/>
            <a:tailEnd/>
          </a:ln>
        </p:spPr>
        <p:txBody>
          <a:bodyPr wrap="square">
            <a:spAutoFit/>
          </a:bodyPr>
          <a:lstStyle/>
          <a:p>
            <a:pPr algn="ctr"/>
            <a:r>
              <a:rPr lang="en-US" altLang="en-US" sz="2400" dirty="0"/>
              <a:t>These financial statements will help us prepare the statement of cash flows for Genesis using the indirect method. </a:t>
            </a:r>
          </a:p>
        </p:txBody>
      </p:sp>
      <p:pic>
        <p:nvPicPr>
          <p:cNvPr id="4" name="Picture 3"/>
          <p:cNvPicPr>
            <a:picLocks noChangeAspect="1"/>
          </p:cNvPicPr>
          <p:nvPr/>
        </p:nvPicPr>
        <p:blipFill>
          <a:blip r:embed="rId3"/>
          <a:stretch>
            <a:fillRect/>
          </a:stretch>
        </p:blipFill>
        <p:spPr>
          <a:xfrm>
            <a:off x="6362419" y="2929988"/>
            <a:ext cx="3429563" cy="3214544"/>
          </a:xfrm>
          <a:prstGeom prst="rect">
            <a:avLst/>
          </a:prstGeom>
        </p:spPr>
      </p:pic>
      <p:pic>
        <p:nvPicPr>
          <p:cNvPr id="6" name="Picture 5"/>
          <p:cNvPicPr>
            <a:picLocks noChangeAspect="1"/>
          </p:cNvPicPr>
          <p:nvPr/>
        </p:nvPicPr>
        <p:blipFill>
          <a:blip r:embed="rId4"/>
          <a:stretch>
            <a:fillRect/>
          </a:stretch>
        </p:blipFill>
        <p:spPr>
          <a:xfrm>
            <a:off x="1778513" y="692150"/>
            <a:ext cx="4138613" cy="5518150"/>
          </a:xfrm>
          <a:prstGeom prst="rect">
            <a:avLst/>
          </a:prstGeom>
        </p:spPr>
      </p:pic>
      <p:sp>
        <p:nvSpPr>
          <p:cNvPr id="3" name="TextBox 2">
            <a:extLst>
              <a:ext uri="{FF2B5EF4-FFF2-40B4-BE49-F238E27FC236}">
                <a16:creationId xmlns:a16="http://schemas.microsoft.com/office/drawing/2014/main" id="{12467A98-ADEE-EEFA-E6C3-5E8EE6935FA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843C03-87C3-788B-FEF7-AF7FC837936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5778" name="Rectangle 4"/>
          <p:cNvSpPr>
            <a:spLocks noGrp="1" noChangeArrowheads="1"/>
          </p:cNvSpPr>
          <p:nvPr>
            <p:ph type="title"/>
          </p:nvPr>
        </p:nvSpPr>
        <p:spPr>
          <a:xfrm>
            <a:off x="1338262" y="731921"/>
            <a:ext cx="9515475" cy="1219200"/>
          </a:xfrm>
        </p:spPr>
        <p:txBody>
          <a:bodyPr/>
          <a:lstStyle/>
          <a:p>
            <a:pPr eaLnBrk="1" hangingPunct="1"/>
            <a:r>
              <a:rPr lang="en-US" altLang="en-US" sz="4000" b="1" dirty="0">
                <a:ea typeface="ＭＳ Ｐゴシック" pitchFamily="-107" charset="-128"/>
              </a:rPr>
              <a:t>Applying the Indirect Method of Reporting</a:t>
            </a:r>
          </a:p>
        </p:txBody>
      </p:sp>
      <p:sp>
        <p:nvSpPr>
          <p:cNvPr id="7" name="Rectangle 6"/>
          <p:cNvSpPr/>
          <p:nvPr/>
        </p:nvSpPr>
        <p:spPr>
          <a:xfrm>
            <a:off x="1676400" y="1865480"/>
            <a:ext cx="8839200" cy="4093428"/>
          </a:xfrm>
          <a:prstGeom prst="rect">
            <a:avLst/>
          </a:prstGeom>
          <a:solidFill>
            <a:schemeClr val="accent4">
              <a:lumMod val="20000"/>
              <a:lumOff val="80000"/>
            </a:schemeClr>
          </a:solidFill>
          <a:ln>
            <a:solidFill>
              <a:schemeClr val="accent2">
                <a:lumMod val="50000"/>
              </a:schemeClr>
            </a:solidFill>
          </a:ln>
        </p:spPr>
        <p:txBody>
          <a:bodyPr>
            <a:spAutoFit/>
          </a:bodyPr>
          <a:lstStyle/>
          <a:p>
            <a:pPr algn="ctr">
              <a:defRPr/>
            </a:pPr>
            <a:r>
              <a:rPr lang="en-US" sz="2000" b="1" dirty="0">
                <a:solidFill>
                  <a:srgbClr val="632523"/>
                </a:solidFill>
              </a:rPr>
              <a:t>Additional information on Genesis Inc.’s 2017 transactions:</a:t>
            </a:r>
          </a:p>
          <a:p>
            <a:pPr>
              <a:defRPr/>
            </a:pPr>
            <a:r>
              <a:rPr lang="en-US" sz="2000" b="1" dirty="0">
                <a:solidFill>
                  <a:srgbClr val="632523"/>
                </a:solidFill>
              </a:rPr>
              <a:t>a. The accounts payable balances result from inventory </a:t>
            </a:r>
          </a:p>
          <a:p>
            <a:pPr>
              <a:defRPr/>
            </a:pPr>
            <a:r>
              <a:rPr lang="en-US" sz="2000" b="1" dirty="0">
                <a:solidFill>
                  <a:srgbClr val="632523"/>
                </a:solidFill>
              </a:rPr>
              <a:t>purchases. </a:t>
            </a:r>
          </a:p>
          <a:p>
            <a:pPr>
              <a:defRPr/>
            </a:pPr>
            <a:r>
              <a:rPr lang="en-US" sz="2000" b="1" dirty="0">
                <a:solidFill>
                  <a:srgbClr val="632523"/>
                </a:solidFill>
              </a:rPr>
              <a:t>b. Purchased $60,000 in plant assets by issuing $60,000 of </a:t>
            </a:r>
          </a:p>
          <a:p>
            <a:pPr>
              <a:defRPr/>
            </a:pPr>
            <a:r>
              <a:rPr lang="en-US" sz="2000" b="1" dirty="0">
                <a:solidFill>
                  <a:srgbClr val="632523"/>
                </a:solidFill>
              </a:rPr>
              <a:t>notes payable. </a:t>
            </a:r>
          </a:p>
          <a:p>
            <a:pPr>
              <a:defRPr/>
            </a:pPr>
            <a:r>
              <a:rPr lang="en-US" sz="2000" b="1" dirty="0">
                <a:solidFill>
                  <a:srgbClr val="632523"/>
                </a:solidFill>
              </a:rPr>
              <a:t>c. Sold plant assets with a book value of $8,000 (original </a:t>
            </a:r>
          </a:p>
          <a:p>
            <a:pPr>
              <a:defRPr/>
            </a:pPr>
            <a:r>
              <a:rPr lang="en-US" sz="2000" b="1" dirty="0">
                <a:solidFill>
                  <a:srgbClr val="632523"/>
                </a:solidFill>
              </a:rPr>
              <a:t>cost of $20,000 and accumulated depreciation of </a:t>
            </a:r>
          </a:p>
          <a:p>
            <a:pPr>
              <a:defRPr/>
            </a:pPr>
            <a:r>
              <a:rPr lang="en-US" sz="2000" b="1" dirty="0">
                <a:solidFill>
                  <a:srgbClr val="632523"/>
                </a:solidFill>
              </a:rPr>
              <a:t>$12,000) for $2,000 cash, yielding a $6,000 loss. </a:t>
            </a:r>
          </a:p>
          <a:p>
            <a:pPr>
              <a:defRPr/>
            </a:pPr>
            <a:r>
              <a:rPr lang="en-US" sz="2000" b="1" dirty="0">
                <a:solidFill>
                  <a:srgbClr val="632523"/>
                </a:solidFill>
              </a:rPr>
              <a:t>d. Received $15,000 cash from issuing 3,000 shares of </a:t>
            </a:r>
          </a:p>
          <a:p>
            <a:pPr>
              <a:defRPr/>
            </a:pPr>
            <a:r>
              <a:rPr lang="en-US" sz="2000" b="1" dirty="0">
                <a:solidFill>
                  <a:srgbClr val="632523"/>
                </a:solidFill>
              </a:rPr>
              <a:t>common stock. </a:t>
            </a:r>
          </a:p>
          <a:p>
            <a:pPr>
              <a:defRPr/>
            </a:pPr>
            <a:r>
              <a:rPr lang="en-US" sz="2000" b="1" dirty="0">
                <a:solidFill>
                  <a:srgbClr val="632523"/>
                </a:solidFill>
              </a:rPr>
              <a:t>e. Paid $18,000 cash to retire notes with a $34,000 book </a:t>
            </a:r>
          </a:p>
          <a:p>
            <a:pPr>
              <a:defRPr/>
            </a:pPr>
            <a:r>
              <a:rPr lang="en-US" sz="2000" b="1" dirty="0">
                <a:solidFill>
                  <a:srgbClr val="632523"/>
                </a:solidFill>
              </a:rPr>
              <a:t>value, yielding a $16,000 gain. </a:t>
            </a:r>
          </a:p>
          <a:p>
            <a:pPr>
              <a:defRPr/>
            </a:pPr>
            <a:r>
              <a:rPr lang="en-US" sz="2000" b="1" dirty="0">
                <a:solidFill>
                  <a:srgbClr val="632523"/>
                </a:solidFill>
              </a:rPr>
              <a:t>f. Declared and paid cash dividends of $14,000. </a:t>
            </a:r>
          </a:p>
        </p:txBody>
      </p:sp>
      <p:sp>
        <p:nvSpPr>
          <p:cNvPr id="3" name="TextBox 2">
            <a:extLst>
              <a:ext uri="{FF2B5EF4-FFF2-40B4-BE49-F238E27FC236}">
                <a16:creationId xmlns:a16="http://schemas.microsoft.com/office/drawing/2014/main" id="{8DF029CA-2CB1-746D-D415-E93B6A4E510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27CF8E-B78A-7B9D-DE7F-7E0A8E2B06E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76802" name="Group 2"/>
          <p:cNvGrpSpPr>
            <a:grpSpLocks/>
          </p:cNvGrpSpPr>
          <p:nvPr/>
        </p:nvGrpSpPr>
        <p:grpSpPr bwMode="auto">
          <a:xfrm>
            <a:off x="1793876" y="2994025"/>
            <a:ext cx="8391525" cy="1106488"/>
            <a:chOff x="237" y="1725"/>
            <a:chExt cx="5286" cy="697"/>
          </a:xfrm>
        </p:grpSpPr>
        <p:sp>
          <p:nvSpPr>
            <p:cNvPr id="76814" name="Line 3"/>
            <p:cNvSpPr>
              <a:spLocks noChangeShapeType="1"/>
            </p:cNvSpPr>
            <p:nvPr/>
          </p:nvSpPr>
          <p:spPr bwMode="auto">
            <a:xfrm>
              <a:off x="1250" y="2102"/>
              <a:ext cx="2734" cy="0"/>
            </a:xfrm>
            <a:prstGeom prst="line">
              <a:avLst/>
            </a:prstGeom>
            <a:noFill/>
            <a:ln w="76200">
              <a:solidFill>
                <a:schemeClr val="hlink"/>
              </a:solidFill>
              <a:round/>
              <a:headEnd/>
              <a:tailEnd type="triangle" w="med" len="med"/>
            </a:ln>
          </p:spPr>
          <p:txBody>
            <a:bodyPr/>
            <a:lstStyle/>
            <a:p>
              <a:endParaRPr lang="en-US" dirty="0"/>
            </a:p>
          </p:txBody>
        </p:sp>
        <p:sp>
          <p:nvSpPr>
            <p:cNvPr id="76815" name="Rectangle 4"/>
            <p:cNvSpPr>
              <a:spLocks noChangeArrowheads="1"/>
            </p:cNvSpPr>
            <p:nvPr/>
          </p:nvSpPr>
          <p:spPr bwMode="auto">
            <a:xfrm>
              <a:off x="237" y="1840"/>
              <a:ext cx="966" cy="270"/>
            </a:xfrm>
            <a:prstGeom prst="rect">
              <a:avLst/>
            </a:prstGeom>
            <a:solidFill>
              <a:srgbClr val="C8FEC8"/>
            </a:solidFill>
            <a:ln w="12700">
              <a:solidFill>
                <a:schemeClr val="tx1"/>
              </a:solidFill>
              <a:miter lim="800000"/>
              <a:headEnd/>
              <a:tailEnd/>
            </a:ln>
            <a:effectLst>
              <a:outerShdw dist="107763" dir="2700000" algn="ctr" rotWithShape="0">
                <a:schemeClr val="tx1"/>
              </a:outerShdw>
            </a:effectLst>
          </p:spPr>
          <p:txBody>
            <a:bodyPr lIns="90488" tIns="44450" rIns="90488" bIns="44450">
              <a:spAutoFit/>
            </a:bodyPr>
            <a:lstStyle/>
            <a:p>
              <a:pPr algn="ctr">
                <a:spcBef>
                  <a:spcPct val="50000"/>
                </a:spcBef>
              </a:pPr>
              <a:r>
                <a:rPr lang="en-US" altLang="en-US" sz="2200" b="1" dirty="0"/>
                <a:t>Net Income</a:t>
              </a:r>
            </a:p>
          </p:txBody>
        </p:sp>
        <p:sp>
          <p:nvSpPr>
            <p:cNvPr id="76816" name="Rectangle 5"/>
            <p:cNvSpPr>
              <a:spLocks noChangeArrowheads="1"/>
            </p:cNvSpPr>
            <p:nvPr/>
          </p:nvSpPr>
          <p:spPr bwMode="auto">
            <a:xfrm>
              <a:off x="4077" y="1725"/>
              <a:ext cx="1446" cy="697"/>
            </a:xfrm>
            <a:prstGeom prst="rect">
              <a:avLst/>
            </a:prstGeom>
            <a:solidFill>
              <a:srgbClr val="C8FEC8"/>
            </a:solidFill>
            <a:ln w="12700">
              <a:solidFill>
                <a:schemeClr val="tx1"/>
              </a:solidFill>
              <a:miter lim="800000"/>
              <a:headEnd/>
              <a:tailEnd/>
            </a:ln>
            <a:effectLst>
              <a:outerShdw dist="107763" dir="2700000" algn="ctr" rotWithShape="0">
                <a:schemeClr val="tx1"/>
              </a:outerShdw>
            </a:effectLst>
          </p:spPr>
          <p:txBody>
            <a:bodyPr lIns="90488" tIns="44450" rIns="90488" bIns="44450">
              <a:spAutoFit/>
            </a:bodyPr>
            <a:lstStyle/>
            <a:p>
              <a:pPr algn="ctr">
                <a:spcBef>
                  <a:spcPct val="50000"/>
                </a:spcBef>
              </a:pPr>
              <a:r>
                <a:rPr lang="en-US" altLang="en-US" sz="2200" b="1" dirty="0"/>
                <a:t>Cash Flows from Operating Activities</a:t>
              </a:r>
            </a:p>
          </p:txBody>
        </p:sp>
      </p:grpSp>
      <p:sp>
        <p:nvSpPr>
          <p:cNvPr id="76803" name="Line 7"/>
          <p:cNvSpPr>
            <a:spLocks noChangeShapeType="1"/>
          </p:cNvSpPr>
          <p:nvPr/>
        </p:nvSpPr>
        <p:spPr bwMode="auto">
          <a:xfrm>
            <a:off x="5456238" y="2830514"/>
            <a:ext cx="0" cy="733425"/>
          </a:xfrm>
          <a:prstGeom prst="line">
            <a:avLst/>
          </a:prstGeom>
          <a:noFill/>
          <a:ln w="50800">
            <a:solidFill>
              <a:schemeClr val="tx1"/>
            </a:solidFill>
            <a:round/>
            <a:headEnd/>
            <a:tailEnd type="triangle" w="med" len="med"/>
          </a:ln>
        </p:spPr>
        <p:txBody>
          <a:bodyPr/>
          <a:lstStyle/>
          <a:p>
            <a:endParaRPr lang="en-US" dirty="0"/>
          </a:p>
        </p:txBody>
      </p:sp>
      <p:sp>
        <p:nvSpPr>
          <p:cNvPr id="76804" name="Rectangle 8"/>
          <p:cNvSpPr>
            <a:spLocks noChangeArrowheads="1"/>
          </p:cNvSpPr>
          <p:nvPr/>
        </p:nvSpPr>
        <p:spPr bwMode="auto">
          <a:xfrm>
            <a:off x="3665538" y="1724026"/>
            <a:ext cx="3581400" cy="705321"/>
          </a:xfrm>
          <a:prstGeom prst="rect">
            <a:avLst/>
          </a:prstGeom>
          <a:solidFill>
            <a:srgbClr val="3333CC"/>
          </a:solidFill>
          <a:ln w="12700">
            <a:solidFill>
              <a:schemeClr val="tx1"/>
            </a:solidFill>
            <a:miter lim="800000"/>
            <a:headEnd/>
            <a:tailEnd/>
          </a:ln>
          <a:effectLst>
            <a:outerShdw dist="107763" dir="2700000" algn="ctr" rotWithShape="0">
              <a:schemeClr val="tx1"/>
            </a:outerShdw>
          </a:effectLst>
        </p:spPr>
        <p:txBody>
          <a:bodyPr lIns="90488" tIns="44450" rIns="90488" bIns="44450">
            <a:spAutoFit/>
          </a:bodyPr>
          <a:lstStyle/>
          <a:p>
            <a:pPr algn="ctr">
              <a:spcBef>
                <a:spcPct val="50000"/>
              </a:spcBef>
            </a:pPr>
            <a:r>
              <a:rPr lang="en-US" altLang="en-US" sz="2000" b="1" dirty="0">
                <a:solidFill>
                  <a:schemeClr val="bg1"/>
                </a:solidFill>
              </a:rPr>
              <a:t>Changes in noncash current assets and current liabilities</a:t>
            </a:r>
          </a:p>
        </p:txBody>
      </p:sp>
      <p:sp>
        <p:nvSpPr>
          <p:cNvPr id="76805" name="Line 9"/>
          <p:cNvSpPr>
            <a:spLocks noChangeShapeType="1"/>
          </p:cNvSpPr>
          <p:nvPr/>
        </p:nvSpPr>
        <p:spPr bwMode="auto">
          <a:xfrm flipV="1">
            <a:off x="6748463" y="3609976"/>
            <a:ext cx="0" cy="1165225"/>
          </a:xfrm>
          <a:prstGeom prst="line">
            <a:avLst/>
          </a:prstGeom>
          <a:noFill/>
          <a:ln w="50800">
            <a:solidFill>
              <a:schemeClr val="tx1"/>
            </a:solidFill>
            <a:round/>
            <a:headEnd/>
            <a:tailEnd type="triangle" w="med" len="med"/>
          </a:ln>
        </p:spPr>
        <p:txBody>
          <a:bodyPr/>
          <a:lstStyle/>
          <a:p>
            <a:endParaRPr lang="en-US" dirty="0"/>
          </a:p>
        </p:txBody>
      </p:sp>
      <p:sp>
        <p:nvSpPr>
          <p:cNvPr id="76806" name="Rectangle 10"/>
          <p:cNvSpPr>
            <a:spLocks noChangeArrowheads="1"/>
          </p:cNvSpPr>
          <p:nvPr/>
        </p:nvSpPr>
        <p:spPr bwMode="auto">
          <a:xfrm>
            <a:off x="5791201" y="4611688"/>
            <a:ext cx="1914525" cy="711200"/>
          </a:xfrm>
          <a:prstGeom prst="rect">
            <a:avLst/>
          </a:prstGeom>
          <a:solidFill>
            <a:srgbClr val="3333CC"/>
          </a:solidFill>
          <a:ln w="12700">
            <a:solidFill>
              <a:schemeClr val="tx1"/>
            </a:solidFill>
            <a:miter lim="800000"/>
            <a:headEnd/>
            <a:tailEnd/>
          </a:ln>
          <a:effectLst>
            <a:outerShdw dist="107763" dir="2700000" algn="ctr" rotWithShape="0">
              <a:schemeClr val="tx1"/>
            </a:outerShdw>
          </a:effectLst>
        </p:spPr>
        <p:txBody>
          <a:bodyPr lIns="90488" tIns="44450" rIns="90488" bIns="44450">
            <a:spAutoFit/>
          </a:bodyPr>
          <a:lstStyle/>
          <a:p>
            <a:pPr algn="ctr">
              <a:spcBef>
                <a:spcPct val="50000"/>
              </a:spcBef>
            </a:pPr>
            <a:r>
              <a:rPr lang="en-US" altLang="en-US" sz="2000" b="1" dirty="0">
                <a:solidFill>
                  <a:schemeClr val="bg1"/>
                </a:solidFill>
              </a:rPr>
              <a:t>+ Losses and - Gains</a:t>
            </a:r>
          </a:p>
        </p:txBody>
      </p:sp>
      <p:sp>
        <p:nvSpPr>
          <p:cNvPr id="76807" name="Line 11"/>
          <p:cNvSpPr>
            <a:spLocks noChangeShapeType="1"/>
          </p:cNvSpPr>
          <p:nvPr/>
        </p:nvSpPr>
        <p:spPr bwMode="auto">
          <a:xfrm flipV="1">
            <a:off x="4233863" y="3592514"/>
            <a:ext cx="0" cy="1165225"/>
          </a:xfrm>
          <a:prstGeom prst="line">
            <a:avLst/>
          </a:prstGeom>
          <a:noFill/>
          <a:ln w="50800">
            <a:solidFill>
              <a:schemeClr val="tx1"/>
            </a:solidFill>
            <a:round/>
            <a:headEnd/>
            <a:tailEnd type="triangle" w="med" len="med"/>
          </a:ln>
        </p:spPr>
        <p:txBody>
          <a:bodyPr/>
          <a:lstStyle/>
          <a:p>
            <a:endParaRPr lang="en-US" dirty="0"/>
          </a:p>
        </p:txBody>
      </p:sp>
      <p:sp>
        <p:nvSpPr>
          <p:cNvPr id="76808" name="Rectangle 12"/>
          <p:cNvSpPr>
            <a:spLocks noChangeArrowheads="1"/>
          </p:cNvSpPr>
          <p:nvPr/>
        </p:nvSpPr>
        <p:spPr bwMode="auto">
          <a:xfrm>
            <a:off x="2971801" y="4594225"/>
            <a:ext cx="2524125" cy="1013098"/>
          </a:xfrm>
          <a:prstGeom prst="rect">
            <a:avLst/>
          </a:prstGeom>
          <a:solidFill>
            <a:srgbClr val="3333CC"/>
          </a:solidFill>
          <a:ln w="12700">
            <a:solidFill>
              <a:schemeClr val="tx1"/>
            </a:solidFill>
            <a:miter lim="800000"/>
            <a:headEnd/>
            <a:tailEnd/>
          </a:ln>
          <a:effectLst>
            <a:outerShdw dist="107763" dir="2700000" algn="ctr" rotWithShape="0">
              <a:schemeClr val="tx1"/>
            </a:outerShdw>
          </a:effectLst>
        </p:spPr>
        <p:txBody>
          <a:bodyPr lIns="90488" tIns="44450" rIns="90488" bIns="44450">
            <a:spAutoFit/>
          </a:bodyPr>
          <a:lstStyle/>
          <a:p>
            <a:pPr algn="ctr">
              <a:spcBef>
                <a:spcPct val="50000"/>
              </a:spcBef>
            </a:pPr>
            <a:r>
              <a:rPr lang="en-US" altLang="en-US" sz="2000" b="1" dirty="0">
                <a:solidFill>
                  <a:schemeClr val="bg1"/>
                </a:solidFill>
              </a:rPr>
              <a:t>+ Noncash expenses such as depreciation and amortization</a:t>
            </a:r>
          </a:p>
        </p:txBody>
      </p:sp>
      <p:sp>
        <p:nvSpPr>
          <p:cNvPr id="76809" name="Rectangle 13"/>
          <p:cNvSpPr>
            <a:spLocks noGrp="1" noChangeArrowheads="1"/>
          </p:cNvSpPr>
          <p:nvPr>
            <p:ph type="title"/>
          </p:nvPr>
        </p:nvSpPr>
        <p:spPr>
          <a:xfrm>
            <a:off x="1955801" y="806449"/>
            <a:ext cx="8229600" cy="773114"/>
          </a:xfrm>
        </p:spPr>
        <p:txBody>
          <a:bodyPr/>
          <a:lstStyle/>
          <a:p>
            <a:pPr algn="ctr" eaLnBrk="1" hangingPunct="1"/>
            <a:r>
              <a:rPr lang="en-US" altLang="en-US" sz="4000" b="1" dirty="0">
                <a:ea typeface="ＭＳ Ｐゴシック" pitchFamily="-107" charset="-128"/>
              </a:rPr>
              <a:t>Applying the Indirect Method</a:t>
            </a:r>
          </a:p>
        </p:txBody>
      </p:sp>
      <p:sp>
        <p:nvSpPr>
          <p:cNvPr id="16" name="Oval 15"/>
          <p:cNvSpPr/>
          <p:nvPr/>
        </p:nvSpPr>
        <p:spPr>
          <a:xfrm>
            <a:off x="4953000" y="2943225"/>
            <a:ext cx="381000" cy="457200"/>
          </a:xfrm>
          <a:prstGeom prst="ellipse">
            <a:avLst/>
          </a:prstGeom>
          <a:noFill/>
          <a:ln>
            <a:solidFill>
              <a:srgbClr val="1102D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rgbClr val="1102D0"/>
                </a:solidFill>
                <a:latin typeface="Arial" charset="0"/>
                <a:cs typeface="Arial" charset="0"/>
              </a:rPr>
              <a:t>1</a:t>
            </a:r>
          </a:p>
        </p:txBody>
      </p:sp>
      <p:sp>
        <p:nvSpPr>
          <p:cNvPr id="17" name="Oval 16"/>
          <p:cNvSpPr/>
          <p:nvPr/>
        </p:nvSpPr>
        <p:spPr>
          <a:xfrm>
            <a:off x="3733800" y="4010025"/>
            <a:ext cx="381000" cy="457200"/>
          </a:xfrm>
          <a:prstGeom prst="ellipse">
            <a:avLst/>
          </a:prstGeom>
          <a:noFill/>
          <a:ln>
            <a:solidFill>
              <a:srgbClr val="1102D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rgbClr val="1102D0"/>
                </a:solidFill>
                <a:latin typeface="Arial" charset="0"/>
                <a:cs typeface="Arial" charset="0"/>
              </a:rPr>
              <a:t>2</a:t>
            </a:r>
          </a:p>
        </p:txBody>
      </p:sp>
      <p:sp>
        <p:nvSpPr>
          <p:cNvPr id="18" name="Oval 17"/>
          <p:cNvSpPr/>
          <p:nvPr/>
        </p:nvSpPr>
        <p:spPr>
          <a:xfrm>
            <a:off x="6248400" y="4010025"/>
            <a:ext cx="381000" cy="457200"/>
          </a:xfrm>
          <a:prstGeom prst="ellipse">
            <a:avLst/>
          </a:prstGeom>
          <a:noFill/>
          <a:ln>
            <a:solidFill>
              <a:srgbClr val="1102D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rgbClr val="1102D0"/>
                </a:solidFill>
                <a:latin typeface="Arial" charset="0"/>
                <a:cs typeface="Arial" charset="0"/>
              </a:rPr>
              <a:t>3</a:t>
            </a:r>
          </a:p>
        </p:txBody>
      </p:sp>
      <p:sp>
        <p:nvSpPr>
          <p:cNvPr id="3" name="TextBox 2">
            <a:extLst>
              <a:ext uri="{FF2B5EF4-FFF2-40B4-BE49-F238E27FC236}">
                <a16:creationId xmlns:a16="http://schemas.microsoft.com/office/drawing/2014/main" id="{57739CB2-166C-39A5-1A57-C9B1CA6C8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blinds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9EC331-5EEC-1EFF-1D68-5599F68AB64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7826" name="Rectangle 2"/>
          <p:cNvSpPr>
            <a:spLocks noChangeArrowheads="1"/>
          </p:cNvSpPr>
          <p:nvPr/>
        </p:nvSpPr>
        <p:spPr bwMode="auto">
          <a:xfrm>
            <a:off x="1858964" y="5173664"/>
            <a:ext cx="8302625" cy="1074737"/>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3200" b="1" dirty="0"/>
              <a:t>Use this table when adjusting Net Income to Operating Cash Flows.</a:t>
            </a:r>
          </a:p>
        </p:txBody>
      </p:sp>
      <p:graphicFrame>
        <p:nvGraphicFramePr>
          <p:cNvPr id="40964" name="Object 2"/>
          <p:cNvGraphicFramePr>
            <a:graphicFrameLocks/>
          </p:cNvGraphicFramePr>
          <p:nvPr/>
        </p:nvGraphicFramePr>
        <p:xfrm>
          <a:off x="1866900" y="1981200"/>
          <a:ext cx="8343900" cy="3105150"/>
        </p:xfrm>
        <a:graphic>
          <a:graphicData uri="http://schemas.openxmlformats.org/presentationml/2006/ole">
            <mc:AlternateContent xmlns:mc="http://schemas.openxmlformats.org/markup-compatibility/2006">
              <mc:Choice xmlns:v="urn:schemas-microsoft-com:vml" Requires="v">
                <p:oleObj name="Worksheet" r:id="rId3" imgW="3790849" imgH="1409700" progId="Excel.Sheet.8">
                  <p:embed/>
                </p:oleObj>
              </mc:Choice>
              <mc:Fallback>
                <p:oleObj name="Worksheet" r:id="rId3" imgW="3790849" imgH="1409700" progId="Excel.Sheet.8">
                  <p:embed/>
                  <p:pic>
                    <p:nvPicPr>
                      <p:cNvPr id="40964" name="Object 2"/>
                      <p:cNvPicPr>
                        <a:picLocks noChangeArrowheads="1"/>
                      </p:cNvPicPr>
                      <p:nvPr/>
                    </p:nvPicPr>
                    <p:blipFill>
                      <a:blip r:embed="rId4">
                        <a:extLst>
                          <a:ext uri="{28A0092B-C50C-407E-A947-70E740481C1C}">
                            <a14:useLocalDpi xmlns:a14="http://schemas.microsoft.com/office/drawing/2010/main" val="0"/>
                          </a:ext>
                        </a:extLst>
                      </a:blip>
                      <a:srcRect l="2235" t="5132" r="2837" b="7672"/>
                      <a:stretch>
                        <a:fillRect/>
                      </a:stretch>
                    </p:blipFill>
                    <p:spPr bwMode="auto">
                      <a:xfrm>
                        <a:off x="1866900" y="1981200"/>
                        <a:ext cx="8343900" cy="3105150"/>
                      </a:xfrm>
                      <a:prstGeom prst="rect">
                        <a:avLst/>
                      </a:prstGeom>
                      <a:noFill/>
                      <a:ln w="25400">
                        <a:solidFill>
                          <a:srgbClr val="000000"/>
                        </a:solidFill>
                        <a:miter lim="800000"/>
                        <a:headEnd/>
                        <a:tailEnd/>
                      </a:ln>
                      <a:effectLst>
                        <a:outerShdw dist="107763" dir="2700000" algn="ctr" rotWithShape="0">
                          <a:srgbClr val="808080"/>
                        </a:outerShdw>
                      </a:effectLst>
                      <a:extLst>
                        <a:ext uri="{909E8E84-426E-40DD-AFC4-6F175D3DCCD1}">
                          <a14:hiddenFill xmlns:a14="http://schemas.microsoft.com/office/drawing/2010/main">
                            <a:solidFill>
                              <a:schemeClr val="accent1"/>
                            </a:solidFill>
                          </a14:hiddenFill>
                        </a:ext>
                      </a:extLst>
                    </p:spPr>
                  </p:pic>
                </p:oleObj>
              </mc:Fallback>
            </mc:AlternateContent>
          </a:graphicData>
        </a:graphic>
      </p:graphicFrame>
      <p:sp>
        <p:nvSpPr>
          <p:cNvPr id="77828" name="Rectangle 8"/>
          <p:cNvSpPr>
            <a:spLocks noGrp="1" noChangeArrowheads="1"/>
          </p:cNvSpPr>
          <p:nvPr>
            <p:ph type="title"/>
          </p:nvPr>
        </p:nvSpPr>
        <p:spPr>
          <a:xfrm>
            <a:off x="1676400" y="609600"/>
            <a:ext cx="8839200" cy="1219200"/>
          </a:xfrm>
        </p:spPr>
        <p:txBody>
          <a:bodyPr/>
          <a:lstStyle/>
          <a:p>
            <a:pPr eaLnBrk="1" hangingPunct="1">
              <a:lnSpc>
                <a:spcPct val="90000"/>
              </a:lnSpc>
            </a:pPr>
            <a:r>
              <a:rPr lang="en-US" altLang="en-US" sz="4000" b="1" dirty="0">
                <a:ea typeface="ＭＳ Ｐゴシック" pitchFamily="-107" charset="-128"/>
              </a:rPr>
              <a:t>Adjustments for Changes in </a:t>
            </a:r>
            <a:br>
              <a:rPr lang="en-US" altLang="en-US" sz="4000" b="1" dirty="0">
                <a:ea typeface="ＭＳ Ｐゴシック" pitchFamily="-107" charset="-128"/>
              </a:rPr>
            </a:br>
            <a:r>
              <a:rPr lang="en-US" altLang="en-US" sz="4000" b="1" dirty="0">
                <a:ea typeface="ＭＳ Ｐゴシック" pitchFamily="-107" charset="-128"/>
              </a:rPr>
              <a:t>Current Assets and Current Liabilities</a:t>
            </a:r>
          </a:p>
        </p:txBody>
      </p:sp>
      <p:sp>
        <p:nvSpPr>
          <p:cNvPr id="3" name="TextBox 2">
            <a:extLst>
              <a:ext uri="{FF2B5EF4-FFF2-40B4-BE49-F238E27FC236}">
                <a16:creationId xmlns:a16="http://schemas.microsoft.com/office/drawing/2014/main" id="{5BF2C0B8-84F1-DAC1-6666-D4F7571ABD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blinds(horizontal)">
                                      <p:cBhvr>
                                        <p:cTn id="7"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1684B0-23EA-227D-FE49-3557C70D799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8851" name="Rectangle 8"/>
          <p:cNvSpPr>
            <a:spLocks noGrp="1" noChangeArrowheads="1"/>
          </p:cNvSpPr>
          <p:nvPr>
            <p:ph type="title"/>
          </p:nvPr>
        </p:nvSpPr>
        <p:spPr>
          <a:xfrm>
            <a:off x="1709737" y="1016795"/>
            <a:ext cx="8839200" cy="1143000"/>
          </a:xfrm>
        </p:spPr>
        <p:txBody>
          <a:bodyPr>
            <a:normAutofit fontScale="90000"/>
          </a:bodyPr>
          <a:lstStyle/>
          <a:p>
            <a:pPr eaLnBrk="1" hangingPunct="1">
              <a:lnSpc>
                <a:spcPct val="90000"/>
              </a:lnSpc>
            </a:pPr>
            <a:r>
              <a:rPr lang="en-US" altLang="en-US" sz="4000" b="1" dirty="0">
                <a:ea typeface="ＭＳ Ｐゴシック" pitchFamily="-107" charset="-128"/>
              </a:rPr>
              <a:t>Adjustments for Changes in  Current Assets and Current Liabilities</a:t>
            </a:r>
          </a:p>
        </p:txBody>
      </p:sp>
      <p:pic>
        <p:nvPicPr>
          <p:cNvPr id="8499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2528889"/>
            <a:ext cx="7315200"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F2B7D747-F28D-3031-45B7-83DE85B880C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8BFC91-A8AC-F963-13E0-51CE37388B0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9875" name="Rectangle 8"/>
          <p:cNvSpPr>
            <a:spLocks noGrp="1" noChangeArrowheads="1"/>
          </p:cNvSpPr>
          <p:nvPr>
            <p:ph type="title"/>
          </p:nvPr>
        </p:nvSpPr>
        <p:spPr>
          <a:xfrm>
            <a:off x="1884948" y="1014431"/>
            <a:ext cx="8229600" cy="1066800"/>
          </a:xfrm>
        </p:spPr>
        <p:txBody>
          <a:bodyPr>
            <a:normAutofit fontScale="90000"/>
          </a:bodyPr>
          <a:lstStyle/>
          <a:p>
            <a:pPr eaLnBrk="1" hangingPunct="1">
              <a:lnSpc>
                <a:spcPct val="90000"/>
              </a:lnSpc>
            </a:pPr>
            <a:r>
              <a:rPr lang="en-US" altLang="en-US" sz="4000" b="1" dirty="0">
                <a:ea typeface="ＭＳ Ｐゴシック" pitchFamily="-107" charset="-128"/>
              </a:rPr>
              <a:t>Adjustments for Operating Items Not Providing or Using Cash</a:t>
            </a:r>
          </a:p>
        </p:txBody>
      </p:sp>
      <p:pic>
        <p:nvPicPr>
          <p:cNvPr id="839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76489" y="2195514"/>
            <a:ext cx="7439025"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63D9CE9F-7EEE-014B-64F4-791700DB22B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D2D57BD-D34A-0B49-8217-3A45F9DE07F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0899" name="Rectangle 8"/>
          <p:cNvSpPr>
            <a:spLocks noGrp="1" noChangeArrowheads="1"/>
          </p:cNvSpPr>
          <p:nvPr>
            <p:ph type="title"/>
          </p:nvPr>
        </p:nvSpPr>
        <p:spPr>
          <a:xfrm>
            <a:off x="1981200" y="864732"/>
            <a:ext cx="8229600" cy="808038"/>
          </a:xfrm>
        </p:spPr>
        <p:txBody>
          <a:bodyPr/>
          <a:lstStyle/>
          <a:p>
            <a:pPr eaLnBrk="1" hangingPunct="1">
              <a:lnSpc>
                <a:spcPct val="90000"/>
              </a:lnSpc>
            </a:pPr>
            <a:r>
              <a:rPr lang="en-US" altLang="en-US" sz="4000" b="1" dirty="0">
                <a:ea typeface="ＭＳ Ｐゴシック" pitchFamily="-107" charset="-128"/>
              </a:rPr>
              <a:t>Adjustments for Nonoperating Items</a:t>
            </a:r>
          </a:p>
        </p:txBody>
      </p:sp>
      <p:pic>
        <p:nvPicPr>
          <p:cNvPr id="3" name="Picture 2"/>
          <p:cNvPicPr>
            <a:picLocks noChangeAspect="1"/>
          </p:cNvPicPr>
          <p:nvPr/>
        </p:nvPicPr>
        <p:blipFill>
          <a:blip r:embed="rId3"/>
          <a:stretch>
            <a:fillRect/>
          </a:stretch>
        </p:blipFill>
        <p:spPr>
          <a:xfrm>
            <a:off x="2200185" y="1600686"/>
            <a:ext cx="7791629" cy="4405115"/>
          </a:xfrm>
          <a:prstGeom prst="rect">
            <a:avLst/>
          </a:prstGeom>
        </p:spPr>
      </p:pic>
      <p:sp>
        <p:nvSpPr>
          <p:cNvPr id="4" name="TextBox 3">
            <a:extLst>
              <a:ext uri="{FF2B5EF4-FFF2-40B4-BE49-F238E27FC236}">
                <a16:creationId xmlns:a16="http://schemas.microsoft.com/office/drawing/2014/main" id="{CBBF7B57-E0DB-5A04-BF6C-9689DEF1F20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2571679-48C0-5681-5E64-770AD8A0E90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23" name="Rectangle 8"/>
          <p:cNvSpPr>
            <a:spLocks noGrp="1" noChangeArrowheads="1"/>
          </p:cNvSpPr>
          <p:nvPr>
            <p:ph type="title"/>
          </p:nvPr>
        </p:nvSpPr>
        <p:spPr>
          <a:xfrm>
            <a:off x="1981200" y="609600"/>
            <a:ext cx="8229600" cy="990600"/>
          </a:xfrm>
        </p:spPr>
        <p:txBody>
          <a:bodyPr>
            <a:normAutofit fontScale="90000"/>
          </a:bodyPr>
          <a:lstStyle/>
          <a:p>
            <a:pPr eaLnBrk="1" hangingPunct="1">
              <a:lnSpc>
                <a:spcPct val="90000"/>
              </a:lnSpc>
            </a:pPr>
            <a:r>
              <a:rPr lang="en-US" altLang="en-US" sz="3600" b="1" dirty="0">
                <a:ea typeface="ＭＳ Ｐゴシック" pitchFamily="-107" charset="-128"/>
              </a:rPr>
              <a:t>Summary of Adjustments for Indirect Method</a:t>
            </a:r>
          </a:p>
        </p:txBody>
      </p:sp>
      <p:sp>
        <p:nvSpPr>
          <p:cNvPr id="81924" name="Rectangle 5"/>
          <p:cNvSpPr>
            <a:spLocks noChangeArrowheads="1"/>
          </p:cNvSpPr>
          <p:nvPr/>
        </p:nvSpPr>
        <p:spPr bwMode="auto">
          <a:xfrm>
            <a:off x="1524000" y="1600201"/>
            <a:ext cx="9144000" cy="830997"/>
          </a:xfrm>
          <a:prstGeom prst="rect">
            <a:avLst/>
          </a:prstGeom>
          <a:noFill/>
          <a:ln w="9525">
            <a:noFill/>
            <a:miter lim="800000"/>
            <a:headEnd/>
            <a:tailEnd/>
          </a:ln>
        </p:spPr>
        <p:txBody>
          <a:bodyPr wrap="square">
            <a:spAutoFit/>
          </a:bodyPr>
          <a:lstStyle/>
          <a:p>
            <a:pPr algn="ctr"/>
            <a:r>
              <a:rPr lang="en-US" altLang="en-US" sz="2400" dirty="0">
                <a:latin typeface="Calibri" pitchFamily="34" charset="0"/>
              </a:rPr>
              <a:t>Common adjustments to net income when computing net cash provided or used by operating activities under the indirect method:</a:t>
            </a:r>
          </a:p>
        </p:txBody>
      </p:sp>
      <p:pic>
        <p:nvPicPr>
          <p:cNvPr id="2" name="Picture 1"/>
          <p:cNvPicPr>
            <a:picLocks noChangeAspect="1"/>
          </p:cNvPicPr>
          <p:nvPr/>
        </p:nvPicPr>
        <p:blipFill>
          <a:blip r:embed="rId3"/>
          <a:stretch>
            <a:fillRect/>
          </a:stretch>
        </p:blipFill>
        <p:spPr>
          <a:xfrm>
            <a:off x="1981201" y="2572435"/>
            <a:ext cx="7836899" cy="3260902"/>
          </a:xfrm>
          <a:prstGeom prst="rect">
            <a:avLst/>
          </a:prstGeom>
        </p:spPr>
      </p:pic>
      <p:sp>
        <p:nvSpPr>
          <p:cNvPr id="4" name="TextBox 3">
            <a:extLst>
              <a:ext uri="{FF2B5EF4-FFF2-40B4-BE49-F238E27FC236}">
                <a16:creationId xmlns:a16="http://schemas.microsoft.com/office/drawing/2014/main" id="{BC542097-EDCF-7E89-F609-70C731A1E3E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A7133B-764D-CB51-1388-A4A265F6E66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3733800"/>
            <a:ext cx="7315200" cy="3124200"/>
          </a:xfrm>
        </p:spPr>
        <p:txBody>
          <a:bodyPr>
            <a:normAutofit fontScale="90000"/>
          </a:bodyPr>
          <a:lstStyle/>
          <a:p>
            <a:br>
              <a:rPr lang="en-US" altLang="en-US" dirty="0"/>
            </a:br>
            <a:br>
              <a:rPr lang="en-US" altLang="en-US" dirty="0"/>
            </a:br>
            <a:br>
              <a:rPr lang="en-US" dirty="0"/>
            </a:br>
            <a:r>
              <a:rPr lang="en-US" dirty="0"/>
              <a:t>Determine cash flows from both investing and financing activities.</a:t>
            </a:r>
            <a:br>
              <a:rPr lang="en-US" dirty="0"/>
            </a:br>
            <a:r>
              <a:rPr lang="en-US" altLang="en-US" dirty="0"/>
              <a:t>	</a:t>
            </a: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74148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16629" y="506095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D3ACDE42-FBB5-5679-F853-ACA44B32222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39C542-A4E4-FD38-A418-F0C1D5CE35C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6019" name="Rectangle 8"/>
          <p:cNvSpPr>
            <a:spLocks noGrp="1" noChangeArrowheads="1"/>
          </p:cNvSpPr>
          <p:nvPr>
            <p:ph type="title"/>
          </p:nvPr>
        </p:nvSpPr>
        <p:spPr>
          <a:xfrm>
            <a:off x="1981200" y="609600"/>
            <a:ext cx="8229600" cy="990600"/>
          </a:xfrm>
        </p:spPr>
        <p:txBody>
          <a:bodyPr/>
          <a:lstStyle/>
          <a:p>
            <a:pPr eaLnBrk="1" hangingPunct="1">
              <a:lnSpc>
                <a:spcPct val="90000"/>
              </a:lnSpc>
            </a:pPr>
            <a:r>
              <a:rPr lang="en-US" altLang="en-US" b="1" dirty="0">
                <a:ea typeface="ＭＳ Ｐゴシック" pitchFamily="-107" charset="-128"/>
              </a:rPr>
              <a:t>Cash Flows from Investing</a:t>
            </a:r>
          </a:p>
        </p:txBody>
      </p:sp>
      <p:sp>
        <p:nvSpPr>
          <p:cNvPr id="86020" name="Rounded Rectangle 6"/>
          <p:cNvSpPr>
            <a:spLocks noChangeArrowheads="1"/>
          </p:cNvSpPr>
          <p:nvPr/>
        </p:nvSpPr>
        <p:spPr bwMode="auto">
          <a:xfrm>
            <a:off x="2133600" y="2895600"/>
            <a:ext cx="3657600" cy="16002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38100" dir="2700000" algn="br" rotWithShape="0">
              <a:srgbClr val="808080">
                <a:alpha val="42998"/>
              </a:srgbClr>
            </a:outerShdw>
          </a:effectLst>
        </p:spPr>
        <p:txBody>
          <a:bodyPr anchor="ctr"/>
          <a:lstStyle/>
          <a:p>
            <a:pPr algn="ctr"/>
            <a:r>
              <a:rPr lang="en-US" altLang="en-US" sz="2800" dirty="0">
                <a:solidFill>
                  <a:srgbClr val="632523"/>
                </a:solidFill>
                <a:latin typeface="Calibri" pitchFamily="34" charset="0"/>
              </a:rPr>
              <a:t>Identify changes in investing-related accounts</a:t>
            </a:r>
          </a:p>
        </p:txBody>
      </p:sp>
      <p:sp>
        <p:nvSpPr>
          <p:cNvPr id="86021" name="Rounded Rectangle 7"/>
          <p:cNvSpPr>
            <a:spLocks noChangeArrowheads="1"/>
          </p:cNvSpPr>
          <p:nvPr/>
        </p:nvSpPr>
        <p:spPr bwMode="auto">
          <a:xfrm>
            <a:off x="6400800" y="2895600"/>
            <a:ext cx="3657600" cy="16002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38100" dir="2700000" algn="br" rotWithShape="0">
              <a:srgbClr val="808080">
                <a:alpha val="42998"/>
              </a:srgbClr>
            </a:outerShdw>
          </a:effectLst>
        </p:spPr>
        <p:txBody>
          <a:bodyPr anchor="ctr"/>
          <a:lstStyle/>
          <a:p>
            <a:pPr algn="ctr"/>
            <a:r>
              <a:rPr lang="en-US" altLang="en-US" sz="2800" dirty="0">
                <a:solidFill>
                  <a:srgbClr val="632523"/>
                </a:solidFill>
                <a:latin typeface="Calibri" pitchFamily="34" charset="0"/>
              </a:rPr>
              <a:t>Explain these changes using reconstruction analysis</a:t>
            </a:r>
          </a:p>
        </p:txBody>
      </p:sp>
      <p:sp>
        <p:nvSpPr>
          <p:cNvPr id="86022" name="Rounded Rectangle 8"/>
          <p:cNvSpPr>
            <a:spLocks noChangeArrowheads="1"/>
          </p:cNvSpPr>
          <p:nvPr/>
        </p:nvSpPr>
        <p:spPr bwMode="auto">
          <a:xfrm>
            <a:off x="4267200" y="4713287"/>
            <a:ext cx="3657600" cy="16002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38100" dir="2700000" algn="br" rotWithShape="0">
              <a:srgbClr val="808080">
                <a:alpha val="42998"/>
              </a:srgbClr>
            </a:outerShdw>
          </a:effectLst>
        </p:spPr>
        <p:txBody>
          <a:bodyPr anchor="ctr"/>
          <a:lstStyle/>
          <a:p>
            <a:pPr algn="ctr"/>
            <a:r>
              <a:rPr lang="en-US" altLang="en-US" sz="2800" dirty="0">
                <a:solidFill>
                  <a:srgbClr val="632523"/>
                </a:solidFill>
                <a:latin typeface="Calibri" pitchFamily="34" charset="0"/>
              </a:rPr>
              <a:t>Report their cash flow effects</a:t>
            </a:r>
          </a:p>
        </p:txBody>
      </p:sp>
      <p:sp>
        <p:nvSpPr>
          <p:cNvPr id="86023" name="Rectangle 9"/>
          <p:cNvSpPr>
            <a:spLocks noChangeArrowheads="1"/>
          </p:cNvSpPr>
          <p:nvPr/>
        </p:nvSpPr>
        <p:spPr bwMode="auto">
          <a:xfrm>
            <a:off x="2286000" y="1600201"/>
            <a:ext cx="7543800" cy="1077913"/>
          </a:xfrm>
          <a:prstGeom prst="rect">
            <a:avLst/>
          </a:prstGeom>
          <a:noFill/>
          <a:ln w="9525">
            <a:noFill/>
            <a:miter lim="800000"/>
            <a:headEnd/>
            <a:tailEnd/>
          </a:ln>
        </p:spPr>
        <p:txBody>
          <a:bodyPr>
            <a:spAutoFit/>
          </a:bodyPr>
          <a:lstStyle/>
          <a:p>
            <a:pPr algn="ctr"/>
            <a:r>
              <a:rPr lang="en-US" altLang="en-US" sz="3200" i="1" dirty="0">
                <a:solidFill>
                  <a:srgbClr val="632523"/>
                </a:solidFill>
                <a:latin typeface="Calibri" pitchFamily="34" charset="0"/>
              </a:rPr>
              <a:t>A three-stage process to determine cash provided or used by investing activities:</a:t>
            </a:r>
          </a:p>
        </p:txBody>
      </p:sp>
      <p:sp>
        <p:nvSpPr>
          <p:cNvPr id="3" name="TextBox 2">
            <a:extLst>
              <a:ext uri="{FF2B5EF4-FFF2-40B4-BE49-F238E27FC236}">
                <a16:creationId xmlns:a16="http://schemas.microsoft.com/office/drawing/2014/main" id="{205E00BD-92BD-DD6D-8DF4-F194EFFC820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9D4F543-D600-DF5A-0BD3-D080DE4A0C0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7044" name="Rectangle 8"/>
          <p:cNvSpPr>
            <a:spLocks noGrp="1" noChangeArrowheads="1"/>
          </p:cNvSpPr>
          <p:nvPr>
            <p:ph type="title"/>
          </p:nvPr>
        </p:nvSpPr>
        <p:spPr>
          <a:xfrm>
            <a:off x="1981200" y="533400"/>
            <a:ext cx="8229600" cy="762000"/>
          </a:xfrm>
        </p:spPr>
        <p:txBody>
          <a:bodyPr/>
          <a:lstStyle/>
          <a:p>
            <a:pPr eaLnBrk="1" hangingPunct="1">
              <a:lnSpc>
                <a:spcPct val="90000"/>
              </a:lnSpc>
            </a:pPr>
            <a:r>
              <a:rPr lang="en-US" altLang="en-US" sz="4000" b="1" dirty="0">
                <a:ea typeface="ＭＳ Ｐゴシック" pitchFamily="-107" charset="-128"/>
              </a:rPr>
              <a:t>Cash Flows from Investing</a:t>
            </a:r>
          </a:p>
        </p:txBody>
      </p:sp>
      <p:sp>
        <p:nvSpPr>
          <p:cNvPr id="87046" name="Rectangle 12"/>
          <p:cNvSpPr>
            <a:spLocks noChangeArrowheads="1"/>
          </p:cNvSpPr>
          <p:nvPr/>
        </p:nvSpPr>
        <p:spPr bwMode="auto">
          <a:xfrm>
            <a:off x="6153355" y="2590801"/>
            <a:ext cx="4362245" cy="3108543"/>
          </a:xfrm>
          <a:prstGeom prst="rect">
            <a:avLst/>
          </a:prstGeom>
          <a:noFill/>
          <a:ln w="9525">
            <a:noFill/>
            <a:miter lim="800000"/>
            <a:headEnd/>
            <a:tailEnd/>
          </a:ln>
        </p:spPr>
        <p:txBody>
          <a:bodyPr wrap="square">
            <a:spAutoFit/>
          </a:bodyPr>
          <a:lstStyle/>
          <a:p>
            <a:pPr algn="ctr"/>
            <a:r>
              <a:rPr lang="en-US" altLang="en-US" sz="2800" dirty="0">
                <a:latin typeface="Calibri" pitchFamily="34" charset="0"/>
              </a:rPr>
              <a:t>This analysis reveals a $40,000 increase in plant assets from $210,000 to $250,000 and a $12,000 increase in accumulated depreciation from $48,000 to $60,000.</a:t>
            </a:r>
          </a:p>
        </p:txBody>
      </p:sp>
      <p:pic>
        <p:nvPicPr>
          <p:cNvPr id="13" name="Picture 12"/>
          <p:cNvPicPr>
            <a:picLocks noChangeAspect="1"/>
          </p:cNvPicPr>
          <p:nvPr/>
        </p:nvPicPr>
        <p:blipFill>
          <a:blip r:embed="rId3"/>
          <a:stretch>
            <a:fillRect/>
          </a:stretch>
        </p:blipFill>
        <p:spPr>
          <a:xfrm>
            <a:off x="1956118" y="1166436"/>
            <a:ext cx="3892436" cy="5189914"/>
          </a:xfrm>
          <a:prstGeom prst="rect">
            <a:avLst/>
          </a:prstGeom>
        </p:spPr>
      </p:pic>
      <p:sp>
        <p:nvSpPr>
          <p:cNvPr id="12" name="Rectangle 11"/>
          <p:cNvSpPr/>
          <p:nvPr/>
        </p:nvSpPr>
        <p:spPr>
          <a:xfrm>
            <a:off x="2057831" y="3320256"/>
            <a:ext cx="2667000" cy="152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cs typeface="Arial" charset="0"/>
            </a:endParaRPr>
          </a:p>
        </p:txBody>
      </p:sp>
      <p:sp>
        <p:nvSpPr>
          <p:cNvPr id="3" name="TextBox 2">
            <a:extLst>
              <a:ext uri="{FF2B5EF4-FFF2-40B4-BE49-F238E27FC236}">
                <a16:creationId xmlns:a16="http://schemas.microsoft.com/office/drawing/2014/main" id="{DAC4FF97-419B-1AAF-F11F-76F0ED185D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ECEE14-5C1C-760A-F5B3-5CD84277D62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8067" name="Rectangle 8"/>
          <p:cNvSpPr>
            <a:spLocks noGrp="1" noChangeArrowheads="1"/>
          </p:cNvSpPr>
          <p:nvPr>
            <p:ph type="title"/>
          </p:nvPr>
        </p:nvSpPr>
        <p:spPr>
          <a:xfrm>
            <a:off x="1981200" y="609600"/>
            <a:ext cx="8229600" cy="609600"/>
          </a:xfrm>
        </p:spPr>
        <p:txBody>
          <a:bodyPr>
            <a:normAutofit fontScale="90000"/>
          </a:bodyPr>
          <a:lstStyle/>
          <a:p>
            <a:pPr eaLnBrk="1" hangingPunct="1">
              <a:lnSpc>
                <a:spcPct val="90000"/>
              </a:lnSpc>
            </a:pPr>
            <a:r>
              <a:rPr lang="en-US" altLang="en-US" sz="4000" b="1" dirty="0">
                <a:ea typeface="ＭＳ Ｐゴシック" pitchFamily="-107" charset="-128"/>
              </a:rPr>
              <a:t>Cash Flows from Investing</a:t>
            </a:r>
          </a:p>
        </p:txBody>
      </p:sp>
      <p:sp>
        <p:nvSpPr>
          <p:cNvPr id="88069" name="Rectangle 7"/>
          <p:cNvSpPr>
            <a:spLocks noChangeArrowheads="1"/>
          </p:cNvSpPr>
          <p:nvPr/>
        </p:nvSpPr>
        <p:spPr bwMode="auto">
          <a:xfrm>
            <a:off x="2057400" y="1295400"/>
            <a:ext cx="8077200" cy="707886"/>
          </a:xfrm>
          <a:prstGeom prst="rect">
            <a:avLst/>
          </a:prstGeom>
          <a:noFill/>
          <a:ln w="9525">
            <a:noFill/>
            <a:miter lim="800000"/>
            <a:headEnd/>
            <a:tailEnd/>
          </a:ln>
        </p:spPr>
        <p:txBody>
          <a:bodyPr wrap="square">
            <a:spAutoFit/>
          </a:bodyPr>
          <a:lstStyle/>
          <a:p>
            <a:r>
              <a:rPr lang="en-US" altLang="en-US" sz="2000" dirty="0"/>
              <a:t>Item b: Genesis purchased plant assets of $60,000 by issuing $60,000 in notes payable to the seller. </a:t>
            </a:r>
          </a:p>
        </p:txBody>
      </p:sp>
      <p:grpSp>
        <p:nvGrpSpPr>
          <p:cNvPr id="3" name="Group 15"/>
          <p:cNvGrpSpPr>
            <a:grpSpLocks/>
          </p:cNvGrpSpPr>
          <p:nvPr/>
        </p:nvGrpSpPr>
        <p:grpSpPr bwMode="auto">
          <a:xfrm>
            <a:off x="2057400" y="4800599"/>
            <a:ext cx="8077200" cy="1295400"/>
            <a:chOff x="533400" y="5052597"/>
            <a:chExt cx="8077200" cy="1399830"/>
          </a:xfrm>
        </p:grpSpPr>
        <p:pic>
          <p:nvPicPr>
            <p:cNvPr id="88073" name="Picture 4"/>
            <p:cNvPicPr>
              <a:picLocks noChangeAspect="1" noChangeArrowheads="1"/>
            </p:cNvPicPr>
            <p:nvPr/>
          </p:nvPicPr>
          <p:blipFill>
            <a:blip r:embed="rId3" cstate="print"/>
            <a:srcRect/>
            <a:stretch>
              <a:fillRect/>
            </a:stretch>
          </p:blipFill>
          <p:spPr bwMode="auto">
            <a:xfrm>
              <a:off x="542925" y="5793684"/>
              <a:ext cx="8058150" cy="658743"/>
            </a:xfrm>
            <a:prstGeom prst="rect">
              <a:avLst/>
            </a:prstGeom>
            <a:noFill/>
            <a:ln w="9525">
              <a:noFill/>
              <a:miter lim="800000"/>
              <a:headEnd/>
              <a:tailEnd/>
            </a:ln>
          </p:spPr>
        </p:pic>
        <p:sp>
          <p:nvSpPr>
            <p:cNvPr id="88074" name="Rectangle 13"/>
            <p:cNvSpPr>
              <a:spLocks noChangeArrowheads="1"/>
            </p:cNvSpPr>
            <p:nvPr/>
          </p:nvSpPr>
          <p:spPr bwMode="auto">
            <a:xfrm>
              <a:off x="533400" y="5052597"/>
              <a:ext cx="8077200" cy="764953"/>
            </a:xfrm>
            <a:prstGeom prst="rect">
              <a:avLst/>
            </a:prstGeom>
            <a:noFill/>
            <a:ln w="9525">
              <a:noFill/>
              <a:miter lim="800000"/>
              <a:headEnd/>
              <a:tailEnd/>
            </a:ln>
          </p:spPr>
          <p:txBody>
            <a:bodyPr wrap="square">
              <a:spAutoFit/>
            </a:bodyPr>
            <a:lstStyle/>
            <a:p>
              <a:r>
                <a:rPr lang="en-US" altLang="en-US" sz="2000" dirty="0"/>
                <a:t>We also reconstruct the entry for Depreciation Expense using information from the income statement. </a:t>
              </a:r>
            </a:p>
          </p:txBody>
        </p:sp>
      </p:grpSp>
      <p:sp>
        <p:nvSpPr>
          <p:cNvPr id="88072" name="Rectangle 3"/>
          <p:cNvSpPr>
            <a:spLocks noChangeArrowheads="1"/>
          </p:cNvSpPr>
          <p:nvPr/>
        </p:nvSpPr>
        <p:spPr bwMode="auto">
          <a:xfrm>
            <a:off x="2081214" y="2743201"/>
            <a:ext cx="7367587" cy="646331"/>
          </a:xfrm>
          <a:prstGeom prst="rect">
            <a:avLst/>
          </a:prstGeom>
          <a:noFill/>
          <a:ln w="9525">
            <a:noFill/>
            <a:miter lim="800000"/>
            <a:headEnd/>
            <a:tailEnd/>
          </a:ln>
        </p:spPr>
        <p:txBody>
          <a:bodyPr wrap="square">
            <a:spAutoFit/>
          </a:bodyPr>
          <a:lstStyle/>
          <a:p>
            <a:r>
              <a:rPr lang="en-US" altLang="en-US" dirty="0">
                <a:ea typeface="ＭＳ Ｐゴシック" pitchFamily="-107" charset="-128"/>
              </a:rPr>
              <a:t>Item c reports that Genesis sold plant assets costing $20,000 (with $12,000 of accumulated depreciation) for $2,000 cash, resulting in a $6,000 loss.</a:t>
            </a:r>
            <a:endParaRPr lang="en-US" dirty="0"/>
          </a:p>
        </p:txBody>
      </p:sp>
      <p:pic>
        <p:nvPicPr>
          <p:cNvPr id="880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1201" y="1980359"/>
            <a:ext cx="8305800" cy="7342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71152" y="3562490"/>
            <a:ext cx="8246974" cy="1254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6D66B5E1-D201-D90A-10EA-971606C993E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AD380E3-0BA8-61FB-384D-BDC81140A14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4211" name="Rectangle 8"/>
          <p:cNvSpPr>
            <a:spLocks noGrp="1" noChangeArrowheads="1"/>
          </p:cNvSpPr>
          <p:nvPr>
            <p:ph type="title"/>
          </p:nvPr>
        </p:nvSpPr>
        <p:spPr>
          <a:xfrm>
            <a:off x="1981200" y="685800"/>
            <a:ext cx="8229600" cy="914400"/>
          </a:xfrm>
        </p:spPr>
        <p:txBody>
          <a:bodyPr/>
          <a:lstStyle/>
          <a:p>
            <a:pPr eaLnBrk="1" hangingPunct="1">
              <a:lnSpc>
                <a:spcPct val="90000"/>
              </a:lnSpc>
            </a:pPr>
            <a:r>
              <a:rPr lang="en-US" altLang="en-US" b="1" dirty="0">
                <a:ea typeface="ＭＳ Ｐゴシック" pitchFamily="-107" charset="-128"/>
              </a:rPr>
              <a:t>Cash Flows from Financing</a:t>
            </a:r>
          </a:p>
        </p:txBody>
      </p:sp>
      <p:sp>
        <p:nvSpPr>
          <p:cNvPr id="94212" name="Rounded Rectangle 6"/>
          <p:cNvSpPr>
            <a:spLocks noChangeArrowheads="1"/>
          </p:cNvSpPr>
          <p:nvPr/>
        </p:nvSpPr>
        <p:spPr bwMode="auto">
          <a:xfrm>
            <a:off x="2362200" y="2895600"/>
            <a:ext cx="3124200" cy="16002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r>
              <a:rPr lang="en-US" altLang="en-US" sz="2400" b="1" dirty="0">
                <a:solidFill>
                  <a:srgbClr val="632523"/>
                </a:solidFill>
                <a:latin typeface="Calibri" pitchFamily="34" charset="0"/>
              </a:rPr>
              <a:t>Identify changes in financing-related accounts</a:t>
            </a:r>
          </a:p>
        </p:txBody>
      </p:sp>
      <p:sp>
        <p:nvSpPr>
          <p:cNvPr id="94213" name="Rounded Rectangle 7"/>
          <p:cNvSpPr>
            <a:spLocks noChangeArrowheads="1"/>
          </p:cNvSpPr>
          <p:nvPr/>
        </p:nvSpPr>
        <p:spPr bwMode="auto">
          <a:xfrm>
            <a:off x="6629400" y="2895600"/>
            <a:ext cx="3124200" cy="16002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r>
              <a:rPr lang="en-US" altLang="en-US" sz="2400" b="1" dirty="0">
                <a:solidFill>
                  <a:srgbClr val="632523"/>
                </a:solidFill>
                <a:latin typeface="Calibri" pitchFamily="34" charset="0"/>
              </a:rPr>
              <a:t>Explain these changes using reconstruction analysis</a:t>
            </a:r>
          </a:p>
        </p:txBody>
      </p:sp>
      <p:sp>
        <p:nvSpPr>
          <p:cNvPr id="94214" name="Rounded Rectangle 8"/>
          <p:cNvSpPr>
            <a:spLocks noChangeArrowheads="1"/>
          </p:cNvSpPr>
          <p:nvPr/>
        </p:nvSpPr>
        <p:spPr bwMode="auto">
          <a:xfrm>
            <a:off x="4533900" y="4724400"/>
            <a:ext cx="3124200" cy="1600200"/>
          </a:xfrm>
          <a:prstGeom prst="roundRect">
            <a:avLst>
              <a:gd name="adj" fmla="val 16667"/>
            </a:avLst>
          </a:prstGeom>
          <a:gradFill rotWithShape="1">
            <a:gsLst>
              <a:gs pos="0">
                <a:srgbClr val="FFE5E5"/>
              </a:gs>
              <a:gs pos="64999">
                <a:srgbClr val="FFBEBD"/>
              </a:gs>
              <a:gs pos="100000">
                <a:srgbClr val="FFA2A1"/>
              </a:gs>
            </a:gsLst>
            <a:lin ang="5400000" scaled="1"/>
          </a:gradFill>
          <a:ln w="9525">
            <a:solidFill>
              <a:srgbClr val="BE4B48"/>
            </a:solidFill>
            <a:round/>
            <a:headEnd/>
            <a:tailEnd/>
          </a:ln>
          <a:effectLst>
            <a:outerShdw dist="20000" dir="5400000" rotWithShape="0">
              <a:srgbClr val="808080">
                <a:alpha val="37999"/>
              </a:srgbClr>
            </a:outerShdw>
          </a:effectLst>
        </p:spPr>
        <p:txBody>
          <a:bodyPr anchor="ctr"/>
          <a:lstStyle/>
          <a:p>
            <a:pPr algn="ctr"/>
            <a:r>
              <a:rPr lang="en-US" altLang="en-US" sz="2400" b="1" dirty="0">
                <a:solidFill>
                  <a:srgbClr val="632523"/>
                </a:solidFill>
                <a:latin typeface="Calibri" pitchFamily="34" charset="0"/>
              </a:rPr>
              <a:t>Report their cash flow effects</a:t>
            </a:r>
          </a:p>
        </p:txBody>
      </p:sp>
      <p:sp>
        <p:nvSpPr>
          <p:cNvPr id="94215" name="Rectangle 9"/>
          <p:cNvSpPr>
            <a:spLocks noChangeArrowheads="1"/>
          </p:cNvSpPr>
          <p:nvPr/>
        </p:nvSpPr>
        <p:spPr bwMode="auto">
          <a:xfrm>
            <a:off x="2286000" y="1600201"/>
            <a:ext cx="7543800" cy="1077913"/>
          </a:xfrm>
          <a:prstGeom prst="rect">
            <a:avLst/>
          </a:prstGeom>
          <a:noFill/>
          <a:ln w="9525">
            <a:noFill/>
            <a:miter lim="800000"/>
            <a:headEnd/>
            <a:tailEnd/>
          </a:ln>
        </p:spPr>
        <p:txBody>
          <a:bodyPr>
            <a:spAutoFit/>
          </a:bodyPr>
          <a:lstStyle/>
          <a:p>
            <a:pPr algn="ctr"/>
            <a:r>
              <a:rPr lang="en-US" altLang="en-US" sz="3200" dirty="0">
                <a:solidFill>
                  <a:srgbClr val="632523"/>
                </a:solidFill>
                <a:latin typeface="Calibri" pitchFamily="34" charset="0"/>
              </a:rPr>
              <a:t>A three-stage process to determine cash provided or used by financing activities:</a:t>
            </a:r>
          </a:p>
        </p:txBody>
      </p:sp>
      <p:sp>
        <p:nvSpPr>
          <p:cNvPr id="3" name="TextBox 2">
            <a:extLst>
              <a:ext uri="{FF2B5EF4-FFF2-40B4-BE49-F238E27FC236}">
                <a16:creationId xmlns:a16="http://schemas.microsoft.com/office/drawing/2014/main" id="{7F9DD911-BB8E-077D-A172-2B63B13E713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C29F940-7E36-8142-A464-432D450E50B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5236" name="Rectangle 8"/>
          <p:cNvSpPr>
            <a:spLocks noGrp="1" noChangeArrowheads="1"/>
          </p:cNvSpPr>
          <p:nvPr>
            <p:ph type="title"/>
          </p:nvPr>
        </p:nvSpPr>
        <p:spPr>
          <a:xfrm>
            <a:off x="1981200" y="609600"/>
            <a:ext cx="8229600" cy="685800"/>
          </a:xfrm>
        </p:spPr>
        <p:txBody>
          <a:bodyPr>
            <a:normAutofit fontScale="90000"/>
          </a:bodyPr>
          <a:lstStyle/>
          <a:p>
            <a:pPr eaLnBrk="1" hangingPunct="1">
              <a:lnSpc>
                <a:spcPct val="90000"/>
              </a:lnSpc>
            </a:pPr>
            <a:r>
              <a:rPr lang="en-US" altLang="en-US" b="1" dirty="0">
                <a:ea typeface="ＭＳ Ｐゴシック" pitchFamily="-107" charset="-128"/>
              </a:rPr>
              <a:t>Cash Flows from Financing</a:t>
            </a:r>
          </a:p>
        </p:txBody>
      </p:sp>
      <p:sp>
        <p:nvSpPr>
          <p:cNvPr id="75782" name="Rectangle 12"/>
          <p:cNvSpPr>
            <a:spLocks noChangeArrowheads="1"/>
          </p:cNvSpPr>
          <p:nvPr/>
        </p:nvSpPr>
        <p:spPr bwMode="auto">
          <a:xfrm>
            <a:off x="7010400" y="2438400"/>
            <a:ext cx="3124200" cy="1569660"/>
          </a:xfrm>
          <a:prstGeom prst="rect">
            <a:avLst/>
          </a:prstGeom>
          <a:noFill/>
          <a:ln w="9525">
            <a:noFill/>
            <a:miter lim="800000"/>
            <a:headEnd/>
            <a:tailEnd/>
          </a:ln>
        </p:spPr>
        <p:txBody>
          <a:bodyPr wrap="square">
            <a:spAutoFit/>
          </a:bodyPr>
          <a:lstStyle/>
          <a:p>
            <a:pPr>
              <a:defRPr/>
            </a:pPr>
            <a:r>
              <a:rPr lang="en-US" sz="2400" dirty="0"/>
              <a:t>This analysis reveals: an increase in notes payable from $64,000 to $90,000. </a:t>
            </a:r>
          </a:p>
        </p:txBody>
      </p:sp>
      <p:pic>
        <p:nvPicPr>
          <p:cNvPr id="4" name="Picture 3"/>
          <p:cNvPicPr>
            <a:picLocks noChangeAspect="1"/>
          </p:cNvPicPr>
          <p:nvPr/>
        </p:nvPicPr>
        <p:blipFill>
          <a:blip r:embed="rId3"/>
          <a:stretch>
            <a:fillRect/>
          </a:stretch>
        </p:blipFill>
        <p:spPr>
          <a:xfrm>
            <a:off x="2355738" y="1181099"/>
            <a:ext cx="3910013" cy="5213350"/>
          </a:xfrm>
          <a:prstGeom prst="rect">
            <a:avLst/>
          </a:prstGeom>
        </p:spPr>
      </p:pic>
      <p:sp>
        <p:nvSpPr>
          <p:cNvPr id="12" name="Rectangle 11"/>
          <p:cNvSpPr/>
          <p:nvPr/>
        </p:nvSpPr>
        <p:spPr>
          <a:xfrm>
            <a:off x="2414829" y="4953000"/>
            <a:ext cx="2987820" cy="22859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cs typeface="Arial" charset="0"/>
            </a:endParaRPr>
          </a:p>
        </p:txBody>
      </p:sp>
      <p:sp>
        <p:nvSpPr>
          <p:cNvPr id="3" name="TextBox 2">
            <a:extLst>
              <a:ext uri="{FF2B5EF4-FFF2-40B4-BE49-F238E27FC236}">
                <a16:creationId xmlns:a16="http://schemas.microsoft.com/office/drawing/2014/main" id="{F42CF7A4-0454-655F-1CA1-C01E2224956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70EC54-FD77-6DD3-1F27-44995108127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6259" name="Rectangle 8"/>
          <p:cNvSpPr>
            <a:spLocks noGrp="1" noChangeArrowheads="1"/>
          </p:cNvSpPr>
          <p:nvPr>
            <p:ph type="title"/>
          </p:nvPr>
        </p:nvSpPr>
        <p:spPr>
          <a:xfrm>
            <a:off x="1981200" y="609600"/>
            <a:ext cx="8229600" cy="1219200"/>
          </a:xfrm>
        </p:spPr>
        <p:txBody>
          <a:bodyPr/>
          <a:lstStyle/>
          <a:p>
            <a:pPr eaLnBrk="1" hangingPunct="1">
              <a:lnSpc>
                <a:spcPct val="90000"/>
              </a:lnSpc>
            </a:pPr>
            <a:r>
              <a:rPr lang="en-US" altLang="en-US" b="1" dirty="0">
                <a:ea typeface="ＭＳ Ｐゴシック" pitchFamily="-107" charset="-128"/>
              </a:rPr>
              <a:t>Cash Flows from Financing</a:t>
            </a:r>
          </a:p>
        </p:txBody>
      </p:sp>
      <p:sp>
        <p:nvSpPr>
          <p:cNvPr id="96260" name="Rectangle 7"/>
          <p:cNvSpPr>
            <a:spLocks noChangeArrowheads="1"/>
          </p:cNvSpPr>
          <p:nvPr/>
        </p:nvSpPr>
        <p:spPr bwMode="auto">
          <a:xfrm>
            <a:off x="2057400" y="1981200"/>
            <a:ext cx="8077200" cy="707886"/>
          </a:xfrm>
          <a:prstGeom prst="rect">
            <a:avLst/>
          </a:prstGeom>
          <a:noFill/>
          <a:ln w="9525">
            <a:noFill/>
            <a:miter lim="800000"/>
            <a:headEnd/>
            <a:tailEnd/>
          </a:ln>
        </p:spPr>
        <p:txBody>
          <a:bodyPr wrap="square">
            <a:spAutoFit/>
          </a:bodyPr>
          <a:lstStyle/>
          <a:p>
            <a:r>
              <a:rPr lang="en-US" altLang="en-US" sz="2000" dirty="0"/>
              <a:t>Item e: Notes with a carrying value of $34,000 are retired for $18,000 cash, resulting in a $16,000 gain. </a:t>
            </a:r>
          </a:p>
        </p:txBody>
      </p:sp>
      <p:pic>
        <p:nvPicPr>
          <p:cNvPr id="96261" name="Picture 2"/>
          <p:cNvPicPr>
            <a:picLocks noChangeAspect="1" noChangeArrowheads="1"/>
          </p:cNvPicPr>
          <p:nvPr/>
        </p:nvPicPr>
        <p:blipFill>
          <a:blip r:embed="rId3" cstate="print"/>
          <a:srcRect/>
          <a:stretch>
            <a:fillRect/>
          </a:stretch>
        </p:blipFill>
        <p:spPr bwMode="auto">
          <a:xfrm>
            <a:off x="2052639" y="2879725"/>
            <a:ext cx="8086725" cy="838200"/>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644ABC73-9ACD-6AD1-6D80-987B4A930B5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CB36C1-5CA6-1445-606B-E6A42A9D561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7283" name="Rectangle 8"/>
          <p:cNvSpPr>
            <a:spLocks noGrp="1" noChangeArrowheads="1"/>
          </p:cNvSpPr>
          <p:nvPr>
            <p:ph type="title"/>
          </p:nvPr>
        </p:nvSpPr>
        <p:spPr>
          <a:xfrm>
            <a:off x="1981200" y="838200"/>
            <a:ext cx="8229600" cy="990600"/>
          </a:xfrm>
        </p:spPr>
        <p:txBody>
          <a:bodyPr/>
          <a:lstStyle/>
          <a:p>
            <a:pPr eaLnBrk="1" hangingPunct="1">
              <a:lnSpc>
                <a:spcPct val="90000"/>
              </a:lnSpc>
            </a:pPr>
            <a:r>
              <a:rPr lang="en-US" altLang="en-US" b="1" dirty="0">
                <a:ea typeface="ＭＳ Ｐゴシック" pitchFamily="-107" charset="-128"/>
              </a:rPr>
              <a:t>Cash Flows from Financing</a:t>
            </a:r>
          </a:p>
        </p:txBody>
      </p:sp>
      <p:sp>
        <p:nvSpPr>
          <p:cNvPr id="97284" name="Rectangle 7"/>
          <p:cNvSpPr>
            <a:spLocks noChangeArrowheads="1"/>
          </p:cNvSpPr>
          <p:nvPr/>
        </p:nvSpPr>
        <p:spPr bwMode="auto">
          <a:xfrm>
            <a:off x="2057400" y="2511425"/>
            <a:ext cx="8077200" cy="400050"/>
          </a:xfrm>
          <a:prstGeom prst="rect">
            <a:avLst/>
          </a:prstGeom>
          <a:noFill/>
          <a:ln w="9525">
            <a:noFill/>
            <a:miter lim="800000"/>
            <a:headEnd/>
            <a:tailEnd/>
          </a:ln>
        </p:spPr>
        <p:txBody>
          <a:bodyPr>
            <a:spAutoFit/>
          </a:bodyPr>
          <a:lstStyle/>
          <a:p>
            <a:r>
              <a:rPr lang="en-US" altLang="en-US" sz="2000" dirty="0"/>
              <a:t>Item d: Issued 3,000 shares of common stock at par for $5 per share. </a:t>
            </a:r>
          </a:p>
        </p:txBody>
      </p:sp>
      <p:sp>
        <p:nvSpPr>
          <p:cNvPr id="97285" name="Rectangle 14"/>
          <p:cNvSpPr>
            <a:spLocks noChangeArrowheads="1"/>
          </p:cNvSpPr>
          <p:nvPr/>
        </p:nvSpPr>
        <p:spPr bwMode="auto">
          <a:xfrm>
            <a:off x="2057400" y="4248150"/>
            <a:ext cx="8077200" cy="400050"/>
          </a:xfrm>
          <a:prstGeom prst="rect">
            <a:avLst/>
          </a:prstGeom>
          <a:noFill/>
          <a:ln w="9525">
            <a:noFill/>
            <a:miter lim="800000"/>
            <a:headEnd/>
            <a:tailEnd/>
          </a:ln>
        </p:spPr>
        <p:txBody>
          <a:bodyPr>
            <a:spAutoFit/>
          </a:bodyPr>
          <a:lstStyle/>
          <a:p>
            <a:r>
              <a:rPr lang="en-US" altLang="en-US" sz="2000" dirty="0"/>
              <a:t>Item f: Cash dividends of $14,000 are paid. </a:t>
            </a:r>
          </a:p>
        </p:txBody>
      </p:sp>
      <p:pic>
        <p:nvPicPr>
          <p:cNvPr id="97286" name="Picture 2"/>
          <p:cNvPicPr>
            <a:picLocks noChangeAspect="1" noChangeArrowheads="1"/>
          </p:cNvPicPr>
          <p:nvPr/>
        </p:nvPicPr>
        <p:blipFill>
          <a:blip r:embed="rId3" cstate="print"/>
          <a:srcRect/>
          <a:stretch>
            <a:fillRect/>
          </a:stretch>
        </p:blipFill>
        <p:spPr bwMode="auto">
          <a:xfrm>
            <a:off x="2066925" y="2914650"/>
            <a:ext cx="8058150" cy="590550"/>
          </a:xfrm>
          <a:prstGeom prst="rect">
            <a:avLst/>
          </a:prstGeom>
          <a:noFill/>
          <a:ln w="9525">
            <a:solidFill>
              <a:schemeClr val="tx1"/>
            </a:solidFill>
            <a:miter lim="800000"/>
            <a:headEnd/>
            <a:tailEnd/>
          </a:ln>
        </p:spPr>
      </p:pic>
      <p:pic>
        <p:nvPicPr>
          <p:cNvPr id="97287" name="Picture 3"/>
          <p:cNvPicPr>
            <a:picLocks noChangeAspect="1" noChangeArrowheads="1"/>
          </p:cNvPicPr>
          <p:nvPr/>
        </p:nvPicPr>
        <p:blipFill>
          <a:blip r:embed="rId4" cstate="print"/>
          <a:srcRect/>
          <a:stretch>
            <a:fillRect/>
          </a:stretch>
        </p:blipFill>
        <p:spPr bwMode="auto">
          <a:xfrm>
            <a:off x="2047875" y="4629150"/>
            <a:ext cx="8096250" cy="628650"/>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4B595A03-1DF1-C537-208A-7CB9417C544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56C4B6-49D0-B4BC-FF07-86B82E2CAD3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2091957" y="825307"/>
            <a:ext cx="6561225" cy="5499357"/>
          </a:xfrm>
          <a:prstGeom prst="rect">
            <a:avLst/>
          </a:prstGeom>
        </p:spPr>
      </p:pic>
      <p:sp>
        <p:nvSpPr>
          <p:cNvPr id="9" name="Rectangle 8"/>
          <p:cNvSpPr/>
          <p:nvPr/>
        </p:nvSpPr>
        <p:spPr>
          <a:xfrm>
            <a:off x="2134070" y="5638864"/>
            <a:ext cx="6477000" cy="685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cs typeface="Arial" charset="0"/>
            </a:endParaRPr>
          </a:p>
        </p:txBody>
      </p:sp>
      <p:sp>
        <p:nvSpPr>
          <p:cNvPr id="4" name="TextBox 3">
            <a:extLst>
              <a:ext uri="{FF2B5EF4-FFF2-40B4-BE49-F238E27FC236}">
                <a16:creationId xmlns:a16="http://schemas.microsoft.com/office/drawing/2014/main" id="{07AAC59E-1305-7581-9C3F-AB4AA348389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80A335-D256-5A4E-4915-B2AC1AD189F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7283" name="Rectangle 8"/>
          <p:cNvSpPr>
            <a:spLocks noGrp="1" noChangeArrowheads="1"/>
          </p:cNvSpPr>
          <p:nvPr>
            <p:ph type="title"/>
          </p:nvPr>
        </p:nvSpPr>
        <p:spPr>
          <a:xfrm>
            <a:off x="1714752" y="782196"/>
            <a:ext cx="8548687" cy="990600"/>
          </a:xfrm>
        </p:spPr>
        <p:txBody>
          <a:bodyPr/>
          <a:lstStyle/>
          <a:p>
            <a:pPr eaLnBrk="1" hangingPunct="1">
              <a:lnSpc>
                <a:spcPct val="90000"/>
              </a:lnSpc>
            </a:pPr>
            <a:r>
              <a:rPr lang="en-US" altLang="en-US" b="1" dirty="0">
                <a:ea typeface="ＭＳ Ｐゴシック" pitchFamily="-107" charset="-128"/>
              </a:rPr>
              <a:t>Summary Using T-Accounts</a:t>
            </a:r>
          </a:p>
        </p:txBody>
      </p:sp>
      <p:pic>
        <p:nvPicPr>
          <p:cNvPr id="78850" name="Picture 2" descr="C:\Users\Beth\Documents\MH\Digital_request_MH02183\wiL62279_ch16\wiL62279_16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0221" y="1643430"/>
            <a:ext cx="6870032" cy="46632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2CF577-76B5-4207-5AEB-33F7FD2C2A2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18302235"/>
      </p:ext>
    </p:extLst>
  </p:cSld>
  <p:clrMapOvr>
    <a:masterClrMapping/>
  </p:clrMapOvr>
  <p:transition spd="med">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6A3ABC-7ABB-22CF-A240-191CCF797FD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1737" y="2778545"/>
            <a:ext cx="7315200" cy="3124200"/>
          </a:xfrm>
        </p:spPr>
        <p:txBody>
          <a:bodyPr>
            <a:normAutofit fontScale="90000"/>
          </a:bodyPr>
          <a:lstStyle/>
          <a:p>
            <a:br>
              <a:rPr lang="en-US" altLang="en-US" dirty="0"/>
            </a:br>
            <a:br>
              <a:rPr lang="en-US" altLang="en-US" dirty="0"/>
            </a:br>
            <a:br>
              <a:rPr lang="en-US" dirty="0"/>
            </a:br>
            <a:r>
              <a:rPr lang="en-US" dirty="0"/>
              <a:t>Analyze the statement of cash flows and apply the cash flow on total assets ratio.</a:t>
            </a:r>
            <a:br>
              <a:rPr 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1936749"/>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973637"/>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7D951317-13C2-2358-23E8-D91E2A55F30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F7E5B1F-CC57-7D7E-57F8-F62B1FD836D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1378" name="Rectangle 13"/>
          <p:cNvSpPr>
            <a:spLocks noGrp="1" noChangeArrowheads="1"/>
          </p:cNvSpPr>
          <p:nvPr>
            <p:ph type="title"/>
          </p:nvPr>
        </p:nvSpPr>
        <p:spPr>
          <a:xfrm>
            <a:off x="1981200" y="761999"/>
            <a:ext cx="11385884" cy="1143000"/>
          </a:xfrm>
        </p:spPr>
        <p:txBody>
          <a:bodyPr>
            <a:normAutofit/>
          </a:bodyPr>
          <a:lstStyle/>
          <a:p>
            <a:pPr eaLnBrk="1" hangingPunct="1"/>
            <a:r>
              <a:rPr lang="en-US" altLang="en-US" b="1" dirty="0">
                <a:ea typeface="ＭＳ Ｐゴシック" pitchFamily="-107" charset="-128"/>
              </a:rPr>
              <a:t>Analyzing Cash Sources and Uses</a:t>
            </a:r>
          </a:p>
        </p:txBody>
      </p:sp>
      <p:pic>
        <p:nvPicPr>
          <p:cNvPr id="123906" name="Picture 2"/>
          <p:cNvPicPr>
            <a:picLocks noChangeAspect="1" noChangeArrowheads="1"/>
          </p:cNvPicPr>
          <p:nvPr/>
        </p:nvPicPr>
        <p:blipFill>
          <a:blip r:embed="rId3" cstate="print"/>
          <a:srcRect/>
          <a:stretch>
            <a:fillRect/>
          </a:stretch>
        </p:blipFill>
        <p:spPr bwMode="auto">
          <a:xfrm>
            <a:off x="2092324" y="2812164"/>
            <a:ext cx="8074025" cy="2971799"/>
          </a:xfrm>
          <a:prstGeom prst="rect">
            <a:avLst/>
          </a:prstGeom>
          <a:noFill/>
          <a:ln w="9525">
            <a:solidFill>
              <a:schemeClr val="accent2">
                <a:lumMod val="50000"/>
              </a:schemeClr>
            </a:solidFill>
            <a:miter lim="800000"/>
            <a:headEnd/>
            <a:tailEnd/>
          </a:ln>
          <a:effectLst/>
        </p:spPr>
      </p:pic>
      <p:sp>
        <p:nvSpPr>
          <p:cNvPr id="18" name="Rectangle 17"/>
          <p:cNvSpPr/>
          <p:nvPr/>
        </p:nvSpPr>
        <p:spPr>
          <a:xfrm>
            <a:off x="1981200" y="1752601"/>
            <a:ext cx="8229600" cy="830997"/>
          </a:xfrm>
          <a:prstGeom prst="rect">
            <a:avLst/>
          </a:prstGeom>
          <a:solidFill>
            <a:schemeClr val="accent4">
              <a:lumMod val="20000"/>
              <a:lumOff val="80000"/>
            </a:schemeClr>
          </a:solidFill>
          <a:ln>
            <a:solidFill>
              <a:schemeClr val="accent2">
                <a:lumMod val="50000"/>
              </a:schemeClr>
            </a:solidFill>
          </a:ln>
        </p:spPr>
        <p:txBody>
          <a:bodyPr>
            <a:spAutoFit/>
          </a:bodyPr>
          <a:lstStyle/>
          <a:p>
            <a:pPr algn="ctr">
              <a:defRPr/>
            </a:pPr>
            <a:r>
              <a:rPr lang="en-US" sz="2400" b="1" dirty="0">
                <a:solidFill>
                  <a:srgbClr val="632523"/>
                </a:solidFill>
              </a:rPr>
              <a:t>Most managers stress the importance of understanding and predicting cash flows for business decisions. </a:t>
            </a:r>
          </a:p>
        </p:txBody>
      </p:sp>
      <p:sp>
        <p:nvSpPr>
          <p:cNvPr id="3" name="TextBox 2">
            <a:extLst>
              <a:ext uri="{FF2B5EF4-FFF2-40B4-BE49-F238E27FC236}">
                <a16:creationId xmlns:a16="http://schemas.microsoft.com/office/drawing/2014/main" id="{EC560E75-6085-5B9D-1ABC-73695CACC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8E0AB30-916E-4915-A9EF-8196C434E5E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402" name="Rectangle 2"/>
          <p:cNvSpPr>
            <a:spLocks noChangeArrowheads="1"/>
          </p:cNvSpPr>
          <p:nvPr/>
        </p:nvSpPr>
        <p:spPr bwMode="auto">
          <a:xfrm>
            <a:off x="1820864" y="1981200"/>
            <a:ext cx="8389937" cy="1219200"/>
          </a:xfrm>
          <a:prstGeom prst="rect">
            <a:avLst/>
          </a:prstGeom>
          <a:solidFill>
            <a:srgbClr val="F2DCDB"/>
          </a:solidFill>
          <a:ln w="12700">
            <a:solidFill>
              <a:srgbClr val="414141"/>
            </a:solidFill>
            <a:miter lim="800000"/>
            <a:headEnd/>
            <a:tailEnd/>
          </a:ln>
          <a:effectLst>
            <a:outerShdw dist="107763" dir="2700000" algn="ctr" rotWithShape="0">
              <a:srgbClr val="414141"/>
            </a:outerShdw>
          </a:effectLst>
        </p:spPr>
        <p:txBody>
          <a:bodyPr lIns="90488" tIns="44450" rIns="90488" bIns="44450"/>
          <a:lstStyle/>
          <a:p>
            <a:pPr marL="342900" indent="-342900" algn="ctr">
              <a:spcBef>
                <a:spcPct val="20000"/>
              </a:spcBef>
            </a:pPr>
            <a:r>
              <a:rPr lang="en-US" altLang="en-US" sz="3200" dirty="0"/>
              <a:t>   Used, along with income-based ratios, to assess company performance.</a:t>
            </a:r>
          </a:p>
        </p:txBody>
      </p:sp>
      <p:grpSp>
        <p:nvGrpSpPr>
          <p:cNvPr id="102403" name="Group 3"/>
          <p:cNvGrpSpPr>
            <a:grpSpLocks/>
          </p:cNvGrpSpPr>
          <p:nvPr/>
        </p:nvGrpSpPr>
        <p:grpSpPr bwMode="auto">
          <a:xfrm>
            <a:off x="1812926" y="3503614"/>
            <a:ext cx="8475663" cy="1901825"/>
            <a:chOff x="258" y="2207"/>
            <a:chExt cx="5339" cy="1198"/>
          </a:xfrm>
        </p:grpSpPr>
        <p:sp>
          <p:nvSpPr>
            <p:cNvPr id="102406" name="Rectangle 4"/>
            <p:cNvSpPr>
              <a:spLocks noChangeArrowheads="1"/>
            </p:cNvSpPr>
            <p:nvPr/>
          </p:nvSpPr>
          <p:spPr bwMode="auto">
            <a:xfrm>
              <a:off x="258" y="2207"/>
              <a:ext cx="5292" cy="1151"/>
            </a:xfrm>
            <a:prstGeom prst="rect">
              <a:avLst/>
            </a:prstGeom>
            <a:solidFill>
              <a:srgbClr val="EAEAEA"/>
            </a:solidFill>
            <a:ln w="12700">
              <a:solidFill>
                <a:srgbClr val="414141"/>
              </a:solidFill>
              <a:miter lim="800000"/>
              <a:headEnd/>
              <a:tailEnd/>
            </a:ln>
          </p:spPr>
          <p:txBody>
            <a:bodyPr wrap="none" anchor="ctr"/>
            <a:lstStyle/>
            <a:p>
              <a:endParaRPr lang="en-US" altLang="en-US" dirty="0"/>
            </a:p>
          </p:txBody>
        </p:sp>
        <p:sp>
          <p:nvSpPr>
            <p:cNvPr id="102407" name="Rectangle 5"/>
            <p:cNvSpPr>
              <a:spLocks noChangeArrowheads="1"/>
            </p:cNvSpPr>
            <p:nvPr/>
          </p:nvSpPr>
          <p:spPr bwMode="auto">
            <a:xfrm>
              <a:off x="306" y="2255"/>
              <a:ext cx="5291" cy="1150"/>
            </a:xfrm>
            <a:prstGeom prst="rect">
              <a:avLst/>
            </a:prstGeom>
            <a:solidFill>
              <a:srgbClr val="414141"/>
            </a:solidFill>
            <a:ln w="12700">
              <a:noFill/>
              <a:miter lim="800000"/>
              <a:headEnd/>
              <a:tailEnd/>
            </a:ln>
          </p:spPr>
          <p:txBody>
            <a:bodyPr wrap="none" anchor="ctr"/>
            <a:lstStyle/>
            <a:p>
              <a:endParaRPr lang="en-US" altLang="en-US" dirty="0"/>
            </a:p>
          </p:txBody>
        </p:sp>
        <p:sp>
          <p:nvSpPr>
            <p:cNvPr id="102408" name="Rectangle 6"/>
            <p:cNvSpPr>
              <a:spLocks noChangeArrowheads="1"/>
            </p:cNvSpPr>
            <p:nvPr/>
          </p:nvSpPr>
          <p:spPr bwMode="auto">
            <a:xfrm>
              <a:off x="258" y="2207"/>
              <a:ext cx="5291" cy="1150"/>
            </a:xfrm>
            <a:prstGeom prst="rect">
              <a:avLst/>
            </a:prstGeom>
            <a:solidFill>
              <a:srgbClr val="EAEAEA"/>
            </a:solidFill>
            <a:ln w="12700">
              <a:solidFill>
                <a:schemeClr val="tx1"/>
              </a:solidFill>
              <a:miter lim="800000"/>
              <a:headEnd/>
              <a:tailEnd/>
            </a:ln>
          </p:spPr>
          <p:txBody>
            <a:bodyPr wrap="none" anchor="ctr"/>
            <a:lstStyle/>
            <a:p>
              <a:endParaRPr lang="en-US" altLang="en-US" dirty="0"/>
            </a:p>
          </p:txBody>
        </p:sp>
        <p:sp>
          <p:nvSpPr>
            <p:cNvPr id="102409" name="Rectangle 7"/>
            <p:cNvSpPr>
              <a:spLocks noChangeArrowheads="1"/>
            </p:cNvSpPr>
            <p:nvPr/>
          </p:nvSpPr>
          <p:spPr bwMode="auto">
            <a:xfrm>
              <a:off x="777" y="2437"/>
              <a:ext cx="1432" cy="347"/>
            </a:xfrm>
            <a:prstGeom prst="rect">
              <a:avLst/>
            </a:prstGeom>
            <a:noFill/>
            <a:ln w="12700">
              <a:noFill/>
              <a:miter lim="800000"/>
              <a:headEnd/>
              <a:tailEnd/>
            </a:ln>
          </p:spPr>
          <p:txBody>
            <a:bodyPr wrap="none" lIns="90488" tIns="44450" rIns="90488" bIns="44450">
              <a:spAutoFit/>
            </a:bodyPr>
            <a:lstStyle/>
            <a:p>
              <a:r>
                <a:rPr lang="en-US" altLang="en-US" sz="3000" dirty="0">
                  <a:solidFill>
                    <a:srgbClr val="000000"/>
                  </a:solidFill>
                </a:rPr>
                <a:t>Cash flow on </a:t>
              </a:r>
            </a:p>
          </p:txBody>
        </p:sp>
        <p:sp>
          <p:nvSpPr>
            <p:cNvPr id="102410" name="Rectangle 8"/>
            <p:cNvSpPr>
              <a:spLocks noChangeArrowheads="1"/>
            </p:cNvSpPr>
            <p:nvPr/>
          </p:nvSpPr>
          <p:spPr bwMode="auto">
            <a:xfrm>
              <a:off x="832" y="2748"/>
              <a:ext cx="1226" cy="347"/>
            </a:xfrm>
            <a:prstGeom prst="rect">
              <a:avLst/>
            </a:prstGeom>
            <a:noFill/>
            <a:ln w="12700">
              <a:noFill/>
              <a:miter lim="800000"/>
              <a:headEnd/>
              <a:tailEnd/>
            </a:ln>
          </p:spPr>
          <p:txBody>
            <a:bodyPr wrap="none" lIns="90488" tIns="44450" rIns="90488" bIns="44450">
              <a:spAutoFit/>
            </a:bodyPr>
            <a:lstStyle/>
            <a:p>
              <a:r>
                <a:rPr lang="en-US" altLang="en-US" sz="3000" dirty="0">
                  <a:solidFill>
                    <a:srgbClr val="000000"/>
                  </a:solidFill>
                </a:rPr>
                <a:t>total assets</a:t>
              </a:r>
            </a:p>
          </p:txBody>
        </p:sp>
        <p:sp>
          <p:nvSpPr>
            <p:cNvPr id="102411" name="Rectangle 9"/>
            <p:cNvSpPr>
              <a:spLocks noChangeArrowheads="1"/>
            </p:cNvSpPr>
            <p:nvPr/>
          </p:nvSpPr>
          <p:spPr bwMode="auto">
            <a:xfrm>
              <a:off x="2344" y="2546"/>
              <a:ext cx="373" cy="483"/>
            </a:xfrm>
            <a:prstGeom prst="rect">
              <a:avLst/>
            </a:prstGeom>
            <a:noFill/>
            <a:ln w="12700">
              <a:noFill/>
              <a:miter lim="800000"/>
              <a:headEnd/>
              <a:tailEnd/>
            </a:ln>
          </p:spPr>
          <p:txBody>
            <a:bodyPr wrap="none" lIns="90488" tIns="44450" rIns="90488" bIns="44450">
              <a:spAutoFit/>
            </a:bodyPr>
            <a:lstStyle/>
            <a:p>
              <a:r>
                <a:rPr lang="en-US" altLang="en-US" sz="4400" dirty="0">
                  <a:solidFill>
                    <a:srgbClr val="000000"/>
                  </a:solidFill>
                </a:rPr>
                <a:t> =</a:t>
              </a:r>
            </a:p>
          </p:txBody>
        </p:sp>
        <p:sp>
          <p:nvSpPr>
            <p:cNvPr id="102412" name="Rectangle 10"/>
            <p:cNvSpPr>
              <a:spLocks noChangeArrowheads="1"/>
            </p:cNvSpPr>
            <p:nvPr/>
          </p:nvSpPr>
          <p:spPr bwMode="auto">
            <a:xfrm>
              <a:off x="2897" y="2414"/>
              <a:ext cx="2219" cy="347"/>
            </a:xfrm>
            <a:prstGeom prst="rect">
              <a:avLst/>
            </a:prstGeom>
            <a:noFill/>
            <a:ln w="12700">
              <a:noFill/>
              <a:miter lim="800000"/>
              <a:headEnd/>
              <a:tailEnd/>
            </a:ln>
          </p:spPr>
          <p:txBody>
            <a:bodyPr wrap="none" lIns="90488" tIns="44450" rIns="90488" bIns="44450">
              <a:spAutoFit/>
            </a:bodyPr>
            <a:lstStyle/>
            <a:p>
              <a:r>
                <a:rPr lang="en-US" altLang="en-US" sz="3000" dirty="0">
                  <a:solidFill>
                    <a:srgbClr val="000000"/>
                  </a:solidFill>
                </a:rPr>
                <a:t>Operating cash flows </a:t>
              </a:r>
            </a:p>
          </p:txBody>
        </p:sp>
        <p:sp>
          <p:nvSpPr>
            <p:cNvPr id="102413" name="Rectangle 11"/>
            <p:cNvSpPr>
              <a:spLocks noChangeArrowheads="1"/>
            </p:cNvSpPr>
            <p:nvPr/>
          </p:nvSpPr>
          <p:spPr bwMode="auto">
            <a:xfrm>
              <a:off x="2954" y="2784"/>
              <a:ext cx="2297" cy="10"/>
            </a:xfrm>
            <a:prstGeom prst="rect">
              <a:avLst/>
            </a:prstGeom>
            <a:solidFill>
              <a:srgbClr val="000000"/>
            </a:solidFill>
            <a:ln w="28575">
              <a:solidFill>
                <a:schemeClr val="tx1"/>
              </a:solidFill>
              <a:miter lim="800000"/>
              <a:headEnd/>
              <a:tailEnd/>
            </a:ln>
          </p:spPr>
          <p:txBody>
            <a:bodyPr wrap="none" anchor="ctr"/>
            <a:lstStyle/>
            <a:p>
              <a:endParaRPr lang="en-US" altLang="en-US" dirty="0"/>
            </a:p>
          </p:txBody>
        </p:sp>
        <p:sp>
          <p:nvSpPr>
            <p:cNvPr id="102414" name="Rectangle 12"/>
            <p:cNvSpPr>
              <a:spLocks noChangeArrowheads="1"/>
            </p:cNvSpPr>
            <p:nvPr/>
          </p:nvSpPr>
          <p:spPr bwMode="auto">
            <a:xfrm>
              <a:off x="2934" y="2791"/>
              <a:ext cx="2072" cy="347"/>
            </a:xfrm>
            <a:prstGeom prst="rect">
              <a:avLst/>
            </a:prstGeom>
            <a:noFill/>
            <a:ln w="12700">
              <a:noFill/>
              <a:miter lim="800000"/>
              <a:headEnd/>
              <a:tailEnd/>
            </a:ln>
          </p:spPr>
          <p:txBody>
            <a:bodyPr wrap="none" lIns="90488" tIns="44450" rIns="90488" bIns="44450">
              <a:spAutoFit/>
            </a:bodyPr>
            <a:lstStyle/>
            <a:p>
              <a:r>
                <a:rPr lang="en-US" altLang="en-US" sz="3000" dirty="0">
                  <a:solidFill>
                    <a:srgbClr val="000000"/>
                  </a:solidFill>
                </a:rPr>
                <a:t>Average total assets</a:t>
              </a:r>
            </a:p>
          </p:txBody>
        </p:sp>
      </p:grpSp>
      <p:sp>
        <p:nvSpPr>
          <p:cNvPr id="102404" name="Rectangle 13"/>
          <p:cNvSpPr>
            <a:spLocks noGrp="1" noChangeArrowheads="1"/>
          </p:cNvSpPr>
          <p:nvPr>
            <p:ph type="title"/>
          </p:nvPr>
        </p:nvSpPr>
        <p:spPr>
          <a:xfrm>
            <a:off x="1981200" y="838200"/>
            <a:ext cx="8229600" cy="914400"/>
          </a:xfrm>
        </p:spPr>
        <p:txBody>
          <a:bodyPr/>
          <a:lstStyle/>
          <a:p>
            <a:pPr eaLnBrk="1" hangingPunct="1"/>
            <a:r>
              <a:rPr lang="en-US" altLang="en-US" b="1" dirty="0">
                <a:ea typeface="ＭＳ Ｐゴシック" pitchFamily="-107" charset="-128"/>
              </a:rPr>
              <a:t>Cash Flow on Total Assets</a:t>
            </a:r>
          </a:p>
        </p:txBody>
      </p:sp>
      <p:sp>
        <p:nvSpPr>
          <p:cNvPr id="3" name="TextBox 2">
            <a:extLst>
              <a:ext uri="{FF2B5EF4-FFF2-40B4-BE49-F238E27FC236}">
                <a16:creationId xmlns:a16="http://schemas.microsoft.com/office/drawing/2014/main" id="{161148AA-B1A4-1D23-F61A-726617B3BC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spd="med">
    <p:zoom dir="in"/>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686</TotalTime>
  <Words>6683</Words>
  <Application>Microsoft Macintosh PowerPoint</Application>
  <PresentationFormat>Widescreen</PresentationFormat>
  <Paragraphs>354</Paragraphs>
  <Slides>43</Slides>
  <Notes>43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0" baseType="lpstr">
      <vt:lpstr>Arial</vt:lpstr>
      <vt:lpstr>Calibri</vt:lpstr>
      <vt:lpstr>Calibri Light</vt:lpstr>
      <vt:lpstr>Times New Roman</vt:lpstr>
      <vt:lpstr>Wingdings</vt:lpstr>
      <vt:lpstr>Office Theme</vt:lpstr>
      <vt:lpstr>Worksheet</vt:lpstr>
      <vt:lpstr>PowerPoint Presentation</vt:lpstr>
      <vt:lpstr>PowerPoint Presentation</vt:lpstr>
      <vt:lpstr>PowerPoint Presentation</vt:lpstr>
      <vt:lpstr>Purpose of the Statement of Cash Flows</vt:lpstr>
      <vt:lpstr>Importance of Cash Flows</vt:lpstr>
      <vt:lpstr>Measurement of Cash Flows</vt:lpstr>
      <vt:lpstr>   Distinguish between operating, investing, and financing activities, and describe how noncash investing and financing activities are disclosed.    </vt:lpstr>
      <vt:lpstr>Classification of Cash Flows</vt:lpstr>
      <vt:lpstr>Operating Activities</vt:lpstr>
      <vt:lpstr>Investing Activities</vt:lpstr>
      <vt:lpstr>Financing Activities</vt:lpstr>
      <vt:lpstr>Noncash Investing and Financing (FULL DISCLOUSER PRINCIPLE)</vt:lpstr>
      <vt:lpstr>    Prepare a statement of cash flows.  </vt:lpstr>
      <vt:lpstr>Format of the Statement of Cash Flows</vt:lpstr>
      <vt:lpstr>Preparing the Statement of Cash Flows</vt:lpstr>
      <vt:lpstr>Analyzing the Cash Account</vt:lpstr>
      <vt:lpstr>Analyzing Noncash Account</vt:lpstr>
      <vt:lpstr>Information to Prepare the Statement</vt:lpstr>
      <vt:lpstr>PowerPoint Presentation</vt:lpstr>
      <vt:lpstr>Cash Flows from Operating Indirect and Direct Methods of Reporting</vt:lpstr>
      <vt:lpstr>    Applying the Indirect Method of Reporting.   </vt:lpstr>
      <vt:lpstr>PowerPoint Presentation</vt:lpstr>
      <vt:lpstr>Applying the Indirect Method of Reporting</vt:lpstr>
      <vt:lpstr>Applying the Indirect Method</vt:lpstr>
      <vt:lpstr>Adjustments for Changes in  Current Assets and Current Liabilities</vt:lpstr>
      <vt:lpstr>Adjustments for Changes in  Current Assets and Current Liabilities</vt:lpstr>
      <vt:lpstr>Adjustments for Operating Items Not Providing or Using Cash</vt:lpstr>
      <vt:lpstr>Adjustments for Nonoperating Items</vt:lpstr>
      <vt:lpstr>Summary of Adjustments for Indirect Method</vt:lpstr>
      <vt:lpstr>   Determine cash flows from both investing and financing activities.    </vt:lpstr>
      <vt:lpstr>Cash Flows from Investing</vt:lpstr>
      <vt:lpstr>Cash Flows from Investing</vt:lpstr>
      <vt:lpstr>Cash Flows from Investing</vt:lpstr>
      <vt:lpstr>Cash Flows from Financing</vt:lpstr>
      <vt:lpstr>Cash Flows from Financing</vt:lpstr>
      <vt:lpstr>Cash Flows from Financing</vt:lpstr>
      <vt:lpstr>Cash Flows from Financing</vt:lpstr>
      <vt:lpstr>PowerPoint Presentation</vt:lpstr>
      <vt:lpstr>Summary Using T-Accounts</vt:lpstr>
      <vt:lpstr>   Analyze the statement of cash flows and apply the cash flow on total assets ratio. </vt:lpstr>
      <vt:lpstr>Analyzing Cash Sources and Uses</vt:lpstr>
      <vt:lpstr>Cash Flow on Total Assets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21</cp:revision>
  <dcterms:created xsi:type="dcterms:W3CDTF">2023-04-29T09:08:23Z</dcterms:created>
  <dcterms:modified xsi:type="dcterms:W3CDTF">2023-11-21T14:55:21Z</dcterms:modified>
</cp:coreProperties>
</file>