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entation.xml" ContentType="application/vnd.openxmlformats-officedocument.presentationml.presentation.main+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303" r:id="rId2"/>
    <p:sldId id="271" r:id="rId3"/>
    <p:sldId id="276" r:id="rId4"/>
    <p:sldId id="490" r:id="rId5"/>
    <p:sldId id="482" r:id="rId6"/>
    <p:sldId id="313" r:id="rId7"/>
    <p:sldId id="491" r:id="rId8"/>
    <p:sldId id="492" r:id="rId9"/>
    <p:sldId id="493" r:id="rId10"/>
    <p:sldId id="494" r:id="rId11"/>
    <p:sldId id="495" r:id="rId12"/>
    <p:sldId id="496" r:id="rId13"/>
    <p:sldId id="497" r:id="rId14"/>
    <p:sldId id="498" r:id="rId15"/>
    <p:sldId id="499" r:id="rId16"/>
    <p:sldId id="500" r:id="rId17"/>
    <p:sldId id="483" r:id="rId18"/>
    <p:sldId id="481" r:id="rId19"/>
    <p:sldId id="34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1"/>
            <p14:sldId id="276"/>
            <p14:sldId id="490"/>
            <p14:sldId id="482"/>
            <p14:sldId id="313"/>
            <p14:sldId id="491"/>
            <p14:sldId id="492"/>
            <p14:sldId id="493"/>
            <p14:sldId id="494"/>
            <p14:sldId id="495"/>
            <p14:sldId id="496"/>
            <p14:sldId id="497"/>
            <p14:sldId id="498"/>
            <p14:sldId id="499"/>
            <p14:sldId id="500"/>
            <p14:sldId id="483"/>
            <p14:sldId id="48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1" d="100"/>
          <a:sy n="61" d="100"/>
        </p:scale>
        <p:origin x="99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28"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openxmlformats.org/officeDocument/2006/relationships/customXml" Target="../customXml/item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42762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4023057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234335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994561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073493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460203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961366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53157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214678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9772005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4"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2.png"/><Relationship Id="rId7"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3719288"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الاتصالات التنظيمية</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ar-EG" sz="2800" b="1" dirty="0">
                <a:solidFill>
                  <a:schemeClr val="tx1"/>
                </a:solidFill>
                <a:latin typeface="Times New Roman" panose="02020603050405020304" pitchFamily="18" charset="0"/>
                <a:cs typeface="Times New Roman" panose="02020603050405020304" pitchFamily="18" charset="0"/>
              </a:rPr>
              <a:t>0</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Hala Elalfy </a:t>
            </a:r>
            <a:r>
              <a:rPr lang="en-US" sz="2800" b="1" dirty="0" err="1">
                <a:solidFill>
                  <a:srgbClr val="00B0F0"/>
                </a:solidFill>
                <a:latin typeface="Times New Roman" panose="02020603050405020304" pitchFamily="18" charset="0"/>
                <a:cs typeface="Times New Roman" panose="02020603050405020304" pitchFamily="18" charset="0"/>
              </a:rPr>
              <a:t>Fawzy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TextBox 3">
            <a:extLst>
              <a:ext uri="{FF2B5EF4-FFF2-40B4-BE49-F238E27FC236}">
                <a16:creationId xmlns:a16="http://schemas.microsoft.com/office/drawing/2014/main" id="{FE48CABE-8E1B-4086-79F8-D7B537B23462}"/>
              </a:ext>
            </a:extLst>
          </p:cNvPr>
          <p:cNvSpPr txBox="1"/>
          <p:nvPr/>
        </p:nvSpPr>
        <p:spPr>
          <a:xfrm>
            <a:off x="7124145" y="4857502"/>
            <a:ext cx="2156360" cy="707886"/>
          </a:xfrm>
          <a:prstGeom prst="rect">
            <a:avLst/>
          </a:prstGeom>
          <a:noFill/>
        </p:spPr>
        <p:txBody>
          <a:bodyPr wrap="none" rtlCol="0">
            <a:spAutoFit/>
          </a:bodyPr>
          <a:lstStyle/>
          <a:p>
            <a:r>
              <a:rPr lang="en-GB" sz="2000" b="1" dirty="0" err="1">
                <a:effectLst/>
                <a:latin typeface="Arial" panose="020B0604020202020204" pitchFamily="34" charset="0"/>
                <a:ea typeface="Times New Roman" panose="02020603050405020304" pitchFamily="18" charset="0"/>
                <a:cs typeface="Times New Roman" panose="02020603050405020304" pitchFamily="18" charset="0"/>
              </a:rPr>
              <a:t>PRL</a:t>
            </a:r>
            <a:r>
              <a:rPr lang="en-GB" sz="2000" b="1" dirty="0">
                <a:effectLst/>
                <a:latin typeface="Arial" panose="020B0604020202020204" pitchFamily="34" charset="0"/>
                <a:ea typeface="Times New Roman" panose="02020603050405020304" pitchFamily="18" charset="0"/>
                <a:cs typeface="Times New Roman" panose="02020603050405020304" pitchFamily="18" charset="0"/>
              </a:rPr>
              <a:t> 615</a:t>
            </a:r>
            <a:endParaRPr lang="ar-EG" sz="2000" b="1" dirty="0">
              <a:latin typeface="Times New Roman" panose="02020603050405020304" pitchFamily="18" charset="0"/>
              <a:cs typeface="Times New Roman" panose="02020603050405020304" pitchFamily="18" charset="0"/>
            </a:endParaRPr>
          </a:p>
          <a:p>
            <a:r>
              <a:rPr lang="ar-EG" sz="2000" b="1" dirty="0">
                <a:latin typeface="Times New Roman" panose="02020603050405020304" pitchFamily="18" charset="0"/>
                <a:cs typeface="Times New Roman" panose="02020603050405020304" pitchFamily="18" charset="0"/>
              </a:rPr>
              <a:t>ماجستير العلاقات العامة</a:t>
            </a:r>
            <a:endParaRPr 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44904"/>
    </mc:Choice>
    <mc:Fallback xmlns="">
      <p:transition spd="slow" advTm="4490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39182" y="694089"/>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7104628" y="1574445"/>
            <a:ext cx="4437433" cy="584775"/>
          </a:xfrm>
          <a:prstGeom prst="rect">
            <a:avLst/>
          </a:prstGeom>
          <a:noFill/>
        </p:spPr>
        <p:txBody>
          <a:bodyPr wrap="none" rtlCol="0">
            <a:spAutoFit/>
          </a:bodyPr>
          <a:lstStyle/>
          <a:p>
            <a:r>
              <a:rPr lang="ar-EG" sz="3200" b="1" dirty="0">
                <a:solidFill>
                  <a:srgbClr val="00B0F0"/>
                </a:solidFill>
                <a:latin typeface="Times New Roman" panose="02020603050405020304" pitchFamily="18" charset="0"/>
                <a:cs typeface="Times New Roman" panose="02020603050405020304" pitchFamily="18" charset="0"/>
              </a:rPr>
              <a:t>وصف مقرر الاتصالات التنظيمية</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6C61EC00-FD67-A9E2-45A7-D92D06B5AAFE}"/>
              </a:ext>
            </a:extLst>
          </p:cNvPr>
          <p:cNvSpPr txBox="1"/>
          <p:nvPr/>
        </p:nvSpPr>
        <p:spPr>
          <a:xfrm>
            <a:off x="6096000" y="2676062"/>
            <a:ext cx="5277505" cy="3233834"/>
          </a:xfrm>
          <a:prstGeom prst="rect">
            <a:avLst/>
          </a:prstGeom>
          <a:noFill/>
        </p:spPr>
        <p:txBody>
          <a:bodyPr wrap="square">
            <a:spAutoFit/>
          </a:bodyPr>
          <a:lstStyle/>
          <a:p>
            <a:pPr indent="363855" algn="just" rtl="1">
              <a:lnSpc>
                <a:spcPct val="107000"/>
              </a:lnSpc>
              <a:spcAft>
                <a:spcPts val="800"/>
              </a:spcAft>
            </a:pPr>
            <a:r>
              <a:rPr lang="ar-SA"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يهدف هذا المساق إلى إكساب الدارسين المهارات والمعارف الأساسية المرتبطة بالاتصال التنظيمي، حيث يتناول الاتصال في العلاقات العامة بشكل عام ثم مفهوم الاتصال التنظيمي وأهميته وأهدافه وأنواعه ومكوناته وخصائصه، ووسائله ومبادئه ونماذجه ومعوقاته، كما يتناول عدد من النظريات الإدارية والسلوك التنظيمي واستراتيجيات الاتصال الفعال ومهارات الاتصال الشخصي الفعال.</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D74CE7FA-342A-AF09-7B44-74098A1128B8}"/>
              </a:ext>
            </a:extLst>
          </p:cNvPr>
          <p:cNvPicPr>
            <a:picLocks noChangeAspect="1"/>
          </p:cNvPicPr>
          <p:nvPr/>
        </p:nvPicPr>
        <p:blipFill>
          <a:blip r:embed="rId3"/>
          <a:stretch>
            <a:fillRect/>
          </a:stretch>
        </p:blipFill>
        <p:spPr>
          <a:xfrm>
            <a:off x="649939" y="761909"/>
            <a:ext cx="4886325" cy="3257550"/>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6921"/>
    </mc:Choice>
    <mc:Fallback xmlns="">
      <p:transition spd="slow" advTm="6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18636" y="975974"/>
            <a:ext cx="6541130" cy="523220"/>
          </a:xfrm>
          <a:prstGeom prst="rect">
            <a:avLst/>
          </a:prstGeom>
          <a:noFill/>
        </p:spPr>
        <p:txBody>
          <a:bodyPr wrap="square" rtlCol="0">
            <a:spAutoFit/>
          </a:bodyPr>
          <a:lstStyle/>
          <a:p>
            <a:pPr algn="ctr"/>
            <a:r>
              <a:rPr lang="ar-SA" sz="2800" b="1" dirty="0">
                <a:solidFill>
                  <a:schemeClr val="bg1"/>
                </a:solidFill>
                <a:latin typeface="Times New Roman" panose="02020603050405020304" pitchFamily="18" charset="0"/>
                <a:cs typeface="Times New Roman" panose="02020603050405020304" pitchFamily="18" charset="0"/>
              </a:rPr>
              <a:t>		أهداف تدريس المادة ونتاجات تعلمها</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rtlCol="0">
            <a:spAutoFit/>
          </a:bodyPr>
          <a:lstStyle/>
          <a:p>
            <a:pPr marL="342900" indent="-342900" algn="just" rtl="1">
              <a:buFont typeface="Arial" panose="020B0604020202020204" pitchFamily="34" charset="0"/>
              <a:buChar char="•"/>
            </a:pPr>
            <a:r>
              <a:rPr lang="ar-SA" sz="2800" b="1" dirty="0">
                <a:solidFill>
                  <a:srgbClr val="FF0000"/>
                </a:solidFill>
                <a:latin typeface="Times New Roman" panose="02020603050405020304" pitchFamily="18" charset="0"/>
                <a:cs typeface="Times New Roman" panose="02020603050405020304" pitchFamily="18" charset="0"/>
              </a:rPr>
              <a:t>الأهداف ونتاجات التعلم:</a:t>
            </a:r>
          </a:p>
          <a:p>
            <a:pPr marL="393700" indent="-393700" algn="just" rtl="1">
              <a:buFont typeface="Arial" panose="020B0604020202020204" pitchFamily="34" charset="0"/>
              <a:buChar char="•"/>
            </a:pPr>
            <a:r>
              <a:rPr lang="ar-SA" sz="2800" dirty="0">
                <a:solidFill>
                  <a:srgbClr val="2D3956"/>
                </a:solidFill>
                <a:latin typeface="Times New Roman" panose="02020603050405020304" pitchFamily="18" charset="0"/>
                <a:cs typeface="Times New Roman" panose="02020603050405020304" pitchFamily="18" charset="0"/>
              </a:rPr>
              <a:t>تطوير قدرات ومهارات واتجاهات الدراسين فيما يتعلق بالاتصال التنظيمي من خلال زيادة قدراتهم على التحليل والتركيب والاستقراء والاستنتاج، والتطبيق والتقويم والنقد. </a:t>
            </a:r>
          </a:p>
          <a:p>
            <a:pPr marL="393700" indent="-393700" algn="just" rtl="1">
              <a:buFont typeface="Arial" panose="020B0604020202020204" pitchFamily="34" charset="0"/>
              <a:buChar char="•"/>
            </a:pPr>
            <a:r>
              <a:rPr lang="ar-SA" sz="2800" dirty="0">
                <a:solidFill>
                  <a:srgbClr val="2D3956"/>
                </a:solidFill>
                <a:latin typeface="Times New Roman" panose="02020603050405020304" pitchFamily="18" charset="0"/>
                <a:cs typeface="Times New Roman" panose="02020603050405020304" pitchFamily="18" charset="0"/>
              </a:rPr>
              <a:t>إظهار المعرفة الكافية بكافة المفاهيم وثيقة الصلة بالاتصال التنظيمي وأهدافه ومبادئه ووظائفه.</a:t>
            </a:r>
          </a:p>
          <a:p>
            <a:pPr marL="393700" indent="-393700" algn="just" rtl="1">
              <a:buFont typeface="Arial" panose="020B0604020202020204" pitchFamily="34" charset="0"/>
              <a:buChar char="•"/>
            </a:pPr>
            <a:r>
              <a:rPr lang="ar-SA" sz="2800" dirty="0">
                <a:solidFill>
                  <a:srgbClr val="2D3956"/>
                </a:solidFill>
                <a:latin typeface="Times New Roman" panose="02020603050405020304" pitchFamily="18" charset="0"/>
                <a:cs typeface="Times New Roman" panose="02020603050405020304" pitchFamily="18" charset="0"/>
              </a:rPr>
              <a:t>التعرف على النظريات والنماذج والخصائص الخاصة بالاتصال التنظيمي.</a:t>
            </a:r>
          </a:p>
          <a:p>
            <a:pPr marL="393700" indent="-393700" algn="just" rtl="1">
              <a:buFont typeface="Arial" panose="020B0604020202020204" pitchFamily="34" charset="0"/>
              <a:buChar char="•"/>
            </a:pPr>
            <a:r>
              <a:rPr lang="ar-SA" sz="2800" dirty="0">
                <a:solidFill>
                  <a:srgbClr val="2D3956"/>
                </a:solidFill>
                <a:latin typeface="Times New Roman" panose="02020603050405020304" pitchFamily="18" charset="0"/>
                <a:cs typeface="Times New Roman" panose="02020603050405020304" pitchFamily="18" charset="0"/>
              </a:rPr>
              <a:t>التعرف على معوقات الاتصال التنظيمي وأساليب التغلب عليها.</a:t>
            </a:r>
          </a:p>
          <a:p>
            <a:pPr algn="just" rtl="1"/>
            <a:endParaRPr lang="ar-SA" sz="20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a:extLst>
              <a:ext uri="{FF2B5EF4-FFF2-40B4-BE49-F238E27FC236}">
                <a16:creationId xmlns:a16="http://schemas.microsoft.com/office/drawing/2014/main" id="{E5D7068D-2D4C-2160-D9FC-A3B46572AEBD}"/>
              </a:ext>
            </a:extLst>
          </p:cNvPr>
          <p:cNvPicPr>
            <a:picLocks noChangeAspect="1"/>
          </p:cNvPicPr>
          <p:nvPr/>
        </p:nvPicPr>
        <p:blipFill>
          <a:blip r:embed="rId3"/>
          <a:stretch>
            <a:fillRect/>
          </a:stretch>
        </p:blipFill>
        <p:spPr>
          <a:xfrm>
            <a:off x="1204989" y="139247"/>
            <a:ext cx="2562970" cy="2528948"/>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3963" y="671071"/>
            <a:ext cx="6968791" cy="523220"/>
          </a:xfrm>
          <a:prstGeom prst="rect">
            <a:avLst/>
          </a:prstGeom>
          <a:noFill/>
        </p:spPr>
        <p:txBody>
          <a:bodyPr wrap="square" rtlCol="0">
            <a:spAutoFit/>
          </a:bodyPr>
          <a:lstStyle/>
          <a:p>
            <a:pPr algn="ctr"/>
            <a:r>
              <a:rPr lang="ar-SA" sz="2800" b="1" dirty="0">
                <a:solidFill>
                  <a:schemeClr val="bg1"/>
                </a:solidFill>
                <a:latin typeface="Times New Roman" panose="02020603050405020304" pitchFamily="18" charset="0"/>
                <a:cs typeface="Times New Roman" panose="02020603050405020304" pitchFamily="18" charset="0"/>
              </a:rPr>
              <a:t>		</a:t>
            </a:r>
            <a:r>
              <a:rPr lang="ar-EG" sz="2800" b="1" dirty="0">
                <a:solidFill>
                  <a:schemeClr val="bg1"/>
                </a:solidFill>
                <a:latin typeface="Times New Roman" panose="02020603050405020304" pitchFamily="18" charset="0"/>
                <a:cs typeface="Times New Roman" panose="02020603050405020304" pitchFamily="18" charset="0"/>
              </a:rPr>
              <a:t>تابع </a:t>
            </a:r>
            <a:r>
              <a:rPr lang="ar-SA" sz="2800" b="1" dirty="0">
                <a:solidFill>
                  <a:schemeClr val="bg1"/>
                </a:solidFill>
                <a:latin typeface="Times New Roman" panose="02020603050405020304" pitchFamily="18" charset="0"/>
                <a:cs typeface="Times New Roman" panose="02020603050405020304" pitchFamily="18" charset="0"/>
              </a:rPr>
              <a:t>أهداف تدريس المادة ونتاجات تعلمها</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60786" y="2402732"/>
            <a:ext cx="9430610" cy="3724096"/>
          </a:xfrm>
          <a:prstGeom prst="rect">
            <a:avLst/>
          </a:prstGeom>
          <a:noFill/>
        </p:spPr>
        <p:txBody>
          <a:bodyPr wrap="square" rtlCol="0">
            <a:spAutoFit/>
          </a:bodyPr>
          <a:lstStyle/>
          <a:p>
            <a:pPr marL="393700" indent="-3937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تمكين الدارسين من اقتراح استراتيجيات ونماذج تتلاءم مع الاتصال التنظيمي في المنظمات المختلفة. </a:t>
            </a:r>
          </a:p>
          <a:p>
            <a:pPr marL="393700" indent="-3937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القدرة على تحليل جمهور المؤسسات والمنظمات المختلفة وفق ما يتناسب مع مبادئ الاتصال التنظيمي.</a:t>
            </a:r>
          </a:p>
          <a:p>
            <a:pPr marL="393700" indent="-3937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تطبيق المعارف المختلفة ذات الصلة بالاتصال التنظيمي في إدارة العمليات الاتصالية بين المنظمة والجمهور الداخلي والخارجي.</a:t>
            </a:r>
          </a:p>
          <a:p>
            <a:pPr marL="393700" indent="-3937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زيادة قدرة الدارس على التواصل بشكل فعال مع الجمهور الداخلي للمؤسسات بما يتوافق مع المؤسسات الإدارية المختلفة. </a:t>
            </a:r>
            <a:endParaRPr lang="ar-EG" sz="2400" dirty="0">
              <a:solidFill>
                <a:srgbClr val="2D3956"/>
              </a:solidFill>
              <a:latin typeface="Times New Roman" panose="02020603050405020304" pitchFamily="18" charset="0"/>
              <a:cs typeface="Times New Roman" panose="02020603050405020304" pitchFamily="18" charset="0"/>
            </a:endParaRPr>
          </a:p>
          <a:p>
            <a:pPr marL="393700" indent="-3937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امتلاك المهارات وثيقة الصلة بالاتصال التنظيمي وثقافة العمل الجماعي وغيرها من المفاهيم.</a:t>
            </a:r>
          </a:p>
          <a:p>
            <a:pPr algn="just" rtl="1"/>
            <a:endParaRPr lang="ar-SA" sz="20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5" name="Picture 4">
            <a:extLst>
              <a:ext uri="{FF2B5EF4-FFF2-40B4-BE49-F238E27FC236}">
                <a16:creationId xmlns:a16="http://schemas.microsoft.com/office/drawing/2014/main" id="{F8C7A22D-F661-B511-7B1E-BDC0B500B747}"/>
              </a:ext>
            </a:extLst>
          </p:cNvPr>
          <p:cNvPicPr>
            <a:picLocks noChangeAspect="1"/>
          </p:cNvPicPr>
          <p:nvPr/>
        </p:nvPicPr>
        <p:blipFill>
          <a:blip r:embed="rId3"/>
          <a:stretch>
            <a:fillRect/>
          </a:stretch>
        </p:blipFill>
        <p:spPr>
          <a:xfrm>
            <a:off x="617280" y="179867"/>
            <a:ext cx="3673366" cy="2065953"/>
          </a:xfrm>
          <a:prstGeom prst="rect">
            <a:avLst/>
          </a:prstGeom>
        </p:spPr>
      </p:pic>
    </p:spTree>
    <p:extLst>
      <p:ext uri="{BB962C8B-B14F-4D97-AF65-F5344CB8AC3E}">
        <p14:creationId xmlns:p14="http://schemas.microsoft.com/office/powerpoint/2010/main" val="12599787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3617414" y="975974"/>
            <a:ext cx="3902032" cy="523220"/>
          </a:xfrm>
          <a:prstGeom prst="rect">
            <a:avLst/>
          </a:prstGeom>
          <a:noFill/>
        </p:spPr>
        <p:txBody>
          <a:bodyPr wrap="square" rtlCol="0">
            <a:spAutoFit/>
          </a:bodyPr>
          <a:lstStyle/>
          <a:p>
            <a:pPr algn="ctr"/>
            <a:r>
              <a:rPr lang="ar-SA" sz="2800" b="1" dirty="0">
                <a:solidFill>
                  <a:schemeClr val="bg1"/>
                </a:solidFill>
                <a:latin typeface="Times New Roman" panose="02020603050405020304" pitchFamily="18" charset="0"/>
                <a:cs typeface="Times New Roman" panose="02020603050405020304" pitchFamily="18" charset="0"/>
              </a:rPr>
              <a:t>	</a:t>
            </a:r>
            <a:r>
              <a:rPr lang="ar-EG" sz="2800" b="1" dirty="0">
                <a:solidFill>
                  <a:schemeClr val="bg1"/>
                </a:solidFill>
                <a:latin typeface="Times New Roman" panose="02020603050405020304" pitchFamily="18" charset="0"/>
                <a:cs typeface="Times New Roman" panose="02020603050405020304" pitchFamily="18" charset="0"/>
              </a:rPr>
              <a:t>محتوى المقرر</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a:extLst>
              <a:ext uri="{FF2B5EF4-FFF2-40B4-BE49-F238E27FC236}">
                <a16:creationId xmlns:a16="http://schemas.microsoft.com/office/drawing/2014/main" id="{5753CA83-9144-01E5-72E8-19C318ADA9DC}"/>
              </a:ext>
            </a:extLst>
          </p:cNvPr>
          <p:cNvPicPr>
            <a:picLocks noChangeAspect="1"/>
          </p:cNvPicPr>
          <p:nvPr/>
        </p:nvPicPr>
        <p:blipFill>
          <a:blip r:embed="rId3"/>
          <a:stretch>
            <a:fillRect/>
          </a:stretch>
        </p:blipFill>
        <p:spPr>
          <a:xfrm>
            <a:off x="3944417" y="2042790"/>
            <a:ext cx="4591973" cy="3861006"/>
          </a:xfrm>
          <a:prstGeom prst="rect">
            <a:avLst/>
          </a:prstGeom>
        </p:spPr>
      </p:pic>
    </p:spTree>
    <p:extLst>
      <p:ext uri="{BB962C8B-B14F-4D97-AF65-F5344CB8AC3E}">
        <p14:creationId xmlns:p14="http://schemas.microsoft.com/office/powerpoint/2010/main" val="10680921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56404" y="923894"/>
            <a:ext cx="4113898" cy="954107"/>
          </a:xfrm>
          <a:prstGeom prst="rect">
            <a:avLst/>
          </a:prstGeom>
          <a:noFill/>
        </p:spPr>
        <p:txBody>
          <a:bodyPr wrap="square" rtlCol="0">
            <a:spAutoFit/>
          </a:bodyPr>
          <a:lstStyle/>
          <a:p>
            <a:pPr algn="r"/>
            <a:r>
              <a:rPr lang="ar-EG" sz="2800" b="1" dirty="0">
                <a:solidFill>
                  <a:srgbClr val="00B0F0"/>
                </a:solidFill>
                <a:latin typeface="Times New Roman" panose="02020603050405020304" pitchFamily="18" charset="0"/>
                <a:cs typeface="Times New Roman" panose="02020603050405020304" pitchFamily="18" charset="0"/>
              </a:rPr>
              <a:t>المحاضرة الأولى</a:t>
            </a:r>
          </a:p>
          <a:p>
            <a:pPr algn="r"/>
            <a:r>
              <a:rPr lang="ar-SA" sz="2800" b="1" dirty="0">
                <a:solidFill>
                  <a:srgbClr val="00B0F0"/>
                </a:solidFill>
                <a:latin typeface="Times New Roman" panose="02020603050405020304" pitchFamily="18" charset="0"/>
                <a:cs typeface="Times New Roman" panose="02020603050405020304" pitchFamily="18" charset="0"/>
              </a:rPr>
              <a:t>الاتصال في العلاقات العامة</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1878001"/>
            <a:ext cx="8417320" cy="5126212"/>
          </a:xfrm>
          <a:prstGeom prst="rect">
            <a:avLst/>
          </a:prstGeom>
          <a:noFill/>
        </p:spPr>
        <p:txBody>
          <a:bodyPr wrap="square" rtlCol="0">
            <a:spAutoFit/>
          </a:bodyPr>
          <a:lstStyle/>
          <a:p>
            <a:pPr algn="just" rtl="1">
              <a:lnSpc>
                <a:spcPct val="107000"/>
              </a:lnSpc>
              <a:spcAft>
                <a:spcPts val="800"/>
              </a:spcAft>
            </a:pPr>
            <a:r>
              <a:rPr lang="ar-JO" sz="24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 </a:t>
            </a:r>
            <a:r>
              <a:rPr lang="ar-EG" sz="24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24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400"/>
              <a:buFont typeface="Simplified Arabic" panose="02020603050405020304" pitchFamily="18" charset="-78"/>
              <a:buAutoNum type="arabicPeriod"/>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مفهوم الاتصال بصفة عامة والاتصال التنظيمي بصفة خاصة.</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400"/>
              <a:buFont typeface="Simplified Arabic" panose="02020603050405020304" pitchFamily="18" charset="-78"/>
              <a:buAutoNum type="arabicPeriod"/>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مكونات عملية الاتصال.</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400"/>
              <a:buFont typeface="Simplified Arabic" panose="02020603050405020304" pitchFamily="18" charset="-78"/>
              <a:buAutoNum type="arabicPeriod"/>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الفرق بين الاتصال والإعلام.</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400"/>
              <a:buFont typeface="Simplified Arabic" panose="02020603050405020304" pitchFamily="18" charset="-78"/>
              <a:buAutoNum type="arabicPeriod"/>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أهمية الاتصال التنظيمي داخل بيئة العمل.</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400"/>
              <a:buFont typeface="Simplified Arabic" panose="02020603050405020304" pitchFamily="18" charset="-78"/>
              <a:buAutoNum type="arabicPeriod"/>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المبادئ الأساسية للاتصال الفعال.</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400"/>
              <a:buFont typeface="Simplified Arabic" panose="02020603050405020304" pitchFamily="18" charset="-78"/>
              <a:buAutoNum type="arabicPeriod"/>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أهداف الاتصال التنظيمي.</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400"/>
              <a:buFont typeface="Simplified Arabic" panose="02020603050405020304" pitchFamily="18" charset="-78"/>
              <a:buAutoNum type="arabicPeriod"/>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أهداف الاتصال في العلاقات العامة</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07000"/>
              </a:lnSpc>
              <a:spcAft>
                <a:spcPts val="800"/>
              </a:spcAft>
              <a:buSzPts val="1400"/>
              <a:buFont typeface="Simplified Arabic" panose="02020603050405020304" pitchFamily="18" charset="-78"/>
              <a:buAutoNum type="arabicPeriod"/>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تطبيقات عملية لرسائل وأبحاث في موضوع الفصل.</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9408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873282" y="976200"/>
            <a:ext cx="5623805" cy="954107"/>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المحاضرة الثانية</a:t>
            </a:r>
          </a:p>
          <a:p>
            <a:pPr algn="ctr"/>
            <a:r>
              <a:rPr lang="ar-SA" sz="2800" b="1" dirty="0">
                <a:solidFill>
                  <a:srgbClr val="00B0F0"/>
                </a:solidFill>
                <a:latin typeface="Times New Roman" panose="02020603050405020304" pitchFamily="18" charset="0"/>
                <a:cs typeface="Times New Roman" panose="02020603050405020304" pitchFamily="18" charset="0"/>
              </a:rPr>
              <a:t>أنواع الاتصال التنظيمي في العلاقات العامة</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1748023"/>
            <a:ext cx="8417320" cy="5745932"/>
          </a:xfrm>
          <a:prstGeom prst="rect">
            <a:avLst/>
          </a:prstGeom>
          <a:noFill/>
        </p:spPr>
        <p:txBody>
          <a:bodyPr wrap="square" rtlCol="0">
            <a:spAutoFit/>
          </a:bodyPr>
          <a:lstStyle/>
          <a:p>
            <a:pPr algn="just" rtl="1">
              <a:lnSpc>
                <a:spcPct val="107000"/>
              </a:lnSpc>
              <a:spcAft>
                <a:spcPts val="800"/>
              </a:spcAft>
            </a:pPr>
            <a:r>
              <a:rPr lang="ar-JO" sz="24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 </a:t>
            </a:r>
            <a:r>
              <a:rPr lang="ar-EG" sz="24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24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en-US"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393700" lvl="0" indent="-393700"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1)	شبكات الاتصال التنظيمي</a:t>
            </a:r>
          </a:p>
          <a:p>
            <a:pPr marL="393700" lvl="0" indent="-393700"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2)	أنواع الاتصال التنظيمي وتنقسم كما يلي:</a:t>
            </a:r>
          </a:p>
          <a:p>
            <a:pPr marL="630238" lvl="0" indent="347663"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أولا: أنواع الاتصال وفقا للغة المستخدمة</a:t>
            </a:r>
          </a:p>
          <a:p>
            <a:pPr marL="630238" lvl="0" indent="347663"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ثانيا: أنواع الاتصال من حيث الاتجاه.</a:t>
            </a:r>
          </a:p>
          <a:p>
            <a:pPr marL="630238" lvl="0" indent="347663"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ثالثا: أنواع الاتصال من حيث درجة التأثير.</a:t>
            </a:r>
          </a:p>
          <a:p>
            <a:pPr marL="630238" lvl="0" indent="347663"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رابعا: أنواع الاتصال من حيث مصدر الاتصال.</a:t>
            </a:r>
          </a:p>
          <a:p>
            <a:pPr marL="630238" lvl="0" indent="347663"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خامسا: أنواع الاتصال من حيث نطاق الاتصال</a:t>
            </a:r>
          </a:p>
          <a:p>
            <a:pPr marL="630238" lvl="0" indent="347663"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سادسا: أنواع الاتصال من حيث مدى السيطرة على عملية سريان المعلومات.</a:t>
            </a:r>
          </a:p>
          <a:p>
            <a:pPr marL="457200" lvl="0" indent="-457200" algn="just" rtl="1">
              <a:lnSpc>
                <a:spcPct val="107000"/>
              </a:lnSpc>
              <a:spcAft>
                <a:spcPts val="800"/>
              </a:spcAft>
              <a:buSzPts val="1400"/>
            </a:pPr>
            <a:r>
              <a:rPr lang="ar-JO" sz="24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3)	المفاتيح السبع الواجب توافرها في عملية الاتصال.</a:t>
            </a:r>
          </a:p>
          <a:p>
            <a:pPr marL="342900" lvl="0" indent="-342900" algn="just" rtl="1">
              <a:lnSpc>
                <a:spcPct val="107000"/>
              </a:lnSpc>
              <a:spcAft>
                <a:spcPts val="800"/>
              </a:spcAft>
              <a:buSzPts val="1400"/>
              <a:buFont typeface="Simplified Arabic" panose="02020603050405020304" pitchFamily="18" charset="-78"/>
              <a:buAutoNum type="arabicPeriod"/>
            </a:pPr>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72207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300850" y="899652"/>
            <a:ext cx="4113898" cy="954107"/>
          </a:xfrm>
          <a:prstGeom prst="rect">
            <a:avLst/>
          </a:prstGeom>
          <a:noFill/>
        </p:spPr>
        <p:txBody>
          <a:bodyPr wrap="square" rtlCol="0">
            <a:spAutoFit/>
          </a:bodyPr>
          <a:lstStyle/>
          <a:p>
            <a:pPr algn="r"/>
            <a:r>
              <a:rPr lang="ar-EG" sz="2800" b="1" dirty="0">
                <a:solidFill>
                  <a:srgbClr val="00B0F0"/>
                </a:solidFill>
                <a:latin typeface="Times New Roman" panose="02020603050405020304" pitchFamily="18" charset="0"/>
                <a:cs typeface="Times New Roman" panose="02020603050405020304" pitchFamily="18" charset="0"/>
              </a:rPr>
              <a:t>المحاضرة الثالثة</a:t>
            </a:r>
          </a:p>
          <a:p>
            <a:pPr algn="r"/>
            <a:r>
              <a:rPr lang="ar-SA" sz="2800" b="1" dirty="0">
                <a:solidFill>
                  <a:srgbClr val="00B0F0"/>
                </a:solidFill>
                <a:latin typeface="Times New Roman" panose="02020603050405020304" pitchFamily="18" charset="0"/>
                <a:cs typeface="Times New Roman" panose="02020603050405020304" pitchFamily="18" charset="0"/>
              </a:rPr>
              <a:t>مكونات الاتصال التنظيمي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515050"/>
            <a:ext cx="8417320" cy="3303661"/>
          </a:xfrm>
          <a:prstGeom prst="rect">
            <a:avLst/>
          </a:prstGeom>
          <a:noFill/>
        </p:spPr>
        <p:txBody>
          <a:bodyPr wrap="square" rtlCol="0">
            <a:spAutoFit/>
          </a:bodyPr>
          <a:lstStyle/>
          <a:p>
            <a:pPr algn="just" rtl="1">
              <a:lnSpc>
                <a:spcPct val="107000"/>
              </a:lnSpc>
              <a:spcAft>
                <a:spcPts val="800"/>
              </a:spcAft>
            </a:pP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 </a:t>
            </a:r>
            <a:r>
              <a:rPr lang="ar-EG"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ar-EG" sz="2400" kern="100" dirty="0">
              <a:solidFill>
                <a:schemeClr val="bg1"/>
              </a:solidFill>
              <a:latin typeface="Calibri" panose="020F0502020204030204" pitchFamily="34" charset="0"/>
              <a:ea typeface="Times New Roman" panose="02020603050405020304" pitchFamily="18" charset="0"/>
              <a:cs typeface="Arial" panose="020B0604020202020204" pitchFamily="34" charset="0"/>
            </a:endParaRPr>
          </a:p>
          <a:p>
            <a:pPr marL="514350" indent="-514350" algn="just" rtl="1">
              <a:lnSpc>
                <a:spcPct val="107000"/>
              </a:lnSpc>
              <a:spcAft>
                <a:spcPts val="800"/>
              </a:spcAft>
              <a:buFont typeface="+mj-lt"/>
              <a:buAutoNum type="arabicParenR"/>
            </a:pPr>
            <a:r>
              <a:rPr lang="ar-EG" sz="2800" dirty="0">
                <a:solidFill>
                  <a:schemeClr val="bg1"/>
                </a:solidFill>
                <a:latin typeface="Times New Roman" panose="02020603050405020304" pitchFamily="18" charset="0"/>
                <a:cs typeface="Times New Roman" panose="02020603050405020304" pitchFamily="18" charset="0"/>
              </a:rPr>
              <a:t>المكونات الرئيسية للاتصال التنظيمي، وتتضمن:</a:t>
            </a:r>
          </a:p>
          <a:p>
            <a:pPr lvl="0" algn="ctr" rtl="1">
              <a:lnSpc>
                <a:spcPct val="107000"/>
              </a:lnSpc>
              <a:spcAft>
                <a:spcPts val="800"/>
              </a:spcAft>
              <a:buSzPts val="1400"/>
            </a:pPr>
            <a:r>
              <a:rPr lang="ar-EG" sz="2800" dirty="0">
                <a:solidFill>
                  <a:schemeClr val="bg1"/>
                </a:solidFill>
                <a:latin typeface="Times New Roman" panose="02020603050405020304" pitchFamily="18" charset="0"/>
                <a:cs typeface="Times New Roman" panose="02020603050405020304" pitchFamily="18" charset="0"/>
              </a:rPr>
              <a:t>(</a:t>
            </a:r>
            <a:r>
              <a:rPr lang="ar-SA" sz="2800" dirty="0">
                <a:solidFill>
                  <a:schemeClr val="bg1"/>
                </a:solidFill>
                <a:latin typeface="Times New Roman" panose="02020603050405020304" pitchFamily="18" charset="0"/>
                <a:cs typeface="Times New Roman" panose="02020603050405020304" pitchFamily="18" charset="0"/>
              </a:rPr>
              <a:t>الأهداف، الأفراد، المهمة، الوسائل التكنولوجية، الهيكل التنظيمي)</a:t>
            </a:r>
            <a:r>
              <a:rPr lang="ar-EG" sz="2800" dirty="0">
                <a:solidFill>
                  <a:schemeClr val="bg1"/>
                </a:solidFill>
                <a:latin typeface="Times New Roman" panose="02020603050405020304" pitchFamily="18" charset="0"/>
                <a:cs typeface="Times New Roman" panose="02020603050405020304" pitchFamily="18" charset="0"/>
              </a:rPr>
              <a:t>.</a:t>
            </a:r>
          </a:p>
          <a:p>
            <a:pPr lvl="0" algn="r" rtl="1">
              <a:lnSpc>
                <a:spcPct val="107000"/>
              </a:lnSpc>
              <a:spcAft>
                <a:spcPts val="800"/>
              </a:spcAft>
              <a:buSzPts val="1400"/>
            </a:pPr>
            <a:r>
              <a:rPr lang="ar-EG" sz="2800" dirty="0">
                <a:solidFill>
                  <a:schemeClr val="bg1"/>
                </a:solidFill>
                <a:latin typeface="Times New Roman" panose="02020603050405020304" pitchFamily="18" charset="0"/>
                <a:cs typeface="Times New Roman" panose="02020603050405020304" pitchFamily="18" charset="0"/>
              </a:rPr>
              <a:t>2) </a:t>
            </a:r>
            <a:r>
              <a:rPr lang="ar-SA" sz="2800" dirty="0">
                <a:solidFill>
                  <a:schemeClr val="bg1"/>
                </a:solidFill>
                <a:latin typeface="Times New Roman" panose="02020603050405020304" pitchFamily="18" charset="0"/>
                <a:cs typeface="Times New Roman" panose="02020603050405020304" pitchFamily="18" charset="0"/>
              </a:rPr>
              <a:t>مفهوم الجمهور، والرأي العام والفرق بينهما</a:t>
            </a:r>
            <a:r>
              <a:rPr lang="ar-EG" sz="2800" dirty="0">
                <a:solidFill>
                  <a:schemeClr val="bg1"/>
                </a:solidFill>
                <a:latin typeface="Times New Roman" panose="02020603050405020304" pitchFamily="18" charset="0"/>
                <a:cs typeface="Times New Roman" panose="02020603050405020304" pitchFamily="18" charset="0"/>
              </a:rPr>
              <a:t>.</a:t>
            </a:r>
          </a:p>
          <a:p>
            <a:pPr lvl="0" algn="just" rtl="1">
              <a:lnSpc>
                <a:spcPct val="107000"/>
              </a:lnSpc>
              <a:spcAft>
                <a:spcPts val="800"/>
              </a:spcAft>
              <a:buSzPts val="1400"/>
            </a:pPr>
            <a:r>
              <a:rPr lang="ar-EG" sz="2800" dirty="0">
                <a:solidFill>
                  <a:schemeClr val="bg1"/>
                </a:solidFill>
                <a:latin typeface="Times New Roman" panose="02020603050405020304" pitchFamily="18" charset="0"/>
                <a:cs typeface="Times New Roman" panose="02020603050405020304" pitchFamily="18" charset="0"/>
              </a:rPr>
              <a:t>3) </a:t>
            </a:r>
            <a:r>
              <a:rPr lang="ar-SA" sz="2800" dirty="0">
                <a:solidFill>
                  <a:schemeClr val="bg1"/>
                </a:solidFill>
                <a:latin typeface="Times New Roman" panose="02020603050405020304" pitchFamily="18" charset="0"/>
                <a:cs typeface="Times New Roman" panose="02020603050405020304" pitchFamily="18" charset="0"/>
              </a:rPr>
              <a:t>أهمية تحديد الجمهور، وطرق تصنيفه وفقًا للسمات الاجتماعية والفروق.</a:t>
            </a: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477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56876" y="1022422"/>
            <a:ext cx="4113898" cy="954107"/>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المحاضرة الرابعة</a:t>
            </a:r>
          </a:p>
          <a:p>
            <a:pPr algn="ctr"/>
            <a:r>
              <a:rPr lang="ar-SA" sz="2800" b="1" dirty="0">
                <a:solidFill>
                  <a:srgbClr val="00B0F0"/>
                </a:solidFill>
                <a:latin typeface="Times New Roman" panose="02020603050405020304" pitchFamily="18" charset="0"/>
                <a:cs typeface="Times New Roman" panose="02020603050405020304" pitchFamily="18" charset="0"/>
              </a:rPr>
              <a:t>خصائص الاتصال التنظيمي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183691"/>
            <a:ext cx="8417320" cy="3944798"/>
          </a:xfrm>
          <a:prstGeom prst="rect">
            <a:avLst/>
          </a:prstGeom>
          <a:noFill/>
        </p:spPr>
        <p:txBody>
          <a:bodyPr wrap="square" rtlCol="0">
            <a:spAutoFit/>
          </a:bodyPr>
          <a:lstStyle/>
          <a:p>
            <a:pPr algn="just" rtl="1">
              <a:lnSpc>
                <a:spcPct val="107000"/>
              </a:lnSpc>
              <a:spcAft>
                <a:spcPts val="800"/>
              </a:spcAft>
            </a:pPr>
            <a:r>
              <a:rPr lang="ar-JO" sz="28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 </a:t>
            </a:r>
            <a:r>
              <a:rPr lang="ar-EG" sz="28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28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en-US" sz="20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lvl="0" algn="just" rtl="1">
              <a:lnSpc>
                <a:spcPct val="107000"/>
              </a:lnSpc>
              <a:spcAft>
                <a:spcPts val="800"/>
              </a:spcAft>
              <a:buSzPts val="1400"/>
            </a:pPr>
            <a:r>
              <a:rPr lang="ar-EG" sz="2800" kern="0" dirty="0">
                <a:solidFill>
                  <a:schemeClr val="bg1"/>
                </a:solidFill>
                <a:latin typeface="Calibri" panose="020F0502020204030204" pitchFamily="34" charset="0"/>
                <a:ea typeface="Calibri" panose="020F0502020204030204" pitchFamily="34" charset="0"/>
                <a:cs typeface="Simplified Arabic" panose="02020603050405020304" pitchFamily="18" charset="-78"/>
              </a:rPr>
              <a:t>1) خصائص الاتصال التنظيمي والتي تتضمن عدد من العناصر ومن بينها: </a:t>
            </a:r>
            <a:r>
              <a:rPr lang="ar-JO" sz="28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(وحدة القيادة- تسلسل القيادة- استقرار التنظيم- التعاون بين العاملين- مراعاة الطاقات البشرية).</a:t>
            </a:r>
            <a:endParaRPr lang="ar-EG" sz="28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endParaRPr>
          </a:p>
          <a:p>
            <a:pPr lvl="0" algn="just" rtl="1">
              <a:lnSpc>
                <a:spcPct val="107000"/>
              </a:lnSpc>
              <a:spcAft>
                <a:spcPts val="800"/>
              </a:spcAft>
              <a:buSzPts val="1400"/>
            </a:pPr>
            <a:r>
              <a:rPr lang="ar-EG" sz="28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2) </a:t>
            </a:r>
            <a:r>
              <a:rPr lang="ar-JO" sz="28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العوامل المؤثرة في تكوين رأي الفرد.</a:t>
            </a:r>
          </a:p>
          <a:p>
            <a:pPr lvl="0" algn="just" rtl="1">
              <a:lnSpc>
                <a:spcPct val="107000"/>
              </a:lnSpc>
              <a:spcAft>
                <a:spcPts val="800"/>
              </a:spcAft>
              <a:buSzPts val="1400"/>
            </a:pPr>
            <a:r>
              <a:rPr lang="ar-EG" sz="28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3) </a:t>
            </a:r>
            <a:r>
              <a:rPr lang="ar-JO" sz="28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دور الاتصال التنظيمي في بناء الرأي العام.</a:t>
            </a:r>
          </a:p>
          <a:p>
            <a:pPr marL="342900" lvl="0" indent="-342900" algn="just" rtl="1">
              <a:lnSpc>
                <a:spcPct val="107000"/>
              </a:lnSpc>
              <a:spcAft>
                <a:spcPts val="800"/>
              </a:spcAft>
              <a:buSzPts val="1400"/>
              <a:buFont typeface="Simplified Arabic" panose="02020603050405020304" pitchFamily="18" charset="-78"/>
              <a:buAutoNum type="arabicPeriod"/>
            </a:pPr>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04847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193321" y="1111997"/>
            <a:ext cx="4113898" cy="954107"/>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المحاضرة الخامسة</a:t>
            </a:r>
          </a:p>
          <a:p>
            <a:pPr algn="r"/>
            <a:r>
              <a:rPr lang="ar-SA" sz="2800" b="1" dirty="0">
                <a:solidFill>
                  <a:srgbClr val="00B0F0"/>
                </a:solidFill>
                <a:latin typeface="Times New Roman" panose="02020603050405020304" pitchFamily="18" charset="0"/>
                <a:cs typeface="Times New Roman" panose="02020603050405020304" pitchFamily="18" charset="0"/>
              </a:rPr>
              <a:t>وسائل وأساليب الاتصال التنظيمي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63505" y="2829172"/>
            <a:ext cx="8417320" cy="2604559"/>
          </a:xfrm>
          <a:prstGeom prst="rect">
            <a:avLst/>
          </a:prstGeom>
          <a:noFill/>
        </p:spPr>
        <p:txBody>
          <a:bodyPr wrap="square" rtlCol="0">
            <a:spAutoFit/>
          </a:bodyPr>
          <a:lstStyle/>
          <a:p>
            <a:pPr algn="just" rtl="1">
              <a:lnSpc>
                <a:spcPct val="107000"/>
              </a:lnSpc>
              <a:spcAft>
                <a:spcPts val="800"/>
              </a:spcAft>
            </a:pPr>
            <a:r>
              <a:rPr lang="ar-JO" sz="28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a:t>
            </a:r>
            <a:r>
              <a:rPr lang="ar-JO" sz="20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 </a:t>
            </a:r>
            <a:r>
              <a:rPr lang="ar-EG" sz="28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28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ar-EG" sz="28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endParaRPr>
          </a:p>
          <a:p>
            <a:pPr algn="just" rtl="1">
              <a:lnSpc>
                <a:spcPct val="107000"/>
              </a:lnSpc>
              <a:spcAft>
                <a:spcPts val="800"/>
              </a:spcAft>
            </a:pPr>
            <a:r>
              <a:rPr lang="ar-EG" sz="2800" kern="0" dirty="0">
                <a:solidFill>
                  <a:schemeClr val="bg1"/>
                </a:solidFill>
                <a:latin typeface="Calibri" panose="020F0502020204030204" pitchFamily="34" charset="0"/>
                <a:ea typeface="Calibri" panose="020F0502020204030204" pitchFamily="34" charset="0"/>
                <a:cs typeface="Simplified Arabic" panose="02020603050405020304" pitchFamily="18" charset="-78"/>
              </a:rPr>
              <a:t>تطبيقات عملية على وسائل وأساليب الاتصال التنظيمي التالية:</a:t>
            </a:r>
            <a:endParaRPr lang="en-US" sz="20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gn="r" rtl="1"/>
            <a:r>
              <a:rPr lang="ar-SA" sz="2400" dirty="0">
                <a:solidFill>
                  <a:schemeClr val="bg1"/>
                </a:solidFill>
                <a:latin typeface="Times New Roman" panose="02020603050405020304" pitchFamily="18" charset="0"/>
                <a:cs typeface="Times New Roman" panose="02020603050405020304" pitchFamily="18" charset="0"/>
              </a:rPr>
              <a:t>-</a:t>
            </a:r>
            <a:r>
              <a:rPr lang="ar-EG" sz="2400" dirty="0">
                <a:solidFill>
                  <a:schemeClr val="bg1"/>
                </a:solidFill>
                <a:latin typeface="Times New Roman" panose="02020603050405020304" pitchFamily="18" charset="0"/>
                <a:cs typeface="Times New Roman" panose="02020603050405020304" pitchFamily="18" charset="0"/>
              </a:rPr>
              <a:t> </a:t>
            </a:r>
            <a:r>
              <a:rPr lang="ar-SA" sz="2400" dirty="0">
                <a:solidFill>
                  <a:schemeClr val="bg1"/>
                </a:solidFill>
                <a:latin typeface="Times New Roman" panose="02020603050405020304" pitchFamily="18" charset="0"/>
                <a:cs typeface="Times New Roman" panose="02020603050405020304" pitchFamily="18" charset="0"/>
              </a:rPr>
              <a:t>الوسائل الشفهية للاتصال التنظيمي.</a:t>
            </a:r>
          </a:p>
          <a:p>
            <a:pPr algn="r" rtl="1"/>
            <a:r>
              <a:rPr lang="ar-SA" sz="2400" dirty="0">
                <a:solidFill>
                  <a:schemeClr val="bg1"/>
                </a:solidFill>
                <a:latin typeface="Times New Roman" panose="02020603050405020304" pitchFamily="18" charset="0"/>
                <a:cs typeface="Times New Roman" panose="02020603050405020304" pitchFamily="18" charset="0"/>
              </a:rPr>
              <a:t>-</a:t>
            </a:r>
            <a:r>
              <a:rPr lang="ar-EG" sz="2400" dirty="0">
                <a:solidFill>
                  <a:schemeClr val="bg1"/>
                </a:solidFill>
                <a:latin typeface="Times New Roman" panose="02020603050405020304" pitchFamily="18" charset="0"/>
                <a:cs typeface="Times New Roman" panose="02020603050405020304" pitchFamily="18" charset="0"/>
              </a:rPr>
              <a:t> </a:t>
            </a:r>
            <a:r>
              <a:rPr lang="ar-SA" sz="2400" dirty="0">
                <a:solidFill>
                  <a:schemeClr val="bg1"/>
                </a:solidFill>
                <a:latin typeface="Times New Roman" panose="02020603050405020304" pitchFamily="18" charset="0"/>
                <a:cs typeface="Times New Roman" panose="02020603050405020304" pitchFamily="18" charset="0"/>
              </a:rPr>
              <a:t>الوسائل الكتابية للاتصال التنظيمي</a:t>
            </a:r>
          </a:p>
          <a:p>
            <a:pPr algn="r" rtl="1"/>
            <a:r>
              <a:rPr lang="ar-SA" sz="2400" dirty="0">
                <a:solidFill>
                  <a:schemeClr val="bg1"/>
                </a:solidFill>
                <a:latin typeface="Times New Roman" panose="02020603050405020304" pitchFamily="18" charset="0"/>
                <a:cs typeface="Times New Roman" panose="02020603050405020304" pitchFamily="18" charset="0"/>
              </a:rPr>
              <a:t>-</a:t>
            </a:r>
            <a:r>
              <a:rPr lang="ar-EG" sz="2400" dirty="0">
                <a:solidFill>
                  <a:schemeClr val="bg1"/>
                </a:solidFill>
                <a:latin typeface="Times New Roman" panose="02020603050405020304" pitchFamily="18" charset="0"/>
                <a:cs typeface="Times New Roman" panose="02020603050405020304" pitchFamily="18" charset="0"/>
              </a:rPr>
              <a:t> </a:t>
            </a:r>
            <a:r>
              <a:rPr lang="ar-SA" sz="2400" dirty="0">
                <a:solidFill>
                  <a:schemeClr val="bg1"/>
                </a:solidFill>
                <a:latin typeface="Times New Roman" panose="02020603050405020304" pitchFamily="18" charset="0"/>
                <a:cs typeface="Times New Roman" panose="02020603050405020304" pitchFamily="18" charset="0"/>
              </a:rPr>
              <a:t>وسائل الاتصال المصورة.</a:t>
            </a: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04818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7404100" y="1305715"/>
            <a:ext cx="4113898" cy="954107"/>
          </a:xfrm>
          <a:prstGeom prst="rect">
            <a:avLst/>
          </a:prstGeom>
          <a:noFill/>
        </p:spPr>
        <p:txBody>
          <a:bodyPr wrap="square" rtlCol="0">
            <a:spAutoFit/>
          </a:bodyPr>
          <a:lstStyle/>
          <a:p>
            <a:pPr algn="r"/>
            <a:r>
              <a:rPr lang="ar-EG" sz="2800" b="1" dirty="0">
                <a:solidFill>
                  <a:srgbClr val="00B0F0"/>
                </a:solidFill>
                <a:latin typeface="Times New Roman" panose="02020603050405020304" pitchFamily="18" charset="0"/>
                <a:cs typeface="Times New Roman" panose="02020603050405020304" pitchFamily="18" charset="0"/>
              </a:rPr>
              <a:t>المحاضرة السادسة</a:t>
            </a:r>
          </a:p>
          <a:p>
            <a:pPr algn="r"/>
            <a:r>
              <a:rPr lang="ar-EG" sz="2800" b="1" dirty="0" err="1">
                <a:solidFill>
                  <a:srgbClr val="00B0F0"/>
                </a:solidFill>
                <a:latin typeface="Times New Roman" panose="02020603050405020304" pitchFamily="18" charset="0"/>
                <a:cs typeface="Times New Roman" panose="02020603050405020304" pitchFamily="18" charset="0"/>
              </a:rPr>
              <a:t>مباديء</a:t>
            </a:r>
            <a:r>
              <a:rPr lang="ar-EG" sz="2800" b="1" dirty="0">
                <a:solidFill>
                  <a:srgbClr val="00B0F0"/>
                </a:solidFill>
                <a:latin typeface="Times New Roman" panose="02020603050405020304" pitchFamily="18" charset="0"/>
                <a:cs typeface="Times New Roman" panose="02020603050405020304" pitchFamily="18" charset="0"/>
              </a:rPr>
              <a:t> الاتصال التنظيمي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385474" y="3150805"/>
            <a:ext cx="8417320" cy="2784865"/>
          </a:xfrm>
          <a:prstGeom prst="rect">
            <a:avLst/>
          </a:prstGeom>
          <a:noFill/>
        </p:spPr>
        <p:txBody>
          <a:bodyPr wrap="square" rtlCol="0">
            <a:spAutoFit/>
          </a:bodyPr>
          <a:lstStyle/>
          <a:p>
            <a:pPr algn="just" rtl="1">
              <a:lnSpc>
                <a:spcPct val="107000"/>
              </a:lnSpc>
              <a:spcAft>
                <a:spcPts val="800"/>
              </a:spcAft>
            </a:pP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 </a:t>
            </a:r>
            <a:r>
              <a:rPr lang="ar-EG"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lvl="0" algn="just" rtl="1">
              <a:lnSpc>
                <a:spcPct val="107000"/>
              </a:lnSpc>
              <a:spcAft>
                <a:spcPts val="800"/>
              </a:spcAft>
              <a:buSzPts val="1400"/>
            </a:pPr>
            <a:r>
              <a:rPr lang="ar-EG" sz="3200" kern="0" dirty="0">
                <a:solidFill>
                  <a:schemeClr val="bg1"/>
                </a:solidFill>
                <a:latin typeface="Calibri" panose="020F0502020204030204" pitchFamily="34" charset="0"/>
                <a:ea typeface="Calibri" panose="020F0502020204030204" pitchFamily="34" charset="0"/>
                <a:cs typeface="Simplified Arabic" panose="02020603050405020304" pitchFamily="18" charset="-78"/>
              </a:rPr>
              <a:t>عدد من </a:t>
            </a:r>
            <a:r>
              <a:rPr lang="ar-EG" sz="3200" kern="0" dirty="0" err="1">
                <a:solidFill>
                  <a:schemeClr val="bg1"/>
                </a:solidFill>
                <a:latin typeface="Calibri" panose="020F0502020204030204" pitchFamily="34" charset="0"/>
                <a:ea typeface="Calibri" panose="020F0502020204030204" pitchFamily="34" charset="0"/>
                <a:cs typeface="Simplified Arabic" panose="02020603050405020304" pitchFamily="18" charset="-78"/>
              </a:rPr>
              <a:t>المباديء</a:t>
            </a:r>
            <a:r>
              <a:rPr lang="ar-EG" sz="3200" kern="0" dirty="0">
                <a:solidFill>
                  <a:schemeClr val="bg1"/>
                </a:solidFill>
                <a:latin typeface="Calibri" panose="020F0502020204030204" pitchFamily="34" charset="0"/>
                <a:ea typeface="Calibri" panose="020F0502020204030204" pitchFamily="34" charset="0"/>
                <a:cs typeface="Simplified Arabic" panose="02020603050405020304" pitchFamily="18" charset="-78"/>
              </a:rPr>
              <a:t> كما يلي:</a:t>
            </a:r>
          </a:p>
          <a:p>
            <a:pPr lvl="0" algn="ctr" rtl="1">
              <a:lnSpc>
                <a:spcPct val="107000"/>
              </a:lnSpc>
              <a:spcAft>
                <a:spcPts val="800"/>
              </a:spcAft>
              <a:buSzPts val="1400"/>
            </a:pPr>
            <a:r>
              <a:rPr lang="ar-JO" sz="3200" kern="0" dirty="0">
                <a:solidFill>
                  <a:schemeClr val="bg1"/>
                </a:solidFill>
                <a:effectLst/>
                <a:latin typeface="Calibri" panose="020F0502020204030204" pitchFamily="34" charset="0"/>
                <a:ea typeface="Calibri" panose="020F0502020204030204" pitchFamily="34" charset="0"/>
                <a:cs typeface="Simplified Arabic" panose="02020603050405020304" pitchFamily="18" charset="-78"/>
              </a:rPr>
              <a:t>(الوظيفة- التخصص- التنسيق- وحدة الهدف- نطاق الإشراف- التسلسل الرئاسي).</a:t>
            </a:r>
            <a:endParaRPr lang="en-US" sz="2800"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67663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08181" y="1052618"/>
            <a:ext cx="4113898" cy="954107"/>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المحاضرة السابعة</a:t>
            </a:r>
          </a:p>
          <a:p>
            <a:pPr algn="r"/>
            <a:r>
              <a:rPr lang="ar-SA" sz="2800" b="1" dirty="0">
                <a:solidFill>
                  <a:srgbClr val="00B0F0"/>
                </a:solidFill>
                <a:latin typeface="Times New Roman" panose="02020603050405020304" pitchFamily="18" charset="0"/>
                <a:cs typeface="Times New Roman" panose="02020603050405020304" pitchFamily="18" charset="0"/>
              </a:rPr>
              <a:t>نماذج ونظريات الاتصال التنظيمي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093807"/>
            <a:ext cx="8417320" cy="3828164"/>
          </a:xfrm>
          <a:prstGeom prst="rect">
            <a:avLst/>
          </a:prstGeom>
          <a:noFill/>
        </p:spPr>
        <p:txBody>
          <a:bodyPr wrap="square" rtlCol="0">
            <a:spAutoFit/>
          </a:bodyPr>
          <a:lstStyle/>
          <a:p>
            <a:pPr algn="just" rtl="1">
              <a:lnSpc>
                <a:spcPct val="107000"/>
              </a:lnSpc>
              <a:spcAft>
                <a:spcPts val="800"/>
              </a:spcAft>
            </a:pPr>
            <a:r>
              <a:rPr lang="ar-JO" sz="36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 </a:t>
            </a:r>
            <a:r>
              <a:rPr lang="ar-EG" sz="36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36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ar-EG" sz="36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rtl="1">
              <a:lnSpc>
                <a:spcPct val="107000"/>
              </a:lnSpc>
              <a:spcAft>
                <a:spcPts val="800"/>
              </a:spcAft>
            </a:pPr>
            <a:r>
              <a:rPr lang="ar-SA" sz="2800" u="sng"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أولا النماذج</a:t>
            </a:r>
            <a:r>
              <a:rPr lang="ar-SA"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 </a:t>
            </a:r>
            <a:endParaRPr lang="ar-EG"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pPr>
            <a:r>
              <a:rPr lang="ar-SA"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(النموذج التقليدي- نموذج الاتصال الرمزي- النموذج </a:t>
            </a:r>
            <a:r>
              <a:rPr lang="ar-SA" sz="2800" kern="100" dirty="0" err="1">
                <a:solidFill>
                  <a:schemeClr val="bg1"/>
                </a:solidFill>
                <a:effectLst/>
                <a:latin typeface="Calibri" panose="020F0502020204030204" pitchFamily="34" charset="0"/>
                <a:ea typeface="Calibri" panose="020F0502020204030204" pitchFamily="34" charset="0"/>
                <a:cs typeface="Arial" panose="020B0604020202020204" pitchFamily="34" charset="0"/>
              </a:rPr>
              <a:t>الموقفي</a:t>
            </a:r>
            <a:r>
              <a:rPr lang="ar-SA"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 الاتصال </a:t>
            </a:r>
            <a:r>
              <a:rPr lang="ar-SA" sz="2800" kern="100" dirty="0" err="1">
                <a:solidFill>
                  <a:schemeClr val="bg1"/>
                </a:solidFill>
                <a:effectLst/>
                <a:latin typeface="Calibri" panose="020F0502020204030204" pitchFamily="34" charset="0"/>
                <a:ea typeface="Calibri" panose="020F0502020204030204" pitchFamily="34" charset="0"/>
                <a:cs typeface="Arial" panose="020B0604020202020204" pitchFamily="34" charset="0"/>
              </a:rPr>
              <a:t>الإقناعي</a:t>
            </a:r>
            <a:r>
              <a:rPr lang="ar-SA"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a:t>
            </a:r>
          </a:p>
          <a:p>
            <a:pPr algn="just" rtl="1">
              <a:lnSpc>
                <a:spcPct val="107000"/>
              </a:lnSpc>
              <a:spcAft>
                <a:spcPts val="800"/>
              </a:spcAft>
            </a:pPr>
            <a:r>
              <a:rPr lang="ar-SA" sz="2800" u="sng"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ثانيا النظريات</a:t>
            </a:r>
            <a:r>
              <a:rPr lang="ar-SA"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a:t>
            </a:r>
            <a:endParaRPr lang="ar-EG"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pPr>
            <a:r>
              <a:rPr lang="ar-SA" sz="28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(النظرية التطورية- النظرية النقدية- النظرية البنائية الوظيفية- النظرية السلوكية- نظرية العلاقات الإنسانية).</a:t>
            </a: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53695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08181" y="1029629"/>
            <a:ext cx="4113898" cy="954107"/>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المحاضرة الثامنة</a:t>
            </a:r>
          </a:p>
          <a:p>
            <a:pPr algn="ctr"/>
            <a:r>
              <a:rPr lang="ar-EG" sz="2800" b="1" dirty="0">
                <a:solidFill>
                  <a:srgbClr val="00B0F0"/>
                </a:solidFill>
                <a:latin typeface="Times New Roman" panose="02020603050405020304" pitchFamily="18" charset="0"/>
                <a:cs typeface="Times New Roman" panose="02020603050405020304" pitchFamily="18" charset="0"/>
              </a:rPr>
              <a:t>استراتيجيات الاتصال الفعال</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551300"/>
            <a:ext cx="8417320" cy="3253327"/>
          </a:xfrm>
          <a:prstGeom prst="rect">
            <a:avLst/>
          </a:prstGeom>
          <a:noFill/>
        </p:spPr>
        <p:txBody>
          <a:bodyPr wrap="square" rtlCol="0">
            <a:spAutoFit/>
          </a:bodyPr>
          <a:lstStyle/>
          <a:p>
            <a:pPr algn="just" rtl="1">
              <a:lnSpc>
                <a:spcPct val="107000"/>
              </a:lnSpc>
              <a:spcAft>
                <a:spcPts val="800"/>
              </a:spcAft>
            </a:pP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 </a:t>
            </a:r>
            <a:r>
              <a:rPr lang="ar-EG"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285750" lvl="0" indent="-285750" algn="just" rtl="1">
              <a:lnSpc>
                <a:spcPct val="107000"/>
              </a:lnSpc>
              <a:spcAft>
                <a:spcPts val="800"/>
              </a:spcAft>
              <a:buSzPts val="1400"/>
              <a:buFont typeface="Wingdings" panose="05000000000000000000" pitchFamily="2" charset="2"/>
              <a:buChar char="ü"/>
            </a:pPr>
            <a:r>
              <a:rPr lang="ar-EG" sz="2800" dirty="0">
                <a:solidFill>
                  <a:schemeClr val="bg1"/>
                </a:solidFill>
                <a:latin typeface="Times New Roman" panose="02020603050405020304" pitchFamily="18" charset="0"/>
                <a:cs typeface="Times New Roman" panose="02020603050405020304" pitchFamily="18" charset="0"/>
              </a:rPr>
              <a:t>ا</a:t>
            </a:r>
            <a:r>
              <a:rPr lang="ar-SA" sz="2800" dirty="0" err="1">
                <a:solidFill>
                  <a:schemeClr val="bg1"/>
                </a:solidFill>
                <a:latin typeface="Times New Roman" panose="02020603050405020304" pitchFamily="18" charset="0"/>
                <a:cs typeface="Times New Roman" panose="02020603050405020304" pitchFamily="18" charset="0"/>
              </a:rPr>
              <a:t>ستراتيجية</a:t>
            </a:r>
            <a:r>
              <a:rPr lang="ar-SA" sz="2800" dirty="0">
                <a:solidFill>
                  <a:schemeClr val="bg1"/>
                </a:solidFill>
                <a:latin typeface="Times New Roman" panose="02020603050405020304" pitchFamily="18" charset="0"/>
                <a:cs typeface="Times New Roman" panose="02020603050405020304" pitchFamily="18" charset="0"/>
              </a:rPr>
              <a:t> انشر وتأمل</a:t>
            </a:r>
            <a:r>
              <a:rPr lang="ar-EG" sz="2800" dirty="0">
                <a:solidFill>
                  <a:schemeClr val="bg1"/>
                </a:solidFill>
                <a:latin typeface="Times New Roman" panose="02020603050405020304" pitchFamily="18" charset="0"/>
                <a:cs typeface="Times New Roman" panose="02020603050405020304" pitchFamily="18" charset="0"/>
              </a:rPr>
              <a:t>.</a:t>
            </a:r>
          </a:p>
          <a:p>
            <a:pPr marL="285750" lvl="0" indent="-285750" algn="just" rtl="1">
              <a:lnSpc>
                <a:spcPct val="107000"/>
              </a:lnSpc>
              <a:spcAft>
                <a:spcPts val="800"/>
              </a:spcAft>
              <a:buSzPts val="1400"/>
              <a:buFont typeface="Wingdings" panose="05000000000000000000" pitchFamily="2" charset="2"/>
              <a:buChar char="ü"/>
            </a:pPr>
            <a:r>
              <a:rPr lang="ar-SA" sz="2800" dirty="0">
                <a:solidFill>
                  <a:schemeClr val="bg1"/>
                </a:solidFill>
                <a:latin typeface="Times New Roman" panose="02020603050405020304" pitchFamily="18" charset="0"/>
                <a:cs typeface="Times New Roman" panose="02020603050405020304" pitchFamily="18" charset="0"/>
              </a:rPr>
              <a:t>استراتيجية أخبر ورغب</a:t>
            </a:r>
            <a:r>
              <a:rPr lang="ar-EG" sz="2800" dirty="0">
                <a:solidFill>
                  <a:schemeClr val="bg1"/>
                </a:solidFill>
                <a:latin typeface="Times New Roman" panose="02020603050405020304" pitchFamily="18" charset="0"/>
                <a:cs typeface="Times New Roman" panose="02020603050405020304" pitchFamily="18" charset="0"/>
              </a:rPr>
              <a:t>.</a:t>
            </a:r>
          </a:p>
          <a:p>
            <a:pPr marL="285750" lvl="0" indent="-285750" algn="just" rtl="1">
              <a:lnSpc>
                <a:spcPct val="107000"/>
              </a:lnSpc>
              <a:spcAft>
                <a:spcPts val="800"/>
              </a:spcAft>
              <a:buSzPts val="1400"/>
              <a:buFont typeface="Wingdings" panose="05000000000000000000" pitchFamily="2" charset="2"/>
              <a:buChar char="ü"/>
            </a:pPr>
            <a:r>
              <a:rPr lang="ar-SA" sz="2800" dirty="0">
                <a:solidFill>
                  <a:schemeClr val="bg1"/>
                </a:solidFill>
                <a:latin typeface="Times New Roman" panose="02020603050405020304" pitchFamily="18" charset="0"/>
                <a:cs typeface="Times New Roman" panose="02020603050405020304" pitchFamily="18" charset="0"/>
              </a:rPr>
              <a:t>استراتيجية تحديد ما هو مهم</a:t>
            </a:r>
            <a:r>
              <a:rPr lang="ar-EG" sz="2800" dirty="0">
                <a:solidFill>
                  <a:schemeClr val="bg1"/>
                </a:solidFill>
                <a:latin typeface="Times New Roman" panose="02020603050405020304" pitchFamily="18" charset="0"/>
                <a:cs typeface="Times New Roman" panose="02020603050405020304" pitchFamily="18" charset="0"/>
              </a:rPr>
              <a:t>.</a:t>
            </a:r>
          </a:p>
          <a:p>
            <a:pPr marL="285750" lvl="0" indent="-285750" algn="just" rtl="1">
              <a:lnSpc>
                <a:spcPct val="107000"/>
              </a:lnSpc>
              <a:spcAft>
                <a:spcPts val="800"/>
              </a:spcAft>
              <a:buSzPts val="1400"/>
              <a:buFont typeface="Wingdings" panose="05000000000000000000" pitchFamily="2" charset="2"/>
              <a:buChar char="ü"/>
            </a:pPr>
            <a:r>
              <a:rPr lang="ar-SA" sz="2800" dirty="0">
                <a:solidFill>
                  <a:schemeClr val="bg1"/>
                </a:solidFill>
                <a:latin typeface="Times New Roman" panose="02020603050405020304" pitchFamily="18" charset="0"/>
                <a:cs typeface="Times New Roman" panose="02020603050405020304" pitchFamily="18" charset="0"/>
              </a:rPr>
              <a:t>استراتيجية التقييد ثم التعزيز</a:t>
            </a:r>
            <a:r>
              <a:rPr lang="ar-EG" sz="2800" dirty="0">
                <a:solidFill>
                  <a:schemeClr val="bg1"/>
                </a:solidFill>
                <a:latin typeface="Times New Roman" panose="02020603050405020304" pitchFamily="18" charset="0"/>
                <a:cs typeface="Times New Roman" panose="02020603050405020304" pitchFamily="18" charset="0"/>
              </a:rPr>
              <a:t>.</a:t>
            </a:r>
            <a:endParaRPr lang="en-US" sz="2800"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12767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87900" y="1300905"/>
            <a:ext cx="4113898" cy="954107"/>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المحاضرة التاسعة</a:t>
            </a:r>
          </a:p>
          <a:p>
            <a:pPr algn="ctr"/>
            <a:r>
              <a:rPr lang="ar-SA" sz="2800" b="1" dirty="0">
                <a:solidFill>
                  <a:srgbClr val="00B0F0"/>
                </a:solidFill>
                <a:latin typeface="Times New Roman" panose="02020603050405020304" pitchFamily="18" charset="0"/>
                <a:cs typeface="Times New Roman" panose="02020603050405020304" pitchFamily="18" charset="0"/>
              </a:rPr>
              <a:t>مهارات الاتصال الشخصي الفعال</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63505" y="2487603"/>
            <a:ext cx="8417320" cy="4574329"/>
          </a:xfrm>
          <a:prstGeom prst="rect">
            <a:avLst/>
          </a:prstGeom>
          <a:noFill/>
        </p:spPr>
        <p:txBody>
          <a:bodyPr wrap="square" rtlCol="0">
            <a:spAutoFit/>
          </a:bodyPr>
          <a:lstStyle/>
          <a:p>
            <a:pPr algn="just" rtl="1">
              <a:lnSpc>
                <a:spcPct val="107000"/>
              </a:lnSpc>
              <a:spcAft>
                <a:spcPts val="800"/>
              </a:spcAft>
            </a:pPr>
            <a:r>
              <a:rPr lang="ar-JO" sz="28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a:t>
            </a:r>
            <a:r>
              <a:rPr lang="ar-JO" sz="20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 </a:t>
            </a:r>
            <a:r>
              <a:rPr lang="ar-EG"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lvl="0" algn="just" rtl="1">
              <a:lnSpc>
                <a:spcPct val="107000"/>
              </a:lnSpc>
              <a:spcAft>
                <a:spcPts val="800"/>
              </a:spcAft>
              <a:buSzPts val="1400"/>
            </a:pPr>
            <a:r>
              <a:rPr lang="ar-SA" sz="2800" u="sng" dirty="0">
                <a:solidFill>
                  <a:schemeClr val="bg1"/>
                </a:solidFill>
                <a:latin typeface="Times New Roman" panose="02020603050405020304" pitchFamily="18" charset="0"/>
                <a:cs typeface="Times New Roman" panose="02020603050405020304" pitchFamily="18" charset="0"/>
              </a:rPr>
              <a:t>أولا المهارات الشخصية</a:t>
            </a:r>
            <a:r>
              <a:rPr lang="ar-SA" sz="2800" dirty="0">
                <a:solidFill>
                  <a:schemeClr val="bg1"/>
                </a:solidFill>
                <a:latin typeface="Times New Roman" panose="02020603050405020304" pitchFamily="18" charset="0"/>
                <a:cs typeface="Times New Roman" panose="02020603050405020304" pitchFamily="18" charset="0"/>
              </a:rPr>
              <a:t>: </a:t>
            </a:r>
            <a:endParaRPr lang="ar-EG" sz="2800" dirty="0">
              <a:solidFill>
                <a:schemeClr val="bg1"/>
              </a:solidFill>
              <a:latin typeface="Times New Roman" panose="02020603050405020304" pitchFamily="18" charset="0"/>
              <a:cs typeface="Times New Roman" panose="02020603050405020304" pitchFamily="18" charset="0"/>
            </a:endParaRPr>
          </a:p>
          <a:p>
            <a:pPr lvl="0" algn="just" rtl="1">
              <a:lnSpc>
                <a:spcPct val="107000"/>
              </a:lnSpc>
              <a:spcAft>
                <a:spcPts val="800"/>
              </a:spcAft>
              <a:buSzPts val="1400"/>
            </a:pPr>
            <a:r>
              <a:rPr lang="ar-SA" sz="2800" dirty="0">
                <a:solidFill>
                  <a:schemeClr val="bg1"/>
                </a:solidFill>
                <a:latin typeface="Times New Roman" panose="02020603050405020304" pitchFamily="18" charset="0"/>
                <a:cs typeface="Times New Roman" panose="02020603050405020304" pitchFamily="18" charset="0"/>
              </a:rPr>
              <a:t>(مهارة الاستماع- مهارة إدارة النزاعات- مهارة جذب الانتباه- مهارة بناء فريق العمل).</a:t>
            </a:r>
          </a:p>
          <a:p>
            <a:pPr lvl="0" algn="just" rtl="1">
              <a:lnSpc>
                <a:spcPct val="107000"/>
              </a:lnSpc>
              <a:spcAft>
                <a:spcPts val="800"/>
              </a:spcAft>
              <a:buSzPts val="1400"/>
            </a:pPr>
            <a:r>
              <a:rPr lang="ar-SA" sz="2800" dirty="0">
                <a:solidFill>
                  <a:schemeClr val="bg1"/>
                </a:solidFill>
                <a:latin typeface="Times New Roman" panose="02020603050405020304" pitchFamily="18" charset="0"/>
                <a:cs typeface="Times New Roman" panose="02020603050405020304" pitchFamily="18" charset="0"/>
              </a:rPr>
              <a:t>ثاني</a:t>
            </a:r>
            <a:r>
              <a:rPr lang="ar-SA" sz="2800" u="sng" dirty="0">
                <a:solidFill>
                  <a:schemeClr val="bg1"/>
                </a:solidFill>
                <a:latin typeface="Times New Roman" panose="02020603050405020304" pitchFamily="18" charset="0"/>
                <a:cs typeface="Times New Roman" panose="02020603050405020304" pitchFamily="18" charset="0"/>
              </a:rPr>
              <a:t>ا: مهارات التواصل والاتصال</a:t>
            </a:r>
            <a:r>
              <a:rPr lang="ar-SA" sz="2800" dirty="0">
                <a:solidFill>
                  <a:schemeClr val="bg1"/>
                </a:solidFill>
                <a:latin typeface="Times New Roman" panose="02020603050405020304" pitchFamily="18" charset="0"/>
                <a:cs typeface="Times New Roman" panose="02020603050405020304" pitchFamily="18" charset="0"/>
              </a:rPr>
              <a:t>: </a:t>
            </a:r>
            <a:endParaRPr lang="ar-EG" sz="2800" dirty="0">
              <a:solidFill>
                <a:schemeClr val="bg1"/>
              </a:solidFill>
              <a:latin typeface="Times New Roman" panose="02020603050405020304" pitchFamily="18" charset="0"/>
              <a:cs typeface="Times New Roman" panose="02020603050405020304" pitchFamily="18" charset="0"/>
            </a:endParaRPr>
          </a:p>
          <a:p>
            <a:pPr lvl="0" algn="just" rtl="1">
              <a:lnSpc>
                <a:spcPct val="107000"/>
              </a:lnSpc>
              <a:spcAft>
                <a:spcPts val="800"/>
              </a:spcAft>
              <a:buSzPts val="1400"/>
            </a:pPr>
            <a:r>
              <a:rPr lang="ar-SA" sz="2800" dirty="0">
                <a:solidFill>
                  <a:schemeClr val="bg1"/>
                </a:solidFill>
                <a:latin typeface="Times New Roman" panose="02020603050405020304" pitchFamily="18" charset="0"/>
                <a:cs typeface="Times New Roman" panose="02020603050405020304" pitchFamily="18" charset="0"/>
              </a:rPr>
              <a:t>(التواصل مع العاملين- التعامل مع الزملاء-الاتصال بالمرؤوسين- الاتصال بالعملاء).</a:t>
            </a:r>
          </a:p>
          <a:p>
            <a:pPr lvl="0" algn="just" rtl="1">
              <a:lnSpc>
                <a:spcPct val="107000"/>
              </a:lnSpc>
              <a:spcAft>
                <a:spcPts val="800"/>
              </a:spcAft>
              <a:buSzPts val="1400"/>
            </a:pPr>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74447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60737" y="951596"/>
            <a:ext cx="6343317" cy="954107"/>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المحاضرة العاشرة</a:t>
            </a:r>
          </a:p>
          <a:p>
            <a:pPr algn="ctr"/>
            <a:r>
              <a:rPr lang="ar-SA" sz="2800" b="1" dirty="0">
                <a:solidFill>
                  <a:srgbClr val="00B0F0"/>
                </a:solidFill>
                <a:latin typeface="Times New Roman" panose="02020603050405020304" pitchFamily="18" charset="0"/>
                <a:cs typeface="Times New Roman" panose="02020603050405020304" pitchFamily="18" charset="0"/>
              </a:rPr>
              <a:t>معوقات الاتصال التنظيمي وأساليب التغلب عليها</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093807"/>
            <a:ext cx="8417320" cy="4779514"/>
          </a:xfrm>
          <a:prstGeom prst="rect">
            <a:avLst/>
          </a:prstGeom>
          <a:noFill/>
        </p:spPr>
        <p:txBody>
          <a:bodyPr wrap="square" rtlCol="0">
            <a:spAutoFit/>
          </a:bodyPr>
          <a:lstStyle/>
          <a:p>
            <a:pPr algn="just" rtl="1">
              <a:lnSpc>
                <a:spcPct val="107000"/>
              </a:lnSpc>
              <a:spcAft>
                <a:spcPts val="800"/>
              </a:spcAft>
            </a:pP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نتناول </a:t>
            </a:r>
            <a:r>
              <a:rPr lang="ar-EG"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خلال المحاضرة</a:t>
            </a:r>
            <a:r>
              <a:rPr lang="ar-JO" sz="3200" kern="0" dirty="0">
                <a:solidFill>
                  <a:schemeClr val="bg1"/>
                </a:solidFill>
                <a:effectLst/>
                <a:latin typeface="Calibri" panose="020F0502020204030204" pitchFamily="34" charset="0"/>
                <a:ea typeface="Times New Roman" panose="02020603050405020304" pitchFamily="18" charset="0"/>
                <a:cs typeface="Simplified Arabic" panose="02020603050405020304" pitchFamily="18" charset="-78"/>
              </a:rPr>
              <a:t>:</a:t>
            </a:r>
            <a:endParaRPr lang="ar-EG" sz="2800" dirty="0">
              <a:solidFill>
                <a:schemeClr val="bg1"/>
              </a:solidFill>
              <a:latin typeface="Times New Roman" panose="02020603050405020304" pitchFamily="18" charset="0"/>
              <a:cs typeface="Times New Roman" panose="02020603050405020304" pitchFamily="18" charset="0"/>
            </a:endParaRPr>
          </a:p>
          <a:p>
            <a:pPr lvl="0" algn="just" rtl="1">
              <a:lnSpc>
                <a:spcPct val="107000"/>
              </a:lnSpc>
              <a:spcAft>
                <a:spcPts val="800"/>
              </a:spcAft>
              <a:buSzPts val="1400"/>
            </a:pPr>
            <a:r>
              <a:rPr lang="ar-EG" sz="2800" dirty="0">
                <a:solidFill>
                  <a:schemeClr val="bg1"/>
                </a:solidFill>
                <a:latin typeface="Times New Roman" panose="02020603050405020304" pitchFamily="18" charset="0"/>
                <a:cs typeface="Times New Roman" panose="02020603050405020304" pitchFamily="18" charset="0"/>
              </a:rPr>
              <a:t>- </a:t>
            </a:r>
            <a:r>
              <a:rPr lang="ar-SA" sz="2800" dirty="0">
                <a:solidFill>
                  <a:schemeClr val="bg1"/>
                </a:solidFill>
                <a:latin typeface="Times New Roman" panose="02020603050405020304" pitchFamily="18" charset="0"/>
                <a:cs typeface="Times New Roman" panose="02020603050405020304" pitchFamily="18" charset="0"/>
              </a:rPr>
              <a:t>المعوقات النفسية والاجتماعية</a:t>
            </a:r>
            <a:r>
              <a:rPr lang="ar-EG" sz="2800" dirty="0">
                <a:solidFill>
                  <a:schemeClr val="bg1"/>
                </a:solidFill>
                <a:latin typeface="Times New Roman" panose="02020603050405020304" pitchFamily="18" charset="0"/>
                <a:cs typeface="Times New Roman" panose="02020603050405020304" pitchFamily="18" charset="0"/>
              </a:rPr>
              <a:t>.</a:t>
            </a:r>
          </a:p>
          <a:p>
            <a:pPr lvl="0" algn="just" rtl="1">
              <a:lnSpc>
                <a:spcPct val="107000"/>
              </a:lnSpc>
              <a:spcAft>
                <a:spcPts val="800"/>
              </a:spcAft>
              <a:buSzPts val="1400"/>
            </a:pPr>
            <a:r>
              <a:rPr lang="ar-SA" sz="2800" dirty="0">
                <a:solidFill>
                  <a:schemeClr val="bg1"/>
                </a:solidFill>
                <a:latin typeface="Times New Roman" panose="02020603050405020304" pitchFamily="18" charset="0"/>
                <a:cs typeface="Times New Roman" panose="02020603050405020304" pitchFamily="18" charset="0"/>
              </a:rPr>
              <a:t>- المعوقات الناشئة عن طبيعة التنظيم</a:t>
            </a:r>
            <a:r>
              <a:rPr lang="ar-EG" sz="2800" dirty="0">
                <a:solidFill>
                  <a:schemeClr val="bg1"/>
                </a:solidFill>
                <a:latin typeface="Times New Roman" panose="02020603050405020304" pitchFamily="18" charset="0"/>
                <a:cs typeface="Times New Roman" panose="02020603050405020304" pitchFamily="18" charset="0"/>
              </a:rPr>
              <a:t>.</a:t>
            </a:r>
          </a:p>
          <a:p>
            <a:pPr lvl="0" algn="just" rtl="1">
              <a:lnSpc>
                <a:spcPct val="107000"/>
              </a:lnSpc>
              <a:spcAft>
                <a:spcPts val="800"/>
              </a:spcAft>
              <a:buSzPts val="1400"/>
            </a:pPr>
            <a:r>
              <a:rPr lang="ar-SA" sz="2800" dirty="0">
                <a:solidFill>
                  <a:schemeClr val="bg1"/>
                </a:solidFill>
                <a:latin typeface="Times New Roman" panose="02020603050405020304" pitchFamily="18" charset="0"/>
                <a:cs typeface="Times New Roman" panose="02020603050405020304" pitchFamily="18" charset="0"/>
              </a:rPr>
              <a:t>- المعوقات الشخصية</a:t>
            </a:r>
            <a:r>
              <a:rPr lang="ar-EG" sz="2800" dirty="0">
                <a:solidFill>
                  <a:schemeClr val="bg1"/>
                </a:solidFill>
                <a:latin typeface="Times New Roman" panose="02020603050405020304" pitchFamily="18" charset="0"/>
                <a:cs typeface="Times New Roman" panose="02020603050405020304" pitchFamily="18" charset="0"/>
              </a:rPr>
              <a:t>.</a:t>
            </a:r>
          </a:p>
          <a:p>
            <a:pPr lvl="0" algn="just" rtl="1">
              <a:lnSpc>
                <a:spcPct val="107000"/>
              </a:lnSpc>
              <a:spcAft>
                <a:spcPts val="800"/>
              </a:spcAft>
              <a:buSzPts val="1400"/>
            </a:pPr>
            <a:r>
              <a:rPr lang="ar-SA" sz="2800" dirty="0">
                <a:solidFill>
                  <a:schemeClr val="bg1"/>
                </a:solidFill>
                <a:latin typeface="Times New Roman" panose="02020603050405020304" pitchFamily="18" charset="0"/>
                <a:cs typeface="Times New Roman" panose="02020603050405020304" pitchFamily="18" charset="0"/>
              </a:rPr>
              <a:t>- المعوقات التنظيمية</a:t>
            </a:r>
            <a:r>
              <a:rPr lang="ar-EG" sz="2800" dirty="0">
                <a:solidFill>
                  <a:schemeClr val="bg1"/>
                </a:solidFill>
                <a:latin typeface="Times New Roman" panose="02020603050405020304" pitchFamily="18" charset="0"/>
                <a:cs typeface="Times New Roman" panose="02020603050405020304" pitchFamily="18" charset="0"/>
              </a:rPr>
              <a:t>.</a:t>
            </a:r>
          </a:p>
          <a:p>
            <a:pPr lvl="0" algn="just" rtl="1">
              <a:lnSpc>
                <a:spcPct val="107000"/>
              </a:lnSpc>
              <a:spcAft>
                <a:spcPts val="800"/>
              </a:spcAft>
              <a:buSzPts val="1400"/>
            </a:pPr>
            <a:r>
              <a:rPr lang="ar-SA" sz="2800" dirty="0">
                <a:solidFill>
                  <a:schemeClr val="bg1"/>
                </a:solidFill>
                <a:latin typeface="Times New Roman" panose="02020603050405020304" pitchFamily="18" charset="0"/>
                <a:cs typeface="Times New Roman" panose="02020603050405020304" pitchFamily="18" charset="0"/>
              </a:rPr>
              <a:t>- المعوقات البيئية.</a:t>
            </a:r>
          </a:p>
          <a:p>
            <a:pPr lvl="0" algn="just" rtl="1">
              <a:lnSpc>
                <a:spcPct val="107000"/>
              </a:lnSpc>
              <a:spcAft>
                <a:spcPts val="800"/>
              </a:spcAft>
              <a:buSzPts val="1400"/>
            </a:pPr>
            <a:r>
              <a:rPr lang="ar-SA" sz="2800" dirty="0">
                <a:solidFill>
                  <a:schemeClr val="bg1"/>
                </a:solidFill>
                <a:latin typeface="Times New Roman" panose="02020603050405020304" pitchFamily="18" charset="0"/>
                <a:cs typeface="Times New Roman" panose="02020603050405020304" pitchFamily="18" charset="0"/>
              </a:rPr>
              <a:t>-</a:t>
            </a:r>
            <a:r>
              <a:rPr lang="ar-EG" sz="2800" dirty="0">
                <a:solidFill>
                  <a:schemeClr val="bg1"/>
                </a:solidFill>
                <a:latin typeface="Times New Roman" panose="02020603050405020304" pitchFamily="18" charset="0"/>
                <a:cs typeface="Times New Roman" panose="02020603050405020304" pitchFamily="18" charset="0"/>
              </a:rPr>
              <a:t> </a:t>
            </a:r>
            <a:r>
              <a:rPr lang="ar-SA" sz="2800" dirty="0">
                <a:solidFill>
                  <a:schemeClr val="bg1"/>
                </a:solidFill>
                <a:latin typeface="Times New Roman" panose="02020603050405020304" pitchFamily="18" charset="0"/>
                <a:cs typeface="Times New Roman" panose="02020603050405020304" pitchFamily="18" charset="0"/>
              </a:rPr>
              <a:t>أساليب التغلب على المعوقات المختلفة.</a:t>
            </a:r>
          </a:p>
          <a:p>
            <a:pPr lvl="0" algn="just" rtl="1">
              <a:lnSpc>
                <a:spcPct val="107000"/>
              </a:lnSpc>
              <a:spcAft>
                <a:spcPts val="800"/>
              </a:spcAft>
              <a:buSzPts val="1400"/>
            </a:pPr>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33355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039051" y="3429000"/>
            <a:ext cx="4113898" cy="769441"/>
          </a:xfrm>
          <a:prstGeom prst="rect">
            <a:avLst/>
          </a:prstGeom>
          <a:noFill/>
        </p:spPr>
        <p:txBody>
          <a:bodyPr wrap="square" rtlCol="0">
            <a:spAutoFit/>
          </a:bodyPr>
          <a:lstStyle/>
          <a:p>
            <a:pPr algn="r"/>
            <a:r>
              <a:rPr lang="ar-EG" sz="4400" b="1" dirty="0">
                <a:solidFill>
                  <a:srgbClr val="00B0F0"/>
                </a:solidFill>
                <a:latin typeface="Times New Roman" panose="02020603050405020304" pitchFamily="18" charset="0"/>
                <a:cs typeface="Times New Roman" panose="02020603050405020304" pitchFamily="18" charset="0"/>
              </a:rPr>
              <a:t>الامتحان النهائي </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74564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3166982" y="989846"/>
            <a:ext cx="5713316" cy="523220"/>
          </a:xfrm>
          <a:prstGeom prst="rect">
            <a:avLst/>
          </a:prstGeom>
          <a:noFill/>
        </p:spPr>
        <p:txBody>
          <a:bodyPr wrap="square" rtlCol="0">
            <a:spAutoFit/>
          </a:bodyPr>
          <a:lstStyle/>
          <a:p>
            <a:pPr algn="ctr" rtl="1"/>
            <a:r>
              <a:rPr lang="ar-SA" sz="2800" b="1" dirty="0">
                <a:solidFill>
                  <a:schemeClr val="bg1"/>
                </a:solidFill>
                <a:latin typeface="Times New Roman" panose="02020603050405020304" pitchFamily="18" charset="0"/>
                <a:cs typeface="Times New Roman" panose="02020603050405020304" pitchFamily="18" charset="0"/>
              </a:rPr>
              <a:t>النشاطات والاستراتيجيات التدريسية	</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351814" cy="1569660"/>
          </a:xfrm>
          <a:prstGeom prst="rect">
            <a:avLst/>
          </a:prstGeom>
          <a:noFill/>
        </p:spPr>
        <p:txBody>
          <a:bodyPr wrap="square" rtlCol="0">
            <a:spAutoFit/>
          </a:bodyPr>
          <a:lstStyle/>
          <a:p>
            <a:pPr marL="342900" indent="-3429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يتم تحقيق نتاجات التعلم المستهدفة من خلال النشاطات والاستراتيجيات التدريسية التالية:</a:t>
            </a:r>
          </a:p>
          <a:p>
            <a:pPr marL="342900" indent="-3429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المحاضرات. </a:t>
            </a:r>
          </a:p>
          <a:p>
            <a:pPr marL="342900" indent="-3429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اختبارات قصيرة. </a:t>
            </a:r>
          </a:p>
          <a:p>
            <a:pPr marL="342900" indent="-342900" algn="just" rtl="1">
              <a:buFont typeface="Arial" panose="020B0604020202020204" pitchFamily="34" charset="0"/>
              <a:buChar char="•"/>
            </a:pPr>
            <a:r>
              <a:rPr lang="ar-SA" sz="2400" dirty="0">
                <a:solidFill>
                  <a:srgbClr val="2D3956"/>
                </a:solidFill>
                <a:latin typeface="Times New Roman" panose="02020603050405020304" pitchFamily="18" charset="0"/>
                <a:cs typeface="Times New Roman" panose="02020603050405020304" pitchFamily="18" charset="0"/>
              </a:rPr>
              <a:t>الامتحان النهائي. </a:t>
            </a:r>
            <a:endParaRPr lang="ar-SA" sz="20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067287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088995" y="2078951"/>
            <a:ext cx="3509515" cy="1656492"/>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48037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pic>
        <p:nvPicPr>
          <p:cNvPr id="3" name="Picture 2">
            <a:extLst>
              <a:ext uri="{FF2B5EF4-FFF2-40B4-BE49-F238E27FC236}">
                <a16:creationId xmlns:a16="http://schemas.microsoft.com/office/drawing/2014/main" id="{786F7570-5C90-372A-E083-9519F66D302C}"/>
              </a:ext>
            </a:extLst>
          </p:cNvPr>
          <p:cNvPicPr>
            <a:picLocks noChangeAspect="1"/>
          </p:cNvPicPr>
          <p:nvPr/>
        </p:nvPicPr>
        <p:blipFill>
          <a:blip r:embed="rId8"/>
          <a:stretch>
            <a:fillRect/>
          </a:stretch>
        </p:blipFill>
        <p:spPr>
          <a:xfrm>
            <a:off x="2235618" y="1473839"/>
            <a:ext cx="8257705" cy="4433905"/>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3203E26-2CE4-4E7B-9BDE-0CBA33B0AA88}"/>
</file>

<file path=customXml/itemProps2.xml><?xml version="1.0" encoding="utf-8"?>
<ds:datastoreItem xmlns:ds="http://schemas.openxmlformats.org/officeDocument/2006/customXml" ds:itemID="{673A17D4-0FC2-47A7-B3F3-E98DA5E69157}"/>
</file>

<file path=customXml/itemProps3.xml><?xml version="1.0" encoding="utf-8"?>
<ds:datastoreItem xmlns:ds="http://schemas.openxmlformats.org/officeDocument/2006/customXml" ds:itemID="{35D93608-D583-4DF0-8689-525E59023B50}"/>
</file>

<file path=docProps/app.xml><?xml version="1.0" encoding="utf-8"?>
<Properties xmlns="http://schemas.openxmlformats.org/officeDocument/2006/extended-properties" xmlns:vt="http://schemas.openxmlformats.org/officeDocument/2006/docPropsVTypes">
  <TotalTime>1273</TotalTime>
  <Words>833</Words>
  <Application>Microsoft Office PowerPoint</Application>
  <PresentationFormat>Widescreen</PresentationFormat>
  <Paragraphs>137</Paragraphs>
  <Slides>19</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Simplified Arabic</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Hala Elalfy</cp:lastModifiedBy>
  <cp:revision>26</cp:revision>
  <dcterms:created xsi:type="dcterms:W3CDTF">2023-04-29T09:08:23Z</dcterms:created>
  <dcterms:modified xsi:type="dcterms:W3CDTF">2023-09-28T00:05:03Z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