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Lst>
  <p:sldIdLst>
    <p:sldId id="315" r:id="rId3"/>
    <p:sldId id="316" r:id="rId4"/>
    <p:sldId id="258" r:id="rId5"/>
    <p:sldId id="259" r:id="rId6"/>
    <p:sldId id="260" r:id="rId7"/>
    <p:sldId id="384" r:id="rId8"/>
    <p:sldId id="385" r:id="rId9"/>
    <p:sldId id="386" r:id="rId10"/>
    <p:sldId id="354" r:id="rId11"/>
    <p:sldId id="387" r:id="rId12"/>
    <p:sldId id="388" r:id="rId13"/>
    <p:sldId id="389" r:id="rId14"/>
    <p:sldId id="390" r:id="rId15"/>
    <p:sldId id="391" r:id="rId16"/>
    <p:sldId id="392" r:id="rId17"/>
    <p:sldId id="393" r:id="rId18"/>
    <p:sldId id="394" r:id="rId19"/>
    <p:sldId id="395" r:id="rId20"/>
    <p:sldId id="396" r:id="rId21"/>
    <p:sldId id="398" r:id="rId22"/>
    <p:sldId id="399" r:id="rId23"/>
    <p:sldId id="400" r:id="rId24"/>
    <p:sldId id="355" r:id="rId25"/>
    <p:sldId id="401" r:id="rId26"/>
    <p:sldId id="402" r:id="rId27"/>
    <p:sldId id="403" r:id="rId28"/>
    <p:sldId id="404" r:id="rId29"/>
    <p:sldId id="405" r:id="rId30"/>
    <p:sldId id="406" r:id="rId31"/>
    <p:sldId id="407" r:id="rId32"/>
    <p:sldId id="408" r:id="rId33"/>
    <p:sldId id="409" r:id="rId34"/>
    <p:sldId id="410" r:id="rId35"/>
    <p:sldId id="411" r:id="rId36"/>
    <p:sldId id="413" r:id="rId37"/>
    <p:sldId id="412" r:id="rId38"/>
    <p:sldId id="414" r:id="rId39"/>
    <p:sldId id="415" r:id="rId40"/>
    <p:sldId id="416" r:id="rId41"/>
    <p:sldId id="418" r:id="rId42"/>
    <p:sldId id="419" r:id="rId43"/>
    <p:sldId id="420" r:id="rId44"/>
    <p:sldId id="421" r:id="rId45"/>
    <p:sldId id="422" r:id="rId46"/>
    <p:sldId id="423" r:id="rId47"/>
    <p:sldId id="30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D9F5"/>
    <a:srgbClr val="663300"/>
    <a:srgbClr val="F1D6F8"/>
    <a:srgbClr val="9EC4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8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28-Jan-22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082766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28-Jan-22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940311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28-Jan-22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2192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62936E-8F6F-4046-B007-03D658C3F8B9}" type="datetimeFigureOut">
              <a:rPr lang="en-US" smtClean="0"/>
              <a:t>28-Jan-22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459040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62936E-8F6F-4046-B007-03D658C3F8B9}" type="datetimeFigureOut">
              <a:rPr lang="en-US" smtClean="0"/>
              <a:t>28-Jan-22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22991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62936E-8F6F-4046-B007-03D658C3F8B9}" type="datetimeFigureOut">
              <a:rPr lang="en-US" smtClean="0"/>
              <a:t>28-Jan-22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369373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28-Jan-22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39833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28-Jan-22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459780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28-Jan-22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620430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28-Jan-22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010312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28-Jan-22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59596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28-Jan-22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677876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28-Jan-22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5964367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28-Jan-22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138304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462936E-8F6F-4046-B007-03D658C3F8B9}" type="datetimeFigureOut">
              <a:rPr lang="en-US" smtClean="0"/>
              <a:t>28-Jan-22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140086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462936E-8F6F-4046-B007-03D658C3F8B9}" type="datetimeFigureOut">
              <a:rPr lang="en-US" smtClean="0"/>
              <a:t>28-Jan-22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247291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462936E-8F6F-4046-B007-03D658C3F8B9}" type="datetimeFigureOut">
              <a:rPr lang="en-US" smtClean="0"/>
              <a:t>28-Jan-22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7388080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28-Jan-22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7625800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28-Jan-22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00739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28-Jan-22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23160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28-Jan-22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334752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28-Jan-22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757193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6000">
              <a:schemeClr val="bg1">
                <a:lumMod val="95000"/>
              </a:schemeClr>
            </a:gs>
            <a:gs pos="61000">
              <a:srgbClr val="9EC4E6">
                <a:alpha val="60000"/>
                <a:lumMod val="81000"/>
                <a:lumOff val="19000"/>
              </a:srgbClr>
            </a:gs>
            <a:gs pos="83000">
              <a:srgbClr val="E3D9F5"/>
            </a:gs>
            <a:gs pos="100000">
              <a:schemeClr val="accent3">
                <a:lumMod val="20000"/>
                <a:lumOff val="8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28-Jan-22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2529444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28-Jan-22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3111072275"/>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4800" dirty="0" smtClean="0">
                <a:solidFill>
                  <a:schemeClr val="bg1"/>
                </a:solidFill>
                <a:latin typeface="+mn-lt"/>
              </a:rPr>
              <a:t>Understanding Project Communication</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1</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b="1" dirty="0" smtClean="0">
                <a:solidFill>
                  <a:schemeClr val="bg1">
                    <a:lumMod val="95000"/>
                  </a:schemeClr>
                </a:solidFill>
              </a:rPr>
              <a:t>CMM201</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pPr algn="ctr"/>
            <a:r>
              <a:rPr lang="en-US" sz="6000" b="1" dirty="0" smtClean="0">
                <a:solidFill>
                  <a:srgbClr val="53728A"/>
                </a:solidFill>
              </a:rPr>
              <a:t>ESU</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7580761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26137" y="0"/>
            <a:ext cx="3265638" cy="52322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What will we learn?</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736862" y="933253"/>
            <a:ext cx="7956223" cy="1015663"/>
          </a:xfrm>
          <a:prstGeom prst="rect">
            <a:avLst/>
          </a:prstGeom>
          <a:solidFill>
            <a:schemeClr val="accent1">
              <a:lumMod val="20000"/>
              <a:lumOff val="80000"/>
            </a:schemeClr>
          </a:solidFill>
          <a:ln>
            <a:solidFill>
              <a:schemeClr val="tx1"/>
            </a:solidFill>
          </a:ln>
        </p:spPr>
        <p:txBody>
          <a:bodyPr wrap="square">
            <a:spAutoFit/>
          </a:bodyPr>
          <a:lstStyle/>
          <a:p>
            <a:pPr lvl="0"/>
            <a:r>
              <a:rPr lang="en-US" sz="2000" dirty="0"/>
              <a:t>Understand why people communicate by looking at two different communication theories that focus on communication as a way people handle uncertainty.</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695226" y="2551058"/>
            <a:ext cx="8039493" cy="707886"/>
          </a:xfrm>
          <a:prstGeom prst="rect">
            <a:avLst/>
          </a:prstGeom>
          <a:solidFill>
            <a:schemeClr val="accent1">
              <a:lumMod val="20000"/>
              <a:lumOff val="80000"/>
            </a:schemeClr>
          </a:solidFill>
          <a:ln>
            <a:solidFill>
              <a:schemeClr val="tx1"/>
            </a:solidFill>
          </a:ln>
        </p:spPr>
        <p:txBody>
          <a:bodyPr wrap="square">
            <a:spAutoFit/>
          </a:bodyPr>
          <a:lstStyle/>
          <a:p>
            <a:pPr lvl="0"/>
            <a:r>
              <a:rPr lang="en-US" sz="2000" dirty="0"/>
              <a:t>Evaluate the impact of the quality as well as the quantity of communication in a project.</a:t>
            </a:r>
          </a:p>
        </p:txBody>
      </p:sp>
      <p:sp>
        <p:nvSpPr>
          <p:cNvPr id="6" name="Rectangle 5"/>
          <p:cNvSpPr/>
          <p:nvPr/>
        </p:nvSpPr>
        <p:spPr>
          <a:xfrm>
            <a:off x="695226" y="4217988"/>
            <a:ext cx="7549299" cy="707886"/>
          </a:xfrm>
          <a:prstGeom prst="rect">
            <a:avLst/>
          </a:prstGeom>
          <a:solidFill>
            <a:schemeClr val="accent1">
              <a:lumMod val="20000"/>
              <a:lumOff val="80000"/>
            </a:schemeClr>
          </a:solidFill>
          <a:ln>
            <a:solidFill>
              <a:schemeClr val="tx1"/>
            </a:solidFill>
          </a:ln>
        </p:spPr>
        <p:txBody>
          <a:bodyPr wrap="square">
            <a:spAutoFit/>
          </a:bodyPr>
          <a:lstStyle/>
          <a:p>
            <a:pPr lvl="0"/>
            <a:r>
              <a:rPr lang="en-US" sz="2000" dirty="0"/>
              <a:t>See the connection between effective communication and stakeholder trust</a:t>
            </a:r>
          </a:p>
        </p:txBody>
      </p:sp>
      <p:sp>
        <p:nvSpPr>
          <p:cNvPr id="3" name="Striped Right Arrow 2"/>
          <p:cNvSpPr/>
          <p:nvPr/>
        </p:nvSpPr>
        <p:spPr>
          <a:xfrm>
            <a:off x="0" y="1074656"/>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8" name="Striped Right Arrow 7"/>
          <p:cNvSpPr/>
          <p:nvPr/>
        </p:nvSpPr>
        <p:spPr>
          <a:xfrm>
            <a:off x="0" y="2635899"/>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9" name="Striped Right Arrow 8"/>
          <p:cNvSpPr/>
          <p:nvPr/>
        </p:nvSpPr>
        <p:spPr>
          <a:xfrm>
            <a:off x="0" y="4369255"/>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60351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3" grpId="0" animBg="1"/>
      <p:bldP spid="6" grpId="0" animBg="1"/>
      <p:bldP spid="3" grpId="0" animBg="1"/>
      <p:bldP spid="8" grpId="0" animBg="1"/>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a:off x="3244464" y="1472021"/>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4068225" y="2646374"/>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7754979" y="4024216"/>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831964" y="4112454"/>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085201" y="4390284"/>
            <a:ext cx="4465068"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Project communication</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9" name="Right Bracket 18"/>
          <p:cNvSpPr/>
          <p:nvPr/>
        </p:nvSpPr>
        <p:spPr>
          <a:xfrm>
            <a:off x="11413310" y="140413"/>
            <a:ext cx="329418" cy="158568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82652" y="181651"/>
            <a:ext cx="328128" cy="158568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382652" y="312325"/>
            <a:ext cx="4279769" cy="400110"/>
          </a:xfrm>
          <a:prstGeom prst="rect">
            <a:avLst/>
          </a:prstGeom>
          <a:solidFill>
            <a:schemeClr val="bg1"/>
          </a:solidFill>
          <a:ln>
            <a:solidFill>
              <a:schemeClr val="tx1"/>
            </a:solidFill>
          </a:ln>
        </p:spPr>
        <p:txBody>
          <a:bodyPr wrap="square">
            <a:spAutoFit/>
          </a:bodyPr>
          <a:lstStyle/>
          <a:p>
            <a:pPr algn="ctr"/>
            <a:r>
              <a:rPr lang="en-US" sz="2000" b="1" dirty="0"/>
              <a:t>Exploring Communication Theories</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9" name="Rectangle 8"/>
          <p:cNvSpPr/>
          <p:nvPr/>
        </p:nvSpPr>
        <p:spPr>
          <a:xfrm>
            <a:off x="2889735" y="5010318"/>
            <a:ext cx="5160965" cy="400110"/>
          </a:xfrm>
          <a:prstGeom prst="rect">
            <a:avLst/>
          </a:prstGeom>
          <a:solidFill>
            <a:schemeClr val="bg1"/>
          </a:solidFill>
          <a:ln>
            <a:solidFill>
              <a:schemeClr val="tx1"/>
            </a:solidFill>
          </a:ln>
        </p:spPr>
        <p:txBody>
          <a:bodyPr wrap="none">
            <a:spAutoFit/>
          </a:bodyPr>
          <a:lstStyle/>
          <a:p>
            <a:r>
              <a:rPr lang="en-US" sz="2000" b="1" dirty="0"/>
              <a:t>Improvement of project communication stages</a:t>
            </a:r>
          </a:p>
        </p:txBody>
      </p:sp>
      <p:sp>
        <p:nvSpPr>
          <p:cNvPr id="16" name="Rectangle 15"/>
          <p:cNvSpPr/>
          <p:nvPr/>
        </p:nvSpPr>
        <p:spPr>
          <a:xfrm>
            <a:off x="7397146" y="895865"/>
            <a:ext cx="4279769" cy="707886"/>
          </a:xfrm>
          <a:prstGeom prst="rect">
            <a:avLst/>
          </a:prstGeom>
          <a:solidFill>
            <a:schemeClr val="bg1"/>
          </a:solidFill>
          <a:ln>
            <a:solidFill>
              <a:schemeClr val="tx1"/>
            </a:solidFill>
          </a:ln>
        </p:spPr>
        <p:txBody>
          <a:bodyPr wrap="square">
            <a:spAutoFit/>
          </a:bodyPr>
          <a:lstStyle/>
          <a:p>
            <a:pPr algn="ctr"/>
            <a:r>
              <a:rPr lang="en-US" sz="2000" b="1" dirty="0" smtClean="0"/>
              <a:t>Uncertainty and Effective communication</a:t>
            </a:r>
            <a:endParaRPr lang="en-US" sz="2000" b="1" dirty="0"/>
          </a:p>
        </p:txBody>
      </p:sp>
    </p:spTree>
    <p:extLst>
      <p:ext uri="{BB962C8B-B14F-4D97-AF65-F5344CB8AC3E}">
        <p14:creationId xmlns:p14="http://schemas.microsoft.com/office/powerpoint/2010/main" val="3074965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 fill="hold"/>
                                        <p:tgtEl>
                                          <p:spTgt spid="9"/>
                                        </p:tgtEl>
                                        <p:attrNameLst>
                                          <p:attrName>ppt_w</p:attrName>
                                        </p:attrNameLst>
                                      </p:cBhvr>
                                      <p:tavLst>
                                        <p:tav tm="0">
                                          <p:val>
                                            <p:fltVal val="0"/>
                                          </p:val>
                                        </p:tav>
                                        <p:tav tm="100000">
                                          <p:val>
                                            <p:strVal val="#ppt_w"/>
                                          </p:val>
                                        </p:tav>
                                      </p:tavLst>
                                    </p:anim>
                                    <p:anim calcmode="lin" valueType="num">
                                      <p:cBhvr>
                                        <p:cTn id="57" dur="500" fill="hold"/>
                                        <p:tgtEl>
                                          <p:spTgt spid="9"/>
                                        </p:tgtEl>
                                        <p:attrNameLst>
                                          <p:attrName>ppt_h</p:attrName>
                                        </p:attrNameLst>
                                      </p:cBhvr>
                                      <p:tavLst>
                                        <p:tav tm="0">
                                          <p:val>
                                            <p:fltVal val="0"/>
                                          </p:val>
                                        </p:tav>
                                        <p:tav tm="100000">
                                          <p:val>
                                            <p:strVal val="#ppt_h"/>
                                          </p:val>
                                        </p:tav>
                                      </p:tavLst>
                                    </p:anim>
                                    <p:animEffect transition="in" filter="fade">
                                      <p:cBhvr>
                                        <p:cTn id="58" dur="500"/>
                                        <p:tgtEl>
                                          <p:spTgt spid="9"/>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p:cTn id="63" dur="500" fill="hold"/>
                                        <p:tgtEl>
                                          <p:spTgt spid="19"/>
                                        </p:tgtEl>
                                        <p:attrNameLst>
                                          <p:attrName>ppt_w</p:attrName>
                                        </p:attrNameLst>
                                      </p:cBhvr>
                                      <p:tavLst>
                                        <p:tav tm="0">
                                          <p:val>
                                            <p:fltVal val="0"/>
                                          </p:val>
                                        </p:tav>
                                        <p:tav tm="100000">
                                          <p:val>
                                            <p:strVal val="#ppt_w"/>
                                          </p:val>
                                        </p:tav>
                                      </p:tavLst>
                                    </p:anim>
                                    <p:anim calcmode="lin" valueType="num">
                                      <p:cBhvr>
                                        <p:cTn id="64" dur="500" fill="hold"/>
                                        <p:tgtEl>
                                          <p:spTgt spid="19"/>
                                        </p:tgtEl>
                                        <p:attrNameLst>
                                          <p:attrName>ppt_h</p:attrName>
                                        </p:attrNameLst>
                                      </p:cBhvr>
                                      <p:tavLst>
                                        <p:tav tm="0">
                                          <p:val>
                                            <p:fltVal val="0"/>
                                          </p:val>
                                        </p:tav>
                                        <p:tav tm="100000">
                                          <p:val>
                                            <p:strVal val="#ppt_h"/>
                                          </p:val>
                                        </p:tav>
                                      </p:tavLst>
                                    </p:anim>
                                    <p:animEffect transition="in" filter="fade">
                                      <p:cBhvr>
                                        <p:cTn id="65" dur="500"/>
                                        <p:tgtEl>
                                          <p:spTgt spid="19"/>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500" fill="hold"/>
                                        <p:tgtEl>
                                          <p:spTgt spid="20"/>
                                        </p:tgtEl>
                                        <p:attrNameLst>
                                          <p:attrName>ppt_w</p:attrName>
                                        </p:attrNameLst>
                                      </p:cBhvr>
                                      <p:tavLst>
                                        <p:tav tm="0">
                                          <p:val>
                                            <p:fltVal val="0"/>
                                          </p:val>
                                        </p:tav>
                                        <p:tav tm="100000">
                                          <p:val>
                                            <p:strVal val="#ppt_w"/>
                                          </p:val>
                                        </p:tav>
                                      </p:tavLst>
                                    </p:anim>
                                    <p:anim calcmode="lin" valueType="num">
                                      <p:cBhvr>
                                        <p:cTn id="69" dur="500" fill="hold"/>
                                        <p:tgtEl>
                                          <p:spTgt spid="20"/>
                                        </p:tgtEl>
                                        <p:attrNameLst>
                                          <p:attrName>ppt_h</p:attrName>
                                        </p:attrNameLst>
                                      </p:cBhvr>
                                      <p:tavLst>
                                        <p:tav tm="0">
                                          <p:val>
                                            <p:fltVal val="0"/>
                                          </p:val>
                                        </p:tav>
                                        <p:tav tm="100000">
                                          <p:val>
                                            <p:strVal val="#ppt_h"/>
                                          </p:val>
                                        </p:tav>
                                      </p:tavLst>
                                    </p:anim>
                                    <p:animEffect transition="in" filter="fade">
                                      <p:cBhvr>
                                        <p:cTn id="70" dur="500"/>
                                        <p:tgtEl>
                                          <p:spTgt spid="20"/>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p:cTn id="78" dur="500" fill="hold"/>
                                        <p:tgtEl>
                                          <p:spTgt spid="16"/>
                                        </p:tgtEl>
                                        <p:attrNameLst>
                                          <p:attrName>ppt_w</p:attrName>
                                        </p:attrNameLst>
                                      </p:cBhvr>
                                      <p:tavLst>
                                        <p:tav tm="0">
                                          <p:val>
                                            <p:fltVal val="0"/>
                                          </p:val>
                                        </p:tav>
                                        <p:tav tm="100000">
                                          <p:val>
                                            <p:strVal val="#ppt_w"/>
                                          </p:val>
                                        </p:tav>
                                      </p:tavLst>
                                    </p:anim>
                                    <p:anim calcmode="lin" valueType="num">
                                      <p:cBhvr>
                                        <p:cTn id="79" dur="500" fill="hold"/>
                                        <p:tgtEl>
                                          <p:spTgt spid="16"/>
                                        </p:tgtEl>
                                        <p:attrNameLst>
                                          <p:attrName>ppt_h</p:attrName>
                                        </p:attrNameLst>
                                      </p:cBhvr>
                                      <p:tavLst>
                                        <p:tav tm="0">
                                          <p:val>
                                            <p:fltVal val="0"/>
                                          </p:val>
                                        </p:tav>
                                        <p:tav tm="100000">
                                          <p:val>
                                            <p:strVal val="#ppt_h"/>
                                          </p:val>
                                        </p:tav>
                                      </p:tavLst>
                                    </p:anim>
                                    <p:animEffect transition="in" filter="fade">
                                      <p:cBhvr>
                                        <p:cTn id="8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1" grpId="0" animBg="1"/>
      <p:bldP spid="9" grpId="0"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344459"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5" name="Rectangle 4"/>
          <p:cNvSpPr/>
          <p:nvPr/>
        </p:nvSpPr>
        <p:spPr>
          <a:xfrm>
            <a:off x="1218742" y="2301398"/>
            <a:ext cx="8905643"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Introduction to Project Communication</a:t>
            </a:r>
            <a:endParaRPr lang="en-US"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7728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457"/>
            <a:ext cx="8587818"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Good communication skills separate good project managers from the rest of the pack, and separate successful projects from unsuccessful ones.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0" y="2283580"/>
            <a:ext cx="7748832"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Research from the Project Management Institute (PMI) and other sources shows that project communication has a significant impact on project budgets and project success. </a:t>
            </a:r>
          </a:p>
        </p:txBody>
      </p:sp>
      <p:sp>
        <p:nvSpPr>
          <p:cNvPr id="8" name="Rectangle 7"/>
          <p:cNvSpPr/>
          <p:nvPr/>
        </p:nvSpPr>
        <p:spPr>
          <a:xfrm>
            <a:off x="2604482" y="0"/>
            <a:ext cx="6290376"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Introduction to Project Communication</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1" y="4017479"/>
            <a:ext cx="7748833"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In 2013, PMI published an in-depth report on “The Essential Role of Communications” in project management, with conclusions derived from the organization’s annual, global Pulse of the Profession® survey. </a:t>
            </a:r>
          </a:p>
        </p:txBody>
      </p:sp>
    </p:spTree>
    <p:extLst>
      <p:ext uri="{BB962C8B-B14F-4D97-AF65-F5344CB8AC3E}">
        <p14:creationId xmlns:p14="http://schemas.microsoft.com/office/powerpoint/2010/main" val="361028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arn(inVertical)">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457"/>
            <a:ext cx="8587818" cy="461665"/>
          </a:xfrm>
          <a:prstGeom prst="rect">
            <a:avLst/>
          </a:prstGeom>
          <a:solidFill>
            <a:schemeClr val="tx1"/>
          </a:solidFill>
          <a:ln>
            <a:solidFill>
              <a:schemeClr val="tx1"/>
            </a:solidFill>
          </a:ln>
        </p:spPr>
        <p:txBody>
          <a:bodyPr wrap="square">
            <a:spAutoFit/>
          </a:bodyPr>
          <a:lstStyle/>
          <a:p>
            <a:pPr algn="ctr"/>
            <a:r>
              <a:rPr lang="en-US" sz="2400" b="1" i="1" dirty="0">
                <a:solidFill>
                  <a:schemeClr val="bg1"/>
                </a:solidFill>
                <a:latin typeface="Times New Roman" panose="02020603050405020304" pitchFamily="18" charset="0"/>
                <a:cs typeface="Times New Roman" panose="02020603050405020304" pitchFamily="18" charset="0"/>
              </a:rPr>
              <a:t>This report revealed how impactful project communications are: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1" y="1868801"/>
            <a:ext cx="7748832"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Effective communication to all stakeholders is “the most crucial success factor in project management.”</a:t>
            </a:r>
          </a:p>
        </p:txBody>
      </p:sp>
      <p:sp>
        <p:nvSpPr>
          <p:cNvPr id="8" name="Rectangle 7"/>
          <p:cNvSpPr/>
          <p:nvPr/>
        </p:nvSpPr>
        <p:spPr>
          <a:xfrm>
            <a:off x="2604482" y="0"/>
            <a:ext cx="6290376"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Introduction to Project Communication</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2922417"/>
            <a:ext cx="7748833"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7.5 percent of every dollar spent on a project is at risk due to ineffective communication.</a:t>
            </a:r>
          </a:p>
        </p:txBody>
      </p:sp>
      <p:sp>
        <p:nvSpPr>
          <p:cNvPr id="10" name="Rectangle 9"/>
          <p:cNvSpPr/>
          <p:nvPr/>
        </p:nvSpPr>
        <p:spPr>
          <a:xfrm>
            <a:off x="1" y="3831147"/>
            <a:ext cx="7748832"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Half of all unsuccessful projects fall short due to ineffective communication.</a:t>
            </a:r>
          </a:p>
        </p:txBody>
      </p:sp>
      <p:sp>
        <p:nvSpPr>
          <p:cNvPr id="11" name="Rectangle 10"/>
          <p:cNvSpPr/>
          <p:nvPr/>
        </p:nvSpPr>
        <p:spPr>
          <a:xfrm>
            <a:off x="0" y="4884763"/>
            <a:ext cx="7748833"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High-performing organizations create project communications management plans for nearly twice as many projects as low-performing organizations.</a:t>
            </a:r>
          </a:p>
        </p:txBody>
      </p:sp>
    </p:spTree>
    <p:extLst>
      <p:ext uri="{BB962C8B-B14F-4D97-AF65-F5344CB8AC3E}">
        <p14:creationId xmlns:p14="http://schemas.microsoft.com/office/powerpoint/2010/main" val="3875849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arn(inVertical)">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arn(inVertical)">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inVertical)">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457"/>
            <a:ext cx="8587818" cy="461665"/>
          </a:xfrm>
          <a:prstGeom prst="rect">
            <a:avLst/>
          </a:prstGeom>
          <a:solidFill>
            <a:schemeClr val="tx1"/>
          </a:solidFill>
          <a:ln>
            <a:solidFill>
              <a:schemeClr val="tx1"/>
            </a:solidFill>
          </a:ln>
        </p:spPr>
        <p:txBody>
          <a:bodyPr wrap="square">
            <a:spAutoFit/>
          </a:bodyPr>
          <a:lstStyle/>
          <a:p>
            <a:pPr algn="ctr"/>
            <a:r>
              <a:rPr lang="en-US" sz="2400" b="1" i="1" dirty="0">
                <a:solidFill>
                  <a:schemeClr val="bg1"/>
                </a:solidFill>
                <a:latin typeface="Times New Roman" panose="02020603050405020304" pitchFamily="18" charset="0"/>
                <a:cs typeface="Times New Roman" panose="02020603050405020304" pitchFamily="18" charset="0"/>
              </a:rPr>
              <a:t>This report revealed how impactful project communications are: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1" y="1868801"/>
            <a:ext cx="7748832" cy="1569660"/>
          </a:xfrm>
          <a:prstGeom prst="rect">
            <a:avLst/>
          </a:prstGeom>
          <a:solidFill>
            <a:schemeClr val="accent6">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High-performing organizations also perform significantly better at delivering the message in a timely manner, with sufficient detail and clarity, using nontechnical language, through appropriate communication channels/media.</a:t>
            </a:r>
          </a:p>
        </p:txBody>
      </p:sp>
      <p:sp>
        <p:nvSpPr>
          <p:cNvPr id="8" name="Rectangle 7"/>
          <p:cNvSpPr/>
          <p:nvPr/>
        </p:nvSpPr>
        <p:spPr>
          <a:xfrm>
            <a:off x="2604482" y="0"/>
            <a:ext cx="6290376"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Introduction to Project Communication</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5123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344459"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5" name="Rectangle 4"/>
          <p:cNvSpPr/>
          <p:nvPr/>
        </p:nvSpPr>
        <p:spPr>
          <a:xfrm>
            <a:off x="1218742" y="2169422"/>
            <a:ext cx="9146863" cy="646331"/>
          </a:xfrm>
          <a:prstGeom prst="rect">
            <a:avLst/>
          </a:prstGeom>
          <a:solidFill>
            <a:schemeClr val="bg1"/>
          </a:solidFill>
          <a:ln>
            <a:solidFill>
              <a:schemeClr val="bg2">
                <a:lumMod val="10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600" b="1" dirty="0"/>
              <a:t>Improvement of project communication stages</a:t>
            </a:r>
          </a:p>
        </p:txBody>
      </p:sp>
    </p:spTree>
    <p:extLst>
      <p:ext uri="{BB962C8B-B14F-4D97-AF65-F5344CB8AC3E}">
        <p14:creationId xmlns:p14="http://schemas.microsoft.com/office/powerpoint/2010/main" val="1414016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ONE</a:t>
            </a:r>
            <a:endParaRPr lang="en-US" sz="2400" b="1" dirty="0">
              <a:latin typeface="Times New Roman" panose="02020603050405020304" pitchFamily="18" charset="0"/>
              <a:cs typeface="Times New Roman" panose="02020603050405020304" pitchFamily="18" charset="0"/>
            </a:endParaRPr>
          </a:p>
        </p:txBody>
      </p:sp>
      <p:pic>
        <p:nvPicPr>
          <p:cNvPr id="10" name="Picture 9"/>
          <p:cNvPicPr/>
          <p:nvPr/>
        </p:nvPicPr>
        <p:blipFill rotWithShape="1">
          <a:blip r:embed="rId3"/>
          <a:srcRect l="26155" t="34872" r="39230" b="53504"/>
          <a:stretch/>
        </p:blipFill>
        <p:spPr bwMode="auto">
          <a:xfrm>
            <a:off x="0" y="1399880"/>
            <a:ext cx="9378708" cy="26393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530161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ONE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277850"/>
          </a:xfrm>
          <a:prstGeom prst="rect">
            <a:avLst/>
          </a:prstGeom>
          <a:solidFill>
            <a:schemeClr val="accent4">
              <a:lumMod val="20000"/>
              <a:lumOff val="80000"/>
            </a:schemeClr>
          </a:solidFill>
          <a:ln>
            <a:solidFill>
              <a:schemeClr val="tx1"/>
            </a:solidFill>
          </a:ln>
        </p:spPr>
        <p:txBody>
          <a:bodyPr wrap="square">
            <a:spAutoFit/>
          </a:bodyPr>
          <a:lstStyle/>
          <a:p>
            <a:pPr algn="ct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whole of the Project Communications Management Knowledge Area </a:t>
            </a:r>
            <a:r>
              <a:rPr lang="en-US" sz="2400" dirty="0" smtClean="0">
                <a:latin typeface="Times New Roman" panose="02020603050405020304" pitchFamily="18" charset="0"/>
                <a:ea typeface="Calibri" panose="020F0502020204030204" pitchFamily="34" charset="0"/>
                <a:cs typeface="Arial" panose="020B0604020202020204" pitchFamily="34" charset="0"/>
              </a:rPr>
              <a:t>was </a:t>
            </a:r>
            <a:r>
              <a:rPr lang="en-US" sz="2400" dirty="0">
                <a:latin typeface="Times New Roman" panose="02020603050405020304" pitchFamily="18" charset="0"/>
                <a:ea typeface="Calibri" panose="020F0502020204030204" pitchFamily="34" charset="0"/>
                <a:cs typeface="Arial" panose="020B0604020202020204" pitchFamily="34" charset="0"/>
              </a:rPr>
              <a:t>built on four processes, each with inputs, tools and techniques, and outputs: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3441823"/>
            <a:ext cx="7371761" cy="421654"/>
          </a:xfrm>
          <a:prstGeom prst="rect">
            <a:avLst/>
          </a:prstGeom>
          <a:solidFill>
            <a:schemeClr val="bg1">
              <a:lumMod val="95000"/>
            </a:schemeClr>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Communications Planning used only one tool: stakeholder analysis.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4534057"/>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This process included ways to access information in between planned communications, and also acknowledged the need to build in review and revision of the communication plan.</a:t>
            </a:r>
          </a:p>
        </p:txBody>
      </p:sp>
    </p:spTree>
    <p:extLst>
      <p:ext uri="{BB962C8B-B14F-4D97-AF65-F5344CB8AC3E}">
        <p14:creationId xmlns:p14="http://schemas.microsoft.com/office/powerpoint/2010/main" val="2710020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ONE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673022"/>
          </a:xfrm>
          <a:prstGeom prst="rect">
            <a:avLst/>
          </a:prstGeom>
          <a:solidFill>
            <a:schemeClr val="accent4">
              <a:lumMod val="20000"/>
              <a:lumOff val="80000"/>
            </a:schemeClr>
          </a:solidFill>
          <a:ln>
            <a:solidFill>
              <a:schemeClr val="tx1"/>
            </a:solidFill>
          </a:ln>
        </p:spPr>
        <p:txBody>
          <a:bodyPr wrap="square">
            <a:spAutoFit/>
          </a:bodyPr>
          <a:lstStyle/>
          <a:p>
            <a:pPr algn="ct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whole of the Project Communications Management Knowledge Area in this first edition comprised just eight pages of the book and was built on four processes, each with inputs, tools and techniques, and outputs: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3225222"/>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Information Distribution was simply what the name of the process implies: the distribution of information about the project to stakeholders.</a:t>
            </a:r>
          </a:p>
        </p:txBody>
      </p:sp>
      <p:sp>
        <p:nvSpPr>
          <p:cNvPr id="9" name="Rectangle 8"/>
          <p:cNvSpPr/>
          <p:nvPr/>
        </p:nvSpPr>
        <p:spPr>
          <a:xfrm>
            <a:off x="0" y="4393205"/>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Performance Reporting included status reports (current status), progress reports (what has been done so far), and forecasts (what to expect for the rest of the project).</a:t>
            </a:r>
          </a:p>
        </p:txBody>
      </p:sp>
      <p:sp>
        <p:nvSpPr>
          <p:cNvPr id="10" name="Rectangle 9"/>
          <p:cNvSpPr/>
          <p:nvPr/>
        </p:nvSpPr>
        <p:spPr>
          <a:xfrm>
            <a:off x="0" y="5604151"/>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p>
        </p:txBody>
      </p:sp>
    </p:spTree>
    <p:extLst>
      <p:ext uri="{BB962C8B-B14F-4D97-AF65-F5344CB8AC3E}">
        <p14:creationId xmlns:p14="http://schemas.microsoft.com/office/powerpoint/2010/main" val="1323078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TWO</a:t>
            </a:r>
            <a:endParaRPr lang="en-US" sz="2400" b="1" dirty="0">
              <a:latin typeface="Times New Roman" panose="02020603050405020304" pitchFamily="18" charset="0"/>
              <a:cs typeface="Times New Roman" panose="02020603050405020304" pitchFamily="18" charset="0"/>
            </a:endParaRPr>
          </a:p>
        </p:txBody>
      </p:sp>
      <p:pic>
        <p:nvPicPr>
          <p:cNvPr id="7" name="Picture 6"/>
          <p:cNvPicPr/>
          <p:nvPr/>
        </p:nvPicPr>
        <p:blipFill rotWithShape="1">
          <a:blip r:embed="rId3"/>
          <a:srcRect l="26153" t="43305" r="38975" b="45755"/>
          <a:stretch/>
        </p:blipFill>
        <p:spPr bwMode="auto">
          <a:xfrm>
            <a:off x="0" y="1527142"/>
            <a:ext cx="8911590" cy="28734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599234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TWO</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200329"/>
          </a:xfrm>
          <a:prstGeom prst="rect">
            <a:avLst/>
          </a:prstGeom>
          <a:solidFill>
            <a:schemeClr val="accent4">
              <a:lumMod val="20000"/>
              <a:lumOff val="80000"/>
            </a:schemeClr>
          </a:solidFill>
          <a:ln>
            <a:solidFill>
              <a:schemeClr val="tx1"/>
            </a:solidFill>
          </a:ln>
        </p:spPr>
        <p:txBody>
          <a:bodyPr wrap="square">
            <a:spAutoFit/>
          </a:bodyPr>
          <a:lstStyle/>
          <a:p>
            <a:pPr algn="ctr"/>
            <a:r>
              <a:rPr lang="en-US" sz="2400" dirty="0"/>
              <a:t>The second edition’s approach to communications changed relatively little; the most notable changes were some additions within the communications processes. </a:t>
            </a:r>
          </a:p>
        </p:txBody>
      </p:sp>
      <p:sp>
        <p:nvSpPr>
          <p:cNvPr id="3" name="Rectangle 2"/>
          <p:cNvSpPr/>
          <p:nvPr/>
        </p:nvSpPr>
        <p:spPr>
          <a:xfrm>
            <a:off x="0" y="3441823"/>
            <a:ext cx="7371761" cy="1938992"/>
          </a:xfrm>
          <a:prstGeom prst="rect">
            <a:avLst/>
          </a:prstGeom>
          <a:solidFill>
            <a:schemeClr val="bg1">
              <a:lumMod val="95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Two outputs were added to the </a:t>
            </a:r>
            <a:r>
              <a:rPr lang="en-US" sz="2000" dirty="0" smtClean="0">
                <a:latin typeface="Times New Roman" panose="02020603050405020304" pitchFamily="18" charset="0"/>
                <a:cs typeface="Times New Roman" panose="02020603050405020304" pitchFamily="18" charset="0"/>
              </a:rPr>
              <a:t>Information, </a:t>
            </a:r>
            <a:r>
              <a:rPr lang="en-US" sz="2000" dirty="0">
                <a:latin typeface="Times New Roman" panose="02020603050405020304" pitchFamily="18" charset="0"/>
                <a:cs typeface="Times New Roman" panose="02020603050405020304" pitchFamily="18" charset="0"/>
              </a:rPr>
              <a:t>Distribution process: project reports and project closures. In the Administrative Closure process, project reports and project presentations were added to tools and techniques, while “formal acceptance” was replaced with “project closure.”</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9837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THREE</a:t>
            </a:r>
            <a:endParaRPr lang="en-US" sz="2400" b="1" dirty="0">
              <a:latin typeface="Times New Roman" panose="02020603050405020304" pitchFamily="18" charset="0"/>
              <a:cs typeface="Times New Roman" panose="02020603050405020304" pitchFamily="18" charset="0"/>
            </a:endParaRPr>
          </a:p>
        </p:txBody>
      </p:sp>
      <p:pic>
        <p:nvPicPr>
          <p:cNvPr id="9" name="Picture 8"/>
          <p:cNvPicPr/>
          <p:nvPr/>
        </p:nvPicPr>
        <p:blipFill rotWithShape="1">
          <a:blip r:embed="rId3"/>
          <a:srcRect l="26283" t="26894" r="39230" b="59659"/>
          <a:stretch/>
        </p:blipFill>
        <p:spPr bwMode="auto">
          <a:xfrm>
            <a:off x="0" y="1636847"/>
            <a:ext cx="9125146" cy="254865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92996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THREE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200329"/>
          </a:xfrm>
          <a:prstGeom prst="rect">
            <a:avLst/>
          </a:prstGeom>
          <a:solidFill>
            <a:schemeClr val="accent4">
              <a:lumMod val="20000"/>
              <a:lumOff val="80000"/>
            </a:schemeClr>
          </a:solidFill>
          <a:ln>
            <a:solidFill>
              <a:schemeClr val="tx1"/>
            </a:solidFill>
          </a:ln>
        </p:spPr>
        <p:txBody>
          <a:bodyPr wrap="square">
            <a:spAutoFit/>
          </a:bodyPr>
          <a:lstStyle/>
          <a:p>
            <a:pPr algn="ctr"/>
            <a:r>
              <a:rPr lang="en-US" sz="2400" dirty="0"/>
              <a:t>This model encompassed two important aspects of communication that had not been acknowledged in previous editions:</a:t>
            </a:r>
          </a:p>
        </p:txBody>
      </p:sp>
      <p:sp>
        <p:nvSpPr>
          <p:cNvPr id="3" name="Rectangle 2"/>
          <p:cNvSpPr/>
          <p:nvPr/>
        </p:nvSpPr>
        <p:spPr>
          <a:xfrm>
            <a:off x="0" y="3129405"/>
            <a:ext cx="7371761" cy="1323439"/>
          </a:xfrm>
          <a:prstGeom prst="rect">
            <a:avLst/>
          </a:prstGeom>
          <a:solidFill>
            <a:schemeClr val="bg1">
              <a:lumMod val="95000"/>
            </a:schemeClr>
          </a:solidFill>
          <a:ln>
            <a:solidFill>
              <a:schemeClr val="tx1"/>
            </a:solidFill>
          </a:ln>
        </p:spPr>
        <p:txBody>
          <a:bodyPr wrap="square">
            <a:spAutoFit/>
          </a:bodyPr>
          <a:lstStyle/>
          <a:p>
            <a:r>
              <a:rPr lang="en-US" sz="2000" dirty="0"/>
              <a:t>Communication includes some element of feedback to acknowledge that the receiver has received and understood the message, and the concept of “noise” to recognize that many different factors can interfere with transmitting and understanding the message. </a:t>
            </a:r>
            <a:endParaRPr lang="en-US" sz="2400" dirty="0">
              <a:latin typeface="Times New Roman" panose="02020603050405020304" pitchFamily="18" charset="0"/>
              <a:cs typeface="Times New Roman" panose="02020603050405020304" pitchFamily="18" charset="0"/>
            </a:endParaRPr>
          </a:p>
        </p:txBody>
      </p:sp>
      <p:sp>
        <p:nvSpPr>
          <p:cNvPr id="7" name="Rectangle 6"/>
          <p:cNvSpPr/>
          <p:nvPr/>
        </p:nvSpPr>
        <p:spPr>
          <a:xfrm>
            <a:off x="-1" y="4979963"/>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t>An understanding of this model is important because, as this edition of the guide now stated, “A breakdown in communications can negatively impact the project.”</a:t>
            </a:r>
          </a:p>
        </p:txBody>
      </p:sp>
    </p:spTree>
    <p:extLst>
      <p:ext uri="{BB962C8B-B14F-4D97-AF65-F5344CB8AC3E}">
        <p14:creationId xmlns:p14="http://schemas.microsoft.com/office/powerpoint/2010/main" val="213237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THREE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200329"/>
          </a:xfrm>
          <a:prstGeom prst="rect">
            <a:avLst/>
          </a:prstGeom>
          <a:solidFill>
            <a:schemeClr val="accent4">
              <a:lumMod val="20000"/>
              <a:lumOff val="80000"/>
            </a:schemeClr>
          </a:solidFill>
          <a:ln>
            <a:solidFill>
              <a:schemeClr val="tx1"/>
            </a:solidFill>
          </a:ln>
        </p:spPr>
        <p:txBody>
          <a:bodyPr wrap="square">
            <a:spAutoFit/>
          </a:bodyPr>
          <a:lstStyle/>
          <a:p>
            <a:pPr algn="ctr"/>
            <a:r>
              <a:rPr lang="en-US" sz="2400" dirty="0"/>
              <a:t>This model encompassed two important aspects of communication that had not been acknowledged in previous editions:</a:t>
            </a:r>
          </a:p>
        </p:txBody>
      </p:sp>
      <p:sp>
        <p:nvSpPr>
          <p:cNvPr id="3" name="Rectangle 2"/>
          <p:cNvSpPr/>
          <p:nvPr/>
        </p:nvSpPr>
        <p:spPr>
          <a:xfrm>
            <a:off x="0" y="3129405"/>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t>This emphasis on the importance of communication was carried through in major changes to the processes in the Project Communications Management Knowledge Area in the third edition. </a:t>
            </a:r>
          </a:p>
        </p:txBody>
      </p:sp>
      <p:sp>
        <p:nvSpPr>
          <p:cNvPr id="7" name="Rectangle 6"/>
          <p:cNvSpPr/>
          <p:nvPr/>
        </p:nvSpPr>
        <p:spPr>
          <a:xfrm>
            <a:off x="-1" y="4979963"/>
            <a:ext cx="7371761" cy="1631216"/>
          </a:xfrm>
          <a:prstGeom prst="rect">
            <a:avLst/>
          </a:prstGeom>
          <a:solidFill>
            <a:schemeClr val="bg1">
              <a:lumMod val="95000"/>
            </a:schemeClr>
          </a:solidFill>
          <a:ln>
            <a:solidFill>
              <a:schemeClr val="tx1"/>
            </a:solidFill>
          </a:ln>
        </p:spPr>
        <p:txBody>
          <a:bodyPr wrap="square">
            <a:spAutoFit/>
          </a:bodyPr>
          <a:lstStyle/>
          <a:p>
            <a:r>
              <a:rPr lang="en-US" sz="2000" dirty="0"/>
              <a:t>The Administrative Closure process was removed and replaced with the Manage Stakeholders process, which focused on communication as a means to “satisfy the requirements of and resolve issues with project stakeholders,” and suggested the connection between good stakeholder management and project success.</a:t>
            </a:r>
          </a:p>
        </p:txBody>
      </p:sp>
    </p:spTree>
    <p:extLst>
      <p:ext uri="{BB962C8B-B14F-4D97-AF65-F5344CB8AC3E}">
        <p14:creationId xmlns:p14="http://schemas.microsoft.com/office/powerpoint/2010/main" val="2814697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THREE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200329"/>
          </a:xfrm>
          <a:prstGeom prst="rect">
            <a:avLst/>
          </a:prstGeom>
          <a:solidFill>
            <a:schemeClr val="accent4">
              <a:lumMod val="20000"/>
              <a:lumOff val="80000"/>
            </a:schemeClr>
          </a:solidFill>
          <a:ln>
            <a:solidFill>
              <a:schemeClr val="tx1"/>
            </a:solidFill>
          </a:ln>
        </p:spPr>
        <p:txBody>
          <a:bodyPr wrap="square">
            <a:spAutoFit/>
          </a:bodyPr>
          <a:lstStyle/>
          <a:p>
            <a:pPr algn="ctr"/>
            <a:r>
              <a:rPr lang="en-US" sz="2400" dirty="0"/>
              <a:t>This model encompassed two important aspects of communication that had not been acknowledged in previous editions:</a:t>
            </a:r>
          </a:p>
        </p:txBody>
      </p:sp>
      <p:sp>
        <p:nvSpPr>
          <p:cNvPr id="3" name="Rectangle 2"/>
          <p:cNvSpPr/>
          <p:nvPr/>
        </p:nvSpPr>
        <p:spPr>
          <a:xfrm>
            <a:off x="0" y="2912923"/>
            <a:ext cx="7371761" cy="2246769"/>
          </a:xfrm>
          <a:prstGeom prst="rect">
            <a:avLst/>
          </a:prstGeom>
          <a:solidFill>
            <a:schemeClr val="bg1">
              <a:lumMod val="95000"/>
            </a:schemeClr>
          </a:solidFill>
          <a:ln>
            <a:solidFill>
              <a:schemeClr val="tx1"/>
            </a:solidFill>
          </a:ln>
        </p:spPr>
        <p:txBody>
          <a:bodyPr wrap="square">
            <a:spAutoFit/>
          </a:bodyPr>
          <a:lstStyle/>
          <a:p>
            <a:r>
              <a:rPr lang="en-US" sz="2000" dirty="0"/>
              <a:t>Changes were also made to the remaining three processes in the knowledge area. These changes broadened the scope of what can affect communication planning, such as enterprise environmental factors (conditions outside the control of the project team, but which can affect the project) and organizational process assets (the knowledge bases and practices of the organization that may be used within the project). </a:t>
            </a:r>
          </a:p>
        </p:txBody>
      </p:sp>
      <p:sp>
        <p:nvSpPr>
          <p:cNvPr id="7" name="Rectangle 6"/>
          <p:cNvSpPr/>
          <p:nvPr/>
        </p:nvSpPr>
        <p:spPr>
          <a:xfrm>
            <a:off x="-1" y="5602132"/>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t>The changes also reflected the desired outcome of project communication—to identify and then meet the informational needs of stakeholders, which is an important factor in project success.</a:t>
            </a:r>
          </a:p>
        </p:txBody>
      </p:sp>
    </p:spTree>
    <p:extLst>
      <p:ext uri="{BB962C8B-B14F-4D97-AF65-F5344CB8AC3E}">
        <p14:creationId xmlns:p14="http://schemas.microsoft.com/office/powerpoint/2010/main" val="2392200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FOUR</a:t>
            </a:r>
            <a:endParaRPr lang="en-US" sz="2400" b="1" dirty="0">
              <a:latin typeface="Times New Roman" panose="02020603050405020304" pitchFamily="18" charset="0"/>
              <a:cs typeface="Times New Roman" panose="02020603050405020304" pitchFamily="18" charset="0"/>
            </a:endParaRPr>
          </a:p>
        </p:txBody>
      </p:sp>
      <p:pic>
        <p:nvPicPr>
          <p:cNvPr id="7" name="Picture 6"/>
          <p:cNvPicPr/>
          <p:nvPr/>
        </p:nvPicPr>
        <p:blipFill rotWithShape="1">
          <a:blip r:embed="rId3"/>
          <a:srcRect l="25897" t="20969" r="39487" b="74017"/>
          <a:stretch/>
        </p:blipFill>
        <p:spPr bwMode="auto">
          <a:xfrm>
            <a:off x="352053" y="1658017"/>
            <a:ext cx="9282141" cy="134913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76125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FOUR</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523220"/>
          </a:xfrm>
          <a:prstGeom prst="rect">
            <a:avLst/>
          </a:prstGeom>
          <a:solidFill>
            <a:schemeClr val="accent4">
              <a:lumMod val="20000"/>
              <a:lumOff val="80000"/>
            </a:schemeClr>
          </a:solidFill>
          <a:ln>
            <a:solidFill>
              <a:schemeClr val="tx1"/>
            </a:solidFill>
          </a:ln>
        </p:spPr>
        <p:txBody>
          <a:bodyPr wrap="square">
            <a:spAutoFit/>
          </a:bodyPr>
          <a:lstStyle/>
          <a:p>
            <a:pPr algn="ctr"/>
            <a:r>
              <a:rPr lang="en-US" sz="2800" dirty="0"/>
              <a:t>The four processes from the third edition remained: </a:t>
            </a:r>
          </a:p>
        </p:txBody>
      </p:sp>
      <p:sp>
        <p:nvSpPr>
          <p:cNvPr id="3" name="Rectangle 2"/>
          <p:cNvSpPr/>
          <p:nvPr/>
        </p:nvSpPr>
        <p:spPr>
          <a:xfrm>
            <a:off x="1791093" y="2051932"/>
            <a:ext cx="7371761" cy="707886"/>
          </a:xfrm>
          <a:prstGeom prst="rect">
            <a:avLst/>
          </a:prstGeom>
          <a:solidFill>
            <a:schemeClr val="accent2">
              <a:lumMod val="20000"/>
              <a:lumOff val="80000"/>
            </a:schemeClr>
          </a:solidFill>
          <a:ln>
            <a:solidFill>
              <a:schemeClr val="tx1"/>
            </a:solidFill>
          </a:ln>
        </p:spPr>
        <p:txBody>
          <a:bodyPr wrap="square">
            <a:spAutoFit/>
          </a:bodyPr>
          <a:lstStyle/>
          <a:p>
            <a:pPr algn="ctr"/>
            <a:r>
              <a:rPr lang="en-US" sz="2000" b="1" i="1" dirty="0">
                <a:effectLst>
                  <a:outerShdw blurRad="38100" dist="38100" dir="2700000" algn="tl">
                    <a:srgbClr val="000000">
                      <a:alpha val="43137"/>
                    </a:srgbClr>
                  </a:outerShdw>
                </a:effectLst>
              </a:rPr>
              <a:t>Plan Communications, Distribute Information, Manage Stakeholder Expectations, and Report Performance. </a:t>
            </a:r>
          </a:p>
        </p:txBody>
      </p:sp>
      <p:sp>
        <p:nvSpPr>
          <p:cNvPr id="7" name="Rectangle 6"/>
          <p:cNvSpPr/>
          <p:nvPr/>
        </p:nvSpPr>
        <p:spPr>
          <a:xfrm>
            <a:off x="0" y="3028614"/>
            <a:ext cx="8220173" cy="646331"/>
          </a:xfrm>
          <a:prstGeom prst="rect">
            <a:avLst/>
          </a:prstGeom>
          <a:solidFill>
            <a:schemeClr val="bg1">
              <a:lumMod val="95000"/>
            </a:schemeClr>
          </a:solidFill>
          <a:ln>
            <a:solidFill>
              <a:schemeClr val="tx1"/>
            </a:solidFill>
          </a:ln>
        </p:spPr>
        <p:txBody>
          <a:bodyPr wrap="square">
            <a:spAutoFit/>
          </a:bodyPr>
          <a:lstStyle/>
          <a:p>
            <a:r>
              <a:rPr lang="en-US" dirty="0"/>
              <a:t>The emphasis on stakeholders increased with the addition of a new process called Identify Stakeholders. </a:t>
            </a:r>
          </a:p>
        </p:txBody>
      </p:sp>
      <p:sp>
        <p:nvSpPr>
          <p:cNvPr id="9" name="Rectangle 8"/>
          <p:cNvSpPr/>
          <p:nvPr/>
        </p:nvSpPr>
        <p:spPr>
          <a:xfrm>
            <a:off x="-1" y="3962937"/>
            <a:ext cx="8220174" cy="1477328"/>
          </a:xfrm>
          <a:prstGeom prst="rect">
            <a:avLst/>
          </a:prstGeom>
          <a:solidFill>
            <a:schemeClr val="bg1">
              <a:lumMod val="95000"/>
            </a:schemeClr>
          </a:solidFill>
          <a:ln>
            <a:solidFill>
              <a:schemeClr val="tx1"/>
            </a:solidFill>
          </a:ln>
        </p:spPr>
        <p:txBody>
          <a:bodyPr wrap="square">
            <a:spAutoFit/>
          </a:bodyPr>
          <a:lstStyle/>
          <a:p>
            <a:r>
              <a:rPr lang="en-US" dirty="0"/>
              <a:t>It included stakeholder analysis as well as expert judgment and provided examples of tools such as a stakeholder analysis matrix and a power/interest grid. The Manage Stakeholders process was renamed to Manage Stakeholder Expectations, shifting away from the idea of controlling stakeholders and toward the concept of working with them as partners in ensuring project success. </a:t>
            </a:r>
          </a:p>
        </p:txBody>
      </p:sp>
      <p:sp>
        <p:nvSpPr>
          <p:cNvPr id="10" name="Rectangle 9"/>
          <p:cNvSpPr/>
          <p:nvPr/>
        </p:nvSpPr>
        <p:spPr>
          <a:xfrm>
            <a:off x="-1" y="5757261"/>
            <a:ext cx="7371761" cy="923330"/>
          </a:xfrm>
          <a:prstGeom prst="rect">
            <a:avLst/>
          </a:prstGeom>
          <a:solidFill>
            <a:schemeClr val="bg1">
              <a:lumMod val="95000"/>
            </a:schemeClr>
          </a:solidFill>
          <a:ln>
            <a:solidFill>
              <a:schemeClr val="tx1"/>
            </a:solidFill>
          </a:ln>
        </p:spPr>
        <p:txBody>
          <a:bodyPr wrap="square">
            <a:spAutoFit/>
          </a:bodyPr>
          <a:lstStyle/>
          <a:p>
            <a:r>
              <a:rPr lang="en-US" dirty="0"/>
              <a:t>Interpersonal and management skills like leadership, influencing, and political/cultural awareness were included as tools for accomplishing this desired outcome.</a:t>
            </a:r>
          </a:p>
        </p:txBody>
      </p:sp>
    </p:spTree>
    <p:extLst>
      <p:ext uri="{BB962C8B-B14F-4D97-AF65-F5344CB8AC3E}">
        <p14:creationId xmlns:p14="http://schemas.microsoft.com/office/powerpoint/2010/main" val="4029091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7" grpId="0" animBg="1"/>
      <p:bldP spid="9" grpId="0" animBg="1"/>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FIVE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 y="1399880"/>
            <a:ext cx="12192001" cy="1015663"/>
          </a:xfrm>
          <a:prstGeom prst="rect">
            <a:avLst/>
          </a:prstGeom>
          <a:solidFill>
            <a:schemeClr val="accent4">
              <a:lumMod val="20000"/>
              <a:lumOff val="80000"/>
            </a:schemeClr>
          </a:solidFill>
          <a:ln>
            <a:solidFill>
              <a:schemeClr val="tx1"/>
            </a:solidFill>
          </a:ln>
        </p:spPr>
        <p:txBody>
          <a:bodyPr wrap="square">
            <a:spAutoFit/>
          </a:bodyPr>
          <a:lstStyle/>
          <a:p>
            <a:r>
              <a:rPr lang="en-US" sz="2000" dirty="0"/>
              <a:t>Stakeholder Management was separated out into its own knowledge area, in response to global feedback on the fourth edition regarding the need to expand stakeholder  management concepts and recognize communications management and stakeholder management as two distinct areas.</a:t>
            </a:r>
          </a:p>
        </p:txBody>
      </p:sp>
      <p:sp>
        <p:nvSpPr>
          <p:cNvPr id="3" name="Rectangle 2"/>
          <p:cNvSpPr/>
          <p:nvPr/>
        </p:nvSpPr>
        <p:spPr>
          <a:xfrm>
            <a:off x="1498863" y="2559004"/>
            <a:ext cx="7371761" cy="646331"/>
          </a:xfrm>
          <a:prstGeom prst="rect">
            <a:avLst/>
          </a:prstGeom>
          <a:solidFill>
            <a:schemeClr val="accent2">
              <a:lumMod val="20000"/>
              <a:lumOff val="80000"/>
            </a:schemeClr>
          </a:solidFill>
          <a:ln>
            <a:solidFill>
              <a:schemeClr val="tx1"/>
            </a:solidFill>
          </a:ln>
        </p:spPr>
        <p:txBody>
          <a:bodyPr wrap="square">
            <a:spAutoFit/>
          </a:bodyPr>
          <a:lstStyle/>
          <a:p>
            <a:r>
              <a:rPr lang="en-US" b="1" i="1" dirty="0">
                <a:effectLst>
                  <a:outerShdw blurRad="38100" dist="38100" dir="2700000" algn="tl">
                    <a:srgbClr val="000000">
                      <a:alpha val="43137"/>
                    </a:srgbClr>
                  </a:outerShdw>
                </a:effectLst>
              </a:rPr>
              <a:t>The three processes that remained in the communications knowledge area were renamed to eliminate confusion and to focus on three key elements:</a:t>
            </a:r>
          </a:p>
        </p:txBody>
      </p:sp>
      <p:sp>
        <p:nvSpPr>
          <p:cNvPr id="9" name="Rectangle 8"/>
          <p:cNvSpPr/>
          <p:nvPr/>
        </p:nvSpPr>
        <p:spPr>
          <a:xfrm>
            <a:off x="-1" y="3430154"/>
            <a:ext cx="8220174" cy="369332"/>
          </a:xfrm>
          <a:prstGeom prst="rect">
            <a:avLst/>
          </a:prstGeom>
          <a:solidFill>
            <a:schemeClr val="bg1">
              <a:lumMod val="95000"/>
            </a:schemeClr>
          </a:solidFill>
          <a:ln>
            <a:solidFill>
              <a:schemeClr val="tx1"/>
            </a:solidFill>
          </a:ln>
        </p:spPr>
        <p:txBody>
          <a:bodyPr wrap="square">
            <a:spAutoFit/>
          </a:bodyPr>
          <a:lstStyle/>
          <a:p>
            <a:r>
              <a:rPr lang="en-US" dirty="0"/>
              <a:t>Plan Communications Management.</a:t>
            </a:r>
          </a:p>
        </p:txBody>
      </p:sp>
      <p:sp>
        <p:nvSpPr>
          <p:cNvPr id="10" name="Rectangle 9"/>
          <p:cNvSpPr/>
          <p:nvPr/>
        </p:nvSpPr>
        <p:spPr>
          <a:xfrm>
            <a:off x="-1" y="4024305"/>
            <a:ext cx="7371761" cy="1200329"/>
          </a:xfrm>
          <a:prstGeom prst="rect">
            <a:avLst/>
          </a:prstGeom>
          <a:solidFill>
            <a:schemeClr val="bg1">
              <a:lumMod val="95000"/>
            </a:schemeClr>
          </a:solidFill>
          <a:ln>
            <a:solidFill>
              <a:schemeClr val="tx1"/>
            </a:solidFill>
          </a:ln>
        </p:spPr>
        <p:txBody>
          <a:bodyPr wrap="square">
            <a:spAutoFit/>
          </a:bodyPr>
          <a:lstStyle/>
          <a:p>
            <a:r>
              <a:rPr lang="en-US" dirty="0"/>
              <a:t>Manage Communications (changed from Distribute Information) added an emphasis on the need to ensure that stakeholders understand project communications and have opportunities for further information or clarification.</a:t>
            </a:r>
          </a:p>
        </p:txBody>
      </p:sp>
      <p:sp>
        <p:nvSpPr>
          <p:cNvPr id="11" name="Rectangle 10"/>
          <p:cNvSpPr/>
          <p:nvPr/>
        </p:nvSpPr>
        <p:spPr>
          <a:xfrm>
            <a:off x="-2" y="5562445"/>
            <a:ext cx="7371761" cy="646331"/>
          </a:xfrm>
          <a:prstGeom prst="rect">
            <a:avLst/>
          </a:prstGeom>
          <a:solidFill>
            <a:schemeClr val="bg1">
              <a:lumMod val="95000"/>
            </a:schemeClr>
          </a:solidFill>
          <a:ln>
            <a:solidFill>
              <a:schemeClr val="tx1"/>
            </a:solidFill>
          </a:ln>
        </p:spPr>
        <p:txBody>
          <a:bodyPr wrap="square">
            <a:spAutoFit/>
          </a:bodyPr>
          <a:lstStyle/>
          <a:p>
            <a:r>
              <a:rPr lang="en-US" dirty="0"/>
              <a:t>Control Communications (changed from Report Performance) emphasized the need for a smooth flow of information among all stakeholders.</a:t>
            </a:r>
          </a:p>
        </p:txBody>
      </p:sp>
    </p:spTree>
    <p:extLst>
      <p:ext uri="{BB962C8B-B14F-4D97-AF65-F5344CB8AC3E}">
        <p14:creationId xmlns:p14="http://schemas.microsoft.com/office/powerpoint/2010/main" val="3135573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9"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FIVE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 y="1399880"/>
            <a:ext cx="12192001" cy="707886"/>
          </a:xfrm>
          <a:prstGeom prst="rect">
            <a:avLst/>
          </a:prstGeom>
          <a:solidFill>
            <a:schemeClr val="tx1">
              <a:lumMod val="65000"/>
              <a:lumOff val="3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000" b="1" i="1" dirty="0">
                <a:solidFill>
                  <a:schemeClr val="bg1"/>
                </a:solidFill>
              </a:rPr>
              <a:t> This process shifted the focus from simply producing reports on how the project is progressing, to ensuring that those reports adequately meet stakeholder needs.</a:t>
            </a:r>
          </a:p>
        </p:txBody>
      </p:sp>
      <p:sp>
        <p:nvSpPr>
          <p:cNvPr id="9" name="Rectangle 8"/>
          <p:cNvSpPr/>
          <p:nvPr/>
        </p:nvSpPr>
        <p:spPr>
          <a:xfrm>
            <a:off x="-2" y="2240769"/>
            <a:ext cx="8220174" cy="923330"/>
          </a:xfrm>
          <a:prstGeom prst="rect">
            <a:avLst/>
          </a:prstGeom>
          <a:solidFill>
            <a:schemeClr val="accent4">
              <a:lumMod val="20000"/>
              <a:lumOff val="80000"/>
            </a:schemeClr>
          </a:solidFill>
          <a:ln>
            <a:solidFill>
              <a:schemeClr val="tx1"/>
            </a:solidFill>
          </a:ln>
        </p:spPr>
        <p:txBody>
          <a:bodyPr wrap="square">
            <a:spAutoFit/>
          </a:bodyPr>
          <a:lstStyle/>
          <a:p>
            <a:r>
              <a:rPr lang="en-US" dirty="0"/>
              <a:t>Key Concepts for Project Communications Management, which provides definitions, as well as general concepts about how information is exchanged and how miscommunication can be avoided.</a:t>
            </a:r>
          </a:p>
        </p:txBody>
      </p:sp>
      <p:sp>
        <p:nvSpPr>
          <p:cNvPr id="10" name="Rectangle 9"/>
          <p:cNvSpPr/>
          <p:nvPr/>
        </p:nvSpPr>
        <p:spPr>
          <a:xfrm>
            <a:off x="0" y="3758394"/>
            <a:ext cx="7909092" cy="1200329"/>
          </a:xfrm>
          <a:prstGeom prst="rect">
            <a:avLst/>
          </a:prstGeom>
          <a:solidFill>
            <a:schemeClr val="accent6">
              <a:lumMod val="20000"/>
              <a:lumOff val="80000"/>
            </a:schemeClr>
          </a:solidFill>
          <a:ln>
            <a:solidFill>
              <a:schemeClr val="tx1"/>
            </a:solidFill>
          </a:ln>
        </p:spPr>
        <p:txBody>
          <a:bodyPr wrap="square">
            <a:spAutoFit/>
          </a:bodyPr>
          <a:lstStyle/>
          <a:p>
            <a:r>
              <a:rPr lang="en-US" dirty="0"/>
              <a:t>Trends and Emerging Practices in Project Communications Management, which looks at recent developments such as the inclusion of stakeholders in project reviews and meetings, and the increasing use of social media and other technology to communicate in projects.</a:t>
            </a:r>
          </a:p>
        </p:txBody>
      </p:sp>
      <p:sp>
        <p:nvSpPr>
          <p:cNvPr id="11" name="Rectangle 10"/>
          <p:cNvSpPr/>
          <p:nvPr/>
        </p:nvSpPr>
        <p:spPr>
          <a:xfrm>
            <a:off x="-2" y="5553018"/>
            <a:ext cx="7909089" cy="646331"/>
          </a:xfrm>
          <a:prstGeom prst="rect">
            <a:avLst/>
          </a:prstGeom>
          <a:solidFill>
            <a:schemeClr val="bg1">
              <a:lumMod val="95000"/>
            </a:schemeClr>
          </a:solidFill>
          <a:ln>
            <a:solidFill>
              <a:schemeClr val="tx1"/>
            </a:solidFill>
          </a:ln>
        </p:spPr>
        <p:txBody>
          <a:bodyPr wrap="square">
            <a:spAutoFit/>
          </a:bodyPr>
          <a:lstStyle/>
          <a:p>
            <a:r>
              <a:rPr lang="en-US" dirty="0"/>
              <a:t>Tailoring Considerations, which includes considerations to apply communication strategies to each unique project.</a:t>
            </a:r>
          </a:p>
        </p:txBody>
      </p:sp>
    </p:spTree>
    <p:extLst>
      <p:ext uri="{BB962C8B-B14F-4D97-AF65-F5344CB8AC3E}">
        <p14:creationId xmlns:p14="http://schemas.microsoft.com/office/powerpoint/2010/main" val="162103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9" grpId="0" animBg="1"/>
      <p:bldP spid="10"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412746"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5" name="Rectangle 4"/>
          <p:cNvSpPr/>
          <p:nvPr/>
        </p:nvSpPr>
        <p:spPr>
          <a:xfrm>
            <a:off x="1982313" y="2018593"/>
            <a:ext cx="6755760" cy="646331"/>
          </a:xfrm>
          <a:prstGeom prst="rect">
            <a:avLst/>
          </a:prstGeom>
          <a:solidFill>
            <a:schemeClr val="bg1"/>
          </a:solidFill>
          <a:ln>
            <a:solidFill>
              <a:schemeClr val="bg2">
                <a:lumMod val="10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600" b="1" dirty="0" smtClean="0"/>
              <a:t>Exploring communication theories</a:t>
            </a:r>
            <a:endParaRPr lang="en-US" sz="3600" b="1" dirty="0"/>
          </a:p>
        </p:txBody>
      </p:sp>
    </p:spTree>
    <p:extLst>
      <p:ext uri="{BB962C8B-B14F-4D97-AF65-F5344CB8AC3E}">
        <p14:creationId xmlns:p14="http://schemas.microsoft.com/office/powerpoint/2010/main" val="966108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607269"/>
            <a:ext cx="6542202"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When it comes to communication theory, uncertainty affects the person rather than the project. An individual evaluates uncertainty based on the perception of how it will affect him or her. Perceived consequences can span a wide spectrum.</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06612" y="806115"/>
            <a:ext cx="4554452"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Communication and uncertainty</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3673310"/>
            <a:ext cx="6542202" cy="2554545"/>
          </a:xfrm>
          <a:prstGeom prst="rect">
            <a:avLst/>
          </a:prstGeom>
          <a:solidFill>
            <a:schemeClr val="accent1">
              <a:lumMod val="20000"/>
              <a:lumOff val="80000"/>
            </a:schemeClr>
          </a:solidFill>
          <a:ln>
            <a:solidFill>
              <a:schemeClr val="bg1"/>
            </a:solidFill>
          </a:ln>
        </p:spPr>
        <p:txBody>
          <a:bodyPr wrap="square">
            <a:spAutoFit/>
          </a:bodyPr>
          <a:lstStyle/>
          <a:p>
            <a:r>
              <a:rPr lang="en-US" sz="2000" dirty="0"/>
              <a:t>Just as project teams use risk management techniques to address the uncertainties in a project, individuals use communication to address the uncertainties in their lives. Think about the initiation of a project. The project team attempts to address many of the uncertainties about the project (for example, estimating cost, schedule, scope, and regulatory or environmental impacts) through project planning and risk identification activities.</a:t>
            </a:r>
          </a:p>
        </p:txBody>
      </p:sp>
    </p:spTree>
    <p:extLst>
      <p:ext uri="{BB962C8B-B14F-4D97-AF65-F5344CB8AC3E}">
        <p14:creationId xmlns:p14="http://schemas.microsoft.com/office/powerpoint/2010/main" val="4227173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0" grpId="0" animBg="1"/>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607269"/>
            <a:ext cx="6542202" cy="1477328"/>
          </a:xfrm>
          <a:prstGeom prst="rect">
            <a:avLst/>
          </a:prstGeom>
          <a:solidFill>
            <a:schemeClr val="accent1">
              <a:lumMod val="20000"/>
              <a:lumOff val="80000"/>
            </a:schemeClr>
          </a:solidFill>
          <a:ln>
            <a:solidFill>
              <a:schemeClr val="bg1"/>
            </a:solidFill>
          </a:ln>
        </p:spPr>
        <p:txBody>
          <a:bodyPr wrap="square">
            <a:spAutoFit/>
          </a:bodyPr>
          <a:lstStyle/>
          <a:p>
            <a:r>
              <a:rPr lang="en-US" dirty="0"/>
              <a:t>Uncertainty reduction theory (URT), the older and more well-known of the two theories we will review, defines uncertainty as “having a number of possible alternative predictions or explanations.” This theory presumes that people always try to reduce or make sense of uncertainty from a cognitive, information-based perspective.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06612" y="806115"/>
            <a:ext cx="4018023"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solidFill>
                  <a:schemeClr val="bg1"/>
                </a:solidFill>
                <a:effectLst>
                  <a:outerShdw blurRad="38100" dist="38100" dir="2700000" algn="tl">
                    <a:srgbClr val="000000">
                      <a:alpha val="43137"/>
                    </a:srgbClr>
                  </a:outerShdw>
                </a:effectLst>
              </a:rPr>
              <a:t>Uncertainty Reduction 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3673310"/>
            <a:ext cx="6542202" cy="1477328"/>
          </a:xfrm>
          <a:prstGeom prst="rect">
            <a:avLst/>
          </a:prstGeom>
          <a:solidFill>
            <a:schemeClr val="accent1">
              <a:lumMod val="20000"/>
              <a:lumOff val="80000"/>
            </a:schemeClr>
          </a:solidFill>
          <a:ln>
            <a:solidFill>
              <a:schemeClr val="bg1"/>
            </a:solidFill>
          </a:ln>
        </p:spPr>
        <p:txBody>
          <a:bodyPr wrap="square">
            <a:spAutoFit/>
          </a:bodyPr>
          <a:lstStyle/>
          <a:p>
            <a:r>
              <a:rPr lang="en-US" dirty="0"/>
              <a:t>“Making sense of something means increasing your ability to accurately predict or explain it, often by reducing the number of alternative explanations—hopefully to one.” Information acquisition, including communication, is the primary means by which people deal with uncertainty.</a:t>
            </a:r>
          </a:p>
        </p:txBody>
      </p:sp>
    </p:spTree>
    <p:extLst>
      <p:ext uri="{BB962C8B-B14F-4D97-AF65-F5344CB8AC3E}">
        <p14:creationId xmlns:p14="http://schemas.microsoft.com/office/powerpoint/2010/main" val="3511018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422603"/>
            <a:ext cx="12192000" cy="646331"/>
          </a:xfrm>
          <a:prstGeom prst="rect">
            <a:avLst/>
          </a:prstGeom>
          <a:solidFill>
            <a:schemeClr val="accent2"/>
          </a:solidFill>
          <a:ln>
            <a:solidFill>
              <a:schemeClr val="bg1"/>
            </a:solidFill>
          </a:ln>
        </p:spPr>
        <p:txBody>
          <a:bodyPr wrap="square">
            <a:spAutoFit/>
          </a:bodyPr>
          <a:lstStyle/>
          <a:p>
            <a:pPr algn="ctr"/>
            <a:r>
              <a:rPr lang="en-US" dirty="0"/>
              <a:t>Two of the main principles of URT can help us understand how uncertainty motivates people to communicate in the context of a project.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06612" y="806115"/>
            <a:ext cx="4018023"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solidFill>
                  <a:schemeClr val="bg1"/>
                </a:solidFill>
                <a:effectLst>
                  <a:outerShdw blurRad="38100" dist="38100" dir="2700000" algn="tl">
                    <a:srgbClr val="000000">
                      <a:alpha val="43137"/>
                    </a:srgbClr>
                  </a:outerShdw>
                </a:effectLst>
              </a:rPr>
              <a:t>Uncertainty Reduction 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1" y="2558284"/>
            <a:ext cx="8616099"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first of these principles states that, “Efforts to reduce uncertainty are linked to the likelihood of future interactions and reward potential of the other person.” Generally, people are more motivated to reduce uncertainty about another person or situation based on how much influence (both positive and negative) they have over us. A team member who feels that impressing the project manager is beneficial to his status in the organization may ask questions to ensure he is completing his work to expectations.</a:t>
            </a:r>
          </a:p>
        </p:txBody>
      </p:sp>
      <p:sp>
        <p:nvSpPr>
          <p:cNvPr id="2" name="Rectangle 1"/>
          <p:cNvSpPr/>
          <p:nvPr/>
        </p:nvSpPr>
        <p:spPr>
          <a:xfrm>
            <a:off x="-1" y="5532085"/>
            <a:ext cx="7635711" cy="1080296"/>
          </a:xfrm>
          <a:prstGeom prst="rect">
            <a:avLst/>
          </a:prstGeom>
          <a:solidFill>
            <a:schemeClr val="accent4">
              <a:lumMod val="20000"/>
              <a:lumOff val="80000"/>
            </a:schemeClr>
          </a:solidFill>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 A project manager who does not feel that a particular stakeholder has much influence over the project may put little effort into communicating about the project with that stakeholder.</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19463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8800" y="1374896"/>
            <a:ext cx="12230799" cy="646331"/>
          </a:xfrm>
          <a:prstGeom prst="rect">
            <a:avLst/>
          </a:prstGeom>
          <a:solidFill>
            <a:schemeClr val="accent2"/>
          </a:solidFill>
          <a:ln>
            <a:solidFill>
              <a:schemeClr val="bg1"/>
            </a:solidFill>
          </a:ln>
        </p:spPr>
        <p:txBody>
          <a:bodyPr wrap="square">
            <a:spAutoFit/>
          </a:bodyPr>
          <a:lstStyle/>
          <a:p>
            <a:pPr algn="ctr"/>
            <a:r>
              <a:rPr lang="en-US" dirty="0"/>
              <a:t>Two of the main principles of URT can help us understand how uncertainty motivates people to communicate in the context of a project.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06612" y="806115"/>
            <a:ext cx="4018023"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solidFill>
                  <a:schemeClr val="bg1"/>
                </a:solidFill>
                <a:effectLst>
                  <a:outerShdw blurRad="38100" dist="38100" dir="2700000" algn="tl">
                    <a:srgbClr val="000000">
                      <a:alpha val="43137"/>
                    </a:srgbClr>
                  </a:outerShdw>
                </a:effectLst>
              </a:rPr>
              <a:t>Uncertainty Reduction 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2180196"/>
            <a:ext cx="10859678" cy="646331"/>
          </a:xfrm>
          <a:prstGeom prst="rect">
            <a:avLst/>
          </a:prstGeom>
          <a:solidFill>
            <a:schemeClr val="accent1">
              <a:lumMod val="20000"/>
              <a:lumOff val="80000"/>
            </a:schemeClr>
          </a:solidFill>
          <a:ln>
            <a:solidFill>
              <a:schemeClr val="bg1"/>
            </a:solidFill>
          </a:ln>
        </p:spPr>
        <p:txBody>
          <a:bodyPr wrap="square">
            <a:spAutoFit/>
          </a:bodyPr>
          <a:lstStyle/>
          <a:p>
            <a:r>
              <a:rPr lang="en-US" dirty="0" smtClean="0"/>
              <a:t>The second principle of URT we will review here explains that people reduce uncertainty through knowledge acquisition. There are three main strategies people use to do this:</a:t>
            </a:r>
            <a:endParaRPr lang="en-US" dirty="0"/>
          </a:p>
        </p:txBody>
      </p:sp>
      <p:sp>
        <p:nvSpPr>
          <p:cNvPr id="2" name="Rectangle 1"/>
          <p:cNvSpPr/>
          <p:nvPr/>
        </p:nvSpPr>
        <p:spPr>
          <a:xfrm>
            <a:off x="0" y="3372100"/>
            <a:ext cx="6096000" cy="685059"/>
          </a:xfrm>
          <a:prstGeom prst="rect">
            <a:avLst/>
          </a:prstGeom>
          <a:solidFill>
            <a:schemeClr val="accent4">
              <a:lumMod val="20000"/>
              <a:lumOff val="80000"/>
            </a:schemeClr>
          </a:solidFill>
        </p:spPr>
        <p:txBody>
          <a:bodyPr>
            <a:spAutoFit/>
          </a:bodyPr>
          <a:lstStyle/>
          <a:p>
            <a:pPr>
              <a:lnSpc>
                <a:spcPct val="107000"/>
              </a:lnSpc>
              <a:spcAft>
                <a:spcPts val="800"/>
              </a:spcAft>
            </a:pPr>
            <a:r>
              <a:rPr lang="en-US" b="1" u="sng" dirty="0">
                <a:solidFill>
                  <a:srgbClr val="C00000"/>
                </a:solidFill>
                <a:latin typeface="Times New Roman" panose="02020603050405020304" pitchFamily="18" charset="0"/>
                <a:ea typeface="Calibri" panose="020F0502020204030204" pitchFamily="34" charset="0"/>
                <a:cs typeface="Arial" panose="020B0604020202020204" pitchFamily="34" charset="0"/>
              </a:rPr>
              <a:t>Passive</a:t>
            </a:r>
            <a:r>
              <a:rPr lang="en-US" dirty="0">
                <a:latin typeface="Times New Roman" panose="02020603050405020304" pitchFamily="18" charset="0"/>
                <a:ea typeface="Calibri" panose="020F0502020204030204" pitchFamily="34" charset="0"/>
                <a:cs typeface="Arial" panose="020B0604020202020204" pitchFamily="34" charset="0"/>
              </a:rPr>
              <a:t>: Observing other people without actually interacting with them.</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9401" y="4385882"/>
            <a:ext cx="6096000" cy="981423"/>
          </a:xfrm>
          <a:prstGeom prst="rect">
            <a:avLst/>
          </a:prstGeom>
          <a:solidFill>
            <a:schemeClr val="accent4">
              <a:lumMod val="20000"/>
              <a:lumOff val="80000"/>
            </a:schemeClr>
          </a:solidFill>
        </p:spPr>
        <p:txBody>
          <a:bodyPr>
            <a:spAutoFit/>
          </a:bodyPr>
          <a:lstStyle/>
          <a:p>
            <a:pPr>
              <a:lnSpc>
                <a:spcPct val="107000"/>
              </a:lnSpc>
              <a:spcAft>
                <a:spcPts val="800"/>
              </a:spcAft>
            </a:pPr>
            <a:r>
              <a:rPr lang="en-US" b="1" u="sng" dirty="0">
                <a:solidFill>
                  <a:srgbClr val="C00000"/>
                </a:solidFill>
                <a:latin typeface="Times New Roman" panose="02020603050405020304" pitchFamily="18" charset="0"/>
                <a:ea typeface="Calibri" panose="020F0502020204030204" pitchFamily="34" charset="0"/>
                <a:cs typeface="Arial" panose="020B0604020202020204" pitchFamily="34" charset="0"/>
              </a:rPr>
              <a:t>Active</a:t>
            </a:r>
            <a:r>
              <a:rPr lang="en-US" dirty="0">
                <a:latin typeface="Times New Roman" panose="02020603050405020304" pitchFamily="18" charset="0"/>
                <a:ea typeface="Calibri" panose="020F0502020204030204" pitchFamily="34" charset="0"/>
                <a:cs typeface="Arial" panose="020B0604020202020204" pitchFamily="34" charset="0"/>
              </a:rPr>
              <a:t>: Using indirect methods to collect information about the other person (e.g., conducting an internet search, or asking others about them).</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5778924"/>
            <a:ext cx="6096000" cy="685059"/>
          </a:xfrm>
          <a:prstGeom prst="rect">
            <a:avLst/>
          </a:prstGeom>
          <a:solidFill>
            <a:schemeClr val="accent4">
              <a:lumMod val="20000"/>
              <a:lumOff val="80000"/>
            </a:schemeClr>
          </a:solidFill>
        </p:spPr>
        <p:txBody>
          <a:bodyPr>
            <a:spAutoFit/>
          </a:bodyPr>
          <a:lstStyle/>
          <a:p>
            <a:pPr>
              <a:lnSpc>
                <a:spcPct val="107000"/>
              </a:lnSpc>
              <a:spcAft>
                <a:spcPts val="800"/>
              </a:spcAft>
            </a:pPr>
            <a:r>
              <a:rPr lang="en-US" b="1" u="sng" dirty="0">
                <a:solidFill>
                  <a:srgbClr val="C00000"/>
                </a:solidFill>
                <a:latin typeface="Times New Roman" panose="02020603050405020304" pitchFamily="18" charset="0"/>
                <a:ea typeface="Calibri" panose="020F0502020204030204" pitchFamily="34" charset="0"/>
                <a:cs typeface="Arial" panose="020B0604020202020204" pitchFamily="34" charset="0"/>
              </a:rPr>
              <a:t>Interactive</a:t>
            </a:r>
            <a:r>
              <a:rPr lang="en-US" dirty="0">
                <a:latin typeface="Times New Roman" panose="02020603050405020304" pitchFamily="18" charset="0"/>
                <a:ea typeface="Calibri" panose="020F0502020204030204" pitchFamily="34" charset="0"/>
                <a:cs typeface="Arial" panose="020B0604020202020204" pitchFamily="34" charset="0"/>
              </a:rPr>
              <a:t>: Seeking information through direct contact with the person (a face-to-face conversation, phone call, e-mail, etc.)</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62517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ppt_x"/>
                                          </p:val>
                                        </p:tav>
                                        <p:tav tm="100000">
                                          <p:val>
                                            <p:strVal val="#ppt_x"/>
                                          </p:val>
                                        </p:tav>
                                      </p:tavLst>
                                    </p:anim>
                                    <p:anim calcmode="lin" valueType="num">
                                      <p:cBhvr additive="base">
                                        <p:cTn id="3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500" fill="hold"/>
                                        <p:tgtEl>
                                          <p:spTgt spid="4"/>
                                        </p:tgtEl>
                                        <p:attrNameLst>
                                          <p:attrName>ppt_x</p:attrName>
                                        </p:attrNameLst>
                                      </p:cBhvr>
                                      <p:tavLst>
                                        <p:tav tm="0">
                                          <p:val>
                                            <p:strVal val="#ppt_x"/>
                                          </p:val>
                                        </p:tav>
                                        <p:tav tm="100000">
                                          <p:val>
                                            <p:strVal val="#ppt_x"/>
                                          </p:val>
                                        </p:tav>
                                      </p:tavLst>
                                    </p:anim>
                                    <p:anim calcmode="lin" valueType="num">
                                      <p:cBhvr additive="base">
                                        <p:cTn id="3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2" grpId="0" animBg="1"/>
      <p:bldP spid="3" grpId="0" animBg="1"/>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8800" y="1374896"/>
            <a:ext cx="12230799" cy="646331"/>
          </a:xfrm>
          <a:prstGeom prst="rect">
            <a:avLst/>
          </a:prstGeom>
          <a:solidFill>
            <a:schemeClr val="accent2"/>
          </a:solidFill>
          <a:ln>
            <a:solidFill>
              <a:schemeClr val="bg1"/>
            </a:solidFill>
          </a:ln>
        </p:spPr>
        <p:txBody>
          <a:bodyPr wrap="square">
            <a:spAutoFit/>
          </a:bodyPr>
          <a:lstStyle/>
          <a:p>
            <a:pPr algn="ctr"/>
            <a:r>
              <a:rPr lang="en-US" dirty="0"/>
              <a:t>Two of the main principles of URT can help us understand how uncertainty motivates people to communicate in the context of a project.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06612" y="806115"/>
            <a:ext cx="4018023"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solidFill>
                  <a:schemeClr val="bg1"/>
                </a:solidFill>
                <a:effectLst>
                  <a:outerShdw blurRad="38100" dist="38100" dir="2700000" algn="tl">
                    <a:srgbClr val="000000">
                      <a:alpha val="43137"/>
                    </a:srgbClr>
                  </a:outerShdw>
                </a:effectLst>
              </a:rPr>
              <a:t>Uncertainty Reduction 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2180196"/>
            <a:ext cx="10859678" cy="646331"/>
          </a:xfrm>
          <a:prstGeom prst="rect">
            <a:avLst/>
          </a:prstGeom>
          <a:solidFill>
            <a:schemeClr val="accent1">
              <a:lumMod val="20000"/>
              <a:lumOff val="80000"/>
            </a:schemeClr>
          </a:solidFill>
          <a:ln>
            <a:solidFill>
              <a:schemeClr val="bg1"/>
            </a:solidFill>
          </a:ln>
        </p:spPr>
        <p:txBody>
          <a:bodyPr wrap="square">
            <a:spAutoFit/>
          </a:bodyPr>
          <a:lstStyle/>
          <a:p>
            <a:r>
              <a:rPr lang="en-US" dirty="0" smtClean="0"/>
              <a:t>The second principle of URT we will review here explains that people reduce uncertainty through knowledge acquisition. There are three main strategies people use to do this:</a:t>
            </a:r>
            <a:endParaRPr lang="en-US" dirty="0"/>
          </a:p>
        </p:txBody>
      </p:sp>
      <p:sp>
        <p:nvSpPr>
          <p:cNvPr id="4" name="Rectangle 3"/>
          <p:cNvSpPr/>
          <p:nvPr/>
        </p:nvSpPr>
        <p:spPr>
          <a:xfrm>
            <a:off x="0" y="2985496"/>
            <a:ext cx="6096000" cy="685059"/>
          </a:xfrm>
          <a:prstGeom prst="rect">
            <a:avLst/>
          </a:prstGeom>
          <a:solidFill>
            <a:schemeClr val="accent4">
              <a:lumMod val="20000"/>
              <a:lumOff val="80000"/>
            </a:schemeClr>
          </a:solidFill>
        </p:spPr>
        <p:txBody>
          <a:bodyPr>
            <a:spAutoFit/>
          </a:bodyPr>
          <a:lstStyle/>
          <a:p>
            <a:pPr>
              <a:lnSpc>
                <a:spcPct val="107000"/>
              </a:lnSpc>
              <a:spcAft>
                <a:spcPts val="800"/>
              </a:spcAft>
            </a:pPr>
            <a:r>
              <a:rPr lang="en-US" b="1" u="sng" dirty="0">
                <a:solidFill>
                  <a:srgbClr val="C00000"/>
                </a:solidFill>
                <a:latin typeface="Times New Roman" panose="02020603050405020304" pitchFamily="18" charset="0"/>
                <a:ea typeface="Calibri" panose="020F0502020204030204" pitchFamily="34" charset="0"/>
                <a:cs typeface="Arial" panose="020B0604020202020204" pitchFamily="34" charset="0"/>
              </a:rPr>
              <a:t>Interactive</a:t>
            </a:r>
            <a:r>
              <a:rPr lang="en-US" dirty="0">
                <a:latin typeface="Times New Roman" panose="02020603050405020304" pitchFamily="18" charset="0"/>
                <a:ea typeface="Calibri" panose="020F0502020204030204" pitchFamily="34" charset="0"/>
                <a:cs typeface="Arial" panose="020B0604020202020204" pitchFamily="34" charset="0"/>
              </a:rPr>
              <a:t>: Seeking information through direct contact with the person (a face-to-face conversation, phone call, e-mail, etc.)</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3960084"/>
            <a:ext cx="7588577" cy="2726900"/>
          </a:xfrm>
          <a:prstGeom prst="rect">
            <a:avLst/>
          </a:prstGeom>
          <a:solidFill>
            <a:schemeClr val="accent6">
              <a:lumMod val="20000"/>
              <a:lumOff val="80000"/>
            </a:schemeClr>
          </a:solidFill>
        </p:spPr>
        <p:txBody>
          <a:bodyPr wrap="square">
            <a:spAutoFit/>
          </a:bodyPr>
          <a:lstStyle/>
          <a:p>
            <a:pPr>
              <a:lnSpc>
                <a:spcPct val="107000"/>
              </a:lnSpc>
              <a:spcAft>
                <a:spcPts val="800"/>
              </a:spcAft>
            </a:pP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interactive strategy </a:t>
            </a:r>
            <a:r>
              <a:rPr lang="en-US" sz="2000" dirty="0">
                <a:latin typeface="Times New Roman" panose="02020603050405020304" pitchFamily="18" charset="0"/>
                <a:ea typeface="Calibri" panose="020F0502020204030204" pitchFamily="34" charset="0"/>
                <a:cs typeface="Arial" panose="020B0604020202020204" pitchFamily="34" charset="0"/>
              </a:rPr>
              <a:t>is the one we most often use day-to-day while doing work on a project. Most planned communication in a project is meant to share information with various stakeholders, thereby increasing their knowledge (and decreasing their uncertainty) about the project. However, planned communications do not always address all stakeholder uncertainties. These unaddressed concerns are often the motivation for stakeholders to reach out to the project team for information (interactive strategy).</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72530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randombar(horizontal)">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4"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8800" y="1374896"/>
            <a:ext cx="12230799" cy="523220"/>
          </a:xfrm>
          <a:prstGeom prst="rect">
            <a:avLst/>
          </a:prstGeom>
          <a:solidFill>
            <a:schemeClr val="accent2"/>
          </a:solidFill>
          <a:ln>
            <a:solidFill>
              <a:schemeClr val="bg1"/>
            </a:solidFill>
          </a:ln>
        </p:spPr>
        <p:txBody>
          <a:bodyPr wrap="square">
            <a:spAutoFit/>
          </a:bodyPr>
          <a:lstStyle/>
          <a:p>
            <a:pPr algn="ctr"/>
            <a:r>
              <a:rPr lang="en-US" sz="2800" b="1" dirty="0" smtClean="0">
                <a:effectLst>
                  <a:outerShdw blurRad="38100" dist="38100" dir="2700000" algn="tl">
                    <a:srgbClr val="000000">
                      <a:alpha val="43137"/>
                    </a:srgbClr>
                  </a:outerShdw>
                </a:effectLst>
              </a:rPr>
              <a:t>Disadvantage</a:t>
            </a:r>
            <a:r>
              <a:rPr lang="en-US" dirty="0" smtClean="0"/>
              <a:t> </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351709" y="625595"/>
            <a:ext cx="4018023"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solidFill>
                  <a:schemeClr val="bg1"/>
                </a:solidFill>
                <a:effectLst>
                  <a:outerShdw blurRad="38100" dist="38100" dir="2700000" algn="tl">
                    <a:srgbClr val="000000">
                      <a:alpha val="43137"/>
                    </a:srgbClr>
                  </a:outerShdw>
                </a:effectLst>
              </a:rPr>
              <a:t>Uncertainty Reduction 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2180196"/>
            <a:ext cx="10859678"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However, they can also motivate stakeholders to use passive and active strategies to observe or talk to others about the project, potentially making inaccurate assumptions or spreading negative attitudes or misinformation.</a:t>
            </a:r>
          </a:p>
        </p:txBody>
      </p:sp>
    </p:spTree>
    <p:extLst>
      <p:ext uri="{BB962C8B-B14F-4D97-AF65-F5344CB8AC3E}">
        <p14:creationId xmlns:p14="http://schemas.microsoft.com/office/powerpoint/2010/main" val="4139910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06612" y="806115"/>
            <a:ext cx="5146345" cy="523220"/>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Uncertainty </a:t>
            </a:r>
            <a:r>
              <a:rPr lang="en-US" sz="2800" b="1" dirty="0" smtClean="0">
                <a:solidFill>
                  <a:schemeClr val="bg1"/>
                </a:solidFill>
                <a:effectLst>
                  <a:outerShdw blurRad="38100" dist="38100" dir="2700000" algn="tl">
                    <a:srgbClr val="000000">
                      <a:alpha val="43137"/>
                    </a:srgbClr>
                  </a:outerShdw>
                </a:effectLst>
              </a:rPr>
              <a:t>Management </a:t>
            </a:r>
            <a:r>
              <a:rPr lang="en-US" sz="2800" b="1" dirty="0">
                <a:solidFill>
                  <a:schemeClr val="bg1"/>
                </a:solidFill>
                <a:effectLst>
                  <a:outerShdw blurRad="38100" dist="38100" dir="2700000" algn="tl">
                    <a:srgbClr val="000000">
                      <a:alpha val="43137"/>
                    </a:srgbClr>
                  </a:outerShdw>
                </a:effectLst>
              </a:rPr>
              <a:t>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1557309"/>
            <a:ext cx="9012025" cy="1569660"/>
          </a:xfrm>
          <a:prstGeom prst="rect">
            <a:avLst/>
          </a:prstGeom>
          <a:solidFill>
            <a:schemeClr val="accent1">
              <a:lumMod val="20000"/>
              <a:lumOff val="80000"/>
            </a:schemeClr>
          </a:solidFill>
          <a:ln>
            <a:solidFill>
              <a:schemeClr val="tx1"/>
            </a:solidFill>
          </a:ln>
        </p:spPr>
        <p:txBody>
          <a:bodyPr wrap="square">
            <a:spAutoFit/>
          </a:bodyPr>
          <a:lstStyle/>
          <a:p>
            <a:r>
              <a:rPr lang="en-US" sz="2400" dirty="0"/>
              <a:t>It builds on the work of URT but broadens the impact of uncertainty beyond the cognitive realm to the emotional realm. This addition of the emotional aspect helps explain why, in practice, people do not always attempt to reduce uncertainty.</a:t>
            </a:r>
          </a:p>
        </p:txBody>
      </p:sp>
      <p:sp>
        <p:nvSpPr>
          <p:cNvPr id="5" name="Rectangle 4"/>
          <p:cNvSpPr/>
          <p:nvPr/>
        </p:nvSpPr>
        <p:spPr>
          <a:xfrm>
            <a:off x="1" y="3960084"/>
            <a:ext cx="6193410" cy="2677656"/>
          </a:xfrm>
          <a:prstGeom prst="rect">
            <a:avLst/>
          </a:prstGeom>
          <a:solidFill>
            <a:schemeClr val="accent6">
              <a:lumMod val="20000"/>
              <a:lumOff val="80000"/>
            </a:schemeClr>
          </a:solidFill>
          <a:ln>
            <a:solidFill>
              <a:schemeClr val="tx1"/>
            </a:solidFill>
          </a:ln>
        </p:spPr>
        <p:txBody>
          <a:bodyPr wrap="square">
            <a:spAutoFit/>
          </a:bodyPr>
          <a:lstStyle/>
          <a:p>
            <a:r>
              <a:rPr lang="en-US" sz="2400" dirty="0"/>
              <a:t> UMT states that “uncertainty exists when details of situations are ambiguous, complex, unpredictable, or probabilistic; when information is unavailable or inconsistent; and when people feel insecure in their own state of knowledge or the state of knowledge in general.”</a:t>
            </a:r>
          </a:p>
        </p:txBody>
      </p:sp>
    </p:spTree>
    <p:extLst>
      <p:ext uri="{BB962C8B-B14F-4D97-AF65-F5344CB8AC3E}">
        <p14:creationId xmlns:p14="http://schemas.microsoft.com/office/powerpoint/2010/main" val="68438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74244" y="652351"/>
            <a:ext cx="5146345" cy="523220"/>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Uncertainty </a:t>
            </a:r>
            <a:r>
              <a:rPr lang="en-US" sz="2800" b="1" dirty="0" smtClean="0">
                <a:solidFill>
                  <a:schemeClr val="bg1"/>
                </a:solidFill>
                <a:effectLst>
                  <a:outerShdw blurRad="38100" dist="38100" dir="2700000" algn="tl">
                    <a:srgbClr val="000000">
                      <a:alpha val="43137"/>
                    </a:srgbClr>
                  </a:outerShdw>
                </a:effectLst>
              </a:rPr>
              <a:t>Management </a:t>
            </a:r>
            <a:r>
              <a:rPr lang="en-US" sz="2800" b="1" dirty="0">
                <a:solidFill>
                  <a:schemeClr val="bg1"/>
                </a:solidFill>
                <a:effectLst>
                  <a:outerShdw blurRad="38100" dist="38100" dir="2700000" algn="tl">
                    <a:srgbClr val="000000">
                      <a:alpha val="43137"/>
                    </a:srgbClr>
                  </a:outerShdw>
                </a:effectLst>
              </a:rPr>
              <a:t>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361296"/>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Do they view uncertainty as a threat or as an opportunity?</a:t>
            </a:r>
          </a:p>
        </p:txBody>
      </p:sp>
      <p:sp>
        <p:nvSpPr>
          <p:cNvPr id="5" name="Rectangle 4"/>
          <p:cNvSpPr/>
          <p:nvPr/>
        </p:nvSpPr>
        <p:spPr>
          <a:xfrm>
            <a:off x="-65988" y="1897061"/>
            <a:ext cx="12192000" cy="707886"/>
          </a:xfrm>
          <a:prstGeom prst="rect">
            <a:avLst/>
          </a:prstGeom>
          <a:solidFill>
            <a:schemeClr val="accent2">
              <a:lumMod val="75000"/>
            </a:schemeClr>
          </a:solidFill>
          <a:ln>
            <a:solidFill>
              <a:schemeClr val="tx1"/>
            </a:solidFill>
          </a:ln>
        </p:spPr>
        <p:txBody>
          <a:bodyPr wrap="square">
            <a:spAutoFit/>
          </a:bodyPr>
          <a:lstStyle/>
          <a:p>
            <a:pPr algn="ctr"/>
            <a:r>
              <a:rPr lang="en-US" sz="2000" dirty="0">
                <a:solidFill>
                  <a:schemeClr val="bg1"/>
                </a:solidFill>
              </a:rPr>
              <a:t>According to Dale </a:t>
            </a:r>
            <a:r>
              <a:rPr lang="en-US" sz="2000" dirty="0" err="1">
                <a:solidFill>
                  <a:schemeClr val="bg1"/>
                </a:solidFill>
              </a:rPr>
              <a:t>Brashers</a:t>
            </a:r>
            <a:r>
              <a:rPr lang="en-US" sz="2000" dirty="0">
                <a:solidFill>
                  <a:schemeClr val="bg1"/>
                </a:solidFill>
              </a:rPr>
              <a:t>, one of the main developers of the theory, people can respond differently to uncertainty based on both objective evaluation and subjective reaction:</a:t>
            </a:r>
          </a:p>
        </p:txBody>
      </p:sp>
      <p:sp>
        <p:nvSpPr>
          <p:cNvPr id="2" name="Rectangle 1"/>
          <p:cNvSpPr/>
          <p:nvPr/>
        </p:nvSpPr>
        <p:spPr>
          <a:xfrm>
            <a:off x="134025" y="2827814"/>
            <a:ext cx="7190601" cy="981423"/>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The person will appraise the likelihood of different outcomes (how likely it is that something will happen or not happen), and how relevant those outcomes will be to them (if this does happen, how will it affect me?).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34026" y="4570289"/>
            <a:ext cx="7190600" cy="1870512"/>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This is similar to the first principle of URT that we shared—motivation to reduce uncertainty is based on the influence and reward potential of the other person. However, UMT broadens this to the relevance of the situation, not just the individual with whom you are communicating. It’s also similar in concept to the way that risk analysis is performed, evaluating the significance of the risk by analyzing its probability and impact.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54596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randombar(horizont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ppt_x"/>
                                          </p:val>
                                        </p:tav>
                                        <p:tav tm="100000">
                                          <p:val>
                                            <p:strVal val="#ppt_x"/>
                                          </p:val>
                                        </p:tav>
                                      </p:tavLst>
                                    </p:anim>
                                    <p:anim calcmode="lin" valueType="num">
                                      <p:cBhvr additive="base">
                                        <p:cTn id="3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5" grpId="0" animBg="1"/>
      <p:bldP spid="2" grpId="0" animBg="1"/>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74244" y="652351"/>
            <a:ext cx="5146345" cy="523220"/>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Uncertainty </a:t>
            </a:r>
            <a:r>
              <a:rPr lang="en-US" sz="2800" b="1" dirty="0" smtClean="0">
                <a:solidFill>
                  <a:schemeClr val="bg1"/>
                </a:solidFill>
                <a:effectLst>
                  <a:outerShdw blurRad="38100" dist="38100" dir="2700000" algn="tl">
                    <a:srgbClr val="000000">
                      <a:alpha val="43137"/>
                    </a:srgbClr>
                  </a:outerShdw>
                </a:effectLst>
              </a:rPr>
              <a:t>Management </a:t>
            </a:r>
            <a:r>
              <a:rPr lang="en-US" sz="2800" b="1" dirty="0">
                <a:solidFill>
                  <a:schemeClr val="bg1"/>
                </a:solidFill>
                <a:effectLst>
                  <a:outerShdw blurRad="38100" dist="38100" dir="2700000" algn="tl">
                    <a:srgbClr val="000000">
                      <a:alpha val="43137"/>
                    </a:srgbClr>
                  </a:outerShdw>
                </a:effectLst>
              </a:rPr>
              <a:t>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361296"/>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Do they view uncertainty as a threat or as an opportunity?</a:t>
            </a:r>
          </a:p>
        </p:txBody>
      </p:sp>
      <p:sp>
        <p:nvSpPr>
          <p:cNvPr id="5" name="Rectangle 4"/>
          <p:cNvSpPr/>
          <p:nvPr/>
        </p:nvSpPr>
        <p:spPr>
          <a:xfrm>
            <a:off x="-65988" y="1897061"/>
            <a:ext cx="12192000" cy="707886"/>
          </a:xfrm>
          <a:prstGeom prst="rect">
            <a:avLst/>
          </a:prstGeom>
          <a:solidFill>
            <a:schemeClr val="accent2">
              <a:lumMod val="75000"/>
            </a:schemeClr>
          </a:solidFill>
          <a:ln>
            <a:solidFill>
              <a:schemeClr val="tx1"/>
            </a:solidFill>
          </a:ln>
        </p:spPr>
        <p:txBody>
          <a:bodyPr wrap="square">
            <a:spAutoFit/>
          </a:bodyPr>
          <a:lstStyle/>
          <a:p>
            <a:pPr algn="ctr"/>
            <a:r>
              <a:rPr lang="en-US" sz="2000" dirty="0">
                <a:solidFill>
                  <a:schemeClr val="bg1"/>
                </a:solidFill>
              </a:rPr>
              <a:t>According to Dale </a:t>
            </a:r>
            <a:r>
              <a:rPr lang="en-US" sz="2000" dirty="0" err="1">
                <a:solidFill>
                  <a:schemeClr val="bg1"/>
                </a:solidFill>
              </a:rPr>
              <a:t>Brashers</a:t>
            </a:r>
            <a:r>
              <a:rPr lang="en-US" sz="2000" dirty="0">
                <a:solidFill>
                  <a:schemeClr val="bg1"/>
                </a:solidFill>
              </a:rPr>
              <a:t>, one of the main developers of the theory, people can respond differently to uncertainty based on both objective evaluation and subjective reaction:</a:t>
            </a:r>
          </a:p>
        </p:txBody>
      </p:sp>
      <p:sp>
        <p:nvSpPr>
          <p:cNvPr id="2" name="Rectangle 1"/>
          <p:cNvSpPr/>
          <p:nvPr/>
        </p:nvSpPr>
        <p:spPr>
          <a:xfrm>
            <a:off x="134025" y="2827814"/>
            <a:ext cx="7190601" cy="1200329"/>
          </a:xfrm>
          <a:prstGeom prst="rect">
            <a:avLst/>
          </a:prstGeom>
          <a:solidFill>
            <a:schemeClr val="accent4">
              <a:lumMod val="20000"/>
              <a:lumOff val="80000"/>
            </a:schemeClr>
          </a:solidFill>
          <a:ln>
            <a:solidFill>
              <a:schemeClr val="tx1"/>
            </a:solidFill>
          </a:ln>
        </p:spPr>
        <p:txBody>
          <a:bodyPr wrap="square">
            <a:spAutoFit/>
          </a:bodyPr>
          <a:lstStyle/>
          <a:p>
            <a:r>
              <a:rPr lang="en-US" dirty="0"/>
              <a:t>The person subjectively experiences an emotional reaction to the uncertainty that is either positive, negative, or neutral. This is the primary way that UMT differs from URT. A person reacts positively if the uncertainty could be beneficial, or if they tend toward optimism. </a:t>
            </a:r>
          </a:p>
        </p:txBody>
      </p:sp>
      <p:sp>
        <p:nvSpPr>
          <p:cNvPr id="3" name="Rectangle 2"/>
          <p:cNvSpPr/>
          <p:nvPr/>
        </p:nvSpPr>
        <p:spPr>
          <a:xfrm>
            <a:off x="134025" y="4251010"/>
            <a:ext cx="7190600" cy="923330"/>
          </a:xfrm>
          <a:prstGeom prst="rect">
            <a:avLst/>
          </a:prstGeom>
          <a:solidFill>
            <a:schemeClr val="accent4">
              <a:lumMod val="20000"/>
              <a:lumOff val="80000"/>
            </a:schemeClr>
          </a:solidFill>
          <a:ln>
            <a:solidFill>
              <a:schemeClr val="tx1"/>
            </a:solidFill>
          </a:ln>
        </p:spPr>
        <p:txBody>
          <a:bodyPr wrap="square">
            <a:spAutoFit/>
          </a:bodyPr>
          <a:lstStyle/>
          <a:p>
            <a:r>
              <a:rPr lang="en-US" dirty="0"/>
              <a:t>A person reacts negatively if they perceive danger, and may even panic if the reaction is extreme. Neutral reactions generally occur if the person sees the uncertainty as irrelevant or inconsequential. </a:t>
            </a:r>
          </a:p>
        </p:txBody>
      </p:sp>
      <p:sp>
        <p:nvSpPr>
          <p:cNvPr id="11" name="Rectangle 10"/>
          <p:cNvSpPr/>
          <p:nvPr/>
        </p:nvSpPr>
        <p:spPr>
          <a:xfrm>
            <a:off x="134025" y="5591188"/>
            <a:ext cx="7190600" cy="923330"/>
          </a:xfrm>
          <a:prstGeom prst="rect">
            <a:avLst/>
          </a:prstGeom>
          <a:solidFill>
            <a:schemeClr val="accent4">
              <a:lumMod val="20000"/>
              <a:lumOff val="80000"/>
            </a:schemeClr>
          </a:solidFill>
          <a:ln>
            <a:solidFill>
              <a:schemeClr val="tx1"/>
            </a:solidFill>
          </a:ln>
        </p:spPr>
        <p:txBody>
          <a:bodyPr wrap="square">
            <a:spAutoFit/>
          </a:bodyPr>
          <a:lstStyle/>
          <a:p>
            <a:r>
              <a:rPr lang="en-US" dirty="0"/>
              <a:t>Finally, it is possible for a person to react both positively and negatively if they perceive both threat and opportunity — think of skydiving or gambling.</a:t>
            </a:r>
          </a:p>
        </p:txBody>
      </p:sp>
    </p:spTree>
    <p:extLst>
      <p:ext uri="{BB962C8B-B14F-4D97-AF65-F5344CB8AC3E}">
        <p14:creationId xmlns:p14="http://schemas.microsoft.com/office/powerpoint/2010/main" val="128305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74244" y="652351"/>
            <a:ext cx="5146345" cy="523220"/>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Uncertainty </a:t>
            </a:r>
            <a:r>
              <a:rPr lang="en-US" sz="2800" b="1" dirty="0" smtClean="0">
                <a:solidFill>
                  <a:schemeClr val="bg1"/>
                </a:solidFill>
                <a:effectLst>
                  <a:outerShdw blurRad="38100" dist="38100" dir="2700000" algn="tl">
                    <a:srgbClr val="000000">
                      <a:alpha val="43137"/>
                    </a:srgbClr>
                  </a:outerShdw>
                </a:effectLst>
              </a:rPr>
              <a:t>Management </a:t>
            </a:r>
            <a:r>
              <a:rPr lang="en-US" sz="2800" b="1" dirty="0">
                <a:solidFill>
                  <a:schemeClr val="bg1"/>
                </a:solidFill>
                <a:effectLst>
                  <a:outerShdw blurRad="38100" dist="38100" dir="2700000" algn="tl">
                    <a:srgbClr val="000000">
                      <a:alpha val="43137"/>
                    </a:srgbClr>
                  </a:outerShdw>
                </a:effectLst>
              </a:rPr>
              <a:t>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361296"/>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In Projects</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897061"/>
            <a:ext cx="12192000" cy="707886"/>
          </a:xfrm>
          <a:prstGeom prst="rect">
            <a:avLst/>
          </a:prstGeom>
          <a:solidFill>
            <a:schemeClr val="accent2">
              <a:lumMod val="75000"/>
            </a:schemeClr>
          </a:solidFill>
          <a:ln>
            <a:solidFill>
              <a:schemeClr val="tx1"/>
            </a:solidFill>
          </a:ln>
        </p:spPr>
        <p:txBody>
          <a:bodyPr wrap="square">
            <a:spAutoFit/>
          </a:bodyPr>
          <a:lstStyle/>
          <a:p>
            <a:pPr algn="ctr"/>
            <a:r>
              <a:rPr lang="en-US" sz="2000" dirty="0" smtClean="0">
                <a:solidFill>
                  <a:schemeClr val="bg1"/>
                </a:solidFill>
              </a:rPr>
              <a:t>A stakeholder’s appraisal of and emotional reaction to uncertainty can help explain the communication actions they take (or do not take):</a:t>
            </a:r>
            <a:endParaRPr lang="en-US" sz="2000" dirty="0">
              <a:solidFill>
                <a:schemeClr val="bg1"/>
              </a:solidFill>
            </a:endParaRPr>
          </a:p>
        </p:txBody>
      </p:sp>
      <p:sp>
        <p:nvSpPr>
          <p:cNvPr id="2" name="Rectangle 1"/>
          <p:cNvSpPr/>
          <p:nvPr/>
        </p:nvSpPr>
        <p:spPr>
          <a:xfrm>
            <a:off x="134025" y="2827814"/>
            <a:ext cx="7190601" cy="923330"/>
          </a:xfrm>
          <a:prstGeom prst="rect">
            <a:avLst/>
          </a:prstGeom>
          <a:solidFill>
            <a:schemeClr val="accent4">
              <a:lumMod val="20000"/>
              <a:lumOff val="80000"/>
            </a:schemeClr>
          </a:solidFill>
          <a:ln>
            <a:solidFill>
              <a:schemeClr val="tx1"/>
            </a:solidFill>
          </a:ln>
        </p:spPr>
        <p:txBody>
          <a:bodyPr wrap="square">
            <a:spAutoFit/>
          </a:bodyPr>
          <a:lstStyle/>
          <a:p>
            <a:r>
              <a:rPr lang="en-US" dirty="0"/>
              <a:t>Stakeholders may seek information to gain knowledge, or to reinforce or disprove what they already know or believe. They may also seek social support from others as a means to cope with uncertainty. </a:t>
            </a:r>
          </a:p>
        </p:txBody>
      </p:sp>
      <p:sp>
        <p:nvSpPr>
          <p:cNvPr id="3" name="Rectangle 2"/>
          <p:cNvSpPr/>
          <p:nvPr/>
        </p:nvSpPr>
        <p:spPr>
          <a:xfrm>
            <a:off x="134025" y="4251010"/>
            <a:ext cx="7190600" cy="1754326"/>
          </a:xfrm>
          <a:prstGeom prst="rect">
            <a:avLst/>
          </a:prstGeom>
          <a:solidFill>
            <a:schemeClr val="accent4">
              <a:lumMod val="20000"/>
              <a:lumOff val="80000"/>
            </a:schemeClr>
          </a:solidFill>
          <a:ln>
            <a:solidFill>
              <a:schemeClr val="tx1"/>
            </a:solidFill>
          </a:ln>
        </p:spPr>
        <p:txBody>
          <a:bodyPr wrap="square">
            <a:spAutoFit/>
          </a:bodyPr>
          <a:lstStyle/>
          <a:p>
            <a:r>
              <a:rPr lang="en-US" dirty="0"/>
              <a:t>In a project, this can take a positive form when team members share expertise and collaborate to solve a problem or complete a deliverable on time. It could also manifest negatively, as when stakeholders vent frustrations about the project because they are not well-informed of the project status, or because the last project that affected them did not deliver the intended results.</a:t>
            </a:r>
          </a:p>
        </p:txBody>
      </p:sp>
    </p:spTree>
    <p:extLst>
      <p:ext uri="{BB962C8B-B14F-4D97-AF65-F5344CB8AC3E}">
        <p14:creationId xmlns:p14="http://schemas.microsoft.com/office/powerpoint/2010/main" val="3340193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2" grpId="0" animBg="1"/>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74244" y="652351"/>
            <a:ext cx="5146345" cy="523220"/>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Uncertainty </a:t>
            </a:r>
            <a:r>
              <a:rPr lang="en-US" sz="2800" b="1" dirty="0" smtClean="0">
                <a:solidFill>
                  <a:schemeClr val="bg1"/>
                </a:solidFill>
                <a:effectLst>
                  <a:outerShdw blurRad="38100" dist="38100" dir="2700000" algn="tl">
                    <a:srgbClr val="000000">
                      <a:alpha val="43137"/>
                    </a:srgbClr>
                  </a:outerShdw>
                </a:effectLst>
              </a:rPr>
              <a:t>Management </a:t>
            </a:r>
            <a:r>
              <a:rPr lang="en-US" sz="2800" b="1" dirty="0">
                <a:solidFill>
                  <a:schemeClr val="bg1"/>
                </a:solidFill>
                <a:effectLst>
                  <a:outerShdw blurRad="38100" dist="38100" dir="2700000" algn="tl">
                    <a:srgbClr val="000000">
                      <a:alpha val="43137"/>
                    </a:srgbClr>
                  </a:outerShdw>
                </a:effectLst>
              </a:rPr>
              <a:t>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361296"/>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In Projects</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897061"/>
            <a:ext cx="12192000" cy="707886"/>
          </a:xfrm>
          <a:prstGeom prst="rect">
            <a:avLst/>
          </a:prstGeom>
          <a:solidFill>
            <a:schemeClr val="accent2">
              <a:lumMod val="75000"/>
            </a:schemeClr>
          </a:solidFill>
          <a:ln>
            <a:solidFill>
              <a:schemeClr val="tx1"/>
            </a:solidFill>
          </a:ln>
        </p:spPr>
        <p:txBody>
          <a:bodyPr wrap="square">
            <a:spAutoFit/>
          </a:bodyPr>
          <a:lstStyle/>
          <a:p>
            <a:pPr algn="ctr"/>
            <a:r>
              <a:rPr lang="en-US" sz="2000" dirty="0" smtClean="0">
                <a:solidFill>
                  <a:schemeClr val="bg1"/>
                </a:solidFill>
              </a:rPr>
              <a:t>A stakeholder’s appraisal of and emotional reaction to uncertainty can help explain the communication actions they take (or do not take):</a:t>
            </a:r>
            <a:endParaRPr lang="en-US" sz="2000" dirty="0">
              <a:solidFill>
                <a:schemeClr val="bg1"/>
              </a:solidFill>
            </a:endParaRPr>
          </a:p>
        </p:txBody>
      </p:sp>
      <p:sp>
        <p:nvSpPr>
          <p:cNvPr id="2" name="Rectangle 1"/>
          <p:cNvSpPr/>
          <p:nvPr/>
        </p:nvSpPr>
        <p:spPr>
          <a:xfrm>
            <a:off x="134025" y="2827814"/>
            <a:ext cx="7190601" cy="646331"/>
          </a:xfrm>
          <a:prstGeom prst="rect">
            <a:avLst/>
          </a:prstGeom>
          <a:solidFill>
            <a:schemeClr val="accent4">
              <a:lumMod val="20000"/>
              <a:lumOff val="80000"/>
            </a:schemeClr>
          </a:solidFill>
          <a:ln>
            <a:solidFill>
              <a:schemeClr val="tx1"/>
            </a:solidFill>
          </a:ln>
        </p:spPr>
        <p:txBody>
          <a:bodyPr wrap="square">
            <a:spAutoFit/>
          </a:bodyPr>
          <a:lstStyle/>
          <a:p>
            <a:r>
              <a:rPr lang="en-US" dirty="0"/>
              <a:t>Team members may also avoid information as a means to shield themselves “from information that is overwhelming and distressing.”</a:t>
            </a:r>
          </a:p>
        </p:txBody>
      </p:sp>
      <p:sp>
        <p:nvSpPr>
          <p:cNvPr id="3" name="Rectangle 2"/>
          <p:cNvSpPr/>
          <p:nvPr/>
        </p:nvSpPr>
        <p:spPr>
          <a:xfrm>
            <a:off x="134025" y="4251010"/>
            <a:ext cx="7190600" cy="646331"/>
          </a:xfrm>
          <a:prstGeom prst="rect">
            <a:avLst/>
          </a:prstGeom>
          <a:solidFill>
            <a:schemeClr val="accent4">
              <a:lumMod val="20000"/>
              <a:lumOff val="80000"/>
            </a:schemeClr>
          </a:solidFill>
          <a:ln>
            <a:solidFill>
              <a:schemeClr val="tx1"/>
            </a:solidFill>
          </a:ln>
        </p:spPr>
        <p:txBody>
          <a:bodyPr wrap="square">
            <a:spAutoFit/>
          </a:bodyPr>
          <a:lstStyle/>
          <a:p>
            <a:r>
              <a:rPr lang="en-US" dirty="0"/>
              <a:t>Avoidance can be conscious or unconscious; mechanisms include direct avoidance, withdrawal, or discounting/discrediting negative information. </a:t>
            </a:r>
          </a:p>
        </p:txBody>
      </p:sp>
    </p:spTree>
    <p:extLst>
      <p:ext uri="{BB962C8B-B14F-4D97-AF65-F5344CB8AC3E}">
        <p14:creationId xmlns:p14="http://schemas.microsoft.com/office/powerpoint/2010/main" val="2180579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26410" t="29174" r="39616" b="38005"/>
          <a:stretch/>
        </p:blipFill>
        <p:spPr bwMode="auto">
          <a:xfrm>
            <a:off x="0" y="0"/>
            <a:ext cx="8873490" cy="6858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82277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412746"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5" name="Rectangle 4"/>
          <p:cNvSpPr/>
          <p:nvPr/>
        </p:nvSpPr>
        <p:spPr>
          <a:xfrm>
            <a:off x="1982313" y="2018593"/>
            <a:ext cx="8114850" cy="646331"/>
          </a:xfrm>
          <a:prstGeom prst="rect">
            <a:avLst/>
          </a:prstGeom>
          <a:solidFill>
            <a:schemeClr val="bg1"/>
          </a:solidFill>
          <a:ln>
            <a:solidFill>
              <a:schemeClr val="bg2">
                <a:lumMod val="10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600" b="1" dirty="0" smtClean="0"/>
              <a:t>Uncertainty and Effective communication</a:t>
            </a:r>
            <a:endParaRPr lang="en-US" sz="3600" b="1" dirty="0"/>
          </a:p>
        </p:txBody>
      </p:sp>
    </p:spTree>
    <p:extLst>
      <p:ext uri="{BB962C8B-B14F-4D97-AF65-F5344CB8AC3E}">
        <p14:creationId xmlns:p14="http://schemas.microsoft.com/office/powerpoint/2010/main" val="2428045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707886"/>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dirty="0"/>
              <a:t>As a project manager, how do you tackle these stakeholder uncertainties that can impact your project? Through communication! Specifically, by communicating enough (quantity) and by communicating well (quality).</a:t>
            </a:r>
          </a:p>
        </p:txBody>
      </p:sp>
      <p:sp>
        <p:nvSpPr>
          <p:cNvPr id="2" name="Rectangle 1"/>
          <p:cNvSpPr/>
          <p:nvPr/>
        </p:nvSpPr>
        <p:spPr>
          <a:xfrm>
            <a:off x="-65988" y="2606448"/>
            <a:ext cx="7190601" cy="461665"/>
          </a:xfrm>
          <a:prstGeom prst="rect">
            <a:avLst/>
          </a:prstGeom>
          <a:solidFill>
            <a:schemeClr val="tx2">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Let’s look at both of these aspects.</a:t>
            </a:r>
          </a:p>
        </p:txBody>
      </p:sp>
      <p:sp>
        <p:nvSpPr>
          <p:cNvPr id="3" name="Rectangle 2"/>
          <p:cNvSpPr/>
          <p:nvPr/>
        </p:nvSpPr>
        <p:spPr>
          <a:xfrm>
            <a:off x="0" y="3647694"/>
            <a:ext cx="7190600" cy="2246769"/>
          </a:xfrm>
          <a:prstGeom prst="rect">
            <a:avLst/>
          </a:prstGeom>
          <a:solidFill>
            <a:schemeClr val="accent4">
              <a:lumMod val="20000"/>
              <a:lumOff val="80000"/>
            </a:schemeClr>
          </a:solidFill>
          <a:ln>
            <a:solidFill>
              <a:schemeClr val="tx1"/>
            </a:solidFill>
          </a:ln>
        </p:spPr>
        <p:txBody>
          <a:bodyPr wrap="square">
            <a:spAutoFit/>
          </a:bodyPr>
          <a:lstStyle/>
          <a:p>
            <a:r>
              <a:rPr lang="en-US" sz="2000" b="1" u="sng" dirty="0">
                <a:solidFill>
                  <a:srgbClr val="FF0000"/>
                </a:solidFill>
                <a:effectLst>
                  <a:outerShdw blurRad="38100" dist="38100" dir="2700000" algn="tl">
                    <a:srgbClr val="000000">
                      <a:alpha val="43137"/>
                    </a:srgbClr>
                  </a:outerShdw>
                </a:effectLst>
              </a:rPr>
              <a:t>Quantity of </a:t>
            </a:r>
            <a:r>
              <a:rPr lang="en-US" sz="2000" b="1" u="sng" dirty="0" smtClean="0">
                <a:solidFill>
                  <a:srgbClr val="FF0000"/>
                </a:solidFill>
                <a:effectLst>
                  <a:outerShdw blurRad="38100" dist="38100" dir="2700000" algn="tl">
                    <a:srgbClr val="000000">
                      <a:alpha val="43137"/>
                    </a:srgbClr>
                  </a:outerShdw>
                </a:effectLst>
              </a:rPr>
              <a:t>Communication</a:t>
            </a:r>
          </a:p>
          <a:p>
            <a:r>
              <a:rPr lang="en-US" sz="2000" dirty="0" smtClean="0"/>
              <a:t> </a:t>
            </a:r>
            <a:r>
              <a:rPr lang="en-US" sz="2000" dirty="0"/>
              <a:t>People can’t act on, or react to, information they do not have. If information is a primary way to reduce or manage uncertainty, lack of communication limits stakeholders’ ability to make sense of the situation and make decisions about how to think, feel, and act. Often they fill in the gaps with assumptions, or they may speak negatively about the project out of frustration. </a:t>
            </a:r>
          </a:p>
        </p:txBody>
      </p:sp>
    </p:spTree>
    <p:extLst>
      <p:ext uri="{BB962C8B-B14F-4D97-AF65-F5344CB8AC3E}">
        <p14:creationId xmlns:p14="http://schemas.microsoft.com/office/powerpoint/2010/main" val="3409852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arn(inVertical)">
                                      <p:cBhvr>
                                        <p:cTn id="2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2" grpId="0" animBg="1"/>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707886"/>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dirty="0"/>
              <a:t>As a project manager, how do you tackle these stakeholder uncertainties that can impact your project? Through communication! Specifically, by communicating enough (quantity) and by communicating well (quality).</a:t>
            </a:r>
          </a:p>
        </p:txBody>
      </p:sp>
      <p:sp>
        <p:nvSpPr>
          <p:cNvPr id="2" name="Rectangle 1"/>
          <p:cNvSpPr/>
          <p:nvPr/>
        </p:nvSpPr>
        <p:spPr>
          <a:xfrm>
            <a:off x="-1" y="2606448"/>
            <a:ext cx="7190601" cy="461665"/>
          </a:xfrm>
          <a:prstGeom prst="rect">
            <a:avLst/>
          </a:prstGeom>
          <a:solidFill>
            <a:schemeClr val="tx2">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Let’s look at both of these aspects.</a:t>
            </a:r>
          </a:p>
        </p:txBody>
      </p:sp>
      <p:sp>
        <p:nvSpPr>
          <p:cNvPr id="3" name="Rectangle 2"/>
          <p:cNvSpPr/>
          <p:nvPr/>
        </p:nvSpPr>
        <p:spPr>
          <a:xfrm>
            <a:off x="0" y="3332363"/>
            <a:ext cx="7190600" cy="3170099"/>
          </a:xfrm>
          <a:prstGeom prst="rect">
            <a:avLst/>
          </a:prstGeom>
          <a:solidFill>
            <a:schemeClr val="accent4">
              <a:lumMod val="20000"/>
              <a:lumOff val="80000"/>
            </a:schemeClr>
          </a:solidFill>
          <a:ln>
            <a:solidFill>
              <a:schemeClr val="tx1"/>
            </a:solidFill>
          </a:ln>
        </p:spPr>
        <p:txBody>
          <a:bodyPr wrap="square">
            <a:spAutoFit/>
          </a:bodyPr>
          <a:lstStyle/>
          <a:p>
            <a:r>
              <a:rPr lang="en-US" sz="2000" dirty="0"/>
              <a:t>The more they are invested in or affected by the project, the more they are likely to make assumptions and share those assumptions with peers, such as spreading gossip or rumors. Quantity of information does not necessarily mean sending more e-mails —most workers already feel like their inboxes are flooded. However, you do need to ensure information is available to people when and how they need it. We will address ways to do this in the next two chapters, where we discuss audience communication preferences, and basic guidelines and considerations for project communications.</a:t>
            </a:r>
          </a:p>
        </p:txBody>
      </p:sp>
    </p:spTree>
    <p:extLst>
      <p:ext uri="{BB962C8B-B14F-4D97-AF65-F5344CB8AC3E}">
        <p14:creationId xmlns:p14="http://schemas.microsoft.com/office/powerpoint/2010/main" val="1172477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707886"/>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dirty="0"/>
              <a:t>As a project manager, how do you tackle these stakeholder uncertainties that can impact your project? Through communication! Specifically, by communicating enough (quantity) and by communicating well (quality).</a:t>
            </a:r>
          </a:p>
        </p:txBody>
      </p:sp>
      <p:sp>
        <p:nvSpPr>
          <p:cNvPr id="2" name="Rectangle 1"/>
          <p:cNvSpPr/>
          <p:nvPr/>
        </p:nvSpPr>
        <p:spPr>
          <a:xfrm>
            <a:off x="-1" y="2606448"/>
            <a:ext cx="7190601" cy="461665"/>
          </a:xfrm>
          <a:prstGeom prst="rect">
            <a:avLst/>
          </a:prstGeom>
          <a:solidFill>
            <a:schemeClr val="tx2">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Let’s look at both of these aspects.</a:t>
            </a:r>
          </a:p>
        </p:txBody>
      </p:sp>
      <p:sp>
        <p:nvSpPr>
          <p:cNvPr id="3" name="Rectangle 2"/>
          <p:cNvSpPr/>
          <p:nvPr/>
        </p:nvSpPr>
        <p:spPr>
          <a:xfrm>
            <a:off x="0" y="3332363"/>
            <a:ext cx="7190600" cy="1631216"/>
          </a:xfrm>
          <a:prstGeom prst="rect">
            <a:avLst/>
          </a:prstGeom>
          <a:solidFill>
            <a:schemeClr val="accent4">
              <a:lumMod val="20000"/>
              <a:lumOff val="80000"/>
            </a:schemeClr>
          </a:solidFill>
          <a:ln>
            <a:solidFill>
              <a:schemeClr val="tx1"/>
            </a:solidFill>
          </a:ln>
        </p:spPr>
        <p:txBody>
          <a:bodyPr wrap="square">
            <a:spAutoFit/>
          </a:bodyPr>
          <a:lstStyle/>
          <a:p>
            <a:r>
              <a:rPr lang="en-US" sz="2000" dirty="0"/>
              <a:t>Another aspect to consider is that communication is not all verbal; in fact, much of it is not. A significant amount of meaning is communicated through physical cues (facial expressions and body language) and voice (tone, inflection, and other vocal cues outside of the words themselves).</a:t>
            </a:r>
          </a:p>
        </p:txBody>
      </p:sp>
      <p:sp>
        <p:nvSpPr>
          <p:cNvPr id="8" name="Rectangle 7"/>
          <p:cNvSpPr/>
          <p:nvPr/>
        </p:nvSpPr>
        <p:spPr>
          <a:xfrm>
            <a:off x="0" y="5530379"/>
            <a:ext cx="7190600" cy="707886"/>
          </a:xfrm>
          <a:prstGeom prst="rect">
            <a:avLst/>
          </a:prstGeom>
          <a:solidFill>
            <a:schemeClr val="accent4">
              <a:lumMod val="20000"/>
              <a:lumOff val="80000"/>
            </a:schemeClr>
          </a:solidFill>
          <a:ln>
            <a:solidFill>
              <a:schemeClr val="tx1"/>
            </a:solidFill>
          </a:ln>
        </p:spPr>
        <p:txBody>
          <a:bodyPr wrap="square">
            <a:spAutoFit/>
          </a:bodyPr>
          <a:lstStyle/>
          <a:p>
            <a:r>
              <a:rPr lang="en-US" sz="2000" dirty="0"/>
              <a:t>This means that communications you are delivering through methods that use only text or voice will have reduced effectiveness.</a:t>
            </a:r>
          </a:p>
        </p:txBody>
      </p:sp>
    </p:spTree>
    <p:extLst>
      <p:ext uri="{BB962C8B-B14F-4D97-AF65-F5344CB8AC3E}">
        <p14:creationId xmlns:p14="http://schemas.microsoft.com/office/powerpoint/2010/main" val="2952197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randombar(horizont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arn(inVertical)">
                                      <p:cBhvr>
                                        <p:cTn id="23" dur="500"/>
                                        <p:tgtEl>
                                          <p:spTgt spid="2"/>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ppt_x"/>
                                          </p:val>
                                        </p:tav>
                                        <p:tav tm="100000">
                                          <p:val>
                                            <p:strVal val="#ppt_x"/>
                                          </p:val>
                                        </p:tav>
                                      </p:tavLst>
                                    </p:anim>
                                    <p:anim calcmode="lin" valueType="num">
                                      <p:cBhvr additive="base">
                                        <p:cTn id="2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ppt_x"/>
                                          </p:val>
                                        </p:tav>
                                        <p:tav tm="100000">
                                          <p:val>
                                            <p:strVal val="#ppt_x"/>
                                          </p:val>
                                        </p:tav>
                                      </p:tavLst>
                                    </p:anim>
                                    <p:anim calcmode="lin" valueType="num">
                                      <p:cBhvr additive="base">
                                        <p:cTn id="3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5" grpId="0" animBg="1"/>
      <p:bldP spid="2" grpId="0" animBg="1"/>
      <p:bldP spid="3" grpId="0" animBg="1"/>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707886"/>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dirty="0"/>
              <a:t>As a project manager, how do you tackle these stakeholder uncertainties that can impact your project? Through communication! Specifically, by communicating enough (quantity) and by communicating well (quality).</a:t>
            </a:r>
          </a:p>
        </p:txBody>
      </p:sp>
      <p:sp>
        <p:nvSpPr>
          <p:cNvPr id="2" name="Rectangle 1"/>
          <p:cNvSpPr/>
          <p:nvPr/>
        </p:nvSpPr>
        <p:spPr>
          <a:xfrm>
            <a:off x="-1" y="2606448"/>
            <a:ext cx="7190601" cy="461665"/>
          </a:xfrm>
          <a:prstGeom prst="rect">
            <a:avLst/>
          </a:prstGeom>
          <a:solidFill>
            <a:schemeClr val="tx2">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Let’s look at both of these aspects.</a:t>
            </a:r>
          </a:p>
        </p:txBody>
      </p:sp>
      <p:sp>
        <p:nvSpPr>
          <p:cNvPr id="3" name="Rectangle 2"/>
          <p:cNvSpPr/>
          <p:nvPr/>
        </p:nvSpPr>
        <p:spPr>
          <a:xfrm>
            <a:off x="0" y="3332363"/>
            <a:ext cx="7190600" cy="2246769"/>
          </a:xfrm>
          <a:prstGeom prst="rect">
            <a:avLst/>
          </a:prstGeom>
          <a:solidFill>
            <a:schemeClr val="accent4">
              <a:lumMod val="20000"/>
              <a:lumOff val="80000"/>
            </a:schemeClr>
          </a:solidFill>
          <a:ln>
            <a:solidFill>
              <a:schemeClr val="tx1"/>
            </a:solidFill>
          </a:ln>
        </p:spPr>
        <p:txBody>
          <a:bodyPr wrap="square">
            <a:spAutoFit/>
          </a:bodyPr>
          <a:lstStyle/>
          <a:p>
            <a:r>
              <a:rPr lang="en-US" sz="2000" dirty="0"/>
              <a:t>Virtual teams especially can be impacted by this. When there is limited face-to-face interaction, even via methods such as video calls, teams can struggle to develop an effective approach to working together because the opportunities to reduce uncertainty are decreased. If the vast majority of the team’s interactions are, in fact, virtual, the team will need to work harder to compensate for the lack of nonverbal communication.</a:t>
            </a:r>
          </a:p>
        </p:txBody>
      </p:sp>
    </p:spTree>
    <p:extLst>
      <p:ext uri="{BB962C8B-B14F-4D97-AF65-F5344CB8AC3E}">
        <p14:creationId xmlns:p14="http://schemas.microsoft.com/office/powerpoint/2010/main" val="2026664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4" name="Rectangle 3"/>
          <p:cNvSpPr/>
          <p:nvPr/>
        </p:nvSpPr>
        <p:spPr>
          <a:xfrm>
            <a:off x="2903455" y="2848153"/>
            <a:ext cx="3934090" cy="593304"/>
          </a:xfrm>
          <a:prstGeom prst="rect">
            <a:avLst/>
          </a:prstGeom>
          <a:solidFill>
            <a:srgbClr val="C00000"/>
          </a:solidFill>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Listen to the example</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Action Button: Sound 6">
            <a:hlinkClick r:id="" action="ppaction://noaction" highlightClick="1">
              <a:snd r:embed="rId3" name="applause.wav"/>
            </a:hlinkClick>
          </p:cNvPr>
          <p:cNvSpPr/>
          <p:nvPr/>
        </p:nvSpPr>
        <p:spPr>
          <a:xfrm>
            <a:off x="4053526" y="4270342"/>
            <a:ext cx="1489435" cy="1508289"/>
          </a:xfrm>
          <a:prstGeom prst="actionButtonSound">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83696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horizontal)">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1094564"/>
            <a:ext cx="12126012"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3" name="Rectangle 2"/>
          <p:cNvSpPr/>
          <p:nvPr/>
        </p:nvSpPr>
        <p:spPr>
          <a:xfrm>
            <a:off x="-1" y="2606500"/>
            <a:ext cx="7729979" cy="707886"/>
          </a:xfrm>
          <a:prstGeom prst="rect">
            <a:avLst/>
          </a:prstGeom>
          <a:solidFill>
            <a:schemeClr val="accent4">
              <a:lumMod val="20000"/>
              <a:lumOff val="80000"/>
            </a:schemeClr>
          </a:solidFill>
          <a:ln>
            <a:solidFill>
              <a:schemeClr val="tx1"/>
            </a:solidFill>
          </a:ln>
        </p:spPr>
        <p:txBody>
          <a:bodyPr wrap="square">
            <a:spAutoFit/>
          </a:bodyPr>
          <a:lstStyle/>
          <a:p>
            <a:r>
              <a:rPr lang="en-US" sz="2000" dirty="0"/>
              <a:t>High-quality communication gets your message across clearly and effectively. </a:t>
            </a:r>
          </a:p>
        </p:txBody>
      </p:sp>
      <p:sp>
        <p:nvSpPr>
          <p:cNvPr id="7" name="Rectangle 6"/>
          <p:cNvSpPr/>
          <p:nvPr/>
        </p:nvSpPr>
        <p:spPr>
          <a:xfrm>
            <a:off x="-2" y="3682726"/>
            <a:ext cx="7729979" cy="1631216"/>
          </a:xfrm>
          <a:prstGeom prst="rect">
            <a:avLst/>
          </a:prstGeom>
          <a:solidFill>
            <a:schemeClr val="accent4">
              <a:lumMod val="20000"/>
              <a:lumOff val="80000"/>
            </a:schemeClr>
          </a:solidFill>
          <a:ln>
            <a:solidFill>
              <a:schemeClr val="tx1"/>
            </a:solidFill>
          </a:ln>
        </p:spPr>
        <p:txBody>
          <a:bodyPr wrap="square">
            <a:spAutoFit/>
          </a:bodyPr>
          <a:lstStyle/>
          <a:p>
            <a:r>
              <a:rPr lang="en-US" sz="2000" dirty="0"/>
              <a:t>Quality communication requires that the person sending the message must make sure that the message he or she wants to send is accurately received. One way to do this is to be clear and specific about what you are communicating. If you need a task completed by 3 p.m. tomorrow, don’t just say “tomorrow afternoon.” </a:t>
            </a:r>
          </a:p>
        </p:txBody>
      </p:sp>
    </p:spTree>
    <p:extLst>
      <p:ext uri="{BB962C8B-B14F-4D97-AF65-F5344CB8AC3E}">
        <p14:creationId xmlns:p14="http://schemas.microsoft.com/office/powerpoint/2010/main" val="3994937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randombar(horizont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3" name="Rectangle 2"/>
          <p:cNvSpPr/>
          <p:nvPr/>
        </p:nvSpPr>
        <p:spPr>
          <a:xfrm>
            <a:off x="-2" y="2417964"/>
            <a:ext cx="7729979" cy="707886"/>
          </a:xfrm>
          <a:prstGeom prst="rect">
            <a:avLst/>
          </a:prstGeom>
          <a:solidFill>
            <a:srgbClr val="C00000"/>
          </a:solidFill>
          <a:ln>
            <a:solidFill>
              <a:schemeClr val="tx1"/>
            </a:solidFill>
          </a:ln>
        </p:spPr>
        <p:txBody>
          <a:bodyPr wrap="square">
            <a:spAutoFit/>
          </a:bodyPr>
          <a:lstStyle/>
          <a:p>
            <a:r>
              <a:rPr lang="en-US" sz="2000" b="1" i="1" dirty="0">
                <a:solidFill>
                  <a:schemeClr val="bg1"/>
                </a:solidFill>
              </a:rPr>
              <a:t>When communicating an assignment or request, provide as much </a:t>
            </a:r>
            <a:r>
              <a:rPr lang="en-US" sz="2000" b="1" i="1" dirty="0" smtClean="0">
                <a:solidFill>
                  <a:schemeClr val="bg1"/>
                </a:solidFill>
              </a:rPr>
              <a:t>SMART </a:t>
            </a:r>
            <a:r>
              <a:rPr lang="en-US" sz="2000" b="1" i="1" dirty="0">
                <a:solidFill>
                  <a:schemeClr val="bg1"/>
                </a:solidFill>
              </a:rPr>
              <a:t>information as you can:</a:t>
            </a:r>
            <a:endParaRPr lang="en-US" sz="2400" b="1" i="1" dirty="0">
              <a:solidFill>
                <a:schemeClr val="bg1"/>
              </a:solidFill>
            </a:endParaRPr>
          </a:p>
        </p:txBody>
      </p:sp>
      <p:sp>
        <p:nvSpPr>
          <p:cNvPr id="2" name="Rectangle 1"/>
          <p:cNvSpPr/>
          <p:nvPr/>
        </p:nvSpPr>
        <p:spPr>
          <a:xfrm>
            <a:off x="0" y="3404589"/>
            <a:ext cx="1208985" cy="461665"/>
          </a:xfrm>
          <a:prstGeom prst="rect">
            <a:avLst/>
          </a:prstGeom>
          <a:solidFill>
            <a:schemeClr val="accent2">
              <a:lumMod val="75000"/>
            </a:schemeClr>
          </a:solidFill>
          <a:ln>
            <a:solidFill>
              <a:schemeClr val="tx1"/>
            </a:solidFill>
          </a:ln>
        </p:spPr>
        <p:txBody>
          <a:bodyPr wrap="none">
            <a:spAutoFit/>
          </a:bodyPr>
          <a:lstStyle/>
          <a:p>
            <a:r>
              <a:rPr lang="en-US" sz="2400" b="1" dirty="0">
                <a:solidFill>
                  <a:schemeClr val="bg1"/>
                </a:solidFill>
                <a:latin typeface="Times New Roman" panose="02020603050405020304" pitchFamily="18" charset="0"/>
                <a:ea typeface="Calibri" panose="020F0502020204030204" pitchFamily="34" charset="0"/>
              </a:rPr>
              <a:t>Specific</a:t>
            </a:r>
            <a:endParaRPr lang="en-US" sz="2400" b="1" dirty="0">
              <a:solidFill>
                <a:schemeClr val="bg1"/>
              </a:solidFill>
            </a:endParaRPr>
          </a:p>
        </p:txBody>
      </p:sp>
      <p:sp>
        <p:nvSpPr>
          <p:cNvPr id="4" name="Rectangle 3"/>
          <p:cNvSpPr/>
          <p:nvPr/>
        </p:nvSpPr>
        <p:spPr>
          <a:xfrm>
            <a:off x="-65988" y="4039089"/>
            <a:ext cx="2306425" cy="1477328"/>
          </a:xfrm>
          <a:prstGeom prst="rect">
            <a:avLst/>
          </a:prstGeom>
          <a:solidFill>
            <a:schemeClr val="bg1">
              <a:lumMod val="95000"/>
            </a:schemeClr>
          </a:solidFill>
        </p:spPr>
        <p:txBody>
          <a:bodyPr wrap="square">
            <a:spAutoFit/>
          </a:bodyPr>
          <a:lstStyle/>
          <a:p>
            <a:r>
              <a:rPr lang="en-US" dirty="0">
                <a:latin typeface="Times New Roman" panose="02020603050405020304" pitchFamily="18" charset="0"/>
                <a:ea typeface="Calibri" panose="020F0502020204030204" pitchFamily="34" charset="0"/>
              </a:rPr>
              <a:t>What is the scope of what needs to be done? Make sure the assignment is clearly defined.</a:t>
            </a:r>
            <a:endParaRPr lang="en-US" dirty="0"/>
          </a:p>
        </p:txBody>
      </p:sp>
      <p:sp>
        <p:nvSpPr>
          <p:cNvPr id="11" name="Rectangle 10"/>
          <p:cNvSpPr/>
          <p:nvPr/>
        </p:nvSpPr>
        <p:spPr>
          <a:xfrm>
            <a:off x="2612796" y="3404589"/>
            <a:ext cx="1739579"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Measurable</a:t>
            </a:r>
            <a:endParaRPr lang="en-US" sz="2400" b="1" dirty="0">
              <a:solidFill>
                <a:schemeClr val="bg1"/>
              </a:solidFill>
            </a:endParaRPr>
          </a:p>
        </p:txBody>
      </p:sp>
      <p:sp>
        <p:nvSpPr>
          <p:cNvPr id="12" name="Rectangle 11"/>
          <p:cNvSpPr/>
          <p:nvPr/>
        </p:nvSpPr>
        <p:spPr>
          <a:xfrm>
            <a:off x="2546808" y="4039089"/>
            <a:ext cx="2306425" cy="2031325"/>
          </a:xfrm>
          <a:prstGeom prst="rect">
            <a:avLst/>
          </a:prstGeom>
          <a:solidFill>
            <a:schemeClr val="bg1">
              <a:lumMod val="95000"/>
            </a:schemeClr>
          </a:solidFill>
        </p:spPr>
        <p:txBody>
          <a:bodyPr wrap="square">
            <a:spAutoFit/>
          </a:bodyPr>
          <a:lstStyle/>
          <a:p>
            <a:r>
              <a:rPr lang="en-US" dirty="0">
                <a:latin typeface="Times New Roman" panose="02020603050405020304" pitchFamily="18" charset="0"/>
                <a:cs typeface="Times New Roman" panose="02020603050405020304" pitchFamily="18" charset="0"/>
              </a:rPr>
              <a:t>How will you determine completion/success? State any metrics or parameters for measuring and tracking progress.</a:t>
            </a:r>
            <a:endParaRPr lang="en-US" sz="2000" dirty="0">
              <a:latin typeface="Times New Roman" panose="02020603050405020304" pitchFamily="18" charset="0"/>
              <a:cs typeface="Times New Roman" panose="02020603050405020304" pitchFamily="18" charset="0"/>
            </a:endParaRPr>
          </a:p>
        </p:txBody>
      </p:sp>
      <p:sp>
        <p:nvSpPr>
          <p:cNvPr id="13" name="Rectangle 12"/>
          <p:cNvSpPr/>
          <p:nvPr/>
        </p:nvSpPr>
        <p:spPr>
          <a:xfrm>
            <a:off x="5063765" y="3404589"/>
            <a:ext cx="1569660"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Attainable</a:t>
            </a:r>
            <a:endParaRPr lang="en-US" sz="2400" b="1" dirty="0">
              <a:solidFill>
                <a:schemeClr val="bg1"/>
              </a:solidFill>
            </a:endParaRPr>
          </a:p>
        </p:txBody>
      </p:sp>
      <p:sp>
        <p:nvSpPr>
          <p:cNvPr id="14" name="Rectangle 13"/>
          <p:cNvSpPr/>
          <p:nvPr/>
        </p:nvSpPr>
        <p:spPr>
          <a:xfrm>
            <a:off x="4997777" y="4039089"/>
            <a:ext cx="2306425" cy="1754326"/>
          </a:xfrm>
          <a:prstGeom prst="rect">
            <a:avLst/>
          </a:prstGeom>
          <a:solidFill>
            <a:schemeClr val="bg1">
              <a:lumMod val="95000"/>
            </a:schemeClr>
          </a:solidFill>
        </p:spPr>
        <p:txBody>
          <a:bodyPr wrap="square">
            <a:spAutoFit/>
          </a:bodyPr>
          <a:lstStyle/>
          <a:p>
            <a:r>
              <a:rPr lang="en-US" dirty="0">
                <a:latin typeface="Times New Roman" panose="02020603050405020304" pitchFamily="18" charset="0"/>
                <a:cs typeface="Times New Roman" panose="02020603050405020304" pitchFamily="18" charset="0"/>
              </a:rPr>
              <a:t>Is what you are asking attainable in the parameters given? Ask for feedback on this from the team member(s) involved.</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9129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randombar(horizont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3" grpId="0" animBg="1"/>
      <p:bldP spid="2" grpId="0" animBg="1"/>
      <p:bldP spid="4" grpId="0" animBg="1"/>
      <p:bldP spid="11" grpId="0" animBg="1"/>
      <p:bldP spid="12" grpId="0" animBg="1"/>
      <p:bldP spid="13" grpId="0" animBg="1"/>
      <p:bldP spid="1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3" name="Rectangle 2"/>
          <p:cNvSpPr/>
          <p:nvPr/>
        </p:nvSpPr>
        <p:spPr>
          <a:xfrm>
            <a:off x="-2" y="2417964"/>
            <a:ext cx="7729979" cy="707886"/>
          </a:xfrm>
          <a:prstGeom prst="rect">
            <a:avLst/>
          </a:prstGeom>
          <a:solidFill>
            <a:srgbClr val="C00000"/>
          </a:solidFill>
          <a:ln>
            <a:solidFill>
              <a:schemeClr val="tx1"/>
            </a:solidFill>
          </a:ln>
        </p:spPr>
        <p:txBody>
          <a:bodyPr wrap="square">
            <a:spAutoFit/>
          </a:bodyPr>
          <a:lstStyle/>
          <a:p>
            <a:r>
              <a:rPr lang="en-US" sz="2000" b="1" i="1" dirty="0">
                <a:solidFill>
                  <a:schemeClr val="bg1"/>
                </a:solidFill>
              </a:rPr>
              <a:t>When communicating an assignment or request, provide as much </a:t>
            </a:r>
            <a:r>
              <a:rPr lang="en-US" sz="2000" b="1" i="1" dirty="0" err="1" smtClean="0">
                <a:solidFill>
                  <a:schemeClr val="bg1"/>
                </a:solidFill>
              </a:rPr>
              <a:t>SMARTinformation</a:t>
            </a:r>
            <a:r>
              <a:rPr lang="en-US" sz="2000" b="1" i="1" dirty="0" smtClean="0">
                <a:solidFill>
                  <a:schemeClr val="bg1"/>
                </a:solidFill>
              </a:rPr>
              <a:t> </a:t>
            </a:r>
            <a:r>
              <a:rPr lang="en-US" sz="2000" b="1" i="1" dirty="0">
                <a:solidFill>
                  <a:schemeClr val="bg1"/>
                </a:solidFill>
              </a:rPr>
              <a:t>as you can:</a:t>
            </a:r>
            <a:endParaRPr lang="en-US" sz="2400" b="1" i="1" dirty="0">
              <a:solidFill>
                <a:schemeClr val="bg1"/>
              </a:solidFill>
            </a:endParaRPr>
          </a:p>
        </p:txBody>
      </p:sp>
      <p:sp>
        <p:nvSpPr>
          <p:cNvPr id="2" name="Rectangle 1"/>
          <p:cNvSpPr/>
          <p:nvPr/>
        </p:nvSpPr>
        <p:spPr>
          <a:xfrm>
            <a:off x="160256" y="3404589"/>
            <a:ext cx="1346844"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Relevant</a:t>
            </a:r>
            <a:endParaRPr lang="en-US" sz="2400" b="1" dirty="0">
              <a:solidFill>
                <a:schemeClr val="bg1"/>
              </a:solidFill>
            </a:endParaRPr>
          </a:p>
        </p:txBody>
      </p:sp>
      <p:sp>
        <p:nvSpPr>
          <p:cNvPr id="4" name="Rectangle 3"/>
          <p:cNvSpPr/>
          <p:nvPr/>
        </p:nvSpPr>
        <p:spPr>
          <a:xfrm>
            <a:off x="94268" y="4039089"/>
            <a:ext cx="2306425" cy="1754326"/>
          </a:xfrm>
          <a:prstGeom prst="rect">
            <a:avLst/>
          </a:prstGeom>
          <a:solidFill>
            <a:schemeClr val="bg1">
              <a:lumMod val="95000"/>
            </a:schemeClr>
          </a:solidFill>
        </p:spPr>
        <p:txBody>
          <a:bodyPr wrap="square">
            <a:spAutoFit/>
          </a:bodyPr>
          <a:lstStyle/>
          <a:p>
            <a:r>
              <a:rPr lang="en-US" dirty="0"/>
              <a:t>Have you tied the task to the overall project goals? Ensure team members involved understand why this task is important.</a:t>
            </a:r>
          </a:p>
        </p:txBody>
      </p:sp>
      <p:sp>
        <p:nvSpPr>
          <p:cNvPr id="11" name="Rectangle 10"/>
          <p:cNvSpPr/>
          <p:nvPr/>
        </p:nvSpPr>
        <p:spPr>
          <a:xfrm>
            <a:off x="3960829" y="3404589"/>
            <a:ext cx="1915140"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Time bonded</a:t>
            </a:r>
            <a:endParaRPr lang="en-US" sz="2400" b="1" dirty="0">
              <a:solidFill>
                <a:schemeClr val="bg1"/>
              </a:solidFill>
            </a:endParaRPr>
          </a:p>
        </p:txBody>
      </p:sp>
      <p:sp>
        <p:nvSpPr>
          <p:cNvPr id="12" name="Rectangle 11"/>
          <p:cNvSpPr/>
          <p:nvPr/>
        </p:nvSpPr>
        <p:spPr>
          <a:xfrm>
            <a:off x="3894841" y="4039089"/>
            <a:ext cx="2306425" cy="923330"/>
          </a:xfrm>
          <a:prstGeom prst="rect">
            <a:avLst/>
          </a:prstGeom>
          <a:solidFill>
            <a:schemeClr val="bg1">
              <a:lumMod val="95000"/>
            </a:schemeClr>
          </a:solidFill>
        </p:spPr>
        <p:txBody>
          <a:bodyPr wrap="square">
            <a:spAutoFit/>
          </a:bodyPr>
          <a:lstStyle/>
          <a:p>
            <a:r>
              <a:rPr lang="en-US" dirty="0"/>
              <a:t>What is the deadline for this task? Be as precise as you can.</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3557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1" grpId="0" animBg="1"/>
      <p:bldP spid="1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4" name="Rectangle 3"/>
          <p:cNvSpPr/>
          <p:nvPr/>
        </p:nvSpPr>
        <p:spPr>
          <a:xfrm>
            <a:off x="0" y="2964434"/>
            <a:ext cx="8191893" cy="1938992"/>
          </a:xfrm>
          <a:prstGeom prst="rect">
            <a:avLst/>
          </a:prstGeom>
          <a:solidFill>
            <a:schemeClr val="bg1">
              <a:lumMod val="95000"/>
            </a:schemeClr>
          </a:solidFill>
        </p:spPr>
        <p:txBody>
          <a:bodyPr wrap="square">
            <a:spAutoFit/>
          </a:bodyPr>
          <a:lstStyle/>
          <a:p>
            <a:r>
              <a:rPr lang="en-US" sz="2000" dirty="0"/>
              <a:t>Another way to communicate clearly is to limit your use of vocabulary that is not universally understood, a.k.a. jargon. Project management uses a lot of technical terminology; just a few examples are “critical path,” “free float,” and “lag,” not to mention acronyms like EVM, LOE, and RACI. Be conscious that many stakeholders and even team members who are new to project management may not understand these terms. </a:t>
            </a:r>
          </a:p>
        </p:txBody>
      </p:sp>
      <p:sp>
        <p:nvSpPr>
          <p:cNvPr id="11" name="Rectangle 10"/>
          <p:cNvSpPr/>
          <p:nvPr/>
        </p:nvSpPr>
        <p:spPr>
          <a:xfrm>
            <a:off x="21407" y="2327730"/>
            <a:ext cx="2452146"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Limit your vocab</a:t>
            </a:r>
            <a:endParaRPr lang="en-US" sz="2400" b="1" dirty="0">
              <a:solidFill>
                <a:schemeClr val="bg1"/>
              </a:solidFill>
            </a:endParaRPr>
          </a:p>
        </p:txBody>
      </p:sp>
    </p:spTree>
    <p:extLst>
      <p:ext uri="{BB962C8B-B14F-4D97-AF65-F5344CB8AC3E}">
        <p14:creationId xmlns:p14="http://schemas.microsoft.com/office/powerpoint/2010/main" val="888337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4"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4" name="Rectangle 3"/>
          <p:cNvSpPr/>
          <p:nvPr/>
        </p:nvSpPr>
        <p:spPr>
          <a:xfrm>
            <a:off x="0" y="2964434"/>
            <a:ext cx="8191893" cy="1569660"/>
          </a:xfrm>
          <a:prstGeom prst="rect">
            <a:avLst/>
          </a:prstGeom>
          <a:solidFill>
            <a:schemeClr val="bg1">
              <a:lumMod val="95000"/>
            </a:schemeClr>
          </a:solidFill>
        </p:spPr>
        <p:txBody>
          <a:bodyPr wrap="square">
            <a:spAutoFit/>
          </a:bodyPr>
          <a:lstStyle/>
          <a:p>
            <a:r>
              <a:rPr lang="en-US" sz="2400" dirty="0"/>
              <a:t>A third way to ensure quality of communication is to seek feedback from the receiver to verify that they understood what you intended to communicate. You can consider feedback a means of quality assurance in your communications.</a:t>
            </a:r>
          </a:p>
        </p:txBody>
      </p:sp>
      <p:sp>
        <p:nvSpPr>
          <p:cNvPr id="11" name="Rectangle 10"/>
          <p:cNvSpPr/>
          <p:nvPr/>
        </p:nvSpPr>
        <p:spPr>
          <a:xfrm>
            <a:off x="21407" y="2327730"/>
            <a:ext cx="2004075"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Get Feedback</a:t>
            </a:r>
            <a:endParaRPr lang="en-US" sz="2400" b="1" dirty="0">
              <a:solidFill>
                <a:schemeClr val="bg1"/>
              </a:solidFill>
            </a:endParaRPr>
          </a:p>
        </p:txBody>
      </p:sp>
    </p:spTree>
    <p:extLst>
      <p:ext uri="{BB962C8B-B14F-4D97-AF65-F5344CB8AC3E}">
        <p14:creationId xmlns:p14="http://schemas.microsoft.com/office/powerpoint/2010/main" val="3753207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83492" y="2094265"/>
            <a:ext cx="5484194" cy="1569660"/>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9600" dirty="0">
                <a:latin typeface="Times New Roman" panose="02020603050405020304" pitchFamily="18" charset="0"/>
                <a:cs typeface="Times New Roman" panose="02020603050405020304" pitchFamily="18" charset="0"/>
              </a:rPr>
              <a:t>Thank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235768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otalTime>2159</TotalTime>
  <Words>3557</Words>
  <Application>Microsoft Office PowerPoint</Application>
  <PresentationFormat>Widescreen</PresentationFormat>
  <Paragraphs>215</Paragraphs>
  <Slides>46</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46</vt:i4>
      </vt:variant>
    </vt:vector>
  </HeadingPairs>
  <TitlesOfParts>
    <vt:vector size="52" baseType="lpstr">
      <vt:lpstr>Arial</vt:lpstr>
      <vt:lpstr>Calibri</vt:lpstr>
      <vt:lpstr>Calibri Light</vt:lpstr>
      <vt:lpstr>Times New Roman</vt:lpstr>
      <vt:lpstr>Office Theme</vt:lpstr>
      <vt:lpstr>1_Office Theme</vt:lpstr>
      <vt:lpstr>Understanding Project Communication Chapter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communication Chapter 1</dc:title>
  <dc:creator>Merna</dc:creator>
  <cp:lastModifiedBy>Merna</cp:lastModifiedBy>
  <cp:revision>87</cp:revision>
  <dcterms:created xsi:type="dcterms:W3CDTF">2021-01-29T09:19:11Z</dcterms:created>
  <dcterms:modified xsi:type="dcterms:W3CDTF">2022-01-28T20:14:27Z</dcterms:modified>
</cp:coreProperties>
</file>