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7" r:id="rId2"/>
    <p:sldId id="321" r:id="rId3"/>
    <p:sldId id="279" r:id="rId4"/>
    <p:sldId id="351" r:id="rId5"/>
    <p:sldId id="352" r:id="rId6"/>
    <p:sldId id="353" r:id="rId7"/>
    <p:sldId id="354" r:id="rId8"/>
    <p:sldId id="355" r:id="rId9"/>
    <p:sldId id="356" r:id="rId10"/>
    <p:sldId id="359" r:id="rId11"/>
    <p:sldId id="358" r:id="rId12"/>
    <p:sldId id="361" r:id="rId13"/>
    <p:sldId id="360" r:id="rId14"/>
  </p:sldIdLst>
  <p:sldSz cx="12192000" cy="6858000"/>
  <p:notesSz cx="6858000" cy="9144000"/>
  <p:defaultTextStyle>
    <a:defPPr>
      <a:defRPr lang="ar-S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B6B43BB-57B0-4424-9AF9-B9611A788460}" v="1" dt="2023-04-30T21:30:54.40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ery tawfeeq" userId="19a96e0e89ed5f52" providerId="LiveId" clId="{CB6B43BB-57B0-4424-9AF9-B9611A788460}"/>
    <pc:docChg chg="modSld">
      <pc:chgData name="shery tawfeeq" userId="19a96e0e89ed5f52" providerId="LiveId" clId="{CB6B43BB-57B0-4424-9AF9-B9611A788460}" dt="2023-04-30T21:30:54.404" v="0"/>
      <pc:docMkLst>
        <pc:docMk/>
      </pc:docMkLst>
      <pc:sldChg chg="modTransition">
        <pc:chgData name="shery tawfeeq" userId="19a96e0e89ed5f52" providerId="LiveId" clId="{CB6B43BB-57B0-4424-9AF9-B9611A788460}" dt="2023-04-30T21:30:54.404" v="0"/>
        <pc:sldMkLst>
          <pc:docMk/>
          <pc:sldMk cId="2586834508" sldId="257"/>
        </pc:sldMkLst>
      </pc:sldChg>
      <pc:sldChg chg="modTransition">
        <pc:chgData name="shery tawfeeq" userId="19a96e0e89ed5f52" providerId="LiveId" clId="{CB6B43BB-57B0-4424-9AF9-B9611A788460}" dt="2023-04-30T21:30:54.404" v="0"/>
        <pc:sldMkLst>
          <pc:docMk/>
          <pc:sldMk cId="3639395632" sldId="279"/>
        </pc:sldMkLst>
      </pc:sldChg>
      <pc:sldChg chg="modTransition">
        <pc:chgData name="shery tawfeeq" userId="19a96e0e89ed5f52" providerId="LiveId" clId="{CB6B43BB-57B0-4424-9AF9-B9611A788460}" dt="2023-04-30T21:30:54.404" v="0"/>
        <pc:sldMkLst>
          <pc:docMk/>
          <pc:sldMk cId="3383213040" sldId="321"/>
        </pc:sldMkLst>
      </pc:sldChg>
      <pc:sldChg chg="delSp modTransition modAnim">
        <pc:chgData name="shery tawfeeq" userId="19a96e0e89ed5f52" providerId="LiveId" clId="{CB6B43BB-57B0-4424-9AF9-B9611A788460}" dt="2023-04-30T21:30:54.404" v="0"/>
        <pc:sldMkLst>
          <pc:docMk/>
          <pc:sldMk cId="1953077488" sldId="351"/>
        </pc:sldMkLst>
        <pc:picChg chg="del">
          <ac:chgData name="shery tawfeeq" userId="19a96e0e89ed5f52" providerId="LiveId" clId="{CB6B43BB-57B0-4424-9AF9-B9611A788460}" dt="2023-04-30T21:30:54.404" v="0"/>
          <ac:picMkLst>
            <pc:docMk/>
            <pc:sldMk cId="1953077488" sldId="351"/>
            <ac:picMk id="8" creationId="{E0908242-53FF-45CD-911B-272C5C3DB1FD}"/>
          </ac:picMkLst>
        </pc:picChg>
      </pc:sldChg>
      <pc:sldChg chg="modTransition">
        <pc:chgData name="shery tawfeeq" userId="19a96e0e89ed5f52" providerId="LiveId" clId="{CB6B43BB-57B0-4424-9AF9-B9611A788460}" dt="2023-04-30T21:30:54.404" v="0"/>
        <pc:sldMkLst>
          <pc:docMk/>
          <pc:sldMk cId="3073040372" sldId="352"/>
        </pc:sldMkLst>
      </pc:sldChg>
      <pc:sldChg chg="modTransition">
        <pc:chgData name="shery tawfeeq" userId="19a96e0e89ed5f52" providerId="LiveId" clId="{CB6B43BB-57B0-4424-9AF9-B9611A788460}" dt="2023-04-30T21:30:54.404" v="0"/>
        <pc:sldMkLst>
          <pc:docMk/>
          <pc:sldMk cId="1217190173" sldId="353"/>
        </pc:sldMkLst>
      </pc:sldChg>
      <pc:sldChg chg="modTransition">
        <pc:chgData name="shery tawfeeq" userId="19a96e0e89ed5f52" providerId="LiveId" clId="{CB6B43BB-57B0-4424-9AF9-B9611A788460}" dt="2023-04-30T21:30:54.404" v="0"/>
        <pc:sldMkLst>
          <pc:docMk/>
          <pc:sldMk cId="3202466939" sldId="354"/>
        </pc:sldMkLst>
      </pc:sldChg>
      <pc:sldChg chg="modTransition">
        <pc:chgData name="shery tawfeeq" userId="19a96e0e89ed5f52" providerId="LiveId" clId="{CB6B43BB-57B0-4424-9AF9-B9611A788460}" dt="2023-04-30T21:30:54.404" v="0"/>
        <pc:sldMkLst>
          <pc:docMk/>
          <pc:sldMk cId="3197477385" sldId="355"/>
        </pc:sldMkLst>
      </pc:sldChg>
      <pc:sldChg chg="delSp modTransition modAnim">
        <pc:chgData name="shery tawfeeq" userId="19a96e0e89ed5f52" providerId="LiveId" clId="{CB6B43BB-57B0-4424-9AF9-B9611A788460}" dt="2023-04-30T21:30:54.404" v="0"/>
        <pc:sldMkLst>
          <pc:docMk/>
          <pc:sldMk cId="1477313313" sldId="356"/>
        </pc:sldMkLst>
        <pc:picChg chg="del">
          <ac:chgData name="shery tawfeeq" userId="19a96e0e89ed5f52" providerId="LiveId" clId="{CB6B43BB-57B0-4424-9AF9-B9611A788460}" dt="2023-04-30T21:30:54.404" v="0"/>
          <ac:picMkLst>
            <pc:docMk/>
            <pc:sldMk cId="1477313313" sldId="356"/>
            <ac:picMk id="33" creationId="{E5277CC3-32AF-304B-D66B-E866122D883C}"/>
          </ac:picMkLst>
        </pc:picChg>
      </pc:sldChg>
      <pc:sldChg chg="modTransition">
        <pc:chgData name="shery tawfeeq" userId="19a96e0e89ed5f52" providerId="LiveId" clId="{CB6B43BB-57B0-4424-9AF9-B9611A788460}" dt="2023-04-30T21:30:54.404" v="0"/>
        <pc:sldMkLst>
          <pc:docMk/>
          <pc:sldMk cId="3422138661" sldId="358"/>
        </pc:sldMkLst>
      </pc:sldChg>
      <pc:sldChg chg="delSp modTransition modAnim">
        <pc:chgData name="shery tawfeeq" userId="19a96e0e89ed5f52" providerId="LiveId" clId="{CB6B43BB-57B0-4424-9AF9-B9611A788460}" dt="2023-04-30T21:30:54.404" v="0"/>
        <pc:sldMkLst>
          <pc:docMk/>
          <pc:sldMk cId="93772226" sldId="359"/>
        </pc:sldMkLst>
        <pc:picChg chg="del">
          <ac:chgData name="shery tawfeeq" userId="19a96e0e89ed5f52" providerId="LiveId" clId="{CB6B43BB-57B0-4424-9AF9-B9611A788460}" dt="2023-04-30T21:30:54.404" v="0"/>
          <ac:picMkLst>
            <pc:docMk/>
            <pc:sldMk cId="93772226" sldId="359"/>
            <ac:picMk id="10" creationId="{7A856F26-D8DC-723C-3834-4E3F4A08F7B4}"/>
          </ac:picMkLst>
        </pc:picChg>
      </pc:sldChg>
      <pc:sldChg chg="modTransition">
        <pc:chgData name="shery tawfeeq" userId="19a96e0e89ed5f52" providerId="LiveId" clId="{CB6B43BB-57B0-4424-9AF9-B9611A788460}" dt="2023-04-30T21:30:54.404" v="0"/>
        <pc:sldMkLst>
          <pc:docMk/>
          <pc:sldMk cId="4070814006" sldId="360"/>
        </pc:sldMkLst>
      </pc:sldChg>
      <pc:sldChg chg="modTransition">
        <pc:chgData name="shery tawfeeq" userId="19a96e0e89ed5f52" providerId="LiveId" clId="{CB6B43BB-57B0-4424-9AF9-B9611A788460}" dt="2023-04-30T21:30:54.404" v="0"/>
        <pc:sldMkLst>
          <pc:docMk/>
          <pc:sldMk cId="3661325912" sldId="361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A627B587-C3BA-4034-A195-6594C511DB7C}" type="datetimeFigureOut">
              <a:rPr lang="ar-SA" smtClean="0"/>
              <a:t>10/10/1444</a:t>
            </a:fld>
            <a:endParaRPr lang="ar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r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6C385F94-9398-4DAC-8D35-66F29698053E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9402123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2BCA7-0E75-4893-BFCB-8A112A0F42FD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24121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B02BCA7-0E75-4893-BFCB-8A112A0F42FD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1619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B3269E-8089-365E-F904-B8FB816070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AB4354E-316F-883C-46D6-9AA40BD620E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44C0D2-4226-B739-1189-8D34BC5E41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34DCD-3E1D-4044-9292-F506A4D4FBC0}" type="datetimeFigureOut">
              <a:rPr lang="ar-SA" smtClean="0"/>
              <a:t>10/10/1444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1DEC90-1F63-E1C2-EA5E-349A18807F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19D556-6698-D45A-24C6-5DB2FEC6B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2E94A-69D6-4FFA-9EC6-924E2484FBF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6802569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B67B69-FF7A-DBDE-BCBD-1C3499F40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DC0AE0-1BAD-3F21-0131-34B5B1F895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26F244-AA4F-2E11-33A9-285806F715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34DCD-3E1D-4044-9292-F506A4D4FBC0}" type="datetimeFigureOut">
              <a:rPr lang="ar-SA" smtClean="0"/>
              <a:t>10/10/1444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5A3337-5F69-48AD-E465-0B7644CDD2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24AF6-DF98-5512-C501-0CDAFBA27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2E94A-69D6-4FFA-9EC6-924E2484FBF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136484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38DC1B-120C-3F77-FFD1-4F09D5B76F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38742E-1855-1ECD-0ABB-EF936BC125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071041-4189-FE97-281E-09A417751F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34DCD-3E1D-4044-9292-F506A4D4FBC0}" type="datetimeFigureOut">
              <a:rPr lang="ar-SA" smtClean="0"/>
              <a:t>10/10/1444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B93142-035A-36F9-B877-3E97E45AD2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32D503-1FE7-8AE4-E880-D9642B654B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2E94A-69D6-4FFA-9EC6-924E2484FBF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4696816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0E4646-81D7-F32D-0897-8EA3FE79E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FCEF43-9DA2-8D62-6B50-F2A60C32CB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7FCCB2-C42C-4FF0-1E78-1F637CD43FF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C3C71EA-402D-83B0-103C-60BCC87A5F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34DCD-3E1D-4044-9292-F506A4D4FBC0}" type="datetimeFigureOut">
              <a:rPr lang="ar-SA" smtClean="0"/>
              <a:t>10/10/1444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002B6FD-6AC4-F0EA-4E5F-BA669C23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56FC647-1963-2250-C99A-77399D1A81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2E94A-69D6-4FFA-9EC6-924E2484FBF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936044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F9D89D-8F19-4579-A7E1-EB2A130E92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C43B469-8973-3ACC-B2E0-FD7FDC97AC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7578E6-67C4-84A1-F79C-3B7EBA527F1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F8280AB-938F-501D-B4E5-1EFB4205716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F5A772C-704B-8DEA-45FB-7BFAE2160D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5F0130B-97E3-7A3A-0401-F5C11F3EB9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34DCD-3E1D-4044-9292-F506A4D4FBC0}" type="datetimeFigureOut">
              <a:rPr lang="ar-SA" smtClean="0"/>
              <a:t>10/10/1444</a:t>
            </a:fld>
            <a:endParaRPr lang="ar-SA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0A06B2-7760-623A-FBD2-C92369EB0D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C01643-598D-5271-EBCE-B408237594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2E94A-69D6-4FFA-9EC6-924E2484FBF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502642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FC8556-0A88-1E46-B5FF-39CC178259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E0818B-FF01-4A48-87B5-738CC57864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34DCD-3E1D-4044-9292-F506A4D4FBC0}" type="datetimeFigureOut">
              <a:rPr lang="ar-SA" smtClean="0"/>
              <a:t>10/10/1444</a:t>
            </a:fld>
            <a:endParaRPr lang="ar-S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F124F80-7707-4ECB-0E12-D38A90716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D3969E1-BD5E-BB29-A268-FE559908FA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2E94A-69D6-4FFA-9EC6-924E2484FBF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721720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9677888-847E-5289-87E6-11248C27E4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34DCD-3E1D-4044-9292-F506A4D4FBC0}" type="datetimeFigureOut">
              <a:rPr lang="ar-SA" smtClean="0"/>
              <a:t>10/10/1444</a:t>
            </a:fld>
            <a:endParaRPr lang="ar-SA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56CEF6D-9355-E300-2B82-A51B8AB011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D3AD0D-2DF3-E020-3978-4DAE35BC9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2E94A-69D6-4FFA-9EC6-924E2484FBF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0727769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46959D-5E3F-2CB0-4CA2-3F5D6E9759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EF31D8-2794-46B5-883E-7F4E5EB4D5A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C059D2-5B9C-BB09-1E98-F4D8302C90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DFEE23-CE32-5508-B63D-98048CD0D6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34DCD-3E1D-4044-9292-F506A4D4FBC0}" type="datetimeFigureOut">
              <a:rPr lang="ar-SA" smtClean="0"/>
              <a:t>10/10/1444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747258-F715-A18C-6B40-868AA4B76C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03CA15-4EF6-C9C7-70F1-8E98BBA683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2E94A-69D6-4FFA-9EC6-924E2484FBF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2759182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F2E4F2-2060-0EF6-C927-A225DDF40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E8EB537-49A9-9250-0066-94889B3ED17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64B963-AB19-78A8-6418-05E2A66EDA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84B94-2AB1-0F79-BEB0-5E2BFD0835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34DCD-3E1D-4044-9292-F506A4D4FBC0}" type="datetimeFigureOut">
              <a:rPr lang="ar-SA" smtClean="0"/>
              <a:t>10/10/1444</a:t>
            </a:fld>
            <a:endParaRPr lang="ar-SA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4034E5A-1EDE-7A7A-14A1-C561C566D3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AFBEB1-E6C9-5A02-4173-9912F0F40B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2E94A-69D6-4FFA-9EC6-924E2484FBF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13388778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6C78DE-A2BB-F5F3-5838-D1405016A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734325-B2E0-DDEC-50B8-866B13A8F4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377442-A426-1C30-0859-7168C85CD0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34DCD-3E1D-4044-9292-F506A4D4FBC0}" type="datetimeFigureOut">
              <a:rPr lang="ar-SA" smtClean="0"/>
              <a:t>10/10/1444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3B1FC0-2A9D-CFB4-A893-2D9BFD0D4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09E395-9BB3-F590-868E-743C2AFF42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2E94A-69D6-4FFA-9EC6-924E2484FBF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3485795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990FF11-C0B1-18F5-2EEC-A42107FCA57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F11D0D-B428-D118-32D4-B5FC842850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3498EE-CE30-DB73-9577-9C2BED1585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934DCD-3E1D-4044-9292-F506A4D4FBC0}" type="datetimeFigureOut">
              <a:rPr lang="ar-SA" smtClean="0"/>
              <a:t>10/10/1444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406889-5B0D-FC81-7E72-D2321E67D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207FDC-B79D-9905-9B8D-FD1C9F4FF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2E94A-69D6-4FFA-9EC6-924E2484FBF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41262751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8A8083B-D238-2656-06A8-3E36B0439C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ar-S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151EE2-974C-FC11-1E48-445DCA5A4D9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r-S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A72C7A-3769-87A8-FEC5-92321291F32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934DCD-3E1D-4044-9292-F506A4D4FBC0}" type="datetimeFigureOut">
              <a:rPr lang="ar-SA" smtClean="0"/>
              <a:t>10/10/1444</a:t>
            </a:fld>
            <a:endParaRPr lang="ar-S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1611AD-F256-1C46-263A-ACA49A589C0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44D052-113F-710F-528E-E693A003BDD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2E94A-69D6-4FFA-9EC6-924E2484FBF2}" type="slidenum">
              <a:rPr lang="ar-SA" smtClean="0"/>
              <a:t>‹#›</a:t>
            </a:fld>
            <a:endParaRPr lang="ar-SA"/>
          </a:p>
        </p:txBody>
      </p:sp>
    </p:spTree>
    <p:extLst>
      <p:ext uri="{BB962C8B-B14F-4D97-AF65-F5344CB8AC3E}">
        <p14:creationId xmlns:p14="http://schemas.microsoft.com/office/powerpoint/2010/main" val="20401698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em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6" Type="http://schemas.openxmlformats.org/officeDocument/2006/relationships/image" Target="../media/image3.png"/><Relationship Id="rId5" Type="http://schemas.openxmlformats.org/officeDocument/2006/relationships/image" Target="../media/image2.emf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image" Target="../media/image1.emf"/><Relationship Id="rId7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7.emf"/><Relationship Id="rId5" Type="http://schemas.openxmlformats.org/officeDocument/2006/relationships/image" Target="../media/image4.emf"/><Relationship Id="rId4" Type="http://schemas.openxmlformats.org/officeDocument/2006/relationships/image" Target="../media/image6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jp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4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emf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4.em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Relationship Id="rId6" Type="http://schemas.openxmlformats.org/officeDocument/2006/relationships/image" Target="../media/image3.png"/><Relationship Id="rId5" Type="http://schemas.openxmlformats.org/officeDocument/2006/relationships/image" Target="../media/image2.emf"/><Relationship Id="rId4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16812" y="3523256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85143" y="944391"/>
            <a:ext cx="594528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Sherihan Mohamed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157773" y="3570625"/>
            <a:ext cx="417242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DGM723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868345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>
          <a:xfrm rot="10800000">
            <a:off x="-156351" y="-135287"/>
            <a:ext cx="12504703" cy="7128574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FF9518">
                  <a:alpha val="39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82292" y="-160056"/>
            <a:ext cx="5721151" cy="6563668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35200" y="915090"/>
            <a:ext cx="6714451" cy="19723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39261" y="-101602"/>
            <a:ext cx="4169394" cy="71370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06213" y="1601482"/>
            <a:ext cx="4172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4934428"/>
            <a:ext cx="1699476" cy="15240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0800000">
            <a:off x="3612443" y="5264522"/>
            <a:ext cx="6455288" cy="103466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4823251" y="5497727"/>
            <a:ext cx="36955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Final Revision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832130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56" y="75251"/>
            <a:ext cx="1106464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83682" y="665008"/>
            <a:ext cx="1984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Lecture1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D1C754-1798-422A-9316-98AB8053F9CA}"/>
              </a:ext>
            </a:extLst>
          </p:cNvPr>
          <p:cNvSpPr txBox="1"/>
          <p:nvPr/>
        </p:nvSpPr>
        <p:spPr>
          <a:xfrm>
            <a:off x="266801" y="295676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01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97E26A-3CC4-4822-965D-1FFF0255314E}"/>
              </a:ext>
            </a:extLst>
          </p:cNvPr>
          <p:cNvSpPr/>
          <p:nvPr/>
        </p:nvSpPr>
        <p:spPr>
          <a:xfrm>
            <a:off x="808587" y="2079687"/>
            <a:ext cx="8613840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**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Introduction</a:t>
            </a:r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.</a:t>
            </a:r>
          </a:p>
          <a:p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**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(Ethical) life in the (post-)digital age:</a:t>
            </a:r>
          </a:p>
          <a:p>
            <a:r>
              <a:rPr lang="es-ES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1. Digital media, </a:t>
            </a:r>
            <a:r>
              <a:rPr lang="es-ES" sz="2800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analoug</a:t>
            </a:r>
            <a:r>
              <a:rPr lang="es-ES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 media: </a:t>
            </a:r>
            <a:r>
              <a:rPr lang="es-ES" sz="2800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convergence</a:t>
            </a:r>
            <a:r>
              <a:rPr lang="es-ES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 and </a:t>
            </a:r>
            <a:r>
              <a:rPr lang="es-ES" sz="2800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Ubiquity</a:t>
            </a:r>
            <a:r>
              <a:rPr lang="es-ES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.</a:t>
            </a:r>
          </a:p>
          <a:p>
            <a:r>
              <a:rPr lang="en-US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2. Digital media and “greased information”.</a:t>
            </a:r>
          </a:p>
          <a:p>
            <a:r>
              <a:rPr lang="en-US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</a:rPr>
              <a:t>3. Digital media as communication media: fluidity, ubiquity, global scope, and selfhood/identity.</a:t>
            </a:r>
          </a:p>
        </p:txBody>
      </p:sp>
      <p:pic>
        <p:nvPicPr>
          <p:cNvPr id="15" name="Picture 14" descr="Chart, funnel chart&#10;&#10;Description automatically generated">
            <a:extLst>
              <a:ext uri="{FF2B5EF4-FFF2-40B4-BE49-F238E27FC236}">
                <a16:creationId xmlns:a16="http://schemas.microsoft.com/office/drawing/2014/main" id="{F5269483-AC95-4A04-8990-D5F424AAD453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94"/>
          <a:stretch/>
        </p:blipFill>
        <p:spPr>
          <a:xfrm>
            <a:off x="9450420" y="2377440"/>
            <a:ext cx="2162460" cy="24411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393956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56" y="75251"/>
            <a:ext cx="1106464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83682" y="665008"/>
            <a:ext cx="1984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2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7D1C754-1798-422A-9316-98AB8053F9CA}"/>
              </a:ext>
            </a:extLst>
          </p:cNvPr>
          <p:cNvSpPr txBox="1"/>
          <p:nvPr/>
        </p:nvSpPr>
        <p:spPr>
          <a:xfrm>
            <a:off x="266801" y="295676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97E26A-3CC4-4822-965D-1FFF0255314E}"/>
              </a:ext>
            </a:extLst>
          </p:cNvPr>
          <p:cNvSpPr/>
          <p:nvPr/>
        </p:nvSpPr>
        <p:spPr>
          <a:xfrm>
            <a:off x="3346516" y="1902398"/>
            <a:ext cx="8613840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media ethics</a:t>
            </a:r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How to proceed?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Is digital media ethics possible?</a:t>
            </a:r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Grounds for hope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How to do ethics in the new mediascape</a:t>
            </a:r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Dialogical approaches, difference, and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Pluralism.</a:t>
            </a:r>
          </a:p>
          <a:p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0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Further considerations</a:t>
            </a:r>
            <a:r>
              <a:rPr lang="en-US" sz="30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Ethical judgments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CF064EB-0828-48A5-82BB-3CB49FD59C3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942" y="2015408"/>
            <a:ext cx="2457822" cy="3117667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53077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57" y="46651"/>
            <a:ext cx="10348368" cy="162625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83682" y="665008"/>
            <a:ext cx="1984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3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97E26A-3CC4-4822-965D-1FFF0255314E}"/>
              </a:ext>
            </a:extLst>
          </p:cNvPr>
          <p:cNvSpPr/>
          <p:nvPr/>
        </p:nvSpPr>
        <p:spPr>
          <a:xfrm>
            <a:off x="709124" y="1949076"/>
            <a:ext cx="814562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Information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and </a:t>
            </a:r>
            <a:r>
              <a:rPr lang="en-US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privacy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in the </a:t>
            </a:r>
            <a:r>
              <a:rPr lang="en-US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global digital Age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.</a:t>
            </a:r>
          </a:p>
          <a:p>
            <a:pPr algn="just"/>
            <a:r>
              <a:rPr lang="en-US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GB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“Privacy” and private life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Changing attitudes in the age of social media and mobile devices</a:t>
            </a:r>
            <a:endParaRPr lang="en-US" sz="28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anose="020E0502030308020204" pitchFamily="34" charset="0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  <a:p>
            <a:pPr algn="just"/>
            <a:r>
              <a:rPr lang="en-US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GB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“Privacy” and private life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Cultural and philosophical considerations</a:t>
            </a:r>
          </a:p>
          <a:p>
            <a:pPr algn="just"/>
            <a:r>
              <a:rPr lang="en-GB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GB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“Privacy” and private life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: Cultural differences and ethical pluralism</a:t>
            </a:r>
          </a:p>
        </p:txBody>
      </p:sp>
      <p:sp>
        <p:nvSpPr>
          <p:cNvPr id="12" name="TextBox 10">
            <a:extLst>
              <a:ext uri="{FF2B5EF4-FFF2-40B4-BE49-F238E27FC236}">
                <a16:creationId xmlns:a16="http://schemas.microsoft.com/office/drawing/2014/main" id="{816562A6-F6ED-4B9E-A6A4-0B4D273A3F84}"/>
              </a:ext>
            </a:extLst>
          </p:cNvPr>
          <p:cNvSpPr txBox="1"/>
          <p:nvPr/>
        </p:nvSpPr>
        <p:spPr>
          <a:xfrm>
            <a:off x="193659" y="379280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02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صورة 8">
            <a:extLst>
              <a:ext uri="{FF2B5EF4-FFF2-40B4-BE49-F238E27FC236}">
                <a16:creationId xmlns:a16="http://schemas.microsoft.com/office/drawing/2014/main" id="{5456359B-E0F6-4271-988F-879A87CAE05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5377" y="2074233"/>
            <a:ext cx="2733871" cy="270953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730403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56" y="28598"/>
            <a:ext cx="1106464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83682" y="665008"/>
            <a:ext cx="1984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97E26A-3CC4-4822-965D-1FFF0255314E}"/>
              </a:ext>
            </a:extLst>
          </p:cNvPr>
          <p:cNvSpPr/>
          <p:nvPr/>
        </p:nvSpPr>
        <p:spPr>
          <a:xfrm>
            <a:off x="3153743" y="2023716"/>
            <a:ext cx="8276253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Introduction</a:t>
            </a:r>
          </a:p>
          <a:p>
            <a:pPr algn="just"/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1- What do you know about copying and distributing? 2- How Copyrighting Works.</a:t>
            </a:r>
            <a:endParaRPr lang="en-US" sz="26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anose="020E0502030308020204" pitchFamily="34" charset="0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  <a:p>
            <a:pPr algn="just"/>
            <a:r>
              <a:rPr lang="en-US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GB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ethics of copying: Is it theft or Open Source?</a:t>
            </a:r>
          </a:p>
          <a:p>
            <a:pPr algn="just"/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1- Intellectual property: (Western) approaches.</a:t>
            </a:r>
          </a:p>
          <a:p>
            <a:pPr algn="just"/>
            <a:r>
              <a:rPr lang="en-GB" sz="26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2- Intellectual property and culture.</a:t>
            </a:r>
          </a:p>
          <a:p>
            <a:pPr algn="just"/>
            <a:endParaRPr lang="en-US" sz="28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anose="020E0502030308020204" pitchFamily="34" charset="0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</p:txBody>
      </p:sp>
      <p:sp>
        <p:nvSpPr>
          <p:cNvPr id="12" name="TextBox 10">
            <a:extLst>
              <a:ext uri="{FF2B5EF4-FFF2-40B4-BE49-F238E27FC236}">
                <a16:creationId xmlns:a16="http://schemas.microsoft.com/office/drawing/2014/main" id="{816562A6-F6ED-4B9E-A6A4-0B4D273A3F84}"/>
              </a:ext>
            </a:extLst>
          </p:cNvPr>
          <p:cNvSpPr txBox="1"/>
          <p:nvPr/>
        </p:nvSpPr>
        <p:spPr>
          <a:xfrm>
            <a:off x="193659" y="379280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 descr="Icon&#10;&#10;Description automatically generated">
            <a:extLst>
              <a:ext uri="{FF2B5EF4-FFF2-40B4-BE49-F238E27FC236}">
                <a16:creationId xmlns:a16="http://schemas.microsoft.com/office/drawing/2014/main" id="{82DF6ACB-ED40-D17E-ED49-95263DCF354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88" y="2323322"/>
            <a:ext cx="2440806" cy="243578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171901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56" y="28598"/>
            <a:ext cx="1106464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83682" y="665008"/>
            <a:ext cx="1984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97E26A-3CC4-4822-965D-1FFF0255314E}"/>
              </a:ext>
            </a:extLst>
          </p:cNvPr>
          <p:cNvSpPr/>
          <p:nvPr/>
        </p:nvSpPr>
        <p:spPr>
          <a:xfrm>
            <a:off x="709124" y="2154348"/>
            <a:ext cx="8276253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What do we mean with copyleft? </a:t>
            </a:r>
            <a:endParaRPr lang="en-GB" sz="26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anose="020E0502030308020204" pitchFamily="34" charset="0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  <a:p>
            <a:pPr algn="just"/>
            <a:r>
              <a:rPr lang="en-US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Copyleft and open sources.</a:t>
            </a:r>
          </a:p>
          <a:p>
            <a:pPr algn="just"/>
            <a:r>
              <a:rPr lang="en-US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What is the Public copyright?</a:t>
            </a:r>
          </a:p>
          <a:p>
            <a:pPr algn="just"/>
            <a:r>
              <a:rPr lang="en-US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The Copyleft Applications:</a:t>
            </a:r>
          </a:p>
          <a:p>
            <a:pPr algn="just"/>
            <a:r>
              <a:rPr lang="en-US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Creative commons.</a:t>
            </a:r>
          </a:p>
          <a:p>
            <a:pPr algn="just"/>
            <a:r>
              <a:rPr lang="en-US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Public domain.</a:t>
            </a:r>
          </a:p>
        </p:txBody>
      </p:sp>
      <p:sp>
        <p:nvSpPr>
          <p:cNvPr id="12" name="TextBox 10">
            <a:extLst>
              <a:ext uri="{FF2B5EF4-FFF2-40B4-BE49-F238E27FC236}">
                <a16:creationId xmlns:a16="http://schemas.microsoft.com/office/drawing/2014/main" id="{816562A6-F6ED-4B9E-A6A4-0B4D273A3F84}"/>
              </a:ext>
            </a:extLst>
          </p:cNvPr>
          <p:cNvSpPr txBox="1"/>
          <p:nvPr/>
        </p:nvSpPr>
        <p:spPr>
          <a:xfrm>
            <a:off x="193659" y="379280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03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448C60C-C929-F047-4C62-E695CB81E2F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61445" y="2113589"/>
            <a:ext cx="2152260" cy="280076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202466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56" y="28598"/>
            <a:ext cx="1106464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83682" y="665008"/>
            <a:ext cx="1984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6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97E26A-3CC4-4822-965D-1FFF0255314E}"/>
              </a:ext>
            </a:extLst>
          </p:cNvPr>
          <p:cNvSpPr/>
          <p:nvPr/>
        </p:nvSpPr>
        <p:spPr>
          <a:xfrm>
            <a:off x="3088427" y="2154348"/>
            <a:ext cx="8276253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Friendship online? Initial considerations</a:t>
            </a:r>
            <a:endParaRPr lang="en-GB" sz="26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anose="020E0502030308020204" pitchFamily="34" charset="0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  <a:p>
            <a:pPr algn="just"/>
            <a:r>
              <a:rPr lang="en-US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Privacy Paradox and social media</a:t>
            </a:r>
          </a:p>
          <a:p>
            <a:pPr algn="just"/>
            <a:r>
              <a:rPr lang="en-US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Ethics and social media.</a:t>
            </a:r>
          </a:p>
          <a:p>
            <a:pPr algn="just"/>
            <a:r>
              <a:rPr lang="en-GB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Ethical challenges with social media use.</a:t>
            </a:r>
          </a:p>
          <a:p>
            <a:pPr algn="just"/>
            <a:r>
              <a:rPr lang="en-US" sz="32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US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Slow/Fair Technology:</a:t>
            </a:r>
          </a:p>
          <a:p>
            <a:pPr algn="just"/>
            <a:r>
              <a:rPr lang="en-US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</a:t>
            </a:r>
            <a:r>
              <a:rPr lang="en-US" sz="2800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Fairphone</a:t>
            </a:r>
            <a:r>
              <a:rPr lang="en-US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 as a type of slow/fair Technology.</a:t>
            </a:r>
          </a:p>
        </p:txBody>
      </p:sp>
      <p:sp>
        <p:nvSpPr>
          <p:cNvPr id="12" name="TextBox 10">
            <a:extLst>
              <a:ext uri="{FF2B5EF4-FFF2-40B4-BE49-F238E27FC236}">
                <a16:creationId xmlns:a16="http://schemas.microsoft.com/office/drawing/2014/main" id="{816562A6-F6ED-4B9E-A6A4-0B4D273A3F84}"/>
              </a:ext>
            </a:extLst>
          </p:cNvPr>
          <p:cNvSpPr txBox="1"/>
          <p:nvPr/>
        </p:nvSpPr>
        <p:spPr>
          <a:xfrm>
            <a:off x="193659" y="379280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996A21C-82AB-D553-7FBA-6F95B78BC6E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2613" y="2113114"/>
            <a:ext cx="2635045" cy="270953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7477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56" y="28598"/>
            <a:ext cx="1106464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83682" y="665008"/>
            <a:ext cx="1984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7</a:t>
            </a:r>
            <a:endParaRPr lang="en-US" sz="32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97E26A-3CC4-4822-965D-1FFF0255314E}"/>
              </a:ext>
            </a:extLst>
          </p:cNvPr>
          <p:cNvSpPr/>
          <p:nvPr/>
        </p:nvSpPr>
        <p:spPr>
          <a:xfrm>
            <a:off x="709124" y="1930404"/>
            <a:ext cx="827625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GB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Democracy, Freedom and Truth at a Time of Digital Disruption:</a:t>
            </a:r>
            <a:endParaRPr lang="en-GB" sz="24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anose="020E0502030308020204" pitchFamily="34" charset="0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  <a:p>
            <a:pPr algn="just"/>
            <a:r>
              <a:rPr lang="en-US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</a:t>
            </a:r>
            <a:r>
              <a:rPr lang="en-GB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Freedom of information and freedom of expression: a conceptual and legal framework.</a:t>
            </a:r>
            <a:endParaRPr lang="en-US" sz="2800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anose="020E0502030308020204" pitchFamily="34" charset="0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  <a:p>
            <a:pPr algn="just"/>
            <a:r>
              <a:rPr lang="en-US" sz="24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GB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“Information, the key to democracy”:</a:t>
            </a:r>
            <a:endParaRPr lang="en-US" sz="24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anose="020E0502030308020204" pitchFamily="34" charset="0"/>
              <a:ea typeface="Microsoft GothicNeo" panose="020B0503020000020004" pitchFamily="34" charset="-127"/>
              <a:cs typeface="Microsoft GothicNeo" panose="020B0503020000020004" pitchFamily="34" charset="-127"/>
            </a:endParaRPr>
          </a:p>
          <a:p>
            <a:pPr algn="just"/>
            <a:r>
              <a:rPr lang="en-GB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Media at the intersection of democratic culture and technological progress.</a:t>
            </a:r>
          </a:p>
          <a:p>
            <a:pPr algn="just"/>
            <a:r>
              <a:rPr lang="en-GB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Information and the need for truth.</a:t>
            </a:r>
          </a:p>
        </p:txBody>
      </p:sp>
      <p:sp>
        <p:nvSpPr>
          <p:cNvPr id="12" name="TextBox 10">
            <a:extLst>
              <a:ext uri="{FF2B5EF4-FFF2-40B4-BE49-F238E27FC236}">
                <a16:creationId xmlns:a16="http://schemas.microsoft.com/office/drawing/2014/main" id="{816562A6-F6ED-4B9E-A6A4-0B4D273A3F84}"/>
              </a:ext>
            </a:extLst>
          </p:cNvPr>
          <p:cNvSpPr txBox="1"/>
          <p:nvPr/>
        </p:nvSpPr>
        <p:spPr>
          <a:xfrm>
            <a:off x="193659" y="379280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E0BB794F-A3CE-5F7D-8AF7-FB7E8998B51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237981" y="2120032"/>
            <a:ext cx="2057400" cy="2057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4773133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56" y="28598"/>
            <a:ext cx="1106464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83682" y="665008"/>
            <a:ext cx="1984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8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97E26A-3CC4-4822-965D-1FFF0255314E}"/>
              </a:ext>
            </a:extLst>
          </p:cNvPr>
          <p:cNvSpPr/>
          <p:nvPr/>
        </p:nvSpPr>
        <p:spPr>
          <a:xfrm>
            <a:off x="3461155" y="1640145"/>
            <a:ext cx="827625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GB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Fake news on Social Media: the Impact on Society:</a:t>
            </a:r>
          </a:p>
          <a:p>
            <a:pPr algn="just"/>
            <a:r>
              <a:rPr lang="en-GB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What is Fake News?</a:t>
            </a:r>
          </a:p>
          <a:p>
            <a:pPr algn="just"/>
            <a:r>
              <a:rPr lang="en-GB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Fake News Spread, and Social Media</a:t>
            </a:r>
          </a:p>
          <a:p>
            <a:pPr algn="just"/>
            <a:r>
              <a:rPr lang="en-GB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Contributors of fake news.</a:t>
            </a:r>
          </a:p>
          <a:p>
            <a:pPr algn="just"/>
            <a:r>
              <a:rPr lang="en-US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GB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Five types of misinformation:</a:t>
            </a:r>
          </a:p>
          <a:p>
            <a:pPr algn="just"/>
            <a:r>
              <a:rPr lang="en-GB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1- Satire.    2- False context.  3- Imposter content.</a:t>
            </a:r>
          </a:p>
          <a:p>
            <a:pPr algn="just"/>
            <a:r>
              <a:rPr lang="en-GB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4- Fabricated content.      5- Manipulated content.</a:t>
            </a:r>
          </a:p>
          <a:p>
            <a:pPr algn="just"/>
            <a:r>
              <a:rPr lang="en-GB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Examples of Fake news from Arabic Websites</a:t>
            </a:r>
          </a:p>
        </p:txBody>
      </p:sp>
      <p:sp>
        <p:nvSpPr>
          <p:cNvPr id="12" name="TextBox 10">
            <a:extLst>
              <a:ext uri="{FF2B5EF4-FFF2-40B4-BE49-F238E27FC236}">
                <a16:creationId xmlns:a16="http://schemas.microsoft.com/office/drawing/2014/main" id="{816562A6-F6ED-4B9E-A6A4-0B4D273A3F84}"/>
              </a:ext>
            </a:extLst>
          </p:cNvPr>
          <p:cNvSpPr txBox="1"/>
          <p:nvPr/>
        </p:nvSpPr>
        <p:spPr>
          <a:xfrm>
            <a:off x="193659" y="379280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04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3CD15C9-515F-4AB8-353F-4E4D61CF6211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68" t="9696" r="7052" b="8436"/>
          <a:stretch/>
        </p:blipFill>
        <p:spPr>
          <a:xfrm>
            <a:off x="718462" y="2496179"/>
            <a:ext cx="2376700" cy="254895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37722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56" y="38428"/>
            <a:ext cx="1106464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83682" y="665008"/>
            <a:ext cx="19844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9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97E26A-3CC4-4822-965D-1FFF0255314E}"/>
              </a:ext>
            </a:extLst>
          </p:cNvPr>
          <p:cNvSpPr/>
          <p:nvPr/>
        </p:nvSpPr>
        <p:spPr>
          <a:xfrm>
            <a:off x="710580" y="1957758"/>
            <a:ext cx="827625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GB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Digital media ethics: an overview</a:t>
            </a:r>
          </a:p>
          <a:p>
            <a:pPr algn="just"/>
            <a:r>
              <a:rPr lang="en-GB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A revolution in ethics.</a:t>
            </a:r>
          </a:p>
          <a:p>
            <a:pPr algn="just"/>
            <a:r>
              <a:rPr lang="en-GB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Tensions on two levels.</a:t>
            </a:r>
          </a:p>
          <a:p>
            <a:pPr algn="just"/>
            <a:r>
              <a:rPr lang="en-GB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What would an integrated ethics look like?</a:t>
            </a:r>
          </a:p>
          <a:p>
            <a:pPr algn="just"/>
            <a:r>
              <a:rPr lang="en-US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GB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Difficult questions for digital media ethics</a:t>
            </a:r>
          </a:p>
          <a:p>
            <a:pPr algn="just"/>
            <a:r>
              <a:rPr lang="en-GB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Who is a journalist?</a:t>
            </a:r>
          </a:p>
          <a:p>
            <a:pPr algn="just"/>
            <a:r>
              <a:rPr lang="en-GB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What is journalism?</a:t>
            </a:r>
          </a:p>
          <a:p>
            <a:pPr algn="just"/>
            <a:r>
              <a:rPr lang="en-GB" sz="2800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GB" sz="28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Ethical guidelines for online journalism</a:t>
            </a:r>
          </a:p>
        </p:txBody>
      </p:sp>
      <p:sp>
        <p:nvSpPr>
          <p:cNvPr id="12" name="TextBox 10">
            <a:extLst>
              <a:ext uri="{FF2B5EF4-FFF2-40B4-BE49-F238E27FC236}">
                <a16:creationId xmlns:a16="http://schemas.microsoft.com/office/drawing/2014/main" id="{816562A6-F6ED-4B9E-A6A4-0B4D273A3F84}"/>
              </a:ext>
            </a:extLst>
          </p:cNvPr>
          <p:cNvSpPr txBox="1"/>
          <p:nvPr/>
        </p:nvSpPr>
        <p:spPr>
          <a:xfrm>
            <a:off x="193659" y="379280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05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67E112E-0CCD-4B1B-4830-FCD7A7DA2D5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88594" y="1957758"/>
            <a:ext cx="3382297" cy="352170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221386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3256" y="38428"/>
            <a:ext cx="11064641" cy="169096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583682" y="665008"/>
            <a:ext cx="216072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Lecture 10</a:t>
            </a:r>
            <a:endParaRPr lang="en-US" sz="32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397E26A-3CC4-4822-965D-1FFF0255314E}"/>
              </a:ext>
            </a:extLst>
          </p:cNvPr>
          <p:cNvSpPr/>
          <p:nvPr/>
        </p:nvSpPr>
        <p:spPr>
          <a:xfrm>
            <a:off x="3226987" y="1851109"/>
            <a:ext cx="8276253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GB" sz="3200" b="1" dirty="0">
                <a:solidFill>
                  <a:srgbClr val="C00000"/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A Synopsis of digital media ethics</a:t>
            </a:r>
          </a:p>
          <a:p>
            <a:pPr algn="just"/>
            <a:r>
              <a:rPr lang="en-GB" sz="3200" b="1" dirty="0">
                <a:solidFill>
                  <a:schemeClr val="accent1">
                    <a:lumMod val="50000"/>
                  </a:schemeClr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Computing code of ethics</a:t>
            </a:r>
          </a:p>
          <a:p>
            <a:pPr algn="just"/>
            <a:r>
              <a:rPr lang="en-GB" sz="3200" b="1" dirty="0">
                <a:solidFill>
                  <a:schemeClr val="accent1">
                    <a:lumMod val="50000"/>
                  </a:schemeClr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Global media ethics</a:t>
            </a:r>
          </a:p>
          <a:p>
            <a:pPr algn="just"/>
            <a:r>
              <a:rPr lang="en-US" sz="3200" b="1" dirty="0">
                <a:solidFill>
                  <a:schemeClr val="accent1">
                    <a:lumMod val="50000"/>
                  </a:schemeClr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** </a:t>
            </a:r>
            <a:r>
              <a:rPr lang="en-GB" sz="3200" b="1" dirty="0">
                <a:solidFill>
                  <a:srgbClr val="C00000"/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Basic ethical frameworks</a:t>
            </a:r>
          </a:p>
          <a:p>
            <a:pPr algn="just"/>
            <a:r>
              <a:rPr lang="en-GB" sz="2800" b="1" dirty="0">
                <a:solidFill>
                  <a:schemeClr val="accent1">
                    <a:lumMod val="50000"/>
                  </a:schemeClr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Deontology                  - Virtue Ethics </a:t>
            </a:r>
          </a:p>
          <a:p>
            <a:pPr algn="just"/>
            <a:r>
              <a:rPr lang="en-GB" sz="2800" b="1" dirty="0">
                <a:solidFill>
                  <a:schemeClr val="accent1">
                    <a:lumMod val="50000"/>
                  </a:schemeClr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Moral Absolutism         - Moral Relativism</a:t>
            </a:r>
          </a:p>
          <a:p>
            <a:pPr algn="just"/>
            <a:r>
              <a:rPr lang="en-GB" sz="2800" b="1" dirty="0">
                <a:solidFill>
                  <a:schemeClr val="accent1">
                    <a:lumMod val="50000"/>
                  </a:schemeClr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Moral Pluralism            - Consequentialism</a:t>
            </a:r>
          </a:p>
          <a:p>
            <a:pPr algn="just"/>
            <a:r>
              <a:rPr lang="en-GB" sz="2800" b="1" dirty="0">
                <a:solidFill>
                  <a:schemeClr val="accent1">
                    <a:lumMod val="50000"/>
                  </a:schemeClr>
                </a:solidFill>
                <a:latin typeface="Maiandra GD" panose="020E0502030308020204" pitchFamily="34" charset="0"/>
                <a:ea typeface="Microsoft GothicNeo" panose="020B0503020000020004" pitchFamily="34" charset="-127"/>
                <a:cs typeface="Microsoft GothicNeo" panose="020B0503020000020004" pitchFamily="34" charset="-127"/>
              </a:rPr>
              <a:t>- Utilitarianism</a:t>
            </a:r>
          </a:p>
        </p:txBody>
      </p:sp>
      <p:sp>
        <p:nvSpPr>
          <p:cNvPr id="12" name="TextBox 10">
            <a:extLst>
              <a:ext uri="{FF2B5EF4-FFF2-40B4-BE49-F238E27FC236}">
                <a16:creationId xmlns:a16="http://schemas.microsoft.com/office/drawing/2014/main" id="{816562A6-F6ED-4B9E-A6A4-0B4D273A3F84}"/>
              </a:ext>
            </a:extLst>
          </p:cNvPr>
          <p:cNvSpPr txBox="1"/>
          <p:nvPr/>
        </p:nvSpPr>
        <p:spPr>
          <a:xfrm>
            <a:off x="193659" y="379280"/>
            <a:ext cx="23101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</a:p>
          <a:p>
            <a:pPr algn="ctr"/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ajawal Medium" panose="00000600000000000000" pitchFamily="2" charset="-78"/>
                <a:cs typeface="Tajawal Medium" panose="00000600000000000000" pitchFamily="2" charset="-78"/>
              </a:rPr>
              <a:t> 05</a:t>
            </a:r>
            <a:endParaRPr lang="en-US" sz="2800" dirty="0">
              <a:solidFill>
                <a:srgbClr val="FF9518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26" name="Picture 2" descr="Premium Vector | Man ticking with pencil">
            <a:extLst>
              <a:ext uri="{FF2B5EF4-FFF2-40B4-BE49-F238E27FC236}">
                <a16:creationId xmlns:a16="http://schemas.microsoft.com/office/drawing/2014/main" id="{0A4745A1-3C02-84F0-3F61-0D17BE6F8D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087" y="2018208"/>
            <a:ext cx="2396607" cy="3237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66132591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5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112889" y="422122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16812" y="3523256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85143" y="944391"/>
            <a:ext cx="5945282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Sherihan Mohamed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157773" y="3570625"/>
            <a:ext cx="417242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DGM723</a:t>
            </a:r>
          </a:p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DIGITAL MEDIA ETHICS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70814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.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</TotalTime>
  <Words>570</Words>
  <Application>Microsoft Office PowerPoint</Application>
  <PresentationFormat>Widescreen</PresentationFormat>
  <Paragraphs>103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Calibri</vt:lpstr>
      <vt:lpstr>Calibri Light</vt:lpstr>
      <vt:lpstr>Maiandra GD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shery tawfeeq</dc:creator>
  <cp:lastModifiedBy>shery tawfeeq</cp:lastModifiedBy>
  <cp:revision>1</cp:revision>
  <dcterms:created xsi:type="dcterms:W3CDTF">2023-04-30T20:57:51Z</dcterms:created>
  <dcterms:modified xsi:type="dcterms:W3CDTF">2023-04-30T21:31:03Z</dcterms:modified>
</cp:coreProperties>
</file>