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503" r:id="rId6"/>
    <p:sldId id="1373" r:id="rId7"/>
    <p:sldId id="1400" r:id="rId8"/>
    <p:sldId id="1374" r:id="rId9"/>
    <p:sldId id="1376" r:id="rId10"/>
    <p:sldId id="1375" r:id="rId11"/>
    <p:sldId id="1377" r:id="rId12"/>
    <p:sldId id="1378" r:id="rId13"/>
    <p:sldId id="1379" r:id="rId14"/>
    <p:sldId id="1380" r:id="rId15"/>
    <p:sldId id="1382" r:id="rId16"/>
    <p:sldId id="1383" r:id="rId17"/>
    <p:sldId id="1384" r:id="rId18"/>
    <p:sldId id="1381" r:id="rId19"/>
    <p:sldId id="1385" r:id="rId20"/>
    <p:sldId id="1386" r:id="rId21"/>
    <p:sldId id="1387" r:id="rId22"/>
    <p:sldId id="1391" r:id="rId23"/>
    <p:sldId id="1392" r:id="rId24"/>
    <p:sldId id="1399" r:id="rId25"/>
    <p:sldId id="1388" r:id="rId26"/>
    <p:sldId id="1389" r:id="rId27"/>
    <p:sldId id="1390" r:id="rId28"/>
    <p:sldId id="1393" r:id="rId29"/>
    <p:sldId id="1394" r:id="rId30"/>
    <p:sldId id="1395" r:id="rId31"/>
    <p:sldId id="1396" r:id="rId32"/>
    <p:sldId id="1397" r:id="rId33"/>
    <p:sldId id="1398" r:id="rId34"/>
    <p:sldId id="1401" r:id="rId35"/>
    <p:sldId id="1402" r:id="rId36"/>
    <p:sldId id="1403" r:id="rId37"/>
    <p:sldId id="1404" r:id="rId38"/>
    <p:sldId id="1405" r:id="rId39"/>
    <p:sldId id="1406" r:id="rId40"/>
    <p:sldId id="1407" r:id="rId41"/>
    <p:sldId id="1408" r:id="rId42"/>
    <p:sldId id="1409" r:id="rId43"/>
    <p:sldId id="1410" r:id="rId44"/>
    <p:sldId id="1411" r:id="rId45"/>
    <p:sldId id="1412" r:id="rId46"/>
    <p:sldId id="1413" r:id="rId47"/>
    <p:sldId id="1414" r:id="rId48"/>
    <p:sldId id="1418" r:id="rId49"/>
    <p:sldId id="1419" r:id="rId50"/>
    <p:sldId id="1187" r:id="rId51"/>
    <p:sldId id="626"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3"/>
            <p14:sldId id="1373"/>
            <p14:sldId id="1400"/>
            <p14:sldId id="1374"/>
            <p14:sldId id="1376"/>
            <p14:sldId id="1375"/>
            <p14:sldId id="1377"/>
            <p14:sldId id="1378"/>
            <p14:sldId id="1379"/>
            <p14:sldId id="1380"/>
            <p14:sldId id="1382"/>
            <p14:sldId id="1383"/>
            <p14:sldId id="1384"/>
            <p14:sldId id="1381"/>
            <p14:sldId id="1385"/>
            <p14:sldId id="1386"/>
            <p14:sldId id="1387"/>
            <p14:sldId id="1391"/>
            <p14:sldId id="1392"/>
            <p14:sldId id="1399"/>
            <p14:sldId id="1388"/>
            <p14:sldId id="1389"/>
            <p14:sldId id="1390"/>
            <p14:sldId id="1393"/>
            <p14:sldId id="1394"/>
            <p14:sldId id="1395"/>
            <p14:sldId id="1396"/>
            <p14:sldId id="1397"/>
            <p14:sldId id="1398"/>
            <p14:sldId id="1401"/>
            <p14:sldId id="1402"/>
            <p14:sldId id="1403"/>
            <p14:sldId id="1404"/>
            <p14:sldId id="1405"/>
            <p14:sldId id="1406"/>
            <p14:sldId id="1407"/>
            <p14:sldId id="1408"/>
            <p14:sldId id="1409"/>
            <p14:sldId id="1410"/>
            <p14:sldId id="1411"/>
            <p14:sldId id="1412"/>
            <p14:sldId id="1413"/>
            <p14:sldId id="1414"/>
            <p14:sldId id="1418"/>
            <p14:sldId id="1419"/>
            <p14:sldId id="1187"/>
            <p14:sldId id="62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3519" autoAdjust="0"/>
    <p:restoredTop sz="94258"/>
  </p:normalViewPr>
  <p:slideViewPr>
    <p:cSldViewPr snapToGrid="0">
      <p:cViewPr varScale="1">
        <p:scale>
          <a:sx n="92" d="100"/>
          <a:sy n="92" d="100"/>
        </p:scale>
        <p:origin x="200" y="6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hyperlink" Target="https://alison.com/topic/learn/133628/the-pillars-of-clinical-governance"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hyperlink" Target="https://alison.com/topic/learn/133628/the-pillars-of-clinical-governance"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hyperlink" Target="https://www.dentalnotebook.com/7-pillars-clinical-governance/"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hyperlink" Target="https://alison.com/topic/learn/133628/the-pillars-of-clinical-governance"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hyperlink" Target="https://www.dentalnotebook.com/7-pillars-clinical-governance/"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hyperlink" Target="https://www.dentalnotebook.com/7-pillars-clinical-governance/" TargetMode="Externa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17.emf"/></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hyperlink" Target="https://www.dentalnotebook.com/7-pillars-clinical-governance/"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hyperlink" Target="https://alison.com/topic/learn/133628/the-pillars-of-clinical-governance"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hyperlink" Target="https://www.dentalnotebook.com/7-pillars-clinical-governance/"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hyperlink" Target="https://www.dentalnotebook.com/7-pillars-clinical-governance/"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hyperlink" Target="https://www.dentalnotebook.com/7-pillars-clinical-governance/"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hyperlink" Target="https://alison.com/topic/learn/133628/the-pillars-of-clinical-governance"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hyperlink" Target="https://www.dentalnotebook.com/7-pillars-clinical-governance/"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4.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45203" y="3975910"/>
            <a:ext cx="3964024" cy="398780"/>
          </a:xfrm>
          <a:prstGeom prst="rect">
            <a:avLst/>
          </a:prstGeom>
          <a:noFill/>
        </p:spPr>
        <p:txBody>
          <a:bodyPr wrap="square" rtlCol="0">
            <a:spAutoFit/>
          </a:bodyPr>
          <a:lstStyle/>
          <a:p>
            <a:pPr algn="ctr"/>
            <a:r>
              <a:rPr lang="en-US" sz="2000" dirty="0">
                <a:latin typeface="Alexandria" charset="0"/>
                <a:cs typeface="Alexandria" charset="0"/>
              </a:rPr>
              <a:t>Prepared by Dr. Abdulaziz Alsaedi</a:t>
            </a:r>
          </a:p>
        </p:txBody>
      </p:sp>
      <p:sp>
        <p:nvSpPr>
          <p:cNvPr id="31" name="TextBox 30"/>
          <p:cNvSpPr txBox="1"/>
          <p:nvPr/>
        </p:nvSpPr>
        <p:spPr>
          <a:xfrm>
            <a:off x="92978" y="2378825"/>
            <a:ext cx="5868475"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Overview of the Clinical Governance ( Part 2 )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2224648" cy="707886"/>
          </a:xfrm>
          <a:prstGeom prst="rect">
            <a:avLst/>
          </a:prstGeom>
          <a:noFill/>
        </p:spPr>
        <p:txBody>
          <a:bodyPr wrap="none" rtlCol="0">
            <a:spAutoFit/>
          </a:bodyPr>
          <a:lstStyle/>
          <a:p>
            <a:r>
              <a:rPr lang="en-US" sz="2000" b="1" dirty="0">
                <a:latin typeface="Alexandria" charset="0"/>
                <a:cs typeface="Alexandria" charset="0"/>
              </a:rPr>
              <a:t>MHA611</a:t>
            </a:r>
          </a:p>
          <a:p>
            <a:r>
              <a:rPr lang="en-US" sz="2000" dirty="0">
                <a:latin typeface="Alexandria" charset="0"/>
                <a:cs typeface="Alexandria" charset="0"/>
              </a:rPr>
              <a:t>Healthcare Systems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4" descr="Medical infographic with photo">
            <a:extLst>
              <a:ext uri="{FF2B5EF4-FFF2-40B4-BE49-F238E27FC236}">
                <a16:creationId xmlns:a16="http://schemas.microsoft.com/office/drawing/2014/main" id="{C1ECAC7B-CA76-CE49-9386-38C4FB06D7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0381" y="-358189"/>
            <a:ext cx="7410451" cy="740909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333828" y="710848"/>
            <a:ext cx="5204907" cy="523220"/>
          </a:xfrm>
          <a:prstGeom prst="rect">
            <a:avLst/>
          </a:prstGeom>
          <a:noFill/>
        </p:spPr>
        <p:txBody>
          <a:bodyPr wrap="square" rtlCol="0">
            <a:spAutoFit/>
          </a:bodyPr>
          <a:lstStyle/>
          <a:p>
            <a:r>
              <a:rPr lang="en-US" sz="2800" b="1">
                <a:solidFill>
                  <a:srgbClr val="00B0F0"/>
                </a:solidFill>
                <a:latin typeface="Alexandria" charset="0"/>
                <a:cs typeface="Alexandria" charset="0"/>
              </a:rPr>
              <a:t>Outlines: </a:t>
            </a:r>
            <a:endParaRPr lang="en-US" sz="2800" b="1" dirty="0">
              <a:solidFill>
                <a:srgbClr val="00B0F0"/>
              </a:solidFill>
              <a:latin typeface="Alexandria" charset="0"/>
              <a:cs typeface="Alexandria" charset="0"/>
            </a:endParaRPr>
          </a:p>
        </p:txBody>
      </p:sp>
      <p:sp>
        <p:nvSpPr>
          <p:cNvPr id="4" name="TextBox 3">
            <a:extLst>
              <a:ext uri="{FF2B5EF4-FFF2-40B4-BE49-F238E27FC236}">
                <a16:creationId xmlns:a16="http://schemas.microsoft.com/office/drawing/2014/main" id="{5C15E81F-FE6E-0905-4DF4-CA2842EEB972}"/>
              </a:ext>
            </a:extLst>
          </p:cNvPr>
          <p:cNvSpPr txBox="1"/>
          <p:nvPr/>
        </p:nvSpPr>
        <p:spPr>
          <a:xfrm>
            <a:off x="1153310" y="1440130"/>
            <a:ext cx="8982582" cy="4467057"/>
          </a:xfrm>
          <a:prstGeom prst="rect">
            <a:avLst/>
          </a:prstGeom>
          <a:noFill/>
        </p:spPr>
        <p:txBody>
          <a:bodyPr wrap="square" lIns="91440" tIns="45720" rIns="91440" bIns="45720" rtlCol="0" anchor="t">
            <a:spAutoFit/>
          </a:bodyPr>
          <a:lstStyle/>
          <a:p>
            <a:pPr marL="342900" indent="-342900">
              <a:lnSpc>
                <a:spcPct val="150000"/>
              </a:lnSpc>
              <a:buFontTx/>
              <a:buChar char="-"/>
            </a:pPr>
            <a:r>
              <a:rPr lang="en-US" sz="2400" dirty="0">
                <a:latin typeface="Alexandria"/>
                <a:cs typeface="Alexandria" charset="0"/>
              </a:rPr>
              <a:t>Concepts on risk management.</a:t>
            </a:r>
          </a:p>
          <a:p>
            <a:pPr marL="342900" indent="-342900">
              <a:lnSpc>
                <a:spcPct val="150000"/>
              </a:lnSpc>
              <a:buFontTx/>
              <a:buChar char="-"/>
            </a:pPr>
            <a:r>
              <a:rPr lang="en-US" sz="2400" dirty="0">
                <a:latin typeface="Alexandria"/>
                <a:cs typeface="Alexandria" charset="0"/>
              </a:rPr>
              <a:t>Types of risks.</a:t>
            </a:r>
          </a:p>
          <a:p>
            <a:pPr marL="342900" indent="-342900">
              <a:lnSpc>
                <a:spcPct val="150000"/>
              </a:lnSpc>
              <a:buFontTx/>
              <a:buChar char="-"/>
            </a:pPr>
            <a:r>
              <a:rPr lang="en-US" sz="2400" dirty="0">
                <a:latin typeface="Alexandria"/>
                <a:cs typeface="Alexandria" charset="0"/>
              </a:rPr>
              <a:t>What is the clinical risk management.</a:t>
            </a:r>
          </a:p>
          <a:p>
            <a:pPr marL="342900" indent="-342900">
              <a:lnSpc>
                <a:spcPct val="150000"/>
              </a:lnSpc>
              <a:buFontTx/>
              <a:buChar char="-"/>
            </a:pPr>
            <a:r>
              <a:rPr lang="en-US" sz="2400" dirty="0">
                <a:latin typeface="Alexandria"/>
                <a:cs typeface="Alexandria" charset="0"/>
              </a:rPr>
              <a:t>Risk management framework.</a:t>
            </a:r>
          </a:p>
          <a:p>
            <a:pPr marL="342900" indent="-342900">
              <a:lnSpc>
                <a:spcPct val="150000"/>
              </a:lnSpc>
              <a:buFontTx/>
              <a:buChar char="-"/>
            </a:pPr>
            <a:r>
              <a:rPr lang="en-US" sz="2400" dirty="0">
                <a:latin typeface="Alexandria"/>
                <a:cs typeface="Alexandria" charset="0"/>
              </a:rPr>
              <a:t>Education and training pillar.</a:t>
            </a:r>
          </a:p>
          <a:p>
            <a:pPr marL="342900" indent="-342900">
              <a:lnSpc>
                <a:spcPct val="150000"/>
              </a:lnSpc>
              <a:buFontTx/>
              <a:buChar char="-"/>
            </a:pPr>
            <a:r>
              <a:rPr lang="en-US" sz="2400" dirty="0">
                <a:latin typeface="Alexandria"/>
                <a:cs typeface="Alexandria" charset="0"/>
              </a:rPr>
              <a:t>Patient and public pillar.</a:t>
            </a:r>
          </a:p>
          <a:p>
            <a:pPr marL="342900" indent="-342900">
              <a:lnSpc>
                <a:spcPct val="150000"/>
              </a:lnSpc>
              <a:buFontTx/>
              <a:buChar char="-"/>
            </a:pPr>
            <a:r>
              <a:rPr lang="en-US" sz="2400" dirty="0">
                <a:latin typeface="Alexandria"/>
                <a:cs typeface="Alexandria" charset="0"/>
              </a:rPr>
              <a:t>Using of information pillar. </a:t>
            </a:r>
          </a:p>
          <a:p>
            <a:pPr marL="342900" indent="-342900">
              <a:lnSpc>
                <a:spcPct val="150000"/>
              </a:lnSpc>
              <a:buFontTx/>
              <a:buChar char="-"/>
            </a:pPr>
            <a:r>
              <a:rPr lang="en-US" sz="2400" dirty="0">
                <a:latin typeface="Alexandria"/>
                <a:cs typeface="Alexandria" charset="0"/>
              </a:rPr>
              <a:t>Staffing and staff </a:t>
            </a:r>
            <a:r>
              <a:rPr lang="en-US" sz="2400">
                <a:latin typeface="Alexandria"/>
                <a:cs typeface="Alexandria" charset="0"/>
              </a:rPr>
              <a:t>management pillar. </a:t>
            </a:r>
            <a:endParaRPr lang="en-US" sz="2400" dirty="0">
              <a:latin typeface="Alexandria"/>
              <a:cs typeface="Alexandria" charset="0"/>
            </a:endParaRPr>
          </a:p>
        </p:txBody>
      </p:sp>
    </p:spTree>
    <p:extLst>
      <p:ext uri="{BB962C8B-B14F-4D97-AF65-F5344CB8AC3E}">
        <p14:creationId xmlns:p14="http://schemas.microsoft.com/office/powerpoint/2010/main" val="2475345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6EE4B9-5824-1DDE-80DF-2389234BBD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923A54-C500-C0D2-8FF4-0A49D7AE32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7C7E405A-AD69-AA66-69E8-AFECE79F8C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27BC027-B9A0-DE98-8D48-208EE15B239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4218657-999D-F437-63DE-C64F2767E7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C7D18B0-AEEE-3853-9BE3-C63B18F5169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15A5660-14F5-C94E-32A0-368859B53A0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3" name="Title 1">
            <a:extLst>
              <a:ext uri="{FF2B5EF4-FFF2-40B4-BE49-F238E27FC236}">
                <a16:creationId xmlns:a16="http://schemas.microsoft.com/office/drawing/2014/main" id="{C0B2301E-DA9F-F883-D225-0E0504A96189}"/>
              </a:ext>
            </a:extLst>
          </p:cNvPr>
          <p:cNvSpPr txBox="1">
            <a:spLocks/>
          </p:cNvSpPr>
          <p:nvPr/>
        </p:nvSpPr>
        <p:spPr>
          <a:xfrm>
            <a:off x="2703871" y="3429000"/>
            <a:ext cx="6784258" cy="107485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chemeClr val="accent1"/>
                </a:solidFill>
                <a:latin typeface="Sakkal Majalla" panose="02000000000000000000" pitchFamily="2" charset="-78"/>
                <a:cs typeface="Sakkal Majalla" panose="02000000000000000000" pitchFamily="2" charset="-78"/>
              </a:rPr>
              <a:t>Pillar 3: Risk Management </a:t>
            </a:r>
            <a:endParaRPr lang="en-SA" b="1"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482247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CABFD-BA5E-997F-E8EC-4E252417F9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98E95-55C1-7B7A-D98F-1F21F11DC6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5F14B8A3-107B-73BA-FE9D-21EF9B9CC0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E9EF9AB-250D-8BBF-2619-E19C0CDAF17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6EA2001-A3F9-531E-08CE-D43BE8AF7A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2198485-2964-92C8-44CE-8063FE3758F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D56A7FF-594D-97BE-A6DC-264110F78E4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7243F53E-044D-2C34-7583-A4CFA3BAD425}"/>
              </a:ext>
            </a:extLst>
          </p:cNvPr>
          <p:cNvSpPr txBox="1">
            <a:spLocks/>
          </p:cNvSpPr>
          <p:nvPr/>
        </p:nvSpPr>
        <p:spPr>
          <a:xfrm>
            <a:off x="942308" y="2186696"/>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3: Risk Management: </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8" name="Picture 2" descr="Sharks and Swimmers">
            <a:extLst>
              <a:ext uri="{FF2B5EF4-FFF2-40B4-BE49-F238E27FC236}">
                <a16:creationId xmlns:a16="http://schemas.microsoft.com/office/drawing/2014/main" id="{A94133E1-8E91-7E48-595B-CC0F1643A6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8147" y="2971480"/>
            <a:ext cx="8854068" cy="3000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6326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633BF-D5D1-FCAB-61FC-469C42373D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BAD0DF-76D4-8CBC-9058-BC81F5FEAA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96FBAB9F-5839-D1EB-0E6C-69AD77D031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881C7CA-E694-29FD-5190-EA415359926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4015AFC-F5ED-79B6-0392-80223B1D29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4D8FF1C-0B3A-E9EB-4503-307954661E8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C6A1350-3B07-C25E-95BA-2931B6BECE8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4C4A0522-3068-FE14-7169-26DD45BC97AC}"/>
              </a:ext>
            </a:extLst>
          </p:cNvPr>
          <p:cNvSpPr txBox="1">
            <a:spLocks/>
          </p:cNvSpPr>
          <p:nvPr/>
        </p:nvSpPr>
        <p:spPr>
          <a:xfrm>
            <a:off x="942308" y="2186696"/>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3: Risk Management: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8" name="TextBox 7">
            <a:extLst>
              <a:ext uri="{FF2B5EF4-FFF2-40B4-BE49-F238E27FC236}">
                <a16:creationId xmlns:a16="http://schemas.microsoft.com/office/drawing/2014/main" id="{B829F28B-9D34-0287-0500-F700B1514316}"/>
              </a:ext>
            </a:extLst>
          </p:cNvPr>
          <p:cNvSpPr txBox="1"/>
          <p:nvPr/>
        </p:nvSpPr>
        <p:spPr>
          <a:xfrm>
            <a:off x="942308" y="2747879"/>
            <a:ext cx="10148066" cy="1200329"/>
          </a:xfrm>
          <a:prstGeom prst="rect">
            <a:avLst/>
          </a:prstGeom>
          <a:noFill/>
        </p:spPr>
        <p:txBody>
          <a:bodyPr wrap="square">
            <a:spAutoFit/>
          </a:bodyPr>
          <a:lstStyle/>
          <a:p>
            <a:pPr algn="just"/>
            <a:r>
              <a:rPr lang="en-US" sz="2400" dirty="0">
                <a:solidFill>
                  <a:schemeClr val="accent2">
                    <a:lumMod val="75000"/>
                  </a:schemeClr>
                </a:solidFill>
              </a:rPr>
              <a:t>A Risk </a:t>
            </a:r>
            <a:r>
              <a:rPr lang="en-US" sz="2400" b="0" dirty="0"/>
              <a:t>can be defined as </a:t>
            </a:r>
            <a:r>
              <a:rPr lang="en-US" sz="2400" dirty="0"/>
              <a:t>anything that threatens a practice</a:t>
            </a:r>
            <a:r>
              <a:rPr lang="en-US" sz="2400" b="0" dirty="0"/>
              <a:t> team’s ability to achieve its clinical objectives or anything that increases the probability of patient harm. </a:t>
            </a:r>
          </a:p>
        </p:txBody>
      </p:sp>
      <p:sp>
        <p:nvSpPr>
          <p:cNvPr id="14" name="TextBox 13">
            <a:extLst>
              <a:ext uri="{FF2B5EF4-FFF2-40B4-BE49-F238E27FC236}">
                <a16:creationId xmlns:a16="http://schemas.microsoft.com/office/drawing/2014/main" id="{3AA514CE-50A4-BE4B-2982-A6F5921F528C}"/>
              </a:ext>
            </a:extLst>
          </p:cNvPr>
          <p:cNvSpPr txBox="1"/>
          <p:nvPr/>
        </p:nvSpPr>
        <p:spPr>
          <a:xfrm>
            <a:off x="942308" y="4231849"/>
            <a:ext cx="10148066" cy="1200329"/>
          </a:xfrm>
          <a:prstGeom prst="rect">
            <a:avLst/>
          </a:prstGeom>
          <a:noFill/>
        </p:spPr>
        <p:txBody>
          <a:bodyPr wrap="square">
            <a:spAutoFit/>
          </a:bodyPr>
          <a:lstStyle/>
          <a:p>
            <a:pPr algn="just"/>
            <a:r>
              <a:rPr lang="en-US" sz="2400" b="0" dirty="0">
                <a:solidFill>
                  <a:schemeClr val="accent2">
                    <a:lumMod val="75000"/>
                  </a:schemeClr>
                </a:solidFill>
              </a:rPr>
              <a:t>A </a:t>
            </a:r>
            <a:r>
              <a:rPr lang="en-US" sz="2400" dirty="0">
                <a:solidFill>
                  <a:schemeClr val="accent2">
                    <a:lumMod val="75000"/>
                  </a:schemeClr>
                </a:solidFill>
              </a:rPr>
              <a:t>Risk</a:t>
            </a:r>
            <a:r>
              <a:rPr lang="en-US" sz="2400" b="0" dirty="0">
                <a:solidFill>
                  <a:schemeClr val="accent2">
                    <a:lumMod val="75000"/>
                  </a:schemeClr>
                </a:solidFill>
              </a:rPr>
              <a:t> </a:t>
            </a:r>
            <a:r>
              <a:rPr lang="en-US" sz="2400" b="0" dirty="0"/>
              <a:t>is characterized by reference to potential events and expressed in terms of the “</a:t>
            </a:r>
            <a:r>
              <a:rPr lang="en-US" sz="2400" dirty="0"/>
              <a:t>Likelihood</a:t>
            </a:r>
            <a:r>
              <a:rPr lang="en-US" sz="2400" b="0" dirty="0"/>
              <a:t>” and the associated “</a:t>
            </a:r>
            <a:r>
              <a:rPr lang="en-US" sz="2400" dirty="0"/>
              <a:t>Consequences</a:t>
            </a:r>
            <a:r>
              <a:rPr lang="en-US" sz="2400" b="0" dirty="0"/>
              <a:t>” or a combination of these. </a:t>
            </a:r>
          </a:p>
        </p:txBody>
      </p:sp>
      <p:sp>
        <p:nvSpPr>
          <p:cNvPr id="15" name="TextBox 14">
            <a:extLst>
              <a:ext uri="{FF2B5EF4-FFF2-40B4-BE49-F238E27FC236}">
                <a16:creationId xmlns:a16="http://schemas.microsoft.com/office/drawing/2014/main" id="{8D00B06B-5868-6752-80C9-639BE15CC34F}"/>
              </a:ext>
            </a:extLst>
          </p:cNvPr>
          <p:cNvSpPr txBox="1"/>
          <p:nvPr/>
        </p:nvSpPr>
        <p:spPr>
          <a:xfrm>
            <a:off x="7842923" y="5715820"/>
            <a:ext cx="3247451"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r>
              <a:rPr lang="en-SA" dirty="0"/>
              <a:t>Reference:</a:t>
            </a:r>
            <a:r>
              <a:rPr lang="ar-SA" dirty="0"/>
              <a:t> </a:t>
            </a:r>
            <a:r>
              <a:rPr lang="en-US" dirty="0"/>
              <a:t>Clinical Risk Management in general practice, </a:t>
            </a:r>
            <a:endParaRPr lang="en-SA" dirty="0"/>
          </a:p>
        </p:txBody>
      </p:sp>
    </p:spTree>
    <p:extLst>
      <p:ext uri="{BB962C8B-B14F-4D97-AF65-F5344CB8AC3E}">
        <p14:creationId xmlns:p14="http://schemas.microsoft.com/office/powerpoint/2010/main" val="155065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57DC44-DDF8-A356-1B0D-BDAAC397F6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E679C8-8C89-A098-F857-6CDDC6AFC1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7F7A8AF2-88BB-C3EE-2910-CB1F00A9E3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44A7914-A91D-1541-FD45-4547CA982BF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7A0D790-4615-3DF4-6A05-5E04F49623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C50EA8D-9F6D-92DB-5F72-C470118E063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A6A6B75-2AE5-FF1A-A495-14E59072857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3" name="Title 1">
            <a:extLst>
              <a:ext uri="{FF2B5EF4-FFF2-40B4-BE49-F238E27FC236}">
                <a16:creationId xmlns:a16="http://schemas.microsoft.com/office/drawing/2014/main" id="{227F04B4-6BB1-048F-B981-CAEDBFB9E5D1}"/>
              </a:ext>
            </a:extLst>
          </p:cNvPr>
          <p:cNvSpPr txBox="1">
            <a:spLocks/>
          </p:cNvSpPr>
          <p:nvPr/>
        </p:nvSpPr>
        <p:spPr>
          <a:xfrm>
            <a:off x="942308" y="3122312"/>
            <a:ext cx="5808800" cy="149677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a:solidFill>
                  <a:schemeClr val="accent2">
                    <a:lumMod val="75000"/>
                  </a:schemeClr>
                </a:solidFill>
                <a:latin typeface="Sakkal Majalla" panose="02000000000000000000" pitchFamily="2" charset="-78"/>
                <a:cs typeface="Sakkal Majalla" panose="02000000000000000000" pitchFamily="2" charset="-78"/>
              </a:rPr>
              <a:t>Examples of Risks in Healthcare</a:t>
            </a:r>
            <a:endParaRPr lang="en-SA" sz="4000" b="1" dirty="0">
              <a:solidFill>
                <a:schemeClr val="accent2">
                  <a:lumMod val="75000"/>
                </a:schemeClr>
              </a:solidFill>
              <a:latin typeface="Sakkal Majalla" panose="02000000000000000000" pitchFamily="2" charset="-78"/>
              <a:cs typeface="Sakkal Majalla" panose="02000000000000000000" pitchFamily="2" charset="-78"/>
            </a:endParaRPr>
          </a:p>
        </p:txBody>
      </p:sp>
      <p:pic>
        <p:nvPicPr>
          <p:cNvPr id="8" name="Picture 7">
            <a:extLst>
              <a:ext uri="{FF2B5EF4-FFF2-40B4-BE49-F238E27FC236}">
                <a16:creationId xmlns:a16="http://schemas.microsoft.com/office/drawing/2014/main" id="{1095CC55-E3FC-8092-186C-F56799313987}"/>
              </a:ext>
            </a:extLst>
          </p:cNvPr>
          <p:cNvPicPr>
            <a:picLocks noChangeAspect="1"/>
          </p:cNvPicPr>
          <p:nvPr/>
        </p:nvPicPr>
        <p:blipFill>
          <a:blip r:embed="rId3"/>
          <a:stretch>
            <a:fillRect/>
          </a:stretch>
        </p:blipFill>
        <p:spPr>
          <a:xfrm>
            <a:off x="8210029" y="2901290"/>
            <a:ext cx="2937641" cy="2937641"/>
          </a:xfrm>
          <a:prstGeom prst="rect">
            <a:avLst/>
          </a:prstGeom>
        </p:spPr>
      </p:pic>
    </p:spTree>
    <p:extLst>
      <p:ext uri="{BB962C8B-B14F-4D97-AF65-F5344CB8AC3E}">
        <p14:creationId xmlns:p14="http://schemas.microsoft.com/office/powerpoint/2010/main" val="283702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B3C1C-CB86-03BA-37AC-08CBCB516D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FAA45D-718B-0BB7-1D99-5168E5B0F6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29032C06-B866-7F7C-2689-D76DA49A22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9ABA93B-3AC3-3643-B931-DF841EC8A3A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8126B04-4E87-4561-4945-38438F5A9A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E625D46-407E-02E8-B61C-B10424580A3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68BFF47-8746-9985-D18D-495961E1BCC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02DD59E7-6D04-34D5-0815-493E135E8396}"/>
              </a:ext>
            </a:extLst>
          </p:cNvPr>
          <p:cNvSpPr txBox="1">
            <a:spLocks/>
          </p:cNvSpPr>
          <p:nvPr/>
        </p:nvSpPr>
        <p:spPr>
          <a:xfrm>
            <a:off x="942308" y="2186696"/>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defTabSz="914400" rtl="1" eaLnBrk="1" latinLnBrk="0" hangingPunct="1">
              <a:lnSpc>
                <a:spcPct val="90000"/>
              </a:lnSpc>
              <a:spcBef>
                <a:spcPct val="0"/>
              </a:spcBef>
              <a:buNone/>
            </a:pPr>
            <a:r>
              <a:rPr lang="en-US" sz="3400" b="1" dirty="0">
                <a:solidFill>
                  <a:schemeClr val="accent1"/>
                </a:solidFill>
                <a:latin typeface="Sakkal Majalla" panose="02000000000000000000" pitchFamily="2" charset="-78"/>
                <a:cs typeface="Sakkal Majalla" panose="02000000000000000000" pitchFamily="2" charset="-78"/>
              </a:rPr>
              <a:t>Types of Risks:</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2E00AA20-3302-FFB3-C45C-192BC44A574C}"/>
              </a:ext>
            </a:extLst>
          </p:cNvPr>
          <p:cNvSpPr txBox="1"/>
          <p:nvPr/>
        </p:nvSpPr>
        <p:spPr>
          <a:xfrm>
            <a:off x="8055124" y="5696755"/>
            <a:ext cx="3247451"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r>
              <a:rPr lang="en-SA" dirty="0"/>
              <a:t>Reference:</a:t>
            </a:r>
            <a:r>
              <a:rPr lang="ar-SA" dirty="0"/>
              <a:t> </a:t>
            </a:r>
            <a:r>
              <a:rPr lang="en-US" dirty="0"/>
              <a:t>Clinical Risk Management in general practice, </a:t>
            </a:r>
            <a:endParaRPr lang="en-SA" dirty="0"/>
          </a:p>
        </p:txBody>
      </p:sp>
      <p:grpSp>
        <p:nvGrpSpPr>
          <p:cNvPr id="8" name="Group 7">
            <a:extLst>
              <a:ext uri="{FF2B5EF4-FFF2-40B4-BE49-F238E27FC236}">
                <a16:creationId xmlns:a16="http://schemas.microsoft.com/office/drawing/2014/main" id="{BCA486C3-9A6E-E3E6-804A-30B9CA41260A}"/>
              </a:ext>
            </a:extLst>
          </p:cNvPr>
          <p:cNvGrpSpPr/>
          <p:nvPr/>
        </p:nvGrpSpPr>
        <p:grpSpPr>
          <a:xfrm>
            <a:off x="4000499" y="2811549"/>
            <a:ext cx="6646467" cy="2660970"/>
            <a:chOff x="2232425" y="2018802"/>
            <a:chExt cx="7137208" cy="3054095"/>
          </a:xfrm>
        </p:grpSpPr>
        <p:sp>
          <p:nvSpPr>
            <p:cNvPr id="11" name="Folded Corner 10">
              <a:extLst>
                <a:ext uri="{FF2B5EF4-FFF2-40B4-BE49-F238E27FC236}">
                  <a16:creationId xmlns:a16="http://schemas.microsoft.com/office/drawing/2014/main" id="{E0F34188-D619-1C6C-0663-63F5B53574E4}"/>
                </a:ext>
              </a:extLst>
            </p:cNvPr>
            <p:cNvSpPr/>
            <p:nvPr/>
          </p:nvSpPr>
          <p:spPr>
            <a:xfrm>
              <a:off x="6096000" y="2018802"/>
              <a:ext cx="3273633" cy="664829"/>
            </a:xfrm>
            <a:prstGeom prst="foldedCorner">
              <a:avLst/>
            </a:prstGeom>
            <a:solidFill>
              <a:schemeClr val="accent5">
                <a:lumMod val="20000"/>
                <a:lumOff val="80000"/>
              </a:schemeClr>
            </a:solidFill>
            <a:ln>
              <a:solidFill>
                <a:schemeClr val="accent5">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tx1">
                      <a:lumMod val="75000"/>
                      <a:lumOff val="25000"/>
                    </a:schemeClr>
                  </a:solidFill>
                  <a:latin typeface="Chalkboard SE" panose="03050602040202020205" pitchFamily="66" charset="77"/>
                  <a:cs typeface="AkayaTelivigala" pitchFamily="2" charset="77"/>
                </a:rPr>
                <a:t>Human Capital</a:t>
              </a:r>
            </a:p>
          </p:txBody>
        </p:sp>
        <p:sp>
          <p:nvSpPr>
            <p:cNvPr id="12" name="Folded Corner 11">
              <a:extLst>
                <a:ext uri="{FF2B5EF4-FFF2-40B4-BE49-F238E27FC236}">
                  <a16:creationId xmlns:a16="http://schemas.microsoft.com/office/drawing/2014/main" id="{6B172877-F7E9-8A21-F498-F4DE010DE0C3}"/>
                </a:ext>
              </a:extLst>
            </p:cNvPr>
            <p:cNvSpPr/>
            <p:nvPr/>
          </p:nvSpPr>
          <p:spPr>
            <a:xfrm>
              <a:off x="6096000" y="2805551"/>
              <a:ext cx="3273633" cy="664829"/>
            </a:xfrm>
            <a:prstGeom prst="foldedCorner">
              <a:avLst/>
            </a:prstGeom>
            <a:solidFill>
              <a:schemeClr val="accent5">
                <a:lumMod val="20000"/>
                <a:lumOff val="80000"/>
              </a:schemeClr>
            </a:solidFill>
            <a:ln>
              <a:solidFill>
                <a:schemeClr val="accent5">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tx1">
                      <a:lumMod val="75000"/>
                      <a:lumOff val="25000"/>
                    </a:schemeClr>
                  </a:solidFill>
                  <a:latin typeface="Chalkboard SE" panose="03050602040202020205" pitchFamily="66" charset="77"/>
                  <a:cs typeface="AkayaTelivigala" pitchFamily="2" charset="77"/>
                </a:rPr>
                <a:t>Legal &amp; Regulatory</a:t>
              </a:r>
            </a:p>
          </p:txBody>
        </p:sp>
        <p:sp>
          <p:nvSpPr>
            <p:cNvPr id="13" name="Folded Corner 12">
              <a:extLst>
                <a:ext uri="{FF2B5EF4-FFF2-40B4-BE49-F238E27FC236}">
                  <a16:creationId xmlns:a16="http://schemas.microsoft.com/office/drawing/2014/main" id="{3538A2BA-C2D4-5BA7-28AD-32F05040AABA}"/>
                </a:ext>
              </a:extLst>
            </p:cNvPr>
            <p:cNvSpPr/>
            <p:nvPr/>
          </p:nvSpPr>
          <p:spPr>
            <a:xfrm>
              <a:off x="6096000" y="3621200"/>
              <a:ext cx="3273633" cy="664829"/>
            </a:xfrm>
            <a:prstGeom prst="foldedCorner">
              <a:avLst/>
            </a:prstGeom>
            <a:solidFill>
              <a:schemeClr val="accent5">
                <a:lumMod val="20000"/>
                <a:lumOff val="80000"/>
              </a:schemeClr>
            </a:solidFill>
            <a:ln>
              <a:solidFill>
                <a:schemeClr val="accent5">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tx1">
                      <a:lumMod val="75000"/>
                      <a:lumOff val="25000"/>
                    </a:schemeClr>
                  </a:solidFill>
                  <a:latin typeface="Chalkboard SE" panose="03050602040202020205" pitchFamily="66" charset="77"/>
                  <a:cs typeface="AkayaTelivigala" pitchFamily="2" charset="77"/>
                </a:rPr>
                <a:t>Technological</a:t>
              </a:r>
            </a:p>
          </p:txBody>
        </p:sp>
        <p:sp>
          <p:nvSpPr>
            <p:cNvPr id="14" name="Folded Corner 13">
              <a:extLst>
                <a:ext uri="{FF2B5EF4-FFF2-40B4-BE49-F238E27FC236}">
                  <a16:creationId xmlns:a16="http://schemas.microsoft.com/office/drawing/2014/main" id="{665D714E-043D-7B1E-DDEC-D0865A4F9F07}"/>
                </a:ext>
              </a:extLst>
            </p:cNvPr>
            <p:cNvSpPr/>
            <p:nvPr/>
          </p:nvSpPr>
          <p:spPr>
            <a:xfrm>
              <a:off x="6096000" y="4408068"/>
              <a:ext cx="3273633" cy="664829"/>
            </a:xfrm>
            <a:prstGeom prst="foldedCorner">
              <a:avLst/>
            </a:prstGeom>
            <a:solidFill>
              <a:schemeClr val="accent5">
                <a:lumMod val="20000"/>
                <a:lumOff val="80000"/>
              </a:schemeClr>
            </a:solidFill>
            <a:ln>
              <a:solidFill>
                <a:schemeClr val="accent5">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tx1">
                      <a:lumMod val="75000"/>
                      <a:lumOff val="25000"/>
                    </a:schemeClr>
                  </a:solidFill>
                  <a:latin typeface="Chalkboard SE" panose="03050602040202020205" pitchFamily="66" charset="77"/>
                  <a:cs typeface="AkayaTelivigala" pitchFamily="2" charset="77"/>
                </a:rPr>
                <a:t>Environmental</a:t>
              </a:r>
            </a:p>
          </p:txBody>
        </p:sp>
        <p:sp>
          <p:nvSpPr>
            <p:cNvPr id="15" name="Folded Corner 14">
              <a:extLst>
                <a:ext uri="{FF2B5EF4-FFF2-40B4-BE49-F238E27FC236}">
                  <a16:creationId xmlns:a16="http://schemas.microsoft.com/office/drawing/2014/main" id="{60BF9B1A-BB3E-C68E-97C3-152A88D49294}"/>
                </a:ext>
              </a:extLst>
            </p:cNvPr>
            <p:cNvSpPr/>
            <p:nvPr/>
          </p:nvSpPr>
          <p:spPr>
            <a:xfrm>
              <a:off x="2232425" y="2018802"/>
              <a:ext cx="3273633" cy="664829"/>
            </a:xfrm>
            <a:prstGeom prst="foldedCorner">
              <a:avLst/>
            </a:prstGeom>
            <a:solidFill>
              <a:schemeClr val="accent5">
                <a:lumMod val="20000"/>
                <a:lumOff val="80000"/>
              </a:schemeClr>
            </a:solidFill>
            <a:ln>
              <a:solidFill>
                <a:schemeClr val="accent5">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tx1">
                      <a:lumMod val="75000"/>
                      <a:lumOff val="25000"/>
                    </a:schemeClr>
                  </a:solidFill>
                  <a:latin typeface="Chalkboard SE" panose="03050602040202020205" pitchFamily="66" charset="77"/>
                  <a:cs typeface="AkayaTelivigala" pitchFamily="2" charset="77"/>
                </a:rPr>
                <a:t>Operational</a:t>
              </a:r>
            </a:p>
          </p:txBody>
        </p:sp>
        <p:sp>
          <p:nvSpPr>
            <p:cNvPr id="16" name="Folded Corner 15">
              <a:extLst>
                <a:ext uri="{FF2B5EF4-FFF2-40B4-BE49-F238E27FC236}">
                  <a16:creationId xmlns:a16="http://schemas.microsoft.com/office/drawing/2014/main" id="{2EE6C1D5-D3C1-2A34-2077-0F91BDE52F23}"/>
                </a:ext>
              </a:extLst>
            </p:cNvPr>
            <p:cNvSpPr/>
            <p:nvPr/>
          </p:nvSpPr>
          <p:spPr>
            <a:xfrm>
              <a:off x="2232425" y="2805551"/>
              <a:ext cx="3273633" cy="664829"/>
            </a:xfrm>
            <a:prstGeom prst="foldedCorner">
              <a:avLst/>
            </a:prstGeom>
            <a:solidFill>
              <a:schemeClr val="accent5">
                <a:lumMod val="20000"/>
                <a:lumOff val="80000"/>
              </a:schemeClr>
            </a:solidFill>
            <a:ln>
              <a:solidFill>
                <a:schemeClr val="accent5">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tx1">
                      <a:lumMod val="75000"/>
                      <a:lumOff val="25000"/>
                    </a:schemeClr>
                  </a:solidFill>
                  <a:latin typeface="Chalkboard SE" panose="03050602040202020205" pitchFamily="66" charset="77"/>
                  <a:cs typeface="AkayaTelivigala" pitchFamily="2" charset="77"/>
                </a:rPr>
                <a:t>Clinical &amp; Patient Safety</a:t>
              </a:r>
            </a:p>
          </p:txBody>
        </p:sp>
        <p:sp>
          <p:nvSpPr>
            <p:cNvPr id="17" name="Folded Corner 16">
              <a:extLst>
                <a:ext uri="{FF2B5EF4-FFF2-40B4-BE49-F238E27FC236}">
                  <a16:creationId xmlns:a16="http://schemas.microsoft.com/office/drawing/2014/main" id="{437A4E69-922A-B3DE-772A-6D71FF59D24F}"/>
                </a:ext>
              </a:extLst>
            </p:cNvPr>
            <p:cNvSpPr/>
            <p:nvPr/>
          </p:nvSpPr>
          <p:spPr>
            <a:xfrm>
              <a:off x="2232425" y="3621200"/>
              <a:ext cx="3273633" cy="664829"/>
            </a:xfrm>
            <a:prstGeom prst="foldedCorner">
              <a:avLst/>
            </a:prstGeom>
            <a:solidFill>
              <a:schemeClr val="accent5">
                <a:lumMod val="20000"/>
                <a:lumOff val="80000"/>
              </a:schemeClr>
            </a:solidFill>
            <a:ln>
              <a:solidFill>
                <a:schemeClr val="accent5">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tx1">
                      <a:lumMod val="75000"/>
                      <a:lumOff val="25000"/>
                    </a:schemeClr>
                  </a:solidFill>
                  <a:latin typeface="Chalkboard SE" panose="03050602040202020205" pitchFamily="66" charset="77"/>
                  <a:cs typeface="AkayaTelivigala" pitchFamily="2" charset="77"/>
                </a:rPr>
                <a:t>Strategic</a:t>
              </a:r>
            </a:p>
          </p:txBody>
        </p:sp>
        <p:sp>
          <p:nvSpPr>
            <p:cNvPr id="18" name="Folded Corner 17">
              <a:extLst>
                <a:ext uri="{FF2B5EF4-FFF2-40B4-BE49-F238E27FC236}">
                  <a16:creationId xmlns:a16="http://schemas.microsoft.com/office/drawing/2014/main" id="{C61C3065-5830-6828-40BD-5EBE9105DF7F}"/>
                </a:ext>
              </a:extLst>
            </p:cNvPr>
            <p:cNvSpPr/>
            <p:nvPr/>
          </p:nvSpPr>
          <p:spPr>
            <a:xfrm>
              <a:off x="2232425" y="4408068"/>
              <a:ext cx="3273633" cy="664829"/>
            </a:xfrm>
            <a:prstGeom prst="foldedCorner">
              <a:avLst/>
            </a:prstGeom>
            <a:solidFill>
              <a:schemeClr val="accent5">
                <a:lumMod val="20000"/>
                <a:lumOff val="80000"/>
              </a:schemeClr>
            </a:solidFill>
            <a:ln>
              <a:solidFill>
                <a:schemeClr val="accent5">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tx1">
                      <a:lumMod val="75000"/>
                      <a:lumOff val="25000"/>
                    </a:schemeClr>
                  </a:solidFill>
                  <a:latin typeface="Chalkboard SE" panose="03050602040202020205" pitchFamily="66" charset="77"/>
                  <a:cs typeface="AkayaTelivigala" pitchFamily="2" charset="77"/>
                </a:rPr>
                <a:t>Financial</a:t>
              </a:r>
            </a:p>
          </p:txBody>
        </p:sp>
      </p:grpSp>
    </p:spTree>
    <p:extLst>
      <p:ext uri="{BB962C8B-B14F-4D97-AF65-F5344CB8AC3E}">
        <p14:creationId xmlns:p14="http://schemas.microsoft.com/office/powerpoint/2010/main" val="2644561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52AFF-FD93-2B93-9470-9F010FEF15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694916-008E-CD3F-9A8B-8D8B1CFC6F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97635239-0ECE-F754-42AC-BB05819119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90B6E15-D265-D4DF-D081-81E1DD4BBE3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9128AF2-F237-9392-7DBA-6E5C7D3187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93E7CA7-60C9-AF98-811F-33734BBEB7F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BF68217-6A99-E1A9-6E44-2D68BA0A9C1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C8E454B4-12CA-E6CD-5CC2-C9AA1AB85B83}"/>
              </a:ext>
            </a:extLst>
          </p:cNvPr>
          <p:cNvSpPr txBox="1">
            <a:spLocks/>
          </p:cNvSpPr>
          <p:nvPr/>
        </p:nvSpPr>
        <p:spPr>
          <a:xfrm>
            <a:off x="942308" y="2186696"/>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What is Clinical Risk Management: </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8" name="Picture 7">
            <a:extLst>
              <a:ext uri="{FF2B5EF4-FFF2-40B4-BE49-F238E27FC236}">
                <a16:creationId xmlns:a16="http://schemas.microsoft.com/office/drawing/2014/main" id="{D8EC7751-F528-8726-A7A1-49C335D0EC89}"/>
              </a:ext>
            </a:extLst>
          </p:cNvPr>
          <p:cNvPicPr>
            <a:picLocks noChangeAspect="1"/>
          </p:cNvPicPr>
          <p:nvPr/>
        </p:nvPicPr>
        <p:blipFill>
          <a:blip r:embed="rId3"/>
          <a:stretch>
            <a:fillRect/>
          </a:stretch>
        </p:blipFill>
        <p:spPr>
          <a:xfrm>
            <a:off x="8008381" y="2811549"/>
            <a:ext cx="3149084" cy="3149084"/>
          </a:xfrm>
          <a:prstGeom prst="rect">
            <a:avLst/>
          </a:prstGeom>
        </p:spPr>
      </p:pic>
      <p:sp>
        <p:nvSpPr>
          <p:cNvPr id="11" name="TextBox 10">
            <a:extLst>
              <a:ext uri="{FF2B5EF4-FFF2-40B4-BE49-F238E27FC236}">
                <a16:creationId xmlns:a16="http://schemas.microsoft.com/office/drawing/2014/main" id="{22B399DB-4979-B876-8C0C-B1C456C522B4}"/>
              </a:ext>
            </a:extLst>
          </p:cNvPr>
          <p:cNvSpPr txBox="1"/>
          <p:nvPr/>
        </p:nvSpPr>
        <p:spPr>
          <a:xfrm>
            <a:off x="942308" y="2747879"/>
            <a:ext cx="7066073" cy="2554545"/>
          </a:xfrm>
          <a:prstGeom prst="rect">
            <a:avLst/>
          </a:prstGeom>
          <a:noFill/>
        </p:spPr>
        <p:txBody>
          <a:bodyPr wrap="square">
            <a:spAutoFit/>
          </a:bodyPr>
          <a:lstStyle/>
          <a:p>
            <a:pPr algn="just"/>
            <a:r>
              <a:rPr lang="en-US" sz="3200" b="1" dirty="0">
                <a:solidFill>
                  <a:schemeClr val="accent2">
                    <a:lumMod val="75000"/>
                  </a:schemeClr>
                </a:solidFill>
                <a:latin typeface="Sakkal Majalla" panose="02000000000000000000" pitchFamily="2" charset="-78"/>
                <a:ea typeface="+mj-ea"/>
                <a:cs typeface="Sakkal Majalla" panose="02000000000000000000" pitchFamily="2" charset="-78"/>
              </a:rPr>
              <a:t>Risk management </a:t>
            </a:r>
            <a:r>
              <a:rPr lang="en-US" sz="3200" dirty="0">
                <a:solidFill>
                  <a:schemeClr val="bg2">
                    <a:lumMod val="50000"/>
                  </a:schemeClr>
                </a:solidFill>
                <a:latin typeface="Sakkal Majalla" panose="02000000000000000000" pitchFamily="2" charset="-78"/>
                <a:ea typeface="+mj-ea"/>
                <a:cs typeface="Sakkal Majalla" panose="02000000000000000000" pitchFamily="2" charset="-78"/>
              </a:rPr>
              <a:t>in healthcare is a complex set of clinical and administrative systems, processes, procedures, and reporting structures designed to </a:t>
            </a:r>
            <a:r>
              <a:rPr lang="en-US" sz="3200" b="1" dirty="0">
                <a:solidFill>
                  <a:schemeClr val="bg2">
                    <a:lumMod val="50000"/>
                  </a:schemeClr>
                </a:solidFill>
                <a:latin typeface="Sakkal Majalla" panose="02000000000000000000" pitchFamily="2" charset="-78"/>
                <a:ea typeface="+mj-ea"/>
                <a:cs typeface="Sakkal Majalla" panose="02000000000000000000" pitchFamily="2" charset="-78"/>
              </a:rPr>
              <a:t>detect, monitor, assess, mitigate, and prevent risks to patients</a:t>
            </a:r>
            <a:r>
              <a:rPr lang="en-US" sz="3200" dirty="0">
                <a:solidFill>
                  <a:schemeClr val="bg2">
                    <a:lumMod val="50000"/>
                  </a:schemeClr>
                </a:solidFill>
                <a:latin typeface="Sakkal Majalla" panose="02000000000000000000" pitchFamily="2" charset="-78"/>
                <a:ea typeface="+mj-ea"/>
                <a:cs typeface="Sakkal Majalla" panose="02000000000000000000" pitchFamily="2" charset="-78"/>
              </a:rPr>
              <a:t>. </a:t>
            </a:r>
            <a:endParaRPr lang="en-SA" sz="3200" dirty="0">
              <a:solidFill>
                <a:schemeClr val="bg2">
                  <a:lumMod val="50000"/>
                </a:schemeClr>
              </a:solidFill>
              <a:latin typeface="Sakkal Majalla" panose="02000000000000000000" pitchFamily="2" charset="-78"/>
              <a:ea typeface="+mj-ea"/>
              <a:cs typeface="Sakkal Majalla" panose="02000000000000000000" pitchFamily="2" charset="-78"/>
            </a:endParaRPr>
          </a:p>
        </p:txBody>
      </p:sp>
    </p:spTree>
    <p:extLst>
      <p:ext uri="{BB962C8B-B14F-4D97-AF65-F5344CB8AC3E}">
        <p14:creationId xmlns:p14="http://schemas.microsoft.com/office/powerpoint/2010/main" val="3084656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539681-6274-2F98-832A-DB45C58FA0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B21985-0A29-A474-1994-A1BE13FC58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FF263A86-A066-9FD3-11EB-8CBAB07791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6972487-FA65-CCD3-0D5B-9D0D4F053A5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50A308A-9DB5-87F9-15D2-1301F791C6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33F0DA1-CC57-3F27-51B2-6FD394A8411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FA23B58-669D-35DE-8AAE-20D219321A6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54917297-B1F5-86E1-0E96-9D5720A42AA3}"/>
              </a:ext>
            </a:extLst>
          </p:cNvPr>
          <p:cNvSpPr txBox="1">
            <a:spLocks/>
          </p:cNvSpPr>
          <p:nvPr/>
        </p:nvSpPr>
        <p:spPr>
          <a:xfrm>
            <a:off x="942308" y="2186696"/>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Why Clinical Risk Management: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71F74FFF-19FB-5138-D1D2-863BBEC7260A}"/>
              </a:ext>
            </a:extLst>
          </p:cNvPr>
          <p:cNvSpPr txBox="1"/>
          <p:nvPr/>
        </p:nvSpPr>
        <p:spPr>
          <a:xfrm>
            <a:off x="842346" y="2668343"/>
            <a:ext cx="10407346" cy="1548032"/>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800" b="1" dirty="0">
                <a:solidFill>
                  <a:schemeClr val="accent2">
                    <a:lumMod val="75000"/>
                  </a:schemeClr>
                </a:solidFill>
              </a:rPr>
              <a:t>Clinical risk management </a:t>
            </a:r>
            <a:r>
              <a:rPr lang="en-US" sz="2800" dirty="0"/>
              <a:t>specifically is concerned with </a:t>
            </a:r>
            <a:r>
              <a:rPr lang="en-US" sz="2800" b="1" dirty="0"/>
              <a:t>improving the quality and safety </a:t>
            </a:r>
            <a:r>
              <a:rPr lang="en-US" sz="2800" dirty="0"/>
              <a:t>of healthcare services by </a:t>
            </a:r>
            <a:r>
              <a:rPr lang="en-US" sz="2800" b="1" dirty="0"/>
              <a:t>identifying the circumstances and opportunities </a:t>
            </a:r>
            <a:r>
              <a:rPr lang="en-US" sz="2800" dirty="0"/>
              <a:t>that put patients at risk of harm and acting to prevent or control those risks</a:t>
            </a:r>
            <a:r>
              <a:rPr lang="ar-SA" sz="2800" dirty="0"/>
              <a:t>. </a:t>
            </a:r>
            <a:endParaRPr lang="en-US" sz="2800" dirty="0"/>
          </a:p>
        </p:txBody>
      </p:sp>
      <p:sp>
        <p:nvSpPr>
          <p:cNvPr id="8" name="TextBox 7">
            <a:extLst>
              <a:ext uri="{FF2B5EF4-FFF2-40B4-BE49-F238E27FC236}">
                <a16:creationId xmlns:a16="http://schemas.microsoft.com/office/drawing/2014/main" id="{035EB38D-5089-6F6C-8926-6C1A6D3D8FD0}"/>
              </a:ext>
            </a:extLst>
          </p:cNvPr>
          <p:cNvSpPr txBox="1"/>
          <p:nvPr/>
        </p:nvSpPr>
        <p:spPr>
          <a:xfrm>
            <a:off x="8082097" y="3729987"/>
            <a:ext cx="3167595" cy="523220"/>
          </a:xfrm>
          <a:prstGeom prst="rect">
            <a:avLst/>
          </a:prstGeom>
          <a:noFill/>
        </p:spPr>
        <p:txBody>
          <a:bodyPr wrap="square">
            <a:spAutoFit/>
          </a:bodyPr>
          <a:lstStyle/>
          <a:p>
            <a:pPr algn="ctr"/>
            <a:r>
              <a:rPr lang="en-US" sz="1400" dirty="0">
                <a:solidFill>
                  <a:schemeClr val="bg2">
                    <a:lumMod val="50000"/>
                  </a:schemeClr>
                </a:solidFill>
                <a:latin typeface="Sakkal Majalla" panose="02000000000000000000" pitchFamily="2" charset="-78"/>
                <a:ea typeface="+mj-ea"/>
                <a:cs typeface="Sakkal Majalla" panose="02000000000000000000" pitchFamily="2" charset="-78"/>
              </a:rPr>
              <a:t>World Health Organization</a:t>
            </a:r>
          </a:p>
          <a:p>
            <a:pPr algn="ctr"/>
            <a:r>
              <a:rPr lang="ar-SA" sz="1400" dirty="0">
                <a:solidFill>
                  <a:schemeClr val="bg2">
                    <a:lumMod val="50000"/>
                  </a:schemeClr>
                </a:solidFill>
                <a:latin typeface="Sakkal Majalla" panose="02000000000000000000" pitchFamily="2" charset="-78"/>
                <a:ea typeface="+mj-ea"/>
                <a:cs typeface="Sakkal Majalla" panose="02000000000000000000" pitchFamily="2" charset="-78"/>
              </a:rPr>
              <a:t>منظمة الصحة العالمية</a:t>
            </a:r>
            <a:endParaRPr lang="en-US" sz="1400" dirty="0">
              <a:solidFill>
                <a:schemeClr val="bg2">
                  <a:lumMod val="50000"/>
                </a:schemeClr>
              </a:solidFill>
              <a:latin typeface="Sakkal Majalla" panose="02000000000000000000" pitchFamily="2" charset="-78"/>
              <a:ea typeface="+mj-ea"/>
              <a:cs typeface="Sakkal Majalla" panose="02000000000000000000" pitchFamily="2" charset="-78"/>
            </a:endParaRPr>
          </a:p>
        </p:txBody>
      </p:sp>
      <p:sp>
        <p:nvSpPr>
          <p:cNvPr id="11" name="TextBox 10">
            <a:extLst>
              <a:ext uri="{FF2B5EF4-FFF2-40B4-BE49-F238E27FC236}">
                <a16:creationId xmlns:a16="http://schemas.microsoft.com/office/drawing/2014/main" id="{171192FA-1368-E461-26DE-13DD06C74224}"/>
              </a:ext>
            </a:extLst>
          </p:cNvPr>
          <p:cNvSpPr txBox="1"/>
          <p:nvPr/>
        </p:nvSpPr>
        <p:spPr>
          <a:xfrm>
            <a:off x="842346" y="4253207"/>
            <a:ext cx="10407346" cy="1765868"/>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800" dirty="0">
                <a:solidFill>
                  <a:schemeClr val="accent2">
                    <a:lumMod val="75000"/>
                  </a:schemeClr>
                </a:solidFill>
              </a:rPr>
              <a:t>Clinical Risk Management </a:t>
            </a:r>
            <a:r>
              <a:rPr lang="en-US" sz="2800" b="0" dirty="0"/>
              <a:t>involves having robust systems in place to </a:t>
            </a:r>
            <a:r>
              <a:rPr lang="en-US" sz="2800" dirty="0"/>
              <a:t>understand, monitor, and minimize the risks to patients and staff and learn from mistakes</a:t>
            </a:r>
            <a:r>
              <a:rPr lang="en-US" sz="2800" b="0" dirty="0"/>
              <a:t>. When things go wrong in the delivery of care, doctors and other clinical staff should feel safe admitting it and be able to learn and share what they have learnt. </a:t>
            </a:r>
            <a:endParaRPr lang="en-SA" sz="2800" b="0" dirty="0"/>
          </a:p>
        </p:txBody>
      </p:sp>
    </p:spTree>
    <p:extLst>
      <p:ext uri="{BB962C8B-B14F-4D97-AF65-F5344CB8AC3E}">
        <p14:creationId xmlns:p14="http://schemas.microsoft.com/office/powerpoint/2010/main" val="176253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D037DB-5C2E-E18D-51A4-CCB08139AA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950B52-4187-2657-7FAF-1FCFB6D2972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E12DF0E7-1101-90FD-9137-9D311991C9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6B5401A-832B-7908-D055-BC322A166D9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D9BA8A1-C71E-AF9E-0D19-7748641127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FB6FF2D-6A4E-8701-8E46-45F6A36945D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EB19078-E3CB-CC32-D4D4-A56CE24B659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4AF52E70-88BC-2BAD-5E67-47AF89514754}"/>
              </a:ext>
            </a:extLst>
          </p:cNvPr>
          <p:cNvSpPr txBox="1">
            <a:spLocks/>
          </p:cNvSpPr>
          <p:nvPr/>
        </p:nvSpPr>
        <p:spPr>
          <a:xfrm>
            <a:off x="942308" y="2186696"/>
            <a:ext cx="8310291" cy="481647"/>
          </a:xfrm>
          <a:prstGeom prst="rect">
            <a:avLst/>
          </a:prstGeom>
        </p:spPr>
        <p:txBody>
          <a:bodyPr vert="horz" lIns="91440" tIns="45720" rIns="91440" bIns="45720" rtlCol="0" anchor="ctr">
            <a:noAutofit/>
          </a:bodyPr>
          <a:lstStyle>
            <a:defPPr>
              <a:defRPr lang="en-US"/>
            </a:defPPr>
            <a:lvl1pPr>
              <a:lnSpc>
                <a:spcPct val="90000"/>
              </a:lnSpc>
              <a:spcBef>
                <a:spcPct val="0"/>
              </a:spcBef>
              <a:buNone/>
              <a:defRPr sz="3400" b="1">
                <a:solidFill>
                  <a:schemeClr val="accent1"/>
                </a:solidFill>
                <a:latin typeface="Sakkal Majalla" panose="02000000000000000000" pitchFamily="2" charset="-78"/>
                <a:ea typeface="+mj-ea"/>
                <a:cs typeface="Sakkal Majalla" panose="02000000000000000000" pitchFamily="2" charset="-78"/>
              </a:defRPr>
            </a:lvl1pPr>
          </a:lstStyle>
          <a:p>
            <a:r>
              <a:rPr lang="en-US" dirty="0"/>
              <a:t>Risk Management includes: </a:t>
            </a:r>
            <a:endParaRPr lang="en-SA" dirty="0"/>
          </a:p>
        </p:txBody>
      </p:sp>
      <p:sp>
        <p:nvSpPr>
          <p:cNvPr id="3" name="TextBox 2">
            <a:extLst>
              <a:ext uri="{FF2B5EF4-FFF2-40B4-BE49-F238E27FC236}">
                <a16:creationId xmlns:a16="http://schemas.microsoft.com/office/drawing/2014/main" id="{C1DB2F47-FD51-C886-EFEA-09AA1F04B4DA}"/>
              </a:ext>
            </a:extLst>
          </p:cNvPr>
          <p:cNvSpPr txBox="1"/>
          <p:nvPr/>
        </p:nvSpPr>
        <p:spPr>
          <a:xfrm>
            <a:off x="6291965" y="5602608"/>
            <a:ext cx="5138035" cy="298287"/>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lnSpc>
                <a:spcPct val="150000"/>
              </a:lnSpc>
            </a:pPr>
            <a:r>
              <a:rPr lang="en-SA" dirty="0"/>
              <a:t>Reference:</a:t>
            </a:r>
            <a:r>
              <a:rPr lang="ar-SA" dirty="0"/>
              <a:t> </a:t>
            </a:r>
            <a:r>
              <a:rPr lang="en-US" dirty="0">
                <a:hlinkClick r:id="rId3"/>
              </a:rPr>
              <a:t>https://alison.com/topic/learn/133628/the-pillars-of-clinical-governance</a:t>
            </a:r>
            <a:r>
              <a:rPr lang="en-US" dirty="0"/>
              <a:t> </a:t>
            </a:r>
            <a:endParaRPr lang="en-SA" dirty="0"/>
          </a:p>
        </p:txBody>
      </p:sp>
      <p:sp>
        <p:nvSpPr>
          <p:cNvPr id="8" name="TextBox 7">
            <a:extLst>
              <a:ext uri="{FF2B5EF4-FFF2-40B4-BE49-F238E27FC236}">
                <a16:creationId xmlns:a16="http://schemas.microsoft.com/office/drawing/2014/main" id="{3F2F19AA-50B6-4712-9197-663BD79A0B3F}"/>
              </a:ext>
            </a:extLst>
          </p:cNvPr>
          <p:cNvSpPr txBox="1"/>
          <p:nvPr/>
        </p:nvSpPr>
        <p:spPr>
          <a:xfrm>
            <a:off x="942308" y="2810380"/>
            <a:ext cx="7864478" cy="2362125"/>
          </a:xfrm>
          <a:prstGeom prst="rect">
            <a:avLst/>
          </a:prstGeom>
        </p:spPr>
        <p:txBody>
          <a:bodyPr vert="horz" lIns="91440" tIns="45720" rIns="91440" bIns="45720" rtlCol="0" anchor="t">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514350" indent="-514350">
              <a:lnSpc>
                <a:spcPct val="100000"/>
              </a:lnSpc>
              <a:buFont typeface="Arial" panose="020B0604020202020204" pitchFamily="34" charset="0"/>
              <a:buChar char="•"/>
            </a:pPr>
            <a:r>
              <a:rPr lang="en-US" sz="3200" b="0" dirty="0"/>
              <a:t>Complying with protocols.  </a:t>
            </a:r>
          </a:p>
          <a:p>
            <a:pPr marL="514350" indent="-514350">
              <a:lnSpc>
                <a:spcPct val="100000"/>
              </a:lnSpc>
              <a:buFont typeface="Arial" panose="020B0604020202020204" pitchFamily="34" charset="0"/>
              <a:buChar char="•"/>
            </a:pPr>
            <a:r>
              <a:rPr lang="en-US" sz="3200" b="0" dirty="0"/>
              <a:t>Learning from mistakes and near-misses. </a:t>
            </a:r>
          </a:p>
          <a:p>
            <a:pPr marL="514350" indent="-514350">
              <a:lnSpc>
                <a:spcPct val="100000"/>
              </a:lnSpc>
              <a:buFont typeface="Arial" panose="020B0604020202020204" pitchFamily="34" charset="0"/>
              <a:buChar char="•"/>
            </a:pPr>
            <a:r>
              <a:rPr lang="en-US" sz="3200" b="0" dirty="0"/>
              <a:t>Reporting any significant adverse events. </a:t>
            </a:r>
          </a:p>
          <a:p>
            <a:pPr marL="514350" indent="-514350">
              <a:lnSpc>
                <a:spcPct val="100000"/>
              </a:lnSpc>
              <a:buFont typeface="Arial" panose="020B0604020202020204" pitchFamily="34" charset="0"/>
              <a:buChar char="•"/>
            </a:pPr>
            <a:r>
              <a:rPr lang="en-US" sz="3200" b="0" dirty="0"/>
              <a:t>Assessing the risks identified for their frequency and severity.</a:t>
            </a:r>
          </a:p>
          <a:p>
            <a:pPr marL="514350" indent="-514350">
              <a:lnSpc>
                <a:spcPct val="100000"/>
              </a:lnSpc>
              <a:buFont typeface="Arial" panose="020B0604020202020204" pitchFamily="34" charset="0"/>
              <a:buChar char="•"/>
            </a:pPr>
            <a:r>
              <a:rPr lang="en-US" sz="3200" b="0" dirty="0"/>
              <a:t>Promoting a blame-free culture. </a:t>
            </a:r>
            <a:endParaRPr lang="en-SA" sz="3200" b="0" dirty="0"/>
          </a:p>
        </p:txBody>
      </p:sp>
    </p:spTree>
    <p:extLst>
      <p:ext uri="{BB962C8B-B14F-4D97-AF65-F5344CB8AC3E}">
        <p14:creationId xmlns:p14="http://schemas.microsoft.com/office/powerpoint/2010/main" val="2414545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6500FF-CEE6-E5C6-7559-36D5CB55A6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FC571F-6013-B663-3AA1-C7BB6CFA9B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32AA4A72-B9EA-96B7-83F9-EEBDF7E47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96E7800-234C-EBD0-F2EB-1995C4E58D5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E0E7232-0B3D-5FE4-078D-9AFFE049A3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269006E-5187-B167-F3B3-B66E7CBCF8D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F779FE5-13EA-A341-ADA1-CD04D49CFA0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8E326F94-20BF-3234-8EAC-3C22D5D071CC}"/>
              </a:ext>
            </a:extLst>
          </p:cNvPr>
          <p:cNvSpPr txBox="1">
            <a:spLocks/>
          </p:cNvSpPr>
          <p:nvPr/>
        </p:nvSpPr>
        <p:spPr>
          <a:xfrm>
            <a:off x="942308" y="2186696"/>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What can be done to manage risk? </a:t>
            </a:r>
          </a:p>
        </p:txBody>
      </p:sp>
      <p:sp>
        <p:nvSpPr>
          <p:cNvPr id="3" name="TextBox 2">
            <a:extLst>
              <a:ext uri="{FF2B5EF4-FFF2-40B4-BE49-F238E27FC236}">
                <a16:creationId xmlns:a16="http://schemas.microsoft.com/office/drawing/2014/main" id="{4F0641DF-4988-A6CB-00EC-70E8B67C69DB}"/>
              </a:ext>
            </a:extLst>
          </p:cNvPr>
          <p:cNvSpPr txBox="1"/>
          <p:nvPr/>
        </p:nvSpPr>
        <p:spPr>
          <a:xfrm>
            <a:off x="6023640" y="5715820"/>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 CLINICAL GOVERNANCE HANDBOOK FOR DISTRICT CLINICAL SPECIALIST TEAMS</a:t>
            </a:r>
          </a:p>
        </p:txBody>
      </p:sp>
      <p:sp>
        <p:nvSpPr>
          <p:cNvPr id="8" name="TextBox 7">
            <a:extLst>
              <a:ext uri="{FF2B5EF4-FFF2-40B4-BE49-F238E27FC236}">
                <a16:creationId xmlns:a16="http://schemas.microsoft.com/office/drawing/2014/main" id="{E4D63CBD-DAA0-42F5-D977-81D78A14D5BB}"/>
              </a:ext>
            </a:extLst>
          </p:cNvPr>
          <p:cNvSpPr txBox="1"/>
          <p:nvPr/>
        </p:nvSpPr>
        <p:spPr>
          <a:xfrm>
            <a:off x="902528" y="2995958"/>
            <a:ext cx="9928892" cy="2392248"/>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514350" indent="-514350">
              <a:buAutoNum type="arabicPeriod"/>
            </a:pPr>
            <a:r>
              <a:rPr lang="en-US" sz="3200" dirty="0"/>
              <a:t>Assess how patients may be harmed even before this happens:</a:t>
            </a:r>
          </a:p>
          <a:p>
            <a:r>
              <a:rPr lang="en-US" sz="3200" b="0" dirty="0"/>
              <a:t>An understanding of the adverse incidents that have occurred in the past and identifying common problems can help identify future risks. Clinical risk identification and analysis should take place in every ward to prevent patient safety incidents. </a:t>
            </a:r>
          </a:p>
        </p:txBody>
      </p:sp>
    </p:spTree>
    <p:extLst>
      <p:ext uri="{BB962C8B-B14F-4D97-AF65-F5344CB8AC3E}">
        <p14:creationId xmlns:p14="http://schemas.microsoft.com/office/powerpoint/2010/main" val="3349953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78DBD-6125-EE4C-83C7-7E4135C38F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868B76-3A6D-AF27-432C-79F973827E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5002C15F-76F1-C213-1E7B-1D382F91F8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B32EBBF-EFFF-10C1-30DE-F7735C75552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D86DFF4-F893-7E2A-178C-4A2AF4A07B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216C88D-A8C1-7024-8FBF-83E33B2879F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28C37C8-6773-C8E9-8F2B-01FDE7AEEC3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41889082-5F2F-4A7F-E358-2623FF08E82F}"/>
              </a:ext>
            </a:extLst>
          </p:cNvPr>
          <p:cNvSpPr txBox="1">
            <a:spLocks/>
          </p:cNvSpPr>
          <p:nvPr/>
        </p:nvSpPr>
        <p:spPr>
          <a:xfrm>
            <a:off x="942308" y="2186696"/>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What can be done to manage risk? </a:t>
            </a:r>
          </a:p>
        </p:txBody>
      </p:sp>
      <p:sp>
        <p:nvSpPr>
          <p:cNvPr id="3" name="TextBox 2">
            <a:extLst>
              <a:ext uri="{FF2B5EF4-FFF2-40B4-BE49-F238E27FC236}">
                <a16:creationId xmlns:a16="http://schemas.microsoft.com/office/drawing/2014/main" id="{E9B13354-2DDC-110E-D9CC-033741117DAD}"/>
              </a:ext>
            </a:extLst>
          </p:cNvPr>
          <p:cNvSpPr txBox="1"/>
          <p:nvPr/>
        </p:nvSpPr>
        <p:spPr>
          <a:xfrm>
            <a:off x="6023640" y="5715820"/>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 CLINICAL GOVERNANCE HANDBOOK FOR DISTRICT CLINICAL SPECIALIST TEAMS</a:t>
            </a:r>
          </a:p>
        </p:txBody>
      </p:sp>
      <p:sp>
        <p:nvSpPr>
          <p:cNvPr id="11" name="TextBox 10">
            <a:extLst>
              <a:ext uri="{FF2B5EF4-FFF2-40B4-BE49-F238E27FC236}">
                <a16:creationId xmlns:a16="http://schemas.microsoft.com/office/drawing/2014/main" id="{326C200C-DA60-49DC-CF61-AC0D26068B4B}"/>
              </a:ext>
            </a:extLst>
          </p:cNvPr>
          <p:cNvSpPr txBox="1"/>
          <p:nvPr/>
        </p:nvSpPr>
        <p:spPr>
          <a:xfrm>
            <a:off x="995694" y="3008532"/>
            <a:ext cx="10055892" cy="2409554"/>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3200" dirty="0"/>
              <a:t>2. Prevent or manage risks:</a:t>
            </a:r>
          </a:p>
          <a:p>
            <a:r>
              <a:rPr lang="en-US" sz="3200" b="0" dirty="0"/>
              <a:t>Make staff aware of risks in the environment. Put in place robust systems to prevent common errors and ensure that safety protocols are in place to protect patients undergoing high-risk procedures. </a:t>
            </a:r>
          </a:p>
          <a:p>
            <a:r>
              <a:rPr lang="en-US" sz="3200" b="0" dirty="0"/>
              <a:t> </a:t>
            </a:r>
          </a:p>
        </p:txBody>
      </p:sp>
    </p:spTree>
    <p:extLst>
      <p:ext uri="{BB962C8B-B14F-4D97-AF65-F5344CB8AC3E}">
        <p14:creationId xmlns:p14="http://schemas.microsoft.com/office/powerpoint/2010/main" val="1581128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32D510-581B-52BD-05AB-60F6568FE9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A3436B-2B02-FBD4-A428-E2E268EEAF6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436FCC75-6BCE-5E94-6B3A-D2221F9DAC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AE1516F-0946-EE48-06E9-07CC275E8B8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D6E7A01-B163-E9CF-06CD-2DAB7F70C4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46F9F35-D98C-23B5-9A50-8E9020B90DD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A895A7D-F16C-C949-670A-C90A89B6C42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4DDC40A2-78A4-FF17-C3AB-44CD84AE7DE1}"/>
              </a:ext>
            </a:extLst>
          </p:cNvPr>
          <p:cNvSpPr txBox="1">
            <a:spLocks/>
          </p:cNvSpPr>
          <p:nvPr/>
        </p:nvSpPr>
        <p:spPr>
          <a:xfrm>
            <a:off x="942308" y="2186696"/>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What can be done to manage risk? </a:t>
            </a:r>
          </a:p>
        </p:txBody>
      </p:sp>
      <p:sp>
        <p:nvSpPr>
          <p:cNvPr id="3" name="TextBox 2">
            <a:extLst>
              <a:ext uri="{FF2B5EF4-FFF2-40B4-BE49-F238E27FC236}">
                <a16:creationId xmlns:a16="http://schemas.microsoft.com/office/drawing/2014/main" id="{EB8A8059-B876-CDB2-E9A4-1EC80CA7B63F}"/>
              </a:ext>
            </a:extLst>
          </p:cNvPr>
          <p:cNvSpPr txBox="1"/>
          <p:nvPr/>
        </p:nvSpPr>
        <p:spPr>
          <a:xfrm>
            <a:off x="6023640" y="5715820"/>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 CLINICAL GOVERNANCE HANDBOOK FOR DISTRICT CLINICAL SPECIALIST TEAMS</a:t>
            </a:r>
          </a:p>
        </p:txBody>
      </p:sp>
      <p:sp>
        <p:nvSpPr>
          <p:cNvPr id="8" name="TextBox 7">
            <a:extLst>
              <a:ext uri="{FF2B5EF4-FFF2-40B4-BE49-F238E27FC236}">
                <a16:creationId xmlns:a16="http://schemas.microsoft.com/office/drawing/2014/main" id="{33C432AF-EF67-D06D-7F63-72B1058A8750}"/>
              </a:ext>
            </a:extLst>
          </p:cNvPr>
          <p:cNvSpPr txBox="1"/>
          <p:nvPr/>
        </p:nvSpPr>
        <p:spPr>
          <a:xfrm>
            <a:off x="942308" y="2811549"/>
            <a:ext cx="10119392" cy="2986742"/>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3200" dirty="0"/>
              <a:t>3. Report and analyze adverse events: </a:t>
            </a:r>
          </a:p>
          <a:p>
            <a:r>
              <a:rPr lang="en-US" sz="3200" b="0" dirty="0"/>
              <a:t>Facilities need to actively encourage reporting of adverse events so that adverse events are identified promptly and managed to minimize harm and suffering.</a:t>
            </a:r>
          </a:p>
          <a:p>
            <a:endParaRPr lang="en-US" sz="3200" b="0" dirty="0"/>
          </a:p>
          <a:p>
            <a:r>
              <a:rPr lang="en-US" sz="3200" b="0" dirty="0"/>
              <a:t> There should be a procedure in place for acknowledging, investigating and dealing with patient complaints. Complaints should be screened to ensure adverse events are identified and appropriately managed. </a:t>
            </a:r>
          </a:p>
        </p:txBody>
      </p:sp>
    </p:spTree>
    <p:extLst>
      <p:ext uri="{BB962C8B-B14F-4D97-AF65-F5344CB8AC3E}">
        <p14:creationId xmlns:p14="http://schemas.microsoft.com/office/powerpoint/2010/main" val="1496211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D9D3D4-3FC5-771F-FAB9-4098D16909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84FDA-7442-99CC-9DE6-2D69B272BF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7486145E-636B-D679-2C35-9F99DD8726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B4EBD10-F2A2-8C73-20C8-5090E525039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770E50F-0F33-3EE4-049E-3F1A816B35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5C848D-25A8-7BF3-313E-A7BDCF2B8C3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5229DEA-B66A-7A08-F289-905BAA6ECB4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9B7BBEF9-B710-3DC9-92CB-31FC74A59BDF}"/>
              </a:ext>
            </a:extLst>
          </p:cNvPr>
          <p:cNvSpPr txBox="1">
            <a:spLocks/>
          </p:cNvSpPr>
          <p:nvPr/>
        </p:nvSpPr>
        <p:spPr>
          <a:xfrm>
            <a:off x="942308" y="2186696"/>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What can be done to manage risk? </a:t>
            </a:r>
          </a:p>
        </p:txBody>
      </p:sp>
      <p:sp>
        <p:nvSpPr>
          <p:cNvPr id="3" name="TextBox 2">
            <a:extLst>
              <a:ext uri="{FF2B5EF4-FFF2-40B4-BE49-F238E27FC236}">
                <a16:creationId xmlns:a16="http://schemas.microsoft.com/office/drawing/2014/main" id="{38E7A1D3-CBE9-0927-0F4A-90E8EFC711A6}"/>
              </a:ext>
            </a:extLst>
          </p:cNvPr>
          <p:cNvSpPr txBox="1"/>
          <p:nvPr/>
        </p:nvSpPr>
        <p:spPr>
          <a:xfrm>
            <a:off x="6023640" y="5715820"/>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 CLINICAL GOVERNANCE HANDBOOK FOR DISTRICT CLINICAL SPECIALIST TEAMS</a:t>
            </a:r>
          </a:p>
        </p:txBody>
      </p:sp>
      <p:sp>
        <p:nvSpPr>
          <p:cNvPr id="8" name="TextBox 7">
            <a:extLst>
              <a:ext uri="{FF2B5EF4-FFF2-40B4-BE49-F238E27FC236}">
                <a16:creationId xmlns:a16="http://schemas.microsoft.com/office/drawing/2014/main" id="{BA99AA82-69E8-9950-6633-D41B7805BC3C}"/>
              </a:ext>
            </a:extLst>
          </p:cNvPr>
          <p:cNvSpPr txBox="1"/>
          <p:nvPr/>
        </p:nvSpPr>
        <p:spPr>
          <a:xfrm>
            <a:off x="942308" y="2747879"/>
            <a:ext cx="10244081" cy="2012127"/>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800" dirty="0"/>
              <a:t>4. Learn from such incidents: </a:t>
            </a:r>
          </a:p>
          <a:p>
            <a:r>
              <a:rPr lang="en-US" sz="2800" b="0" dirty="0"/>
              <a:t>Morbidity and mortality meetings are a key vehicle for learning from adverse events. It is critical to move away from just blaming individuals to trying to understand the role of system factors in patient safety. </a:t>
            </a:r>
          </a:p>
        </p:txBody>
      </p:sp>
      <p:sp>
        <p:nvSpPr>
          <p:cNvPr id="12" name="TextBox 11">
            <a:extLst>
              <a:ext uri="{FF2B5EF4-FFF2-40B4-BE49-F238E27FC236}">
                <a16:creationId xmlns:a16="http://schemas.microsoft.com/office/drawing/2014/main" id="{B415EE63-6DFF-0EE7-A9E4-C8329D4627E3}"/>
              </a:ext>
            </a:extLst>
          </p:cNvPr>
          <p:cNvSpPr txBox="1"/>
          <p:nvPr/>
        </p:nvSpPr>
        <p:spPr>
          <a:xfrm>
            <a:off x="942308" y="5019422"/>
            <a:ext cx="10732374" cy="754032"/>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dirty="0"/>
              <a:t>5. Implement solutions to minimize the likelihood of them re-occurring. </a:t>
            </a:r>
          </a:p>
        </p:txBody>
      </p:sp>
    </p:spTree>
    <p:extLst>
      <p:ext uri="{BB962C8B-B14F-4D97-AF65-F5344CB8AC3E}">
        <p14:creationId xmlns:p14="http://schemas.microsoft.com/office/powerpoint/2010/main" val="4016295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34154-6121-644F-956F-DF56BC15B5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17BF0B-F780-EC4F-3DE2-BDD384A5A1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2C9B8E35-990B-CA80-C007-11068DB6EE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B6AC768-1A85-D4F6-6C0C-FB91C987EAE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B1893C7-A7D6-880E-8D0F-8D2685421E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0B40D88-6E27-9032-90D1-D30832B0DC2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6063F16-F6D7-626B-2434-606E9C0A9E7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1EE248F2-DA57-941B-A85C-558E0B8CE60A}"/>
              </a:ext>
            </a:extLst>
          </p:cNvPr>
          <p:cNvSpPr txBox="1">
            <a:spLocks/>
          </p:cNvSpPr>
          <p:nvPr/>
        </p:nvSpPr>
        <p:spPr>
          <a:xfrm>
            <a:off x="942308" y="2186696"/>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Risk Matrix </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42D366A5-22B7-BFF5-AA03-5D114CE2A93E}"/>
              </a:ext>
            </a:extLst>
          </p:cNvPr>
          <p:cNvPicPr>
            <a:picLocks noChangeAspect="1"/>
          </p:cNvPicPr>
          <p:nvPr/>
        </p:nvPicPr>
        <p:blipFill>
          <a:blip r:embed="rId3"/>
          <a:stretch>
            <a:fillRect/>
          </a:stretch>
        </p:blipFill>
        <p:spPr>
          <a:xfrm>
            <a:off x="2939401" y="1685495"/>
            <a:ext cx="8310291" cy="4370411"/>
          </a:xfrm>
          <a:prstGeom prst="rect">
            <a:avLst/>
          </a:prstGeom>
        </p:spPr>
      </p:pic>
    </p:spTree>
    <p:extLst>
      <p:ext uri="{BB962C8B-B14F-4D97-AF65-F5344CB8AC3E}">
        <p14:creationId xmlns:p14="http://schemas.microsoft.com/office/powerpoint/2010/main" val="300859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EF1FC-6F44-1B9C-2512-15D94F64DA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61518F-3359-9F9F-B03F-E447547985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E60C9036-1302-680A-855C-DDC5FDFB61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7C824BE-34A0-212D-8139-BE889A161F7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5B2D6AD-1FD8-FBA5-6559-1D3C422417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90D66E1-B780-19F6-F22F-E7D6B5E0EFB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E724D69-8D08-9595-766C-FA1854720A1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D964EF90-A277-6809-584D-17D1C6AD2EB8}"/>
              </a:ext>
            </a:extLst>
          </p:cNvPr>
          <p:cNvSpPr txBox="1">
            <a:spLocks/>
          </p:cNvSpPr>
          <p:nvPr/>
        </p:nvSpPr>
        <p:spPr>
          <a:xfrm>
            <a:off x="942309" y="2186696"/>
            <a:ext cx="503939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Risk Management Framework </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11" name="Picture 10" descr="Clinical Risk Management PowerPoint Template - PPT Slides">
            <a:extLst>
              <a:ext uri="{FF2B5EF4-FFF2-40B4-BE49-F238E27FC236}">
                <a16:creationId xmlns:a16="http://schemas.microsoft.com/office/drawing/2014/main" id="{D44A3A9B-1CE6-8F22-AD2A-880060FABC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036" t="14234" r="15856" b="13513"/>
          <a:stretch/>
        </p:blipFill>
        <p:spPr bwMode="auto">
          <a:xfrm>
            <a:off x="5545393" y="1869904"/>
            <a:ext cx="5704297" cy="40957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323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CDDC3C-4806-FFEE-9026-E90ADCB542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BEB7E7-43C3-D569-8CC2-B95CE5E605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70348BDC-D68B-C023-9082-4BE2CE36BC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2EA31A5-22B6-761B-5A5A-E1C40E07EC0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C817EF1-36E1-96FB-4436-937CFB0FFE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A5B5ED6-CCFD-7145-252F-75FE7A2DE28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5FBB08A-4D8B-5368-5FC7-9F929B8AEF9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DBB14040-1F16-025C-D075-8B36A56B6573}"/>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Clinical Risk Management Techniques: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71450210-F92A-B2EB-529D-CC80D67B56D1}"/>
              </a:ext>
            </a:extLst>
          </p:cNvPr>
          <p:cNvSpPr txBox="1"/>
          <p:nvPr/>
        </p:nvSpPr>
        <p:spPr>
          <a:xfrm>
            <a:off x="803494" y="5736927"/>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Textbook of Patient Safety and Clinical Risk Management</a:t>
            </a:r>
          </a:p>
        </p:txBody>
      </p:sp>
      <p:sp>
        <p:nvSpPr>
          <p:cNvPr id="8" name="TextBox 7">
            <a:extLst>
              <a:ext uri="{FF2B5EF4-FFF2-40B4-BE49-F238E27FC236}">
                <a16:creationId xmlns:a16="http://schemas.microsoft.com/office/drawing/2014/main" id="{C79BE498-94C2-3D1F-7AE6-2FD815650766}"/>
              </a:ext>
            </a:extLst>
          </p:cNvPr>
          <p:cNvSpPr txBox="1"/>
          <p:nvPr/>
        </p:nvSpPr>
        <p:spPr>
          <a:xfrm>
            <a:off x="942309" y="2769332"/>
            <a:ext cx="10141386" cy="970964"/>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3200" b="0" dirty="0"/>
              <a:t>The </a:t>
            </a:r>
            <a:r>
              <a:rPr lang="en-US" sz="3200" dirty="0">
                <a:solidFill>
                  <a:schemeClr val="accent2">
                    <a:lumMod val="75000"/>
                  </a:schemeClr>
                </a:solidFill>
              </a:rPr>
              <a:t>Clinical Risk Management </a:t>
            </a:r>
            <a:r>
              <a:rPr lang="en-US" sz="3200" b="0" dirty="0"/>
              <a:t>function exists to anticipate adverse events and to mitigate the possible consequences when they occur. </a:t>
            </a:r>
          </a:p>
        </p:txBody>
      </p:sp>
      <p:sp>
        <p:nvSpPr>
          <p:cNvPr id="12" name="TextBox 11">
            <a:extLst>
              <a:ext uri="{FF2B5EF4-FFF2-40B4-BE49-F238E27FC236}">
                <a16:creationId xmlns:a16="http://schemas.microsoft.com/office/drawing/2014/main" id="{517029D2-6128-27D3-2E33-8ABDB29A1D3E}"/>
              </a:ext>
            </a:extLst>
          </p:cNvPr>
          <p:cNvSpPr txBox="1"/>
          <p:nvPr/>
        </p:nvSpPr>
        <p:spPr>
          <a:xfrm>
            <a:off x="942308" y="3807522"/>
            <a:ext cx="10141386" cy="1279030"/>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SA" sz="3200" dirty="0"/>
              <a:t>There are numerous risk prediction techniques that have been developed in the industry, such as </a:t>
            </a:r>
            <a:r>
              <a:rPr lang="en-SA" sz="3200" b="1" dirty="0">
                <a:solidFill>
                  <a:schemeClr val="accent2">
                    <a:lumMod val="75000"/>
                  </a:schemeClr>
                </a:solidFill>
              </a:rPr>
              <a:t>FMEA. </a:t>
            </a:r>
            <a:endParaRPr lang="en-SA" sz="3200" dirty="0"/>
          </a:p>
        </p:txBody>
      </p:sp>
      <p:pic>
        <p:nvPicPr>
          <p:cNvPr id="13" name="Picture 4" descr="Fmea Images – Browse 245 Stock Photos, Vectors, and Video | Adobe Stock">
            <a:extLst>
              <a:ext uri="{FF2B5EF4-FFF2-40B4-BE49-F238E27FC236}">
                <a16:creationId xmlns:a16="http://schemas.microsoft.com/office/drawing/2014/main" id="{149275F1-58E1-E393-C6B5-3A7D0376306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513" b="9325"/>
          <a:stretch/>
        </p:blipFill>
        <p:spPr bwMode="auto">
          <a:xfrm>
            <a:off x="7971391" y="4747707"/>
            <a:ext cx="3213099" cy="1235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7594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5F1F49-4742-694C-FC24-052EA2F6C8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885236-AC33-1857-B294-514D279AC30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B7B18499-EE42-9B56-7AB8-17B4524EA9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E455E0F-7B95-BE50-26B5-8B2AB441ADD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429AF94-4FE6-E78E-DDA0-103717B1E8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B335A2D-F437-4CA4-6D79-34B83C1DFE8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0DD0421-3C1F-80BB-7AF1-9384D295C86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36EDD9FC-7D93-D2B4-2972-499BFD227466}"/>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The application of FMEA is divided into Seven Steps:</a:t>
            </a:r>
          </a:p>
        </p:txBody>
      </p:sp>
      <p:sp>
        <p:nvSpPr>
          <p:cNvPr id="11" name="TextBox 10">
            <a:extLst>
              <a:ext uri="{FF2B5EF4-FFF2-40B4-BE49-F238E27FC236}">
                <a16:creationId xmlns:a16="http://schemas.microsoft.com/office/drawing/2014/main" id="{1E24F8FA-59C0-6A90-C533-0DCE133BBB85}"/>
              </a:ext>
            </a:extLst>
          </p:cNvPr>
          <p:cNvSpPr txBox="1"/>
          <p:nvPr/>
        </p:nvSpPr>
        <p:spPr>
          <a:xfrm>
            <a:off x="6041805" y="5708458"/>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Textbook of Patient Safety and Clinical Risk Management</a:t>
            </a:r>
          </a:p>
        </p:txBody>
      </p:sp>
      <p:sp>
        <p:nvSpPr>
          <p:cNvPr id="14" name="TextBox 13">
            <a:extLst>
              <a:ext uri="{FF2B5EF4-FFF2-40B4-BE49-F238E27FC236}">
                <a16:creationId xmlns:a16="http://schemas.microsoft.com/office/drawing/2014/main" id="{3583022F-8A83-121B-5BB2-F9D00F7C42A6}"/>
              </a:ext>
            </a:extLst>
          </p:cNvPr>
          <p:cNvSpPr txBox="1"/>
          <p:nvPr/>
        </p:nvSpPr>
        <p:spPr>
          <a:xfrm>
            <a:off x="721577" y="333476"/>
            <a:ext cx="10732373" cy="481647"/>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endParaRPr lang="en-US" b="0" dirty="0"/>
          </a:p>
        </p:txBody>
      </p:sp>
      <p:sp>
        <p:nvSpPr>
          <p:cNvPr id="15" name="TextBox 14">
            <a:extLst>
              <a:ext uri="{FF2B5EF4-FFF2-40B4-BE49-F238E27FC236}">
                <a16:creationId xmlns:a16="http://schemas.microsoft.com/office/drawing/2014/main" id="{B888A567-A603-685C-352D-16245901AD44}"/>
              </a:ext>
            </a:extLst>
          </p:cNvPr>
          <p:cNvSpPr txBox="1"/>
          <p:nvPr/>
        </p:nvSpPr>
        <p:spPr>
          <a:xfrm>
            <a:off x="942308" y="2715028"/>
            <a:ext cx="10253821" cy="1754327"/>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SA" sz="3100" b="1" dirty="0">
                <a:solidFill>
                  <a:schemeClr val="accent2">
                    <a:lumMod val="75000"/>
                  </a:schemeClr>
                </a:solidFill>
              </a:rPr>
              <a:t>1. Select a process to be evaluated</a:t>
            </a:r>
            <a:r>
              <a:rPr lang="en-SA" sz="3100" dirty="0"/>
              <a:t> with FMEA, bearing in mind that this technique works best for the analysis of linear processes that do not have many sub-processes. In the case of many sub-processes, it is advisable to apply the technique to each individual sub-process.</a:t>
            </a:r>
          </a:p>
        </p:txBody>
      </p:sp>
      <p:sp>
        <p:nvSpPr>
          <p:cNvPr id="16" name="TextBox 15">
            <a:extLst>
              <a:ext uri="{FF2B5EF4-FFF2-40B4-BE49-F238E27FC236}">
                <a16:creationId xmlns:a16="http://schemas.microsoft.com/office/drawing/2014/main" id="{C2863263-9A06-9A89-133E-92F1B6C38587}"/>
              </a:ext>
            </a:extLst>
          </p:cNvPr>
          <p:cNvSpPr txBox="1"/>
          <p:nvPr/>
        </p:nvSpPr>
        <p:spPr>
          <a:xfrm>
            <a:off x="942309" y="4516040"/>
            <a:ext cx="10262246" cy="1406564"/>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3100" b="1" dirty="0">
                <a:solidFill>
                  <a:schemeClr val="accent2">
                    <a:lumMod val="75000"/>
                  </a:schemeClr>
                </a:solidFill>
              </a:rPr>
              <a:t>2. Organize a multidisciplinary group </a:t>
            </a:r>
            <a:r>
              <a:rPr lang="en-US" sz="3100" dirty="0"/>
              <a:t>with all the actors who have been involved in the process being analyzed, some of whom may be included only for the part of the analysis that concerns them.</a:t>
            </a:r>
            <a:endParaRPr lang="en-SA" sz="3100" dirty="0"/>
          </a:p>
        </p:txBody>
      </p:sp>
    </p:spTree>
    <p:extLst>
      <p:ext uri="{BB962C8B-B14F-4D97-AF65-F5344CB8AC3E}">
        <p14:creationId xmlns:p14="http://schemas.microsoft.com/office/powerpoint/2010/main" val="3823889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C229C8-14EE-4A72-B20F-121BA6B4A4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581F14-F120-498A-5B65-D47DF13818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24F3C235-B48E-DCA2-541B-CA04A23A9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D34AB8D-6E8F-C5E4-FDC8-B69AE9ED8AA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2CAF559-9C82-2B69-190C-B18AD52C86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4415A61-7159-8C8F-1419-779D0C3E5FB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A84A9E4-9B11-C91B-EA02-E67757BCE0E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10" name="TextBox 9">
            <a:extLst>
              <a:ext uri="{FF2B5EF4-FFF2-40B4-BE49-F238E27FC236}">
                <a16:creationId xmlns:a16="http://schemas.microsoft.com/office/drawing/2014/main" id="{5B0B9101-B9E1-AADD-9BA6-ACCF1CD4597C}"/>
              </a:ext>
            </a:extLst>
          </p:cNvPr>
          <p:cNvSpPr txBox="1"/>
          <p:nvPr/>
        </p:nvSpPr>
        <p:spPr>
          <a:xfrm>
            <a:off x="2513150" y="1019069"/>
            <a:ext cx="6791488"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9" name="Title 1">
            <a:extLst>
              <a:ext uri="{FF2B5EF4-FFF2-40B4-BE49-F238E27FC236}">
                <a16:creationId xmlns:a16="http://schemas.microsoft.com/office/drawing/2014/main" id="{1D1ED9AB-E918-3143-DA36-DCB0FBA721F8}"/>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The application of FMEA is divided into Seven Steps:</a:t>
            </a:r>
          </a:p>
        </p:txBody>
      </p:sp>
      <p:sp>
        <p:nvSpPr>
          <p:cNvPr id="11" name="TextBox 10">
            <a:extLst>
              <a:ext uri="{FF2B5EF4-FFF2-40B4-BE49-F238E27FC236}">
                <a16:creationId xmlns:a16="http://schemas.microsoft.com/office/drawing/2014/main" id="{8519CA16-5902-46F7-B11E-E856956E0902}"/>
              </a:ext>
            </a:extLst>
          </p:cNvPr>
          <p:cNvSpPr txBox="1"/>
          <p:nvPr/>
        </p:nvSpPr>
        <p:spPr>
          <a:xfrm>
            <a:off x="6041805" y="5708458"/>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Textbook of Patient Safety and Clinical Risk Management</a:t>
            </a:r>
          </a:p>
        </p:txBody>
      </p:sp>
      <p:sp>
        <p:nvSpPr>
          <p:cNvPr id="14" name="TextBox 13">
            <a:extLst>
              <a:ext uri="{FF2B5EF4-FFF2-40B4-BE49-F238E27FC236}">
                <a16:creationId xmlns:a16="http://schemas.microsoft.com/office/drawing/2014/main" id="{0EDAE7AC-AEFF-4B5A-DA08-74B99BE0C57E}"/>
              </a:ext>
            </a:extLst>
          </p:cNvPr>
          <p:cNvSpPr txBox="1"/>
          <p:nvPr/>
        </p:nvSpPr>
        <p:spPr>
          <a:xfrm>
            <a:off x="721577" y="333476"/>
            <a:ext cx="10732373" cy="481647"/>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endParaRPr lang="en-US" b="0" dirty="0"/>
          </a:p>
        </p:txBody>
      </p:sp>
      <p:sp>
        <p:nvSpPr>
          <p:cNvPr id="3" name="TextBox 2">
            <a:extLst>
              <a:ext uri="{FF2B5EF4-FFF2-40B4-BE49-F238E27FC236}">
                <a16:creationId xmlns:a16="http://schemas.microsoft.com/office/drawing/2014/main" id="{45301FA6-713A-D4C8-1B33-8778DAF05B46}"/>
              </a:ext>
            </a:extLst>
          </p:cNvPr>
          <p:cNvSpPr txBox="1"/>
          <p:nvPr/>
        </p:nvSpPr>
        <p:spPr>
          <a:xfrm>
            <a:off x="942308" y="2602597"/>
            <a:ext cx="10030492" cy="1078029"/>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SA" sz="2600" b="1" dirty="0">
                <a:solidFill>
                  <a:schemeClr val="accent2">
                    <a:lumMod val="75000"/>
                  </a:schemeClr>
                </a:solidFill>
              </a:rPr>
              <a:t>3. Set a meeting to analyze the process </a:t>
            </a:r>
            <a:r>
              <a:rPr lang="en-SA" sz="2600" dirty="0"/>
              <a:t>starting with the description of steps in the process, trying to describe each phase in a detailed manner and without any bias</a:t>
            </a:r>
          </a:p>
        </p:txBody>
      </p:sp>
      <p:sp>
        <p:nvSpPr>
          <p:cNvPr id="8" name="TextBox 7">
            <a:extLst>
              <a:ext uri="{FF2B5EF4-FFF2-40B4-BE49-F238E27FC236}">
                <a16:creationId xmlns:a16="http://schemas.microsoft.com/office/drawing/2014/main" id="{6ACE596E-1CD0-6716-C23E-418270A043D3}"/>
              </a:ext>
            </a:extLst>
          </p:cNvPr>
          <p:cNvSpPr txBox="1"/>
          <p:nvPr/>
        </p:nvSpPr>
        <p:spPr>
          <a:xfrm>
            <a:off x="942308" y="3734814"/>
            <a:ext cx="10030492" cy="1223785"/>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SA" sz="2600" dirty="0"/>
              <a:t>4. For each step of the process, </a:t>
            </a:r>
            <a:r>
              <a:rPr lang="en-SA" sz="2600" b="1" dirty="0">
                <a:solidFill>
                  <a:schemeClr val="accent2">
                    <a:lumMod val="75000"/>
                  </a:schemeClr>
                </a:solidFill>
              </a:rPr>
              <a:t>list all the possible failure modes (FM</a:t>
            </a:r>
            <a:r>
              <a:rPr lang="en-SA" sz="2600" dirty="0"/>
              <a:t>), that is all that could go wrong, including rare and minor problems. Then proceed to identify the possible contributory factors and consequences of each failure mode.</a:t>
            </a:r>
          </a:p>
        </p:txBody>
      </p:sp>
      <p:sp>
        <p:nvSpPr>
          <p:cNvPr id="12" name="TextBox 11">
            <a:extLst>
              <a:ext uri="{FF2B5EF4-FFF2-40B4-BE49-F238E27FC236}">
                <a16:creationId xmlns:a16="http://schemas.microsoft.com/office/drawing/2014/main" id="{B3C121E3-CD1D-26E8-7133-C412CBEAFB45}"/>
              </a:ext>
            </a:extLst>
          </p:cNvPr>
          <p:cNvSpPr txBox="1"/>
          <p:nvPr/>
        </p:nvSpPr>
        <p:spPr>
          <a:xfrm>
            <a:off x="942309" y="5012787"/>
            <a:ext cx="10030492" cy="961693"/>
          </a:xfrm>
          <a:prstGeom prst="rect">
            <a:avLst/>
          </a:prstGeom>
        </p:spPr>
        <p:txBody>
          <a:bodyPr vert="horz" lIns="91440" tIns="45720" rIns="91440" bIns="45720" rtlCol="0" anchor="t">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SA" sz="2600" dirty="0"/>
              <a:t>5. For each failure mode identified, </a:t>
            </a:r>
            <a:r>
              <a:rPr lang="en-SA" sz="2600" b="1" dirty="0">
                <a:solidFill>
                  <a:schemeClr val="accent2">
                    <a:lumMod val="75000"/>
                  </a:schemeClr>
                </a:solidFill>
              </a:rPr>
              <a:t>have the group assign a numerical value on a scale </a:t>
            </a:r>
            <a:r>
              <a:rPr lang="en-SA" sz="2600" dirty="0"/>
              <a:t>from 1 to 10 for the frequency and the severity of the </a:t>
            </a:r>
            <a:r>
              <a:rPr lang="en-US" sz="2600" dirty="0"/>
              <a:t>FM.</a:t>
            </a:r>
            <a:endParaRPr lang="en-SA" sz="2600" dirty="0"/>
          </a:p>
        </p:txBody>
      </p:sp>
    </p:spTree>
    <p:extLst>
      <p:ext uri="{BB962C8B-B14F-4D97-AF65-F5344CB8AC3E}">
        <p14:creationId xmlns:p14="http://schemas.microsoft.com/office/powerpoint/2010/main" val="1703282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60BE5-3025-B8DB-1E6A-7426C813D8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0F26DF-51DF-6E82-A737-9DD96915AC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600F7A16-2D59-7CC8-770F-338F14FC42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8906661-D60E-9654-1C0F-0BEC37C0862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538DE92-FD6A-4E8B-6B0C-8F22EEE198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AA8D685-51FE-4F2A-4C21-72D92BB64EC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9E3AFCF-3425-2B95-7714-123A9131DEC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A8321FF6-E2D9-158A-1D53-FE61A6C2F6B5}"/>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The application of FMEA is divided into Seven Steps:</a:t>
            </a:r>
          </a:p>
        </p:txBody>
      </p:sp>
      <p:sp>
        <p:nvSpPr>
          <p:cNvPr id="11" name="TextBox 10">
            <a:extLst>
              <a:ext uri="{FF2B5EF4-FFF2-40B4-BE49-F238E27FC236}">
                <a16:creationId xmlns:a16="http://schemas.microsoft.com/office/drawing/2014/main" id="{A0C0124C-9887-FE22-07EF-33DDE83EEE5A}"/>
              </a:ext>
            </a:extLst>
          </p:cNvPr>
          <p:cNvSpPr txBox="1"/>
          <p:nvPr/>
        </p:nvSpPr>
        <p:spPr>
          <a:xfrm>
            <a:off x="6041805" y="5708458"/>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Textbook of Patient Safety and Clinical Risk Management</a:t>
            </a:r>
          </a:p>
        </p:txBody>
      </p:sp>
      <p:sp>
        <p:nvSpPr>
          <p:cNvPr id="14" name="TextBox 13">
            <a:extLst>
              <a:ext uri="{FF2B5EF4-FFF2-40B4-BE49-F238E27FC236}">
                <a16:creationId xmlns:a16="http://schemas.microsoft.com/office/drawing/2014/main" id="{A194E8FD-5186-5AA4-ADB6-80CBCC67DAC3}"/>
              </a:ext>
            </a:extLst>
          </p:cNvPr>
          <p:cNvSpPr txBox="1"/>
          <p:nvPr/>
        </p:nvSpPr>
        <p:spPr>
          <a:xfrm>
            <a:off x="721577" y="333476"/>
            <a:ext cx="10732373" cy="481647"/>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endParaRPr lang="en-US" b="0" dirty="0"/>
          </a:p>
        </p:txBody>
      </p:sp>
      <p:sp>
        <p:nvSpPr>
          <p:cNvPr id="13" name="TextBox 12">
            <a:extLst>
              <a:ext uri="{FF2B5EF4-FFF2-40B4-BE49-F238E27FC236}">
                <a16:creationId xmlns:a16="http://schemas.microsoft.com/office/drawing/2014/main" id="{0F0997EE-B4C9-CE5B-DE07-B9DB025CE39F}"/>
              </a:ext>
            </a:extLst>
          </p:cNvPr>
          <p:cNvSpPr txBox="1"/>
          <p:nvPr/>
        </p:nvSpPr>
        <p:spPr>
          <a:xfrm>
            <a:off x="950735" y="2632663"/>
            <a:ext cx="9920466" cy="1765868"/>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SA" sz="2800" b="1" dirty="0">
                <a:solidFill>
                  <a:schemeClr val="accent2">
                    <a:lumMod val="75000"/>
                  </a:schemeClr>
                </a:solidFill>
              </a:rPr>
              <a:t>6. Calculate the Risk Priority Index (RPI) </a:t>
            </a:r>
            <a:r>
              <a:rPr lang="en-SA" sz="2800" dirty="0"/>
              <a:t>for each FM, taking the product of the frequency score (F), the severity score (S), and the probability of identifying the failure by the operators (I). The possible calculation results range from an RPI equal to 1 to an RPI equal to 1000.</a:t>
            </a:r>
          </a:p>
        </p:txBody>
      </p:sp>
      <p:sp>
        <p:nvSpPr>
          <p:cNvPr id="15" name="TextBox 14">
            <a:extLst>
              <a:ext uri="{FF2B5EF4-FFF2-40B4-BE49-F238E27FC236}">
                <a16:creationId xmlns:a16="http://schemas.microsoft.com/office/drawing/2014/main" id="{59DB9310-5313-6056-5EFD-906378464204}"/>
              </a:ext>
            </a:extLst>
          </p:cNvPr>
          <p:cNvSpPr txBox="1"/>
          <p:nvPr/>
        </p:nvSpPr>
        <p:spPr>
          <a:xfrm>
            <a:off x="950735" y="4256860"/>
            <a:ext cx="10060166" cy="1350370"/>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SA" sz="2800" b="1" dirty="0">
                <a:solidFill>
                  <a:schemeClr val="accent2">
                    <a:lumMod val="75000"/>
                  </a:schemeClr>
                </a:solidFill>
              </a:rPr>
              <a:t>7. Define improvement plans</a:t>
            </a:r>
            <a:r>
              <a:rPr lang="en-SA" sz="2800" dirty="0"/>
              <a:t>, starting from the FM that have accumulated a higher RPI score and therefore require priority interventions.</a:t>
            </a:r>
          </a:p>
        </p:txBody>
      </p:sp>
    </p:spTree>
    <p:extLst>
      <p:ext uri="{BB962C8B-B14F-4D97-AF65-F5344CB8AC3E}">
        <p14:creationId xmlns:p14="http://schemas.microsoft.com/office/powerpoint/2010/main" val="362856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DC197-68F0-1CD2-EC76-7184E25FA8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361FD-6E39-0022-72DA-8746933F51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845C8044-A756-4440-05D1-1AD002FE96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8248BE7-29DA-A8DC-0485-E5523AA67C7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252E2F0-BEB7-B831-A741-15720FE0CA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8ADE04B-668B-01BE-0171-72C31460857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FBFBA30-5DBD-DD69-BDE9-C1E08460FAC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8" name="Title 1">
            <a:extLst>
              <a:ext uri="{FF2B5EF4-FFF2-40B4-BE49-F238E27FC236}">
                <a16:creationId xmlns:a16="http://schemas.microsoft.com/office/drawing/2014/main" id="{7016B147-993A-EB2E-B7A1-B1492A677945}"/>
              </a:ext>
            </a:extLst>
          </p:cNvPr>
          <p:cNvSpPr txBox="1">
            <a:spLocks/>
          </p:cNvSpPr>
          <p:nvPr/>
        </p:nvSpPr>
        <p:spPr>
          <a:xfrm>
            <a:off x="110589" y="3389054"/>
            <a:ext cx="1197082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chemeClr val="accent1"/>
                </a:solidFill>
                <a:latin typeface="Sakkal Majalla" panose="02000000000000000000" pitchFamily="2" charset="-78"/>
                <a:cs typeface="Sakkal Majalla" panose="02000000000000000000" pitchFamily="2" charset="-78"/>
              </a:rPr>
              <a:t>Pillar 4: Education and Training</a:t>
            </a:r>
            <a:endParaRPr lang="en-SA" b="1"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40109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963D9-9A30-522A-7E5A-E94B87DC6D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6F746A-2F21-664D-D8D1-0DC87DBEBD3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1003B9EF-A629-614E-D809-F449574C10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3FAD892-05CF-D6D8-75CB-78CF0B9D73F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282B843-3A30-DB45-F8AB-5869B35FD9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1CE7F88-DCA4-2892-4B7E-0948CC83B8F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C7A7B32-7ABD-CDF0-ECDA-0F65376F322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72A33126-075C-DF80-213C-9076A7C1E6D3}"/>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Why focus on Education and Training: </a:t>
            </a:r>
          </a:p>
        </p:txBody>
      </p:sp>
      <p:sp>
        <p:nvSpPr>
          <p:cNvPr id="3" name="Rectangle 3">
            <a:extLst>
              <a:ext uri="{FF2B5EF4-FFF2-40B4-BE49-F238E27FC236}">
                <a16:creationId xmlns:a16="http://schemas.microsoft.com/office/drawing/2014/main" id="{0F33FD3F-37CA-143D-B225-BFB832A67620}"/>
              </a:ext>
            </a:extLst>
          </p:cNvPr>
          <p:cNvSpPr txBox="1">
            <a:spLocks noChangeArrowheads="1"/>
          </p:cNvSpPr>
          <p:nvPr/>
        </p:nvSpPr>
        <p:spPr>
          <a:xfrm>
            <a:off x="2835789" y="3523367"/>
            <a:ext cx="6723618" cy="5652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638"/>
              </a:spcBef>
              <a:buFont typeface="Arial" panose="020B0604020202020204" pitchFamily="34" charset="0"/>
              <a:buNone/>
            </a:pPr>
            <a:r>
              <a:rPr lang="en-US" altLang="en-SA" b="1" dirty="0">
                <a:solidFill>
                  <a:schemeClr val="bg2">
                    <a:lumMod val="50000"/>
                  </a:schemeClr>
                </a:solidFill>
                <a:latin typeface="Sakkal Majalla" panose="02000000000000000000" pitchFamily="2" charset="-78"/>
                <a:ea typeface="+mj-ea"/>
                <a:cs typeface="Sakkal Majalla" panose="02000000000000000000" pitchFamily="2" charset="-78"/>
              </a:rPr>
              <a:t>“ Doing the right things right the first time”  </a:t>
            </a:r>
          </a:p>
        </p:txBody>
      </p:sp>
      <p:pic>
        <p:nvPicPr>
          <p:cNvPr id="8" name="Picture 7">
            <a:extLst>
              <a:ext uri="{FF2B5EF4-FFF2-40B4-BE49-F238E27FC236}">
                <a16:creationId xmlns:a16="http://schemas.microsoft.com/office/drawing/2014/main" id="{1D03E896-F7FA-056E-DDAE-FC2CE8B7B7B7}"/>
              </a:ext>
            </a:extLst>
          </p:cNvPr>
          <p:cNvPicPr>
            <a:picLocks noChangeAspect="1"/>
          </p:cNvPicPr>
          <p:nvPr/>
        </p:nvPicPr>
        <p:blipFill>
          <a:blip r:embed="rId3"/>
          <a:stretch>
            <a:fillRect/>
          </a:stretch>
        </p:blipFill>
        <p:spPr>
          <a:xfrm>
            <a:off x="3643261" y="4263793"/>
            <a:ext cx="5108673" cy="1359602"/>
          </a:xfrm>
          <a:prstGeom prst="rect">
            <a:avLst/>
          </a:prstGeom>
        </p:spPr>
      </p:pic>
      <p:sp>
        <p:nvSpPr>
          <p:cNvPr id="11" name="Rectangle 3">
            <a:extLst>
              <a:ext uri="{FF2B5EF4-FFF2-40B4-BE49-F238E27FC236}">
                <a16:creationId xmlns:a16="http://schemas.microsoft.com/office/drawing/2014/main" id="{80D04491-DD8A-7455-99D3-161DAA828238}"/>
              </a:ext>
            </a:extLst>
          </p:cNvPr>
          <p:cNvSpPr txBox="1">
            <a:spLocks noChangeArrowheads="1"/>
          </p:cNvSpPr>
          <p:nvPr/>
        </p:nvSpPr>
        <p:spPr>
          <a:xfrm>
            <a:off x="942308" y="2814958"/>
            <a:ext cx="6723618" cy="565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38"/>
              </a:spcBef>
              <a:buNone/>
            </a:pPr>
            <a:r>
              <a:rPr lang="en-US" altLang="en-SA" sz="3200" b="1" dirty="0">
                <a:solidFill>
                  <a:schemeClr val="accent2">
                    <a:lumMod val="75000"/>
                  </a:schemeClr>
                </a:solidFill>
                <a:latin typeface="Sakkal Majalla" panose="02000000000000000000" pitchFamily="2" charset="-78"/>
                <a:ea typeface="+mj-ea"/>
                <a:cs typeface="Sakkal Majalla" panose="02000000000000000000" pitchFamily="2" charset="-78"/>
              </a:rPr>
              <a:t>Quality</a:t>
            </a:r>
            <a:r>
              <a:rPr lang="en-US" altLang="en-SA" sz="3200" b="1" dirty="0">
                <a:solidFill>
                  <a:schemeClr val="bg2">
                    <a:lumMod val="50000"/>
                  </a:schemeClr>
                </a:solidFill>
                <a:latin typeface="Sakkal Majalla" panose="02000000000000000000" pitchFamily="2" charset="-78"/>
                <a:ea typeface="+mj-ea"/>
                <a:cs typeface="Sakkal Majalla" panose="02000000000000000000" pitchFamily="2" charset="-78"/>
              </a:rPr>
              <a:t> is defined as: </a:t>
            </a:r>
          </a:p>
        </p:txBody>
      </p:sp>
    </p:spTree>
    <p:extLst>
      <p:ext uri="{BB962C8B-B14F-4D97-AF65-F5344CB8AC3E}">
        <p14:creationId xmlns:p14="http://schemas.microsoft.com/office/powerpoint/2010/main" val="2267214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B10004-BB11-4265-87A7-8E638A091A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36903C-8801-794F-C295-C0C341ECE1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86AF8F59-6ADD-398F-0DB4-6A597F970C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E3F6C54-57B7-544B-4C98-941E19EF508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571BC27-45A4-D20E-0958-FC638749DA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BFEAFB2-E582-9B28-3CC3-007D250E252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AD9E616-836F-0DCC-CBFC-3D235F137C8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3E136416-9F05-F836-C375-E5F56CEB55EE}"/>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Education and Training: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0DA9646B-1B81-7CF9-4AA3-C10FE59E6357}"/>
              </a:ext>
            </a:extLst>
          </p:cNvPr>
          <p:cNvSpPr txBox="1"/>
          <p:nvPr/>
        </p:nvSpPr>
        <p:spPr>
          <a:xfrm>
            <a:off x="6308999" y="5625682"/>
            <a:ext cx="5265721"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hlinkClick r:id="rId3"/>
              </a:rPr>
              <a:t>https://alison.com/topic/learn/133628/the-pillars-of-clinical-governance</a:t>
            </a:r>
            <a:r>
              <a:rPr lang="en-US" dirty="0"/>
              <a:t> </a:t>
            </a:r>
            <a:endParaRPr lang="en-SA" dirty="0"/>
          </a:p>
        </p:txBody>
      </p:sp>
      <p:sp>
        <p:nvSpPr>
          <p:cNvPr id="8" name="TextBox 7">
            <a:extLst>
              <a:ext uri="{FF2B5EF4-FFF2-40B4-BE49-F238E27FC236}">
                <a16:creationId xmlns:a16="http://schemas.microsoft.com/office/drawing/2014/main" id="{6D85476D-8939-9853-86C4-CA89EF45F6E8}"/>
              </a:ext>
            </a:extLst>
          </p:cNvPr>
          <p:cNvSpPr txBox="1"/>
          <p:nvPr/>
        </p:nvSpPr>
        <p:spPr>
          <a:xfrm>
            <a:off x="860109" y="2525999"/>
            <a:ext cx="10271791" cy="937637"/>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600" dirty="0">
                <a:solidFill>
                  <a:schemeClr val="accent2">
                    <a:lumMod val="75000"/>
                  </a:schemeClr>
                </a:solidFill>
              </a:rPr>
              <a:t>Education and Training </a:t>
            </a:r>
            <a:r>
              <a:rPr lang="en-US" sz="2600" b="0" dirty="0"/>
              <a:t>entail providing appropriate support available to enable staff to be competent in doing their jobs and to develop their skills so that they are up-to-date.</a:t>
            </a:r>
            <a:endParaRPr lang="en-SA" sz="2600" b="0" dirty="0"/>
          </a:p>
        </p:txBody>
      </p:sp>
      <p:sp>
        <p:nvSpPr>
          <p:cNvPr id="11" name="TextBox 10">
            <a:extLst>
              <a:ext uri="{FF2B5EF4-FFF2-40B4-BE49-F238E27FC236}">
                <a16:creationId xmlns:a16="http://schemas.microsoft.com/office/drawing/2014/main" id="{979CBBD3-F839-191F-055B-4F9704F2CBDF}"/>
              </a:ext>
            </a:extLst>
          </p:cNvPr>
          <p:cNvSpPr txBox="1"/>
          <p:nvPr/>
        </p:nvSpPr>
        <p:spPr>
          <a:xfrm>
            <a:off x="860107" y="3563425"/>
            <a:ext cx="10471785" cy="536205"/>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600" b="1" dirty="0">
                <a:solidFill>
                  <a:schemeClr val="accent2">
                    <a:lumMod val="75000"/>
                  </a:schemeClr>
                </a:solidFill>
              </a:rPr>
              <a:t>Professional development </a:t>
            </a:r>
            <a:r>
              <a:rPr lang="en-US" sz="2600" dirty="0"/>
              <a:t>needs to continue through lifelong learning. </a:t>
            </a:r>
            <a:endParaRPr lang="en-SA" sz="2600" dirty="0"/>
          </a:p>
        </p:txBody>
      </p:sp>
      <p:sp>
        <p:nvSpPr>
          <p:cNvPr id="12" name="TextBox 11">
            <a:extLst>
              <a:ext uri="{FF2B5EF4-FFF2-40B4-BE49-F238E27FC236}">
                <a16:creationId xmlns:a16="http://schemas.microsoft.com/office/drawing/2014/main" id="{ECCF6F80-31FF-5170-E4F1-384D455958CB}"/>
              </a:ext>
            </a:extLst>
          </p:cNvPr>
          <p:cNvSpPr txBox="1"/>
          <p:nvPr/>
        </p:nvSpPr>
        <p:spPr>
          <a:xfrm>
            <a:off x="860106" y="4194395"/>
            <a:ext cx="10471786" cy="481647"/>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600" b="0" dirty="0"/>
              <a:t>A healthcare provision is a </a:t>
            </a:r>
            <a:r>
              <a:rPr lang="en-US" sz="2600" dirty="0">
                <a:solidFill>
                  <a:schemeClr val="accent2">
                    <a:lumMod val="75000"/>
                  </a:schemeClr>
                </a:solidFill>
              </a:rPr>
              <a:t>career of continual learning</a:t>
            </a:r>
            <a:r>
              <a:rPr lang="en-US" sz="2600" b="0" dirty="0">
                <a:solidFill>
                  <a:schemeClr val="accent2">
                    <a:lumMod val="75000"/>
                  </a:schemeClr>
                </a:solidFill>
              </a:rPr>
              <a:t>. </a:t>
            </a:r>
            <a:endParaRPr lang="en-SA" sz="2600" b="0" dirty="0">
              <a:solidFill>
                <a:schemeClr val="accent2">
                  <a:lumMod val="75000"/>
                </a:schemeClr>
              </a:solidFill>
            </a:endParaRPr>
          </a:p>
        </p:txBody>
      </p:sp>
      <p:sp>
        <p:nvSpPr>
          <p:cNvPr id="13" name="TextBox 12">
            <a:extLst>
              <a:ext uri="{FF2B5EF4-FFF2-40B4-BE49-F238E27FC236}">
                <a16:creationId xmlns:a16="http://schemas.microsoft.com/office/drawing/2014/main" id="{300395FF-6613-177B-4CDD-9A3BA9F3EBCC}"/>
              </a:ext>
            </a:extLst>
          </p:cNvPr>
          <p:cNvSpPr txBox="1"/>
          <p:nvPr/>
        </p:nvSpPr>
        <p:spPr>
          <a:xfrm>
            <a:off x="860109" y="4770807"/>
            <a:ext cx="10271791" cy="833156"/>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600" dirty="0"/>
              <a:t>This ensures that practitioners remain </a:t>
            </a:r>
            <a:r>
              <a:rPr lang="en-US" sz="2600" b="1" dirty="0">
                <a:solidFill>
                  <a:schemeClr val="accent2">
                    <a:lumMod val="75000"/>
                  </a:schemeClr>
                </a:solidFill>
              </a:rPr>
              <a:t>up-to-date</a:t>
            </a:r>
            <a:r>
              <a:rPr lang="en-US" sz="2600" dirty="0"/>
              <a:t> with the latest skills, knowledge and research – linking into Clinical Effectiveness and Research.</a:t>
            </a:r>
            <a:endParaRPr lang="en-SA" sz="2600" dirty="0"/>
          </a:p>
        </p:txBody>
      </p:sp>
    </p:spTree>
    <p:extLst>
      <p:ext uri="{BB962C8B-B14F-4D97-AF65-F5344CB8AC3E}">
        <p14:creationId xmlns:p14="http://schemas.microsoft.com/office/powerpoint/2010/main" val="2241155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95509-E33D-048E-C69B-BAF9821DC9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A86CB4-47EB-1EE1-D74C-9740875BB3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EE954840-EE1A-D969-A9DD-E8390A9D0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84E7DF28-71F2-ED23-BE99-BBE279AE986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6F23CB5-BCC6-7DE0-8311-0FDBDAA7D1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ACC88BF-19E3-9D05-07EE-573E363AF90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E0D4BBD-EFDE-2A97-29DA-48261815BE3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2B08255B-9CFA-2097-5DAA-E360C0458D9B}"/>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Why focus on Education and Training</a:t>
            </a:r>
          </a:p>
        </p:txBody>
      </p:sp>
      <p:pic>
        <p:nvPicPr>
          <p:cNvPr id="3" name="Picture 2">
            <a:extLst>
              <a:ext uri="{FF2B5EF4-FFF2-40B4-BE49-F238E27FC236}">
                <a16:creationId xmlns:a16="http://schemas.microsoft.com/office/drawing/2014/main" id="{2E1D149B-7FBB-498C-61FF-FBB3E84EA882}"/>
              </a:ext>
            </a:extLst>
          </p:cNvPr>
          <p:cNvPicPr>
            <a:picLocks noChangeAspect="1"/>
          </p:cNvPicPr>
          <p:nvPr/>
        </p:nvPicPr>
        <p:blipFill>
          <a:blip r:embed="rId3"/>
          <a:stretch>
            <a:fillRect/>
          </a:stretch>
        </p:blipFill>
        <p:spPr>
          <a:xfrm>
            <a:off x="5590556" y="2668343"/>
            <a:ext cx="5623543" cy="3241933"/>
          </a:xfrm>
          <a:prstGeom prst="rect">
            <a:avLst/>
          </a:prstGeom>
        </p:spPr>
      </p:pic>
    </p:spTree>
    <p:extLst>
      <p:ext uri="{BB962C8B-B14F-4D97-AF65-F5344CB8AC3E}">
        <p14:creationId xmlns:p14="http://schemas.microsoft.com/office/powerpoint/2010/main" val="2031286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8D95F8-F7AE-84B7-B5E9-C4A5085D50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55E34F-0C28-74B1-FAF0-697319D318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CAA59EF5-3B7D-B135-183B-E28AD88155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1C74208-EF16-E865-BA77-E43AFC5B48B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AC73C86-4E0A-E88B-1F16-F7830964A7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FFF0CF9-94D7-BA59-822A-671846455D1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349252B-8039-D463-C0F8-52780220DE8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16CE7B5F-CBE8-A916-DC3E-9C4090C037EE}"/>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Why focus on Education and Training: </a:t>
            </a:r>
          </a:p>
        </p:txBody>
      </p:sp>
      <p:sp>
        <p:nvSpPr>
          <p:cNvPr id="8" name="TextBox 7">
            <a:extLst>
              <a:ext uri="{FF2B5EF4-FFF2-40B4-BE49-F238E27FC236}">
                <a16:creationId xmlns:a16="http://schemas.microsoft.com/office/drawing/2014/main" id="{22322281-C934-435B-EA87-3965432E67DF}"/>
              </a:ext>
            </a:extLst>
          </p:cNvPr>
          <p:cNvSpPr txBox="1"/>
          <p:nvPr/>
        </p:nvSpPr>
        <p:spPr>
          <a:xfrm>
            <a:off x="942308" y="2756176"/>
            <a:ext cx="10271791" cy="2810800"/>
          </a:xfrm>
          <a:prstGeom prst="rect">
            <a:avLst/>
          </a:prstGeom>
        </p:spPr>
        <p:txBody>
          <a:bodyPr vert="horz" lIns="91440" tIns="45720" rIns="91440" bIns="45720" rtlCol="0" anchor="t">
            <a:noAutofit/>
          </a:bodyPr>
          <a:lstStyle>
            <a:defPPr>
              <a:defRPr lang="en-SA"/>
            </a:defPPr>
            <a:lvl1pPr marL="457200" indent="-457200" algn="just">
              <a:lnSpc>
                <a:spcPct val="90000"/>
              </a:lnSpc>
              <a:spcBef>
                <a:spcPct val="0"/>
              </a:spcBef>
              <a:buFont typeface="Arial" panose="020B0604020202020204" pitchFamily="34" charset="0"/>
              <a:buChar char="•"/>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800" b="1" dirty="0">
                <a:solidFill>
                  <a:schemeClr val="accent2">
                    <a:lumMod val="75000"/>
                  </a:schemeClr>
                </a:solidFill>
              </a:rPr>
              <a:t>Medical knowledge is rapidly changing </a:t>
            </a:r>
            <a:r>
              <a:rPr lang="en-US" sz="2800" dirty="0"/>
              <a:t>and there have been vast advances in the field of obstetrics and gynecology, some of them involving a paradigm shift in practice. </a:t>
            </a:r>
          </a:p>
          <a:p>
            <a:endParaRPr lang="en-US" sz="2800" dirty="0"/>
          </a:p>
          <a:p>
            <a:r>
              <a:rPr lang="en-US" sz="2800" dirty="0"/>
              <a:t>This necessitates the staff to be continuously updated and equipped with the latest knowledge to deliver safe and appropriate patient care.</a:t>
            </a:r>
          </a:p>
          <a:p>
            <a:endParaRPr lang="en-US" sz="2800" dirty="0"/>
          </a:p>
          <a:p>
            <a:r>
              <a:rPr lang="en-US" sz="2800" b="1" dirty="0">
                <a:solidFill>
                  <a:schemeClr val="accent2">
                    <a:lumMod val="75000"/>
                  </a:schemeClr>
                </a:solidFill>
              </a:rPr>
              <a:t>Continuous Professional Development (CPD) </a:t>
            </a:r>
            <a:r>
              <a:rPr lang="en-US" sz="2800" dirty="0"/>
              <a:t>should be the responsibility of the individual practitioners, a culture that should be promoted. </a:t>
            </a:r>
          </a:p>
        </p:txBody>
      </p:sp>
      <p:sp>
        <p:nvSpPr>
          <p:cNvPr id="11" name="TextBox 10">
            <a:extLst>
              <a:ext uri="{FF2B5EF4-FFF2-40B4-BE49-F238E27FC236}">
                <a16:creationId xmlns:a16="http://schemas.microsoft.com/office/drawing/2014/main" id="{58AE6E53-449D-F8F6-B41F-175C015054D6}"/>
              </a:ext>
            </a:extLst>
          </p:cNvPr>
          <p:cNvSpPr txBox="1"/>
          <p:nvPr/>
        </p:nvSpPr>
        <p:spPr>
          <a:xfrm>
            <a:off x="7192816" y="5715820"/>
            <a:ext cx="4223643"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Article: Clinical Governance, </a:t>
            </a:r>
            <a:r>
              <a:rPr lang="en-US" dirty="0" err="1"/>
              <a:t>Chandaraharan</a:t>
            </a:r>
            <a:r>
              <a:rPr lang="en-US" dirty="0"/>
              <a:t> &amp; </a:t>
            </a:r>
            <a:r>
              <a:rPr lang="en-US" dirty="0" err="1"/>
              <a:t>Arulkumaran</a:t>
            </a:r>
            <a:r>
              <a:rPr lang="en-US" dirty="0"/>
              <a:t>, 2007</a:t>
            </a:r>
            <a:endParaRPr lang="en-SA" dirty="0"/>
          </a:p>
        </p:txBody>
      </p:sp>
    </p:spTree>
    <p:extLst>
      <p:ext uri="{BB962C8B-B14F-4D97-AF65-F5344CB8AC3E}">
        <p14:creationId xmlns:p14="http://schemas.microsoft.com/office/powerpoint/2010/main" val="30961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0839D-1B29-121C-BA0A-28A20E0107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B7A131-7385-0756-366A-FBCF00C44A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AFDBD576-2669-FDBD-3CB7-6640E64FA7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817C2779-C8EC-57DE-0558-2A90DAE3207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09678D2-F12C-AA3B-FB62-7959F705A0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D3646E3-C9FD-98AA-18D3-4C1CCBC40AB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B758A19-C7B0-0798-2C8D-6CA29493D9B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549BE4CA-E31A-8063-6D62-9EF2B5391EE0}"/>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Why focus on Education and Training: </a:t>
            </a:r>
          </a:p>
        </p:txBody>
      </p:sp>
      <p:sp>
        <p:nvSpPr>
          <p:cNvPr id="11" name="TextBox 10">
            <a:extLst>
              <a:ext uri="{FF2B5EF4-FFF2-40B4-BE49-F238E27FC236}">
                <a16:creationId xmlns:a16="http://schemas.microsoft.com/office/drawing/2014/main" id="{47200F94-140E-3FA7-28A6-194ECFD6D514}"/>
              </a:ext>
            </a:extLst>
          </p:cNvPr>
          <p:cNvSpPr txBox="1"/>
          <p:nvPr/>
        </p:nvSpPr>
        <p:spPr>
          <a:xfrm>
            <a:off x="7192816" y="5715820"/>
            <a:ext cx="4223643"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Article: Clinical Governance, </a:t>
            </a:r>
            <a:r>
              <a:rPr lang="en-US" dirty="0" err="1"/>
              <a:t>Chandaraharan</a:t>
            </a:r>
            <a:r>
              <a:rPr lang="en-US" dirty="0"/>
              <a:t> &amp; </a:t>
            </a:r>
            <a:r>
              <a:rPr lang="en-US" dirty="0" err="1"/>
              <a:t>Arulkumaran</a:t>
            </a:r>
            <a:r>
              <a:rPr lang="en-US" dirty="0"/>
              <a:t>, 2007</a:t>
            </a:r>
            <a:endParaRPr lang="en-SA" dirty="0"/>
          </a:p>
        </p:txBody>
      </p:sp>
      <p:sp>
        <p:nvSpPr>
          <p:cNvPr id="3" name="TextBox 2">
            <a:extLst>
              <a:ext uri="{FF2B5EF4-FFF2-40B4-BE49-F238E27FC236}">
                <a16:creationId xmlns:a16="http://schemas.microsoft.com/office/drawing/2014/main" id="{44D24FEA-F7AF-8554-94E7-BECEBBE78029}"/>
              </a:ext>
            </a:extLst>
          </p:cNvPr>
          <p:cNvSpPr txBox="1"/>
          <p:nvPr/>
        </p:nvSpPr>
        <p:spPr>
          <a:xfrm>
            <a:off x="938301" y="3294441"/>
            <a:ext cx="9412262" cy="2327513"/>
          </a:xfrm>
          <a:prstGeom prst="rect">
            <a:avLst/>
          </a:prstGeom>
        </p:spPr>
        <p:txBody>
          <a:bodyPr vert="horz" lIns="91440" tIns="45720" rIns="91440" bIns="45720" rtlCol="0" anchor="ctr">
            <a:noAutofit/>
          </a:bodyPr>
          <a:lstStyle>
            <a:defPPr>
              <a:defRPr lang="en-SA"/>
            </a:defPPr>
            <a:lvl1pPr marL="457200" indent="-457200" algn="just">
              <a:lnSpc>
                <a:spcPct val="90000"/>
              </a:lnSpc>
              <a:spcBef>
                <a:spcPct val="0"/>
              </a:spcBef>
              <a:buFont typeface="Arial" panose="020B0604020202020204" pitchFamily="34" charset="0"/>
              <a:buChar char="•"/>
              <a:defRPr sz="2400" b="0">
                <a:solidFill>
                  <a:schemeClr val="accent2">
                    <a:lumMod val="75000"/>
                  </a:schemeClr>
                </a:solidFill>
                <a:latin typeface="Sakkal Majalla" panose="02000000000000000000" pitchFamily="2" charset="-78"/>
                <a:ea typeface="+mj-ea"/>
                <a:cs typeface="Sakkal Majalla" panose="02000000000000000000" pitchFamily="2" charset="-78"/>
              </a:defRPr>
            </a:lvl1pPr>
          </a:lstStyle>
          <a:p>
            <a:r>
              <a:rPr lang="en-US" sz="2800" dirty="0"/>
              <a:t>Attending courses and conferences (commonly referred to as CPD)</a:t>
            </a:r>
          </a:p>
          <a:p>
            <a:r>
              <a:rPr lang="en-US" sz="2800" dirty="0"/>
              <a:t>Taking relevant exams. </a:t>
            </a:r>
          </a:p>
          <a:p>
            <a:r>
              <a:rPr lang="en-US" sz="2800" dirty="0"/>
              <a:t>Regular assessment is designed to ensure that training is appropriate. </a:t>
            </a:r>
          </a:p>
          <a:p>
            <a:r>
              <a:rPr lang="en-US" sz="2800" dirty="0"/>
              <a:t>Appraisal by peers (to assess competency and areas for improvement/ further training)</a:t>
            </a:r>
          </a:p>
          <a:p>
            <a:r>
              <a:rPr lang="en-US" sz="2800" dirty="0"/>
              <a:t>Completing further training, e.g.: certificates, diplomas, or degrees. </a:t>
            </a:r>
          </a:p>
        </p:txBody>
      </p:sp>
      <p:sp>
        <p:nvSpPr>
          <p:cNvPr id="12" name="TextBox 11">
            <a:extLst>
              <a:ext uri="{FF2B5EF4-FFF2-40B4-BE49-F238E27FC236}">
                <a16:creationId xmlns:a16="http://schemas.microsoft.com/office/drawing/2014/main" id="{910CDC25-292F-1BAD-E43A-0F20CCD6F8E0}"/>
              </a:ext>
            </a:extLst>
          </p:cNvPr>
          <p:cNvSpPr txBox="1"/>
          <p:nvPr/>
        </p:nvSpPr>
        <p:spPr>
          <a:xfrm>
            <a:off x="938301" y="2747879"/>
            <a:ext cx="6254516" cy="467025"/>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800" dirty="0"/>
              <a:t>In practice, this involves: </a:t>
            </a:r>
          </a:p>
        </p:txBody>
      </p:sp>
    </p:spTree>
    <p:extLst>
      <p:ext uri="{BB962C8B-B14F-4D97-AF65-F5344CB8AC3E}">
        <p14:creationId xmlns:p14="http://schemas.microsoft.com/office/powerpoint/2010/main" val="1522319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9C65E-59EE-F509-9DA9-5F17CD826E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5FC89E-582B-4B29-3D77-FC046D4FF5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03A8A5F4-5972-8BD5-6188-8516E8C5C2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7B7DD48-85D8-0757-E914-C2C3838A776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B875D35-88A3-FABE-6DD4-259EE20DB0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E797481-94DB-4FA9-E06C-1D5A46301A3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D01E6C3-03A4-D7A1-9BF1-D9A9C855C03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20D3CDD7-194E-704F-FADF-864E31A05F72}"/>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Why focus on Education and Training: </a:t>
            </a:r>
          </a:p>
        </p:txBody>
      </p:sp>
      <p:pic>
        <p:nvPicPr>
          <p:cNvPr id="8" name="Picture 7">
            <a:extLst>
              <a:ext uri="{FF2B5EF4-FFF2-40B4-BE49-F238E27FC236}">
                <a16:creationId xmlns:a16="http://schemas.microsoft.com/office/drawing/2014/main" id="{68CB9A50-2A1D-5433-55EC-CBA870AF0499}"/>
              </a:ext>
            </a:extLst>
          </p:cNvPr>
          <p:cNvPicPr>
            <a:picLocks noChangeAspect="1"/>
          </p:cNvPicPr>
          <p:nvPr/>
        </p:nvPicPr>
        <p:blipFill rotWithShape="1">
          <a:blip r:embed="rId3"/>
          <a:srcRect l="2549" t="9259" r="1699" b="5859"/>
          <a:stretch/>
        </p:blipFill>
        <p:spPr>
          <a:xfrm>
            <a:off x="7130808" y="3530413"/>
            <a:ext cx="3919491" cy="2308972"/>
          </a:xfrm>
          <a:prstGeom prst="rect">
            <a:avLst/>
          </a:prstGeom>
        </p:spPr>
      </p:pic>
      <p:sp>
        <p:nvSpPr>
          <p:cNvPr id="13" name="Title 1">
            <a:extLst>
              <a:ext uri="{FF2B5EF4-FFF2-40B4-BE49-F238E27FC236}">
                <a16:creationId xmlns:a16="http://schemas.microsoft.com/office/drawing/2014/main" id="{E5A298F5-7441-948D-584D-929A2546EBB2}"/>
              </a:ext>
            </a:extLst>
          </p:cNvPr>
          <p:cNvSpPr txBox="1">
            <a:spLocks/>
          </p:cNvSpPr>
          <p:nvPr/>
        </p:nvSpPr>
        <p:spPr>
          <a:xfrm>
            <a:off x="942308" y="3721554"/>
            <a:ext cx="5808800" cy="74839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a:solidFill>
                  <a:schemeClr val="accent2">
                    <a:lumMod val="75000"/>
                  </a:schemeClr>
                </a:solidFill>
                <a:latin typeface="Sakkal Majalla" panose="02000000000000000000" pitchFamily="2" charset="-78"/>
                <a:cs typeface="Sakkal Majalla" panose="02000000000000000000" pitchFamily="2" charset="-78"/>
              </a:rPr>
              <a:t>How do you see your hospital?</a:t>
            </a:r>
            <a:endParaRPr lang="en-SA" sz="4000" b="1" dirty="0">
              <a:solidFill>
                <a:schemeClr val="accent2">
                  <a:lumMod val="75000"/>
                </a:schemeClr>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789302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1A4A9-67FD-33AE-5612-836A9167ED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1A4BEB-6307-D016-A698-3C1C98D5F90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5644711F-1706-A162-50C4-615537EA89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E7749BB-FF33-108E-F44C-7882E99F61B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AC804DB-831E-E28D-E34B-3D30564534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347D43A-C930-3705-7FFF-F22D7992CD8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3626627-5EBD-B3C3-ED0A-D951291E644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07703390-0774-1318-E110-727BD38AFD9D}"/>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Why focus on Education and Training: </a:t>
            </a:r>
          </a:p>
        </p:txBody>
      </p:sp>
      <p:sp>
        <p:nvSpPr>
          <p:cNvPr id="3" name="Title 1">
            <a:extLst>
              <a:ext uri="{FF2B5EF4-FFF2-40B4-BE49-F238E27FC236}">
                <a16:creationId xmlns:a16="http://schemas.microsoft.com/office/drawing/2014/main" id="{E1419876-8B77-80A2-CB6F-3D84660625D6}"/>
              </a:ext>
            </a:extLst>
          </p:cNvPr>
          <p:cNvSpPr txBox="1">
            <a:spLocks/>
          </p:cNvSpPr>
          <p:nvPr/>
        </p:nvSpPr>
        <p:spPr>
          <a:xfrm>
            <a:off x="646926" y="3766650"/>
            <a:ext cx="6287273" cy="68484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a:solidFill>
                  <a:schemeClr val="accent2">
                    <a:lumMod val="75000"/>
                  </a:schemeClr>
                </a:solidFill>
                <a:latin typeface="Sakkal Majalla" panose="02000000000000000000" pitchFamily="2" charset="-78"/>
                <a:cs typeface="Sakkal Majalla" panose="02000000000000000000" pitchFamily="2" charset="-78"/>
              </a:rPr>
              <a:t>Who is responsible? </a:t>
            </a:r>
            <a:endParaRPr lang="en-SA" sz="4000" b="1" dirty="0">
              <a:solidFill>
                <a:schemeClr val="accent2">
                  <a:lumMod val="75000"/>
                </a:schemeClr>
              </a:solidFill>
              <a:latin typeface="Sakkal Majalla" panose="02000000000000000000" pitchFamily="2" charset="-78"/>
              <a:cs typeface="Sakkal Majalla" panose="02000000000000000000" pitchFamily="2" charset="-78"/>
            </a:endParaRPr>
          </a:p>
        </p:txBody>
      </p:sp>
      <p:pic>
        <p:nvPicPr>
          <p:cNvPr id="8" name="Picture 7">
            <a:extLst>
              <a:ext uri="{FF2B5EF4-FFF2-40B4-BE49-F238E27FC236}">
                <a16:creationId xmlns:a16="http://schemas.microsoft.com/office/drawing/2014/main" id="{38A4B706-CA96-081F-EA30-1E44445D0411}"/>
              </a:ext>
            </a:extLst>
          </p:cNvPr>
          <p:cNvPicPr>
            <a:picLocks noChangeAspect="1"/>
          </p:cNvPicPr>
          <p:nvPr/>
        </p:nvPicPr>
        <p:blipFill>
          <a:blip r:embed="rId3"/>
          <a:stretch>
            <a:fillRect/>
          </a:stretch>
        </p:blipFill>
        <p:spPr>
          <a:xfrm>
            <a:off x="6934199" y="3064065"/>
            <a:ext cx="4175639" cy="2774866"/>
          </a:xfrm>
          <a:prstGeom prst="rect">
            <a:avLst/>
          </a:prstGeom>
        </p:spPr>
      </p:pic>
    </p:spTree>
    <p:extLst>
      <p:ext uri="{BB962C8B-B14F-4D97-AF65-F5344CB8AC3E}">
        <p14:creationId xmlns:p14="http://schemas.microsoft.com/office/powerpoint/2010/main" val="396073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72A794-066A-8CCB-7E8C-A6D537A4BC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A7D8E2-B7FA-7E9E-3725-3FCFC54948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48533802-5C84-3432-2FC1-6D106C75C7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3FC10B3-17BA-3D81-7241-7A7D4CC501C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4D7240D-202B-8856-C04C-4BD3AB743F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F57E499-9085-0549-448A-105EBAF6155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7B44A1B-CE31-BA44-918B-EA7B305A3F3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3" name="Title 1">
            <a:extLst>
              <a:ext uri="{FF2B5EF4-FFF2-40B4-BE49-F238E27FC236}">
                <a16:creationId xmlns:a16="http://schemas.microsoft.com/office/drawing/2014/main" id="{F9C649AE-9DFC-9469-223A-15124F42DD27}"/>
              </a:ext>
            </a:extLst>
          </p:cNvPr>
          <p:cNvSpPr txBox="1">
            <a:spLocks/>
          </p:cNvSpPr>
          <p:nvPr/>
        </p:nvSpPr>
        <p:spPr>
          <a:xfrm>
            <a:off x="110589" y="3429000"/>
            <a:ext cx="1197082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chemeClr val="accent1"/>
                </a:solidFill>
                <a:latin typeface="Sakkal Majalla" panose="02000000000000000000" pitchFamily="2" charset="-78"/>
                <a:cs typeface="Sakkal Majalla" panose="02000000000000000000" pitchFamily="2" charset="-78"/>
              </a:rPr>
              <a:t>Pillar 5: Patient and Public Involvement</a:t>
            </a:r>
            <a:endParaRPr lang="en-SA" b="1"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161153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B3637-FB0C-A857-244A-6DED38EED6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FFE317-5CF3-C92E-FCBC-42D9354EE3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6914BD67-C3D1-89A5-AC01-1292A333BE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752DD7B-C1F7-14CF-6741-2489A3DE4E5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74685A8-9AEF-6317-502D-9E6C341009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4D52DED-4134-EF04-CFB8-AB3461E8E07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B4E9363-12D1-F470-B978-1979586AEFE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FE319754-CEBC-66FE-6C51-68C25E081ED2}"/>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Patient and Public Involvement (PPI) </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3" name="Picture 2" descr="Patient Centricity FAQs: From What Patient Centricity Is to What It Can Be">
            <a:extLst>
              <a:ext uri="{FF2B5EF4-FFF2-40B4-BE49-F238E27FC236}">
                <a16:creationId xmlns:a16="http://schemas.microsoft.com/office/drawing/2014/main" id="{518D936D-B7E2-B2AC-3E79-708FD83516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9100" y="3853741"/>
            <a:ext cx="4336074" cy="1985190"/>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id="{DB21032D-68D1-34F9-4281-376899C1F227}"/>
              </a:ext>
            </a:extLst>
          </p:cNvPr>
          <p:cNvSpPr txBox="1">
            <a:spLocks/>
          </p:cNvSpPr>
          <p:nvPr/>
        </p:nvSpPr>
        <p:spPr>
          <a:xfrm>
            <a:off x="1236147" y="3880477"/>
            <a:ext cx="5301048"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solidFill>
                  <a:schemeClr val="accent2">
                    <a:lumMod val="75000"/>
                  </a:schemeClr>
                </a:solidFill>
                <a:latin typeface="Sakkal Majalla" panose="02000000000000000000" pitchFamily="2" charset="-78"/>
                <a:cs typeface="Sakkal Majalla" panose="02000000000000000000" pitchFamily="2" charset="-78"/>
              </a:rPr>
              <a:t>What do we mean by PPI?</a:t>
            </a:r>
            <a:endParaRPr lang="en-SA" sz="4000" b="1" dirty="0">
              <a:solidFill>
                <a:schemeClr val="accent2">
                  <a:lumMod val="75000"/>
                </a:schemeClr>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098181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5242-4651-8351-EE4B-5143A3C8E6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16A802-B79B-5EA9-AEEF-CA85732B9A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DED78C9F-DF48-3784-C7DC-AC1A3947F7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10C05A7-3577-0C06-13FA-7B2FAB2232A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026B936-A903-8ABA-9B7C-4316950B97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3E51964-9840-7FF5-B442-67F54EC6CAE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6CA122D-6E78-990A-5896-7F007DE464E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468CC45D-A6E0-E2F5-229D-C3F46511DA1A}"/>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Patient and Public Involvement (PPI):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23CF6528-4F78-6C28-F59E-1F28A325E204}"/>
              </a:ext>
            </a:extLst>
          </p:cNvPr>
          <p:cNvSpPr txBox="1"/>
          <p:nvPr/>
        </p:nvSpPr>
        <p:spPr>
          <a:xfrm>
            <a:off x="942308" y="3620810"/>
            <a:ext cx="9852692" cy="1862221"/>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800" dirty="0">
                <a:solidFill>
                  <a:schemeClr val="accent2">
                    <a:lumMod val="75000"/>
                  </a:schemeClr>
                </a:solidFill>
              </a:rPr>
              <a:t>Patient and Public Involvement (PPI) </a:t>
            </a:r>
            <a:r>
              <a:rPr lang="en-US" sz="2800" b="0" dirty="0"/>
              <a:t>is about ensuring that the services provided suit patients, that patient and public feedback is used to improve services into day-to-day practice to ensure an increased level of quality and suitability, and that patients and the public are involved in the development of services and the monitoring of treatment outcomes. </a:t>
            </a:r>
            <a:endParaRPr lang="en-SA" sz="2800" b="0" dirty="0"/>
          </a:p>
        </p:txBody>
      </p:sp>
      <p:sp>
        <p:nvSpPr>
          <p:cNvPr id="12" name="TextBox 11">
            <a:extLst>
              <a:ext uri="{FF2B5EF4-FFF2-40B4-BE49-F238E27FC236}">
                <a16:creationId xmlns:a16="http://schemas.microsoft.com/office/drawing/2014/main" id="{2F620BF9-517A-0529-40AF-3E6FE845DD9B}"/>
              </a:ext>
            </a:extLst>
          </p:cNvPr>
          <p:cNvSpPr txBox="1"/>
          <p:nvPr/>
        </p:nvSpPr>
        <p:spPr>
          <a:xfrm>
            <a:off x="6990456" y="5715820"/>
            <a:ext cx="4223643"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hlinkClick r:id="rId3"/>
              </a:rPr>
              <a:t>https://www.dentalnotebook.com/7-pillars-clinical-governance/</a:t>
            </a:r>
            <a:r>
              <a:rPr lang="ar-SA" dirty="0"/>
              <a:t> </a:t>
            </a:r>
            <a:endParaRPr lang="en-SA" dirty="0"/>
          </a:p>
        </p:txBody>
      </p:sp>
      <p:sp>
        <p:nvSpPr>
          <p:cNvPr id="3" name="Title 1">
            <a:extLst>
              <a:ext uri="{FF2B5EF4-FFF2-40B4-BE49-F238E27FC236}">
                <a16:creationId xmlns:a16="http://schemas.microsoft.com/office/drawing/2014/main" id="{7D81B96C-0683-0135-89D6-7889F00AFA6F}"/>
              </a:ext>
            </a:extLst>
          </p:cNvPr>
          <p:cNvSpPr txBox="1">
            <a:spLocks/>
          </p:cNvSpPr>
          <p:nvPr/>
        </p:nvSpPr>
        <p:spPr>
          <a:xfrm>
            <a:off x="942308" y="2811549"/>
            <a:ext cx="5301048"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accent2">
                    <a:lumMod val="75000"/>
                  </a:schemeClr>
                </a:solidFill>
                <a:latin typeface="Sakkal Majalla" panose="02000000000000000000" pitchFamily="2" charset="-78"/>
                <a:cs typeface="Sakkal Majalla" panose="02000000000000000000" pitchFamily="2" charset="-78"/>
              </a:rPr>
              <a:t>What do we mean by PPI?</a:t>
            </a:r>
            <a:endParaRPr lang="en-SA" sz="2800" b="1" dirty="0">
              <a:solidFill>
                <a:schemeClr val="accent2">
                  <a:lumMod val="75000"/>
                </a:schemeClr>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512144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6C01B-10B4-7853-5287-16A10E5407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65B598-6DD0-C85E-9DCD-BFAD3B99208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6478839C-BA9E-F90F-AA93-254169BEB0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D4D609D-F50D-B4BC-3E86-2A70E37CD60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A396EDA-4DB5-4CBA-7641-6C3B3E6A63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B523811-E3D8-59A4-7BA8-EF2B2507347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8BFFC2C-9D29-5B48-EA65-AFFE6ED0DF7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4035589B-BF6E-A608-0A48-CF28C56192C3}"/>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Patient and Public Involvement (PPI):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69DFAB2-79A8-3CF2-7000-A836142EE5FB}"/>
              </a:ext>
            </a:extLst>
          </p:cNvPr>
          <p:cNvSpPr txBox="1"/>
          <p:nvPr/>
        </p:nvSpPr>
        <p:spPr>
          <a:xfrm>
            <a:off x="942308" y="2683685"/>
            <a:ext cx="10471786" cy="684848"/>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400" b="0" dirty="0"/>
              <a:t>This is being implemented through a number of initiatives and organizations, including: </a:t>
            </a:r>
            <a:endParaRPr lang="en-SA" sz="2400" b="0" dirty="0"/>
          </a:p>
        </p:txBody>
      </p:sp>
      <p:sp>
        <p:nvSpPr>
          <p:cNvPr id="8" name="TextBox 7">
            <a:extLst>
              <a:ext uri="{FF2B5EF4-FFF2-40B4-BE49-F238E27FC236}">
                <a16:creationId xmlns:a16="http://schemas.microsoft.com/office/drawing/2014/main" id="{D553C6F3-3B66-DD14-F30C-C0F786A7D6A5}"/>
              </a:ext>
            </a:extLst>
          </p:cNvPr>
          <p:cNvSpPr txBox="1"/>
          <p:nvPr/>
        </p:nvSpPr>
        <p:spPr>
          <a:xfrm>
            <a:off x="1088240" y="3776184"/>
            <a:ext cx="9870800" cy="1803972"/>
          </a:xfrm>
          <a:prstGeom prst="rect">
            <a:avLst/>
          </a:prstGeom>
        </p:spPr>
        <p:txBody>
          <a:bodyPr vert="horz" lIns="91440" tIns="45720" rIns="91440" bIns="45720" rtlCol="0" anchor="ctr">
            <a:noAutofit/>
          </a:bodyPr>
          <a:lstStyle>
            <a:defPPr>
              <a:defRPr lang="en-SA"/>
            </a:defPPr>
            <a:lvl1pPr marL="457200" indent="-457200" algn="just">
              <a:lnSpc>
                <a:spcPct val="90000"/>
              </a:lnSpc>
              <a:spcBef>
                <a:spcPct val="0"/>
              </a:spcBef>
              <a:buFont typeface="Arial" panose="020B0604020202020204" pitchFamily="34" charset="0"/>
              <a:buChar char="•"/>
              <a:defRPr sz="2400" b="0">
                <a:solidFill>
                  <a:schemeClr val="accent2">
                    <a:lumMod val="75000"/>
                  </a:schemeClr>
                </a:solidFill>
                <a:latin typeface="Sakkal Majalla" panose="02000000000000000000" pitchFamily="2" charset="-78"/>
                <a:ea typeface="+mj-ea"/>
                <a:cs typeface="Sakkal Majalla" panose="02000000000000000000" pitchFamily="2" charset="-78"/>
              </a:defRPr>
            </a:lvl1pPr>
          </a:lstStyle>
          <a:p>
            <a:pPr>
              <a:lnSpc>
                <a:spcPct val="100000"/>
              </a:lnSpc>
            </a:pPr>
            <a:r>
              <a:rPr lang="en-US" sz="2600" dirty="0"/>
              <a:t>Local patient feedback questionnaires. </a:t>
            </a:r>
          </a:p>
          <a:p>
            <a:pPr>
              <a:lnSpc>
                <a:spcPct val="100000"/>
              </a:lnSpc>
            </a:pPr>
            <a:r>
              <a:rPr lang="en-US" sz="2600" dirty="0"/>
              <a:t>The involvement of the Patient Advice and Liaison Service (PALS) in handling issues with patients. </a:t>
            </a:r>
          </a:p>
          <a:p>
            <a:pPr>
              <a:lnSpc>
                <a:spcPct val="100000"/>
              </a:lnSpc>
            </a:pPr>
            <a:r>
              <a:rPr lang="en-US" sz="2600" dirty="0"/>
              <a:t>Patients Satisfaction surveys. </a:t>
            </a:r>
          </a:p>
          <a:p>
            <a:pPr>
              <a:lnSpc>
                <a:spcPct val="100000"/>
              </a:lnSpc>
            </a:pPr>
            <a:r>
              <a:rPr lang="en-US" sz="2600" dirty="0"/>
              <a:t>Foundation Trust Board of Governors who are elected by members of the local community and have a say on who runs a hospital and how it should be run, including the services it can provide. </a:t>
            </a:r>
          </a:p>
        </p:txBody>
      </p:sp>
      <p:sp>
        <p:nvSpPr>
          <p:cNvPr id="13" name="TextBox 12">
            <a:extLst>
              <a:ext uri="{FF2B5EF4-FFF2-40B4-BE49-F238E27FC236}">
                <a16:creationId xmlns:a16="http://schemas.microsoft.com/office/drawing/2014/main" id="{025CF424-A541-379A-2CCD-D5F5B66EBF40}"/>
              </a:ext>
            </a:extLst>
          </p:cNvPr>
          <p:cNvSpPr txBox="1"/>
          <p:nvPr/>
        </p:nvSpPr>
        <p:spPr>
          <a:xfrm>
            <a:off x="4673902" y="5750250"/>
            <a:ext cx="5646420"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US" dirty="0"/>
              <a:t>Sources: </a:t>
            </a:r>
            <a:r>
              <a:rPr lang="en-US" dirty="0">
                <a:hlinkClick r:id="rId3"/>
              </a:rPr>
              <a:t>https://alison.com/topic/learn/133628/the-pillars-of-clinical-governance</a:t>
            </a:r>
            <a:r>
              <a:rPr lang="en-US" dirty="0"/>
              <a:t> </a:t>
            </a:r>
            <a:endParaRPr lang="en-SA" dirty="0"/>
          </a:p>
        </p:txBody>
      </p:sp>
    </p:spTree>
    <p:extLst>
      <p:ext uri="{BB962C8B-B14F-4D97-AF65-F5344CB8AC3E}">
        <p14:creationId xmlns:p14="http://schemas.microsoft.com/office/powerpoint/2010/main" val="2168510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A02D9-73BF-5C89-E826-5C0B264816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39105B-A69C-B349-557B-0211C3C7D3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50EC91EF-7767-4741-DABB-304E096D05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E67D853-E6E2-31FA-3374-15337BC15C5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2733F18-E2E2-FAD7-B67B-EF0E5213C55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1D5FC0D-DE6B-0252-5997-6F089321ACF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157ABA2-447C-D63C-80B0-19ECF7A44E7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CC116899-BED1-9CA3-B223-F8823A6220B6}"/>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Patient and Public Involvement (PPI):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AD6D08EE-E8D7-C2BF-CE6E-24E336CACB88}"/>
              </a:ext>
            </a:extLst>
          </p:cNvPr>
          <p:cNvSpPr txBox="1"/>
          <p:nvPr/>
        </p:nvSpPr>
        <p:spPr>
          <a:xfrm>
            <a:off x="6990456" y="5715820"/>
            <a:ext cx="4223643"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hlinkClick r:id="rId3"/>
              </a:rPr>
              <a:t>https://www.dentalnotebook.com/7-pillars-clinical-governance/</a:t>
            </a:r>
            <a:r>
              <a:rPr lang="ar-SA" dirty="0"/>
              <a:t> </a:t>
            </a:r>
            <a:endParaRPr lang="en-SA" dirty="0"/>
          </a:p>
        </p:txBody>
      </p:sp>
      <p:sp>
        <p:nvSpPr>
          <p:cNvPr id="13" name="TextBox 12">
            <a:extLst>
              <a:ext uri="{FF2B5EF4-FFF2-40B4-BE49-F238E27FC236}">
                <a16:creationId xmlns:a16="http://schemas.microsoft.com/office/drawing/2014/main" id="{9068837A-B045-48E5-92C2-035F9E4E8FFB}"/>
              </a:ext>
            </a:extLst>
          </p:cNvPr>
          <p:cNvSpPr txBox="1"/>
          <p:nvPr/>
        </p:nvSpPr>
        <p:spPr>
          <a:xfrm>
            <a:off x="968057" y="2719778"/>
            <a:ext cx="10255885" cy="663770"/>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800" b="0" dirty="0"/>
              <a:t>Through this, we are able to assess the quality of services from a patient’s point of view and address any issues. </a:t>
            </a:r>
            <a:endParaRPr lang="en-SA" sz="2800" b="0" dirty="0"/>
          </a:p>
        </p:txBody>
      </p:sp>
      <p:sp>
        <p:nvSpPr>
          <p:cNvPr id="14" name="TextBox 13">
            <a:extLst>
              <a:ext uri="{FF2B5EF4-FFF2-40B4-BE49-F238E27FC236}">
                <a16:creationId xmlns:a16="http://schemas.microsoft.com/office/drawing/2014/main" id="{ACDCF158-CCAB-83C9-EEE2-C0B82E408969}"/>
              </a:ext>
            </a:extLst>
          </p:cNvPr>
          <p:cNvSpPr txBox="1"/>
          <p:nvPr/>
        </p:nvSpPr>
        <p:spPr>
          <a:xfrm>
            <a:off x="1303525" y="4072582"/>
            <a:ext cx="8729475" cy="1484855"/>
          </a:xfrm>
          <a:prstGeom prst="rect">
            <a:avLst/>
          </a:prstGeom>
        </p:spPr>
        <p:txBody>
          <a:bodyPr vert="horz" lIns="91440" tIns="45720" rIns="91440" bIns="45720" rtlCol="0" anchor="ctr">
            <a:noAutofit/>
          </a:bodyPr>
          <a:lstStyle>
            <a:defPPr>
              <a:defRPr lang="en-SA"/>
            </a:defPPr>
            <a:lvl1pPr marL="457200" indent="-457200" algn="just">
              <a:lnSpc>
                <a:spcPct val="90000"/>
              </a:lnSpc>
              <a:spcBef>
                <a:spcPct val="0"/>
              </a:spcBef>
              <a:buFont typeface="Arial" panose="020B0604020202020204" pitchFamily="34" charset="0"/>
              <a:buChar char="•"/>
              <a:defRPr sz="2400" b="0">
                <a:solidFill>
                  <a:schemeClr val="accent2">
                    <a:lumMod val="75000"/>
                  </a:schemeClr>
                </a:solidFill>
                <a:latin typeface="Sakkal Majalla" panose="02000000000000000000" pitchFamily="2" charset="-78"/>
                <a:ea typeface="+mj-ea"/>
                <a:cs typeface="Sakkal Majalla" panose="02000000000000000000" pitchFamily="2" charset="-78"/>
              </a:defRPr>
            </a:lvl1pPr>
          </a:lstStyle>
          <a:p>
            <a:pPr>
              <a:lnSpc>
                <a:spcPct val="150000"/>
              </a:lnSpc>
            </a:pPr>
            <a:r>
              <a:rPr lang="en-US" sz="2800" dirty="0"/>
              <a:t>Patient feedback questions e.g. Friends and Family questionnaires</a:t>
            </a:r>
          </a:p>
          <a:p>
            <a:pPr>
              <a:lnSpc>
                <a:spcPct val="150000"/>
              </a:lnSpc>
            </a:pPr>
            <a:r>
              <a:rPr lang="en-US" sz="2800" dirty="0"/>
              <a:t>Patient representatives on practice and hospital boards</a:t>
            </a:r>
          </a:p>
          <a:p>
            <a:pPr>
              <a:lnSpc>
                <a:spcPct val="150000"/>
              </a:lnSpc>
            </a:pPr>
            <a:r>
              <a:rPr lang="en-US" sz="2800" dirty="0"/>
              <a:t>Patient Forums to discuss healthcare matters</a:t>
            </a:r>
          </a:p>
        </p:txBody>
      </p:sp>
      <p:sp>
        <p:nvSpPr>
          <p:cNvPr id="15" name="TextBox 14">
            <a:extLst>
              <a:ext uri="{FF2B5EF4-FFF2-40B4-BE49-F238E27FC236}">
                <a16:creationId xmlns:a16="http://schemas.microsoft.com/office/drawing/2014/main" id="{9AFB3C69-D252-683A-6FDF-E7012E9CCDF5}"/>
              </a:ext>
            </a:extLst>
          </p:cNvPr>
          <p:cNvSpPr txBox="1"/>
          <p:nvPr/>
        </p:nvSpPr>
        <p:spPr>
          <a:xfrm>
            <a:off x="968057" y="3487066"/>
            <a:ext cx="9064943" cy="486226"/>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800" dirty="0"/>
              <a:t>Methods through which this is implemented include:</a:t>
            </a:r>
            <a:endParaRPr lang="en-SA" sz="2800" dirty="0"/>
          </a:p>
        </p:txBody>
      </p:sp>
    </p:spTree>
    <p:extLst>
      <p:ext uri="{BB962C8B-B14F-4D97-AF65-F5344CB8AC3E}">
        <p14:creationId xmlns:p14="http://schemas.microsoft.com/office/powerpoint/2010/main" val="3701770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E6A6C-E257-4578-65D6-E24F1ED941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2F8002-8292-D3E9-33B6-410FC120DD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C061A8B6-FEEF-C2C6-6F42-E3069F9A0B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D6D5C52-DD30-D6C8-FD38-8CFCD774CE3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054445F-8883-9475-BE6A-C605AD1CD6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F4BAC23-B29E-74B1-679A-2DEB9933998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D89D830-C161-EAF4-DBF2-DE36BB85C13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C3661D90-BD41-ADD7-2C84-836FE55EC4D7}"/>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Why Patient and Public Involvement (PPI): </a:t>
            </a:r>
          </a:p>
        </p:txBody>
      </p:sp>
      <p:sp>
        <p:nvSpPr>
          <p:cNvPr id="3" name="Triangle 2">
            <a:extLst>
              <a:ext uri="{FF2B5EF4-FFF2-40B4-BE49-F238E27FC236}">
                <a16:creationId xmlns:a16="http://schemas.microsoft.com/office/drawing/2014/main" id="{17EA5A73-65A8-F41A-A9DB-89C0B1422EBA}"/>
              </a:ext>
            </a:extLst>
          </p:cNvPr>
          <p:cNvSpPr/>
          <p:nvPr/>
        </p:nvSpPr>
        <p:spPr>
          <a:xfrm>
            <a:off x="4485476" y="3577917"/>
            <a:ext cx="4094922" cy="2145320"/>
          </a:xfrm>
          <a:prstGeom prst="triangle">
            <a:avLst>
              <a:gd name="adj" fmla="val 49676"/>
            </a:avLst>
          </a:prstGeom>
          <a:solidFill>
            <a:schemeClr val="tx2">
              <a:lumMod val="40000"/>
              <a:lumOff val="60000"/>
            </a:schemeClr>
          </a:solidFill>
          <a:ln>
            <a:solidFill>
              <a:schemeClr val="tx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A"/>
          </a:p>
        </p:txBody>
      </p:sp>
      <p:sp>
        <p:nvSpPr>
          <p:cNvPr id="8" name="TextBox 7">
            <a:extLst>
              <a:ext uri="{FF2B5EF4-FFF2-40B4-BE49-F238E27FC236}">
                <a16:creationId xmlns:a16="http://schemas.microsoft.com/office/drawing/2014/main" id="{EBE300D1-8C00-B2E5-A287-AF08FB032D10}"/>
              </a:ext>
            </a:extLst>
          </p:cNvPr>
          <p:cNvSpPr txBox="1"/>
          <p:nvPr/>
        </p:nvSpPr>
        <p:spPr>
          <a:xfrm>
            <a:off x="4836653" y="3078706"/>
            <a:ext cx="3647000" cy="461665"/>
          </a:xfrm>
          <a:prstGeom prst="rect">
            <a:avLst/>
          </a:prstGeom>
          <a:noFill/>
        </p:spPr>
        <p:txBody>
          <a:bodyPr wrap="square">
            <a:spAutoFit/>
          </a:bodyPr>
          <a:lstStyle/>
          <a:p>
            <a:pPr algn="ctr"/>
            <a:r>
              <a:rPr lang="en-US" sz="2400" b="1" dirty="0">
                <a:solidFill>
                  <a:schemeClr val="accent1">
                    <a:lumMod val="75000"/>
                  </a:schemeClr>
                </a:solidFill>
                <a:latin typeface="Sakkal Majalla" panose="02000000000000000000" pitchFamily="2" charset="-78"/>
                <a:ea typeface="+mj-ea"/>
                <a:cs typeface="Sakkal Majalla" panose="02000000000000000000" pitchFamily="2" charset="-78"/>
              </a:rPr>
              <a:t>Quality Planning </a:t>
            </a:r>
            <a:endParaRPr lang="en-SA" sz="2400" b="1" dirty="0">
              <a:solidFill>
                <a:schemeClr val="accent1">
                  <a:lumMod val="75000"/>
                </a:schemeClr>
              </a:solidFill>
              <a:latin typeface="Sakkal Majalla" panose="02000000000000000000" pitchFamily="2" charset="-78"/>
              <a:ea typeface="+mj-ea"/>
              <a:cs typeface="Sakkal Majalla" panose="02000000000000000000" pitchFamily="2" charset="-78"/>
            </a:endParaRPr>
          </a:p>
        </p:txBody>
      </p:sp>
      <p:sp>
        <p:nvSpPr>
          <p:cNvPr id="11" name="TextBox 10">
            <a:extLst>
              <a:ext uri="{FF2B5EF4-FFF2-40B4-BE49-F238E27FC236}">
                <a16:creationId xmlns:a16="http://schemas.microsoft.com/office/drawing/2014/main" id="{3F3B0D66-595F-7C95-B49E-641B070A7F53}"/>
              </a:ext>
            </a:extLst>
          </p:cNvPr>
          <p:cNvSpPr txBox="1"/>
          <p:nvPr/>
        </p:nvSpPr>
        <p:spPr>
          <a:xfrm>
            <a:off x="8085023" y="5283306"/>
            <a:ext cx="3647000" cy="461665"/>
          </a:xfrm>
          <a:prstGeom prst="rect">
            <a:avLst/>
          </a:prstGeom>
          <a:noFill/>
        </p:spPr>
        <p:txBody>
          <a:bodyPr wrap="square">
            <a:spAutoFit/>
          </a:bodyPr>
          <a:lstStyle/>
          <a:p>
            <a:pPr algn="ctr"/>
            <a:r>
              <a:rPr lang="en-US" sz="2400" b="1" dirty="0">
                <a:solidFill>
                  <a:schemeClr val="accent1">
                    <a:lumMod val="75000"/>
                  </a:schemeClr>
                </a:solidFill>
                <a:latin typeface="Sakkal Majalla" panose="02000000000000000000" pitchFamily="2" charset="-78"/>
                <a:ea typeface="+mj-ea"/>
                <a:cs typeface="Sakkal Majalla" panose="02000000000000000000" pitchFamily="2" charset="-78"/>
              </a:rPr>
              <a:t>Quality Control</a:t>
            </a:r>
            <a:endParaRPr lang="en-SA" sz="2400" b="1" dirty="0">
              <a:solidFill>
                <a:schemeClr val="accent1">
                  <a:lumMod val="75000"/>
                </a:schemeClr>
              </a:solidFill>
              <a:latin typeface="Sakkal Majalla" panose="02000000000000000000" pitchFamily="2" charset="-78"/>
              <a:ea typeface="+mj-ea"/>
              <a:cs typeface="Sakkal Majalla" panose="02000000000000000000" pitchFamily="2" charset="-78"/>
            </a:endParaRPr>
          </a:p>
        </p:txBody>
      </p:sp>
      <p:sp>
        <p:nvSpPr>
          <p:cNvPr id="13" name="TextBox 12">
            <a:extLst>
              <a:ext uri="{FF2B5EF4-FFF2-40B4-BE49-F238E27FC236}">
                <a16:creationId xmlns:a16="http://schemas.microsoft.com/office/drawing/2014/main" id="{4859C54F-130D-F73E-CCC1-2333697FE529}"/>
              </a:ext>
            </a:extLst>
          </p:cNvPr>
          <p:cNvSpPr txBox="1"/>
          <p:nvPr/>
        </p:nvSpPr>
        <p:spPr>
          <a:xfrm>
            <a:off x="1402563" y="5283306"/>
            <a:ext cx="2981930" cy="461665"/>
          </a:xfrm>
          <a:prstGeom prst="rect">
            <a:avLst/>
          </a:prstGeom>
          <a:noFill/>
        </p:spPr>
        <p:txBody>
          <a:bodyPr wrap="square">
            <a:spAutoFit/>
          </a:bodyPr>
          <a:lstStyle/>
          <a:p>
            <a:pPr algn="ctr"/>
            <a:r>
              <a:rPr lang="en-US" sz="2400" b="1" dirty="0">
                <a:solidFill>
                  <a:schemeClr val="accent1">
                    <a:lumMod val="75000"/>
                  </a:schemeClr>
                </a:solidFill>
                <a:latin typeface="Sakkal Majalla" panose="02000000000000000000" pitchFamily="2" charset="-78"/>
                <a:ea typeface="+mj-ea"/>
                <a:cs typeface="Sakkal Majalla" panose="02000000000000000000" pitchFamily="2" charset="-78"/>
              </a:rPr>
              <a:t>Quality Improvement</a:t>
            </a:r>
            <a:endParaRPr lang="en-SA" sz="2400" b="1" dirty="0">
              <a:solidFill>
                <a:schemeClr val="accent1">
                  <a:lumMod val="75000"/>
                </a:schemeClr>
              </a:solidFill>
              <a:latin typeface="Sakkal Majalla" panose="02000000000000000000" pitchFamily="2" charset="-78"/>
              <a:ea typeface="+mj-ea"/>
              <a:cs typeface="Sakkal Majalla" panose="02000000000000000000" pitchFamily="2" charset="-78"/>
            </a:endParaRPr>
          </a:p>
        </p:txBody>
      </p:sp>
      <p:sp>
        <p:nvSpPr>
          <p:cNvPr id="14" name="Rectangle 2">
            <a:extLst>
              <a:ext uri="{FF2B5EF4-FFF2-40B4-BE49-F238E27FC236}">
                <a16:creationId xmlns:a16="http://schemas.microsoft.com/office/drawing/2014/main" id="{88AAC45E-494A-A0EF-1B82-BD2C16EEF064}"/>
              </a:ext>
            </a:extLst>
          </p:cNvPr>
          <p:cNvSpPr txBox="1">
            <a:spLocks noChangeArrowheads="1"/>
          </p:cNvSpPr>
          <p:nvPr/>
        </p:nvSpPr>
        <p:spPr>
          <a:xfrm>
            <a:off x="942308" y="2748858"/>
            <a:ext cx="3986118" cy="56297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spcBef>
                <a:spcPts val="638"/>
              </a:spcBef>
            </a:pPr>
            <a:r>
              <a:rPr lang="en-US" altLang="en-SA" sz="2800" b="1" dirty="0">
                <a:solidFill>
                  <a:schemeClr val="accent2">
                    <a:lumMod val="75000"/>
                  </a:schemeClr>
                </a:solidFill>
                <a:latin typeface="Sakkal Majalla" panose="02000000000000000000" pitchFamily="2" charset="-78"/>
                <a:cs typeface="Sakkal Majalla" panose="02000000000000000000" pitchFamily="2" charset="-78"/>
              </a:rPr>
              <a:t>Joran Trilogy: </a:t>
            </a:r>
          </a:p>
        </p:txBody>
      </p:sp>
    </p:spTree>
    <p:extLst>
      <p:ext uri="{BB962C8B-B14F-4D97-AF65-F5344CB8AC3E}">
        <p14:creationId xmlns:p14="http://schemas.microsoft.com/office/powerpoint/2010/main" val="179830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B7BFF0-9D7C-6E2B-8045-3207F1FDB2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14421F-1C57-F150-C84F-1AF09F99DB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78C16086-1717-EE4C-2BAD-F9EB8E165F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7F0BF10-C523-1C95-1817-55D76DB9F94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D121823-882A-FF92-9A3A-1F0953E35E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41B6652-AA7F-B81C-D1FF-3BD42A266C1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6788908-B12B-BCFD-EE07-B61DA36A689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C0B36F41-7FA2-ED6A-6B3A-9FB4E2281E45}"/>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Patient and Public Involvement (PPI):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0F81ABBE-D150-3603-0A0C-D986A8860706}"/>
              </a:ext>
            </a:extLst>
          </p:cNvPr>
          <p:cNvSpPr txBox="1"/>
          <p:nvPr/>
        </p:nvSpPr>
        <p:spPr>
          <a:xfrm>
            <a:off x="6990456" y="5715820"/>
            <a:ext cx="4223643"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hlinkClick r:id="rId3"/>
              </a:rPr>
              <a:t>https://www.dentalnotebook.com/7-pillars-clinical-governance/</a:t>
            </a:r>
            <a:r>
              <a:rPr lang="ar-SA" dirty="0"/>
              <a:t> </a:t>
            </a:r>
            <a:endParaRPr lang="en-SA" dirty="0"/>
          </a:p>
        </p:txBody>
      </p:sp>
      <p:sp>
        <p:nvSpPr>
          <p:cNvPr id="3" name="Rectangle 2">
            <a:extLst>
              <a:ext uri="{FF2B5EF4-FFF2-40B4-BE49-F238E27FC236}">
                <a16:creationId xmlns:a16="http://schemas.microsoft.com/office/drawing/2014/main" id="{ECC9FA13-95BF-41AD-73D4-F0758062F2B8}"/>
              </a:ext>
            </a:extLst>
          </p:cNvPr>
          <p:cNvSpPr txBox="1">
            <a:spLocks noChangeArrowheads="1"/>
          </p:cNvSpPr>
          <p:nvPr/>
        </p:nvSpPr>
        <p:spPr>
          <a:xfrm>
            <a:off x="942308" y="2664738"/>
            <a:ext cx="3986118" cy="56297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spcBef>
                <a:spcPts val="638"/>
              </a:spcBef>
            </a:pPr>
            <a:r>
              <a:rPr lang="en-US" altLang="en-SA" sz="2800" b="1" dirty="0">
                <a:solidFill>
                  <a:schemeClr val="accent2">
                    <a:lumMod val="75000"/>
                  </a:schemeClr>
                </a:solidFill>
                <a:latin typeface="Sakkal Majalla" panose="02000000000000000000" pitchFamily="2" charset="-78"/>
                <a:cs typeface="Sakkal Majalla" panose="02000000000000000000" pitchFamily="2" charset="-78"/>
              </a:rPr>
              <a:t>Joran Trilogy: </a:t>
            </a:r>
          </a:p>
        </p:txBody>
      </p:sp>
      <p:pic>
        <p:nvPicPr>
          <p:cNvPr id="14" name="Picture 13">
            <a:extLst>
              <a:ext uri="{FF2B5EF4-FFF2-40B4-BE49-F238E27FC236}">
                <a16:creationId xmlns:a16="http://schemas.microsoft.com/office/drawing/2014/main" id="{03D7E31D-0AA4-23EF-FB7E-7EE006934483}"/>
              </a:ext>
            </a:extLst>
          </p:cNvPr>
          <p:cNvPicPr>
            <a:picLocks noChangeAspect="1"/>
          </p:cNvPicPr>
          <p:nvPr/>
        </p:nvPicPr>
        <p:blipFill>
          <a:blip r:embed="rId4"/>
          <a:stretch>
            <a:fillRect/>
          </a:stretch>
        </p:blipFill>
        <p:spPr>
          <a:xfrm>
            <a:off x="2513150" y="3062451"/>
            <a:ext cx="8535850" cy="2899589"/>
          </a:xfrm>
          <a:prstGeom prst="rect">
            <a:avLst/>
          </a:prstGeom>
        </p:spPr>
      </p:pic>
    </p:spTree>
    <p:extLst>
      <p:ext uri="{BB962C8B-B14F-4D97-AF65-F5344CB8AC3E}">
        <p14:creationId xmlns:p14="http://schemas.microsoft.com/office/powerpoint/2010/main" val="459723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E19DA-371D-2813-A4DE-2110E130ED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DB6DBC-1ADB-CFC6-6A72-BA384FDCD3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F9E3DA7B-F1C2-620F-743F-1D8FCAA6F3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0DF2C85-2C33-8761-6CC9-46CCBBB7BD8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6DAED0C-AA53-4620-8021-5605CCF91A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14CF9CE-C10F-E400-98AE-387882DE13D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A7E7DDD-18A2-B381-FD8E-D24E6AFDB47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C3497296-3996-4125-9535-C74E36E46A60}"/>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Patient and Public Involvement (PPI):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3" name="Rectangle 2">
            <a:extLst>
              <a:ext uri="{FF2B5EF4-FFF2-40B4-BE49-F238E27FC236}">
                <a16:creationId xmlns:a16="http://schemas.microsoft.com/office/drawing/2014/main" id="{9FBF283A-DE67-7A67-5620-6D94552D2552}"/>
              </a:ext>
            </a:extLst>
          </p:cNvPr>
          <p:cNvSpPr txBox="1">
            <a:spLocks noChangeArrowheads="1"/>
          </p:cNvSpPr>
          <p:nvPr/>
        </p:nvSpPr>
        <p:spPr>
          <a:xfrm>
            <a:off x="942308" y="2677053"/>
            <a:ext cx="3986118" cy="56297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spcBef>
                <a:spcPts val="638"/>
              </a:spcBef>
            </a:pPr>
            <a:r>
              <a:rPr lang="en-US" altLang="en-SA" sz="2800" b="1" dirty="0">
                <a:solidFill>
                  <a:schemeClr val="accent2">
                    <a:lumMod val="75000"/>
                  </a:schemeClr>
                </a:solidFill>
                <a:latin typeface="Sakkal Majalla" panose="02000000000000000000" pitchFamily="2" charset="-78"/>
                <a:cs typeface="Sakkal Majalla" panose="02000000000000000000" pitchFamily="2" charset="-78"/>
              </a:rPr>
              <a:t>Perceptive Quality:</a:t>
            </a:r>
          </a:p>
        </p:txBody>
      </p:sp>
      <p:sp>
        <p:nvSpPr>
          <p:cNvPr id="8" name="Rectangle 3">
            <a:extLst>
              <a:ext uri="{FF2B5EF4-FFF2-40B4-BE49-F238E27FC236}">
                <a16:creationId xmlns:a16="http://schemas.microsoft.com/office/drawing/2014/main" id="{CCFAC694-7FDD-7C0F-8029-E7EC0BEC2A51}"/>
              </a:ext>
            </a:extLst>
          </p:cNvPr>
          <p:cNvSpPr txBox="1">
            <a:spLocks noChangeArrowheads="1"/>
          </p:cNvSpPr>
          <p:nvPr/>
        </p:nvSpPr>
        <p:spPr>
          <a:xfrm>
            <a:off x="1276349" y="3248740"/>
            <a:ext cx="5962651" cy="231823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38"/>
              </a:spcBef>
            </a:pPr>
            <a:r>
              <a:rPr lang="en-US" altLang="en-SA" sz="2400" dirty="0">
                <a:solidFill>
                  <a:schemeClr val="bg2">
                    <a:lumMod val="50000"/>
                  </a:schemeClr>
                </a:solidFill>
                <a:latin typeface="Sakkal Majalla" panose="02000000000000000000" pitchFamily="2" charset="-78"/>
                <a:ea typeface="+mj-ea"/>
                <a:cs typeface="Sakkal Majalla" panose="02000000000000000000" pitchFamily="2" charset="-78"/>
              </a:rPr>
              <a:t>Is the degree of excellence which is perceived by the recipient or the observer of care rather than by the provider of care. </a:t>
            </a:r>
          </a:p>
          <a:p>
            <a:pPr algn="just">
              <a:spcBef>
                <a:spcPts val="638"/>
              </a:spcBef>
            </a:pPr>
            <a:r>
              <a:rPr lang="en-US" altLang="en-SA" sz="2400" dirty="0">
                <a:solidFill>
                  <a:schemeClr val="bg2">
                    <a:lumMod val="50000"/>
                  </a:schemeClr>
                </a:solidFill>
                <a:latin typeface="Sakkal Majalla" panose="02000000000000000000" pitchFamily="2" charset="-78"/>
                <a:ea typeface="+mj-ea"/>
                <a:cs typeface="Sakkal Majalla" panose="02000000000000000000" pitchFamily="2" charset="-78"/>
              </a:rPr>
              <a:t>Is generally based more on the degree of caring expressed by physicians, nurses, and other staff than on the physical environment and technical competence. </a:t>
            </a:r>
          </a:p>
        </p:txBody>
      </p:sp>
      <p:pic>
        <p:nvPicPr>
          <p:cNvPr id="11" name="Picture 10">
            <a:extLst>
              <a:ext uri="{FF2B5EF4-FFF2-40B4-BE49-F238E27FC236}">
                <a16:creationId xmlns:a16="http://schemas.microsoft.com/office/drawing/2014/main" id="{162308F5-7833-6E1F-26EA-975886AA02F1}"/>
              </a:ext>
            </a:extLst>
          </p:cNvPr>
          <p:cNvPicPr>
            <a:picLocks noChangeAspect="1"/>
          </p:cNvPicPr>
          <p:nvPr/>
        </p:nvPicPr>
        <p:blipFill rotWithShape="1">
          <a:blip r:embed="rId3"/>
          <a:srcRect t="23214" b="24451"/>
          <a:stretch/>
        </p:blipFill>
        <p:spPr>
          <a:xfrm>
            <a:off x="7593078" y="3358885"/>
            <a:ext cx="3621021" cy="2208090"/>
          </a:xfrm>
          <a:prstGeom prst="rect">
            <a:avLst/>
          </a:prstGeom>
        </p:spPr>
      </p:pic>
    </p:spTree>
    <p:extLst>
      <p:ext uri="{BB962C8B-B14F-4D97-AF65-F5344CB8AC3E}">
        <p14:creationId xmlns:p14="http://schemas.microsoft.com/office/powerpoint/2010/main" val="3906124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9CFB5-2F6E-7452-8BB8-1067561A02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A97C7D-C071-DF19-F420-C6829B8E2D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472D49C8-A6DC-9143-26D8-CD3D1E88D1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971FE4F-2600-6373-6922-E10EB49BF23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C8D3C93-FD5D-A938-51AD-81405ED0FF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7031B1B-F955-ADC1-48D7-AA3F85C2CA4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0E53056-6208-8D86-5B13-A5E61731A95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12" name="TextBox 11">
            <a:extLst>
              <a:ext uri="{FF2B5EF4-FFF2-40B4-BE49-F238E27FC236}">
                <a16:creationId xmlns:a16="http://schemas.microsoft.com/office/drawing/2014/main" id="{F2CED189-15D7-D7F9-95D2-8D3F4B8678ED}"/>
              </a:ext>
            </a:extLst>
          </p:cNvPr>
          <p:cNvSpPr txBox="1"/>
          <p:nvPr/>
        </p:nvSpPr>
        <p:spPr>
          <a:xfrm>
            <a:off x="6990456" y="5715820"/>
            <a:ext cx="4223643"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hlinkClick r:id="rId3"/>
              </a:rPr>
              <a:t>https://www.dentalnotebook.com/7-pillars-clinical-governance/</a:t>
            </a:r>
            <a:r>
              <a:rPr lang="ar-SA" dirty="0"/>
              <a:t> </a:t>
            </a:r>
            <a:endParaRPr lang="en-SA" dirty="0"/>
          </a:p>
        </p:txBody>
      </p:sp>
      <p:sp>
        <p:nvSpPr>
          <p:cNvPr id="3" name="Title 1">
            <a:extLst>
              <a:ext uri="{FF2B5EF4-FFF2-40B4-BE49-F238E27FC236}">
                <a16:creationId xmlns:a16="http://schemas.microsoft.com/office/drawing/2014/main" id="{3860D44F-2F01-2166-8AD7-8428DA3D54DE}"/>
              </a:ext>
            </a:extLst>
          </p:cNvPr>
          <p:cNvSpPr txBox="1">
            <a:spLocks/>
          </p:cNvSpPr>
          <p:nvPr/>
        </p:nvSpPr>
        <p:spPr>
          <a:xfrm>
            <a:off x="110589" y="3389054"/>
            <a:ext cx="1197082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chemeClr val="accent1"/>
                </a:solidFill>
                <a:latin typeface="Sakkal Majalla" panose="02000000000000000000" pitchFamily="2" charset="-78"/>
                <a:cs typeface="Sakkal Majalla" panose="02000000000000000000" pitchFamily="2" charset="-78"/>
              </a:rPr>
              <a:t>Pillar 6: Using Information and IT</a:t>
            </a:r>
            <a:endParaRPr lang="en-SA" b="1"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4250640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2906C-0469-065A-F36C-058B71103B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9FB093-4B29-183E-C532-6409B5AA260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A85F7622-31EA-A6C3-32E2-A8B27F2166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4F7BA35-15C9-8E43-D841-13319EFCACF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A276F9D-AB48-1A9D-EFC4-9F0EA29FAF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11C2D84-58CB-07E3-86D1-0443015E791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7674476-888F-BC5E-CC58-72B29FACD2F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7D931B04-22EC-D48D-A21D-9201D4FEAEB3}"/>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Using Information and IT:</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8637E303-DC63-F994-C2A8-F50D5D8B5376}"/>
              </a:ext>
            </a:extLst>
          </p:cNvPr>
          <p:cNvPicPr>
            <a:picLocks noChangeAspect="1"/>
          </p:cNvPicPr>
          <p:nvPr/>
        </p:nvPicPr>
        <p:blipFill>
          <a:blip r:embed="rId3"/>
          <a:stretch>
            <a:fillRect/>
          </a:stretch>
        </p:blipFill>
        <p:spPr>
          <a:xfrm>
            <a:off x="7418860" y="2811549"/>
            <a:ext cx="3412560" cy="2845617"/>
          </a:xfrm>
          <a:prstGeom prst="rect">
            <a:avLst/>
          </a:prstGeom>
        </p:spPr>
      </p:pic>
      <p:sp>
        <p:nvSpPr>
          <p:cNvPr id="8" name="Title 1">
            <a:extLst>
              <a:ext uri="{FF2B5EF4-FFF2-40B4-BE49-F238E27FC236}">
                <a16:creationId xmlns:a16="http://schemas.microsoft.com/office/drawing/2014/main" id="{9CFB66B5-DCDA-8540-B60D-531A0CEBD32B}"/>
              </a:ext>
            </a:extLst>
          </p:cNvPr>
          <p:cNvSpPr txBox="1">
            <a:spLocks/>
          </p:cNvSpPr>
          <p:nvPr/>
        </p:nvSpPr>
        <p:spPr>
          <a:xfrm>
            <a:off x="1483000" y="3504810"/>
            <a:ext cx="4254123" cy="68484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solidFill>
                  <a:schemeClr val="accent2">
                    <a:lumMod val="75000"/>
                  </a:schemeClr>
                </a:solidFill>
                <a:latin typeface="Sakkal Majalla" panose="02000000000000000000" pitchFamily="2" charset="-78"/>
                <a:cs typeface="Sakkal Majalla" panose="02000000000000000000" pitchFamily="2" charset="-78"/>
              </a:rPr>
              <a:t>Why is it important? </a:t>
            </a:r>
            <a:endParaRPr lang="en-SA" sz="4000" b="1" dirty="0">
              <a:solidFill>
                <a:schemeClr val="accent2">
                  <a:lumMod val="75000"/>
                </a:schemeClr>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02102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AD864-96BD-B21A-A673-4CC576C836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38EE3A-472F-016F-B054-01D13E9623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B6DE7394-32F0-7483-DE43-EBDAE463F3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E027B70-5908-0F1C-A992-025686201D7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EA00690-2AF1-3D60-73F0-1EA212E53F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60A5316-EF7F-4C6D-0080-28CE64867F2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2C50C4D-15A8-A37D-3D70-D5DC8DDED2B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1C25990A-9C5A-25A5-3FA6-5E3F172047D6}"/>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Using Information and IT:</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1BE9914A-E33B-73F3-1AB1-808C4EEB8391}"/>
              </a:ext>
            </a:extLst>
          </p:cNvPr>
          <p:cNvSpPr txBox="1"/>
          <p:nvPr/>
        </p:nvSpPr>
        <p:spPr>
          <a:xfrm>
            <a:off x="942308" y="2754423"/>
            <a:ext cx="10806514" cy="481648"/>
          </a:xfrm>
          <a:prstGeom prst="rect">
            <a:avLst/>
          </a:prstGeom>
        </p:spPr>
        <p:txBody>
          <a:bodyPr vert="horz" lIns="91440" tIns="45720" rIns="91440" bIns="45720" rtlCol="0" anchor="t">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800" dirty="0"/>
              <a:t>This aspect of Clinical Governance is about ensuring that: </a:t>
            </a:r>
          </a:p>
        </p:txBody>
      </p:sp>
      <p:sp>
        <p:nvSpPr>
          <p:cNvPr id="8" name="TextBox 7">
            <a:extLst>
              <a:ext uri="{FF2B5EF4-FFF2-40B4-BE49-F238E27FC236}">
                <a16:creationId xmlns:a16="http://schemas.microsoft.com/office/drawing/2014/main" id="{FF6301C2-0AF4-38AE-56C5-85378C38419D}"/>
              </a:ext>
            </a:extLst>
          </p:cNvPr>
          <p:cNvSpPr txBox="1"/>
          <p:nvPr/>
        </p:nvSpPr>
        <p:spPr>
          <a:xfrm>
            <a:off x="1733140" y="3314848"/>
            <a:ext cx="5580379" cy="2277862"/>
          </a:xfrm>
          <a:prstGeom prst="rect">
            <a:avLst/>
          </a:prstGeom>
        </p:spPr>
        <p:txBody>
          <a:bodyPr vert="horz" lIns="91440" tIns="45720" rIns="91440" bIns="45720" rtlCol="0" anchor="t">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457200" indent="-457200">
              <a:lnSpc>
                <a:spcPct val="100000"/>
              </a:lnSpc>
              <a:buFont typeface="Arial" panose="020B0604020202020204" pitchFamily="34" charset="0"/>
              <a:buChar char="•"/>
            </a:pPr>
            <a:r>
              <a:rPr lang="en-US" dirty="0">
                <a:solidFill>
                  <a:schemeClr val="accent2">
                    <a:lumMod val="75000"/>
                  </a:schemeClr>
                </a:solidFill>
              </a:rPr>
              <a:t>Patient data is </a:t>
            </a:r>
            <a:r>
              <a:rPr lang="en-US" b="1" dirty="0">
                <a:solidFill>
                  <a:schemeClr val="accent2">
                    <a:lumMod val="75000"/>
                  </a:schemeClr>
                </a:solidFill>
              </a:rPr>
              <a:t>available</a:t>
            </a:r>
            <a:r>
              <a:rPr lang="en-US" dirty="0">
                <a:solidFill>
                  <a:schemeClr val="accent2">
                    <a:lumMod val="75000"/>
                  </a:schemeClr>
                </a:solidFill>
              </a:rPr>
              <a:t>. </a:t>
            </a:r>
          </a:p>
          <a:p>
            <a:pPr marL="457200" indent="-457200">
              <a:lnSpc>
                <a:spcPct val="100000"/>
              </a:lnSpc>
              <a:buFont typeface="Arial" panose="020B0604020202020204" pitchFamily="34" charset="0"/>
              <a:buChar char="•"/>
            </a:pPr>
            <a:r>
              <a:rPr lang="en-US" dirty="0">
                <a:solidFill>
                  <a:schemeClr val="accent2">
                    <a:lumMod val="75000"/>
                  </a:schemeClr>
                </a:solidFill>
              </a:rPr>
              <a:t>Patient data is </a:t>
            </a:r>
            <a:r>
              <a:rPr lang="en-US" b="1" dirty="0">
                <a:solidFill>
                  <a:schemeClr val="accent2">
                    <a:lumMod val="75000"/>
                  </a:schemeClr>
                </a:solidFill>
              </a:rPr>
              <a:t>accurate</a:t>
            </a:r>
            <a:r>
              <a:rPr lang="en-US" dirty="0">
                <a:solidFill>
                  <a:schemeClr val="accent2">
                    <a:lumMod val="75000"/>
                  </a:schemeClr>
                </a:solidFill>
              </a:rPr>
              <a:t> </a:t>
            </a:r>
          </a:p>
          <a:p>
            <a:pPr marL="457200" indent="-457200">
              <a:lnSpc>
                <a:spcPct val="100000"/>
              </a:lnSpc>
              <a:buFont typeface="Arial" panose="020B0604020202020204" pitchFamily="34" charset="0"/>
              <a:buChar char="•"/>
            </a:pPr>
            <a:r>
              <a:rPr lang="en-US" dirty="0">
                <a:solidFill>
                  <a:schemeClr val="accent2">
                    <a:lumMod val="75000"/>
                  </a:schemeClr>
                </a:solidFill>
              </a:rPr>
              <a:t>Patient data is </a:t>
            </a:r>
            <a:r>
              <a:rPr lang="en-US" b="1" dirty="0">
                <a:solidFill>
                  <a:schemeClr val="accent2">
                    <a:lumMod val="75000"/>
                  </a:schemeClr>
                </a:solidFill>
              </a:rPr>
              <a:t>up-to-date</a:t>
            </a:r>
            <a:r>
              <a:rPr lang="en-US" dirty="0">
                <a:solidFill>
                  <a:schemeClr val="accent2">
                    <a:lumMod val="75000"/>
                  </a:schemeClr>
                </a:solidFill>
              </a:rPr>
              <a:t>.</a:t>
            </a:r>
          </a:p>
          <a:p>
            <a:pPr marL="457200" indent="-457200">
              <a:lnSpc>
                <a:spcPct val="100000"/>
              </a:lnSpc>
              <a:buFont typeface="Arial" panose="020B0604020202020204" pitchFamily="34" charset="0"/>
              <a:buChar char="•"/>
            </a:pPr>
            <a:r>
              <a:rPr lang="en-US" dirty="0">
                <a:solidFill>
                  <a:schemeClr val="accent2">
                    <a:lumMod val="75000"/>
                  </a:schemeClr>
                </a:solidFill>
              </a:rPr>
              <a:t>Patient data is </a:t>
            </a:r>
            <a:r>
              <a:rPr lang="en-US" b="1" dirty="0">
                <a:solidFill>
                  <a:schemeClr val="accent2">
                    <a:lumMod val="75000"/>
                  </a:schemeClr>
                </a:solidFill>
              </a:rPr>
              <a:t>confidential</a:t>
            </a:r>
            <a:r>
              <a:rPr lang="en-US" dirty="0">
                <a:solidFill>
                  <a:schemeClr val="accent2">
                    <a:lumMod val="75000"/>
                  </a:schemeClr>
                </a:solidFill>
              </a:rPr>
              <a:t>. </a:t>
            </a:r>
          </a:p>
          <a:p>
            <a:pPr marL="457200" indent="-457200">
              <a:lnSpc>
                <a:spcPct val="100000"/>
              </a:lnSpc>
              <a:buFont typeface="Arial" panose="020B0604020202020204" pitchFamily="34" charset="0"/>
              <a:buChar char="•"/>
            </a:pPr>
            <a:r>
              <a:rPr lang="en-US" dirty="0">
                <a:solidFill>
                  <a:schemeClr val="accent2">
                    <a:lumMod val="75000"/>
                  </a:schemeClr>
                </a:solidFill>
              </a:rPr>
              <a:t>Patient data is </a:t>
            </a:r>
            <a:r>
              <a:rPr lang="en-US" b="1" dirty="0">
                <a:solidFill>
                  <a:schemeClr val="accent2">
                    <a:lumMod val="75000"/>
                  </a:schemeClr>
                </a:solidFill>
              </a:rPr>
              <a:t>complete</a:t>
            </a:r>
            <a:r>
              <a:rPr lang="en-US" dirty="0">
                <a:solidFill>
                  <a:schemeClr val="accent2">
                    <a:lumMod val="75000"/>
                  </a:schemeClr>
                </a:solidFill>
              </a:rPr>
              <a:t>.</a:t>
            </a:r>
          </a:p>
        </p:txBody>
      </p:sp>
      <p:sp>
        <p:nvSpPr>
          <p:cNvPr id="11" name="TextBox 10">
            <a:extLst>
              <a:ext uri="{FF2B5EF4-FFF2-40B4-BE49-F238E27FC236}">
                <a16:creationId xmlns:a16="http://schemas.microsoft.com/office/drawing/2014/main" id="{AEACE3B2-EAC7-5741-E97B-6B6F3C4463A3}"/>
              </a:ext>
            </a:extLst>
          </p:cNvPr>
          <p:cNvSpPr txBox="1"/>
          <p:nvPr/>
        </p:nvSpPr>
        <p:spPr>
          <a:xfrm>
            <a:off x="6102402" y="5592710"/>
            <a:ext cx="5646420"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US" dirty="0"/>
              <a:t>Sources: </a:t>
            </a:r>
            <a:r>
              <a:rPr lang="en-US" dirty="0">
                <a:hlinkClick r:id="rId3"/>
              </a:rPr>
              <a:t>https://alison.com/topic/learn/133628/the-pillars-of-clinical-governance</a:t>
            </a:r>
            <a:r>
              <a:rPr lang="en-US" dirty="0"/>
              <a:t> </a:t>
            </a:r>
            <a:endParaRPr lang="en-SA" dirty="0"/>
          </a:p>
        </p:txBody>
      </p:sp>
    </p:spTree>
    <p:extLst>
      <p:ext uri="{BB962C8B-B14F-4D97-AF65-F5344CB8AC3E}">
        <p14:creationId xmlns:p14="http://schemas.microsoft.com/office/powerpoint/2010/main" val="4233488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3149F-3565-A1E2-EE8A-7F9C700985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9A00C5-387B-2BC1-88D8-BF7048135B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6A4F19A8-1B3E-89C2-C7D8-D084BECE6F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41122C2-7920-46CB-E70E-99103F75AB9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B08BD67-45C8-22EE-4BFA-67B9384FAE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A03AC66-3994-E870-7B86-EEE4BD48E2E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744EC0C-9B59-9D7C-9E77-D4B96FAA224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1BB3977D-9A85-1AAF-D566-3C84CF186EFF}"/>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Using Information and IT:</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05C71D37-A7AD-640E-F9B5-C2A3C854A326}"/>
              </a:ext>
            </a:extLst>
          </p:cNvPr>
          <p:cNvSpPr txBox="1"/>
          <p:nvPr/>
        </p:nvSpPr>
        <p:spPr>
          <a:xfrm>
            <a:off x="6990456" y="5715820"/>
            <a:ext cx="4223643"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hlinkClick r:id="rId3"/>
              </a:rPr>
              <a:t>https://www.dentalnotebook.com/7-pillars-clinical-governance/</a:t>
            </a:r>
            <a:r>
              <a:rPr lang="ar-SA" dirty="0"/>
              <a:t> </a:t>
            </a:r>
            <a:endParaRPr lang="en-SA" dirty="0"/>
          </a:p>
        </p:txBody>
      </p:sp>
      <p:sp>
        <p:nvSpPr>
          <p:cNvPr id="3" name="TextBox 2">
            <a:extLst>
              <a:ext uri="{FF2B5EF4-FFF2-40B4-BE49-F238E27FC236}">
                <a16:creationId xmlns:a16="http://schemas.microsoft.com/office/drawing/2014/main" id="{E9E1BC5F-1CEF-A10F-F337-8331DF08CF59}"/>
              </a:ext>
            </a:extLst>
          </p:cNvPr>
          <p:cNvSpPr txBox="1"/>
          <p:nvPr/>
        </p:nvSpPr>
        <p:spPr>
          <a:xfrm>
            <a:off x="942308" y="3008532"/>
            <a:ext cx="9951086" cy="1887933"/>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3200" b="0" dirty="0"/>
              <a:t>It aims to ensure </a:t>
            </a:r>
            <a:r>
              <a:rPr lang="en-US" sz="3200" dirty="0"/>
              <a:t>data protection and confidentiality for patients </a:t>
            </a:r>
            <a:r>
              <a:rPr lang="en-US" sz="3200" b="0" dirty="0"/>
              <a:t>as well as appropriate storage and management of patient data e.g. including use for audits.</a:t>
            </a:r>
            <a:endParaRPr lang="en-SA" sz="3200" b="0" dirty="0"/>
          </a:p>
        </p:txBody>
      </p:sp>
    </p:spTree>
    <p:extLst>
      <p:ext uri="{BB962C8B-B14F-4D97-AF65-F5344CB8AC3E}">
        <p14:creationId xmlns:p14="http://schemas.microsoft.com/office/powerpoint/2010/main" val="2119288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3EEC4-D631-1531-990D-95971C1715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D58830-1456-FCC3-EA12-167EAB6B20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BC18D250-4F91-E7C5-9A60-853208B649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484A062-0743-F221-F029-999639C7FE4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3697CC4-F487-0733-C13B-E134B99DC6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5CE7CEC-3E3A-49B3-74CB-D7332684785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030F1C4-2BCE-90CC-2E0F-1F9ACBE86E1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93337507-0BA3-9D1A-31B2-DD9BC0AEDB00}"/>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Using Information and IT:</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000340E5-C7E6-E088-08AC-F8A082102798}"/>
              </a:ext>
            </a:extLst>
          </p:cNvPr>
          <p:cNvSpPr txBox="1"/>
          <p:nvPr/>
        </p:nvSpPr>
        <p:spPr>
          <a:xfrm>
            <a:off x="6990456" y="5715820"/>
            <a:ext cx="4223643"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hlinkClick r:id="rId3"/>
              </a:rPr>
              <a:t>https://www.dentalnotebook.com/7-pillars-clinical-governance/</a:t>
            </a:r>
            <a:r>
              <a:rPr lang="ar-SA" dirty="0"/>
              <a:t> </a:t>
            </a:r>
            <a:endParaRPr lang="en-SA" dirty="0"/>
          </a:p>
        </p:txBody>
      </p:sp>
      <p:sp>
        <p:nvSpPr>
          <p:cNvPr id="3" name="TextBox 2">
            <a:extLst>
              <a:ext uri="{FF2B5EF4-FFF2-40B4-BE49-F238E27FC236}">
                <a16:creationId xmlns:a16="http://schemas.microsoft.com/office/drawing/2014/main" id="{530BD687-00EA-F2BA-B407-29710ECBCF7D}"/>
              </a:ext>
            </a:extLst>
          </p:cNvPr>
          <p:cNvSpPr txBox="1"/>
          <p:nvPr/>
        </p:nvSpPr>
        <p:spPr>
          <a:xfrm>
            <a:off x="942308" y="2716443"/>
            <a:ext cx="10072056" cy="3339464"/>
          </a:xfrm>
          <a:prstGeom prst="rect">
            <a:avLst/>
          </a:prstGeom>
        </p:spPr>
        <p:txBody>
          <a:bodyPr vert="horz" lIns="91440" tIns="45720" rIns="91440" bIns="45720" rtlCol="0" anchor="t">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800" dirty="0"/>
              <a:t>In practice: </a:t>
            </a:r>
          </a:p>
          <a:p>
            <a:pPr marL="457200" indent="-457200">
              <a:buFont typeface="Arial" panose="020B0604020202020204" pitchFamily="34" charset="0"/>
              <a:buChar char="•"/>
            </a:pPr>
            <a:r>
              <a:rPr lang="en-US" sz="2800" dirty="0"/>
              <a:t>This includes </a:t>
            </a:r>
            <a:r>
              <a:rPr lang="en-US" sz="2800" b="1" dirty="0">
                <a:solidFill>
                  <a:schemeClr val="accent2">
                    <a:lumMod val="75000"/>
                  </a:schemeClr>
                </a:solidFill>
              </a:rPr>
              <a:t>efficient and appropriate management </a:t>
            </a:r>
            <a:r>
              <a:rPr lang="en-US" sz="2800" dirty="0"/>
              <a:t>of patient records.</a:t>
            </a:r>
          </a:p>
          <a:p>
            <a:pPr marL="457200" indent="-457200">
              <a:buFont typeface="Arial" panose="020B0604020202020204" pitchFamily="34" charset="0"/>
              <a:buChar char="•"/>
            </a:pPr>
            <a:r>
              <a:rPr lang="en-US" sz="2800" dirty="0"/>
              <a:t>It is important to ensure that the patient’s notes are available at his/her appointment. </a:t>
            </a:r>
          </a:p>
          <a:p>
            <a:pPr marL="457200" indent="-457200">
              <a:buFont typeface="Arial" panose="020B0604020202020204" pitchFamily="34" charset="0"/>
              <a:buChar char="•"/>
            </a:pPr>
            <a:r>
              <a:rPr lang="en-US" sz="2800" dirty="0"/>
              <a:t>Request forms should have a patient’s details legibly written. </a:t>
            </a:r>
          </a:p>
          <a:p>
            <a:pPr marL="457200" indent="-457200">
              <a:buFont typeface="Arial" panose="020B0604020202020204" pitchFamily="34" charset="0"/>
              <a:buChar char="•"/>
            </a:pPr>
            <a:r>
              <a:rPr lang="en-US" sz="2800" dirty="0"/>
              <a:t>The use of printed labels should be encouraged. It is essential to ensure that labels are affixed on all copies of the request form. </a:t>
            </a:r>
          </a:p>
          <a:p>
            <a:pPr marL="457200" indent="-457200">
              <a:buFont typeface="Arial" panose="020B0604020202020204" pitchFamily="34" charset="0"/>
              <a:buChar char="•"/>
            </a:pPr>
            <a:r>
              <a:rPr lang="en-US" sz="2800" dirty="0"/>
              <a:t>General practitioners should be kept informed of the progress of a patient’s condition or treatment with his/her consent. </a:t>
            </a:r>
          </a:p>
        </p:txBody>
      </p:sp>
    </p:spTree>
    <p:extLst>
      <p:ext uri="{BB962C8B-B14F-4D97-AF65-F5344CB8AC3E}">
        <p14:creationId xmlns:p14="http://schemas.microsoft.com/office/powerpoint/2010/main" val="993772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906A1-16C2-4805-B108-D379E33004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23362B-2A0D-CEF7-EA7E-5E19B6319D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B58CC51D-355C-DDCE-DAEC-4583410E13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110EEF1-4B90-F653-F7B1-4AA3FC5B34E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5B752BE-2F35-F50C-5905-9FD933EF47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B8F0623-6F82-6328-4BFF-112ABBB72D3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D734399-277B-2171-75DC-58674901ECC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12" name="TextBox 11">
            <a:extLst>
              <a:ext uri="{FF2B5EF4-FFF2-40B4-BE49-F238E27FC236}">
                <a16:creationId xmlns:a16="http://schemas.microsoft.com/office/drawing/2014/main" id="{1DB46278-84CA-55DE-7F8A-CE5FFFB85A0F}"/>
              </a:ext>
            </a:extLst>
          </p:cNvPr>
          <p:cNvSpPr txBox="1"/>
          <p:nvPr/>
        </p:nvSpPr>
        <p:spPr>
          <a:xfrm>
            <a:off x="6990456" y="5715820"/>
            <a:ext cx="4223643"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hlinkClick r:id="rId3"/>
              </a:rPr>
              <a:t>https://www.dentalnotebook.com/7-pillars-clinical-governance/</a:t>
            </a:r>
            <a:r>
              <a:rPr lang="ar-SA" dirty="0"/>
              <a:t> </a:t>
            </a:r>
            <a:endParaRPr lang="en-SA" dirty="0"/>
          </a:p>
        </p:txBody>
      </p:sp>
      <p:sp>
        <p:nvSpPr>
          <p:cNvPr id="3" name="Title 1">
            <a:extLst>
              <a:ext uri="{FF2B5EF4-FFF2-40B4-BE49-F238E27FC236}">
                <a16:creationId xmlns:a16="http://schemas.microsoft.com/office/drawing/2014/main" id="{C3DCB28C-A0AF-D44A-ACA2-B9D7D19B51A6}"/>
              </a:ext>
            </a:extLst>
          </p:cNvPr>
          <p:cNvSpPr txBox="1">
            <a:spLocks/>
          </p:cNvSpPr>
          <p:nvPr/>
        </p:nvSpPr>
        <p:spPr>
          <a:xfrm>
            <a:off x="110589" y="3459834"/>
            <a:ext cx="1197082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chemeClr val="accent1"/>
                </a:solidFill>
                <a:latin typeface="Sakkal Majalla" panose="02000000000000000000" pitchFamily="2" charset="-78"/>
                <a:cs typeface="Sakkal Majalla" panose="02000000000000000000" pitchFamily="2" charset="-78"/>
              </a:rPr>
              <a:t>Pillar 7: Staffing and Staff Management </a:t>
            </a:r>
            <a:endParaRPr lang="en-SA" b="1"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893815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2BE21-3DDC-344E-03A4-154F8E6C3E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DDE380-C06A-60D3-EA0C-A9C2D5447D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B6FA7A5D-D80A-C2D4-CF5C-42523FAD88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9AF616D-3B82-25E4-7955-D291D259FC6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F31E8F9-357D-2EA6-55E1-7439CEC0F0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2FBFB89-3C42-087B-AD0A-4004844FDC4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CED8773-5C3F-BC71-D953-03707CD39D7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BF8E3D13-8D12-A6BD-EDD8-B382C4D9F825}"/>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Staffing and staff management </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1F8BF9EB-9AE0-362E-853E-A764C0847BB3}"/>
              </a:ext>
            </a:extLst>
          </p:cNvPr>
          <p:cNvPicPr>
            <a:picLocks noChangeAspect="1"/>
          </p:cNvPicPr>
          <p:nvPr/>
        </p:nvPicPr>
        <p:blipFill>
          <a:blip r:embed="rId3"/>
          <a:stretch>
            <a:fillRect/>
          </a:stretch>
        </p:blipFill>
        <p:spPr>
          <a:xfrm>
            <a:off x="6622472" y="3619663"/>
            <a:ext cx="4565261" cy="2348265"/>
          </a:xfrm>
          <a:prstGeom prst="rect">
            <a:avLst/>
          </a:prstGeom>
        </p:spPr>
      </p:pic>
      <p:sp>
        <p:nvSpPr>
          <p:cNvPr id="8" name="Title 1">
            <a:extLst>
              <a:ext uri="{FF2B5EF4-FFF2-40B4-BE49-F238E27FC236}">
                <a16:creationId xmlns:a16="http://schemas.microsoft.com/office/drawing/2014/main" id="{A7B828DA-4E03-A344-2A23-1C783D2CD722}"/>
              </a:ext>
            </a:extLst>
          </p:cNvPr>
          <p:cNvSpPr txBox="1">
            <a:spLocks/>
          </p:cNvSpPr>
          <p:nvPr/>
        </p:nvSpPr>
        <p:spPr>
          <a:xfrm>
            <a:off x="942308" y="3178228"/>
            <a:ext cx="9230392" cy="68484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chemeClr val="accent2">
                    <a:lumMod val="75000"/>
                  </a:schemeClr>
                </a:solidFill>
                <a:latin typeface="Sakkal Majalla" panose="02000000000000000000" pitchFamily="2" charset="-78"/>
                <a:cs typeface="Sakkal Majalla" panose="02000000000000000000" pitchFamily="2" charset="-78"/>
              </a:rPr>
              <a:t>How can staff participate in improving the quality and patient safety?  </a:t>
            </a:r>
            <a:endParaRPr lang="en-SA" sz="3200" b="1" dirty="0">
              <a:solidFill>
                <a:schemeClr val="accent2">
                  <a:lumMod val="75000"/>
                </a:schemeClr>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4047574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3DD2B-B91C-270F-6926-9240F0C82B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D7F2F3-4A3A-6FDB-02FE-E2F7D7E9DC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8286216C-860D-32E2-E55E-852383007A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87AE910-D2E5-2F8C-54AD-65633BE5E70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3B73C37-2C96-285B-9C0D-5CB530ACC1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A98A5BC-53FD-BD33-B4C5-D274A541496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E8092C5-2C7F-5DB5-6CCB-45C1B06B6EC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22728650-0157-FB6F-63D4-31C3F6FFE31C}"/>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Staffing and staff management: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CBCBE94E-3960-2DE4-11E2-FB82B9F08089}"/>
              </a:ext>
            </a:extLst>
          </p:cNvPr>
          <p:cNvSpPr txBox="1"/>
          <p:nvPr/>
        </p:nvSpPr>
        <p:spPr>
          <a:xfrm>
            <a:off x="942308" y="2602597"/>
            <a:ext cx="10471785" cy="684848"/>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800" b="0" dirty="0"/>
              <a:t>This is related to the need for: </a:t>
            </a:r>
            <a:endParaRPr lang="en-SA" sz="2800" b="0" dirty="0"/>
          </a:p>
        </p:txBody>
      </p:sp>
      <p:sp>
        <p:nvSpPr>
          <p:cNvPr id="8" name="TextBox 7">
            <a:extLst>
              <a:ext uri="{FF2B5EF4-FFF2-40B4-BE49-F238E27FC236}">
                <a16:creationId xmlns:a16="http://schemas.microsoft.com/office/drawing/2014/main" id="{A2A4D5AD-C8FA-ED68-7B1F-22B25F5DC745}"/>
              </a:ext>
            </a:extLst>
          </p:cNvPr>
          <p:cNvSpPr txBox="1"/>
          <p:nvPr/>
        </p:nvSpPr>
        <p:spPr>
          <a:xfrm>
            <a:off x="1785414" y="3429000"/>
            <a:ext cx="7893436" cy="1469958"/>
          </a:xfrm>
          <a:prstGeom prst="rect">
            <a:avLst/>
          </a:prstGeom>
        </p:spPr>
        <p:txBody>
          <a:bodyPr vert="horz" lIns="91440" tIns="45720" rIns="91440" bIns="45720" rtlCol="0" anchor="t">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457200" indent="-457200">
              <a:buFont typeface="Arial" panose="020B0604020202020204" pitchFamily="34" charset="0"/>
              <a:buChar char="•"/>
            </a:pPr>
            <a:r>
              <a:rPr lang="en-US" dirty="0"/>
              <a:t>Appropriate recruitment and management of staff. </a:t>
            </a:r>
          </a:p>
          <a:p>
            <a:pPr marL="457200" indent="-457200">
              <a:buFont typeface="Arial" panose="020B0604020202020204" pitchFamily="34" charset="0"/>
              <a:buChar char="•"/>
            </a:pPr>
            <a:r>
              <a:rPr lang="en-US" dirty="0"/>
              <a:t>Ensuring that underperformance is identified and addressed. </a:t>
            </a:r>
          </a:p>
          <a:p>
            <a:pPr marL="457200" indent="-457200">
              <a:buFont typeface="Arial" panose="020B0604020202020204" pitchFamily="34" charset="0"/>
              <a:buChar char="•"/>
            </a:pPr>
            <a:r>
              <a:rPr lang="en-US" dirty="0"/>
              <a:t>Encouraging staff retention by motivating and developing staff. </a:t>
            </a:r>
          </a:p>
          <a:p>
            <a:pPr marL="457200" indent="-457200">
              <a:buFont typeface="Arial" panose="020B0604020202020204" pitchFamily="34" charset="0"/>
              <a:buChar char="•"/>
            </a:pPr>
            <a:r>
              <a:rPr lang="en-US" dirty="0"/>
              <a:t>Providing good working conditions. </a:t>
            </a:r>
          </a:p>
        </p:txBody>
      </p:sp>
      <p:sp>
        <p:nvSpPr>
          <p:cNvPr id="11" name="TextBox 10">
            <a:extLst>
              <a:ext uri="{FF2B5EF4-FFF2-40B4-BE49-F238E27FC236}">
                <a16:creationId xmlns:a16="http://schemas.microsoft.com/office/drawing/2014/main" id="{CC3C99C3-7994-33E2-1928-6B7D3D3013F6}"/>
              </a:ext>
            </a:extLst>
          </p:cNvPr>
          <p:cNvSpPr txBox="1"/>
          <p:nvPr/>
        </p:nvSpPr>
        <p:spPr>
          <a:xfrm>
            <a:off x="5567679" y="5715820"/>
            <a:ext cx="5646420"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r>
              <a:rPr lang="en-US" dirty="0"/>
              <a:t>Sources: </a:t>
            </a:r>
            <a:r>
              <a:rPr lang="en-US" dirty="0">
                <a:hlinkClick r:id="rId3"/>
              </a:rPr>
              <a:t>https://alison.com/topic/learn/133628/the-pillars-of-clinical-governance</a:t>
            </a:r>
            <a:r>
              <a:rPr lang="en-US" dirty="0"/>
              <a:t> </a:t>
            </a:r>
            <a:endParaRPr lang="en-SA" dirty="0"/>
          </a:p>
        </p:txBody>
      </p:sp>
    </p:spTree>
    <p:extLst>
      <p:ext uri="{BB962C8B-B14F-4D97-AF65-F5344CB8AC3E}">
        <p14:creationId xmlns:p14="http://schemas.microsoft.com/office/powerpoint/2010/main" val="362712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42FE1-FADE-9BBF-7B4D-3DBFFEFC41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A65D61-4056-01C4-807F-F6AAC5A0E42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2CA5042D-B74A-F4E2-3C25-D5A459434E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FDDB89A-3A77-1DA0-CBD0-0BD09A1F7F3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750064D-0BDA-EEF7-14A1-27313CCDC2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6F482A6-D2F0-1C92-9B21-AF060AEBDCE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140190D-F9E5-ACEF-7D28-D4B7E20E271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01C649F8-92B2-07C0-50A9-6808B50D65B6}"/>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Staffing and staff management: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2180D971-13A1-24F8-4E62-858E003E15CE}"/>
              </a:ext>
            </a:extLst>
          </p:cNvPr>
          <p:cNvSpPr txBox="1"/>
          <p:nvPr/>
        </p:nvSpPr>
        <p:spPr>
          <a:xfrm>
            <a:off x="958215" y="2811549"/>
            <a:ext cx="10471785" cy="684848"/>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800" b="0" dirty="0"/>
              <a:t>From the above explanations, you may have noted that some of the pillars are more directly related to the day-to-day responsibilities of a junior doctor: </a:t>
            </a:r>
            <a:endParaRPr lang="en-SA" sz="2800" b="0" dirty="0"/>
          </a:p>
        </p:txBody>
      </p:sp>
      <p:sp>
        <p:nvSpPr>
          <p:cNvPr id="8" name="TextBox 7">
            <a:extLst>
              <a:ext uri="{FF2B5EF4-FFF2-40B4-BE49-F238E27FC236}">
                <a16:creationId xmlns:a16="http://schemas.microsoft.com/office/drawing/2014/main" id="{BD4676BC-0517-44E3-BB9C-3E8C90D5CB9E}"/>
              </a:ext>
            </a:extLst>
          </p:cNvPr>
          <p:cNvSpPr txBox="1"/>
          <p:nvPr/>
        </p:nvSpPr>
        <p:spPr>
          <a:xfrm>
            <a:off x="1539186" y="3639603"/>
            <a:ext cx="7134914" cy="1738394"/>
          </a:xfrm>
          <a:prstGeom prst="rect">
            <a:avLst/>
          </a:prstGeom>
        </p:spPr>
        <p:txBody>
          <a:bodyPr vert="horz" lIns="91440" tIns="45720" rIns="91440" bIns="45720" rtlCol="0" anchor="t">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457200" indent="-457200">
              <a:buFont typeface="Arial" panose="020B0604020202020204" pitchFamily="34" charset="0"/>
              <a:buChar char="•"/>
            </a:pPr>
            <a:r>
              <a:rPr lang="en-US" sz="2800" dirty="0"/>
              <a:t>Clinical Effectiveness.</a:t>
            </a:r>
          </a:p>
          <a:p>
            <a:pPr marL="457200" indent="-457200">
              <a:buFont typeface="Arial" panose="020B0604020202020204" pitchFamily="34" charset="0"/>
              <a:buChar char="•"/>
            </a:pPr>
            <a:r>
              <a:rPr lang="en-US" sz="2800" dirty="0"/>
              <a:t>Audit.</a:t>
            </a:r>
          </a:p>
          <a:p>
            <a:pPr marL="457200" indent="-457200">
              <a:buFont typeface="Arial" panose="020B0604020202020204" pitchFamily="34" charset="0"/>
              <a:buChar char="•"/>
            </a:pPr>
            <a:r>
              <a:rPr lang="en-US" sz="2800" dirty="0"/>
              <a:t>Risk Management. </a:t>
            </a:r>
          </a:p>
          <a:p>
            <a:pPr marL="457200" indent="-457200">
              <a:buFont typeface="Arial" panose="020B0604020202020204" pitchFamily="34" charset="0"/>
              <a:buChar char="•"/>
            </a:pPr>
            <a:r>
              <a:rPr lang="en-US" sz="2800" dirty="0"/>
              <a:t>Education and Training.  </a:t>
            </a:r>
          </a:p>
        </p:txBody>
      </p:sp>
    </p:spTree>
    <p:extLst>
      <p:ext uri="{BB962C8B-B14F-4D97-AF65-F5344CB8AC3E}">
        <p14:creationId xmlns:p14="http://schemas.microsoft.com/office/powerpoint/2010/main" val="3793199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968CD-BC60-1524-2029-26E7036845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A0A5DA-E5E8-FEB2-B359-C69F00BD98E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3B7B5AE2-AF9B-BAA6-AF69-038769E7B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8AA5071-5B9D-F79A-F1A0-A94B670A288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02EA3E3-0AE5-16FB-FF72-6CD6B619E82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4B0D35C-828B-9A97-DF7D-F42C93C1637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9D60A33-9906-CA24-CD67-267D4D7AE6A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9" name="Title 1">
            <a:extLst>
              <a:ext uri="{FF2B5EF4-FFF2-40B4-BE49-F238E27FC236}">
                <a16:creationId xmlns:a16="http://schemas.microsoft.com/office/drawing/2014/main" id="{BD922D19-6E71-F402-C3C7-B43405EE0214}"/>
              </a:ext>
            </a:extLst>
          </p:cNvPr>
          <p:cNvSpPr txBox="1">
            <a:spLocks/>
          </p:cNvSpPr>
          <p:nvPr/>
        </p:nvSpPr>
        <p:spPr>
          <a:xfrm>
            <a:off x="942308" y="2186696"/>
            <a:ext cx="102717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Staffing and staff management: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153C442A-53E7-E4D6-A221-D9E5851E8EE2}"/>
              </a:ext>
            </a:extLst>
          </p:cNvPr>
          <p:cNvSpPr txBox="1"/>
          <p:nvPr/>
        </p:nvSpPr>
        <p:spPr>
          <a:xfrm>
            <a:off x="977902" y="2602597"/>
            <a:ext cx="9551554" cy="1672065"/>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800" b="0" dirty="0"/>
              <a:t>This ensures correct staff are employed for the correct jobs. Any staffing issues, e.g. performance, are addressed as well as encouraging staff to actively participate in the environment. </a:t>
            </a:r>
          </a:p>
        </p:txBody>
      </p:sp>
      <p:sp>
        <p:nvSpPr>
          <p:cNvPr id="8" name="TextBox 7">
            <a:extLst>
              <a:ext uri="{FF2B5EF4-FFF2-40B4-BE49-F238E27FC236}">
                <a16:creationId xmlns:a16="http://schemas.microsoft.com/office/drawing/2014/main" id="{FD4CD882-8A37-48DC-B971-C6CF14CED02C}"/>
              </a:ext>
            </a:extLst>
          </p:cNvPr>
          <p:cNvSpPr txBox="1"/>
          <p:nvPr/>
        </p:nvSpPr>
        <p:spPr>
          <a:xfrm>
            <a:off x="977901" y="4453911"/>
            <a:ext cx="9551553" cy="1150040"/>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800" dirty="0"/>
              <a:t>Additionally, it requires the employer to provide an open attitude with good working conditions and appropriate management of staff members.</a:t>
            </a:r>
            <a:endParaRPr lang="en-SA" sz="2800" dirty="0"/>
          </a:p>
        </p:txBody>
      </p:sp>
      <p:sp>
        <p:nvSpPr>
          <p:cNvPr id="11" name="TextBox 10">
            <a:extLst>
              <a:ext uri="{FF2B5EF4-FFF2-40B4-BE49-F238E27FC236}">
                <a16:creationId xmlns:a16="http://schemas.microsoft.com/office/drawing/2014/main" id="{A51915EB-5957-3EAE-5A1F-9914B5C07156}"/>
              </a:ext>
            </a:extLst>
          </p:cNvPr>
          <p:cNvSpPr txBox="1"/>
          <p:nvPr/>
        </p:nvSpPr>
        <p:spPr>
          <a:xfrm>
            <a:off x="6990456" y="5715820"/>
            <a:ext cx="4223643"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hlinkClick r:id="rId3"/>
              </a:rPr>
              <a:t>https://www.dentalnotebook.com/7-pillars-clinical-governance/</a:t>
            </a:r>
            <a:r>
              <a:rPr lang="ar-SA" dirty="0"/>
              <a:t> </a:t>
            </a:r>
            <a:endParaRPr lang="en-SA" dirty="0"/>
          </a:p>
        </p:txBody>
      </p:sp>
    </p:spTree>
    <p:extLst>
      <p:ext uri="{BB962C8B-B14F-4D97-AF65-F5344CB8AC3E}">
        <p14:creationId xmlns:p14="http://schemas.microsoft.com/office/powerpoint/2010/main" val="2473228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9E364D8-FE13-E826-9C6D-094D923C912B}"/>
              </a:ext>
            </a:extLst>
          </p:cNvPr>
          <p:cNvSpPr/>
          <p:nvPr/>
        </p:nvSpPr>
        <p:spPr>
          <a:xfrm>
            <a:off x="0" y="6359498"/>
            <a:ext cx="12192000" cy="3681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A" sz="1400" dirty="0"/>
          </a:p>
        </p:txBody>
      </p:sp>
      <p:sp>
        <p:nvSpPr>
          <p:cNvPr id="4" name="Slide Number Placeholder 3">
            <a:extLst>
              <a:ext uri="{FF2B5EF4-FFF2-40B4-BE49-F238E27FC236}">
                <a16:creationId xmlns:a16="http://schemas.microsoft.com/office/drawing/2014/main" id="{F0715DD2-7F69-BA79-6277-D7A2B29B71D9}"/>
              </a:ext>
            </a:extLst>
          </p:cNvPr>
          <p:cNvSpPr>
            <a:spLocks noGrp="1"/>
          </p:cNvSpPr>
          <p:nvPr>
            <p:ph type="sldNum" sz="quarter" idx="12"/>
          </p:nvPr>
        </p:nvSpPr>
        <p:spPr/>
        <p:txBody>
          <a:bodyPr/>
          <a:lstStyle/>
          <a:p>
            <a:fld id="{19E17C10-AB8C-4A4E-820F-3D4346DD45B2}" type="slidenum">
              <a:rPr lang="en-SA" b="1" smtClean="0">
                <a:solidFill>
                  <a:schemeClr val="bg1"/>
                </a:solidFill>
              </a:rPr>
              <a:t>47</a:t>
            </a:fld>
            <a:endParaRPr lang="en-SA" b="1" dirty="0">
              <a:solidFill>
                <a:schemeClr val="bg1"/>
              </a:solidFill>
            </a:endParaRPr>
          </a:p>
        </p:txBody>
      </p:sp>
      <p:sp>
        <p:nvSpPr>
          <p:cNvPr id="2" name="Footer Placeholder 1">
            <a:extLst>
              <a:ext uri="{FF2B5EF4-FFF2-40B4-BE49-F238E27FC236}">
                <a16:creationId xmlns:a16="http://schemas.microsoft.com/office/drawing/2014/main" id="{BED18A9A-61A9-0AE9-2E87-92F776FAFE44}"/>
              </a:ext>
            </a:extLst>
          </p:cNvPr>
          <p:cNvSpPr>
            <a:spLocks noGrp="1"/>
          </p:cNvSpPr>
          <p:nvPr>
            <p:ph type="ftr" sz="quarter" idx="11"/>
          </p:nvPr>
        </p:nvSpPr>
        <p:spPr>
          <a:xfrm>
            <a:off x="3272790" y="6350192"/>
            <a:ext cx="5646420" cy="365125"/>
          </a:xfrm>
        </p:spPr>
        <p:txBody>
          <a:bodyPr/>
          <a:lstStyle/>
          <a:p>
            <a:r>
              <a:rPr lang="en-US" sz="1400" b="1">
                <a:solidFill>
                  <a:schemeClr val="bg1"/>
                </a:solidFill>
              </a:rPr>
              <a:t>Clinical Governance Strategies               Dr. Abdulaziz Alsaedi</a:t>
            </a:r>
            <a:endParaRPr lang="en-SA" sz="1400" b="1" dirty="0">
              <a:solidFill>
                <a:schemeClr val="bg1"/>
              </a:solidFill>
            </a:endParaRPr>
          </a:p>
        </p:txBody>
      </p:sp>
      <p:pic>
        <p:nvPicPr>
          <p:cNvPr id="6" name="Picture 2" descr="What Is Strategy, Tactics and Strategic Thinking?">
            <a:extLst>
              <a:ext uri="{FF2B5EF4-FFF2-40B4-BE49-F238E27FC236}">
                <a16:creationId xmlns:a16="http://schemas.microsoft.com/office/drawing/2014/main" id="{CBB12C2A-96BA-0549-EB8A-90257B4521E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0" y="6156853"/>
            <a:ext cx="1714500" cy="684848"/>
          </a:xfrm>
          <a:prstGeom prst="rect">
            <a:avLst/>
          </a:prstGeom>
          <a:noFill/>
          <a:extLst>
            <a:ext uri="{909E8E84-426E-40DD-AFC4-6F175D3DCCD1}">
              <a14:hiddenFill xmlns:a14="http://schemas.microsoft.com/office/drawing/2010/main">
                <a:solidFill>
                  <a:srgbClr val="FFFFFF"/>
                </a:solidFill>
              </a14:hiddenFill>
            </a:ext>
          </a:extLst>
        </p:spPr>
      </p:pic>
      <p:sp>
        <p:nvSpPr>
          <p:cNvPr id="12" name="Title 1">
            <a:extLst>
              <a:ext uri="{FF2B5EF4-FFF2-40B4-BE49-F238E27FC236}">
                <a16:creationId xmlns:a16="http://schemas.microsoft.com/office/drawing/2014/main" id="{D5AAE5FD-330C-1015-237D-2E3202D395B3}"/>
              </a:ext>
            </a:extLst>
          </p:cNvPr>
          <p:cNvSpPr txBox="1">
            <a:spLocks/>
          </p:cNvSpPr>
          <p:nvPr/>
        </p:nvSpPr>
        <p:spPr>
          <a:xfrm>
            <a:off x="106878" y="380010"/>
            <a:ext cx="2932884"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Conclusion:</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5" name="TextBox 4">
            <a:extLst>
              <a:ext uri="{FF2B5EF4-FFF2-40B4-BE49-F238E27FC236}">
                <a16:creationId xmlns:a16="http://schemas.microsoft.com/office/drawing/2014/main" id="{1882DF88-38C6-5C0D-B901-4F6E17178267}"/>
              </a:ext>
            </a:extLst>
          </p:cNvPr>
          <p:cNvSpPr txBox="1"/>
          <p:nvPr/>
        </p:nvSpPr>
        <p:spPr>
          <a:xfrm>
            <a:off x="507914" y="1304772"/>
            <a:ext cx="4704557" cy="3323987"/>
          </a:xfrm>
          <a:prstGeom prst="rect">
            <a:avLst/>
          </a:prstGeom>
          <a:noFill/>
        </p:spPr>
        <p:txBody>
          <a:bodyPr wrap="square">
            <a:spAutoFit/>
          </a:bodyPr>
          <a:lstStyle/>
          <a:p>
            <a:pPr algn="ctr"/>
            <a:r>
              <a:rPr lang="en-US" sz="3000" b="1" dirty="0">
                <a:solidFill>
                  <a:schemeClr val="bg2">
                    <a:lumMod val="50000"/>
                  </a:schemeClr>
                </a:solidFill>
                <a:latin typeface="Sakkal Majalla" panose="02000000000000000000" pitchFamily="2" charset="-78"/>
                <a:ea typeface="+mj-ea"/>
                <a:cs typeface="Sakkal Majalla" panose="02000000000000000000" pitchFamily="2" charset="-78"/>
              </a:rPr>
              <a:t>Clinical Governance </a:t>
            </a:r>
            <a:r>
              <a:rPr lang="en-US" sz="3000" dirty="0">
                <a:solidFill>
                  <a:schemeClr val="bg2">
                    <a:lumMod val="50000"/>
                  </a:schemeClr>
                </a:solidFill>
                <a:latin typeface="Sakkal Majalla" panose="02000000000000000000" pitchFamily="2" charset="-78"/>
                <a:ea typeface="+mj-ea"/>
                <a:cs typeface="Sakkal Majalla" panose="02000000000000000000" pitchFamily="2" charset="-78"/>
              </a:rPr>
              <a:t>is a set of activities/ processes/ systems/ components that work integrally to build</a:t>
            </a:r>
          </a:p>
          <a:p>
            <a:pPr algn="ctr"/>
            <a:r>
              <a:rPr lang="en-US" sz="3000" dirty="0">
                <a:solidFill>
                  <a:schemeClr val="bg2">
                    <a:lumMod val="50000"/>
                  </a:schemeClr>
                </a:solidFill>
                <a:latin typeface="Sakkal Majalla" panose="02000000000000000000" pitchFamily="2" charset="-78"/>
                <a:ea typeface="+mj-ea"/>
                <a:cs typeface="Sakkal Majalla" panose="02000000000000000000" pitchFamily="2" charset="-78"/>
              </a:rPr>
              <a:t> an </a:t>
            </a:r>
            <a:r>
              <a:rPr lang="en-US" sz="3000" b="1" dirty="0">
                <a:solidFill>
                  <a:schemeClr val="accent2">
                    <a:lumMod val="75000"/>
                  </a:schemeClr>
                </a:solidFill>
                <a:latin typeface="Sakkal Majalla" panose="02000000000000000000" pitchFamily="2" charset="-78"/>
                <a:ea typeface="+mj-ea"/>
                <a:cs typeface="Sakkal Majalla" panose="02000000000000000000" pitchFamily="2" charset="-78"/>
              </a:rPr>
              <a:t>ENVIRONMENT</a:t>
            </a:r>
          </a:p>
          <a:p>
            <a:pPr algn="ctr"/>
            <a:r>
              <a:rPr lang="en-US" sz="3000" dirty="0">
                <a:solidFill>
                  <a:schemeClr val="bg2">
                    <a:lumMod val="50000"/>
                  </a:schemeClr>
                </a:solidFill>
                <a:latin typeface="Sakkal Majalla" panose="02000000000000000000" pitchFamily="2" charset="-78"/>
                <a:ea typeface="+mj-ea"/>
                <a:cs typeface="Sakkal Majalla" panose="02000000000000000000" pitchFamily="2" charset="-78"/>
              </a:rPr>
              <a:t> that ensures and sustains </a:t>
            </a:r>
          </a:p>
          <a:p>
            <a:pPr algn="ctr"/>
            <a:r>
              <a:rPr lang="en-US" sz="3000" b="1" dirty="0">
                <a:solidFill>
                  <a:schemeClr val="accent2">
                    <a:lumMod val="75000"/>
                  </a:schemeClr>
                </a:solidFill>
                <a:latin typeface="Sakkal Majalla" panose="02000000000000000000" pitchFamily="2" charset="-78"/>
                <a:ea typeface="+mj-ea"/>
                <a:cs typeface="Sakkal Majalla" panose="02000000000000000000" pitchFamily="2" charset="-78"/>
              </a:rPr>
              <a:t>PATIENT SAFETY</a:t>
            </a:r>
            <a:r>
              <a:rPr lang="en-US" sz="3000" dirty="0">
                <a:solidFill>
                  <a:schemeClr val="bg2">
                    <a:lumMod val="50000"/>
                  </a:schemeClr>
                </a:solidFill>
                <a:latin typeface="Sakkal Majalla" panose="02000000000000000000" pitchFamily="2" charset="-78"/>
                <a:ea typeface="+mj-ea"/>
                <a:cs typeface="Sakkal Majalla" panose="02000000000000000000" pitchFamily="2" charset="-78"/>
              </a:rPr>
              <a:t>. </a:t>
            </a:r>
          </a:p>
        </p:txBody>
      </p:sp>
      <p:pic>
        <p:nvPicPr>
          <p:cNvPr id="1026" name="Picture 2" descr="Free vector hand drawn chemotherapy illustration">
            <a:extLst>
              <a:ext uri="{FF2B5EF4-FFF2-40B4-BE49-F238E27FC236}">
                <a16:creationId xmlns:a16="http://schemas.microsoft.com/office/drawing/2014/main" id="{7CBE675A-E41B-38CF-9BB3-051CEAE505F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283" t="12107" r="5653" b="8773"/>
          <a:stretch/>
        </p:blipFill>
        <p:spPr bwMode="auto">
          <a:xfrm>
            <a:off x="5288670" y="1118116"/>
            <a:ext cx="6827131" cy="523515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64C9D0F-6685-B7DA-12A1-F9E50ABD84F8}"/>
              </a:ext>
            </a:extLst>
          </p:cNvPr>
          <p:cNvSpPr txBox="1"/>
          <p:nvPr/>
        </p:nvSpPr>
        <p:spPr>
          <a:xfrm>
            <a:off x="2914360" y="4733320"/>
            <a:ext cx="2732741" cy="338554"/>
          </a:xfrm>
          <a:prstGeom prst="rect">
            <a:avLst/>
          </a:prstGeom>
          <a:noFill/>
        </p:spPr>
        <p:txBody>
          <a:bodyPr wrap="square">
            <a:spAutoFit/>
          </a:bodyPr>
          <a:lstStyle/>
          <a:p>
            <a:pPr algn="ctr"/>
            <a:r>
              <a:rPr lang="en-US" sz="1600" dirty="0">
                <a:solidFill>
                  <a:schemeClr val="bg2">
                    <a:lumMod val="50000"/>
                  </a:schemeClr>
                </a:solidFill>
                <a:latin typeface="Sakkal Majalla" panose="02000000000000000000" pitchFamily="2" charset="-78"/>
                <a:ea typeface="+mj-ea"/>
                <a:cs typeface="Sakkal Majalla" panose="02000000000000000000" pitchFamily="2" charset="-78"/>
              </a:rPr>
              <a:t>Dr. Abdulaziz Alsaedi</a:t>
            </a:r>
          </a:p>
        </p:txBody>
      </p:sp>
    </p:spTree>
    <p:extLst>
      <p:ext uri="{BB962C8B-B14F-4D97-AF65-F5344CB8AC3E}">
        <p14:creationId xmlns:p14="http://schemas.microsoft.com/office/powerpoint/2010/main" val="31967588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671F7-9BC4-4A65-0C80-3838BFF191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7C2C66-68FF-9647-EF55-0441EA15EA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D6C3228-E8D4-0E00-3DCA-58D39C87EA84}"/>
              </a:ext>
            </a:extLst>
          </p:cNvPr>
          <p:cNvSpPr txBox="1"/>
          <p:nvPr/>
        </p:nvSpPr>
        <p:spPr>
          <a:xfrm>
            <a:off x="942308" y="2084931"/>
            <a:ext cx="9892706" cy="3646768"/>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1950" dirty="0">
                <a:latin typeface="__fkGroteskNeue_598ab8"/>
              </a:rPr>
              <a:t>Risk management in healthcare is designed to detect, monitor, assess, mitigate, and prevent risks to patients. </a:t>
            </a:r>
          </a:p>
          <a:p>
            <a:pPr marL="285750" indent="-285750" algn="just">
              <a:lnSpc>
                <a:spcPct val="150000"/>
              </a:lnSpc>
              <a:buFont typeface="Arial" panose="020B0604020202020204" pitchFamily="34" charset="0"/>
              <a:buChar char="•"/>
            </a:pPr>
            <a:r>
              <a:rPr lang="en-US" sz="1950" dirty="0">
                <a:latin typeface="__fkGroteskNeue_598ab8"/>
              </a:rPr>
              <a:t>A healthcare provision is a career of continual learning. </a:t>
            </a:r>
          </a:p>
          <a:p>
            <a:pPr marL="285750" indent="-285750" algn="just">
              <a:lnSpc>
                <a:spcPct val="150000"/>
              </a:lnSpc>
              <a:buFont typeface="Arial" panose="020B0604020202020204" pitchFamily="34" charset="0"/>
              <a:buChar char="•"/>
            </a:pPr>
            <a:r>
              <a:rPr lang="en-US" sz="1950" dirty="0">
                <a:latin typeface="__fkGroteskNeue_598ab8"/>
              </a:rPr>
              <a:t>Patient and Public Involvement (PPI) is about ensuring that the services provided suit patients and that patients and the public are involved in the development of services and the monitoring of treatment outcomes. </a:t>
            </a:r>
          </a:p>
          <a:p>
            <a:pPr marL="285750" indent="-285750" algn="just">
              <a:lnSpc>
                <a:spcPct val="150000"/>
              </a:lnSpc>
              <a:buFont typeface="Arial" panose="020B0604020202020204" pitchFamily="34" charset="0"/>
              <a:buChar char="•"/>
            </a:pPr>
            <a:r>
              <a:rPr lang="en-US" sz="1950" dirty="0">
                <a:latin typeface="__fkGroteskNeue_598ab8"/>
              </a:rPr>
              <a:t>Staffing and staff management related to </a:t>
            </a:r>
            <a:r>
              <a:rPr lang="en-US" sz="1950" dirty="0"/>
              <a:t>appropriate recruitment and management of staff. </a:t>
            </a:r>
            <a:endParaRPr lang="en-US" sz="1950" dirty="0">
              <a:latin typeface="__fkGroteskNeue_598ab8"/>
            </a:endParaRPr>
          </a:p>
          <a:p>
            <a:pPr marL="285750" indent="-285750" algn="just">
              <a:lnSpc>
                <a:spcPct val="150000"/>
              </a:lnSpc>
              <a:buFont typeface="Arial" panose="020B0604020202020204" pitchFamily="34" charset="0"/>
              <a:buChar char="•"/>
            </a:pPr>
            <a:r>
              <a:rPr lang="en-US" sz="1950" dirty="0"/>
              <a:t>Clinical governance leads directly and indirectly to patient safety. </a:t>
            </a:r>
          </a:p>
        </p:txBody>
      </p:sp>
      <p:pic>
        <p:nvPicPr>
          <p:cNvPr id="7" name="Graphic 21">
            <a:extLst>
              <a:ext uri="{FF2B5EF4-FFF2-40B4-BE49-F238E27FC236}">
                <a16:creationId xmlns:a16="http://schemas.microsoft.com/office/drawing/2014/main" id="{B6793C04-FE68-5468-929A-2CFE284172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78113BD-1FCA-A163-99A2-9214574F6ED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B6D7C02-CF5F-BF2B-3BF5-EEC513A3C0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051B0A9-7FD0-F9E9-7257-29B859F141C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59F4AFE-3EE3-2C0D-4DBE-90A4C866959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grpSp>
      <p:sp>
        <p:nvSpPr>
          <p:cNvPr id="10" name="TextBox 9">
            <a:extLst>
              <a:ext uri="{FF2B5EF4-FFF2-40B4-BE49-F238E27FC236}">
                <a16:creationId xmlns:a16="http://schemas.microsoft.com/office/drawing/2014/main" id="{8E3D2A23-7C84-14E5-4057-DB915DB39BBC}"/>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Summary</a:t>
            </a:r>
          </a:p>
        </p:txBody>
      </p:sp>
    </p:spTree>
    <p:extLst>
      <p:ext uri="{BB962C8B-B14F-4D97-AF65-F5344CB8AC3E}">
        <p14:creationId xmlns:p14="http://schemas.microsoft.com/office/powerpoint/2010/main" val="924835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www.w3.org/XML/1998/namespace"/>
    <ds:schemaRef ds:uri="http://purl.org/dc/terms/"/>
    <ds:schemaRef ds:uri="http://purl.org/dc/elements/1.1/"/>
    <ds:schemaRef ds:uri="http://purl.org/dc/dcmityp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17E673C1-D156-4061-9B65-081ECEC68E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17111</TotalTime>
  <Words>2439</Words>
  <Application>Microsoft Macintosh PowerPoint</Application>
  <PresentationFormat>Widescreen</PresentationFormat>
  <Paragraphs>297</Paragraphs>
  <Slides>49</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__fkGroteskNeue_598ab8</vt:lpstr>
      <vt:lpstr>Alexandria</vt:lpstr>
      <vt:lpstr>Arial</vt:lpstr>
      <vt:lpstr>Calibri</vt:lpstr>
      <vt:lpstr>Calibri Light</vt:lpstr>
      <vt:lpstr>Chalkboard SE</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Abdualziz Alsaedi</cp:lastModifiedBy>
  <cp:revision>486</cp:revision>
  <dcterms:created xsi:type="dcterms:W3CDTF">2023-04-29T09:08:00Z</dcterms:created>
  <dcterms:modified xsi:type="dcterms:W3CDTF">2024-12-04T05:06:24Z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defa4170-0d19-0005-0004-bc88714345d2_Enabled">
    <vt:lpwstr>true</vt:lpwstr>
  </property>
  <property fmtid="{D5CDD505-2E9C-101B-9397-08002B2CF9AE}" pid="7" name="MSIP_Label_defa4170-0d19-0005-0004-bc88714345d2_SetDate">
    <vt:lpwstr>2024-09-14T11:47:21Z</vt:lpwstr>
  </property>
  <property fmtid="{D5CDD505-2E9C-101B-9397-08002B2CF9AE}" pid="8" name="MSIP_Label_defa4170-0d19-0005-0004-bc88714345d2_Method">
    <vt:lpwstr>Standard</vt:lpwstr>
  </property>
  <property fmtid="{D5CDD505-2E9C-101B-9397-08002B2CF9AE}" pid="9" name="MSIP_Label_defa4170-0d19-0005-0004-bc88714345d2_Name">
    <vt:lpwstr>defa4170-0d19-0005-0004-bc88714345d2</vt:lpwstr>
  </property>
  <property fmtid="{D5CDD505-2E9C-101B-9397-08002B2CF9AE}" pid="10" name="MSIP_Label_defa4170-0d19-0005-0004-bc88714345d2_SiteId">
    <vt:lpwstr>2c488ec8-d6f8-4130-ba09-6f8bd726d989</vt:lpwstr>
  </property>
  <property fmtid="{D5CDD505-2E9C-101B-9397-08002B2CF9AE}" pid="11" name="MSIP_Label_defa4170-0d19-0005-0004-bc88714345d2_ActionId">
    <vt:lpwstr>18b458b2-4af3-4633-aca5-bc995f596889</vt:lpwstr>
  </property>
  <property fmtid="{D5CDD505-2E9C-101B-9397-08002B2CF9AE}" pid="12" name="MSIP_Label_defa4170-0d19-0005-0004-bc88714345d2_ContentBits">
    <vt:lpwstr>0</vt:lpwstr>
  </property>
</Properties>
</file>