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501" r:id="rId5"/>
    <p:sldId id="631" r:id="rId6"/>
    <p:sldId id="507" r:id="rId7"/>
    <p:sldId id="725" r:id="rId8"/>
    <p:sldId id="726" r:id="rId9"/>
    <p:sldId id="724" r:id="rId10"/>
    <p:sldId id="729" r:id="rId11"/>
    <p:sldId id="677" r:id="rId12"/>
    <p:sldId id="688" r:id="rId13"/>
    <p:sldId id="689" r:id="rId14"/>
    <p:sldId id="690" r:id="rId15"/>
    <p:sldId id="691" r:id="rId16"/>
    <p:sldId id="692" r:id="rId17"/>
    <p:sldId id="693" r:id="rId18"/>
    <p:sldId id="695" r:id="rId19"/>
    <p:sldId id="694" r:id="rId20"/>
    <p:sldId id="699" r:id="rId21"/>
    <p:sldId id="696" r:id="rId22"/>
    <p:sldId id="697" r:id="rId23"/>
    <p:sldId id="701" r:id="rId24"/>
    <p:sldId id="700" r:id="rId25"/>
    <p:sldId id="698" r:id="rId26"/>
    <p:sldId id="703" r:id="rId27"/>
    <p:sldId id="684" r:id="rId28"/>
    <p:sldId id="702" r:id="rId29"/>
    <p:sldId id="706" r:id="rId30"/>
    <p:sldId id="705" r:id="rId31"/>
    <p:sldId id="704" r:id="rId32"/>
    <p:sldId id="707" r:id="rId33"/>
    <p:sldId id="708" r:id="rId34"/>
    <p:sldId id="709" r:id="rId35"/>
    <p:sldId id="710" r:id="rId36"/>
    <p:sldId id="712" r:id="rId37"/>
    <p:sldId id="711" r:id="rId38"/>
    <p:sldId id="686" r:id="rId39"/>
    <p:sldId id="678" r:id="rId40"/>
    <p:sldId id="713" r:id="rId41"/>
    <p:sldId id="716" r:id="rId42"/>
    <p:sldId id="715" r:id="rId43"/>
    <p:sldId id="719" r:id="rId44"/>
    <p:sldId id="718" r:id="rId45"/>
    <p:sldId id="714" r:id="rId46"/>
    <p:sldId id="723"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1"/>
            <p14:sldId id="631"/>
            <p14:sldId id="507"/>
            <p14:sldId id="725"/>
            <p14:sldId id="726"/>
            <p14:sldId id="724"/>
            <p14:sldId id="729"/>
            <p14:sldId id="677"/>
            <p14:sldId id="688"/>
            <p14:sldId id="689"/>
            <p14:sldId id="690"/>
            <p14:sldId id="691"/>
            <p14:sldId id="692"/>
            <p14:sldId id="693"/>
            <p14:sldId id="695"/>
            <p14:sldId id="694"/>
            <p14:sldId id="699"/>
            <p14:sldId id="696"/>
            <p14:sldId id="697"/>
            <p14:sldId id="701"/>
            <p14:sldId id="700"/>
            <p14:sldId id="698"/>
            <p14:sldId id="703"/>
            <p14:sldId id="684"/>
            <p14:sldId id="702"/>
            <p14:sldId id="706"/>
            <p14:sldId id="705"/>
            <p14:sldId id="704"/>
            <p14:sldId id="707"/>
            <p14:sldId id="708"/>
            <p14:sldId id="709"/>
            <p14:sldId id="710"/>
            <p14:sldId id="712"/>
            <p14:sldId id="711"/>
            <p14:sldId id="686"/>
            <p14:sldId id="678"/>
            <p14:sldId id="713"/>
            <p14:sldId id="716"/>
            <p14:sldId id="715"/>
            <p14:sldId id="719"/>
            <p14:sldId id="718"/>
            <p14:sldId id="714"/>
            <p14:sldId id="72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AC748"/>
    <a:srgbClr val="FFD200"/>
    <a:srgbClr val="203E5F"/>
    <a:srgbClr val="F58221"/>
    <a:srgbClr val="000000"/>
    <a:srgbClr val="669BBC"/>
    <a:srgbClr val="2D3956"/>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333"/>
    <p:restoredTop sz="93669" autoAdjust="0"/>
  </p:normalViewPr>
  <p:slideViewPr>
    <p:cSldViewPr snapToGrid="0">
      <p:cViewPr varScale="1">
        <p:scale>
          <a:sx n="99" d="100"/>
          <a:sy n="99" d="100"/>
        </p:scale>
        <p:origin x="208" y="4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4992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4/13/26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4/13/26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4/13/26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4/13/26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0" name="TextBox 29"/>
          <p:cNvSpPr txBox="1"/>
          <p:nvPr/>
        </p:nvSpPr>
        <p:spPr>
          <a:xfrm>
            <a:off x="763270" y="3794125"/>
            <a:ext cx="5216525" cy="646331"/>
          </a:xfrm>
          <a:prstGeom prst="rect">
            <a:avLst/>
          </a:prstGeom>
          <a:noFill/>
        </p:spPr>
        <p:txBody>
          <a:bodyPr wrap="square" rtlCol="0">
            <a:spAutoFit/>
          </a:bodyPr>
          <a:lstStyle/>
          <a:p>
            <a:pPr algn="r"/>
            <a:r>
              <a:rPr lang="ar-SA" b="1" dirty="0">
                <a:latin typeface="Alexandria" charset="0"/>
                <a:cs typeface="Alexandria" charset="0"/>
              </a:rPr>
              <a:t>المحاضر: </a:t>
            </a:r>
          </a:p>
          <a:p>
            <a:pPr algn="r"/>
            <a:r>
              <a:rPr lang="ar-SA" b="1" dirty="0" err="1">
                <a:latin typeface="Alexandria" charset="0"/>
                <a:cs typeface="Alexandria" charset="0"/>
              </a:rPr>
              <a:t>ا.د</a:t>
            </a:r>
            <a:r>
              <a:rPr lang="ar-SA" b="1" dirty="0">
                <a:latin typeface="Alexandria" charset="0"/>
                <a:cs typeface="Alexandria" charset="0"/>
              </a:rPr>
              <a:t>/ إيناس عبد الحميد</a:t>
            </a:r>
            <a:endParaRPr lang="en-US" b="1" dirty="0">
              <a:latin typeface="Alexandria" charset="0"/>
              <a:cs typeface="Alexandria" charset="0"/>
            </a:endParaRPr>
          </a:p>
        </p:txBody>
      </p:sp>
      <p:sp>
        <p:nvSpPr>
          <p:cNvPr id="31" name="TextBox 30"/>
          <p:cNvSpPr txBox="1"/>
          <p:nvPr/>
        </p:nvSpPr>
        <p:spPr>
          <a:xfrm>
            <a:off x="673669" y="2424037"/>
            <a:ext cx="4214615"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أخلاقيات العلاقات العامة</a:t>
            </a:r>
            <a:endParaRPr lang="en-US" sz="2800" b="1" dirty="0">
              <a:solidFill>
                <a:srgbClr val="00B0F0"/>
              </a:solidFill>
              <a:latin typeface="Alexandria" charset="0"/>
              <a:cs typeface="Alexandria" charset="0"/>
            </a:endParaRPr>
          </a:p>
        </p:txBody>
      </p:sp>
      <p:sp>
        <p:nvSpPr>
          <p:cNvPr id="34" name="Rectangle: Rounded Corners 33"/>
          <p:cNvSpPr/>
          <p:nvPr/>
        </p:nvSpPr>
        <p:spPr>
          <a:xfrm>
            <a:off x="329269" y="5929382"/>
            <a:ext cx="3214031"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en-US" b="1" dirty="0" err="1">
                <a:solidFill>
                  <a:schemeClr val="bg1"/>
                </a:solidFill>
                <a:latin typeface="Alexandria" charset="0"/>
                <a:cs typeface="Alexandria" charset="0"/>
              </a:rPr>
              <a:t>ا</a:t>
            </a:r>
            <a:r>
              <a:rPr lang="ar-SA" b="1" dirty="0">
                <a:solidFill>
                  <a:schemeClr val="bg1"/>
                </a:solidFill>
                <a:latin typeface="Alexandria" charset="0"/>
                <a:cs typeface="Alexandria" charset="0"/>
              </a:rPr>
              <a:t>لمحاضرة ١٠</a:t>
            </a:r>
            <a:endParaRPr lang="en-US" b="1" dirty="0">
              <a:solidFill>
                <a:schemeClr val="bg1"/>
              </a:solidFill>
              <a:latin typeface="Alexandria" charset="0"/>
              <a:cs typeface="Alexandria" charset="0"/>
            </a:endParaRPr>
          </a:p>
        </p:txBody>
      </p:sp>
      <p:sp>
        <p:nvSpPr>
          <p:cNvPr id="46" name="TextBox 45"/>
          <p:cNvSpPr txBox="1"/>
          <p:nvPr/>
        </p:nvSpPr>
        <p:spPr>
          <a:xfrm>
            <a:off x="329269" y="5104240"/>
            <a:ext cx="3038011" cy="646331"/>
          </a:xfrm>
          <a:prstGeom prst="rect">
            <a:avLst/>
          </a:prstGeom>
          <a:noFill/>
        </p:spPr>
        <p:txBody>
          <a:bodyPr wrap="none" rtlCol="0">
            <a:spAutoFit/>
          </a:bodyPr>
          <a:lstStyle/>
          <a:p>
            <a:r>
              <a:rPr lang="en-US" b="1" dirty="0">
                <a:latin typeface="Alexandria" charset="0"/>
              </a:rPr>
              <a:t>PRL637 </a:t>
            </a:r>
            <a:endParaRPr lang="ar-SA" b="1" dirty="0">
              <a:latin typeface="Alexandria" charset="0"/>
            </a:endParaRPr>
          </a:p>
          <a:p>
            <a:r>
              <a:rPr lang="ar-SA" b="1" dirty="0">
                <a:latin typeface="Alexandria" charset="0"/>
              </a:rPr>
              <a:t>برنامج الماجستير في  </a:t>
            </a:r>
            <a:r>
              <a:rPr lang="ar-EG" b="1" dirty="0">
                <a:latin typeface="Alexandria" charset="0"/>
              </a:rPr>
              <a:t>العلاقات العامة </a:t>
            </a:r>
            <a:endParaRPr lang="en-US" b="1" dirty="0">
              <a:latin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919240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r>
              <a:rPr lang="ar-EG" b="1" dirty="0">
                <a:solidFill>
                  <a:schemeClr val="tx1"/>
                </a:solidFill>
                <a:latin typeface="Alexandria" pitchFamily="2" charset="-78"/>
                <a:cs typeface="Alexandria" pitchFamily="2" charset="-78"/>
              </a:rPr>
              <a:t>خلاصة المحاضرة السابقة: </a:t>
            </a: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r>
              <a:rPr lang="ar-EG" dirty="0">
                <a:solidFill>
                  <a:schemeClr val="tx1"/>
                </a:solidFill>
                <a:latin typeface="Alexandria" pitchFamily="2" charset="-78"/>
                <a:cs typeface="Alexandria" pitchFamily="2" charset="-78"/>
              </a:rPr>
              <a:t>تناولنا في المحاضرة السابقة عددا من الموضوعات ذات الصلة بالاتجاهات الحديثة في أخلاقيات العلاقات العامة ومنها :</a:t>
            </a:r>
            <a:endParaRPr lang="en-US" sz="1800" dirty="0">
              <a:solidFill>
                <a:schemeClr val="tx1"/>
              </a:solidFill>
              <a:latin typeface="Alexandria" pitchFamily="2" charset="-78"/>
              <a:cs typeface="Alexandria" pitchFamily="2" charset="-78"/>
            </a:endParaRPr>
          </a:p>
          <a:p>
            <a:pPr marL="285750" indent="-285750" algn="r" rtl="1">
              <a:lnSpc>
                <a:spcPct val="150000"/>
              </a:lnSpc>
              <a:buFontTx/>
              <a:buChar char="-"/>
            </a:pPr>
            <a:r>
              <a:rPr lang="ar-SA" dirty="0">
                <a:solidFill>
                  <a:schemeClr val="tx1"/>
                </a:solidFill>
                <a:latin typeface="Alexandria" charset="0"/>
                <a:cs typeface="Alexandria" charset="0"/>
              </a:rPr>
              <a:t>الاستدامة وعلاقتها بأخلاقيات العلاقات العامة..</a:t>
            </a:r>
          </a:p>
          <a:p>
            <a:pPr marL="285750" indent="-285750" algn="r" rtl="1">
              <a:lnSpc>
                <a:spcPct val="150000"/>
              </a:lnSpc>
              <a:buFontTx/>
              <a:buChar char="-"/>
            </a:pPr>
            <a:r>
              <a:rPr lang="ar-SA" sz="1800" dirty="0">
                <a:solidFill>
                  <a:schemeClr val="tx1"/>
                </a:solidFill>
                <a:latin typeface="Alexandria" charset="0"/>
                <a:cs typeface="Alexandria" charset="0"/>
              </a:rPr>
              <a:t>كيف تدعم العلاقات العامة جهود الاستدامة؟ </a:t>
            </a:r>
          </a:p>
          <a:p>
            <a:pPr marL="285750" indent="-285750" algn="r" rtl="1">
              <a:lnSpc>
                <a:spcPct val="150000"/>
              </a:lnSpc>
              <a:buFontTx/>
              <a:buChar char="-"/>
            </a:pPr>
            <a:r>
              <a:rPr lang="ar-SA" sz="1800" dirty="0">
                <a:solidFill>
                  <a:schemeClr val="tx1"/>
                </a:solidFill>
                <a:latin typeface="Alexandria" charset="0"/>
                <a:cs typeface="Alexandria" charset="0"/>
              </a:rPr>
              <a:t>ما هي اتصالات الاستدامة؟</a:t>
            </a:r>
          </a:p>
          <a:p>
            <a:pPr marL="285750" indent="-285750" algn="r" rtl="1">
              <a:lnSpc>
                <a:spcPct val="150000"/>
              </a:lnSpc>
              <a:buFontTx/>
              <a:buChar char="-"/>
            </a:pPr>
            <a:r>
              <a:rPr lang="ar-SA" sz="1800" dirty="0">
                <a:solidFill>
                  <a:schemeClr val="tx1"/>
                </a:solidFill>
                <a:latin typeface="Alexandria" pitchFamily="2" charset="-78"/>
                <a:cs typeface="Alexandria" pitchFamily="2" charset="-78"/>
              </a:rPr>
              <a:t>استراتيجيات القيادة الأخلاقية لبناء الثقة داخل مجموعات العمل.</a:t>
            </a:r>
          </a:p>
          <a:p>
            <a:pPr marL="285750" indent="-285750" algn="r" rtl="1">
              <a:lnSpc>
                <a:spcPct val="150000"/>
              </a:lnSpc>
              <a:buFontTx/>
              <a:buChar char="-"/>
            </a:pPr>
            <a:r>
              <a:rPr lang="ar-EG" sz="1800" i="0" cap="all" dirty="0">
                <a:solidFill>
                  <a:schemeClr val="tx1"/>
                </a:solidFill>
                <a:effectLst/>
                <a:latin typeface="Alexandria" pitchFamily="2" charset="-78"/>
                <a:cs typeface="Alexandria" pitchFamily="2" charset="-78"/>
              </a:rPr>
              <a:t>القيادة بالقدوة وتعزيز القيادة الأخلاقية في فرق العمل والمؤسسات.</a:t>
            </a:r>
          </a:p>
          <a:p>
            <a:pPr marL="285750" indent="-285750" algn="r" rtl="1">
              <a:lnSpc>
                <a:spcPct val="150000"/>
              </a:lnSpc>
              <a:buFontTx/>
              <a:buChar char="-"/>
            </a:pPr>
            <a:r>
              <a:rPr lang="ar-EG" sz="1800" i="0" cap="all" dirty="0">
                <a:solidFill>
                  <a:schemeClr val="tx1"/>
                </a:solidFill>
                <a:effectLst/>
                <a:latin typeface="Alexandria" pitchFamily="2" charset="-78"/>
                <a:cs typeface="Alexandria" pitchFamily="2" charset="-78"/>
              </a:rPr>
              <a:t>بناء ثقافة اتخاذ القرار الأخلاقي.</a:t>
            </a:r>
            <a:endParaRPr lang="ar-SA" b="1" dirty="0">
              <a:solidFill>
                <a:schemeClr val="tx1"/>
              </a:solidFill>
              <a:latin typeface="Alexandria" charset="0"/>
              <a:cs typeface="Alexandria" charset="0"/>
            </a:endParaRPr>
          </a:p>
          <a:p>
            <a:pPr marL="285750" indent="-285750" algn="r" rtl="1">
              <a:lnSpc>
                <a:spcPct val="150000"/>
              </a:lnSpc>
              <a:buFontTx/>
              <a:buChar char="-"/>
            </a:pPr>
            <a:endParaRPr lang="ar-SA" b="1" dirty="0">
              <a:solidFill>
                <a:schemeClr val="tx1"/>
              </a:solidFill>
              <a:latin typeface="Alexandria" charset="0"/>
              <a:cs typeface="Alexandria" charset="0"/>
            </a:endParaRPr>
          </a:p>
          <a:p>
            <a:pPr marL="285750" indent="-285750" algn="r" rtl="1">
              <a:lnSpc>
                <a:spcPct val="150000"/>
              </a:lnSpc>
              <a:buFontTx/>
              <a:buChar char="-"/>
            </a:pPr>
            <a:endParaRPr lang="en-US" b="1" dirty="0">
              <a:solidFill>
                <a:schemeClr val="tx1"/>
              </a:solidFill>
              <a:latin typeface="Alexandria" charset="0"/>
              <a:cs typeface="Alexandria" charset="0"/>
            </a:endParaRPr>
          </a:p>
          <a:p>
            <a:pPr marL="285750" indent="-285750" algn="r" rtl="1">
              <a:lnSpc>
                <a:spcPct val="150000"/>
              </a:lnSpc>
              <a:buFontTx/>
              <a:buChar char="-"/>
            </a:pPr>
            <a:endParaRPr lang="ar-SA" sz="1800" b="1" dirty="0">
              <a:solidFill>
                <a:schemeClr val="tx1"/>
              </a:solidFill>
              <a:latin typeface="Alexandria" pitchFamily="2" charset="-78"/>
              <a:cs typeface="Alexandria" pitchFamily="2" charset="-78"/>
            </a:endParaRPr>
          </a:p>
          <a:p>
            <a:pPr marL="285750" indent="-285750" algn="r" rtl="1">
              <a:lnSpc>
                <a:spcPct val="150000"/>
              </a:lnSpc>
              <a:buFontTx/>
              <a:buChar char="-"/>
            </a:pPr>
            <a:endParaRPr lang="ar-EG" b="1"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557912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5937956" y="1397680"/>
            <a:ext cx="5120190"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في المحاضرة العاشرة:</a:t>
            </a:r>
            <a:endParaRPr lang="en-US" b="1" dirty="0">
              <a:latin typeface="Alexandria" pitchFamily="2" charset="-78"/>
              <a:cs typeface="Alexandria" pitchFamily="2" charset="-78"/>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180431" y="1433558"/>
            <a:ext cx="5654312" cy="5375254"/>
          </a:xfrm>
          <a:prstGeom prst="rect">
            <a:avLst/>
          </a:prstGeom>
          <a:noFill/>
        </p:spPr>
        <p:txBody>
          <a:bodyPr wrap="square" rtlCol="0">
            <a:spAutoFit/>
          </a:bodyPr>
          <a:lstStyle/>
          <a:p>
            <a:pPr lvl="0" algn="r" rtl="1">
              <a:lnSpc>
                <a:spcPct val="250000"/>
              </a:lnSpc>
            </a:pPr>
            <a:r>
              <a:rPr lang="ar-SA" sz="1600" b="1" dirty="0">
                <a:latin typeface="Alexandria" pitchFamily="2" charset="-78"/>
                <a:cs typeface="Alexandria" pitchFamily="2" charset="-78"/>
              </a:rPr>
              <a:t>الاتجاهات الحديثة في دراسات أخلاقيات العلاقات العامة</a:t>
            </a:r>
          </a:p>
          <a:p>
            <a:pPr marL="285750" lvl="0" indent="-285750" algn="r" rtl="1">
              <a:lnSpc>
                <a:spcPct val="250000"/>
              </a:lnSpc>
              <a:buFont typeface="Wingdings" pitchFamily="2" charset="2"/>
              <a:buChar char="v"/>
            </a:pPr>
            <a:r>
              <a:rPr lang="ar-SA" sz="1600" b="1" dirty="0">
                <a:latin typeface="Alexandria" pitchFamily="2" charset="-78"/>
                <a:cs typeface="Alexandria" pitchFamily="2" charset="-78"/>
              </a:rPr>
              <a:t>الذكاء الاصطناعي والاتصال الأخلاقي.</a:t>
            </a:r>
          </a:p>
          <a:p>
            <a:pPr marL="285750" indent="-285750" algn="r" rtl="1">
              <a:lnSpc>
                <a:spcPct val="250000"/>
              </a:lnSpc>
              <a:buFont typeface="Wingdings" pitchFamily="2" charset="2"/>
              <a:buChar char="v"/>
            </a:pPr>
            <a:r>
              <a:rPr lang="ar-SA" sz="1600" b="1" dirty="0">
                <a:latin typeface="Alexandria" pitchFamily="2" charset="-78"/>
                <a:cs typeface="Alexandria" pitchFamily="2" charset="-78"/>
              </a:rPr>
              <a:t>أخلاقيات المؤثرين ومعايير الإفصاح.</a:t>
            </a:r>
          </a:p>
          <a:p>
            <a:pPr lvl="1" algn="r" rtl="1">
              <a:lnSpc>
                <a:spcPct val="250000"/>
              </a:lnSpc>
            </a:pPr>
            <a:endParaRPr lang="ar-SA" sz="1400" dirty="0">
              <a:latin typeface="Alexandria" pitchFamily="2" charset="-78"/>
              <a:cs typeface="Alexandria" pitchFamily="2" charset="-78"/>
            </a:endParaRPr>
          </a:p>
          <a:p>
            <a:pPr lvl="1" algn="r" rtl="1">
              <a:lnSpc>
                <a:spcPct val="250000"/>
              </a:lnSpc>
            </a:pPr>
            <a:endParaRPr lang="ar-SA" sz="1400" dirty="0">
              <a:latin typeface="Alexandria" pitchFamily="2" charset="-78"/>
              <a:cs typeface="Alexandria" pitchFamily="2" charset="-78"/>
            </a:endParaRPr>
          </a:p>
          <a:p>
            <a:pPr marL="742950" lvl="1" indent="-285750" algn="r" rtl="1">
              <a:lnSpc>
                <a:spcPct val="250000"/>
              </a:lnSpc>
              <a:buFont typeface="Arial" panose="020B0604020202020204" pitchFamily="34" charset="0"/>
              <a:buChar char="•"/>
            </a:pPr>
            <a:endParaRPr lang="ar-SA" sz="1600" b="1" dirty="0">
              <a:latin typeface="Alexandria" pitchFamily="2" charset="-78"/>
              <a:cs typeface="Alexandria" pitchFamily="2" charset="-78"/>
            </a:endParaRPr>
          </a:p>
          <a:p>
            <a:pPr lvl="0" algn="r" rtl="1">
              <a:lnSpc>
                <a:spcPct val="250000"/>
              </a:lnSpc>
            </a:pPr>
            <a:endParaRPr lang="ar-SA" sz="1600" b="1" dirty="0">
              <a:latin typeface="Alexandria" pitchFamily="2" charset="-78"/>
              <a:cs typeface="Alexandria" pitchFamily="2" charset="-78"/>
            </a:endParaRPr>
          </a:p>
          <a:p>
            <a:pPr lvl="0" algn="r" rtl="1">
              <a:lnSpc>
                <a:spcPct val="250000"/>
              </a:lnSpc>
            </a:pPr>
            <a:endParaRPr lang="en-US" sz="1600" b="1" dirty="0">
              <a:latin typeface="Alexandria" pitchFamily="2" charset="-78"/>
              <a:cs typeface="Alexandria" pitchFamily="2" charset="-78"/>
            </a:endParaRPr>
          </a:p>
          <a:p>
            <a:pPr marL="285750" indent="-285750" algn="r">
              <a:lnSpc>
                <a:spcPct val="250000"/>
              </a:lnSpc>
              <a:buFont typeface="Wingdings" pitchFamily="2" charset="2"/>
              <a:buChar char="v"/>
            </a:pPr>
            <a:endParaRPr lang="en-US" sz="1600" b="1" dirty="0">
              <a:latin typeface="Alexandria" pitchFamily="2" charset="-78"/>
              <a:cs typeface="Alexandria" pitchFamily="2" charset="-78"/>
            </a:endParaRPr>
          </a:p>
        </p:txBody>
      </p:sp>
    </p:spTree>
    <p:extLst>
      <p:ext uri="{BB962C8B-B14F-4D97-AF65-F5344CB8AC3E}">
        <p14:creationId xmlns:p14="http://schemas.microsoft.com/office/powerpoint/2010/main" val="1013723619"/>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b="1" dirty="0">
              <a:solidFill>
                <a:srgbClr val="00AEEF"/>
              </a:solidFill>
              <a:latin typeface="Alexandria" pitchFamily="2" charset="-78"/>
              <a:cs typeface="Alexandria" pitchFamily="2" charset="-78"/>
            </a:endParaRPr>
          </a:p>
          <a:p>
            <a:pPr algn="r" rtl="1">
              <a:lnSpc>
                <a:spcPct val="200000"/>
              </a:lnSpc>
            </a:pPr>
            <a:endParaRPr lang="ar-EG" b="1" dirty="0">
              <a:solidFill>
                <a:srgbClr val="00AEEF"/>
              </a:solidFill>
              <a:latin typeface="Alexandria" pitchFamily="2" charset="-78"/>
              <a:cs typeface="Alexandria" pitchFamily="2" charset="-78"/>
            </a:endParaRPr>
          </a:p>
          <a:p>
            <a:pPr algn="r" rtl="1">
              <a:lnSpc>
                <a:spcPct val="200000"/>
              </a:lnSpc>
            </a:pPr>
            <a:endParaRPr lang="ar-EG" b="1" dirty="0">
              <a:solidFill>
                <a:srgbClr val="00AEEF"/>
              </a:solidFill>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endParaRPr lang="ar-SA" sz="1800" dirty="0">
              <a:solidFill>
                <a:srgbClr val="00AEEF"/>
              </a:solidFill>
              <a:latin typeface="Alexandria" pitchFamily="2" charset="-78"/>
              <a:cs typeface="Alexandria" pitchFamily="2" charset="-78"/>
            </a:endParaRPr>
          </a:p>
          <a:p>
            <a:pPr algn="r" rtl="1">
              <a:lnSpc>
                <a:spcPct val="200000"/>
              </a:lnSpc>
            </a:pPr>
            <a:endParaRPr lang="en-US" b="1" dirty="0">
              <a:solidFill>
                <a:srgbClr val="00AEEF"/>
              </a:solidFill>
              <a:latin typeface="Alexandria" charset="0"/>
              <a:cs typeface="Alexandria" charset="0"/>
            </a:endParaRPr>
          </a:p>
          <a:p>
            <a:pPr marL="285750" indent="-285750" algn="r" rtl="1">
              <a:lnSpc>
                <a:spcPct val="200000"/>
              </a:lnSpc>
              <a:buFontTx/>
              <a:buChar char="-"/>
            </a:pPr>
            <a:endParaRPr lang="ar-SA" sz="1800" b="1" dirty="0">
              <a:solidFill>
                <a:srgbClr val="00AEEF"/>
              </a:solidFill>
              <a:latin typeface="Alexandria" pitchFamily="2" charset="-78"/>
              <a:cs typeface="Alexandria" pitchFamily="2" charset="-78"/>
            </a:endParaRPr>
          </a:p>
          <a:p>
            <a:pPr marL="285750" indent="-285750" algn="r" rtl="1">
              <a:lnSpc>
                <a:spcPct val="200000"/>
              </a:lnSpc>
              <a:buFontTx/>
              <a:buChar char="-"/>
            </a:pPr>
            <a:endParaRPr lang="ar-EG" b="1" dirty="0">
              <a:solidFill>
                <a:srgbClr val="00AEEF"/>
              </a:solidFill>
              <a:latin typeface="Alexandria" pitchFamily="2" charset="-78"/>
              <a:cs typeface="Alexandria" pitchFamily="2" charset="-78"/>
            </a:endParaRPr>
          </a:p>
          <a:p>
            <a:pPr algn="r" rtl="1">
              <a:lnSpc>
                <a:spcPct val="200000"/>
              </a:lnSpc>
            </a:pPr>
            <a:endParaRPr lang="ar-EG"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
        <p:nvSpPr>
          <p:cNvPr id="2" name="Title 1">
            <a:extLst>
              <a:ext uri="{FF2B5EF4-FFF2-40B4-BE49-F238E27FC236}">
                <a16:creationId xmlns:a16="http://schemas.microsoft.com/office/drawing/2014/main" id="{B987EF16-F842-BF49-CA12-A78A29B8C943}"/>
              </a:ext>
            </a:extLst>
          </p:cNvPr>
          <p:cNvSpPr>
            <a:spLocks noGrp="1"/>
          </p:cNvSpPr>
          <p:nvPr>
            <p:ph type="title"/>
          </p:nvPr>
        </p:nvSpPr>
        <p:spPr>
          <a:xfrm>
            <a:off x="991672" y="1197314"/>
            <a:ext cx="10284854" cy="596406"/>
          </a:xfrm>
        </p:spPr>
        <p:txBody>
          <a:bodyPr>
            <a:normAutofit/>
          </a:bodyPr>
          <a:lstStyle/>
          <a:p>
            <a:pPr algn="r" defTabSz="914400" rtl="1" eaLnBrk="1" latinLnBrk="0" hangingPunct="1">
              <a:lnSpc>
                <a:spcPct val="90000"/>
              </a:lnSpc>
              <a:spcBef>
                <a:spcPct val="0"/>
              </a:spcBef>
              <a:buNone/>
            </a:pPr>
            <a:r>
              <a:rPr lang="ar-SA" sz="1800" b="1" dirty="0">
                <a:solidFill>
                  <a:srgbClr val="00AEEF"/>
                </a:solidFill>
                <a:latin typeface="Alexandria" pitchFamily="2" charset="-78"/>
                <a:cs typeface="Alexandria" pitchFamily="2" charset="-78"/>
              </a:rPr>
              <a:t>العدالة والتنوع والشمول</a:t>
            </a:r>
            <a:endParaRPr lang="en-EG" sz="1800" b="1" dirty="0">
              <a:solidFill>
                <a:srgbClr val="00AEEF"/>
              </a:solidFill>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54751799-6D80-F94A-31EA-4F00CBAD6D2D}"/>
              </a:ext>
            </a:extLst>
          </p:cNvPr>
          <p:cNvSpPr>
            <a:spLocks noGrp="1"/>
          </p:cNvSpPr>
          <p:nvPr>
            <p:ph idx="1"/>
          </p:nvPr>
        </p:nvSpPr>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SA" sz="1600" dirty="0">
                <a:latin typeface="Alexandria" pitchFamily="2" charset="-78"/>
                <a:cs typeface="Alexandria" pitchFamily="2" charset="-78"/>
              </a:rPr>
              <a:t>يوجد عدد من المفاهيم الأساسية والمرتبطة بالممارسات الأخلاقية للعلاقات العامة.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تطبيق مفاهيم </a:t>
            </a:r>
            <a:r>
              <a:rPr lang="ar-EG" sz="1600" b="1" dirty="0">
                <a:latin typeface="Alexandria" pitchFamily="2" charset="-78"/>
                <a:cs typeface="Alexandria" pitchFamily="2" charset="-78"/>
              </a:rPr>
              <a:t>العدالة والتنوع والشمول </a:t>
            </a:r>
            <a:r>
              <a:rPr lang="ar-EG" sz="1600" dirty="0">
                <a:latin typeface="Alexandria" pitchFamily="2" charset="-78"/>
                <a:cs typeface="Alexandria" pitchFamily="2" charset="-78"/>
              </a:rPr>
              <a:t>في العلاقات العامة لا يقتصر على الشعارات، بل يتطلب ممارسات عملية وأخلاقية تُترجم في كل مراحل الاتصال.</a:t>
            </a: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والمقصود بهذه المفاهيم : </a:t>
            </a:r>
          </a:p>
          <a:p>
            <a:pPr marL="228600" indent="-228600" algn="r" defTabSz="914400" rtl="1" eaLnBrk="1" latinLnBrk="0" hangingPunct="1">
              <a:lnSpc>
                <a:spcPct val="90000"/>
              </a:lnSpc>
              <a:spcBef>
                <a:spcPts val="1000"/>
              </a:spcBef>
              <a:buFont typeface="Arial" panose="020B0604020202020204" pitchFamily="34" charset="0"/>
              <a:buChar char="•"/>
            </a:pPr>
            <a:r>
              <a:rPr lang="ar-EG" sz="1600" b="1" dirty="0">
                <a:latin typeface="Alexandria" pitchFamily="2" charset="-78"/>
                <a:cs typeface="Alexandria" pitchFamily="2" charset="-78"/>
              </a:rPr>
              <a:t>التنوع : </a:t>
            </a:r>
            <a:r>
              <a:rPr lang="ar-EG" sz="1600" dirty="0">
                <a:latin typeface="Alexandria" pitchFamily="2" charset="-78"/>
                <a:cs typeface="Alexandria" pitchFamily="2" charset="-78"/>
              </a:rPr>
              <a:t>وجود اختلافات بين الأفراد (النوع، الثقافة، الدين، الخلفية…). </a:t>
            </a:r>
          </a:p>
          <a:p>
            <a:pPr marL="228600" indent="-228600" algn="r" defTabSz="914400" rtl="1" eaLnBrk="1" latinLnBrk="0" hangingPunct="1">
              <a:lnSpc>
                <a:spcPct val="90000"/>
              </a:lnSpc>
              <a:spcBef>
                <a:spcPts val="1000"/>
              </a:spcBef>
              <a:buFont typeface="Arial" panose="020B0604020202020204" pitchFamily="34" charset="0"/>
              <a:buChar char="•"/>
            </a:pPr>
            <a:r>
              <a:rPr lang="ar-EG" sz="1600" b="1" dirty="0">
                <a:latin typeface="Alexandria" pitchFamily="2" charset="-78"/>
                <a:cs typeface="Alexandria" pitchFamily="2" charset="-78"/>
              </a:rPr>
              <a:t>العدالة : </a:t>
            </a:r>
            <a:r>
              <a:rPr lang="ar-EG" sz="1600" dirty="0">
                <a:latin typeface="Alexandria" pitchFamily="2" charset="-78"/>
                <a:cs typeface="Alexandria" pitchFamily="2" charset="-78"/>
              </a:rPr>
              <a:t>توفير فرص عادلة للجميع وفق احتياجاتهم. </a:t>
            </a:r>
          </a:p>
          <a:p>
            <a:pPr marL="228600" indent="-228600" algn="r" defTabSz="914400" rtl="1" eaLnBrk="1" latinLnBrk="0" hangingPunct="1">
              <a:lnSpc>
                <a:spcPct val="90000"/>
              </a:lnSpc>
              <a:spcBef>
                <a:spcPts val="1000"/>
              </a:spcBef>
              <a:buFont typeface="Arial" panose="020B0604020202020204" pitchFamily="34" charset="0"/>
              <a:buChar char="•"/>
            </a:pPr>
            <a:r>
              <a:rPr lang="ar-EG" sz="1600" b="1" dirty="0">
                <a:latin typeface="Alexandria" pitchFamily="2" charset="-78"/>
                <a:cs typeface="Alexandria" pitchFamily="2" charset="-78"/>
              </a:rPr>
              <a:t>الشمول : </a:t>
            </a:r>
            <a:r>
              <a:rPr lang="ar-EG" sz="1600" dirty="0">
                <a:latin typeface="Alexandria" pitchFamily="2" charset="-78"/>
                <a:cs typeface="Alexandria" pitchFamily="2" charset="-78"/>
              </a:rPr>
              <a:t>إشراك جميع الأفراد وإعطاؤهم صوتًا وتأثيرًا.</a:t>
            </a:r>
            <a:endParaRPr lang="en-EG"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3236501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b="1" dirty="0">
              <a:solidFill>
                <a:srgbClr val="00AEEF"/>
              </a:solidFill>
              <a:latin typeface="Alexandria" pitchFamily="2" charset="-78"/>
              <a:cs typeface="Alexandria" pitchFamily="2" charset="-78"/>
            </a:endParaRPr>
          </a:p>
          <a:p>
            <a:pPr algn="r" rtl="1">
              <a:lnSpc>
                <a:spcPct val="200000"/>
              </a:lnSpc>
            </a:pPr>
            <a:endParaRPr lang="ar-EG" b="1" dirty="0">
              <a:solidFill>
                <a:srgbClr val="00AEEF"/>
              </a:solidFill>
              <a:latin typeface="Alexandria" pitchFamily="2" charset="-78"/>
              <a:cs typeface="Alexandria" pitchFamily="2" charset="-78"/>
            </a:endParaRPr>
          </a:p>
          <a:p>
            <a:pPr algn="r" rtl="1">
              <a:lnSpc>
                <a:spcPct val="200000"/>
              </a:lnSpc>
            </a:pPr>
            <a:endParaRPr lang="ar-EG" b="1" dirty="0">
              <a:solidFill>
                <a:srgbClr val="00AEEF"/>
              </a:solidFill>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endParaRPr lang="ar-SA" sz="1800" dirty="0">
              <a:solidFill>
                <a:srgbClr val="00AEEF"/>
              </a:solidFill>
              <a:latin typeface="Alexandria" pitchFamily="2" charset="-78"/>
              <a:cs typeface="Alexandria" pitchFamily="2" charset="-78"/>
            </a:endParaRPr>
          </a:p>
          <a:p>
            <a:pPr algn="r" rtl="1">
              <a:lnSpc>
                <a:spcPct val="200000"/>
              </a:lnSpc>
            </a:pPr>
            <a:endParaRPr lang="en-US" b="1" dirty="0">
              <a:solidFill>
                <a:srgbClr val="00AEEF"/>
              </a:solidFill>
              <a:latin typeface="Alexandria" charset="0"/>
              <a:cs typeface="Alexandria" charset="0"/>
            </a:endParaRPr>
          </a:p>
          <a:p>
            <a:pPr marL="285750" indent="-285750" algn="r" rtl="1">
              <a:lnSpc>
                <a:spcPct val="200000"/>
              </a:lnSpc>
              <a:buFontTx/>
              <a:buChar char="-"/>
            </a:pPr>
            <a:endParaRPr lang="ar-SA" sz="1800" b="1" dirty="0">
              <a:solidFill>
                <a:srgbClr val="00AEEF"/>
              </a:solidFill>
              <a:latin typeface="Alexandria" pitchFamily="2" charset="-78"/>
              <a:cs typeface="Alexandria" pitchFamily="2" charset="-78"/>
            </a:endParaRPr>
          </a:p>
          <a:p>
            <a:pPr marL="285750" indent="-285750" algn="r" rtl="1">
              <a:lnSpc>
                <a:spcPct val="200000"/>
              </a:lnSpc>
              <a:buFontTx/>
              <a:buChar char="-"/>
            </a:pPr>
            <a:endParaRPr lang="ar-EG" b="1" dirty="0">
              <a:solidFill>
                <a:srgbClr val="00AEEF"/>
              </a:solidFill>
              <a:latin typeface="Alexandria" pitchFamily="2" charset="-78"/>
              <a:cs typeface="Alexandria" pitchFamily="2" charset="-78"/>
            </a:endParaRPr>
          </a:p>
          <a:p>
            <a:pPr algn="r" rtl="1">
              <a:lnSpc>
                <a:spcPct val="200000"/>
              </a:lnSpc>
            </a:pPr>
            <a:endParaRPr lang="ar-EG"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
        <p:nvSpPr>
          <p:cNvPr id="3" name="Content Placeholder 2">
            <a:extLst>
              <a:ext uri="{FF2B5EF4-FFF2-40B4-BE49-F238E27FC236}">
                <a16:creationId xmlns:a16="http://schemas.microsoft.com/office/drawing/2014/main" id="{50B0F052-358D-4245-86A6-155ABA600FE1}"/>
              </a:ext>
            </a:extLst>
          </p:cNvPr>
          <p:cNvSpPr>
            <a:spLocks noGrp="1"/>
          </p:cNvSpPr>
          <p:nvPr>
            <p:ph idx="1"/>
          </p:nvPr>
        </p:nvSpPr>
        <p:spPr>
          <a:xfrm>
            <a:off x="838200" y="1184856"/>
            <a:ext cx="10515600" cy="4992107"/>
          </a:xfrm>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SA" sz="1600" dirty="0">
                <a:latin typeface="Alexandria" pitchFamily="2" charset="-78"/>
                <a:cs typeface="Alexandria" pitchFamily="2" charset="-78"/>
              </a:rPr>
              <a:t>يمكن تطبيق هذه المفاهيم بعدة طرق :</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b="1" dirty="0">
                <a:latin typeface="Alexandria" pitchFamily="2" charset="-78"/>
                <a:cs typeface="Alexandria" pitchFamily="2" charset="-78"/>
              </a:rPr>
              <a:t>1. على مستوى الرسائل الاتصالية</a:t>
            </a:r>
            <a:r>
              <a:rPr lang="ar-SA" sz="1600" b="1" dirty="0">
                <a:latin typeface="Alexandria" pitchFamily="2" charset="-78"/>
                <a:cs typeface="Alexandria" pitchFamily="2" charset="-78"/>
              </a:rPr>
              <a:t> : </a:t>
            </a:r>
            <a:r>
              <a:rPr lang="ar-SA" sz="1600" dirty="0">
                <a:latin typeface="Alexandria" pitchFamily="2" charset="-78"/>
                <a:cs typeface="Alexandria" pitchFamily="2" charset="-78"/>
              </a:rPr>
              <a:t>من خلال </a:t>
            </a:r>
            <a:r>
              <a:rPr lang="ar-EG" sz="1600" dirty="0">
                <a:latin typeface="Alexandria" pitchFamily="2" charset="-78"/>
                <a:cs typeface="Alexandria" pitchFamily="2" charset="-78"/>
              </a:rPr>
              <a:t>استخدام لغة شاملة وغير تمييزية. تجنب الصور النمطية أو الإقصاء. تمثيل فئات متنوعة (ثقافيًا، اجتماعيًا، عمريًا).</a:t>
            </a:r>
            <a:endParaRPr lang="ar-SA"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600" b="1" dirty="0">
                <a:latin typeface="Alexandria" pitchFamily="2" charset="-78"/>
                <a:cs typeface="Alexandria" pitchFamily="2" charset="-78"/>
              </a:rPr>
              <a:t>2. في تخطيط الحملات الإعلامية</a:t>
            </a:r>
            <a:r>
              <a:rPr lang="ar-SA" sz="1600" b="1" dirty="0">
                <a:latin typeface="Alexandria" pitchFamily="2" charset="-78"/>
                <a:cs typeface="Alexandria" pitchFamily="2" charset="-78"/>
              </a:rPr>
              <a:t> </a:t>
            </a:r>
            <a:r>
              <a:rPr lang="ar-SA" sz="1600" dirty="0">
                <a:latin typeface="Alexandria" pitchFamily="2" charset="-78"/>
                <a:cs typeface="Alexandria" pitchFamily="2" charset="-78"/>
              </a:rPr>
              <a:t>: </a:t>
            </a:r>
            <a:r>
              <a:rPr lang="ar-EG" sz="1600" dirty="0">
                <a:latin typeface="Alexandria" pitchFamily="2" charset="-78"/>
                <a:cs typeface="Alexandria" pitchFamily="2" charset="-78"/>
              </a:rPr>
              <a:t>إشراك فرق عمل متنوعة في التخطيط. دراسة خصائص الجمهور المختلفة قبل تنفيذ الحملات. تصميم محتوى يناسب ثقافات متعددة.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b="1" dirty="0">
                <a:latin typeface="Alexandria" pitchFamily="2" charset="-78"/>
                <a:cs typeface="Alexandria" pitchFamily="2" charset="-78"/>
              </a:rPr>
              <a:t>3. في إدارة العلاقة مع الجمهور</a:t>
            </a:r>
            <a:r>
              <a:rPr lang="ar-EG" sz="1600" dirty="0">
                <a:latin typeface="Alexandria" pitchFamily="2" charset="-78"/>
                <a:cs typeface="Alexandria" pitchFamily="2" charset="-78"/>
              </a:rPr>
              <a:t>:  اعتماد التواصل ثنائي الاتجاه والاستماع للجمهور. إعطاء مساحة لآراء الفئات المهمشة. بناء علاقات قائمة على الاحترام المتبادل.</a:t>
            </a:r>
          </a:p>
          <a:p>
            <a:pPr algn="r" rtl="1">
              <a:lnSpc>
                <a:spcPct val="200000"/>
              </a:lnSpc>
            </a:pPr>
            <a:r>
              <a:rPr lang="ar-EG" sz="1600" b="1" dirty="0">
                <a:latin typeface="Alexandria" pitchFamily="2" charset="-78"/>
                <a:cs typeface="Alexandria" pitchFamily="2" charset="-78"/>
              </a:rPr>
              <a:t>4. داخل المؤسسة نفسها</a:t>
            </a:r>
            <a:r>
              <a:rPr lang="ar-EG" sz="1600" dirty="0">
                <a:latin typeface="Alexandria" pitchFamily="2" charset="-78"/>
                <a:cs typeface="Alexandria" pitchFamily="2" charset="-78"/>
              </a:rPr>
              <a:t>: من خلال تبني سياسات توظيف عادلة ومتنوعة. تدريب الموظفين على الوعي الثقافي. خلق بيئة عمل داعمة وشاملة للجميع.</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2956075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
        <p:nvSpPr>
          <p:cNvPr id="3" name="Content Placeholder 2">
            <a:extLst>
              <a:ext uri="{FF2B5EF4-FFF2-40B4-BE49-F238E27FC236}">
                <a16:creationId xmlns:a16="http://schemas.microsoft.com/office/drawing/2014/main" id="{BCD53346-E1AA-6223-B4CE-63A4E08E94CC}"/>
              </a:ext>
            </a:extLst>
          </p:cNvPr>
          <p:cNvSpPr>
            <a:spLocks noGrp="1"/>
          </p:cNvSpPr>
          <p:nvPr>
            <p:ph idx="1"/>
          </p:nvPr>
        </p:nvSpPr>
        <p:spPr>
          <a:xfrm>
            <a:off x="838200" y="1313645"/>
            <a:ext cx="10515600" cy="4863318"/>
          </a:xfrm>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EG" sz="1600" b="1" dirty="0">
                <a:latin typeface="Alexandria" pitchFamily="2" charset="-78"/>
                <a:cs typeface="Alexandria" pitchFamily="2" charset="-78"/>
              </a:rPr>
              <a:t>ما هي الممارسات الأخلاقية المرتبطة بهذه المفاهيم؟</a:t>
            </a:r>
          </a:p>
          <a:p>
            <a:pPr marL="0" indent="0" algn="r" rtl="1">
              <a:lnSpc>
                <a:spcPct val="200000"/>
              </a:lnSpc>
              <a:buNone/>
            </a:pPr>
            <a:r>
              <a:rPr lang="ar-EG" sz="1600" b="1" dirty="0">
                <a:latin typeface="Alexandria" pitchFamily="2" charset="-78"/>
                <a:cs typeface="Alexandria" pitchFamily="2" charset="-78"/>
              </a:rPr>
              <a:t>١. الصدق والشفافية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عدم الادعاء بدعم التنوع دون تطبيق فعلي (</a:t>
            </a:r>
            <a:r>
              <a:rPr lang="ar-EG" sz="1600" b="1" dirty="0">
                <a:latin typeface="Alexandria" pitchFamily="2" charset="-78"/>
                <a:cs typeface="Alexandria" pitchFamily="2" charset="-78"/>
              </a:rPr>
              <a:t>تجنب </a:t>
            </a:r>
            <a:r>
              <a:rPr lang="en-US" sz="1600" b="1" dirty="0">
                <a:latin typeface="Alexandria" pitchFamily="2" charset="-78"/>
                <a:cs typeface="Alexandria" pitchFamily="2" charset="-78"/>
              </a:rPr>
              <a:t>Diversity Washing</a:t>
            </a:r>
            <a:r>
              <a:rPr lang="en-US" sz="1600" dirty="0">
                <a:latin typeface="Alexandria" pitchFamily="2" charset="-78"/>
                <a:cs typeface="Alexandria" pitchFamily="2" charset="-78"/>
              </a:rPr>
              <a:t>).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تقديم معلومات حقيقية تعكس واقع المؤسسة. </a:t>
            </a:r>
          </a:p>
          <a:p>
            <a:pPr marL="0" indent="0" algn="r" rtl="1">
              <a:lnSpc>
                <a:spcPct val="200000"/>
              </a:lnSpc>
              <a:buNone/>
            </a:pPr>
            <a:r>
              <a:rPr lang="ar-EG" sz="1600" b="1" dirty="0">
                <a:latin typeface="Alexandria" pitchFamily="2" charset="-78"/>
                <a:cs typeface="Alexandria" pitchFamily="2" charset="-78"/>
              </a:rPr>
              <a:t>٢. العدالة في التمثيل</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تمثيل جميع الفئات بشكل عادل ومتوازن.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تجنب التحيز أو الإقصاء في الرسائل الإعلامية. </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5018322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
        <p:nvSpPr>
          <p:cNvPr id="3" name="Content Placeholder 2">
            <a:extLst>
              <a:ext uri="{FF2B5EF4-FFF2-40B4-BE49-F238E27FC236}">
                <a16:creationId xmlns:a16="http://schemas.microsoft.com/office/drawing/2014/main" id="{BCD53346-E1AA-6223-B4CE-63A4E08E94CC}"/>
              </a:ext>
            </a:extLst>
          </p:cNvPr>
          <p:cNvSpPr>
            <a:spLocks noGrp="1"/>
          </p:cNvSpPr>
          <p:nvPr>
            <p:ph idx="1"/>
          </p:nvPr>
        </p:nvSpPr>
        <p:spPr>
          <a:xfrm>
            <a:off x="838200" y="1313645"/>
            <a:ext cx="10515600" cy="4863318"/>
          </a:xfrm>
        </p:spPr>
        <p:txBody>
          <a:bodyPr>
            <a:normAutofit fontScale="92500" lnSpcReduction="20000"/>
          </a:bodyPr>
          <a:lstStyle/>
          <a:p>
            <a:pPr marL="0" indent="0" algn="r" rtl="1">
              <a:lnSpc>
                <a:spcPct val="200000"/>
              </a:lnSpc>
              <a:buNone/>
            </a:pPr>
            <a:r>
              <a:rPr lang="ar-EG" sz="1600" b="1" dirty="0">
                <a:latin typeface="Alexandria" pitchFamily="2" charset="-78"/>
                <a:cs typeface="Alexandria" pitchFamily="2" charset="-78"/>
              </a:rPr>
              <a:t>٣. احترام الاختلافات الثقافية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مراعاة القيم والعادات المختلفة عند التواصل مع جماهير متنوعة.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تجنب المحتوى الذي قد يُسيء لأي فئة.</a:t>
            </a:r>
          </a:p>
          <a:p>
            <a:pPr marL="0" indent="0" algn="r" rtl="1">
              <a:lnSpc>
                <a:spcPct val="200000"/>
              </a:lnSpc>
              <a:buNone/>
            </a:pPr>
            <a:r>
              <a:rPr lang="ar-EG" sz="1600" b="1" dirty="0">
                <a:latin typeface="Alexandria" pitchFamily="2" charset="-78"/>
                <a:cs typeface="Alexandria" pitchFamily="2" charset="-78"/>
              </a:rPr>
              <a:t>٤. المسؤولية الاجتماعية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دعم قضايا العدالة والمساواة بشكل حقيقي.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استخدام الاتصال لخدمة المجتمع وليس فقط الترويج. </a:t>
            </a:r>
          </a:p>
          <a:p>
            <a:pPr marL="0" indent="0" algn="r" rtl="1">
              <a:lnSpc>
                <a:spcPct val="200000"/>
              </a:lnSpc>
              <a:buNone/>
            </a:pPr>
            <a:r>
              <a:rPr lang="ar-EG" sz="1600" b="1" dirty="0">
                <a:latin typeface="Alexandria" pitchFamily="2" charset="-78"/>
                <a:cs typeface="Alexandria" pitchFamily="2" charset="-78"/>
              </a:rPr>
              <a:t>٥. المساءلة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تحمل المسؤولية عند حدوث خطأ أو إساءة.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الاستجابة السريعة والاعتذار عند الحاجة.</a:t>
            </a:r>
          </a:p>
          <a:p>
            <a:pPr algn="r" rtl="1">
              <a:lnSpc>
                <a:spcPct val="200000"/>
              </a:lnSpc>
              <a:buFont typeface="Arial" panose="020B0604020202020204" pitchFamily="34" charset="0"/>
              <a:buChar char="•"/>
            </a:pPr>
            <a:endParaRPr lang="ar-EG"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5666710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r>
              <a:rPr lang="ar-SA" sz="1800" b="1" dirty="0">
                <a:solidFill>
                  <a:srgbClr val="00AEEF"/>
                </a:solidFill>
                <a:latin typeface="Alexandria" pitchFamily="2" charset="-78"/>
                <a:cs typeface="Alexandria" pitchFamily="2" charset="-78"/>
              </a:rPr>
              <a:t>الذكاء الاصطناعي والاتصال الأخلاقي.</a:t>
            </a:r>
          </a:p>
          <a:p>
            <a:pPr algn="r" rtl="1">
              <a:lnSpc>
                <a:spcPct val="200000"/>
              </a:lnSpc>
            </a:pPr>
            <a:endParaRPr lang="ar-EG" b="1" dirty="0">
              <a:solidFill>
                <a:schemeClr val="tx1"/>
              </a:solidFill>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في البداية لابد من توضيح أن الذكاء الاصطناعي دخل جميع مجالات الاتصال المؤسسي، لدرجة أنه لم يعد مجرد أداة مساعدة، بل أصبح جزءًا أساسيًا من تخطيط وتطوير وتنفيذ استراتيجيات الاتصال داخل المؤسسات وهو ما أدّى إلى خلق فرص جديدة… لكن أيضًا تحديات أخلاقية كبيرة.</a:t>
            </a:r>
          </a:p>
          <a:p>
            <a:pPr marL="742950" lvl="1" indent="-285750" algn="r" rtl="1">
              <a:lnSpc>
                <a:spcPct val="200000"/>
              </a:lnSpc>
              <a:buFont typeface="Arial" panose="020B0604020202020204" pitchFamily="34" charset="0"/>
              <a:buChar char="•"/>
            </a:pPr>
            <a:endParaRPr lang="ar-SA" sz="1800" dirty="0">
              <a:solidFill>
                <a:schemeClr val="tx1"/>
              </a:solidFill>
              <a:latin typeface="Alexandria" pitchFamily="2" charset="-78"/>
              <a:cs typeface="Alexandria" pitchFamily="2" charset="-78"/>
            </a:endParaRPr>
          </a:p>
          <a:p>
            <a:pPr algn="r" rtl="1">
              <a:lnSpc>
                <a:spcPct val="200000"/>
              </a:lnSpc>
            </a:pPr>
            <a:endParaRPr lang="en-US" b="1" dirty="0">
              <a:solidFill>
                <a:schemeClr val="tx1"/>
              </a:solidFill>
              <a:latin typeface="Alexandria" charset="0"/>
              <a:cs typeface="Alexandria" charset="0"/>
            </a:endParaRPr>
          </a:p>
          <a:p>
            <a:pPr marL="285750" indent="-285750" algn="r" rtl="1">
              <a:lnSpc>
                <a:spcPct val="200000"/>
              </a:lnSpc>
              <a:buFontTx/>
              <a:buChar char="-"/>
            </a:pPr>
            <a:endParaRPr lang="ar-SA" sz="1800" b="1" dirty="0">
              <a:solidFill>
                <a:schemeClr val="tx1"/>
              </a:solidFill>
              <a:latin typeface="Alexandria" pitchFamily="2" charset="-78"/>
              <a:cs typeface="Alexandria" pitchFamily="2" charset="-78"/>
            </a:endParaRPr>
          </a:p>
          <a:p>
            <a:pPr marL="285750" indent="-285750" algn="r" rtl="1">
              <a:lnSpc>
                <a:spcPct val="200000"/>
              </a:lnSpc>
              <a:buFontTx/>
              <a:buChar char="-"/>
            </a:pPr>
            <a:endParaRPr lang="ar-EG" b="1" dirty="0">
              <a:solidFill>
                <a:schemeClr val="tx1"/>
              </a:solidFill>
              <a:latin typeface="Alexandria" pitchFamily="2" charset="-78"/>
              <a:cs typeface="Alexandria" pitchFamily="2" charset="-78"/>
            </a:endParaRPr>
          </a:p>
          <a:p>
            <a:pPr algn="r" rtl="1">
              <a:lnSpc>
                <a:spcPct val="20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529320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كيف دخل الذكاء الاصطناعي كافة مجالات الاتصال المؤسسي؟</a:t>
            </a:r>
          </a:p>
          <a:p>
            <a:pPr marL="342900" indent="-342900" algn="r" rtl="1">
              <a:lnSpc>
                <a:spcPct val="200000"/>
              </a:lnSpc>
              <a:buAutoNum type="arabicPeriod"/>
            </a:pPr>
            <a:r>
              <a:rPr lang="ar-EG" b="1" dirty="0">
                <a:solidFill>
                  <a:schemeClr val="tx1"/>
                </a:solidFill>
                <a:latin typeface="Alexandria" pitchFamily="2" charset="-78"/>
                <a:cs typeface="Alexandria" pitchFamily="2" charset="-78"/>
              </a:rPr>
              <a:t>العلاقات العامة</a:t>
            </a:r>
          </a:p>
          <a:p>
            <a:pPr algn="r" rtl="1">
              <a:lnSpc>
                <a:spcPct val="200000"/>
              </a:lnSpc>
            </a:pPr>
            <a:r>
              <a:rPr lang="ar-EG" dirty="0">
                <a:solidFill>
                  <a:schemeClr val="tx1"/>
                </a:solidFill>
                <a:latin typeface="Alexandria" pitchFamily="2" charset="-78"/>
                <a:cs typeface="Alexandria" pitchFamily="2" charset="-78"/>
              </a:rPr>
              <a:t>الذكاء الاصطناعي غيّر الطريقة التي تُبنى بها العلاقات العامة من خلال:</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التغطية الإعلامية عبر أدوات الذكاء الاصطناعي لاكتشاف الاتجاهات والسمعة.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صياغة البيانات الصحفية آليًا باستخدام نماذج لغوية ذكية.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متابعة الأزمات في الوقت الحقيقي عبر خوارزميات تراقب الكلمات المفتاحية والمزاج العام.</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التنبؤ بالأزمات المحتملة قبل وقوعها عبر تحليل البيانات الضخمة.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243367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2. الاتصال الداخلي</a:t>
            </a:r>
          </a:p>
          <a:p>
            <a:pPr algn="r" rtl="1">
              <a:lnSpc>
                <a:spcPct val="200000"/>
              </a:lnSpc>
            </a:pPr>
            <a:r>
              <a:rPr lang="ar-EG" dirty="0">
                <a:solidFill>
                  <a:schemeClr val="tx1"/>
                </a:solidFill>
                <a:latin typeface="Alexandria" pitchFamily="2" charset="-78"/>
                <a:cs typeface="Alexandria" pitchFamily="2" charset="-78"/>
              </a:rPr>
              <a:t>ساهم الذكاء الاصطناعي في تحسين تجربة الموظفين من خلال:</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روبوتات محادثة للإجابة على أسئلة الموظفين بشكل فوري (الرواتب، الإجازات، الإجراءات…).</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مستوى رضا الموظفين عبر تقييم محتوى رسائل البريد واستطلاعات الرأي.</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شخصنة الرسائل الداخلية بحيث تصل كل رسالة إلى الموظف المناسب في الوقت المناسب.</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2314670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rPr>
              <a:t>3</a:t>
            </a:r>
            <a:r>
              <a:rPr lang="ar-EG" b="1" dirty="0">
                <a:solidFill>
                  <a:schemeClr val="tx1"/>
                </a:solidFill>
                <a:latin typeface="Alexandria" pitchFamily="2" charset="-78"/>
                <a:cs typeface="Alexandria" pitchFamily="2" charset="-78"/>
              </a:rPr>
              <a:t>. الاتصال التسويقي</a:t>
            </a:r>
            <a:endParaRPr lang="en-US" b="1" dirty="0">
              <a:solidFill>
                <a:schemeClr val="tx1"/>
              </a:solidFill>
              <a:latin typeface="Alexandria" pitchFamily="2" charset="-78"/>
              <a:cs typeface="Alexandria" pitchFamily="2" charset="-78"/>
            </a:endParaRPr>
          </a:p>
          <a:p>
            <a:pPr algn="r" rtl="1">
              <a:lnSpc>
                <a:spcPct val="200000"/>
              </a:lnSpc>
            </a:pPr>
            <a:r>
              <a:rPr lang="ar-EG" dirty="0">
                <a:solidFill>
                  <a:schemeClr val="tx1"/>
                </a:solidFill>
                <a:latin typeface="Alexandria" pitchFamily="2" charset="-78"/>
                <a:cs typeface="Alexandria" pitchFamily="2" charset="-78"/>
              </a:rPr>
              <a:t>هذا المجال الأكثر تأثيرًا، إذ دخل الذكاء الاصطناعي في:</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استهداف الحملات الإعلانية بدقة عبر تحليل سلوك المستخدم.</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إنتاج محتوى تسويقي آليًا: نصوص، صور، فيديوهات.</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توصيات المنتجات (كما في أمازون ونتفليكس).</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تحسين تجربة العملاء عبر </a:t>
            </a:r>
            <a:r>
              <a:rPr lang="en-US" dirty="0">
                <a:solidFill>
                  <a:schemeClr val="tx1"/>
                </a:solidFill>
                <a:latin typeface="Alexandria" pitchFamily="2" charset="-78"/>
                <a:cs typeface="Alexandria" pitchFamily="2" charset="-78"/>
              </a:rPr>
              <a:t>Chatbots </a:t>
            </a:r>
            <a:r>
              <a:rPr lang="ar-EG" dirty="0">
                <a:solidFill>
                  <a:schemeClr val="tx1"/>
                </a:solidFill>
                <a:latin typeface="Alexandria" pitchFamily="2" charset="-78"/>
                <a:cs typeface="Alexandria" pitchFamily="2" charset="-78"/>
              </a:rPr>
              <a:t>تعمل 24/7.</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المنافسين وتوقع اتجاهات السوق.</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704132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4. إدارة هوية المؤسسة وصورتها الذهنية</a:t>
            </a:r>
            <a:endParaRPr lang="en-US" b="1" dirty="0">
              <a:solidFill>
                <a:schemeClr val="tx1"/>
              </a:solidFill>
              <a:latin typeface="Alexandria" pitchFamily="2" charset="-78"/>
              <a:cs typeface="Alexandria" pitchFamily="2" charset="-78"/>
            </a:endParaRPr>
          </a:p>
          <a:p>
            <a:pPr algn="r" rtl="1">
              <a:lnSpc>
                <a:spcPct val="200000"/>
              </a:lnSpc>
            </a:pPr>
            <a:r>
              <a:rPr lang="ar-EG" dirty="0">
                <a:solidFill>
                  <a:schemeClr val="tx1"/>
                </a:solidFill>
                <a:latin typeface="Alexandria" pitchFamily="2" charset="-78"/>
                <a:cs typeface="Alexandria" pitchFamily="2" charset="-78"/>
              </a:rPr>
              <a:t>يُستخدم الذكاء الاصطناعي لمراقبة الصورة الذهنية عبر:</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مراقبة ما يُنشر عن المؤسسة في الإعلام ومواقع التواصل.</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المشاعر (</a:t>
            </a:r>
            <a:r>
              <a:rPr lang="en-US" dirty="0">
                <a:solidFill>
                  <a:schemeClr val="tx1"/>
                </a:solidFill>
                <a:latin typeface="Alexandria" pitchFamily="2" charset="-78"/>
                <a:cs typeface="Alexandria" pitchFamily="2" charset="-78"/>
              </a:rPr>
              <a:t>Sentiment analysis</a:t>
            </a:r>
            <a:r>
              <a:rPr lang="ar-SA" dirty="0">
                <a:solidFill>
                  <a:schemeClr val="tx1"/>
                </a:solidFill>
                <a:latin typeface="Alexandria" pitchFamily="2" charset="-78"/>
                <a:cs typeface="Alexandria" pitchFamily="2" charset="-78"/>
              </a:rPr>
              <a:t>) </a:t>
            </a:r>
            <a:r>
              <a:rPr lang="ar-EG" dirty="0">
                <a:solidFill>
                  <a:schemeClr val="tx1"/>
                </a:solidFill>
                <a:latin typeface="Alexandria" pitchFamily="2" charset="-78"/>
                <a:cs typeface="Alexandria" pitchFamily="2" charset="-78"/>
              </a:rPr>
              <a:t>لمعرفة اتجاه الجمهور.</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اكتشاف حملات التضليل والتزييف العميق.</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976415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rPr>
              <a:t>5</a:t>
            </a:r>
            <a:r>
              <a:rPr lang="ar-EG" b="1" dirty="0">
                <a:solidFill>
                  <a:schemeClr val="tx1"/>
                </a:solidFill>
                <a:latin typeface="Alexandria" pitchFamily="2" charset="-78"/>
                <a:cs typeface="Alexandria" pitchFamily="2" charset="-78"/>
              </a:rPr>
              <a:t>. الاتصال في الأزمات </a:t>
            </a:r>
          </a:p>
          <a:p>
            <a:pPr algn="r" rtl="1">
              <a:lnSpc>
                <a:spcPct val="200000"/>
              </a:lnSpc>
            </a:pPr>
            <a:r>
              <a:rPr lang="ar-EG" dirty="0">
                <a:solidFill>
                  <a:schemeClr val="tx1"/>
                </a:solidFill>
                <a:latin typeface="Alexandria" pitchFamily="2" charset="-78"/>
                <a:cs typeface="Alexandria" pitchFamily="2" charset="-78"/>
              </a:rPr>
              <a:t>الذكاء الاصطناعي أصبح حجر أساس في إدارة الأزمات:</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الكشف المبكر عن الإشاعات السلبية والمعلومات الخاطئة.</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اقتراح رسائل مناسبة لوسائل التواصل خلال الأزمة.</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التنبؤ بتطور الأزمة عبر تحليل بيانات الزمن الحقيقي.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8072026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6. الاتصال الحكومي </a:t>
            </a:r>
          </a:p>
          <a:p>
            <a:pPr algn="r" rtl="1">
              <a:lnSpc>
                <a:spcPct val="200000"/>
              </a:lnSpc>
            </a:pPr>
            <a:r>
              <a:rPr lang="ar-EG" dirty="0">
                <a:solidFill>
                  <a:schemeClr val="tx1"/>
                </a:solidFill>
                <a:latin typeface="Alexandria" pitchFamily="2" charset="-78"/>
                <a:cs typeface="Alexandria" pitchFamily="2" charset="-78"/>
              </a:rPr>
              <a:t>الذكاء الاصطناعي يعزز:</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تخصيص الخدمات الحكومية الرقمية.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احتياجات المواطنين.</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الرد الآلي على استفسارات الجمهور عبر </a:t>
            </a:r>
            <a:r>
              <a:rPr lang="en-US" dirty="0">
                <a:solidFill>
                  <a:schemeClr val="tx1"/>
                </a:solidFill>
                <a:latin typeface="Alexandria" pitchFamily="2" charset="-78"/>
                <a:cs typeface="Alexandria" pitchFamily="2" charset="-78"/>
              </a:rPr>
              <a:t>chatbots.</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دعم اتخاذ القرار في السياسة العامة بناءً على تحليل بيانات ضخمة.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010355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7. الاتصال الإعلامي </a:t>
            </a:r>
          </a:p>
          <a:p>
            <a:pPr algn="r" rtl="1">
              <a:lnSpc>
                <a:spcPct val="200000"/>
              </a:lnSpc>
            </a:pPr>
            <a:r>
              <a:rPr lang="ar-EG" dirty="0">
                <a:solidFill>
                  <a:schemeClr val="tx1"/>
                </a:solidFill>
                <a:latin typeface="Alexandria" pitchFamily="2" charset="-78"/>
                <a:cs typeface="Alexandria" pitchFamily="2" charset="-78"/>
              </a:rPr>
              <a:t>أنظمة ترشيح القنوات والصحفيين الأنسب لكل قصة خبرية.</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كتابة الملخصات والمحتوى الصحفي تلقائيًا.</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تقييم فعالية التغطية الإعلامية عبر التحليل الآلي.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896862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8</a:t>
            </a:r>
            <a:r>
              <a:rPr lang="ar-EG" b="1" dirty="0">
                <a:solidFill>
                  <a:schemeClr val="tx1"/>
                </a:solidFill>
                <a:latin typeface="Alexandria" pitchFamily="2" charset="-78"/>
                <a:cs typeface="Alexandria" pitchFamily="2" charset="-78"/>
              </a:rPr>
              <a:t>. الاتصال المالي </a:t>
            </a:r>
          </a:p>
          <a:p>
            <a:pPr marL="285750"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إعداد تقارير الأداء تلقائيًا.</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تحليل توقعات السوق للمستثمرين.</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إنشاء محتوى علاقات المستثمرين آليًا.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0548719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endParaRPr lang="ar-EG" b="1" dirty="0">
              <a:solidFill>
                <a:schemeClr val="tx1"/>
              </a:solidFill>
              <a:latin typeface="Alexandria" pitchFamily="2" charset="-78"/>
              <a:cs typeface="Alexandria" pitchFamily="2" charset="-78"/>
            </a:endParaRPr>
          </a:p>
          <a:p>
            <a:pPr algn="r" rtl="1">
              <a:lnSpc>
                <a:spcPct val="200000"/>
              </a:lnSpc>
            </a:pPr>
            <a:r>
              <a:rPr lang="ar-SA" sz="1800" b="1" dirty="0">
                <a:solidFill>
                  <a:srgbClr val="00AEEF"/>
                </a:solidFill>
                <a:latin typeface="Alexandria" pitchFamily="2" charset="-78"/>
                <a:cs typeface="Alexandria" pitchFamily="2" charset="-78"/>
              </a:rPr>
              <a:t>وعند تناول موضوع الذكاء الاصطناعي والاتصال الأخلاقي هناك عدد من النقاط التي يجب التركيز عليها:</a:t>
            </a:r>
          </a:p>
          <a:p>
            <a:pPr algn="r" rtl="1">
              <a:lnSpc>
                <a:spcPct val="200000"/>
              </a:lnSpc>
            </a:pPr>
            <a:endParaRPr lang="ar-EG" b="1" dirty="0">
              <a:solidFill>
                <a:schemeClr val="tx1"/>
              </a:solidFill>
              <a:latin typeface="Alexandria" pitchFamily="2" charset="-78"/>
              <a:cs typeface="Alexandria" pitchFamily="2" charset="-78"/>
            </a:endParaRPr>
          </a:p>
          <a:p>
            <a:pPr marL="800100" lvl="1" indent="-342900" algn="r" rtl="1">
              <a:lnSpc>
                <a:spcPct val="200000"/>
              </a:lnSpc>
              <a:buFont typeface="+mj-lt"/>
              <a:buAutoNum type="arabicPeriod"/>
            </a:pPr>
            <a:r>
              <a:rPr lang="ar-SA" sz="1800" dirty="0">
                <a:solidFill>
                  <a:schemeClr val="tx1"/>
                </a:solidFill>
                <a:latin typeface="Alexandria" pitchFamily="2" charset="-78"/>
                <a:cs typeface="Alexandria" pitchFamily="2" charset="-78"/>
              </a:rPr>
              <a:t>الاستخدام الأخلاقي للمحتوى المُولّد بواسطة الذكاء الاصطناعي (التزييف العميق، الوسائط المُصنّعة، البيانات الصحفية الآلية).</a:t>
            </a:r>
          </a:p>
          <a:p>
            <a:pPr marL="800100" lvl="1" indent="-342900" algn="r" rtl="1">
              <a:lnSpc>
                <a:spcPct val="200000"/>
              </a:lnSpc>
              <a:buFont typeface="+mj-lt"/>
              <a:buAutoNum type="arabicPeriod"/>
            </a:pPr>
            <a:r>
              <a:rPr lang="ar-SA" sz="1800" dirty="0">
                <a:solidFill>
                  <a:schemeClr val="tx1"/>
                </a:solidFill>
                <a:latin typeface="Alexandria" pitchFamily="2" charset="-78"/>
                <a:cs typeface="Alexandria" pitchFamily="2" charset="-78"/>
              </a:rPr>
              <a:t>الشفافية في اتخاذ قرارات العلاقات العامة بمساعدة الذكاء الاصطناعي.</a:t>
            </a:r>
          </a:p>
          <a:p>
            <a:pPr marL="800100" lvl="1" indent="-342900" algn="r" rtl="1">
              <a:lnSpc>
                <a:spcPct val="200000"/>
              </a:lnSpc>
              <a:buFont typeface="+mj-lt"/>
              <a:buAutoNum type="arabicPeriod"/>
            </a:pPr>
            <a:r>
              <a:rPr lang="ar-SA" sz="1800" dirty="0">
                <a:solidFill>
                  <a:schemeClr val="tx1"/>
                </a:solidFill>
                <a:latin typeface="Alexandria" pitchFamily="2" charset="-78"/>
                <a:cs typeface="Alexandria" pitchFamily="2" charset="-78"/>
              </a:rPr>
              <a:t>التحيز والتمييز في التواصل المُوجّه بالخوارزميات.</a:t>
            </a:r>
          </a:p>
          <a:p>
            <a:pPr marL="742950" lvl="1" indent="-285750" algn="r" rtl="1">
              <a:lnSpc>
                <a:spcPct val="200000"/>
              </a:lnSpc>
              <a:buFont typeface="Arial" panose="020B0604020202020204" pitchFamily="34" charset="0"/>
              <a:buChar char="•"/>
            </a:pPr>
            <a:endParaRPr lang="ar-SA" sz="1800" dirty="0">
              <a:solidFill>
                <a:schemeClr val="tx1"/>
              </a:solidFill>
              <a:latin typeface="Alexandria" pitchFamily="2" charset="-78"/>
              <a:cs typeface="Alexandria" pitchFamily="2" charset="-78"/>
            </a:endParaRPr>
          </a:p>
          <a:p>
            <a:pPr algn="r" rtl="1">
              <a:lnSpc>
                <a:spcPct val="200000"/>
              </a:lnSpc>
            </a:pPr>
            <a:endParaRPr lang="en-US" b="1" dirty="0">
              <a:solidFill>
                <a:schemeClr val="tx1"/>
              </a:solidFill>
              <a:latin typeface="Alexandria" charset="0"/>
              <a:cs typeface="Alexandria" charset="0"/>
            </a:endParaRPr>
          </a:p>
          <a:p>
            <a:pPr marL="285750" indent="-285750" algn="r" rtl="1">
              <a:lnSpc>
                <a:spcPct val="200000"/>
              </a:lnSpc>
              <a:buFontTx/>
              <a:buChar char="-"/>
            </a:pPr>
            <a:endParaRPr lang="ar-SA" sz="1800" b="1" dirty="0">
              <a:solidFill>
                <a:schemeClr val="tx1"/>
              </a:solidFill>
              <a:latin typeface="Alexandria" pitchFamily="2" charset="-78"/>
              <a:cs typeface="Alexandria" pitchFamily="2" charset="-78"/>
            </a:endParaRPr>
          </a:p>
          <a:p>
            <a:pPr marL="285750" indent="-285750" algn="r" rtl="1">
              <a:lnSpc>
                <a:spcPct val="200000"/>
              </a:lnSpc>
              <a:buFontTx/>
              <a:buChar char="-"/>
            </a:pPr>
            <a:endParaRPr lang="ar-EG" b="1" dirty="0">
              <a:solidFill>
                <a:schemeClr val="tx1"/>
              </a:solidFill>
              <a:latin typeface="Alexandria" pitchFamily="2" charset="-78"/>
              <a:cs typeface="Alexandria" pitchFamily="2" charset="-78"/>
            </a:endParaRPr>
          </a:p>
          <a:p>
            <a:pPr algn="r" rtl="1">
              <a:lnSpc>
                <a:spcPct val="20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3407777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00100" lvl="1" indent="-342900" algn="r" rtl="1">
              <a:lnSpc>
                <a:spcPct val="200000"/>
              </a:lnSpc>
              <a:buFont typeface="+mj-lt"/>
              <a:buAutoNum type="arabicPeriod"/>
            </a:pPr>
            <a:r>
              <a:rPr lang="ar-SA" sz="1800" b="1" dirty="0">
                <a:solidFill>
                  <a:srgbClr val="00AEEF"/>
                </a:solidFill>
                <a:latin typeface="Alexandria" pitchFamily="2" charset="-78"/>
                <a:cs typeface="Alexandria" pitchFamily="2" charset="-78"/>
              </a:rPr>
              <a:t>١الاستخدام الأخلاقي للمحتوى المُولّد بواسطة الذكاء الاصطناعي (التزييف العميق، الوسائط المُصنّعة، البيانات الصحفية الآلية).</a:t>
            </a:r>
          </a:p>
          <a:p>
            <a:pPr marL="742950" lvl="1"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الاستخدام الأخلاقي للمحتوى المُولَّد بواسطة الذكاء الاصطناعي أصبح من أهم موضوعات أخلاقيات الاتصال والإعلام، خصوصًا بعد انتشار أدوات توليد الصور والفيديو والصوت والنصوص بشكل واسع. ويقصد به كيفية إنتاج ونشر واستخدام محتوى الذكاء الاصطناعي بطريقة تحافظ على الشفافية، وتمنع التضليل، وتحمي الجمهور من الخداع والتلاعب. وهو يشمل ثلاثة أنواع رئيسية: التزييف العميق، الوسائط المصنّعة، والبيانات الصحفية الآلية.</a:t>
            </a:r>
          </a:p>
          <a:p>
            <a:pPr marL="742950" lvl="1" indent="-285750" algn="r" rtl="1">
              <a:lnSpc>
                <a:spcPct val="200000"/>
              </a:lnSpc>
              <a:buFont typeface="Arial" panose="020B0604020202020204" pitchFamily="34" charset="0"/>
              <a:buChar char="•"/>
            </a:pPr>
            <a:endParaRPr lang="ar-SA" sz="1800"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926778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التزييف العميق (</a:t>
            </a:r>
            <a:r>
              <a:rPr lang="en-US" b="1" dirty="0">
                <a:solidFill>
                  <a:schemeClr val="tx1"/>
                </a:solidFill>
                <a:latin typeface="Alexandria" pitchFamily="2" charset="-78"/>
                <a:cs typeface="Alexandria" pitchFamily="2" charset="-78"/>
              </a:rPr>
              <a:t>Deepfake</a:t>
            </a:r>
            <a:r>
              <a:rPr lang="ar-SA" b="1" dirty="0">
                <a:solidFill>
                  <a:schemeClr val="tx1"/>
                </a:solidFill>
                <a:latin typeface="Alexandria" pitchFamily="2" charset="-78"/>
                <a:cs typeface="Alexandria" pitchFamily="2" charset="-78"/>
              </a:rPr>
              <a:t>):</a:t>
            </a:r>
            <a:endParaRPr lang="en-US" b="1" dirty="0">
              <a:solidFill>
                <a:schemeClr val="tx1"/>
              </a:solidFill>
              <a:latin typeface="Alexandria" pitchFamily="2" charset="-78"/>
              <a:cs typeface="Alexandria" pitchFamily="2" charset="-78"/>
            </a:endParaRPr>
          </a:p>
          <a:p>
            <a:pPr algn="r" rtl="1">
              <a:lnSpc>
                <a:spcPct val="200000"/>
              </a:lnSpc>
            </a:pPr>
            <a:r>
              <a:rPr lang="ar-EG" dirty="0">
                <a:solidFill>
                  <a:schemeClr val="tx1"/>
                </a:solidFill>
                <a:latin typeface="Alexandria" pitchFamily="2" charset="-78"/>
                <a:cs typeface="Alexandria" pitchFamily="2" charset="-78"/>
              </a:rPr>
              <a:t>وهو استخدام الذكاء الاصطناعي لتوليد صور أو فيديو أو صوت لشخص بشكل يبدو واقعيًا لكنه غير حقيقي.</a:t>
            </a:r>
          </a:p>
          <a:p>
            <a:pPr algn="r" rtl="1">
              <a:lnSpc>
                <a:spcPct val="200000"/>
              </a:lnSpc>
            </a:pPr>
            <a:r>
              <a:rPr lang="ar-EG" dirty="0">
                <a:solidFill>
                  <a:schemeClr val="tx1"/>
                </a:solidFill>
                <a:latin typeface="Alexandria" pitchFamily="2" charset="-78"/>
                <a:cs typeface="Alexandria" pitchFamily="2" charset="-78"/>
              </a:rPr>
              <a:t>الاستخدام الأخلاقي يعني:</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عدم استخدام التزييف العميق بهدف التضليل أو تشويه السمعة.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وضع تنويه واضح بأن المحتوى مُصنّع وغير حقيقي.</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عدم استخدام صور أو أصوات أشخاص حقيقيين دون موافقتهم.</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استخدامه فقط في التعليم، التدريب، الترفيه، أو المحاكاة مع الكشف الكامل عن أنه محتوى اصطناعي.</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تجنب استخدامه لإثارة الذعر أو نشر معلومات كاذبة.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574036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الوسائط المُصنّعة (</a:t>
            </a:r>
            <a:r>
              <a:rPr lang="en-US" b="1" dirty="0">
                <a:solidFill>
                  <a:schemeClr val="tx1"/>
                </a:solidFill>
                <a:latin typeface="Alexandria" pitchFamily="2" charset="-78"/>
                <a:cs typeface="Alexandria" pitchFamily="2" charset="-78"/>
              </a:rPr>
              <a:t>Synthetic Media</a:t>
            </a:r>
            <a:r>
              <a:rPr lang="ar-SA" b="1" dirty="0">
                <a:solidFill>
                  <a:schemeClr val="tx1"/>
                </a:solidFill>
                <a:latin typeface="Alexandria" pitchFamily="2" charset="-78"/>
                <a:cs typeface="Alexandria" pitchFamily="2" charset="-78"/>
              </a:rPr>
              <a:t>):</a:t>
            </a:r>
            <a:endParaRPr lang="en-US" b="1" dirty="0">
              <a:solidFill>
                <a:schemeClr val="tx1"/>
              </a:solidFill>
              <a:latin typeface="Alexandria" pitchFamily="2" charset="-78"/>
              <a:cs typeface="Alexandria" pitchFamily="2" charset="-78"/>
            </a:endParaRP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تشمل الصور والفيديوهات التي يتم إنشاؤها بالكامل بواسطة الذكاء الاصطناعي مثل </a:t>
            </a:r>
            <a:r>
              <a:rPr lang="en-US" dirty="0" err="1">
                <a:solidFill>
                  <a:schemeClr val="tx1"/>
                </a:solidFill>
                <a:latin typeface="Alexandria" pitchFamily="2" charset="-78"/>
                <a:cs typeface="Alexandria" pitchFamily="2" charset="-78"/>
              </a:rPr>
              <a:t>Midjourney</a:t>
            </a:r>
            <a:r>
              <a:rPr lang="en-US" dirty="0">
                <a:solidFill>
                  <a:schemeClr val="tx1"/>
                </a:solidFill>
                <a:latin typeface="Alexandria" pitchFamily="2" charset="-78"/>
                <a:cs typeface="Alexandria" pitchFamily="2" charset="-78"/>
              </a:rPr>
              <a:t> </a:t>
            </a:r>
            <a:r>
              <a:rPr lang="ar-EG" dirty="0">
                <a:solidFill>
                  <a:schemeClr val="tx1"/>
                </a:solidFill>
                <a:latin typeface="Alexandria" pitchFamily="2" charset="-78"/>
                <a:cs typeface="Alexandria" pitchFamily="2" charset="-78"/>
              </a:rPr>
              <a:t>أو </a:t>
            </a:r>
            <a:r>
              <a:rPr lang="en-US" dirty="0">
                <a:solidFill>
                  <a:schemeClr val="tx1"/>
                </a:solidFill>
                <a:latin typeface="Alexandria" pitchFamily="2" charset="-78"/>
                <a:cs typeface="Alexandria" pitchFamily="2" charset="-78"/>
              </a:rPr>
              <a:t>DALL·E </a:t>
            </a:r>
            <a:r>
              <a:rPr lang="ar-EG" dirty="0">
                <a:solidFill>
                  <a:schemeClr val="tx1"/>
                </a:solidFill>
                <a:latin typeface="Alexandria" pitchFamily="2" charset="-78"/>
                <a:cs typeface="Alexandria" pitchFamily="2" charset="-78"/>
              </a:rPr>
              <a:t>أو أدوات توليد الفيديو.</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الاستخدام الأخلاقي يعني:</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عدم تقديم الوسائط الاصطناعية على أنها حقيقية.</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الإشارة إلى أنها مُنشأة باستخدام </a:t>
            </a:r>
            <a:r>
              <a:rPr lang="en-US" dirty="0">
                <a:solidFill>
                  <a:schemeClr val="tx1"/>
                </a:solidFill>
                <a:latin typeface="Alexandria" pitchFamily="2" charset="-78"/>
                <a:cs typeface="Alexandria" pitchFamily="2" charset="-78"/>
              </a:rPr>
              <a:t>AI.</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احترام حقوق الملكية الفكرية (تجنّب تقليد شخصيات أو علامات تجارية دون إذن).</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عدم إنشاء محتوى يمكن أن يؤذي فئات معينة (تنميط، خطاب كراهية، تضليل سياسي…).</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الالتزام بسياسات المصداقية في المؤسسة (</a:t>
            </a:r>
            <a:r>
              <a:rPr lang="en-US" dirty="0">
                <a:solidFill>
                  <a:schemeClr val="tx1"/>
                </a:solidFill>
                <a:latin typeface="Alexandria" pitchFamily="2" charset="-78"/>
                <a:cs typeface="Alexandria" pitchFamily="2" charset="-78"/>
              </a:rPr>
              <a:t>Transparency Policy).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6255944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 </a:t>
            </a:r>
            <a:r>
              <a:rPr lang="ar-EG" b="1" dirty="0">
                <a:solidFill>
                  <a:schemeClr val="tx1"/>
                </a:solidFill>
                <a:latin typeface="Alexandria" pitchFamily="2" charset="-78"/>
                <a:cs typeface="Alexandria" pitchFamily="2" charset="-78"/>
              </a:rPr>
              <a:t>البيانات الصحفية الآلية </a:t>
            </a:r>
            <a:r>
              <a:rPr lang="en-US" b="1" dirty="0">
                <a:solidFill>
                  <a:schemeClr val="tx1"/>
                </a:solidFill>
                <a:latin typeface="Alexandria" pitchFamily="2" charset="-78"/>
                <a:cs typeface="Alexandria" pitchFamily="2" charset="-78"/>
              </a:rPr>
              <a:t>AI-Generated Press Releases)</a:t>
            </a:r>
            <a:r>
              <a:rPr lang="ar-SA" b="1" dirty="0">
                <a:solidFill>
                  <a:schemeClr val="tx1"/>
                </a:solidFill>
                <a:latin typeface="Alexandria" pitchFamily="2" charset="-78"/>
                <a:cs typeface="Alexandria" pitchFamily="2" charset="-78"/>
              </a:rPr>
              <a:t>):</a:t>
            </a:r>
            <a:endParaRPr lang="en-US" b="1" dirty="0">
              <a:solidFill>
                <a:schemeClr val="tx1"/>
              </a:solidFill>
              <a:latin typeface="Alexandria" pitchFamily="2" charset="-78"/>
              <a:cs typeface="Alexandria" pitchFamily="2" charset="-78"/>
            </a:endParaRP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بعض المؤسسات بدأت تستخدم الذكاء الاصطناعي لكتابة الأخبار والبيانات الصحفية والتقارير.</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الاستخدام الأخلاقي يعني:</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مراجعة المحتوى بواسطة بشر قبل نشره لتجنب الأخطاء أو التحيزات.</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الإفصاح عن دور الذكاء الاصطناعي في صياغة المادة (</a:t>
            </a:r>
            <a:r>
              <a:rPr lang="en-US" dirty="0">
                <a:solidFill>
                  <a:schemeClr val="tx1"/>
                </a:solidFill>
                <a:latin typeface="Alexandria" pitchFamily="2" charset="-78"/>
                <a:cs typeface="Alexandria" pitchFamily="2" charset="-78"/>
              </a:rPr>
              <a:t>Transparency Statement).</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التأكد من صحة المعلومات والمصادر، لأن أنظمة الذكاء الاصطناعي قد تقدّم بيانات غير دقيقة.</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عدم استخدامه لإخفاء الحقيقة أو التلاعب بالرأي العام.</a:t>
            </a:r>
          </a:p>
          <a:p>
            <a:pPr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وضع سياسات واضحة تمنع نشر محتوى “مُولّد بالكامل” دون تدقيق بشري.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1369661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المبادئ الأخلاقية العامة للاستخدام المسؤول للمحتوى المُولّد بالذكاء الاصطناعي:</a:t>
            </a:r>
          </a:p>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الشفافية: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يجب إعلام الجمهور بأن المحتوى من إنتاج الذكاء الاصطناعي.</a:t>
            </a:r>
          </a:p>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المساءلة: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المؤسسة تظل مسؤولة عن المحتوى مهما كان مصدره.</a:t>
            </a:r>
          </a:p>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الموافقة: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عدم استخدام صور أو أصوات أشخاص دون إذن.</a:t>
            </a:r>
          </a:p>
          <a:p>
            <a:pPr algn="r" rtl="1">
              <a:lnSpc>
                <a:spcPct val="200000"/>
              </a:lnSpc>
            </a:pPr>
            <a:br>
              <a:rPr lang="ar-EG" dirty="0">
                <a:solidFill>
                  <a:schemeClr val="tx1"/>
                </a:solidFill>
              </a:rPr>
            </a:br>
            <a:endParaRPr lang="ar-EG" dirty="0">
              <a:solidFill>
                <a:schemeClr val="tx1"/>
              </a:solidFill>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088430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عدم الإضرار:</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تجنّب التضليل، التشويه، السخرية المسيئة، أو إثارة الذعر.</a:t>
            </a:r>
          </a:p>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الدقة: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التحقق من المعلومات التي ينتجها الذكاء الاصطناعي قبل نشرها.</a:t>
            </a:r>
          </a:p>
          <a:p>
            <a:pPr indent="-285750" algn="r" rtl="1">
              <a:lnSpc>
                <a:spcPct val="200000"/>
              </a:lnSpc>
              <a:buFont typeface="Arial" panose="020B0604020202020204" pitchFamily="34" charset="0"/>
              <a:buChar char="•"/>
            </a:pPr>
            <a:r>
              <a:rPr lang="ar-EG" b="1" dirty="0">
                <a:solidFill>
                  <a:schemeClr val="tx1"/>
                </a:solidFill>
                <a:latin typeface="Alexandria" pitchFamily="2" charset="-78"/>
                <a:cs typeface="Alexandria" pitchFamily="2" charset="-78"/>
              </a:rPr>
              <a:t>العدالة وعدم التمييز:</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تجنّب المحتوى الذي يعزز التحيزات أو التفرقة.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977939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rgbClr val="00AEEF"/>
                </a:solidFill>
                <a:latin typeface="Alexandria" pitchFamily="2" charset="-78"/>
                <a:cs typeface="Alexandria" pitchFamily="2" charset="-78"/>
              </a:rPr>
              <a:t>٢. الشفافية في اتخاذ القرار بمساعدة الذكاء الاصطناعي</a:t>
            </a:r>
          </a:p>
          <a:p>
            <a:pPr algn="r" rtl="1">
              <a:lnSpc>
                <a:spcPct val="200000"/>
              </a:lnSpc>
            </a:pPr>
            <a:r>
              <a:rPr lang="ar-EG" dirty="0">
                <a:solidFill>
                  <a:schemeClr val="tx1"/>
                </a:solidFill>
                <a:latin typeface="Alexandria" pitchFamily="2" charset="-78"/>
                <a:cs typeface="Alexandria" pitchFamily="2" charset="-78"/>
              </a:rPr>
              <a:t>الشفافية في اتخاذ القرار بمساعدة الذكاء الاصطناعي تعني أن تكون العملية التي يتم من خلالها استخدام الذكاء الاصطناعي في اتخاذ القرارات واضحة، ومفهومة، وقابلة للتفسير لكل الأطراف المعنية، سواء داخل المؤسسة أو للجمهور الخارجي.</a:t>
            </a:r>
          </a:p>
          <a:p>
            <a:pPr algn="r" rtl="1">
              <a:lnSpc>
                <a:spcPct val="200000"/>
              </a:lnSpc>
            </a:pPr>
            <a:r>
              <a:rPr lang="ar-EG" dirty="0">
                <a:solidFill>
                  <a:schemeClr val="tx1"/>
                </a:solidFill>
                <a:latin typeface="Alexandria" pitchFamily="2" charset="-78"/>
                <a:cs typeface="Alexandria" pitchFamily="2" charset="-78"/>
              </a:rPr>
              <a:t>بمعنى آخر:</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هي معرفة كيف ولماذا شارك الذكاء الاصطناعي في إصدار قرار معين، وما هي البيانات والخوارزميات التي اعتمد عليها، وما الدور الذي لعبه الإنسان في هذه العملية.</a:t>
            </a:r>
          </a:p>
          <a:p>
            <a:pPr algn="r" rtl="1">
              <a:lnSpc>
                <a:spcPct val="200000"/>
              </a:lnSpc>
            </a:pPr>
            <a:endParaRPr lang="ar-EG" b="1"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2347885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وتعني الشفافية :</a:t>
            </a:r>
          </a:p>
          <a:p>
            <a:pPr algn="r" rtl="1">
              <a:lnSpc>
                <a:spcPct val="200000"/>
              </a:lnSpc>
            </a:pPr>
            <a:r>
              <a:rPr lang="ar-EG" dirty="0">
                <a:solidFill>
                  <a:schemeClr val="tx1"/>
                </a:solidFill>
                <a:latin typeface="Alexandria" pitchFamily="2" charset="-78"/>
                <a:cs typeface="Alexandria" pitchFamily="2" charset="-78"/>
              </a:rPr>
              <a:t>١. الكشف عن استخدام الذكاء الاصطناعي</a:t>
            </a:r>
          </a:p>
          <a:p>
            <a:pPr algn="r" rtl="1">
              <a:lnSpc>
                <a:spcPct val="200000"/>
              </a:lnSpc>
            </a:pPr>
            <a:r>
              <a:rPr lang="ar-EG" dirty="0">
                <a:solidFill>
                  <a:schemeClr val="tx1"/>
                </a:solidFill>
                <a:latin typeface="Alexandria" pitchFamily="2" charset="-78"/>
                <a:cs typeface="Alexandria" pitchFamily="2" charset="-78"/>
              </a:rPr>
              <a:t>على المؤسسات توضيح أن قرارات معينة (مثل فرز السير الذاتية، أو اختيار الأخبار، أو تحليل الجمهور) تمت بمساعدة </a:t>
            </a:r>
            <a:r>
              <a:rPr lang="en-US" dirty="0">
                <a:solidFill>
                  <a:schemeClr val="tx1"/>
                </a:solidFill>
                <a:latin typeface="Alexandria" pitchFamily="2" charset="-78"/>
                <a:cs typeface="Alexandria" pitchFamily="2" charset="-78"/>
              </a:rPr>
              <a:t>AI </a:t>
            </a:r>
            <a:r>
              <a:rPr lang="ar-EG" dirty="0">
                <a:solidFill>
                  <a:schemeClr val="tx1"/>
                </a:solidFill>
                <a:latin typeface="Alexandria" pitchFamily="2" charset="-78"/>
                <a:cs typeface="Alexandria" pitchFamily="2" charset="-78"/>
              </a:rPr>
              <a:t>وليس فقط من البشر.</a:t>
            </a:r>
          </a:p>
          <a:p>
            <a:pPr algn="r" rtl="1">
              <a:lnSpc>
                <a:spcPct val="200000"/>
              </a:lnSpc>
            </a:pPr>
            <a:r>
              <a:rPr lang="ar-EG" dirty="0">
                <a:solidFill>
                  <a:schemeClr val="tx1"/>
                </a:solidFill>
                <a:latin typeface="Alexandria" pitchFamily="2" charset="-78"/>
                <a:cs typeface="Alexandria" pitchFamily="2" charset="-78"/>
              </a:rPr>
              <a:t>٢. تفسير كيفية اتخاذ القرار</a:t>
            </a:r>
          </a:p>
          <a:p>
            <a:pPr algn="r" rtl="1">
              <a:lnSpc>
                <a:spcPct val="200000"/>
              </a:lnSpc>
            </a:pPr>
            <a:r>
              <a:rPr lang="ar-EG" dirty="0">
                <a:solidFill>
                  <a:schemeClr val="tx1"/>
                </a:solidFill>
                <a:latin typeface="Alexandria" pitchFamily="2" charset="-78"/>
                <a:cs typeface="Alexandria" pitchFamily="2" charset="-78"/>
              </a:rPr>
              <a:t>ما البيانات التي استخدمها النظام؟</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كيف صنّفها أو حلّلها؟</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لماذا خرج بالنتيجة النهائية؟</a:t>
            </a:r>
          </a:p>
          <a:p>
            <a:pPr algn="r" rtl="1">
              <a:lnSpc>
                <a:spcPct val="200000"/>
              </a:lnSpc>
            </a:pPr>
            <a:r>
              <a:rPr lang="ar-EG" dirty="0">
                <a:solidFill>
                  <a:schemeClr val="tx1"/>
                </a:solidFill>
                <a:latin typeface="Alexandria" pitchFamily="2" charset="-78"/>
                <a:cs typeface="Alexandria" pitchFamily="2" charset="-78"/>
              </a:rPr>
              <a:t>هذا هام خاصة إذا كان القرار يؤثر على وظائف، ترقية، خدمات، أو سمعة أشخاص.</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3203598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٣. توضيح حدود ودقة النظام</a:t>
            </a:r>
          </a:p>
          <a:p>
            <a:pPr algn="r" rtl="1">
              <a:lnSpc>
                <a:spcPct val="200000"/>
              </a:lnSpc>
            </a:pPr>
            <a:r>
              <a:rPr lang="ar-EG" dirty="0">
                <a:solidFill>
                  <a:schemeClr val="tx1"/>
                </a:solidFill>
                <a:latin typeface="Alexandria" pitchFamily="2" charset="-78"/>
                <a:cs typeface="Alexandria" pitchFamily="2" charset="-78"/>
              </a:rPr>
              <a:t>لا يجب تقديم الذكاء الاصطناعي كأداة معصومة.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بل يجب توضيح: نسبة الخطأ المتوقعة - نوع التحيزات المحتملة - متى يحتاج التدخل البشري.</a:t>
            </a:r>
          </a:p>
          <a:p>
            <a:pPr algn="r" rtl="1">
              <a:lnSpc>
                <a:spcPct val="200000"/>
              </a:lnSpc>
            </a:pPr>
            <a:r>
              <a:rPr lang="ar-EG" dirty="0">
                <a:solidFill>
                  <a:schemeClr val="tx1"/>
                </a:solidFill>
                <a:latin typeface="Alexandria" pitchFamily="2" charset="-78"/>
                <a:cs typeface="Alexandria" pitchFamily="2" charset="-78"/>
              </a:rPr>
              <a:t>٤. وجود إنسان مسؤول عن القرار</a:t>
            </a:r>
          </a:p>
          <a:p>
            <a:pPr algn="r" rtl="1">
              <a:lnSpc>
                <a:spcPct val="200000"/>
              </a:lnSpc>
            </a:pPr>
            <a:r>
              <a:rPr lang="ar-EG" dirty="0">
                <a:solidFill>
                  <a:schemeClr val="tx1"/>
                </a:solidFill>
                <a:latin typeface="Alexandria" pitchFamily="2" charset="-78"/>
                <a:cs typeface="Alexandria" pitchFamily="2" charset="-78"/>
              </a:rPr>
              <a:t>حتى لو تم استخدام </a:t>
            </a:r>
            <a:r>
              <a:rPr lang="en-US" dirty="0">
                <a:solidFill>
                  <a:schemeClr val="tx1"/>
                </a:solidFill>
                <a:latin typeface="Alexandria" pitchFamily="2" charset="-78"/>
                <a:cs typeface="Alexandria" pitchFamily="2" charset="-78"/>
              </a:rPr>
              <a:t>AI، </a:t>
            </a:r>
            <a:r>
              <a:rPr lang="ar-EG" dirty="0">
                <a:solidFill>
                  <a:schemeClr val="tx1"/>
                </a:solidFill>
                <a:latin typeface="Alexandria" pitchFamily="2" charset="-78"/>
                <a:cs typeface="Alexandria" pitchFamily="2" charset="-78"/>
              </a:rPr>
              <a:t>تبقى المسؤولية النهائية على البشر.</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الشفافية تتطلب أن يعرف الجمهور من هو الشخص المسؤول عن مراجعة القرار واعتماده.</a:t>
            </a:r>
            <a:endParaRPr lang="ar-EG" dirty="0">
              <a:solidFill>
                <a:schemeClr val="tx1"/>
              </a:solidFill>
            </a:endParaRPr>
          </a:p>
          <a:p>
            <a:pPr algn="r" rtl="1">
              <a:lnSpc>
                <a:spcPct val="200000"/>
              </a:lnSpc>
            </a:pPr>
            <a:r>
              <a:rPr lang="ar-EG" dirty="0">
                <a:solidFill>
                  <a:schemeClr val="tx1"/>
                </a:solidFill>
                <a:latin typeface="Alexandria" pitchFamily="2" charset="-78"/>
                <a:cs typeface="Alexandria" pitchFamily="2" charset="-78"/>
              </a:rPr>
              <a:t>٥. الكشف عن مصادر البيانات</a:t>
            </a:r>
          </a:p>
          <a:p>
            <a:pPr algn="r" rtl="1">
              <a:lnSpc>
                <a:spcPct val="200000"/>
              </a:lnSpc>
            </a:pPr>
            <a:r>
              <a:rPr lang="ar-EG" dirty="0">
                <a:solidFill>
                  <a:schemeClr val="tx1"/>
                </a:solidFill>
                <a:latin typeface="Alexandria" pitchFamily="2" charset="-78"/>
                <a:cs typeface="Alexandria" pitchFamily="2" charset="-78"/>
              </a:rPr>
              <a:t>من أين جاءت البيانات التي استخدمها النظام - هل هي بيانات موثوقة - هل تم جمعها بموافقة المستخدمين؟</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440765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لماذا تعتبر الشفافية ضرورية في العلاقات العامة؟</a:t>
            </a:r>
          </a:p>
          <a:p>
            <a:pPr algn="r" rtl="1">
              <a:lnSpc>
                <a:spcPct val="200000"/>
              </a:lnSpc>
            </a:pPr>
            <a:r>
              <a:rPr lang="ar-EG" dirty="0">
                <a:solidFill>
                  <a:schemeClr val="tx1"/>
                </a:solidFill>
                <a:latin typeface="Alexandria" pitchFamily="2" charset="-78"/>
                <a:cs typeface="Alexandria" pitchFamily="2" charset="-78"/>
              </a:rPr>
              <a:t>١. منع فقدان الثقة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عندما يعرف الجمهور أن قرارات الشركة “غامضة” أو “يصدرها الذكاء الاصطناعي وحده”، يفقدون الثقة.</a:t>
            </a:r>
          </a:p>
          <a:p>
            <a:pPr algn="r" rtl="1">
              <a:lnSpc>
                <a:spcPct val="200000"/>
              </a:lnSpc>
            </a:pPr>
            <a:r>
              <a:rPr lang="ar-EG" dirty="0">
                <a:solidFill>
                  <a:schemeClr val="tx1"/>
                </a:solidFill>
                <a:latin typeface="Alexandria" pitchFamily="2" charset="-78"/>
                <a:cs typeface="Alexandria" pitchFamily="2" charset="-78"/>
              </a:rPr>
              <a:t>٢. تجنب التحيز والتمييز</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أنظمة الذكاء الاصطناعي قد تنحاز ضد جنس معين، أو فئة عمرية، أو منطقة جغرافية.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٣. تحسين سمعة المؤسسة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المؤسسات التي تعتمد الشفافية تُعد أكثر أخلاقية ومسؤولية.</a:t>
            </a:r>
          </a:p>
          <a:p>
            <a:pPr algn="r" rtl="1">
              <a:lnSpc>
                <a:spcPct val="200000"/>
              </a:lnSpc>
            </a:pPr>
            <a:r>
              <a:rPr lang="ar-EG" dirty="0">
                <a:solidFill>
                  <a:schemeClr val="tx1"/>
                </a:solidFill>
                <a:latin typeface="Alexandria" pitchFamily="2" charset="-78"/>
                <a:cs typeface="Alexandria" pitchFamily="2" charset="-78"/>
              </a:rPr>
              <a:t>٤. الامتثال للقوانين</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العديد من الدول بدأت تلزم الشركات بالإفصاح عند استخدام الذكاء الاصطناعي في القرارات.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1836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rgbClr val="00AEEF"/>
                </a:solidFill>
                <a:latin typeface="Alexandria" pitchFamily="2" charset="-78"/>
                <a:cs typeface="Alexandria" pitchFamily="2" charset="-78"/>
              </a:rPr>
              <a:t>٣. التحيّز والتمييز في التواصل المُوجَّه بالخوارزميات:</a:t>
            </a:r>
          </a:p>
          <a:p>
            <a:pPr algn="r" rtl="1">
              <a:lnSpc>
                <a:spcPct val="200000"/>
              </a:lnSpc>
            </a:pPr>
            <a:r>
              <a:rPr lang="ar-EG" dirty="0">
                <a:solidFill>
                  <a:schemeClr val="tx1"/>
                </a:solidFill>
              </a:rPr>
              <a:t> </a:t>
            </a:r>
            <a:r>
              <a:rPr lang="ar-EG" dirty="0">
                <a:solidFill>
                  <a:schemeClr val="tx1"/>
                </a:solidFill>
                <a:latin typeface="Alexandria" pitchFamily="2" charset="-78"/>
                <a:cs typeface="Alexandria" pitchFamily="2" charset="-78"/>
              </a:rPr>
              <a:t>يشير إلى الحالات التي تُنتج فيها أنظمة الذكاء الاصطناعي قرارات أو محتوى أو توصيات غير عادلة أو غير متوازنة بسبب البيانات التي تم تدريبها عليها أو بسبب الطريقة التي صُمّمت بها الخوارزميات.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2353217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أولًا: ما هو الخوارزمي </a:t>
            </a:r>
            <a:r>
              <a:rPr lang="en-US" b="1" dirty="0">
                <a:solidFill>
                  <a:schemeClr val="tx1"/>
                </a:solidFill>
                <a:latin typeface="Alexandria" pitchFamily="2" charset="-78"/>
                <a:cs typeface="Alexandria" pitchFamily="2" charset="-78"/>
              </a:rPr>
              <a:t>algorithmic bias)</a:t>
            </a:r>
            <a:r>
              <a:rPr lang="ar-SA" b="1" dirty="0">
                <a:solidFill>
                  <a:schemeClr val="tx1"/>
                </a:solidFill>
                <a:latin typeface="Alexandria" pitchFamily="2" charset="-78"/>
                <a:cs typeface="Alexandria" pitchFamily="2" charset="-78"/>
              </a:rPr>
              <a:t>)</a:t>
            </a:r>
            <a:r>
              <a:rPr lang="en-US" b="1" dirty="0">
                <a:solidFill>
                  <a:schemeClr val="tx1"/>
                </a:solidFill>
                <a:latin typeface="Alexandria" pitchFamily="2" charset="-78"/>
                <a:cs typeface="Alexandria" pitchFamily="2" charset="-78"/>
              </a:rPr>
              <a:t>؟</a:t>
            </a:r>
          </a:p>
          <a:p>
            <a:pPr algn="r" rtl="1">
              <a:lnSpc>
                <a:spcPct val="200000"/>
              </a:lnSpc>
            </a:pPr>
            <a:r>
              <a:rPr lang="ar-EG" dirty="0">
                <a:solidFill>
                  <a:schemeClr val="tx1"/>
                </a:solidFill>
                <a:latin typeface="Alexandria" pitchFamily="2" charset="-78"/>
                <a:cs typeface="Alexandria" pitchFamily="2" charset="-78"/>
              </a:rPr>
              <a:t>هو حدوث ميول أو انحرافات في الطريقة التي تحلل بها الخوارزميات البيانات، بحيث تفضّل أو تستبعد مجموعات معيّنة.</a:t>
            </a:r>
          </a:p>
          <a:p>
            <a:pPr algn="r" rtl="1">
              <a:lnSpc>
                <a:spcPct val="200000"/>
              </a:lnSpc>
            </a:pPr>
            <a:r>
              <a:rPr lang="ar-EG" dirty="0">
                <a:solidFill>
                  <a:schemeClr val="tx1"/>
                </a:solidFill>
                <a:latin typeface="Alexandria" pitchFamily="2" charset="-78"/>
                <a:cs typeface="Alexandria" pitchFamily="2" charset="-78"/>
              </a:rPr>
              <a:t>مثال:</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إذا كانت خوارزمية تحليل الجمهور تُظهر محتوى معيّن للرجال أكثر من النساء لأن البيانات السابقة منحازة، فهذا تحيّز.</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5080563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ثانيًا: ما هو التمييز </a:t>
            </a:r>
            <a:r>
              <a:rPr lang="en-US" b="1" dirty="0">
                <a:solidFill>
                  <a:schemeClr val="tx1"/>
                </a:solidFill>
                <a:latin typeface="Alexandria" pitchFamily="2" charset="-78"/>
                <a:cs typeface="Alexandria" pitchFamily="2" charset="-78"/>
              </a:rPr>
              <a:t>algorithmic discrimination)</a:t>
            </a:r>
            <a:r>
              <a:rPr lang="ar-SA" b="1" dirty="0">
                <a:solidFill>
                  <a:schemeClr val="tx1"/>
                </a:solidFill>
                <a:latin typeface="Alexandria" pitchFamily="2" charset="-78"/>
                <a:cs typeface="Alexandria" pitchFamily="2" charset="-78"/>
              </a:rPr>
              <a:t>)</a:t>
            </a:r>
            <a:r>
              <a:rPr lang="en-US" b="1" dirty="0">
                <a:solidFill>
                  <a:schemeClr val="tx1"/>
                </a:solidFill>
                <a:latin typeface="Alexandria" pitchFamily="2" charset="-78"/>
                <a:cs typeface="Alexandria" pitchFamily="2" charset="-78"/>
              </a:rPr>
              <a:t>؟</a:t>
            </a:r>
          </a:p>
          <a:p>
            <a:pPr algn="r" rtl="1">
              <a:lnSpc>
                <a:spcPct val="200000"/>
              </a:lnSpc>
            </a:pPr>
            <a:r>
              <a:rPr lang="ar-EG" dirty="0">
                <a:solidFill>
                  <a:schemeClr val="tx1"/>
                </a:solidFill>
                <a:latin typeface="Alexandria" pitchFamily="2" charset="-78"/>
                <a:cs typeface="Alexandria" pitchFamily="2" charset="-78"/>
              </a:rPr>
              <a:t>هو النتيجة السلبية التي تظهر عندما يؤدي التحيّز الخوارزمي إلى معاملة غير متساوية لفئة معينة.</a:t>
            </a:r>
          </a:p>
          <a:p>
            <a:pPr algn="r" rtl="1">
              <a:lnSpc>
                <a:spcPct val="200000"/>
              </a:lnSpc>
            </a:pPr>
            <a:r>
              <a:rPr lang="ar-EG" dirty="0">
                <a:solidFill>
                  <a:schemeClr val="tx1"/>
                </a:solidFill>
                <a:latin typeface="Alexandria" pitchFamily="2" charset="-78"/>
                <a:cs typeface="Alexandria" pitchFamily="2" charset="-78"/>
              </a:rPr>
              <a:t>مثال:</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إذا كانت خوارزمية تقييم التعليقات تعتبر تعليقات المستخدمين من لهجة معينة “هجومًا” بسبب تحيّز لغوي في البيانات، فهذا تمييز.</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03796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dirty="0">
                <a:solidFill>
                  <a:schemeClr val="tx1"/>
                </a:solidFill>
                <a:latin typeface="Alexandria" pitchFamily="2" charset="-78"/>
                <a:cs typeface="Alexandria" pitchFamily="2" charset="-78"/>
              </a:rPr>
              <a:t>كيف يظهر التحيّز والتمييز في التواصل المُوجَّه بالخوارزميات؟</a:t>
            </a:r>
          </a:p>
          <a:p>
            <a:pPr algn="r" rtl="1">
              <a:lnSpc>
                <a:spcPct val="150000"/>
              </a:lnSpc>
            </a:pPr>
            <a:r>
              <a:rPr lang="ar-EG" dirty="0">
                <a:solidFill>
                  <a:schemeClr val="tx1"/>
                </a:solidFill>
                <a:latin typeface="Alexandria" pitchFamily="2" charset="-78"/>
                <a:cs typeface="Alexandria" pitchFamily="2" charset="-78"/>
              </a:rPr>
              <a:t>1</a:t>
            </a:r>
            <a:r>
              <a:rPr lang="ar-EG" b="1" dirty="0">
                <a:solidFill>
                  <a:schemeClr val="tx1"/>
                </a:solidFill>
                <a:latin typeface="Alexandria" pitchFamily="2" charset="-78"/>
                <a:cs typeface="Alexandria" pitchFamily="2" charset="-78"/>
              </a:rPr>
              <a:t>. استهداف الجمهور بشكل غير عادل</a:t>
            </a:r>
          </a:p>
          <a:p>
            <a:pPr algn="r" rtl="1">
              <a:lnSpc>
                <a:spcPct val="150000"/>
              </a:lnSpc>
            </a:pPr>
            <a:r>
              <a:rPr lang="ar-EG" dirty="0">
                <a:solidFill>
                  <a:schemeClr val="tx1"/>
                </a:solidFill>
                <a:latin typeface="Alexandria" pitchFamily="2" charset="-78"/>
                <a:cs typeface="Alexandria" pitchFamily="2" charset="-78"/>
              </a:rPr>
              <a:t>قد تستبعد الخوارزمية مجموعات معيّنة من رؤية حملات إعلامية بسبب تحيّز في البيانات.</a:t>
            </a:r>
          </a:p>
          <a:p>
            <a:pPr algn="r" rtl="1">
              <a:lnSpc>
                <a:spcPct val="150000"/>
              </a:lnSpc>
            </a:pPr>
            <a:r>
              <a:rPr lang="ar-EG" dirty="0">
                <a:solidFill>
                  <a:schemeClr val="tx1"/>
                </a:solidFill>
                <a:latin typeface="Alexandria" pitchFamily="2" charset="-78"/>
                <a:cs typeface="Alexandria" pitchFamily="2" charset="-78"/>
              </a:rPr>
              <a:t>مثال:</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حملة توظيف تستهدف الذكور أكثر من الإناث لأن النظام درّب على بيانات تظهر مسؤولين سابقين من الرجال.</a:t>
            </a:r>
          </a:p>
          <a:p>
            <a:pPr algn="r" rtl="1">
              <a:lnSpc>
                <a:spcPct val="150000"/>
              </a:lnSpc>
            </a:pPr>
            <a:r>
              <a:rPr lang="ar-EG" dirty="0">
                <a:solidFill>
                  <a:schemeClr val="tx1"/>
                </a:solidFill>
                <a:latin typeface="Alexandria" pitchFamily="2" charset="-78"/>
                <a:cs typeface="Alexandria" pitchFamily="2" charset="-78"/>
              </a:rPr>
              <a:t>2. تحيّز في توصيات المحتوى</a:t>
            </a:r>
          </a:p>
          <a:p>
            <a:pPr algn="r" rtl="1">
              <a:lnSpc>
                <a:spcPct val="150000"/>
              </a:lnSpc>
            </a:pPr>
            <a:r>
              <a:rPr lang="ar-EG" dirty="0">
                <a:solidFill>
                  <a:schemeClr val="tx1"/>
                </a:solidFill>
                <a:latin typeface="Alexandria" pitchFamily="2" charset="-78"/>
                <a:cs typeface="Alexandria" pitchFamily="2" charset="-78"/>
              </a:rPr>
              <a:t>قد يوصي الذكاء الاصطناعي بمحتوى معيّن لمجموعة دون أخرى.</a:t>
            </a:r>
          </a:p>
          <a:p>
            <a:pPr algn="r" rtl="1">
              <a:lnSpc>
                <a:spcPct val="150000"/>
              </a:lnSpc>
            </a:pPr>
            <a:r>
              <a:rPr lang="ar-EG" dirty="0">
                <a:solidFill>
                  <a:schemeClr val="tx1"/>
                </a:solidFill>
                <a:latin typeface="Alexandria" pitchFamily="2" charset="-78"/>
                <a:cs typeface="Alexandria" pitchFamily="2" charset="-78"/>
              </a:rPr>
              <a:t>مثال:</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عرض محتوى سياسي لفئة سكانية محددة، مما يعزز الفجوات الاجتماعية.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7556403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dirty="0">
                <a:solidFill>
                  <a:schemeClr val="tx1"/>
                </a:solidFill>
                <a:latin typeface="Alexandria" pitchFamily="2" charset="-78"/>
                <a:cs typeface="Alexandria" pitchFamily="2" charset="-78"/>
              </a:rPr>
              <a:t>3. التمييز اللغوي أو الثقافي</a:t>
            </a:r>
          </a:p>
          <a:p>
            <a:pPr algn="r" rtl="1">
              <a:lnSpc>
                <a:spcPct val="150000"/>
              </a:lnSpc>
            </a:pPr>
            <a:r>
              <a:rPr lang="ar-EG" dirty="0">
                <a:solidFill>
                  <a:schemeClr val="tx1"/>
                </a:solidFill>
                <a:latin typeface="Alexandria" pitchFamily="2" charset="-78"/>
                <a:cs typeface="Alexandria" pitchFamily="2" charset="-78"/>
              </a:rPr>
              <a:t>أنظمة التحليل اللفظي قد تسيء فهم لهجات - لغات عامية - كلمات محلية</a:t>
            </a:r>
          </a:p>
          <a:p>
            <a:pPr algn="r" rtl="1">
              <a:lnSpc>
                <a:spcPct val="150000"/>
              </a:lnSpc>
            </a:pPr>
            <a:r>
              <a:rPr lang="ar-EG" dirty="0">
                <a:solidFill>
                  <a:schemeClr val="tx1"/>
                </a:solidFill>
                <a:latin typeface="Alexandria" pitchFamily="2" charset="-78"/>
                <a:cs typeface="Alexandria" pitchFamily="2" charset="-78"/>
              </a:rPr>
              <a:t>فتعتبرها “سلبية” رغم أنها ليست كذلك.</a:t>
            </a:r>
          </a:p>
          <a:p>
            <a:pPr algn="r" rtl="1">
              <a:lnSpc>
                <a:spcPct val="150000"/>
              </a:lnSpc>
            </a:pPr>
            <a:r>
              <a:rPr lang="ar-EG" dirty="0">
                <a:solidFill>
                  <a:schemeClr val="tx1"/>
                </a:solidFill>
                <a:latin typeface="Alexandria" pitchFamily="2" charset="-78"/>
                <a:cs typeface="Alexandria" pitchFamily="2" charset="-78"/>
              </a:rPr>
              <a:t>4. تجاهل الأقليات</a:t>
            </a:r>
          </a:p>
          <a:p>
            <a:pPr algn="r" rtl="1">
              <a:lnSpc>
                <a:spcPct val="150000"/>
              </a:lnSpc>
            </a:pPr>
            <a:r>
              <a:rPr lang="ar-EG" dirty="0">
                <a:solidFill>
                  <a:schemeClr val="tx1"/>
                </a:solidFill>
                <a:latin typeface="Alexandria" pitchFamily="2" charset="-78"/>
                <a:cs typeface="Alexandria" pitchFamily="2" charset="-78"/>
              </a:rPr>
              <a:t>الخوارزميات قد تتجاهل فئات قليلة الحضور في البيانات، مما يؤدي إلى ضعف التواصل معها.</a:t>
            </a:r>
          </a:p>
          <a:p>
            <a:pPr algn="r" rtl="1">
              <a:lnSpc>
                <a:spcPct val="150000"/>
              </a:lnSpc>
            </a:pPr>
            <a:r>
              <a:rPr lang="ar-EG" dirty="0">
                <a:solidFill>
                  <a:schemeClr val="tx1"/>
                </a:solidFill>
                <a:latin typeface="Alexandria" pitchFamily="2" charset="-78"/>
                <a:cs typeface="Alexandria" pitchFamily="2" charset="-78"/>
              </a:rPr>
              <a:t>5. التمييز في اتخاذ قرارات العلاقات العامة</a:t>
            </a:r>
          </a:p>
          <a:p>
            <a:pPr algn="r" rtl="1">
              <a:lnSpc>
                <a:spcPct val="150000"/>
              </a:lnSpc>
            </a:pPr>
            <a:r>
              <a:rPr lang="ar-EG" dirty="0">
                <a:solidFill>
                  <a:schemeClr val="tx1"/>
                </a:solidFill>
                <a:latin typeface="Alexandria" pitchFamily="2" charset="-78"/>
                <a:cs typeface="Alexandria" pitchFamily="2" charset="-78"/>
              </a:rPr>
              <a:t>مثل:</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تحديد المؤثرين المناسبين</a:t>
            </a: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تقييم المشاعر </a:t>
            </a:r>
            <a:r>
              <a:rPr lang="en-US" dirty="0">
                <a:solidFill>
                  <a:schemeClr val="tx1"/>
                </a:solidFill>
                <a:latin typeface="Alexandria" pitchFamily="2" charset="-78"/>
                <a:cs typeface="Alexandria" pitchFamily="2" charset="-78"/>
              </a:rPr>
              <a:t>sentiment analysis)</a:t>
            </a:r>
            <a:r>
              <a:rPr lang="ar-SA" dirty="0">
                <a:solidFill>
                  <a:schemeClr val="tx1"/>
                </a:solidFill>
                <a:latin typeface="Alexandria" pitchFamily="2" charset="-78"/>
                <a:cs typeface="Alexandria" pitchFamily="2" charset="-78"/>
              </a:rPr>
              <a:t>)</a:t>
            </a:r>
            <a:endParaRPr lang="en-US" dirty="0">
              <a:solidFill>
                <a:schemeClr val="tx1"/>
              </a:solidFill>
              <a:latin typeface="Alexandria" pitchFamily="2" charset="-78"/>
              <a:cs typeface="Alexandria" pitchFamily="2" charset="-78"/>
            </a:endParaRPr>
          </a:p>
          <a:p>
            <a:pPr algn="r" rtl="1">
              <a:lnSpc>
                <a:spcPct val="150000"/>
              </a:lnSpc>
              <a:buFont typeface="Arial" panose="020B0604020202020204" pitchFamily="34" charset="0"/>
              <a:buChar char="•"/>
            </a:pPr>
            <a:r>
              <a:rPr lang="ar-EG" dirty="0">
                <a:solidFill>
                  <a:schemeClr val="tx1"/>
                </a:solidFill>
                <a:latin typeface="Alexandria" pitchFamily="2" charset="-78"/>
                <a:cs typeface="Alexandria" pitchFamily="2" charset="-78"/>
              </a:rPr>
              <a:t>اختيار المتحدثين أو الجمهور المستهدف</a:t>
            </a:r>
          </a:p>
          <a:p>
            <a:pPr algn="r" rtl="1">
              <a:lnSpc>
                <a:spcPct val="150000"/>
              </a:lnSpc>
            </a:pPr>
            <a:r>
              <a:rPr lang="ar-EG" dirty="0">
                <a:solidFill>
                  <a:schemeClr val="tx1"/>
                </a:solidFill>
                <a:latin typeface="Alexandria" pitchFamily="2" charset="-78"/>
                <a:cs typeface="Alexandria" pitchFamily="2" charset="-78"/>
              </a:rPr>
              <a:t>إذا كانت الخوارزمية مصممة على بيانات منحازة، ستكرر نفس التحيّزات</a:t>
            </a:r>
          </a:p>
          <a:p>
            <a:pPr algn="r" rtl="1">
              <a:lnSpc>
                <a:spcPct val="15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190582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مثال :</a:t>
            </a:r>
          </a:p>
          <a:p>
            <a:pPr algn="r" rtl="1">
              <a:lnSpc>
                <a:spcPct val="200000"/>
              </a:lnSpc>
            </a:pPr>
            <a:r>
              <a:rPr lang="ar-EG" dirty="0">
                <a:solidFill>
                  <a:schemeClr val="tx1"/>
                </a:solidFill>
                <a:latin typeface="Alexandria" pitchFamily="2" charset="-78"/>
                <a:cs typeface="Alexandria" pitchFamily="2" charset="-78"/>
              </a:rPr>
              <a:t>إذا كان نظام ذكاء اصطناعي مصمم لتحليل تعليقات العملاء في شركة اتصالات، وكان قد تدرب على بيانات من اللهجة المصرية فقط، فقد يعتبر التعليقات السودانية أو المغربية “غير مفهومة” أو “غير مناسبة”، مما يؤدي إلى قرارات خاطئة.</a:t>
            </a:r>
          </a:p>
          <a:p>
            <a:pPr algn="r" rtl="1">
              <a:lnSpc>
                <a:spcPct val="200000"/>
              </a:lnSpc>
            </a:pPr>
            <a:r>
              <a:rPr lang="ar-EG" dirty="0">
                <a:solidFill>
                  <a:schemeClr val="tx1"/>
                </a:solidFill>
                <a:latin typeface="Alexandria" pitchFamily="2" charset="-78"/>
                <a:cs typeface="Alexandria" pitchFamily="2" charset="-78"/>
              </a:rPr>
              <a:t>هذا هو التمييز الخوارزمي.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879213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لماذا يحدث التحيّز؟</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بيانات غير متوازنة:</a:t>
            </a:r>
            <a:br>
              <a:rPr lang="ar-EG" dirty="0">
                <a:solidFill>
                  <a:schemeClr val="tx1"/>
                </a:solidFill>
                <a:latin typeface="Alexandria" pitchFamily="2" charset="-78"/>
                <a:cs typeface="Alexandria" pitchFamily="2" charset="-78"/>
              </a:rPr>
            </a:br>
            <a:r>
              <a:rPr lang="ar-EG" dirty="0">
                <a:solidFill>
                  <a:schemeClr val="tx1"/>
                </a:solidFill>
                <a:latin typeface="Alexandria" pitchFamily="2" charset="-78"/>
                <a:cs typeface="Alexandria" pitchFamily="2" charset="-78"/>
              </a:rPr>
              <a:t>مثال: تدريب نظام على بيانات لرجال أكثر من نساء.</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خوارزميات مصممة بشكل خاطئ.</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تفسيرات خاطئة للغة.</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انحياز صناع القرار أنفسهم.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358067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كيف نتجنب الانحياز؟</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تدريب الخوارزميات على بيانات متنوعة.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مراجعة نتائج أنظمة الذكاء الاصطناعي باستمرار.</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إشراك خبراء أخلاقيات وتقنيين ومختصين بالهوية الثقافية.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إضافة “نقاط تحقق بشرية” قبل اتخاذ القرار النهائي.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575888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endParaRPr lang="ar-EG" b="1" dirty="0">
              <a:solidFill>
                <a:schemeClr val="tx1"/>
              </a:solidFill>
              <a:latin typeface="Alexandria" pitchFamily="2" charset="-78"/>
              <a:cs typeface="Alexandria" pitchFamily="2" charset="-78"/>
            </a:endParaRPr>
          </a:p>
          <a:p>
            <a:pPr algn="r" rtl="1">
              <a:lnSpc>
                <a:spcPct val="150000"/>
              </a:lnSpc>
            </a:pPr>
            <a:r>
              <a:rPr lang="ar-SA" sz="1800" b="1" dirty="0">
                <a:solidFill>
                  <a:srgbClr val="00AEEF"/>
                </a:solidFill>
                <a:latin typeface="Alexandria" pitchFamily="2" charset="-78"/>
                <a:cs typeface="Alexandria" pitchFamily="2" charset="-78"/>
              </a:rPr>
              <a:t>ثانيا: أخلاقيات المؤثرين ومعايير الإفصاح</a:t>
            </a:r>
          </a:p>
          <a:p>
            <a:pPr algn="r" rtl="1">
              <a:lnSpc>
                <a:spcPct val="150000"/>
              </a:lnSpc>
            </a:pPr>
            <a:endParaRPr lang="ar-EG" b="1" dirty="0">
              <a:solidFill>
                <a:schemeClr val="tx1"/>
              </a:solidFill>
              <a:latin typeface="Alexandria" pitchFamily="2" charset="-78"/>
              <a:cs typeface="Alexandria" pitchFamily="2" charset="-78"/>
            </a:endParaRPr>
          </a:p>
          <a:p>
            <a:pPr lvl="1" algn="r" rtl="1">
              <a:lnSpc>
                <a:spcPct val="200000"/>
              </a:lnSpc>
            </a:pPr>
            <a:r>
              <a:rPr lang="ar-EG" dirty="0">
                <a:solidFill>
                  <a:schemeClr val="tx1"/>
                </a:solidFill>
                <a:latin typeface="Alexandria" pitchFamily="2" charset="-78"/>
                <a:cs typeface="Alexandria" pitchFamily="2" charset="-78"/>
              </a:rPr>
              <a:t>تعني مجموعة القواعد والقيم والسلوكيات التي يجب أن يلتزم بها المؤثّرون عند تقديم المحتوى، خصوصًا عندما تكون هناك علاقة مالية أو مهنية بينهم وبين العلامات التجارية. </a:t>
            </a:r>
          </a:p>
          <a:p>
            <a:pPr lvl="1" algn="r" rtl="1">
              <a:lnSpc>
                <a:spcPct val="200000"/>
              </a:lnSpc>
            </a:pPr>
            <a:endParaRPr lang="ar-EG" dirty="0">
              <a:solidFill>
                <a:schemeClr val="tx1"/>
              </a:solidFill>
              <a:latin typeface="Alexandria" pitchFamily="2" charset="-78"/>
              <a:cs typeface="Alexandria" pitchFamily="2" charset="-78"/>
            </a:endParaRPr>
          </a:p>
          <a:p>
            <a:pPr lvl="1" algn="r" rtl="1">
              <a:lnSpc>
                <a:spcPct val="200000"/>
              </a:lnSpc>
            </a:pPr>
            <a:r>
              <a:rPr lang="ar-EG" dirty="0">
                <a:solidFill>
                  <a:schemeClr val="tx1"/>
                </a:solidFill>
                <a:latin typeface="Alexandria" pitchFamily="2" charset="-78"/>
                <a:cs typeface="Alexandria" pitchFamily="2" charset="-78"/>
              </a:rPr>
              <a:t>الهدف هو ضمان الشفافية، العدالة، والمصداقية في التواصل مع الجمهور.</a:t>
            </a:r>
            <a:endParaRPr lang="ar-SA" dirty="0">
              <a:solidFill>
                <a:schemeClr val="tx1"/>
              </a:solidFill>
              <a:latin typeface="Alexandria" pitchFamily="2" charset="-78"/>
              <a:cs typeface="Alexandria" pitchFamily="2" charset="-78"/>
            </a:endParaRPr>
          </a:p>
          <a:p>
            <a:pPr algn="r" rtl="1">
              <a:lnSpc>
                <a:spcPct val="150000"/>
              </a:lnSpc>
            </a:pPr>
            <a:endParaRPr lang="ar-SA" b="1" dirty="0">
              <a:solidFill>
                <a:schemeClr val="tx1"/>
              </a:solidFill>
              <a:latin typeface="Alexandria" charset="0"/>
              <a:cs typeface="Alexandria" charset="0"/>
            </a:endParaRPr>
          </a:p>
          <a:p>
            <a:pPr marL="285750" indent="-285750" algn="r" rtl="1">
              <a:lnSpc>
                <a:spcPct val="150000"/>
              </a:lnSpc>
              <a:buFontTx/>
              <a:buChar char="-"/>
            </a:pPr>
            <a:endParaRPr lang="en-US" b="1" dirty="0">
              <a:solidFill>
                <a:schemeClr val="tx1"/>
              </a:solidFill>
              <a:latin typeface="Alexandria" charset="0"/>
              <a:cs typeface="Alexandria" charset="0"/>
            </a:endParaRPr>
          </a:p>
          <a:p>
            <a:pPr marL="285750" indent="-285750" algn="r" rtl="1">
              <a:lnSpc>
                <a:spcPct val="150000"/>
              </a:lnSpc>
              <a:buFontTx/>
              <a:buChar char="-"/>
            </a:pPr>
            <a:endParaRPr lang="ar-SA" sz="1800" b="1" dirty="0">
              <a:solidFill>
                <a:schemeClr val="tx1"/>
              </a:solidFill>
              <a:latin typeface="Alexandria" pitchFamily="2" charset="-78"/>
              <a:cs typeface="Alexandria" pitchFamily="2" charset="-78"/>
            </a:endParaRPr>
          </a:p>
          <a:p>
            <a:pPr marL="285750" indent="-285750" algn="r" rtl="1">
              <a:lnSpc>
                <a:spcPct val="150000"/>
              </a:lnSpc>
              <a:buFontTx/>
              <a:buChar char="-"/>
            </a:pPr>
            <a:endParaRPr lang="ar-EG" b="1" dirty="0">
              <a:solidFill>
                <a:schemeClr val="tx1"/>
              </a:solidFill>
              <a:latin typeface="Alexandria" pitchFamily="2" charset="-78"/>
              <a:cs typeface="Alexandria" pitchFamily="2" charset="-78"/>
            </a:endParaRPr>
          </a:p>
          <a:p>
            <a:pPr algn="r" rtl="1">
              <a:lnSpc>
                <a:spcPct val="15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619309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r" rtl="1">
              <a:lnSpc>
                <a:spcPct val="150000"/>
              </a:lnSpc>
            </a:pPr>
            <a:r>
              <a:rPr lang="ar-EG" dirty="0">
                <a:solidFill>
                  <a:schemeClr val="tx1"/>
                </a:solidFill>
                <a:latin typeface="Alexandria" pitchFamily="2" charset="-78"/>
                <a:cs typeface="Alexandria" pitchFamily="2" charset="-78"/>
              </a:rPr>
              <a:t>المقصود بأخلاقيات المؤثرين المبادئ التي تحدّد كيف يجب أن يتصرف المؤثر عند إنشاء المحتوى، وتشمل:</a:t>
            </a:r>
          </a:p>
          <a:p>
            <a:pPr lvl="1" algn="r" rtl="1">
              <a:lnSpc>
                <a:spcPct val="150000"/>
              </a:lnSpc>
            </a:pPr>
            <a:r>
              <a:rPr lang="ar-EG" dirty="0">
                <a:solidFill>
                  <a:schemeClr val="tx1"/>
                </a:solidFill>
                <a:latin typeface="Alexandria" pitchFamily="2" charset="-78"/>
                <a:cs typeface="Alexandria" pitchFamily="2" charset="-78"/>
              </a:rPr>
              <a:t>1. </a:t>
            </a:r>
            <a:r>
              <a:rPr lang="ar-EG" b="1" dirty="0">
                <a:solidFill>
                  <a:schemeClr val="tx1"/>
                </a:solidFill>
                <a:latin typeface="Alexandria" pitchFamily="2" charset="-78"/>
                <a:cs typeface="Alexandria" pitchFamily="2" charset="-78"/>
              </a:rPr>
              <a:t>الصدق وعدم التضليل</a:t>
            </a:r>
          </a:p>
          <a:p>
            <a:pPr lvl="1" algn="r" rtl="1">
              <a:lnSpc>
                <a:spcPct val="150000"/>
              </a:lnSpc>
            </a:pPr>
            <a:r>
              <a:rPr lang="ar-EG" dirty="0">
                <a:solidFill>
                  <a:schemeClr val="tx1"/>
                </a:solidFill>
                <a:latin typeface="Alexandria" pitchFamily="2" charset="-78"/>
                <a:cs typeface="Alexandria" pitchFamily="2" charset="-78"/>
              </a:rPr>
              <a:t>على المؤثر أن يقدّم معلومات حقيقية عن المنتج أو الخدمة، وألا يخفي عيوبه أو يروّج شيئًا لا يثق فيه.</a:t>
            </a:r>
          </a:p>
          <a:p>
            <a:pPr lvl="1" algn="r" rtl="1">
              <a:lnSpc>
                <a:spcPct val="150000"/>
              </a:lnSpc>
            </a:pPr>
            <a:r>
              <a:rPr lang="ar-EG" dirty="0">
                <a:solidFill>
                  <a:schemeClr val="tx1"/>
                </a:solidFill>
                <a:latin typeface="Alexandria" pitchFamily="2" charset="-78"/>
                <a:cs typeface="Alexandria" pitchFamily="2" charset="-78"/>
              </a:rPr>
              <a:t>2. </a:t>
            </a:r>
            <a:r>
              <a:rPr lang="ar-EG" b="1" dirty="0">
                <a:solidFill>
                  <a:schemeClr val="tx1"/>
                </a:solidFill>
                <a:latin typeface="Alexandria" pitchFamily="2" charset="-78"/>
                <a:cs typeface="Alexandria" pitchFamily="2" charset="-78"/>
              </a:rPr>
              <a:t>المسؤولية تجاه الجمهور</a:t>
            </a:r>
          </a:p>
          <a:p>
            <a:pPr lvl="1" algn="r" rtl="1">
              <a:lnSpc>
                <a:spcPct val="150000"/>
              </a:lnSpc>
            </a:pPr>
            <a:r>
              <a:rPr lang="ar-EG" dirty="0">
                <a:solidFill>
                  <a:schemeClr val="tx1"/>
                </a:solidFill>
                <a:latin typeface="Alexandria" pitchFamily="2" charset="-78"/>
                <a:cs typeface="Alexandria" pitchFamily="2" charset="-78"/>
              </a:rPr>
              <a:t>يجب على المؤثر احترام ثقافة الجمهور وأعمارهم وخصوصيتهم، وعدم تقديم محتوى يضرهم أو يحرّض على سلوكيات خطيرة.</a:t>
            </a:r>
          </a:p>
          <a:p>
            <a:pPr lvl="1" algn="r" rtl="1">
              <a:lnSpc>
                <a:spcPct val="150000"/>
              </a:lnSpc>
            </a:pPr>
            <a:r>
              <a:rPr lang="ar-EG" dirty="0">
                <a:solidFill>
                  <a:schemeClr val="tx1"/>
                </a:solidFill>
                <a:latin typeface="Alexandria" pitchFamily="2" charset="-78"/>
                <a:cs typeface="Alexandria" pitchFamily="2" charset="-78"/>
              </a:rPr>
              <a:t>3. </a:t>
            </a:r>
            <a:r>
              <a:rPr lang="ar-EG" b="1" dirty="0">
                <a:solidFill>
                  <a:schemeClr val="tx1"/>
                </a:solidFill>
                <a:latin typeface="Alexandria" pitchFamily="2" charset="-78"/>
                <a:cs typeface="Alexandria" pitchFamily="2" charset="-78"/>
              </a:rPr>
              <a:t>النزاهة</a:t>
            </a:r>
          </a:p>
          <a:p>
            <a:pPr lvl="1" algn="r" rtl="1">
              <a:lnSpc>
                <a:spcPct val="150000"/>
              </a:lnSpc>
            </a:pPr>
            <a:r>
              <a:rPr lang="ar-EG" dirty="0">
                <a:solidFill>
                  <a:schemeClr val="tx1"/>
                </a:solidFill>
                <a:latin typeface="Alexandria" pitchFamily="2" charset="-78"/>
                <a:cs typeface="Alexandria" pitchFamily="2" charset="-78"/>
              </a:rPr>
              <a:t>عدم قبول الترويج لمنتجات لا يستخدمها أو لا يؤمن بها فقط من أجل المال.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702660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b="1" dirty="0">
                <a:solidFill>
                  <a:schemeClr val="tx1"/>
                </a:solidFill>
                <a:latin typeface="Alexandria" pitchFamily="2" charset="-78"/>
                <a:cs typeface="Alexandria" pitchFamily="2" charset="-78"/>
              </a:rPr>
              <a:t>4. احترام القوانين</a:t>
            </a:r>
          </a:p>
          <a:p>
            <a:pPr algn="r" rtl="1">
              <a:lnSpc>
                <a:spcPct val="200000"/>
              </a:lnSpc>
            </a:pPr>
            <a:r>
              <a:rPr lang="ar-EG" dirty="0">
                <a:solidFill>
                  <a:schemeClr val="tx1"/>
                </a:solidFill>
                <a:latin typeface="Alexandria" pitchFamily="2" charset="-78"/>
                <a:cs typeface="Alexandria" pitchFamily="2" charset="-78"/>
              </a:rPr>
              <a:t>الالتزام بقوانين الإعلانات في البلد، مثل حظر الإعلان عن بعض المنتجات.</a:t>
            </a:r>
          </a:p>
          <a:p>
            <a:pPr algn="r" rtl="1">
              <a:lnSpc>
                <a:spcPct val="200000"/>
              </a:lnSpc>
            </a:pPr>
            <a:r>
              <a:rPr lang="ar-EG" b="1" dirty="0">
                <a:solidFill>
                  <a:schemeClr val="tx1"/>
                </a:solidFill>
                <a:latin typeface="Alexandria" pitchFamily="2" charset="-78"/>
                <a:cs typeface="Alexandria" pitchFamily="2" charset="-78"/>
              </a:rPr>
              <a:t>5. تجنّب الاستغلال</a:t>
            </a:r>
          </a:p>
          <a:p>
            <a:pPr algn="r" rtl="1">
              <a:lnSpc>
                <a:spcPct val="200000"/>
              </a:lnSpc>
            </a:pPr>
            <a:r>
              <a:rPr lang="ar-EG" dirty="0">
                <a:solidFill>
                  <a:schemeClr val="tx1"/>
                </a:solidFill>
                <a:latin typeface="Alexandria" pitchFamily="2" charset="-78"/>
                <a:cs typeface="Alexandria" pitchFamily="2" charset="-78"/>
              </a:rPr>
              <a:t>ألا يستخدم المؤثر نفوذه للتلاعب بالجمهور أو الضغط عليهم للشراء.</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3916338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أما معايير الإفصاح فتعني أن يوضح المؤثر للجمهور بشكل صريح وواضح أنه يتعاون مع علامة تجارية أو تلقى مقابلًا ماليًا أو منتجًا مجانيًا من أجل الترويج، وذلك لأنه:</a:t>
            </a:r>
          </a:p>
          <a:p>
            <a:pPr marL="285750"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يحمي الجمهور من التضليل</a:t>
            </a:r>
          </a:p>
          <a:p>
            <a:pPr marL="285750"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يعزز الثقة</a:t>
            </a:r>
          </a:p>
          <a:p>
            <a:pPr marL="285750"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يتوافق مع قوانين الإعلانات العالمية</a:t>
            </a:r>
          </a:p>
          <a:p>
            <a:pPr marL="285750" indent="-285750"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يمنع “الإعلان الخفي”</a:t>
            </a:r>
          </a:p>
          <a:p>
            <a:pPr algn="r" rtl="1">
              <a:lnSpc>
                <a:spcPct val="20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9835064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ويجب أن يكون الإفصاح واضحًا وليس مخفيًا، سواء في إعلان أو محتوى برعاية أو ممول ويفضّل أن يظهر في:</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بداية الفيديو</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أعلى الوصف</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الصور بشكل واضح</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الستوري مع ملصق "إعلان" أو "إعلان مدفوع"</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20218640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ممارسات غير أخلاقية يجب تجنّبها من قبل المؤثرين:</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الترويج لمنتج مقابل مال دون ذكر أنه إعلان.</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إعطاء تقييمات غير حقيقية لمنتج.</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إخفاء الشراكات التجارية.</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شراء متابعين أو تفاعل مزيف.</a:t>
            </a:r>
          </a:p>
          <a:p>
            <a:pPr algn="r" rtl="1">
              <a:lnSpc>
                <a:spcPct val="200000"/>
              </a:lnSpc>
              <a:buFont typeface="Arial" panose="020B0604020202020204" pitchFamily="34" charset="0"/>
              <a:buChar char="•"/>
            </a:pPr>
            <a:r>
              <a:rPr lang="ar-EG" dirty="0">
                <a:solidFill>
                  <a:schemeClr val="tx1"/>
                </a:solidFill>
                <a:latin typeface="Alexandria" pitchFamily="2" charset="-78"/>
                <a:cs typeface="Alexandria" pitchFamily="2" charset="-78"/>
              </a:rPr>
              <a:t>نشر محتوى مدفوع للأطفال دون إفصاح واضح.</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048192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EG" dirty="0">
                <a:solidFill>
                  <a:schemeClr val="tx1"/>
                </a:solidFill>
                <a:latin typeface="Alexandria" pitchFamily="2" charset="-78"/>
                <a:cs typeface="Alexandria" pitchFamily="2" charset="-78"/>
              </a:rPr>
              <a:t>أهمية أخلاقيات المؤثرين ومعايير الإفصاح في العلاقات العامة</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تعزيز الثقة بين الجمهور والمؤسسة.</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حماية سمعة المؤثر والشركة من التهم القانونية أو الأخلاقية.</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رفع جودة المحتوى التسويقي.</a:t>
            </a:r>
          </a:p>
          <a:p>
            <a:pPr algn="r" rtl="1">
              <a:lnSpc>
                <a:spcPct val="200000"/>
              </a:lnSpc>
              <a:buFont typeface="+mj-lt"/>
              <a:buAutoNum type="arabicPeriod"/>
            </a:pPr>
            <a:r>
              <a:rPr lang="ar-EG" dirty="0">
                <a:solidFill>
                  <a:schemeClr val="tx1"/>
                </a:solidFill>
                <a:latin typeface="Alexandria" pitchFamily="2" charset="-78"/>
                <a:cs typeface="Alexandria" pitchFamily="2" charset="-78"/>
              </a:rPr>
              <a:t>تطبيق التسويق بشفافية كما تطالب به المنصات والقوانين العالمية.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401968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094282"/>
            <a:ext cx="10812720" cy="51983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EG" b="1" dirty="0">
                <a:solidFill>
                  <a:schemeClr val="tx1"/>
                </a:solidFill>
                <a:latin typeface="Alexandria" pitchFamily="2" charset="-78"/>
                <a:cs typeface="Alexandria" pitchFamily="2" charset="-78"/>
              </a:rPr>
              <a:t>ملخص المحاضرة: </a:t>
            </a:r>
          </a:p>
          <a:p>
            <a:pPr lvl="0" algn="r" rtl="1">
              <a:lnSpc>
                <a:spcPct val="250000"/>
              </a:lnSpc>
            </a:pPr>
            <a:r>
              <a:rPr lang="ar-EG" dirty="0">
                <a:solidFill>
                  <a:schemeClr val="tx1"/>
                </a:solidFill>
                <a:latin typeface="Alexandria" pitchFamily="2" charset="-78"/>
                <a:cs typeface="Alexandria" pitchFamily="2" charset="-78"/>
              </a:rPr>
              <a:t>في هذه المحاضرة تم تناول عدد من </a:t>
            </a:r>
            <a:r>
              <a:rPr lang="ar-SA" sz="1800" dirty="0">
                <a:solidFill>
                  <a:schemeClr val="tx1"/>
                </a:solidFill>
                <a:latin typeface="Alexandria" pitchFamily="2" charset="-78"/>
                <a:cs typeface="Alexandria" pitchFamily="2" charset="-78"/>
              </a:rPr>
              <a:t>الاتجاهات الحديثة في دراسات أخلاقيات العلاقات العامة ، منها:</a:t>
            </a:r>
          </a:p>
          <a:p>
            <a:pPr marL="285750" lvl="0" indent="-285750" algn="r" rtl="1">
              <a:lnSpc>
                <a:spcPct val="250000"/>
              </a:lnSpc>
              <a:buFont typeface="Wingdings" pitchFamily="2" charset="2"/>
              <a:buChar char="v"/>
            </a:pPr>
            <a:r>
              <a:rPr lang="ar-SA" sz="1800" dirty="0">
                <a:solidFill>
                  <a:schemeClr val="tx1"/>
                </a:solidFill>
                <a:latin typeface="Alexandria" pitchFamily="2" charset="-78"/>
                <a:cs typeface="Alexandria" pitchFamily="2" charset="-78"/>
              </a:rPr>
              <a:t>الذكاء الاصطناعي والاتصال الأخلاقي.</a:t>
            </a:r>
          </a:p>
          <a:p>
            <a:pPr marL="285750" indent="-285750" algn="r" rtl="1">
              <a:lnSpc>
                <a:spcPct val="250000"/>
              </a:lnSpc>
              <a:buFont typeface="Wingdings" pitchFamily="2" charset="2"/>
              <a:buChar char="v"/>
            </a:pPr>
            <a:r>
              <a:rPr lang="ar-SA" sz="1800" dirty="0">
                <a:solidFill>
                  <a:schemeClr val="tx1"/>
                </a:solidFill>
                <a:latin typeface="Alexandria" pitchFamily="2" charset="-78"/>
                <a:cs typeface="Alexandria" pitchFamily="2" charset="-78"/>
              </a:rPr>
              <a:t>أخلاقيات المؤثرين ومعايير الإفصاح.</a:t>
            </a:r>
          </a:p>
          <a:p>
            <a:pPr marL="285750" indent="-285750" algn="r" rtl="1">
              <a:lnSpc>
                <a:spcPct val="250000"/>
              </a:lnSpc>
              <a:buFont typeface="Wingdings" pitchFamily="2" charset="2"/>
              <a:buChar char="v"/>
            </a:pPr>
            <a:r>
              <a:rPr lang="ar-SA" dirty="0">
                <a:solidFill>
                  <a:schemeClr val="tx1"/>
                </a:solidFill>
                <a:latin typeface="Alexandria" pitchFamily="2" charset="-78"/>
                <a:cs typeface="Alexandria" pitchFamily="2" charset="-78"/>
              </a:rPr>
              <a:t>وتم توضيح </a:t>
            </a:r>
            <a:r>
              <a:rPr lang="ar-EG" dirty="0">
                <a:solidFill>
                  <a:schemeClr val="tx1"/>
                </a:solidFill>
                <a:latin typeface="Alexandria" pitchFamily="2" charset="-78"/>
                <a:cs typeface="Alexandria" pitchFamily="2" charset="-78"/>
              </a:rPr>
              <a:t>كيف دخل الذكاء الاصطناعي كافة مجالات الاتصال المؤسسي</a:t>
            </a:r>
            <a:r>
              <a:rPr lang="ar-SA" dirty="0">
                <a:solidFill>
                  <a:schemeClr val="tx1"/>
                </a:solidFill>
                <a:latin typeface="Alexandria" pitchFamily="2" charset="-78"/>
                <a:cs typeface="Alexandria" pitchFamily="2" charset="-78"/>
              </a:rPr>
              <a:t>.</a:t>
            </a:r>
            <a:endParaRPr lang="ar-SA" sz="1800" dirty="0">
              <a:solidFill>
                <a:schemeClr val="tx1"/>
              </a:solidFill>
              <a:latin typeface="Alexandria" pitchFamily="2" charset="-78"/>
              <a:cs typeface="Alexandria" pitchFamily="2" charset="-78"/>
            </a:endParaRPr>
          </a:p>
          <a:p>
            <a:pPr algn="r" rtl="1">
              <a:lnSpc>
                <a:spcPct val="150000"/>
              </a:lnSpc>
            </a:pPr>
            <a:r>
              <a:rPr lang="ar-EG" dirty="0">
                <a:solidFill>
                  <a:schemeClr val="tx1"/>
                </a:solidFill>
                <a:latin typeface="Alexandria" pitchFamily="2" charset="-78"/>
                <a:cs typeface="Alexandria" pitchFamily="2" charset="-78"/>
              </a:rPr>
              <a:t>:</a:t>
            </a:r>
          </a:p>
          <a:p>
            <a:pPr algn="r" rtl="1">
              <a:lnSpc>
                <a:spcPct val="150000"/>
              </a:lnSpc>
            </a:pPr>
            <a:endParaRPr lang="ar-EG" dirty="0">
              <a:solidFill>
                <a:schemeClr val="tx1"/>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5684" y="17939"/>
            <a:ext cx="2305141" cy="1076343"/>
          </a:xfrm>
          <a:prstGeom prst="rect">
            <a:avLst/>
          </a:prstGeom>
        </p:spPr>
      </p:pic>
    </p:spTree>
    <p:extLst>
      <p:ext uri="{BB962C8B-B14F-4D97-AF65-F5344CB8AC3E}">
        <p14:creationId xmlns:p14="http://schemas.microsoft.com/office/powerpoint/2010/main" val="13491960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2C272E-8E65-4393-B060-1400E8521AEE}"/>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8931</TotalTime>
  <Words>2443</Words>
  <Application>Microsoft Macintosh PowerPoint</Application>
  <PresentationFormat>Widescreen</PresentationFormat>
  <Paragraphs>280</Paragraphs>
  <Slides>44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Alexandria</vt:lpstr>
      <vt:lpstr>Arial</vt:lpstr>
      <vt:lpstr>Calibri</vt:lpstr>
      <vt:lpstr>Calibri Light</vt:lpstr>
      <vt:lpstr>Wingdings</vt:lpstr>
      <vt:lpstr>Office Theme</vt:lpstr>
      <vt:lpstr>PowerPoint Presentation</vt:lpstr>
      <vt:lpstr>PowerPoint Presentation</vt:lpstr>
      <vt:lpstr>PowerPoint Presentation</vt:lpstr>
      <vt:lpstr>العدالة والتنوع والشمول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190</cp:revision>
  <dcterms:created xsi:type="dcterms:W3CDTF">2023-04-29T09:08:00Z</dcterms:created>
  <dcterms:modified xsi:type="dcterms:W3CDTF">2026-04-13T12:33:52Z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