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480" r:id="rId2"/>
    <p:sldId id="541" r:id="rId3"/>
    <p:sldId id="540" r:id="rId4"/>
    <p:sldId id="575" r:id="rId5"/>
    <p:sldId id="542" r:id="rId6"/>
    <p:sldId id="576" r:id="rId7"/>
    <p:sldId id="491" r:id="rId8"/>
    <p:sldId id="544" r:id="rId9"/>
    <p:sldId id="577" r:id="rId10"/>
    <p:sldId id="545" r:id="rId11"/>
    <p:sldId id="546" r:id="rId12"/>
    <p:sldId id="578" r:id="rId13"/>
    <p:sldId id="547" r:id="rId14"/>
    <p:sldId id="548" r:id="rId15"/>
    <p:sldId id="549" r:id="rId16"/>
    <p:sldId id="579" r:id="rId17"/>
    <p:sldId id="492" r:id="rId18"/>
    <p:sldId id="515" r:id="rId19"/>
    <p:sldId id="550" r:id="rId20"/>
    <p:sldId id="580" r:id="rId21"/>
    <p:sldId id="581" r:id="rId22"/>
    <p:sldId id="551" r:id="rId23"/>
    <p:sldId id="493" r:id="rId24"/>
    <p:sldId id="582" r:id="rId25"/>
    <p:sldId id="494" r:id="rId26"/>
    <p:sldId id="583" r:id="rId27"/>
    <p:sldId id="552" r:id="rId28"/>
    <p:sldId id="584" r:id="rId29"/>
    <p:sldId id="553" r:id="rId30"/>
    <p:sldId id="585" r:id="rId31"/>
    <p:sldId id="554" r:id="rId32"/>
    <p:sldId id="586" r:id="rId33"/>
    <p:sldId id="555" r:id="rId34"/>
    <p:sldId id="587" r:id="rId35"/>
    <p:sldId id="556" r:id="rId36"/>
    <p:sldId id="588" r:id="rId37"/>
    <p:sldId id="589" r:id="rId38"/>
    <p:sldId id="495" r:id="rId39"/>
    <p:sldId id="560" r:id="rId40"/>
    <p:sldId id="557" r:id="rId41"/>
    <p:sldId id="590" r:id="rId42"/>
    <p:sldId id="558" r:id="rId43"/>
    <p:sldId id="559" r:id="rId44"/>
    <p:sldId id="591" r:id="rId45"/>
    <p:sldId id="496" r:id="rId46"/>
    <p:sldId id="592" r:id="rId47"/>
    <p:sldId id="593" r:id="rId48"/>
    <p:sldId id="561" r:id="rId49"/>
    <p:sldId id="594" r:id="rId50"/>
    <p:sldId id="595" r:id="rId51"/>
    <p:sldId id="562" r:id="rId52"/>
    <p:sldId id="563" r:id="rId53"/>
    <p:sldId id="564" r:id="rId54"/>
    <p:sldId id="596" r:id="rId55"/>
    <p:sldId id="565" r:id="rId56"/>
    <p:sldId id="566" r:id="rId57"/>
    <p:sldId id="597" r:id="rId58"/>
    <p:sldId id="570" r:id="rId59"/>
    <p:sldId id="567" r:id="rId60"/>
    <p:sldId id="598" r:id="rId61"/>
    <p:sldId id="599" r:id="rId62"/>
    <p:sldId id="568" r:id="rId63"/>
    <p:sldId id="600" r:id="rId64"/>
    <p:sldId id="572" r:id="rId65"/>
    <p:sldId id="569" r:id="rId66"/>
    <p:sldId id="573" r:id="rId67"/>
    <p:sldId id="571" r:id="rId68"/>
    <p:sldId id="601" r:id="rId69"/>
    <p:sldId id="574"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540"/>
            <p14:sldId id="575"/>
            <p14:sldId id="542"/>
            <p14:sldId id="576"/>
            <p14:sldId id="491"/>
            <p14:sldId id="544"/>
            <p14:sldId id="577"/>
            <p14:sldId id="545"/>
            <p14:sldId id="546"/>
            <p14:sldId id="578"/>
            <p14:sldId id="547"/>
            <p14:sldId id="548"/>
            <p14:sldId id="549"/>
            <p14:sldId id="579"/>
            <p14:sldId id="492"/>
            <p14:sldId id="515"/>
            <p14:sldId id="550"/>
            <p14:sldId id="580"/>
            <p14:sldId id="581"/>
            <p14:sldId id="551"/>
            <p14:sldId id="493"/>
            <p14:sldId id="582"/>
            <p14:sldId id="494"/>
            <p14:sldId id="583"/>
            <p14:sldId id="552"/>
            <p14:sldId id="584"/>
            <p14:sldId id="553"/>
            <p14:sldId id="585"/>
            <p14:sldId id="554"/>
            <p14:sldId id="586"/>
            <p14:sldId id="555"/>
            <p14:sldId id="587"/>
            <p14:sldId id="556"/>
            <p14:sldId id="588"/>
            <p14:sldId id="589"/>
            <p14:sldId id="495"/>
            <p14:sldId id="560"/>
            <p14:sldId id="557"/>
            <p14:sldId id="590"/>
            <p14:sldId id="558"/>
            <p14:sldId id="559"/>
            <p14:sldId id="591"/>
            <p14:sldId id="496"/>
            <p14:sldId id="592"/>
            <p14:sldId id="593"/>
            <p14:sldId id="561"/>
            <p14:sldId id="594"/>
            <p14:sldId id="595"/>
            <p14:sldId id="562"/>
            <p14:sldId id="563"/>
            <p14:sldId id="564"/>
            <p14:sldId id="596"/>
            <p14:sldId id="565"/>
            <p14:sldId id="566"/>
            <p14:sldId id="597"/>
            <p14:sldId id="570"/>
            <p14:sldId id="567"/>
            <p14:sldId id="598"/>
            <p14:sldId id="599"/>
            <p14:sldId id="568"/>
            <p14:sldId id="600"/>
            <p14:sldId id="572"/>
            <p14:sldId id="569"/>
            <p14:sldId id="573"/>
            <p14:sldId id="571"/>
            <p14:sldId id="601"/>
            <p14:sldId id="574"/>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080"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C3844-46FA-4ABA-8DF2-3E1B989E89A8}" type="doc">
      <dgm:prSet loTypeId="urn:microsoft.com/office/officeart/2008/layout/AlternatingHexagons" loCatId="list" qsTypeId="urn:microsoft.com/office/officeart/2005/8/quickstyle/3d1" qsCatId="3D" csTypeId="urn:microsoft.com/office/officeart/2005/8/colors/accent1_2" csCatId="accent1" phldr="1"/>
      <dgm:spPr/>
      <dgm:t>
        <a:bodyPr/>
        <a:lstStyle/>
        <a:p>
          <a:endParaRPr lang="en-US"/>
        </a:p>
      </dgm:t>
    </dgm:pt>
    <dgm:pt modelId="{0656BD48-70AC-46D4-8537-C8D4B5D1DC69}">
      <dgm:prSet phldrT="[Text]" custT="1"/>
      <dgm:spPr/>
      <dgm:t>
        <a:bodyPr/>
        <a:lstStyle/>
        <a:p>
          <a:pPr algn="ctr"/>
          <a:r>
            <a:rPr lang="ar-EG" sz="1600" b="1" dirty="0">
              <a:effectLst/>
              <a:latin typeface="Dubai" panose="020B0503030403030204" pitchFamily="34" charset="-78"/>
              <a:ea typeface="Calibri" panose="020F0502020204030204" pitchFamily="34" charset="0"/>
              <a:cs typeface="Dubai" panose="020B0503030403030204" pitchFamily="34" charset="-78"/>
            </a:rPr>
            <a:t>الثورة الصناعية وظهور الإنتاج الكبير</a:t>
          </a:r>
          <a:endParaRPr lang="en-US" sz="1600" dirty="0"/>
        </a:p>
      </dgm:t>
    </dgm:pt>
    <dgm:pt modelId="{1BACC65A-C1AF-4553-ADF1-6747F73E6B3E}" type="parTrans" cxnId="{D50D3E6A-E0F8-46B7-AD1A-87668BE6861C}">
      <dgm:prSet/>
      <dgm:spPr/>
      <dgm:t>
        <a:bodyPr/>
        <a:lstStyle/>
        <a:p>
          <a:pPr algn="ctr"/>
          <a:endParaRPr lang="en-US"/>
        </a:p>
      </dgm:t>
    </dgm:pt>
    <dgm:pt modelId="{0BB32D2C-0B3A-4B18-BBC5-C19DE9547F1A}" type="sibTrans" cxnId="{D50D3E6A-E0F8-46B7-AD1A-87668BE6861C}">
      <dgm:prSet/>
      <dgm:spPr/>
      <dgm:t>
        <a:bodyPr/>
        <a:lstStyle/>
        <a:p>
          <a:pPr algn="ctr"/>
          <a:endParaRPr lang="en-US"/>
        </a:p>
      </dgm:t>
    </dgm:pt>
    <dgm:pt modelId="{45E119F4-9EF2-42CB-9F19-37DAEC6F9AFD}">
      <dgm:prSet phldrT="[Text]" custT="1"/>
      <dgm:spPr/>
      <dgm:t>
        <a:bodyPr/>
        <a:lstStyle/>
        <a:p>
          <a:pPr algn="ctr"/>
          <a:r>
            <a:rPr lang="ar-EG" sz="2000" b="1" dirty="0">
              <a:effectLst/>
              <a:latin typeface="Dubai" panose="020B0503030403030204" pitchFamily="34" charset="-78"/>
              <a:ea typeface="Calibri" panose="020F0502020204030204" pitchFamily="34" charset="0"/>
              <a:cs typeface="Dubai" panose="020B0503030403030204" pitchFamily="34" charset="-78"/>
            </a:rPr>
            <a:t>تزايد المنافسة</a:t>
          </a:r>
          <a:endParaRPr lang="en-US" sz="2000" dirty="0"/>
        </a:p>
      </dgm:t>
    </dgm:pt>
    <dgm:pt modelId="{D96DC1E8-3AD6-4259-8974-BEE8407B4C61}" type="parTrans" cxnId="{07702587-4EF9-404F-BB8C-7F856E497C50}">
      <dgm:prSet/>
      <dgm:spPr/>
      <dgm:t>
        <a:bodyPr/>
        <a:lstStyle/>
        <a:p>
          <a:pPr algn="ctr"/>
          <a:endParaRPr lang="en-US"/>
        </a:p>
      </dgm:t>
    </dgm:pt>
    <dgm:pt modelId="{761FA7F5-2A31-485C-9DC0-687443423F60}" type="sibTrans" cxnId="{07702587-4EF9-404F-BB8C-7F856E497C50}">
      <dgm:prSet/>
      <dgm:spPr/>
      <dgm:t>
        <a:bodyPr/>
        <a:lstStyle/>
        <a:p>
          <a:pPr algn="ctr"/>
          <a:endParaRPr lang="en-US"/>
        </a:p>
      </dgm:t>
    </dgm:pt>
    <dgm:pt modelId="{CB8AF7D8-6F33-4340-BF28-BC564D812F1E}">
      <dgm:prSet phldrT="[Text]" custT="1"/>
      <dgm:spPr/>
      <dgm:t>
        <a:bodyPr/>
        <a:lstStyle/>
        <a:p>
          <a:pPr algn="ctr"/>
          <a:r>
            <a:rPr lang="ar-EG" sz="2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ثالثًا: </a:t>
          </a:r>
          <a:r>
            <a:rPr lang="ar-SA" sz="2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عوامل الاهتمام بالعلاقات العامة</a:t>
          </a:r>
          <a:r>
            <a:rPr lang="ar-EG" sz="2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ndParaRPr>
        </a:p>
      </dgm:t>
    </dgm:pt>
    <dgm:pt modelId="{961F0767-82CF-45C2-85FF-1A0F0F7763E1}" type="parTrans" cxnId="{4100123D-4017-45A9-A2FB-47EA78C7384C}">
      <dgm:prSet/>
      <dgm:spPr/>
      <dgm:t>
        <a:bodyPr/>
        <a:lstStyle/>
        <a:p>
          <a:pPr algn="ctr"/>
          <a:endParaRPr lang="en-US"/>
        </a:p>
      </dgm:t>
    </dgm:pt>
    <dgm:pt modelId="{7EF962F7-23F4-45A0-BAEA-80EF2EB17427}" type="sibTrans" cxnId="{4100123D-4017-45A9-A2FB-47EA78C7384C}">
      <dgm:prSet/>
      <dgm:spPr/>
      <dgm:t>
        <a:bodyPr/>
        <a:lstStyle/>
        <a:p>
          <a:pPr algn="ctr"/>
          <a:endParaRPr lang="en-US"/>
        </a:p>
      </dgm:t>
    </dgm:pt>
    <dgm:pt modelId="{E2DF3CD2-B4F1-4820-BEFA-BE52BA0B10E2}">
      <dgm:prSet phldrT="[Text]" custT="1"/>
      <dgm:spPr/>
      <dgm:t>
        <a:bodyPr/>
        <a:lstStyle/>
        <a:p>
          <a:pPr algn="ctr"/>
          <a:r>
            <a:rPr lang="ar-EG" sz="1600" b="1" dirty="0">
              <a:effectLst/>
              <a:latin typeface="Dubai" panose="020B0503030403030204" pitchFamily="34" charset="-78"/>
              <a:ea typeface="Calibri" panose="020F0502020204030204" pitchFamily="34" charset="0"/>
              <a:cs typeface="Dubai" panose="020B0503030403030204" pitchFamily="34" charset="-78"/>
            </a:rPr>
            <a:t>تزايد الوعي من جانب جماهير الرأي العام </a:t>
          </a:r>
          <a:endParaRPr lang="en-US" sz="1600" dirty="0"/>
        </a:p>
      </dgm:t>
    </dgm:pt>
    <dgm:pt modelId="{0F3AE579-2BB5-4A5A-99D0-82DFA1FBDDEC}" type="parTrans" cxnId="{56807AA9-1E18-4AF2-A71F-15C9228C5F75}">
      <dgm:prSet/>
      <dgm:spPr/>
      <dgm:t>
        <a:bodyPr/>
        <a:lstStyle/>
        <a:p>
          <a:pPr algn="ctr"/>
          <a:endParaRPr lang="en-US"/>
        </a:p>
      </dgm:t>
    </dgm:pt>
    <dgm:pt modelId="{B16ED76C-479A-4E83-8717-D0910FC85FEB}" type="sibTrans" cxnId="{56807AA9-1E18-4AF2-A71F-15C9228C5F75}">
      <dgm:prSet/>
      <dgm:spPr/>
      <dgm:t>
        <a:bodyPr/>
        <a:lstStyle/>
        <a:p>
          <a:pPr algn="ctr"/>
          <a:endParaRPr lang="en-US"/>
        </a:p>
      </dgm:t>
    </dgm:pt>
    <dgm:pt modelId="{2022EC26-17A9-4FD3-A5CB-7D557D405C83}">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ar-EG" sz="2000" b="1" dirty="0">
              <a:effectLst/>
              <a:latin typeface="Dubai" panose="020B0503030403030204" pitchFamily="34" charset="-78"/>
              <a:ea typeface="Calibri" panose="020F0502020204030204" pitchFamily="34" charset="0"/>
              <a:cs typeface="Dubai" panose="020B0503030403030204" pitchFamily="34" charset="-78"/>
            </a:rPr>
            <a:t>تطوير وسائل الاتصال</a:t>
          </a:r>
          <a:endParaRPr lang="en-US" sz="2000" dirty="0"/>
        </a:p>
      </dgm:t>
    </dgm:pt>
    <dgm:pt modelId="{8DC42BDD-8A46-4DED-8D62-655EF3AC258B}" type="parTrans" cxnId="{8C4E243E-F531-4BE0-A278-87D8BAE31547}">
      <dgm:prSet/>
      <dgm:spPr/>
      <dgm:t>
        <a:bodyPr/>
        <a:lstStyle/>
        <a:p>
          <a:pPr algn="ctr"/>
          <a:endParaRPr lang="en-US"/>
        </a:p>
      </dgm:t>
    </dgm:pt>
    <dgm:pt modelId="{3DF7FF96-C205-42F1-8E15-06A5269A1C46}" type="sibTrans" cxnId="{8C4E243E-F531-4BE0-A278-87D8BAE31547}">
      <dgm:prSet/>
      <dgm:spPr/>
      <dgm:t>
        <a:bodyPr/>
        <a:lstStyle/>
        <a:p>
          <a:pPr algn="ctr"/>
          <a:endParaRPr lang="en-US"/>
        </a:p>
      </dgm:t>
    </dgm:pt>
    <dgm:pt modelId="{4CB77C22-7B4D-44F8-B04A-740A49661B34}">
      <dgm:prSet phldrT="[Text]" custT="1"/>
      <dgm:spPr/>
      <dgm:t>
        <a:bodyPr/>
        <a:lstStyle/>
        <a:p>
          <a:pPr marR="0" algn="ctr" eaLnBrk="1" fontAlgn="auto" latinLnBrk="0" hangingPunct="1">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تزايد علاقات الاعتمادية</a:t>
          </a:r>
          <a:endParaRPr lang="en-US" sz="1800" dirty="0"/>
        </a:p>
      </dgm:t>
    </dgm:pt>
    <dgm:pt modelId="{6831D6F1-4F23-4BB1-A430-56961314FE57}" type="parTrans" cxnId="{18B8F1E5-FF7C-4743-93DC-9ABB5465E093}">
      <dgm:prSet/>
      <dgm:spPr/>
      <dgm:t>
        <a:bodyPr/>
        <a:lstStyle/>
        <a:p>
          <a:pPr algn="ctr"/>
          <a:endParaRPr lang="en-US"/>
        </a:p>
      </dgm:t>
    </dgm:pt>
    <dgm:pt modelId="{D3334819-9360-4501-ADF1-70C8EA6C0B63}" type="sibTrans" cxnId="{18B8F1E5-FF7C-4743-93DC-9ABB5465E093}">
      <dgm:prSet/>
      <dgm:spPr/>
      <dgm:t>
        <a:bodyPr/>
        <a:lstStyle/>
        <a:p>
          <a:pPr algn="ctr"/>
          <a:endParaRPr lang="en-US" dirty="0"/>
        </a:p>
      </dgm:t>
    </dgm:pt>
    <dgm:pt modelId="{2A2F70A4-9766-47A6-B979-0D73C6E55E74}" type="pres">
      <dgm:prSet presAssocID="{129C3844-46FA-4ABA-8DF2-3E1B989E89A8}" presName="Name0" presStyleCnt="0">
        <dgm:presLayoutVars>
          <dgm:chMax/>
          <dgm:chPref/>
          <dgm:dir/>
          <dgm:animLvl val="lvl"/>
        </dgm:presLayoutVars>
      </dgm:prSet>
      <dgm:spPr/>
      <dgm:t>
        <a:bodyPr/>
        <a:lstStyle/>
        <a:p>
          <a:endParaRPr lang="en-US"/>
        </a:p>
      </dgm:t>
    </dgm:pt>
    <dgm:pt modelId="{D0635C1B-E2D7-4D21-A604-AA448CA5A8BF}" type="pres">
      <dgm:prSet presAssocID="{0656BD48-70AC-46D4-8537-C8D4B5D1DC69}" presName="composite" presStyleCnt="0"/>
      <dgm:spPr/>
    </dgm:pt>
    <dgm:pt modelId="{67984015-89E9-48CC-9F59-E40DF17B0483}" type="pres">
      <dgm:prSet presAssocID="{0656BD48-70AC-46D4-8537-C8D4B5D1DC69}" presName="Parent1" presStyleLbl="node1" presStyleIdx="0" presStyleCnt="10" custLinFactNeighborX="3631" custLinFactNeighborY="30804">
        <dgm:presLayoutVars>
          <dgm:chMax val="1"/>
          <dgm:chPref val="1"/>
          <dgm:bulletEnabled val="1"/>
        </dgm:presLayoutVars>
      </dgm:prSet>
      <dgm:spPr/>
      <dgm:t>
        <a:bodyPr/>
        <a:lstStyle/>
        <a:p>
          <a:endParaRPr lang="en-US"/>
        </a:p>
      </dgm:t>
    </dgm:pt>
    <dgm:pt modelId="{8AB142DB-34F3-458B-A756-836AC6E3B56B}" type="pres">
      <dgm:prSet presAssocID="{0656BD48-70AC-46D4-8537-C8D4B5D1DC69}" presName="Childtext1" presStyleLbl="revTx" presStyleIdx="0" presStyleCnt="5" custLinFactX="-100000" custLinFactNeighborX="-120275" custLinFactNeighborY="9338">
        <dgm:presLayoutVars>
          <dgm:chMax val="0"/>
          <dgm:chPref val="0"/>
          <dgm:bulletEnabled val="1"/>
        </dgm:presLayoutVars>
      </dgm:prSet>
      <dgm:spPr/>
    </dgm:pt>
    <dgm:pt modelId="{C2FA9175-A0AE-4455-825C-ABCD33A2DDF6}" type="pres">
      <dgm:prSet presAssocID="{0656BD48-70AC-46D4-8537-C8D4B5D1DC69}" presName="BalanceSpacing" presStyleCnt="0"/>
      <dgm:spPr/>
    </dgm:pt>
    <dgm:pt modelId="{D04B9B39-0EF0-4FE5-B6C2-49528AC28F77}" type="pres">
      <dgm:prSet presAssocID="{0656BD48-70AC-46D4-8537-C8D4B5D1DC69}" presName="BalanceSpacing1" presStyleCnt="0"/>
      <dgm:spPr/>
    </dgm:pt>
    <dgm:pt modelId="{AAE913E0-3D41-498E-91DD-B4E504B89617}" type="pres">
      <dgm:prSet presAssocID="{0BB32D2C-0B3A-4B18-BBC5-C19DE9547F1A}" presName="Accent1Text" presStyleLbl="node1" presStyleIdx="1" presStyleCnt="10" custFlipVert="0" custFlipHor="0" custScaleX="6802" custScaleY="7857" custLinFactX="67382" custLinFactY="100000" custLinFactNeighborX="100000" custLinFactNeighborY="109133"/>
      <dgm:spPr/>
      <dgm:t>
        <a:bodyPr/>
        <a:lstStyle/>
        <a:p>
          <a:endParaRPr lang="en-US"/>
        </a:p>
      </dgm:t>
    </dgm:pt>
    <dgm:pt modelId="{5A1118B7-228C-4D84-8E2F-ADE1DEAC8170}" type="pres">
      <dgm:prSet presAssocID="{0BB32D2C-0B3A-4B18-BBC5-C19DE9547F1A}" presName="spaceBetweenRectangles" presStyleCnt="0"/>
      <dgm:spPr/>
    </dgm:pt>
    <dgm:pt modelId="{36E88C84-EDC1-4BF8-9644-826672ABDF0F}" type="pres">
      <dgm:prSet presAssocID="{45E119F4-9EF2-42CB-9F19-37DAEC6F9AFD}" presName="composite" presStyleCnt="0"/>
      <dgm:spPr/>
    </dgm:pt>
    <dgm:pt modelId="{74B419A2-653C-4F7B-9BD0-1F5E6F26B4FE}" type="pres">
      <dgm:prSet presAssocID="{45E119F4-9EF2-42CB-9F19-37DAEC6F9AFD}" presName="Parent1" presStyleLbl="node1" presStyleIdx="2" presStyleCnt="10" custLinFactNeighborX="2724" custLinFactNeighborY="14217">
        <dgm:presLayoutVars>
          <dgm:chMax val="1"/>
          <dgm:chPref val="1"/>
          <dgm:bulletEnabled val="1"/>
        </dgm:presLayoutVars>
      </dgm:prSet>
      <dgm:spPr/>
      <dgm:t>
        <a:bodyPr/>
        <a:lstStyle/>
        <a:p>
          <a:endParaRPr lang="en-US"/>
        </a:p>
      </dgm:t>
    </dgm:pt>
    <dgm:pt modelId="{51DA8E68-C4B2-4525-BA3F-5AB3CBC5E642}" type="pres">
      <dgm:prSet presAssocID="{45E119F4-9EF2-42CB-9F19-37DAEC6F9AFD}" presName="Childtext1" presStyleLbl="revTx" presStyleIdx="1" presStyleCnt="5" custScaleX="100076" custScaleY="218783" custLinFactNeighborX="-18594" custLinFactNeighborY="-11156">
        <dgm:presLayoutVars>
          <dgm:chMax val="0"/>
          <dgm:chPref val="0"/>
          <dgm:bulletEnabled val="1"/>
        </dgm:presLayoutVars>
      </dgm:prSet>
      <dgm:spPr/>
      <dgm:t>
        <a:bodyPr/>
        <a:lstStyle/>
        <a:p>
          <a:endParaRPr lang="en-US"/>
        </a:p>
      </dgm:t>
    </dgm:pt>
    <dgm:pt modelId="{8B7D953F-9DC0-4D60-A0F2-BB344ADA1F14}" type="pres">
      <dgm:prSet presAssocID="{45E119F4-9EF2-42CB-9F19-37DAEC6F9AFD}" presName="BalanceSpacing" presStyleCnt="0"/>
      <dgm:spPr/>
    </dgm:pt>
    <dgm:pt modelId="{B2129EF6-9A34-49D3-9536-F658B16905EF}" type="pres">
      <dgm:prSet presAssocID="{45E119F4-9EF2-42CB-9F19-37DAEC6F9AFD}" presName="BalanceSpacing1" presStyleCnt="0"/>
      <dgm:spPr/>
    </dgm:pt>
    <dgm:pt modelId="{7307A114-A22F-4725-865C-F6E9E7F5F61C}" type="pres">
      <dgm:prSet presAssocID="{761FA7F5-2A31-485C-9DC0-687443423F60}" presName="Accent1Text" presStyleLbl="node1" presStyleIdx="3" presStyleCnt="10" custScaleX="7145" custScaleY="7128" custLinFactX="-31312" custLinFactNeighborX="-100000" custLinFactNeighborY="-62395"/>
      <dgm:spPr/>
      <dgm:t>
        <a:bodyPr/>
        <a:lstStyle/>
        <a:p>
          <a:endParaRPr lang="en-US"/>
        </a:p>
      </dgm:t>
    </dgm:pt>
    <dgm:pt modelId="{CA47AB5C-4073-4FD9-9F31-4C542E86C822}" type="pres">
      <dgm:prSet presAssocID="{761FA7F5-2A31-485C-9DC0-687443423F60}" presName="spaceBetweenRectangles" presStyleCnt="0"/>
      <dgm:spPr/>
    </dgm:pt>
    <dgm:pt modelId="{313FE2F2-526B-471B-BFCE-C00256BD069D}" type="pres">
      <dgm:prSet presAssocID="{E2DF3CD2-B4F1-4820-BEFA-BE52BA0B10E2}" presName="composite" presStyleCnt="0"/>
      <dgm:spPr/>
    </dgm:pt>
    <dgm:pt modelId="{A1EDC1AC-115A-47CE-AFE5-4A7970A5AFBE}" type="pres">
      <dgm:prSet presAssocID="{E2DF3CD2-B4F1-4820-BEFA-BE52BA0B10E2}" presName="Parent1" presStyleLbl="node1" presStyleIdx="4" presStyleCnt="10">
        <dgm:presLayoutVars>
          <dgm:chMax val="1"/>
          <dgm:chPref val="1"/>
          <dgm:bulletEnabled val="1"/>
        </dgm:presLayoutVars>
      </dgm:prSet>
      <dgm:spPr/>
      <dgm:t>
        <a:bodyPr/>
        <a:lstStyle/>
        <a:p>
          <a:endParaRPr lang="en-US"/>
        </a:p>
      </dgm:t>
    </dgm:pt>
    <dgm:pt modelId="{DAD583BD-3B55-43F2-9E1C-0DF2D6213BC4}" type="pres">
      <dgm:prSet presAssocID="{E2DF3CD2-B4F1-4820-BEFA-BE52BA0B10E2}" presName="Childtext1" presStyleLbl="revTx" presStyleIdx="2" presStyleCnt="5">
        <dgm:presLayoutVars>
          <dgm:chMax val="0"/>
          <dgm:chPref val="0"/>
          <dgm:bulletEnabled val="1"/>
        </dgm:presLayoutVars>
      </dgm:prSet>
      <dgm:spPr/>
    </dgm:pt>
    <dgm:pt modelId="{6FA6457B-182C-483E-BB3E-542994E5A862}" type="pres">
      <dgm:prSet presAssocID="{E2DF3CD2-B4F1-4820-BEFA-BE52BA0B10E2}" presName="BalanceSpacing" presStyleCnt="0"/>
      <dgm:spPr/>
    </dgm:pt>
    <dgm:pt modelId="{ADD8726D-8ABE-48BD-A791-F0C3E082F656}" type="pres">
      <dgm:prSet presAssocID="{E2DF3CD2-B4F1-4820-BEFA-BE52BA0B10E2}" presName="BalanceSpacing1" presStyleCnt="0"/>
      <dgm:spPr/>
    </dgm:pt>
    <dgm:pt modelId="{FD957D73-5F1A-4A77-9245-0B8914042820}" type="pres">
      <dgm:prSet presAssocID="{B16ED76C-479A-4E83-8717-D0910FC85FEB}" presName="Accent1Text" presStyleLbl="node1" presStyleIdx="5" presStyleCnt="10" custFlipVert="1" custFlipHor="0" custScaleX="11945" custScaleY="12814" custLinFactNeighborX="33780" custLinFactNeighborY="-15244"/>
      <dgm:spPr/>
      <dgm:t>
        <a:bodyPr/>
        <a:lstStyle/>
        <a:p>
          <a:endParaRPr lang="en-US"/>
        </a:p>
      </dgm:t>
    </dgm:pt>
    <dgm:pt modelId="{7DF1B1CC-1C55-457B-874A-DD90D022974F}" type="pres">
      <dgm:prSet presAssocID="{B16ED76C-479A-4E83-8717-D0910FC85FEB}" presName="spaceBetweenRectangles" presStyleCnt="0"/>
      <dgm:spPr/>
    </dgm:pt>
    <dgm:pt modelId="{67E3317D-50DB-4C13-9D9D-512C24EF9263}" type="pres">
      <dgm:prSet presAssocID="{2022EC26-17A9-4FD3-A5CB-7D557D405C83}" presName="composite" presStyleCnt="0"/>
      <dgm:spPr/>
    </dgm:pt>
    <dgm:pt modelId="{19BD10FE-06FE-4D47-A15D-7B62F1FB07BF}" type="pres">
      <dgm:prSet presAssocID="{2022EC26-17A9-4FD3-A5CB-7D557D405C83}" presName="Parent1" presStyleLbl="node1" presStyleIdx="6" presStyleCnt="10" custLinFactX="4918" custLinFactY="-71349" custLinFactNeighborX="100000" custLinFactNeighborY="-100000">
        <dgm:presLayoutVars>
          <dgm:chMax val="1"/>
          <dgm:chPref val="1"/>
          <dgm:bulletEnabled val="1"/>
        </dgm:presLayoutVars>
      </dgm:prSet>
      <dgm:spPr/>
      <dgm:t>
        <a:bodyPr/>
        <a:lstStyle/>
        <a:p>
          <a:endParaRPr lang="en-US"/>
        </a:p>
      </dgm:t>
    </dgm:pt>
    <dgm:pt modelId="{0F9DFCE7-2460-47C8-B857-E55C7F64FAB5}" type="pres">
      <dgm:prSet presAssocID="{2022EC26-17A9-4FD3-A5CB-7D557D405C83}" presName="Childtext1" presStyleLbl="revTx" presStyleIdx="3" presStyleCnt="5">
        <dgm:presLayoutVars>
          <dgm:chMax val="0"/>
          <dgm:chPref val="0"/>
          <dgm:bulletEnabled val="1"/>
        </dgm:presLayoutVars>
      </dgm:prSet>
      <dgm:spPr/>
    </dgm:pt>
    <dgm:pt modelId="{345130EE-1DFF-4E6E-BBF9-6900FE9E839E}" type="pres">
      <dgm:prSet presAssocID="{2022EC26-17A9-4FD3-A5CB-7D557D405C83}" presName="BalanceSpacing" presStyleCnt="0"/>
      <dgm:spPr/>
    </dgm:pt>
    <dgm:pt modelId="{6C85C7D1-D9EC-4F71-9D75-0A99AF91AF2E}" type="pres">
      <dgm:prSet presAssocID="{2022EC26-17A9-4FD3-A5CB-7D557D405C83}" presName="BalanceSpacing1" presStyleCnt="0"/>
      <dgm:spPr/>
    </dgm:pt>
    <dgm:pt modelId="{F3BD0068-13F4-46A9-B545-2F56FD89F5F5}" type="pres">
      <dgm:prSet presAssocID="{3DF7FF96-C205-42F1-8E15-06A5269A1C46}" presName="Accent1Text" presStyleLbl="node1" presStyleIdx="7" presStyleCnt="10" custFlipVert="0" custFlipHor="0" custScaleX="3301" custScaleY="2872" custLinFactY="-100000" custLinFactNeighborX="20198" custLinFactNeighborY="-128457"/>
      <dgm:spPr/>
      <dgm:t>
        <a:bodyPr/>
        <a:lstStyle/>
        <a:p>
          <a:endParaRPr lang="en-US"/>
        </a:p>
      </dgm:t>
    </dgm:pt>
    <dgm:pt modelId="{1AFFD2A8-20FE-4986-9F16-122F5759B2EE}" type="pres">
      <dgm:prSet presAssocID="{3DF7FF96-C205-42F1-8E15-06A5269A1C46}" presName="spaceBetweenRectangles" presStyleCnt="0"/>
      <dgm:spPr/>
    </dgm:pt>
    <dgm:pt modelId="{FB09F90C-4786-4DBC-9C4C-586462018CD0}" type="pres">
      <dgm:prSet presAssocID="{4CB77C22-7B4D-44F8-B04A-740A49661B34}" presName="composite" presStyleCnt="0"/>
      <dgm:spPr/>
    </dgm:pt>
    <dgm:pt modelId="{AFD458B5-F07C-45EF-841A-97A54C15026F}" type="pres">
      <dgm:prSet presAssocID="{4CB77C22-7B4D-44F8-B04A-740A49661B34}" presName="Parent1" presStyleLbl="node1" presStyleIdx="8" presStyleCnt="10" custLinFactX="4918" custLinFactY="-71349" custLinFactNeighborX="100000" custLinFactNeighborY="-100000">
        <dgm:presLayoutVars>
          <dgm:chMax val="1"/>
          <dgm:chPref val="1"/>
          <dgm:bulletEnabled val="1"/>
        </dgm:presLayoutVars>
      </dgm:prSet>
      <dgm:spPr/>
      <dgm:t>
        <a:bodyPr/>
        <a:lstStyle/>
        <a:p>
          <a:endParaRPr lang="en-US"/>
        </a:p>
      </dgm:t>
    </dgm:pt>
    <dgm:pt modelId="{739DAFD3-988E-40F4-BE12-E2B42026C592}" type="pres">
      <dgm:prSet presAssocID="{4CB77C22-7B4D-44F8-B04A-740A49661B34}" presName="Childtext1" presStyleLbl="revTx" presStyleIdx="4" presStyleCnt="5">
        <dgm:presLayoutVars>
          <dgm:chMax val="0"/>
          <dgm:chPref val="0"/>
          <dgm:bulletEnabled val="1"/>
        </dgm:presLayoutVars>
      </dgm:prSet>
      <dgm:spPr/>
    </dgm:pt>
    <dgm:pt modelId="{8269DBAB-4D76-4F55-B848-C61F9402D58C}" type="pres">
      <dgm:prSet presAssocID="{4CB77C22-7B4D-44F8-B04A-740A49661B34}" presName="BalanceSpacing" presStyleCnt="0"/>
      <dgm:spPr/>
    </dgm:pt>
    <dgm:pt modelId="{3B1BC462-49D8-474E-BAB5-901AFDCDAFB0}" type="pres">
      <dgm:prSet presAssocID="{4CB77C22-7B4D-44F8-B04A-740A49661B34}" presName="BalanceSpacing1" presStyleCnt="0"/>
      <dgm:spPr/>
    </dgm:pt>
    <dgm:pt modelId="{59C5CAB2-26AB-4BB4-9E91-38B5B10EC7A0}" type="pres">
      <dgm:prSet presAssocID="{D3334819-9360-4501-ADF1-70C8EA6C0B63}" presName="Accent1Text" presStyleLbl="node1" presStyleIdx="9" presStyleCnt="10" custFlipVert="1" custFlipHor="1" custScaleX="5957" custScaleY="2872" custLinFactX="100000" custLinFactY="-100000" custLinFactNeighborX="127733" custLinFactNeighborY="-128591"/>
      <dgm:spPr/>
      <dgm:t>
        <a:bodyPr/>
        <a:lstStyle/>
        <a:p>
          <a:endParaRPr lang="en-US"/>
        </a:p>
      </dgm:t>
    </dgm:pt>
  </dgm:ptLst>
  <dgm:cxnLst>
    <dgm:cxn modelId="{1CF24EC2-1DF4-49F6-80F0-90285A8B2B66}" type="presOf" srcId="{E2DF3CD2-B4F1-4820-BEFA-BE52BA0B10E2}" destId="{A1EDC1AC-115A-47CE-AFE5-4A7970A5AFBE}" srcOrd="0" destOrd="0" presId="urn:microsoft.com/office/officeart/2008/layout/AlternatingHexagons"/>
    <dgm:cxn modelId="{AB038A77-7181-40C8-B699-7591F49CB514}" type="presOf" srcId="{45E119F4-9EF2-42CB-9F19-37DAEC6F9AFD}" destId="{74B419A2-653C-4F7B-9BD0-1F5E6F26B4FE}" srcOrd="0" destOrd="0" presId="urn:microsoft.com/office/officeart/2008/layout/AlternatingHexagons"/>
    <dgm:cxn modelId="{A22D7126-C0A9-437D-9C87-D546DCA0CE69}" type="presOf" srcId="{4CB77C22-7B4D-44F8-B04A-740A49661B34}" destId="{AFD458B5-F07C-45EF-841A-97A54C15026F}" srcOrd="0" destOrd="0" presId="urn:microsoft.com/office/officeart/2008/layout/AlternatingHexagons"/>
    <dgm:cxn modelId="{5FDB6CD5-F044-4EEA-A94D-A14A196141D0}" type="presOf" srcId="{3DF7FF96-C205-42F1-8E15-06A5269A1C46}" destId="{F3BD0068-13F4-46A9-B545-2F56FD89F5F5}" srcOrd="0" destOrd="0" presId="urn:microsoft.com/office/officeart/2008/layout/AlternatingHexagons"/>
    <dgm:cxn modelId="{8C4E243E-F531-4BE0-A278-87D8BAE31547}" srcId="{129C3844-46FA-4ABA-8DF2-3E1B989E89A8}" destId="{2022EC26-17A9-4FD3-A5CB-7D557D405C83}" srcOrd="3" destOrd="0" parTransId="{8DC42BDD-8A46-4DED-8D62-655EF3AC258B}" sibTransId="{3DF7FF96-C205-42F1-8E15-06A5269A1C46}"/>
    <dgm:cxn modelId="{02D1E295-FC75-4B6E-A13A-3AB97F0BB732}" type="presOf" srcId="{0BB32D2C-0B3A-4B18-BBC5-C19DE9547F1A}" destId="{AAE913E0-3D41-498E-91DD-B4E504B89617}" srcOrd="0" destOrd="0" presId="urn:microsoft.com/office/officeart/2008/layout/AlternatingHexagons"/>
    <dgm:cxn modelId="{BB357BD4-3559-4053-85E1-5A136F3A44CC}" type="presOf" srcId="{CB8AF7D8-6F33-4340-BF28-BC564D812F1E}" destId="{51DA8E68-C4B2-4525-BA3F-5AB3CBC5E642}" srcOrd="0" destOrd="0" presId="urn:microsoft.com/office/officeart/2008/layout/AlternatingHexagons"/>
    <dgm:cxn modelId="{C0BC2826-2E49-404E-9178-30E868BE1DAF}" type="presOf" srcId="{D3334819-9360-4501-ADF1-70C8EA6C0B63}" destId="{59C5CAB2-26AB-4BB4-9E91-38B5B10EC7A0}" srcOrd="0" destOrd="0" presId="urn:microsoft.com/office/officeart/2008/layout/AlternatingHexagons"/>
    <dgm:cxn modelId="{648CDA42-A11F-4E09-B60B-4CE3A8D5094B}" type="presOf" srcId="{B16ED76C-479A-4E83-8717-D0910FC85FEB}" destId="{FD957D73-5F1A-4A77-9245-0B8914042820}" srcOrd="0" destOrd="0" presId="urn:microsoft.com/office/officeart/2008/layout/AlternatingHexagons"/>
    <dgm:cxn modelId="{18B8F1E5-FF7C-4743-93DC-9ABB5465E093}" srcId="{129C3844-46FA-4ABA-8DF2-3E1B989E89A8}" destId="{4CB77C22-7B4D-44F8-B04A-740A49661B34}" srcOrd="4" destOrd="0" parTransId="{6831D6F1-4F23-4BB1-A430-56961314FE57}" sibTransId="{D3334819-9360-4501-ADF1-70C8EA6C0B63}"/>
    <dgm:cxn modelId="{D50D3E6A-E0F8-46B7-AD1A-87668BE6861C}" srcId="{129C3844-46FA-4ABA-8DF2-3E1B989E89A8}" destId="{0656BD48-70AC-46D4-8537-C8D4B5D1DC69}" srcOrd="0" destOrd="0" parTransId="{1BACC65A-C1AF-4553-ADF1-6747F73E6B3E}" sibTransId="{0BB32D2C-0B3A-4B18-BBC5-C19DE9547F1A}"/>
    <dgm:cxn modelId="{07702587-4EF9-404F-BB8C-7F856E497C50}" srcId="{129C3844-46FA-4ABA-8DF2-3E1B989E89A8}" destId="{45E119F4-9EF2-42CB-9F19-37DAEC6F9AFD}" srcOrd="1" destOrd="0" parTransId="{D96DC1E8-3AD6-4259-8974-BEE8407B4C61}" sibTransId="{761FA7F5-2A31-485C-9DC0-687443423F60}"/>
    <dgm:cxn modelId="{C8B9F672-D8C3-4DF5-9000-EB99700CEE85}" type="presOf" srcId="{129C3844-46FA-4ABA-8DF2-3E1B989E89A8}" destId="{2A2F70A4-9766-47A6-B979-0D73C6E55E74}" srcOrd="0" destOrd="0" presId="urn:microsoft.com/office/officeart/2008/layout/AlternatingHexagons"/>
    <dgm:cxn modelId="{9193AA11-DCE0-4E01-85DE-AAC86F8AAF34}" type="presOf" srcId="{0656BD48-70AC-46D4-8537-C8D4B5D1DC69}" destId="{67984015-89E9-48CC-9F59-E40DF17B0483}" srcOrd="0" destOrd="0" presId="urn:microsoft.com/office/officeart/2008/layout/AlternatingHexagons"/>
    <dgm:cxn modelId="{4100123D-4017-45A9-A2FB-47EA78C7384C}" srcId="{45E119F4-9EF2-42CB-9F19-37DAEC6F9AFD}" destId="{CB8AF7D8-6F33-4340-BF28-BC564D812F1E}" srcOrd="0" destOrd="0" parTransId="{961F0767-82CF-45C2-85FF-1A0F0F7763E1}" sibTransId="{7EF962F7-23F4-45A0-BAEA-80EF2EB17427}"/>
    <dgm:cxn modelId="{C2639D97-4D20-42DB-8D8A-95958692E075}" type="presOf" srcId="{2022EC26-17A9-4FD3-A5CB-7D557D405C83}" destId="{19BD10FE-06FE-4D47-A15D-7B62F1FB07BF}" srcOrd="0" destOrd="0" presId="urn:microsoft.com/office/officeart/2008/layout/AlternatingHexagons"/>
    <dgm:cxn modelId="{56807AA9-1E18-4AF2-A71F-15C9228C5F75}" srcId="{129C3844-46FA-4ABA-8DF2-3E1B989E89A8}" destId="{E2DF3CD2-B4F1-4820-BEFA-BE52BA0B10E2}" srcOrd="2" destOrd="0" parTransId="{0F3AE579-2BB5-4A5A-99D0-82DFA1FBDDEC}" sibTransId="{B16ED76C-479A-4E83-8717-D0910FC85FEB}"/>
    <dgm:cxn modelId="{EB106A09-04B5-4F4C-999A-C6033E4CA59F}" type="presOf" srcId="{761FA7F5-2A31-485C-9DC0-687443423F60}" destId="{7307A114-A22F-4725-865C-F6E9E7F5F61C}" srcOrd="0" destOrd="0" presId="urn:microsoft.com/office/officeart/2008/layout/AlternatingHexagons"/>
    <dgm:cxn modelId="{121023E5-2CA8-4A48-AB18-9C1FE036D0B5}" type="presParOf" srcId="{2A2F70A4-9766-47A6-B979-0D73C6E55E74}" destId="{D0635C1B-E2D7-4D21-A604-AA448CA5A8BF}" srcOrd="0" destOrd="0" presId="urn:microsoft.com/office/officeart/2008/layout/AlternatingHexagons"/>
    <dgm:cxn modelId="{F8A53347-2D96-4DD3-8119-55BF9F515D8F}" type="presParOf" srcId="{D0635C1B-E2D7-4D21-A604-AA448CA5A8BF}" destId="{67984015-89E9-48CC-9F59-E40DF17B0483}" srcOrd="0" destOrd="0" presId="urn:microsoft.com/office/officeart/2008/layout/AlternatingHexagons"/>
    <dgm:cxn modelId="{84BCA706-60E3-46F9-AEB7-35A206A68E91}" type="presParOf" srcId="{D0635C1B-E2D7-4D21-A604-AA448CA5A8BF}" destId="{8AB142DB-34F3-458B-A756-836AC6E3B56B}" srcOrd="1" destOrd="0" presId="urn:microsoft.com/office/officeart/2008/layout/AlternatingHexagons"/>
    <dgm:cxn modelId="{B8A27250-FCC1-434E-8859-10264685A5D2}" type="presParOf" srcId="{D0635C1B-E2D7-4D21-A604-AA448CA5A8BF}" destId="{C2FA9175-A0AE-4455-825C-ABCD33A2DDF6}" srcOrd="2" destOrd="0" presId="urn:microsoft.com/office/officeart/2008/layout/AlternatingHexagons"/>
    <dgm:cxn modelId="{645F5C00-9014-45A2-90DE-7B587D243E6C}" type="presParOf" srcId="{D0635C1B-E2D7-4D21-A604-AA448CA5A8BF}" destId="{D04B9B39-0EF0-4FE5-B6C2-49528AC28F77}" srcOrd="3" destOrd="0" presId="urn:microsoft.com/office/officeart/2008/layout/AlternatingHexagons"/>
    <dgm:cxn modelId="{BC7ACA09-D023-4ED7-A093-286AB1D13BDB}" type="presParOf" srcId="{D0635C1B-E2D7-4D21-A604-AA448CA5A8BF}" destId="{AAE913E0-3D41-498E-91DD-B4E504B89617}" srcOrd="4" destOrd="0" presId="urn:microsoft.com/office/officeart/2008/layout/AlternatingHexagons"/>
    <dgm:cxn modelId="{66A55F14-8024-4C4E-AFFF-E60C8800CBD1}" type="presParOf" srcId="{2A2F70A4-9766-47A6-B979-0D73C6E55E74}" destId="{5A1118B7-228C-4D84-8E2F-ADE1DEAC8170}" srcOrd="1" destOrd="0" presId="urn:microsoft.com/office/officeart/2008/layout/AlternatingHexagons"/>
    <dgm:cxn modelId="{31993205-EFAF-429E-9BA5-5C3A8DCCAFBE}" type="presParOf" srcId="{2A2F70A4-9766-47A6-B979-0D73C6E55E74}" destId="{36E88C84-EDC1-4BF8-9644-826672ABDF0F}" srcOrd="2" destOrd="0" presId="urn:microsoft.com/office/officeart/2008/layout/AlternatingHexagons"/>
    <dgm:cxn modelId="{1C063B85-92EF-4EB5-9121-303E2FBF25A2}" type="presParOf" srcId="{36E88C84-EDC1-4BF8-9644-826672ABDF0F}" destId="{74B419A2-653C-4F7B-9BD0-1F5E6F26B4FE}" srcOrd="0" destOrd="0" presId="urn:microsoft.com/office/officeart/2008/layout/AlternatingHexagons"/>
    <dgm:cxn modelId="{78DE14D4-79B3-4177-A68C-853A122EEB71}" type="presParOf" srcId="{36E88C84-EDC1-4BF8-9644-826672ABDF0F}" destId="{51DA8E68-C4B2-4525-BA3F-5AB3CBC5E642}" srcOrd="1" destOrd="0" presId="urn:microsoft.com/office/officeart/2008/layout/AlternatingHexagons"/>
    <dgm:cxn modelId="{83EA370E-0A19-4FD1-B4A8-ACF379A2DEE7}" type="presParOf" srcId="{36E88C84-EDC1-4BF8-9644-826672ABDF0F}" destId="{8B7D953F-9DC0-4D60-A0F2-BB344ADA1F14}" srcOrd="2" destOrd="0" presId="urn:microsoft.com/office/officeart/2008/layout/AlternatingHexagons"/>
    <dgm:cxn modelId="{60A7F184-60DB-4975-BF48-BBD3F3C9B3D9}" type="presParOf" srcId="{36E88C84-EDC1-4BF8-9644-826672ABDF0F}" destId="{B2129EF6-9A34-49D3-9536-F658B16905EF}" srcOrd="3" destOrd="0" presId="urn:microsoft.com/office/officeart/2008/layout/AlternatingHexagons"/>
    <dgm:cxn modelId="{9E76EA23-09E1-4950-A001-6FE0F1EF220B}" type="presParOf" srcId="{36E88C84-EDC1-4BF8-9644-826672ABDF0F}" destId="{7307A114-A22F-4725-865C-F6E9E7F5F61C}" srcOrd="4" destOrd="0" presId="urn:microsoft.com/office/officeart/2008/layout/AlternatingHexagons"/>
    <dgm:cxn modelId="{AD22148B-1CE9-4869-A4F1-0CD599084131}" type="presParOf" srcId="{2A2F70A4-9766-47A6-B979-0D73C6E55E74}" destId="{CA47AB5C-4073-4FD9-9F31-4C542E86C822}" srcOrd="3" destOrd="0" presId="urn:microsoft.com/office/officeart/2008/layout/AlternatingHexagons"/>
    <dgm:cxn modelId="{E660FD33-C3F7-4C78-9B35-2C0B7C782F7B}" type="presParOf" srcId="{2A2F70A4-9766-47A6-B979-0D73C6E55E74}" destId="{313FE2F2-526B-471B-BFCE-C00256BD069D}" srcOrd="4" destOrd="0" presId="urn:microsoft.com/office/officeart/2008/layout/AlternatingHexagons"/>
    <dgm:cxn modelId="{E7C5BDDF-89FE-4972-B519-AA5E28592A0C}" type="presParOf" srcId="{313FE2F2-526B-471B-BFCE-C00256BD069D}" destId="{A1EDC1AC-115A-47CE-AFE5-4A7970A5AFBE}" srcOrd="0" destOrd="0" presId="urn:microsoft.com/office/officeart/2008/layout/AlternatingHexagons"/>
    <dgm:cxn modelId="{0E21803E-0501-4D69-8DE6-8FA2AD0DF755}" type="presParOf" srcId="{313FE2F2-526B-471B-BFCE-C00256BD069D}" destId="{DAD583BD-3B55-43F2-9E1C-0DF2D6213BC4}" srcOrd="1" destOrd="0" presId="urn:microsoft.com/office/officeart/2008/layout/AlternatingHexagons"/>
    <dgm:cxn modelId="{6E71D8DE-F529-42EA-BC41-1DA41A9C901C}" type="presParOf" srcId="{313FE2F2-526B-471B-BFCE-C00256BD069D}" destId="{6FA6457B-182C-483E-BB3E-542994E5A862}" srcOrd="2" destOrd="0" presId="urn:microsoft.com/office/officeart/2008/layout/AlternatingHexagons"/>
    <dgm:cxn modelId="{BB3CCE3D-7A64-4790-9BA3-A3D3E70F78CE}" type="presParOf" srcId="{313FE2F2-526B-471B-BFCE-C00256BD069D}" destId="{ADD8726D-8ABE-48BD-A791-F0C3E082F656}" srcOrd="3" destOrd="0" presId="urn:microsoft.com/office/officeart/2008/layout/AlternatingHexagons"/>
    <dgm:cxn modelId="{5EF28CD4-6F73-4889-90BC-8C7593C5D99F}" type="presParOf" srcId="{313FE2F2-526B-471B-BFCE-C00256BD069D}" destId="{FD957D73-5F1A-4A77-9245-0B8914042820}" srcOrd="4" destOrd="0" presId="urn:microsoft.com/office/officeart/2008/layout/AlternatingHexagons"/>
    <dgm:cxn modelId="{B75CD3C0-E317-415E-AAB3-FB4AE714D358}" type="presParOf" srcId="{2A2F70A4-9766-47A6-B979-0D73C6E55E74}" destId="{7DF1B1CC-1C55-457B-874A-DD90D022974F}" srcOrd="5" destOrd="0" presId="urn:microsoft.com/office/officeart/2008/layout/AlternatingHexagons"/>
    <dgm:cxn modelId="{8A559C18-9811-49C5-9E1A-EAB4850CA5B5}" type="presParOf" srcId="{2A2F70A4-9766-47A6-B979-0D73C6E55E74}" destId="{67E3317D-50DB-4C13-9D9D-512C24EF9263}" srcOrd="6" destOrd="0" presId="urn:microsoft.com/office/officeart/2008/layout/AlternatingHexagons"/>
    <dgm:cxn modelId="{B80FB9EF-7160-4B0E-B3C1-7A48EB97B666}" type="presParOf" srcId="{67E3317D-50DB-4C13-9D9D-512C24EF9263}" destId="{19BD10FE-06FE-4D47-A15D-7B62F1FB07BF}" srcOrd="0" destOrd="0" presId="urn:microsoft.com/office/officeart/2008/layout/AlternatingHexagons"/>
    <dgm:cxn modelId="{D5CE15F2-53FF-4F0B-AFC4-6DA28B160E73}" type="presParOf" srcId="{67E3317D-50DB-4C13-9D9D-512C24EF9263}" destId="{0F9DFCE7-2460-47C8-B857-E55C7F64FAB5}" srcOrd="1" destOrd="0" presId="urn:microsoft.com/office/officeart/2008/layout/AlternatingHexagons"/>
    <dgm:cxn modelId="{FCA1F3C2-8477-45EE-AFFF-737D7D786F48}" type="presParOf" srcId="{67E3317D-50DB-4C13-9D9D-512C24EF9263}" destId="{345130EE-1DFF-4E6E-BBF9-6900FE9E839E}" srcOrd="2" destOrd="0" presId="urn:microsoft.com/office/officeart/2008/layout/AlternatingHexagons"/>
    <dgm:cxn modelId="{ECB26F7E-AC60-4DDE-AF6E-0D3AA72FC71A}" type="presParOf" srcId="{67E3317D-50DB-4C13-9D9D-512C24EF9263}" destId="{6C85C7D1-D9EC-4F71-9D75-0A99AF91AF2E}" srcOrd="3" destOrd="0" presId="urn:microsoft.com/office/officeart/2008/layout/AlternatingHexagons"/>
    <dgm:cxn modelId="{67BFA9A6-214E-408C-8221-857A4E804DB9}" type="presParOf" srcId="{67E3317D-50DB-4C13-9D9D-512C24EF9263}" destId="{F3BD0068-13F4-46A9-B545-2F56FD89F5F5}" srcOrd="4" destOrd="0" presId="urn:microsoft.com/office/officeart/2008/layout/AlternatingHexagons"/>
    <dgm:cxn modelId="{692DD726-3B35-4F9B-BBDC-91483C0F885F}" type="presParOf" srcId="{2A2F70A4-9766-47A6-B979-0D73C6E55E74}" destId="{1AFFD2A8-20FE-4986-9F16-122F5759B2EE}" srcOrd="7" destOrd="0" presId="urn:microsoft.com/office/officeart/2008/layout/AlternatingHexagons"/>
    <dgm:cxn modelId="{D551EC89-4437-4C60-BB48-F2FC683CCC48}" type="presParOf" srcId="{2A2F70A4-9766-47A6-B979-0D73C6E55E74}" destId="{FB09F90C-4786-4DBC-9C4C-586462018CD0}" srcOrd="8" destOrd="0" presId="urn:microsoft.com/office/officeart/2008/layout/AlternatingHexagons"/>
    <dgm:cxn modelId="{087C79B5-1FFE-42AF-B663-54D5DB4883F6}" type="presParOf" srcId="{FB09F90C-4786-4DBC-9C4C-586462018CD0}" destId="{AFD458B5-F07C-45EF-841A-97A54C15026F}" srcOrd="0" destOrd="0" presId="urn:microsoft.com/office/officeart/2008/layout/AlternatingHexagons"/>
    <dgm:cxn modelId="{FBD9361E-8BF4-4C4E-B441-2A4F434BABF9}" type="presParOf" srcId="{FB09F90C-4786-4DBC-9C4C-586462018CD0}" destId="{739DAFD3-988E-40F4-BE12-E2B42026C592}" srcOrd="1" destOrd="0" presId="urn:microsoft.com/office/officeart/2008/layout/AlternatingHexagons"/>
    <dgm:cxn modelId="{38643AD2-D27D-4457-815C-5A9D531C56FD}" type="presParOf" srcId="{FB09F90C-4786-4DBC-9C4C-586462018CD0}" destId="{8269DBAB-4D76-4F55-B848-C61F9402D58C}" srcOrd="2" destOrd="0" presId="urn:microsoft.com/office/officeart/2008/layout/AlternatingHexagons"/>
    <dgm:cxn modelId="{DEF7B454-9AF2-43B1-8216-26B51807F649}" type="presParOf" srcId="{FB09F90C-4786-4DBC-9C4C-586462018CD0}" destId="{3B1BC462-49D8-474E-BAB5-901AFDCDAFB0}" srcOrd="3" destOrd="0" presId="urn:microsoft.com/office/officeart/2008/layout/AlternatingHexagons"/>
    <dgm:cxn modelId="{4CC6C032-0F69-41AE-B738-11E138D38E94}" type="presParOf" srcId="{FB09F90C-4786-4DBC-9C4C-586462018CD0}" destId="{59C5CAB2-26AB-4BB4-9E91-38B5B10EC7A0}"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E992E4-4B29-49C9-8190-0B8E55B2B798}" type="doc">
      <dgm:prSet loTypeId="urn:microsoft.com/office/officeart/2005/8/layout/default" loCatId="list" qsTypeId="urn:microsoft.com/office/officeart/2005/8/quickstyle/simple1" qsCatId="simple" csTypeId="urn:microsoft.com/office/officeart/2005/8/colors/accent1_2" csCatId="accent1" phldr="1"/>
      <dgm:spPr>
        <a:scene3d>
          <a:camera prst="orthographicFront">
            <a:rot lat="0" lon="0" rev="0"/>
          </a:camera>
          <a:lightRig rig="balanced" dir="t">
            <a:rot lat="0" lon="0" rev="8700000"/>
          </a:lightRig>
        </a:scene3d>
      </dgm:spPr>
      <dgm:t>
        <a:bodyPr/>
        <a:lstStyle/>
        <a:p>
          <a:endParaRPr lang="en-US"/>
        </a:p>
      </dgm:t>
    </dgm:pt>
    <dgm:pt modelId="{C6FCAF1B-A950-4344-B45E-B1300D43C062}">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تأييد الجمهور الداخلي</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dirty="0"/>
        </a:p>
      </dgm:t>
    </dgm:pt>
    <dgm:pt modelId="{D64FE575-B041-4A8F-BAC8-537BA8E11E7D}" type="parTrans" cxnId="{E906E9E2-C4E6-4353-B722-92628F01CAE6}">
      <dgm:prSet/>
      <dgm:spPr/>
      <dgm:t>
        <a:bodyPr/>
        <a:lstStyle/>
        <a:p>
          <a:endParaRPr lang="en-US"/>
        </a:p>
      </dgm:t>
    </dgm:pt>
    <dgm:pt modelId="{AA8B1CD0-E8E2-4F6E-A402-D091C57ABBBA}" type="sibTrans" cxnId="{E906E9E2-C4E6-4353-B722-92628F01CAE6}">
      <dgm:prSet/>
      <dgm:spPr/>
      <dgm:t>
        <a:bodyPr/>
        <a:lstStyle/>
        <a:p>
          <a:endParaRPr lang="en-US"/>
        </a:p>
      </dgm:t>
    </dgm:pt>
    <dgm:pt modelId="{7E1D83A4-C07A-4AEF-BA07-CA9ECB0BB4D2}">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تحقيق السمعة الطيبة للمنظمة وتدعيم صورتها الذهنية</a:t>
          </a:r>
          <a:endParaRPr lang="en-US"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defTabSz="1066800">
            <a:buNone/>
          </a:pPr>
          <a:endParaRPr lang="en-US" dirty="0"/>
        </a:p>
      </dgm:t>
    </dgm:pt>
    <dgm:pt modelId="{4DD48483-3166-4C98-800C-7ADCFCF57457}" type="parTrans" cxnId="{B295100D-B8FF-4B78-B04F-FE74FA444973}">
      <dgm:prSet/>
      <dgm:spPr/>
      <dgm:t>
        <a:bodyPr/>
        <a:lstStyle/>
        <a:p>
          <a:endParaRPr lang="en-US"/>
        </a:p>
      </dgm:t>
    </dgm:pt>
    <dgm:pt modelId="{915E3B49-9F7B-4628-8FBA-24124376205C}" type="sibTrans" cxnId="{B295100D-B8FF-4B78-B04F-FE74FA444973}">
      <dgm:prSet/>
      <dgm:spPr/>
      <dgm:t>
        <a:bodyPr/>
        <a:lstStyle/>
        <a:p>
          <a:endParaRPr lang="en-US"/>
        </a:p>
      </dgm:t>
    </dgm:pt>
    <dgm:pt modelId="{6AC17F07-2E6C-46F9-8D70-80F0060D65F6}">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ثقة الجمهور الخارجي</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dirty="0"/>
        </a:p>
      </dgm:t>
    </dgm:pt>
    <dgm:pt modelId="{AD5D3550-D135-4CC1-A433-3EF8EA04854C}" type="parTrans" cxnId="{8D180814-E963-47BD-AC36-806AE79F511B}">
      <dgm:prSet/>
      <dgm:spPr/>
      <dgm:t>
        <a:bodyPr/>
        <a:lstStyle/>
        <a:p>
          <a:endParaRPr lang="en-US"/>
        </a:p>
      </dgm:t>
    </dgm:pt>
    <dgm:pt modelId="{3FAA5C04-7175-4164-8EB0-4B9745768BA2}" type="sibTrans" cxnId="{8D180814-E963-47BD-AC36-806AE79F511B}">
      <dgm:prSet/>
      <dgm:spPr/>
      <dgm:t>
        <a:bodyPr/>
        <a:lstStyle/>
        <a:p>
          <a:endParaRPr lang="en-US"/>
        </a:p>
      </dgm:t>
    </dgm:pt>
    <dgm:pt modelId="{8A6F7C68-7780-4AFE-9727-5AC6DE658254}">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dirty="0"/>
        </a:p>
      </dgm:t>
    </dgm:pt>
    <dgm:pt modelId="{1B9CC08B-4B9D-4C2F-881C-1B7E9BEE0D9D}" type="parTrans" cxnId="{8743F8AE-F532-4C1C-B816-882905080C62}">
      <dgm:prSet/>
      <dgm:spPr/>
      <dgm:t>
        <a:bodyPr/>
        <a:lstStyle/>
        <a:p>
          <a:endParaRPr lang="en-US"/>
        </a:p>
      </dgm:t>
    </dgm:pt>
    <dgm:pt modelId="{9B93762F-2757-4F2E-8169-A34B079EF5F3}" type="sibTrans" cxnId="{8743F8AE-F532-4C1C-B816-882905080C62}">
      <dgm:prSet/>
      <dgm:spPr/>
      <dgm:t>
        <a:bodyPr/>
        <a:lstStyle/>
        <a:p>
          <a:endParaRPr lang="en-US"/>
        </a:p>
      </dgm:t>
    </dgm:pt>
    <dgm:pt modelId="{5FB7754C-9604-4AD0-B5D2-DA5437789383}">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إجمال أهداف العلاقات العامة بالآتي:</a:t>
          </a:r>
          <a:endParaRPr lang="en-US" sz="14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defTabSz="2889250">
            <a:buNone/>
          </a:pPr>
          <a:endParaRPr lang="en-US" dirty="0"/>
        </a:p>
      </dgm:t>
    </dgm:pt>
    <dgm:pt modelId="{09DD09A8-D1A3-4573-B6FF-EBB570C1ECD1}" type="parTrans" cxnId="{89E80B0B-F099-4F4C-AE0F-346B118DC249}">
      <dgm:prSet/>
      <dgm:spPr/>
      <dgm:t>
        <a:bodyPr/>
        <a:lstStyle/>
        <a:p>
          <a:endParaRPr lang="en-US"/>
        </a:p>
      </dgm:t>
    </dgm:pt>
    <dgm:pt modelId="{C6597968-5D77-494F-AFEE-5228EC3DBDF0}" type="sibTrans" cxnId="{89E80B0B-F099-4F4C-AE0F-346B118DC249}">
      <dgm:prSet/>
      <dgm:spPr/>
      <dgm:t>
        <a:bodyPr/>
        <a:lstStyle/>
        <a:p>
          <a:endParaRPr lang="en-US"/>
        </a:p>
      </dgm:t>
    </dgm:pt>
    <dgm:pt modelId="{C3B3E321-584C-4F72-B172-5E8CA1727A4B}" type="pres">
      <dgm:prSet presAssocID="{F7E992E4-4B29-49C9-8190-0B8E55B2B798}" presName="diagram" presStyleCnt="0">
        <dgm:presLayoutVars>
          <dgm:dir/>
          <dgm:resizeHandles val="exact"/>
        </dgm:presLayoutVars>
      </dgm:prSet>
      <dgm:spPr/>
      <dgm:t>
        <a:bodyPr/>
        <a:lstStyle/>
        <a:p>
          <a:endParaRPr lang="en-US"/>
        </a:p>
      </dgm:t>
    </dgm:pt>
    <dgm:pt modelId="{B7968BBA-8EE8-4AF3-8731-33D5762876F0}" type="pres">
      <dgm:prSet presAssocID="{C6FCAF1B-A950-4344-B45E-B1300D43C062}" presName="node" presStyleLbl="node1" presStyleIdx="0" presStyleCnt="5" custLinFactY="6354" custLinFactNeighborX="-1246" custLinFactNeighborY="100000">
        <dgm:presLayoutVars>
          <dgm:bulletEnabled val="1"/>
        </dgm:presLayoutVars>
      </dgm:prSet>
      <dgm:spPr/>
      <dgm:t>
        <a:bodyPr/>
        <a:lstStyle/>
        <a:p>
          <a:endParaRPr lang="en-US"/>
        </a:p>
      </dgm:t>
    </dgm:pt>
    <dgm:pt modelId="{7BF15A8B-C1A5-4239-8809-2631E752E9A9}" type="pres">
      <dgm:prSet presAssocID="{AA8B1CD0-E8E2-4F6E-A402-D091C57ABBBA}"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75BD0AAE-7719-443E-9450-563C0DE60877}" type="pres">
      <dgm:prSet presAssocID="{7E1D83A4-C07A-4AEF-BA07-CA9ECB0BB4D2}" presName="node" presStyleLbl="node1" presStyleIdx="1" presStyleCnt="5" custLinFactY="6354" custLinFactNeighborX="-1246" custLinFactNeighborY="100000">
        <dgm:presLayoutVars>
          <dgm:bulletEnabled val="1"/>
        </dgm:presLayoutVars>
      </dgm:prSet>
      <dgm:spPr/>
      <dgm:t>
        <a:bodyPr/>
        <a:lstStyle/>
        <a:p>
          <a:endParaRPr lang="en-US"/>
        </a:p>
      </dgm:t>
    </dgm:pt>
    <dgm:pt modelId="{F10B1DB5-C961-4244-9FE6-F5C8A5EBCCDA}" type="pres">
      <dgm:prSet presAssocID="{915E3B49-9F7B-4628-8FBA-24124376205C}"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CFC8B110-E4BF-42FD-9C63-EC5596419B35}" type="pres">
      <dgm:prSet presAssocID="{6AC17F07-2E6C-46F9-8D70-80F0060D65F6}" presName="node" presStyleLbl="node1" presStyleIdx="2" presStyleCnt="5" custLinFactY="6354" custLinFactNeighborX="-1246" custLinFactNeighborY="100000">
        <dgm:presLayoutVars>
          <dgm:bulletEnabled val="1"/>
        </dgm:presLayoutVars>
      </dgm:prSet>
      <dgm:spPr/>
      <dgm:t>
        <a:bodyPr/>
        <a:lstStyle/>
        <a:p>
          <a:endParaRPr lang="en-US"/>
        </a:p>
      </dgm:t>
    </dgm:pt>
    <dgm:pt modelId="{EF986297-E79B-467D-B16E-B068707D5B43}" type="pres">
      <dgm:prSet presAssocID="{3FAA5C04-7175-4164-8EB0-4B9745768BA2}"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D95D7190-9ECC-4CA5-80C8-3609DEB495F4}" type="pres">
      <dgm:prSet presAssocID="{8A6F7C68-7780-4AFE-9727-5AC6DE658254}" presName="node" presStyleLbl="node1" presStyleIdx="3" presStyleCnt="5" custLinFactY="6354" custLinFactNeighborX="-1246" custLinFactNeighborY="100000">
        <dgm:presLayoutVars>
          <dgm:bulletEnabled val="1"/>
        </dgm:presLayoutVars>
      </dgm:prSet>
      <dgm:spPr/>
      <dgm:t>
        <a:bodyPr/>
        <a:lstStyle/>
        <a:p>
          <a:endParaRPr lang="en-US"/>
        </a:p>
      </dgm:t>
    </dgm:pt>
    <dgm:pt modelId="{0B6FC222-25ED-4002-926F-94191E4CFC82}" type="pres">
      <dgm:prSet presAssocID="{9B93762F-2757-4F2E-8169-A34B079EF5F3}"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49FFDF2D-A19F-475F-A87E-3CB1CD1B0C12}" type="pres">
      <dgm:prSet presAssocID="{5FB7754C-9604-4AD0-B5D2-DA5437789383}" presName="node" presStyleLbl="node1" presStyleIdx="4" presStyleCnt="5" custLinFactY="-100000" custLinFactNeighborX="-7038" custLinFactNeighborY="-159376">
        <dgm:presLayoutVars>
          <dgm:bulletEnabled val="1"/>
        </dgm:presLayoutVars>
      </dgm:prSet>
      <dgm:spPr/>
      <dgm:t>
        <a:bodyPr/>
        <a:lstStyle/>
        <a:p>
          <a:endParaRPr lang="en-US"/>
        </a:p>
      </dgm:t>
    </dgm:pt>
  </dgm:ptLst>
  <dgm:cxnLst>
    <dgm:cxn modelId="{7F39FCC5-7226-4DA3-A184-BAC7EACC3677}" type="presOf" srcId="{6AC17F07-2E6C-46F9-8D70-80F0060D65F6}" destId="{CFC8B110-E4BF-42FD-9C63-EC5596419B35}" srcOrd="0" destOrd="0" presId="urn:microsoft.com/office/officeart/2005/8/layout/default"/>
    <dgm:cxn modelId="{8743F8AE-F532-4C1C-B816-882905080C62}" srcId="{F7E992E4-4B29-49C9-8190-0B8E55B2B798}" destId="{8A6F7C68-7780-4AFE-9727-5AC6DE658254}" srcOrd="3" destOrd="0" parTransId="{1B9CC08B-4B9D-4C2F-881C-1B7E9BEE0D9D}" sibTransId="{9B93762F-2757-4F2E-8169-A34B079EF5F3}"/>
    <dgm:cxn modelId="{8D180814-E963-47BD-AC36-806AE79F511B}" srcId="{F7E992E4-4B29-49C9-8190-0B8E55B2B798}" destId="{6AC17F07-2E6C-46F9-8D70-80F0060D65F6}" srcOrd="2" destOrd="0" parTransId="{AD5D3550-D135-4CC1-A433-3EF8EA04854C}" sibTransId="{3FAA5C04-7175-4164-8EB0-4B9745768BA2}"/>
    <dgm:cxn modelId="{7659410B-7058-4DF3-954D-5072AF227B44}" type="presOf" srcId="{5FB7754C-9604-4AD0-B5D2-DA5437789383}" destId="{49FFDF2D-A19F-475F-A87E-3CB1CD1B0C12}" srcOrd="0" destOrd="0" presId="urn:microsoft.com/office/officeart/2005/8/layout/default"/>
    <dgm:cxn modelId="{E5AD92BA-09A4-424C-915A-13B39FA90D56}" type="presOf" srcId="{7E1D83A4-C07A-4AEF-BA07-CA9ECB0BB4D2}" destId="{75BD0AAE-7719-443E-9450-563C0DE60877}" srcOrd="0" destOrd="0" presId="urn:microsoft.com/office/officeart/2005/8/layout/default"/>
    <dgm:cxn modelId="{C4DB7F24-3C3E-4314-B843-9EFADBF3D805}" type="presOf" srcId="{F7E992E4-4B29-49C9-8190-0B8E55B2B798}" destId="{C3B3E321-584C-4F72-B172-5E8CA1727A4B}" srcOrd="0" destOrd="0" presId="urn:microsoft.com/office/officeart/2005/8/layout/default"/>
    <dgm:cxn modelId="{167AECC5-FB5C-4863-AFD5-3E0FDFB8350A}" type="presOf" srcId="{C6FCAF1B-A950-4344-B45E-B1300D43C062}" destId="{B7968BBA-8EE8-4AF3-8731-33D5762876F0}" srcOrd="0" destOrd="0" presId="urn:microsoft.com/office/officeart/2005/8/layout/default"/>
    <dgm:cxn modelId="{E906E9E2-C4E6-4353-B722-92628F01CAE6}" srcId="{F7E992E4-4B29-49C9-8190-0B8E55B2B798}" destId="{C6FCAF1B-A950-4344-B45E-B1300D43C062}" srcOrd="0" destOrd="0" parTransId="{D64FE575-B041-4A8F-BAC8-537BA8E11E7D}" sibTransId="{AA8B1CD0-E8E2-4F6E-A402-D091C57ABBBA}"/>
    <dgm:cxn modelId="{A6AE8356-2951-4479-9AF5-540DCA364AA8}" type="presOf" srcId="{8A6F7C68-7780-4AFE-9727-5AC6DE658254}" destId="{D95D7190-9ECC-4CA5-80C8-3609DEB495F4}" srcOrd="0" destOrd="0" presId="urn:microsoft.com/office/officeart/2005/8/layout/default"/>
    <dgm:cxn modelId="{B295100D-B8FF-4B78-B04F-FE74FA444973}" srcId="{F7E992E4-4B29-49C9-8190-0B8E55B2B798}" destId="{7E1D83A4-C07A-4AEF-BA07-CA9ECB0BB4D2}" srcOrd="1" destOrd="0" parTransId="{4DD48483-3166-4C98-800C-7ADCFCF57457}" sibTransId="{915E3B49-9F7B-4628-8FBA-24124376205C}"/>
    <dgm:cxn modelId="{89E80B0B-F099-4F4C-AE0F-346B118DC249}" srcId="{F7E992E4-4B29-49C9-8190-0B8E55B2B798}" destId="{5FB7754C-9604-4AD0-B5D2-DA5437789383}" srcOrd="4" destOrd="0" parTransId="{09DD09A8-D1A3-4573-B6FF-EBB570C1ECD1}" sibTransId="{C6597968-5D77-494F-AFEE-5228EC3DBDF0}"/>
    <dgm:cxn modelId="{17239840-70B9-4FD7-BC55-A139B1CF9E44}" type="presParOf" srcId="{C3B3E321-584C-4F72-B172-5E8CA1727A4B}" destId="{B7968BBA-8EE8-4AF3-8731-33D5762876F0}" srcOrd="0" destOrd="0" presId="urn:microsoft.com/office/officeart/2005/8/layout/default"/>
    <dgm:cxn modelId="{974F22F1-5A34-4DB4-B47C-1033BA525756}" type="presParOf" srcId="{C3B3E321-584C-4F72-B172-5E8CA1727A4B}" destId="{7BF15A8B-C1A5-4239-8809-2631E752E9A9}" srcOrd="1" destOrd="0" presId="urn:microsoft.com/office/officeart/2005/8/layout/default"/>
    <dgm:cxn modelId="{FE4B58EB-6042-46AB-8D27-9CE283D6D4DA}" type="presParOf" srcId="{C3B3E321-584C-4F72-B172-5E8CA1727A4B}" destId="{75BD0AAE-7719-443E-9450-563C0DE60877}" srcOrd="2" destOrd="0" presId="urn:microsoft.com/office/officeart/2005/8/layout/default"/>
    <dgm:cxn modelId="{339DD5AB-7427-4A83-817A-0E7F185370B6}" type="presParOf" srcId="{C3B3E321-584C-4F72-B172-5E8CA1727A4B}" destId="{F10B1DB5-C961-4244-9FE6-F5C8A5EBCCDA}" srcOrd="3" destOrd="0" presId="urn:microsoft.com/office/officeart/2005/8/layout/default"/>
    <dgm:cxn modelId="{06CCA48E-BE80-4BE0-AAF0-706E35D8D176}" type="presParOf" srcId="{C3B3E321-584C-4F72-B172-5E8CA1727A4B}" destId="{CFC8B110-E4BF-42FD-9C63-EC5596419B35}" srcOrd="4" destOrd="0" presId="urn:microsoft.com/office/officeart/2005/8/layout/default"/>
    <dgm:cxn modelId="{14A532DD-3D21-4042-A34A-32FD9C501ED9}" type="presParOf" srcId="{C3B3E321-584C-4F72-B172-5E8CA1727A4B}" destId="{EF986297-E79B-467D-B16E-B068707D5B43}" srcOrd="5" destOrd="0" presId="urn:microsoft.com/office/officeart/2005/8/layout/default"/>
    <dgm:cxn modelId="{9B10CCC8-2EDB-4606-A9C0-6FE2E385009D}" type="presParOf" srcId="{C3B3E321-584C-4F72-B172-5E8CA1727A4B}" destId="{D95D7190-9ECC-4CA5-80C8-3609DEB495F4}" srcOrd="6" destOrd="0" presId="urn:microsoft.com/office/officeart/2005/8/layout/default"/>
    <dgm:cxn modelId="{90F832C7-7D86-4F0E-B1B1-DBBA7477340D}" type="presParOf" srcId="{C3B3E321-584C-4F72-B172-5E8CA1727A4B}" destId="{0B6FC222-25ED-4002-926F-94191E4CFC82}" srcOrd="7" destOrd="0" presId="urn:microsoft.com/office/officeart/2005/8/layout/default"/>
    <dgm:cxn modelId="{591957BF-A9C7-4669-94EE-500D1908BEE8}" type="presParOf" srcId="{C3B3E321-584C-4F72-B172-5E8CA1727A4B}" destId="{49FFDF2D-A19F-475F-A87E-3CB1CD1B0C1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84015-89E9-48CC-9F59-E40DF17B0483}">
      <dsp:nvSpPr>
        <dsp:cNvPr id="0" name=""/>
        <dsp:cNvSpPr/>
      </dsp:nvSpPr>
      <dsp:spPr>
        <a:xfrm rot="5400000">
          <a:off x="5393250" y="671049"/>
          <a:ext cx="1781079" cy="154953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ar-EG" sz="1600" b="1" kern="1200" dirty="0">
              <a:effectLst/>
              <a:latin typeface="Dubai" panose="020B0503030403030204" pitchFamily="34" charset="-78"/>
              <a:ea typeface="Calibri" panose="020F0502020204030204" pitchFamily="34" charset="0"/>
              <a:cs typeface="Dubai" panose="020B0503030403030204" pitchFamily="34" charset="-78"/>
            </a:rPr>
            <a:t>الثورة الصناعية وظهور الإنتاج الكبير</a:t>
          </a:r>
          <a:endParaRPr lang="en-US" sz="1600" kern="1200" dirty="0"/>
        </a:p>
      </dsp:txBody>
      <dsp:txXfrm rot="-5400000">
        <a:off x="5750490" y="832832"/>
        <a:ext cx="1066599" cy="1225976"/>
      </dsp:txXfrm>
    </dsp:sp>
    <dsp:sp modelId="{8AB142DB-34F3-458B-A756-836AC6E3B56B}">
      <dsp:nvSpPr>
        <dsp:cNvPr id="0" name=""/>
        <dsp:cNvSpPr/>
      </dsp:nvSpPr>
      <dsp:spPr>
        <a:xfrm>
          <a:off x="2670944" y="462642"/>
          <a:ext cx="1987684" cy="1068647"/>
        </a:xfrm>
        <a:prstGeom prst="rect">
          <a:avLst/>
        </a:prstGeom>
        <a:noFill/>
        <a:ln>
          <a:noFill/>
        </a:ln>
        <a:effectLst/>
      </dsp:spPr>
      <dsp:style>
        <a:lnRef idx="0">
          <a:scrgbClr r="0" g="0" b="0"/>
        </a:lnRef>
        <a:fillRef idx="0">
          <a:scrgbClr r="0" g="0" b="0"/>
        </a:fillRef>
        <a:effectRef idx="0">
          <a:scrgbClr r="0" g="0" b="0"/>
        </a:effectRef>
        <a:fontRef idx="minor"/>
      </dsp:style>
    </dsp:sp>
    <dsp:sp modelId="{AAE913E0-3D41-498E-91DD-B4E504B89617}">
      <dsp:nvSpPr>
        <dsp:cNvPr id="0" name=""/>
        <dsp:cNvSpPr/>
      </dsp:nvSpPr>
      <dsp:spPr>
        <a:xfrm rot="5400000">
          <a:off x="7077704" y="4569301"/>
          <a:ext cx="139939" cy="10539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US" sz="700" kern="1200"/>
        </a:p>
      </dsp:txBody>
      <dsp:txXfrm rot="-5400000">
        <a:off x="7110373" y="4572476"/>
        <a:ext cx="74601" cy="99049"/>
      </dsp:txXfrm>
    </dsp:sp>
    <dsp:sp modelId="{74B419A2-653C-4F7B-9BD0-1F5E6F26B4FE}">
      <dsp:nvSpPr>
        <dsp:cNvPr id="0" name=""/>
        <dsp:cNvSpPr/>
      </dsp:nvSpPr>
      <dsp:spPr>
        <a:xfrm rot="5400000">
          <a:off x="4539604" y="2165872"/>
          <a:ext cx="1781079" cy="154953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EG" sz="2000" b="1" kern="1200" dirty="0">
              <a:effectLst/>
              <a:latin typeface="Dubai" panose="020B0503030403030204" pitchFamily="34" charset="-78"/>
              <a:ea typeface="Calibri" panose="020F0502020204030204" pitchFamily="34" charset="0"/>
              <a:cs typeface="Dubai" panose="020B0503030403030204" pitchFamily="34" charset="-78"/>
            </a:rPr>
            <a:t>تزايد المنافسة</a:t>
          </a:r>
          <a:endParaRPr lang="en-US" sz="2000" kern="1200" dirty="0"/>
        </a:p>
      </dsp:txBody>
      <dsp:txXfrm rot="-5400000">
        <a:off x="4896844" y="2327655"/>
        <a:ext cx="1066599" cy="1225976"/>
      </dsp:txXfrm>
    </dsp:sp>
    <dsp:sp modelId="{51DA8E68-C4B2-4525-BA3F-5AB3CBC5E642}">
      <dsp:nvSpPr>
        <dsp:cNvPr id="0" name=""/>
        <dsp:cNvSpPr/>
      </dsp:nvSpPr>
      <dsp:spPr>
        <a:xfrm>
          <a:off x="2267081" y="1399197"/>
          <a:ext cx="1925027" cy="2338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ar-EG" sz="2800" b="1" u="sng"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ثالثًا: </a:t>
          </a:r>
          <a:r>
            <a:rPr lang="ar-SA" sz="2800" b="1" u="sng"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عوامل الاهتمام بالعلاقات العامة</a:t>
          </a:r>
          <a:r>
            <a:rPr lang="ar-EG" sz="2800" b="1" u="sng"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kern="1200" dirty="0">
            <a:solidFill>
              <a:schemeClr val="bg1"/>
            </a:solidFill>
          </a:endParaRPr>
        </a:p>
      </dsp:txBody>
      <dsp:txXfrm>
        <a:off x="2267081" y="1399197"/>
        <a:ext cx="1925027" cy="2338019"/>
      </dsp:txXfrm>
    </dsp:sp>
    <dsp:sp modelId="{7307A114-A22F-4725-865C-F6E9E7F5F61C}">
      <dsp:nvSpPr>
        <dsp:cNvPr id="0" name=""/>
        <dsp:cNvSpPr/>
      </dsp:nvSpPr>
      <dsp:spPr>
        <a:xfrm rot="5400000">
          <a:off x="4963228" y="1520764"/>
          <a:ext cx="126955" cy="110714"/>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US" sz="600" kern="1200"/>
        </a:p>
      </dsp:txBody>
      <dsp:txXfrm rot="-5400000">
        <a:off x="4988620" y="1532450"/>
        <a:ext cx="76170" cy="87343"/>
      </dsp:txXfrm>
    </dsp:sp>
    <dsp:sp modelId="{A1EDC1AC-115A-47CE-AFE5-4A7970A5AFBE}">
      <dsp:nvSpPr>
        <dsp:cNvPr id="0" name=""/>
        <dsp:cNvSpPr/>
      </dsp:nvSpPr>
      <dsp:spPr>
        <a:xfrm rot="5400000">
          <a:off x="5336987" y="3702906"/>
          <a:ext cx="1781079" cy="154953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ar-EG" sz="1600" b="1" kern="1200" dirty="0">
              <a:effectLst/>
              <a:latin typeface="Dubai" panose="020B0503030403030204" pitchFamily="34" charset="-78"/>
              <a:ea typeface="Calibri" panose="020F0502020204030204" pitchFamily="34" charset="0"/>
              <a:cs typeface="Dubai" panose="020B0503030403030204" pitchFamily="34" charset="-78"/>
            </a:rPr>
            <a:t>تزايد الوعي من جانب جماهير الرأي العام </a:t>
          </a:r>
          <a:endParaRPr lang="en-US" sz="1600" kern="1200" dirty="0"/>
        </a:p>
      </dsp:txBody>
      <dsp:txXfrm rot="-5400000">
        <a:off x="5694227" y="3864689"/>
        <a:ext cx="1066599" cy="1225976"/>
      </dsp:txXfrm>
    </dsp:sp>
    <dsp:sp modelId="{DAD583BD-3B55-43F2-9E1C-0DF2D6213BC4}">
      <dsp:nvSpPr>
        <dsp:cNvPr id="0" name=""/>
        <dsp:cNvSpPr/>
      </dsp:nvSpPr>
      <dsp:spPr>
        <a:xfrm>
          <a:off x="7049316" y="3943352"/>
          <a:ext cx="1987684" cy="1068647"/>
        </a:xfrm>
        <a:prstGeom prst="rect">
          <a:avLst/>
        </a:prstGeom>
        <a:noFill/>
        <a:ln>
          <a:noFill/>
        </a:ln>
        <a:effectLst/>
      </dsp:spPr>
      <dsp:style>
        <a:lnRef idx="0">
          <a:scrgbClr r="0" g="0" b="0"/>
        </a:lnRef>
        <a:fillRef idx="0">
          <a:scrgbClr r="0" g="0" b="0"/>
        </a:fillRef>
        <a:effectRef idx="0">
          <a:scrgbClr r="0" g="0" b="0"/>
        </a:effectRef>
        <a:fontRef idx="minor"/>
      </dsp:style>
    </dsp:sp>
    <dsp:sp modelId="{FD957D73-5F1A-4A77-9245-0B8914042820}">
      <dsp:nvSpPr>
        <dsp:cNvPr id="0" name=""/>
        <dsp:cNvSpPr/>
      </dsp:nvSpPr>
      <dsp:spPr>
        <a:xfrm rot="16200000" flipV="1">
          <a:off x="4963345" y="4113622"/>
          <a:ext cx="228227" cy="185092"/>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US" sz="1100" kern="1200"/>
        </a:p>
      </dsp:txBody>
      <dsp:txXfrm rot="-5400000">
        <a:off x="5012845" y="4126498"/>
        <a:ext cx="129226" cy="159341"/>
      </dsp:txXfrm>
    </dsp:sp>
    <dsp:sp modelId="{19BD10FE-06FE-4D47-A15D-7B62F1FB07BF}">
      <dsp:nvSpPr>
        <dsp:cNvPr id="0" name=""/>
        <dsp:cNvSpPr/>
      </dsp:nvSpPr>
      <dsp:spPr>
        <a:xfrm rot="5400000">
          <a:off x="6122775" y="2162825"/>
          <a:ext cx="1781079" cy="154953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2000" b="1" kern="1200" dirty="0">
              <a:effectLst/>
              <a:latin typeface="Dubai" panose="020B0503030403030204" pitchFamily="34" charset="-78"/>
              <a:ea typeface="Calibri" panose="020F0502020204030204" pitchFamily="34" charset="0"/>
              <a:cs typeface="Dubai" panose="020B0503030403030204" pitchFamily="34" charset="-78"/>
            </a:rPr>
            <a:t>تطوير وسائل الاتصال</a:t>
          </a:r>
          <a:endParaRPr lang="en-US" sz="2000" kern="1200" dirty="0"/>
        </a:p>
      </dsp:txBody>
      <dsp:txXfrm rot="-5400000">
        <a:off x="6480015" y="2324608"/>
        <a:ext cx="1066599" cy="1225976"/>
      </dsp:txXfrm>
    </dsp:sp>
    <dsp:sp modelId="{0F9DFCE7-2460-47C8-B857-E55C7F64FAB5}">
      <dsp:nvSpPr>
        <dsp:cNvPr id="0" name=""/>
        <dsp:cNvSpPr/>
      </dsp:nvSpPr>
      <dsp:spPr>
        <a:xfrm>
          <a:off x="2625115" y="5455133"/>
          <a:ext cx="1923565" cy="1068647"/>
        </a:xfrm>
        <a:prstGeom prst="rect">
          <a:avLst/>
        </a:prstGeom>
        <a:noFill/>
        <a:ln>
          <a:noFill/>
        </a:ln>
        <a:effectLst/>
      </dsp:spPr>
      <dsp:style>
        <a:lnRef idx="0">
          <a:scrgbClr r="0" g="0" b="0"/>
        </a:lnRef>
        <a:fillRef idx="0">
          <a:scrgbClr r="0" g="0" b="0"/>
        </a:fillRef>
        <a:effectRef idx="0">
          <a:scrgbClr r="0" g="0" b="0"/>
        </a:effectRef>
        <a:fontRef idx="minor"/>
      </dsp:style>
    </dsp:sp>
    <dsp:sp modelId="{F3BD0068-13F4-46A9-B545-2F56FD89F5F5}">
      <dsp:nvSpPr>
        <dsp:cNvPr id="0" name=""/>
        <dsp:cNvSpPr/>
      </dsp:nvSpPr>
      <dsp:spPr>
        <a:xfrm rot="5400000">
          <a:off x="7348471" y="1894880"/>
          <a:ext cx="51152" cy="51150"/>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rot="-5400000">
        <a:off x="7356997" y="1903404"/>
        <a:ext cx="34100" cy="34102"/>
      </dsp:txXfrm>
    </dsp:sp>
    <dsp:sp modelId="{AFD458B5-F07C-45EF-841A-97A54C15026F}">
      <dsp:nvSpPr>
        <dsp:cNvPr id="0" name=""/>
        <dsp:cNvSpPr/>
      </dsp:nvSpPr>
      <dsp:spPr>
        <a:xfrm rot="5400000">
          <a:off x="6962732" y="3674605"/>
          <a:ext cx="1781079" cy="154953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R="0" lvl="0" algn="ctr" defTabSz="800100" eaLnBrk="1" fontAlgn="auto" latinLnBrk="0" hangingPunct="1">
            <a:lnSpc>
              <a:spcPct val="90000"/>
            </a:lnSpc>
            <a:spcBef>
              <a:spcPct val="0"/>
            </a:spcBef>
            <a:spcAft>
              <a:spcPct val="3500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تزايد علاقات الاعتمادية</a:t>
          </a:r>
          <a:endParaRPr lang="en-US" sz="1800" kern="1200" dirty="0"/>
        </a:p>
      </dsp:txBody>
      <dsp:txXfrm rot="-5400000">
        <a:off x="7319972" y="3836388"/>
        <a:ext cx="1066599" cy="1225976"/>
      </dsp:txXfrm>
    </dsp:sp>
    <dsp:sp modelId="{739DAFD3-988E-40F4-BE12-E2B42026C592}">
      <dsp:nvSpPr>
        <dsp:cNvPr id="0" name=""/>
        <dsp:cNvSpPr/>
      </dsp:nvSpPr>
      <dsp:spPr>
        <a:xfrm>
          <a:off x="7049316" y="6966913"/>
          <a:ext cx="1987684" cy="1068647"/>
        </a:xfrm>
        <a:prstGeom prst="rect">
          <a:avLst/>
        </a:prstGeom>
        <a:noFill/>
        <a:ln>
          <a:noFill/>
        </a:ln>
        <a:effectLst/>
      </dsp:spPr>
      <dsp:style>
        <a:lnRef idx="0">
          <a:scrgbClr r="0" g="0" b="0"/>
        </a:lnRef>
        <a:fillRef idx="0">
          <a:scrgbClr r="0" g="0" b="0"/>
        </a:fillRef>
        <a:effectRef idx="0">
          <a:scrgbClr r="0" g="0" b="0"/>
        </a:effectRef>
        <a:fontRef idx="minor"/>
      </dsp:style>
    </dsp:sp>
    <dsp:sp modelId="{59C5CAB2-26AB-4BB4-9E91-38B5B10EC7A0}">
      <dsp:nvSpPr>
        <dsp:cNvPr id="0" name=""/>
        <dsp:cNvSpPr/>
      </dsp:nvSpPr>
      <dsp:spPr>
        <a:xfrm rot="5400000" flipH="1" flipV="1">
          <a:off x="8057260" y="3383696"/>
          <a:ext cx="51152" cy="92306"/>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dirty="0"/>
        </a:p>
      </dsp:txBody>
      <dsp:txXfrm rot="-5400000">
        <a:off x="8052067" y="3412798"/>
        <a:ext cx="61538" cy="34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68BBA-8EE8-4AF3-8731-33D5762876F0}">
      <dsp:nvSpPr>
        <dsp:cNvPr id="0" name=""/>
        <dsp:cNvSpPr/>
      </dsp:nvSpPr>
      <dsp:spPr>
        <a:xfrm>
          <a:off x="1188252" y="1729848"/>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تأييد الجمهور الداخلي</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sz="1800" kern="1200" dirty="0"/>
        </a:p>
      </dsp:txBody>
      <dsp:txXfrm>
        <a:off x="1188252" y="1729848"/>
        <a:ext cx="2706687" cy="1624012"/>
      </dsp:txXfrm>
    </dsp:sp>
    <dsp:sp modelId="{75BD0AAE-7719-443E-9450-563C0DE60877}">
      <dsp:nvSpPr>
        <dsp:cNvPr id="0" name=""/>
        <dsp:cNvSpPr/>
      </dsp:nvSpPr>
      <dsp:spPr>
        <a:xfrm>
          <a:off x="4165609" y="1729848"/>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تحقيق السمعة الطيبة للمنظمة وتدعيم صورتها الذهنية</a:t>
          </a:r>
          <a:endParaRPr lang="en-US"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defTabSz="1066800">
            <a:spcBef>
              <a:spcPct val="0"/>
            </a:spcBef>
            <a:buNone/>
          </a:pPr>
          <a:endParaRPr lang="en-US" sz="1800" kern="1200" dirty="0"/>
        </a:p>
      </dsp:txBody>
      <dsp:txXfrm>
        <a:off x="4165609" y="1729848"/>
        <a:ext cx="2706687" cy="1624012"/>
      </dsp:txXfrm>
    </dsp:sp>
    <dsp:sp modelId="{CFC8B110-E4BF-42FD-9C63-EC5596419B35}">
      <dsp:nvSpPr>
        <dsp:cNvPr id="0" name=""/>
        <dsp:cNvSpPr/>
      </dsp:nvSpPr>
      <dsp:spPr>
        <a:xfrm>
          <a:off x="1188252" y="3624529"/>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ثقة الجمهور الخارجي</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sz="1800" kern="1200" dirty="0"/>
        </a:p>
      </dsp:txBody>
      <dsp:txXfrm>
        <a:off x="1188252" y="3624529"/>
        <a:ext cx="2706687" cy="1624012"/>
      </dsp:txXfrm>
    </dsp:sp>
    <dsp:sp modelId="{D95D7190-9ECC-4CA5-80C8-3609DEB495F4}">
      <dsp:nvSpPr>
        <dsp:cNvPr id="0" name=""/>
        <dsp:cNvSpPr/>
      </dsp:nvSpPr>
      <dsp:spPr>
        <a:xfrm>
          <a:off x="4165609" y="3624529"/>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defTabSz="800100">
            <a:spcBef>
              <a:spcPct val="0"/>
            </a:spcBef>
            <a:buNone/>
          </a:pPr>
          <a:endParaRPr lang="en-US" sz="1800" kern="1200" dirty="0"/>
        </a:p>
      </dsp:txBody>
      <dsp:txXfrm>
        <a:off x="4165609" y="3624529"/>
        <a:ext cx="2706687" cy="1624012"/>
      </dsp:txXfrm>
    </dsp:sp>
    <dsp:sp modelId="{49FFDF2D-A19F-475F-A87E-3CB1CD1B0C12}">
      <dsp:nvSpPr>
        <dsp:cNvPr id="0" name=""/>
        <dsp:cNvSpPr/>
      </dsp:nvSpPr>
      <dsp:spPr>
        <a:xfrm>
          <a:off x="2520159" y="0"/>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u="sng"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إجمال أهداف العلاقات العامة بالآتي:</a:t>
          </a:r>
          <a:endParaRPr lang="en-US"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defTabSz="2889250">
            <a:spcBef>
              <a:spcPct val="0"/>
            </a:spcBef>
            <a:buNone/>
          </a:pPr>
          <a:endParaRPr lang="en-US" sz="1800" kern="1200" dirty="0"/>
        </a:p>
      </dsp:txBody>
      <dsp:txXfrm>
        <a:off x="2520159" y="0"/>
        <a:ext cx="2706687" cy="1624012"/>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ar-EG" sz="2400" dirty="0">
                <a:solidFill>
                  <a:schemeClr val="bg1"/>
                </a:solidFill>
                <a:latin typeface="Times New Roman" panose="02020603050405020304" pitchFamily="18" charset="0"/>
                <a:cs typeface="Times New Roman" panose="02020603050405020304" pitchFamily="18" charset="0"/>
              </a:rPr>
              <a:t>دكتور: محمد محب</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7151" y="5843657"/>
            <a:ext cx="3033493" cy="613966"/>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المحاضرة 2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0489B789-932F-A0DC-ABEF-1AB2F2EE8D8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683492" y="933450"/>
            <a:ext cx="4131421" cy="2077764"/>
          </a:xfrm>
        </p:spPr>
      </p:pic>
      <p:sp>
        <p:nvSpPr>
          <p:cNvPr id="4" name="TextBox 3">
            <a:extLst>
              <a:ext uri="{FF2B5EF4-FFF2-40B4-BE49-F238E27FC236}">
                <a16:creationId xmlns="" xmlns:a16="http://schemas.microsoft.com/office/drawing/2014/main" id="{B6F94A51-C5B2-E464-AA6B-53767493B958}"/>
              </a:ext>
            </a:extLst>
          </p:cNvPr>
          <p:cNvSpPr txBox="1"/>
          <p:nvPr/>
        </p:nvSpPr>
        <p:spPr>
          <a:xfrm>
            <a:off x="6894786" y="3491947"/>
            <a:ext cx="5297214" cy="553357"/>
          </a:xfrm>
          <a:prstGeom prst="rect">
            <a:avLst/>
          </a:prstGeom>
          <a:noFill/>
        </p:spPr>
        <p:txBody>
          <a:bodyPr wrap="square">
            <a:spAutoFit/>
          </a:bodyPr>
          <a:lstStyle/>
          <a:p>
            <a:pPr algn="just" rtl="1">
              <a:lnSpc>
                <a:spcPct val="107000"/>
              </a:lnSpc>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ظهور ادورد بيرنيز </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Bernays Edward</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3" name="TextBox 2">
            <a:extLst>
              <a:ext uri="{FF2B5EF4-FFF2-40B4-BE49-F238E27FC236}">
                <a16:creationId xmlns="" xmlns:a16="http://schemas.microsoft.com/office/drawing/2014/main" id="{B028AEA4-891A-FD26-4FF0-B7450C2059C4}"/>
              </a:ext>
            </a:extLst>
          </p:cNvPr>
          <p:cNvSpPr txBox="1"/>
          <p:nvPr/>
        </p:nvSpPr>
        <p:spPr>
          <a:xfrm>
            <a:off x="425671" y="850872"/>
            <a:ext cx="6731876" cy="3970318"/>
          </a:xfrm>
          <a:prstGeom prst="rect">
            <a:avLst/>
          </a:prstGeom>
          <a:noFill/>
        </p:spPr>
        <p:txBody>
          <a:bodyPr wrap="square">
            <a:spAutoFit/>
          </a:bodyPr>
          <a:lstStyle/>
          <a:p>
            <a:pPr marL="0" marR="0" algn="just" rtl="1">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جنباً إلى جنب مع خبير العلاقات العامة أيفي لي، فقـد ظهـر فـي العشرينيات ادورد بيرنيز كرائد من رواد العلاقات العامة الحديثة، كـان قبل الحرب العالمية الأولى يعمل وكيلاً صحافياً</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Agent Press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ثم التحق عضواً للجنة جورج كربل أثناء الحرب وكان مهتماً بدراسة الرأي العـام، وفي ١٩٢٣ نشر أول كتاب في العلاقات العامة بعنوان بلورة الرأي العـام </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Opinion Public Crystallizing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وفي نفس العام قـام بتـدريس أول مساق في العلاقات العامة بجامعة نيويورك</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p>
        </p:txBody>
      </p:sp>
    </p:spTree>
    <p:extLst>
      <p:ext uri="{BB962C8B-B14F-4D97-AF65-F5344CB8AC3E}">
        <p14:creationId xmlns:p14="http://schemas.microsoft.com/office/powerpoint/2010/main" val="3651642572"/>
      </p:ext>
    </p:extLst>
  </p:cSld>
  <p:clrMapOvr>
    <a:masterClrMapping/>
  </p:clrMapOvr>
  <mc:AlternateContent xmlns:mc="http://schemas.openxmlformats.org/markup-compatibility/2006" xmlns:p14="http://schemas.microsoft.com/office/powerpoint/2010/main">
    <mc:Choice Requires="p14">
      <p:transition spd="slow" p14:dur="2000" advTm="180551"/>
    </mc:Choice>
    <mc:Fallback xmlns="">
      <p:transition spd="slow" advTm="1805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0489B789-932F-A0DC-ABEF-1AB2F2EE8D8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683492" y="933450"/>
            <a:ext cx="4131421" cy="2077764"/>
          </a:xfrm>
        </p:spPr>
      </p:pic>
      <p:sp>
        <p:nvSpPr>
          <p:cNvPr id="4" name="TextBox 3">
            <a:extLst>
              <a:ext uri="{FF2B5EF4-FFF2-40B4-BE49-F238E27FC236}">
                <a16:creationId xmlns="" xmlns:a16="http://schemas.microsoft.com/office/drawing/2014/main" id="{B6F94A51-C5B2-E464-AA6B-53767493B958}"/>
              </a:ext>
            </a:extLst>
          </p:cNvPr>
          <p:cNvSpPr txBox="1"/>
          <p:nvPr/>
        </p:nvSpPr>
        <p:spPr>
          <a:xfrm>
            <a:off x="6894786" y="3491947"/>
            <a:ext cx="5297214" cy="553357"/>
          </a:xfrm>
          <a:prstGeom prst="rect">
            <a:avLst/>
          </a:prstGeom>
          <a:noFill/>
        </p:spPr>
        <p:txBody>
          <a:bodyPr wrap="square">
            <a:spAutoFit/>
          </a:bodyPr>
          <a:lstStyle/>
          <a:p>
            <a:pPr algn="just" rtl="1">
              <a:lnSpc>
                <a:spcPct val="107000"/>
              </a:lnSpc>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ظهور ادورد بيرنيز </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Bernays Edward</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3" name="TextBox 2">
            <a:extLst>
              <a:ext uri="{FF2B5EF4-FFF2-40B4-BE49-F238E27FC236}">
                <a16:creationId xmlns="" xmlns:a16="http://schemas.microsoft.com/office/drawing/2014/main" id="{B028AEA4-891A-FD26-4FF0-B7450C2059C4}"/>
              </a:ext>
            </a:extLst>
          </p:cNvPr>
          <p:cNvSpPr txBox="1"/>
          <p:nvPr/>
        </p:nvSpPr>
        <p:spPr>
          <a:xfrm>
            <a:off x="425671" y="661686"/>
            <a:ext cx="6731876" cy="4832092"/>
          </a:xfrm>
          <a:prstGeom prst="rect">
            <a:avLst/>
          </a:prstGeom>
          <a:noFill/>
        </p:spPr>
        <p:txBody>
          <a:bodyPr wrap="square">
            <a:spAutoFit/>
          </a:bodyPr>
          <a:lstStyle/>
          <a:p>
            <a:pPr marL="0" marR="0" algn="just" rtl="1">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ولقد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لخص بيرنيز نشاط العلاقات العامة في فترة الـسلام مـا بـين الحربين بقوله: " لقد طبقت في البداية الأمر تلك الأسباب التي اسـتعملت في الحرب العالمية الأولى، وذلك لتنظيم العلاقـات العامـة للجامعـات والكليات والمستشفيات، وبعد ذلك طبقت في نواحي النـشاط الاقتـصادي كشركة جنرال موتورز وشركة جن رال اليكتريـك والـشركة الأمريكيـة للتلفون والتلغراف</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T&amp;T.A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واتسعت مجالات الإعلام اتساعاً كبيراً حتى شملت الميادين المحلية وتعدتها إلى الميـادين العالميـة، ثـم اعترفـت المؤسسات الصناعية بأهمية العلاقات العامـة،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72480531"/>
      </p:ext>
    </p:extLst>
  </p:cSld>
  <p:clrMapOvr>
    <a:masterClrMapping/>
  </p:clrMapOvr>
  <mc:AlternateContent xmlns:mc="http://schemas.openxmlformats.org/markup-compatibility/2006" xmlns:p14="http://schemas.microsoft.com/office/powerpoint/2010/main">
    <mc:Choice Requires="p14">
      <p:transition spd="slow" p14:dur="2000" advTm="180551"/>
    </mc:Choice>
    <mc:Fallback xmlns="">
      <p:transition spd="slow" advTm="1805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AFFB20F8-F7E6-A8ED-C88B-F0C50E24460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5014113B-BA52-2EE6-4E6E-86B13B7F1B3B}"/>
              </a:ext>
            </a:extLst>
          </p:cNvPr>
          <p:cNvSpPr txBox="1"/>
          <p:nvPr/>
        </p:nvSpPr>
        <p:spPr>
          <a:xfrm>
            <a:off x="78830" y="744648"/>
            <a:ext cx="5967046" cy="3970318"/>
          </a:xfrm>
          <a:prstGeom prst="rect">
            <a:avLst/>
          </a:prstGeom>
          <a:noFill/>
        </p:spPr>
        <p:txBody>
          <a:bodyPr wrap="square">
            <a:spAutoFit/>
          </a:bodyPr>
          <a:lstStyle/>
          <a:p>
            <a:pPr algn="just" rtl="1"/>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وأصـبحت المؤسـسات ومعهد الأبحاث والمعامل الخاصة والعامة تهتم بالإعلام اهتماماً كبيـراً.</a:t>
            </a:r>
            <a: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وقد شهد هذا العصر بداية المكاتب الخاصة بالعلاقـات العامـة، وهـذه العوامل جميعها هي التي أدت إلى تقدم فنون العلاقات العامة وفلسفتها، فقد كان الاتجاه الجديد يقول: إن المصلحة الخاصـة ينبغـي أن تلتقـي مـع المصلحة العامة، وإن هذا التلاقي الخير هو أهم وظائف العلاقات العامة</a:t>
            </a:r>
            <a: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en-US" sz="2800" dirty="0" smtClean="0">
                <a:solidFill>
                  <a:schemeClr val="bg1"/>
                </a:solidFill>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endParaRPr>
          </a:p>
        </p:txBody>
      </p:sp>
      <p:sp>
        <p:nvSpPr>
          <p:cNvPr id="7" name="TextBox 6">
            <a:extLst>
              <a:ext uri="{FF2B5EF4-FFF2-40B4-BE49-F238E27FC236}">
                <a16:creationId xmlns="" xmlns:a16="http://schemas.microsoft.com/office/drawing/2014/main" id="{C685DCA5-F12D-E5A3-A6FC-0BA41DA7F502}"/>
              </a:ext>
            </a:extLst>
          </p:cNvPr>
          <p:cNvSpPr txBox="1"/>
          <p:nvPr/>
        </p:nvSpPr>
        <p:spPr>
          <a:xfrm>
            <a:off x="6425185" y="3768626"/>
            <a:ext cx="5162469" cy="553357"/>
          </a:xfrm>
          <a:prstGeom prst="rect">
            <a:avLst/>
          </a:prstGeom>
          <a:noFill/>
        </p:spPr>
        <p:txBody>
          <a:bodyPr wrap="square">
            <a:spAutoFit/>
          </a:bodyPr>
          <a:lstStyle/>
          <a:p>
            <a:pPr algn="just" rtl="1">
              <a:lnSpc>
                <a:spcPct val="107000"/>
              </a:lnSpc>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ظهور ادورد بيرنيز </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Bernays Edward</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732905109"/>
      </p:ext>
    </p:extLst>
  </p:cSld>
  <p:clrMapOvr>
    <a:masterClrMapping/>
  </p:clrMapOvr>
  <mc:AlternateContent xmlns:mc="http://schemas.openxmlformats.org/markup-compatibility/2006" xmlns:p14="http://schemas.microsoft.com/office/powerpoint/2010/main">
    <mc:Choice Requires="p14">
      <p:transition spd="slow" p14:dur="2000" advTm="74080"/>
    </mc:Choice>
    <mc:Fallback xmlns="">
      <p:transition spd="slow" advTm="74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AFFB20F8-F7E6-A8ED-C88B-F0C50E24460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5014113B-BA52-2EE6-4E6E-86B13B7F1B3B}"/>
              </a:ext>
            </a:extLst>
          </p:cNvPr>
          <p:cNvSpPr txBox="1"/>
          <p:nvPr/>
        </p:nvSpPr>
        <p:spPr>
          <a:xfrm>
            <a:off x="78830" y="744648"/>
            <a:ext cx="5967046" cy="3970318"/>
          </a:xfrm>
          <a:prstGeom prst="rect">
            <a:avLst/>
          </a:prstGeom>
          <a:noFill/>
        </p:spPr>
        <p:txBody>
          <a:bodyPr wrap="square">
            <a:spAutoFit/>
          </a:bodyPr>
          <a:lstStyle/>
          <a:p>
            <a:pPr algn="just" rtl="1"/>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ولقد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كتب بيرنيز عدة كتب بعد كتابه الأول الذي نشر في عام ١٩٢٣ فصدر له في عام ١٩٢٨ كتاب " الدعاية والعلاقات العامة " ثـم كتـاب</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هندسة الإقناع " في عام،١٩٥٥ وفي عام ١٩٦١ أصدر بيرنيـز كتابـاً للمشتغلين بمهمة العلاقات العامة تحت عنوان " مـستقبلك فـي العلاقـات العامة "، وفي نهاية المطاف صدر في عام ١٩٦٥ ولخص فيـه رحلتـه الطويلة مع مهنة العلاقات العامة.</a:t>
            </a:r>
            <a:endParaRPr lang="en-US" sz="2800" dirty="0">
              <a:solidFill>
                <a:schemeClr val="bg1"/>
              </a:solidFill>
              <a:latin typeface="Dubai" panose="020B0503030403030204" pitchFamily="34" charset="-78"/>
              <a:cs typeface="Dubai" panose="020B0503030403030204" pitchFamily="34" charset="-78"/>
            </a:endParaRPr>
          </a:p>
        </p:txBody>
      </p:sp>
      <p:sp>
        <p:nvSpPr>
          <p:cNvPr id="7" name="TextBox 6">
            <a:extLst>
              <a:ext uri="{FF2B5EF4-FFF2-40B4-BE49-F238E27FC236}">
                <a16:creationId xmlns="" xmlns:a16="http://schemas.microsoft.com/office/drawing/2014/main" id="{C685DCA5-F12D-E5A3-A6FC-0BA41DA7F502}"/>
              </a:ext>
            </a:extLst>
          </p:cNvPr>
          <p:cNvSpPr txBox="1"/>
          <p:nvPr/>
        </p:nvSpPr>
        <p:spPr>
          <a:xfrm>
            <a:off x="6425185" y="3768626"/>
            <a:ext cx="5351655" cy="553357"/>
          </a:xfrm>
          <a:prstGeom prst="rect">
            <a:avLst/>
          </a:prstGeom>
          <a:noFill/>
        </p:spPr>
        <p:txBody>
          <a:bodyPr wrap="square">
            <a:spAutoFit/>
          </a:bodyPr>
          <a:lstStyle/>
          <a:p>
            <a:pPr algn="just" rtl="1">
              <a:lnSpc>
                <a:spcPct val="107000"/>
              </a:lnSpc>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ظهور ادورد بيرنيز </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Bernays Edward</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057055756"/>
      </p:ext>
    </p:extLst>
  </p:cSld>
  <p:clrMapOvr>
    <a:masterClrMapping/>
  </p:clrMapOvr>
  <mc:AlternateContent xmlns:mc="http://schemas.openxmlformats.org/markup-compatibility/2006" xmlns:p14="http://schemas.microsoft.com/office/powerpoint/2010/main">
    <mc:Choice Requires="p14">
      <p:transition spd="slow" p14:dur="2000" advTm="74080"/>
    </mc:Choice>
    <mc:Fallback xmlns="">
      <p:transition spd="slow" advTm="74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 xmlns:a16="http://schemas.microsoft.com/office/drawing/2014/main" id="{CF330F7B-4266-37AE-29C4-21B13D35DEC3}"/>
              </a:ext>
            </a:extLst>
          </p:cNvPr>
          <p:cNvGraphicFramePr/>
          <p:nvPr>
            <p:extLst>
              <p:ext uri="{D42A27DB-BD31-4B8C-83A1-F6EECF244321}">
                <p14:modId xmlns:p14="http://schemas.microsoft.com/office/powerpoint/2010/main" val="4243845247"/>
              </p:ext>
            </p:extLst>
          </p:nvPr>
        </p:nvGraphicFramePr>
        <p:xfrm>
          <a:off x="422030" y="28135"/>
          <a:ext cx="11662117" cy="83984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082546"/>
      </p:ext>
    </p:extLst>
  </p:cSld>
  <p:clrMapOvr>
    <a:masterClrMapping/>
  </p:clrMapOvr>
  <mc:AlternateContent xmlns:mc="http://schemas.openxmlformats.org/markup-compatibility/2006" xmlns:p14="http://schemas.microsoft.com/office/powerpoint/2010/main">
    <mc:Choice Requires="p14">
      <p:transition spd="slow" p14:dur="2000" advTm="111768"/>
    </mc:Choice>
    <mc:Fallback xmlns="">
      <p:transition spd="slow" advTm="11176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75C8ABA4-0FAE-23DF-FAD6-ABFE2BCBC6A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552AB0C1-833F-AC9C-2E2E-5667D9B8F336}"/>
              </a:ext>
            </a:extLst>
          </p:cNvPr>
          <p:cNvSpPr txBox="1"/>
          <p:nvPr/>
        </p:nvSpPr>
        <p:spPr>
          <a:xfrm>
            <a:off x="-3046" y="457266"/>
            <a:ext cx="6098344" cy="5163593"/>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أدى ظهور الثورة الصناعية في أوائل القرن التاسع عشر إلى تطـور هائل في أدوات الإنتاج وأساليبه، ونتيجة لتطبيق مبـادئ الإدارة العلميـة السليمة ظهرت الصناعات الضخمة التي اجتذبت آلاف العمـال وملايـين المستهلكين، فظهرت مشاكل في العلاقات بين صاحب العمل (والمتمثـل في مجلس الإدارة ) والعمال داخل هذه المصانع، وصاحب هـذا التطـور تكوين نقابات للعمال للدفاع عن مصالحهم تجاه الإدارة العليـا، وقامـت الإضرابات من وقت لآخر احتجاجاً على سوء المعاملة حيناً،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8" name="TextBox 7">
            <a:extLst>
              <a:ext uri="{FF2B5EF4-FFF2-40B4-BE49-F238E27FC236}">
                <a16:creationId xmlns="" xmlns:a16="http://schemas.microsoft.com/office/drawing/2014/main" id="{C0F47F8C-E1D3-BD2D-4AE2-E20D532237B0}"/>
              </a:ext>
            </a:extLst>
          </p:cNvPr>
          <p:cNvSpPr txBox="1"/>
          <p:nvPr/>
        </p:nvSpPr>
        <p:spPr>
          <a:xfrm>
            <a:off x="5308162" y="3982155"/>
            <a:ext cx="6146800" cy="53014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الثورة الصناعية وظهور الإنتاج الكبير-:</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538900"/>
      </p:ext>
    </p:extLst>
  </p:cSld>
  <p:clrMapOvr>
    <a:masterClrMapping/>
  </p:clrMapOvr>
  <mc:AlternateContent xmlns:mc="http://schemas.openxmlformats.org/markup-compatibility/2006" xmlns:p14="http://schemas.microsoft.com/office/powerpoint/2010/main">
    <mc:Choice Requires="p14">
      <p:transition spd="slow" p14:dur="2000" advTm="1751"/>
    </mc:Choice>
    <mc:Fallback xmlns="">
      <p:transition spd="slow" advTm="1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75C8ABA4-0FAE-23DF-FAD6-ABFE2BCBC6A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13244" y="933450"/>
            <a:ext cx="4444902" cy="2235419"/>
          </a:xfrm>
        </p:spPr>
      </p:pic>
      <p:sp>
        <p:nvSpPr>
          <p:cNvPr id="4" name="TextBox 3">
            <a:extLst>
              <a:ext uri="{FF2B5EF4-FFF2-40B4-BE49-F238E27FC236}">
                <a16:creationId xmlns="" xmlns:a16="http://schemas.microsoft.com/office/drawing/2014/main" id="{552AB0C1-833F-AC9C-2E2E-5667D9B8F336}"/>
              </a:ext>
            </a:extLst>
          </p:cNvPr>
          <p:cNvSpPr txBox="1"/>
          <p:nvPr/>
        </p:nvSpPr>
        <p:spPr>
          <a:xfrm>
            <a:off x="91549" y="268074"/>
            <a:ext cx="6451143"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والمطالبـة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بتوفير ظروف عمل أفضل أو نظم للدفع تتناسب مع الجهد المبذول، ومن هنا زاد ضغط الرأي العام لإنصاف العمال وتلبية مطالبهم ولهذا ظهـرت أهمية وجود حلقة اتصال بين الإدارة والعمال (الجمهور الداخلي ) لـشرح وجهة نظر المنظمة فيما يتعلق بسياساتها وإجراءاتها. ومن الناحية الأخرى أدى ظهور الإنتاج كبير الحجـم إلـى تباعـد المسافة بين المنتج والمـستهلك واشـتراك مجموعـات مـن الأفـراد أو المنظمات (وسطاء) لتسهيل توافر السلع لدى المستهلكين، وأدى ذلك إلـى تزايد عدد الجماهير المتصلة بالمنظمات وأهمية وجود علاقات طيبة معهم تؤدي في النهاية إلى إرضاء هذه المجموعات وتحقيق أهداف المنظمة فـي نفس الوقت.</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8" name="TextBox 7">
            <a:extLst>
              <a:ext uri="{FF2B5EF4-FFF2-40B4-BE49-F238E27FC236}">
                <a16:creationId xmlns="" xmlns:a16="http://schemas.microsoft.com/office/drawing/2014/main" id="{C0F47F8C-E1D3-BD2D-4AE2-E20D532237B0}"/>
              </a:ext>
            </a:extLst>
          </p:cNvPr>
          <p:cNvSpPr txBox="1"/>
          <p:nvPr/>
        </p:nvSpPr>
        <p:spPr>
          <a:xfrm>
            <a:off x="5655004" y="3770261"/>
            <a:ext cx="6146800" cy="53014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الثورة الصناعية وظهور الإنتاج الكبير-:</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0461296"/>
      </p:ext>
    </p:extLst>
  </p:cSld>
  <p:clrMapOvr>
    <a:masterClrMapping/>
  </p:clrMapOvr>
  <mc:AlternateContent xmlns:mc="http://schemas.openxmlformats.org/markup-compatibility/2006" xmlns:p14="http://schemas.microsoft.com/office/powerpoint/2010/main">
    <mc:Choice Requires="p14">
      <p:transition spd="slow" p14:dur="2000" advTm="1751"/>
    </mc:Choice>
    <mc:Fallback xmlns="">
      <p:transition spd="slow" advTm="1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 xmlns:a16="http://schemas.microsoft.com/office/drawing/2014/main" id="{DFABCAEC-43FD-65D7-CC3D-5798B273FD3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393806" y="933450"/>
            <a:ext cx="4664340" cy="2345778"/>
          </a:xfrm>
        </p:spPr>
      </p:pic>
      <p:sp>
        <p:nvSpPr>
          <p:cNvPr id="4" name="TextBox 3">
            <a:extLst>
              <a:ext uri="{FF2B5EF4-FFF2-40B4-BE49-F238E27FC236}">
                <a16:creationId xmlns="" xmlns:a16="http://schemas.microsoft.com/office/drawing/2014/main" id="{A4DB6118-3D22-702E-FEAD-FFA43710F936}"/>
              </a:ext>
            </a:extLst>
          </p:cNvPr>
          <p:cNvSpPr txBox="1"/>
          <p:nvPr/>
        </p:nvSpPr>
        <p:spPr>
          <a:xfrm>
            <a:off x="110359" y="311336"/>
            <a:ext cx="6096000"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أدى إتباع الطرق السليمة في الصناعة إلى زيادة الإنتـاج وبالتـالي ازداد المعروض من المنتجات عن حجم الطلب عليه، وتحول السوق من سوق بائعين (قلة المعروض من سلعة أو خدمة معينـة بالنـسبة للطلـب عليها) إلى سوق مشترين، وقد نتج عن هذا التطور زيادة حدة المنافـسة بين الشركات في محاولة لإرضاء المستهلك وإشباع رغباتـه، وقـد أدت هذه المنافسة إلى الاهتمام لإرضاء احتياجات ورغبات المستهلكين وأخذها بإقامة علاقات طيبة مع جماهير الشركة المتصلة بها وجماهير الرأي العام لمحاولة كسر تأييد وثقة هذه الجماهير، والعمل على خلق صورة ذهنيـة جيدة للشركة في أعين الجماهير مقارنة بالشركات الأخرى.</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6" name="TextBox 5">
            <a:extLst>
              <a:ext uri="{FF2B5EF4-FFF2-40B4-BE49-F238E27FC236}">
                <a16:creationId xmlns="" xmlns:a16="http://schemas.microsoft.com/office/drawing/2014/main" id="{EBCC436F-DDD4-D329-B07A-1CCD68BCF131}"/>
              </a:ext>
            </a:extLst>
          </p:cNvPr>
          <p:cNvSpPr txBox="1"/>
          <p:nvPr/>
        </p:nvSpPr>
        <p:spPr>
          <a:xfrm>
            <a:off x="5324037" y="3943504"/>
            <a:ext cx="6153150" cy="53014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تزايد المنافسة:</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2868696"/>
      </p:ext>
    </p:extLst>
  </p:cSld>
  <p:clrMapOvr>
    <a:masterClrMapping/>
  </p:clrMapOvr>
  <mc:AlternateContent xmlns:mc="http://schemas.openxmlformats.org/markup-compatibility/2006" xmlns:p14="http://schemas.microsoft.com/office/powerpoint/2010/main">
    <mc:Choice Requires="p14">
      <p:transition spd="slow" p14:dur="2000" advTm="138515"/>
    </mc:Choice>
    <mc:Fallback xmlns="">
      <p:transition spd="slow" advTm="1385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837614DD-D7B2-48E6-9E50-98582A059C5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8EFBD920-A9AE-5F55-2D12-2FCAD7D926FB}"/>
              </a:ext>
            </a:extLst>
          </p:cNvPr>
          <p:cNvSpPr txBox="1"/>
          <p:nvPr/>
        </p:nvSpPr>
        <p:spPr>
          <a:xfrm>
            <a:off x="0" y="789811"/>
            <a:ext cx="6096000"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تزايد الوعي من جانب جماهير الرأي العام: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أدى تزايد الوعي وانتشار التعليم والثقافة بين الفئات المختلفة للمجتمع إلى تزايد الحاجة إلى المعلومات الصحيحة وإلى مزيـد مـن التفـسيرات والإيضاحات المتعلقة بالقرارات، والسياسات التي تتبعها المنظمـة علـى مستوى الوحدة الاقتصادية، والقرارات السياسية الخاصة بالدولـة علـى مستوى المجتمع بأكمله. فعلى مستوى المنظمة أدى تزايد الوعي وانتشار التعليم إلـى زيـادة احتياجه إلى المعلومات الكاملة الخاصة بالمنتج،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517367235"/>
      </p:ext>
    </p:extLst>
  </p:cSld>
  <p:clrMapOvr>
    <a:masterClrMapping/>
  </p:clrMapOvr>
  <mc:AlternateContent xmlns:mc="http://schemas.openxmlformats.org/markup-compatibility/2006" xmlns:p14="http://schemas.microsoft.com/office/powerpoint/2010/main">
    <mc:Choice Requires="p14">
      <p:transition spd="slow" p14:dur="2000" advTm="146897"/>
    </mc:Choice>
    <mc:Fallback xmlns="">
      <p:transition spd="slow" advTm="1468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837614DD-D7B2-48E6-9E50-98582A059C5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8EFBD920-A9AE-5F55-2D12-2FCAD7D926FB}"/>
              </a:ext>
            </a:extLst>
          </p:cNvPr>
          <p:cNvSpPr txBox="1"/>
          <p:nvPr/>
        </p:nvSpPr>
        <p:spPr>
          <a:xfrm>
            <a:off x="0" y="789811"/>
            <a:ext cx="6096000"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تزايد الوعي من جانب جماهير الرأي العام: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وظهـرت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العديـد مـن الجمعيات للمحافظة على مصالح المستهلكين وحمايـة حقـوقهم ورفـض</a:t>
            </a:r>
            <a:r>
              <a:rPr lang="en-US" sz="2800"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التعامل مع الشركات التي تبين أنها لا تعمل نحو إشباع رغبات واحتياجات المستهلكين، إذ تقوم بإمدادهم بمعلومات خاطئة عن منتجاتها سـواء مـن خلال الإعلان أو البيانات المدونة على غلاف السلعة، ومن هنا ظهـرت العلاقات العامة في بناء جسر من الثقة والتفاهم بين المنظمة وجماهيرهـا وشرح أبعاد القرارات التي تتخذها بشأن منتوجاتها.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207275434"/>
      </p:ext>
    </p:extLst>
  </p:cSld>
  <p:clrMapOvr>
    <a:masterClrMapping/>
  </p:clrMapOvr>
  <mc:AlternateContent xmlns:mc="http://schemas.openxmlformats.org/markup-compatibility/2006" xmlns:p14="http://schemas.microsoft.com/office/powerpoint/2010/main">
    <mc:Choice Requires="p14">
      <p:transition spd="slow" p14:dur="2000" advTm="146897"/>
    </mc:Choice>
    <mc:Fallback xmlns="">
      <p:transition spd="slow" advTm="1468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9F744CF3-889C-7A1D-38A8-08D0EB6162E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EB6CBFD8-3B1B-7471-5882-FF8CC76E64F1}"/>
              </a:ext>
            </a:extLst>
          </p:cNvPr>
          <p:cNvSpPr txBox="1"/>
          <p:nvPr/>
        </p:nvSpPr>
        <p:spPr>
          <a:xfrm>
            <a:off x="0" y="1165562"/>
            <a:ext cx="6096000" cy="4401205"/>
          </a:xfrm>
          <a:prstGeom prst="rect">
            <a:avLst/>
          </a:prstGeom>
          <a:noFill/>
        </p:spPr>
        <p:txBody>
          <a:bodyPr wrap="square">
            <a:spAutoFit/>
          </a:bodyPr>
          <a:lstStyle/>
          <a:p>
            <a:pPr algn="just" rtl="1"/>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وعلى مستوى الدولة ككل أدى تزايد الوعي السياسي وإنشاء الـنظم الديمقراطية إلى اهتمام الحكومات بالتأثير في الرأي العام سواء محليـاً أو دولياً من خلال وسائل الإعلام المختلفة أو التنظيمات القائمـة ووجهـت البحوث إلى دراسة أساليب التأثير والاستمالة وأنشأت وحدات متخصـصة لتحليل الرأي العام والتعرف على آراء الأفراد في القـضايا والمـشكلات المثارة لوضعها في الاعتبار عند اتخاذ القـرارات أو الـسياسات تجنبـاً للأزمات والإضرابات</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p>
        </p:txBody>
      </p:sp>
    </p:spTree>
    <p:extLst>
      <p:ext uri="{BB962C8B-B14F-4D97-AF65-F5344CB8AC3E}">
        <p14:creationId xmlns:p14="http://schemas.microsoft.com/office/powerpoint/2010/main" val="1853628822"/>
      </p:ext>
    </p:extLst>
  </p:cSld>
  <p:clrMapOvr>
    <a:masterClrMapping/>
  </p:clrMapOvr>
  <mc:AlternateContent xmlns:mc="http://schemas.openxmlformats.org/markup-compatibility/2006" xmlns:p14="http://schemas.microsoft.com/office/powerpoint/2010/main">
    <mc:Choice Requires="p14">
      <p:transition spd="slow" p14:dur="2000" advTm="70644"/>
    </mc:Choice>
    <mc:Fallback xmlns="">
      <p:transition spd="slow" advTm="706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7DE562FB-F5D8-DE3D-54AB-BE1D5DEEEAD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6F20E581-26E9-0F6F-9B9D-5D5BC27835E3}"/>
              </a:ext>
            </a:extLst>
          </p:cNvPr>
          <p:cNvSpPr txBox="1"/>
          <p:nvPr/>
        </p:nvSpPr>
        <p:spPr>
          <a:xfrm>
            <a:off x="0" y="1470835"/>
            <a:ext cx="6096000" cy="4320926"/>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تطوير وسائل الاتصال:</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لقد ساهم التطور الهائل في وسائل الاتصال الجماهيري فـي تقريـب المساقات بين بقاع العالم المختلفة، حتى أصبح يطلق عليه (قرية صغيرة ) وكان ذلك سبباً من أسباب الاهتمام بالعلاقات العامة في المجال الـدولي، والحرص على كسب تأييد الرأي العام العالمي، وفي نفس الوقت انعكـس هذا الاهتمام مرة ثانية على المجال الداخلي سواء على مستوى المنظمة أو على مستوى المجتمع ككل.</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0202143"/>
      </p:ext>
    </p:extLst>
  </p:cSld>
  <p:clrMapOvr>
    <a:masterClrMapping/>
  </p:clrMapOvr>
  <mc:AlternateContent xmlns:mc="http://schemas.openxmlformats.org/markup-compatibility/2006" xmlns:p14="http://schemas.microsoft.com/office/powerpoint/2010/main">
    <mc:Choice Requires="p14">
      <p:transition spd="slow" p14:dur="2000" advTm="158740"/>
    </mc:Choice>
    <mc:Fallback xmlns="">
      <p:transition spd="slow" advTm="1587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661900C9-5E5F-8664-5715-4DC0D209229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27527661-0BDC-3566-BAE1-2D37753A7DCD}"/>
              </a:ext>
            </a:extLst>
          </p:cNvPr>
          <p:cNvSpPr txBox="1"/>
          <p:nvPr/>
        </p:nvSpPr>
        <p:spPr>
          <a:xfrm>
            <a:off x="-5255" y="245002"/>
            <a:ext cx="6096000"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تزايد علاقات الاعتمادية:</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يتميز العصر الذي نعيش فيه اليوم بالتبعية والاعتمادية المتبادلـة بين الأفراد والمنظمات المختلفة، فالأفراد في محاولاتهم لإشـباع احتياجـاتهم الاقتصادية والاجتماعية والروحية أصبحوا يعتمدون إلى حد كبيـر علـى تعاون الآخرين سواء أفراداً أو منظمات، فهم يعتمدون على المتاجر فـي توفير الطعام والملبس وعلى الحكومة لإمدادهم بالمنافع والحماية وغيرهـا من الاعتمادات، وهذه العلاقات ذات الطبيعة الاعتمادية أدت إلى بـروز أهمية العلاقات الإنسانية في الحياة المعقدة</a:t>
            </a:r>
            <a:r>
              <a:rPr lang="ar-EG" sz="2800" dirty="0" smtClean="0">
                <a:solidFill>
                  <a:schemeClr val="bg1"/>
                </a:solidFill>
                <a:effectLst/>
                <a:latin typeface="Calibri" panose="020F0502020204030204" pitchFamily="34" charset="0"/>
                <a:ea typeface="Calibri" panose="020F0502020204030204" pitchFamily="34" charset="0"/>
                <a:cs typeface="Arial" panose="020B0604020202020204" pitchFamily="34" charset="0"/>
              </a:rPr>
              <a:t>.</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3327655"/>
      </p:ext>
    </p:extLst>
  </p:cSld>
  <p:clrMapOvr>
    <a:masterClrMapping/>
  </p:clrMapOvr>
  <mc:AlternateContent xmlns:mc="http://schemas.openxmlformats.org/markup-compatibility/2006" xmlns:p14="http://schemas.microsoft.com/office/powerpoint/2010/main">
    <mc:Choice Requires="p14">
      <p:transition spd="slow" p14:dur="2000" advTm="162199"/>
    </mc:Choice>
    <mc:Fallback xmlns="">
      <p:transition spd="slow" advTm="1621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661900C9-5E5F-8664-5715-4DC0D209229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27527661-0BDC-3566-BAE1-2D37753A7DCD}"/>
              </a:ext>
            </a:extLst>
          </p:cNvPr>
          <p:cNvSpPr txBox="1"/>
          <p:nvPr/>
        </p:nvSpPr>
        <p:spPr>
          <a:xfrm>
            <a:off x="0" y="245002"/>
            <a:ext cx="6096000" cy="3883114"/>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تزايد علاقات الاعتمادية:</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2800" dirty="0" smtClean="0">
                <a:solidFill>
                  <a:schemeClr val="bg1"/>
                </a:solidFill>
                <a:effectLst/>
                <a:latin typeface="Calibri" panose="020F0502020204030204" pitchFamily="34" charset="0"/>
                <a:ea typeface="Calibri" panose="020F0502020204030204" pitchFamily="34" charset="0"/>
                <a:cs typeface="Arial" panose="020B0604020202020204" pitchFamily="34" charset="0"/>
              </a:rPr>
              <a:t>وعلى </a:t>
            </a:r>
            <a:r>
              <a:rPr lang="ar-EG"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الجانب الآخر فإن التنظيمات المختلفـة سـواء الاعتماديـة أو الاجتماعية أو السياسية أو الدينية تعتمد في نشاطها وبقائها على الـشعور الطيب للأفراد تجاهها، وهذه العلاقة الاعتمادية للمنظمات المختلفة علـى الأفراد تعتبر واحدة من أهم المتغيرات الأساسية التي تحكم علاقات القرن العشرين، وهو ما يزيد من أهمية دور العلاقات العامة فـي ظـل هـذه العلاقة.</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38398207"/>
      </p:ext>
    </p:extLst>
  </p:cSld>
  <p:clrMapOvr>
    <a:masterClrMapping/>
  </p:clrMapOvr>
  <mc:AlternateContent xmlns:mc="http://schemas.openxmlformats.org/markup-compatibility/2006" xmlns:p14="http://schemas.microsoft.com/office/powerpoint/2010/main">
    <mc:Choice Requires="p14">
      <p:transition spd="slow" p14:dur="2000" advTm="162199"/>
    </mc:Choice>
    <mc:Fallback xmlns="">
      <p:transition spd="slow" advTm="1621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30B8F-1FD8-0609-3169-E05AFB2E8C4F}"/>
              </a:ext>
            </a:extLst>
          </p:cNvPr>
          <p:cNvSpPr txBox="1"/>
          <p:nvPr/>
        </p:nvSpPr>
        <p:spPr>
          <a:xfrm>
            <a:off x="633045" y="696086"/>
            <a:ext cx="11096499" cy="6034985"/>
          </a:xfrm>
          <a:prstGeom prst="rect">
            <a:avLst/>
          </a:prstGeom>
          <a:noFill/>
        </p:spPr>
        <p:txBody>
          <a:bodyPr wrap="square">
            <a:spAutoFit/>
          </a:bodyPr>
          <a:lstStyle/>
          <a:p>
            <a:pPr marL="0" marR="0" algn="just" rtl="1">
              <a:lnSpc>
                <a:spcPct val="107000"/>
              </a:lnSpc>
              <a:spcBef>
                <a:spcPts val="0"/>
              </a:spcBef>
              <a:spcAft>
                <a:spcPts val="800"/>
              </a:spcAft>
            </a:pP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وجملة القول فإنه يمكن استخلاص النقاط الآتية من تعريفات العلاقات العامة:</a:t>
            </a: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علم يستعين بالأسلوب العلمي، ويستند إلى النظريـات العلمية والخبرات المقننة والتجارب المدروسة.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فن، بمعنى أنها تعتمد تطبيقات العلـوم الاجتماعيـة، وتعتمد على مهـارات خاصـة فـي تطبيـق النظريـات المختلفـة، واستعدادات فردية تختلف من متخصص لآخر.</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تحتاج العلاقات العامة إلى متخصـصين علـى مـستويات مختلفـة، يتخرجون من خلال معاهد وكليات متخصصة، فهم يقومـون بتحديـد وتقييم الرأي العام من الزاوية التي تهم المنظمة وتتعلق بها، كما أنهـم يقدمون النصح والمشورة إلى المديرين بالنسبة لطـرق التعامـل مـع الرأي العام.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تعد العلاقات العامة وسيلة لتدريب وإعداد الجماهير لتقبل أفكار وآراء جديدة أو للقيام بمسئوليات مطلوبة.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952199714"/>
      </p:ext>
    </p:extLst>
  </p:cSld>
  <p:clrMapOvr>
    <a:masterClrMapping/>
  </p:clrMapOvr>
  <mc:AlternateContent xmlns:mc="http://schemas.openxmlformats.org/markup-compatibility/2006" xmlns:p14="http://schemas.microsoft.com/office/powerpoint/2010/main">
    <mc:Choice Requires="p14">
      <p:transition spd="slow" p14:dur="2000" advTm="283871"/>
    </mc:Choice>
    <mc:Fallback xmlns="">
      <p:transition spd="slow" advTm="2838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80">
                                          <p:stCondLst>
                                            <p:cond delay="0"/>
                                          </p:stCondLst>
                                        </p:cTn>
                                        <p:tgtEl>
                                          <p:spTgt spid="4">
                                            <p:txEl>
                                              <p:pRg st="1" end="1"/>
                                            </p:txEl>
                                          </p:spTgt>
                                        </p:tgtEl>
                                      </p:cBhvr>
                                    </p:animEffect>
                                    <p:anim calcmode="lin" valueType="num">
                                      <p:cBhvr>
                                        <p:cTn id="8"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1" end="1"/>
                                            </p:txEl>
                                          </p:spTgt>
                                        </p:tgtEl>
                                      </p:cBhvr>
                                      <p:to x="100000" y="60000"/>
                                    </p:animScale>
                                    <p:animScale>
                                      <p:cBhvr>
                                        <p:cTn id="14" dur="166" decel="50000">
                                          <p:stCondLst>
                                            <p:cond delay="676"/>
                                          </p:stCondLst>
                                        </p:cTn>
                                        <p:tgtEl>
                                          <p:spTgt spid="4">
                                            <p:txEl>
                                              <p:pRg st="1" end="1"/>
                                            </p:txEl>
                                          </p:spTgt>
                                        </p:tgtEl>
                                      </p:cBhvr>
                                      <p:to x="100000" y="100000"/>
                                    </p:animScale>
                                    <p:animScale>
                                      <p:cBhvr>
                                        <p:cTn id="15" dur="26">
                                          <p:stCondLst>
                                            <p:cond delay="1312"/>
                                          </p:stCondLst>
                                        </p:cTn>
                                        <p:tgtEl>
                                          <p:spTgt spid="4">
                                            <p:txEl>
                                              <p:pRg st="1" end="1"/>
                                            </p:txEl>
                                          </p:spTgt>
                                        </p:tgtEl>
                                      </p:cBhvr>
                                      <p:to x="100000" y="80000"/>
                                    </p:animScale>
                                    <p:animScale>
                                      <p:cBhvr>
                                        <p:cTn id="16" dur="166" decel="50000">
                                          <p:stCondLst>
                                            <p:cond delay="1338"/>
                                          </p:stCondLst>
                                        </p:cTn>
                                        <p:tgtEl>
                                          <p:spTgt spid="4">
                                            <p:txEl>
                                              <p:pRg st="1" end="1"/>
                                            </p:txEl>
                                          </p:spTgt>
                                        </p:tgtEl>
                                      </p:cBhvr>
                                      <p:to x="100000" y="100000"/>
                                    </p:animScale>
                                    <p:animScale>
                                      <p:cBhvr>
                                        <p:cTn id="17" dur="26">
                                          <p:stCondLst>
                                            <p:cond delay="1642"/>
                                          </p:stCondLst>
                                        </p:cTn>
                                        <p:tgtEl>
                                          <p:spTgt spid="4">
                                            <p:txEl>
                                              <p:pRg st="1" end="1"/>
                                            </p:txEl>
                                          </p:spTgt>
                                        </p:tgtEl>
                                      </p:cBhvr>
                                      <p:to x="100000" y="90000"/>
                                    </p:animScale>
                                    <p:animScale>
                                      <p:cBhvr>
                                        <p:cTn id="18" dur="166" decel="50000">
                                          <p:stCondLst>
                                            <p:cond delay="1668"/>
                                          </p:stCondLst>
                                        </p:cTn>
                                        <p:tgtEl>
                                          <p:spTgt spid="4">
                                            <p:txEl>
                                              <p:pRg st="1" end="1"/>
                                            </p:txEl>
                                          </p:spTgt>
                                        </p:tgtEl>
                                      </p:cBhvr>
                                      <p:to x="100000" y="100000"/>
                                    </p:animScale>
                                    <p:animScale>
                                      <p:cBhvr>
                                        <p:cTn id="19" dur="26">
                                          <p:stCondLst>
                                            <p:cond delay="1808"/>
                                          </p:stCondLst>
                                        </p:cTn>
                                        <p:tgtEl>
                                          <p:spTgt spid="4">
                                            <p:txEl>
                                              <p:pRg st="1" end="1"/>
                                            </p:txEl>
                                          </p:spTgt>
                                        </p:tgtEl>
                                      </p:cBhvr>
                                      <p:to x="100000" y="95000"/>
                                    </p:animScale>
                                    <p:animScale>
                                      <p:cBhvr>
                                        <p:cTn id="20" dur="166" decel="50000">
                                          <p:stCondLst>
                                            <p:cond delay="1834"/>
                                          </p:stCondLst>
                                        </p:cTn>
                                        <p:tgtEl>
                                          <p:spTgt spid="4">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wipe(down)">
                                      <p:cBhvr>
                                        <p:cTn id="25" dur="580">
                                          <p:stCondLst>
                                            <p:cond delay="0"/>
                                          </p:stCondLst>
                                        </p:cTn>
                                        <p:tgtEl>
                                          <p:spTgt spid="4">
                                            <p:txEl>
                                              <p:pRg st="2" end="2"/>
                                            </p:txEl>
                                          </p:spTgt>
                                        </p:tgtEl>
                                      </p:cBhvr>
                                    </p:animEffect>
                                    <p:anim calcmode="lin" valueType="num">
                                      <p:cBhvr>
                                        <p:cTn id="26"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2" end="2"/>
                                            </p:txEl>
                                          </p:spTgt>
                                        </p:tgtEl>
                                      </p:cBhvr>
                                      <p:to x="100000" y="60000"/>
                                    </p:animScale>
                                    <p:animScale>
                                      <p:cBhvr>
                                        <p:cTn id="32" dur="166" decel="50000">
                                          <p:stCondLst>
                                            <p:cond delay="676"/>
                                          </p:stCondLst>
                                        </p:cTn>
                                        <p:tgtEl>
                                          <p:spTgt spid="4">
                                            <p:txEl>
                                              <p:pRg st="2" end="2"/>
                                            </p:txEl>
                                          </p:spTgt>
                                        </p:tgtEl>
                                      </p:cBhvr>
                                      <p:to x="100000" y="100000"/>
                                    </p:animScale>
                                    <p:animScale>
                                      <p:cBhvr>
                                        <p:cTn id="33" dur="26">
                                          <p:stCondLst>
                                            <p:cond delay="1312"/>
                                          </p:stCondLst>
                                        </p:cTn>
                                        <p:tgtEl>
                                          <p:spTgt spid="4">
                                            <p:txEl>
                                              <p:pRg st="2" end="2"/>
                                            </p:txEl>
                                          </p:spTgt>
                                        </p:tgtEl>
                                      </p:cBhvr>
                                      <p:to x="100000" y="80000"/>
                                    </p:animScale>
                                    <p:animScale>
                                      <p:cBhvr>
                                        <p:cTn id="34" dur="166" decel="50000">
                                          <p:stCondLst>
                                            <p:cond delay="1338"/>
                                          </p:stCondLst>
                                        </p:cTn>
                                        <p:tgtEl>
                                          <p:spTgt spid="4">
                                            <p:txEl>
                                              <p:pRg st="2" end="2"/>
                                            </p:txEl>
                                          </p:spTgt>
                                        </p:tgtEl>
                                      </p:cBhvr>
                                      <p:to x="100000" y="100000"/>
                                    </p:animScale>
                                    <p:animScale>
                                      <p:cBhvr>
                                        <p:cTn id="35" dur="26">
                                          <p:stCondLst>
                                            <p:cond delay="1642"/>
                                          </p:stCondLst>
                                        </p:cTn>
                                        <p:tgtEl>
                                          <p:spTgt spid="4">
                                            <p:txEl>
                                              <p:pRg st="2" end="2"/>
                                            </p:txEl>
                                          </p:spTgt>
                                        </p:tgtEl>
                                      </p:cBhvr>
                                      <p:to x="100000" y="90000"/>
                                    </p:animScale>
                                    <p:animScale>
                                      <p:cBhvr>
                                        <p:cTn id="36" dur="166" decel="50000">
                                          <p:stCondLst>
                                            <p:cond delay="1668"/>
                                          </p:stCondLst>
                                        </p:cTn>
                                        <p:tgtEl>
                                          <p:spTgt spid="4">
                                            <p:txEl>
                                              <p:pRg st="2" end="2"/>
                                            </p:txEl>
                                          </p:spTgt>
                                        </p:tgtEl>
                                      </p:cBhvr>
                                      <p:to x="100000" y="100000"/>
                                    </p:animScale>
                                    <p:animScale>
                                      <p:cBhvr>
                                        <p:cTn id="37" dur="26">
                                          <p:stCondLst>
                                            <p:cond delay="1808"/>
                                          </p:stCondLst>
                                        </p:cTn>
                                        <p:tgtEl>
                                          <p:spTgt spid="4">
                                            <p:txEl>
                                              <p:pRg st="2" end="2"/>
                                            </p:txEl>
                                          </p:spTgt>
                                        </p:tgtEl>
                                      </p:cBhvr>
                                      <p:to x="100000" y="95000"/>
                                    </p:animScale>
                                    <p:animScale>
                                      <p:cBhvr>
                                        <p:cTn id="38" dur="166" decel="50000">
                                          <p:stCondLst>
                                            <p:cond delay="1834"/>
                                          </p:stCondLst>
                                        </p:cTn>
                                        <p:tgtEl>
                                          <p:spTgt spid="4">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Effect transition="in" filter="wipe(down)">
                                      <p:cBhvr>
                                        <p:cTn id="43" dur="580">
                                          <p:stCondLst>
                                            <p:cond delay="0"/>
                                          </p:stCondLst>
                                        </p:cTn>
                                        <p:tgtEl>
                                          <p:spTgt spid="4">
                                            <p:txEl>
                                              <p:pRg st="3" end="3"/>
                                            </p:txEl>
                                          </p:spTgt>
                                        </p:tgtEl>
                                      </p:cBhvr>
                                    </p:animEffect>
                                    <p:anim calcmode="lin" valueType="num">
                                      <p:cBhvr>
                                        <p:cTn id="44"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4">
                                            <p:txEl>
                                              <p:pRg st="3" end="3"/>
                                            </p:txEl>
                                          </p:spTgt>
                                        </p:tgtEl>
                                      </p:cBhvr>
                                      <p:to x="100000" y="60000"/>
                                    </p:animScale>
                                    <p:animScale>
                                      <p:cBhvr>
                                        <p:cTn id="50" dur="166" decel="50000">
                                          <p:stCondLst>
                                            <p:cond delay="676"/>
                                          </p:stCondLst>
                                        </p:cTn>
                                        <p:tgtEl>
                                          <p:spTgt spid="4">
                                            <p:txEl>
                                              <p:pRg st="3" end="3"/>
                                            </p:txEl>
                                          </p:spTgt>
                                        </p:tgtEl>
                                      </p:cBhvr>
                                      <p:to x="100000" y="100000"/>
                                    </p:animScale>
                                    <p:animScale>
                                      <p:cBhvr>
                                        <p:cTn id="51" dur="26">
                                          <p:stCondLst>
                                            <p:cond delay="1312"/>
                                          </p:stCondLst>
                                        </p:cTn>
                                        <p:tgtEl>
                                          <p:spTgt spid="4">
                                            <p:txEl>
                                              <p:pRg st="3" end="3"/>
                                            </p:txEl>
                                          </p:spTgt>
                                        </p:tgtEl>
                                      </p:cBhvr>
                                      <p:to x="100000" y="80000"/>
                                    </p:animScale>
                                    <p:animScale>
                                      <p:cBhvr>
                                        <p:cTn id="52" dur="166" decel="50000">
                                          <p:stCondLst>
                                            <p:cond delay="1338"/>
                                          </p:stCondLst>
                                        </p:cTn>
                                        <p:tgtEl>
                                          <p:spTgt spid="4">
                                            <p:txEl>
                                              <p:pRg st="3" end="3"/>
                                            </p:txEl>
                                          </p:spTgt>
                                        </p:tgtEl>
                                      </p:cBhvr>
                                      <p:to x="100000" y="100000"/>
                                    </p:animScale>
                                    <p:animScale>
                                      <p:cBhvr>
                                        <p:cTn id="53" dur="26">
                                          <p:stCondLst>
                                            <p:cond delay="1642"/>
                                          </p:stCondLst>
                                        </p:cTn>
                                        <p:tgtEl>
                                          <p:spTgt spid="4">
                                            <p:txEl>
                                              <p:pRg st="3" end="3"/>
                                            </p:txEl>
                                          </p:spTgt>
                                        </p:tgtEl>
                                      </p:cBhvr>
                                      <p:to x="100000" y="90000"/>
                                    </p:animScale>
                                    <p:animScale>
                                      <p:cBhvr>
                                        <p:cTn id="54" dur="166" decel="50000">
                                          <p:stCondLst>
                                            <p:cond delay="1668"/>
                                          </p:stCondLst>
                                        </p:cTn>
                                        <p:tgtEl>
                                          <p:spTgt spid="4">
                                            <p:txEl>
                                              <p:pRg st="3" end="3"/>
                                            </p:txEl>
                                          </p:spTgt>
                                        </p:tgtEl>
                                      </p:cBhvr>
                                      <p:to x="100000" y="100000"/>
                                    </p:animScale>
                                    <p:animScale>
                                      <p:cBhvr>
                                        <p:cTn id="55" dur="26">
                                          <p:stCondLst>
                                            <p:cond delay="1808"/>
                                          </p:stCondLst>
                                        </p:cTn>
                                        <p:tgtEl>
                                          <p:spTgt spid="4">
                                            <p:txEl>
                                              <p:pRg st="3" end="3"/>
                                            </p:txEl>
                                          </p:spTgt>
                                        </p:tgtEl>
                                      </p:cBhvr>
                                      <p:to x="100000" y="95000"/>
                                    </p:animScale>
                                    <p:animScale>
                                      <p:cBhvr>
                                        <p:cTn id="56" dur="166" decel="50000">
                                          <p:stCondLst>
                                            <p:cond delay="1834"/>
                                          </p:stCondLst>
                                        </p:cTn>
                                        <p:tgtEl>
                                          <p:spTgt spid="4">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4">
                                            <p:txEl>
                                              <p:pRg st="4" end="4"/>
                                            </p:txEl>
                                          </p:spTgt>
                                        </p:tgtEl>
                                        <p:attrNameLst>
                                          <p:attrName>style.visibility</p:attrName>
                                        </p:attrNameLst>
                                      </p:cBhvr>
                                      <p:to>
                                        <p:strVal val="visible"/>
                                      </p:to>
                                    </p:set>
                                    <p:animEffect transition="in" filter="wipe(down)">
                                      <p:cBhvr>
                                        <p:cTn id="61" dur="580">
                                          <p:stCondLst>
                                            <p:cond delay="0"/>
                                          </p:stCondLst>
                                        </p:cTn>
                                        <p:tgtEl>
                                          <p:spTgt spid="4">
                                            <p:txEl>
                                              <p:pRg st="4" end="4"/>
                                            </p:txEl>
                                          </p:spTgt>
                                        </p:tgtEl>
                                      </p:cBhvr>
                                    </p:animEffect>
                                    <p:anim calcmode="lin" valueType="num">
                                      <p:cBhvr>
                                        <p:cTn id="62" dur="1822" tmFilter="0,0; 0.14,0.36; 0.43,0.73; 0.71,0.91; 1.0,1.0">
                                          <p:stCondLst>
                                            <p:cond delay="0"/>
                                          </p:stCondLst>
                                        </p:cTn>
                                        <p:tgtEl>
                                          <p:spTgt spid="4">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xEl>
                                              <p:pRg st="4" end="4"/>
                                            </p:txEl>
                                          </p:spTgt>
                                        </p:tgtEl>
                                      </p:cBhvr>
                                      <p:to x="100000" y="60000"/>
                                    </p:animScale>
                                    <p:animScale>
                                      <p:cBhvr>
                                        <p:cTn id="68" dur="166" decel="50000">
                                          <p:stCondLst>
                                            <p:cond delay="676"/>
                                          </p:stCondLst>
                                        </p:cTn>
                                        <p:tgtEl>
                                          <p:spTgt spid="4">
                                            <p:txEl>
                                              <p:pRg st="4" end="4"/>
                                            </p:txEl>
                                          </p:spTgt>
                                        </p:tgtEl>
                                      </p:cBhvr>
                                      <p:to x="100000" y="100000"/>
                                    </p:animScale>
                                    <p:animScale>
                                      <p:cBhvr>
                                        <p:cTn id="69" dur="26">
                                          <p:stCondLst>
                                            <p:cond delay="1312"/>
                                          </p:stCondLst>
                                        </p:cTn>
                                        <p:tgtEl>
                                          <p:spTgt spid="4">
                                            <p:txEl>
                                              <p:pRg st="4" end="4"/>
                                            </p:txEl>
                                          </p:spTgt>
                                        </p:tgtEl>
                                      </p:cBhvr>
                                      <p:to x="100000" y="80000"/>
                                    </p:animScale>
                                    <p:animScale>
                                      <p:cBhvr>
                                        <p:cTn id="70" dur="166" decel="50000">
                                          <p:stCondLst>
                                            <p:cond delay="1338"/>
                                          </p:stCondLst>
                                        </p:cTn>
                                        <p:tgtEl>
                                          <p:spTgt spid="4">
                                            <p:txEl>
                                              <p:pRg st="4" end="4"/>
                                            </p:txEl>
                                          </p:spTgt>
                                        </p:tgtEl>
                                      </p:cBhvr>
                                      <p:to x="100000" y="100000"/>
                                    </p:animScale>
                                    <p:animScale>
                                      <p:cBhvr>
                                        <p:cTn id="71" dur="26">
                                          <p:stCondLst>
                                            <p:cond delay="1642"/>
                                          </p:stCondLst>
                                        </p:cTn>
                                        <p:tgtEl>
                                          <p:spTgt spid="4">
                                            <p:txEl>
                                              <p:pRg st="4" end="4"/>
                                            </p:txEl>
                                          </p:spTgt>
                                        </p:tgtEl>
                                      </p:cBhvr>
                                      <p:to x="100000" y="90000"/>
                                    </p:animScale>
                                    <p:animScale>
                                      <p:cBhvr>
                                        <p:cTn id="72" dur="166" decel="50000">
                                          <p:stCondLst>
                                            <p:cond delay="1668"/>
                                          </p:stCondLst>
                                        </p:cTn>
                                        <p:tgtEl>
                                          <p:spTgt spid="4">
                                            <p:txEl>
                                              <p:pRg st="4" end="4"/>
                                            </p:txEl>
                                          </p:spTgt>
                                        </p:tgtEl>
                                      </p:cBhvr>
                                      <p:to x="100000" y="100000"/>
                                    </p:animScale>
                                    <p:animScale>
                                      <p:cBhvr>
                                        <p:cTn id="73" dur="26">
                                          <p:stCondLst>
                                            <p:cond delay="1808"/>
                                          </p:stCondLst>
                                        </p:cTn>
                                        <p:tgtEl>
                                          <p:spTgt spid="4">
                                            <p:txEl>
                                              <p:pRg st="4" end="4"/>
                                            </p:txEl>
                                          </p:spTgt>
                                        </p:tgtEl>
                                      </p:cBhvr>
                                      <p:to x="100000" y="95000"/>
                                    </p:animScale>
                                    <p:animScale>
                                      <p:cBhvr>
                                        <p:cTn id="74" dur="166" decel="50000">
                                          <p:stCondLst>
                                            <p:cond delay="1834"/>
                                          </p:stCondLst>
                                        </p:cTn>
                                        <p:tgtEl>
                                          <p:spTgt spid="4">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21FC369D-BF68-C28D-7B54-884B093027C8}"/>
              </a:ext>
            </a:extLst>
          </p:cNvPr>
          <p:cNvSpPr txBox="1"/>
          <p:nvPr/>
        </p:nvSpPr>
        <p:spPr>
          <a:xfrm>
            <a:off x="898634" y="719201"/>
            <a:ext cx="10610194" cy="3985706"/>
          </a:xfrm>
          <a:prstGeom prst="rect">
            <a:avLst/>
          </a:prstGeom>
          <a:noFill/>
        </p:spPr>
        <p:txBody>
          <a:bodyPr wrap="square">
            <a:spAutoFit/>
          </a:bodyPr>
          <a:lstStyle/>
          <a:p>
            <a:pPr marL="342900" marR="0" lvl="0" indent="-342900" algn="r"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تتضمن العلاقات العامة التفاهم بين المؤسسات وجماهيرهـا، وتعمـل على الترابط وتحقيق التعاون بينها.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تستخدم العلاقات العامة أدوات الاتصال والإعلام والبحـوث العلميـة لتحقيق أغراضها.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أصبحت العلاقات العامة ضرورية، ولابد من وجودهـا فـي جميـع المؤسسات، على كل المستويات، فهي تـدخل فـي مجـال التجـارة والصناعة والإدارة والتعليم والصحة والجيش غيرها، كما توجـد فـي المجتمعات المتقدمة والنامية، على السواء، وبين الجماهير في مختلـف المجتمعات.</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350409906"/>
      </p:ext>
    </p:extLst>
  </p:cSld>
  <p:clrMapOvr>
    <a:masterClrMapping/>
  </p:clrMapOvr>
  <mc:AlternateContent xmlns:mc="http://schemas.openxmlformats.org/markup-compatibility/2006" xmlns:p14="http://schemas.microsoft.com/office/powerpoint/2010/main">
    <mc:Choice Requires="p14">
      <p:transition spd="slow" p14:dur="2000" advTm="123840"/>
    </mc:Choice>
    <mc:Fallback xmlns="">
      <p:transition spd="slow" advTm="1238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80">
                                          <p:stCondLst>
                                            <p:cond delay="0"/>
                                          </p:stCondLst>
                                        </p:cTn>
                                        <p:tgtEl>
                                          <p:spTgt spid="4">
                                            <p:txEl>
                                              <p:pRg st="1" end="1"/>
                                            </p:txEl>
                                          </p:spTgt>
                                        </p:tgtEl>
                                      </p:cBhvr>
                                    </p:animEffect>
                                    <p:anim calcmode="lin" valueType="num">
                                      <p:cBhvr>
                                        <p:cTn id="2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1" end="1"/>
                                            </p:txEl>
                                          </p:spTgt>
                                        </p:tgtEl>
                                      </p:cBhvr>
                                      <p:to x="100000" y="60000"/>
                                    </p:animScale>
                                    <p:animScale>
                                      <p:cBhvr>
                                        <p:cTn id="30" dur="166" decel="50000">
                                          <p:stCondLst>
                                            <p:cond delay="676"/>
                                          </p:stCondLst>
                                        </p:cTn>
                                        <p:tgtEl>
                                          <p:spTgt spid="4">
                                            <p:txEl>
                                              <p:pRg st="1" end="1"/>
                                            </p:txEl>
                                          </p:spTgt>
                                        </p:tgtEl>
                                      </p:cBhvr>
                                      <p:to x="100000" y="100000"/>
                                    </p:animScale>
                                    <p:animScale>
                                      <p:cBhvr>
                                        <p:cTn id="31" dur="26">
                                          <p:stCondLst>
                                            <p:cond delay="1312"/>
                                          </p:stCondLst>
                                        </p:cTn>
                                        <p:tgtEl>
                                          <p:spTgt spid="4">
                                            <p:txEl>
                                              <p:pRg st="1" end="1"/>
                                            </p:txEl>
                                          </p:spTgt>
                                        </p:tgtEl>
                                      </p:cBhvr>
                                      <p:to x="100000" y="80000"/>
                                    </p:animScale>
                                    <p:animScale>
                                      <p:cBhvr>
                                        <p:cTn id="32" dur="166" decel="50000">
                                          <p:stCondLst>
                                            <p:cond delay="1338"/>
                                          </p:stCondLst>
                                        </p:cTn>
                                        <p:tgtEl>
                                          <p:spTgt spid="4">
                                            <p:txEl>
                                              <p:pRg st="1" end="1"/>
                                            </p:txEl>
                                          </p:spTgt>
                                        </p:tgtEl>
                                      </p:cBhvr>
                                      <p:to x="100000" y="100000"/>
                                    </p:animScale>
                                    <p:animScale>
                                      <p:cBhvr>
                                        <p:cTn id="33" dur="26">
                                          <p:stCondLst>
                                            <p:cond delay="1642"/>
                                          </p:stCondLst>
                                        </p:cTn>
                                        <p:tgtEl>
                                          <p:spTgt spid="4">
                                            <p:txEl>
                                              <p:pRg st="1" end="1"/>
                                            </p:txEl>
                                          </p:spTgt>
                                        </p:tgtEl>
                                      </p:cBhvr>
                                      <p:to x="100000" y="90000"/>
                                    </p:animScale>
                                    <p:animScale>
                                      <p:cBhvr>
                                        <p:cTn id="34" dur="166" decel="50000">
                                          <p:stCondLst>
                                            <p:cond delay="1668"/>
                                          </p:stCondLst>
                                        </p:cTn>
                                        <p:tgtEl>
                                          <p:spTgt spid="4">
                                            <p:txEl>
                                              <p:pRg st="1" end="1"/>
                                            </p:txEl>
                                          </p:spTgt>
                                        </p:tgtEl>
                                      </p:cBhvr>
                                      <p:to x="100000" y="100000"/>
                                    </p:animScale>
                                    <p:animScale>
                                      <p:cBhvr>
                                        <p:cTn id="35" dur="26">
                                          <p:stCondLst>
                                            <p:cond delay="1808"/>
                                          </p:stCondLst>
                                        </p:cTn>
                                        <p:tgtEl>
                                          <p:spTgt spid="4">
                                            <p:txEl>
                                              <p:pRg st="1" end="1"/>
                                            </p:txEl>
                                          </p:spTgt>
                                        </p:tgtEl>
                                      </p:cBhvr>
                                      <p:to x="100000" y="95000"/>
                                    </p:animScale>
                                    <p:animScale>
                                      <p:cBhvr>
                                        <p:cTn id="36" dur="166" decel="50000">
                                          <p:stCondLst>
                                            <p:cond delay="1834"/>
                                          </p:stCondLst>
                                        </p:cTn>
                                        <p:tgtEl>
                                          <p:spTgt spid="4">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wipe(down)">
                                      <p:cBhvr>
                                        <p:cTn id="39" dur="580">
                                          <p:stCondLst>
                                            <p:cond delay="0"/>
                                          </p:stCondLst>
                                        </p:cTn>
                                        <p:tgtEl>
                                          <p:spTgt spid="4">
                                            <p:txEl>
                                              <p:pRg st="2" end="2"/>
                                            </p:txEl>
                                          </p:spTgt>
                                        </p:tgtEl>
                                      </p:cBhvr>
                                    </p:animEffect>
                                    <p:anim calcmode="lin" valueType="num">
                                      <p:cBhvr>
                                        <p:cTn id="40"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xEl>
                                              <p:pRg st="2" end="2"/>
                                            </p:txEl>
                                          </p:spTgt>
                                        </p:tgtEl>
                                      </p:cBhvr>
                                      <p:to x="100000" y="60000"/>
                                    </p:animScale>
                                    <p:animScale>
                                      <p:cBhvr>
                                        <p:cTn id="46" dur="166" decel="50000">
                                          <p:stCondLst>
                                            <p:cond delay="676"/>
                                          </p:stCondLst>
                                        </p:cTn>
                                        <p:tgtEl>
                                          <p:spTgt spid="4">
                                            <p:txEl>
                                              <p:pRg st="2" end="2"/>
                                            </p:txEl>
                                          </p:spTgt>
                                        </p:tgtEl>
                                      </p:cBhvr>
                                      <p:to x="100000" y="100000"/>
                                    </p:animScale>
                                    <p:animScale>
                                      <p:cBhvr>
                                        <p:cTn id="47" dur="26">
                                          <p:stCondLst>
                                            <p:cond delay="1312"/>
                                          </p:stCondLst>
                                        </p:cTn>
                                        <p:tgtEl>
                                          <p:spTgt spid="4">
                                            <p:txEl>
                                              <p:pRg st="2" end="2"/>
                                            </p:txEl>
                                          </p:spTgt>
                                        </p:tgtEl>
                                      </p:cBhvr>
                                      <p:to x="100000" y="80000"/>
                                    </p:animScale>
                                    <p:animScale>
                                      <p:cBhvr>
                                        <p:cTn id="48" dur="166" decel="50000">
                                          <p:stCondLst>
                                            <p:cond delay="1338"/>
                                          </p:stCondLst>
                                        </p:cTn>
                                        <p:tgtEl>
                                          <p:spTgt spid="4">
                                            <p:txEl>
                                              <p:pRg st="2" end="2"/>
                                            </p:txEl>
                                          </p:spTgt>
                                        </p:tgtEl>
                                      </p:cBhvr>
                                      <p:to x="100000" y="100000"/>
                                    </p:animScale>
                                    <p:animScale>
                                      <p:cBhvr>
                                        <p:cTn id="49" dur="26">
                                          <p:stCondLst>
                                            <p:cond delay="1642"/>
                                          </p:stCondLst>
                                        </p:cTn>
                                        <p:tgtEl>
                                          <p:spTgt spid="4">
                                            <p:txEl>
                                              <p:pRg st="2" end="2"/>
                                            </p:txEl>
                                          </p:spTgt>
                                        </p:tgtEl>
                                      </p:cBhvr>
                                      <p:to x="100000" y="90000"/>
                                    </p:animScale>
                                    <p:animScale>
                                      <p:cBhvr>
                                        <p:cTn id="50" dur="166" decel="50000">
                                          <p:stCondLst>
                                            <p:cond delay="1668"/>
                                          </p:stCondLst>
                                        </p:cTn>
                                        <p:tgtEl>
                                          <p:spTgt spid="4">
                                            <p:txEl>
                                              <p:pRg st="2" end="2"/>
                                            </p:txEl>
                                          </p:spTgt>
                                        </p:tgtEl>
                                      </p:cBhvr>
                                      <p:to x="100000" y="100000"/>
                                    </p:animScale>
                                    <p:animScale>
                                      <p:cBhvr>
                                        <p:cTn id="51" dur="26">
                                          <p:stCondLst>
                                            <p:cond delay="1808"/>
                                          </p:stCondLst>
                                        </p:cTn>
                                        <p:tgtEl>
                                          <p:spTgt spid="4">
                                            <p:txEl>
                                              <p:pRg st="2" end="2"/>
                                            </p:txEl>
                                          </p:spTgt>
                                        </p:tgtEl>
                                      </p:cBhvr>
                                      <p:to x="100000" y="95000"/>
                                    </p:animScale>
                                    <p:animScale>
                                      <p:cBhvr>
                                        <p:cTn id="52" dur="166" decel="50000">
                                          <p:stCondLst>
                                            <p:cond delay="1834"/>
                                          </p:stCondLst>
                                        </p:cTn>
                                        <p:tgtEl>
                                          <p:spTgt spid="4">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92D42541-1296-E0BB-2662-285AB0BF8574}"/>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0791" t="22509" b="14487"/>
          <a:stretch/>
        </p:blipFill>
        <p:spPr>
          <a:xfrm>
            <a:off x="0" y="0"/>
            <a:ext cx="6089572" cy="6083299"/>
          </a:xfrm>
        </p:spPr>
      </p:pic>
      <p:sp>
        <p:nvSpPr>
          <p:cNvPr id="6" name="TextBox 5">
            <a:extLst>
              <a:ext uri="{FF2B5EF4-FFF2-40B4-BE49-F238E27FC236}">
                <a16:creationId xmlns="" xmlns:a16="http://schemas.microsoft.com/office/drawing/2014/main" id="{4E31396D-3A23-DF58-EA1C-390F8BAED22E}"/>
              </a:ext>
            </a:extLst>
          </p:cNvPr>
          <p:cNvSpPr txBox="1"/>
          <p:nvPr/>
        </p:nvSpPr>
        <p:spPr>
          <a:xfrm>
            <a:off x="4403188" y="1168028"/>
            <a:ext cx="6932832" cy="2858475"/>
          </a:xfrm>
          <a:prstGeom prst="rect">
            <a:avLst/>
          </a:prstGeom>
          <a:noFill/>
        </p:spPr>
        <p:txBody>
          <a:bodyPr wrap="square">
            <a:spAutoFit/>
          </a:bodyPr>
          <a:lstStyle/>
          <a:p>
            <a:pPr marL="0" marR="0" algn="just" rtl="1">
              <a:lnSpc>
                <a:spcPct val="107000"/>
              </a:lnSpc>
              <a:spcBef>
                <a:spcPts val="1200"/>
              </a:spcBef>
              <a:spcAft>
                <a:spcPts val="0"/>
              </a:spcAft>
            </a:pPr>
            <a:r>
              <a:rPr lang="ar-SA" sz="2800" b="1" u="sng" dirty="0">
                <a:solidFill>
                  <a:schemeClr val="bg1"/>
                </a:solidFill>
                <a:effectLst/>
                <a:latin typeface="Dubai" pitchFamily="34" charset="-78"/>
                <a:ea typeface="Times New Roman" panose="02020603050405020304" pitchFamily="18" charset="0"/>
                <a:cs typeface="Dubai" pitchFamily="34" charset="-78"/>
              </a:rPr>
              <a:t>رابعًا</a:t>
            </a:r>
            <a:r>
              <a:rPr lang="ar-EG" sz="2800" b="1" u="sng" dirty="0">
                <a:solidFill>
                  <a:schemeClr val="bg1"/>
                </a:solidFill>
                <a:effectLst/>
                <a:latin typeface="Dubai" pitchFamily="34" charset="-78"/>
                <a:ea typeface="Times New Roman" panose="02020603050405020304" pitchFamily="18" charset="0"/>
                <a:cs typeface="Dubai" pitchFamily="34" charset="-78"/>
              </a:rPr>
              <a:t>: أهداف العلاقات العامة:</a:t>
            </a:r>
            <a:endParaRPr lang="en-US" sz="2800" b="1" u="sng" dirty="0">
              <a:solidFill>
                <a:schemeClr val="bg1"/>
              </a:solidFill>
              <a:effectLst/>
              <a:latin typeface="Dubai" pitchFamily="34" charset="-78"/>
              <a:ea typeface="Times New Roman" panose="02020603050405020304" pitchFamily="18" charset="0"/>
              <a:cs typeface="Dubai" pitchFamily="34" charset="-78"/>
            </a:endParaRPr>
          </a:p>
          <a:p>
            <a:pPr marL="0" marR="0" algn="just" rtl="1">
              <a:lnSpc>
                <a:spcPct val="107000"/>
              </a:lnSpc>
              <a:spcBef>
                <a:spcPts val="0"/>
              </a:spcBef>
              <a:spcAft>
                <a:spcPts val="800"/>
              </a:spcAft>
            </a:pPr>
            <a:r>
              <a:rPr lang="ar-EG" sz="2800" dirty="0">
                <a:solidFill>
                  <a:schemeClr val="bg1"/>
                </a:solidFill>
                <a:effectLst/>
                <a:latin typeface="Dubai" pitchFamily="34" charset="-78"/>
                <a:ea typeface="Calibri" panose="020F0502020204030204" pitchFamily="34" charset="0"/>
                <a:cs typeface="Dubai" pitchFamily="34" charset="-78"/>
              </a:rPr>
              <a:t>تمارس معظم الهيئات والمنظمات أعمال العلاقات العامة سواء توفر لديها إدارة أو قسم للعلاقات العامة أم لم يتوفر، وسـواء أعـدت بـرامج للعلاقات العامة أم لم تعد. وحتى في حياتنا الشخصية يعمل الفـرد علـى تحسين علاقاته مع الآخرين باستمرار</a:t>
            </a:r>
            <a:r>
              <a:rPr lang="ar-EG" sz="2800" dirty="0" smtClean="0">
                <a:solidFill>
                  <a:schemeClr val="bg1"/>
                </a:solidFill>
                <a:effectLst/>
                <a:latin typeface="Dubai" pitchFamily="34" charset="-78"/>
                <a:ea typeface="Calibri" panose="020F0502020204030204" pitchFamily="34" charset="0"/>
                <a:cs typeface="Dubai" pitchFamily="34" charset="-78"/>
              </a:rPr>
              <a:t>.</a:t>
            </a:r>
            <a:endParaRPr lang="en-US" sz="2800" dirty="0">
              <a:solidFill>
                <a:schemeClr val="bg1"/>
              </a:solidFill>
              <a:effectLst/>
              <a:latin typeface="Dubai" pitchFamily="34" charset="-78"/>
              <a:ea typeface="Calibri" panose="020F0502020204030204" pitchFamily="34" charset="0"/>
              <a:cs typeface="Dubai" pitchFamily="34" charset="-78"/>
            </a:endParaRPr>
          </a:p>
        </p:txBody>
      </p:sp>
    </p:spTree>
    <p:extLst>
      <p:ext uri="{BB962C8B-B14F-4D97-AF65-F5344CB8AC3E}">
        <p14:creationId xmlns:p14="http://schemas.microsoft.com/office/powerpoint/2010/main" val="2782495163"/>
      </p:ext>
    </p:extLst>
  </p:cSld>
  <p:clrMapOvr>
    <a:masterClrMapping/>
  </p:clrMapOvr>
  <mc:AlternateContent xmlns:mc="http://schemas.openxmlformats.org/markup-compatibility/2006" xmlns:p14="http://schemas.microsoft.com/office/powerpoint/2010/main">
    <mc:Choice Requires="p14">
      <p:transition spd="slow" p14:dur="2000" advTm="83206"/>
    </mc:Choice>
    <mc:Fallback xmlns="">
      <p:transition spd="slow" advTm="832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92D42541-1296-E0BB-2662-285AB0BF8574}"/>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0791" t="22509" b="14487"/>
          <a:stretch/>
        </p:blipFill>
        <p:spPr>
          <a:xfrm>
            <a:off x="0" y="0"/>
            <a:ext cx="6089572" cy="6083299"/>
          </a:xfrm>
        </p:spPr>
      </p:pic>
      <p:sp>
        <p:nvSpPr>
          <p:cNvPr id="6" name="TextBox 5">
            <a:extLst>
              <a:ext uri="{FF2B5EF4-FFF2-40B4-BE49-F238E27FC236}">
                <a16:creationId xmlns="" xmlns:a16="http://schemas.microsoft.com/office/drawing/2014/main" id="{4E31396D-3A23-DF58-EA1C-390F8BAED22E}"/>
              </a:ext>
            </a:extLst>
          </p:cNvPr>
          <p:cNvSpPr txBox="1"/>
          <p:nvPr/>
        </p:nvSpPr>
        <p:spPr>
          <a:xfrm>
            <a:off x="4403188" y="1168028"/>
            <a:ext cx="6932832" cy="3253711"/>
          </a:xfrm>
          <a:prstGeom prst="rect">
            <a:avLst/>
          </a:prstGeom>
          <a:noFill/>
        </p:spPr>
        <p:txBody>
          <a:bodyPr wrap="square">
            <a:spAutoFit/>
          </a:bodyPr>
          <a:lstStyle/>
          <a:p>
            <a:pPr marL="0" marR="0" algn="just" rtl="1">
              <a:lnSpc>
                <a:spcPct val="107000"/>
              </a:lnSpc>
              <a:spcBef>
                <a:spcPts val="1200"/>
              </a:spcBef>
              <a:spcAft>
                <a:spcPts val="0"/>
              </a:spcAft>
            </a:pPr>
            <a:r>
              <a:rPr lang="ar-SA" sz="2400" b="1" u="sng" dirty="0">
                <a:solidFill>
                  <a:schemeClr val="bg1"/>
                </a:solidFill>
                <a:effectLst/>
                <a:latin typeface="Dubai" pitchFamily="34" charset="-78"/>
                <a:ea typeface="Times New Roman" panose="02020603050405020304" pitchFamily="18" charset="0"/>
                <a:cs typeface="Dubai" pitchFamily="34" charset="-78"/>
              </a:rPr>
              <a:t>رابعًا</a:t>
            </a:r>
            <a:r>
              <a:rPr lang="ar-EG" sz="2400" b="1" u="sng" dirty="0">
                <a:solidFill>
                  <a:schemeClr val="bg1"/>
                </a:solidFill>
                <a:effectLst/>
                <a:latin typeface="Dubai" pitchFamily="34" charset="-78"/>
                <a:ea typeface="Times New Roman" panose="02020603050405020304" pitchFamily="18" charset="0"/>
                <a:cs typeface="Dubai" pitchFamily="34" charset="-78"/>
              </a:rPr>
              <a:t>: أهداف العلاقات العامة:</a:t>
            </a:r>
            <a:endParaRPr lang="en-US" sz="2400" b="1" u="sng" dirty="0">
              <a:solidFill>
                <a:schemeClr val="bg1"/>
              </a:solidFill>
              <a:effectLst/>
              <a:latin typeface="Dubai" pitchFamily="34" charset="-78"/>
              <a:ea typeface="Times New Roman" panose="02020603050405020304" pitchFamily="18" charset="0"/>
              <a:cs typeface="Dubai" pitchFamily="34" charset="-78"/>
            </a:endParaRPr>
          </a:p>
          <a:p>
            <a:pPr marL="0" marR="0" algn="just" rtl="1">
              <a:lnSpc>
                <a:spcPct val="107000"/>
              </a:lnSpc>
              <a:spcBef>
                <a:spcPts val="0"/>
              </a:spcBef>
              <a:spcAft>
                <a:spcPts val="800"/>
              </a:spcAft>
            </a:pPr>
            <a:r>
              <a:rPr lang="ar-EG" sz="2400" dirty="0" smtClean="0">
                <a:solidFill>
                  <a:schemeClr val="bg1"/>
                </a:solidFill>
                <a:effectLst/>
                <a:latin typeface="Dubai" pitchFamily="34" charset="-78"/>
                <a:ea typeface="Calibri" panose="020F0502020204030204" pitchFamily="34" charset="0"/>
                <a:cs typeface="Dubai" pitchFamily="34" charset="-78"/>
              </a:rPr>
              <a:t>ولا </a:t>
            </a:r>
            <a:r>
              <a:rPr lang="ar-EG" sz="2400" dirty="0">
                <a:solidFill>
                  <a:schemeClr val="bg1"/>
                </a:solidFill>
                <a:effectLst/>
                <a:latin typeface="Dubai" pitchFamily="34" charset="-78"/>
                <a:ea typeface="Calibri" panose="020F0502020204030204" pitchFamily="34" charset="0"/>
                <a:cs typeface="Dubai" pitchFamily="34" charset="-78"/>
              </a:rPr>
              <a:t>تقتصر العلاقات العامة على نوع واحد من النشاط، بل أن مجالها يتبع لكافة أنواع النشاط الخاص والعام فـي جميـع الميـادين، زراعيـة وتجارية وصناعية، وتشمل علاقات العمل وتحسين ظروفه و رفع الكفايـة الإنتاجية للعاملين، والتعليم، والانسجام مـع المظـاهر الهامـة لـلإدارة الصناعية، والاهتمام بالعامل كانسان له حاجاتـه الماديـة و الـصحية والثقافية و الترفيهية و الاجتماعية و النفسية.</a:t>
            </a:r>
            <a:endParaRPr lang="en-US" sz="2400" dirty="0">
              <a:solidFill>
                <a:schemeClr val="bg1"/>
              </a:solidFill>
              <a:effectLst/>
              <a:latin typeface="Dubai" pitchFamily="34" charset="-78"/>
              <a:ea typeface="Calibri" panose="020F0502020204030204" pitchFamily="34" charset="0"/>
              <a:cs typeface="Dubai" pitchFamily="34" charset="-78"/>
            </a:endParaRPr>
          </a:p>
        </p:txBody>
      </p:sp>
    </p:spTree>
    <p:extLst>
      <p:ext uri="{BB962C8B-B14F-4D97-AF65-F5344CB8AC3E}">
        <p14:creationId xmlns:p14="http://schemas.microsoft.com/office/powerpoint/2010/main" val="1446417861"/>
      </p:ext>
    </p:extLst>
  </p:cSld>
  <p:clrMapOvr>
    <a:masterClrMapping/>
  </p:clrMapOvr>
  <mc:AlternateContent xmlns:mc="http://schemas.openxmlformats.org/markup-compatibility/2006" xmlns:p14="http://schemas.microsoft.com/office/powerpoint/2010/main">
    <mc:Choice Requires="p14">
      <p:transition spd="slow" p14:dur="2000" advTm="83206"/>
    </mc:Choice>
    <mc:Fallback xmlns="">
      <p:transition spd="slow" advTm="832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3">
            <a:extLst>
              <a:ext uri="{FF2B5EF4-FFF2-40B4-BE49-F238E27FC236}">
                <a16:creationId xmlns="" xmlns:a16="http://schemas.microsoft.com/office/drawing/2014/main" id="{CDDDBE31-3B96-E823-C714-7084DC28DC1E}"/>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0791" t="22509" b="14487"/>
          <a:stretch/>
        </p:blipFill>
        <p:spPr>
          <a:xfrm>
            <a:off x="0" y="0"/>
            <a:ext cx="6089572" cy="6083299"/>
          </a:xfrm>
        </p:spPr>
      </p:pic>
      <p:sp>
        <p:nvSpPr>
          <p:cNvPr id="11" name="TextBox 10">
            <a:extLst>
              <a:ext uri="{FF2B5EF4-FFF2-40B4-BE49-F238E27FC236}">
                <a16:creationId xmlns="" xmlns:a16="http://schemas.microsoft.com/office/drawing/2014/main" id="{42EBA079-BED4-4C78-679E-42F462B4BE78}"/>
              </a:ext>
            </a:extLst>
          </p:cNvPr>
          <p:cNvSpPr txBox="1"/>
          <p:nvPr/>
        </p:nvSpPr>
        <p:spPr>
          <a:xfrm>
            <a:off x="5016500" y="1148622"/>
            <a:ext cx="6096000"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itchFamily="34" charset="-78"/>
                <a:ea typeface="Calibri" panose="020F0502020204030204" pitchFamily="34" charset="0"/>
                <a:cs typeface="Dubai" pitchFamily="34" charset="-78"/>
              </a:rPr>
              <a:t>وتعمل العلاقات العامة على تحقيق عدد من الأهداف، فكل حملة مـن حملات الإعلام ينبغي أن ترتكز على سلـسلة متكاملـة مـن الأهـداف والأغراض توضع سلفا، فيتحقق هدف وراء هدف فـي سلـسلة مرتبـة، والنتيجة العامة هي تحقيق الأهداف جميعا، وفي النهايـة بلـوغ الهـدف الشامل. وإذا لم تحدد هذه السلسلة من الأهداف سلفا، فان النتيجة سـتكون ضياع الوقت والجهد والمال، و بالتالي الفشل الذريع. </a:t>
            </a:r>
            <a:endParaRPr lang="en-US" sz="2800" dirty="0">
              <a:solidFill>
                <a:schemeClr val="bg1"/>
              </a:solidFill>
              <a:effectLst/>
              <a:latin typeface="Dubai" pitchFamily="34" charset="-78"/>
              <a:ea typeface="Calibri" panose="020F0502020204030204" pitchFamily="34" charset="0"/>
              <a:cs typeface="Dubai" pitchFamily="34" charset="-78"/>
            </a:endParaRPr>
          </a:p>
        </p:txBody>
      </p:sp>
    </p:spTree>
    <p:extLst>
      <p:ext uri="{BB962C8B-B14F-4D97-AF65-F5344CB8AC3E}">
        <p14:creationId xmlns:p14="http://schemas.microsoft.com/office/powerpoint/2010/main" val="1384831293"/>
      </p:ext>
    </p:extLst>
  </p:cSld>
  <p:clrMapOvr>
    <a:masterClrMapping/>
  </p:clrMapOvr>
  <mc:AlternateContent xmlns:mc="http://schemas.openxmlformats.org/markup-compatibility/2006" xmlns:p14="http://schemas.microsoft.com/office/powerpoint/2010/main">
    <mc:Choice Requires="p14">
      <p:transition spd="slow" p14:dur="2000" advTm="147083"/>
    </mc:Choice>
    <mc:Fallback xmlns="">
      <p:transition spd="slow" advTm="14708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3">
            <a:extLst>
              <a:ext uri="{FF2B5EF4-FFF2-40B4-BE49-F238E27FC236}">
                <a16:creationId xmlns="" xmlns:a16="http://schemas.microsoft.com/office/drawing/2014/main" id="{CDDDBE31-3B96-E823-C714-7084DC28DC1E}"/>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0791" t="22509" b="14487"/>
          <a:stretch/>
        </p:blipFill>
        <p:spPr>
          <a:xfrm>
            <a:off x="0" y="0"/>
            <a:ext cx="6089572" cy="6083299"/>
          </a:xfrm>
        </p:spPr>
      </p:pic>
      <p:sp>
        <p:nvSpPr>
          <p:cNvPr id="11" name="TextBox 10">
            <a:extLst>
              <a:ext uri="{FF2B5EF4-FFF2-40B4-BE49-F238E27FC236}">
                <a16:creationId xmlns="" xmlns:a16="http://schemas.microsoft.com/office/drawing/2014/main" id="{42EBA079-BED4-4C78-679E-42F462B4BE78}"/>
              </a:ext>
            </a:extLst>
          </p:cNvPr>
          <p:cNvSpPr txBox="1"/>
          <p:nvPr/>
        </p:nvSpPr>
        <p:spPr>
          <a:xfrm>
            <a:off x="5316045" y="772360"/>
            <a:ext cx="6096000" cy="6085640"/>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itchFamily="34" charset="-78"/>
                <a:ea typeface="Calibri" panose="020F0502020204030204" pitchFamily="34" charset="0"/>
                <a:cs typeface="Dubai" pitchFamily="34" charset="-78"/>
              </a:rPr>
              <a:t>ولما </a:t>
            </a:r>
            <a:r>
              <a:rPr lang="ar-EG" sz="2800" dirty="0">
                <a:solidFill>
                  <a:schemeClr val="bg1"/>
                </a:solidFill>
                <a:effectLst/>
                <a:latin typeface="Dubai" pitchFamily="34" charset="-78"/>
                <a:ea typeface="Calibri" panose="020F0502020204030204" pitchFamily="34" charset="0"/>
                <a:cs typeface="Dubai" pitchFamily="34" charset="-78"/>
              </a:rPr>
              <a:t>كان من المألوف أن تتضارب مصالح الجماهير، فمن الواضـح إذن إن أي هدف يرجى بلوغه، إنما ينبغي أن يكـون وسـطا بـين هـذه المصالح المتضاربة. وينبغي كذلك تعيين الأهداف في ضـوء الاتجاهـات الاقتصادية والاجتماعية العريضة السائدة بين الرأي العام. كما ينبغـي ان تكون تلك الأهداف معقولة من حيث الجهد والمـال والمـوظفين الـذين يسعون إلى تحقيقها. ولعامل الوقت اثر كبير في تعيين أهداف العلاقـات العامة. ومن الأمثلة على ذلك تنظيم حملة لجمع التبرعات، ونظراً لضيق الوقت تبسط الأهداف، فكلما قصر الوقت تعين تبسيط الأهداف المباشرة.</a:t>
            </a:r>
            <a:endParaRPr lang="en-US" sz="2800" dirty="0">
              <a:solidFill>
                <a:schemeClr val="bg1"/>
              </a:solidFill>
              <a:effectLst/>
              <a:latin typeface="Dubai" pitchFamily="34" charset="-78"/>
              <a:ea typeface="Calibri" panose="020F0502020204030204" pitchFamily="34" charset="0"/>
              <a:cs typeface="Dubai" pitchFamily="34" charset="-78"/>
            </a:endParaRPr>
          </a:p>
        </p:txBody>
      </p:sp>
    </p:spTree>
    <p:extLst>
      <p:ext uri="{BB962C8B-B14F-4D97-AF65-F5344CB8AC3E}">
        <p14:creationId xmlns:p14="http://schemas.microsoft.com/office/powerpoint/2010/main" val="1607690454"/>
      </p:ext>
    </p:extLst>
  </p:cSld>
  <p:clrMapOvr>
    <a:masterClrMapping/>
  </p:clrMapOvr>
  <mc:AlternateContent xmlns:mc="http://schemas.openxmlformats.org/markup-compatibility/2006" xmlns:p14="http://schemas.microsoft.com/office/powerpoint/2010/main">
    <mc:Choice Requires="p14">
      <p:transition spd="slow" p14:dur="2000" advTm="147083"/>
    </mc:Choice>
    <mc:Fallback xmlns="">
      <p:transition spd="slow" advTm="14708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 xmlns:a16="http://schemas.microsoft.com/office/drawing/2014/main" id="{C5D54BE6-EE17-1DE2-0790-C83C65CC2EE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18" b="32218"/>
          <a:stretch>
            <a:fillRect/>
          </a:stretch>
        </p:blipFill>
        <p:spPr>
          <a:xfrm>
            <a:off x="6926702" y="1130154"/>
            <a:ext cx="4960937" cy="2495550"/>
          </a:xfrm>
        </p:spPr>
      </p:pic>
      <p:sp>
        <p:nvSpPr>
          <p:cNvPr id="4" name="TextBox 3">
            <a:extLst>
              <a:ext uri="{FF2B5EF4-FFF2-40B4-BE49-F238E27FC236}">
                <a16:creationId xmlns="" xmlns:a16="http://schemas.microsoft.com/office/drawing/2014/main" id="{F5CE05DF-ED67-7B8A-E375-DB99A60AFD1B}"/>
              </a:ext>
            </a:extLst>
          </p:cNvPr>
          <p:cNvSpPr txBox="1"/>
          <p:nvPr/>
        </p:nvSpPr>
        <p:spPr>
          <a:xfrm>
            <a:off x="7630510" y="4522435"/>
            <a:ext cx="3464362" cy="523220"/>
          </a:xfrm>
          <a:prstGeom prst="rect">
            <a:avLst/>
          </a:prstGeom>
          <a:noFill/>
        </p:spPr>
        <p:txBody>
          <a:bodyPr wrap="square">
            <a:spAutoFit/>
          </a:bodyPr>
          <a:lstStyle/>
          <a:p>
            <a:pPr algn="r" rtl="1"/>
            <a:r>
              <a:rPr lang="ar-SA"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أهداف العلاقات العامة</a:t>
            </a:r>
            <a:endParaRPr lang="en-US" sz="2800" b="1" dirty="0">
              <a:solidFill>
                <a:schemeClr val="bg1"/>
              </a:solidFill>
              <a:latin typeface="Dubai" panose="020B0503030403030204" pitchFamily="34" charset="-78"/>
              <a:cs typeface="Dubai" panose="020B0503030403030204" pitchFamily="34" charset="-78"/>
            </a:endParaRPr>
          </a:p>
        </p:txBody>
      </p:sp>
      <p:sp>
        <p:nvSpPr>
          <p:cNvPr id="6" name="TextBox 5">
            <a:extLst>
              <a:ext uri="{FF2B5EF4-FFF2-40B4-BE49-F238E27FC236}">
                <a16:creationId xmlns="" xmlns:a16="http://schemas.microsoft.com/office/drawing/2014/main" id="{1EFB04A0-EAE0-C70A-5C7E-E4D6698C6672}"/>
              </a:ext>
            </a:extLst>
          </p:cNvPr>
          <p:cNvSpPr txBox="1"/>
          <p:nvPr/>
        </p:nvSpPr>
        <p:spPr>
          <a:xfrm>
            <a:off x="394138" y="331076"/>
            <a:ext cx="6396748" cy="5829801"/>
          </a:xfrm>
          <a:prstGeom prst="rect">
            <a:avLst/>
          </a:prstGeom>
          <a:noFill/>
        </p:spPr>
        <p:txBody>
          <a:bodyPr wrap="square">
            <a:spAutoFit/>
          </a:bodyPr>
          <a:lstStyle/>
          <a:p>
            <a:pPr marL="0" marR="0" algn="just" rtl="1">
              <a:lnSpc>
                <a:spcPct val="107000"/>
              </a:lnSpc>
              <a:spcBef>
                <a:spcPts val="0"/>
              </a:spcBef>
              <a:spcAft>
                <a:spcPts val="800"/>
              </a:spcAft>
            </a:pP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تلخيص تلك الأهداف في الآتي: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تهدف العلاقات العامة إلى توعية الجماهير بالأهداف العامة للدولـة، وتعليم الجمهور عن السياسة العامة، ومسؤوليته في تنفيذها. كما تهدف المنظمات إلى التوعية بأهدافها، وأسـلوب وعمـل ونـوع نـشاطها وخططها للجماهير.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كما تسهل التنسيق بين مجهودات الأفراد، فعنـدما يعرف كل شخص في المجموعة الأهداف المطلوب الوصـول إليهـا، فإنهم يعملون متعاونين في الوصول إليها. وتُعد الأهداف مقياس للتقويم والرقابة، طالما إنها تحدد المطلوب عمله.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95143895"/>
      </p:ext>
    </p:extLst>
  </p:cSld>
  <p:clrMapOvr>
    <a:masterClrMapping/>
  </p:clrMapOvr>
  <mc:AlternateContent xmlns:mc="http://schemas.openxmlformats.org/markup-compatibility/2006" xmlns:p14="http://schemas.microsoft.com/office/powerpoint/2010/main">
    <mc:Choice Requires="p14">
      <p:transition spd="slow" p14:dur="2000" advTm="192315"/>
    </mc:Choice>
    <mc:Fallback xmlns="">
      <p:transition spd="slow" advTm="1923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wipe(down)">
                                      <p:cBhvr>
                                        <p:cTn id="7" dur="580">
                                          <p:stCondLst>
                                            <p:cond delay="0"/>
                                          </p:stCondLst>
                                        </p:cTn>
                                        <p:tgtEl>
                                          <p:spTgt spid="6">
                                            <p:txEl>
                                              <p:pRg st="2" end="2"/>
                                            </p:txEl>
                                          </p:spTgt>
                                        </p:tgtEl>
                                      </p:cBhvr>
                                    </p:animEffect>
                                    <p:anim calcmode="lin" valueType="num">
                                      <p:cBhvr>
                                        <p:cTn id="8"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xEl>
                                              <p:pRg st="2" end="2"/>
                                            </p:txEl>
                                          </p:spTgt>
                                        </p:tgtEl>
                                      </p:cBhvr>
                                      <p:to x="100000" y="60000"/>
                                    </p:animScale>
                                    <p:animScale>
                                      <p:cBhvr>
                                        <p:cTn id="14" dur="166" decel="50000">
                                          <p:stCondLst>
                                            <p:cond delay="676"/>
                                          </p:stCondLst>
                                        </p:cTn>
                                        <p:tgtEl>
                                          <p:spTgt spid="6">
                                            <p:txEl>
                                              <p:pRg st="2" end="2"/>
                                            </p:txEl>
                                          </p:spTgt>
                                        </p:tgtEl>
                                      </p:cBhvr>
                                      <p:to x="100000" y="100000"/>
                                    </p:animScale>
                                    <p:animScale>
                                      <p:cBhvr>
                                        <p:cTn id="15" dur="26">
                                          <p:stCondLst>
                                            <p:cond delay="1312"/>
                                          </p:stCondLst>
                                        </p:cTn>
                                        <p:tgtEl>
                                          <p:spTgt spid="6">
                                            <p:txEl>
                                              <p:pRg st="2" end="2"/>
                                            </p:txEl>
                                          </p:spTgt>
                                        </p:tgtEl>
                                      </p:cBhvr>
                                      <p:to x="100000" y="80000"/>
                                    </p:animScale>
                                    <p:animScale>
                                      <p:cBhvr>
                                        <p:cTn id="16" dur="166" decel="50000">
                                          <p:stCondLst>
                                            <p:cond delay="1338"/>
                                          </p:stCondLst>
                                        </p:cTn>
                                        <p:tgtEl>
                                          <p:spTgt spid="6">
                                            <p:txEl>
                                              <p:pRg st="2" end="2"/>
                                            </p:txEl>
                                          </p:spTgt>
                                        </p:tgtEl>
                                      </p:cBhvr>
                                      <p:to x="100000" y="100000"/>
                                    </p:animScale>
                                    <p:animScale>
                                      <p:cBhvr>
                                        <p:cTn id="17" dur="26">
                                          <p:stCondLst>
                                            <p:cond delay="1642"/>
                                          </p:stCondLst>
                                        </p:cTn>
                                        <p:tgtEl>
                                          <p:spTgt spid="6">
                                            <p:txEl>
                                              <p:pRg st="2" end="2"/>
                                            </p:txEl>
                                          </p:spTgt>
                                        </p:tgtEl>
                                      </p:cBhvr>
                                      <p:to x="100000" y="90000"/>
                                    </p:animScale>
                                    <p:animScale>
                                      <p:cBhvr>
                                        <p:cTn id="18" dur="166" decel="50000">
                                          <p:stCondLst>
                                            <p:cond delay="1668"/>
                                          </p:stCondLst>
                                        </p:cTn>
                                        <p:tgtEl>
                                          <p:spTgt spid="6">
                                            <p:txEl>
                                              <p:pRg st="2" end="2"/>
                                            </p:txEl>
                                          </p:spTgt>
                                        </p:tgtEl>
                                      </p:cBhvr>
                                      <p:to x="100000" y="100000"/>
                                    </p:animScale>
                                    <p:animScale>
                                      <p:cBhvr>
                                        <p:cTn id="19" dur="26">
                                          <p:stCondLst>
                                            <p:cond delay="1808"/>
                                          </p:stCondLst>
                                        </p:cTn>
                                        <p:tgtEl>
                                          <p:spTgt spid="6">
                                            <p:txEl>
                                              <p:pRg st="2" end="2"/>
                                            </p:txEl>
                                          </p:spTgt>
                                        </p:tgtEl>
                                      </p:cBhvr>
                                      <p:to x="100000" y="95000"/>
                                    </p:animScale>
                                    <p:animScale>
                                      <p:cBhvr>
                                        <p:cTn id="20" dur="166" decel="50000">
                                          <p:stCondLst>
                                            <p:cond delay="1834"/>
                                          </p:stCondLst>
                                        </p:cTn>
                                        <p:tgtEl>
                                          <p:spTgt spid="6">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wipe(down)">
                                      <p:cBhvr>
                                        <p:cTn id="25" dur="580">
                                          <p:stCondLst>
                                            <p:cond delay="0"/>
                                          </p:stCondLst>
                                        </p:cTn>
                                        <p:tgtEl>
                                          <p:spTgt spid="6">
                                            <p:txEl>
                                              <p:pRg st="1" end="1"/>
                                            </p:txEl>
                                          </p:spTgt>
                                        </p:tgtEl>
                                      </p:cBhvr>
                                    </p:animEffect>
                                    <p:anim calcmode="lin" valueType="num">
                                      <p:cBhvr>
                                        <p:cTn id="26"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xEl>
                                              <p:pRg st="1" end="1"/>
                                            </p:txEl>
                                          </p:spTgt>
                                        </p:tgtEl>
                                      </p:cBhvr>
                                      <p:to x="100000" y="60000"/>
                                    </p:animScale>
                                    <p:animScale>
                                      <p:cBhvr>
                                        <p:cTn id="32" dur="166" decel="50000">
                                          <p:stCondLst>
                                            <p:cond delay="676"/>
                                          </p:stCondLst>
                                        </p:cTn>
                                        <p:tgtEl>
                                          <p:spTgt spid="6">
                                            <p:txEl>
                                              <p:pRg st="1" end="1"/>
                                            </p:txEl>
                                          </p:spTgt>
                                        </p:tgtEl>
                                      </p:cBhvr>
                                      <p:to x="100000" y="100000"/>
                                    </p:animScale>
                                    <p:animScale>
                                      <p:cBhvr>
                                        <p:cTn id="33" dur="26">
                                          <p:stCondLst>
                                            <p:cond delay="1312"/>
                                          </p:stCondLst>
                                        </p:cTn>
                                        <p:tgtEl>
                                          <p:spTgt spid="6">
                                            <p:txEl>
                                              <p:pRg st="1" end="1"/>
                                            </p:txEl>
                                          </p:spTgt>
                                        </p:tgtEl>
                                      </p:cBhvr>
                                      <p:to x="100000" y="80000"/>
                                    </p:animScale>
                                    <p:animScale>
                                      <p:cBhvr>
                                        <p:cTn id="34" dur="166" decel="50000">
                                          <p:stCondLst>
                                            <p:cond delay="1338"/>
                                          </p:stCondLst>
                                        </p:cTn>
                                        <p:tgtEl>
                                          <p:spTgt spid="6">
                                            <p:txEl>
                                              <p:pRg st="1" end="1"/>
                                            </p:txEl>
                                          </p:spTgt>
                                        </p:tgtEl>
                                      </p:cBhvr>
                                      <p:to x="100000" y="100000"/>
                                    </p:animScale>
                                    <p:animScale>
                                      <p:cBhvr>
                                        <p:cTn id="35" dur="26">
                                          <p:stCondLst>
                                            <p:cond delay="1642"/>
                                          </p:stCondLst>
                                        </p:cTn>
                                        <p:tgtEl>
                                          <p:spTgt spid="6">
                                            <p:txEl>
                                              <p:pRg st="1" end="1"/>
                                            </p:txEl>
                                          </p:spTgt>
                                        </p:tgtEl>
                                      </p:cBhvr>
                                      <p:to x="100000" y="90000"/>
                                    </p:animScale>
                                    <p:animScale>
                                      <p:cBhvr>
                                        <p:cTn id="36" dur="166" decel="50000">
                                          <p:stCondLst>
                                            <p:cond delay="1668"/>
                                          </p:stCondLst>
                                        </p:cTn>
                                        <p:tgtEl>
                                          <p:spTgt spid="6">
                                            <p:txEl>
                                              <p:pRg st="1" end="1"/>
                                            </p:txEl>
                                          </p:spTgt>
                                        </p:tgtEl>
                                      </p:cBhvr>
                                      <p:to x="100000" y="100000"/>
                                    </p:animScale>
                                    <p:animScale>
                                      <p:cBhvr>
                                        <p:cTn id="37" dur="26">
                                          <p:stCondLst>
                                            <p:cond delay="1808"/>
                                          </p:stCondLst>
                                        </p:cTn>
                                        <p:tgtEl>
                                          <p:spTgt spid="6">
                                            <p:txEl>
                                              <p:pRg st="1" end="1"/>
                                            </p:txEl>
                                          </p:spTgt>
                                        </p:tgtEl>
                                      </p:cBhvr>
                                      <p:to x="100000" y="95000"/>
                                    </p:animScale>
                                    <p:animScale>
                                      <p:cBhvr>
                                        <p:cTn id="38" dur="166" decel="50000">
                                          <p:stCondLst>
                                            <p:cond delay="1834"/>
                                          </p:stCondLst>
                                        </p:cTn>
                                        <p:tgtEl>
                                          <p:spTgt spid="6">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 xmlns:a16="http://schemas.microsoft.com/office/drawing/2014/main" id="{C5D54BE6-EE17-1DE2-0790-C83C65CC2EE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18" b="32218"/>
          <a:stretch>
            <a:fillRect/>
          </a:stretch>
        </p:blipFill>
        <p:spPr>
          <a:xfrm>
            <a:off x="6926702" y="1130154"/>
            <a:ext cx="4960937" cy="2495550"/>
          </a:xfrm>
        </p:spPr>
      </p:pic>
      <p:sp>
        <p:nvSpPr>
          <p:cNvPr id="4" name="TextBox 3">
            <a:extLst>
              <a:ext uri="{FF2B5EF4-FFF2-40B4-BE49-F238E27FC236}">
                <a16:creationId xmlns="" xmlns:a16="http://schemas.microsoft.com/office/drawing/2014/main" id="{F5CE05DF-ED67-7B8A-E375-DB99A60AFD1B}"/>
              </a:ext>
            </a:extLst>
          </p:cNvPr>
          <p:cNvSpPr txBox="1"/>
          <p:nvPr/>
        </p:nvSpPr>
        <p:spPr>
          <a:xfrm>
            <a:off x="7630510" y="4522435"/>
            <a:ext cx="3464362" cy="523220"/>
          </a:xfrm>
          <a:prstGeom prst="rect">
            <a:avLst/>
          </a:prstGeom>
          <a:noFill/>
        </p:spPr>
        <p:txBody>
          <a:bodyPr wrap="square">
            <a:spAutoFit/>
          </a:bodyPr>
          <a:lstStyle/>
          <a:p>
            <a:pPr algn="r" rtl="1"/>
            <a:r>
              <a:rPr lang="ar-SA"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أهداف العلاقات العامة</a:t>
            </a:r>
            <a:endParaRPr lang="en-US" sz="2800" b="1" dirty="0">
              <a:solidFill>
                <a:schemeClr val="bg1"/>
              </a:solidFill>
              <a:latin typeface="Dubai" panose="020B0503030403030204" pitchFamily="34" charset="-78"/>
              <a:cs typeface="Dubai" panose="020B0503030403030204" pitchFamily="34" charset="-78"/>
            </a:endParaRPr>
          </a:p>
        </p:txBody>
      </p:sp>
      <p:sp>
        <p:nvSpPr>
          <p:cNvPr id="6" name="TextBox 5">
            <a:extLst>
              <a:ext uri="{FF2B5EF4-FFF2-40B4-BE49-F238E27FC236}">
                <a16:creationId xmlns="" xmlns:a16="http://schemas.microsoft.com/office/drawing/2014/main" id="{1EFB04A0-EAE0-C70A-5C7E-E4D6698C6672}"/>
              </a:ext>
            </a:extLst>
          </p:cNvPr>
          <p:cNvSpPr txBox="1"/>
          <p:nvPr/>
        </p:nvSpPr>
        <p:spPr>
          <a:xfrm>
            <a:off x="283779" y="1513490"/>
            <a:ext cx="6396748" cy="2500043"/>
          </a:xfrm>
          <a:prstGeom prst="rect">
            <a:avLst/>
          </a:prstGeom>
          <a:noFill/>
        </p:spPr>
        <p:txBody>
          <a:bodyPr wrap="square">
            <a:spAutoFit/>
          </a:bodyPr>
          <a:lstStyle/>
          <a:p>
            <a:pPr marL="0" marR="0" algn="just" rtl="1">
              <a:lnSpc>
                <a:spcPct val="107000"/>
              </a:lnSpc>
              <a:spcBef>
                <a:spcPts val="0"/>
              </a:spcBef>
              <a:spcAft>
                <a:spcPts val="800"/>
              </a:spcAft>
            </a:pP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تلخيص تلك الأهداف في الآتي: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وتؤدي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أيضا إلى عمليـات تعديل استراتيجيات المنظمة، وهكذا فإن انعدام الهدف أو عدم وضوحه وتحديده يعتبر أحد العوامل الأساسية التي تفشل كثيراً من الجهود فـي هذا المجال.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546863718"/>
      </p:ext>
    </p:extLst>
  </p:cSld>
  <p:clrMapOvr>
    <a:masterClrMapping/>
  </p:clrMapOvr>
  <mc:AlternateContent xmlns:mc="http://schemas.openxmlformats.org/markup-compatibility/2006" xmlns:p14="http://schemas.microsoft.com/office/powerpoint/2010/main">
    <mc:Choice Requires="p14">
      <p:transition spd="slow" p14:dur="2000" advTm="192315"/>
    </mc:Choice>
    <mc:Fallback xmlns="">
      <p:transition spd="slow" advTm="1923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down)">
                                      <p:cBhvr>
                                        <p:cTn id="7" dur="580">
                                          <p:stCondLst>
                                            <p:cond delay="0"/>
                                          </p:stCondLst>
                                        </p:cTn>
                                        <p:tgtEl>
                                          <p:spTgt spid="6">
                                            <p:txEl>
                                              <p:pRg st="1" end="1"/>
                                            </p:txEl>
                                          </p:spTgt>
                                        </p:tgtEl>
                                      </p:cBhvr>
                                    </p:animEffect>
                                    <p:anim calcmode="lin" valueType="num">
                                      <p:cBhvr>
                                        <p:cTn id="8"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xEl>
                                              <p:pRg st="1" end="1"/>
                                            </p:txEl>
                                          </p:spTgt>
                                        </p:tgtEl>
                                      </p:cBhvr>
                                      <p:to x="100000" y="60000"/>
                                    </p:animScale>
                                    <p:animScale>
                                      <p:cBhvr>
                                        <p:cTn id="14" dur="166" decel="50000">
                                          <p:stCondLst>
                                            <p:cond delay="676"/>
                                          </p:stCondLst>
                                        </p:cTn>
                                        <p:tgtEl>
                                          <p:spTgt spid="6">
                                            <p:txEl>
                                              <p:pRg st="1" end="1"/>
                                            </p:txEl>
                                          </p:spTgt>
                                        </p:tgtEl>
                                      </p:cBhvr>
                                      <p:to x="100000" y="100000"/>
                                    </p:animScale>
                                    <p:animScale>
                                      <p:cBhvr>
                                        <p:cTn id="15" dur="26">
                                          <p:stCondLst>
                                            <p:cond delay="1312"/>
                                          </p:stCondLst>
                                        </p:cTn>
                                        <p:tgtEl>
                                          <p:spTgt spid="6">
                                            <p:txEl>
                                              <p:pRg st="1" end="1"/>
                                            </p:txEl>
                                          </p:spTgt>
                                        </p:tgtEl>
                                      </p:cBhvr>
                                      <p:to x="100000" y="80000"/>
                                    </p:animScale>
                                    <p:animScale>
                                      <p:cBhvr>
                                        <p:cTn id="16" dur="166" decel="50000">
                                          <p:stCondLst>
                                            <p:cond delay="1338"/>
                                          </p:stCondLst>
                                        </p:cTn>
                                        <p:tgtEl>
                                          <p:spTgt spid="6">
                                            <p:txEl>
                                              <p:pRg st="1" end="1"/>
                                            </p:txEl>
                                          </p:spTgt>
                                        </p:tgtEl>
                                      </p:cBhvr>
                                      <p:to x="100000" y="100000"/>
                                    </p:animScale>
                                    <p:animScale>
                                      <p:cBhvr>
                                        <p:cTn id="17" dur="26">
                                          <p:stCondLst>
                                            <p:cond delay="1642"/>
                                          </p:stCondLst>
                                        </p:cTn>
                                        <p:tgtEl>
                                          <p:spTgt spid="6">
                                            <p:txEl>
                                              <p:pRg st="1" end="1"/>
                                            </p:txEl>
                                          </p:spTgt>
                                        </p:tgtEl>
                                      </p:cBhvr>
                                      <p:to x="100000" y="90000"/>
                                    </p:animScale>
                                    <p:animScale>
                                      <p:cBhvr>
                                        <p:cTn id="18" dur="166" decel="50000">
                                          <p:stCondLst>
                                            <p:cond delay="1668"/>
                                          </p:stCondLst>
                                        </p:cTn>
                                        <p:tgtEl>
                                          <p:spTgt spid="6">
                                            <p:txEl>
                                              <p:pRg st="1" end="1"/>
                                            </p:txEl>
                                          </p:spTgt>
                                        </p:tgtEl>
                                      </p:cBhvr>
                                      <p:to x="100000" y="100000"/>
                                    </p:animScale>
                                    <p:animScale>
                                      <p:cBhvr>
                                        <p:cTn id="19" dur="26">
                                          <p:stCondLst>
                                            <p:cond delay="1808"/>
                                          </p:stCondLst>
                                        </p:cTn>
                                        <p:tgtEl>
                                          <p:spTgt spid="6">
                                            <p:txEl>
                                              <p:pRg st="1" end="1"/>
                                            </p:txEl>
                                          </p:spTgt>
                                        </p:tgtEl>
                                      </p:cBhvr>
                                      <p:to x="100000" y="95000"/>
                                    </p:animScale>
                                    <p:animScale>
                                      <p:cBhvr>
                                        <p:cTn id="20" dur="166" decel="50000">
                                          <p:stCondLst>
                                            <p:cond delay="1834"/>
                                          </p:stCondLst>
                                        </p:cTn>
                                        <p:tgtEl>
                                          <p:spTgt spid="6">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8516901A-F5BE-FAA7-D6F8-7EA195E4791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839097" y="1847801"/>
            <a:ext cx="4962525" cy="2495550"/>
          </a:xfrm>
        </p:spPr>
      </p:pic>
      <p:sp>
        <p:nvSpPr>
          <p:cNvPr id="4" name="TextBox 3">
            <a:extLst>
              <a:ext uri="{FF2B5EF4-FFF2-40B4-BE49-F238E27FC236}">
                <a16:creationId xmlns="" xmlns:a16="http://schemas.microsoft.com/office/drawing/2014/main" id="{AFC8A214-E158-A4CA-D6F6-E02482287652}"/>
              </a:ext>
            </a:extLst>
          </p:cNvPr>
          <p:cNvSpPr txBox="1"/>
          <p:nvPr/>
        </p:nvSpPr>
        <p:spPr>
          <a:xfrm>
            <a:off x="390378" y="571875"/>
            <a:ext cx="6098344" cy="4549322"/>
          </a:xfrm>
          <a:prstGeom prst="rect">
            <a:avLst/>
          </a:prstGeom>
          <a:noFill/>
        </p:spPr>
        <p:txBody>
          <a:bodyPr wrap="square">
            <a:spAutoFit/>
          </a:bodyPr>
          <a:lstStyle/>
          <a:p>
            <a:pPr marL="0" marR="0" algn="just" rtl="1">
              <a:lnSpc>
                <a:spcPct val="107000"/>
              </a:lnSpc>
              <a:spcBef>
                <a:spcPts val="0"/>
              </a:spcBef>
              <a:spcAft>
                <a:spcPts val="800"/>
              </a:spcAft>
            </a:pP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هذه الأهداف ما يأتي: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 أن تكون الشركة رائدة في صناعة ما في بعض الأسواق الممتازة.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ب- أن تجعل المستهلك يشعر برضا مستمر ومتزايـد فـي الأسـواق الحالية والجديدة.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ج- أن تنتج ربحاً مناسبا، بحيث تستطيع أن تدفع عائداً معقولاً لحملـة الأسهم، وان توفر الموارد اللازمة للتوسع واستقرار الشركة فـي المستقبل</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231298421"/>
      </p:ext>
    </p:extLst>
  </p:cSld>
  <p:clrMapOvr>
    <a:masterClrMapping/>
  </p:clrMapOvr>
  <mc:AlternateContent xmlns:mc="http://schemas.openxmlformats.org/markup-compatibility/2006" xmlns:p14="http://schemas.microsoft.com/office/powerpoint/2010/main">
    <mc:Choice Requires="p14">
      <p:transition spd="slow" p14:dur="2000" advTm="242112"/>
    </mc:Choice>
    <mc:Fallback xmlns="">
      <p:transition spd="slow" advTm="2421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wipe(down)">
                                      <p:cBhvr>
                                        <p:cTn id="7" dur="580">
                                          <p:stCondLst>
                                            <p:cond delay="0"/>
                                          </p:stCondLst>
                                        </p:cTn>
                                        <p:tgtEl>
                                          <p:spTgt spid="4">
                                            <p:txEl>
                                              <p:pRg st="3" end="3"/>
                                            </p:txEl>
                                          </p:spTgt>
                                        </p:tgtEl>
                                      </p:cBhvr>
                                    </p:animEffect>
                                    <p:anim calcmode="lin" valueType="num">
                                      <p:cBhvr>
                                        <p:cTn id="8"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3" end="3"/>
                                            </p:txEl>
                                          </p:spTgt>
                                        </p:tgtEl>
                                      </p:cBhvr>
                                      <p:to x="100000" y="60000"/>
                                    </p:animScale>
                                    <p:animScale>
                                      <p:cBhvr>
                                        <p:cTn id="14" dur="166" decel="50000">
                                          <p:stCondLst>
                                            <p:cond delay="676"/>
                                          </p:stCondLst>
                                        </p:cTn>
                                        <p:tgtEl>
                                          <p:spTgt spid="4">
                                            <p:txEl>
                                              <p:pRg st="3" end="3"/>
                                            </p:txEl>
                                          </p:spTgt>
                                        </p:tgtEl>
                                      </p:cBhvr>
                                      <p:to x="100000" y="100000"/>
                                    </p:animScale>
                                    <p:animScale>
                                      <p:cBhvr>
                                        <p:cTn id="15" dur="26">
                                          <p:stCondLst>
                                            <p:cond delay="1312"/>
                                          </p:stCondLst>
                                        </p:cTn>
                                        <p:tgtEl>
                                          <p:spTgt spid="4">
                                            <p:txEl>
                                              <p:pRg st="3" end="3"/>
                                            </p:txEl>
                                          </p:spTgt>
                                        </p:tgtEl>
                                      </p:cBhvr>
                                      <p:to x="100000" y="80000"/>
                                    </p:animScale>
                                    <p:animScale>
                                      <p:cBhvr>
                                        <p:cTn id="16" dur="166" decel="50000">
                                          <p:stCondLst>
                                            <p:cond delay="1338"/>
                                          </p:stCondLst>
                                        </p:cTn>
                                        <p:tgtEl>
                                          <p:spTgt spid="4">
                                            <p:txEl>
                                              <p:pRg st="3" end="3"/>
                                            </p:txEl>
                                          </p:spTgt>
                                        </p:tgtEl>
                                      </p:cBhvr>
                                      <p:to x="100000" y="100000"/>
                                    </p:animScale>
                                    <p:animScale>
                                      <p:cBhvr>
                                        <p:cTn id="17" dur="26">
                                          <p:stCondLst>
                                            <p:cond delay="1642"/>
                                          </p:stCondLst>
                                        </p:cTn>
                                        <p:tgtEl>
                                          <p:spTgt spid="4">
                                            <p:txEl>
                                              <p:pRg st="3" end="3"/>
                                            </p:txEl>
                                          </p:spTgt>
                                        </p:tgtEl>
                                      </p:cBhvr>
                                      <p:to x="100000" y="90000"/>
                                    </p:animScale>
                                    <p:animScale>
                                      <p:cBhvr>
                                        <p:cTn id="18" dur="166" decel="50000">
                                          <p:stCondLst>
                                            <p:cond delay="1668"/>
                                          </p:stCondLst>
                                        </p:cTn>
                                        <p:tgtEl>
                                          <p:spTgt spid="4">
                                            <p:txEl>
                                              <p:pRg st="3" end="3"/>
                                            </p:txEl>
                                          </p:spTgt>
                                        </p:tgtEl>
                                      </p:cBhvr>
                                      <p:to x="100000" y="100000"/>
                                    </p:animScale>
                                    <p:animScale>
                                      <p:cBhvr>
                                        <p:cTn id="19" dur="26">
                                          <p:stCondLst>
                                            <p:cond delay="1808"/>
                                          </p:stCondLst>
                                        </p:cTn>
                                        <p:tgtEl>
                                          <p:spTgt spid="4">
                                            <p:txEl>
                                              <p:pRg st="3" end="3"/>
                                            </p:txEl>
                                          </p:spTgt>
                                        </p:tgtEl>
                                      </p:cBhvr>
                                      <p:to x="100000" y="95000"/>
                                    </p:animScale>
                                    <p:animScale>
                                      <p:cBhvr>
                                        <p:cTn id="20" dur="166" decel="50000">
                                          <p:stCondLst>
                                            <p:cond delay="1834"/>
                                          </p:stCondLst>
                                        </p:cTn>
                                        <p:tgtEl>
                                          <p:spTgt spid="4">
                                            <p:txEl>
                                              <p:pRg st="3" end="3"/>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wipe(down)">
                                      <p:cBhvr>
                                        <p:cTn id="25" dur="580">
                                          <p:stCondLst>
                                            <p:cond delay="0"/>
                                          </p:stCondLst>
                                        </p:cTn>
                                        <p:tgtEl>
                                          <p:spTgt spid="4">
                                            <p:txEl>
                                              <p:pRg st="2" end="2"/>
                                            </p:txEl>
                                          </p:spTgt>
                                        </p:tgtEl>
                                      </p:cBhvr>
                                    </p:animEffect>
                                    <p:anim calcmode="lin" valueType="num">
                                      <p:cBhvr>
                                        <p:cTn id="26"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2" end="2"/>
                                            </p:txEl>
                                          </p:spTgt>
                                        </p:tgtEl>
                                      </p:cBhvr>
                                      <p:to x="100000" y="60000"/>
                                    </p:animScale>
                                    <p:animScale>
                                      <p:cBhvr>
                                        <p:cTn id="32" dur="166" decel="50000">
                                          <p:stCondLst>
                                            <p:cond delay="676"/>
                                          </p:stCondLst>
                                        </p:cTn>
                                        <p:tgtEl>
                                          <p:spTgt spid="4">
                                            <p:txEl>
                                              <p:pRg st="2" end="2"/>
                                            </p:txEl>
                                          </p:spTgt>
                                        </p:tgtEl>
                                      </p:cBhvr>
                                      <p:to x="100000" y="100000"/>
                                    </p:animScale>
                                    <p:animScale>
                                      <p:cBhvr>
                                        <p:cTn id="33" dur="26">
                                          <p:stCondLst>
                                            <p:cond delay="1312"/>
                                          </p:stCondLst>
                                        </p:cTn>
                                        <p:tgtEl>
                                          <p:spTgt spid="4">
                                            <p:txEl>
                                              <p:pRg st="2" end="2"/>
                                            </p:txEl>
                                          </p:spTgt>
                                        </p:tgtEl>
                                      </p:cBhvr>
                                      <p:to x="100000" y="80000"/>
                                    </p:animScale>
                                    <p:animScale>
                                      <p:cBhvr>
                                        <p:cTn id="34" dur="166" decel="50000">
                                          <p:stCondLst>
                                            <p:cond delay="1338"/>
                                          </p:stCondLst>
                                        </p:cTn>
                                        <p:tgtEl>
                                          <p:spTgt spid="4">
                                            <p:txEl>
                                              <p:pRg st="2" end="2"/>
                                            </p:txEl>
                                          </p:spTgt>
                                        </p:tgtEl>
                                      </p:cBhvr>
                                      <p:to x="100000" y="100000"/>
                                    </p:animScale>
                                    <p:animScale>
                                      <p:cBhvr>
                                        <p:cTn id="35" dur="26">
                                          <p:stCondLst>
                                            <p:cond delay="1642"/>
                                          </p:stCondLst>
                                        </p:cTn>
                                        <p:tgtEl>
                                          <p:spTgt spid="4">
                                            <p:txEl>
                                              <p:pRg st="2" end="2"/>
                                            </p:txEl>
                                          </p:spTgt>
                                        </p:tgtEl>
                                      </p:cBhvr>
                                      <p:to x="100000" y="90000"/>
                                    </p:animScale>
                                    <p:animScale>
                                      <p:cBhvr>
                                        <p:cTn id="36" dur="166" decel="50000">
                                          <p:stCondLst>
                                            <p:cond delay="1668"/>
                                          </p:stCondLst>
                                        </p:cTn>
                                        <p:tgtEl>
                                          <p:spTgt spid="4">
                                            <p:txEl>
                                              <p:pRg st="2" end="2"/>
                                            </p:txEl>
                                          </p:spTgt>
                                        </p:tgtEl>
                                      </p:cBhvr>
                                      <p:to x="100000" y="100000"/>
                                    </p:animScale>
                                    <p:animScale>
                                      <p:cBhvr>
                                        <p:cTn id="37" dur="26">
                                          <p:stCondLst>
                                            <p:cond delay="1808"/>
                                          </p:stCondLst>
                                        </p:cTn>
                                        <p:tgtEl>
                                          <p:spTgt spid="4">
                                            <p:txEl>
                                              <p:pRg st="2" end="2"/>
                                            </p:txEl>
                                          </p:spTgt>
                                        </p:tgtEl>
                                      </p:cBhvr>
                                      <p:to x="100000" y="95000"/>
                                    </p:animScale>
                                    <p:animScale>
                                      <p:cBhvr>
                                        <p:cTn id="38" dur="166" decel="50000">
                                          <p:stCondLst>
                                            <p:cond delay="1834"/>
                                          </p:stCondLst>
                                        </p:cTn>
                                        <p:tgtEl>
                                          <p:spTgt spid="4">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4">
                                            <p:txEl>
                                              <p:pRg st="1" end="1"/>
                                            </p:txEl>
                                          </p:spTgt>
                                        </p:tgtEl>
                                        <p:attrNameLst>
                                          <p:attrName>style.visibility</p:attrName>
                                        </p:attrNameLst>
                                      </p:cBhvr>
                                      <p:to>
                                        <p:strVal val="visible"/>
                                      </p:to>
                                    </p:set>
                                    <p:animEffect transition="in" filter="wipe(down)">
                                      <p:cBhvr>
                                        <p:cTn id="43" dur="580">
                                          <p:stCondLst>
                                            <p:cond delay="0"/>
                                          </p:stCondLst>
                                        </p:cTn>
                                        <p:tgtEl>
                                          <p:spTgt spid="4">
                                            <p:txEl>
                                              <p:pRg st="1" end="1"/>
                                            </p:txEl>
                                          </p:spTgt>
                                        </p:tgtEl>
                                      </p:cBhvr>
                                    </p:animEffect>
                                    <p:anim calcmode="lin" valueType="num">
                                      <p:cBhvr>
                                        <p:cTn id="4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4">
                                            <p:txEl>
                                              <p:pRg st="1" end="1"/>
                                            </p:txEl>
                                          </p:spTgt>
                                        </p:tgtEl>
                                      </p:cBhvr>
                                      <p:to x="100000" y="60000"/>
                                    </p:animScale>
                                    <p:animScale>
                                      <p:cBhvr>
                                        <p:cTn id="50" dur="166" decel="50000">
                                          <p:stCondLst>
                                            <p:cond delay="676"/>
                                          </p:stCondLst>
                                        </p:cTn>
                                        <p:tgtEl>
                                          <p:spTgt spid="4">
                                            <p:txEl>
                                              <p:pRg st="1" end="1"/>
                                            </p:txEl>
                                          </p:spTgt>
                                        </p:tgtEl>
                                      </p:cBhvr>
                                      <p:to x="100000" y="100000"/>
                                    </p:animScale>
                                    <p:animScale>
                                      <p:cBhvr>
                                        <p:cTn id="51" dur="26">
                                          <p:stCondLst>
                                            <p:cond delay="1312"/>
                                          </p:stCondLst>
                                        </p:cTn>
                                        <p:tgtEl>
                                          <p:spTgt spid="4">
                                            <p:txEl>
                                              <p:pRg st="1" end="1"/>
                                            </p:txEl>
                                          </p:spTgt>
                                        </p:tgtEl>
                                      </p:cBhvr>
                                      <p:to x="100000" y="80000"/>
                                    </p:animScale>
                                    <p:animScale>
                                      <p:cBhvr>
                                        <p:cTn id="52" dur="166" decel="50000">
                                          <p:stCondLst>
                                            <p:cond delay="1338"/>
                                          </p:stCondLst>
                                        </p:cTn>
                                        <p:tgtEl>
                                          <p:spTgt spid="4">
                                            <p:txEl>
                                              <p:pRg st="1" end="1"/>
                                            </p:txEl>
                                          </p:spTgt>
                                        </p:tgtEl>
                                      </p:cBhvr>
                                      <p:to x="100000" y="100000"/>
                                    </p:animScale>
                                    <p:animScale>
                                      <p:cBhvr>
                                        <p:cTn id="53" dur="26">
                                          <p:stCondLst>
                                            <p:cond delay="1642"/>
                                          </p:stCondLst>
                                        </p:cTn>
                                        <p:tgtEl>
                                          <p:spTgt spid="4">
                                            <p:txEl>
                                              <p:pRg st="1" end="1"/>
                                            </p:txEl>
                                          </p:spTgt>
                                        </p:tgtEl>
                                      </p:cBhvr>
                                      <p:to x="100000" y="90000"/>
                                    </p:animScale>
                                    <p:animScale>
                                      <p:cBhvr>
                                        <p:cTn id="54" dur="166" decel="50000">
                                          <p:stCondLst>
                                            <p:cond delay="1668"/>
                                          </p:stCondLst>
                                        </p:cTn>
                                        <p:tgtEl>
                                          <p:spTgt spid="4">
                                            <p:txEl>
                                              <p:pRg st="1" end="1"/>
                                            </p:txEl>
                                          </p:spTgt>
                                        </p:tgtEl>
                                      </p:cBhvr>
                                      <p:to x="100000" y="100000"/>
                                    </p:animScale>
                                    <p:animScale>
                                      <p:cBhvr>
                                        <p:cTn id="55" dur="26">
                                          <p:stCondLst>
                                            <p:cond delay="1808"/>
                                          </p:stCondLst>
                                        </p:cTn>
                                        <p:tgtEl>
                                          <p:spTgt spid="4">
                                            <p:txEl>
                                              <p:pRg st="1" end="1"/>
                                            </p:txEl>
                                          </p:spTgt>
                                        </p:tgtEl>
                                      </p:cBhvr>
                                      <p:to x="100000" y="95000"/>
                                    </p:animScale>
                                    <p:animScale>
                                      <p:cBhvr>
                                        <p:cTn id="56"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8516901A-F5BE-FAA7-D6F8-7EA195E4791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839097" y="1847801"/>
            <a:ext cx="4962525" cy="2495550"/>
          </a:xfrm>
        </p:spPr>
      </p:pic>
      <p:sp>
        <p:nvSpPr>
          <p:cNvPr id="4" name="TextBox 3">
            <a:extLst>
              <a:ext uri="{FF2B5EF4-FFF2-40B4-BE49-F238E27FC236}">
                <a16:creationId xmlns="" xmlns:a16="http://schemas.microsoft.com/office/drawing/2014/main" id="{AFC8A214-E158-A4CA-D6F6-E02482287652}"/>
              </a:ext>
            </a:extLst>
          </p:cNvPr>
          <p:cNvSpPr txBox="1"/>
          <p:nvPr/>
        </p:nvSpPr>
        <p:spPr>
          <a:xfrm>
            <a:off x="390378" y="571875"/>
            <a:ext cx="6098344" cy="3524683"/>
          </a:xfrm>
          <a:prstGeom prst="rect">
            <a:avLst/>
          </a:prstGeom>
          <a:noFill/>
        </p:spPr>
        <p:txBody>
          <a:bodyPr wrap="square">
            <a:spAutoFit/>
          </a:bodyPr>
          <a:lstStyle/>
          <a:p>
            <a:pPr marL="0" marR="0" algn="just" rtl="1">
              <a:lnSpc>
                <a:spcPct val="107000"/>
              </a:lnSpc>
              <a:spcBef>
                <a:spcPts val="0"/>
              </a:spcBef>
              <a:spcAft>
                <a:spcPts val="800"/>
              </a:spcAft>
            </a:pP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هذه الأهداف ما يأتي: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د-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أن تعتبر الشركة أو المنظمة عنصراً إيجابياً وصالحاً في المجتمـع الذي تعمل فيه، وتزيد إحـساسها بالمـسئولية الاجتماعيـة تجـاه الجماهير المختلفة، والمجتمع بصفة 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هـ- تحقيق السمعة الطيبة للمنظمة وتدعيم صورتها الذهنية.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55186626"/>
      </p:ext>
    </p:extLst>
  </p:cSld>
  <p:clrMapOvr>
    <a:masterClrMapping/>
  </p:clrMapOvr>
  <mc:AlternateContent xmlns:mc="http://schemas.openxmlformats.org/markup-compatibility/2006" xmlns:p14="http://schemas.microsoft.com/office/powerpoint/2010/main">
    <mc:Choice Requires="p14">
      <p:transition spd="slow" p14:dur="2000" advTm="242112"/>
    </mc:Choice>
    <mc:Fallback xmlns="">
      <p:transition spd="slow" advTm="2421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down)">
                                      <p:cBhvr>
                                        <p:cTn id="7" dur="580">
                                          <p:stCondLst>
                                            <p:cond delay="0"/>
                                          </p:stCondLst>
                                        </p:cTn>
                                        <p:tgtEl>
                                          <p:spTgt spid="4">
                                            <p:txEl>
                                              <p:pRg st="2" end="2"/>
                                            </p:txEl>
                                          </p:spTgt>
                                        </p:tgtEl>
                                      </p:cBhvr>
                                    </p:animEffect>
                                    <p:anim calcmode="lin" valueType="num">
                                      <p:cBhvr>
                                        <p:cTn id="8"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2" end="2"/>
                                            </p:txEl>
                                          </p:spTgt>
                                        </p:tgtEl>
                                      </p:cBhvr>
                                      <p:to x="100000" y="60000"/>
                                    </p:animScale>
                                    <p:animScale>
                                      <p:cBhvr>
                                        <p:cTn id="14" dur="166" decel="50000">
                                          <p:stCondLst>
                                            <p:cond delay="676"/>
                                          </p:stCondLst>
                                        </p:cTn>
                                        <p:tgtEl>
                                          <p:spTgt spid="4">
                                            <p:txEl>
                                              <p:pRg st="2" end="2"/>
                                            </p:txEl>
                                          </p:spTgt>
                                        </p:tgtEl>
                                      </p:cBhvr>
                                      <p:to x="100000" y="100000"/>
                                    </p:animScale>
                                    <p:animScale>
                                      <p:cBhvr>
                                        <p:cTn id="15" dur="26">
                                          <p:stCondLst>
                                            <p:cond delay="1312"/>
                                          </p:stCondLst>
                                        </p:cTn>
                                        <p:tgtEl>
                                          <p:spTgt spid="4">
                                            <p:txEl>
                                              <p:pRg st="2" end="2"/>
                                            </p:txEl>
                                          </p:spTgt>
                                        </p:tgtEl>
                                      </p:cBhvr>
                                      <p:to x="100000" y="80000"/>
                                    </p:animScale>
                                    <p:animScale>
                                      <p:cBhvr>
                                        <p:cTn id="16" dur="166" decel="50000">
                                          <p:stCondLst>
                                            <p:cond delay="1338"/>
                                          </p:stCondLst>
                                        </p:cTn>
                                        <p:tgtEl>
                                          <p:spTgt spid="4">
                                            <p:txEl>
                                              <p:pRg st="2" end="2"/>
                                            </p:txEl>
                                          </p:spTgt>
                                        </p:tgtEl>
                                      </p:cBhvr>
                                      <p:to x="100000" y="100000"/>
                                    </p:animScale>
                                    <p:animScale>
                                      <p:cBhvr>
                                        <p:cTn id="17" dur="26">
                                          <p:stCondLst>
                                            <p:cond delay="1642"/>
                                          </p:stCondLst>
                                        </p:cTn>
                                        <p:tgtEl>
                                          <p:spTgt spid="4">
                                            <p:txEl>
                                              <p:pRg st="2" end="2"/>
                                            </p:txEl>
                                          </p:spTgt>
                                        </p:tgtEl>
                                      </p:cBhvr>
                                      <p:to x="100000" y="90000"/>
                                    </p:animScale>
                                    <p:animScale>
                                      <p:cBhvr>
                                        <p:cTn id="18" dur="166" decel="50000">
                                          <p:stCondLst>
                                            <p:cond delay="1668"/>
                                          </p:stCondLst>
                                        </p:cTn>
                                        <p:tgtEl>
                                          <p:spTgt spid="4">
                                            <p:txEl>
                                              <p:pRg st="2" end="2"/>
                                            </p:txEl>
                                          </p:spTgt>
                                        </p:tgtEl>
                                      </p:cBhvr>
                                      <p:to x="100000" y="100000"/>
                                    </p:animScale>
                                    <p:animScale>
                                      <p:cBhvr>
                                        <p:cTn id="19" dur="26">
                                          <p:stCondLst>
                                            <p:cond delay="1808"/>
                                          </p:stCondLst>
                                        </p:cTn>
                                        <p:tgtEl>
                                          <p:spTgt spid="4">
                                            <p:txEl>
                                              <p:pRg st="2" end="2"/>
                                            </p:txEl>
                                          </p:spTgt>
                                        </p:tgtEl>
                                      </p:cBhvr>
                                      <p:to x="100000" y="95000"/>
                                    </p:animScale>
                                    <p:animScale>
                                      <p:cBhvr>
                                        <p:cTn id="20" dur="166" decel="50000">
                                          <p:stCondLst>
                                            <p:cond delay="1834"/>
                                          </p:stCondLst>
                                        </p:cTn>
                                        <p:tgtEl>
                                          <p:spTgt spid="4">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wipe(down)">
                                      <p:cBhvr>
                                        <p:cTn id="25" dur="580">
                                          <p:stCondLst>
                                            <p:cond delay="0"/>
                                          </p:stCondLst>
                                        </p:cTn>
                                        <p:tgtEl>
                                          <p:spTgt spid="4">
                                            <p:txEl>
                                              <p:pRg st="1" end="1"/>
                                            </p:txEl>
                                          </p:spTgt>
                                        </p:tgtEl>
                                      </p:cBhvr>
                                    </p:animEffect>
                                    <p:anim calcmode="lin" valueType="num">
                                      <p:cBhvr>
                                        <p:cTn id="26"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1" end="1"/>
                                            </p:txEl>
                                          </p:spTgt>
                                        </p:tgtEl>
                                      </p:cBhvr>
                                      <p:to x="100000" y="60000"/>
                                    </p:animScale>
                                    <p:animScale>
                                      <p:cBhvr>
                                        <p:cTn id="32" dur="166" decel="50000">
                                          <p:stCondLst>
                                            <p:cond delay="676"/>
                                          </p:stCondLst>
                                        </p:cTn>
                                        <p:tgtEl>
                                          <p:spTgt spid="4">
                                            <p:txEl>
                                              <p:pRg st="1" end="1"/>
                                            </p:txEl>
                                          </p:spTgt>
                                        </p:tgtEl>
                                      </p:cBhvr>
                                      <p:to x="100000" y="100000"/>
                                    </p:animScale>
                                    <p:animScale>
                                      <p:cBhvr>
                                        <p:cTn id="33" dur="26">
                                          <p:stCondLst>
                                            <p:cond delay="1312"/>
                                          </p:stCondLst>
                                        </p:cTn>
                                        <p:tgtEl>
                                          <p:spTgt spid="4">
                                            <p:txEl>
                                              <p:pRg st="1" end="1"/>
                                            </p:txEl>
                                          </p:spTgt>
                                        </p:tgtEl>
                                      </p:cBhvr>
                                      <p:to x="100000" y="80000"/>
                                    </p:animScale>
                                    <p:animScale>
                                      <p:cBhvr>
                                        <p:cTn id="34" dur="166" decel="50000">
                                          <p:stCondLst>
                                            <p:cond delay="1338"/>
                                          </p:stCondLst>
                                        </p:cTn>
                                        <p:tgtEl>
                                          <p:spTgt spid="4">
                                            <p:txEl>
                                              <p:pRg st="1" end="1"/>
                                            </p:txEl>
                                          </p:spTgt>
                                        </p:tgtEl>
                                      </p:cBhvr>
                                      <p:to x="100000" y="100000"/>
                                    </p:animScale>
                                    <p:animScale>
                                      <p:cBhvr>
                                        <p:cTn id="35" dur="26">
                                          <p:stCondLst>
                                            <p:cond delay="1642"/>
                                          </p:stCondLst>
                                        </p:cTn>
                                        <p:tgtEl>
                                          <p:spTgt spid="4">
                                            <p:txEl>
                                              <p:pRg st="1" end="1"/>
                                            </p:txEl>
                                          </p:spTgt>
                                        </p:tgtEl>
                                      </p:cBhvr>
                                      <p:to x="100000" y="90000"/>
                                    </p:animScale>
                                    <p:animScale>
                                      <p:cBhvr>
                                        <p:cTn id="36" dur="166" decel="50000">
                                          <p:stCondLst>
                                            <p:cond delay="1668"/>
                                          </p:stCondLst>
                                        </p:cTn>
                                        <p:tgtEl>
                                          <p:spTgt spid="4">
                                            <p:txEl>
                                              <p:pRg st="1" end="1"/>
                                            </p:txEl>
                                          </p:spTgt>
                                        </p:tgtEl>
                                      </p:cBhvr>
                                      <p:to x="100000" y="100000"/>
                                    </p:animScale>
                                    <p:animScale>
                                      <p:cBhvr>
                                        <p:cTn id="37" dur="26">
                                          <p:stCondLst>
                                            <p:cond delay="1808"/>
                                          </p:stCondLst>
                                        </p:cTn>
                                        <p:tgtEl>
                                          <p:spTgt spid="4">
                                            <p:txEl>
                                              <p:pRg st="1" end="1"/>
                                            </p:txEl>
                                          </p:spTgt>
                                        </p:tgtEl>
                                      </p:cBhvr>
                                      <p:to x="100000" y="95000"/>
                                    </p:animScale>
                                    <p:animScale>
                                      <p:cBhvr>
                                        <p:cTn id="38"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E50F30C0-B657-96CF-6C0E-99B3403773B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0B36B142-4B3B-5F21-3E34-CF40212C006F}"/>
              </a:ext>
            </a:extLst>
          </p:cNvPr>
          <p:cNvSpPr txBox="1"/>
          <p:nvPr/>
        </p:nvSpPr>
        <p:spPr>
          <a:xfrm>
            <a:off x="0" y="706562"/>
            <a:ext cx="6096000" cy="5624617"/>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تهدف 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إقامة علاقات طيبة، وزيادة فرص التفـاهم المتبادل والتوافق والانسجام بين المنظمة والجماهير، سواء كان هـذا (الجهور داخليا ) كالعاملين بالمنظمة حتى يشعرون بالرضا والارتياح، وترتفع الروح المعنوية بينهم، فيرتفـع إنتـاجهم، وينمـو إحـساسهم بالانتماء، ويتأتى ذلك عن طريق تنفيذ برنامج كبير للتثقيف والإرشاد، وآخر للتدريب على الأعمال الجديدة، وتحسين ظروف العمل، ووضع نظام عادل منصف مناسب للتعويض، والتثبت من أن الأجور وغيرها من مزايا العمل،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86037569"/>
      </p:ext>
    </p:extLst>
  </p:cSld>
  <p:clrMapOvr>
    <a:masterClrMapping/>
  </p:clrMapOvr>
  <mc:AlternateContent xmlns:mc="http://schemas.openxmlformats.org/markup-compatibility/2006" xmlns:p14="http://schemas.microsoft.com/office/powerpoint/2010/main">
    <mc:Choice Requires="p14">
      <p:transition spd="slow" p14:dur="2000" advTm="179126"/>
    </mc:Choice>
    <mc:Fallback xmlns="">
      <p:transition spd="slow" advTm="1791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E50F30C0-B657-96CF-6C0E-99B3403773B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0B36B142-4B3B-5F21-3E34-CF40212C006F}"/>
              </a:ext>
            </a:extLst>
          </p:cNvPr>
          <p:cNvSpPr txBox="1"/>
          <p:nvPr/>
        </p:nvSpPr>
        <p:spPr>
          <a:xfrm>
            <a:off x="0" y="343944"/>
            <a:ext cx="6096000"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تتناسب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مع متوسط الأجـور الـصناعية أو تفوقهـا، وإفهامهم حقيقة ما يدور حولهم، وتعرفهم لماذا يجلس هذا الموظف في مكتب فخم بينما يجلس آخر في مكتب اقل فخامة. ولماذا يرتدي العمال هذا النوع من الملابس دون غيره. وعموما فـان العمـال ينبغـي أن يتمتعوا بظروف عمل صحية ووسائل للراحة، ولابد مـن أن تحتـرم آرائهم ومقترحاتهم. والوصول إلى الجمهور الداخلي ليس أمراً صعبا، حيث إن علاقات العمل توفر اتصالاً يومياً، بالإضـافة إلـى تـشجيع الأنشطة الثقافية والاجتماعية والصلات والأنشطة الرياضـية، وحـل للمشكلات الخاصة بالعاملين، ويبدأ هذا الاتصال مـن الإدارة العليـا.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044409856"/>
      </p:ext>
    </p:extLst>
  </p:cSld>
  <p:clrMapOvr>
    <a:masterClrMapping/>
  </p:clrMapOvr>
  <mc:AlternateContent xmlns:mc="http://schemas.openxmlformats.org/markup-compatibility/2006" xmlns:p14="http://schemas.microsoft.com/office/powerpoint/2010/main">
    <mc:Choice Requires="p14">
      <p:transition spd="slow" p14:dur="2000" advTm="179126"/>
    </mc:Choice>
    <mc:Fallback xmlns="">
      <p:transition spd="slow" advTm="17912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10AACCB8-255C-8246-F39B-E7B35F3E93C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E7571BD3-3F49-C6D2-48EC-E925648E3CAC}"/>
              </a:ext>
            </a:extLst>
          </p:cNvPr>
          <p:cNvSpPr txBox="1"/>
          <p:nvPr/>
        </p:nvSpPr>
        <p:spPr>
          <a:xfrm>
            <a:off x="0" y="771769"/>
            <a:ext cx="609600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أن يكون الاتصال على كافة المستويات الإدارية في المنظمـات الكبيرة والصغيرة، على السواء، ويتمثل (الجمهـور الخـارجي ) فـي اتحادات العمال والمستهلكين والموردين والموزعين، والبنوك ومنافـذ البيع والتصريف، وكذلك أفراد المجتمع حيـث مـن الممكـن إقامـة المستشفيات و المدارس و المساجد.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14809397"/>
      </p:ext>
    </p:extLst>
  </p:cSld>
  <p:clrMapOvr>
    <a:masterClrMapping/>
  </p:clrMapOvr>
  <mc:AlternateContent xmlns:mc="http://schemas.openxmlformats.org/markup-compatibility/2006" xmlns:p14="http://schemas.microsoft.com/office/powerpoint/2010/main">
    <mc:Choice Requires="p14">
      <p:transition spd="slow" p14:dur="2000" advTm="143149"/>
    </mc:Choice>
    <mc:Fallback xmlns="">
      <p:transition spd="slow" advTm="14314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10AACCB8-255C-8246-F39B-E7B35F3E93C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E7571BD3-3F49-C6D2-48EC-E925648E3CAC}"/>
              </a:ext>
            </a:extLst>
          </p:cNvPr>
          <p:cNvSpPr txBox="1"/>
          <p:nvPr/>
        </p:nvSpPr>
        <p:spPr>
          <a:xfrm>
            <a:off x="0" y="283023"/>
            <a:ext cx="6096000"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ويمتد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التوافـق إلـى علاقاتهـا بالمنظمات الأخرى، حتى تعتمد العلاقات بين المنظمات على المنافسة الشريفة، وعدم هدم جهود المنظمـات الأخـرى،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وتـؤدي بـرامج 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دورا كبيرا في التوفيق بين الميول المتباينـة للأفـراد والجماعات، وتعمل على تعديل الاتجاهات السلبية لدى الجماهير إلـى اتجاهات إيجابية بناءة، كما أنهـا تنقـل أفكـار وآراء الجمـاهير واتجاهاتها نحو المنظمة إلى الإدارة، وتقوم بنصحها وإرشادها حتـى تتمكن من تعديل سياسة المنظمة و خططها بما يتناسب مع ما تتوقعـه الجماهير من هذه المنظمة. ويمتد التوافق والانسجام الذي تسعى إليه العلاقات العامة إلى علاقتها مع أجهزة الإعلام.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120979611"/>
      </p:ext>
    </p:extLst>
  </p:cSld>
  <p:clrMapOvr>
    <a:masterClrMapping/>
  </p:clrMapOvr>
  <mc:AlternateContent xmlns:mc="http://schemas.openxmlformats.org/markup-compatibility/2006" xmlns:p14="http://schemas.microsoft.com/office/powerpoint/2010/main">
    <mc:Choice Requires="p14">
      <p:transition spd="slow" p14:dur="2000" advTm="143149"/>
    </mc:Choice>
    <mc:Fallback xmlns="">
      <p:transition spd="slow" advTm="14314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BD34ABDD-4F1D-6173-AC85-6CD91763DD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8B267EE8-4D24-D3D5-ED58-F92C2B73F6D7}"/>
              </a:ext>
            </a:extLst>
          </p:cNvPr>
          <p:cNvSpPr txBox="1"/>
          <p:nvPr/>
        </p:nvSpPr>
        <p:spPr>
          <a:xfrm>
            <a:off x="0" y="933450"/>
            <a:ext cx="6096000" cy="4805162"/>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تسعى 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القيام بالأعمال المتنوعة التـي تقـوم بهـا الإدارات الأخرى ومساعدتها. فهي تقوم مثلا بمساعدة إدارة العلاقـات الصناعية باجتذاب الممتازين من الموظفين و العمال. وهـي تـشجع الاتصال بين المستويات العليا في الإدارة والمستويات الدنيا، وبالعكس. وهي تساعد إدارة المبيعات في تـرويج منتجـات المنظمـة، سـواء المنتجات الحالية أو الجديدة.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505028233"/>
      </p:ext>
    </p:extLst>
  </p:cSld>
  <p:clrMapOvr>
    <a:masterClrMapping/>
  </p:clrMapOvr>
  <mc:AlternateContent xmlns:mc="http://schemas.openxmlformats.org/markup-compatibility/2006" xmlns:p14="http://schemas.microsoft.com/office/powerpoint/2010/main">
    <mc:Choice Requires="p14">
      <p:transition spd="slow" p14:dur="2000" advTm="79630"/>
    </mc:Choice>
    <mc:Fallback xmlns="">
      <p:transition spd="slow" advTm="7963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BD34ABDD-4F1D-6173-AC85-6CD91763DD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8B267EE8-4D24-D3D5-ED58-F92C2B73F6D7}"/>
              </a:ext>
            </a:extLst>
          </p:cNvPr>
          <p:cNvSpPr txBox="1"/>
          <p:nvPr/>
        </p:nvSpPr>
        <p:spPr>
          <a:xfrm>
            <a:off x="0" y="933450"/>
            <a:ext cx="6096000"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تهدف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رفع الكفاية الإنتاجية بتوفير العامل المادي والمعنوي، وزيادة الفوائد التي تعود على أصحاب الـشركة وعمالهـا ومستهلكي منتجاتها والجماعات التي تعمل فيها، وذلـك عـن طريـق وضع برنامج لتحسين المصانع والمنتجات، والاسـتغناء عـن الآلات البالية وتنفيذ برنامج لتركيب احدث أنواع الآلات، وكذلك العمل علـى إنتاج السلع الجديدة في اقـرب موعـد يتناسـب مـع الانتهـاء مـن الاختبارات اللازمة، وإعادة تنظيم الأعمال المكتبية، وزيـادة منافـذ التوزيع.</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055464553"/>
      </p:ext>
    </p:extLst>
  </p:cSld>
  <p:clrMapOvr>
    <a:masterClrMapping/>
  </p:clrMapOvr>
  <mc:AlternateContent xmlns:mc="http://schemas.openxmlformats.org/markup-compatibility/2006" xmlns:p14="http://schemas.microsoft.com/office/powerpoint/2010/main">
    <mc:Choice Requires="p14">
      <p:transition spd="slow" p14:dur="2000" advTm="79630"/>
    </mc:Choice>
    <mc:Fallback xmlns="">
      <p:transition spd="slow" advTm="7963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38F4B07A-3BB0-874F-C353-30172E21B7F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BC03B454-24BF-AB36-16FA-E2A321D139D7}"/>
              </a:ext>
            </a:extLst>
          </p:cNvPr>
          <p:cNvSpPr txBox="1"/>
          <p:nvPr/>
        </p:nvSpPr>
        <p:spPr>
          <a:xfrm>
            <a:off x="0" y="570832"/>
            <a:ext cx="6096000" cy="6085640"/>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تهدف 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إقامة علاقات ودية مع المساهمين، وهؤلاء ينحصر اهتمامهم في تأمين استثماراتهم والوقوف على أحدث تطورات الإنتاج والمشروعات التوسعية والأسواق الجديدة، ومـن ثـم ينبغـي إحاطتهم علماً بجميع خطط الشركة ومشروعاتها، مع تعليلها وتبيان ما ينتظر أن يعود عليهم من منفعة، من حيث ضمان أموالهم المـستثمرة، ومن حيث فائدة كافية لرأس المال. ويمكن التعرف على رغبات المساهمين بوسائل متعددة، فمثلاً اجتماعـات الجمعيات العمومية تهيئ للشركة فرصة طيبة للتحدث مع المـساهمين والإلمام بوجهة نظرهم،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79348598"/>
      </p:ext>
    </p:extLst>
  </p:cSld>
  <p:clrMapOvr>
    <a:masterClrMapping/>
  </p:clrMapOvr>
  <mc:AlternateContent xmlns:mc="http://schemas.openxmlformats.org/markup-compatibility/2006" xmlns:p14="http://schemas.microsoft.com/office/powerpoint/2010/main">
    <mc:Choice Requires="p14">
      <p:transition spd="slow" p14:dur="2000" advTm="111720"/>
    </mc:Choice>
    <mc:Fallback xmlns="">
      <p:transition spd="slow" advTm="11172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38F4B07A-3BB0-874F-C353-30172E21B7F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BC03B454-24BF-AB36-16FA-E2A321D139D7}"/>
              </a:ext>
            </a:extLst>
          </p:cNvPr>
          <p:cNvSpPr txBox="1"/>
          <p:nvPr/>
        </p:nvSpPr>
        <p:spPr>
          <a:xfrm>
            <a:off x="0" y="933450"/>
            <a:ext cx="6096000"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كذلك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من المخاطبات التي يرسلها المساهمون لإدارة الشركة يمكن معرفة كثير من الرغبـات، والآراء، وقـد تلجـأ بعض الشركات لعمل استقصاء لآراء المساهمين ورغباتهم عن طريق إرسال قائمة بالبريد تحتوي على عدد من الأ سئلة للإجابـة عليهـا، أو يمكن توجيه هذه الأسئلة بواسطة مندوبي قسم العلاقات العامـة، عـن طريق مقابلات شخصية، ولا يعني ذلك مقابلة كـل المـساهمين، بـل يكفي اخذ عينة ممثلة لهم.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736442351"/>
      </p:ext>
    </p:extLst>
  </p:cSld>
  <p:clrMapOvr>
    <a:masterClrMapping/>
  </p:clrMapOvr>
  <mc:AlternateContent xmlns:mc="http://schemas.openxmlformats.org/markup-compatibility/2006" xmlns:p14="http://schemas.microsoft.com/office/powerpoint/2010/main">
    <mc:Choice Requires="p14">
      <p:transition spd="slow" p14:dur="2000" advTm="111720"/>
    </mc:Choice>
    <mc:Fallback xmlns="">
      <p:transition spd="slow" advTm="11172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3B431BDB-185B-78BF-31D8-83303684CE3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074E848B-6388-799F-E812-2272E19B56F9}"/>
              </a:ext>
            </a:extLst>
          </p:cNvPr>
          <p:cNvSpPr txBox="1"/>
          <p:nvPr/>
        </p:nvSpPr>
        <p:spPr>
          <a:xfrm>
            <a:off x="0" y="151692"/>
            <a:ext cx="6096000" cy="5624617"/>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تهتم 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بتلقي رغبات الموزعين وملاحظاتهم ومقترحاتهم خاصة فيما يتعلق بطريقة التعبئة أو التغليـف أو الـوزن أو طريقـة التشكيل والعرض، والموزعون هم حلقـة الاتـصال بـين المؤسـسة والعميل، وهم كل من يتعامل مع السلعة، مـن وقـت خروجهـا مـن المصنع إلى أن تصل إلى يد المستهلك. وكثيراً مـا كانـت قـراراتهم واتجاهاتهم ذات اثر حاسم في مستقبل المؤسسة الصناعية، ومن ثم يقع على عاتقهم كسب ونجاح المؤسسة أو فشلها، ولهذا تحرص العلاقـات العامة على تهيئة أساليب الاتصال المباشر بينهم وبين المؤسسة</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9426059"/>
      </p:ext>
    </p:extLst>
  </p:cSld>
  <p:clrMapOvr>
    <a:masterClrMapping/>
  </p:clrMapOvr>
  <mc:AlternateContent xmlns:mc="http://schemas.openxmlformats.org/markup-compatibility/2006" xmlns:p14="http://schemas.microsoft.com/office/powerpoint/2010/main">
    <mc:Choice Requires="p14">
      <p:transition spd="slow" p14:dur="2000" advTm="229420"/>
    </mc:Choice>
    <mc:Fallback xmlns="">
      <p:transition spd="slow" advTm="22942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3B431BDB-185B-78BF-31D8-83303684CE3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074E848B-6388-799F-E812-2272E19B56F9}"/>
              </a:ext>
            </a:extLst>
          </p:cNvPr>
          <p:cNvSpPr txBox="1"/>
          <p:nvPr/>
        </p:nvSpPr>
        <p:spPr>
          <a:xfrm>
            <a:off x="0" y="813864"/>
            <a:ext cx="6096000" cy="4241546"/>
          </a:xfrm>
          <a:prstGeom prst="rect">
            <a:avLst/>
          </a:prstGeom>
          <a:noFill/>
        </p:spPr>
        <p:txBody>
          <a:bodyPr wrap="square">
            <a:spAutoFit/>
          </a:bodyPr>
          <a:lstStyle/>
          <a:p>
            <a:pPr marL="0" marR="0" algn="just" rtl="1">
              <a:lnSpc>
                <a:spcPct val="107000"/>
              </a:lnSpc>
              <a:spcBef>
                <a:spcPts val="0"/>
              </a:spcBef>
              <a:spcAft>
                <a:spcPts val="800"/>
              </a:spcAft>
            </a:pPr>
            <a:r>
              <a:rPr lang="ar-EG" sz="2800"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تهتم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بإنـشاء الـصلات الطيبـة بـين المـستهلكين والمؤسسة، وذلك لأن الترويج للمؤسسة يؤدي إلى التـرويج للـسلع. ولاشك أن المستهلك هو سيد السوق، فمن اجل المستهلك تنتج الـسلع، وبفضل المستهلك تدور عجلة الإنتاج، وبتشجيع المستهلك وإقباله على السلعة يعيش المنتج، ومن ثم لابد من الاستجابة إلى رغباته، فهو قـوة رئيسية تؤثر في نجاح الشركات أو فشلها</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505684843"/>
      </p:ext>
    </p:extLst>
  </p:cSld>
  <p:clrMapOvr>
    <a:masterClrMapping/>
  </p:clrMapOvr>
  <mc:AlternateContent xmlns:mc="http://schemas.openxmlformats.org/markup-compatibility/2006" xmlns:p14="http://schemas.microsoft.com/office/powerpoint/2010/main">
    <mc:Choice Requires="p14">
      <p:transition spd="slow" p14:dur="2000" advTm="229420"/>
    </mc:Choice>
    <mc:Fallback xmlns="">
      <p:transition spd="slow" advTm="22942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3B431BDB-185B-78BF-31D8-83303684CE3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074E848B-6388-799F-E812-2272E19B56F9}"/>
              </a:ext>
            </a:extLst>
          </p:cNvPr>
          <p:cNvSpPr txBox="1"/>
          <p:nvPr/>
        </p:nvSpPr>
        <p:spPr>
          <a:xfrm>
            <a:off x="0" y="1239546"/>
            <a:ext cx="6096000" cy="2858475"/>
          </a:xfrm>
          <a:prstGeom prst="rect">
            <a:avLst/>
          </a:prstGeom>
          <a:noFill/>
        </p:spPr>
        <p:txBody>
          <a:bodyPr wrap="square">
            <a:spAutoFit/>
          </a:bodyPr>
          <a:lstStyle/>
          <a:p>
            <a:pPr marL="0" marR="0" algn="just" rtl="1">
              <a:lnSpc>
                <a:spcPct val="107000"/>
              </a:lnSpc>
              <a:spcBef>
                <a:spcPts val="0"/>
              </a:spcBef>
              <a:spcAft>
                <a:spcPts val="800"/>
              </a:spcAft>
            </a:pPr>
            <a:r>
              <a:rPr lang="ar-EG" sz="2800"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تهدف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تنمية الـشعور بالمـسؤولية الاجتماعيـة والقومية لدى المواطنين، ومساعدتهم على تحمل المسؤولية في رسـم السياسة العامة للمنظمة، وحل مشاكلها. وذكر آخرون أن الأهداف هي النتائج النهائية التي ترغب المنظمـة فـي تحقيقها،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505684843"/>
      </p:ext>
    </p:extLst>
  </p:cSld>
  <p:clrMapOvr>
    <a:masterClrMapping/>
  </p:clrMapOvr>
  <mc:AlternateContent xmlns:mc="http://schemas.openxmlformats.org/markup-compatibility/2006" xmlns:p14="http://schemas.microsoft.com/office/powerpoint/2010/main">
    <mc:Choice Requires="p14">
      <p:transition spd="slow" p14:dur="2000" advTm="229420"/>
    </mc:Choice>
    <mc:Fallback xmlns="">
      <p:transition spd="slow" advTm="22942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 xmlns:a16="http://schemas.microsoft.com/office/drawing/2014/main" id="{837CE92A-565E-5934-6686-BF680F0DBFA0}"/>
              </a:ext>
            </a:extLst>
          </p:cNvPr>
          <p:cNvGraphicFramePr/>
          <p:nvPr>
            <p:extLst>
              <p:ext uri="{D42A27DB-BD31-4B8C-83A1-F6EECF244321}">
                <p14:modId xmlns:p14="http://schemas.microsoft.com/office/powerpoint/2010/main" val="141644011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5942741"/>
      </p:ext>
    </p:extLst>
  </p:cSld>
  <p:clrMapOvr>
    <a:masterClrMapping/>
  </p:clrMapOvr>
  <mc:AlternateContent xmlns:mc="http://schemas.openxmlformats.org/markup-compatibility/2006" xmlns:p14="http://schemas.microsoft.com/office/powerpoint/2010/main">
    <mc:Choice Requires="p14">
      <p:transition spd="slow" p14:dur="2000" advTm="38972"/>
    </mc:Choice>
    <mc:Fallback xmlns="">
      <p:transition spd="slow" advTm="3897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711BB2-45E4-5351-6C90-50501AF23206}"/>
              </a:ext>
            </a:extLst>
          </p:cNvPr>
          <p:cNvSpPr>
            <a:spLocks noGrp="1"/>
          </p:cNvSpPr>
          <p:nvPr>
            <p:ph type="title"/>
          </p:nvPr>
        </p:nvSpPr>
        <p:spPr>
          <a:xfrm>
            <a:off x="268013" y="-585197"/>
            <a:ext cx="8198069" cy="1600200"/>
          </a:xfrm>
        </p:spPr>
        <p:txBody>
          <a:bodyPr>
            <a:normAutofit/>
          </a:bodyPr>
          <a:lstStyle/>
          <a:p>
            <a:pPr algn="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تحقيق السمعة الطيبة للمنظمة وتدعيم صورتها الذهنية:</a:t>
            </a:r>
            <a:endParaRPr lang="en-US" sz="2800"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0EA17CF0-19F0-CDED-70ED-39E355F92D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91027" y="814005"/>
            <a:ext cx="3445652" cy="4873625"/>
          </a:xfrm>
        </p:spPr>
      </p:pic>
      <p:sp>
        <p:nvSpPr>
          <p:cNvPr id="4" name="Text Placeholder 3">
            <a:extLst>
              <a:ext uri="{FF2B5EF4-FFF2-40B4-BE49-F238E27FC236}">
                <a16:creationId xmlns="" xmlns:a16="http://schemas.microsoft.com/office/drawing/2014/main" id="{8CF6AE0F-BB01-BECB-9AFB-A8275BB0AEC5}"/>
              </a:ext>
            </a:extLst>
          </p:cNvPr>
          <p:cNvSpPr>
            <a:spLocks noGrp="1"/>
          </p:cNvSpPr>
          <p:nvPr>
            <p:ph type="body" sz="half" idx="2"/>
          </p:nvPr>
        </p:nvSpPr>
        <p:spPr>
          <a:xfrm>
            <a:off x="220718" y="1148512"/>
            <a:ext cx="8024648" cy="3811588"/>
          </a:xfrm>
        </p:spPr>
        <p:txBody>
          <a:bodyPr>
            <a:no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لكل المشروعات صغيرة كانت أم كبيرة، حكوميـة أم خاصـة لهـا شخصية تماماً مثل شخصية الإنسان الفرد، ويحكم الأفراد على المشروع كما يحكمون على الفرد، وتسمى الانطباعات الشعورية واللاشعورية عند الجماهير بالصورة الذهنية، وتهدف أنشطة العلاقات العامة إلـى توطيـد سمعة المنظمة باعتبار أن السمعة الطيبة هي إحدى الدعائم الأساسية التـي يقوم عليها كيان المنظمة، لذلك كان من الضروري لكل المنظمات مهمـا كان نوعها، تحديد الصورة الذهنية التي تريدها عند جماهيرها حتى تقـوم بتخطيط أعمال ها في ضوء هذه الصورة الذهبية المطلوبة، وتعتبر الصورة الذهنية للمنظمة من أحسن المؤشرات عن نجاح المنظمة أو فشلها، لأنهـا مقياس لقدرة الإدارة على تحقيق مسئولياتها الاجتماعية تجاه المجتمع.</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endParaRPr lang="en-US" sz="2800" dirty="0"/>
          </a:p>
        </p:txBody>
      </p:sp>
    </p:spTree>
    <p:extLst>
      <p:ext uri="{BB962C8B-B14F-4D97-AF65-F5344CB8AC3E}">
        <p14:creationId xmlns:p14="http://schemas.microsoft.com/office/powerpoint/2010/main" val="3751685064"/>
      </p:ext>
    </p:extLst>
  </p:cSld>
  <p:clrMapOvr>
    <a:masterClrMapping/>
  </p:clrMapOvr>
  <mc:AlternateContent xmlns:mc="http://schemas.openxmlformats.org/markup-compatibility/2006" xmlns:p14="http://schemas.microsoft.com/office/powerpoint/2010/main">
    <mc:Choice Requires="p14">
      <p:transition spd="slow" p14:dur="2000" advTm="189413"/>
    </mc:Choice>
    <mc:Fallback xmlns="">
      <p:transition spd="slow" advTm="1894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2A4F11-3BE5-A265-B62C-1306F5CFAF9D}"/>
              </a:ext>
            </a:extLst>
          </p:cNvPr>
          <p:cNvSpPr>
            <a:spLocks noGrp="1"/>
          </p:cNvSpPr>
          <p:nvPr>
            <p:ph type="title"/>
          </p:nvPr>
        </p:nvSpPr>
        <p:spPr>
          <a:xfrm>
            <a:off x="2632687" y="-393897"/>
            <a:ext cx="4745575" cy="1600200"/>
          </a:xfrm>
        </p:spPr>
        <p:txBody>
          <a:bodyPr>
            <a:normAutofit/>
          </a:bodyPr>
          <a:lstStyle/>
          <a:p>
            <a:pPr algn="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25A8F7A3-0FE1-6F04-F493-AA2AD8C953F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611745" y="687880"/>
            <a:ext cx="3445652" cy="4873625"/>
          </a:xfrm>
        </p:spPr>
      </p:pic>
      <p:sp>
        <p:nvSpPr>
          <p:cNvPr id="4" name="Text Placeholder 3">
            <a:extLst>
              <a:ext uri="{FF2B5EF4-FFF2-40B4-BE49-F238E27FC236}">
                <a16:creationId xmlns="" xmlns:a16="http://schemas.microsoft.com/office/drawing/2014/main" id="{82ABF4CB-D689-0371-A084-42B97C303B06}"/>
              </a:ext>
            </a:extLst>
          </p:cNvPr>
          <p:cNvSpPr>
            <a:spLocks noGrp="1"/>
          </p:cNvSpPr>
          <p:nvPr>
            <p:ph type="body" sz="half" idx="2"/>
          </p:nvPr>
        </p:nvSpPr>
        <p:spPr>
          <a:xfrm>
            <a:off x="230176" y="1397187"/>
            <a:ext cx="7983658" cy="3811588"/>
          </a:xfrm>
        </p:spPr>
        <p:txBody>
          <a:bodyPr>
            <a:noAutofit/>
          </a:bodyPr>
          <a:lstStyle/>
          <a:p>
            <a:pPr algn="just" rtl="1">
              <a:lnSpc>
                <a:spcPct val="110000"/>
              </a:lnSpc>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تلعب العلاقات العامة دوراً مساعداً لنشاط التسويق في الترويج عـن منتجات الشركة سواء الح</a:t>
            </a:r>
            <a:r>
              <a:rPr lang="ar-EG" sz="2800" dirty="0">
                <a:solidFill>
                  <a:schemeClr val="bg1"/>
                </a:solidFill>
                <a:latin typeface="Dubai" panose="020B0503030403030204" pitchFamily="34" charset="-78"/>
                <a:ea typeface="Calibri" panose="020F0502020204030204" pitchFamily="34" charset="0"/>
                <a:cs typeface="Dubai" panose="020B0503030403030204" pitchFamily="34" charset="-78"/>
              </a:rPr>
              <a:t>ا</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لية أو المنتجات الجديدة، فبالنـسبة للمنتجـات الحالية يكون دور العلاقات العامة قي ترويج المنتجات الهامشية التي يزيد تكاليف إعلانها عن المتحصل من مبيعاتها وبالتالي فعن طريـق بـرامح توطيد السمعة، وتنظيم الزيارات أنشطة المجتمع المحلي المختلفة يمكـن المساهمة في زيادة المبيعات، </a:t>
            </a:r>
            <a:endParaRPr lang="en-US" sz="2800"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362239190"/>
      </p:ext>
    </p:extLst>
  </p:cSld>
  <p:clrMapOvr>
    <a:masterClrMapping/>
  </p:clrMapOvr>
  <mc:AlternateContent xmlns:mc="http://schemas.openxmlformats.org/markup-compatibility/2006" xmlns:p14="http://schemas.microsoft.com/office/powerpoint/2010/main">
    <mc:Choice Requires="p14">
      <p:transition spd="slow" p14:dur="2000" advTm="279575"/>
    </mc:Choice>
    <mc:Fallback xmlns="">
      <p:transition spd="slow" advTm="27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2A4F11-3BE5-A265-B62C-1306F5CFAF9D}"/>
              </a:ext>
            </a:extLst>
          </p:cNvPr>
          <p:cNvSpPr>
            <a:spLocks noGrp="1"/>
          </p:cNvSpPr>
          <p:nvPr>
            <p:ph type="title"/>
          </p:nvPr>
        </p:nvSpPr>
        <p:spPr>
          <a:xfrm>
            <a:off x="3090041" y="-472725"/>
            <a:ext cx="5161793" cy="1600200"/>
          </a:xfrm>
        </p:spPr>
        <p:txBody>
          <a:bodyPr>
            <a:normAutofit/>
          </a:bodyPr>
          <a:lstStyle/>
          <a:p>
            <a:pPr algn="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25A8F7A3-0FE1-6F04-F493-AA2AD8C953F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611745" y="687880"/>
            <a:ext cx="3445652" cy="4873625"/>
          </a:xfrm>
        </p:spPr>
      </p:pic>
      <p:sp>
        <p:nvSpPr>
          <p:cNvPr id="4" name="Text Placeholder 3">
            <a:extLst>
              <a:ext uri="{FF2B5EF4-FFF2-40B4-BE49-F238E27FC236}">
                <a16:creationId xmlns="" xmlns:a16="http://schemas.microsoft.com/office/drawing/2014/main" id="{82ABF4CB-D689-0371-A084-42B97C303B06}"/>
              </a:ext>
            </a:extLst>
          </p:cNvPr>
          <p:cNvSpPr>
            <a:spLocks noGrp="1"/>
          </p:cNvSpPr>
          <p:nvPr>
            <p:ph type="body" sz="half" idx="2"/>
          </p:nvPr>
        </p:nvSpPr>
        <p:spPr>
          <a:xfrm>
            <a:off x="182880" y="1066121"/>
            <a:ext cx="7983658" cy="3811588"/>
          </a:xfrm>
        </p:spPr>
        <p:txBody>
          <a:bodyPr>
            <a:noAutofit/>
          </a:bodyPr>
          <a:lstStyle/>
          <a:p>
            <a:pPr algn="just" rtl="1">
              <a:lnSpc>
                <a:spcPct val="110000"/>
              </a:lnSpc>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وإحدى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الأنشطة الحديثة التي لاقت قبـولاً واسعاً بين المنظمات هي قيام الشركات بتمويل العديد من الأنشطة الثقافية والرياضية والفنية والاجتماعية التي يقوم بها المجتمع المحلي، والهـدف من ذلك هو ترويج اسم المنظمة وخاصة إذا كانت هذا الأنـشطة مذاعة تلفزيونياً وإعطاء صورة ذهنية طيبـة للجمـاهير عـن إسـهامات الشركة في أنشطة المجتمع، مما يؤدي في النهاية إلـى زيـادة مبيعـات الشركة وإقبال الأفراد على هذه المنتجات، ويلاحظ أن للعلاقـات العامـة دوراً كبيراً في تقديم المنتجات الجديدة عن طريق تسريب الأنباء عن هـذا المنتج لدور الصحف ووسائل الإعلام المختلفة مما يـؤدي إلـى اسـتثارة الرأي العام وتحريك وخلق الطلب على السلعة.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just" rtl="1">
              <a:lnSpc>
                <a:spcPct val="110000"/>
              </a:lnSpc>
            </a:pPr>
            <a:endParaRPr lang="en-US" sz="2800"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66349745"/>
      </p:ext>
    </p:extLst>
  </p:cSld>
  <p:clrMapOvr>
    <a:masterClrMapping/>
  </p:clrMapOvr>
  <mc:AlternateContent xmlns:mc="http://schemas.openxmlformats.org/markup-compatibility/2006" xmlns:p14="http://schemas.microsoft.com/office/powerpoint/2010/main">
    <mc:Choice Requires="p14">
      <p:transition spd="slow" p14:dur="2000" advTm="279575"/>
    </mc:Choice>
    <mc:Fallback xmlns="">
      <p:transition spd="slow" advTm="27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C67491-C87A-B0F7-AD64-33263CA4A2B6}"/>
              </a:ext>
            </a:extLst>
          </p:cNvPr>
          <p:cNvSpPr>
            <a:spLocks noGrp="1"/>
          </p:cNvSpPr>
          <p:nvPr>
            <p:ph type="title"/>
          </p:nvPr>
        </p:nvSpPr>
        <p:spPr>
          <a:xfrm>
            <a:off x="2432833" y="-530854"/>
            <a:ext cx="5071553" cy="1600200"/>
          </a:xfrm>
        </p:spPr>
        <p:txBody>
          <a:bodyPr>
            <a:normAutofit/>
          </a:bodyPr>
          <a:lstStyle/>
          <a:p>
            <a:pPr algn="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تأييد الجمهور الداخلي:</a:t>
            </a:r>
            <a:endParaRPr lang="en-US"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B3488659-4D9B-9C12-727A-24536117884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43731" y="624818"/>
            <a:ext cx="3445652" cy="4873625"/>
          </a:xfrm>
        </p:spPr>
      </p:pic>
      <p:sp>
        <p:nvSpPr>
          <p:cNvPr id="4" name="Text Placeholder 3">
            <a:extLst>
              <a:ext uri="{FF2B5EF4-FFF2-40B4-BE49-F238E27FC236}">
                <a16:creationId xmlns="" xmlns:a16="http://schemas.microsoft.com/office/drawing/2014/main" id="{3BEA1BC7-33C0-FBC0-CF58-29AB2553CF29}"/>
              </a:ext>
            </a:extLst>
          </p:cNvPr>
          <p:cNvSpPr>
            <a:spLocks noGrp="1"/>
          </p:cNvSpPr>
          <p:nvPr>
            <p:ph type="body" sz="half" idx="2"/>
          </p:nvPr>
        </p:nvSpPr>
        <p:spPr>
          <a:xfrm>
            <a:off x="0" y="987425"/>
            <a:ext cx="8198069" cy="3811588"/>
          </a:xfrm>
        </p:spPr>
        <p:txBody>
          <a:bodyPr>
            <a:noAutofit/>
          </a:bodyPr>
          <a:lstStyle/>
          <a:p>
            <a:pPr algn="just" rtl="1">
              <a:lnSpc>
                <a:spcPct val="110000"/>
              </a:lnSpc>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كما سبق القول فإن العلاقات العامة يجب أن تبدأ من داخل المنظمة، أي أن يكون هناك تفاهم متبادل بين جماهير المنظمة الداخلية، وأن تعمـل العلاقات العامة على إشعار العاملين بأهميتهم داخل المنظمة، وهنا نجد أن دور العلاقات العامة يبرز في تنمية الشعور بالانتماء للمنظمة، والاستقرار الوظيفي وتقدير المنظمة لعمل الأفراد وتحقيـق الـذات لهـم، وتـستعين العلاقات العامة في ذلك بوسائل الاتصال الـداخلي، والبـرامج التعليميـة الداخلية وتشجع الأنشطة الثقافيـة والاجتماعيـة والـرحلات الترفيهيـة والرياضية، والمساهمة في حل المشكلات الخاصة بالعاملين، وقبـل ذلـك كله توفير الاستقرار في العمل وتوفير ظروف عمل مناسبة وأجواء عادلة وإلى غير ذلك من الأمور الهامة.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just" rtl="1">
              <a:lnSpc>
                <a:spcPct val="110000"/>
              </a:lnSpc>
            </a:pPr>
            <a:endParaRPr lang="en-US" sz="2800"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6986558"/>
      </p:ext>
    </p:extLst>
  </p:cSld>
  <p:clrMapOvr>
    <a:masterClrMapping/>
  </p:clrMapOvr>
  <mc:AlternateContent xmlns:mc="http://schemas.openxmlformats.org/markup-compatibility/2006" xmlns:p14="http://schemas.microsoft.com/office/powerpoint/2010/main">
    <mc:Choice Requires="p14">
      <p:transition spd="slow" p14:dur="2000" advTm="55017"/>
    </mc:Choice>
    <mc:Fallback xmlns="">
      <p:transition spd="slow" advTm="550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B22CBF-048B-501A-7332-32B3EBB815B3}"/>
              </a:ext>
            </a:extLst>
          </p:cNvPr>
          <p:cNvSpPr>
            <a:spLocks noGrp="1"/>
          </p:cNvSpPr>
          <p:nvPr>
            <p:ph type="title"/>
          </p:nvPr>
        </p:nvSpPr>
        <p:spPr>
          <a:xfrm>
            <a:off x="6484943" y="-668943"/>
            <a:ext cx="5707057" cy="1600200"/>
          </a:xfrm>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كسب ثقة الجمهور الخارجي:</a:t>
            </a:r>
            <a:endParaRPr lang="en-US"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72CE16D7-2775-9121-DD7B-9A682BD43B29}"/>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57617" y="1091214"/>
            <a:ext cx="3445652" cy="4873625"/>
          </a:xfrm>
        </p:spPr>
      </p:pic>
      <p:sp>
        <p:nvSpPr>
          <p:cNvPr id="4" name="Text Placeholder 3">
            <a:extLst>
              <a:ext uri="{FF2B5EF4-FFF2-40B4-BE49-F238E27FC236}">
                <a16:creationId xmlns="" xmlns:a16="http://schemas.microsoft.com/office/drawing/2014/main" id="{5F4FF77D-5776-B128-E7F1-D3A2124E0BF6}"/>
              </a:ext>
            </a:extLst>
          </p:cNvPr>
          <p:cNvSpPr>
            <a:spLocks noGrp="1"/>
          </p:cNvSpPr>
          <p:nvPr>
            <p:ph type="body" sz="half" idx="2"/>
          </p:nvPr>
        </p:nvSpPr>
        <p:spPr>
          <a:xfrm>
            <a:off x="129738" y="199631"/>
            <a:ext cx="7421945" cy="3811588"/>
          </a:xfrm>
        </p:spPr>
        <p:txBody>
          <a:bodyPr>
            <a:noAutofit/>
          </a:bodyPr>
          <a:lstStyle/>
          <a:p>
            <a:pPr marL="0" marR="0" algn="just" rtl="1">
              <a:lnSpc>
                <a:spcPct val="120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ينطوي هدف العلاقات العامة على إقامة وتدعيم العلاقات الطيبة مـع جماهير المنظمة المتصلة بها، ولذلك يعتبر كسب ثقة الجمهور الخـارجي من أهم أهداف أنشطة العلاقات العامة المتصلة بها، ولذلك يعتبر كـسب ثقة الجمهور الخارجي من أهم أهداف أنشطة العلاقات العامـة داخـل أي منظمة، فعلى المنظمة أن تقوم بتحديد أهم الجماهير المتصلة بها وتـسعى إلى تدعيم علاقتها معها والعمل على إرضائها بما يحقـق القائـدة لجميـع الأطراف، ويجب هنا الموازنة بين تجفيف أهـداف الأطـراف المختلفـة وأهداف المنظمة، ومن أمثلة الجماهير الهامـة للمنظمـة المـستهلكين، والموردين، والموزعين، والبنـوك، والمجتمـع المحلـي، والهيئـات الحكومة والتشريعية... الخ. </a:t>
            </a:r>
            <a:endParaRPr lang="en-US" sz="2800" dirty="0"/>
          </a:p>
        </p:txBody>
      </p:sp>
    </p:spTree>
    <p:extLst>
      <p:ext uri="{BB962C8B-B14F-4D97-AF65-F5344CB8AC3E}">
        <p14:creationId xmlns:p14="http://schemas.microsoft.com/office/powerpoint/2010/main" val="2459242714"/>
      </p:ext>
    </p:extLst>
  </p:cSld>
  <p:clrMapOvr>
    <a:masterClrMapping/>
  </p:clrMapOvr>
  <mc:AlternateContent xmlns:mc="http://schemas.openxmlformats.org/markup-compatibility/2006" xmlns:p14="http://schemas.microsoft.com/office/powerpoint/2010/main">
    <mc:Choice Requires="p14">
      <p:transition spd="slow" p14:dur="2000" advTm="132292"/>
    </mc:Choice>
    <mc:Fallback xmlns="">
      <p:transition spd="slow" advTm="13229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B22CBF-048B-501A-7332-32B3EBB815B3}"/>
              </a:ext>
            </a:extLst>
          </p:cNvPr>
          <p:cNvSpPr>
            <a:spLocks noGrp="1"/>
          </p:cNvSpPr>
          <p:nvPr>
            <p:ph type="title"/>
          </p:nvPr>
        </p:nvSpPr>
        <p:spPr>
          <a:xfrm>
            <a:off x="2806323" y="-259040"/>
            <a:ext cx="5707057" cy="1600200"/>
          </a:xfrm>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كسب ثقة الجمهور الخارجي:</a:t>
            </a:r>
            <a:endParaRPr lang="en-US" dirty="0">
              <a:solidFill>
                <a:schemeClr val="bg1"/>
              </a:solidFill>
              <a:latin typeface="Dubai" panose="020B0503030403030204" pitchFamily="34" charset="-78"/>
              <a:cs typeface="Dubai" panose="020B0503030403030204" pitchFamily="34" charset="-78"/>
            </a:endParaRPr>
          </a:p>
        </p:txBody>
      </p:sp>
      <p:pic>
        <p:nvPicPr>
          <p:cNvPr id="6" name="Content Placeholder 5">
            <a:extLst>
              <a:ext uri="{FF2B5EF4-FFF2-40B4-BE49-F238E27FC236}">
                <a16:creationId xmlns="" xmlns:a16="http://schemas.microsoft.com/office/drawing/2014/main" id="{72CE16D7-2775-9121-DD7B-9A682BD43B29}"/>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557162" y="1012387"/>
            <a:ext cx="3445652" cy="4873625"/>
          </a:xfrm>
        </p:spPr>
      </p:pic>
      <p:sp>
        <p:nvSpPr>
          <p:cNvPr id="4" name="Text Placeholder 3">
            <a:extLst>
              <a:ext uri="{FF2B5EF4-FFF2-40B4-BE49-F238E27FC236}">
                <a16:creationId xmlns="" xmlns:a16="http://schemas.microsoft.com/office/drawing/2014/main" id="{5F4FF77D-5776-B128-E7F1-D3A2124E0BF6}"/>
              </a:ext>
            </a:extLst>
          </p:cNvPr>
          <p:cNvSpPr>
            <a:spLocks noGrp="1"/>
          </p:cNvSpPr>
          <p:nvPr>
            <p:ph type="body" sz="half" idx="2"/>
          </p:nvPr>
        </p:nvSpPr>
        <p:spPr>
          <a:xfrm>
            <a:off x="161269" y="1539700"/>
            <a:ext cx="7421945" cy="3811588"/>
          </a:xfrm>
        </p:spPr>
        <p:txBody>
          <a:bodyPr>
            <a:noAutofit/>
          </a:bodyPr>
          <a:lstStyle/>
          <a:p>
            <a:pPr marL="0" marR="0" algn="just" rtl="1">
              <a:lnSpc>
                <a:spcPct val="120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وبالإضافة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إلى ذلك يجب أن تقوم المنظمات بالمساهمة في أي عمـل ينفع المجتمع كالبناء مستشفيات ومدارس ومساجد وما شـابه ذلـك مـن الأنشطة التي تؤكد انتسابها إلى المجتمع وتفاعلها مع أفراد ومؤسساته</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752845735"/>
      </p:ext>
    </p:extLst>
  </p:cSld>
  <p:clrMapOvr>
    <a:masterClrMapping/>
  </p:clrMapOvr>
  <mc:AlternateContent xmlns:mc="http://schemas.openxmlformats.org/markup-compatibility/2006" xmlns:p14="http://schemas.microsoft.com/office/powerpoint/2010/main">
    <mc:Choice Requires="p14">
      <p:transition spd="slow" p14:dur="2000" advTm="132292"/>
    </mc:Choice>
    <mc:Fallback xmlns="">
      <p:transition spd="slow" advTm="13229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432A1353-E3C5-033B-045C-CCEBEDBADEB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222AC73-F802-1687-7730-C420E0A37ECF}"/>
              </a:ext>
            </a:extLst>
          </p:cNvPr>
          <p:cNvSpPr txBox="1"/>
          <p:nvPr/>
        </p:nvSpPr>
        <p:spPr>
          <a:xfrm>
            <a:off x="4754098" y="4035425"/>
            <a:ext cx="6098344" cy="523220"/>
          </a:xfrm>
          <a:prstGeom prst="rect">
            <a:avLst/>
          </a:prstGeom>
          <a:noFill/>
        </p:spPr>
        <p:txBody>
          <a:bodyPr wrap="square">
            <a:spAutoFit/>
          </a:bodyPr>
          <a:lstStyle/>
          <a:p>
            <a:pPr algn="r" rtl="1"/>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خامسًا: </a:t>
            </a:r>
            <a:r>
              <a:rPr lang="ar-SA"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a:t>
            </a:r>
            <a:endParaRPr lang="en-US" sz="2800" b="1" dirty="0">
              <a:solidFill>
                <a:schemeClr val="bg1"/>
              </a:solidFill>
              <a:latin typeface="Dubai" panose="020B0503030403030204" pitchFamily="34" charset="-78"/>
              <a:cs typeface="Dubai" panose="020B0503030403030204" pitchFamily="34" charset="-78"/>
            </a:endParaRPr>
          </a:p>
        </p:txBody>
      </p:sp>
      <p:sp>
        <p:nvSpPr>
          <p:cNvPr id="3" name="TextBox 2">
            <a:extLst>
              <a:ext uri="{FF2B5EF4-FFF2-40B4-BE49-F238E27FC236}">
                <a16:creationId xmlns="" xmlns:a16="http://schemas.microsoft.com/office/drawing/2014/main" id="{E1779633-8543-1A34-7AB3-7963FAB55238}"/>
              </a:ext>
            </a:extLst>
          </p:cNvPr>
          <p:cNvSpPr txBox="1"/>
          <p:nvPr/>
        </p:nvSpPr>
        <p:spPr>
          <a:xfrm>
            <a:off x="0" y="1340867"/>
            <a:ext cx="6096000" cy="4241546"/>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تبرز أهمية العلاقات العامة 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أن المنشآت الصناعية تنتج العديد من السلع التي تهدف إلى إيصالها إلى أيدي المشترين والمستثمرين، وهي فـي ذلك ترتبط بالموردين والمنشآت الأخرى، التي تتعـاون معهـا، وتمـدها باحتياجاتها المختلفة، بالإضافة إلى احتياج جمهورها الداخلي، الذي يتمثـل في الموظفين والعمال، إلى من يربطهم بالمنشأة وأهدافها ويحبـبهم فيهـا، ويزيد من إخلاصهم وولائهم لها.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61112824"/>
      </p:ext>
    </p:extLst>
  </p:cSld>
  <p:clrMapOvr>
    <a:masterClrMapping/>
  </p:clrMapOvr>
  <mc:AlternateContent xmlns:mc="http://schemas.openxmlformats.org/markup-compatibility/2006" xmlns:p14="http://schemas.microsoft.com/office/powerpoint/2010/main">
    <mc:Choice Requires="p14">
      <p:transition spd="slow" p14:dur="2000" advTm="195612"/>
    </mc:Choice>
    <mc:Fallback xmlns="">
      <p:transition spd="slow" advTm="1956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432A1353-E3C5-033B-045C-CCEBEDBADEB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222AC73-F802-1687-7730-C420E0A37ECF}"/>
              </a:ext>
            </a:extLst>
          </p:cNvPr>
          <p:cNvSpPr txBox="1"/>
          <p:nvPr/>
        </p:nvSpPr>
        <p:spPr>
          <a:xfrm>
            <a:off x="4754098" y="4035425"/>
            <a:ext cx="6098344" cy="523220"/>
          </a:xfrm>
          <a:prstGeom prst="rect">
            <a:avLst/>
          </a:prstGeom>
          <a:noFill/>
        </p:spPr>
        <p:txBody>
          <a:bodyPr wrap="square">
            <a:spAutoFit/>
          </a:bodyPr>
          <a:lstStyle/>
          <a:p>
            <a:pPr algn="r" rtl="1"/>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خامسًا: </a:t>
            </a:r>
            <a:r>
              <a:rPr lang="ar-SA"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a:t>
            </a:r>
            <a:endParaRPr lang="en-US" sz="2800" b="1" dirty="0">
              <a:solidFill>
                <a:schemeClr val="bg1"/>
              </a:solidFill>
              <a:latin typeface="Dubai" panose="020B0503030403030204" pitchFamily="34" charset="-78"/>
              <a:cs typeface="Dubai" panose="020B0503030403030204" pitchFamily="34" charset="-78"/>
            </a:endParaRPr>
          </a:p>
        </p:txBody>
      </p:sp>
      <p:sp>
        <p:nvSpPr>
          <p:cNvPr id="3" name="TextBox 2">
            <a:extLst>
              <a:ext uri="{FF2B5EF4-FFF2-40B4-BE49-F238E27FC236}">
                <a16:creationId xmlns="" xmlns:a16="http://schemas.microsoft.com/office/drawing/2014/main" id="{E1779633-8543-1A34-7AB3-7963FAB55238}"/>
              </a:ext>
            </a:extLst>
          </p:cNvPr>
          <p:cNvSpPr txBox="1"/>
          <p:nvPr/>
        </p:nvSpPr>
        <p:spPr>
          <a:xfrm>
            <a:off x="0" y="363401"/>
            <a:ext cx="6096000" cy="6546664"/>
          </a:xfrm>
          <a:prstGeom prst="rect">
            <a:avLst/>
          </a:prstGeom>
          <a:noFill/>
        </p:spPr>
        <p:txBody>
          <a:bodyPr wrap="square">
            <a:spAutoFit/>
          </a:bodyPr>
          <a:lstStyle/>
          <a:p>
            <a:pPr marL="0" marR="0" algn="just" rtl="1">
              <a:lnSpc>
                <a:spcPct val="107000"/>
              </a:lnSpc>
              <a:spcBef>
                <a:spcPts val="0"/>
              </a:spcBef>
              <a:spcAft>
                <a:spcPts val="800"/>
              </a:spcAft>
            </a:pPr>
            <a:r>
              <a:rPr lang="ar-EG" sz="2800"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وتبدو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 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أن المنشأة تسعى دائما إلى تنمية هذه الاتصالات وتكوين الآراء حول السلع التي تنتجها المؤسسة، وإذا لم تكـن إدارة العلاقات العامة في المنشآت الصناعية على مستوى علمي مـن الخبرة والكفاءة فلاشك أن علاقاتها مع جمهورها الداخلي والخارجي سوف تتأثر بذلك، وقد يحدث أن تواجه المنشأة بمواقف سيئة وصعبة تحتاج إلـى القدرة واللباقة </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والحكمة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في معالجتها، حتى لا يظهر أي رأي مـضاد، أو كراهية للمنشأة ومنتجاتها، وبخاصة في مجالات المنافسة، والتي يـسعى فيها المتنافسون إلى إطلاق الشائعات والتشويش ضد المنـشآت الأخـرى،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637189183"/>
      </p:ext>
    </p:extLst>
  </p:cSld>
  <p:clrMapOvr>
    <a:masterClrMapping/>
  </p:clrMapOvr>
  <mc:AlternateContent xmlns:mc="http://schemas.openxmlformats.org/markup-compatibility/2006" xmlns:p14="http://schemas.microsoft.com/office/powerpoint/2010/main">
    <mc:Choice Requires="p14">
      <p:transition spd="slow" p14:dur="2000" advTm="195612"/>
    </mc:Choice>
    <mc:Fallback xmlns="">
      <p:transition spd="slow" advTm="1956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432A1353-E3C5-033B-045C-CCEBEDBADEB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222AC73-F802-1687-7730-C420E0A37ECF}"/>
              </a:ext>
            </a:extLst>
          </p:cNvPr>
          <p:cNvSpPr txBox="1"/>
          <p:nvPr/>
        </p:nvSpPr>
        <p:spPr>
          <a:xfrm>
            <a:off x="4754098" y="4035425"/>
            <a:ext cx="6098344" cy="523220"/>
          </a:xfrm>
          <a:prstGeom prst="rect">
            <a:avLst/>
          </a:prstGeom>
          <a:noFill/>
        </p:spPr>
        <p:txBody>
          <a:bodyPr wrap="square">
            <a:spAutoFit/>
          </a:bodyPr>
          <a:lstStyle/>
          <a:p>
            <a:pPr algn="r" rtl="1"/>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خامسًا: </a:t>
            </a:r>
            <a:r>
              <a:rPr lang="ar-SA"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a:t>
            </a:r>
            <a:endParaRPr lang="en-US" sz="2800" b="1" dirty="0">
              <a:solidFill>
                <a:schemeClr val="bg1"/>
              </a:solidFill>
              <a:latin typeface="Dubai" panose="020B0503030403030204" pitchFamily="34" charset="-78"/>
              <a:cs typeface="Dubai" panose="020B0503030403030204" pitchFamily="34" charset="-78"/>
            </a:endParaRPr>
          </a:p>
        </p:txBody>
      </p:sp>
      <p:sp>
        <p:nvSpPr>
          <p:cNvPr id="3" name="TextBox 2">
            <a:extLst>
              <a:ext uri="{FF2B5EF4-FFF2-40B4-BE49-F238E27FC236}">
                <a16:creationId xmlns="" xmlns:a16="http://schemas.microsoft.com/office/drawing/2014/main" id="{E1779633-8543-1A34-7AB3-7963FAB55238}"/>
              </a:ext>
            </a:extLst>
          </p:cNvPr>
          <p:cNvSpPr txBox="1"/>
          <p:nvPr/>
        </p:nvSpPr>
        <p:spPr>
          <a:xfrm>
            <a:off x="0" y="1340867"/>
            <a:ext cx="6096000" cy="2858475"/>
          </a:xfrm>
          <a:prstGeom prst="rect">
            <a:avLst/>
          </a:prstGeom>
          <a:noFill/>
        </p:spPr>
        <p:txBody>
          <a:bodyPr wrap="square">
            <a:spAutoFit/>
          </a:bodyPr>
          <a:lstStyle/>
          <a:p>
            <a:pPr marL="0" marR="0" algn="just" rtl="1">
              <a:lnSpc>
                <a:spcPct val="107000"/>
              </a:lnSpc>
              <a:spcBef>
                <a:spcPts val="0"/>
              </a:spcBef>
              <a:spcAft>
                <a:spcPts val="800"/>
              </a:spcAft>
            </a:pPr>
            <a:r>
              <a:rPr lang="ar-EG" sz="2800"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وهنا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تبرز أهمية العلاقات العامة في</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مواجهة هذه الصعوبات. وتبدو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 كذلك 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المنشآت الخدمية، فقـد تكـون الخدمة التي تقدمها غير ضرورية بالنسبة للفرد، أو قد تكون هناك بـدائل لها، مما يصعب من دور العلاقات العامة.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637189183"/>
      </p:ext>
    </p:extLst>
  </p:cSld>
  <p:clrMapOvr>
    <a:masterClrMapping/>
  </p:clrMapOvr>
  <mc:AlternateContent xmlns:mc="http://schemas.openxmlformats.org/markup-compatibility/2006" xmlns:p14="http://schemas.microsoft.com/office/powerpoint/2010/main">
    <mc:Choice Requires="p14">
      <p:transition spd="slow" p14:dur="2000" advTm="195612"/>
    </mc:Choice>
    <mc:Fallback xmlns="">
      <p:transition spd="slow" advTm="1956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FF2D4C9E-05C4-996F-22BA-6867D4260CD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FC181523-C5AA-A8C8-1A43-3B7C90B15431}"/>
              </a:ext>
            </a:extLst>
          </p:cNvPr>
          <p:cNvSpPr txBox="1"/>
          <p:nvPr/>
        </p:nvSpPr>
        <p:spPr>
          <a:xfrm>
            <a:off x="0" y="1104055"/>
            <a:ext cx="609600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فإذا ما أهملت شركة طيران - مثلا- الاهتمام بعملائها، وعجزت عـن تقـديم الخـدمات علـى الوجـه المرضي، أو عدم قيام طائرتها بالإقلاع في مواعيدها المحددة، فلا شك أن المسافرين سوف يتوجهون نحو شركات الطيران الأخرى، التي تقدم أحسن الخدمات بنفس التكلفة، بل وربما اقل</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66348092"/>
      </p:ext>
    </p:extLst>
  </p:cSld>
  <p:clrMapOvr>
    <a:masterClrMapping/>
  </p:clrMapOvr>
  <mc:AlternateContent xmlns:mc="http://schemas.openxmlformats.org/markup-compatibility/2006" xmlns:p14="http://schemas.microsoft.com/office/powerpoint/2010/main">
    <mc:Choice Requires="p14">
      <p:transition spd="slow" p14:dur="2000" advTm="141719"/>
    </mc:Choice>
    <mc:Fallback xmlns="">
      <p:transition spd="slow" advTm="1417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FF2D4C9E-05C4-996F-22BA-6867D4260CD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FC181523-C5AA-A8C8-1A43-3B7C90B15431}"/>
              </a:ext>
            </a:extLst>
          </p:cNvPr>
          <p:cNvSpPr txBox="1"/>
          <p:nvPr/>
        </p:nvSpPr>
        <p:spPr>
          <a:xfrm>
            <a:off x="0" y="1104055"/>
            <a:ext cx="6096000"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وتتضح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 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مجال المنظمات الحكومية، حيـث تقوم بدور مهم في تحسين العلاقات بين الحكومة أو الوزارة والجمهـور، فعن طريقها ينمو الشعور بالمسئولية لدى المواطنين، وبالتالي تحويلهم إلى جمهور ايجابي متعاون مع الحكومة. ولقد نمت العلاقات العامة وتطـورت كمفهوم إداري، وكوظيفة حيوية في المنظمـات الحكوميـة، فـي الـدول المتقدمة، خلال الثلاثين عاماً الماضية</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599256925"/>
      </p:ext>
    </p:extLst>
  </p:cSld>
  <p:clrMapOvr>
    <a:masterClrMapping/>
  </p:clrMapOvr>
  <mc:AlternateContent xmlns:mc="http://schemas.openxmlformats.org/markup-compatibility/2006" xmlns:p14="http://schemas.microsoft.com/office/powerpoint/2010/main">
    <mc:Choice Requires="p14">
      <p:transition spd="slow" p14:dur="2000" advTm="141719"/>
    </mc:Choice>
    <mc:Fallback xmlns="">
      <p:transition spd="slow" advTm="1417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FF2D4C9E-05C4-996F-22BA-6867D4260CD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FC181523-C5AA-A8C8-1A43-3B7C90B15431}"/>
              </a:ext>
            </a:extLst>
          </p:cNvPr>
          <p:cNvSpPr txBox="1"/>
          <p:nvPr/>
        </p:nvSpPr>
        <p:spPr>
          <a:xfrm>
            <a:off x="0" y="1104055"/>
            <a:ext cx="6096000" cy="5624617"/>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وتظهر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أهمية العلاقات العامة 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أنها تؤدى وظيفة مهمـة وحيويـة للإدارة العامة، إذ أصبح من واجـب الإداريـين أن يخبـروا الجمـاهير بسياستهم، ويجسوا نبض الرأي العام قبل هذه السياسات، ومن حقهم أيـضا أن يردوا على النقاد ويبرروا تصرفاتهم التي تشغل الـرأي العـام. وقـد ظهرت الحاجة إلى العلاقات العامة على اثر التغيير الكبير الذي حدث في المجتمعات الحديثة، فقد تميز المجتمع الحديث بتغيرات واسعة فـي شـكله وتكوينه وطبيعته من النواحي السياسية والاقتصادية والاجتماعيـة.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599256925"/>
      </p:ext>
    </p:extLst>
  </p:cSld>
  <p:clrMapOvr>
    <a:masterClrMapping/>
  </p:clrMapOvr>
  <mc:AlternateContent xmlns:mc="http://schemas.openxmlformats.org/markup-compatibility/2006" xmlns:p14="http://schemas.microsoft.com/office/powerpoint/2010/main">
    <mc:Choice Requires="p14">
      <p:transition spd="slow" p14:dur="2000" advTm="141719"/>
    </mc:Choice>
    <mc:Fallback xmlns="">
      <p:transition spd="slow" advTm="14171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C6733426-C4FA-7F76-2AE3-00042754924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396946" y="933450"/>
            <a:ext cx="3661199" cy="1841281"/>
          </a:xfrm>
        </p:spPr>
      </p:pic>
      <p:sp>
        <p:nvSpPr>
          <p:cNvPr id="6" name="TextBox 5">
            <a:extLst>
              <a:ext uri="{FF2B5EF4-FFF2-40B4-BE49-F238E27FC236}">
                <a16:creationId xmlns="" xmlns:a16="http://schemas.microsoft.com/office/drawing/2014/main" id="{29BC0C32-4A7D-7428-9197-E33B17254F41}"/>
              </a:ext>
            </a:extLst>
          </p:cNvPr>
          <p:cNvSpPr txBox="1"/>
          <p:nvPr/>
        </p:nvSpPr>
        <p:spPr>
          <a:xfrm>
            <a:off x="0" y="509146"/>
            <a:ext cx="7236372" cy="6188233"/>
          </a:xfrm>
          <a:prstGeom prst="rect">
            <a:avLst/>
          </a:prstGeom>
          <a:noFill/>
        </p:spPr>
        <p:txBody>
          <a:bodyPr wrap="square">
            <a:spAutoFit/>
          </a:bodyPr>
          <a:lstStyle/>
          <a:p>
            <a:pPr marL="0" marR="0" algn="just" rtl="1">
              <a:lnSpc>
                <a:spcPct val="107000"/>
              </a:lnSpc>
              <a:spcBef>
                <a:spcPts val="0"/>
              </a:spcBef>
              <a:spcAft>
                <a:spcPts val="800"/>
              </a:spcAft>
            </a:pPr>
            <a:r>
              <a:rPr lang="ar-EG" sz="2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ولعـل أهم هذه التغيرات:</a:t>
            </a:r>
            <a:endPar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ازدياد كبير في قوة ونفوذ الـرأي العـام خاصـة فـي المجتمعـات الديمقراطية، وهذا التطور في تزايد مستمر من عام إلى آخر، فحتـى تستمر الحكومات في الحكم لابد من أن تبـذل محـاولات لكـسب ود الجماهير الشعبية. وتأييد الجمهور للحكومة وثقته فيهـا ومحبتـه لهـا عامل أساسي لنجاح الحكومة، وتحاول الحكومة المساهمة في تكـوين رأي عام سليم واعي، عن طريق عمليات الإخبار الـصادقة، الهادفـة إلى تعليم الجمهور الطرق السليمة للحصول على الخدمات التي تؤديها الأجهزة الحكومية. وبذلك تـسعى الـوزارات والمـصالح والهيئـات الحكومية المختلفة إلى تحقيق التفاهم بينها وبين الجمـاهير المتعاملـة معها.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64333175"/>
      </p:ext>
    </p:extLst>
  </p:cSld>
  <p:clrMapOvr>
    <a:masterClrMapping/>
  </p:clrMapOvr>
  <mc:AlternateContent xmlns:mc="http://schemas.openxmlformats.org/markup-compatibility/2006" xmlns:p14="http://schemas.microsoft.com/office/powerpoint/2010/main">
    <mc:Choice Requires="p14">
      <p:transition spd="slow" p14:dur="2000" advTm="113531"/>
    </mc:Choice>
    <mc:Fallback xmlns="">
      <p:transition spd="slow" advTm="113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F8C1AD90-247B-62C0-F7D8-CDFC1159618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B4ED97A-9147-2C2A-4B22-3CF41E5BF841}"/>
              </a:ext>
            </a:extLst>
          </p:cNvPr>
          <p:cNvSpPr txBox="1"/>
          <p:nvPr/>
        </p:nvSpPr>
        <p:spPr>
          <a:xfrm>
            <a:off x="0" y="1310511"/>
            <a:ext cx="6096000" cy="526618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فضلاً عن ذلك، فقد ظهرت قوى مختلفة، تحاول كل منها جذب الرأي العام لها مثل النقابات المهنية المختلفـة، والاتحـادات والفـرق التجارية والجمعيات التعأونية وغيرها.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لذلك كان لابد مـن الاهتمـام بالرأي العام، ودراسته والتعرف على خصائـصه وتوجيهـه الوجهـة الصحيحة، مما فيه صالحه وصالح المجتمع ومنظماته، كـذلك الحـال بالنسبة للمؤسسات، فحتى تنجح في أعمالها لابد أن تكون على اتصال دائم بالجماهير التي تتعامل معها والمجتمع الذي تباشر فيه نشاطها.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372873015"/>
      </p:ext>
    </p:extLst>
  </p:cSld>
  <p:clrMapOvr>
    <a:masterClrMapping/>
  </p:clrMapOvr>
  <mc:AlternateContent xmlns:mc="http://schemas.openxmlformats.org/markup-compatibility/2006" xmlns:p14="http://schemas.microsoft.com/office/powerpoint/2010/main">
    <mc:Choice Requires="p14">
      <p:transition spd="slow" p14:dur="2000" advTm="129018"/>
    </mc:Choice>
    <mc:Fallback xmlns="">
      <p:transition spd="slow" advTm="1290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B485A78C-0FE4-1456-EA82-82A4C82A5CB0}"/>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882B5DB2-3674-9444-1CD0-206170FD93EE}"/>
              </a:ext>
            </a:extLst>
          </p:cNvPr>
          <p:cNvSpPr txBox="1"/>
          <p:nvPr/>
        </p:nvSpPr>
        <p:spPr>
          <a:xfrm>
            <a:off x="88900" y="1553358"/>
            <a:ext cx="6096000" cy="5163593"/>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توسع حجم المؤسسات الصناعية والتجارية وازدياد التنـافس بينهـا، فأصبح وجود الشركات الضخمة، ذات التجهيزات الآلية الكبيرة، التـي يعمل عليها آلاف العمال، وتنتج إنتاجا ضخما من السلع، وتتعامل مـع الملايين من البشر في بقاع العالم المختلفـة، مـن مظـاهر المجتمـع الحديث. هذه التغيرات في حجم المؤسسات جعلها في حاجة ماسة إلى أن تحقق اتصالات سليمة بهذه الأعداد الكبيرة من الجماهير المختلفـة، وان تنظم برنامجا وترسم خططا، تسير فـي ضـوئها، فـي مجـال العلاقات العامة</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56593124"/>
      </p:ext>
    </p:extLst>
  </p:cSld>
  <p:clrMapOvr>
    <a:masterClrMapping/>
  </p:clrMapOvr>
  <mc:AlternateContent xmlns:mc="http://schemas.openxmlformats.org/markup-compatibility/2006" xmlns:p14="http://schemas.microsoft.com/office/powerpoint/2010/main">
    <mc:Choice Requires="p14">
      <p:transition spd="slow" p14:dur="2000" advTm="91426"/>
    </mc:Choice>
    <mc:Fallback xmlns="">
      <p:transition spd="slow" advTm="914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B485A78C-0FE4-1456-EA82-82A4C82A5CB0}"/>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 xmlns:a16="http://schemas.microsoft.com/office/drawing/2014/main" id="{882B5DB2-3674-9444-1CD0-206170FD93EE}"/>
              </a:ext>
            </a:extLst>
          </p:cNvPr>
          <p:cNvSpPr txBox="1"/>
          <p:nvPr/>
        </p:nvSpPr>
        <p:spPr>
          <a:xfrm>
            <a:off x="88900" y="1553358"/>
            <a:ext cx="6096000"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في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ظل هذا التحول الصناعي والتجاري الضخم، نظم العمال أنفـسهم في نقابات واتحادات تجمع كلمتهم وتدافع عن مـصالحهم، وأصـبحت هذه النقابات في الأمم الصناعية المتحـدث الرسـمي باسـم العمـال، وأصبح لها من القوة والنفوذ ما جعل أصحاب الأعمال يخشون بطشها ويقبلون مراضاتها. وتتبع النقابات لتحقيق مطالب العمـال طـريقين.</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571191790"/>
      </p:ext>
    </p:extLst>
  </p:cSld>
  <p:clrMapOvr>
    <a:masterClrMapping/>
  </p:clrMapOvr>
  <mc:AlternateContent xmlns:mc="http://schemas.openxmlformats.org/markup-compatibility/2006" xmlns:p14="http://schemas.microsoft.com/office/powerpoint/2010/main">
    <mc:Choice Requires="p14">
      <p:transition spd="slow" p14:dur="2000" advTm="91426"/>
    </mc:Choice>
    <mc:Fallback xmlns="">
      <p:transition spd="slow" advTm="914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29B14E8E-AC7F-3D93-E54F-C5D66ACF8B1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46CC4E2B-5B7A-967C-3CF9-C88F9EDECFC2}"/>
              </a:ext>
            </a:extLst>
          </p:cNvPr>
          <p:cNvSpPr txBox="1"/>
          <p:nvPr/>
        </p:nvSpPr>
        <p:spPr>
          <a:xfrm>
            <a:off x="0" y="925515"/>
            <a:ext cx="6096000" cy="5829801"/>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أولا:</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طريق الضغط على أصحاب الأعمـال مـستخدمين فـي ذلـك الإضراب،</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ثانيا:</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طريق الإقناع – أي إقناع الرأي العام حتى يلمـس أفراده عدالة قضيتهم، فينضم إلى صفوفهم، ويـضغط بـدوره علـى أصحاب الأعمال والشركات لتحقيق مطالب العمال. </a:t>
            </a: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وفي هذه الحالـة لابد لأصحاب الأعمال والشركات من مواجهة ضغط النقابات بـضغط مماثل، ومقاومتها بنفس السلاح الذي شهرته في وجهها، وهو اكتساب الرأي العام، ولاشك أن الغلبة في النهاية ستكون لمن يفوز بثقة الـرأي العام، وهكذا تبدو أهمية ودور العلاقات العامة.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977345332"/>
      </p:ext>
    </p:extLst>
  </p:cSld>
  <p:clrMapOvr>
    <a:masterClrMapping/>
  </p:clrMapOvr>
  <mc:AlternateContent xmlns:mc="http://schemas.openxmlformats.org/markup-compatibility/2006" xmlns:p14="http://schemas.microsoft.com/office/powerpoint/2010/main">
    <mc:Choice Requires="p14">
      <p:transition spd="slow" p14:dur="2000" advTm="92285"/>
    </mc:Choice>
    <mc:Fallback xmlns="">
      <p:transition spd="slow" advTm="922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wipe(down)">
                                      <p:cBhvr>
                                        <p:cTn id="25" dur="580">
                                          <p:stCondLst>
                                            <p:cond delay="0"/>
                                          </p:stCondLst>
                                        </p:cTn>
                                        <p:tgtEl>
                                          <p:spTgt spid="4">
                                            <p:txEl>
                                              <p:pRg st="1" end="1"/>
                                            </p:txEl>
                                          </p:spTgt>
                                        </p:tgtEl>
                                      </p:cBhvr>
                                    </p:animEffect>
                                    <p:anim calcmode="lin" valueType="num">
                                      <p:cBhvr>
                                        <p:cTn id="26"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1" end="1"/>
                                            </p:txEl>
                                          </p:spTgt>
                                        </p:tgtEl>
                                      </p:cBhvr>
                                      <p:to x="100000" y="60000"/>
                                    </p:animScale>
                                    <p:animScale>
                                      <p:cBhvr>
                                        <p:cTn id="32" dur="166" decel="50000">
                                          <p:stCondLst>
                                            <p:cond delay="676"/>
                                          </p:stCondLst>
                                        </p:cTn>
                                        <p:tgtEl>
                                          <p:spTgt spid="4">
                                            <p:txEl>
                                              <p:pRg st="1" end="1"/>
                                            </p:txEl>
                                          </p:spTgt>
                                        </p:tgtEl>
                                      </p:cBhvr>
                                      <p:to x="100000" y="100000"/>
                                    </p:animScale>
                                    <p:animScale>
                                      <p:cBhvr>
                                        <p:cTn id="33" dur="26">
                                          <p:stCondLst>
                                            <p:cond delay="1312"/>
                                          </p:stCondLst>
                                        </p:cTn>
                                        <p:tgtEl>
                                          <p:spTgt spid="4">
                                            <p:txEl>
                                              <p:pRg st="1" end="1"/>
                                            </p:txEl>
                                          </p:spTgt>
                                        </p:tgtEl>
                                      </p:cBhvr>
                                      <p:to x="100000" y="80000"/>
                                    </p:animScale>
                                    <p:animScale>
                                      <p:cBhvr>
                                        <p:cTn id="34" dur="166" decel="50000">
                                          <p:stCondLst>
                                            <p:cond delay="1338"/>
                                          </p:stCondLst>
                                        </p:cTn>
                                        <p:tgtEl>
                                          <p:spTgt spid="4">
                                            <p:txEl>
                                              <p:pRg st="1" end="1"/>
                                            </p:txEl>
                                          </p:spTgt>
                                        </p:tgtEl>
                                      </p:cBhvr>
                                      <p:to x="100000" y="100000"/>
                                    </p:animScale>
                                    <p:animScale>
                                      <p:cBhvr>
                                        <p:cTn id="35" dur="26">
                                          <p:stCondLst>
                                            <p:cond delay="1642"/>
                                          </p:stCondLst>
                                        </p:cTn>
                                        <p:tgtEl>
                                          <p:spTgt spid="4">
                                            <p:txEl>
                                              <p:pRg st="1" end="1"/>
                                            </p:txEl>
                                          </p:spTgt>
                                        </p:tgtEl>
                                      </p:cBhvr>
                                      <p:to x="100000" y="90000"/>
                                    </p:animScale>
                                    <p:animScale>
                                      <p:cBhvr>
                                        <p:cTn id="36" dur="166" decel="50000">
                                          <p:stCondLst>
                                            <p:cond delay="1668"/>
                                          </p:stCondLst>
                                        </p:cTn>
                                        <p:tgtEl>
                                          <p:spTgt spid="4">
                                            <p:txEl>
                                              <p:pRg st="1" end="1"/>
                                            </p:txEl>
                                          </p:spTgt>
                                        </p:tgtEl>
                                      </p:cBhvr>
                                      <p:to x="100000" y="100000"/>
                                    </p:animScale>
                                    <p:animScale>
                                      <p:cBhvr>
                                        <p:cTn id="37" dur="26">
                                          <p:stCondLst>
                                            <p:cond delay="1808"/>
                                          </p:stCondLst>
                                        </p:cTn>
                                        <p:tgtEl>
                                          <p:spTgt spid="4">
                                            <p:txEl>
                                              <p:pRg st="1" end="1"/>
                                            </p:txEl>
                                          </p:spTgt>
                                        </p:tgtEl>
                                      </p:cBhvr>
                                      <p:to x="100000" y="95000"/>
                                    </p:animScale>
                                    <p:animScale>
                                      <p:cBhvr>
                                        <p:cTn id="38"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6B9DC8BF-D6E8-1105-2F3F-3EDC81FB2190}"/>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EF5557D-3D7E-CBA0-4E9C-153DF5017C02}"/>
              </a:ext>
            </a:extLst>
          </p:cNvPr>
          <p:cNvSpPr txBox="1"/>
          <p:nvPr/>
        </p:nvSpPr>
        <p:spPr>
          <a:xfrm>
            <a:off x="0" y="508066"/>
            <a:ext cx="6096000" cy="3539430"/>
          </a:xfrm>
          <a:prstGeom prst="rect">
            <a:avLst/>
          </a:prstGeom>
          <a:noFill/>
        </p:spPr>
        <p:txBody>
          <a:bodyPr wrap="square">
            <a:spAutoFit/>
          </a:bodyPr>
          <a:lstStyle/>
          <a:p>
            <a:pPr marL="0" marR="0" algn="just" rtl="1">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التحول الذي حدث في المجتمعات، من اعتماد اقتصادها على الزراعة إلى الاعتماد على الصناعة، صاحبه تحول أيضا في السكان أنفـسهم، فانخفضت نسبة سكان الريف، وارتفعت نسبة سكان الحضر والمـدن، وأصبح هذا التحول يحتاج إلى جهود إعلامية ضخمة لمواجهة التغيـر الاجتماعي والعمل على استقرار المجتمع وتحقيق مصالحه</a:t>
            </a: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410453956"/>
      </p:ext>
    </p:extLst>
  </p:cSld>
  <p:clrMapOvr>
    <a:masterClrMapping/>
  </p:clrMapOvr>
  <mc:AlternateContent xmlns:mc="http://schemas.openxmlformats.org/markup-compatibility/2006" xmlns:p14="http://schemas.microsoft.com/office/powerpoint/2010/main">
    <mc:Choice Requires="p14">
      <p:transition spd="slow" p14:dur="2000" advTm="112091"/>
    </mc:Choice>
    <mc:Fallback xmlns="">
      <p:transition spd="slow" advTm="11209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 xmlns:a16="http://schemas.microsoft.com/office/drawing/2014/main" id="{6B9DC8BF-D6E8-1105-2F3F-3EDC81FB2190}"/>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4" name="TextBox 3">
            <a:extLst>
              <a:ext uri="{FF2B5EF4-FFF2-40B4-BE49-F238E27FC236}">
                <a16:creationId xmlns="" xmlns:a16="http://schemas.microsoft.com/office/drawing/2014/main" id="{FEF5557D-3D7E-CBA0-4E9C-153DF5017C02}"/>
              </a:ext>
            </a:extLst>
          </p:cNvPr>
          <p:cNvSpPr txBox="1"/>
          <p:nvPr/>
        </p:nvSpPr>
        <p:spPr>
          <a:xfrm>
            <a:off x="0" y="508066"/>
            <a:ext cx="6096000" cy="3970318"/>
          </a:xfrm>
          <a:prstGeom prst="rect">
            <a:avLst/>
          </a:prstGeom>
          <a:noFill/>
        </p:spPr>
        <p:txBody>
          <a:bodyPr wrap="square">
            <a:spAutoFit/>
          </a:bodyPr>
          <a:lstStyle/>
          <a:p>
            <a:pPr marL="0" marR="0" algn="just" rtl="1">
              <a:spcBef>
                <a:spcPts val="0"/>
              </a:spcBef>
              <a:spcAft>
                <a:spcPts val="800"/>
              </a:spcAft>
            </a:pPr>
            <a:r>
              <a:rPr lang="ar-EG" sz="2800"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تطورت </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وسائل الإعلام والنشر تطوراً ضخما، نتيجة للتقدم الفكـري والفني والتقني الكبير، فهناك تطور تقني في الطباعة، وفـي إخـراج الصحف والمجلات، كما ظهرت وسائل إعلام لم تكن معروفة فيمـا مضى، كالأفلام السينمائية والراديو والتلفزيون، مما سهل من مهمـة العلاقات العامة في الاتصال بالجماهير المختلفة، واسـتخدام الوسـائل الملائمة مع الجماهير المتنوعة، وفي الأوقات المناسبة.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94687482"/>
      </p:ext>
    </p:extLst>
  </p:cSld>
  <p:clrMapOvr>
    <a:masterClrMapping/>
  </p:clrMapOvr>
  <mc:AlternateContent xmlns:mc="http://schemas.openxmlformats.org/markup-compatibility/2006" xmlns:p14="http://schemas.microsoft.com/office/powerpoint/2010/main">
    <mc:Choice Requires="p14">
      <p:transition spd="slow" p14:dur="2000" advTm="112091"/>
    </mc:Choice>
    <mc:Fallback xmlns="">
      <p:transition spd="slow" advTm="11209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745412-DEFC-A5CD-3C33-73ECC6C10F33}"/>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سادسًا: فلسفة العلاقات العامة:</a:t>
            </a:r>
            <a:endParaRPr lang="en-US" dirty="0"/>
          </a:p>
        </p:txBody>
      </p:sp>
      <p:sp>
        <p:nvSpPr>
          <p:cNvPr id="3" name="Content Placeholder 2">
            <a:extLst>
              <a:ext uri="{FF2B5EF4-FFF2-40B4-BE49-F238E27FC236}">
                <a16:creationId xmlns="" xmlns:a16="http://schemas.microsoft.com/office/drawing/2014/main" id="{89AD118A-E0EC-CDE8-64D0-CBF254AF673A}"/>
              </a:ext>
            </a:extLst>
          </p:cNvPr>
          <p:cNvSpPr>
            <a:spLocks noGrp="1"/>
          </p:cNvSpPr>
          <p:nvPr>
            <p:ph idx="1"/>
          </p:nvPr>
        </p:nvSpPr>
        <p:spPr>
          <a:xfrm>
            <a:off x="378376" y="1573369"/>
            <a:ext cx="11101552" cy="4351338"/>
          </a:xfrm>
        </p:spPr>
        <p:txBody>
          <a:bodyPr>
            <a:noAutofit/>
          </a:bodyPr>
          <a:lstStyle/>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متعددة بتعدد أوجه النشاط الإنساني، وتعدد الجماهير أو الجماعات الصغيرة في المجتمع الإنساني، فهنـاك العلاقـات العامـة الحكومية، والتجارية، والصناعية، والعسكرية، والسياسية، ولكن كل هـذه الأنواع والأقسام تجمعها فلسفة ومبادئ عامة واحدة، وتستند إلـى أصـول فنية واحدة، وليست في حقيقتها إلا تطبيقًا للقواعد العامة للعلاقات العامـة، مع مراعاة الظروف والأحوال في المجال الذي تطبق فيه، فالوسائل التـي تتبع في العلاقات العامة واحـدة، والأدوات واحـدة، كوسـائل الاتـصال بالجماهير، و هي وكالات الأنباء والصحافة والإذاعة والتلفزيون والـسينما، أو غير ذلك من الوسائل الأخرى كالاتصالات الشخصية، وهـي جميعًـا تعمل على بلورة الأفكار وتقريب الأذهان. والعلاقات العامة بجميع أقسامها تقف على اتجاهات الجمهور وتدرس نفسية وطرق التـأثير فيـه، وقيـادة الرأي العام وطرق التعامل معه، وكسب ثقته، أما ما هو مثـار اخـتلاف، فهو الجمهور الذي تتجه إليه العلاقات العامة.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123935333"/>
      </p:ext>
    </p:extLst>
  </p:cSld>
  <p:clrMapOvr>
    <a:masterClrMapping/>
  </p:clrMapOvr>
  <mc:AlternateContent xmlns:mc="http://schemas.openxmlformats.org/markup-compatibility/2006" xmlns:p14="http://schemas.microsoft.com/office/powerpoint/2010/main">
    <mc:Choice Requires="p14">
      <p:transition spd="slow" p14:dur="2000" advTm="87455"/>
    </mc:Choice>
    <mc:Fallback xmlns="">
      <p:transition spd="slow" advTm="87455"/>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32D67C-E2DE-3B13-9EC1-962FC168260F}"/>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100C2E6E-B9F9-B711-9F42-63E161BC2FC2}"/>
              </a:ext>
            </a:extLst>
          </p:cNvPr>
          <p:cNvSpPr>
            <a:spLocks noGrp="1"/>
          </p:cNvSpPr>
          <p:nvPr>
            <p:ph idx="1"/>
          </p:nvPr>
        </p:nvSpPr>
        <p:spPr>
          <a:xfrm>
            <a:off x="838200" y="1459861"/>
            <a:ext cx="10515600" cy="4351338"/>
          </a:xfrm>
        </p:spPr>
        <p:txBody>
          <a:bodyPr>
            <a:noAutofit/>
          </a:bodyPr>
          <a:lstStyle/>
          <a:p>
            <a:pPr marL="0" marR="0" indent="0" algn="just" rtl="1">
              <a:lnSpc>
                <a:spcPct val="107000"/>
              </a:lnSpc>
              <a:spcBef>
                <a:spcPts val="0"/>
              </a:spcBef>
              <a:spcAft>
                <a:spcPts val="800"/>
              </a:spcAft>
              <a:buNone/>
            </a:pPr>
            <a:r>
              <a:rPr lang="ar-EG"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وتستند فلسفة العلاقات العامة على مجموعة من المبادئ والحقائق هي:</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ترتكز فلسفة العلاقات العامة على حقيقية علمية مؤداهـا أن الإنـسان كائن اجتماعي بطبيعته، لا يمكن أن يعيش بمعزل عن الآخرين، وقـد اثبت الكثير من البحوث العلمية أن الإنسان يعجز عن إشـباع جميـع حاجاته الكثيرة البيولوجية والنفسية بنفسه، أما الاحتياجات الاجتماعيـة فلا تقوم أساساً بدون وجود الإنسان مع آخرين من البشر، وهكذا تنـشأ علاقات مختلفة مع غيره من الناس، هو في أشد الحاجة إليها لإشـباع احتياجاته المختلفة المتجددة.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77431187"/>
      </p:ext>
    </p:extLst>
  </p:cSld>
  <p:clrMapOvr>
    <a:masterClrMapping/>
  </p:clrMapOvr>
  <mc:AlternateContent xmlns:mc="http://schemas.openxmlformats.org/markup-compatibility/2006" xmlns:p14="http://schemas.microsoft.com/office/powerpoint/2010/main">
    <mc:Choice Requires="p14">
      <p:transition spd="slow" p14:dur="2000" advTm="206758"/>
    </mc:Choice>
    <mc:Fallback xmlns="">
      <p:transition spd="slow" advTm="206758"/>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32D67C-E2DE-3B13-9EC1-962FC168260F}"/>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100C2E6E-B9F9-B711-9F42-63E161BC2FC2}"/>
              </a:ext>
            </a:extLst>
          </p:cNvPr>
          <p:cNvSpPr>
            <a:spLocks noGrp="1"/>
          </p:cNvSpPr>
          <p:nvPr>
            <p:ph idx="1"/>
          </p:nvPr>
        </p:nvSpPr>
        <p:spPr>
          <a:xfrm>
            <a:off x="838200" y="1459861"/>
            <a:ext cx="10515600" cy="4351338"/>
          </a:xfrm>
        </p:spPr>
        <p:txBody>
          <a:bodyPr>
            <a:noAutofit/>
          </a:bodyPr>
          <a:lstStyle/>
          <a:p>
            <a:pPr marL="0" marR="0" indent="0" algn="just" rtl="1">
              <a:lnSpc>
                <a:spcPct val="107000"/>
              </a:lnSpc>
              <a:spcBef>
                <a:spcPts val="0"/>
              </a:spcBef>
              <a:spcAft>
                <a:spcPts val="800"/>
              </a:spcAft>
              <a:buNone/>
            </a:pPr>
            <a:r>
              <a:rPr lang="ar-EG"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وتستند فلسفة العلاقات العامة على مجموعة من المبادئ والحقائق هي:</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إن </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الإنسان كائن اجتماعي متفرد ومتغير من وقت لآخر، ورغم انـه يتشابه مع غيره من بني البشر، إلا انه توجد اختلافـات فـي جميـع الاتصالات مع بني الإنسان.</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إن الإنسان كائن اجتماعي يتعامل مع غيره ومع المواقف اجتماعيـة، بمعنى انه يؤثر ويتأثر بالمواقف الاجتماعية، ولهذا فان انعدام الاتصال المباشر بين الطرفين أو توقفه يؤدي إلى انعدام عنصر الايجابية الـذي يعتبر أساس ديناميكية العلاقات العامـة، كـذالك فـان رد الفعـل أو الاستجابة التي يظهرها العملاء يؤثر تأثيراً عميقاً في برامج المؤسـسة وفى سياستها، بل وفي أسلوب العمل</a:t>
            </a: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877302027"/>
      </p:ext>
    </p:extLst>
  </p:cSld>
  <p:clrMapOvr>
    <a:masterClrMapping/>
  </p:clrMapOvr>
  <mc:AlternateContent xmlns:mc="http://schemas.openxmlformats.org/markup-compatibility/2006" xmlns:p14="http://schemas.microsoft.com/office/powerpoint/2010/main">
    <mc:Choice Requires="p14">
      <p:transition spd="slow" p14:dur="2000" advTm="206758"/>
    </mc:Choice>
    <mc:Fallback xmlns="">
      <p:transition spd="slow" advTm="206758"/>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32D67C-E2DE-3B13-9EC1-962FC168260F}"/>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100C2E6E-B9F9-B711-9F42-63E161BC2FC2}"/>
              </a:ext>
            </a:extLst>
          </p:cNvPr>
          <p:cNvSpPr>
            <a:spLocks noGrp="1"/>
          </p:cNvSpPr>
          <p:nvPr>
            <p:ph idx="1"/>
          </p:nvPr>
        </p:nvSpPr>
        <p:spPr>
          <a:xfrm>
            <a:off x="838200" y="1459861"/>
            <a:ext cx="10515600" cy="4351338"/>
          </a:xfrm>
        </p:spPr>
        <p:txBody>
          <a:bodyPr>
            <a:noAutofit/>
          </a:bodyPr>
          <a:lstStyle/>
          <a:p>
            <a:pPr marL="0" marR="0" indent="0" algn="just" rtl="1">
              <a:lnSpc>
                <a:spcPct val="107000"/>
              </a:lnSpc>
              <a:spcBef>
                <a:spcPts val="0"/>
              </a:spcBef>
              <a:spcAft>
                <a:spcPts val="800"/>
              </a:spcAft>
              <a:buNone/>
            </a:pPr>
            <a:r>
              <a:rPr lang="ar-EG"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وتستند فلسفة العلاقات العامة على مجموعة من المبادئ والحقائق هي:</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إن </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الإنسان يتميز بالعقل والتعقل، ومعنى هذا أن الاقتناع يرتفع به إلى مستوى الإنسان، بينما تهبط به السيطرة والأمر والـضغط والإرهـاب إلى مستوى الآلة، مما يقتضي احترام آدمية الإنسان ومحاولـة إقناعه حتى يوضع الإنسان في مكانته الحقيقية.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877302027"/>
      </p:ext>
    </p:extLst>
  </p:cSld>
  <p:clrMapOvr>
    <a:masterClrMapping/>
  </p:clrMapOvr>
  <mc:AlternateContent xmlns:mc="http://schemas.openxmlformats.org/markup-compatibility/2006" xmlns:p14="http://schemas.microsoft.com/office/powerpoint/2010/main">
    <mc:Choice Requires="p14">
      <p:transition spd="slow" p14:dur="2000" advTm="206758"/>
    </mc:Choice>
    <mc:Fallback xmlns="">
      <p:transition spd="slow" advTm="20675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1F162A1-5672-194E-4925-992FEFA3D3D4}"/>
              </a:ext>
            </a:extLst>
          </p:cNvPr>
          <p:cNvSpPr>
            <a:spLocks noGrp="1"/>
          </p:cNvSpPr>
          <p:nvPr>
            <p:ph type="title"/>
          </p:nvPr>
        </p:nvSpPr>
        <p:spPr>
          <a:xfrm>
            <a:off x="838200" y="223231"/>
            <a:ext cx="10515600" cy="1325563"/>
          </a:xfrm>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EC89B2F6-35B3-1036-1C8F-33ECA43742D8}"/>
              </a:ext>
            </a:extLst>
          </p:cNvPr>
          <p:cNvSpPr>
            <a:spLocks noGrp="1"/>
          </p:cNvSpPr>
          <p:nvPr>
            <p:ph idx="1"/>
          </p:nvPr>
        </p:nvSpPr>
        <p:spPr>
          <a:xfrm>
            <a:off x="838200" y="1100389"/>
            <a:ext cx="10515600" cy="4351338"/>
          </a:xfrm>
        </p:spPr>
        <p:txBody>
          <a:bodyPr>
            <a:noAutofit/>
          </a:bodyPr>
          <a:lstStyle/>
          <a:p>
            <a:pPr marL="0" marR="0" indent="0" algn="just" rtl="1">
              <a:lnSpc>
                <a:spcPct val="120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ترتكز العلاقات العامة على الجانب الإنساني</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فالإنـسان هـو الـذي يرتكز عليه برنامج العلاقات العامة وخطة الإعلام، سواء كان عضواً في جماعة أو مواطنا في المجتمع ككل. فمن غير المنطقـي أن تبـدأ المؤسسة أو المنشأة بتحـسين علاقاتهـا مـع الجمهـور الخـارجي، وعلاقاتها مع جمهورها الداخلي على غير ما يرام، فيجب أولاً خلـق روح الجماعة والتعاون بين أفراد المؤسسة، على اختلاف مـستوياتهم الإدارية، ثم بعد ذلك تبدأ في تنمية توطيـد العلاقـات الحـسنة بـين المؤسسة وجمهورها الخارجي، مما يساعد على كسب تقـدير الـرأي العام الخارجي، وزيادة فرص نجاح المؤسسة، ويتحقق ذلـك بتـوفير البرامج الاجتماعية والترفيهية المناسبة لهم، وتحسين ظـروف العمـل للعاملين، والسعي لتدريبهم، وإشراكهم فـي الإدارة وإتاحـة الفـرص أمامهم للخلق والابتكار</a:t>
            </a: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035512053"/>
      </p:ext>
    </p:extLst>
  </p:cSld>
  <p:clrMapOvr>
    <a:masterClrMapping/>
  </p:clrMapOvr>
  <mc:AlternateContent xmlns:mc="http://schemas.openxmlformats.org/markup-compatibility/2006" xmlns:p14="http://schemas.microsoft.com/office/powerpoint/2010/main">
    <mc:Choice Requires="p14">
      <p:transition spd="slow" p14:dur="2000" advTm="148430"/>
    </mc:Choice>
    <mc:Fallback xmlns="">
      <p:transition spd="slow" advTm="14843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1F162A1-5672-194E-4925-992FEFA3D3D4}"/>
              </a:ext>
            </a:extLst>
          </p:cNvPr>
          <p:cNvSpPr>
            <a:spLocks noGrp="1"/>
          </p:cNvSpPr>
          <p:nvPr>
            <p:ph type="title"/>
          </p:nvPr>
        </p:nvSpPr>
        <p:spPr>
          <a:xfrm>
            <a:off x="838200" y="223231"/>
            <a:ext cx="10515600" cy="1325563"/>
          </a:xfrm>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EC89B2F6-35B3-1036-1C8F-33ECA43742D8}"/>
              </a:ext>
            </a:extLst>
          </p:cNvPr>
          <p:cNvSpPr>
            <a:spLocks noGrp="1"/>
          </p:cNvSpPr>
          <p:nvPr>
            <p:ph idx="1"/>
          </p:nvPr>
        </p:nvSpPr>
        <p:spPr>
          <a:xfrm>
            <a:off x="838200" y="1100389"/>
            <a:ext cx="10515600" cy="4351338"/>
          </a:xfrm>
        </p:spPr>
        <p:txBody>
          <a:bodyPr>
            <a:noAutofit/>
          </a:bodyPr>
          <a:lstStyle/>
          <a:p>
            <a:pPr marL="0" marR="0" indent="0" algn="just" rtl="1">
              <a:lnSpc>
                <a:spcPct val="120000"/>
              </a:lnSpc>
              <a:spcBef>
                <a:spcPts val="0"/>
              </a:spcBef>
              <a:spcAft>
                <a:spcPts val="800"/>
              </a:spcAft>
              <a:buNone/>
            </a:pPr>
            <a:r>
              <a:rPr lang="ar-EG"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ترتكز </a:t>
            </a: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العلاقات العامة على ركائز اجتماعية</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ولذلك يجـب أن تـضع كل هيئة أهدافها، بحيث تتوافق مع الظروف المجتمع وأهدافه العامـة، واحترام رأي الجماهير، وتقوم العلاقـات العامـة بتـدريب جمـاهير المؤسسات الداخلية والخارجية على تحمل المسئولية الاجتماعية، فهـي عن طريق تبصيرهم بإمكانيات المؤسسات ومجهودها والصفات ال تـي تواجهها تستطيع أن تساعدهم على تحمل مـسئولية الـسياسة العامـة للمؤسسة. كما تقوم الهيئة بتبصير جمهور المتعاملين معها بالخـدمات التي تؤديها، وتشرح لهم كيفية تنفيذ القـوانين، وتوضـح مـسئولياتهم حيالها، وتحديد مدى المساهمة التي يمكن أن يقدمها المواطن للارتفاع بمستوى الخدمات العامة ومستوى تنفيـذها، وتبـرز أهميـة تعـاون الجمهور معها لتحقيق الصالح العام، ومن هنا يظهر عنصر التماسـك بين جماهير المنظمة الداخلية والخارجية. وبهذا تكون للعلاقات العامة أهداف اجتماعية يمكن تحقيقها عن طريق برامج العلاقات العامة.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412361704"/>
      </p:ext>
    </p:extLst>
  </p:cSld>
  <p:clrMapOvr>
    <a:masterClrMapping/>
  </p:clrMapOvr>
  <mc:AlternateContent xmlns:mc="http://schemas.openxmlformats.org/markup-compatibility/2006" xmlns:p14="http://schemas.microsoft.com/office/powerpoint/2010/main">
    <mc:Choice Requires="p14">
      <p:transition spd="slow" p14:dur="2000" advTm="148430"/>
    </mc:Choice>
    <mc:Fallback xmlns="">
      <p:transition spd="slow" advTm="14843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7395DDD-ECE4-8F02-C199-FC6B5A134BB5}"/>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D3ECB731-0900-25FE-DF06-90DF90CC79CD}"/>
              </a:ext>
            </a:extLst>
          </p:cNvPr>
          <p:cNvSpPr>
            <a:spLocks noGrp="1"/>
          </p:cNvSpPr>
          <p:nvPr>
            <p:ph idx="1"/>
          </p:nvPr>
        </p:nvSpPr>
        <p:spPr/>
        <p:txBody>
          <a:bodyPr>
            <a:normAutofit/>
          </a:bodyPr>
          <a:lstStyle/>
          <a:p>
            <a:pPr marL="0" indent="0" algn="just" rtl="1">
              <a:lnSpc>
                <a:spcPct val="100000"/>
              </a:lnSpc>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يكون الناس اتجاهاتهم وآرائهم بصدد مختلـف الأمـور، كمـا أنهـم يكونون هذه الآراء وتلك الاتجاهات، سواء بذلت هيئة مـا محـاولات للمساعدة في تكوين هذه الاتجاهات والأفكار أو لم تبذل، وقـد يتبنـى الناس اتجاهات خاطئة، أو يكون لهم ميول متعارضـة، ولـذلك فمـن الضروري أن تحاول المؤسسات والهيئات العمل على تكوين رأي عام سليم، و تحويل الميول المتعارضة إلى ميول مـشتركة، و ذلـك عـن طريق عمليات الإخبار الصادقة والهادفة، وتظهر أهمية هذا التوفيـق في أوقات الأزمات والكوارث والحـروب، حـين يـنهض مجمـوع المواطنين بواجبهم إزاء مجتمعهم.</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012625261"/>
      </p:ext>
    </p:extLst>
  </p:cSld>
  <p:clrMapOvr>
    <a:masterClrMapping/>
  </p:clrMapOvr>
  <mc:AlternateContent xmlns:mc="http://schemas.openxmlformats.org/markup-compatibility/2006" xmlns:p14="http://schemas.microsoft.com/office/powerpoint/2010/main">
    <mc:Choice Requires="p14">
      <p:transition spd="slow" p14:dur="2000" advTm="114785"/>
    </mc:Choice>
    <mc:Fallback xmlns="">
      <p:transition spd="slow" advTm="114785"/>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E5BE2E-23AB-DF5E-2572-70184D8DFCC5}"/>
              </a:ext>
            </a:extLst>
          </p:cNvPr>
          <p:cNvSpPr>
            <a:spLocks noGrp="1"/>
          </p:cNvSpPr>
          <p:nvPr>
            <p:ph type="title"/>
          </p:nvPr>
        </p:nvSpPr>
        <p:spPr/>
        <p:txBody>
          <a:bodyPr/>
          <a:lstStyle/>
          <a:p>
            <a:pPr algn="r"/>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4680A8D6-828D-1EFC-F3AE-FBE982F6BC43}"/>
              </a:ext>
            </a:extLst>
          </p:cNvPr>
          <p:cNvSpPr>
            <a:spLocks noGrp="1"/>
          </p:cNvSpPr>
          <p:nvPr>
            <p:ph idx="1"/>
          </p:nvPr>
        </p:nvSpPr>
        <p:spPr/>
        <p:txBody>
          <a:bodyPr>
            <a:noAutofit/>
          </a:bodyPr>
          <a:lstStyle/>
          <a:p>
            <a:pPr marL="0" marR="0" indent="0" algn="just" rtl="1">
              <a:lnSpc>
                <a:spcPct val="100000"/>
              </a:lnSpc>
              <a:spcBef>
                <a:spcPts val="0"/>
              </a:spcBef>
              <a:spcAft>
                <a:spcPts val="800"/>
              </a:spcAft>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وتبدو أهمية الجانب السياسي للعلاقات العامة في الحكومـة، وتظهـر هذه الصفة السياسية في سعي العلاقات العامـة إلـى إثـارة اهتمـام المواطنين بشؤون بلدهم عن طريق شرح الأهداف والاتجاهات العامة للدولة وخططها التنموية، ومن ناحية أخرى تهدف العملية الإخباريـة في العلاقات العامة إلى وضع الحقائق والبيانات عن النشاط الحكـومي أمام نظر الجمهور، ومما يساعد على توجيه وتكوين رأي عام حقيقـي أساسه المناقشة المستنيرة القائمة على المعلومـات الـصحيحة، وهـذا يحقق نوعًا من الرقابة الشعبية على أعمال ونشاط الأجهزة الحكوميـة بما يتماشى مع المبادئ الديمقراطية، ولا يـدع مجـالاً للـسيطرة أو الدكتاتورية، مما يتيح الفرص للابتكار الشخصي، وبعض المقترحـات التي تظهرها الخبرة والتعامل مع الأفراد والجمـاهير، فالمـديرون لا يستطيعون أن يفرضوا سياستهم الذاتيـة دون إشـراك هيئـة الإدارة والأخصائيين في العلاقات العامة معهم في تحمل المسؤولية.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686791437"/>
      </p:ext>
    </p:extLst>
  </p:cSld>
  <p:clrMapOvr>
    <a:masterClrMapping/>
  </p:clrMapOvr>
  <mc:AlternateContent xmlns:mc="http://schemas.openxmlformats.org/markup-compatibility/2006" xmlns:p14="http://schemas.microsoft.com/office/powerpoint/2010/main">
    <mc:Choice Requires="p14">
      <p:transition spd="slow" p14:dur="2000" advTm="105729"/>
    </mc:Choice>
    <mc:Fallback xmlns="">
      <p:transition spd="slow" advTm="105729"/>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41BCC56-54B0-B741-50DF-8D44CD0A46E7}"/>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C0A5313E-F032-A168-5EE2-1F2C489A6A15}"/>
              </a:ext>
            </a:extLst>
          </p:cNvPr>
          <p:cNvSpPr>
            <a:spLocks noGrp="1"/>
          </p:cNvSpPr>
          <p:nvPr>
            <p:ph idx="1"/>
          </p:nvPr>
        </p:nvSpPr>
        <p:spPr>
          <a:xfrm>
            <a:off x="378372" y="1305347"/>
            <a:ext cx="11177752" cy="4351338"/>
          </a:xfrm>
        </p:spPr>
        <p:txBody>
          <a:bodyPr>
            <a:noAutofit/>
          </a:bodyPr>
          <a:lstStyle/>
          <a:p>
            <a:pPr marL="0" indent="0" algn="just" rtl="1">
              <a:lnSpc>
                <a:spcPct val="100000"/>
              </a:lnSpc>
              <a:buNone/>
            </a:pPr>
            <a:r>
              <a:rPr lang="ar-EG"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تستند العلاقات العامة إلى الجانب الأخلاقي</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 فهي تسعى إلـى تنميـة إيمان الجمهور برسالة الهيئة أو المؤسسة، وتهدف إلـى تنميـة الثقـة والاحترام، إذ كثيرًا ما يقع أخصائي العلاقات العامة غير المدرب فـي أخطاء جسيمة، يترتب عليها إحساس العملاء أن مؤسستهم لا تعطـيهم العناية الكافية، ولا تهيئ لهم أسباب احترام الذات، وهـذا مـا يحطـم برامج العلاقات العامة ويؤدي إلى انعدام الثقة الضرورية لإنجاح هـذا البرنامج، ومن أجل هذا يجب أن تتسم أعمال المؤسسة بالصدق سـواء من ناحية الشكل أو الجوهر، ونقصد بالصدق مـن ناحيـة الـشكل أن تكون المقومات الظاهرة لأساليب الاتصال الفردي والجمـاهيري مـن النوع الذي يدعو بطبيعته إلى الثقة. أما من ناحية الجوهر فينبغـي أن يكون المضمون مستنداً على حقـائق تـدعمها الوثـائق والبحـوث والدراسات التجريبية والرقمية. كما يجب أن تتسم أعمـال المؤسـسة بالأمانة، وان تتفق أعمالها مع أقوالها، كما يجب أن يلتزم العاملون في العلاقات العامة بالقيم الأخلاقية في جميع تصرفاتهم، وأن يبتعدوا فـي برامجهم عن الغش والخداع والتضليل والدعاية الكاذبة.</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0000"/>
              </a:lnSpc>
              <a:buNone/>
            </a:pPr>
            <a:endParaRPr lang="en-US" dirty="0"/>
          </a:p>
        </p:txBody>
      </p:sp>
    </p:spTree>
    <p:extLst>
      <p:ext uri="{BB962C8B-B14F-4D97-AF65-F5344CB8AC3E}">
        <p14:creationId xmlns:p14="http://schemas.microsoft.com/office/powerpoint/2010/main" val="897752916"/>
      </p:ext>
    </p:extLst>
  </p:cSld>
  <p:clrMapOvr>
    <a:masterClrMapping/>
  </p:clrMapOvr>
  <mc:AlternateContent xmlns:mc="http://schemas.openxmlformats.org/markup-compatibility/2006" xmlns:p14="http://schemas.microsoft.com/office/powerpoint/2010/main">
    <mc:Choice Requires="p14">
      <p:transition spd="slow" p14:dur="2000" advTm="204250"/>
    </mc:Choice>
    <mc:Fallback xmlns="">
      <p:transition spd="slow" advTm="20425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AED090-2A73-E877-D0D4-755869D60956}"/>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19C1E303-E173-3779-A465-17D3B6F9B207}"/>
              </a:ext>
            </a:extLst>
          </p:cNvPr>
          <p:cNvSpPr>
            <a:spLocks noGrp="1"/>
          </p:cNvSpPr>
          <p:nvPr>
            <p:ph idx="1"/>
          </p:nvPr>
        </p:nvSpPr>
        <p:spPr/>
        <p:txBody>
          <a:bodyPr>
            <a:noAutofit/>
          </a:bodyPr>
          <a:lstStyle/>
          <a:p>
            <a:pPr marL="0" marR="0" indent="0" algn="just" rtl="1">
              <a:lnSpc>
                <a:spcPct val="120000"/>
              </a:lnSpc>
              <a:spcBef>
                <a:spcPts val="0"/>
              </a:spcBef>
              <a:spcAft>
                <a:spcPts val="800"/>
              </a:spcAft>
              <a:buNone/>
            </a:pPr>
            <a:r>
              <a:rPr lang="ar-EG" b="1"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تستند العلاقات العامة إلى مبدأ التنظيم</a:t>
            </a: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 والتنظيم هو الـسير وفقـاً لنظام معين، فالهيئة أو المؤسسة يجب عليها أن تتعاون مـع الهيئـات الأخرى، و من هنا نشأت الحاجة إلى تنظيم الاتصال بـين الهيئـات، للاتفاق على أسس التعاون بينها لا سيما في برامج العلاقات العامـة. ولاشك أن السعي لإفهام الناس فكرة معينة أو تعـريفهم بمؤسـسة أو بشركة أو بفرد يحتاج إلى تنظيم، وإذا أريد للتنظيم أن يصيب توفيقـا، وجب وضع خطة تقوم على تقدير الهدف والموارد، و لكي نضع خطة للتنظيم لابد من تعريف طابع الجهد الذي لأجله ينشأ هذا التنظيم، </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5637394"/>
      </p:ext>
    </p:extLst>
  </p:cSld>
  <p:clrMapOvr>
    <a:masterClrMapping/>
  </p:clrMapOvr>
  <mc:AlternateContent xmlns:mc="http://schemas.openxmlformats.org/markup-compatibility/2006" xmlns:p14="http://schemas.microsoft.com/office/powerpoint/2010/main">
    <mc:Choice Requires="p14">
      <p:transition spd="slow" p14:dur="2000" advTm="282779"/>
    </mc:Choice>
    <mc:Fallback xmlns="">
      <p:transition spd="slow" advTm="282779"/>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AED090-2A73-E877-D0D4-755869D60956}"/>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19C1E303-E173-3779-A465-17D3B6F9B207}"/>
              </a:ext>
            </a:extLst>
          </p:cNvPr>
          <p:cNvSpPr>
            <a:spLocks noGrp="1"/>
          </p:cNvSpPr>
          <p:nvPr>
            <p:ph idx="1"/>
          </p:nvPr>
        </p:nvSpPr>
        <p:spPr>
          <a:xfrm>
            <a:off x="838200" y="1604901"/>
            <a:ext cx="10515600" cy="4351338"/>
          </a:xfrm>
        </p:spPr>
        <p:txBody>
          <a:bodyPr>
            <a:noAutofit/>
          </a:bodyPr>
          <a:lstStyle/>
          <a:p>
            <a:pPr marL="0" marR="0" indent="0" algn="just" rtl="1">
              <a:lnSpc>
                <a:spcPct val="120000"/>
              </a:lnSpc>
              <a:spcBef>
                <a:spcPts val="0"/>
              </a:spcBef>
              <a:spcAft>
                <a:spcPts val="800"/>
              </a:spcAft>
              <a:buNone/>
            </a:pPr>
            <a:r>
              <a:rPr lang="ar-EG" dirty="0" smtClean="0">
                <a:solidFill>
                  <a:schemeClr val="bg1"/>
                </a:solidFill>
                <a:effectLst/>
                <a:latin typeface="Dubai" panose="020B0503030403030204" pitchFamily="34" charset="-78"/>
                <a:ea typeface="Calibri" panose="020F0502020204030204" pitchFamily="34" charset="0"/>
                <a:cs typeface="Dubai" panose="020B0503030403030204" pitchFamily="34" charset="-78"/>
              </a:rPr>
              <a:t>هـل </a:t>
            </a: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يكون هذا الجهد طويل المدى أو قصيره، كما ينبغي مراعـاة المـدى الجغرافي لذلك التنظيم، وتعيين الجمهور الذي يراد توجيـه الخطـاب إليه. ولا بد للتنظيم أن يشمل الوسائل المادية الصالحة لأداء العمل أداء ناجحاً. ثم يأتي دور تمويل التنظيم الذي هو علـى الـدوام مـشكلة لا تبعث على الرضى، فالميزانية ينبغي أن، تكفي لتهيئة جميـع المـوارد والقوى البشرية في الخطة المرسومة. ويأتي دور المعدات اللازمة لتنظيم العلاقات العامة، فوسائل الاتصال العصرية الممتازة لا تعمـل بدون الآلات اللازمة، فإذا أريد مخاطبة الذهن البشري، لا بد أن يـتم ذلك بواسطة بعض الوسائل الآليـة، كالكلمـة المطبوعـة أو الكلمـة المنقولة التي تنتقل سلكياً أو عبر موجات الأثير، التـي تتفـاوت بـين صورة تظهر على شاشة يستعان بها للوصول إلى الرأي العام، علـى شكل حديث أو مسلسل أو فيلم..إلخ.</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681432548"/>
      </p:ext>
    </p:extLst>
  </p:cSld>
  <p:clrMapOvr>
    <a:masterClrMapping/>
  </p:clrMapOvr>
  <mc:AlternateContent xmlns:mc="http://schemas.openxmlformats.org/markup-compatibility/2006" xmlns:p14="http://schemas.microsoft.com/office/powerpoint/2010/main">
    <mc:Choice Requires="p14">
      <p:transition spd="slow" p14:dur="2000" advTm="282779"/>
    </mc:Choice>
    <mc:Fallback xmlns="">
      <p:transition spd="slow" advTm="282779"/>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6277326-D156-099F-7653-4691428DD9E5}"/>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فلسفة العلاقات العامة:</a:t>
            </a:r>
            <a:endParaRPr lang="en-US" dirty="0"/>
          </a:p>
        </p:txBody>
      </p:sp>
      <p:sp>
        <p:nvSpPr>
          <p:cNvPr id="3" name="Content Placeholder 2">
            <a:extLst>
              <a:ext uri="{FF2B5EF4-FFF2-40B4-BE49-F238E27FC236}">
                <a16:creationId xmlns="" xmlns:a16="http://schemas.microsoft.com/office/drawing/2014/main" id="{99922C14-8439-E138-4537-E06F7D6592A6}"/>
              </a:ext>
            </a:extLst>
          </p:cNvPr>
          <p:cNvSpPr>
            <a:spLocks noGrp="1"/>
          </p:cNvSpPr>
          <p:nvPr>
            <p:ph idx="1"/>
          </p:nvPr>
        </p:nvSpPr>
        <p:spPr/>
        <p:txBody>
          <a:bodyPr>
            <a:noAutofit/>
          </a:bodyPr>
          <a:lstStyle/>
          <a:p>
            <a:pPr marL="0" indent="0" algn="just" rtl="1">
              <a:lnSpc>
                <a:spcPct val="100000"/>
              </a:lnSpc>
              <a:buNone/>
            </a:pPr>
            <a:r>
              <a:rPr lang="ar-EG" dirty="0">
                <a:solidFill>
                  <a:schemeClr val="bg1"/>
                </a:solidFill>
                <a:effectLst/>
                <a:latin typeface="Dubai" panose="020B0503030403030204" pitchFamily="34" charset="-78"/>
                <a:ea typeface="Calibri" panose="020F0502020204030204" pitchFamily="34" charset="0"/>
                <a:cs typeface="Dubai" panose="020B0503030403030204" pitchFamily="34" charset="-78"/>
              </a:rPr>
              <a:t>إتباع طريقة البحث العلمي: من المبادئ الأساسية للعلاقـات العامـة إتباع طريقة البحث العلمي في حل أي مشكلة من مشكلاتها  فطريقـة البحث العلمي مبنية على المنطق، وتحاول الوصول إلى مبادئ عامـة عن طريق التحليل الدقيق، والبعيد عن كل تحيز. وتبدأ طريقة البحـث العلمي بتعريف المشكلة تعريفا دقيقا، فمتى عرفنا المشكلة حددنا سـبل جمع البيانات التي تفيد في حلها، ويلي تعريف المشكلة تحديد الهـدف من البحث الذي سنقوم به، ثم تحديد محور البحث من حيـث المكـان والزمان، ثم جمع المعلومات المتعلقة بالمشكلة، وهذه إما أن تكون في حيازة المنشاة، أو من الممكن الحصول عليهـا مـن هيئـات أخـرى حكومية أو غير حكومية، ثم طريقة الاستقصاء الميـداني. والخطـوة الأخيرة هي تبويب النتائج واختبار صحتها، ثم تحليلها واتخـاذ قـرار بشأنها. وإذا اتبعنا طريقة البحث العلمي سالفة الذكر أمكننا الوصـول إلى قرار سليم مبني على معطيات الواقع.</a:t>
            </a:r>
            <a:endParaRPr lang="en-US"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0000"/>
              </a:lnSpc>
              <a:buNone/>
            </a:pPr>
            <a:endParaRPr lang="en-US" dirty="0"/>
          </a:p>
        </p:txBody>
      </p:sp>
    </p:spTree>
    <p:extLst>
      <p:ext uri="{BB962C8B-B14F-4D97-AF65-F5344CB8AC3E}">
        <p14:creationId xmlns:p14="http://schemas.microsoft.com/office/powerpoint/2010/main" val="3440664326"/>
      </p:ext>
    </p:extLst>
  </p:cSld>
  <p:clrMapOvr>
    <a:masterClrMapping/>
  </p:clrMapOvr>
  <mc:AlternateContent xmlns:mc="http://schemas.openxmlformats.org/markup-compatibility/2006" xmlns:p14="http://schemas.microsoft.com/office/powerpoint/2010/main">
    <mc:Choice Requires="p14">
      <p:transition spd="slow" p14:dur="2000" advTm="217718"/>
    </mc:Choice>
    <mc:Fallback xmlns="">
      <p:transition spd="slow" advTm="217718"/>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1209</TotalTime>
  <Words>5472</Words>
  <Application>Microsoft Office PowerPoint</Application>
  <PresentationFormat>Custom</PresentationFormat>
  <Paragraphs>151</Paragraphs>
  <Slides>70</Slides>
  <Notes>3</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تحقيق السمعة الطيبة للمنظمة وتدعيم صورتها الذهنية:</vt:lpstr>
      <vt:lpstr>المساعدة في ترويج المبيعات:</vt:lpstr>
      <vt:lpstr>المساعدة في ترويج المبيعات:</vt:lpstr>
      <vt:lpstr>كسب تأييد الجمهور الداخلي:</vt:lpstr>
      <vt:lpstr> كسب ثقة الجمهور الخارجي:</vt:lpstr>
      <vt:lpstr> كسب ثقة الجمهور الخارجي: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سادسًا: 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فلسفة العلاقات العامة:</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cp:lastModifiedBy>
  <cp:revision>45</cp:revision>
  <dcterms:created xsi:type="dcterms:W3CDTF">2023-04-29T09:08:23Z</dcterms:created>
  <dcterms:modified xsi:type="dcterms:W3CDTF">2023-10-05T08:51:13Z</dcterms:modified>
</cp:coreProperties>
</file>