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sldIdLst>
    <p:sldId id="480" r:id="rId5"/>
    <p:sldId id="303" r:id="rId6"/>
    <p:sldId id="313" r:id="rId7"/>
    <p:sldId id="4292" r:id="rId8"/>
    <p:sldId id="1269" r:id="rId9"/>
    <p:sldId id="1322" r:id="rId10"/>
    <p:sldId id="4294" r:id="rId11"/>
    <p:sldId id="4293" r:id="rId12"/>
    <p:sldId id="4295" r:id="rId13"/>
    <p:sldId id="4296" r:id="rId14"/>
    <p:sldId id="4297" r:id="rId15"/>
    <p:sldId id="4298" r:id="rId16"/>
    <p:sldId id="4300" r:id="rId17"/>
    <p:sldId id="4301" r:id="rId18"/>
    <p:sldId id="4302" r:id="rId19"/>
    <p:sldId id="4303" r:id="rId20"/>
    <p:sldId id="4304" r:id="rId21"/>
    <p:sldId id="4312" r:id="rId22"/>
    <p:sldId id="4305" r:id="rId23"/>
    <p:sldId id="4313" r:id="rId24"/>
    <p:sldId id="4306" r:id="rId25"/>
    <p:sldId id="4307" r:id="rId26"/>
    <p:sldId id="4308" r:id="rId27"/>
    <p:sldId id="4309" r:id="rId28"/>
    <p:sldId id="4310" r:id="rId29"/>
    <p:sldId id="4311" r:id="rId30"/>
    <p:sldId id="292" r:id="rId31"/>
    <p:sldId id="318" r:id="rId32"/>
    <p:sldId id="270" r:id="rId33"/>
    <p:sldId id="315" r:id="rId34"/>
    <p:sldId id="4314" r:id="rId35"/>
    <p:sldId id="1314" r:id="rId36"/>
    <p:sldId id="327" r:id="rId37"/>
    <p:sldId id="1230" r:id="rId38"/>
    <p:sldId id="123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292"/>
            <p14:sldId id="1269"/>
            <p14:sldId id="1322"/>
            <p14:sldId id="4294"/>
            <p14:sldId id="4293"/>
            <p14:sldId id="4295"/>
            <p14:sldId id="4296"/>
            <p14:sldId id="4297"/>
            <p14:sldId id="4298"/>
            <p14:sldId id="4300"/>
            <p14:sldId id="4301"/>
            <p14:sldId id="4302"/>
            <p14:sldId id="4303"/>
            <p14:sldId id="4304"/>
            <p14:sldId id="4312"/>
            <p14:sldId id="4305"/>
            <p14:sldId id="4313"/>
            <p14:sldId id="4306"/>
            <p14:sldId id="4307"/>
            <p14:sldId id="4308"/>
            <p14:sldId id="4309"/>
            <p14:sldId id="4310"/>
            <p14:sldId id="4311"/>
            <p14:sldId id="292"/>
            <p14:sldId id="318"/>
            <p14:sldId id="270"/>
            <p14:sldId id="315"/>
            <p14:sldId id="4314"/>
            <p14:sldId id="1314"/>
            <p14:sldId id="327"/>
            <p14:sldId id="1230"/>
            <p14:sldId id="12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5B6B77"/>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85649C-D26B-0F4B-BE8F-DB9D607C0435}" v="1" dt="2023-12-04T18:30:56.5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46"/>
    <p:restoredTop sz="93957" autoAdjust="0"/>
  </p:normalViewPr>
  <p:slideViewPr>
    <p:cSldViewPr snapToGrid="0">
      <p:cViewPr varScale="1">
        <p:scale>
          <a:sx n="77" d="100"/>
          <a:sy n="77" d="100"/>
        </p:scale>
        <p:origin x="97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14A230D-F03B-8F48-A545-8030F4C82668}">
      <dgm:prSet/>
      <dgm:spPr/>
      <dgm:t>
        <a:bodyPr/>
        <a:lstStyle/>
        <a:p>
          <a:r>
            <a:rPr lang="en-US" dirty="0"/>
            <a:t>Role of Agile Project Manager is different from Traditional Project Manager and emphasizes facilitation, support, development, removing obstacles and creating the right environment.</a:t>
          </a:r>
        </a:p>
      </dgm:t>
    </dgm:pt>
    <dgm:pt modelId="{385A5678-6F50-8A45-877E-4426AFE3E3F2}" type="parTrans" cxnId="{5CC21AB1-EF07-0F48-BEB3-5314DC45DAC1}">
      <dgm:prSet/>
      <dgm:spPr/>
      <dgm:t>
        <a:bodyPr/>
        <a:lstStyle/>
        <a:p>
          <a:endParaRPr lang="en-US"/>
        </a:p>
      </dgm:t>
    </dgm:pt>
    <dgm:pt modelId="{B060CE7A-E007-B940-AA13-9CDB93E51EDD}" type="sibTrans" cxnId="{5CC21AB1-EF07-0F48-BEB3-5314DC45DAC1}">
      <dgm:prSet/>
      <dgm:spPr/>
      <dgm:t>
        <a:bodyPr/>
        <a:lstStyle/>
        <a:p>
          <a:endParaRPr lang="en-US"/>
        </a:p>
      </dgm:t>
    </dgm:pt>
    <dgm:pt modelId="{FD71D2D9-7208-6D4D-BD77-81F08D98604A}">
      <dgm:prSet/>
      <dgm:spPr/>
      <dgm:t>
        <a:bodyPr/>
        <a:lstStyle/>
        <a:p>
          <a:pPr rtl="0"/>
          <a:r>
            <a:rPr lang="en-US" dirty="0"/>
            <a:t>Agile values and principles guide the Agile Project Manager.</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7C2025E5-43AA-3C4B-897F-96A7AC482F1C}">
      <dgm:prSet/>
      <dgm:spPr/>
      <dgm:t>
        <a:bodyPr/>
        <a:lstStyle/>
        <a:p>
          <a:r>
            <a:rPr lang="en-US" dirty="0"/>
            <a:t>Agile approaches emphasize using Servant Leadership to help and support the team, and create positive Agile environments to increase performance.</a:t>
          </a:r>
        </a:p>
      </dgm:t>
    </dgm:pt>
    <dgm:pt modelId="{A84D50B2-63F1-6741-BBD7-5344DFB8EC4C}" type="parTrans" cxnId="{E2975DDE-E0BE-E94F-AC3E-D3B02B8179FF}">
      <dgm:prSet/>
      <dgm:spPr/>
      <dgm:t>
        <a:bodyPr/>
        <a:lstStyle/>
        <a:p>
          <a:endParaRPr lang="en-US"/>
        </a:p>
      </dgm:t>
    </dgm:pt>
    <dgm:pt modelId="{A7F07C34-F881-1D48-981F-313929EA36D3}" type="sibTrans" cxnId="{E2975DDE-E0BE-E94F-AC3E-D3B02B8179FF}">
      <dgm:prSet/>
      <dgm:spPr/>
      <dgm:t>
        <a:bodyPr/>
        <a:lstStyle/>
        <a:p>
          <a:endParaRPr lang="en-US"/>
        </a:p>
      </dgm:t>
    </dgm:pt>
    <dgm:pt modelId="{93F20077-614C-D446-8484-0DCC10168243}">
      <dgm:prSet/>
      <dgm:spPr/>
      <dgm:t>
        <a:bodyPr/>
        <a:lstStyle/>
        <a:p>
          <a:r>
            <a:rPr lang="en-US" dirty="0"/>
            <a:t>Your team should be composed of T-Shaped People (Generalized Specialists), and should be dedicated to the project and </a:t>
          </a:r>
          <a:r>
            <a:rPr lang="en-US" dirty="0" err="1"/>
            <a:t>colocated</a:t>
          </a:r>
          <a:r>
            <a:rPr lang="en-US" dirty="0"/>
            <a:t>.</a:t>
          </a:r>
        </a:p>
      </dgm:t>
    </dgm:pt>
    <dgm:pt modelId="{DBEFB234-DF74-724A-B73B-C5A2704BC554}" type="parTrans" cxnId="{73CDE60A-267E-0D4F-990E-E0DB4E047CF8}">
      <dgm:prSet/>
      <dgm:spPr/>
      <dgm:t>
        <a:bodyPr/>
        <a:lstStyle/>
        <a:p>
          <a:endParaRPr lang="en-US"/>
        </a:p>
      </dgm:t>
    </dgm:pt>
    <dgm:pt modelId="{915E0521-197E-6249-93C4-78EE2AD42585}" type="sibTrans" cxnId="{73CDE60A-267E-0D4F-990E-E0DB4E047CF8}">
      <dgm:prSet/>
      <dgm:spPr/>
      <dgm:t>
        <a:bodyPr/>
        <a:lstStyle/>
        <a:p>
          <a:endParaRPr lang="en-US"/>
        </a:p>
      </dgm:t>
    </dgm:pt>
    <dgm:pt modelId="{A175AC08-CCC3-AF47-BCD1-F5B236F0C8D8}">
      <dgm:prSet/>
      <dgm:spPr/>
      <dgm:t>
        <a:bodyPr/>
        <a:lstStyle/>
        <a:p>
          <a:r>
            <a:rPr lang="en-US" dirty="0"/>
            <a:t>Servant Leadership focus on helping people to develop and perform at their best.</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E0428684-5151-4349-8563-6FBA12A9AA48}" type="pres">
      <dgm:prSet presAssocID="{814A230D-F03B-8F48-A545-8030F4C82668}" presName="parentText" presStyleLbl="node1" presStyleIdx="0" presStyleCnt="5">
        <dgm:presLayoutVars>
          <dgm:chMax val="0"/>
          <dgm:bulletEnabled val="1"/>
        </dgm:presLayoutVars>
      </dgm:prSet>
      <dgm:spPr/>
    </dgm:pt>
    <dgm:pt modelId="{90A34AE9-C22C-A145-899C-B0C561C4D4FC}" type="pres">
      <dgm:prSet presAssocID="{B060CE7A-E007-B940-AA13-9CDB93E51EDD}" presName="spacer" presStyleCnt="0"/>
      <dgm:spPr/>
    </dgm:pt>
    <dgm:pt modelId="{8F1DD987-611C-994E-BA4F-44EF9A92DD4F}" type="pres">
      <dgm:prSet presAssocID="{FD71D2D9-7208-6D4D-BD77-81F08D98604A}" presName="parentText" presStyleLbl="node1" presStyleIdx="1" presStyleCnt="5">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2" presStyleCnt="5">
        <dgm:presLayoutVars>
          <dgm:chMax val="0"/>
          <dgm:bulletEnabled val="1"/>
        </dgm:presLayoutVars>
      </dgm:prSet>
      <dgm:spPr/>
    </dgm:pt>
    <dgm:pt modelId="{78EC88DF-6B09-2943-BFDA-39A635666B21}" type="pres">
      <dgm:prSet presAssocID="{A8FDE429-78A8-0249-AAFC-6F6393C6797E}" presName="spacer" presStyleCnt="0"/>
      <dgm:spPr/>
    </dgm:pt>
    <dgm:pt modelId="{A2017A1C-0140-DD4A-A44D-8E6E1C0BA38A}" type="pres">
      <dgm:prSet presAssocID="{7C2025E5-43AA-3C4B-897F-96A7AC482F1C}" presName="parentText" presStyleLbl="node1" presStyleIdx="3" presStyleCnt="5">
        <dgm:presLayoutVars>
          <dgm:chMax val="0"/>
          <dgm:bulletEnabled val="1"/>
        </dgm:presLayoutVars>
      </dgm:prSet>
      <dgm:spPr/>
    </dgm:pt>
    <dgm:pt modelId="{EF71B6E5-D121-F740-B7CD-492A2DF7FEC2}" type="pres">
      <dgm:prSet presAssocID="{A7F07C34-F881-1D48-981F-313929EA36D3}" presName="spacer" presStyleCnt="0"/>
      <dgm:spPr/>
    </dgm:pt>
    <dgm:pt modelId="{00CE3A69-4233-164C-865B-0F0BA9B9D85A}" type="pres">
      <dgm:prSet presAssocID="{93F20077-614C-D446-8484-0DCC10168243}" presName="parentText" presStyleLbl="node1" presStyleIdx="4" presStyleCnt="5">
        <dgm:presLayoutVars>
          <dgm:chMax val="0"/>
          <dgm:bulletEnabled val="1"/>
        </dgm:presLayoutVars>
      </dgm:prSet>
      <dgm:spPr/>
    </dgm:pt>
  </dgm:ptLst>
  <dgm:cxnLst>
    <dgm:cxn modelId="{73CDE60A-267E-0D4F-990E-E0DB4E047CF8}" srcId="{18445045-C93E-40AA-9267-8E7D84301E11}" destId="{93F20077-614C-D446-8484-0DCC10168243}" srcOrd="4" destOrd="0" parTransId="{DBEFB234-DF74-724A-B73B-C5A2704BC554}" sibTransId="{915E0521-197E-6249-93C4-78EE2AD42585}"/>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315F9837-E8EB-BA47-9869-20E1FE2FFC36}" srcId="{18445045-C93E-40AA-9267-8E7D84301E11}" destId="{A175AC08-CCC3-AF47-BCD1-F5B236F0C8D8}" srcOrd="2" destOrd="0" parTransId="{6EF1CF2E-8D26-F949-9833-88BAC3BC0A93}" sibTransId="{A8FDE429-78A8-0249-AAFC-6F6393C6797E}"/>
    <dgm:cxn modelId="{940ED592-8AD5-6E43-8052-4DEB3B869D13}" srcId="{18445045-C93E-40AA-9267-8E7D84301E11}" destId="{FD71D2D9-7208-6D4D-BD77-81F08D98604A}" srcOrd="1" destOrd="0" parTransId="{763F7A97-C054-E442-B8C5-9BB183EE0974}" sibTransId="{A4E3CA13-39C8-2044-B9BF-F51E3CEEF657}"/>
    <dgm:cxn modelId="{90A30BA7-BC26-6A49-BB4C-9EE053A48270}" type="presOf" srcId="{A175AC08-CCC3-AF47-BCD1-F5B236F0C8D8}" destId="{81BB858C-0C82-BF42-8AA0-1F79086A319E}" srcOrd="0" destOrd="0" presId="urn:microsoft.com/office/officeart/2005/8/layout/vList2"/>
    <dgm:cxn modelId="{5CC21AB1-EF07-0F48-BEB3-5314DC45DAC1}" srcId="{18445045-C93E-40AA-9267-8E7D84301E11}" destId="{814A230D-F03B-8F48-A545-8030F4C82668}" srcOrd="0" destOrd="0" parTransId="{385A5678-6F50-8A45-877E-4426AFE3E3F2}" sibTransId="{B060CE7A-E007-B940-AA13-9CDB93E51EDD}"/>
    <dgm:cxn modelId="{6751CCB5-DB1F-4741-BBEA-08C287824FC8}" type="presOf" srcId="{7C2025E5-43AA-3C4B-897F-96A7AC482F1C}" destId="{A2017A1C-0140-DD4A-A44D-8E6E1C0BA38A}" srcOrd="0" destOrd="0" presId="urn:microsoft.com/office/officeart/2005/8/layout/vList2"/>
    <dgm:cxn modelId="{195EE2C2-055F-F74D-AA28-D9266B776D68}" type="presOf" srcId="{93F20077-614C-D446-8484-0DCC10168243}" destId="{00CE3A69-4233-164C-865B-0F0BA9B9D85A}" srcOrd="0" destOrd="0" presId="urn:microsoft.com/office/officeart/2005/8/layout/vList2"/>
    <dgm:cxn modelId="{E2975DDE-E0BE-E94F-AC3E-D3B02B8179FF}" srcId="{18445045-C93E-40AA-9267-8E7D84301E11}" destId="{7C2025E5-43AA-3C4B-897F-96A7AC482F1C}" srcOrd="3" destOrd="0" parTransId="{A84D50B2-63F1-6741-BBD7-5344DFB8EC4C}" sibTransId="{A7F07C34-F881-1D48-981F-313929EA36D3}"/>
    <dgm:cxn modelId="{71EC0FE3-831B-1147-8666-CC9DDBD9E48E}" type="presOf" srcId="{814A230D-F03B-8F48-A545-8030F4C82668}" destId="{E0428684-5151-4349-8563-6FBA12A9AA48}" srcOrd="0" destOrd="0" presId="urn:microsoft.com/office/officeart/2005/8/layout/vList2"/>
    <dgm:cxn modelId="{7B63502C-EE19-AD45-8F98-4733978E2E2D}" type="presParOf" srcId="{182BE412-3727-A041-935E-A4B097EA3D8D}" destId="{E0428684-5151-4349-8563-6FBA12A9AA48}" srcOrd="0" destOrd="0" presId="urn:microsoft.com/office/officeart/2005/8/layout/vList2"/>
    <dgm:cxn modelId="{62E275A1-5975-F742-86C1-56A2E4BF8939}" type="presParOf" srcId="{182BE412-3727-A041-935E-A4B097EA3D8D}" destId="{90A34AE9-C22C-A145-899C-B0C561C4D4FC}" srcOrd="1" destOrd="0" presId="urn:microsoft.com/office/officeart/2005/8/layout/vList2"/>
    <dgm:cxn modelId="{85336434-92D8-EE4E-B3D3-F5FB0FCD5BAF}" type="presParOf" srcId="{182BE412-3727-A041-935E-A4B097EA3D8D}" destId="{8F1DD987-611C-994E-BA4F-44EF9A92DD4F}" srcOrd="2" destOrd="0" presId="urn:microsoft.com/office/officeart/2005/8/layout/vList2"/>
    <dgm:cxn modelId="{28AB0472-7B26-264F-8FD8-081A8DC69F73}" type="presParOf" srcId="{182BE412-3727-A041-935E-A4B097EA3D8D}" destId="{1B72D2F8-9A85-9D4A-86F4-4A24C993EDC9}" srcOrd="3" destOrd="0" presId="urn:microsoft.com/office/officeart/2005/8/layout/vList2"/>
    <dgm:cxn modelId="{89B7A7BC-7E3F-864F-AFA6-375D77A166F1}" type="presParOf" srcId="{182BE412-3727-A041-935E-A4B097EA3D8D}" destId="{81BB858C-0C82-BF42-8AA0-1F79086A319E}" srcOrd="4" destOrd="0" presId="urn:microsoft.com/office/officeart/2005/8/layout/vList2"/>
    <dgm:cxn modelId="{7E40B59B-EB7D-3D42-BF23-0B5D96FDB518}" type="presParOf" srcId="{182BE412-3727-A041-935E-A4B097EA3D8D}" destId="{78EC88DF-6B09-2943-BFDA-39A635666B21}" srcOrd="5" destOrd="0" presId="urn:microsoft.com/office/officeart/2005/8/layout/vList2"/>
    <dgm:cxn modelId="{8A20800D-BD20-264B-AF57-779BE81C0B01}" type="presParOf" srcId="{182BE412-3727-A041-935E-A4B097EA3D8D}" destId="{A2017A1C-0140-DD4A-A44D-8E6E1C0BA38A}" srcOrd="6" destOrd="0" presId="urn:microsoft.com/office/officeart/2005/8/layout/vList2"/>
    <dgm:cxn modelId="{525CF67E-B565-E141-88E5-1CE166259A1A}" type="presParOf" srcId="{182BE412-3727-A041-935E-A4B097EA3D8D}" destId="{EF71B6E5-D121-F740-B7CD-492A2DF7FEC2}" srcOrd="7" destOrd="0" presId="urn:microsoft.com/office/officeart/2005/8/layout/vList2"/>
    <dgm:cxn modelId="{1FE0CCBD-2832-B045-A844-0BEF169464EC}" type="presParOf" srcId="{182BE412-3727-A041-935E-A4B097EA3D8D}" destId="{00CE3A69-4233-164C-865B-0F0BA9B9D85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840184-C78B-4F45-AECC-9D9953A47F18}"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38AC017B-ADE2-E348-886E-357B954B538E}">
      <dgm:prSet phldrT="[Text]"/>
      <dgm:spPr/>
      <dgm:t>
        <a:bodyPr/>
        <a:lstStyle/>
        <a:p>
          <a:pPr rtl="0"/>
          <a:r>
            <a:rPr lang="en-US" dirty="0"/>
            <a:t>Collaboration</a:t>
          </a:r>
        </a:p>
      </dgm:t>
    </dgm:pt>
    <dgm:pt modelId="{0BD9DBF2-4226-6A4F-A574-8DBAAD383201}" type="parTrans" cxnId="{B39D8ED4-53B6-9A4A-813D-15A51DB0B163}">
      <dgm:prSet/>
      <dgm:spPr/>
      <dgm:t>
        <a:bodyPr/>
        <a:lstStyle/>
        <a:p>
          <a:endParaRPr lang="en-US"/>
        </a:p>
      </dgm:t>
    </dgm:pt>
    <dgm:pt modelId="{8712646E-C352-F64D-AE53-3F9E79EB29A6}" type="sibTrans" cxnId="{B39D8ED4-53B6-9A4A-813D-15A51DB0B163}">
      <dgm:prSet/>
      <dgm:spPr/>
      <dgm:t>
        <a:bodyPr/>
        <a:lstStyle/>
        <a:p>
          <a:endParaRPr lang="en-US"/>
        </a:p>
      </dgm:t>
    </dgm:pt>
    <dgm:pt modelId="{75176938-C934-3945-8851-0247F1A0D9F6}">
      <dgm:prSet phldrT="[Text]"/>
      <dgm:spPr/>
      <dgm:t>
        <a:bodyPr/>
        <a:lstStyle/>
        <a:p>
          <a:pPr rtl="0"/>
          <a:r>
            <a:rPr lang="en-US" dirty="0"/>
            <a:t>Automation</a:t>
          </a:r>
        </a:p>
      </dgm:t>
    </dgm:pt>
    <dgm:pt modelId="{9996459F-C5C2-3E43-9384-F33F6DBE0B24}" type="parTrans" cxnId="{7126F8CA-AFA0-5B4A-8C5F-54356A870EB1}">
      <dgm:prSet/>
      <dgm:spPr/>
      <dgm:t>
        <a:bodyPr/>
        <a:lstStyle/>
        <a:p>
          <a:endParaRPr lang="en-US"/>
        </a:p>
      </dgm:t>
    </dgm:pt>
    <dgm:pt modelId="{F3EE0FE0-88AA-B44D-8F1A-62D6DC754B31}" type="sibTrans" cxnId="{7126F8CA-AFA0-5B4A-8C5F-54356A870EB1}">
      <dgm:prSet/>
      <dgm:spPr/>
      <dgm:t>
        <a:bodyPr/>
        <a:lstStyle/>
        <a:p>
          <a:endParaRPr lang="en-US"/>
        </a:p>
      </dgm:t>
    </dgm:pt>
    <dgm:pt modelId="{7BF907B1-B780-6843-A3BE-8747CC7AF075}">
      <dgm:prSet phldrT="[Text]"/>
      <dgm:spPr/>
      <dgm:t>
        <a:bodyPr/>
        <a:lstStyle/>
        <a:p>
          <a:pPr rtl="0"/>
          <a:r>
            <a:rPr lang="en-US" dirty="0"/>
            <a:t>Continuous Integration (CI)</a:t>
          </a:r>
        </a:p>
      </dgm:t>
    </dgm:pt>
    <dgm:pt modelId="{C4D75C64-82E9-0848-A24D-B112C419C816}" type="parTrans" cxnId="{7AAD671F-0143-6346-B908-8FB16EC97541}">
      <dgm:prSet/>
      <dgm:spPr/>
      <dgm:t>
        <a:bodyPr/>
        <a:lstStyle/>
        <a:p>
          <a:endParaRPr lang="en-US"/>
        </a:p>
      </dgm:t>
    </dgm:pt>
    <dgm:pt modelId="{5540355F-D5C7-EF44-80D3-B894C05E0091}" type="sibTrans" cxnId="{7AAD671F-0143-6346-B908-8FB16EC97541}">
      <dgm:prSet/>
      <dgm:spPr/>
      <dgm:t>
        <a:bodyPr/>
        <a:lstStyle/>
        <a:p>
          <a:endParaRPr lang="en-US"/>
        </a:p>
      </dgm:t>
    </dgm:pt>
    <dgm:pt modelId="{D82BFA04-86CA-694A-A02B-35A50E9324DE}">
      <dgm:prSet phldrT="[Text]"/>
      <dgm:spPr/>
      <dgm:t>
        <a:bodyPr/>
        <a:lstStyle/>
        <a:p>
          <a:pPr rtl="0"/>
          <a:r>
            <a:rPr lang="en-US" dirty="0"/>
            <a:t>Continuous Delivery (CD)</a:t>
          </a:r>
        </a:p>
      </dgm:t>
    </dgm:pt>
    <dgm:pt modelId="{D00ED54C-3D60-2044-9652-E36E508D0452}" type="parTrans" cxnId="{B537F060-73DF-6147-8B88-224D11CE68F9}">
      <dgm:prSet/>
      <dgm:spPr/>
      <dgm:t>
        <a:bodyPr/>
        <a:lstStyle/>
        <a:p>
          <a:endParaRPr lang="en-US"/>
        </a:p>
      </dgm:t>
    </dgm:pt>
    <dgm:pt modelId="{51E15234-F4B7-6843-BDC7-823E30327E38}" type="sibTrans" cxnId="{B537F060-73DF-6147-8B88-224D11CE68F9}">
      <dgm:prSet/>
      <dgm:spPr/>
      <dgm:t>
        <a:bodyPr/>
        <a:lstStyle/>
        <a:p>
          <a:endParaRPr lang="en-US"/>
        </a:p>
      </dgm:t>
    </dgm:pt>
    <dgm:pt modelId="{8F0CA0AE-F755-5F4B-9387-F4FD6FA554BE}">
      <dgm:prSet phldrT="[Text]"/>
      <dgm:spPr/>
      <dgm:t>
        <a:bodyPr/>
        <a:lstStyle/>
        <a:p>
          <a:pPr rtl="0"/>
          <a:r>
            <a:rPr lang="en-US" dirty="0"/>
            <a:t>Infrastructure as Code (</a:t>
          </a:r>
          <a:r>
            <a:rPr lang="en-US" dirty="0" err="1"/>
            <a:t>IaC</a:t>
          </a:r>
          <a:r>
            <a:rPr lang="en-US" dirty="0"/>
            <a:t>)</a:t>
          </a:r>
        </a:p>
      </dgm:t>
    </dgm:pt>
    <dgm:pt modelId="{15067610-4CA4-F746-9920-9CBE75E69A79}" type="parTrans" cxnId="{9E095DC9-37FE-F340-9B9E-FCAD3270AD00}">
      <dgm:prSet/>
      <dgm:spPr/>
      <dgm:t>
        <a:bodyPr/>
        <a:lstStyle/>
        <a:p>
          <a:endParaRPr lang="en-US"/>
        </a:p>
      </dgm:t>
    </dgm:pt>
    <dgm:pt modelId="{FB4FFB27-AA25-0C4E-B7F0-864177F2ADB5}" type="sibTrans" cxnId="{9E095DC9-37FE-F340-9B9E-FCAD3270AD00}">
      <dgm:prSet/>
      <dgm:spPr/>
      <dgm:t>
        <a:bodyPr/>
        <a:lstStyle/>
        <a:p>
          <a:endParaRPr lang="en-US"/>
        </a:p>
      </dgm:t>
    </dgm:pt>
    <dgm:pt modelId="{50390BE8-8EA9-E041-B206-D96C808F1D4F}">
      <dgm:prSet phldrT="[Text]"/>
      <dgm:spPr/>
      <dgm:t>
        <a:bodyPr/>
        <a:lstStyle/>
        <a:p>
          <a:pPr rtl="0"/>
          <a:r>
            <a:rPr lang="en-US" dirty="0"/>
            <a:t>Monitoring and Feedback</a:t>
          </a:r>
        </a:p>
      </dgm:t>
    </dgm:pt>
    <dgm:pt modelId="{DD2A2DC1-00FA-014A-997B-8EFB28A3085C}" type="parTrans" cxnId="{EDFECCBA-0C0B-7844-9356-A34E2F2E78F2}">
      <dgm:prSet/>
      <dgm:spPr/>
      <dgm:t>
        <a:bodyPr/>
        <a:lstStyle/>
        <a:p>
          <a:endParaRPr lang="en-US"/>
        </a:p>
      </dgm:t>
    </dgm:pt>
    <dgm:pt modelId="{6E1CB6C1-8771-0249-8ECF-3A71E003622C}" type="sibTrans" cxnId="{EDFECCBA-0C0B-7844-9356-A34E2F2E78F2}">
      <dgm:prSet/>
      <dgm:spPr/>
      <dgm:t>
        <a:bodyPr/>
        <a:lstStyle/>
        <a:p>
          <a:endParaRPr lang="en-US"/>
        </a:p>
      </dgm:t>
    </dgm:pt>
    <dgm:pt modelId="{8E1D9332-501C-444B-B6ED-2DD7094FFC0B}">
      <dgm:prSet phldrT="[Text]"/>
      <dgm:spPr/>
      <dgm:t>
        <a:bodyPr/>
        <a:lstStyle/>
        <a:p>
          <a:pPr rtl="0"/>
          <a:r>
            <a:rPr lang="en-US" dirty="0"/>
            <a:t>Security (</a:t>
          </a:r>
          <a:r>
            <a:rPr lang="en-US" dirty="0" err="1"/>
            <a:t>DevSecOps</a:t>
          </a:r>
          <a:r>
            <a:rPr lang="en-US" dirty="0"/>
            <a:t>)</a:t>
          </a:r>
        </a:p>
      </dgm:t>
    </dgm:pt>
    <dgm:pt modelId="{FE9EBC34-3F82-A342-8D49-3A01FCBE1131}" type="parTrans" cxnId="{ED85C7F7-576E-C145-82C2-78D0D4CD0F7B}">
      <dgm:prSet/>
      <dgm:spPr/>
      <dgm:t>
        <a:bodyPr/>
        <a:lstStyle/>
        <a:p>
          <a:endParaRPr lang="en-US"/>
        </a:p>
      </dgm:t>
    </dgm:pt>
    <dgm:pt modelId="{9EDA3A72-7417-8A43-98C5-FE8AF9B53905}" type="sibTrans" cxnId="{ED85C7F7-576E-C145-82C2-78D0D4CD0F7B}">
      <dgm:prSet/>
      <dgm:spPr/>
      <dgm:t>
        <a:bodyPr/>
        <a:lstStyle/>
        <a:p>
          <a:endParaRPr lang="en-US"/>
        </a:p>
      </dgm:t>
    </dgm:pt>
    <dgm:pt modelId="{5A985E4F-F66E-E74C-8E12-222ECD89BB2C}" type="pres">
      <dgm:prSet presAssocID="{11840184-C78B-4F45-AECC-9D9953A47F18}" presName="diagram" presStyleCnt="0">
        <dgm:presLayoutVars>
          <dgm:dir/>
          <dgm:resizeHandles val="exact"/>
        </dgm:presLayoutVars>
      </dgm:prSet>
      <dgm:spPr/>
    </dgm:pt>
    <dgm:pt modelId="{90088B37-BBA4-3F4C-B31E-34ECCE96C904}" type="pres">
      <dgm:prSet presAssocID="{38AC017B-ADE2-E348-886E-357B954B538E}" presName="node" presStyleLbl="node1" presStyleIdx="0" presStyleCnt="7">
        <dgm:presLayoutVars>
          <dgm:bulletEnabled val="1"/>
        </dgm:presLayoutVars>
      </dgm:prSet>
      <dgm:spPr/>
    </dgm:pt>
    <dgm:pt modelId="{078763B3-5906-E44C-BF64-D90B6A40927A}" type="pres">
      <dgm:prSet presAssocID="{8712646E-C352-F64D-AE53-3F9E79EB29A6}" presName="sibTrans" presStyleCnt="0"/>
      <dgm:spPr/>
    </dgm:pt>
    <dgm:pt modelId="{E70A0F33-BC1E-7E42-97F9-B2BD605F6125}" type="pres">
      <dgm:prSet presAssocID="{75176938-C934-3945-8851-0247F1A0D9F6}" presName="node" presStyleLbl="node1" presStyleIdx="1" presStyleCnt="7">
        <dgm:presLayoutVars>
          <dgm:bulletEnabled val="1"/>
        </dgm:presLayoutVars>
      </dgm:prSet>
      <dgm:spPr/>
    </dgm:pt>
    <dgm:pt modelId="{C371EB36-3AE0-6042-8CAC-58A20C963FA1}" type="pres">
      <dgm:prSet presAssocID="{F3EE0FE0-88AA-B44D-8F1A-62D6DC754B31}" presName="sibTrans" presStyleCnt="0"/>
      <dgm:spPr/>
    </dgm:pt>
    <dgm:pt modelId="{5C304025-770D-A94B-8F03-6B86ACD647D2}" type="pres">
      <dgm:prSet presAssocID="{7BF907B1-B780-6843-A3BE-8747CC7AF075}" presName="node" presStyleLbl="node1" presStyleIdx="2" presStyleCnt="7">
        <dgm:presLayoutVars>
          <dgm:bulletEnabled val="1"/>
        </dgm:presLayoutVars>
      </dgm:prSet>
      <dgm:spPr/>
    </dgm:pt>
    <dgm:pt modelId="{4EAA87D3-CC4D-B94E-B9B5-496F246914BE}" type="pres">
      <dgm:prSet presAssocID="{5540355F-D5C7-EF44-80D3-B894C05E0091}" presName="sibTrans" presStyleCnt="0"/>
      <dgm:spPr/>
    </dgm:pt>
    <dgm:pt modelId="{2FC54E7F-14B5-D64F-A8A3-6B898FA04C99}" type="pres">
      <dgm:prSet presAssocID="{D82BFA04-86CA-694A-A02B-35A50E9324DE}" presName="node" presStyleLbl="node1" presStyleIdx="3" presStyleCnt="7">
        <dgm:presLayoutVars>
          <dgm:bulletEnabled val="1"/>
        </dgm:presLayoutVars>
      </dgm:prSet>
      <dgm:spPr/>
    </dgm:pt>
    <dgm:pt modelId="{39CD618C-1114-D342-88C2-4E0B57FFF94C}" type="pres">
      <dgm:prSet presAssocID="{51E15234-F4B7-6843-BDC7-823E30327E38}" presName="sibTrans" presStyleCnt="0"/>
      <dgm:spPr/>
    </dgm:pt>
    <dgm:pt modelId="{45BC48F9-2CE8-F947-B30C-FB9663B0B454}" type="pres">
      <dgm:prSet presAssocID="{8F0CA0AE-F755-5F4B-9387-F4FD6FA554BE}" presName="node" presStyleLbl="node1" presStyleIdx="4" presStyleCnt="7">
        <dgm:presLayoutVars>
          <dgm:bulletEnabled val="1"/>
        </dgm:presLayoutVars>
      </dgm:prSet>
      <dgm:spPr/>
    </dgm:pt>
    <dgm:pt modelId="{63277B9F-82FF-5F46-9A30-FBE148D4702A}" type="pres">
      <dgm:prSet presAssocID="{FB4FFB27-AA25-0C4E-B7F0-864177F2ADB5}" presName="sibTrans" presStyleCnt="0"/>
      <dgm:spPr/>
    </dgm:pt>
    <dgm:pt modelId="{7E58DB5F-49F2-E749-89F7-1A562E43F99D}" type="pres">
      <dgm:prSet presAssocID="{50390BE8-8EA9-E041-B206-D96C808F1D4F}" presName="node" presStyleLbl="node1" presStyleIdx="5" presStyleCnt="7">
        <dgm:presLayoutVars>
          <dgm:bulletEnabled val="1"/>
        </dgm:presLayoutVars>
      </dgm:prSet>
      <dgm:spPr/>
    </dgm:pt>
    <dgm:pt modelId="{13880445-AA44-FC4F-A773-0CAA5EE18FA1}" type="pres">
      <dgm:prSet presAssocID="{6E1CB6C1-8771-0249-8ECF-3A71E003622C}" presName="sibTrans" presStyleCnt="0"/>
      <dgm:spPr/>
    </dgm:pt>
    <dgm:pt modelId="{2DCFCD73-744E-8F44-A6E0-A3E8B106C041}" type="pres">
      <dgm:prSet presAssocID="{8E1D9332-501C-444B-B6ED-2DD7094FFC0B}" presName="node" presStyleLbl="node1" presStyleIdx="6" presStyleCnt="7">
        <dgm:presLayoutVars>
          <dgm:bulletEnabled val="1"/>
        </dgm:presLayoutVars>
      </dgm:prSet>
      <dgm:spPr/>
    </dgm:pt>
  </dgm:ptLst>
  <dgm:cxnLst>
    <dgm:cxn modelId="{05199706-4F92-374A-A6D7-57C62E501F3D}" type="presOf" srcId="{50390BE8-8EA9-E041-B206-D96C808F1D4F}" destId="{7E58DB5F-49F2-E749-89F7-1A562E43F99D}" srcOrd="0" destOrd="0" presId="urn:microsoft.com/office/officeart/2005/8/layout/default"/>
    <dgm:cxn modelId="{271F440E-762A-2D48-8D89-2ADD353117F9}" type="presOf" srcId="{8E1D9332-501C-444B-B6ED-2DD7094FFC0B}" destId="{2DCFCD73-744E-8F44-A6E0-A3E8B106C041}" srcOrd="0" destOrd="0" presId="urn:microsoft.com/office/officeart/2005/8/layout/default"/>
    <dgm:cxn modelId="{7AAD671F-0143-6346-B908-8FB16EC97541}" srcId="{11840184-C78B-4F45-AECC-9D9953A47F18}" destId="{7BF907B1-B780-6843-A3BE-8747CC7AF075}" srcOrd="2" destOrd="0" parTransId="{C4D75C64-82E9-0848-A24D-B112C419C816}" sibTransId="{5540355F-D5C7-EF44-80D3-B894C05E0091}"/>
    <dgm:cxn modelId="{6BD01321-470E-604C-8425-72C0C46B20CD}" type="presOf" srcId="{38AC017B-ADE2-E348-886E-357B954B538E}" destId="{90088B37-BBA4-3F4C-B31E-34ECCE96C904}" srcOrd="0" destOrd="0" presId="urn:microsoft.com/office/officeart/2005/8/layout/default"/>
    <dgm:cxn modelId="{B537F060-73DF-6147-8B88-224D11CE68F9}" srcId="{11840184-C78B-4F45-AECC-9D9953A47F18}" destId="{D82BFA04-86CA-694A-A02B-35A50E9324DE}" srcOrd="3" destOrd="0" parTransId="{D00ED54C-3D60-2044-9652-E36E508D0452}" sibTransId="{51E15234-F4B7-6843-BDC7-823E30327E38}"/>
    <dgm:cxn modelId="{DD813364-6067-0645-AD47-161F80823CB3}" type="presOf" srcId="{11840184-C78B-4F45-AECC-9D9953A47F18}" destId="{5A985E4F-F66E-E74C-8E12-222ECD89BB2C}" srcOrd="0" destOrd="0" presId="urn:microsoft.com/office/officeart/2005/8/layout/default"/>
    <dgm:cxn modelId="{95D8B566-7C91-A84D-BC84-AE8B1E786A1B}" type="presOf" srcId="{D82BFA04-86CA-694A-A02B-35A50E9324DE}" destId="{2FC54E7F-14B5-D64F-A8A3-6B898FA04C99}" srcOrd="0" destOrd="0" presId="urn:microsoft.com/office/officeart/2005/8/layout/default"/>
    <dgm:cxn modelId="{F295A84C-B214-2B4E-BC61-421BEBC5856A}" type="presOf" srcId="{75176938-C934-3945-8851-0247F1A0D9F6}" destId="{E70A0F33-BC1E-7E42-97F9-B2BD605F6125}" srcOrd="0" destOrd="0" presId="urn:microsoft.com/office/officeart/2005/8/layout/default"/>
    <dgm:cxn modelId="{25EC4BAE-C249-674B-AA8B-8B50B3F3972F}" type="presOf" srcId="{7BF907B1-B780-6843-A3BE-8747CC7AF075}" destId="{5C304025-770D-A94B-8F03-6B86ACD647D2}" srcOrd="0" destOrd="0" presId="urn:microsoft.com/office/officeart/2005/8/layout/default"/>
    <dgm:cxn modelId="{EDFECCBA-0C0B-7844-9356-A34E2F2E78F2}" srcId="{11840184-C78B-4F45-AECC-9D9953A47F18}" destId="{50390BE8-8EA9-E041-B206-D96C808F1D4F}" srcOrd="5" destOrd="0" parTransId="{DD2A2DC1-00FA-014A-997B-8EFB28A3085C}" sibTransId="{6E1CB6C1-8771-0249-8ECF-3A71E003622C}"/>
    <dgm:cxn modelId="{9E095DC9-37FE-F340-9B9E-FCAD3270AD00}" srcId="{11840184-C78B-4F45-AECC-9D9953A47F18}" destId="{8F0CA0AE-F755-5F4B-9387-F4FD6FA554BE}" srcOrd="4" destOrd="0" parTransId="{15067610-4CA4-F746-9920-9CBE75E69A79}" sibTransId="{FB4FFB27-AA25-0C4E-B7F0-864177F2ADB5}"/>
    <dgm:cxn modelId="{7126F8CA-AFA0-5B4A-8C5F-54356A870EB1}" srcId="{11840184-C78B-4F45-AECC-9D9953A47F18}" destId="{75176938-C934-3945-8851-0247F1A0D9F6}" srcOrd="1" destOrd="0" parTransId="{9996459F-C5C2-3E43-9384-F33F6DBE0B24}" sibTransId="{F3EE0FE0-88AA-B44D-8F1A-62D6DC754B31}"/>
    <dgm:cxn modelId="{B0E4A2D1-7BD2-3148-A2D8-64F00AB618AD}" type="presOf" srcId="{8F0CA0AE-F755-5F4B-9387-F4FD6FA554BE}" destId="{45BC48F9-2CE8-F947-B30C-FB9663B0B454}" srcOrd="0" destOrd="0" presId="urn:microsoft.com/office/officeart/2005/8/layout/default"/>
    <dgm:cxn modelId="{B39D8ED4-53B6-9A4A-813D-15A51DB0B163}" srcId="{11840184-C78B-4F45-AECC-9D9953A47F18}" destId="{38AC017B-ADE2-E348-886E-357B954B538E}" srcOrd="0" destOrd="0" parTransId="{0BD9DBF2-4226-6A4F-A574-8DBAAD383201}" sibTransId="{8712646E-C352-F64D-AE53-3F9E79EB29A6}"/>
    <dgm:cxn modelId="{ED85C7F7-576E-C145-82C2-78D0D4CD0F7B}" srcId="{11840184-C78B-4F45-AECC-9D9953A47F18}" destId="{8E1D9332-501C-444B-B6ED-2DD7094FFC0B}" srcOrd="6" destOrd="0" parTransId="{FE9EBC34-3F82-A342-8D49-3A01FCBE1131}" sibTransId="{9EDA3A72-7417-8A43-98C5-FE8AF9B53905}"/>
    <dgm:cxn modelId="{10DB6C20-B4C5-344B-A388-83241738D8DC}" type="presParOf" srcId="{5A985E4F-F66E-E74C-8E12-222ECD89BB2C}" destId="{90088B37-BBA4-3F4C-B31E-34ECCE96C904}" srcOrd="0" destOrd="0" presId="urn:microsoft.com/office/officeart/2005/8/layout/default"/>
    <dgm:cxn modelId="{B9A4D4B8-881A-0244-9584-2341EF0C1DFF}" type="presParOf" srcId="{5A985E4F-F66E-E74C-8E12-222ECD89BB2C}" destId="{078763B3-5906-E44C-BF64-D90B6A40927A}" srcOrd="1" destOrd="0" presId="urn:microsoft.com/office/officeart/2005/8/layout/default"/>
    <dgm:cxn modelId="{93BD98DD-2767-6942-9CA2-5486BFA68594}" type="presParOf" srcId="{5A985E4F-F66E-E74C-8E12-222ECD89BB2C}" destId="{E70A0F33-BC1E-7E42-97F9-B2BD605F6125}" srcOrd="2" destOrd="0" presId="urn:microsoft.com/office/officeart/2005/8/layout/default"/>
    <dgm:cxn modelId="{BF91ECDB-093C-7C42-B647-9C9D840EB170}" type="presParOf" srcId="{5A985E4F-F66E-E74C-8E12-222ECD89BB2C}" destId="{C371EB36-3AE0-6042-8CAC-58A20C963FA1}" srcOrd="3" destOrd="0" presId="urn:microsoft.com/office/officeart/2005/8/layout/default"/>
    <dgm:cxn modelId="{DD416B92-E510-564D-8528-E52D572B4043}" type="presParOf" srcId="{5A985E4F-F66E-E74C-8E12-222ECD89BB2C}" destId="{5C304025-770D-A94B-8F03-6B86ACD647D2}" srcOrd="4" destOrd="0" presId="urn:microsoft.com/office/officeart/2005/8/layout/default"/>
    <dgm:cxn modelId="{867F5313-BB7E-1945-B03B-432D83B3302D}" type="presParOf" srcId="{5A985E4F-F66E-E74C-8E12-222ECD89BB2C}" destId="{4EAA87D3-CC4D-B94E-B9B5-496F246914BE}" srcOrd="5" destOrd="0" presId="urn:microsoft.com/office/officeart/2005/8/layout/default"/>
    <dgm:cxn modelId="{0588B84B-59F4-6A4C-AC0D-CD606E56DF9D}" type="presParOf" srcId="{5A985E4F-F66E-E74C-8E12-222ECD89BB2C}" destId="{2FC54E7F-14B5-D64F-A8A3-6B898FA04C99}" srcOrd="6" destOrd="0" presId="urn:microsoft.com/office/officeart/2005/8/layout/default"/>
    <dgm:cxn modelId="{1CC5C63A-A61F-C24A-B5B7-F717E8366B28}" type="presParOf" srcId="{5A985E4F-F66E-E74C-8E12-222ECD89BB2C}" destId="{39CD618C-1114-D342-88C2-4E0B57FFF94C}" srcOrd="7" destOrd="0" presId="urn:microsoft.com/office/officeart/2005/8/layout/default"/>
    <dgm:cxn modelId="{ECE58973-C249-2D4F-A02C-9AF525F8DDE1}" type="presParOf" srcId="{5A985E4F-F66E-E74C-8E12-222ECD89BB2C}" destId="{45BC48F9-2CE8-F947-B30C-FB9663B0B454}" srcOrd="8" destOrd="0" presId="urn:microsoft.com/office/officeart/2005/8/layout/default"/>
    <dgm:cxn modelId="{A1A7B4B1-7C25-FF43-861E-32C3ECE0AC35}" type="presParOf" srcId="{5A985E4F-F66E-E74C-8E12-222ECD89BB2C}" destId="{63277B9F-82FF-5F46-9A30-FBE148D4702A}" srcOrd="9" destOrd="0" presId="urn:microsoft.com/office/officeart/2005/8/layout/default"/>
    <dgm:cxn modelId="{680BFED5-9D5A-B240-B7AB-DE80C1146AE7}" type="presParOf" srcId="{5A985E4F-F66E-E74C-8E12-222ECD89BB2C}" destId="{7E58DB5F-49F2-E749-89F7-1A562E43F99D}" srcOrd="10" destOrd="0" presId="urn:microsoft.com/office/officeart/2005/8/layout/default"/>
    <dgm:cxn modelId="{89300533-1160-E749-8855-7149304DF0DC}" type="presParOf" srcId="{5A985E4F-F66E-E74C-8E12-222ECD89BB2C}" destId="{13880445-AA44-FC4F-A773-0CAA5EE18FA1}" srcOrd="11" destOrd="0" presId="urn:microsoft.com/office/officeart/2005/8/layout/default"/>
    <dgm:cxn modelId="{6CA303D7-BE24-F048-9682-3877EF548106}" type="presParOf" srcId="{5A985E4F-F66E-E74C-8E12-222ECD89BB2C}" destId="{2DCFCD73-744E-8F44-A6E0-A3E8B106C04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D71D2D9-7208-6D4D-BD77-81F08D98604A}">
      <dgm:prSet/>
      <dgm:spPr/>
      <dgm:t>
        <a:bodyPr/>
        <a:lstStyle/>
        <a:p>
          <a:pPr rtl="0"/>
          <a:r>
            <a:rPr lang="en-US" dirty="0"/>
            <a:t>Key challenges facing adapting Agile project management are: cultural alignments, resistance to change, balancing flexibility and structure, and Scaling it to larger projects. </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A175AC08-CCC3-AF47-BCD1-F5B236F0C8D8}">
      <dgm:prSet/>
      <dgm:spPr/>
      <dgm:t>
        <a:bodyPr/>
        <a:lstStyle/>
        <a:p>
          <a:r>
            <a:rPr lang="en-US" dirty="0"/>
            <a:t>Key trends in Agile Project Management are: AI and automation, focus on customer experience, Hybrid Project Management, and emphasis on soft skills and leadership styles.</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A0513D35-EBC9-1641-90E1-BC43F77FA55E}">
      <dgm:prSet/>
      <dgm:spPr/>
      <dgm:t>
        <a:bodyPr/>
        <a:lstStyle/>
        <a:p>
          <a:r>
            <a:rPr lang="en-US" dirty="0"/>
            <a:t>Agile Project Management is a dynamic discipline that continues to adapt and evolve in response to changing requirements.</a:t>
          </a:r>
        </a:p>
      </dgm:t>
    </dgm:pt>
    <dgm:pt modelId="{8C99587D-480A-B745-856C-9C6D49DABE60}" type="parTrans" cxnId="{7063F421-A435-A74D-BCAD-51639F2B8E8E}">
      <dgm:prSet/>
      <dgm:spPr/>
      <dgm:t>
        <a:bodyPr/>
        <a:lstStyle/>
        <a:p>
          <a:endParaRPr lang="en-US"/>
        </a:p>
      </dgm:t>
    </dgm:pt>
    <dgm:pt modelId="{1ADC86CF-AD0B-EA4E-B00A-FCD60F831B32}" type="sibTrans" cxnId="{7063F421-A435-A74D-BCAD-51639F2B8E8E}">
      <dgm:prSet/>
      <dgm:spPr/>
      <dgm:t>
        <a:bodyPr/>
        <a:lstStyle/>
        <a:p>
          <a:endParaRPr lang="en-US"/>
        </a:p>
      </dgm:t>
    </dgm:pt>
    <dgm:pt modelId="{0CD672DF-2ED3-5B43-A213-A0079F6FDFCF}">
      <dgm:prSet/>
      <dgm:spPr/>
      <dgm:t>
        <a:bodyPr/>
        <a:lstStyle/>
        <a:p>
          <a:r>
            <a:rPr lang="en-US" dirty="0"/>
            <a:t>Being Agile is a mindset guided by values and principles.</a:t>
          </a:r>
        </a:p>
      </dgm:t>
    </dgm:pt>
    <dgm:pt modelId="{473EFA79-DB2B-0149-9023-BA6428190385}" type="parTrans" cxnId="{B2AAA54F-2E56-634F-9B4E-A12CEC45D8D6}">
      <dgm:prSet/>
      <dgm:spPr/>
      <dgm:t>
        <a:bodyPr/>
        <a:lstStyle/>
        <a:p>
          <a:endParaRPr lang="en-US"/>
        </a:p>
      </dgm:t>
    </dgm:pt>
    <dgm:pt modelId="{7673DF4D-9B25-2143-8733-6AAACB4D6278}" type="sibTrans" cxnId="{B2AAA54F-2E56-634F-9B4E-A12CEC45D8D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8F1DD987-611C-994E-BA4F-44EF9A92DD4F}" type="pres">
      <dgm:prSet presAssocID="{FD71D2D9-7208-6D4D-BD77-81F08D98604A}" presName="parentText" presStyleLbl="node1" presStyleIdx="0" presStyleCnt="4">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1" presStyleCnt="4">
        <dgm:presLayoutVars>
          <dgm:chMax val="0"/>
          <dgm:bulletEnabled val="1"/>
        </dgm:presLayoutVars>
      </dgm:prSet>
      <dgm:spPr/>
    </dgm:pt>
    <dgm:pt modelId="{E5595D8E-E00B-F84E-A8E2-A68E056575FC}" type="pres">
      <dgm:prSet presAssocID="{A8FDE429-78A8-0249-AAFC-6F6393C6797E}" presName="spacer" presStyleCnt="0"/>
      <dgm:spPr/>
    </dgm:pt>
    <dgm:pt modelId="{F319AB67-ECDE-B44A-B0E2-B074300FB72D}" type="pres">
      <dgm:prSet presAssocID="{A0513D35-EBC9-1641-90E1-BC43F77FA55E}" presName="parentText" presStyleLbl="node1" presStyleIdx="2" presStyleCnt="4">
        <dgm:presLayoutVars>
          <dgm:chMax val="0"/>
          <dgm:bulletEnabled val="1"/>
        </dgm:presLayoutVars>
      </dgm:prSet>
      <dgm:spPr/>
    </dgm:pt>
    <dgm:pt modelId="{A8370E50-F161-104C-B2D7-8C1D06C63A07}" type="pres">
      <dgm:prSet presAssocID="{1ADC86CF-AD0B-EA4E-B00A-FCD60F831B32}" presName="spacer" presStyleCnt="0"/>
      <dgm:spPr/>
    </dgm:pt>
    <dgm:pt modelId="{A7DB697F-EF3D-FF47-AF99-E0C182CD4419}" type="pres">
      <dgm:prSet presAssocID="{0CD672DF-2ED3-5B43-A213-A0079F6FDFCF}" presName="parentText" presStyleLbl="node1" presStyleIdx="3" presStyleCnt="4">
        <dgm:presLayoutVars>
          <dgm:chMax val="0"/>
          <dgm:bulletEnabled val="1"/>
        </dgm:presLayoutVars>
      </dgm:prSet>
      <dgm:spPr/>
    </dgm:pt>
  </dgm:ptLst>
  <dgm:cxnLst>
    <dgm:cxn modelId="{B0E0850C-CC59-A14E-B20F-3274C78A7C2F}" type="presOf" srcId="{A0513D35-EBC9-1641-90E1-BC43F77FA55E}" destId="{F319AB67-ECDE-B44A-B0E2-B074300FB72D}" srcOrd="0" destOrd="0" presId="urn:microsoft.com/office/officeart/2005/8/layout/vList2"/>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7063F421-A435-A74D-BCAD-51639F2B8E8E}" srcId="{18445045-C93E-40AA-9267-8E7D84301E11}" destId="{A0513D35-EBC9-1641-90E1-BC43F77FA55E}" srcOrd="2" destOrd="0" parTransId="{8C99587D-480A-B745-856C-9C6D49DABE60}" sibTransId="{1ADC86CF-AD0B-EA4E-B00A-FCD60F831B32}"/>
    <dgm:cxn modelId="{315F9837-E8EB-BA47-9869-20E1FE2FFC36}" srcId="{18445045-C93E-40AA-9267-8E7D84301E11}" destId="{A175AC08-CCC3-AF47-BCD1-F5B236F0C8D8}" srcOrd="1" destOrd="0" parTransId="{6EF1CF2E-8D26-F949-9833-88BAC3BC0A93}" sibTransId="{A8FDE429-78A8-0249-AAFC-6F6393C6797E}"/>
    <dgm:cxn modelId="{B2AAA54F-2E56-634F-9B4E-A12CEC45D8D6}" srcId="{18445045-C93E-40AA-9267-8E7D84301E11}" destId="{0CD672DF-2ED3-5B43-A213-A0079F6FDFCF}" srcOrd="3" destOrd="0" parTransId="{473EFA79-DB2B-0149-9023-BA6428190385}" sibTransId="{7673DF4D-9B25-2143-8733-6AAACB4D6278}"/>
    <dgm:cxn modelId="{940ED592-8AD5-6E43-8052-4DEB3B869D13}" srcId="{18445045-C93E-40AA-9267-8E7D84301E11}" destId="{FD71D2D9-7208-6D4D-BD77-81F08D98604A}" srcOrd="0" destOrd="0" parTransId="{763F7A97-C054-E442-B8C5-9BB183EE0974}" sibTransId="{A4E3CA13-39C8-2044-B9BF-F51E3CEEF657}"/>
    <dgm:cxn modelId="{2CA69C93-0EC2-D746-B883-F601014C599F}" type="presOf" srcId="{0CD672DF-2ED3-5B43-A213-A0079F6FDFCF}" destId="{A7DB697F-EF3D-FF47-AF99-E0C182CD4419}" srcOrd="0" destOrd="0" presId="urn:microsoft.com/office/officeart/2005/8/layout/vList2"/>
    <dgm:cxn modelId="{90A30BA7-BC26-6A49-BB4C-9EE053A48270}" type="presOf" srcId="{A175AC08-CCC3-AF47-BCD1-F5B236F0C8D8}" destId="{81BB858C-0C82-BF42-8AA0-1F79086A319E}" srcOrd="0" destOrd="0" presId="urn:microsoft.com/office/officeart/2005/8/layout/vList2"/>
    <dgm:cxn modelId="{85336434-92D8-EE4E-B3D3-F5FB0FCD5BAF}" type="presParOf" srcId="{182BE412-3727-A041-935E-A4B097EA3D8D}" destId="{8F1DD987-611C-994E-BA4F-44EF9A92DD4F}" srcOrd="0" destOrd="0" presId="urn:microsoft.com/office/officeart/2005/8/layout/vList2"/>
    <dgm:cxn modelId="{28AB0472-7B26-264F-8FD8-081A8DC69F73}" type="presParOf" srcId="{182BE412-3727-A041-935E-A4B097EA3D8D}" destId="{1B72D2F8-9A85-9D4A-86F4-4A24C993EDC9}" srcOrd="1" destOrd="0" presId="urn:microsoft.com/office/officeart/2005/8/layout/vList2"/>
    <dgm:cxn modelId="{89B7A7BC-7E3F-864F-AFA6-375D77A166F1}" type="presParOf" srcId="{182BE412-3727-A041-935E-A4B097EA3D8D}" destId="{81BB858C-0C82-BF42-8AA0-1F79086A319E}" srcOrd="2" destOrd="0" presId="urn:microsoft.com/office/officeart/2005/8/layout/vList2"/>
    <dgm:cxn modelId="{78C21C62-73A3-5D42-9D91-38CF41C0D2C2}" type="presParOf" srcId="{182BE412-3727-A041-935E-A4B097EA3D8D}" destId="{E5595D8E-E00B-F84E-A8E2-A68E056575FC}" srcOrd="3" destOrd="0" presId="urn:microsoft.com/office/officeart/2005/8/layout/vList2"/>
    <dgm:cxn modelId="{E554CEF0-23C3-D445-87B9-CC05ADB6CD38}" type="presParOf" srcId="{182BE412-3727-A041-935E-A4B097EA3D8D}" destId="{F319AB67-ECDE-B44A-B0E2-B074300FB72D}" srcOrd="4" destOrd="0" presId="urn:microsoft.com/office/officeart/2005/8/layout/vList2"/>
    <dgm:cxn modelId="{BE2150FE-5FB4-8C4C-A20A-0B9DBBCDC7A8}" type="presParOf" srcId="{182BE412-3727-A041-935E-A4B097EA3D8D}" destId="{A8370E50-F161-104C-B2D7-8C1D06C63A07}" srcOrd="5" destOrd="0" presId="urn:microsoft.com/office/officeart/2005/8/layout/vList2"/>
    <dgm:cxn modelId="{348C60AA-BA14-8840-A279-F1FF81586395}" type="presParOf" srcId="{182BE412-3727-A041-935E-A4B097EA3D8D}" destId="{A7DB697F-EF3D-FF47-AF99-E0C182CD441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28684-5151-4349-8563-6FBA12A9AA48}">
      <dsp:nvSpPr>
        <dsp:cNvPr id="0" name=""/>
        <dsp:cNvSpPr/>
      </dsp:nvSpPr>
      <dsp:spPr>
        <a:xfrm>
          <a:off x="0" y="24138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Role of Agile Project Manager is different from Traditional Project Manager and emphasizes facilitation, support, development, removing obstacles and creating the right environment.</a:t>
          </a:r>
        </a:p>
      </dsp:txBody>
      <dsp:txXfrm>
        <a:off x="33012" y="274401"/>
        <a:ext cx="8143380" cy="610236"/>
      </dsp:txXfrm>
    </dsp:sp>
    <dsp:sp modelId="{8F1DD987-611C-994E-BA4F-44EF9A92DD4F}">
      <dsp:nvSpPr>
        <dsp:cNvPr id="0" name=""/>
        <dsp:cNvSpPr/>
      </dsp:nvSpPr>
      <dsp:spPr>
        <a:xfrm>
          <a:off x="0" y="96660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Agile values and principles guide the Agile Project Manager.</a:t>
          </a:r>
        </a:p>
      </dsp:txBody>
      <dsp:txXfrm>
        <a:off x="33012" y="999621"/>
        <a:ext cx="8143380" cy="610236"/>
      </dsp:txXfrm>
    </dsp:sp>
    <dsp:sp modelId="{81BB858C-0C82-BF42-8AA0-1F79086A319E}">
      <dsp:nvSpPr>
        <dsp:cNvPr id="0" name=""/>
        <dsp:cNvSpPr/>
      </dsp:nvSpPr>
      <dsp:spPr>
        <a:xfrm>
          <a:off x="0" y="169182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Servant Leadership focus on helping people to develop and perform at their best.</a:t>
          </a:r>
        </a:p>
      </dsp:txBody>
      <dsp:txXfrm>
        <a:off x="33012" y="1724841"/>
        <a:ext cx="8143380" cy="610236"/>
      </dsp:txXfrm>
    </dsp:sp>
    <dsp:sp modelId="{A2017A1C-0140-DD4A-A44D-8E6E1C0BA38A}">
      <dsp:nvSpPr>
        <dsp:cNvPr id="0" name=""/>
        <dsp:cNvSpPr/>
      </dsp:nvSpPr>
      <dsp:spPr>
        <a:xfrm>
          <a:off x="0" y="241704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approaches emphasize using Servant Leadership to help and support the team, and create positive Agile environments to increase performance.</a:t>
          </a:r>
        </a:p>
      </dsp:txBody>
      <dsp:txXfrm>
        <a:off x="33012" y="2450061"/>
        <a:ext cx="8143380" cy="610236"/>
      </dsp:txXfrm>
    </dsp:sp>
    <dsp:sp modelId="{00CE3A69-4233-164C-865B-0F0BA9B9D85A}">
      <dsp:nvSpPr>
        <dsp:cNvPr id="0" name=""/>
        <dsp:cNvSpPr/>
      </dsp:nvSpPr>
      <dsp:spPr>
        <a:xfrm>
          <a:off x="0" y="314226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Your team should be composed of T-Shaped People (Generalized Specialists), and should be dedicated to the project and </a:t>
          </a:r>
          <a:r>
            <a:rPr lang="en-US" sz="1700" kern="1200" dirty="0" err="1"/>
            <a:t>colocated</a:t>
          </a:r>
          <a:r>
            <a:rPr lang="en-US" sz="1700" kern="1200" dirty="0"/>
            <a:t>.</a:t>
          </a:r>
        </a:p>
      </dsp:txBody>
      <dsp:txXfrm>
        <a:off x="33012" y="3175280"/>
        <a:ext cx="8143380" cy="6102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88B37-BBA4-3F4C-B31E-34ECCE96C904}">
      <dsp:nvSpPr>
        <dsp:cNvPr id="0" name=""/>
        <dsp:cNvSpPr/>
      </dsp:nvSpPr>
      <dsp:spPr>
        <a:xfrm>
          <a:off x="3080"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Collaboration</a:t>
          </a:r>
        </a:p>
      </dsp:txBody>
      <dsp:txXfrm>
        <a:off x="3080" y="587032"/>
        <a:ext cx="2444055" cy="1466433"/>
      </dsp:txXfrm>
    </dsp:sp>
    <dsp:sp modelId="{E70A0F33-BC1E-7E42-97F9-B2BD605F6125}">
      <dsp:nvSpPr>
        <dsp:cNvPr id="0" name=""/>
        <dsp:cNvSpPr/>
      </dsp:nvSpPr>
      <dsp:spPr>
        <a:xfrm>
          <a:off x="2691541"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Automation</a:t>
          </a:r>
        </a:p>
      </dsp:txBody>
      <dsp:txXfrm>
        <a:off x="2691541" y="587032"/>
        <a:ext cx="2444055" cy="1466433"/>
      </dsp:txXfrm>
    </dsp:sp>
    <dsp:sp modelId="{5C304025-770D-A94B-8F03-6B86ACD647D2}">
      <dsp:nvSpPr>
        <dsp:cNvPr id="0" name=""/>
        <dsp:cNvSpPr/>
      </dsp:nvSpPr>
      <dsp:spPr>
        <a:xfrm>
          <a:off x="5380002"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Continuous Integration (CI)</a:t>
          </a:r>
        </a:p>
      </dsp:txBody>
      <dsp:txXfrm>
        <a:off x="5380002" y="587032"/>
        <a:ext cx="2444055" cy="1466433"/>
      </dsp:txXfrm>
    </dsp:sp>
    <dsp:sp modelId="{2FC54E7F-14B5-D64F-A8A3-6B898FA04C99}">
      <dsp:nvSpPr>
        <dsp:cNvPr id="0" name=""/>
        <dsp:cNvSpPr/>
      </dsp:nvSpPr>
      <dsp:spPr>
        <a:xfrm>
          <a:off x="8068463"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Continuous Delivery (CD)</a:t>
          </a:r>
        </a:p>
      </dsp:txBody>
      <dsp:txXfrm>
        <a:off x="8068463" y="587032"/>
        <a:ext cx="2444055" cy="1466433"/>
      </dsp:txXfrm>
    </dsp:sp>
    <dsp:sp modelId="{45BC48F9-2CE8-F947-B30C-FB9663B0B454}">
      <dsp:nvSpPr>
        <dsp:cNvPr id="0" name=""/>
        <dsp:cNvSpPr/>
      </dsp:nvSpPr>
      <dsp:spPr>
        <a:xfrm>
          <a:off x="1347311"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Infrastructure as Code (</a:t>
          </a:r>
          <a:r>
            <a:rPr lang="en-US" sz="2900" kern="1200" dirty="0" err="1"/>
            <a:t>IaC</a:t>
          </a:r>
          <a:r>
            <a:rPr lang="en-US" sz="2900" kern="1200" dirty="0"/>
            <a:t>)</a:t>
          </a:r>
        </a:p>
      </dsp:txBody>
      <dsp:txXfrm>
        <a:off x="1347311" y="2297871"/>
        <a:ext cx="2444055" cy="1466433"/>
      </dsp:txXfrm>
    </dsp:sp>
    <dsp:sp modelId="{7E58DB5F-49F2-E749-89F7-1A562E43F99D}">
      <dsp:nvSpPr>
        <dsp:cNvPr id="0" name=""/>
        <dsp:cNvSpPr/>
      </dsp:nvSpPr>
      <dsp:spPr>
        <a:xfrm>
          <a:off x="4035772"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Monitoring and Feedback</a:t>
          </a:r>
        </a:p>
      </dsp:txBody>
      <dsp:txXfrm>
        <a:off x="4035772" y="2297871"/>
        <a:ext cx="2444055" cy="1466433"/>
      </dsp:txXfrm>
    </dsp:sp>
    <dsp:sp modelId="{2DCFCD73-744E-8F44-A6E0-A3E8B106C041}">
      <dsp:nvSpPr>
        <dsp:cNvPr id="0" name=""/>
        <dsp:cNvSpPr/>
      </dsp:nvSpPr>
      <dsp:spPr>
        <a:xfrm>
          <a:off x="6724233"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Security (</a:t>
          </a:r>
          <a:r>
            <a:rPr lang="en-US" sz="2900" kern="1200" dirty="0" err="1"/>
            <a:t>DevSecOps</a:t>
          </a:r>
          <a:r>
            <a:rPr lang="en-US" sz="2900" kern="1200" dirty="0"/>
            <a:t>)</a:t>
          </a:r>
        </a:p>
      </dsp:txBody>
      <dsp:txXfrm>
        <a:off x="672423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1DD987-611C-994E-BA4F-44EF9A92DD4F}">
      <dsp:nvSpPr>
        <dsp:cNvPr id="0" name=""/>
        <dsp:cNvSpPr/>
      </dsp:nvSpPr>
      <dsp:spPr>
        <a:xfrm>
          <a:off x="0" y="60399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Key challenges facing adapting Agile project management are: cultural alignments, resistance to change, balancing flexibility and structure, and Scaling it to larger projects. </a:t>
          </a:r>
        </a:p>
      </dsp:txBody>
      <dsp:txXfrm>
        <a:off x="33012" y="637010"/>
        <a:ext cx="8143380" cy="610236"/>
      </dsp:txXfrm>
    </dsp:sp>
    <dsp:sp modelId="{81BB858C-0C82-BF42-8AA0-1F79086A319E}">
      <dsp:nvSpPr>
        <dsp:cNvPr id="0" name=""/>
        <dsp:cNvSpPr/>
      </dsp:nvSpPr>
      <dsp:spPr>
        <a:xfrm>
          <a:off x="0" y="132921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Key trends in Agile Project Management are: AI and automation, focus on customer experience, Hybrid Project Management, and emphasis on soft skills and leadership styles.</a:t>
          </a:r>
        </a:p>
      </dsp:txBody>
      <dsp:txXfrm>
        <a:off x="33012" y="1362230"/>
        <a:ext cx="8143380" cy="610236"/>
      </dsp:txXfrm>
    </dsp:sp>
    <dsp:sp modelId="{F319AB67-ECDE-B44A-B0E2-B074300FB72D}">
      <dsp:nvSpPr>
        <dsp:cNvPr id="0" name=""/>
        <dsp:cNvSpPr/>
      </dsp:nvSpPr>
      <dsp:spPr>
        <a:xfrm>
          <a:off x="0" y="205443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Project Management is a dynamic discipline that continues to adapt and evolve in response to changing requirements.</a:t>
          </a:r>
        </a:p>
      </dsp:txBody>
      <dsp:txXfrm>
        <a:off x="33012" y="2087451"/>
        <a:ext cx="8143380" cy="610236"/>
      </dsp:txXfrm>
    </dsp:sp>
    <dsp:sp modelId="{A7DB697F-EF3D-FF47-AF99-E0C182CD4419}">
      <dsp:nvSpPr>
        <dsp:cNvPr id="0" name=""/>
        <dsp:cNvSpPr/>
      </dsp:nvSpPr>
      <dsp:spPr>
        <a:xfrm>
          <a:off x="0" y="277965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Being Agile is a mindset guided by values and principles.</a:t>
          </a:r>
        </a:p>
      </dsp:txBody>
      <dsp:txXfrm>
        <a:off x="33012" y="2812671"/>
        <a:ext cx="8143380"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27</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91288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6931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2232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704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47702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 id="214748366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 Id="rId9" Type="http://schemas.openxmlformats.org/officeDocument/2006/relationships/image" Target="../media/image25.svg"/></Relationships>
</file>

<file path=ppt/slides/_rels/slide3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 Id="rId9" Type="http://schemas.openxmlformats.org/officeDocument/2006/relationships/image" Target="../media/image33.sv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hyperlink" Target="https://www.pmi.org/" TargetMode="External"/><Relationship Id="rId2" Type="http://schemas.openxmlformats.org/officeDocument/2006/relationships/hyperlink" Target="https://www.scrumalliance.org/" TargetMode="External"/><Relationship Id="rId1" Type="http://schemas.openxmlformats.org/officeDocument/2006/relationships/slideLayout" Target="../slideLayouts/slideLayout2.xml"/><Relationship Id="rId6" Type="http://schemas.openxmlformats.org/officeDocument/2006/relationships/hyperlink" Target="https://www.agilelearninglabs.com/" TargetMode="External"/><Relationship Id="rId5" Type="http://schemas.openxmlformats.org/officeDocument/2006/relationships/hyperlink" Target="https://www.agilealliance.org/" TargetMode="External"/><Relationship Id="rId4" Type="http://schemas.openxmlformats.org/officeDocument/2006/relationships/hyperlink" Target="https://www.scaledagileframework.com/"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9.png"/><Relationship Id="rId7"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EqA8_YaqrO4" TargetMode="External"/><Relationship Id="rId2" Type="http://schemas.openxmlformats.org/officeDocument/2006/relationships/image" Target="../media/image39.jpg"/><Relationship Id="rId1" Type="http://schemas.openxmlformats.org/officeDocument/2006/relationships/slideLayout" Target="../slideLayouts/slideLayout18.xml"/><Relationship Id="rId6" Type="http://schemas.openxmlformats.org/officeDocument/2006/relationships/image" Target="../media/image3.png"/><Relationship Id="rId5" Type="http://schemas.openxmlformats.org/officeDocument/2006/relationships/hyperlink" Target="https://youtu.be/_iLo4iQnifU" TargetMode="External"/><Relationship Id="rId4" Type="http://schemas.openxmlformats.org/officeDocument/2006/relationships/hyperlink" Target="https://youtu.be/FtzJjbEATKk"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Challenges and Trends in Agile Project 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the top challenges facing implementing Agile Project Management Approaches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the top trends shaping the future of Agile Project Management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522869268"/>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8220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Agile Project Management Challenges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1137900" cy="1325563"/>
          </a:xfrm>
        </p:spPr>
        <p:txBody>
          <a:bodyPr>
            <a:normAutofit/>
          </a:bodyPr>
          <a:lstStyle/>
          <a:p>
            <a:r>
              <a:rPr lang="en-US" sz="4000" dirty="0"/>
              <a:t>1. Resistance to Change to Agile Project Management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Teams and stakeholders may resist adopting agile methodologies.</a:t>
            </a:r>
          </a:p>
          <a:p>
            <a:r>
              <a:rPr lang="en-US" sz="2400" dirty="0"/>
              <a:t>Fear of change, lack of understanding, or skepticism about the benefits. </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Conduct change management workshops.</a:t>
            </a:r>
          </a:p>
          <a:p>
            <a:pPr marL="457200" indent="-457200">
              <a:buFont typeface="Arial" panose="020B0604020202020204" pitchFamily="34" charset="0"/>
              <a:buChar char="•"/>
            </a:pPr>
            <a:r>
              <a:rPr lang="en-US" sz="2400" dirty="0"/>
              <a:t>Clearly communicate the benefits of agile methodologies.</a:t>
            </a:r>
          </a:p>
          <a:p>
            <a:pPr marL="457200" indent="-457200">
              <a:buFont typeface="Arial" panose="020B0604020202020204" pitchFamily="34" charset="0"/>
              <a:buChar char="•"/>
            </a:pPr>
            <a:r>
              <a:rPr lang="en-US" sz="2400" dirty="0"/>
              <a:t>Foster a culture that embraces continuous improvement.</a:t>
            </a:r>
          </a:p>
          <a:p>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578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Hinders the smooth transition to agile practices.</a:t>
            </a:r>
          </a:p>
          <a:p>
            <a:r>
              <a:rPr lang="en-US" sz="2400" dirty="0"/>
              <a:t>May result in less engagement and collaboration</a:t>
            </a:r>
            <a:r>
              <a:rPr lang="en-US" dirty="0"/>
              <a:t>.</a:t>
            </a:r>
            <a:endParaRPr lang="ar-SA" dirty="0"/>
          </a:p>
        </p:txBody>
      </p:sp>
    </p:spTree>
    <p:extLst>
      <p:ext uri="{BB962C8B-B14F-4D97-AF65-F5344CB8AC3E}">
        <p14:creationId xmlns:p14="http://schemas.microsoft.com/office/powerpoint/2010/main" val="70856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2. Cultural Alignment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Aligning organizational culture with agile principles.</a:t>
            </a:r>
          </a:p>
          <a:p>
            <a:r>
              <a:rPr lang="en-US" sz="2400" dirty="0"/>
              <a:t>Often challenging in traditionally structured companies.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Foster a culture of transparency and continuous learning.</a:t>
            </a:r>
          </a:p>
          <a:p>
            <a:pPr marL="457200" indent="-457200">
              <a:lnSpc>
                <a:spcPct val="200000"/>
              </a:lnSpc>
              <a:buFont typeface="Arial" panose="020B0604020202020204" pitchFamily="34" charset="0"/>
              <a:buChar char="•"/>
            </a:pPr>
            <a:r>
              <a:rPr lang="en-US" sz="2400" dirty="0"/>
              <a:t>Encourage leadership support for agile principles.</a:t>
            </a:r>
          </a:p>
          <a:p>
            <a:pPr marL="457200" indent="-457200">
              <a:buFont typeface="Arial" panose="020B0604020202020204" pitchFamily="34" charset="0"/>
              <a:buChar char="•"/>
            </a:pPr>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Resistance to agile values and practices.</a:t>
            </a:r>
          </a:p>
          <a:p>
            <a:r>
              <a:rPr lang="en-US" sz="2400" dirty="0"/>
              <a:t>Hindered collaboration and innovation.</a:t>
            </a:r>
            <a:endParaRPr lang="ar-SA" dirty="0"/>
          </a:p>
        </p:txBody>
      </p:sp>
    </p:spTree>
    <p:extLst>
      <p:ext uri="{BB962C8B-B14F-4D97-AF65-F5344CB8AC3E}">
        <p14:creationId xmlns:p14="http://schemas.microsoft.com/office/powerpoint/2010/main" val="3001168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3. Scaling Agile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Scaling agile practices for larger projects or organizations.</a:t>
            </a:r>
          </a:p>
          <a:p>
            <a:r>
              <a:rPr lang="en-US" sz="2400" dirty="0"/>
              <a:t>Requires careful coordination and alignment across multiple teams and departments.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Implement a scalable agile framework (e.g., </a:t>
            </a:r>
            <a:r>
              <a:rPr lang="en-US" sz="2400" dirty="0" err="1"/>
              <a:t>SAFe</a:t>
            </a:r>
            <a:r>
              <a:rPr lang="en-US" sz="2400" dirty="0"/>
              <a:t>).</a:t>
            </a:r>
          </a:p>
          <a:p>
            <a:pPr marL="457200" indent="-457200">
              <a:lnSpc>
                <a:spcPct val="200000"/>
              </a:lnSpc>
              <a:buFont typeface="Arial" panose="020B0604020202020204" pitchFamily="34" charset="0"/>
              <a:buChar char="•"/>
            </a:pPr>
            <a:r>
              <a:rPr lang="en-US" sz="2400" dirty="0"/>
              <a:t>Establish clear communication channels and cross-functional collaboration.</a:t>
            </a:r>
          </a:p>
          <a:p>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Complexities in project management and workflow.</a:t>
            </a:r>
          </a:p>
          <a:p>
            <a:r>
              <a:rPr lang="en-US" sz="2400" dirty="0"/>
              <a:t>Potential for misalignment and communication gaps.</a:t>
            </a:r>
            <a:endParaRPr lang="ar-SA" dirty="0"/>
          </a:p>
        </p:txBody>
      </p:sp>
    </p:spTree>
    <p:extLst>
      <p:ext uri="{BB962C8B-B14F-4D97-AF65-F5344CB8AC3E}">
        <p14:creationId xmlns:p14="http://schemas.microsoft.com/office/powerpoint/2010/main" val="996807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4. Lack of Experience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Inexperienced teams transitioning to agile.</a:t>
            </a:r>
          </a:p>
          <a:p>
            <a:r>
              <a:rPr lang="en-US" sz="2400" dirty="0"/>
              <a:t>Struggles in effective implementation.</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Provide comprehensive agile training.</a:t>
            </a:r>
          </a:p>
          <a:p>
            <a:pPr marL="457200" indent="-457200">
              <a:lnSpc>
                <a:spcPct val="200000"/>
              </a:lnSpc>
              <a:buFont typeface="Arial" panose="020B0604020202020204" pitchFamily="34" charset="0"/>
              <a:buChar char="•"/>
            </a:pPr>
            <a:r>
              <a:rPr lang="en-US" sz="2400" dirty="0"/>
              <a:t>Foster mentorship and knowledge-sharing within the team.</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Misunderstandings and misapplications of agile methodologies.</a:t>
            </a:r>
          </a:p>
          <a:p>
            <a:r>
              <a:rPr lang="en-US" sz="2400" dirty="0"/>
              <a:t>Potential for project delays and increased risks.</a:t>
            </a:r>
            <a:endParaRPr lang="ar-SA" sz="2400" dirty="0"/>
          </a:p>
        </p:txBody>
      </p:sp>
    </p:spTree>
    <p:extLst>
      <p:ext uri="{BB962C8B-B14F-4D97-AF65-F5344CB8AC3E}">
        <p14:creationId xmlns:p14="http://schemas.microsoft.com/office/powerpoint/2010/main" val="550141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5. Incomplete Agile Transformations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Incomplete or partial agile transformations within organizations.</a:t>
            </a:r>
          </a:p>
          <a:p>
            <a:r>
              <a:rPr lang="en-US" sz="2400" dirty="0"/>
              <a:t>Potential for inconsistencies in project management approaches.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Develop a comprehensive roadmap for agile transformation.</a:t>
            </a:r>
          </a:p>
          <a:p>
            <a:pPr marL="457200" indent="-457200">
              <a:lnSpc>
                <a:spcPct val="200000"/>
              </a:lnSpc>
              <a:buFont typeface="Arial" panose="020B0604020202020204" pitchFamily="34" charset="0"/>
              <a:buChar char="•"/>
            </a:pPr>
            <a:r>
              <a:rPr lang="en-US" sz="2400" dirty="0"/>
              <a:t>Ensure consistent implementation across all relevant teams and departments.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Lack of uniformity in agile adoption.</a:t>
            </a:r>
          </a:p>
          <a:p>
            <a:r>
              <a:rPr lang="en-US" sz="2400" dirty="0"/>
              <a:t>Possibility of confusion and inefficiencies.</a:t>
            </a:r>
            <a:endParaRPr lang="ar-SA" sz="2400" dirty="0"/>
          </a:p>
        </p:txBody>
      </p:sp>
    </p:spTree>
    <p:extLst>
      <p:ext uri="{BB962C8B-B14F-4D97-AF65-F5344CB8AC3E}">
        <p14:creationId xmlns:p14="http://schemas.microsoft.com/office/powerpoint/2010/main" val="785858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6. Remote Collaboration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Managing agile teams in remote or distributed environments.</a:t>
            </a:r>
          </a:p>
          <a:p>
            <a:r>
              <a:rPr lang="en-US" sz="2400" dirty="0"/>
              <a:t>Facing communication and collaboration challenges.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Implement collaboration tools for real-time communication.</a:t>
            </a:r>
          </a:p>
          <a:p>
            <a:pPr marL="457200" indent="-457200">
              <a:lnSpc>
                <a:spcPct val="200000"/>
              </a:lnSpc>
              <a:buFont typeface="Arial" panose="020B0604020202020204" pitchFamily="34" charset="0"/>
              <a:buChar char="•"/>
            </a:pPr>
            <a:r>
              <a:rPr lang="en-US" sz="2400" dirty="0"/>
              <a:t>Establish regular virtual meetings and check-ins.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Potential for decreased team cohesion.</a:t>
            </a:r>
          </a:p>
          <a:p>
            <a:r>
              <a:rPr lang="en-US" sz="2400" dirty="0"/>
              <a:t>Challenges in maintaining effective communication channels.</a:t>
            </a:r>
            <a:endParaRPr lang="ar-SA" sz="2400" dirty="0"/>
          </a:p>
        </p:txBody>
      </p:sp>
    </p:spTree>
    <p:extLst>
      <p:ext uri="{BB962C8B-B14F-4D97-AF65-F5344CB8AC3E}">
        <p14:creationId xmlns:p14="http://schemas.microsoft.com/office/powerpoint/2010/main" val="3351891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7. Dependency Management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Handling dependencies between different tasks, teams, or projects.</a:t>
            </a:r>
          </a:p>
          <a:p>
            <a:r>
              <a:rPr lang="en-US" sz="2400" dirty="0"/>
              <a:t>Requires careful planning and coordination.</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558444"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Allocate more time for Planning</a:t>
            </a:r>
          </a:p>
          <a:p>
            <a:pPr marL="457200" indent="-457200">
              <a:lnSpc>
                <a:spcPct val="200000"/>
              </a:lnSpc>
              <a:buFont typeface="Arial" panose="020B0604020202020204" pitchFamily="34" charset="0"/>
              <a:buChar char="•"/>
            </a:pPr>
            <a:r>
              <a:rPr lang="en-US" sz="2400" dirty="0"/>
              <a:t>Clearly identify and document dependencies.</a:t>
            </a:r>
          </a:p>
          <a:p>
            <a:pPr marL="457200" indent="-457200">
              <a:lnSpc>
                <a:spcPct val="200000"/>
              </a:lnSpc>
              <a:buFont typeface="Arial" panose="020B0604020202020204" pitchFamily="34" charset="0"/>
              <a:buChar char="•"/>
            </a:pPr>
            <a:r>
              <a:rPr lang="en-US" sz="2400" dirty="0"/>
              <a:t>Establish regular communication channels for dependency updates.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Potential for bottlenecks, rework, and delays.</a:t>
            </a:r>
          </a:p>
          <a:p>
            <a:r>
              <a:rPr lang="en-US" sz="2400" dirty="0"/>
              <a:t>Increased risk of project disruptions.</a:t>
            </a:r>
            <a:endParaRPr lang="ar-SA" sz="2400" dirty="0"/>
          </a:p>
        </p:txBody>
      </p:sp>
    </p:spTree>
    <p:extLst>
      <p:ext uri="{BB962C8B-B14F-4D97-AF65-F5344CB8AC3E}">
        <p14:creationId xmlns:p14="http://schemas.microsoft.com/office/powerpoint/2010/main" val="994942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8. Balancing Flexibility and Structure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lnSpcReduction="10000"/>
          </a:bodyPr>
          <a:lstStyle/>
          <a:p>
            <a:r>
              <a:rPr lang="en-US" sz="2400" dirty="0"/>
              <a:t>Striking the right balance between maintaining flexibility in project execution and adhering to necessary structures and processes.</a:t>
            </a:r>
          </a:p>
          <a:p>
            <a:r>
              <a:rPr lang="en-US" sz="2400" dirty="0"/>
              <a:t>Ensuring agility without sacrificing necessary frameworks.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Define clear project frameworks while allowing for flexibility within.</a:t>
            </a:r>
          </a:p>
          <a:p>
            <a:pPr marL="457200" indent="-457200">
              <a:lnSpc>
                <a:spcPct val="200000"/>
              </a:lnSpc>
              <a:buFont typeface="Arial" panose="020B0604020202020204" pitchFamily="34" charset="0"/>
              <a:buChar char="•"/>
            </a:pPr>
            <a:r>
              <a:rPr lang="en-US" sz="2400" dirty="0"/>
              <a:t>Encourage regular team feedback to adjust processes as needed.</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Challenges in adapting to changing requirements.</a:t>
            </a:r>
          </a:p>
          <a:p>
            <a:r>
              <a:rPr lang="en-US" sz="2400" dirty="0"/>
              <a:t>Potential for inefficiencies if too rigid or chaotic.</a:t>
            </a:r>
            <a:endParaRPr lang="ar-SA" sz="2400" dirty="0"/>
          </a:p>
        </p:txBody>
      </p:sp>
    </p:spTree>
    <p:extLst>
      <p:ext uri="{BB962C8B-B14F-4D97-AF65-F5344CB8AC3E}">
        <p14:creationId xmlns:p14="http://schemas.microsoft.com/office/powerpoint/2010/main" val="67091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9. Measuring Success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lnSpcReduction="10000"/>
          </a:bodyPr>
          <a:lstStyle/>
          <a:p>
            <a:r>
              <a:rPr lang="en-US" sz="2400" dirty="0"/>
              <a:t>Determining the metrics for success in agile projects can be challenging.</a:t>
            </a:r>
          </a:p>
          <a:p>
            <a:r>
              <a:rPr lang="en-US" sz="2400" dirty="0"/>
              <a:t>Traditional project management metrics may not fully capture the value and progress achieved through agile methodologies.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558444"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Identify and communicate clear success criteria aligned with project goals.</a:t>
            </a:r>
          </a:p>
          <a:p>
            <a:pPr marL="457200" indent="-457200">
              <a:lnSpc>
                <a:spcPct val="200000"/>
              </a:lnSpc>
              <a:buFont typeface="Arial" panose="020B0604020202020204" pitchFamily="34" charset="0"/>
              <a:buChar char="•"/>
            </a:pPr>
            <a:r>
              <a:rPr lang="en-US" sz="2400" dirty="0"/>
              <a:t>Utilize a combination of traditional and agile-specific metrics.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925792"/>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500314"/>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Difficulty in assessing the true impact of agile practices.</a:t>
            </a:r>
          </a:p>
          <a:p>
            <a:r>
              <a:rPr lang="en-US" sz="2400" dirty="0"/>
              <a:t>Potential for misaligned expectations between stakeholders.</a:t>
            </a:r>
            <a:endParaRPr lang="ar-SA" sz="2400" dirty="0"/>
          </a:p>
        </p:txBody>
      </p:sp>
    </p:spTree>
    <p:extLst>
      <p:ext uri="{BB962C8B-B14F-4D97-AF65-F5344CB8AC3E}">
        <p14:creationId xmlns:p14="http://schemas.microsoft.com/office/powerpoint/2010/main" val="4205135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Future Trends in Agile Project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28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1. Hybrid Approaches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757152" cy="2079888"/>
          </a:xfrm>
        </p:spPr>
        <p:txBody>
          <a:bodyPr>
            <a:noAutofit/>
          </a:bodyPr>
          <a:lstStyle/>
          <a:p>
            <a:r>
              <a:rPr lang="en-US" sz="2400" dirty="0"/>
              <a:t>Adoption of hybrid project management methodologies combining agile practices with traditional approaches.</a:t>
            </a:r>
          </a:p>
          <a:p>
            <a:r>
              <a:rPr lang="en-US" sz="2400" dirty="0"/>
              <a:t>Offers flexibility in project management.</a:t>
            </a:r>
          </a:p>
          <a:p>
            <a:r>
              <a:rPr lang="en-US" sz="2400" dirty="0"/>
              <a:t>Adaptable to diverse project requirements. </a:t>
            </a:r>
          </a:p>
          <a:p>
            <a:r>
              <a:rPr lang="en-US" sz="2400" dirty="0"/>
              <a:t>Apply agile in large projects with many teams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595352" y="2152353"/>
            <a:ext cx="5059092"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Scaled Agile Frameworks (</a:t>
            </a:r>
            <a:r>
              <a:rPr lang="en-US" sz="2400" dirty="0" err="1"/>
              <a:t>SAFe</a:t>
            </a:r>
            <a:r>
              <a:rPr lang="en-US" sz="2400" dirty="0"/>
              <a:t>), Disciplined Agile (DA) and other scaled approaches gained popularity for managing larger, more complex projects, allowing organizations to apply agile principles at scale.</a:t>
            </a:r>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612388"/>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5142340"/>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project customization.</a:t>
            </a:r>
          </a:p>
          <a:p>
            <a:r>
              <a:rPr lang="en-US" sz="2400" dirty="0"/>
              <a:t>Optimized workflows based on project characteristics.</a:t>
            </a:r>
            <a:endParaRPr lang="ar-SA" dirty="0"/>
          </a:p>
        </p:txBody>
      </p:sp>
    </p:spTree>
    <p:extLst>
      <p:ext uri="{BB962C8B-B14F-4D97-AF65-F5344CB8AC3E}">
        <p14:creationId xmlns:p14="http://schemas.microsoft.com/office/powerpoint/2010/main" val="316324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2. Focus on Customer Experience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Tailoring agile methodologies to prioritize customer experience.</a:t>
            </a:r>
          </a:p>
          <a:p>
            <a:r>
              <a:rPr lang="en-US" sz="2400" dirty="0"/>
              <a:t>Increased emphasis on customer feedback and collaboration.</a:t>
            </a:r>
          </a:p>
          <a:p>
            <a:r>
              <a:rPr lang="en-US" sz="2400" dirty="0"/>
              <a:t>Enhances customer satisfaction and loyalty through aligning development with end-user needs. </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9" y="2152353"/>
            <a:ext cx="5708073"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A problem-solving approach that originated in the field of design but has since been applied to various domains, including business, education, and innovation. It places a strong emphasis on understanding user needs, challenging assumptions, and redefining problems to identify innovative solutions. Design thinking is characterized by a human-centered and iterative process.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Design Thinking</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93176"/>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851570"/>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product usability and acceptance.</a:t>
            </a:r>
          </a:p>
          <a:p>
            <a:r>
              <a:rPr lang="en-US" sz="2400" dirty="0"/>
              <a:t>Faster response to changing customer requirements.</a:t>
            </a:r>
            <a:endParaRPr lang="ar-SA" dirty="0"/>
          </a:p>
        </p:txBody>
      </p:sp>
    </p:spTree>
    <p:extLst>
      <p:ext uri="{BB962C8B-B14F-4D97-AF65-F5344CB8AC3E}">
        <p14:creationId xmlns:p14="http://schemas.microsoft.com/office/powerpoint/2010/main" val="3789328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B3EFB-EF5F-DD0D-82CE-FB04BBC1AEE4}"/>
              </a:ext>
            </a:extLst>
          </p:cNvPr>
          <p:cNvSpPr>
            <a:spLocks noGrp="1"/>
          </p:cNvSpPr>
          <p:nvPr>
            <p:ph type="title"/>
          </p:nvPr>
        </p:nvSpPr>
        <p:spPr/>
        <p:txBody>
          <a:bodyPr/>
          <a:lstStyle/>
          <a:p>
            <a:r>
              <a:rPr lang="en-US" dirty="0"/>
              <a:t>Design Thinking Processes</a:t>
            </a:r>
            <a:endParaRPr lang="ar-SA" dirty="0"/>
          </a:p>
        </p:txBody>
      </p:sp>
      <p:pic>
        <p:nvPicPr>
          <p:cNvPr id="6" name="Content Placeholder 5">
            <a:extLst>
              <a:ext uri="{FF2B5EF4-FFF2-40B4-BE49-F238E27FC236}">
                <a16:creationId xmlns:a16="http://schemas.microsoft.com/office/drawing/2014/main" id="{26D51378-3669-B71C-C53D-ECB618CFA0AD}"/>
              </a:ext>
            </a:extLst>
          </p:cNvPr>
          <p:cNvPicPr>
            <a:picLocks noGrp="1" noChangeAspect="1"/>
          </p:cNvPicPr>
          <p:nvPr>
            <p:ph idx="1"/>
          </p:nvPr>
        </p:nvPicPr>
        <p:blipFill rotWithShape="1">
          <a:blip r:embed="rId2"/>
          <a:srcRect b="12151"/>
          <a:stretch/>
        </p:blipFill>
        <p:spPr>
          <a:xfrm>
            <a:off x="1670726" y="1445013"/>
            <a:ext cx="8850548" cy="4625048"/>
          </a:xfrm>
        </p:spPr>
      </p:pic>
      <p:sp>
        <p:nvSpPr>
          <p:cNvPr id="5" name="Rectangle 4">
            <a:extLst>
              <a:ext uri="{FF2B5EF4-FFF2-40B4-BE49-F238E27FC236}">
                <a16:creationId xmlns:a16="http://schemas.microsoft.com/office/drawing/2014/main" id="{03A3FDF8-AFCB-B59E-C02B-A1D919A17686}"/>
              </a:ext>
            </a:extLst>
          </p:cNvPr>
          <p:cNvSpPr/>
          <p:nvPr/>
        </p:nvSpPr>
        <p:spPr>
          <a:xfrm>
            <a:off x="1347328" y="6340475"/>
            <a:ext cx="4748672" cy="369332"/>
          </a:xfrm>
          <a:prstGeom prst="rect">
            <a:avLst/>
          </a:prstGeom>
        </p:spPr>
        <p:txBody>
          <a:bodyPr wrap="none">
            <a:spAutoFit/>
          </a:bodyPr>
          <a:lstStyle/>
          <a:p>
            <a:pPr algn="r" rtl="1"/>
            <a:r>
              <a:rPr lang="en-US" dirty="0"/>
              <a:t>IDEO Design Thinking Process – David Kelly, 1991</a:t>
            </a:r>
          </a:p>
        </p:txBody>
      </p:sp>
    </p:spTree>
    <p:extLst>
      <p:ext uri="{BB962C8B-B14F-4D97-AF65-F5344CB8AC3E}">
        <p14:creationId xmlns:p14="http://schemas.microsoft.com/office/powerpoint/2010/main" val="3054799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3. DevOps Integration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Integration of DevOps practices with agile methodologies to Streamline development and operations processes.</a:t>
            </a:r>
          </a:p>
          <a:p>
            <a:r>
              <a:rPr lang="en-US" sz="2400" dirty="0"/>
              <a:t>Accelerates delivery and deployment.</a:t>
            </a:r>
          </a:p>
          <a:p>
            <a:r>
              <a:rPr lang="en-US" sz="2400" dirty="0"/>
              <a:t>Enhances collaboration between development and operations.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9" y="2152353"/>
            <a:ext cx="5691447"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A set of practices, principles, and cultural philosophies that aim to improve collaboration and communication between software development and IT operations teams. The primary goal is to streamline and automate the end-to-end software delivery lifecycle, enabling organizations to deliver high-quality software products more rapidly and reliably.</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DevOps: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200" y="4472239"/>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200" y="5037844"/>
            <a:ext cx="5257800" cy="1455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Faster time-to-market for products.</a:t>
            </a:r>
          </a:p>
          <a:p>
            <a:r>
              <a:rPr lang="en-US" sz="2400" dirty="0"/>
              <a:t>Improved overall software quality.</a:t>
            </a:r>
            <a:endParaRPr lang="ar-SA" dirty="0"/>
          </a:p>
        </p:txBody>
      </p:sp>
    </p:spTree>
    <p:extLst>
      <p:ext uri="{BB962C8B-B14F-4D97-AF65-F5344CB8AC3E}">
        <p14:creationId xmlns:p14="http://schemas.microsoft.com/office/powerpoint/2010/main" val="3192372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783F3-BA84-2221-B4AF-1AFEA10B3099}"/>
              </a:ext>
            </a:extLst>
          </p:cNvPr>
          <p:cNvSpPr>
            <a:spLocks noGrp="1"/>
          </p:cNvSpPr>
          <p:nvPr>
            <p:ph type="title"/>
          </p:nvPr>
        </p:nvSpPr>
        <p:spPr/>
        <p:txBody>
          <a:bodyPr/>
          <a:lstStyle/>
          <a:p>
            <a:r>
              <a:rPr lang="en-US" dirty="0"/>
              <a:t>DevOps Principles</a:t>
            </a:r>
            <a:endParaRPr lang="ar-SA" dirty="0"/>
          </a:p>
        </p:txBody>
      </p:sp>
      <p:graphicFrame>
        <p:nvGraphicFramePr>
          <p:cNvPr id="4" name="Content Placeholder 3">
            <a:extLst>
              <a:ext uri="{FF2B5EF4-FFF2-40B4-BE49-F238E27FC236}">
                <a16:creationId xmlns:a16="http://schemas.microsoft.com/office/drawing/2014/main" id="{DE9B9D2F-655A-6865-3928-088C6BD1EC2A}"/>
              </a:ext>
            </a:extLst>
          </p:cNvPr>
          <p:cNvGraphicFramePr>
            <a:graphicFrameLocks noGrp="1"/>
          </p:cNvGraphicFramePr>
          <p:nvPr>
            <p:ph idx="1"/>
            <p:extLst>
              <p:ext uri="{D42A27DB-BD31-4B8C-83A1-F6EECF244321}">
                <p14:modId xmlns:p14="http://schemas.microsoft.com/office/powerpoint/2010/main" val="36695101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143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4. AI and Automation Integration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Integration of artificial intelligence and automation into agile processes to improve efficiency and decision-making.</a:t>
            </a:r>
          </a:p>
          <a:p>
            <a:r>
              <a:rPr lang="en-US" sz="2400" dirty="0"/>
              <a:t>Reduces manual efforts and repetitive tasks.</a:t>
            </a:r>
          </a:p>
          <a:p>
            <a:r>
              <a:rPr lang="en-US" sz="2400" dirty="0"/>
              <a:t>Enhances data-driven decision-making.</a:t>
            </a:r>
          </a:p>
          <a:p>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8" y="2152353"/>
            <a:ext cx="5558446"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200" dirty="0"/>
              <a:t>Automated Testing &amp; Release Management</a:t>
            </a:r>
          </a:p>
          <a:p>
            <a:pPr marL="457200" indent="-457200">
              <a:buFont typeface="Arial" panose="020B0604020202020204" pitchFamily="34" charset="0"/>
              <a:buChar char="•"/>
            </a:pPr>
            <a:r>
              <a:rPr lang="en-US" sz="2200" dirty="0"/>
              <a:t>Predictive Analytics for Resource Allocation</a:t>
            </a:r>
          </a:p>
          <a:p>
            <a:pPr marL="457200" indent="-457200">
              <a:buFont typeface="Arial" panose="020B0604020202020204" pitchFamily="34" charset="0"/>
              <a:buChar char="•"/>
            </a:pPr>
            <a:r>
              <a:rPr lang="en-US" sz="2200" dirty="0"/>
              <a:t>Intelligent Scheduling and Planning</a:t>
            </a:r>
          </a:p>
          <a:p>
            <a:pPr marL="457200" indent="-457200">
              <a:buFont typeface="Arial" panose="020B0604020202020204" pitchFamily="34" charset="0"/>
              <a:buChar char="•"/>
            </a:pPr>
            <a:r>
              <a:rPr lang="en-US" sz="2200" dirty="0"/>
              <a:t>Chatbots for Communication &amp; Support</a:t>
            </a:r>
          </a:p>
          <a:p>
            <a:pPr marL="457200" indent="-457200">
              <a:buFont typeface="Arial" panose="020B0604020202020204" pitchFamily="34" charset="0"/>
              <a:buChar char="•"/>
            </a:pPr>
            <a:r>
              <a:rPr lang="en-US" sz="2200" dirty="0"/>
              <a:t>Risk Management with AI</a:t>
            </a:r>
          </a:p>
          <a:p>
            <a:pPr marL="457200" indent="-457200">
              <a:buFont typeface="Arial" panose="020B0604020202020204" pitchFamily="34" charset="0"/>
              <a:buChar char="•"/>
            </a:pPr>
            <a:r>
              <a:rPr lang="en-US" sz="2200" dirty="0"/>
              <a:t>Natural Language Processing (NLP) for Requirement Analysis</a:t>
            </a:r>
          </a:p>
          <a:p>
            <a:pPr marL="457200" indent="-457200">
              <a:buFont typeface="Arial" panose="020B0604020202020204" pitchFamily="34" charset="0"/>
              <a:buChar char="•"/>
            </a:pPr>
            <a:r>
              <a:rPr lang="en-US" sz="2200" dirty="0"/>
              <a:t>Automated Reporting and Dashboards</a:t>
            </a:r>
          </a:p>
          <a:p>
            <a:pPr marL="457200" indent="-457200">
              <a:buFont typeface="Arial" panose="020B0604020202020204" pitchFamily="34" charset="0"/>
              <a:buChar char="•"/>
            </a:pPr>
            <a:r>
              <a:rPr lang="en-US" sz="2200" dirty="0"/>
              <a:t>Smart Documentation and Knowledge Management</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5946844" cy="461665"/>
          </a:xfrm>
          <a:prstGeom prst="rect">
            <a:avLst/>
          </a:prstGeom>
          <a:noFill/>
        </p:spPr>
        <p:txBody>
          <a:bodyPr wrap="square" rtlCol="0">
            <a:spAutoFit/>
          </a:bodyPr>
          <a:lstStyle/>
          <a:p>
            <a:r>
              <a:rPr lang="en-US" sz="2400" b="1" dirty="0"/>
              <a:t>AI and Automation Applications in Agile PM:</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28795"/>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986692"/>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Increased project speed and accuracy.</a:t>
            </a:r>
          </a:p>
          <a:p>
            <a:r>
              <a:rPr lang="en-US" sz="2400" dirty="0"/>
              <a:t>Optimized resource utilization.</a:t>
            </a:r>
            <a:endParaRPr lang="ar-SA" dirty="0"/>
          </a:p>
        </p:txBody>
      </p:sp>
    </p:spTree>
    <p:extLst>
      <p:ext uri="{BB962C8B-B14F-4D97-AF65-F5344CB8AC3E}">
        <p14:creationId xmlns:p14="http://schemas.microsoft.com/office/powerpoint/2010/main" val="1353891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5. Data-Driven Decision-Making</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Growing emphasis on leveraging data analytics for decision-making in agile projects to track performance metrics and support continuous improvement.</a:t>
            </a:r>
          </a:p>
          <a:p>
            <a:r>
              <a:rPr lang="en-US" sz="2400" dirty="0"/>
              <a:t>Provides objective insights into project progress.</a:t>
            </a:r>
          </a:p>
          <a:p>
            <a:r>
              <a:rPr lang="en-US" sz="2400" dirty="0"/>
              <a:t>Facilitates proactive problem-solving.</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87166"/>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5045063"/>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project outcomes based on data insights.</a:t>
            </a:r>
          </a:p>
          <a:p>
            <a:r>
              <a:rPr lang="en-US" sz="2400" dirty="0"/>
              <a:t>Informed decision-making at various stages.</a:t>
            </a:r>
            <a:endParaRPr lang="ar-SA" dirty="0"/>
          </a:p>
        </p:txBody>
      </p:sp>
      <p:pic>
        <p:nvPicPr>
          <p:cNvPr id="18" name="Graphic 17" descr="Statistics with solid fill">
            <a:extLst>
              <a:ext uri="{FF2B5EF4-FFF2-40B4-BE49-F238E27FC236}">
                <a16:creationId xmlns:a16="http://schemas.microsoft.com/office/drawing/2014/main" id="{A37DD95C-3A16-D917-9824-4C583833E7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8323" y="1825626"/>
            <a:ext cx="1747865" cy="1747865"/>
          </a:xfrm>
          <a:prstGeom prst="rect">
            <a:avLst/>
          </a:prstGeom>
        </p:spPr>
      </p:pic>
      <p:pic>
        <p:nvPicPr>
          <p:cNvPr id="20" name="Graphic 19" descr="Server with solid fill">
            <a:extLst>
              <a:ext uri="{FF2B5EF4-FFF2-40B4-BE49-F238E27FC236}">
                <a16:creationId xmlns:a16="http://schemas.microsoft.com/office/drawing/2014/main" id="{DBB45C2E-D800-1FEB-25FD-CF5D24CC813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648460" y="3731564"/>
            <a:ext cx="2845987" cy="2845987"/>
          </a:xfrm>
          <a:prstGeom prst="rect">
            <a:avLst/>
          </a:prstGeom>
        </p:spPr>
      </p:pic>
      <p:pic>
        <p:nvPicPr>
          <p:cNvPr id="22" name="Graphic 21" descr="Research outline">
            <a:extLst>
              <a:ext uri="{FF2B5EF4-FFF2-40B4-BE49-F238E27FC236}">
                <a16:creationId xmlns:a16="http://schemas.microsoft.com/office/drawing/2014/main" id="{0544C239-4A62-D927-053C-5B56ABF652A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28785" y="1848761"/>
            <a:ext cx="2056753" cy="2056753"/>
          </a:xfrm>
          <a:prstGeom prst="rect">
            <a:avLst/>
          </a:prstGeom>
        </p:spPr>
      </p:pic>
    </p:spTree>
    <p:extLst>
      <p:ext uri="{BB962C8B-B14F-4D97-AF65-F5344CB8AC3E}">
        <p14:creationId xmlns:p14="http://schemas.microsoft.com/office/powerpoint/2010/main" val="1669046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6. Emphasis on Soft Skills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199" y="1631076"/>
            <a:ext cx="5920903" cy="2079888"/>
          </a:xfrm>
        </p:spPr>
        <p:txBody>
          <a:bodyPr>
            <a:noAutofit/>
          </a:bodyPr>
          <a:lstStyle/>
          <a:p>
            <a:r>
              <a:rPr lang="en-US" sz="2400" dirty="0"/>
              <a:t>Acknowledging the importance of soft skills in agile teams, emphasizing communication, collaboration, and adaptability.</a:t>
            </a:r>
          </a:p>
          <a:p>
            <a:r>
              <a:rPr lang="en-US" sz="2400" dirty="0"/>
              <a:t>Enhancing team dynamics and collaboration.</a:t>
            </a:r>
          </a:p>
          <a:p>
            <a:r>
              <a:rPr lang="en-US" sz="2400" dirty="0"/>
              <a:t>Fostering a positive and supportive team culture.</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234251"/>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792148"/>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team morale and creativity.</a:t>
            </a:r>
          </a:p>
          <a:p>
            <a:r>
              <a:rPr lang="en-US" sz="2400" dirty="0"/>
              <a:t>Efficient problem-solving and conflict-resolution through effective communication.</a:t>
            </a:r>
            <a:endParaRPr lang="ar-SA" dirty="0"/>
          </a:p>
        </p:txBody>
      </p:sp>
      <p:pic>
        <p:nvPicPr>
          <p:cNvPr id="9" name="Graphic 8" descr="Meeting with solid fill">
            <a:extLst>
              <a:ext uri="{FF2B5EF4-FFF2-40B4-BE49-F238E27FC236}">
                <a16:creationId xmlns:a16="http://schemas.microsoft.com/office/drawing/2014/main" id="{0D608255-B86C-3169-5B90-CFCD962ACD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59103" y="1349999"/>
            <a:ext cx="4756825" cy="4756825"/>
          </a:xfrm>
          <a:prstGeom prst="rect">
            <a:avLst/>
          </a:prstGeom>
        </p:spPr>
      </p:pic>
    </p:spTree>
    <p:extLst>
      <p:ext uri="{BB962C8B-B14F-4D97-AF65-F5344CB8AC3E}">
        <p14:creationId xmlns:p14="http://schemas.microsoft.com/office/powerpoint/2010/main" val="1900260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7. Agile Leadership Styles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Growing adoption of agile leadership styles, emphasizing servant leadership, empowerment, and support for teams.</a:t>
            </a:r>
          </a:p>
          <a:p>
            <a:r>
              <a:rPr lang="en-US" sz="2400" dirty="0"/>
              <a:t>Encourages a collaborative and transparent leadership approach.</a:t>
            </a:r>
          </a:p>
          <a:p>
            <a:r>
              <a:rPr lang="en-US" sz="2400" dirty="0"/>
              <a:t>Supports quick adaptation to changing project needs.</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200" y="4428804"/>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200" y="4986701"/>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team motivation and engagement.</a:t>
            </a:r>
          </a:p>
          <a:p>
            <a:r>
              <a:rPr lang="en-US" sz="2400" dirty="0"/>
              <a:t>Faster response to changing project requirements.</a:t>
            </a:r>
            <a:endParaRPr lang="ar-SA" dirty="0"/>
          </a:p>
        </p:txBody>
      </p:sp>
      <p:pic>
        <p:nvPicPr>
          <p:cNvPr id="13" name="Picture 12" descr="Businessman writing on glass in meeting">
            <a:extLst>
              <a:ext uri="{FF2B5EF4-FFF2-40B4-BE49-F238E27FC236}">
                <a16:creationId xmlns:a16="http://schemas.microsoft.com/office/drawing/2014/main" id="{A762B493-9785-F936-7856-2BB94392C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884" y="2009298"/>
            <a:ext cx="5162383" cy="3438227"/>
          </a:xfrm>
          <a:prstGeom prst="rect">
            <a:avLst/>
          </a:prstGeom>
        </p:spPr>
      </p:pic>
    </p:spTree>
    <p:extLst>
      <p:ext uri="{BB962C8B-B14F-4D97-AF65-F5344CB8AC3E}">
        <p14:creationId xmlns:p14="http://schemas.microsoft.com/office/powerpoint/2010/main" val="213385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8. Continuous Learning and Improvement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fontScale="85000" lnSpcReduction="20000"/>
          </a:bodyPr>
          <a:lstStyle/>
          <a:p>
            <a:r>
              <a:rPr lang="en-US" sz="2400" dirty="0"/>
              <a:t>Continued emphasis on creating a culture of continuous learning and improvement.</a:t>
            </a:r>
          </a:p>
          <a:p>
            <a:r>
              <a:rPr lang="en-US" sz="2400" dirty="0"/>
              <a:t>Encourages teams to reflect on processes and implement changes.</a:t>
            </a:r>
          </a:p>
          <a:p>
            <a:r>
              <a:rPr lang="en-US" sz="2400" dirty="0"/>
              <a:t>Fosters a culture of innovation and adaptability.</a:t>
            </a:r>
          </a:p>
          <a:p>
            <a:r>
              <a:rPr lang="en-US" sz="2400" dirty="0"/>
              <a:t>Supports ongoing project optimization.</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28412"/>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efficiency and effectiveness over time.</a:t>
            </a:r>
          </a:p>
          <a:p>
            <a:r>
              <a:rPr lang="en-US" sz="2400" dirty="0"/>
              <a:t>Proactive identification and resolution of project challenges.</a:t>
            </a:r>
            <a:endParaRPr lang="ar-SA" dirty="0"/>
          </a:p>
        </p:txBody>
      </p:sp>
      <p:pic>
        <p:nvPicPr>
          <p:cNvPr id="9" name="Picture 8" descr="Students taking notes in a classroom">
            <a:extLst>
              <a:ext uri="{FF2B5EF4-FFF2-40B4-BE49-F238E27FC236}">
                <a16:creationId xmlns:a16="http://schemas.microsoft.com/office/drawing/2014/main" id="{DE34ADB2-1EE3-5619-65BE-893E5C8C7F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7848" y="2076002"/>
            <a:ext cx="5493902" cy="3659024"/>
          </a:xfrm>
          <a:prstGeom prst="rect">
            <a:avLst/>
          </a:prstGeom>
        </p:spPr>
      </p:pic>
    </p:spTree>
    <p:extLst>
      <p:ext uri="{BB962C8B-B14F-4D97-AF65-F5344CB8AC3E}">
        <p14:creationId xmlns:p14="http://schemas.microsoft.com/office/powerpoint/2010/main" val="1005856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Final Words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171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hteck 4">
            <a:extLst>
              <a:ext uri="{FF2B5EF4-FFF2-40B4-BE49-F238E27FC236}">
                <a16:creationId xmlns:a16="http://schemas.microsoft.com/office/drawing/2014/main" id="{833CEBB1-4A69-954D-8FC5-005C246127B1}"/>
              </a:ext>
            </a:extLst>
          </p:cNvPr>
          <p:cNvSpPr/>
          <p:nvPr/>
        </p:nvSpPr>
        <p:spPr bwMode="gray">
          <a:xfrm flipH="1">
            <a:off x="8805774" y="1684329"/>
            <a:ext cx="2646951" cy="4254424"/>
          </a:xfrm>
          <a:prstGeom prst="roundRect">
            <a:avLst>
              <a:gd name="adj" fmla="val 4253"/>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8" name="Rechteck 5">
            <a:extLst>
              <a:ext uri="{FF2B5EF4-FFF2-40B4-BE49-F238E27FC236}">
                <a16:creationId xmlns:a16="http://schemas.microsoft.com/office/drawing/2014/main" id="{87587F21-43E7-6949-8E53-E81045D3CF58}"/>
              </a:ext>
            </a:extLst>
          </p:cNvPr>
          <p:cNvSpPr/>
          <p:nvPr/>
        </p:nvSpPr>
        <p:spPr bwMode="gray">
          <a:xfrm>
            <a:off x="3905298" y="1684329"/>
            <a:ext cx="4796457" cy="4254424"/>
          </a:xfrm>
          <a:prstGeom prst="roundRect">
            <a:avLst>
              <a:gd name="adj" fmla="val 2717"/>
            </a:avLst>
          </a:prstGeom>
          <a:solidFill>
            <a:schemeClr val="accent1">
              <a:lumMod val="20000"/>
              <a:lumOff val="80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9" name="Rechteck 6">
            <a:extLst>
              <a:ext uri="{FF2B5EF4-FFF2-40B4-BE49-F238E27FC236}">
                <a16:creationId xmlns:a16="http://schemas.microsoft.com/office/drawing/2014/main" id="{EE858580-0CDA-7A4C-B391-8F742D28048B}"/>
              </a:ext>
            </a:extLst>
          </p:cNvPr>
          <p:cNvSpPr/>
          <p:nvPr/>
        </p:nvSpPr>
        <p:spPr bwMode="gray">
          <a:xfrm>
            <a:off x="739274" y="1684329"/>
            <a:ext cx="3061999" cy="4254424"/>
          </a:xfrm>
          <a:prstGeom prst="roundRect">
            <a:avLst>
              <a:gd name="adj" fmla="val 4164"/>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7" name="Group 6">
            <a:extLst>
              <a:ext uri="{FF2B5EF4-FFF2-40B4-BE49-F238E27FC236}">
                <a16:creationId xmlns:a16="http://schemas.microsoft.com/office/drawing/2014/main" id="{3BEA758D-043B-0140-A836-40E07598539D}"/>
              </a:ext>
            </a:extLst>
          </p:cNvPr>
          <p:cNvGrpSpPr/>
          <p:nvPr/>
        </p:nvGrpSpPr>
        <p:grpSpPr>
          <a:xfrm>
            <a:off x="9489778" y="3762152"/>
            <a:ext cx="1399863" cy="1084787"/>
            <a:chOff x="9489778" y="3667562"/>
            <a:chExt cx="1399863" cy="1084787"/>
          </a:xfrm>
        </p:grpSpPr>
        <p:sp>
          <p:nvSpPr>
            <p:cNvPr id="199" name="Freeform 14">
              <a:extLst>
                <a:ext uri="{FF2B5EF4-FFF2-40B4-BE49-F238E27FC236}">
                  <a16:creationId xmlns:a16="http://schemas.microsoft.com/office/drawing/2014/main" id="{F5AF0965-8914-024C-8EE7-05FD5CFCCD65}"/>
                </a:ext>
              </a:extLst>
            </p:cNvPr>
            <p:cNvSpPr>
              <a:spLocks/>
            </p:cNvSpPr>
            <p:nvPr/>
          </p:nvSpPr>
          <p:spPr bwMode="gray">
            <a:xfrm>
              <a:off x="9489778" y="3702528"/>
              <a:ext cx="629587" cy="104982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 name="connsiteX0" fmla="*/ 10000 w 10328"/>
                <a:gd name="connsiteY0" fmla="*/ 5125 h 13088"/>
                <a:gd name="connsiteX1" fmla="*/ 0 w 10328"/>
                <a:gd name="connsiteY1" fmla="*/ 0 h 13088"/>
                <a:gd name="connsiteX2" fmla="*/ 0 w 10328"/>
                <a:gd name="connsiteY2" fmla="*/ 0 h 13088"/>
                <a:gd name="connsiteX3" fmla="*/ 0 w 10328"/>
                <a:gd name="connsiteY3" fmla="*/ 4852 h 13088"/>
                <a:gd name="connsiteX4" fmla="*/ 0 w 10328"/>
                <a:gd name="connsiteY4" fmla="*/ 4852 h 13088"/>
                <a:gd name="connsiteX5" fmla="*/ 10000 w 10328"/>
                <a:gd name="connsiteY5" fmla="*/ 10000 h 13088"/>
                <a:gd name="connsiteX6" fmla="*/ 10328 w 10328"/>
                <a:gd name="connsiteY6" fmla="*/ 13088 h 13088"/>
                <a:gd name="connsiteX7" fmla="*/ 10000 w 10328"/>
                <a:gd name="connsiteY7" fmla="*/ 5125 h 13088"/>
                <a:gd name="connsiteX8" fmla="*/ 10000 w 10328"/>
                <a:gd name="connsiteY8" fmla="*/ 5125 h 13088"/>
                <a:gd name="connsiteX9" fmla="*/ 10000 w 10328"/>
                <a:gd name="connsiteY9" fmla="*/ 5125 h 13088"/>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485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328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28"/>
                <a:gd name="connsiteY0" fmla="*/ 5125 h 13400"/>
                <a:gd name="connsiteX1" fmla="*/ 0 w 10328"/>
                <a:gd name="connsiteY1" fmla="*/ 0 h 13400"/>
                <a:gd name="connsiteX2" fmla="*/ 0 w 10328"/>
                <a:gd name="connsiteY2" fmla="*/ 0 h 13400"/>
                <a:gd name="connsiteX3" fmla="*/ 0 w 10328"/>
                <a:gd name="connsiteY3" fmla="*/ 4852 h 13400"/>
                <a:gd name="connsiteX4" fmla="*/ 328 w 10328"/>
                <a:gd name="connsiteY4" fmla="*/ 7702 h 13400"/>
                <a:gd name="connsiteX5" fmla="*/ 10152 w 10328"/>
                <a:gd name="connsiteY5" fmla="*/ 13105 h 13400"/>
                <a:gd name="connsiteX6" fmla="*/ 10328 w 10328"/>
                <a:gd name="connsiteY6" fmla="*/ 13088 h 13400"/>
                <a:gd name="connsiteX7" fmla="*/ 10000 w 10328"/>
                <a:gd name="connsiteY7" fmla="*/ 5125 h 13400"/>
                <a:gd name="connsiteX8" fmla="*/ 10000 w 10328"/>
                <a:gd name="connsiteY8" fmla="*/ 5125 h 13400"/>
                <a:gd name="connsiteX9" fmla="*/ 10000 w 10328"/>
                <a:gd name="connsiteY9" fmla="*/ 5125 h 13400"/>
                <a:gd name="connsiteX0" fmla="*/ 10000 w 10171"/>
                <a:gd name="connsiteY0" fmla="*/ 5125 h 13400"/>
                <a:gd name="connsiteX1" fmla="*/ 0 w 10171"/>
                <a:gd name="connsiteY1" fmla="*/ 0 h 13400"/>
                <a:gd name="connsiteX2" fmla="*/ 0 w 10171"/>
                <a:gd name="connsiteY2" fmla="*/ 0 h 13400"/>
                <a:gd name="connsiteX3" fmla="*/ 0 w 10171"/>
                <a:gd name="connsiteY3" fmla="*/ 4852 h 13400"/>
                <a:gd name="connsiteX4" fmla="*/ 328 w 10171"/>
                <a:gd name="connsiteY4" fmla="*/ 7702 h 13400"/>
                <a:gd name="connsiteX5" fmla="*/ 10152 w 10171"/>
                <a:gd name="connsiteY5" fmla="*/ 13105 h 13400"/>
                <a:gd name="connsiteX6" fmla="*/ 9977 w 10171"/>
                <a:gd name="connsiteY6" fmla="*/ 13088 h 13400"/>
                <a:gd name="connsiteX7" fmla="*/ 10000 w 10171"/>
                <a:gd name="connsiteY7" fmla="*/ 5125 h 13400"/>
                <a:gd name="connsiteX8" fmla="*/ 10000 w 10171"/>
                <a:gd name="connsiteY8" fmla="*/ 5125 h 13400"/>
                <a:gd name="connsiteX9" fmla="*/ 10000 w 10171"/>
                <a:gd name="connsiteY9" fmla="*/ 5125 h 13400"/>
                <a:gd name="connsiteX0" fmla="*/ 10000 w 10183"/>
                <a:gd name="connsiteY0" fmla="*/ 5125 h 13400"/>
                <a:gd name="connsiteX1" fmla="*/ 0 w 10183"/>
                <a:gd name="connsiteY1" fmla="*/ 0 h 13400"/>
                <a:gd name="connsiteX2" fmla="*/ 0 w 10183"/>
                <a:gd name="connsiteY2" fmla="*/ 0 h 13400"/>
                <a:gd name="connsiteX3" fmla="*/ 0 w 10183"/>
                <a:gd name="connsiteY3" fmla="*/ 4852 h 13400"/>
                <a:gd name="connsiteX4" fmla="*/ 328 w 10183"/>
                <a:gd name="connsiteY4" fmla="*/ 7702 h 13400"/>
                <a:gd name="connsiteX5" fmla="*/ 10152 w 10183"/>
                <a:gd name="connsiteY5" fmla="*/ 13105 h 13400"/>
                <a:gd name="connsiteX6" fmla="*/ 10153 w 10183"/>
                <a:gd name="connsiteY6" fmla="*/ 13088 h 13400"/>
                <a:gd name="connsiteX7" fmla="*/ 10000 w 10183"/>
                <a:gd name="connsiteY7" fmla="*/ 5125 h 13400"/>
                <a:gd name="connsiteX8" fmla="*/ 10000 w 10183"/>
                <a:gd name="connsiteY8" fmla="*/ 5125 h 13400"/>
                <a:gd name="connsiteX9" fmla="*/ 10000 w 10183"/>
                <a:gd name="connsiteY9" fmla="*/ 5125 h 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83" h="13400">
                  <a:moveTo>
                    <a:pt x="10000" y="5125"/>
                  </a:moveTo>
                  <a:lnTo>
                    <a:pt x="0" y="0"/>
                  </a:lnTo>
                  <a:lnTo>
                    <a:pt x="0" y="0"/>
                  </a:lnTo>
                  <a:lnTo>
                    <a:pt x="0" y="4852"/>
                  </a:lnTo>
                  <a:cubicBezTo>
                    <a:pt x="109" y="5802"/>
                    <a:pt x="219" y="6752"/>
                    <a:pt x="328" y="7702"/>
                  </a:cubicBezTo>
                  <a:lnTo>
                    <a:pt x="10152" y="13105"/>
                  </a:lnTo>
                  <a:cubicBezTo>
                    <a:pt x="10261" y="14134"/>
                    <a:pt x="10044" y="12059"/>
                    <a:pt x="10153" y="13088"/>
                  </a:cubicBezTo>
                  <a:cubicBezTo>
                    <a:pt x="10044" y="10434"/>
                    <a:pt x="10109" y="7779"/>
                    <a:pt x="10000" y="5125"/>
                  </a:cubicBezTo>
                  <a:lnTo>
                    <a:pt x="10000" y="5125"/>
                  </a:lnTo>
                  <a:lnTo>
                    <a:pt x="10000" y="512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00" name="Freeform 16">
              <a:extLst>
                <a:ext uri="{FF2B5EF4-FFF2-40B4-BE49-F238E27FC236}">
                  <a16:creationId xmlns:a16="http://schemas.microsoft.com/office/drawing/2014/main" id="{86A31F49-9973-C048-BFE8-436D85AEECD9}"/>
                </a:ext>
              </a:extLst>
            </p:cNvPr>
            <p:cNvSpPr>
              <a:spLocks/>
            </p:cNvSpPr>
            <p:nvPr/>
          </p:nvSpPr>
          <p:spPr bwMode="gray">
            <a:xfrm>
              <a:off x="10108051" y="4063649"/>
              <a:ext cx="781590" cy="664279"/>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 name="connsiteX0" fmla="*/ 0 w 10000"/>
                <a:gd name="connsiteY0" fmla="*/ 15729 h 15729"/>
                <a:gd name="connsiteX1" fmla="*/ 10000 w 10000"/>
                <a:gd name="connsiteY1" fmla="*/ 9000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5729">
                  <a:moveTo>
                    <a:pt x="0" y="15729"/>
                  </a:moveTo>
                  <a:lnTo>
                    <a:pt x="10000" y="14729"/>
                  </a:lnTo>
                  <a:lnTo>
                    <a:pt x="10000" y="0"/>
                  </a:lnTo>
                  <a:lnTo>
                    <a:pt x="0" y="957"/>
                  </a:lnTo>
                  <a:lnTo>
                    <a:pt x="0" y="1572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01" name="Freeform 17">
              <a:extLst>
                <a:ext uri="{FF2B5EF4-FFF2-40B4-BE49-F238E27FC236}">
                  <a16:creationId xmlns:a16="http://schemas.microsoft.com/office/drawing/2014/main" id="{658F8B58-52B5-AA47-A400-F7C799F443C4}"/>
                </a:ext>
              </a:extLst>
            </p:cNvPr>
            <p:cNvSpPr>
              <a:spLocks/>
            </p:cNvSpPr>
            <p:nvPr/>
          </p:nvSpPr>
          <p:spPr bwMode="gray">
            <a:xfrm>
              <a:off x="9489778" y="3667562"/>
              <a:ext cx="1399863" cy="443750"/>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9" name="Group 8">
            <a:extLst>
              <a:ext uri="{FF2B5EF4-FFF2-40B4-BE49-F238E27FC236}">
                <a16:creationId xmlns:a16="http://schemas.microsoft.com/office/drawing/2014/main" id="{CFFBE34A-D343-1D47-94E7-B3E4147A554C}"/>
              </a:ext>
            </a:extLst>
          </p:cNvPr>
          <p:cNvGrpSpPr/>
          <p:nvPr/>
        </p:nvGrpSpPr>
        <p:grpSpPr>
          <a:xfrm>
            <a:off x="1229248" y="4053330"/>
            <a:ext cx="8803700" cy="745275"/>
            <a:chOff x="1229248" y="3958740"/>
            <a:chExt cx="8803700" cy="745275"/>
          </a:xfrm>
        </p:grpSpPr>
        <p:sp>
          <p:nvSpPr>
            <p:cNvPr id="196" name="Rechteck 40995">
              <a:extLst>
                <a:ext uri="{FF2B5EF4-FFF2-40B4-BE49-F238E27FC236}">
                  <a16:creationId xmlns:a16="http://schemas.microsoft.com/office/drawing/2014/main" id="{D1E9EA4F-D9EE-3045-87C9-E353C766E561}"/>
                </a:ext>
              </a:extLst>
            </p:cNvPr>
            <p:cNvSpPr/>
            <p:nvPr/>
          </p:nvSpPr>
          <p:spPr bwMode="gray">
            <a:xfrm>
              <a:off x="1229248" y="3958740"/>
              <a:ext cx="8803700" cy="712283"/>
            </a:xfrm>
            <a:custGeom>
              <a:avLst/>
              <a:gdLst>
                <a:gd name="connsiteX0" fmla="*/ 0 w 9442504"/>
                <a:gd name="connsiteY0" fmla="*/ 0 h 190072"/>
                <a:gd name="connsiteX1" fmla="*/ 9442504 w 9442504"/>
                <a:gd name="connsiteY1" fmla="*/ 0 h 190072"/>
                <a:gd name="connsiteX2" fmla="*/ 9442504 w 9442504"/>
                <a:gd name="connsiteY2" fmla="*/ 190072 h 190072"/>
                <a:gd name="connsiteX3" fmla="*/ 0 w 9442504"/>
                <a:gd name="connsiteY3" fmla="*/ 190072 h 190072"/>
                <a:gd name="connsiteX4" fmla="*/ 0 w 9442504"/>
                <a:gd name="connsiteY4" fmla="*/ 0 h 190072"/>
                <a:gd name="connsiteX0" fmla="*/ 0 w 10409292"/>
                <a:gd name="connsiteY0" fmla="*/ 590550 h 780622"/>
                <a:gd name="connsiteX1" fmla="*/ 10409292 w 10409292"/>
                <a:gd name="connsiteY1" fmla="*/ 0 h 780622"/>
                <a:gd name="connsiteX2" fmla="*/ 9442504 w 10409292"/>
                <a:gd name="connsiteY2" fmla="*/ 780622 h 780622"/>
                <a:gd name="connsiteX3" fmla="*/ 0 w 10409292"/>
                <a:gd name="connsiteY3" fmla="*/ 780622 h 780622"/>
                <a:gd name="connsiteX4" fmla="*/ 0 w 10409292"/>
                <a:gd name="connsiteY4" fmla="*/ 590550 h 780622"/>
                <a:gd name="connsiteX0" fmla="*/ 0 w 10909354"/>
                <a:gd name="connsiteY0" fmla="*/ 590550 h 780622"/>
                <a:gd name="connsiteX1" fmla="*/ 10409292 w 10909354"/>
                <a:gd name="connsiteY1" fmla="*/ 0 h 780622"/>
                <a:gd name="connsiteX2" fmla="*/ 10909354 w 10909354"/>
                <a:gd name="connsiteY2" fmla="*/ 361522 h 780622"/>
                <a:gd name="connsiteX3" fmla="*/ 0 w 10909354"/>
                <a:gd name="connsiteY3" fmla="*/ 780622 h 780622"/>
                <a:gd name="connsiteX4" fmla="*/ 0 w 10909354"/>
                <a:gd name="connsiteY4" fmla="*/ 590550 h 780622"/>
                <a:gd name="connsiteX0" fmla="*/ 0 w 10909354"/>
                <a:gd name="connsiteY0" fmla="*/ 590550 h 961597"/>
                <a:gd name="connsiteX1" fmla="*/ 10409292 w 10909354"/>
                <a:gd name="connsiteY1" fmla="*/ 0 h 961597"/>
                <a:gd name="connsiteX2" fmla="*/ 10909354 w 10909354"/>
                <a:gd name="connsiteY2" fmla="*/ 361522 h 961597"/>
                <a:gd name="connsiteX3" fmla="*/ 514350 w 10909354"/>
                <a:gd name="connsiteY3" fmla="*/ 961597 h 961597"/>
                <a:gd name="connsiteX4" fmla="*/ 0 w 10909354"/>
                <a:gd name="connsiteY4" fmla="*/ 590550 h 961597"/>
                <a:gd name="connsiteX0" fmla="*/ 0 w 10916498"/>
                <a:gd name="connsiteY0" fmla="*/ 595313 h 961597"/>
                <a:gd name="connsiteX1" fmla="*/ 10416436 w 10916498"/>
                <a:gd name="connsiteY1" fmla="*/ 0 h 961597"/>
                <a:gd name="connsiteX2" fmla="*/ 10916498 w 10916498"/>
                <a:gd name="connsiteY2" fmla="*/ 361522 h 961597"/>
                <a:gd name="connsiteX3" fmla="*/ 521494 w 10916498"/>
                <a:gd name="connsiteY3" fmla="*/ 961597 h 961597"/>
                <a:gd name="connsiteX4" fmla="*/ 0 w 10916498"/>
                <a:gd name="connsiteY4" fmla="*/ 595313 h 96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6498" h="961597">
                  <a:moveTo>
                    <a:pt x="0" y="595313"/>
                  </a:moveTo>
                  <a:lnTo>
                    <a:pt x="10416436" y="0"/>
                  </a:lnTo>
                  <a:lnTo>
                    <a:pt x="10916498" y="361522"/>
                  </a:lnTo>
                  <a:lnTo>
                    <a:pt x="521494" y="961597"/>
                  </a:lnTo>
                  <a:lnTo>
                    <a:pt x="0" y="595313"/>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7" name="Freeform 78">
              <a:extLst>
                <a:ext uri="{FF2B5EF4-FFF2-40B4-BE49-F238E27FC236}">
                  <a16:creationId xmlns:a16="http://schemas.microsoft.com/office/drawing/2014/main" id="{20E44C1D-1970-1149-B70F-5070238C4396}"/>
                </a:ext>
              </a:extLst>
            </p:cNvPr>
            <p:cNvSpPr>
              <a:spLocks/>
            </p:cNvSpPr>
            <p:nvPr/>
          </p:nvSpPr>
          <p:spPr bwMode="gray">
            <a:xfrm>
              <a:off x="1643255" y="4224229"/>
              <a:ext cx="8384341" cy="4797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 name="connsiteX0" fmla="*/ 10000 w 149713"/>
                <a:gd name="connsiteY0" fmla="*/ 52265 h 62265"/>
                <a:gd name="connsiteX1" fmla="*/ 10000 w 149713"/>
                <a:gd name="connsiteY1" fmla="*/ 52265 h 62265"/>
                <a:gd name="connsiteX2" fmla="*/ 28 w 149713"/>
                <a:gd name="connsiteY2" fmla="*/ 56551 h 62265"/>
                <a:gd name="connsiteX3" fmla="*/ 0 w 149713"/>
                <a:gd name="connsiteY3" fmla="*/ 56551 h 62265"/>
                <a:gd name="connsiteX4" fmla="*/ 0 w 149713"/>
                <a:gd name="connsiteY4" fmla="*/ 62265 h 62265"/>
                <a:gd name="connsiteX5" fmla="*/ 149713 w 149713"/>
                <a:gd name="connsiteY5" fmla="*/ 0 h 62265"/>
                <a:gd name="connsiteX6" fmla="*/ 10000 w 149713"/>
                <a:gd name="connsiteY6" fmla="*/ 52265 h 62265"/>
                <a:gd name="connsiteX0" fmla="*/ 147602 w 149713"/>
                <a:gd name="connsiteY0" fmla="*/ 0 h 76720"/>
                <a:gd name="connsiteX1" fmla="*/ 10000 w 149713"/>
                <a:gd name="connsiteY1" fmla="*/ 66720 h 76720"/>
                <a:gd name="connsiteX2" fmla="*/ 28 w 149713"/>
                <a:gd name="connsiteY2" fmla="*/ 71006 h 76720"/>
                <a:gd name="connsiteX3" fmla="*/ 0 w 149713"/>
                <a:gd name="connsiteY3" fmla="*/ 71006 h 76720"/>
                <a:gd name="connsiteX4" fmla="*/ 0 w 149713"/>
                <a:gd name="connsiteY4" fmla="*/ 76720 h 76720"/>
                <a:gd name="connsiteX5" fmla="*/ 149713 w 149713"/>
                <a:gd name="connsiteY5" fmla="*/ 14455 h 76720"/>
                <a:gd name="connsiteX6" fmla="*/ 147602 w 149713"/>
                <a:gd name="connsiteY6" fmla="*/ 0 h 76720"/>
                <a:gd name="connsiteX0" fmla="*/ 147602 w 150190"/>
                <a:gd name="connsiteY0" fmla="*/ 0 h 76720"/>
                <a:gd name="connsiteX1" fmla="*/ 10000 w 150190"/>
                <a:gd name="connsiteY1" fmla="*/ 66720 h 76720"/>
                <a:gd name="connsiteX2" fmla="*/ 28 w 150190"/>
                <a:gd name="connsiteY2" fmla="*/ 71006 h 76720"/>
                <a:gd name="connsiteX3" fmla="*/ 0 w 150190"/>
                <a:gd name="connsiteY3" fmla="*/ 71006 h 76720"/>
                <a:gd name="connsiteX4" fmla="*/ 0 w 150190"/>
                <a:gd name="connsiteY4" fmla="*/ 76720 h 76720"/>
                <a:gd name="connsiteX5" fmla="*/ 150190 w 150190"/>
                <a:gd name="connsiteY5" fmla="*/ 13653 h 76720"/>
                <a:gd name="connsiteX6" fmla="*/ 147602 w 150190"/>
                <a:gd name="connsiteY6" fmla="*/ 0 h 76720"/>
                <a:gd name="connsiteX0" fmla="*/ 150278 w 150278"/>
                <a:gd name="connsiteY0" fmla="*/ 0 h 68433"/>
                <a:gd name="connsiteX1" fmla="*/ 10000 w 150278"/>
                <a:gd name="connsiteY1" fmla="*/ 58433 h 68433"/>
                <a:gd name="connsiteX2" fmla="*/ 28 w 150278"/>
                <a:gd name="connsiteY2" fmla="*/ 62719 h 68433"/>
                <a:gd name="connsiteX3" fmla="*/ 0 w 150278"/>
                <a:gd name="connsiteY3" fmla="*/ 62719 h 68433"/>
                <a:gd name="connsiteX4" fmla="*/ 0 w 150278"/>
                <a:gd name="connsiteY4" fmla="*/ 68433 h 68433"/>
                <a:gd name="connsiteX5" fmla="*/ 150190 w 150278"/>
                <a:gd name="connsiteY5" fmla="*/ 5366 h 68433"/>
                <a:gd name="connsiteX6" fmla="*/ 150278 w 150278"/>
                <a:gd name="connsiteY6" fmla="*/ 0 h 68433"/>
                <a:gd name="connsiteX0" fmla="*/ 160139 w 160139"/>
                <a:gd name="connsiteY0" fmla="*/ 0 h 72710"/>
                <a:gd name="connsiteX1" fmla="*/ 10000 w 160139"/>
                <a:gd name="connsiteY1" fmla="*/ 62710 h 72710"/>
                <a:gd name="connsiteX2" fmla="*/ 28 w 160139"/>
                <a:gd name="connsiteY2" fmla="*/ 66996 h 72710"/>
                <a:gd name="connsiteX3" fmla="*/ 0 w 160139"/>
                <a:gd name="connsiteY3" fmla="*/ 66996 h 72710"/>
                <a:gd name="connsiteX4" fmla="*/ 0 w 160139"/>
                <a:gd name="connsiteY4" fmla="*/ 72710 h 72710"/>
                <a:gd name="connsiteX5" fmla="*/ 150190 w 160139"/>
                <a:gd name="connsiteY5" fmla="*/ 9643 h 72710"/>
                <a:gd name="connsiteX6" fmla="*/ 160139 w 160139"/>
                <a:gd name="connsiteY6" fmla="*/ 0 h 72710"/>
                <a:gd name="connsiteX0" fmla="*/ 160139 w 160167"/>
                <a:gd name="connsiteY0" fmla="*/ 0 h 72710"/>
                <a:gd name="connsiteX1" fmla="*/ 10000 w 160167"/>
                <a:gd name="connsiteY1" fmla="*/ 62710 h 72710"/>
                <a:gd name="connsiteX2" fmla="*/ 28 w 160167"/>
                <a:gd name="connsiteY2" fmla="*/ 66996 h 72710"/>
                <a:gd name="connsiteX3" fmla="*/ 0 w 160167"/>
                <a:gd name="connsiteY3" fmla="*/ 66996 h 72710"/>
                <a:gd name="connsiteX4" fmla="*/ 0 w 160167"/>
                <a:gd name="connsiteY4" fmla="*/ 72710 h 72710"/>
                <a:gd name="connsiteX5" fmla="*/ 160161 w 160167"/>
                <a:gd name="connsiteY5" fmla="*/ 5366 h 72710"/>
                <a:gd name="connsiteX6" fmla="*/ 160139 w 160167"/>
                <a:gd name="connsiteY6" fmla="*/ 0 h 72710"/>
                <a:gd name="connsiteX0" fmla="*/ 16013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139 w 160161"/>
                <a:gd name="connsiteY6" fmla="*/ 0 h 72710"/>
                <a:gd name="connsiteX0" fmla="*/ 16002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029 w 16016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051" h="72710">
                  <a:moveTo>
                    <a:pt x="160029" y="0"/>
                  </a:moveTo>
                  <a:lnTo>
                    <a:pt x="10000" y="62710"/>
                  </a:lnTo>
                  <a:lnTo>
                    <a:pt x="28" y="66996"/>
                  </a:lnTo>
                  <a:lnTo>
                    <a:pt x="0" y="66996"/>
                  </a:lnTo>
                  <a:lnTo>
                    <a:pt x="0" y="72710"/>
                  </a:lnTo>
                  <a:lnTo>
                    <a:pt x="160051" y="5366"/>
                  </a:lnTo>
                  <a:cubicBezTo>
                    <a:pt x="160007" y="5448"/>
                    <a:pt x="160000" y="1789"/>
                    <a:pt x="16002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72" name="Pfeil nach unten 9">
            <a:extLst>
              <a:ext uri="{FF2B5EF4-FFF2-40B4-BE49-F238E27FC236}">
                <a16:creationId xmlns:a16="http://schemas.microsoft.com/office/drawing/2014/main" id="{688854D5-4546-0C4A-85F3-0ECD3AF33C1E}"/>
              </a:ext>
            </a:extLst>
          </p:cNvPr>
          <p:cNvSpPr/>
          <p:nvPr/>
        </p:nvSpPr>
        <p:spPr bwMode="gray">
          <a:xfrm>
            <a:off x="8950996" y="3814340"/>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5" name="Group 4">
            <a:extLst>
              <a:ext uri="{FF2B5EF4-FFF2-40B4-BE49-F238E27FC236}">
                <a16:creationId xmlns:a16="http://schemas.microsoft.com/office/drawing/2014/main" id="{3CEDD86C-9388-7D47-BB88-476C13D2582C}"/>
              </a:ext>
            </a:extLst>
          </p:cNvPr>
          <p:cNvGrpSpPr/>
          <p:nvPr/>
        </p:nvGrpSpPr>
        <p:grpSpPr>
          <a:xfrm>
            <a:off x="8048758" y="3854216"/>
            <a:ext cx="937373" cy="552891"/>
            <a:chOff x="8048758" y="3759626"/>
            <a:chExt cx="937373" cy="552891"/>
          </a:xfrm>
        </p:grpSpPr>
        <p:sp>
          <p:nvSpPr>
            <p:cNvPr id="193" name="Freeform 14">
              <a:extLst>
                <a:ext uri="{FF2B5EF4-FFF2-40B4-BE49-F238E27FC236}">
                  <a16:creationId xmlns:a16="http://schemas.microsoft.com/office/drawing/2014/main" id="{90B2CD01-C630-D641-A9EE-81A4A537F38C}"/>
                </a:ext>
              </a:extLst>
            </p:cNvPr>
            <p:cNvSpPr>
              <a:spLocks/>
            </p:cNvSpPr>
            <p:nvPr/>
          </p:nvSpPr>
          <p:spPr bwMode="gray">
            <a:xfrm>
              <a:off x="8048758" y="3787906"/>
              <a:ext cx="414006" cy="52461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8" h="1280">
                  <a:moveTo>
                    <a:pt x="848" y="656"/>
                  </a:moveTo>
                  <a:lnTo>
                    <a:pt x="0" y="0"/>
                  </a:lnTo>
                  <a:lnTo>
                    <a:pt x="0" y="0"/>
                  </a:lnTo>
                  <a:lnTo>
                    <a:pt x="0" y="621"/>
                  </a:lnTo>
                  <a:lnTo>
                    <a:pt x="0" y="621"/>
                  </a:lnTo>
                  <a:lnTo>
                    <a:pt x="848" y="1280"/>
                  </a:lnTo>
                  <a:lnTo>
                    <a:pt x="848" y="1280"/>
                  </a:lnTo>
                  <a:lnTo>
                    <a:pt x="848" y="656"/>
                  </a:lnTo>
                  <a:lnTo>
                    <a:pt x="848" y="656"/>
                  </a:lnTo>
                  <a:lnTo>
                    <a:pt x="848" y="656"/>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4" name="Freeform 16">
              <a:extLst>
                <a:ext uri="{FF2B5EF4-FFF2-40B4-BE49-F238E27FC236}">
                  <a16:creationId xmlns:a16="http://schemas.microsoft.com/office/drawing/2014/main" id="{9F63F6C8-2F5F-434C-96E9-81EB6409EE55}"/>
                </a:ext>
              </a:extLst>
            </p:cNvPr>
            <p:cNvSpPr>
              <a:spLocks/>
            </p:cNvSpPr>
            <p:nvPr/>
          </p:nvSpPr>
          <p:spPr bwMode="gray">
            <a:xfrm>
              <a:off x="8462764" y="4029719"/>
              <a:ext cx="523367" cy="282798"/>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Lst>
              <a:ahLst/>
              <a:cxnLst>
                <a:cxn ang="0">
                  <a:pos x="T0" y="T1"/>
                </a:cxn>
                <a:cxn ang="0">
                  <a:pos x="T2" y="T3"/>
                </a:cxn>
                <a:cxn ang="0">
                  <a:pos x="T4" y="T5"/>
                </a:cxn>
                <a:cxn ang="0">
                  <a:pos x="T6" y="T7"/>
                </a:cxn>
                <a:cxn ang="0">
                  <a:pos x="T8" y="T9"/>
                </a:cxn>
              </a:cxnLst>
              <a:rect l="0" t="0" r="r" b="b"/>
              <a:pathLst>
                <a:path w="1072" h="690">
                  <a:moveTo>
                    <a:pt x="0" y="690"/>
                  </a:moveTo>
                  <a:lnTo>
                    <a:pt x="1072" y="621"/>
                  </a:lnTo>
                  <a:lnTo>
                    <a:pt x="1072" y="0"/>
                  </a:lnTo>
                  <a:lnTo>
                    <a:pt x="0" y="66"/>
                  </a:lnTo>
                  <a:lnTo>
                    <a:pt x="0" y="6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5" name="Freeform 17">
              <a:extLst>
                <a:ext uri="{FF2B5EF4-FFF2-40B4-BE49-F238E27FC236}">
                  <a16:creationId xmlns:a16="http://schemas.microsoft.com/office/drawing/2014/main" id="{DDDF10D4-3F2C-F946-A6A2-DED5EA949BA1}"/>
                </a:ext>
              </a:extLst>
            </p:cNvPr>
            <p:cNvSpPr>
              <a:spLocks/>
            </p:cNvSpPr>
            <p:nvPr/>
          </p:nvSpPr>
          <p:spPr bwMode="gray">
            <a:xfrm>
              <a:off x="8048758" y="3759626"/>
              <a:ext cx="937373" cy="297143"/>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75" name="Pfeil nach unten 12">
            <a:extLst>
              <a:ext uri="{FF2B5EF4-FFF2-40B4-BE49-F238E27FC236}">
                <a16:creationId xmlns:a16="http://schemas.microsoft.com/office/drawing/2014/main" id="{B5D7107D-974E-5F47-A465-9D92F2B24EB4}"/>
              </a:ext>
            </a:extLst>
          </p:cNvPr>
          <p:cNvSpPr/>
          <p:nvPr/>
        </p:nvSpPr>
        <p:spPr bwMode="gray">
          <a:xfrm>
            <a:off x="2186955" y="4176494"/>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t>
            </a:r>
          </a:p>
        </p:txBody>
      </p:sp>
      <p:sp>
        <p:nvSpPr>
          <p:cNvPr id="76" name="Pfeil nach unten 13">
            <a:extLst>
              <a:ext uri="{FF2B5EF4-FFF2-40B4-BE49-F238E27FC236}">
                <a16:creationId xmlns:a16="http://schemas.microsoft.com/office/drawing/2014/main" id="{3D3FB9EA-4C41-6543-B315-6C70C6A12138}"/>
              </a:ext>
            </a:extLst>
          </p:cNvPr>
          <p:cNvSpPr/>
          <p:nvPr/>
        </p:nvSpPr>
        <p:spPr bwMode="gray">
          <a:xfrm>
            <a:off x="3820509" y="4087474"/>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3" name="Group 2">
            <a:extLst>
              <a:ext uri="{FF2B5EF4-FFF2-40B4-BE49-F238E27FC236}">
                <a16:creationId xmlns:a16="http://schemas.microsoft.com/office/drawing/2014/main" id="{793C3449-3A66-5242-9C58-BB3CB742DC6F}"/>
              </a:ext>
            </a:extLst>
          </p:cNvPr>
          <p:cNvGrpSpPr/>
          <p:nvPr/>
        </p:nvGrpSpPr>
        <p:grpSpPr>
          <a:xfrm>
            <a:off x="2839691" y="3695607"/>
            <a:ext cx="939262" cy="982473"/>
            <a:chOff x="2839691" y="3601017"/>
            <a:chExt cx="939262" cy="982473"/>
          </a:xfrm>
        </p:grpSpPr>
        <p:sp>
          <p:nvSpPr>
            <p:cNvPr id="121" name="Freeform 20">
              <a:extLst>
                <a:ext uri="{FF2B5EF4-FFF2-40B4-BE49-F238E27FC236}">
                  <a16:creationId xmlns:a16="http://schemas.microsoft.com/office/drawing/2014/main" id="{86C3CA1B-3DF3-AC40-87DC-163E1F6114E5}"/>
                </a:ext>
              </a:extLst>
            </p:cNvPr>
            <p:cNvSpPr>
              <a:spLocks/>
            </p:cNvSpPr>
            <p:nvPr/>
          </p:nvSpPr>
          <p:spPr bwMode="gray">
            <a:xfrm>
              <a:off x="2841093" y="4248641"/>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2" name="Freeform 24">
              <a:extLst>
                <a:ext uri="{FF2B5EF4-FFF2-40B4-BE49-F238E27FC236}">
                  <a16:creationId xmlns:a16="http://schemas.microsoft.com/office/drawing/2014/main" id="{E25C4E60-68B9-F149-94D7-1FF3577D1BE4}"/>
                </a:ext>
              </a:extLst>
            </p:cNvPr>
            <p:cNvSpPr>
              <a:spLocks/>
            </p:cNvSpPr>
            <p:nvPr/>
          </p:nvSpPr>
          <p:spPr bwMode="gray">
            <a:xfrm>
              <a:off x="3255099" y="4517504"/>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3" name="Freeform 25">
              <a:extLst>
                <a:ext uri="{FF2B5EF4-FFF2-40B4-BE49-F238E27FC236}">
                  <a16:creationId xmlns:a16="http://schemas.microsoft.com/office/drawing/2014/main" id="{117334FB-9976-F04E-A1B3-D9881D55817F}"/>
                </a:ext>
              </a:extLst>
            </p:cNvPr>
            <p:cNvSpPr>
              <a:spLocks/>
            </p:cNvSpPr>
            <p:nvPr/>
          </p:nvSpPr>
          <p:spPr bwMode="gray">
            <a:xfrm>
              <a:off x="2841093" y="4275691"/>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4" name="Freeform 26">
              <a:extLst>
                <a:ext uri="{FF2B5EF4-FFF2-40B4-BE49-F238E27FC236}">
                  <a16:creationId xmlns:a16="http://schemas.microsoft.com/office/drawing/2014/main" id="{E4B94E43-4153-0B47-91D4-ADE5F03FBA81}"/>
                </a:ext>
              </a:extLst>
            </p:cNvPr>
            <p:cNvSpPr>
              <a:spLocks/>
            </p:cNvSpPr>
            <p:nvPr/>
          </p:nvSpPr>
          <p:spPr bwMode="gray">
            <a:xfrm>
              <a:off x="2841093" y="4176097"/>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5" name="Freeform 30">
              <a:extLst>
                <a:ext uri="{FF2B5EF4-FFF2-40B4-BE49-F238E27FC236}">
                  <a16:creationId xmlns:a16="http://schemas.microsoft.com/office/drawing/2014/main" id="{D45FBD32-ABAF-EB40-9B12-2EB23D137A9A}"/>
                </a:ext>
              </a:extLst>
            </p:cNvPr>
            <p:cNvSpPr>
              <a:spLocks/>
            </p:cNvSpPr>
            <p:nvPr/>
          </p:nvSpPr>
          <p:spPr bwMode="gray">
            <a:xfrm>
              <a:off x="3255099" y="4446189"/>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6" name="Freeform 31">
              <a:extLst>
                <a:ext uri="{FF2B5EF4-FFF2-40B4-BE49-F238E27FC236}">
                  <a16:creationId xmlns:a16="http://schemas.microsoft.com/office/drawing/2014/main" id="{8AA989CE-52B6-1E4E-BF40-E25F6E070FEE}"/>
                </a:ext>
              </a:extLst>
            </p:cNvPr>
            <p:cNvSpPr>
              <a:spLocks/>
            </p:cNvSpPr>
            <p:nvPr/>
          </p:nvSpPr>
          <p:spPr bwMode="gray">
            <a:xfrm>
              <a:off x="2841093" y="4203967"/>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2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2"/>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7" name="Freeform 32">
              <a:extLst>
                <a:ext uri="{FF2B5EF4-FFF2-40B4-BE49-F238E27FC236}">
                  <a16:creationId xmlns:a16="http://schemas.microsoft.com/office/drawing/2014/main" id="{B04036C1-E7F7-7346-938A-579C48542261}"/>
                </a:ext>
              </a:extLst>
            </p:cNvPr>
            <p:cNvSpPr>
              <a:spLocks/>
            </p:cNvSpPr>
            <p:nvPr/>
          </p:nvSpPr>
          <p:spPr bwMode="gray">
            <a:xfrm>
              <a:off x="2841093" y="4104373"/>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8" name="Freeform 36">
              <a:extLst>
                <a:ext uri="{FF2B5EF4-FFF2-40B4-BE49-F238E27FC236}">
                  <a16:creationId xmlns:a16="http://schemas.microsoft.com/office/drawing/2014/main" id="{4148514A-B365-904B-9B1A-CF3817AF5602}"/>
                </a:ext>
              </a:extLst>
            </p:cNvPr>
            <p:cNvSpPr>
              <a:spLocks/>
            </p:cNvSpPr>
            <p:nvPr/>
          </p:nvSpPr>
          <p:spPr bwMode="gray">
            <a:xfrm>
              <a:off x="3255099" y="4374465"/>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2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9" name="Freeform 37">
              <a:extLst>
                <a:ext uri="{FF2B5EF4-FFF2-40B4-BE49-F238E27FC236}">
                  <a16:creationId xmlns:a16="http://schemas.microsoft.com/office/drawing/2014/main" id="{28B4F80C-720D-0343-86C3-D3EA0A9AE8A9}"/>
                </a:ext>
              </a:extLst>
            </p:cNvPr>
            <p:cNvSpPr>
              <a:spLocks/>
            </p:cNvSpPr>
            <p:nvPr/>
          </p:nvSpPr>
          <p:spPr bwMode="gray">
            <a:xfrm>
              <a:off x="2841093" y="4131423"/>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30" name="Freeform 38">
              <a:extLst>
                <a:ext uri="{FF2B5EF4-FFF2-40B4-BE49-F238E27FC236}">
                  <a16:creationId xmlns:a16="http://schemas.microsoft.com/office/drawing/2014/main" id="{7312C412-0E5D-CA42-AE2F-A1D06CECC7BD}"/>
                </a:ext>
              </a:extLst>
            </p:cNvPr>
            <p:cNvSpPr>
              <a:spLocks/>
            </p:cNvSpPr>
            <p:nvPr/>
          </p:nvSpPr>
          <p:spPr bwMode="gray">
            <a:xfrm>
              <a:off x="2841093" y="4032649"/>
              <a:ext cx="937860" cy="297143"/>
            </a:xfrm>
            <a:custGeom>
              <a:avLst/>
              <a:gdLst>
                <a:gd name="T0" fmla="*/ 1073 w 1921"/>
                <a:gd name="T1" fmla="*/ 0 h 725"/>
                <a:gd name="T2" fmla="*/ 0 w 1921"/>
                <a:gd name="T3" fmla="*/ 66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31" name="Freeform 42">
              <a:extLst>
                <a:ext uri="{FF2B5EF4-FFF2-40B4-BE49-F238E27FC236}">
                  <a16:creationId xmlns:a16="http://schemas.microsoft.com/office/drawing/2014/main" id="{8CEBAE38-DEC3-8B48-A964-9AB809AFD931}"/>
                </a:ext>
              </a:extLst>
            </p:cNvPr>
            <p:cNvSpPr>
              <a:spLocks/>
            </p:cNvSpPr>
            <p:nvPr/>
          </p:nvSpPr>
          <p:spPr bwMode="gray">
            <a:xfrm>
              <a:off x="3255099" y="4301922"/>
              <a:ext cx="523854" cy="65576"/>
            </a:xfrm>
            <a:custGeom>
              <a:avLst/>
              <a:gdLst>
                <a:gd name="T0" fmla="*/ 1073 w 1073"/>
                <a:gd name="T1" fmla="*/ 0 h 160"/>
                <a:gd name="T2" fmla="*/ 1073 w 1073"/>
                <a:gd name="T3" fmla="*/ 0 h 160"/>
                <a:gd name="T4" fmla="*/ 3 w 1073"/>
                <a:gd name="T5" fmla="*/ 68 h 160"/>
                <a:gd name="T6" fmla="*/ 0 w 1073"/>
                <a:gd name="T7" fmla="*/ 68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8"/>
                  </a:lnTo>
                  <a:lnTo>
                    <a:pt x="0" y="68"/>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1" name="Freeform 43">
              <a:extLst>
                <a:ext uri="{FF2B5EF4-FFF2-40B4-BE49-F238E27FC236}">
                  <a16:creationId xmlns:a16="http://schemas.microsoft.com/office/drawing/2014/main" id="{4946E191-6AD4-034E-B542-6A8EE1F37342}"/>
                </a:ext>
              </a:extLst>
            </p:cNvPr>
            <p:cNvSpPr>
              <a:spLocks/>
            </p:cNvSpPr>
            <p:nvPr/>
          </p:nvSpPr>
          <p:spPr bwMode="gray">
            <a:xfrm>
              <a:off x="2841093" y="4059699"/>
              <a:ext cx="414006" cy="307799"/>
            </a:xfrm>
            <a:custGeom>
              <a:avLst/>
              <a:gdLst>
                <a:gd name="T0" fmla="*/ 848 w 848"/>
                <a:gd name="T1" fmla="*/ 659 h 751"/>
                <a:gd name="T2" fmla="*/ 848 w 848"/>
                <a:gd name="T3" fmla="*/ 657 h 751"/>
                <a:gd name="T4" fmla="*/ 0 w 848"/>
                <a:gd name="T5" fmla="*/ 0 h 751"/>
                <a:gd name="T6" fmla="*/ 0 w 848"/>
                <a:gd name="T7" fmla="*/ 0 h 751"/>
                <a:gd name="T8" fmla="*/ 0 w 848"/>
                <a:gd name="T9" fmla="*/ 95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7"/>
                  </a:lnTo>
                  <a:lnTo>
                    <a:pt x="0" y="0"/>
                  </a:lnTo>
                  <a:lnTo>
                    <a:pt x="0" y="0"/>
                  </a:lnTo>
                  <a:lnTo>
                    <a:pt x="0" y="95"/>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2" name="Freeform 44">
              <a:extLst>
                <a:ext uri="{FF2B5EF4-FFF2-40B4-BE49-F238E27FC236}">
                  <a16:creationId xmlns:a16="http://schemas.microsoft.com/office/drawing/2014/main" id="{6D480F57-1D14-664F-BE2E-99B02CAC308D}"/>
                </a:ext>
              </a:extLst>
            </p:cNvPr>
            <p:cNvSpPr>
              <a:spLocks/>
            </p:cNvSpPr>
            <p:nvPr/>
          </p:nvSpPr>
          <p:spPr bwMode="gray">
            <a:xfrm>
              <a:off x="2841093" y="3960105"/>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3" name="Freeform 48">
              <a:extLst>
                <a:ext uri="{FF2B5EF4-FFF2-40B4-BE49-F238E27FC236}">
                  <a16:creationId xmlns:a16="http://schemas.microsoft.com/office/drawing/2014/main" id="{3FC0C73D-C159-EB41-8DF2-21B9D5A5AEAC}"/>
                </a:ext>
              </a:extLst>
            </p:cNvPr>
            <p:cNvSpPr>
              <a:spLocks/>
            </p:cNvSpPr>
            <p:nvPr/>
          </p:nvSpPr>
          <p:spPr bwMode="gray">
            <a:xfrm>
              <a:off x="3255099" y="4230198"/>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4" name="Freeform 49">
              <a:extLst>
                <a:ext uri="{FF2B5EF4-FFF2-40B4-BE49-F238E27FC236}">
                  <a16:creationId xmlns:a16="http://schemas.microsoft.com/office/drawing/2014/main" id="{FB027A08-D4A3-F041-B74E-E5F62AF5A3CE}"/>
                </a:ext>
              </a:extLst>
            </p:cNvPr>
            <p:cNvSpPr>
              <a:spLocks/>
            </p:cNvSpPr>
            <p:nvPr/>
          </p:nvSpPr>
          <p:spPr bwMode="gray">
            <a:xfrm>
              <a:off x="2841093" y="3987975"/>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3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3"/>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5" name="Freeform 50">
              <a:extLst>
                <a:ext uri="{FF2B5EF4-FFF2-40B4-BE49-F238E27FC236}">
                  <a16:creationId xmlns:a16="http://schemas.microsoft.com/office/drawing/2014/main" id="{D4DAB1B6-F550-B941-B07D-E822D991B8C8}"/>
                </a:ext>
              </a:extLst>
            </p:cNvPr>
            <p:cNvSpPr>
              <a:spLocks/>
            </p:cNvSpPr>
            <p:nvPr/>
          </p:nvSpPr>
          <p:spPr bwMode="gray">
            <a:xfrm>
              <a:off x="2841093" y="3888381"/>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6" name="Freeform 54">
              <a:extLst>
                <a:ext uri="{FF2B5EF4-FFF2-40B4-BE49-F238E27FC236}">
                  <a16:creationId xmlns:a16="http://schemas.microsoft.com/office/drawing/2014/main" id="{39A79F4C-4ADD-E846-9308-0C024B8BB05D}"/>
                </a:ext>
              </a:extLst>
            </p:cNvPr>
            <p:cNvSpPr>
              <a:spLocks/>
            </p:cNvSpPr>
            <p:nvPr/>
          </p:nvSpPr>
          <p:spPr bwMode="gray">
            <a:xfrm>
              <a:off x="3255099" y="4158474"/>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2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7" name="Freeform 55">
              <a:extLst>
                <a:ext uri="{FF2B5EF4-FFF2-40B4-BE49-F238E27FC236}">
                  <a16:creationId xmlns:a16="http://schemas.microsoft.com/office/drawing/2014/main" id="{8C9ACAA7-CCF1-0043-87B2-FFC65638B19F}"/>
                </a:ext>
              </a:extLst>
            </p:cNvPr>
            <p:cNvSpPr>
              <a:spLocks/>
            </p:cNvSpPr>
            <p:nvPr/>
          </p:nvSpPr>
          <p:spPr bwMode="gray">
            <a:xfrm>
              <a:off x="2841093" y="3915431"/>
              <a:ext cx="414006" cy="309028"/>
            </a:xfrm>
            <a:custGeom>
              <a:avLst/>
              <a:gdLst>
                <a:gd name="T0" fmla="*/ 848 w 848"/>
                <a:gd name="T1" fmla="*/ 659 h 754"/>
                <a:gd name="T2" fmla="*/ 848 w 848"/>
                <a:gd name="T3" fmla="*/ 659 h 754"/>
                <a:gd name="T4" fmla="*/ 0 w 848"/>
                <a:gd name="T5" fmla="*/ 0 h 754"/>
                <a:gd name="T6" fmla="*/ 0 w 848"/>
                <a:gd name="T7" fmla="*/ 3 h 754"/>
                <a:gd name="T8" fmla="*/ 0 w 848"/>
                <a:gd name="T9" fmla="*/ 95 h 754"/>
                <a:gd name="T10" fmla="*/ 848 w 848"/>
                <a:gd name="T11" fmla="*/ 754 h 754"/>
                <a:gd name="T12" fmla="*/ 848 w 848"/>
                <a:gd name="T13" fmla="*/ 659 h 754"/>
              </a:gdLst>
              <a:ahLst/>
              <a:cxnLst>
                <a:cxn ang="0">
                  <a:pos x="T0" y="T1"/>
                </a:cxn>
                <a:cxn ang="0">
                  <a:pos x="T2" y="T3"/>
                </a:cxn>
                <a:cxn ang="0">
                  <a:pos x="T4" y="T5"/>
                </a:cxn>
                <a:cxn ang="0">
                  <a:pos x="T6" y="T7"/>
                </a:cxn>
                <a:cxn ang="0">
                  <a:pos x="T8" y="T9"/>
                </a:cxn>
                <a:cxn ang="0">
                  <a:pos x="T10" y="T11"/>
                </a:cxn>
                <a:cxn ang="0">
                  <a:pos x="T12" y="T13"/>
                </a:cxn>
              </a:cxnLst>
              <a:rect l="0" t="0" r="r" b="b"/>
              <a:pathLst>
                <a:path w="848" h="754">
                  <a:moveTo>
                    <a:pt x="848" y="659"/>
                  </a:moveTo>
                  <a:lnTo>
                    <a:pt x="848" y="659"/>
                  </a:lnTo>
                  <a:lnTo>
                    <a:pt x="0" y="0"/>
                  </a:lnTo>
                  <a:lnTo>
                    <a:pt x="0" y="3"/>
                  </a:lnTo>
                  <a:lnTo>
                    <a:pt x="0" y="95"/>
                  </a:lnTo>
                  <a:lnTo>
                    <a:pt x="848" y="754"/>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8" name="Freeform 56">
              <a:extLst>
                <a:ext uri="{FF2B5EF4-FFF2-40B4-BE49-F238E27FC236}">
                  <a16:creationId xmlns:a16="http://schemas.microsoft.com/office/drawing/2014/main" id="{BBCE2E5D-D3F9-D64B-9242-3B6DB6877AEA}"/>
                </a:ext>
              </a:extLst>
            </p:cNvPr>
            <p:cNvSpPr>
              <a:spLocks/>
            </p:cNvSpPr>
            <p:nvPr/>
          </p:nvSpPr>
          <p:spPr bwMode="gray">
            <a:xfrm>
              <a:off x="2841093" y="3816657"/>
              <a:ext cx="937860" cy="297143"/>
            </a:xfrm>
            <a:custGeom>
              <a:avLst/>
              <a:gdLst>
                <a:gd name="T0" fmla="*/ 1073 w 1921"/>
                <a:gd name="T1" fmla="*/ 0 h 725"/>
                <a:gd name="T2" fmla="*/ 0 w 1921"/>
                <a:gd name="T3" fmla="*/ 67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7"/>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9" name="Freeform 60">
              <a:extLst>
                <a:ext uri="{FF2B5EF4-FFF2-40B4-BE49-F238E27FC236}">
                  <a16:creationId xmlns:a16="http://schemas.microsoft.com/office/drawing/2014/main" id="{CE9FCF15-0E46-A949-8B4B-A97851497486}"/>
                </a:ext>
              </a:extLst>
            </p:cNvPr>
            <p:cNvSpPr>
              <a:spLocks/>
            </p:cNvSpPr>
            <p:nvPr/>
          </p:nvSpPr>
          <p:spPr bwMode="gray">
            <a:xfrm>
              <a:off x="3255099" y="4085930"/>
              <a:ext cx="523854" cy="65986"/>
            </a:xfrm>
            <a:custGeom>
              <a:avLst/>
              <a:gdLst>
                <a:gd name="T0" fmla="*/ 1073 w 1073"/>
                <a:gd name="T1" fmla="*/ 0 h 161"/>
                <a:gd name="T2" fmla="*/ 1073 w 1073"/>
                <a:gd name="T3" fmla="*/ 0 h 161"/>
                <a:gd name="T4" fmla="*/ 3 w 1073"/>
                <a:gd name="T5" fmla="*/ 68 h 161"/>
                <a:gd name="T6" fmla="*/ 0 w 1073"/>
                <a:gd name="T7" fmla="*/ 68 h 161"/>
                <a:gd name="T8" fmla="*/ 0 w 1073"/>
                <a:gd name="T9" fmla="*/ 161 h 161"/>
                <a:gd name="T10" fmla="*/ 1073 w 1073"/>
                <a:gd name="T11" fmla="*/ 94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8"/>
                  </a:lnTo>
                  <a:lnTo>
                    <a:pt x="0" y="68"/>
                  </a:lnTo>
                  <a:lnTo>
                    <a:pt x="0" y="161"/>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0" name="Freeform 61">
              <a:extLst>
                <a:ext uri="{FF2B5EF4-FFF2-40B4-BE49-F238E27FC236}">
                  <a16:creationId xmlns:a16="http://schemas.microsoft.com/office/drawing/2014/main" id="{ABA2B7C1-0F0E-094A-84B4-20FE534547A9}"/>
                </a:ext>
              </a:extLst>
            </p:cNvPr>
            <p:cNvSpPr>
              <a:spLocks/>
            </p:cNvSpPr>
            <p:nvPr/>
          </p:nvSpPr>
          <p:spPr bwMode="gray">
            <a:xfrm>
              <a:off x="2841093" y="3844118"/>
              <a:ext cx="414006" cy="307799"/>
            </a:xfrm>
            <a:custGeom>
              <a:avLst/>
              <a:gdLst>
                <a:gd name="T0" fmla="*/ 848 w 848"/>
                <a:gd name="T1" fmla="*/ 658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8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8"/>
                  </a:moveTo>
                  <a:lnTo>
                    <a:pt x="848" y="656"/>
                  </a:lnTo>
                  <a:lnTo>
                    <a:pt x="0" y="0"/>
                  </a:lnTo>
                  <a:lnTo>
                    <a:pt x="0" y="0"/>
                  </a:lnTo>
                  <a:lnTo>
                    <a:pt x="0" y="94"/>
                  </a:lnTo>
                  <a:lnTo>
                    <a:pt x="848" y="751"/>
                  </a:lnTo>
                  <a:lnTo>
                    <a:pt x="848" y="65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1" name="Freeform 62">
              <a:extLst>
                <a:ext uri="{FF2B5EF4-FFF2-40B4-BE49-F238E27FC236}">
                  <a16:creationId xmlns:a16="http://schemas.microsoft.com/office/drawing/2014/main" id="{232A522F-84F4-434E-98B2-1F7C2EF043F8}"/>
                </a:ext>
              </a:extLst>
            </p:cNvPr>
            <p:cNvSpPr>
              <a:spLocks/>
            </p:cNvSpPr>
            <p:nvPr/>
          </p:nvSpPr>
          <p:spPr bwMode="gray">
            <a:xfrm>
              <a:off x="2841093" y="3744113"/>
              <a:ext cx="937860" cy="297143"/>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2" name="Freeform 66">
              <a:extLst>
                <a:ext uri="{FF2B5EF4-FFF2-40B4-BE49-F238E27FC236}">
                  <a16:creationId xmlns:a16="http://schemas.microsoft.com/office/drawing/2014/main" id="{316BC247-10AE-024E-BEFB-A2A2A3C2EDE5}"/>
                </a:ext>
              </a:extLst>
            </p:cNvPr>
            <p:cNvSpPr>
              <a:spLocks/>
            </p:cNvSpPr>
            <p:nvPr/>
          </p:nvSpPr>
          <p:spPr bwMode="gray">
            <a:xfrm>
              <a:off x="3255099" y="4014206"/>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3" name="Freeform 67">
              <a:extLst>
                <a:ext uri="{FF2B5EF4-FFF2-40B4-BE49-F238E27FC236}">
                  <a16:creationId xmlns:a16="http://schemas.microsoft.com/office/drawing/2014/main" id="{3B9F072F-65C5-CA49-B4E2-36A02674A8D7}"/>
                </a:ext>
              </a:extLst>
            </p:cNvPr>
            <p:cNvSpPr>
              <a:spLocks/>
            </p:cNvSpPr>
            <p:nvPr/>
          </p:nvSpPr>
          <p:spPr bwMode="gray">
            <a:xfrm>
              <a:off x="2841093" y="3772393"/>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4" name="Freeform 68">
              <a:extLst>
                <a:ext uri="{FF2B5EF4-FFF2-40B4-BE49-F238E27FC236}">
                  <a16:creationId xmlns:a16="http://schemas.microsoft.com/office/drawing/2014/main" id="{91FB8F9E-A91F-8D47-955B-85A7B72D44E8}"/>
                </a:ext>
              </a:extLst>
            </p:cNvPr>
            <p:cNvSpPr>
              <a:spLocks/>
            </p:cNvSpPr>
            <p:nvPr/>
          </p:nvSpPr>
          <p:spPr bwMode="gray">
            <a:xfrm>
              <a:off x="2841093" y="3672800"/>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5" name="Freeform 72">
              <a:extLst>
                <a:ext uri="{FF2B5EF4-FFF2-40B4-BE49-F238E27FC236}">
                  <a16:creationId xmlns:a16="http://schemas.microsoft.com/office/drawing/2014/main" id="{145B426C-0732-BD4B-B304-38915853A687}"/>
                </a:ext>
              </a:extLst>
            </p:cNvPr>
            <p:cNvSpPr>
              <a:spLocks/>
            </p:cNvSpPr>
            <p:nvPr/>
          </p:nvSpPr>
          <p:spPr bwMode="gray">
            <a:xfrm>
              <a:off x="3255099" y="3942482"/>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6" name="Freeform 73">
              <a:extLst>
                <a:ext uri="{FF2B5EF4-FFF2-40B4-BE49-F238E27FC236}">
                  <a16:creationId xmlns:a16="http://schemas.microsoft.com/office/drawing/2014/main" id="{6B3D24A8-E287-D04F-94FD-75DC917E434C}"/>
                </a:ext>
              </a:extLst>
            </p:cNvPr>
            <p:cNvSpPr>
              <a:spLocks/>
            </p:cNvSpPr>
            <p:nvPr/>
          </p:nvSpPr>
          <p:spPr bwMode="gray">
            <a:xfrm>
              <a:off x="2841093" y="3699849"/>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7" name="Freeform 78">
              <a:extLst>
                <a:ext uri="{FF2B5EF4-FFF2-40B4-BE49-F238E27FC236}">
                  <a16:creationId xmlns:a16="http://schemas.microsoft.com/office/drawing/2014/main" id="{EC926E23-219E-9B4F-9F77-523E21C096DF}"/>
                </a:ext>
              </a:extLst>
            </p:cNvPr>
            <p:cNvSpPr>
              <a:spLocks/>
            </p:cNvSpPr>
            <p:nvPr/>
          </p:nvSpPr>
          <p:spPr bwMode="gray">
            <a:xfrm>
              <a:off x="3255099" y="3868708"/>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8" name="Freeform 79">
              <a:extLst>
                <a:ext uri="{FF2B5EF4-FFF2-40B4-BE49-F238E27FC236}">
                  <a16:creationId xmlns:a16="http://schemas.microsoft.com/office/drawing/2014/main" id="{4B18B261-8420-654B-9F2C-B2BB2DFB56C6}"/>
                </a:ext>
              </a:extLst>
            </p:cNvPr>
            <p:cNvSpPr>
              <a:spLocks/>
            </p:cNvSpPr>
            <p:nvPr/>
          </p:nvSpPr>
          <p:spPr bwMode="gray">
            <a:xfrm>
              <a:off x="2841093" y="3628125"/>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9" name="Freeform 74">
              <a:extLst>
                <a:ext uri="{FF2B5EF4-FFF2-40B4-BE49-F238E27FC236}">
                  <a16:creationId xmlns:a16="http://schemas.microsoft.com/office/drawing/2014/main" id="{9999EAAF-F6CD-854D-B492-79F88BDEF721}"/>
                </a:ext>
              </a:extLst>
            </p:cNvPr>
            <p:cNvSpPr>
              <a:spLocks/>
            </p:cNvSpPr>
            <p:nvPr/>
          </p:nvSpPr>
          <p:spPr bwMode="gray">
            <a:xfrm>
              <a:off x="2839691" y="3601017"/>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11" name="Group 10">
            <a:extLst>
              <a:ext uri="{FF2B5EF4-FFF2-40B4-BE49-F238E27FC236}">
                <a16:creationId xmlns:a16="http://schemas.microsoft.com/office/drawing/2014/main" id="{41AB8CFB-32C3-C740-BFCA-A79386F7EC7F}"/>
              </a:ext>
            </a:extLst>
          </p:cNvPr>
          <p:cNvGrpSpPr/>
          <p:nvPr/>
        </p:nvGrpSpPr>
        <p:grpSpPr>
          <a:xfrm>
            <a:off x="5351857" y="2719350"/>
            <a:ext cx="3296659" cy="1736439"/>
            <a:chOff x="5351857" y="2624760"/>
            <a:chExt cx="3296659" cy="1736439"/>
          </a:xfrm>
        </p:grpSpPr>
        <p:sp>
          <p:nvSpPr>
            <p:cNvPr id="116" name="Pfeil nach unten 47">
              <a:extLst>
                <a:ext uri="{FF2B5EF4-FFF2-40B4-BE49-F238E27FC236}">
                  <a16:creationId xmlns:a16="http://schemas.microsoft.com/office/drawing/2014/main" id="{28375EA3-505B-1343-B172-E0546B5F253C}"/>
                </a:ext>
              </a:extLst>
            </p:cNvPr>
            <p:cNvSpPr/>
            <p:nvPr/>
          </p:nvSpPr>
          <p:spPr bwMode="gray">
            <a:xfrm>
              <a:off x="5390528" y="3094778"/>
              <a:ext cx="781500" cy="381618"/>
            </a:xfrm>
            <a:prstGeom prst="downArrow">
              <a:avLst>
                <a:gd name="adj1" fmla="val 52532"/>
                <a:gd name="adj2" fmla="val 201887"/>
              </a:avLst>
            </a:prstGeom>
            <a:solidFill>
              <a:schemeClr val="accent1">
                <a:lumMod val="60000"/>
                <a:lumOff val="40000"/>
              </a:schemeClr>
            </a:solidFill>
            <a:ln>
              <a:noFill/>
            </a:ln>
            <a:scene3d>
              <a:camera prst="isometricLeftDown">
                <a:rot lat="298977" lon="3360844" rev="19856573"/>
              </a:camera>
              <a:lightRig rig="harsh" dir="t">
                <a:rot lat="0" lon="0" rev="7800000"/>
              </a:lightRig>
            </a:scene3d>
            <a:sp3d extrusionH="1270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7" name="Pfeil nach unten 48">
              <a:extLst>
                <a:ext uri="{FF2B5EF4-FFF2-40B4-BE49-F238E27FC236}">
                  <a16:creationId xmlns:a16="http://schemas.microsoft.com/office/drawing/2014/main" id="{8C743F75-4F1B-0F4B-9437-D2069365F5FF}"/>
                </a:ext>
              </a:extLst>
            </p:cNvPr>
            <p:cNvSpPr/>
            <p:nvPr/>
          </p:nvSpPr>
          <p:spPr bwMode="gray">
            <a:xfrm>
              <a:off x="8026654" y="3086852"/>
              <a:ext cx="540320" cy="263846"/>
            </a:xfrm>
            <a:prstGeom prst="downArrow">
              <a:avLst>
                <a:gd name="adj1" fmla="val 52532"/>
                <a:gd name="adj2" fmla="val 201887"/>
              </a:avLst>
            </a:prstGeom>
            <a:solidFill>
              <a:schemeClr val="accent1">
                <a:lumMod val="60000"/>
                <a:lumOff val="40000"/>
              </a:schemeClr>
            </a:solidFill>
            <a:ln>
              <a:noFill/>
            </a:ln>
            <a:scene3d>
              <a:camera prst="isometricLeftDown">
                <a:rot lat="300000" lon="2544669" rev="19828827"/>
              </a:camera>
              <a:lightRig rig="harsh" dir="t">
                <a:rot lat="0" lon="0" rev="7800000"/>
              </a:lightRig>
            </a:scene3d>
            <a:sp3d extrusionH="762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10" name="Group 9">
              <a:extLst>
                <a:ext uri="{FF2B5EF4-FFF2-40B4-BE49-F238E27FC236}">
                  <a16:creationId xmlns:a16="http://schemas.microsoft.com/office/drawing/2014/main" id="{F256991F-8CF9-7149-9D90-1AAC32E42A51}"/>
                </a:ext>
              </a:extLst>
            </p:cNvPr>
            <p:cNvGrpSpPr/>
            <p:nvPr/>
          </p:nvGrpSpPr>
          <p:grpSpPr>
            <a:xfrm>
              <a:off x="5351857" y="2624760"/>
              <a:ext cx="3296659" cy="1736439"/>
              <a:chOff x="5351857" y="2624760"/>
              <a:chExt cx="3296659" cy="1736439"/>
            </a:xfrm>
          </p:grpSpPr>
          <p:sp>
            <p:nvSpPr>
              <p:cNvPr id="118" name="Freeform 7">
                <a:extLst>
                  <a:ext uri="{FF2B5EF4-FFF2-40B4-BE49-F238E27FC236}">
                    <a16:creationId xmlns:a16="http://schemas.microsoft.com/office/drawing/2014/main" id="{8961120F-47DC-0F43-801A-D91607B10CDE}"/>
                  </a:ext>
                </a:extLst>
              </p:cNvPr>
              <p:cNvSpPr>
                <a:spLocks/>
              </p:cNvSpPr>
              <p:nvPr/>
            </p:nvSpPr>
            <p:spPr bwMode="gray">
              <a:xfrm>
                <a:off x="5351857" y="2624760"/>
                <a:ext cx="3296659" cy="1736439"/>
              </a:xfrm>
              <a:custGeom>
                <a:avLst/>
                <a:gdLst/>
                <a:ahLst/>
                <a:cxnLst/>
                <a:rect l="l" t="t" r="r" b="b"/>
                <a:pathLst>
                  <a:path w="3869132" h="2218817">
                    <a:moveTo>
                      <a:pt x="3238422" y="0"/>
                    </a:moveTo>
                    <a:cubicBezTo>
                      <a:pt x="3399803" y="0"/>
                      <a:pt x="3561184" y="61701"/>
                      <a:pt x="3684577" y="185104"/>
                    </a:cubicBezTo>
                    <a:cubicBezTo>
                      <a:pt x="3862392" y="362933"/>
                      <a:pt x="3911965" y="621592"/>
                      <a:pt x="3832217" y="843609"/>
                    </a:cubicBezTo>
                    <a:cubicBezTo>
                      <a:pt x="3832206" y="843605"/>
                      <a:pt x="3831432" y="843338"/>
                      <a:pt x="3776179" y="824209"/>
                    </a:cubicBezTo>
                    <a:cubicBezTo>
                      <a:pt x="3848382" y="622670"/>
                      <a:pt x="3803120" y="388799"/>
                      <a:pt x="3642547" y="227136"/>
                    </a:cubicBezTo>
                    <a:cubicBezTo>
                      <a:pt x="3419470" y="4042"/>
                      <a:pt x="3057374" y="4042"/>
                      <a:pt x="2834296" y="227136"/>
                    </a:cubicBezTo>
                    <a:cubicBezTo>
                      <a:pt x="2689888" y="372632"/>
                      <a:pt x="2639238" y="575249"/>
                      <a:pt x="2682345" y="761700"/>
                    </a:cubicBezTo>
                    <a:cubicBezTo>
                      <a:pt x="2692044" y="787566"/>
                      <a:pt x="2700665" y="815587"/>
                      <a:pt x="2708209" y="842531"/>
                    </a:cubicBezTo>
                    <a:cubicBezTo>
                      <a:pt x="2723296" y="899652"/>
                      <a:pt x="2734073" y="957850"/>
                      <a:pt x="2740539" y="1018204"/>
                    </a:cubicBezTo>
                    <a:cubicBezTo>
                      <a:pt x="2743772" y="1054848"/>
                      <a:pt x="2745927" y="1091491"/>
                      <a:pt x="2745927" y="1128135"/>
                    </a:cubicBezTo>
                    <a:cubicBezTo>
                      <a:pt x="2745927" y="1564623"/>
                      <a:pt x="2489442" y="1941836"/>
                      <a:pt x="2119802" y="2115353"/>
                    </a:cubicBezTo>
                    <a:lnTo>
                      <a:pt x="3701581" y="2115353"/>
                    </a:lnTo>
                    <a:lnTo>
                      <a:pt x="3701581" y="2218817"/>
                    </a:lnTo>
                    <a:cubicBezTo>
                      <a:pt x="3231759" y="2218817"/>
                      <a:pt x="2574580" y="2218817"/>
                      <a:pt x="1655326" y="2218817"/>
                    </a:cubicBezTo>
                    <a:cubicBezTo>
                      <a:pt x="1655308" y="2218817"/>
                      <a:pt x="1649832" y="2218817"/>
                      <a:pt x="0" y="2218817"/>
                    </a:cubicBezTo>
                    <a:lnTo>
                      <a:pt x="0" y="2115353"/>
                    </a:lnTo>
                    <a:cubicBezTo>
                      <a:pt x="324990" y="2115353"/>
                      <a:pt x="717293" y="2115353"/>
                      <a:pt x="1190851" y="2115353"/>
                    </a:cubicBezTo>
                    <a:cubicBezTo>
                      <a:pt x="1190861" y="2115353"/>
                      <a:pt x="1193030" y="2115353"/>
                      <a:pt x="1655326" y="2115353"/>
                    </a:cubicBezTo>
                    <a:cubicBezTo>
                      <a:pt x="2200627" y="2115353"/>
                      <a:pt x="2642471" y="1673476"/>
                      <a:pt x="2642471" y="1128135"/>
                    </a:cubicBezTo>
                    <a:cubicBezTo>
                      <a:pt x="2642471" y="583871"/>
                      <a:pt x="2200627" y="140916"/>
                      <a:pt x="1655326" y="140916"/>
                    </a:cubicBezTo>
                    <a:cubicBezTo>
                      <a:pt x="1260899" y="140916"/>
                      <a:pt x="920356" y="372632"/>
                      <a:pt x="763016" y="706735"/>
                    </a:cubicBezTo>
                    <a:cubicBezTo>
                      <a:pt x="763005" y="706730"/>
                      <a:pt x="761999" y="706256"/>
                      <a:pt x="669259" y="662547"/>
                    </a:cubicBezTo>
                    <a:cubicBezTo>
                      <a:pt x="843842" y="292879"/>
                      <a:pt x="1219948" y="37452"/>
                      <a:pt x="1655326" y="37452"/>
                    </a:cubicBezTo>
                    <a:cubicBezTo>
                      <a:pt x="2064840" y="37452"/>
                      <a:pt x="2422626" y="263780"/>
                      <a:pt x="2609063" y="598960"/>
                    </a:cubicBezTo>
                    <a:cubicBezTo>
                      <a:pt x="2616607" y="448075"/>
                      <a:pt x="2678034" y="300423"/>
                      <a:pt x="2792267" y="185104"/>
                    </a:cubicBezTo>
                    <a:cubicBezTo>
                      <a:pt x="2915660" y="61701"/>
                      <a:pt x="3077041" y="0"/>
                      <a:pt x="3238422" y="0"/>
                    </a:cubicBezTo>
                    <a:close/>
                  </a:path>
                </a:pathLst>
              </a:custGeom>
              <a:solidFill>
                <a:schemeClr val="accent1"/>
              </a:solidFill>
              <a:ln>
                <a:noFill/>
              </a:ln>
              <a:scene3d>
                <a:camera prst="orthographicFront">
                  <a:rot lat="826787" lon="20394642" rev="21490176"/>
                </a:camera>
                <a:lightRig rig="threePt" dir="t"/>
              </a:scene3d>
              <a:sp3d extrusionH="762000" prstMaterial="matte"/>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9" name="Freihandform 50">
                <a:extLst>
                  <a:ext uri="{FF2B5EF4-FFF2-40B4-BE49-F238E27FC236}">
                    <a16:creationId xmlns:a16="http://schemas.microsoft.com/office/drawing/2014/main" id="{92DC2336-7E8F-0847-BEBE-1BA1AE83665D}"/>
                  </a:ext>
                </a:extLst>
              </p:cNvPr>
              <p:cNvSpPr/>
              <p:nvPr/>
            </p:nvSpPr>
            <p:spPr bwMode="gray">
              <a:xfrm>
                <a:off x="8206922" y="2755694"/>
                <a:ext cx="343992" cy="576959"/>
              </a:xfrm>
              <a:custGeom>
                <a:avLst/>
                <a:gdLst>
                  <a:gd name="connsiteX0" fmla="*/ 0 w 407194"/>
                  <a:gd name="connsiteY0" fmla="*/ 285750 h 728662"/>
                  <a:gd name="connsiteX1" fmla="*/ 28575 w 407194"/>
                  <a:gd name="connsiteY1" fmla="*/ 728662 h 728662"/>
                  <a:gd name="connsiteX2" fmla="*/ 407194 w 407194"/>
                  <a:gd name="connsiteY2" fmla="*/ 561975 h 728662"/>
                  <a:gd name="connsiteX3" fmla="*/ 340519 w 407194"/>
                  <a:gd name="connsiteY3" fmla="*/ 521493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07194"/>
                  <a:gd name="connsiteY0" fmla="*/ 285750 h 728662"/>
                  <a:gd name="connsiteX1" fmla="*/ 28575 w 407194"/>
                  <a:gd name="connsiteY1" fmla="*/ 728662 h 728662"/>
                  <a:gd name="connsiteX2" fmla="*/ 407194 w 407194"/>
                  <a:gd name="connsiteY2" fmla="*/ 561975 h 728662"/>
                  <a:gd name="connsiteX3" fmla="*/ 347663 w 407194"/>
                  <a:gd name="connsiteY3" fmla="*/ 519112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16719"/>
                  <a:gd name="connsiteY0" fmla="*/ 285750 h 728662"/>
                  <a:gd name="connsiteX1" fmla="*/ 28575 w 416719"/>
                  <a:gd name="connsiteY1" fmla="*/ 728662 h 728662"/>
                  <a:gd name="connsiteX2" fmla="*/ 416719 w 416719"/>
                  <a:gd name="connsiteY2" fmla="*/ 561975 h 728662"/>
                  <a:gd name="connsiteX3" fmla="*/ 347663 w 416719"/>
                  <a:gd name="connsiteY3" fmla="*/ 519112 h 728662"/>
                  <a:gd name="connsiteX4" fmla="*/ 361950 w 416719"/>
                  <a:gd name="connsiteY4" fmla="*/ 450056 h 728662"/>
                  <a:gd name="connsiteX5" fmla="*/ 371475 w 416719"/>
                  <a:gd name="connsiteY5" fmla="*/ 373856 h 728662"/>
                  <a:gd name="connsiteX6" fmla="*/ 376238 w 416719"/>
                  <a:gd name="connsiteY6" fmla="*/ 292893 h 728662"/>
                  <a:gd name="connsiteX7" fmla="*/ 366713 w 416719"/>
                  <a:gd name="connsiteY7" fmla="*/ 211931 h 728662"/>
                  <a:gd name="connsiteX8" fmla="*/ 350044 w 416719"/>
                  <a:gd name="connsiteY8" fmla="*/ 142875 h 728662"/>
                  <a:gd name="connsiteX9" fmla="*/ 102394 w 416719"/>
                  <a:gd name="connsiteY9" fmla="*/ 0 h 728662"/>
                  <a:gd name="connsiteX10" fmla="*/ 114300 w 416719"/>
                  <a:gd name="connsiteY10" fmla="*/ 61912 h 728662"/>
                  <a:gd name="connsiteX11" fmla="*/ 121444 w 416719"/>
                  <a:gd name="connsiteY11" fmla="*/ 128587 h 728662"/>
                  <a:gd name="connsiteX12" fmla="*/ 116682 w 416719"/>
                  <a:gd name="connsiteY12" fmla="*/ 195262 h 728662"/>
                  <a:gd name="connsiteX13" fmla="*/ 102394 w 416719"/>
                  <a:gd name="connsiteY13" fmla="*/ 269081 h 728662"/>
                  <a:gd name="connsiteX14" fmla="*/ 80963 w 416719"/>
                  <a:gd name="connsiteY14" fmla="*/ 338137 h 728662"/>
                  <a:gd name="connsiteX15" fmla="*/ 0 w 416719"/>
                  <a:gd name="connsiteY15" fmla="*/ 285750 h 728662"/>
                  <a:gd name="connsiteX0" fmla="*/ 0 w 416719"/>
                  <a:gd name="connsiteY0" fmla="*/ 285750 h 671512"/>
                  <a:gd name="connsiteX1" fmla="*/ 59532 w 416719"/>
                  <a:gd name="connsiteY1" fmla="*/ 671512 h 671512"/>
                  <a:gd name="connsiteX2" fmla="*/ 416719 w 416719"/>
                  <a:gd name="connsiteY2" fmla="*/ 561975 h 671512"/>
                  <a:gd name="connsiteX3" fmla="*/ 347663 w 416719"/>
                  <a:gd name="connsiteY3" fmla="*/ 519112 h 671512"/>
                  <a:gd name="connsiteX4" fmla="*/ 361950 w 416719"/>
                  <a:gd name="connsiteY4" fmla="*/ 450056 h 671512"/>
                  <a:gd name="connsiteX5" fmla="*/ 371475 w 416719"/>
                  <a:gd name="connsiteY5" fmla="*/ 373856 h 671512"/>
                  <a:gd name="connsiteX6" fmla="*/ 376238 w 416719"/>
                  <a:gd name="connsiteY6" fmla="*/ 292893 h 671512"/>
                  <a:gd name="connsiteX7" fmla="*/ 366713 w 416719"/>
                  <a:gd name="connsiteY7" fmla="*/ 211931 h 671512"/>
                  <a:gd name="connsiteX8" fmla="*/ 350044 w 416719"/>
                  <a:gd name="connsiteY8" fmla="*/ 142875 h 671512"/>
                  <a:gd name="connsiteX9" fmla="*/ 102394 w 416719"/>
                  <a:gd name="connsiteY9" fmla="*/ 0 h 671512"/>
                  <a:gd name="connsiteX10" fmla="*/ 114300 w 416719"/>
                  <a:gd name="connsiteY10" fmla="*/ 61912 h 671512"/>
                  <a:gd name="connsiteX11" fmla="*/ 121444 w 416719"/>
                  <a:gd name="connsiteY11" fmla="*/ 128587 h 671512"/>
                  <a:gd name="connsiteX12" fmla="*/ 116682 w 416719"/>
                  <a:gd name="connsiteY12" fmla="*/ 195262 h 671512"/>
                  <a:gd name="connsiteX13" fmla="*/ 102394 w 416719"/>
                  <a:gd name="connsiteY13" fmla="*/ 269081 h 671512"/>
                  <a:gd name="connsiteX14" fmla="*/ 80963 w 416719"/>
                  <a:gd name="connsiteY14" fmla="*/ 338137 h 671512"/>
                  <a:gd name="connsiteX15" fmla="*/ 0 w 416719"/>
                  <a:gd name="connsiteY15" fmla="*/ 285750 h 671512"/>
                  <a:gd name="connsiteX0" fmla="*/ 0 w 416719"/>
                  <a:gd name="connsiteY0" fmla="*/ 285750 h 733425"/>
                  <a:gd name="connsiteX1" fmla="*/ 35719 w 416719"/>
                  <a:gd name="connsiteY1" fmla="*/ 733425 h 733425"/>
                  <a:gd name="connsiteX2" fmla="*/ 416719 w 416719"/>
                  <a:gd name="connsiteY2" fmla="*/ 561975 h 733425"/>
                  <a:gd name="connsiteX3" fmla="*/ 347663 w 416719"/>
                  <a:gd name="connsiteY3" fmla="*/ 519112 h 733425"/>
                  <a:gd name="connsiteX4" fmla="*/ 361950 w 416719"/>
                  <a:gd name="connsiteY4" fmla="*/ 450056 h 733425"/>
                  <a:gd name="connsiteX5" fmla="*/ 371475 w 416719"/>
                  <a:gd name="connsiteY5" fmla="*/ 373856 h 733425"/>
                  <a:gd name="connsiteX6" fmla="*/ 376238 w 416719"/>
                  <a:gd name="connsiteY6" fmla="*/ 292893 h 733425"/>
                  <a:gd name="connsiteX7" fmla="*/ 366713 w 416719"/>
                  <a:gd name="connsiteY7" fmla="*/ 211931 h 733425"/>
                  <a:gd name="connsiteX8" fmla="*/ 350044 w 416719"/>
                  <a:gd name="connsiteY8" fmla="*/ 142875 h 733425"/>
                  <a:gd name="connsiteX9" fmla="*/ 102394 w 416719"/>
                  <a:gd name="connsiteY9" fmla="*/ 0 h 733425"/>
                  <a:gd name="connsiteX10" fmla="*/ 114300 w 416719"/>
                  <a:gd name="connsiteY10" fmla="*/ 61912 h 733425"/>
                  <a:gd name="connsiteX11" fmla="*/ 121444 w 416719"/>
                  <a:gd name="connsiteY11" fmla="*/ 128587 h 733425"/>
                  <a:gd name="connsiteX12" fmla="*/ 116682 w 416719"/>
                  <a:gd name="connsiteY12" fmla="*/ 195262 h 733425"/>
                  <a:gd name="connsiteX13" fmla="*/ 102394 w 416719"/>
                  <a:gd name="connsiteY13" fmla="*/ 269081 h 733425"/>
                  <a:gd name="connsiteX14" fmla="*/ 80963 w 416719"/>
                  <a:gd name="connsiteY14" fmla="*/ 338137 h 733425"/>
                  <a:gd name="connsiteX15" fmla="*/ 0 w 416719"/>
                  <a:gd name="connsiteY15" fmla="*/ 285750 h 733425"/>
                  <a:gd name="connsiteX0" fmla="*/ 0 w 376238"/>
                  <a:gd name="connsiteY0" fmla="*/ 285750 h 733425"/>
                  <a:gd name="connsiteX1" fmla="*/ 35719 w 376238"/>
                  <a:gd name="connsiteY1" fmla="*/ 733425 h 733425"/>
                  <a:gd name="connsiteX2" fmla="*/ 354807 w 376238"/>
                  <a:gd name="connsiteY2" fmla="*/ 561975 h 733425"/>
                  <a:gd name="connsiteX3" fmla="*/ 347663 w 376238"/>
                  <a:gd name="connsiteY3" fmla="*/ 519112 h 733425"/>
                  <a:gd name="connsiteX4" fmla="*/ 361950 w 376238"/>
                  <a:gd name="connsiteY4" fmla="*/ 450056 h 733425"/>
                  <a:gd name="connsiteX5" fmla="*/ 371475 w 376238"/>
                  <a:gd name="connsiteY5" fmla="*/ 373856 h 733425"/>
                  <a:gd name="connsiteX6" fmla="*/ 376238 w 376238"/>
                  <a:gd name="connsiteY6" fmla="*/ 292893 h 733425"/>
                  <a:gd name="connsiteX7" fmla="*/ 366713 w 376238"/>
                  <a:gd name="connsiteY7" fmla="*/ 211931 h 733425"/>
                  <a:gd name="connsiteX8" fmla="*/ 350044 w 376238"/>
                  <a:gd name="connsiteY8" fmla="*/ 142875 h 733425"/>
                  <a:gd name="connsiteX9" fmla="*/ 102394 w 376238"/>
                  <a:gd name="connsiteY9" fmla="*/ 0 h 733425"/>
                  <a:gd name="connsiteX10" fmla="*/ 114300 w 376238"/>
                  <a:gd name="connsiteY10" fmla="*/ 61912 h 733425"/>
                  <a:gd name="connsiteX11" fmla="*/ 121444 w 376238"/>
                  <a:gd name="connsiteY11" fmla="*/ 128587 h 733425"/>
                  <a:gd name="connsiteX12" fmla="*/ 116682 w 376238"/>
                  <a:gd name="connsiteY12" fmla="*/ 195262 h 733425"/>
                  <a:gd name="connsiteX13" fmla="*/ 102394 w 376238"/>
                  <a:gd name="connsiteY13" fmla="*/ 269081 h 733425"/>
                  <a:gd name="connsiteX14" fmla="*/ 80963 w 376238"/>
                  <a:gd name="connsiteY14" fmla="*/ 338137 h 733425"/>
                  <a:gd name="connsiteX15" fmla="*/ 0 w 376238"/>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61950 w 414339"/>
                  <a:gd name="connsiteY4" fmla="*/ 450056 h 733425"/>
                  <a:gd name="connsiteX5" fmla="*/ 371475 w 414339"/>
                  <a:gd name="connsiteY5" fmla="*/ 373856 h 733425"/>
                  <a:gd name="connsiteX6" fmla="*/ 376238 w 414339"/>
                  <a:gd name="connsiteY6" fmla="*/ 292893 h 733425"/>
                  <a:gd name="connsiteX7" fmla="*/ 366713 w 414339"/>
                  <a:gd name="connsiteY7" fmla="*/ 211931 h 733425"/>
                  <a:gd name="connsiteX8" fmla="*/ 350044 w 414339"/>
                  <a:gd name="connsiteY8" fmla="*/ 142875 h 733425"/>
                  <a:gd name="connsiteX9" fmla="*/ 102394 w 414339"/>
                  <a:gd name="connsiteY9" fmla="*/ 0 h 733425"/>
                  <a:gd name="connsiteX10" fmla="*/ 114300 w 414339"/>
                  <a:gd name="connsiteY10" fmla="*/ 61912 h 733425"/>
                  <a:gd name="connsiteX11" fmla="*/ 121444 w 414339"/>
                  <a:gd name="connsiteY11" fmla="*/ 128587 h 733425"/>
                  <a:gd name="connsiteX12" fmla="*/ 116682 w 414339"/>
                  <a:gd name="connsiteY12" fmla="*/ 195262 h 733425"/>
                  <a:gd name="connsiteX13" fmla="*/ 102394 w 414339"/>
                  <a:gd name="connsiteY13" fmla="*/ 269081 h 733425"/>
                  <a:gd name="connsiteX14" fmla="*/ 80963 w 414339"/>
                  <a:gd name="connsiteY14" fmla="*/ 338137 h 733425"/>
                  <a:gd name="connsiteX15" fmla="*/ 0 w 414339"/>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76238 w 414339"/>
                  <a:gd name="connsiteY5" fmla="*/ 292893 h 733425"/>
                  <a:gd name="connsiteX6" fmla="*/ 366713 w 414339"/>
                  <a:gd name="connsiteY6" fmla="*/ 211931 h 733425"/>
                  <a:gd name="connsiteX7" fmla="*/ 350044 w 414339"/>
                  <a:gd name="connsiteY7" fmla="*/ 142875 h 733425"/>
                  <a:gd name="connsiteX8" fmla="*/ 102394 w 414339"/>
                  <a:gd name="connsiteY8" fmla="*/ 0 h 733425"/>
                  <a:gd name="connsiteX9" fmla="*/ 114300 w 414339"/>
                  <a:gd name="connsiteY9" fmla="*/ 61912 h 733425"/>
                  <a:gd name="connsiteX10" fmla="*/ 121444 w 414339"/>
                  <a:gd name="connsiteY10" fmla="*/ 128587 h 733425"/>
                  <a:gd name="connsiteX11" fmla="*/ 116682 w 414339"/>
                  <a:gd name="connsiteY11" fmla="*/ 195262 h 733425"/>
                  <a:gd name="connsiteX12" fmla="*/ 102394 w 414339"/>
                  <a:gd name="connsiteY12" fmla="*/ 269081 h 733425"/>
                  <a:gd name="connsiteX13" fmla="*/ 80963 w 414339"/>
                  <a:gd name="connsiteY13" fmla="*/ 338137 h 733425"/>
                  <a:gd name="connsiteX14" fmla="*/ 0 w 414339"/>
                  <a:gd name="connsiteY14"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66713 w 414339"/>
                  <a:gd name="connsiteY5" fmla="*/ 211931 h 733425"/>
                  <a:gd name="connsiteX6" fmla="*/ 350044 w 414339"/>
                  <a:gd name="connsiteY6" fmla="*/ 142875 h 733425"/>
                  <a:gd name="connsiteX7" fmla="*/ 102394 w 414339"/>
                  <a:gd name="connsiteY7" fmla="*/ 0 h 733425"/>
                  <a:gd name="connsiteX8" fmla="*/ 114300 w 414339"/>
                  <a:gd name="connsiteY8" fmla="*/ 61912 h 733425"/>
                  <a:gd name="connsiteX9" fmla="*/ 121444 w 414339"/>
                  <a:gd name="connsiteY9" fmla="*/ 128587 h 733425"/>
                  <a:gd name="connsiteX10" fmla="*/ 116682 w 414339"/>
                  <a:gd name="connsiteY10" fmla="*/ 195262 h 733425"/>
                  <a:gd name="connsiteX11" fmla="*/ 102394 w 414339"/>
                  <a:gd name="connsiteY11" fmla="*/ 269081 h 733425"/>
                  <a:gd name="connsiteX12" fmla="*/ 80963 w 414339"/>
                  <a:gd name="connsiteY12" fmla="*/ 338137 h 733425"/>
                  <a:gd name="connsiteX13" fmla="*/ 0 w 414339"/>
                  <a:gd name="connsiteY13"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295276 w 414339"/>
                  <a:gd name="connsiteY3" fmla="*/ 497681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8618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23864"/>
                  <a:gd name="connsiteY0" fmla="*/ 285750 h 733425"/>
                  <a:gd name="connsiteX1" fmla="*/ 3571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62185 w 423864"/>
                  <a:gd name="connsiteY11" fmla="*/ 319359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62185 w 423864"/>
                  <a:gd name="connsiteY10" fmla="*/ 319359 h 733425"/>
                  <a:gd name="connsiteX11" fmla="*/ 0 w 423864"/>
                  <a:gd name="connsiteY11"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02667 w 423864"/>
                  <a:gd name="connsiteY8" fmla="*/ 16077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02667 w 423864"/>
                  <a:gd name="connsiteY7" fmla="*/ 160777 h 733425"/>
                  <a:gd name="connsiteX8" fmla="*/ 62185 w 423864"/>
                  <a:gd name="connsiteY8" fmla="*/ 319359 h 733425"/>
                  <a:gd name="connsiteX9" fmla="*/ 0 w 423864"/>
                  <a:gd name="connsiteY9" fmla="*/ 285750 h 733425"/>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6546"/>
                  <a:gd name="connsiteY0" fmla="*/ 336718 h 784393"/>
                  <a:gd name="connsiteX1" fmla="*/ 27671 w 426546"/>
                  <a:gd name="connsiteY1" fmla="*/ 784393 h 784393"/>
                  <a:gd name="connsiteX2" fmla="*/ 426546 w 426546"/>
                  <a:gd name="connsiteY2" fmla="*/ 620086 h 784393"/>
                  <a:gd name="connsiteX3" fmla="*/ 353931 w 426546"/>
                  <a:gd name="connsiteY3" fmla="*/ 578128 h 784393"/>
                  <a:gd name="connsiteX4" fmla="*/ 394713 w 426546"/>
                  <a:gd name="connsiteY4" fmla="*/ 427507 h 784393"/>
                  <a:gd name="connsiteX5" fmla="*/ 347360 w 426546"/>
                  <a:gd name="connsiteY5" fmla="*/ 145558 h 784393"/>
                  <a:gd name="connsiteX6" fmla="*/ 80934 w 426546"/>
                  <a:gd name="connsiteY6" fmla="*/ 0 h 784393"/>
                  <a:gd name="connsiteX7" fmla="*/ 105349 w 426546"/>
                  <a:gd name="connsiteY7" fmla="*/ 203697 h 784393"/>
                  <a:gd name="connsiteX8" fmla="*/ 64867 w 426546"/>
                  <a:gd name="connsiteY8" fmla="*/ 370327 h 784393"/>
                  <a:gd name="connsiteX9" fmla="*/ 0 w 426546"/>
                  <a:gd name="connsiteY9" fmla="*/ 336718 h 784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546" h="784393">
                    <a:moveTo>
                      <a:pt x="0" y="336718"/>
                    </a:moveTo>
                    <a:lnTo>
                      <a:pt x="27671" y="784393"/>
                    </a:lnTo>
                    <a:lnTo>
                      <a:pt x="426546" y="620086"/>
                    </a:lnTo>
                    <a:lnTo>
                      <a:pt x="353931" y="578128"/>
                    </a:lnTo>
                    <a:cubicBezTo>
                      <a:pt x="371393" y="520184"/>
                      <a:pt x="384395" y="487833"/>
                      <a:pt x="394713" y="427507"/>
                    </a:cubicBezTo>
                    <a:cubicBezTo>
                      <a:pt x="406619" y="236213"/>
                      <a:pt x="373282" y="235964"/>
                      <a:pt x="347360" y="145558"/>
                    </a:cubicBezTo>
                    <a:lnTo>
                      <a:pt x="80934" y="0"/>
                    </a:lnTo>
                    <a:cubicBezTo>
                      <a:pt x="115897" y="126914"/>
                      <a:pt x="105257" y="117019"/>
                      <a:pt x="105349" y="203697"/>
                    </a:cubicBezTo>
                    <a:cubicBezTo>
                      <a:pt x="102585" y="267288"/>
                      <a:pt x="78361" y="314784"/>
                      <a:pt x="64867" y="370327"/>
                    </a:cubicBezTo>
                    <a:lnTo>
                      <a:pt x="0" y="336718"/>
                    </a:lnTo>
                    <a:close/>
                  </a:path>
                </a:pathLst>
              </a:custGeom>
              <a:gradFill flip="none" rotWithShape="1">
                <a:gsLst>
                  <a:gs pos="49000">
                    <a:schemeClr val="accent1"/>
                  </a:gs>
                  <a:gs pos="75000">
                    <a:schemeClr val="accent1">
                      <a:tint val="23500"/>
                      <a:satMod val="160000"/>
                      <a:alpha val="0"/>
                    </a:schemeClr>
                  </a:gs>
                </a:gsLst>
                <a:lin ang="174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0" name="Freihandform 51">
                <a:extLst>
                  <a:ext uri="{FF2B5EF4-FFF2-40B4-BE49-F238E27FC236}">
                    <a16:creationId xmlns:a16="http://schemas.microsoft.com/office/drawing/2014/main" id="{070EFB4D-624B-C94B-B78C-7224C980548F}"/>
                  </a:ext>
                </a:extLst>
              </p:cNvPr>
              <p:cNvSpPr/>
              <p:nvPr/>
            </p:nvSpPr>
            <p:spPr bwMode="gray">
              <a:xfrm>
                <a:off x="5688022" y="2811623"/>
                <a:ext cx="525852" cy="632838"/>
              </a:xfrm>
              <a:custGeom>
                <a:avLst/>
                <a:gdLst>
                  <a:gd name="connsiteX0" fmla="*/ 0 w 666750"/>
                  <a:gd name="connsiteY0" fmla="*/ 280987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0 w 666750"/>
                  <a:gd name="connsiteY17" fmla="*/ 280987 h 890587"/>
                  <a:gd name="connsiteX0" fmla="*/ 26194 w 666750"/>
                  <a:gd name="connsiteY0" fmla="*/ 278606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26194 w 666750"/>
                  <a:gd name="connsiteY17" fmla="*/ 278606 h 890587"/>
                  <a:gd name="connsiteX0" fmla="*/ 69057 w 709613"/>
                  <a:gd name="connsiteY0" fmla="*/ 278606 h 859631"/>
                  <a:gd name="connsiteX1" fmla="*/ 0 w 709613"/>
                  <a:gd name="connsiteY1" fmla="*/ 859631 h 859631"/>
                  <a:gd name="connsiteX2" fmla="*/ 542925 w 709613"/>
                  <a:gd name="connsiteY2" fmla="*/ 611981 h 859631"/>
                  <a:gd name="connsiteX3" fmla="*/ 426244 w 709613"/>
                  <a:gd name="connsiteY3" fmla="*/ 540543 h 859631"/>
                  <a:gd name="connsiteX4" fmla="*/ 476250 w 709613"/>
                  <a:gd name="connsiteY4" fmla="*/ 459581 h 859631"/>
                  <a:gd name="connsiteX5" fmla="*/ 516732 w 709613"/>
                  <a:gd name="connsiteY5" fmla="*/ 388143 h 859631"/>
                  <a:gd name="connsiteX6" fmla="*/ 578644 w 709613"/>
                  <a:gd name="connsiteY6" fmla="*/ 297656 h 859631"/>
                  <a:gd name="connsiteX7" fmla="*/ 652463 w 709613"/>
                  <a:gd name="connsiteY7" fmla="*/ 214312 h 859631"/>
                  <a:gd name="connsiteX8" fmla="*/ 709613 w 709613"/>
                  <a:gd name="connsiteY8" fmla="*/ 164306 h 859631"/>
                  <a:gd name="connsiteX9" fmla="*/ 435769 w 709613"/>
                  <a:gd name="connsiteY9" fmla="*/ 0 h 859631"/>
                  <a:gd name="connsiteX10" fmla="*/ 390525 w 709613"/>
                  <a:gd name="connsiteY10" fmla="*/ 42862 h 859631"/>
                  <a:gd name="connsiteX11" fmla="*/ 328613 w 709613"/>
                  <a:gd name="connsiteY11" fmla="*/ 109537 h 859631"/>
                  <a:gd name="connsiteX12" fmla="*/ 283369 w 709613"/>
                  <a:gd name="connsiteY12" fmla="*/ 166687 h 859631"/>
                  <a:gd name="connsiteX13" fmla="*/ 245269 w 709613"/>
                  <a:gd name="connsiteY13" fmla="*/ 223837 h 859631"/>
                  <a:gd name="connsiteX14" fmla="*/ 211932 w 709613"/>
                  <a:gd name="connsiteY14" fmla="*/ 280987 h 859631"/>
                  <a:gd name="connsiteX15" fmla="*/ 178594 w 709613"/>
                  <a:gd name="connsiteY15" fmla="*/ 338137 h 859631"/>
                  <a:gd name="connsiteX16" fmla="*/ 164307 w 709613"/>
                  <a:gd name="connsiteY16" fmla="*/ 361950 h 859631"/>
                  <a:gd name="connsiteX17" fmla="*/ 69057 w 709613"/>
                  <a:gd name="connsiteY17" fmla="*/ 278606 h 859631"/>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3826 w 669132"/>
                  <a:gd name="connsiteY16" fmla="*/ 361950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8589 w 669132"/>
                  <a:gd name="connsiteY16" fmla="*/ 354806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28589 w 669132"/>
                  <a:gd name="connsiteY15" fmla="*/ 354806 h 890587"/>
                  <a:gd name="connsiteX16" fmla="*/ 28576 w 669132"/>
                  <a:gd name="connsiteY16"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19100 w 669132"/>
                  <a:gd name="connsiteY2" fmla="*/ 602456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69106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1432 w 669132"/>
                  <a:gd name="connsiteY0" fmla="*/ 264319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1432 w 669132"/>
                  <a:gd name="connsiteY16" fmla="*/ 264319 h 890587"/>
                  <a:gd name="connsiteX0" fmla="*/ 28576 w 676276"/>
                  <a:gd name="connsiteY0" fmla="*/ 264319 h 888206"/>
                  <a:gd name="connsiteX1" fmla="*/ 0 w 676276"/>
                  <a:gd name="connsiteY1" fmla="*/ 888206 h 888206"/>
                  <a:gd name="connsiteX2" fmla="*/ 481013 w 676276"/>
                  <a:gd name="connsiteY2" fmla="*/ 604837 h 888206"/>
                  <a:gd name="connsiteX3" fmla="*/ 392907 w 676276"/>
                  <a:gd name="connsiteY3" fmla="*/ 540543 h 888206"/>
                  <a:gd name="connsiteX4" fmla="*/ 442913 w 676276"/>
                  <a:gd name="connsiteY4" fmla="*/ 459581 h 888206"/>
                  <a:gd name="connsiteX5" fmla="*/ 483395 w 676276"/>
                  <a:gd name="connsiteY5" fmla="*/ 388143 h 888206"/>
                  <a:gd name="connsiteX6" fmla="*/ 545307 w 676276"/>
                  <a:gd name="connsiteY6" fmla="*/ 297656 h 888206"/>
                  <a:gd name="connsiteX7" fmla="*/ 619126 w 676276"/>
                  <a:gd name="connsiteY7" fmla="*/ 214312 h 888206"/>
                  <a:gd name="connsiteX8" fmla="*/ 676276 w 676276"/>
                  <a:gd name="connsiteY8" fmla="*/ 164306 h 888206"/>
                  <a:gd name="connsiteX9" fmla="*/ 402432 w 676276"/>
                  <a:gd name="connsiteY9" fmla="*/ 0 h 888206"/>
                  <a:gd name="connsiteX10" fmla="*/ 357188 w 676276"/>
                  <a:gd name="connsiteY10" fmla="*/ 42862 h 888206"/>
                  <a:gd name="connsiteX11" fmla="*/ 295276 w 676276"/>
                  <a:gd name="connsiteY11" fmla="*/ 109537 h 888206"/>
                  <a:gd name="connsiteX12" fmla="*/ 250032 w 676276"/>
                  <a:gd name="connsiteY12" fmla="*/ 166687 h 888206"/>
                  <a:gd name="connsiteX13" fmla="*/ 211932 w 676276"/>
                  <a:gd name="connsiteY13" fmla="*/ 223837 h 888206"/>
                  <a:gd name="connsiteX14" fmla="*/ 178595 w 676276"/>
                  <a:gd name="connsiteY14" fmla="*/ 280987 h 888206"/>
                  <a:gd name="connsiteX15" fmla="*/ 138114 w 676276"/>
                  <a:gd name="connsiteY15" fmla="*/ 350044 h 888206"/>
                  <a:gd name="connsiteX16" fmla="*/ 28576 w 676276"/>
                  <a:gd name="connsiteY16" fmla="*/ 264319 h 888206"/>
                  <a:gd name="connsiteX0" fmla="*/ 45245 w 692945"/>
                  <a:gd name="connsiteY0" fmla="*/ 264319 h 797718"/>
                  <a:gd name="connsiteX1" fmla="*/ 0 w 692945"/>
                  <a:gd name="connsiteY1" fmla="*/ 797718 h 797718"/>
                  <a:gd name="connsiteX2" fmla="*/ 497682 w 692945"/>
                  <a:gd name="connsiteY2" fmla="*/ 604837 h 797718"/>
                  <a:gd name="connsiteX3" fmla="*/ 409576 w 692945"/>
                  <a:gd name="connsiteY3" fmla="*/ 540543 h 797718"/>
                  <a:gd name="connsiteX4" fmla="*/ 459582 w 692945"/>
                  <a:gd name="connsiteY4" fmla="*/ 459581 h 797718"/>
                  <a:gd name="connsiteX5" fmla="*/ 500064 w 692945"/>
                  <a:gd name="connsiteY5" fmla="*/ 388143 h 797718"/>
                  <a:gd name="connsiteX6" fmla="*/ 561976 w 692945"/>
                  <a:gd name="connsiteY6" fmla="*/ 297656 h 797718"/>
                  <a:gd name="connsiteX7" fmla="*/ 635795 w 692945"/>
                  <a:gd name="connsiteY7" fmla="*/ 214312 h 797718"/>
                  <a:gd name="connsiteX8" fmla="*/ 692945 w 692945"/>
                  <a:gd name="connsiteY8" fmla="*/ 164306 h 797718"/>
                  <a:gd name="connsiteX9" fmla="*/ 419101 w 692945"/>
                  <a:gd name="connsiteY9" fmla="*/ 0 h 797718"/>
                  <a:gd name="connsiteX10" fmla="*/ 373857 w 692945"/>
                  <a:gd name="connsiteY10" fmla="*/ 42862 h 797718"/>
                  <a:gd name="connsiteX11" fmla="*/ 311945 w 692945"/>
                  <a:gd name="connsiteY11" fmla="*/ 109537 h 797718"/>
                  <a:gd name="connsiteX12" fmla="*/ 266701 w 692945"/>
                  <a:gd name="connsiteY12" fmla="*/ 166687 h 797718"/>
                  <a:gd name="connsiteX13" fmla="*/ 228601 w 692945"/>
                  <a:gd name="connsiteY13" fmla="*/ 223837 h 797718"/>
                  <a:gd name="connsiteX14" fmla="*/ 195264 w 692945"/>
                  <a:gd name="connsiteY14" fmla="*/ 280987 h 797718"/>
                  <a:gd name="connsiteX15" fmla="*/ 154783 w 692945"/>
                  <a:gd name="connsiteY15" fmla="*/ 350044 h 797718"/>
                  <a:gd name="connsiteX16" fmla="*/ 45245 w 692945"/>
                  <a:gd name="connsiteY16" fmla="*/ 264319 h 797718"/>
                  <a:gd name="connsiteX0" fmla="*/ 28576 w 676276"/>
                  <a:gd name="connsiteY0" fmla="*/ 264319 h 878681"/>
                  <a:gd name="connsiteX1" fmla="*/ 0 w 676276"/>
                  <a:gd name="connsiteY1" fmla="*/ 878681 h 878681"/>
                  <a:gd name="connsiteX2" fmla="*/ 481013 w 676276"/>
                  <a:gd name="connsiteY2" fmla="*/ 604837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390525 w 676276"/>
                  <a:gd name="connsiteY2" fmla="*/ 647699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88145 w 676276"/>
                  <a:gd name="connsiteY3" fmla="*/ 545306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245270 w 676276"/>
                  <a:gd name="connsiteY3" fmla="*/ 547687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02431 w 676276"/>
                  <a:gd name="connsiteY2" fmla="*/ 666748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1451 w 676276"/>
                  <a:gd name="connsiteY14" fmla="*/ 273843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171451 w 676276"/>
                  <a:gd name="connsiteY13" fmla="*/ 273843 h 878681"/>
                  <a:gd name="connsiteX14" fmla="*/ 133351 w 676276"/>
                  <a:gd name="connsiteY14" fmla="*/ 340519 h 878681"/>
                  <a:gd name="connsiteX15" fmla="*/ 28576 w 676276"/>
                  <a:gd name="connsiteY15"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54794 w 676276"/>
                  <a:gd name="connsiteY11" fmla="*/ 154780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254794 w 676276"/>
                  <a:gd name="connsiteY10" fmla="*/ 154780 h 878681"/>
                  <a:gd name="connsiteX11" fmla="*/ 171451 w 676276"/>
                  <a:gd name="connsiteY11" fmla="*/ 273843 h 878681"/>
                  <a:gd name="connsiteX12" fmla="*/ 133351 w 676276"/>
                  <a:gd name="connsiteY12" fmla="*/ 340519 h 878681"/>
                  <a:gd name="connsiteX13" fmla="*/ 28576 w 676276"/>
                  <a:gd name="connsiteY13" fmla="*/ 264319 h 878681"/>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41382 w 676276"/>
                  <a:gd name="connsiteY10" fmla="*/ 12735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306637 h 920999"/>
                  <a:gd name="connsiteX1" fmla="*/ 0 w 676276"/>
                  <a:gd name="connsiteY1" fmla="*/ 920999 h 920999"/>
                  <a:gd name="connsiteX2" fmla="*/ 476250 w 676276"/>
                  <a:gd name="connsiteY2" fmla="*/ 637629 h 920999"/>
                  <a:gd name="connsiteX3" fmla="*/ 392908 w 676276"/>
                  <a:gd name="connsiteY3" fmla="*/ 573336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 name="connsiteX0" fmla="*/ 28576 w 676276"/>
                  <a:gd name="connsiteY0" fmla="*/ 306637 h 920999"/>
                  <a:gd name="connsiteX1" fmla="*/ 0 w 676276"/>
                  <a:gd name="connsiteY1" fmla="*/ 920999 h 920999"/>
                  <a:gd name="connsiteX2" fmla="*/ 476250 w 676276"/>
                  <a:gd name="connsiteY2" fmla="*/ 637629 h 920999"/>
                  <a:gd name="connsiteX3" fmla="*/ 398272 w 676276"/>
                  <a:gd name="connsiteY3" fmla="*/ 578701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6276" h="920999">
                    <a:moveTo>
                      <a:pt x="28576" y="306637"/>
                    </a:moveTo>
                    <a:lnTo>
                      <a:pt x="0" y="920999"/>
                    </a:lnTo>
                    <a:lnTo>
                      <a:pt x="476250" y="637629"/>
                    </a:lnTo>
                    <a:lnTo>
                      <a:pt x="398272" y="578701"/>
                    </a:lnTo>
                    <a:lnTo>
                      <a:pt x="442913" y="501899"/>
                    </a:lnTo>
                    <a:lnTo>
                      <a:pt x="483395" y="430461"/>
                    </a:lnTo>
                    <a:lnTo>
                      <a:pt x="545307" y="339974"/>
                    </a:lnTo>
                    <a:lnTo>
                      <a:pt x="619126" y="256630"/>
                    </a:lnTo>
                    <a:lnTo>
                      <a:pt x="676276" y="206624"/>
                    </a:lnTo>
                    <a:lnTo>
                      <a:pt x="395288" y="0"/>
                    </a:lnTo>
                    <a:cubicBezTo>
                      <a:pt x="336551" y="53181"/>
                      <a:pt x="288213" y="111727"/>
                      <a:pt x="241382" y="164908"/>
                    </a:cubicBezTo>
                    <a:cubicBezTo>
                      <a:pt x="213601" y="204596"/>
                      <a:pt x="178726" y="257038"/>
                      <a:pt x="158039" y="289335"/>
                    </a:cubicBezTo>
                    <a:cubicBezTo>
                      <a:pt x="137352" y="321632"/>
                      <a:pt x="132338" y="338849"/>
                      <a:pt x="117257" y="358693"/>
                    </a:cubicBezTo>
                    <a:lnTo>
                      <a:pt x="28576" y="306637"/>
                    </a:lnTo>
                    <a:close/>
                  </a:path>
                </a:pathLst>
              </a:custGeom>
              <a:gradFill flip="none" rotWithShape="1">
                <a:gsLst>
                  <a:gs pos="57000">
                    <a:schemeClr val="accent1"/>
                  </a:gs>
                  <a:gs pos="83000">
                    <a:schemeClr val="accent1">
                      <a:tint val="23500"/>
                      <a:satMod val="160000"/>
                      <a:alpha val="0"/>
                    </a:schemeClr>
                  </a:gs>
                </a:gsLst>
                <a:lin ang="180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grpSp>
        <p:nvGrpSpPr>
          <p:cNvPr id="4" name="Group 3">
            <a:extLst>
              <a:ext uri="{FF2B5EF4-FFF2-40B4-BE49-F238E27FC236}">
                <a16:creationId xmlns:a16="http://schemas.microsoft.com/office/drawing/2014/main" id="{9058466F-EA30-B043-B1B8-4DE4CEC5CAB2}"/>
              </a:ext>
            </a:extLst>
          </p:cNvPr>
          <p:cNvGrpSpPr/>
          <p:nvPr/>
        </p:nvGrpSpPr>
        <p:grpSpPr>
          <a:xfrm>
            <a:off x="4510437" y="4110349"/>
            <a:ext cx="939262" cy="479175"/>
            <a:chOff x="4510437" y="4015759"/>
            <a:chExt cx="939262" cy="479175"/>
          </a:xfrm>
        </p:grpSpPr>
        <p:sp>
          <p:nvSpPr>
            <p:cNvPr id="107" name="Freeform 62">
              <a:extLst>
                <a:ext uri="{FF2B5EF4-FFF2-40B4-BE49-F238E27FC236}">
                  <a16:creationId xmlns:a16="http://schemas.microsoft.com/office/drawing/2014/main" id="{85D94173-EDA6-8949-A5D1-814E907BA392}"/>
                </a:ext>
              </a:extLst>
            </p:cNvPr>
            <p:cNvSpPr>
              <a:spLocks/>
            </p:cNvSpPr>
            <p:nvPr/>
          </p:nvSpPr>
          <p:spPr bwMode="gray">
            <a:xfrm>
              <a:off x="4511839" y="4158855"/>
              <a:ext cx="937860" cy="297142"/>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8" name="Freeform 66">
              <a:extLst>
                <a:ext uri="{FF2B5EF4-FFF2-40B4-BE49-F238E27FC236}">
                  <a16:creationId xmlns:a16="http://schemas.microsoft.com/office/drawing/2014/main" id="{91711B46-2D58-954B-9AE6-394332F265D6}"/>
                </a:ext>
              </a:extLst>
            </p:cNvPr>
            <p:cNvSpPr>
              <a:spLocks/>
            </p:cNvSpPr>
            <p:nvPr/>
          </p:nvSpPr>
          <p:spPr bwMode="gray">
            <a:xfrm>
              <a:off x="4925845" y="4428948"/>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9" name="Freeform 67">
              <a:extLst>
                <a:ext uri="{FF2B5EF4-FFF2-40B4-BE49-F238E27FC236}">
                  <a16:creationId xmlns:a16="http://schemas.microsoft.com/office/drawing/2014/main" id="{21944FC3-5C6D-AC4B-8F65-C56118DE856D}"/>
                </a:ext>
              </a:extLst>
            </p:cNvPr>
            <p:cNvSpPr>
              <a:spLocks/>
            </p:cNvSpPr>
            <p:nvPr/>
          </p:nvSpPr>
          <p:spPr bwMode="gray">
            <a:xfrm>
              <a:off x="4511839" y="4187135"/>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0" name="Freeform 68">
              <a:extLst>
                <a:ext uri="{FF2B5EF4-FFF2-40B4-BE49-F238E27FC236}">
                  <a16:creationId xmlns:a16="http://schemas.microsoft.com/office/drawing/2014/main" id="{97501014-CB58-394F-B411-D83FD15687EB}"/>
                </a:ext>
              </a:extLst>
            </p:cNvPr>
            <p:cNvSpPr>
              <a:spLocks/>
            </p:cNvSpPr>
            <p:nvPr/>
          </p:nvSpPr>
          <p:spPr bwMode="gray">
            <a:xfrm>
              <a:off x="4511839" y="4087542"/>
              <a:ext cx="937860" cy="297142"/>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1" name="Freeform 72">
              <a:extLst>
                <a:ext uri="{FF2B5EF4-FFF2-40B4-BE49-F238E27FC236}">
                  <a16:creationId xmlns:a16="http://schemas.microsoft.com/office/drawing/2014/main" id="{9EF1C290-9B80-B544-B346-E5444744B486}"/>
                </a:ext>
              </a:extLst>
            </p:cNvPr>
            <p:cNvSpPr>
              <a:spLocks/>
            </p:cNvSpPr>
            <p:nvPr/>
          </p:nvSpPr>
          <p:spPr bwMode="gray">
            <a:xfrm>
              <a:off x="4925845" y="4357224"/>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2" name="Freeform 73">
              <a:extLst>
                <a:ext uri="{FF2B5EF4-FFF2-40B4-BE49-F238E27FC236}">
                  <a16:creationId xmlns:a16="http://schemas.microsoft.com/office/drawing/2014/main" id="{1813C2D3-7625-B340-BBBD-73BD5A6B4AF3}"/>
                </a:ext>
              </a:extLst>
            </p:cNvPr>
            <p:cNvSpPr>
              <a:spLocks/>
            </p:cNvSpPr>
            <p:nvPr/>
          </p:nvSpPr>
          <p:spPr bwMode="gray">
            <a:xfrm>
              <a:off x="4511839" y="4114591"/>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3" name="Freeform 78">
              <a:extLst>
                <a:ext uri="{FF2B5EF4-FFF2-40B4-BE49-F238E27FC236}">
                  <a16:creationId xmlns:a16="http://schemas.microsoft.com/office/drawing/2014/main" id="{3769027C-0AB1-5749-A395-B8BFC690DB1D}"/>
                </a:ext>
              </a:extLst>
            </p:cNvPr>
            <p:cNvSpPr>
              <a:spLocks/>
            </p:cNvSpPr>
            <p:nvPr/>
          </p:nvSpPr>
          <p:spPr bwMode="gray">
            <a:xfrm>
              <a:off x="4925845" y="4283450"/>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4" name="Freeform 79">
              <a:extLst>
                <a:ext uri="{FF2B5EF4-FFF2-40B4-BE49-F238E27FC236}">
                  <a16:creationId xmlns:a16="http://schemas.microsoft.com/office/drawing/2014/main" id="{CCAEEBF9-21BE-9E43-A667-D8971799AFF7}"/>
                </a:ext>
              </a:extLst>
            </p:cNvPr>
            <p:cNvSpPr>
              <a:spLocks/>
            </p:cNvSpPr>
            <p:nvPr/>
          </p:nvSpPr>
          <p:spPr bwMode="gray">
            <a:xfrm>
              <a:off x="4511839" y="4042867"/>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5" name="Freeform 74">
              <a:extLst>
                <a:ext uri="{FF2B5EF4-FFF2-40B4-BE49-F238E27FC236}">
                  <a16:creationId xmlns:a16="http://schemas.microsoft.com/office/drawing/2014/main" id="{183AC9BF-9C42-6349-8B8C-735AB161EB2A}"/>
                </a:ext>
              </a:extLst>
            </p:cNvPr>
            <p:cNvSpPr>
              <a:spLocks/>
            </p:cNvSpPr>
            <p:nvPr/>
          </p:nvSpPr>
          <p:spPr bwMode="gray">
            <a:xfrm>
              <a:off x="4510437" y="4015759"/>
              <a:ext cx="937860" cy="297142"/>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80" name="Textfeld 17">
            <a:extLst>
              <a:ext uri="{FF2B5EF4-FFF2-40B4-BE49-F238E27FC236}">
                <a16:creationId xmlns:a16="http://schemas.microsoft.com/office/drawing/2014/main" id="{310C5DC6-F6A9-F149-8FD4-E7BB5F9FDA60}"/>
              </a:ext>
            </a:extLst>
          </p:cNvPr>
          <p:cNvSpPr txBox="1"/>
          <p:nvPr/>
        </p:nvSpPr>
        <p:spPr bwMode="gray">
          <a:xfrm>
            <a:off x="1259808" y="3386662"/>
            <a:ext cx="614271"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VISION</a:t>
            </a:r>
          </a:p>
        </p:txBody>
      </p:sp>
      <p:sp>
        <p:nvSpPr>
          <p:cNvPr id="81" name="Textfeld 18">
            <a:extLst>
              <a:ext uri="{FF2B5EF4-FFF2-40B4-BE49-F238E27FC236}">
                <a16:creationId xmlns:a16="http://schemas.microsoft.com/office/drawing/2014/main" id="{2DFA8A79-BFD3-CD48-A088-C608EC07058E}"/>
              </a:ext>
            </a:extLst>
          </p:cNvPr>
          <p:cNvSpPr txBox="1"/>
          <p:nvPr/>
        </p:nvSpPr>
        <p:spPr bwMode="gray">
          <a:xfrm>
            <a:off x="2840468" y="3136196"/>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2" name="Textfeld 19">
            <a:extLst>
              <a:ext uri="{FF2B5EF4-FFF2-40B4-BE49-F238E27FC236}">
                <a16:creationId xmlns:a16="http://schemas.microsoft.com/office/drawing/2014/main" id="{B46AA423-898C-924D-8907-D4614FF1CC41}"/>
              </a:ext>
            </a:extLst>
          </p:cNvPr>
          <p:cNvSpPr txBox="1"/>
          <p:nvPr/>
        </p:nvSpPr>
        <p:spPr bwMode="gray">
          <a:xfrm>
            <a:off x="4226772" y="3539051"/>
            <a:ext cx="1252266"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3" name="Textfeld 20">
            <a:extLst>
              <a:ext uri="{FF2B5EF4-FFF2-40B4-BE49-F238E27FC236}">
                <a16:creationId xmlns:a16="http://schemas.microsoft.com/office/drawing/2014/main" id="{952E3E81-C891-5546-B438-ED73E5B9DD09}"/>
              </a:ext>
            </a:extLst>
          </p:cNvPr>
          <p:cNvSpPr txBox="1"/>
          <p:nvPr/>
        </p:nvSpPr>
        <p:spPr bwMode="gray">
          <a:xfrm>
            <a:off x="7566111" y="3476320"/>
            <a:ext cx="1455848" cy="434927"/>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INCREMENT/</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RELEASE</a:t>
            </a:r>
          </a:p>
        </p:txBody>
      </p:sp>
      <p:sp>
        <p:nvSpPr>
          <p:cNvPr id="84" name="Textfeld 21">
            <a:extLst>
              <a:ext uri="{FF2B5EF4-FFF2-40B4-BE49-F238E27FC236}">
                <a16:creationId xmlns:a16="http://schemas.microsoft.com/office/drawing/2014/main" id="{2249F587-2D0D-3649-9237-3D6085DACEAE}"/>
              </a:ext>
            </a:extLst>
          </p:cNvPr>
          <p:cNvSpPr txBox="1"/>
          <p:nvPr/>
        </p:nvSpPr>
        <p:spPr bwMode="gray">
          <a:xfrm>
            <a:off x="9633096" y="3374379"/>
            <a:ext cx="788999" cy="255391"/>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p>
        </p:txBody>
      </p:sp>
      <p:sp>
        <p:nvSpPr>
          <p:cNvPr id="85" name="Textfeld 22">
            <a:extLst>
              <a:ext uri="{FF2B5EF4-FFF2-40B4-BE49-F238E27FC236}">
                <a16:creationId xmlns:a16="http://schemas.microsoft.com/office/drawing/2014/main" id="{E9ABE052-3E4B-F84D-AD2A-26E9AEB1CD91}"/>
              </a:ext>
            </a:extLst>
          </p:cNvPr>
          <p:cNvSpPr txBox="1"/>
          <p:nvPr/>
        </p:nvSpPr>
        <p:spPr bwMode="gray">
          <a:xfrm>
            <a:off x="7571501" y="2906213"/>
            <a:ext cx="766557" cy="434927"/>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000" b="1" kern="1200" noProof="0" dirty="0">
                <a:latin typeface="Century Gothic" panose="020B0502020202020204" pitchFamily="34" charset="0"/>
                <a:ea typeface="+mn-ea"/>
                <a:cs typeface="+mn-cs"/>
              </a:rPr>
              <a:t>DAILY</a:t>
            </a:r>
            <a:endPar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MEETING</a:t>
            </a:r>
          </a:p>
        </p:txBody>
      </p:sp>
      <p:sp>
        <p:nvSpPr>
          <p:cNvPr id="86" name="Textfeld 23">
            <a:extLst>
              <a:ext uri="{FF2B5EF4-FFF2-40B4-BE49-F238E27FC236}">
                <a16:creationId xmlns:a16="http://schemas.microsoft.com/office/drawing/2014/main" id="{4BBBC353-DC06-E144-BC0C-8D3326447A6E}"/>
              </a:ext>
            </a:extLst>
          </p:cNvPr>
          <p:cNvSpPr txBox="1"/>
          <p:nvPr/>
        </p:nvSpPr>
        <p:spPr bwMode="gray">
          <a:xfrm>
            <a:off x="6052721" y="3300192"/>
            <a:ext cx="1252266" cy="434478"/>
          </a:xfrm>
          <a:prstGeom prst="rect">
            <a:avLst/>
          </a:prstGeom>
          <a:noFill/>
          <a:scene3d>
            <a:camera prst="orthographicFront">
              <a:rot lat="420000" lon="20099991" rev="0"/>
            </a:camera>
            <a:lightRig rig="threePt" dir="t"/>
          </a:scene3d>
        </p:spPr>
        <p:txBody>
          <a:bodyPr wrap="none" rtlCol="0">
            <a:spAutoFit/>
          </a:bodyPr>
          <a:lstStyle>
            <a:defPPr>
              <a:defRPr lang="de-DE"/>
            </a:defPPr>
            <a:lvl1pPr algn="ctr">
              <a:lnSpc>
                <a:spcPct val="80000"/>
              </a:lnSpc>
              <a:defRPr sz="1200" b="1">
                <a:latin typeface="+mj-lt"/>
              </a:defRPr>
            </a:lvl1p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1-4 WEEKS</a:t>
            </a:r>
          </a:p>
        </p:txBody>
      </p:sp>
      <p:sp>
        <p:nvSpPr>
          <p:cNvPr id="93" name="Textfeld 24">
            <a:extLst>
              <a:ext uri="{FF2B5EF4-FFF2-40B4-BE49-F238E27FC236}">
                <a16:creationId xmlns:a16="http://schemas.microsoft.com/office/drawing/2014/main" id="{EAB255C8-88BD-7747-9668-07205A7F8F4C}"/>
              </a:ext>
            </a:extLst>
          </p:cNvPr>
          <p:cNvSpPr txBox="1"/>
          <p:nvPr/>
        </p:nvSpPr>
        <p:spPr bwMode="gray">
          <a:xfrm>
            <a:off x="7740804" y="4519852"/>
            <a:ext cx="1318480"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SPRINT </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REVIEW</a:t>
            </a:r>
          </a:p>
        </p:txBody>
      </p:sp>
      <p:sp>
        <p:nvSpPr>
          <p:cNvPr id="102" name="Textfeld 33">
            <a:extLst>
              <a:ext uri="{FF2B5EF4-FFF2-40B4-BE49-F238E27FC236}">
                <a16:creationId xmlns:a16="http://schemas.microsoft.com/office/drawing/2014/main" id="{A55452B8-F392-6A4A-85CC-CD16FC53B73E}"/>
              </a:ext>
            </a:extLst>
          </p:cNvPr>
          <p:cNvSpPr txBox="1"/>
          <p:nvPr/>
        </p:nvSpPr>
        <p:spPr bwMode="gray">
          <a:xfrm>
            <a:off x="3832877" y="4710361"/>
            <a:ext cx="916881"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 PLANNING</a:t>
            </a:r>
          </a:p>
        </p:txBody>
      </p:sp>
      <p:grpSp>
        <p:nvGrpSpPr>
          <p:cNvPr id="2" name="Group 1">
            <a:extLst>
              <a:ext uri="{FF2B5EF4-FFF2-40B4-BE49-F238E27FC236}">
                <a16:creationId xmlns:a16="http://schemas.microsoft.com/office/drawing/2014/main" id="{18CF50F9-C799-7742-832D-59FADF2F8BCC}"/>
              </a:ext>
            </a:extLst>
          </p:cNvPr>
          <p:cNvGrpSpPr/>
          <p:nvPr/>
        </p:nvGrpSpPr>
        <p:grpSpPr>
          <a:xfrm>
            <a:off x="3905298" y="4919111"/>
            <a:ext cx="4900481" cy="441009"/>
            <a:chOff x="3905298" y="4824521"/>
            <a:chExt cx="4900481" cy="441009"/>
          </a:xfrm>
        </p:grpSpPr>
        <p:cxnSp>
          <p:nvCxnSpPr>
            <p:cNvPr id="103" name="Gerader Verbinder 8">
              <a:extLst>
                <a:ext uri="{FF2B5EF4-FFF2-40B4-BE49-F238E27FC236}">
                  <a16:creationId xmlns:a16="http://schemas.microsoft.com/office/drawing/2014/main" id="{BE43EC48-28D5-B04E-AD68-9C0B0CAD34AE}"/>
                </a:ext>
              </a:extLst>
            </p:cNvPr>
            <p:cNvCxnSpPr/>
            <p:nvPr/>
          </p:nvCxnSpPr>
          <p:spPr bwMode="gray">
            <a:xfrm flipH="1">
              <a:off x="3905298" y="5013770"/>
              <a:ext cx="4900481" cy="242455"/>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4" name="Gerader Verbinder 10">
              <a:extLst>
                <a:ext uri="{FF2B5EF4-FFF2-40B4-BE49-F238E27FC236}">
                  <a16:creationId xmlns:a16="http://schemas.microsoft.com/office/drawing/2014/main" id="{0A153182-EA50-A347-882A-3924401F245F}"/>
                </a:ext>
              </a:extLst>
            </p:cNvPr>
            <p:cNvCxnSpPr/>
            <p:nvPr/>
          </p:nvCxnSpPr>
          <p:spPr bwMode="gray">
            <a:xfrm flipV="1">
              <a:off x="8801726" y="4824521"/>
              <a:ext cx="0" cy="199198"/>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5" name="Gerader Verbinder 112">
              <a:extLst>
                <a:ext uri="{FF2B5EF4-FFF2-40B4-BE49-F238E27FC236}">
                  <a16:creationId xmlns:a16="http://schemas.microsoft.com/office/drawing/2014/main" id="{A14C6387-729D-4547-A1E0-FB1A0BC408E3}"/>
                </a:ext>
              </a:extLst>
            </p:cNvPr>
            <p:cNvCxnSpPr/>
            <p:nvPr/>
          </p:nvCxnSpPr>
          <p:spPr bwMode="gray">
            <a:xfrm flipV="1">
              <a:off x="3920796" y="4992715"/>
              <a:ext cx="0" cy="272815"/>
            </a:xfrm>
            <a:prstGeom prst="line">
              <a:avLst/>
            </a:prstGeom>
            <a:ln w="34925">
              <a:solidFill>
                <a:schemeClr val="bg1">
                  <a:lumMod val="75000"/>
                </a:schemeClr>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106" name="Textfeld 37">
            <a:extLst>
              <a:ext uri="{FF2B5EF4-FFF2-40B4-BE49-F238E27FC236}">
                <a16:creationId xmlns:a16="http://schemas.microsoft.com/office/drawing/2014/main" id="{176AD742-04DA-4B4A-8DD6-2FFC25374617}"/>
              </a:ext>
            </a:extLst>
          </p:cNvPr>
          <p:cNvSpPr txBox="1"/>
          <p:nvPr/>
        </p:nvSpPr>
        <p:spPr bwMode="gray">
          <a:xfrm>
            <a:off x="6026679" y="4944721"/>
            <a:ext cx="490839"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lumMod val="65000"/>
                  </a:srgbClr>
                </a:solidFill>
                <a:effectLst/>
                <a:uLnTx/>
                <a:uFillTx/>
                <a:latin typeface="Century Gothic" panose="020B0502020202020204" pitchFamily="34" charset="0"/>
                <a:ea typeface="+mn-ea"/>
                <a:cs typeface="+mn-cs"/>
              </a:rPr>
              <a:t>x 3-4</a:t>
            </a:r>
          </a:p>
        </p:txBody>
      </p:sp>
      <p:grpSp>
        <p:nvGrpSpPr>
          <p:cNvPr id="95" name="Gruppieren 26">
            <a:extLst>
              <a:ext uri="{FF2B5EF4-FFF2-40B4-BE49-F238E27FC236}">
                <a16:creationId xmlns:a16="http://schemas.microsoft.com/office/drawing/2014/main" id="{52BF9E3E-56CA-594E-BAFC-138394EEA696}"/>
              </a:ext>
            </a:extLst>
          </p:cNvPr>
          <p:cNvGrpSpPr/>
          <p:nvPr/>
        </p:nvGrpSpPr>
        <p:grpSpPr bwMode="gray">
          <a:xfrm>
            <a:off x="1904657" y="4857631"/>
            <a:ext cx="8644090" cy="783486"/>
            <a:chOff x="-400883" y="4620937"/>
            <a:chExt cx="9514825" cy="938935"/>
          </a:xfrm>
        </p:grpSpPr>
        <p:cxnSp>
          <p:nvCxnSpPr>
            <p:cNvPr id="99" name="Gerader Verbinder 129">
              <a:extLst>
                <a:ext uri="{FF2B5EF4-FFF2-40B4-BE49-F238E27FC236}">
                  <a16:creationId xmlns:a16="http://schemas.microsoft.com/office/drawing/2014/main" id="{2413C908-393F-654F-ACE1-17B3B7C60879}"/>
                </a:ext>
              </a:extLst>
            </p:cNvPr>
            <p:cNvCxnSpPr/>
            <p:nvPr/>
          </p:nvCxnSpPr>
          <p:spPr bwMode="gray">
            <a:xfrm flipH="1">
              <a:off x="-400883" y="5036587"/>
              <a:ext cx="9514825" cy="512526"/>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0" name="Gerader Verbinder 134">
              <a:extLst>
                <a:ext uri="{FF2B5EF4-FFF2-40B4-BE49-F238E27FC236}">
                  <a16:creationId xmlns:a16="http://schemas.microsoft.com/office/drawing/2014/main" id="{01682BF8-194F-CF48-8932-9402F451A1AC}"/>
                </a:ext>
              </a:extLst>
            </p:cNvPr>
            <p:cNvCxnSpPr>
              <a:cxnSpLocks/>
            </p:cNvCxnSpPr>
            <p:nvPr/>
          </p:nvCxnSpPr>
          <p:spPr bwMode="gray">
            <a:xfrm flipV="1">
              <a:off x="9086740" y="4620937"/>
              <a:ext cx="0" cy="412717"/>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1" name="Gerader Verbinder 136">
              <a:extLst>
                <a:ext uri="{FF2B5EF4-FFF2-40B4-BE49-F238E27FC236}">
                  <a16:creationId xmlns:a16="http://schemas.microsoft.com/office/drawing/2014/main" id="{76B6AB49-976C-7142-B83B-953A0D7A1D13}"/>
                </a:ext>
              </a:extLst>
            </p:cNvPr>
            <p:cNvCxnSpPr>
              <a:cxnSpLocks/>
            </p:cNvCxnSpPr>
            <p:nvPr/>
          </p:nvCxnSpPr>
          <p:spPr bwMode="gray">
            <a:xfrm flipV="1">
              <a:off x="-376964" y="4772254"/>
              <a:ext cx="0" cy="787618"/>
            </a:xfrm>
            <a:prstGeom prst="line">
              <a:avLst/>
            </a:prstGeom>
            <a:ln w="34925">
              <a:solidFill>
                <a:schemeClr val="accent1"/>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202" name="Rectangle 6">
            <a:extLst>
              <a:ext uri="{FF2B5EF4-FFF2-40B4-BE49-F238E27FC236}">
                <a16:creationId xmlns:a16="http://schemas.microsoft.com/office/drawing/2014/main" id="{997782CA-193D-9846-9993-7C8BFCA64CF5}"/>
              </a:ext>
            </a:extLst>
          </p:cNvPr>
          <p:cNvSpPr/>
          <p:nvPr/>
        </p:nvSpPr>
        <p:spPr>
          <a:xfrm>
            <a:off x="1243800" y="1499204"/>
            <a:ext cx="3933325"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rgbClr val="FFFFFF"/>
                </a:solidFill>
                <a:latin typeface="Century Gothic" panose="020B0502020202020204" pitchFamily="34" charset="0"/>
              </a:rPr>
              <a:t>Initiation/Planning</a:t>
            </a:r>
            <a:endPar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endParaRPr>
          </a:p>
        </p:txBody>
      </p:sp>
      <p:sp>
        <p:nvSpPr>
          <p:cNvPr id="203" name="Rectangle 6">
            <a:extLst>
              <a:ext uri="{FF2B5EF4-FFF2-40B4-BE49-F238E27FC236}">
                <a16:creationId xmlns:a16="http://schemas.microsoft.com/office/drawing/2014/main" id="{F0FE2BB4-7952-DE42-8E06-81F103ABA9EE}"/>
              </a:ext>
            </a:extLst>
          </p:cNvPr>
          <p:cNvSpPr/>
          <p:nvPr/>
        </p:nvSpPr>
        <p:spPr>
          <a:xfrm>
            <a:off x="5281150" y="1499204"/>
            <a:ext cx="3804525" cy="3691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Execution</a:t>
            </a:r>
          </a:p>
        </p:txBody>
      </p:sp>
      <p:sp>
        <p:nvSpPr>
          <p:cNvPr id="204" name="Rectangle 6">
            <a:extLst>
              <a:ext uri="{FF2B5EF4-FFF2-40B4-BE49-F238E27FC236}">
                <a16:creationId xmlns:a16="http://schemas.microsoft.com/office/drawing/2014/main" id="{DF65ADA6-2B31-F345-B00B-CE056C6D6A13}"/>
              </a:ext>
            </a:extLst>
          </p:cNvPr>
          <p:cNvSpPr/>
          <p:nvPr/>
        </p:nvSpPr>
        <p:spPr>
          <a:xfrm>
            <a:off x="9085676" y="1499204"/>
            <a:ext cx="2044749"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Closing</a:t>
            </a:r>
          </a:p>
        </p:txBody>
      </p:sp>
      <p:grpSp>
        <p:nvGrpSpPr>
          <p:cNvPr id="8" name="Group 7">
            <a:extLst>
              <a:ext uri="{FF2B5EF4-FFF2-40B4-BE49-F238E27FC236}">
                <a16:creationId xmlns:a16="http://schemas.microsoft.com/office/drawing/2014/main" id="{A5AF08E6-4E44-4347-8746-865BD4CED70B}"/>
              </a:ext>
            </a:extLst>
          </p:cNvPr>
          <p:cNvGrpSpPr/>
          <p:nvPr/>
        </p:nvGrpSpPr>
        <p:grpSpPr>
          <a:xfrm>
            <a:off x="1229248" y="3787481"/>
            <a:ext cx="936883" cy="1012354"/>
            <a:chOff x="1229248" y="3692891"/>
            <a:chExt cx="936883" cy="1012354"/>
          </a:xfrm>
        </p:grpSpPr>
        <p:sp>
          <p:nvSpPr>
            <p:cNvPr id="198" name="Freeform 79">
              <a:extLst>
                <a:ext uri="{FF2B5EF4-FFF2-40B4-BE49-F238E27FC236}">
                  <a16:creationId xmlns:a16="http://schemas.microsoft.com/office/drawing/2014/main" id="{D47335A4-A6AD-204C-BC91-3F28F362367F}"/>
                </a:ext>
              </a:extLst>
            </p:cNvPr>
            <p:cNvSpPr>
              <a:spLocks/>
            </p:cNvSpPr>
            <p:nvPr/>
          </p:nvSpPr>
          <p:spPr bwMode="gray">
            <a:xfrm>
              <a:off x="1229248" y="4397446"/>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0" name="Freeform 7">
              <a:extLst>
                <a:ext uri="{FF2B5EF4-FFF2-40B4-BE49-F238E27FC236}">
                  <a16:creationId xmlns:a16="http://schemas.microsoft.com/office/drawing/2014/main" id="{61807E33-1CC0-9047-A50F-FB417E02AF64}"/>
                </a:ext>
              </a:extLst>
            </p:cNvPr>
            <p:cNvSpPr>
              <a:spLocks/>
            </p:cNvSpPr>
            <p:nvPr/>
          </p:nvSpPr>
          <p:spPr bwMode="gray">
            <a:xfrm>
              <a:off x="1229896" y="3692891"/>
              <a:ext cx="936235"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1" name="Freeform 8">
              <a:extLst>
                <a:ext uri="{FF2B5EF4-FFF2-40B4-BE49-F238E27FC236}">
                  <a16:creationId xmlns:a16="http://schemas.microsoft.com/office/drawing/2014/main" id="{FF90C55D-E2D4-6D41-B7A9-3486F9C5DC4E}"/>
                </a:ext>
              </a:extLst>
            </p:cNvPr>
            <p:cNvSpPr>
              <a:spLocks/>
            </p:cNvSpPr>
            <p:nvPr/>
          </p:nvSpPr>
          <p:spPr bwMode="gray">
            <a:xfrm>
              <a:off x="1235469" y="3716194"/>
              <a:ext cx="413289" cy="956184"/>
            </a:xfrm>
            <a:custGeom>
              <a:avLst/>
              <a:gdLst>
                <a:gd name="T0" fmla="*/ 0 w 848"/>
                <a:gd name="T1" fmla="*/ 0 h 2333"/>
                <a:gd name="T2" fmla="*/ 0 w 848"/>
                <a:gd name="T3" fmla="*/ 0 h 2333"/>
                <a:gd name="T4" fmla="*/ 0 w 848"/>
                <a:gd name="T5" fmla="*/ 711 h 2333"/>
                <a:gd name="T6" fmla="*/ 0 w 848"/>
                <a:gd name="T7" fmla="*/ 1674 h 2333"/>
                <a:gd name="T8" fmla="*/ 0 w 848"/>
                <a:gd name="T9" fmla="*/ 1674 h 2333"/>
                <a:gd name="T10" fmla="*/ 848 w 848"/>
                <a:gd name="T11" fmla="*/ 2333 h 2333"/>
                <a:gd name="T12" fmla="*/ 848 w 848"/>
                <a:gd name="T13" fmla="*/ 2333 h 2333"/>
                <a:gd name="T14" fmla="*/ 848 w 848"/>
                <a:gd name="T15" fmla="*/ 1622 h 2333"/>
                <a:gd name="T16" fmla="*/ 848 w 848"/>
                <a:gd name="T17" fmla="*/ 659 h 2333"/>
                <a:gd name="T18" fmla="*/ 848 w 848"/>
                <a:gd name="T19" fmla="*/ 656 h 2333"/>
                <a:gd name="T20" fmla="*/ 0 w 848"/>
                <a:gd name="T21" fmla="*/ 0 h 2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2333">
                  <a:moveTo>
                    <a:pt x="0" y="0"/>
                  </a:moveTo>
                  <a:lnTo>
                    <a:pt x="0" y="0"/>
                  </a:lnTo>
                  <a:lnTo>
                    <a:pt x="0" y="711"/>
                  </a:lnTo>
                  <a:lnTo>
                    <a:pt x="0" y="1674"/>
                  </a:lnTo>
                  <a:lnTo>
                    <a:pt x="0" y="1674"/>
                  </a:lnTo>
                  <a:lnTo>
                    <a:pt x="848" y="2333"/>
                  </a:lnTo>
                  <a:lnTo>
                    <a:pt x="848" y="2333"/>
                  </a:lnTo>
                  <a:lnTo>
                    <a:pt x="848" y="1622"/>
                  </a:lnTo>
                  <a:lnTo>
                    <a:pt x="848" y="659"/>
                  </a:lnTo>
                  <a:lnTo>
                    <a:pt x="848" y="656"/>
                  </a:lnTo>
                  <a:lnTo>
                    <a:pt x="0"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2" name="Freeform 13">
              <a:extLst>
                <a:ext uri="{FF2B5EF4-FFF2-40B4-BE49-F238E27FC236}">
                  <a16:creationId xmlns:a16="http://schemas.microsoft.com/office/drawing/2014/main" id="{E6450DE4-D18F-E646-A236-6643C2323B20}"/>
                </a:ext>
              </a:extLst>
            </p:cNvPr>
            <p:cNvSpPr>
              <a:spLocks/>
            </p:cNvSpPr>
            <p:nvPr/>
          </p:nvSpPr>
          <p:spPr bwMode="gray">
            <a:xfrm>
              <a:off x="1643184" y="3958007"/>
              <a:ext cx="522947" cy="714371"/>
            </a:xfrm>
            <a:custGeom>
              <a:avLst/>
              <a:gdLst>
                <a:gd name="T0" fmla="*/ 1073 w 1073"/>
                <a:gd name="T1" fmla="*/ 0 h 1743"/>
                <a:gd name="T2" fmla="*/ 3 w 1073"/>
                <a:gd name="T3" fmla="*/ 69 h 1743"/>
                <a:gd name="T4" fmla="*/ 0 w 1073"/>
                <a:gd name="T5" fmla="*/ 69 h 1743"/>
                <a:gd name="T6" fmla="*/ 0 w 1073"/>
                <a:gd name="T7" fmla="*/ 1032 h 1743"/>
                <a:gd name="T8" fmla="*/ 0 w 1073"/>
                <a:gd name="T9" fmla="*/ 1743 h 1743"/>
                <a:gd name="T10" fmla="*/ 1073 w 1073"/>
                <a:gd name="T11" fmla="*/ 1675 h 1743"/>
                <a:gd name="T12" fmla="*/ 1073 w 1073"/>
                <a:gd name="T13" fmla="*/ 964 h 1743"/>
                <a:gd name="T14" fmla="*/ 1073 w 1073"/>
                <a:gd name="T15" fmla="*/ 898 h 1743"/>
                <a:gd name="T16" fmla="*/ 1073 w 1073"/>
                <a:gd name="T17" fmla="*/ 0 h 1743"/>
                <a:gd name="T18" fmla="*/ 1073 w 1073"/>
                <a:gd name="T19" fmla="*/ 0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3" h="1743">
                  <a:moveTo>
                    <a:pt x="1073" y="0"/>
                  </a:moveTo>
                  <a:lnTo>
                    <a:pt x="3" y="69"/>
                  </a:lnTo>
                  <a:lnTo>
                    <a:pt x="0" y="69"/>
                  </a:lnTo>
                  <a:lnTo>
                    <a:pt x="0" y="1032"/>
                  </a:lnTo>
                  <a:lnTo>
                    <a:pt x="0" y="1743"/>
                  </a:lnTo>
                  <a:lnTo>
                    <a:pt x="1073" y="1675"/>
                  </a:lnTo>
                  <a:lnTo>
                    <a:pt x="1073" y="964"/>
                  </a:lnTo>
                  <a:lnTo>
                    <a:pt x="1073" y="898"/>
                  </a:lnTo>
                  <a:lnTo>
                    <a:pt x="1073" y="0"/>
                  </a:lnTo>
                  <a:lnTo>
                    <a:pt x="107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13" name="Title 12">
            <a:extLst>
              <a:ext uri="{FF2B5EF4-FFF2-40B4-BE49-F238E27FC236}">
                <a16:creationId xmlns:a16="http://schemas.microsoft.com/office/drawing/2014/main" id="{02F16CCE-B806-FEFA-EA36-DCE63FEC661D}"/>
              </a:ext>
            </a:extLst>
          </p:cNvPr>
          <p:cNvSpPr>
            <a:spLocks noGrp="1"/>
          </p:cNvSpPr>
          <p:nvPr>
            <p:ph type="title"/>
          </p:nvPr>
        </p:nvSpPr>
        <p:spPr/>
        <p:txBody>
          <a:bodyPr/>
          <a:lstStyle/>
          <a:p>
            <a:r>
              <a:rPr lang="en-US" dirty="0">
                <a:solidFill>
                  <a:srgbClr val="2D3956"/>
                </a:solidFill>
              </a:rPr>
              <a:t>Agile Practices and Processes</a:t>
            </a:r>
            <a:endParaRPr lang="ar-SA" dirty="0">
              <a:solidFill>
                <a:srgbClr val="2D3956"/>
              </a:solidFill>
            </a:endParaRPr>
          </a:p>
        </p:txBody>
      </p:sp>
      <p:sp>
        <p:nvSpPr>
          <p:cNvPr id="17" name="Textfeld 18">
            <a:extLst>
              <a:ext uri="{FF2B5EF4-FFF2-40B4-BE49-F238E27FC236}">
                <a16:creationId xmlns:a16="http://schemas.microsoft.com/office/drawing/2014/main" id="{4B43E83C-5952-2811-7668-9091312451E4}"/>
              </a:ext>
            </a:extLst>
          </p:cNvPr>
          <p:cNvSpPr txBox="1"/>
          <p:nvPr/>
        </p:nvSpPr>
        <p:spPr bwMode="gray">
          <a:xfrm>
            <a:off x="2017923" y="3257910"/>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Roadmap</a:t>
            </a:r>
          </a:p>
        </p:txBody>
      </p:sp>
    </p:spTree>
    <p:extLst>
      <p:ext uri="{BB962C8B-B14F-4D97-AF65-F5344CB8AC3E}">
        <p14:creationId xmlns:p14="http://schemas.microsoft.com/office/powerpoint/2010/main" val="225026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100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1000"/>
                                        <p:tgtEl>
                                          <p:spTgt spid="67"/>
                                        </p:tgtEl>
                                        <p:attrNameLst>
                                          <p:attrName>ppt_x</p:attrName>
                                        </p:attrNameLst>
                                      </p:cBhvr>
                                      <p:tavLst>
                                        <p:tav tm="0">
                                          <p:val>
                                            <p:strVal val="#ppt_x-#ppt_w*1.125000"/>
                                          </p:val>
                                        </p:tav>
                                        <p:tav tm="100000">
                                          <p:val>
                                            <p:strVal val="#ppt_x"/>
                                          </p:val>
                                        </p:tav>
                                      </p:tavLst>
                                    </p:anim>
                                    <p:animEffect transition="in" filter="wipe(right)">
                                      <p:cBhvr>
                                        <p:cTn id="13" dur="1000"/>
                                        <p:tgtEl>
                                          <p:spTgt spid="67"/>
                                        </p:tgtEl>
                                      </p:cBhvr>
                                    </p:animEffect>
                                  </p:childTnLst>
                                </p:cTn>
                              </p:par>
                              <p:par>
                                <p:cTn id="14" presetID="12" presetClass="entr" presetSubtype="2" fill="hold" grpId="0" nodeType="withEffect">
                                  <p:stCondLst>
                                    <p:cond delay="1000"/>
                                  </p:stCondLst>
                                  <p:childTnLst>
                                    <p:set>
                                      <p:cBhvr>
                                        <p:cTn id="15" dur="1" fill="hold">
                                          <p:stCondLst>
                                            <p:cond delay="0"/>
                                          </p:stCondLst>
                                        </p:cTn>
                                        <p:tgtEl>
                                          <p:spTgt spid="69"/>
                                        </p:tgtEl>
                                        <p:attrNameLst>
                                          <p:attrName>style.visibility</p:attrName>
                                        </p:attrNameLst>
                                      </p:cBhvr>
                                      <p:to>
                                        <p:strVal val="visible"/>
                                      </p:to>
                                    </p:set>
                                    <p:anim calcmode="lin" valueType="num">
                                      <p:cBhvr additive="base">
                                        <p:cTn id="16" dur="1000"/>
                                        <p:tgtEl>
                                          <p:spTgt spid="69"/>
                                        </p:tgtEl>
                                        <p:attrNameLst>
                                          <p:attrName>ppt_x</p:attrName>
                                        </p:attrNameLst>
                                      </p:cBhvr>
                                      <p:tavLst>
                                        <p:tav tm="0">
                                          <p:val>
                                            <p:strVal val="#ppt_x+#ppt_w*1.125000"/>
                                          </p:val>
                                        </p:tav>
                                        <p:tav tm="100000">
                                          <p:val>
                                            <p:strVal val="#ppt_x"/>
                                          </p:val>
                                        </p:tav>
                                      </p:tavLst>
                                    </p:anim>
                                    <p:animEffect transition="in" filter="wipe(left)">
                                      <p:cBhvr>
                                        <p:cTn id="17" dur="1000"/>
                                        <p:tgtEl>
                                          <p:spTgt spid="69"/>
                                        </p:tgtEl>
                                      </p:cBhvr>
                                    </p:animEffect>
                                  </p:childTnLst>
                                </p:cTn>
                              </p:par>
                              <p:par>
                                <p:cTn id="18" presetID="23" presetClass="entr" presetSubtype="16" fill="hold" grpId="0" nodeType="withEffect">
                                  <p:stCondLst>
                                    <p:cond delay="2000"/>
                                  </p:stCondLst>
                                  <p:childTnLst>
                                    <p:set>
                                      <p:cBhvr>
                                        <p:cTn id="19" dur="1" fill="hold">
                                          <p:stCondLst>
                                            <p:cond delay="0"/>
                                          </p:stCondLst>
                                        </p:cTn>
                                        <p:tgtEl>
                                          <p:spTgt spid="203"/>
                                        </p:tgtEl>
                                        <p:attrNameLst>
                                          <p:attrName>style.visibility</p:attrName>
                                        </p:attrNameLst>
                                      </p:cBhvr>
                                      <p:to>
                                        <p:strVal val="visible"/>
                                      </p:to>
                                    </p:set>
                                    <p:anim calcmode="lin" valueType="num">
                                      <p:cBhvr>
                                        <p:cTn id="20" dur="1000" fill="hold"/>
                                        <p:tgtEl>
                                          <p:spTgt spid="203"/>
                                        </p:tgtEl>
                                        <p:attrNameLst>
                                          <p:attrName>ppt_w</p:attrName>
                                        </p:attrNameLst>
                                      </p:cBhvr>
                                      <p:tavLst>
                                        <p:tav tm="0">
                                          <p:val>
                                            <p:fltVal val="0"/>
                                          </p:val>
                                        </p:tav>
                                        <p:tav tm="100000">
                                          <p:val>
                                            <p:strVal val="#ppt_w"/>
                                          </p:val>
                                        </p:tav>
                                      </p:tavLst>
                                    </p:anim>
                                    <p:anim calcmode="lin" valueType="num">
                                      <p:cBhvr>
                                        <p:cTn id="21" dur="1000" fill="hold"/>
                                        <p:tgtEl>
                                          <p:spTgt spid="203"/>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0"/>
                                  </p:stCondLst>
                                  <p:childTnLst>
                                    <p:set>
                                      <p:cBhvr>
                                        <p:cTn id="23" dur="1" fill="hold">
                                          <p:stCondLst>
                                            <p:cond delay="0"/>
                                          </p:stCondLst>
                                        </p:cTn>
                                        <p:tgtEl>
                                          <p:spTgt spid="202"/>
                                        </p:tgtEl>
                                        <p:attrNameLst>
                                          <p:attrName>style.visibility</p:attrName>
                                        </p:attrNameLst>
                                      </p:cBhvr>
                                      <p:to>
                                        <p:strVal val="visible"/>
                                      </p:to>
                                    </p:set>
                                    <p:anim calcmode="lin" valueType="num">
                                      <p:cBhvr>
                                        <p:cTn id="24" dur="1000" fill="hold"/>
                                        <p:tgtEl>
                                          <p:spTgt spid="202"/>
                                        </p:tgtEl>
                                        <p:attrNameLst>
                                          <p:attrName>ppt_w</p:attrName>
                                        </p:attrNameLst>
                                      </p:cBhvr>
                                      <p:tavLst>
                                        <p:tav tm="0">
                                          <p:val>
                                            <p:fltVal val="0"/>
                                          </p:val>
                                        </p:tav>
                                        <p:tav tm="100000">
                                          <p:val>
                                            <p:strVal val="#ppt_w"/>
                                          </p:val>
                                        </p:tav>
                                      </p:tavLst>
                                    </p:anim>
                                    <p:anim calcmode="lin" valueType="num">
                                      <p:cBhvr>
                                        <p:cTn id="25" dur="1000" fill="hold"/>
                                        <p:tgtEl>
                                          <p:spTgt spid="202"/>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204"/>
                                        </p:tgtEl>
                                        <p:attrNameLst>
                                          <p:attrName>style.visibility</p:attrName>
                                        </p:attrNameLst>
                                      </p:cBhvr>
                                      <p:to>
                                        <p:strVal val="visible"/>
                                      </p:to>
                                    </p:set>
                                    <p:anim calcmode="lin" valueType="num">
                                      <p:cBhvr>
                                        <p:cTn id="28" dur="1000" fill="hold"/>
                                        <p:tgtEl>
                                          <p:spTgt spid="204"/>
                                        </p:tgtEl>
                                        <p:attrNameLst>
                                          <p:attrName>ppt_w</p:attrName>
                                        </p:attrNameLst>
                                      </p:cBhvr>
                                      <p:tavLst>
                                        <p:tav tm="0">
                                          <p:val>
                                            <p:fltVal val="0"/>
                                          </p:val>
                                        </p:tav>
                                        <p:tav tm="100000">
                                          <p:val>
                                            <p:strVal val="#ppt_w"/>
                                          </p:val>
                                        </p:tav>
                                      </p:tavLst>
                                    </p:anim>
                                    <p:anim calcmode="lin" valueType="num">
                                      <p:cBhvr>
                                        <p:cTn id="29" dur="1000" fill="hold"/>
                                        <p:tgtEl>
                                          <p:spTgt spid="20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3000"/>
                                        <p:tgtEl>
                                          <p:spTgt spid="9"/>
                                        </p:tgtEl>
                                      </p:cBhvr>
                                    </p:animEffect>
                                  </p:childTnLst>
                                </p:cTn>
                              </p:par>
                              <p:par>
                                <p:cTn id="34" presetID="22" presetClass="entr" presetSubtype="4"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80"/>
                                        </p:tgtEl>
                                        <p:attrNameLst>
                                          <p:attrName>style.visibility</p:attrName>
                                        </p:attrNameLst>
                                      </p:cBhvr>
                                      <p:to>
                                        <p:strVal val="visible"/>
                                      </p:to>
                                    </p:set>
                                    <p:anim calcmode="lin" valueType="num">
                                      <p:cBhvr additive="base">
                                        <p:cTn id="39" dur="500"/>
                                        <p:tgtEl>
                                          <p:spTgt spid="80"/>
                                        </p:tgtEl>
                                        <p:attrNameLst>
                                          <p:attrName>ppt_y</p:attrName>
                                        </p:attrNameLst>
                                      </p:cBhvr>
                                      <p:tavLst>
                                        <p:tav tm="0">
                                          <p:val>
                                            <p:strVal val="#ppt_y+#ppt_h*1.125000"/>
                                          </p:val>
                                        </p:tav>
                                        <p:tav tm="100000">
                                          <p:val>
                                            <p:strVal val="#ppt_y"/>
                                          </p:val>
                                        </p:tav>
                                      </p:tavLst>
                                    </p:anim>
                                    <p:animEffect transition="in" filter="wipe(up)">
                                      <p:cBhvr>
                                        <p:cTn id="40" dur="500"/>
                                        <p:tgtEl>
                                          <p:spTgt spid="80"/>
                                        </p:tgtEl>
                                      </p:cBhvr>
                                    </p:animEffect>
                                  </p:childTnLst>
                                </p:cTn>
                              </p:par>
                              <p:par>
                                <p:cTn id="41" presetID="12" presetClass="entr" presetSubtype="8" fill="hold" grpId="0" nodeType="withEffect">
                                  <p:stCondLst>
                                    <p:cond delay="100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p:tgtEl>
                                          <p:spTgt spid="75"/>
                                        </p:tgtEl>
                                        <p:attrNameLst>
                                          <p:attrName>ppt_x</p:attrName>
                                        </p:attrNameLst>
                                      </p:cBhvr>
                                      <p:tavLst>
                                        <p:tav tm="0">
                                          <p:val>
                                            <p:strVal val="#ppt_x-#ppt_w*1.125000"/>
                                          </p:val>
                                        </p:tav>
                                        <p:tav tm="100000">
                                          <p:val>
                                            <p:strVal val="#ppt_x"/>
                                          </p:val>
                                        </p:tav>
                                      </p:tavLst>
                                    </p:anim>
                                    <p:animEffect transition="in" filter="wipe(right)">
                                      <p:cBhvr>
                                        <p:cTn id="44" dur="500"/>
                                        <p:tgtEl>
                                          <p:spTgt spid="75"/>
                                        </p:tgtEl>
                                      </p:cBhvr>
                                    </p:animEffect>
                                  </p:childTnLst>
                                </p:cTn>
                              </p:par>
                              <p:par>
                                <p:cTn id="45" presetID="22" presetClass="entr" presetSubtype="4" fill="hold" nodeType="withEffect">
                                  <p:stCondLst>
                                    <p:cond delay="1500"/>
                                  </p:stCondLst>
                                  <p:childTnLst>
                                    <p:set>
                                      <p:cBhvr>
                                        <p:cTn id="46" dur="1" fill="hold">
                                          <p:stCondLst>
                                            <p:cond delay="0"/>
                                          </p:stCondLst>
                                        </p:cTn>
                                        <p:tgtEl>
                                          <p:spTgt spid="3"/>
                                        </p:tgtEl>
                                        <p:attrNameLst>
                                          <p:attrName>style.visibility</p:attrName>
                                        </p:attrNameLst>
                                      </p:cBhvr>
                                      <p:to>
                                        <p:strVal val="visible"/>
                                      </p:to>
                                    </p:set>
                                    <p:animEffect transition="in" filter="wipe(down)">
                                      <p:cBhvr>
                                        <p:cTn id="47" dur="500"/>
                                        <p:tgtEl>
                                          <p:spTgt spid="3"/>
                                        </p:tgtEl>
                                      </p:cBhvr>
                                    </p:animEffect>
                                  </p:childTnLst>
                                </p:cTn>
                              </p:par>
                              <p:par>
                                <p:cTn id="48" presetID="12" presetClass="entr" presetSubtype="4" fill="hold" grpId="0" nodeType="withEffect">
                                  <p:stCondLst>
                                    <p:cond delay="1500"/>
                                  </p:stCondLst>
                                  <p:childTnLst>
                                    <p:set>
                                      <p:cBhvr>
                                        <p:cTn id="49" dur="1" fill="hold">
                                          <p:stCondLst>
                                            <p:cond delay="0"/>
                                          </p:stCondLst>
                                        </p:cTn>
                                        <p:tgtEl>
                                          <p:spTgt spid="81"/>
                                        </p:tgtEl>
                                        <p:attrNameLst>
                                          <p:attrName>style.visibility</p:attrName>
                                        </p:attrNameLst>
                                      </p:cBhvr>
                                      <p:to>
                                        <p:strVal val="visible"/>
                                      </p:to>
                                    </p:set>
                                    <p:anim calcmode="lin" valueType="num">
                                      <p:cBhvr additive="base">
                                        <p:cTn id="50" dur="500"/>
                                        <p:tgtEl>
                                          <p:spTgt spid="81"/>
                                        </p:tgtEl>
                                        <p:attrNameLst>
                                          <p:attrName>ppt_y</p:attrName>
                                        </p:attrNameLst>
                                      </p:cBhvr>
                                      <p:tavLst>
                                        <p:tav tm="0">
                                          <p:val>
                                            <p:strVal val="#ppt_y+#ppt_h*1.125000"/>
                                          </p:val>
                                        </p:tav>
                                        <p:tav tm="100000">
                                          <p:val>
                                            <p:strVal val="#ppt_y"/>
                                          </p:val>
                                        </p:tav>
                                      </p:tavLst>
                                    </p:anim>
                                    <p:animEffect transition="in" filter="wipe(up)">
                                      <p:cBhvr>
                                        <p:cTn id="51" dur="500"/>
                                        <p:tgtEl>
                                          <p:spTgt spid="81"/>
                                        </p:tgtEl>
                                      </p:cBhvr>
                                    </p:animEffect>
                                  </p:childTnLst>
                                </p:cTn>
                              </p:par>
                              <p:par>
                                <p:cTn id="52" presetID="12" presetClass="entr" presetSubtype="8" fill="hold" grpId="0" nodeType="withEffect">
                                  <p:stCondLst>
                                    <p:cond delay="2000"/>
                                  </p:stCondLst>
                                  <p:childTnLst>
                                    <p:set>
                                      <p:cBhvr>
                                        <p:cTn id="53" dur="1" fill="hold">
                                          <p:stCondLst>
                                            <p:cond delay="0"/>
                                          </p:stCondLst>
                                        </p:cTn>
                                        <p:tgtEl>
                                          <p:spTgt spid="76"/>
                                        </p:tgtEl>
                                        <p:attrNameLst>
                                          <p:attrName>style.visibility</p:attrName>
                                        </p:attrNameLst>
                                      </p:cBhvr>
                                      <p:to>
                                        <p:strVal val="visible"/>
                                      </p:to>
                                    </p:set>
                                    <p:anim calcmode="lin" valueType="num">
                                      <p:cBhvr additive="base">
                                        <p:cTn id="54" dur="500"/>
                                        <p:tgtEl>
                                          <p:spTgt spid="76"/>
                                        </p:tgtEl>
                                        <p:attrNameLst>
                                          <p:attrName>ppt_x</p:attrName>
                                        </p:attrNameLst>
                                      </p:cBhvr>
                                      <p:tavLst>
                                        <p:tav tm="0">
                                          <p:val>
                                            <p:strVal val="#ppt_x-#ppt_w*1.125000"/>
                                          </p:val>
                                        </p:tav>
                                        <p:tav tm="100000">
                                          <p:val>
                                            <p:strVal val="#ppt_x"/>
                                          </p:val>
                                        </p:tav>
                                      </p:tavLst>
                                    </p:anim>
                                    <p:animEffect transition="in" filter="wipe(right)">
                                      <p:cBhvr>
                                        <p:cTn id="55" dur="500"/>
                                        <p:tgtEl>
                                          <p:spTgt spid="76"/>
                                        </p:tgtEl>
                                      </p:cBhvr>
                                    </p:animEffect>
                                  </p:childTnLst>
                                </p:cTn>
                              </p:par>
                              <p:par>
                                <p:cTn id="56" presetID="22" presetClass="entr" presetSubtype="4" fill="hold" nodeType="withEffect">
                                  <p:stCondLst>
                                    <p:cond delay="2500"/>
                                  </p:stCondLst>
                                  <p:childTnLst>
                                    <p:set>
                                      <p:cBhvr>
                                        <p:cTn id="57" dur="1" fill="hold">
                                          <p:stCondLst>
                                            <p:cond delay="0"/>
                                          </p:stCondLst>
                                        </p:cTn>
                                        <p:tgtEl>
                                          <p:spTgt spid="4"/>
                                        </p:tgtEl>
                                        <p:attrNameLst>
                                          <p:attrName>style.visibility</p:attrName>
                                        </p:attrNameLst>
                                      </p:cBhvr>
                                      <p:to>
                                        <p:strVal val="visible"/>
                                      </p:to>
                                    </p:set>
                                    <p:animEffect transition="in" filter="wipe(down)">
                                      <p:cBhvr>
                                        <p:cTn id="58" dur="500"/>
                                        <p:tgtEl>
                                          <p:spTgt spid="4"/>
                                        </p:tgtEl>
                                      </p:cBhvr>
                                    </p:animEffect>
                                  </p:childTnLst>
                                </p:cTn>
                              </p:par>
                              <p:par>
                                <p:cTn id="59" presetID="12" presetClass="entr" presetSubtype="4" fill="hold" grpId="0" nodeType="withEffect">
                                  <p:stCondLst>
                                    <p:cond delay="2500"/>
                                  </p:stCondLst>
                                  <p:childTnLst>
                                    <p:set>
                                      <p:cBhvr>
                                        <p:cTn id="60" dur="1" fill="hold">
                                          <p:stCondLst>
                                            <p:cond delay="0"/>
                                          </p:stCondLst>
                                        </p:cTn>
                                        <p:tgtEl>
                                          <p:spTgt spid="82"/>
                                        </p:tgtEl>
                                        <p:attrNameLst>
                                          <p:attrName>style.visibility</p:attrName>
                                        </p:attrNameLst>
                                      </p:cBhvr>
                                      <p:to>
                                        <p:strVal val="visible"/>
                                      </p:to>
                                    </p:set>
                                    <p:anim calcmode="lin" valueType="num">
                                      <p:cBhvr additive="base">
                                        <p:cTn id="61" dur="500"/>
                                        <p:tgtEl>
                                          <p:spTgt spid="82"/>
                                        </p:tgtEl>
                                        <p:attrNameLst>
                                          <p:attrName>ppt_y</p:attrName>
                                        </p:attrNameLst>
                                      </p:cBhvr>
                                      <p:tavLst>
                                        <p:tav tm="0">
                                          <p:val>
                                            <p:strVal val="#ppt_y+#ppt_h*1.125000"/>
                                          </p:val>
                                        </p:tav>
                                        <p:tav tm="100000">
                                          <p:val>
                                            <p:strVal val="#ppt_y"/>
                                          </p:val>
                                        </p:tav>
                                      </p:tavLst>
                                    </p:anim>
                                    <p:animEffect transition="in" filter="wipe(up)">
                                      <p:cBhvr>
                                        <p:cTn id="62" dur="500"/>
                                        <p:tgtEl>
                                          <p:spTgt spid="82"/>
                                        </p:tgtEl>
                                      </p:cBhvr>
                                    </p:animEffect>
                                  </p:childTnLst>
                                </p:cTn>
                              </p:par>
                              <p:par>
                                <p:cTn id="63" presetID="20" presetClass="entr" presetSubtype="0" fill="hold" nodeType="withEffect">
                                  <p:stCondLst>
                                    <p:cond delay="3000"/>
                                  </p:stCondLst>
                                  <p:childTnLst>
                                    <p:set>
                                      <p:cBhvr>
                                        <p:cTn id="64" dur="1" fill="hold">
                                          <p:stCondLst>
                                            <p:cond delay="0"/>
                                          </p:stCondLst>
                                        </p:cTn>
                                        <p:tgtEl>
                                          <p:spTgt spid="11"/>
                                        </p:tgtEl>
                                        <p:attrNameLst>
                                          <p:attrName>style.visibility</p:attrName>
                                        </p:attrNameLst>
                                      </p:cBhvr>
                                      <p:to>
                                        <p:strVal val="visible"/>
                                      </p:to>
                                    </p:set>
                                    <p:animEffect transition="in" filter="wedge">
                                      <p:cBhvr>
                                        <p:cTn id="65" dur="2000"/>
                                        <p:tgtEl>
                                          <p:spTgt spid="11"/>
                                        </p:tgtEl>
                                      </p:cBhvr>
                                    </p:animEffect>
                                  </p:childTnLst>
                                </p:cTn>
                              </p:par>
                              <p:par>
                                <p:cTn id="66" presetID="10" presetClass="entr" presetSubtype="0" fill="hold" grpId="0" nodeType="withEffect">
                                  <p:stCondLst>
                                    <p:cond delay="3500"/>
                                  </p:stCondLst>
                                  <p:childTnLst>
                                    <p:set>
                                      <p:cBhvr>
                                        <p:cTn id="67" dur="1" fill="hold">
                                          <p:stCondLst>
                                            <p:cond delay="0"/>
                                          </p:stCondLst>
                                        </p:cTn>
                                        <p:tgtEl>
                                          <p:spTgt spid="86"/>
                                        </p:tgtEl>
                                        <p:attrNameLst>
                                          <p:attrName>style.visibility</p:attrName>
                                        </p:attrNameLst>
                                      </p:cBhvr>
                                      <p:to>
                                        <p:strVal val="visible"/>
                                      </p:to>
                                    </p:set>
                                    <p:animEffect transition="in" filter="fade">
                                      <p:cBhvr>
                                        <p:cTn id="68" dur="500"/>
                                        <p:tgtEl>
                                          <p:spTgt spid="86"/>
                                        </p:tgtEl>
                                      </p:cBhvr>
                                    </p:animEffect>
                                  </p:childTnLst>
                                </p:cTn>
                              </p:par>
                              <p:par>
                                <p:cTn id="69" presetID="10" presetClass="entr" presetSubtype="0" fill="hold" grpId="0" nodeType="withEffect">
                                  <p:stCondLst>
                                    <p:cond delay="350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500"/>
                                        <p:tgtEl>
                                          <p:spTgt spid="85"/>
                                        </p:tgtEl>
                                      </p:cBhvr>
                                    </p:animEffect>
                                  </p:childTnLst>
                                </p:cTn>
                              </p:par>
                              <p:par>
                                <p:cTn id="72" presetID="22" presetClass="entr" presetSubtype="4" fill="hold" nodeType="withEffect">
                                  <p:stCondLst>
                                    <p:cond delay="4000"/>
                                  </p:stCondLst>
                                  <p:childTnLst>
                                    <p:set>
                                      <p:cBhvr>
                                        <p:cTn id="73" dur="1" fill="hold">
                                          <p:stCondLst>
                                            <p:cond delay="0"/>
                                          </p:stCondLst>
                                        </p:cTn>
                                        <p:tgtEl>
                                          <p:spTgt spid="5"/>
                                        </p:tgtEl>
                                        <p:attrNameLst>
                                          <p:attrName>style.visibility</p:attrName>
                                        </p:attrNameLst>
                                      </p:cBhvr>
                                      <p:to>
                                        <p:strVal val="visible"/>
                                      </p:to>
                                    </p:set>
                                    <p:animEffect transition="in" filter="wipe(down)">
                                      <p:cBhvr>
                                        <p:cTn id="74" dur="500"/>
                                        <p:tgtEl>
                                          <p:spTgt spid="5"/>
                                        </p:tgtEl>
                                      </p:cBhvr>
                                    </p:animEffect>
                                  </p:childTnLst>
                                </p:cTn>
                              </p:par>
                              <p:par>
                                <p:cTn id="75" presetID="12" presetClass="entr" presetSubtype="4" fill="hold" grpId="0" nodeType="withEffect">
                                  <p:stCondLst>
                                    <p:cond delay="4000"/>
                                  </p:stCondLst>
                                  <p:childTnLst>
                                    <p:set>
                                      <p:cBhvr>
                                        <p:cTn id="76" dur="1" fill="hold">
                                          <p:stCondLst>
                                            <p:cond delay="0"/>
                                          </p:stCondLst>
                                        </p:cTn>
                                        <p:tgtEl>
                                          <p:spTgt spid="83"/>
                                        </p:tgtEl>
                                        <p:attrNameLst>
                                          <p:attrName>style.visibility</p:attrName>
                                        </p:attrNameLst>
                                      </p:cBhvr>
                                      <p:to>
                                        <p:strVal val="visible"/>
                                      </p:to>
                                    </p:set>
                                    <p:anim calcmode="lin" valueType="num">
                                      <p:cBhvr additive="base">
                                        <p:cTn id="77" dur="500"/>
                                        <p:tgtEl>
                                          <p:spTgt spid="83"/>
                                        </p:tgtEl>
                                        <p:attrNameLst>
                                          <p:attrName>ppt_y</p:attrName>
                                        </p:attrNameLst>
                                      </p:cBhvr>
                                      <p:tavLst>
                                        <p:tav tm="0">
                                          <p:val>
                                            <p:strVal val="#ppt_y+#ppt_h*1.125000"/>
                                          </p:val>
                                        </p:tav>
                                        <p:tav tm="100000">
                                          <p:val>
                                            <p:strVal val="#ppt_y"/>
                                          </p:val>
                                        </p:tav>
                                      </p:tavLst>
                                    </p:anim>
                                    <p:animEffect transition="in" filter="wipe(up)">
                                      <p:cBhvr>
                                        <p:cTn id="78" dur="500"/>
                                        <p:tgtEl>
                                          <p:spTgt spid="83"/>
                                        </p:tgtEl>
                                      </p:cBhvr>
                                    </p:animEffect>
                                  </p:childTnLst>
                                </p:cTn>
                              </p:par>
                              <p:par>
                                <p:cTn id="79" presetID="12" presetClass="entr" presetSubtype="8" fill="hold" grpId="0" nodeType="withEffect">
                                  <p:stCondLst>
                                    <p:cond delay="4500"/>
                                  </p:stCondLst>
                                  <p:childTnLst>
                                    <p:set>
                                      <p:cBhvr>
                                        <p:cTn id="80" dur="1" fill="hold">
                                          <p:stCondLst>
                                            <p:cond delay="0"/>
                                          </p:stCondLst>
                                        </p:cTn>
                                        <p:tgtEl>
                                          <p:spTgt spid="72"/>
                                        </p:tgtEl>
                                        <p:attrNameLst>
                                          <p:attrName>style.visibility</p:attrName>
                                        </p:attrNameLst>
                                      </p:cBhvr>
                                      <p:to>
                                        <p:strVal val="visible"/>
                                      </p:to>
                                    </p:set>
                                    <p:anim calcmode="lin" valueType="num">
                                      <p:cBhvr additive="base">
                                        <p:cTn id="81" dur="500"/>
                                        <p:tgtEl>
                                          <p:spTgt spid="72"/>
                                        </p:tgtEl>
                                        <p:attrNameLst>
                                          <p:attrName>ppt_x</p:attrName>
                                        </p:attrNameLst>
                                      </p:cBhvr>
                                      <p:tavLst>
                                        <p:tav tm="0">
                                          <p:val>
                                            <p:strVal val="#ppt_x-#ppt_w*1.125000"/>
                                          </p:val>
                                        </p:tav>
                                        <p:tav tm="100000">
                                          <p:val>
                                            <p:strVal val="#ppt_x"/>
                                          </p:val>
                                        </p:tav>
                                      </p:tavLst>
                                    </p:anim>
                                    <p:animEffect transition="in" filter="wipe(right)">
                                      <p:cBhvr>
                                        <p:cTn id="82" dur="500"/>
                                        <p:tgtEl>
                                          <p:spTgt spid="72"/>
                                        </p:tgtEl>
                                      </p:cBhvr>
                                    </p:animEffect>
                                  </p:childTnLst>
                                </p:cTn>
                              </p:par>
                              <p:par>
                                <p:cTn id="83" presetID="12" presetClass="entr" presetSubtype="4" fill="hold" nodeType="withEffect">
                                  <p:stCondLst>
                                    <p:cond delay="500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500"/>
                                        <p:tgtEl>
                                          <p:spTgt spid="7"/>
                                        </p:tgtEl>
                                        <p:attrNameLst>
                                          <p:attrName>ppt_y</p:attrName>
                                        </p:attrNameLst>
                                      </p:cBhvr>
                                      <p:tavLst>
                                        <p:tav tm="0">
                                          <p:val>
                                            <p:strVal val="#ppt_y+#ppt_h*1.125000"/>
                                          </p:val>
                                        </p:tav>
                                        <p:tav tm="100000">
                                          <p:val>
                                            <p:strVal val="#ppt_y"/>
                                          </p:val>
                                        </p:tav>
                                      </p:tavLst>
                                    </p:anim>
                                    <p:animEffect transition="in" filter="wipe(up)">
                                      <p:cBhvr>
                                        <p:cTn id="86" dur="500"/>
                                        <p:tgtEl>
                                          <p:spTgt spid="7"/>
                                        </p:tgtEl>
                                      </p:cBhvr>
                                    </p:animEffect>
                                  </p:childTnLst>
                                </p:cTn>
                              </p:par>
                              <p:par>
                                <p:cTn id="87" presetID="12" presetClass="entr" presetSubtype="4" fill="hold" grpId="0" nodeType="withEffect">
                                  <p:stCondLst>
                                    <p:cond delay="5000"/>
                                  </p:stCondLst>
                                  <p:childTnLst>
                                    <p:set>
                                      <p:cBhvr>
                                        <p:cTn id="88" dur="1" fill="hold">
                                          <p:stCondLst>
                                            <p:cond delay="0"/>
                                          </p:stCondLst>
                                        </p:cTn>
                                        <p:tgtEl>
                                          <p:spTgt spid="84"/>
                                        </p:tgtEl>
                                        <p:attrNameLst>
                                          <p:attrName>style.visibility</p:attrName>
                                        </p:attrNameLst>
                                      </p:cBhvr>
                                      <p:to>
                                        <p:strVal val="visible"/>
                                      </p:to>
                                    </p:set>
                                    <p:anim calcmode="lin" valueType="num">
                                      <p:cBhvr additive="base">
                                        <p:cTn id="89" dur="500"/>
                                        <p:tgtEl>
                                          <p:spTgt spid="84"/>
                                        </p:tgtEl>
                                        <p:attrNameLst>
                                          <p:attrName>ppt_y</p:attrName>
                                        </p:attrNameLst>
                                      </p:cBhvr>
                                      <p:tavLst>
                                        <p:tav tm="0">
                                          <p:val>
                                            <p:strVal val="#ppt_y+#ppt_h*1.125000"/>
                                          </p:val>
                                        </p:tav>
                                        <p:tav tm="100000">
                                          <p:val>
                                            <p:strVal val="#ppt_y"/>
                                          </p:val>
                                        </p:tav>
                                      </p:tavLst>
                                    </p:anim>
                                    <p:animEffect transition="in" filter="wipe(up)">
                                      <p:cBhvr>
                                        <p:cTn id="90" dur="500"/>
                                        <p:tgtEl>
                                          <p:spTgt spid="84"/>
                                        </p:tgtEl>
                                      </p:cBhvr>
                                    </p:animEffect>
                                  </p:childTnLst>
                                </p:cTn>
                              </p:par>
                              <p:par>
                                <p:cTn id="91" presetID="22" presetClass="entr" presetSubtype="1" fill="hold" nodeType="withEffect">
                                  <p:stCondLst>
                                    <p:cond delay="5500"/>
                                  </p:stCondLst>
                                  <p:childTnLst>
                                    <p:set>
                                      <p:cBhvr>
                                        <p:cTn id="92" dur="1" fill="hold">
                                          <p:stCondLst>
                                            <p:cond delay="0"/>
                                          </p:stCondLst>
                                        </p:cTn>
                                        <p:tgtEl>
                                          <p:spTgt spid="95"/>
                                        </p:tgtEl>
                                        <p:attrNameLst>
                                          <p:attrName>style.visibility</p:attrName>
                                        </p:attrNameLst>
                                      </p:cBhvr>
                                      <p:to>
                                        <p:strVal val="visible"/>
                                      </p:to>
                                    </p:set>
                                    <p:animEffect transition="in" filter="wipe(up)">
                                      <p:cBhvr>
                                        <p:cTn id="93" dur="500"/>
                                        <p:tgtEl>
                                          <p:spTgt spid="95"/>
                                        </p:tgtEl>
                                      </p:cBhvr>
                                    </p:animEffect>
                                  </p:childTnLst>
                                </p:cTn>
                              </p:par>
                              <p:par>
                                <p:cTn id="94" presetID="22" presetClass="entr" presetSubtype="1" fill="hold" nodeType="withEffect">
                                  <p:stCondLst>
                                    <p:cond delay="6000"/>
                                  </p:stCondLst>
                                  <p:childTnLst>
                                    <p:set>
                                      <p:cBhvr>
                                        <p:cTn id="95" dur="1" fill="hold">
                                          <p:stCondLst>
                                            <p:cond delay="0"/>
                                          </p:stCondLst>
                                        </p:cTn>
                                        <p:tgtEl>
                                          <p:spTgt spid="2"/>
                                        </p:tgtEl>
                                        <p:attrNameLst>
                                          <p:attrName>style.visibility</p:attrName>
                                        </p:attrNameLst>
                                      </p:cBhvr>
                                      <p:to>
                                        <p:strVal val="visible"/>
                                      </p:to>
                                    </p:set>
                                    <p:animEffect transition="in" filter="wipe(up)">
                                      <p:cBhvr>
                                        <p:cTn id="96" dur="500"/>
                                        <p:tgtEl>
                                          <p:spTgt spid="2"/>
                                        </p:tgtEl>
                                      </p:cBhvr>
                                    </p:animEffect>
                                  </p:childTnLst>
                                </p:cTn>
                              </p:par>
                              <p:par>
                                <p:cTn id="97" presetID="12" presetClass="entr" presetSubtype="4" fill="hold" grpId="0" nodeType="withEffect">
                                  <p:stCondLst>
                                    <p:cond delay="6000"/>
                                  </p:stCondLst>
                                  <p:childTnLst>
                                    <p:set>
                                      <p:cBhvr>
                                        <p:cTn id="98" dur="1" fill="hold">
                                          <p:stCondLst>
                                            <p:cond delay="0"/>
                                          </p:stCondLst>
                                        </p:cTn>
                                        <p:tgtEl>
                                          <p:spTgt spid="93"/>
                                        </p:tgtEl>
                                        <p:attrNameLst>
                                          <p:attrName>style.visibility</p:attrName>
                                        </p:attrNameLst>
                                      </p:cBhvr>
                                      <p:to>
                                        <p:strVal val="visible"/>
                                      </p:to>
                                    </p:set>
                                    <p:anim calcmode="lin" valueType="num">
                                      <p:cBhvr additive="base">
                                        <p:cTn id="99" dur="500"/>
                                        <p:tgtEl>
                                          <p:spTgt spid="93"/>
                                        </p:tgtEl>
                                        <p:attrNameLst>
                                          <p:attrName>ppt_y</p:attrName>
                                        </p:attrNameLst>
                                      </p:cBhvr>
                                      <p:tavLst>
                                        <p:tav tm="0">
                                          <p:val>
                                            <p:strVal val="#ppt_y+#ppt_h*1.125000"/>
                                          </p:val>
                                        </p:tav>
                                        <p:tav tm="100000">
                                          <p:val>
                                            <p:strVal val="#ppt_y"/>
                                          </p:val>
                                        </p:tav>
                                      </p:tavLst>
                                    </p:anim>
                                    <p:animEffect transition="in" filter="wipe(up)">
                                      <p:cBhvr>
                                        <p:cTn id="100" dur="500"/>
                                        <p:tgtEl>
                                          <p:spTgt spid="93"/>
                                        </p:tgtEl>
                                      </p:cBhvr>
                                    </p:animEffect>
                                  </p:childTnLst>
                                </p:cTn>
                              </p:par>
                              <p:par>
                                <p:cTn id="101" presetID="12" presetClass="entr" presetSubtype="4" fill="hold" grpId="0" nodeType="withEffect">
                                  <p:stCondLst>
                                    <p:cond delay="6000"/>
                                  </p:stCondLst>
                                  <p:childTnLst>
                                    <p:set>
                                      <p:cBhvr>
                                        <p:cTn id="102" dur="1" fill="hold">
                                          <p:stCondLst>
                                            <p:cond delay="0"/>
                                          </p:stCondLst>
                                        </p:cTn>
                                        <p:tgtEl>
                                          <p:spTgt spid="102"/>
                                        </p:tgtEl>
                                        <p:attrNameLst>
                                          <p:attrName>style.visibility</p:attrName>
                                        </p:attrNameLst>
                                      </p:cBhvr>
                                      <p:to>
                                        <p:strVal val="visible"/>
                                      </p:to>
                                    </p:set>
                                    <p:anim calcmode="lin" valueType="num">
                                      <p:cBhvr additive="base">
                                        <p:cTn id="103" dur="500"/>
                                        <p:tgtEl>
                                          <p:spTgt spid="102"/>
                                        </p:tgtEl>
                                        <p:attrNameLst>
                                          <p:attrName>ppt_y</p:attrName>
                                        </p:attrNameLst>
                                      </p:cBhvr>
                                      <p:tavLst>
                                        <p:tav tm="0">
                                          <p:val>
                                            <p:strVal val="#ppt_y+#ppt_h*1.125000"/>
                                          </p:val>
                                        </p:tav>
                                        <p:tav tm="100000">
                                          <p:val>
                                            <p:strVal val="#ppt_y"/>
                                          </p:val>
                                        </p:tav>
                                      </p:tavLst>
                                    </p:anim>
                                    <p:animEffect transition="in" filter="wipe(up)">
                                      <p:cBhvr>
                                        <p:cTn id="104" dur="500"/>
                                        <p:tgtEl>
                                          <p:spTgt spid="102"/>
                                        </p:tgtEl>
                                      </p:cBhvr>
                                    </p:animEffect>
                                  </p:childTnLst>
                                </p:cTn>
                              </p:par>
                              <p:par>
                                <p:cTn id="105" presetID="10" presetClass="entr" presetSubtype="0" fill="hold" grpId="0" nodeType="withEffect">
                                  <p:stCondLst>
                                    <p:cond delay="6000"/>
                                  </p:stCondLst>
                                  <p:childTnLst>
                                    <p:set>
                                      <p:cBhvr>
                                        <p:cTn id="106" dur="1" fill="hold">
                                          <p:stCondLst>
                                            <p:cond delay="0"/>
                                          </p:stCondLst>
                                        </p:cTn>
                                        <p:tgtEl>
                                          <p:spTgt spid="106"/>
                                        </p:tgtEl>
                                        <p:attrNameLst>
                                          <p:attrName>style.visibility</p:attrName>
                                        </p:attrNameLst>
                                      </p:cBhvr>
                                      <p:to>
                                        <p:strVal val="visible"/>
                                      </p:to>
                                    </p:set>
                                    <p:animEffect transition="in" filter="fade">
                                      <p:cBhvr>
                                        <p:cTn id="107" dur="500"/>
                                        <p:tgtEl>
                                          <p:spTgt spid="106"/>
                                        </p:tgtEl>
                                      </p:cBhvr>
                                    </p:animEffect>
                                  </p:childTnLst>
                                </p:cTn>
                              </p:par>
                              <p:par>
                                <p:cTn id="108" presetID="12" presetClass="entr" presetSubtype="4" fill="hold" grpId="0" nodeType="withEffect">
                                  <p:stCondLst>
                                    <p:cond delay="150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500"/>
                                        <p:tgtEl>
                                          <p:spTgt spid="17"/>
                                        </p:tgtEl>
                                        <p:attrNameLst>
                                          <p:attrName>ppt_y</p:attrName>
                                        </p:attrNameLst>
                                      </p:cBhvr>
                                      <p:tavLst>
                                        <p:tav tm="0">
                                          <p:val>
                                            <p:strVal val="#ppt_y+#ppt_h*1.125000"/>
                                          </p:val>
                                        </p:tav>
                                        <p:tav tm="100000">
                                          <p:val>
                                            <p:strVal val="#ppt_y"/>
                                          </p:val>
                                        </p:tav>
                                      </p:tavLst>
                                    </p:anim>
                                    <p:animEffect transition="in" filter="wipe(up)">
                                      <p:cBhvr>
                                        <p:cTn id="1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2" grpId="0" animBg="1"/>
      <p:bldP spid="75" grpId="0" animBg="1"/>
      <p:bldP spid="76" grpId="0" animBg="1"/>
      <p:bldP spid="80" grpId="0"/>
      <p:bldP spid="81" grpId="0"/>
      <p:bldP spid="82" grpId="0"/>
      <p:bldP spid="83" grpId="0"/>
      <p:bldP spid="84" grpId="0"/>
      <p:bldP spid="85" grpId="0"/>
      <p:bldP spid="86" grpId="0"/>
      <p:bldP spid="93" grpId="0"/>
      <p:bldP spid="102" grpId="0"/>
      <p:bldP spid="106" grpId="0"/>
      <p:bldP spid="202" grpId="0" animBg="1"/>
      <p:bldP spid="203" grpId="0" animBg="1"/>
      <p:bldP spid="204" grpId="0" animBg="1"/>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lang="en-EG" sz="1800">
              <a:solidFill>
                <a:schemeClr val="lt1"/>
              </a:solidFill>
              <a:latin typeface="Calibri"/>
              <a:ea typeface="Calibri"/>
              <a:cs typeface="Calibri"/>
              <a:sym typeface="Calibri"/>
            </a:endParaRPr>
          </a:p>
        </p:txBody>
      </p:sp>
      <p:sp>
        <p:nvSpPr>
          <p:cNvPr id="162" name="Google Shape;162;p5"/>
          <p:cNvSpPr txBox="1"/>
          <p:nvPr/>
        </p:nvSpPr>
        <p:spPr>
          <a:xfrm>
            <a:off x="2384547" y="561752"/>
            <a:ext cx="8654304" cy="954067"/>
          </a:xfrm>
          <a:prstGeom prst="rect">
            <a:avLst/>
          </a:prstGeom>
          <a:noFill/>
          <a:ln>
            <a:noFill/>
          </a:ln>
        </p:spPr>
        <p:txBody>
          <a:bodyPr spcFirstLastPara="1" wrap="square" lIns="91425" tIns="45700" rIns="91425" bIns="45700" anchor="t" anchorCtr="0">
            <a:spAutoFit/>
          </a:bodyPr>
          <a:lstStyle/>
          <a:p>
            <a:pPr lvl="0"/>
            <a:r>
              <a:rPr lang="en-US" sz="2800" b="1" dirty="0">
                <a:solidFill>
                  <a:srgbClr val="2D3956"/>
                </a:solidFill>
                <a:latin typeface="Times New Roman"/>
                <a:ea typeface="Times New Roman"/>
                <a:cs typeface="Times New Roman"/>
                <a:sym typeface="Times New Roman"/>
              </a:rPr>
              <a:t>All Agile frameworks share main practices/processes with some differences in process and terminology used</a:t>
            </a:r>
            <a:endParaRPr dirty="0">
              <a:solidFill>
                <a:srgbClr val="2D3956"/>
              </a:solidFill>
            </a:endParaRPr>
          </a:p>
        </p:txBody>
      </p:sp>
      <p:sp>
        <p:nvSpPr>
          <p:cNvPr id="163" name="Google Shape;163;p5"/>
          <p:cNvSpPr/>
          <p:nvPr/>
        </p:nvSpPr>
        <p:spPr>
          <a:xfrm>
            <a:off x="942308" y="467048"/>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507626"/>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76344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02</a:t>
            </a:r>
            <a:endParaRPr sz="1600" b="1" dirty="0">
              <a:solidFill>
                <a:schemeClr val="lt1"/>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dirty="0">
                <a:solidFill>
                  <a:schemeClr val="lt1"/>
                </a:solidFill>
                <a:latin typeface="Calibri"/>
                <a:ea typeface="Calibri"/>
                <a:cs typeface="Calibri"/>
                <a:sym typeface="Calibri"/>
              </a:rPr>
              <a:t>www.midocean.ae</a:t>
            </a:r>
            <a:endParaRPr sz="1600" dirty="0"/>
          </a:p>
        </p:txBody>
      </p:sp>
      <p:sp>
        <p:nvSpPr>
          <p:cNvPr id="2" name="Oval 1">
            <a:extLst>
              <a:ext uri="{FF2B5EF4-FFF2-40B4-BE49-F238E27FC236}">
                <a16:creationId xmlns:a16="http://schemas.microsoft.com/office/drawing/2014/main" id="{E5673C8D-AABE-3D3B-EA6B-435DEDFFFD50}"/>
              </a:ext>
            </a:extLst>
          </p:cNvPr>
          <p:cNvSpPr/>
          <p:nvPr/>
        </p:nvSpPr>
        <p:spPr>
          <a:xfrm>
            <a:off x="2346765" y="1882479"/>
            <a:ext cx="7794762" cy="395645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ar-SA" sz="1600" dirty="0"/>
          </a:p>
        </p:txBody>
      </p:sp>
      <p:sp>
        <p:nvSpPr>
          <p:cNvPr id="4" name="Oval 3">
            <a:extLst>
              <a:ext uri="{FF2B5EF4-FFF2-40B4-BE49-F238E27FC236}">
                <a16:creationId xmlns:a16="http://schemas.microsoft.com/office/drawing/2014/main" id="{6F55DAB5-4CB4-D03A-CD9D-6F49894FFF1D}"/>
              </a:ext>
            </a:extLst>
          </p:cNvPr>
          <p:cNvSpPr/>
          <p:nvPr/>
        </p:nvSpPr>
        <p:spPr>
          <a:xfrm>
            <a:off x="4855810" y="2348724"/>
            <a:ext cx="4786953" cy="319964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ar-SA" sz="1600" dirty="0"/>
          </a:p>
        </p:txBody>
      </p:sp>
      <p:sp>
        <p:nvSpPr>
          <p:cNvPr id="5" name="Oval 4">
            <a:extLst>
              <a:ext uri="{FF2B5EF4-FFF2-40B4-BE49-F238E27FC236}">
                <a16:creationId xmlns:a16="http://schemas.microsoft.com/office/drawing/2014/main" id="{9D0E4FEF-9BF7-2EEA-A99E-9C8020A30253}"/>
              </a:ext>
            </a:extLst>
          </p:cNvPr>
          <p:cNvSpPr/>
          <p:nvPr/>
        </p:nvSpPr>
        <p:spPr>
          <a:xfrm>
            <a:off x="5705177" y="2834495"/>
            <a:ext cx="1523213" cy="100040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Scrum</a:t>
            </a:r>
            <a:endParaRPr lang="ar-SA" sz="1600" dirty="0"/>
          </a:p>
        </p:txBody>
      </p:sp>
      <p:sp>
        <p:nvSpPr>
          <p:cNvPr id="6" name="Oval 5">
            <a:extLst>
              <a:ext uri="{FF2B5EF4-FFF2-40B4-BE49-F238E27FC236}">
                <a16:creationId xmlns:a16="http://schemas.microsoft.com/office/drawing/2014/main" id="{70A066AA-8BC2-45F6-39C2-86822F11A5C1}"/>
              </a:ext>
            </a:extLst>
          </p:cNvPr>
          <p:cNvSpPr/>
          <p:nvPr/>
        </p:nvSpPr>
        <p:spPr>
          <a:xfrm>
            <a:off x="6641425" y="4709701"/>
            <a:ext cx="905428" cy="70312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r>
              <a:rPr lang="en-US" sz="1600" dirty="0"/>
              <a:t>XP</a:t>
            </a:r>
            <a:endParaRPr lang="ar-SA" sz="1600" dirty="0"/>
          </a:p>
        </p:txBody>
      </p:sp>
      <p:sp>
        <p:nvSpPr>
          <p:cNvPr id="7" name="Oval 6">
            <a:extLst>
              <a:ext uri="{FF2B5EF4-FFF2-40B4-BE49-F238E27FC236}">
                <a16:creationId xmlns:a16="http://schemas.microsoft.com/office/drawing/2014/main" id="{3445A467-978F-02D6-9EEA-1AD60BF18A64}"/>
              </a:ext>
            </a:extLst>
          </p:cNvPr>
          <p:cNvSpPr/>
          <p:nvPr/>
        </p:nvSpPr>
        <p:spPr>
          <a:xfrm>
            <a:off x="7546854" y="2765722"/>
            <a:ext cx="1689570" cy="10557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ScrumBan</a:t>
            </a:r>
            <a:endParaRPr lang="ar-SA" sz="1600" dirty="0"/>
          </a:p>
        </p:txBody>
      </p:sp>
      <p:sp>
        <p:nvSpPr>
          <p:cNvPr id="8" name="Oval 7">
            <a:extLst>
              <a:ext uri="{FF2B5EF4-FFF2-40B4-BE49-F238E27FC236}">
                <a16:creationId xmlns:a16="http://schemas.microsoft.com/office/drawing/2014/main" id="{F0CEC62D-E5FF-FCF4-CCDB-A85A5768E9C8}"/>
              </a:ext>
            </a:extLst>
          </p:cNvPr>
          <p:cNvSpPr/>
          <p:nvPr/>
        </p:nvSpPr>
        <p:spPr>
          <a:xfrm>
            <a:off x="8048294" y="3869941"/>
            <a:ext cx="1325306" cy="10557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DSDM</a:t>
            </a:r>
            <a:endParaRPr lang="ar-SA" sz="1600" dirty="0"/>
          </a:p>
        </p:txBody>
      </p:sp>
      <p:sp>
        <p:nvSpPr>
          <p:cNvPr id="9" name="Oval 8">
            <a:extLst>
              <a:ext uri="{FF2B5EF4-FFF2-40B4-BE49-F238E27FC236}">
                <a16:creationId xmlns:a16="http://schemas.microsoft.com/office/drawing/2014/main" id="{16B1B004-ADE1-BB48-7E33-6238A05E3816}"/>
              </a:ext>
            </a:extLst>
          </p:cNvPr>
          <p:cNvSpPr/>
          <p:nvPr/>
        </p:nvSpPr>
        <p:spPr>
          <a:xfrm>
            <a:off x="7069071" y="3994596"/>
            <a:ext cx="902855" cy="7376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AUP</a:t>
            </a:r>
            <a:endParaRPr lang="ar-SA" sz="1600" dirty="0"/>
          </a:p>
        </p:txBody>
      </p:sp>
      <p:sp>
        <p:nvSpPr>
          <p:cNvPr id="3" name="Oval 2">
            <a:extLst>
              <a:ext uri="{FF2B5EF4-FFF2-40B4-BE49-F238E27FC236}">
                <a16:creationId xmlns:a16="http://schemas.microsoft.com/office/drawing/2014/main" id="{EB024574-CBBE-8D6E-3A2A-0170C4F7E2DB}"/>
              </a:ext>
            </a:extLst>
          </p:cNvPr>
          <p:cNvSpPr/>
          <p:nvPr/>
        </p:nvSpPr>
        <p:spPr>
          <a:xfrm>
            <a:off x="3341472" y="3192603"/>
            <a:ext cx="2245388" cy="133620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Kanban</a:t>
            </a:r>
            <a:endParaRPr lang="ar-SA" sz="1600" dirty="0"/>
          </a:p>
        </p:txBody>
      </p:sp>
      <p:sp>
        <p:nvSpPr>
          <p:cNvPr id="10" name="Oval 9">
            <a:extLst>
              <a:ext uri="{FF2B5EF4-FFF2-40B4-BE49-F238E27FC236}">
                <a16:creationId xmlns:a16="http://schemas.microsoft.com/office/drawing/2014/main" id="{FB308F47-B871-76F8-F603-42D3EC63C611}"/>
              </a:ext>
            </a:extLst>
          </p:cNvPr>
          <p:cNvSpPr/>
          <p:nvPr/>
        </p:nvSpPr>
        <p:spPr>
          <a:xfrm>
            <a:off x="5512754" y="3888144"/>
            <a:ext cx="1523213" cy="64066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r>
              <a:rPr lang="en-US" sz="1600" dirty="0"/>
              <a:t>Crystal</a:t>
            </a:r>
            <a:endParaRPr lang="ar-SA" sz="1600" dirty="0"/>
          </a:p>
        </p:txBody>
      </p:sp>
      <p:sp>
        <p:nvSpPr>
          <p:cNvPr id="11" name="Oval 10">
            <a:extLst>
              <a:ext uri="{FF2B5EF4-FFF2-40B4-BE49-F238E27FC236}">
                <a16:creationId xmlns:a16="http://schemas.microsoft.com/office/drawing/2014/main" id="{8CB149F2-C850-FF19-05A7-7006C5A91379}"/>
              </a:ext>
            </a:extLst>
          </p:cNvPr>
          <p:cNvSpPr/>
          <p:nvPr/>
        </p:nvSpPr>
        <p:spPr>
          <a:xfrm>
            <a:off x="5766791" y="4585996"/>
            <a:ext cx="905428" cy="70312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r>
              <a:rPr lang="en-US" sz="1600" dirty="0"/>
              <a:t>FDD</a:t>
            </a:r>
            <a:endParaRPr lang="ar-SA" sz="1600" dirty="0"/>
          </a:p>
        </p:txBody>
      </p:sp>
      <p:sp>
        <p:nvSpPr>
          <p:cNvPr id="13" name="TextBox 12">
            <a:extLst>
              <a:ext uri="{FF2B5EF4-FFF2-40B4-BE49-F238E27FC236}">
                <a16:creationId xmlns:a16="http://schemas.microsoft.com/office/drawing/2014/main" id="{029516CE-41A7-EC21-61D9-D8E7FBCB9EEF}"/>
              </a:ext>
            </a:extLst>
          </p:cNvPr>
          <p:cNvSpPr txBox="1"/>
          <p:nvPr/>
        </p:nvSpPr>
        <p:spPr>
          <a:xfrm>
            <a:off x="3046269" y="2001230"/>
            <a:ext cx="6099462" cy="338554"/>
          </a:xfrm>
          <a:prstGeom prst="rect">
            <a:avLst/>
          </a:prstGeom>
          <a:noFill/>
        </p:spPr>
        <p:txBody>
          <a:bodyPr wrap="square">
            <a:spAutoFit/>
          </a:bodyPr>
          <a:lstStyle/>
          <a:p>
            <a:pPr marR="0" algn="ctr" rtl="0">
              <a:lnSpc>
                <a:spcPct val="100000"/>
              </a:lnSpc>
              <a:spcBef>
                <a:spcPts val="0"/>
              </a:spcBef>
              <a:spcAft>
                <a:spcPts val="0"/>
              </a:spcAft>
              <a:buClr>
                <a:srgbClr val="000000"/>
              </a:buClr>
              <a:buFont typeface="Arial"/>
            </a:pPr>
            <a:r>
              <a:rPr lang="en-US" sz="1600" dirty="0">
                <a:solidFill>
                  <a:schemeClr val="bg1"/>
                </a:solidFill>
              </a:rPr>
              <a:t>Lean</a:t>
            </a:r>
            <a:endParaRPr lang="ar-SA" sz="1600" dirty="0">
              <a:solidFill>
                <a:schemeClr val="bg1"/>
              </a:solidFill>
            </a:endParaRPr>
          </a:p>
        </p:txBody>
      </p:sp>
      <p:sp>
        <p:nvSpPr>
          <p:cNvPr id="14" name="TextBox 13">
            <a:extLst>
              <a:ext uri="{FF2B5EF4-FFF2-40B4-BE49-F238E27FC236}">
                <a16:creationId xmlns:a16="http://schemas.microsoft.com/office/drawing/2014/main" id="{0F0336B2-7417-F74B-767D-DD3F776AE845}"/>
              </a:ext>
            </a:extLst>
          </p:cNvPr>
          <p:cNvSpPr txBox="1"/>
          <p:nvPr/>
        </p:nvSpPr>
        <p:spPr>
          <a:xfrm>
            <a:off x="4354369" y="2405494"/>
            <a:ext cx="6099462" cy="338554"/>
          </a:xfrm>
          <a:prstGeom prst="rect">
            <a:avLst/>
          </a:prstGeom>
          <a:noFill/>
        </p:spPr>
        <p:txBody>
          <a:bodyPr wrap="square">
            <a:spAutoFit/>
          </a:bodyPr>
          <a:lstStyle/>
          <a:p>
            <a:pPr marR="0" algn="ctr" rtl="0">
              <a:lnSpc>
                <a:spcPct val="100000"/>
              </a:lnSpc>
              <a:spcBef>
                <a:spcPts val="0"/>
              </a:spcBef>
              <a:spcAft>
                <a:spcPts val="0"/>
              </a:spcAft>
              <a:buClr>
                <a:srgbClr val="000000"/>
              </a:buClr>
              <a:buFont typeface="Arial"/>
            </a:pPr>
            <a:r>
              <a:rPr lang="en-US" sz="1600" dirty="0">
                <a:solidFill>
                  <a:schemeClr val="bg1"/>
                </a:solidFill>
              </a:rPr>
              <a:t>Agile</a:t>
            </a:r>
            <a:endParaRPr lang="ar-SA" sz="1600" dirty="0">
              <a:solidFill>
                <a:schemeClr val="bg1"/>
              </a:solidFill>
            </a:endParaRPr>
          </a:p>
        </p:txBody>
      </p:sp>
    </p:spTree>
    <p:extLst>
      <p:ext uri="{BB962C8B-B14F-4D97-AF65-F5344CB8AC3E}">
        <p14:creationId xmlns:p14="http://schemas.microsoft.com/office/powerpoint/2010/main" val="3607235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Font typeface="Arial"/>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imes New Roman"/>
                <a:ea typeface="Times New Roman"/>
                <a:cs typeface="Times New Roman"/>
                <a:sym typeface="Times New Roman"/>
              </a:rPr>
              <a:t>Agile Project Management</a:t>
            </a:r>
            <a:endParaRPr dirty="0">
              <a:solidFill>
                <a:srgbClr val="2D3956"/>
              </a:solidFill>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02</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942308" y="3950638"/>
            <a:ext cx="10541000" cy="1304419"/>
          </a:xfrm>
          <a:prstGeom prst="rect">
            <a:avLst/>
          </a:prstGeom>
          <a:noFill/>
          <a:ln>
            <a:noFill/>
          </a:ln>
        </p:spPr>
        <p:txBody>
          <a:bodyPr spcFirstLastPara="1" wrap="square" lIns="91425" tIns="45700" rIns="91425" bIns="45700" anchor="t" anchorCtr="0">
            <a:spAutoFit/>
          </a:bodyPr>
          <a:lstStyle/>
          <a:p>
            <a:pPr marL="285750" indent="-285750">
              <a:lnSpc>
                <a:spcPct val="115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Arial" panose="020B0604020202020204" pitchFamily="34" charset="0"/>
              </a:rPr>
              <a:t>Agile project management is an iterative and incremental approach to project management that emphasizes collaboration, flexibility, change, and continuous improvement. </a:t>
            </a:r>
          </a:p>
          <a:p>
            <a:pPr marL="285750" indent="-285750">
              <a:lnSpc>
                <a:spcPct val="115000"/>
              </a:lnSpc>
              <a:spcAft>
                <a:spcPts val="1000"/>
              </a:spcAft>
              <a:buFont typeface="Arial" panose="020B0604020202020204" pitchFamily="34" charset="0"/>
              <a:buChar char="•"/>
            </a:pPr>
            <a:r>
              <a:rPr lang="en-US" sz="1800" dirty="0">
                <a:latin typeface="Times New Roman" panose="02020603050405020304" pitchFamily="18" charset="0"/>
                <a:ea typeface="Calibri" panose="020F0502020204030204" pitchFamily="34" charset="0"/>
                <a:cs typeface="Arial" panose="020B0604020202020204" pitchFamily="34" charset="0"/>
              </a:rPr>
              <a:t>Agile project management is a Mindset based on Values and Principles.</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5" name="Rectangle 4" descr="Repeat">
            <a:extLst>
              <a:ext uri="{FF2B5EF4-FFF2-40B4-BE49-F238E27FC236}">
                <a16:creationId xmlns:a16="http://schemas.microsoft.com/office/drawing/2014/main" id="{0B13612F-786C-1AB4-9788-6992F90F2617}"/>
              </a:ext>
            </a:extLst>
          </p:cNvPr>
          <p:cNvSpPr/>
          <p:nvPr/>
        </p:nvSpPr>
        <p:spPr>
          <a:xfrm>
            <a:off x="1862825" y="2121977"/>
            <a:ext cx="1097489" cy="1097489"/>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6" name="Rectangle 5" descr="Head with Gears">
            <a:extLst>
              <a:ext uri="{FF2B5EF4-FFF2-40B4-BE49-F238E27FC236}">
                <a16:creationId xmlns:a16="http://schemas.microsoft.com/office/drawing/2014/main" id="{2454DF58-AC9B-9C95-82DD-2F9060BE05F8}"/>
              </a:ext>
            </a:extLst>
          </p:cNvPr>
          <p:cNvSpPr/>
          <p:nvPr/>
        </p:nvSpPr>
        <p:spPr>
          <a:xfrm>
            <a:off x="5547255" y="2121977"/>
            <a:ext cx="1097489" cy="1097489"/>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7" name="Rectangle 6" descr="Handshake">
            <a:extLst>
              <a:ext uri="{FF2B5EF4-FFF2-40B4-BE49-F238E27FC236}">
                <a16:creationId xmlns:a16="http://schemas.microsoft.com/office/drawing/2014/main" id="{389E6128-11FC-69D0-89E0-B809056A2DBF}"/>
              </a:ext>
            </a:extLst>
          </p:cNvPr>
          <p:cNvSpPr/>
          <p:nvPr/>
        </p:nvSpPr>
        <p:spPr>
          <a:xfrm>
            <a:off x="9231685" y="2121977"/>
            <a:ext cx="1097489" cy="1097489"/>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8" name="Google Shape;163;p5">
            <a:extLst>
              <a:ext uri="{FF2B5EF4-FFF2-40B4-BE49-F238E27FC236}">
                <a16:creationId xmlns:a16="http://schemas.microsoft.com/office/drawing/2014/main" id="{7E7EDA10-F054-B2C0-01B7-6DBDD853239E}"/>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C5D7B066-0A47-9B5E-50CB-2F4A5B9A722E}"/>
              </a:ext>
            </a:extLst>
          </p:cNvPr>
          <p:cNvSpPr txBox="1"/>
          <p:nvPr/>
        </p:nvSpPr>
        <p:spPr>
          <a:xfrm>
            <a:off x="1194473" y="3186909"/>
            <a:ext cx="2304584" cy="523220"/>
          </a:xfrm>
          <a:prstGeom prst="rect">
            <a:avLst/>
          </a:prstGeom>
          <a:noFill/>
        </p:spPr>
        <p:txBody>
          <a:bodyPr wrap="square" rtlCol="0">
            <a:spAutoFit/>
          </a:bodyPr>
          <a:lstStyle/>
          <a:p>
            <a:pPr algn="ctr"/>
            <a:r>
              <a:rPr lang="en-US" b="1" dirty="0"/>
              <a:t>iterative and incremental approach</a:t>
            </a:r>
            <a:endParaRPr lang="ar-SA" b="1" dirty="0"/>
          </a:p>
        </p:txBody>
      </p:sp>
      <p:sp>
        <p:nvSpPr>
          <p:cNvPr id="12" name="TextBox 11">
            <a:extLst>
              <a:ext uri="{FF2B5EF4-FFF2-40B4-BE49-F238E27FC236}">
                <a16:creationId xmlns:a16="http://schemas.microsoft.com/office/drawing/2014/main" id="{30198008-E859-905F-3A63-668F2DE15C00}"/>
              </a:ext>
            </a:extLst>
          </p:cNvPr>
          <p:cNvSpPr txBox="1"/>
          <p:nvPr/>
        </p:nvSpPr>
        <p:spPr>
          <a:xfrm>
            <a:off x="4943707" y="3183346"/>
            <a:ext cx="2304584" cy="523220"/>
          </a:xfrm>
          <a:prstGeom prst="rect">
            <a:avLst/>
          </a:prstGeom>
          <a:noFill/>
        </p:spPr>
        <p:txBody>
          <a:bodyPr wrap="square" rtlCol="0">
            <a:spAutoFit/>
          </a:bodyPr>
          <a:lstStyle/>
          <a:p>
            <a:pPr algn="ctr"/>
            <a:r>
              <a:rPr lang="en-US" b="1" dirty="0"/>
              <a:t>Mindset Based on values and principles</a:t>
            </a:r>
            <a:endParaRPr lang="ar-SA" b="1" dirty="0"/>
          </a:p>
        </p:txBody>
      </p:sp>
      <p:sp>
        <p:nvSpPr>
          <p:cNvPr id="13" name="TextBox 12">
            <a:extLst>
              <a:ext uri="{FF2B5EF4-FFF2-40B4-BE49-F238E27FC236}">
                <a16:creationId xmlns:a16="http://schemas.microsoft.com/office/drawing/2014/main" id="{2E6C90A5-CFD1-A223-C0F5-4A305CF25873}"/>
              </a:ext>
            </a:extLst>
          </p:cNvPr>
          <p:cNvSpPr txBox="1"/>
          <p:nvPr/>
        </p:nvSpPr>
        <p:spPr>
          <a:xfrm>
            <a:off x="8540380" y="3191093"/>
            <a:ext cx="2480097" cy="523220"/>
          </a:xfrm>
          <a:prstGeom prst="rect">
            <a:avLst/>
          </a:prstGeom>
          <a:noFill/>
        </p:spPr>
        <p:txBody>
          <a:bodyPr wrap="square" rtlCol="0">
            <a:spAutoFit/>
          </a:bodyPr>
          <a:lstStyle/>
          <a:p>
            <a:pPr algn="ctr"/>
            <a:r>
              <a:rPr lang="en-US" b="1" dirty="0"/>
              <a:t>Emphasizes collaboration, change, and flexibility</a:t>
            </a:r>
            <a:endParaRPr lang="ar-SA" b="1" dirty="0"/>
          </a:p>
        </p:txBody>
      </p:sp>
      <p:sp>
        <p:nvSpPr>
          <p:cNvPr id="3" name="Google Shape;164;p5">
            <a:extLst>
              <a:ext uri="{FF2B5EF4-FFF2-40B4-BE49-F238E27FC236}">
                <a16:creationId xmlns:a16="http://schemas.microsoft.com/office/drawing/2014/main" id="{8BC35BB5-0F1D-D7A5-05EE-8E881ADD9A7A}"/>
              </a:ext>
            </a:extLst>
          </p:cNvPr>
          <p:cNvSpPr txBox="1"/>
          <p:nvPr/>
        </p:nvSpPr>
        <p:spPr>
          <a:xfrm>
            <a:off x="1140659" y="96348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4" name="Google Shape;165;p5">
            <a:extLst>
              <a:ext uri="{FF2B5EF4-FFF2-40B4-BE49-F238E27FC236}">
                <a16:creationId xmlns:a16="http://schemas.microsoft.com/office/drawing/2014/main" id="{08F867DE-7E25-D8C4-1D2E-B67420FD5630}"/>
              </a:ext>
            </a:extLst>
          </p:cNvPr>
          <p:cNvSpPr txBox="1"/>
          <p:nvPr/>
        </p:nvSpPr>
        <p:spPr>
          <a:xfrm>
            <a:off x="1201689" y="1219299"/>
            <a:ext cx="966228" cy="923289"/>
          </a:xfrm>
          <a:prstGeom prst="rect">
            <a:avLst/>
          </a:prstGeom>
          <a:noFill/>
          <a:ln>
            <a:noFill/>
          </a:ln>
        </p:spPr>
        <p:txBody>
          <a:bodyPr spcFirstLastPara="1" wrap="square" lIns="91425" tIns="45700" rIns="91425" bIns="45700" anchor="t" anchorCtr="0">
            <a:spAutoFit/>
          </a:bodyPr>
          <a:lstStyle/>
          <a:p>
            <a:pPr marL="0" marR="0" lvl="0" indent="0" algn="ctr" defTabSz="914400" rtl="1" eaLnBrk="1" latinLnBrk="0" hangingPunct="1">
              <a:spcBef>
                <a:spcPts val="0"/>
              </a:spcBef>
              <a:spcAft>
                <a:spcPts val="0"/>
              </a:spcAft>
              <a:buNone/>
            </a:pPr>
            <a:r>
              <a:rPr lang="en-US" sz="5400" b="1" dirty="0">
                <a:solidFill>
                  <a:schemeClr val="lt1"/>
                </a:solidFill>
                <a:latin typeface="Times New Roman"/>
                <a:ea typeface="Times New Roman"/>
                <a:cs typeface="Times New Roman"/>
                <a:sym typeface="Times New Roman"/>
              </a:rPr>
              <a:t>10</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88865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B1CFFD-FD58-4B3F-E48F-60D110940DEF}"/>
              </a:ext>
            </a:extLst>
          </p:cNvPr>
          <p:cNvSpPr>
            <a:spLocks noGrp="1"/>
          </p:cNvSpPr>
          <p:nvPr>
            <p:ph type="title"/>
          </p:nvPr>
        </p:nvSpPr>
        <p:spPr/>
        <p:txBody>
          <a:bodyPr>
            <a:normAutofit fontScale="90000"/>
          </a:bodyPr>
          <a:lstStyle/>
          <a:p>
            <a:r>
              <a:rPr lang="en-US" dirty="0">
                <a:solidFill>
                  <a:srgbClr val="2D3956"/>
                </a:solidFill>
              </a:rPr>
              <a:t>Agile is a mindset, defined by values, guided by principals, and manifested through many different practices.</a:t>
            </a:r>
            <a:endParaRPr lang="ar-SA" dirty="0">
              <a:solidFill>
                <a:srgbClr val="2D3956"/>
              </a:solidFill>
            </a:endParaRPr>
          </a:p>
        </p:txBody>
      </p:sp>
      <p:sp>
        <p:nvSpPr>
          <p:cNvPr id="6" name="Circular Arrow 5">
            <a:extLst>
              <a:ext uri="{FF2B5EF4-FFF2-40B4-BE49-F238E27FC236}">
                <a16:creationId xmlns:a16="http://schemas.microsoft.com/office/drawing/2014/main" id="{886F5EF4-11B8-A8D2-AB07-5D7C98609620}"/>
              </a:ext>
            </a:extLst>
          </p:cNvPr>
          <p:cNvSpPr/>
          <p:nvPr/>
        </p:nvSpPr>
        <p:spPr>
          <a:xfrm rot="5400000">
            <a:off x="2925212" y="2939003"/>
            <a:ext cx="4122511" cy="2244423"/>
          </a:xfrm>
          <a:prstGeom prst="circularArrow">
            <a:avLst>
              <a:gd name="adj1" fmla="val 12910"/>
              <a:gd name="adj2" fmla="val 22735"/>
              <a:gd name="adj3" fmla="val 21363903"/>
              <a:gd name="adj4" fmla="val 10800000"/>
              <a:gd name="adj5" fmla="val 4805"/>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rgbClr val="2D3956"/>
              </a:solidFill>
            </a:endParaRPr>
          </a:p>
        </p:txBody>
      </p:sp>
      <p:sp>
        <p:nvSpPr>
          <p:cNvPr id="8" name="Circular Arrow 7">
            <a:extLst>
              <a:ext uri="{FF2B5EF4-FFF2-40B4-BE49-F238E27FC236}">
                <a16:creationId xmlns:a16="http://schemas.microsoft.com/office/drawing/2014/main" id="{9E24378F-8D7D-3A99-D1C1-A4A5204564DF}"/>
              </a:ext>
            </a:extLst>
          </p:cNvPr>
          <p:cNvSpPr/>
          <p:nvPr/>
        </p:nvSpPr>
        <p:spPr>
          <a:xfrm rot="5400000">
            <a:off x="1076264" y="3363096"/>
            <a:ext cx="2788170" cy="1701037"/>
          </a:xfrm>
          <a:prstGeom prst="circularArrow">
            <a:avLst>
              <a:gd name="adj1" fmla="val 12520"/>
              <a:gd name="adj2" fmla="val 40925"/>
              <a:gd name="adj3" fmla="val 21558069"/>
              <a:gd name="adj4" fmla="val 10800000"/>
              <a:gd name="adj5" fmla="val 6260"/>
            </a:avLst>
          </a:prstGeom>
          <a:solidFill>
            <a:srgbClr val="2D39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rgbClr val="2D3956"/>
              </a:solidFill>
            </a:endParaRPr>
          </a:p>
        </p:txBody>
      </p:sp>
      <p:sp>
        <p:nvSpPr>
          <p:cNvPr id="9" name="Circular Arrow 8">
            <a:extLst>
              <a:ext uri="{FF2B5EF4-FFF2-40B4-BE49-F238E27FC236}">
                <a16:creationId xmlns:a16="http://schemas.microsoft.com/office/drawing/2014/main" id="{90EE5221-A603-6422-17C7-6579A9476D82}"/>
              </a:ext>
            </a:extLst>
          </p:cNvPr>
          <p:cNvSpPr/>
          <p:nvPr/>
        </p:nvSpPr>
        <p:spPr>
          <a:xfrm rot="5400000">
            <a:off x="5541923" y="2983026"/>
            <a:ext cx="5084956" cy="2244423"/>
          </a:xfrm>
          <a:prstGeom prst="circularArrow">
            <a:avLst>
              <a:gd name="adj1" fmla="val 12910"/>
              <a:gd name="adj2" fmla="val 11851"/>
              <a:gd name="adj3" fmla="val 21363903"/>
              <a:gd name="adj4" fmla="val 10800000"/>
              <a:gd name="adj5" fmla="val 5673"/>
            </a:avLst>
          </a:prstGeom>
          <a:solidFill>
            <a:srgbClr val="2D3956"/>
          </a:solidFill>
          <a:ln>
            <a:beve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rgbClr val="2D3956"/>
              </a:solidFill>
            </a:endParaRPr>
          </a:p>
        </p:txBody>
      </p:sp>
      <p:sp>
        <p:nvSpPr>
          <p:cNvPr id="10" name="TextBox 9">
            <a:extLst>
              <a:ext uri="{FF2B5EF4-FFF2-40B4-BE49-F238E27FC236}">
                <a16:creationId xmlns:a16="http://schemas.microsoft.com/office/drawing/2014/main" id="{47B08E71-D7BE-0054-A358-7307B08FA26F}"/>
              </a:ext>
            </a:extLst>
          </p:cNvPr>
          <p:cNvSpPr txBox="1"/>
          <p:nvPr/>
        </p:nvSpPr>
        <p:spPr>
          <a:xfrm>
            <a:off x="766900" y="5067159"/>
            <a:ext cx="2304584" cy="369332"/>
          </a:xfrm>
          <a:prstGeom prst="rect">
            <a:avLst/>
          </a:prstGeom>
          <a:noFill/>
        </p:spPr>
        <p:txBody>
          <a:bodyPr wrap="square" rtlCol="0">
            <a:spAutoFit/>
          </a:bodyPr>
          <a:lstStyle/>
          <a:p>
            <a:pPr algn="ctr"/>
            <a:r>
              <a:rPr lang="en-US" sz="1800" b="1" dirty="0">
                <a:solidFill>
                  <a:srgbClr val="2D3956"/>
                </a:solidFill>
              </a:rPr>
              <a:t>Mindset</a:t>
            </a:r>
            <a:endParaRPr lang="ar-SA" sz="1800" b="1" dirty="0">
              <a:solidFill>
                <a:srgbClr val="2D3956"/>
              </a:solidFill>
            </a:endParaRPr>
          </a:p>
        </p:txBody>
      </p:sp>
      <p:sp>
        <p:nvSpPr>
          <p:cNvPr id="11" name="TextBox 10">
            <a:extLst>
              <a:ext uri="{FF2B5EF4-FFF2-40B4-BE49-F238E27FC236}">
                <a16:creationId xmlns:a16="http://schemas.microsoft.com/office/drawing/2014/main" id="{F9BBA43F-3E1A-086E-36B3-92ED9CA390A0}"/>
              </a:ext>
            </a:extLst>
          </p:cNvPr>
          <p:cNvSpPr txBox="1"/>
          <p:nvPr/>
        </p:nvSpPr>
        <p:spPr>
          <a:xfrm>
            <a:off x="3525025" y="5067159"/>
            <a:ext cx="2304584" cy="369332"/>
          </a:xfrm>
          <a:prstGeom prst="rect">
            <a:avLst/>
          </a:prstGeom>
          <a:noFill/>
        </p:spPr>
        <p:txBody>
          <a:bodyPr wrap="square" rtlCol="0">
            <a:spAutoFit/>
          </a:bodyPr>
          <a:lstStyle/>
          <a:p>
            <a:pPr algn="ctr"/>
            <a:r>
              <a:rPr lang="en-US" sz="1800" b="1" dirty="0">
                <a:solidFill>
                  <a:srgbClr val="2D3956"/>
                </a:solidFill>
              </a:rPr>
              <a:t>4 Values</a:t>
            </a:r>
            <a:endParaRPr lang="ar-SA" sz="1800" b="1" dirty="0">
              <a:solidFill>
                <a:srgbClr val="2D3956"/>
              </a:solidFill>
            </a:endParaRPr>
          </a:p>
        </p:txBody>
      </p:sp>
      <p:sp>
        <p:nvSpPr>
          <p:cNvPr id="12" name="TextBox 11">
            <a:extLst>
              <a:ext uri="{FF2B5EF4-FFF2-40B4-BE49-F238E27FC236}">
                <a16:creationId xmlns:a16="http://schemas.microsoft.com/office/drawing/2014/main" id="{25B1D292-7198-69DC-2CC2-0D8EC42C1EDC}"/>
              </a:ext>
            </a:extLst>
          </p:cNvPr>
          <p:cNvSpPr txBox="1"/>
          <p:nvPr/>
        </p:nvSpPr>
        <p:spPr>
          <a:xfrm>
            <a:off x="6312836" y="5067159"/>
            <a:ext cx="2304584" cy="369332"/>
          </a:xfrm>
          <a:prstGeom prst="rect">
            <a:avLst/>
          </a:prstGeom>
          <a:noFill/>
        </p:spPr>
        <p:txBody>
          <a:bodyPr wrap="square" rtlCol="0">
            <a:spAutoFit/>
          </a:bodyPr>
          <a:lstStyle/>
          <a:p>
            <a:pPr algn="ctr"/>
            <a:r>
              <a:rPr lang="en-US" sz="1800" b="1" dirty="0">
                <a:solidFill>
                  <a:srgbClr val="2D3956"/>
                </a:solidFill>
              </a:rPr>
              <a:t>12 Principles</a:t>
            </a:r>
            <a:endParaRPr lang="ar-SA" sz="1800" b="1" dirty="0">
              <a:solidFill>
                <a:srgbClr val="2D3956"/>
              </a:solidFill>
            </a:endParaRPr>
          </a:p>
        </p:txBody>
      </p:sp>
      <p:sp>
        <p:nvSpPr>
          <p:cNvPr id="13" name="TextBox 12">
            <a:extLst>
              <a:ext uri="{FF2B5EF4-FFF2-40B4-BE49-F238E27FC236}">
                <a16:creationId xmlns:a16="http://schemas.microsoft.com/office/drawing/2014/main" id="{1194BCD9-9547-3958-4FBB-706E9A994572}"/>
              </a:ext>
            </a:extLst>
          </p:cNvPr>
          <p:cNvSpPr txBox="1"/>
          <p:nvPr/>
        </p:nvSpPr>
        <p:spPr>
          <a:xfrm>
            <a:off x="9624033" y="5067159"/>
            <a:ext cx="2304584" cy="369332"/>
          </a:xfrm>
          <a:prstGeom prst="rect">
            <a:avLst/>
          </a:prstGeom>
          <a:noFill/>
        </p:spPr>
        <p:txBody>
          <a:bodyPr wrap="square" rtlCol="0">
            <a:spAutoFit/>
          </a:bodyPr>
          <a:lstStyle/>
          <a:p>
            <a:pPr algn="ctr"/>
            <a:r>
              <a:rPr lang="en-US" sz="1800" b="1" dirty="0">
                <a:solidFill>
                  <a:srgbClr val="2D3956"/>
                </a:solidFill>
              </a:rPr>
              <a:t>Practices</a:t>
            </a:r>
            <a:endParaRPr lang="ar-SA" sz="1800" b="1" dirty="0">
              <a:solidFill>
                <a:srgbClr val="2D3956"/>
              </a:solidFill>
            </a:endParaRPr>
          </a:p>
        </p:txBody>
      </p:sp>
      <p:pic>
        <p:nvPicPr>
          <p:cNvPr id="15" name="Graphic 14" descr="Diamond with solid fill">
            <a:extLst>
              <a:ext uri="{FF2B5EF4-FFF2-40B4-BE49-F238E27FC236}">
                <a16:creationId xmlns:a16="http://schemas.microsoft.com/office/drawing/2014/main" id="{2FA139C1-CE50-BA8C-5D36-1FE8C88E6C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51964" y="3401306"/>
            <a:ext cx="1319816" cy="1319816"/>
          </a:xfrm>
          <a:prstGeom prst="rect">
            <a:avLst/>
          </a:prstGeom>
        </p:spPr>
      </p:pic>
      <p:pic>
        <p:nvPicPr>
          <p:cNvPr id="17" name="Graphic 16" descr="Checklist with solid fill">
            <a:extLst>
              <a:ext uri="{FF2B5EF4-FFF2-40B4-BE49-F238E27FC236}">
                <a16:creationId xmlns:a16="http://schemas.microsoft.com/office/drawing/2014/main" id="{5637A92A-78D5-A5CB-24EA-7ABD73ACBE4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62189" y="3512471"/>
            <a:ext cx="1119233" cy="1119233"/>
          </a:xfrm>
          <a:prstGeom prst="rect">
            <a:avLst/>
          </a:prstGeom>
        </p:spPr>
      </p:pic>
      <p:pic>
        <p:nvPicPr>
          <p:cNvPr id="19" name="Graphic 18" descr="Circles with arrows with solid fill">
            <a:extLst>
              <a:ext uri="{FF2B5EF4-FFF2-40B4-BE49-F238E27FC236}">
                <a16:creationId xmlns:a16="http://schemas.microsoft.com/office/drawing/2014/main" id="{128B7336-D77D-A425-CEE2-EFCF8FB6E01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92887" y="3221799"/>
            <a:ext cx="1766875" cy="1766875"/>
          </a:xfrm>
          <a:prstGeom prst="rect">
            <a:avLst/>
          </a:prstGeom>
        </p:spPr>
      </p:pic>
      <p:pic>
        <p:nvPicPr>
          <p:cNvPr id="21" name="Graphic 20" descr="Head with gears with solid fill">
            <a:extLst>
              <a:ext uri="{FF2B5EF4-FFF2-40B4-BE49-F238E27FC236}">
                <a16:creationId xmlns:a16="http://schemas.microsoft.com/office/drawing/2014/main" id="{4D36CEE0-F2AD-8B5F-BB0B-FF8FB11B191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0447" y="3512471"/>
            <a:ext cx="1097489" cy="1097489"/>
          </a:xfrm>
          <a:prstGeom prst="rect">
            <a:avLst/>
          </a:prstGeom>
        </p:spPr>
      </p:pic>
    </p:spTree>
    <p:extLst>
      <p:ext uri="{BB962C8B-B14F-4D97-AF65-F5344CB8AC3E}">
        <p14:creationId xmlns:p14="http://schemas.microsoft.com/office/powerpoint/2010/main" val="199387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0F7F79-AF71-E622-BBD3-3F802B18A13A}"/>
              </a:ext>
            </a:extLst>
          </p:cNvPr>
          <p:cNvSpPr>
            <a:spLocks noGrp="1"/>
          </p:cNvSpPr>
          <p:nvPr>
            <p:ph type="title"/>
          </p:nvPr>
        </p:nvSpPr>
        <p:spPr/>
        <p:txBody>
          <a:bodyPr>
            <a:noAutofit/>
          </a:bodyPr>
          <a:lstStyle/>
          <a:p>
            <a:pPr algn="ctr">
              <a:tabLst>
                <a:tab pos="2519363" algn="l"/>
              </a:tabLst>
            </a:pPr>
            <a:r>
              <a:rPr lang="en-US" sz="4400" dirty="0">
                <a:solidFill>
                  <a:srgbClr val="5B6B77"/>
                </a:solidFill>
              </a:rPr>
              <a:t>Agile Project Management is a young and dynamic discipline that is continuously adapting and evolving in response to changing project management requirements.</a:t>
            </a:r>
            <a:endParaRPr lang="ar-SA" sz="4400" dirty="0">
              <a:solidFill>
                <a:srgbClr val="5B6B77"/>
              </a:solidFill>
            </a:endParaRPr>
          </a:p>
        </p:txBody>
      </p:sp>
      <p:sp>
        <p:nvSpPr>
          <p:cNvPr id="4" name="Text Placeholder 3">
            <a:extLst>
              <a:ext uri="{FF2B5EF4-FFF2-40B4-BE49-F238E27FC236}">
                <a16:creationId xmlns:a16="http://schemas.microsoft.com/office/drawing/2014/main" id="{EBB26D6E-5C5A-6ADB-E3E1-6A2266E4034D}"/>
              </a:ext>
            </a:extLst>
          </p:cNvPr>
          <p:cNvSpPr>
            <a:spLocks noGrp="1"/>
          </p:cNvSpPr>
          <p:nvPr>
            <p:ph type="body" idx="1"/>
          </p:nvPr>
        </p:nvSpPr>
        <p:spPr/>
        <p:txBody>
          <a:bodyPr>
            <a:normAutofit/>
          </a:bodyPr>
          <a:lstStyle/>
          <a:p>
            <a:pPr algn="ctr"/>
            <a:r>
              <a:rPr lang="en-US" sz="4400" dirty="0">
                <a:solidFill>
                  <a:srgbClr val="FF0000"/>
                </a:solidFill>
              </a:rPr>
              <a:t>Keep Learning and Growing your Knowledge!</a:t>
            </a:r>
            <a:endParaRPr lang="ar-SA" sz="4400" dirty="0">
              <a:solidFill>
                <a:srgbClr val="FF0000"/>
              </a:solidFill>
            </a:endParaRPr>
          </a:p>
        </p:txBody>
      </p:sp>
      <p:sp>
        <p:nvSpPr>
          <p:cNvPr id="5" name="Title 2">
            <a:extLst>
              <a:ext uri="{FF2B5EF4-FFF2-40B4-BE49-F238E27FC236}">
                <a16:creationId xmlns:a16="http://schemas.microsoft.com/office/drawing/2014/main" id="{1D9ACCD3-230C-F306-8E03-F2C17C7EE92A}"/>
              </a:ext>
            </a:extLst>
          </p:cNvPr>
          <p:cNvSpPr txBox="1">
            <a:spLocks/>
          </p:cNvSpPr>
          <p:nvPr/>
        </p:nvSpPr>
        <p:spPr>
          <a:xfrm>
            <a:off x="214009" y="363200"/>
            <a:ext cx="11783438"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sz="4000" b="1" dirty="0">
                <a:solidFill>
                  <a:srgbClr val="FF0000"/>
                </a:solidFill>
              </a:rPr>
              <a:t>This is only the Beginning of the Journey NOT the End!</a:t>
            </a:r>
            <a:endParaRPr lang="ar-SA" sz="4000" b="1" dirty="0">
              <a:solidFill>
                <a:srgbClr val="FF0000"/>
              </a:solidFill>
            </a:endParaRPr>
          </a:p>
        </p:txBody>
      </p:sp>
    </p:spTree>
    <p:extLst>
      <p:ext uri="{BB962C8B-B14F-4D97-AF65-F5344CB8AC3E}">
        <p14:creationId xmlns:p14="http://schemas.microsoft.com/office/powerpoint/2010/main" val="2153442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643647" y="363200"/>
            <a:ext cx="11353800" cy="1325563"/>
          </a:xfrm>
        </p:spPr>
        <p:txBody>
          <a:bodyPr/>
          <a:lstStyle/>
          <a:p>
            <a:r>
              <a:rPr lang="en-US" dirty="0"/>
              <a:t>Top 5 Institutions for Agile Project Management</a:t>
            </a:r>
            <a:endParaRPr lang="ar-SA" dirty="0"/>
          </a:p>
        </p:txBody>
      </p:sp>
      <p:graphicFrame>
        <p:nvGraphicFramePr>
          <p:cNvPr id="8" name="Table 7">
            <a:extLst>
              <a:ext uri="{FF2B5EF4-FFF2-40B4-BE49-F238E27FC236}">
                <a16:creationId xmlns:a16="http://schemas.microsoft.com/office/drawing/2014/main" id="{B32D8F53-F7E4-0F64-E540-8C2C9C459900}"/>
              </a:ext>
            </a:extLst>
          </p:cNvPr>
          <p:cNvGraphicFramePr>
            <a:graphicFrameLocks noGrp="1"/>
          </p:cNvGraphicFramePr>
          <p:nvPr>
            <p:extLst>
              <p:ext uri="{D42A27DB-BD31-4B8C-83A1-F6EECF244321}">
                <p14:modId xmlns:p14="http://schemas.microsoft.com/office/powerpoint/2010/main" val="3520439762"/>
              </p:ext>
            </p:extLst>
          </p:nvPr>
        </p:nvGraphicFramePr>
        <p:xfrm>
          <a:off x="838200" y="1690688"/>
          <a:ext cx="10515600" cy="4587067"/>
        </p:xfrm>
        <a:graphic>
          <a:graphicData uri="http://schemas.openxmlformats.org/drawingml/2006/table">
            <a:tbl>
              <a:tblPr firstRow="1">
                <a:tableStyleId>{69012ECD-51FC-41F1-AA8D-1B2483CD663E}</a:tableStyleId>
              </a:tblPr>
              <a:tblGrid>
                <a:gridCol w="2274651">
                  <a:extLst>
                    <a:ext uri="{9D8B030D-6E8A-4147-A177-3AD203B41FA5}">
                      <a16:colId xmlns:a16="http://schemas.microsoft.com/office/drawing/2014/main" val="136159737"/>
                    </a:ext>
                  </a:extLst>
                </a:gridCol>
                <a:gridCol w="2354094">
                  <a:extLst>
                    <a:ext uri="{9D8B030D-6E8A-4147-A177-3AD203B41FA5}">
                      <a16:colId xmlns:a16="http://schemas.microsoft.com/office/drawing/2014/main" val="3741130936"/>
                    </a:ext>
                  </a:extLst>
                </a:gridCol>
                <a:gridCol w="5886855">
                  <a:extLst>
                    <a:ext uri="{9D8B030D-6E8A-4147-A177-3AD203B41FA5}">
                      <a16:colId xmlns:a16="http://schemas.microsoft.com/office/drawing/2014/main" val="2569307348"/>
                    </a:ext>
                  </a:extLst>
                </a:gridCol>
              </a:tblGrid>
              <a:tr h="92092">
                <a:tc>
                  <a:txBody>
                    <a:bodyPr/>
                    <a:lstStyle/>
                    <a:p>
                      <a:pPr algn="ctr" fontAlgn="b"/>
                      <a:r>
                        <a:rPr lang="en-US" sz="2000" b="1" dirty="0">
                          <a:effectLst/>
                        </a:rPr>
                        <a:t>Institution</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1" dirty="0">
                          <a:effectLst/>
                        </a:rPr>
                        <a:t>Website</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1" dirty="0">
                          <a:effectLst/>
                        </a:rPr>
                        <a:t>Description</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9247255"/>
                  </a:ext>
                </a:extLst>
              </a:tr>
              <a:tr h="782780">
                <a:tc>
                  <a:txBody>
                    <a:bodyPr/>
                    <a:lstStyle/>
                    <a:p>
                      <a:pPr fontAlgn="base"/>
                      <a:r>
                        <a:rPr lang="en-US" sz="2000" dirty="0">
                          <a:effectLst/>
                        </a:rPr>
                        <a:t>Scrum Alliance</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2"/>
                        </a:rPr>
                        <a:t>Scrum Alliance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Non-profit organization providing resources, training, and certifications related to Scrum, a widely used agile framework.</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2673549"/>
                  </a:ext>
                </a:extLst>
              </a:tr>
              <a:tr h="851849">
                <a:tc>
                  <a:txBody>
                    <a:bodyPr/>
                    <a:lstStyle/>
                    <a:p>
                      <a:pPr fontAlgn="base"/>
                      <a:r>
                        <a:rPr lang="en-US" sz="2000" dirty="0">
                          <a:effectLst/>
                        </a:rPr>
                        <a:t>Project Management Institute (PMI)</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3"/>
                        </a:rPr>
                        <a:t>PMI Agile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Globally recognized organization in project management, offering resources and the PMI Agile Certified Practitioner (PMI-ACP) certification.</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9889169"/>
                  </a:ext>
                </a:extLst>
              </a:tr>
              <a:tr h="851849">
                <a:tc>
                  <a:txBody>
                    <a:bodyPr/>
                    <a:lstStyle/>
                    <a:p>
                      <a:pPr fontAlgn="base"/>
                      <a:r>
                        <a:rPr lang="en-US" sz="2000" dirty="0">
                          <a:effectLst/>
                        </a:rPr>
                        <a:t>Scaled Agile, Inc.</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4"/>
                        </a:rPr>
                        <a:t>Scaled Agile Framework (SAFe)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Organization behind the Scaled Agile Framework (</a:t>
                      </a:r>
                      <a:r>
                        <a:rPr lang="en-US" sz="1800" dirty="0" err="1">
                          <a:effectLst/>
                        </a:rPr>
                        <a:t>SAFe</a:t>
                      </a:r>
                      <a:r>
                        <a:rPr lang="en-US" sz="1800" dirty="0">
                          <a:effectLst/>
                        </a:rPr>
                        <a:t>), a widely adopted framework for scaling agile and lean practices in large enterprises.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0908413"/>
                  </a:ext>
                </a:extLst>
              </a:tr>
              <a:tr h="851849">
                <a:tc>
                  <a:txBody>
                    <a:bodyPr/>
                    <a:lstStyle/>
                    <a:p>
                      <a:pPr fontAlgn="base"/>
                      <a:r>
                        <a:rPr lang="en-US" sz="2000">
                          <a:effectLst/>
                        </a:rPr>
                        <a:t>Agile Alliance</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a:effectLst/>
                          <a:hlinkClick r:id="rId5"/>
                        </a:rPr>
                        <a:t>Agile Alliance</a:t>
                      </a:r>
                      <a:endParaRPr lang="en-US" sz="200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Non-profit organization supporting the agile community, providing resources, events, and a platform for sharing agile knowledge and experiences.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7974619"/>
                  </a:ext>
                </a:extLst>
              </a:tr>
              <a:tr h="920918">
                <a:tc>
                  <a:txBody>
                    <a:bodyPr/>
                    <a:lstStyle/>
                    <a:p>
                      <a:pPr fontAlgn="base"/>
                      <a:r>
                        <a:rPr lang="en-US" sz="2000">
                          <a:effectLst/>
                        </a:rPr>
                        <a:t>Agile Learning Labs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a:effectLst/>
                          <a:hlinkClick r:id="rId6"/>
                        </a:rPr>
                        <a:t>Agile Learning Labs</a:t>
                      </a:r>
                      <a:endParaRPr lang="en-US" sz="200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Provides training and coaching services focused on agile and Scrum practices, offering resources and insights into agile methodologies.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7452740"/>
                  </a:ext>
                </a:extLst>
              </a:tr>
            </a:tbl>
          </a:graphicData>
        </a:graphic>
      </p:graphicFrame>
    </p:spTree>
    <p:extLst>
      <p:ext uri="{BB962C8B-B14F-4D97-AF65-F5344CB8AC3E}">
        <p14:creationId xmlns:p14="http://schemas.microsoft.com/office/powerpoint/2010/main" val="6553427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8" y="1019069"/>
            <a:ext cx="817139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imes New Roman"/>
                <a:ea typeface="Times New Roman"/>
                <a:cs typeface="Times New Roman"/>
                <a:sym typeface="Times New Roman"/>
              </a:rPr>
              <a:t>Main Agile Certifications</a:t>
            </a:r>
            <a:endParaRPr lang="en-US" dirty="0">
              <a:solidFill>
                <a:srgbClr val="2D3956"/>
              </a:solidFill>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10</a:t>
            </a:r>
            <a:endParaRPr sz="1600" b="1" dirty="0">
              <a:solidFill>
                <a:schemeClr val="lt1"/>
              </a:solidFill>
              <a:latin typeface="Times New Roman"/>
              <a:ea typeface="Times New Roman"/>
              <a:cs typeface="Times New Roman"/>
              <a:sym typeface="Times New Roman"/>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3" name="Picture 2">
            <a:extLst>
              <a:ext uri="{FF2B5EF4-FFF2-40B4-BE49-F238E27FC236}">
                <a16:creationId xmlns:a16="http://schemas.microsoft.com/office/drawing/2014/main" id="{CF4BA022-9DA9-3DBB-FAE6-70860193D01A}"/>
              </a:ext>
            </a:extLst>
          </p:cNvPr>
          <p:cNvPicPr>
            <a:picLocks noChangeAspect="1"/>
          </p:cNvPicPr>
          <p:nvPr/>
        </p:nvPicPr>
        <p:blipFill>
          <a:blip r:embed="rId4"/>
          <a:stretch>
            <a:fillRect/>
          </a:stretch>
        </p:blipFill>
        <p:spPr>
          <a:xfrm>
            <a:off x="7176929" y="2481044"/>
            <a:ext cx="2977847" cy="1111621"/>
          </a:xfrm>
          <a:prstGeom prst="rect">
            <a:avLst/>
          </a:prstGeom>
        </p:spPr>
      </p:pic>
      <p:pic>
        <p:nvPicPr>
          <p:cNvPr id="4" name="Picture 3">
            <a:extLst>
              <a:ext uri="{FF2B5EF4-FFF2-40B4-BE49-F238E27FC236}">
                <a16:creationId xmlns:a16="http://schemas.microsoft.com/office/drawing/2014/main" id="{D2B6791B-89B5-223C-A95F-CF6BDF2C1FA9}"/>
              </a:ext>
            </a:extLst>
          </p:cNvPr>
          <p:cNvPicPr>
            <a:picLocks noChangeAspect="1"/>
          </p:cNvPicPr>
          <p:nvPr/>
        </p:nvPicPr>
        <p:blipFill>
          <a:blip r:embed="rId5"/>
          <a:stretch>
            <a:fillRect/>
          </a:stretch>
        </p:blipFill>
        <p:spPr>
          <a:xfrm>
            <a:off x="7488141" y="4153548"/>
            <a:ext cx="2537632" cy="1229412"/>
          </a:xfrm>
          <a:prstGeom prst="rect">
            <a:avLst/>
          </a:prstGeom>
        </p:spPr>
      </p:pic>
      <p:pic>
        <p:nvPicPr>
          <p:cNvPr id="6" name="Picture 5">
            <a:extLst>
              <a:ext uri="{FF2B5EF4-FFF2-40B4-BE49-F238E27FC236}">
                <a16:creationId xmlns:a16="http://schemas.microsoft.com/office/drawing/2014/main" id="{689D5954-A0CA-A49B-CB28-FC8EBBD208B7}"/>
              </a:ext>
            </a:extLst>
          </p:cNvPr>
          <p:cNvPicPr>
            <a:picLocks noChangeAspect="1"/>
          </p:cNvPicPr>
          <p:nvPr/>
        </p:nvPicPr>
        <p:blipFill rotWithShape="1">
          <a:blip r:embed="rId6"/>
          <a:srcRect t="9931"/>
          <a:stretch/>
        </p:blipFill>
        <p:spPr>
          <a:xfrm>
            <a:off x="2037224" y="2141974"/>
            <a:ext cx="2977847" cy="2011574"/>
          </a:xfrm>
          <a:prstGeom prst="rect">
            <a:avLst/>
          </a:prstGeom>
        </p:spPr>
      </p:pic>
      <p:pic>
        <p:nvPicPr>
          <p:cNvPr id="8" name="Graphic 7">
            <a:extLst>
              <a:ext uri="{FF2B5EF4-FFF2-40B4-BE49-F238E27FC236}">
                <a16:creationId xmlns:a16="http://schemas.microsoft.com/office/drawing/2014/main" id="{C5A2697B-F46E-E950-E982-08BD61AFBEA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14179" y="4377180"/>
            <a:ext cx="4722794" cy="1005780"/>
          </a:xfrm>
          <a:prstGeom prst="rect">
            <a:avLst/>
          </a:prstGeom>
        </p:spPr>
      </p:pic>
      <p:sp>
        <p:nvSpPr>
          <p:cNvPr id="14" name="TextBox 13">
            <a:extLst>
              <a:ext uri="{FF2B5EF4-FFF2-40B4-BE49-F238E27FC236}">
                <a16:creationId xmlns:a16="http://schemas.microsoft.com/office/drawing/2014/main" id="{7CEF72FB-0638-D37F-275E-008A6C49EB21}"/>
              </a:ext>
            </a:extLst>
          </p:cNvPr>
          <p:cNvSpPr txBox="1"/>
          <p:nvPr/>
        </p:nvSpPr>
        <p:spPr>
          <a:xfrm>
            <a:off x="525845" y="3593291"/>
            <a:ext cx="6099462" cy="400110"/>
          </a:xfrm>
          <a:prstGeom prst="rect">
            <a:avLst/>
          </a:prstGeom>
          <a:noFill/>
        </p:spPr>
        <p:txBody>
          <a:bodyPr wrap="square">
            <a:spAutoFit/>
          </a:bodyPr>
          <a:lstStyle/>
          <a:p>
            <a:pPr algn="ctr"/>
            <a:r>
              <a:rPr lang="en-US" sz="2000" dirty="0">
                <a:latin typeface="Arial"/>
                <a:cs typeface="Arial"/>
              </a:rPr>
              <a:t>PMI Agile Certified Practitioner(PMI-ACP</a:t>
            </a:r>
            <a:r>
              <a:rPr lang="en-US" sz="2000" i="1" baseline="30000" dirty="0">
                <a:latin typeface="Arial"/>
                <a:cs typeface="Arial"/>
              </a:rPr>
              <a:t>®</a:t>
            </a:r>
            <a:r>
              <a:rPr lang="en-US" sz="2000" i="1" dirty="0">
                <a:latin typeface="Arial"/>
                <a:cs typeface="Arial"/>
              </a:rPr>
              <a:t>)</a:t>
            </a:r>
            <a:endParaRPr lang="ar-SA" sz="2000" dirty="0"/>
          </a:p>
        </p:txBody>
      </p:sp>
      <p:sp>
        <p:nvSpPr>
          <p:cNvPr id="15" name="TextBox 14">
            <a:extLst>
              <a:ext uri="{FF2B5EF4-FFF2-40B4-BE49-F238E27FC236}">
                <a16:creationId xmlns:a16="http://schemas.microsoft.com/office/drawing/2014/main" id="{018F6731-31A8-7990-7738-FB5DF6303C2E}"/>
              </a:ext>
            </a:extLst>
          </p:cNvPr>
          <p:cNvSpPr txBox="1"/>
          <p:nvPr/>
        </p:nvSpPr>
        <p:spPr>
          <a:xfrm>
            <a:off x="5707226" y="3592665"/>
            <a:ext cx="6099462" cy="400110"/>
          </a:xfrm>
          <a:prstGeom prst="rect">
            <a:avLst/>
          </a:prstGeom>
          <a:noFill/>
        </p:spPr>
        <p:txBody>
          <a:bodyPr wrap="square">
            <a:spAutoFit/>
          </a:bodyPr>
          <a:lstStyle/>
          <a:p>
            <a:pPr algn="ctr"/>
            <a:r>
              <a:rPr lang="en-US" sz="2000" dirty="0">
                <a:latin typeface="Arial"/>
                <a:cs typeface="Arial"/>
              </a:rPr>
              <a:t>Professional Scrum Master (I,II,III)</a:t>
            </a:r>
            <a:endParaRPr lang="ar-SA" sz="2000" dirty="0"/>
          </a:p>
        </p:txBody>
      </p:sp>
      <p:sp>
        <p:nvSpPr>
          <p:cNvPr id="16" name="TextBox 15">
            <a:extLst>
              <a:ext uri="{FF2B5EF4-FFF2-40B4-BE49-F238E27FC236}">
                <a16:creationId xmlns:a16="http://schemas.microsoft.com/office/drawing/2014/main" id="{7FF729BB-165C-A5BF-1F7F-2A485771A860}"/>
              </a:ext>
            </a:extLst>
          </p:cNvPr>
          <p:cNvSpPr txBox="1"/>
          <p:nvPr/>
        </p:nvSpPr>
        <p:spPr>
          <a:xfrm>
            <a:off x="476416" y="5428230"/>
            <a:ext cx="6099462" cy="400110"/>
          </a:xfrm>
          <a:prstGeom prst="rect">
            <a:avLst/>
          </a:prstGeom>
          <a:noFill/>
        </p:spPr>
        <p:txBody>
          <a:bodyPr wrap="square">
            <a:spAutoFit/>
          </a:bodyPr>
          <a:lstStyle/>
          <a:p>
            <a:pPr algn="ctr"/>
            <a:r>
              <a:rPr lang="en-US" sz="2000" dirty="0">
                <a:latin typeface="Arial"/>
                <a:cs typeface="Arial"/>
              </a:rPr>
              <a:t>Scaled Agile Framework (</a:t>
            </a:r>
            <a:r>
              <a:rPr lang="en-US" sz="2000" dirty="0" err="1">
                <a:latin typeface="Arial"/>
                <a:cs typeface="Arial"/>
              </a:rPr>
              <a:t>SAFe</a:t>
            </a:r>
            <a:r>
              <a:rPr lang="en-US" sz="2000" dirty="0">
                <a:latin typeface="Arial"/>
                <a:cs typeface="Arial"/>
              </a:rPr>
              <a:t>) Agilist</a:t>
            </a:r>
            <a:endParaRPr lang="ar-SA" sz="2000" dirty="0"/>
          </a:p>
        </p:txBody>
      </p:sp>
      <p:sp>
        <p:nvSpPr>
          <p:cNvPr id="17" name="TextBox 16">
            <a:extLst>
              <a:ext uri="{FF2B5EF4-FFF2-40B4-BE49-F238E27FC236}">
                <a16:creationId xmlns:a16="http://schemas.microsoft.com/office/drawing/2014/main" id="{EC60C029-4A3B-554F-7D78-CC14D07D188F}"/>
              </a:ext>
            </a:extLst>
          </p:cNvPr>
          <p:cNvSpPr txBox="1"/>
          <p:nvPr/>
        </p:nvSpPr>
        <p:spPr>
          <a:xfrm>
            <a:off x="5707226" y="5428229"/>
            <a:ext cx="6099462" cy="400110"/>
          </a:xfrm>
          <a:prstGeom prst="rect">
            <a:avLst/>
          </a:prstGeom>
          <a:noFill/>
        </p:spPr>
        <p:txBody>
          <a:bodyPr wrap="square">
            <a:spAutoFit/>
          </a:bodyPr>
          <a:lstStyle/>
          <a:p>
            <a:pPr algn="ctr"/>
            <a:r>
              <a:rPr lang="en-US" sz="2000" dirty="0" err="1">
                <a:latin typeface="Arial"/>
                <a:cs typeface="Arial"/>
              </a:rPr>
              <a:t>ICAgile</a:t>
            </a:r>
            <a:r>
              <a:rPr lang="en-US" sz="2000" dirty="0">
                <a:latin typeface="Arial"/>
                <a:cs typeface="Arial"/>
              </a:rPr>
              <a:t> Certified Professional (ICP)</a:t>
            </a:r>
            <a:endParaRPr lang="ar-SA" sz="2000" dirty="0"/>
          </a:p>
        </p:txBody>
      </p:sp>
      <p:sp>
        <p:nvSpPr>
          <p:cNvPr id="5" name="TextBox 4">
            <a:extLst>
              <a:ext uri="{FF2B5EF4-FFF2-40B4-BE49-F238E27FC236}">
                <a16:creationId xmlns:a16="http://schemas.microsoft.com/office/drawing/2014/main" id="{8AF3441D-2E04-A52D-DAC5-74FBDEE737AD}"/>
              </a:ext>
            </a:extLst>
          </p:cNvPr>
          <p:cNvSpPr txBox="1"/>
          <p:nvPr/>
        </p:nvSpPr>
        <p:spPr>
          <a:xfrm>
            <a:off x="3049621" y="3268653"/>
            <a:ext cx="6099242" cy="369332"/>
          </a:xfrm>
          <a:prstGeom prst="rect">
            <a:avLst/>
          </a:prstGeom>
          <a:noFill/>
        </p:spPr>
        <p:txBody>
          <a:bodyPr wrap="square">
            <a:spAutoFit/>
          </a:bodyPr>
          <a:lstStyle/>
          <a:p>
            <a:r>
              <a:rPr lang="en-US" sz="1800" b="1" dirty="0">
                <a:solidFill>
                  <a:schemeClr val="lt1"/>
                </a:solidFill>
                <a:latin typeface="Times New Roman"/>
                <a:ea typeface="Times New Roman"/>
                <a:cs typeface="Times New Roman"/>
                <a:sym typeface="Times New Roman"/>
              </a:rPr>
              <a:t>Organizations</a:t>
            </a:r>
            <a:endParaRPr lang="ar-SA" dirty="0"/>
          </a:p>
        </p:txBody>
      </p:sp>
    </p:spTree>
    <p:extLst>
      <p:ext uri="{BB962C8B-B14F-4D97-AF65-F5344CB8AC3E}">
        <p14:creationId xmlns:p14="http://schemas.microsoft.com/office/powerpoint/2010/main" val="6125481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11878444"/>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6731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538386" cy="540955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Agile Transformation Case Studies. Watch the VIDEOS:</a:t>
            </a: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IBM:</a:t>
            </a:r>
            <a:r>
              <a:rPr lang="en-US" sz="2000" dirty="0">
                <a:latin typeface="Times New Roman" panose="02020603050405020304" pitchFamily="18" charset="0"/>
                <a:ea typeface="Calibri"/>
                <a:cs typeface="Times New Roman" panose="02020603050405020304" pitchFamily="18" charset="0"/>
                <a:sym typeface="Calibri"/>
              </a:rPr>
              <a:t> </a:t>
            </a:r>
            <a:r>
              <a:rPr lang="en-US" sz="2000" dirty="0">
                <a:latin typeface="Times New Roman" panose="02020603050405020304" pitchFamily="18" charset="0"/>
                <a:ea typeface="Calibri"/>
                <a:cs typeface="Times New Roman" panose="02020603050405020304" pitchFamily="18" charset="0"/>
                <a:sym typeface="Calibri"/>
                <a:hlinkClick r:id="rId3"/>
              </a:rPr>
              <a:t>“IBM's Internal Transformation to Agile Development -- How 30,000 developers use Agile”</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PayPal: </a:t>
            </a:r>
            <a:r>
              <a:rPr lang="en-US" sz="2000" dirty="0">
                <a:latin typeface="Times New Roman" panose="02020603050405020304" pitchFamily="18" charset="0"/>
                <a:ea typeface="Calibri"/>
                <a:cs typeface="Times New Roman" panose="02020603050405020304" pitchFamily="18" charset="0"/>
                <a:sym typeface="Calibri"/>
                <a:hlinkClick r:id="rId4"/>
              </a:rPr>
              <a:t>“PayPal's Agile Transformation Story”</a:t>
            </a: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General: </a:t>
            </a:r>
            <a:r>
              <a:rPr lang="en-US" sz="2000" dirty="0">
                <a:latin typeface="Times New Roman" panose="02020603050405020304" pitchFamily="18" charset="0"/>
                <a:ea typeface="Calibri"/>
                <a:cs typeface="Times New Roman" panose="02020603050405020304" pitchFamily="18" charset="0"/>
                <a:sym typeface="Calibri"/>
                <a:hlinkClick r:id="rId5"/>
              </a:rPr>
              <a:t>“How to Lead Agile Transformation: Safe, pragmatic organization wide agile adoption”</a:t>
            </a: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0F50F2B-44C9-418C-BB3C-39D6BA3C4288}">
  <ds:schemaRefs>
    <ds:schemaRef ds:uri="http://schemas.microsoft.com/sharepoint/v3/contenttype/forms"/>
  </ds:schemaRefs>
</ds:datastoreItem>
</file>

<file path=customXml/itemProps2.xml><?xml version="1.0" encoding="utf-8"?>
<ds:datastoreItem xmlns:ds="http://schemas.openxmlformats.org/officeDocument/2006/customXml" ds:itemID="{498B8CC3-5BD8-4590-8FBB-C9EDDD59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4630160-CDA1-4674-BFDC-7DFB27AC3FF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22518</TotalTime>
  <Words>1997</Words>
  <Application>Microsoft Office PowerPoint</Application>
  <PresentationFormat>شاشة عريضة</PresentationFormat>
  <Paragraphs>311</Paragraphs>
  <Slides>36</Slides>
  <Notes>7</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36</vt:i4>
      </vt:variant>
    </vt:vector>
  </HeadingPairs>
  <TitlesOfParts>
    <vt:vector size="43" baseType="lpstr">
      <vt:lpstr>Arial</vt:lpstr>
      <vt:lpstr>Calibri</vt:lpstr>
      <vt:lpstr>Calibri Light</vt:lpstr>
      <vt:lpstr>Century Gothic</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1. Resistance to Change to Agile Project Management</vt:lpstr>
      <vt:lpstr>2. Cultural Alignment</vt:lpstr>
      <vt:lpstr>3. Scaling Agile</vt:lpstr>
      <vt:lpstr>4. Lack of Experience</vt:lpstr>
      <vt:lpstr>5. Incomplete Agile Transformations</vt:lpstr>
      <vt:lpstr>6. Remote Collaboration</vt:lpstr>
      <vt:lpstr>7. Dependency Management</vt:lpstr>
      <vt:lpstr>8. Balancing Flexibility and Structure</vt:lpstr>
      <vt:lpstr>9. Measuring Success</vt:lpstr>
      <vt:lpstr>عرض تقديمي في PowerPoint</vt:lpstr>
      <vt:lpstr>1. Hybrid Approaches</vt:lpstr>
      <vt:lpstr>2. Focus on Customer Experience</vt:lpstr>
      <vt:lpstr>Design Thinking Processes</vt:lpstr>
      <vt:lpstr>3. DevOps Integration</vt:lpstr>
      <vt:lpstr>DevOps Principles</vt:lpstr>
      <vt:lpstr>4. AI and Automation Integration</vt:lpstr>
      <vt:lpstr>5. Data-Driven Decision-Making</vt:lpstr>
      <vt:lpstr>6. Emphasis on Soft Skills</vt:lpstr>
      <vt:lpstr>7. Agile Leadership Styles</vt:lpstr>
      <vt:lpstr>8. Continuous Learning and Improvement</vt:lpstr>
      <vt:lpstr>عرض تقديمي في PowerPoint</vt:lpstr>
      <vt:lpstr>Agile Practices and Processes</vt:lpstr>
      <vt:lpstr>عرض تقديمي في PowerPoint</vt:lpstr>
      <vt:lpstr>عرض تقديمي في PowerPoint</vt:lpstr>
      <vt:lpstr>Agile is a mindset, defined by values, guided by principals, and manifested through many different practices.</vt:lpstr>
      <vt:lpstr>Agile Project Management is a young and dynamic discipline that is continuously adapting and evolving in response to changing project management requirements.</vt:lpstr>
      <vt:lpstr>Top 5 Institutions for Agile Project Management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21</cp:revision>
  <dcterms:created xsi:type="dcterms:W3CDTF">2023-04-29T09:08:23Z</dcterms:created>
  <dcterms:modified xsi:type="dcterms:W3CDTF">2024-05-31T11:11:21Z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