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6"/>
  </p:notesMasterIdLst>
  <p:sldIdLst>
    <p:sldId id="700" r:id="rId5"/>
    <p:sldId id="701" r:id="rId6"/>
    <p:sldId id="633" r:id="rId7"/>
    <p:sldId id="638" r:id="rId8"/>
    <p:sldId id="879" r:id="rId9"/>
    <p:sldId id="880" r:id="rId10"/>
    <p:sldId id="881" r:id="rId11"/>
    <p:sldId id="930" r:id="rId12"/>
    <p:sldId id="931" r:id="rId13"/>
    <p:sldId id="882" r:id="rId14"/>
    <p:sldId id="932" r:id="rId15"/>
    <p:sldId id="915" r:id="rId16"/>
    <p:sldId id="933" r:id="rId17"/>
    <p:sldId id="934" r:id="rId18"/>
    <p:sldId id="946" r:id="rId19"/>
    <p:sldId id="935" r:id="rId20"/>
    <p:sldId id="942" r:id="rId21"/>
    <p:sldId id="945" r:id="rId22"/>
    <p:sldId id="939" r:id="rId23"/>
    <p:sldId id="943" r:id="rId24"/>
    <p:sldId id="948" r:id="rId25"/>
    <p:sldId id="944" r:id="rId26"/>
    <p:sldId id="949" r:id="rId27"/>
    <p:sldId id="884" r:id="rId28"/>
    <p:sldId id="950" r:id="rId29"/>
    <p:sldId id="936" r:id="rId30"/>
    <p:sldId id="951" r:id="rId31"/>
    <p:sldId id="954" r:id="rId32"/>
    <p:sldId id="955" r:id="rId33"/>
    <p:sldId id="937" r:id="rId34"/>
    <p:sldId id="938" r:id="rId35"/>
    <p:sldId id="956" r:id="rId36"/>
    <p:sldId id="952" r:id="rId37"/>
    <p:sldId id="957" r:id="rId38"/>
    <p:sldId id="958" r:id="rId39"/>
    <p:sldId id="953" r:id="rId40"/>
    <p:sldId id="959" r:id="rId41"/>
    <p:sldId id="960" r:id="rId42"/>
    <p:sldId id="961" r:id="rId43"/>
    <p:sldId id="962" r:id="rId44"/>
    <p:sldId id="34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700"/>
            <p14:sldId id="701"/>
            <p14:sldId id="633"/>
            <p14:sldId id="638"/>
            <p14:sldId id="879"/>
            <p14:sldId id="880"/>
            <p14:sldId id="881"/>
            <p14:sldId id="930"/>
            <p14:sldId id="931"/>
            <p14:sldId id="882"/>
            <p14:sldId id="932"/>
            <p14:sldId id="915"/>
            <p14:sldId id="933"/>
            <p14:sldId id="934"/>
            <p14:sldId id="946"/>
            <p14:sldId id="935"/>
            <p14:sldId id="942"/>
            <p14:sldId id="945"/>
            <p14:sldId id="939"/>
            <p14:sldId id="943"/>
            <p14:sldId id="948"/>
            <p14:sldId id="944"/>
            <p14:sldId id="949"/>
            <p14:sldId id="884"/>
            <p14:sldId id="950"/>
            <p14:sldId id="936"/>
            <p14:sldId id="951"/>
            <p14:sldId id="954"/>
            <p14:sldId id="955"/>
            <p14:sldId id="937"/>
            <p14:sldId id="938"/>
            <p14:sldId id="956"/>
            <p14:sldId id="952"/>
            <p14:sldId id="957"/>
            <p14:sldId id="958"/>
            <p14:sldId id="953"/>
            <p14:sldId id="959"/>
            <p14:sldId id="960"/>
            <p14:sldId id="961"/>
            <p14:sldId id="962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BBC"/>
    <a:srgbClr val="852F4A"/>
    <a:srgbClr val="8E5A6D"/>
    <a:srgbClr val="00AEEF"/>
    <a:srgbClr val="F58221"/>
    <a:srgbClr val="FFD200"/>
    <a:srgbClr val="203E5F"/>
    <a:srgbClr val="000000"/>
    <a:srgbClr val="2D3956"/>
    <a:srgbClr val="FAC7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2222" autoAdjust="0"/>
  </p:normalViewPr>
  <p:slideViewPr>
    <p:cSldViewPr snapToGrid="0">
      <p:cViewPr varScale="1">
        <p:scale>
          <a:sx n="68" d="100"/>
          <a:sy n="68" d="100"/>
        </p:scale>
        <p:origin x="1234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56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39478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64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A54F5A-DC10-EC25-964F-06B973EE76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6601F18-62D2-E399-A8EC-E30F38C0C37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162DFAD-8402-18E4-79E4-D78EE1F49C7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8FBD4F-4F4E-4D8D-BF9C-1B238408BF2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94453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71920A-7A71-B001-3FAC-32DB0B6AFC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0AB7A17-F4FF-F4B9-6AD1-B5E0D8FDD23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67113AB-6B32-8591-0249-7BD37074D5E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473CAC-7EAB-1045-7C3A-3E7926ABEEB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2236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835974-7A48-7E13-3ECD-B3C68F51C7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5028CB0-DF12-F49F-0725-6DEEDB8132A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C81BC45-7D7E-5D11-4692-E03D044BDC7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666CCF-D018-2D30-72F5-868287B9B45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03860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30F2E7-1046-0C6B-6D11-7A1D71AED5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9E750C6-8E58-845A-0B47-C00CFA441DB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82B121F-F260-9855-E9FF-5CEB3878EB0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43E6EA-0148-8121-0005-500F3E4B641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89497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52A682-4770-2DE2-F34D-AD62304A1D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E144E3F-D731-2CC7-11BF-FA8A6BDB9E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30A3B84-C40C-D112-981D-41BE5E8B59D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9EF0A3-3DB5-A007-5AFA-33758F070A6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79086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0541D7-A781-2D68-89F3-3507A67044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75EE45E-209B-9FB4-ADE8-184C7AF4E50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130D440-6F28-4CCF-5C78-8496FBF1903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C55EEC-D656-4D0A-A661-63685004359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43653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BDB6B4-B75F-5E3D-A997-696B3CBEF3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51EF432-77B0-FFA8-183A-CB442DE4B51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13C86B4-37BB-0411-0EAF-C161C91B801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3AF0DF-5832-2935-655F-7220CF86957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057579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276782-CD39-16B2-BA88-6E73B52A71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D7304B4-6F96-DAB5-1C74-39E61C2E71E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2DAF4B3-CC70-4206-875F-04084A394B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82132F9-BEFB-88C2-AA55-3691EFF9BBB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14287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C37F6C-1FAC-15D9-933D-4575E5E819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6904043-0316-7AAB-E6CF-33162134B20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2EA68F4-360E-2F6E-118F-C021588F262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11D38F6-D320-F2FB-6472-A65C1CD6131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917326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A10ED4-380E-01D2-5763-077F8BEC07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6B97C34-EEC2-B9C1-0509-7A27328EFAA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CEDB7E7-5304-E22A-84F5-977B7196112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1F7126D-9838-1D9E-EE51-A1CE50A6B63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18214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F0931B-C154-CD7A-9E48-B3AA60A2E5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8274782-EFB5-108A-0510-7569901F0DB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60EBFA1-C402-75E8-39B0-BCC2630411B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60A81AE-A943-F64B-EE23-D07B29B9D71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6705497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E75EAE-8AEF-B590-BEB9-72F1238D27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31EADDD-D000-7DDD-ED57-F883041B8F4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50E0A3D-2337-2037-1ED7-A1018255848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A33FFD-46A5-462A-2B9A-9F4D950EF11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487585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2AACA7-67D7-88D0-3FB6-206EC06F03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272777D-C2E8-A359-2C86-117FD83E594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F739C6C-506B-4E51-392F-75E779AFDC9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7FE50E-C375-6AFB-D0EA-092EF85654A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329057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61B8FB-2DD2-042A-D8B6-05448344ED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8872CC8-BDB2-BA8C-34F9-A9B389D3DC5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EC267C-0C90-54DC-3A97-4259B35669E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2900C0-44BA-8E1A-D6BB-1F6514CF50E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153966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6F326D-DC9D-83F3-8024-D0F1F33525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F27CDD0-6B57-5204-E234-46120D3C0F8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25D89B5-848B-8C38-C0BD-386AE6AC96A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B394AE-972C-340C-BE69-E4ED0436EA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288795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972A94-BE6F-5835-6690-D0AD5A486F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26E0674-0DD5-1595-B3BA-03408B298AC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CA3D370-56CB-72EC-AFE1-B115A0744B8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4B52C9-5DF9-E20D-081F-8C31A0A1B5D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926078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3ED7C9-16B6-227E-9DC3-05116DC7FF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04382F4-A489-019B-DB27-FDD3741DE4F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7939987-42DA-2278-1757-8FA6C88E4F1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298FE4-2B2A-DC3F-51EA-F1D9E0B0F33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658897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C290B7-6DB1-FB35-536F-2E65024DF2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E21A371-A055-7438-1F8D-E98EB39A355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B4C4103-38C5-6540-B435-9F68ADA9475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0FC0B7E-5A5E-FF0C-DFBC-CC0944592B3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71686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B2F697-5569-CAC9-551D-53F5190617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D7F61D6-80F2-9D66-030C-31BDB8CB90F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1134B25-31BF-161B-6000-ED2974F05BC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AF19AA7-3514-C130-99DF-F717CEB1035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7558314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18645A-8D00-982E-5FCA-07E21F3938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FE86229-A3E7-CC44-E61B-122AEBC95C7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8B57D36-BDF9-7433-0BEC-4513FED71BC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 algn="r" rtl="1">
              <a:buFont typeface="+mj-lt"/>
              <a:buAutoNum type="arabicPeriod"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34F455-ADD0-40A2-AC97-BC7CF20FE70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228165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44E58E-C64B-4643-AFBF-059711E44C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C7BB39-6A28-97DC-4455-D4A6E4D9411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9285989-A3E3-F63D-DDF3-025786F8120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966CE4-C948-63CC-1F14-8152E70647D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932138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847769-42CF-0627-8F54-2237004A72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7C472E7-B1FC-6C2B-83A8-572B67B7D8A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47E95CC-7262-EBEC-7720-33EEA11A9CD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00358C-889A-12D5-A2DD-F7F0F683D97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5933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DAEF2A-8CF7-310A-6F5E-0EA97150BC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434C6F8-E987-BBB5-F320-B443D4EA191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CE690D5-BE9D-D426-832A-FED6DCA1DBC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A58437-89AA-01E7-9D19-055B50DA3E7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31316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A62FA7-F476-ED45-2B91-15A6C0C96A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C6401A6-4D76-0026-14DA-2C3175C38F0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DF22EF9-7DB5-3D3F-BAE3-5A0E05B9F2D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8918F4-082A-D655-A04E-1B08D119B3C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62054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A43A8D-7204-CFA9-F12C-19777B16AB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BF6B151-75C3-3D46-8957-4CE4FEA8584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0134147-870D-C0E9-251E-C027DEE9482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905158-BBAD-BFAB-8524-109EC5FC10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321490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983AE2-D7BC-4D2D-9B61-27CD65DC6B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5818B97-570D-67BF-4B58-2A10EF72327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D30514B-B91B-155B-6BC6-5BFB961922F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274AE9-EAF7-00B2-9B8C-24C28518FA9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89996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0527A-B293-A068-2FD9-86CE446F8B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4C05A9F-96A6-EF53-4277-FC23A0784A5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0C5D55A-EBE9-3464-4781-6B19A02B57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678FF1A-B50C-F4B2-C878-D8E16EA27EC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42411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067BD9-EB5E-107E-BEE2-C261CAD2C7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B669259-27E5-4F34-BB5F-D9FFA4BF961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EE0EB1E-5B0F-33D8-1C25-9376C6C44E7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D6A74D-1934-FD70-402D-8BB9751CAA2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897379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31B1B1-A2BA-B972-6F69-8A43BD315D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A00226E-CCD0-8F31-D8AF-27A9488361A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4712080-9F31-FA8D-2568-ADAE5F85264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7559C87-B045-5C91-483F-AA635B1BDBC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347487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02259A-0489-0B48-B781-3AA5433EAC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6C48E72-5873-15E6-EAEE-F8866CC9860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8D20D6F-4909-1713-E321-9B50100117F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1C088B-1A3F-D244-8A86-79977A3667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349407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FAFF73-8090-DC9A-981B-FFD6C1EA09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05ECDF6-71EE-F4EB-F95E-45A56F88145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DCEA800-3593-5FDC-E0E7-1695AD12C3A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EA573D-67F2-8CC1-0CE7-AF2668FD197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532542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C1CCC7-7471-F369-5E21-6596BA10FD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6535555-3B8F-95BA-B08C-E83A83299DE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4896608-FB62-6763-D93D-60E2E05FA6C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12D879-14CA-EB14-2B35-57B4A9309FB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7631710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3C2CB2-D098-3C94-7EA3-4F3C088ACA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D473E95-509D-C6B3-7609-3101C0C483F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F1BB625-D778-66CD-6570-4DCC3DE371C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B76862C-542D-6167-46E3-6EEC52C0FF4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4644134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7EDED1-1BBD-5D9D-3D85-B78B95B55B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2FD22D8-FA20-825F-5DD7-821AF3540CF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34AFFA0-EAC3-5FF9-F0F0-83FB4CAF68F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5F030BE-5A94-E5D5-A2DD-A1D74814B06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3751156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BD1DC5-37D6-55B8-57BB-FBA4ABEB09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26BB090-8C09-F1D5-3C08-617F380AD9F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22C2F3D-9D16-1E7B-5F17-A27E4955D1C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 algn="r" rtl="1">
              <a:buAutoNum type="arabicPeriod"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27F1539-FF95-EADC-37C3-9D4E257182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5259022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603403-E61D-4304-BAD1-7E04ABEC35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8DA49FB-01EA-68F3-AF47-DC14A90408D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14B56C0-CBFB-8BB3-B749-8E22308B641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 algn="r" rtl="1">
              <a:buAutoNum type="arabicPeriod"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F76CB2-5094-AB40-75D0-582E2B4EFB1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370961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70912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459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26363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30268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06050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4" r:id="rId12"/>
    <p:sldLayoutId id="2147483667" r:id="rId13"/>
    <p:sldLayoutId id="2147483668" r:id="rId14"/>
    <p:sldLayoutId id="2147483669" r:id="rId15"/>
    <p:sldLayoutId id="2147483670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1.png"/></Relationships>
</file>

<file path=ppt/slides/_rels/slide23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6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Relationship Id="rId6" Type="http://schemas.microsoft.com/office/2007/relationships/hdphoto" Target="../media/hdphoto1.wdp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Relationship Id="rId5" Type="http://schemas.microsoft.com/office/2007/relationships/hdphoto" Target="../media/hdphoto3.wdp"/><Relationship Id="rId4" Type="http://schemas.openxmlformats.org/officeDocument/2006/relationships/image" Target="../media/image2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Relationship Id="rId5" Type="http://schemas.microsoft.com/office/2007/relationships/hdphoto" Target="../media/hdphoto4.wdp"/><Relationship Id="rId4" Type="http://schemas.openxmlformats.org/officeDocument/2006/relationships/image" Target="../media/image2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0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38.png"/><Relationship Id="rId5" Type="http://schemas.openxmlformats.org/officeDocument/2006/relationships/image" Target="../media/image37.svg"/><Relationship Id="rId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5825203" y="59568"/>
            <a:ext cx="6304719" cy="654794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681130" y="4257713"/>
            <a:ext cx="412880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Alexandria" charset="0"/>
                <a:cs typeface="Alexandria" charset="0"/>
              </a:rPr>
              <a:t>Prepared by </a:t>
            </a:r>
          </a:p>
          <a:p>
            <a:r>
              <a:rPr lang="en-US" sz="2800" b="1" dirty="0">
                <a:latin typeface="Alexandria" charset="0"/>
                <a:cs typeface="Alexandria" charset="0"/>
              </a:rPr>
              <a:t>Dr. Ahmed El-Douh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-74884" y="2230955"/>
            <a:ext cx="5973045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System Administration (2)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455875" y="5983901"/>
            <a:ext cx="2371412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6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748145" y="3439517"/>
            <a:ext cx="10791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Alexandria" charset="0"/>
                <a:cs typeface="Alexandria" charset="0"/>
              </a:rPr>
              <a:t>IT401 </a:t>
            </a:r>
          </a:p>
        </p:txBody>
      </p:sp>
      <p:sp>
        <p:nvSpPr>
          <p:cNvPr id="14" name="Oval 13"/>
          <p:cNvSpPr/>
          <p:nvPr/>
        </p:nvSpPr>
        <p:spPr>
          <a:xfrm>
            <a:off x="5898161" y="136634"/>
            <a:ext cx="6158805" cy="633451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345648" y="3331886"/>
            <a:ext cx="589385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System Administration 2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6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Ahmed El-Douh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002F6D-0DF4-504C-1A57-D34F6F823551}"/>
              </a:ext>
            </a:extLst>
          </p:cNvPr>
          <p:cNvSpPr txBox="1"/>
          <p:nvPr/>
        </p:nvSpPr>
        <p:spPr>
          <a:xfrm>
            <a:off x="5369245" y="4764057"/>
            <a:ext cx="5351465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IT401 </a:t>
            </a:r>
          </a:p>
          <a:p>
            <a:pPr algn="ctr"/>
            <a:r>
              <a:rPr lang="en-US" sz="2200" b="1" dirty="0">
                <a:latin typeface="Alexandria" charset="0"/>
                <a:cs typeface="Alexandria" charset="0"/>
              </a:rPr>
              <a:t>Controlling Daemons and Securing OpenSSH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2E5268-819B-EE9C-363C-777E9F42FC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3EA53ED-2AC2-4D6A-B177-F1D748071FB3}"/>
              </a:ext>
            </a:extLst>
          </p:cNvPr>
          <p:cNvSpPr/>
          <p:nvPr/>
        </p:nvSpPr>
        <p:spPr>
          <a:xfrm>
            <a:off x="640447" y="1635142"/>
            <a:ext cx="10911106" cy="375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C484B1-C75C-99AB-28F5-A9CF00351F6E}"/>
              </a:ext>
            </a:extLst>
          </p:cNvPr>
          <p:cNvSpPr txBox="1"/>
          <p:nvPr/>
        </p:nvSpPr>
        <p:spPr>
          <a:xfrm>
            <a:off x="1029024" y="1050367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b="1" i="0" dirty="0">
                <a:effectLst/>
                <a:latin typeface="Nunito" pitchFamily="2" charset="0"/>
              </a:rPr>
              <a:t>Objectives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960EAD9-7936-F4DE-5397-74C6BA1DB6A5}"/>
              </a:ext>
            </a:extLst>
          </p:cNvPr>
          <p:cNvSpPr txBox="1"/>
          <p:nvPr/>
        </p:nvSpPr>
        <p:spPr>
          <a:xfrm>
            <a:off x="775504" y="1926986"/>
            <a:ext cx="10660283" cy="1757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0" i="0" u="none" strike="noStrike" baseline="0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Upon completion of this lecture, you will be able to: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Manage and control system services and daemons using command-line tools.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Configure and secure the OpenSSH service for remote access.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Troubleshoot, enable, disable, and protect services to ensure secure system operation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61576A0-480A-2EC5-5840-85F3339B528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045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94756" y="1552037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2456834" y="1028817"/>
            <a:ext cx="161614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3200" b="1" kern="1200" dirty="0">
                <a:solidFill>
                  <a:schemeClr val="tx2"/>
                </a:solidFill>
                <a:latin typeface="Alexandria" charset="0"/>
                <a:ea typeface="+mn-ea"/>
                <a:cs typeface="+mn-cs"/>
              </a:rPr>
              <a:t>Outlines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721CE6A5-21F8-2C1B-1FFD-89AB5C2DA729}"/>
              </a:ext>
            </a:extLst>
          </p:cNvPr>
          <p:cNvGrpSpPr/>
          <p:nvPr/>
        </p:nvGrpSpPr>
        <p:grpSpPr>
          <a:xfrm>
            <a:off x="894756" y="1120334"/>
            <a:ext cx="1404457" cy="1166000"/>
            <a:chOff x="942308" y="935396"/>
            <a:chExt cx="1404457" cy="11660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1798D7B0-2DE8-DE6D-7F7E-D9A64F05FF8E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FF995177-28A8-16DD-1240-EDBA52E23955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645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E1D59B5B-C882-F4BA-59D4-12864C389E1F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EG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</a:t>
              </a:r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5</a:t>
              </a:r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CD1FE591-28BF-6B41-228B-18BEF9BB34C9}"/>
              </a:ext>
            </a:extLst>
          </p:cNvPr>
          <p:cNvSpPr txBox="1"/>
          <p:nvPr/>
        </p:nvSpPr>
        <p:spPr>
          <a:xfrm>
            <a:off x="2456834" y="2392883"/>
            <a:ext cx="9638338" cy="20722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250000"/>
              </a:lnSpc>
              <a:buFont typeface="Wingdings" panose="05000000000000000000" pitchFamily="2" charset="2"/>
              <a:buChar char="§"/>
            </a:pPr>
            <a:r>
              <a:rPr lang="en-US" sz="2800" dirty="0"/>
              <a:t>Controlling Services and Daemons</a:t>
            </a:r>
          </a:p>
          <a:p>
            <a:pPr marL="457200" indent="-457200">
              <a:lnSpc>
                <a:spcPct val="250000"/>
              </a:lnSpc>
              <a:buFont typeface="Wingdings" panose="05000000000000000000" pitchFamily="2" charset="2"/>
              <a:buChar char="§"/>
            </a:pPr>
            <a:r>
              <a:rPr lang="en-US" sz="2800" dirty="0"/>
              <a:t>Configuring and Securing OpenSSH Service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97A574-06F2-2561-36FF-F8E7C498BD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4A94D1C-8A0B-0F98-0D7E-0ACC66BF52EA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671B139-495A-18D4-39F7-354CCC78862C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5299180D-F216-809F-9C11-38BB6FC1515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6F67730-1C95-877B-D905-8909016B303B}"/>
              </a:ext>
            </a:extLst>
          </p:cNvPr>
          <p:cNvSpPr/>
          <p:nvPr/>
        </p:nvSpPr>
        <p:spPr>
          <a:xfrm flipV="1">
            <a:off x="2626178" y="455181"/>
            <a:ext cx="925464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DCC05579-D641-2F8B-C212-41FAED0E2D00}"/>
              </a:ext>
            </a:extLst>
          </p:cNvPr>
          <p:cNvSpPr txBox="1"/>
          <p:nvPr/>
        </p:nvSpPr>
        <p:spPr>
          <a:xfrm>
            <a:off x="6122194" y="1391488"/>
            <a:ext cx="5071005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700" b="1" dirty="0"/>
              <a:t>Controlling Services and Daemons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251AA08-087B-40AC-C4A1-9617F71FF9C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070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5C1314-222D-791F-FC0A-78B22FE2DF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6127865-8258-4204-ADB6-4034A0CB2043}"/>
              </a:ext>
            </a:extLst>
          </p:cNvPr>
          <p:cNvSpPr/>
          <p:nvPr/>
        </p:nvSpPr>
        <p:spPr>
          <a:xfrm>
            <a:off x="617280" y="1685495"/>
            <a:ext cx="10911106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7EBC5FD-57C5-FA32-A8F2-8FEA9A13818B}"/>
              </a:ext>
            </a:extLst>
          </p:cNvPr>
          <p:cNvSpPr txBox="1"/>
          <p:nvPr/>
        </p:nvSpPr>
        <p:spPr>
          <a:xfrm>
            <a:off x="617280" y="1068307"/>
            <a:ext cx="957124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Identifying Automatically Started System Processes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FCDFB00-E67E-97C5-BFB9-27753EE2F5F9}"/>
              </a:ext>
            </a:extLst>
          </p:cNvPr>
          <p:cNvSpPr txBox="1"/>
          <p:nvPr/>
        </p:nvSpPr>
        <p:spPr>
          <a:xfrm>
            <a:off x="765858" y="1749988"/>
            <a:ext cx="10660283" cy="44781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sz="1900" b="1" dirty="0">
                <a:solidFill>
                  <a:schemeClr val="accent2">
                    <a:lumMod val="50000"/>
                  </a:schemeClr>
                </a:solidFill>
              </a:rPr>
              <a:t>Objective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1900" dirty="0"/>
              <a:t>List </a:t>
            </a:r>
            <a:r>
              <a:rPr lang="en-US" sz="1900" b="1" dirty="0"/>
              <a:t>System Daemons</a:t>
            </a:r>
            <a:r>
              <a:rPr lang="en-US" sz="1900" dirty="0"/>
              <a:t> and </a:t>
            </a:r>
            <a:r>
              <a:rPr lang="en-US" sz="1900" b="1" dirty="0"/>
              <a:t>Network Services</a:t>
            </a:r>
            <a:r>
              <a:rPr lang="en-US" sz="1900" dirty="0"/>
              <a:t>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1900" dirty="0"/>
              <a:t>Identify services managed by </a:t>
            </a:r>
            <a:r>
              <a:rPr lang="en-US" sz="1900" b="1" dirty="0"/>
              <a:t>systemd</a:t>
            </a:r>
            <a:r>
              <a:rPr lang="en-US" sz="1900" dirty="0"/>
              <a:t> and </a:t>
            </a:r>
            <a:r>
              <a:rPr lang="en-US" sz="1900" b="1" dirty="0"/>
              <a:t>Socket Units</a:t>
            </a:r>
            <a:r>
              <a:rPr lang="en-US" sz="1900" dirty="0"/>
              <a:t>.</a:t>
            </a:r>
            <a:endParaRPr lang="ar-IQ" sz="1900" dirty="0"/>
          </a:p>
          <a:p>
            <a:endParaRPr lang="en-US" sz="1900" dirty="0"/>
          </a:p>
          <a:p>
            <a:pPr>
              <a:buNone/>
            </a:pPr>
            <a:r>
              <a:rPr lang="en-US" sz="1900" b="1" dirty="0">
                <a:solidFill>
                  <a:schemeClr val="accent2">
                    <a:lumMod val="50000"/>
                  </a:schemeClr>
                </a:solidFill>
              </a:rPr>
              <a:t>Introduction to systemd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900" dirty="0"/>
              <a:t>The primary </a:t>
            </a:r>
            <a:r>
              <a:rPr lang="en-US" sz="1900" b="1" dirty="0"/>
              <a:t>System and Service Manager</a:t>
            </a:r>
            <a:r>
              <a:rPr lang="en-US" sz="1900" dirty="0"/>
              <a:t> in modern Linux.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900" dirty="0"/>
              <a:t>Manages system </a:t>
            </a:r>
            <a:r>
              <a:rPr lang="en-US" sz="1900" b="1" dirty="0"/>
              <a:t>startup</a:t>
            </a:r>
            <a:r>
              <a:rPr lang="en-US" sz="1900" dirty="0"/>
              <a:t> and </a:t>
            </a:r>
            <a:r>
              <a:rPr lang="en-US" sz="1900" b="1" dirty="0"/>
              <a:t>server processes</a:t>
            </a:r>
            <a:r>
              <a:rPr lang="en-US" sz="1900" dirty="0"/>
              <a:t>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900" dirty="0"/>
              <a:t>Activates </a:t>
            </a:r>
            <a:r>
              <a:rPr lang="en-US" sz="1900" b="1" dirty="0"/>
              <a:t>system resources</a:t>
            </a:r>
            <a:r>
              <a:rPr lang="en-US" sz="1900" dirty="0"/>
              <a:t> at </a:t>
            </a:r>
            <a:r>
              <a:rPr lang="en-US" sz="1900" b="1" dirty="0"/>
              <a:t>boot time</a:t>
            </a:r>
            <a:r>
              <a:rPr lang="en-US" sz="1900" dirty="0"/>
              <a:t> and during runtime.</a:t>
            </a:r>
            <a:endParaRPr lang="ar-IQ" sz="1900" dirty="0"/>
          </a:p>
          <a:p>
            <a:endParaRPr lang="en-US" sz="1900" dirty="0"/>
          </a:p>
          <a:p>
            <a:pPr>
              <a:buNone/>
            </a:pPr>
            <a:r>
              <a:rPr lang="en-US" sz="1900" b="1" dirty="0">
                <a:solidFill>
                  <a:schemeClr val="accent2">
                    <a:lumMod val="50000"/>
                  </a:schemeClr>
                </a:solidFill>
              </a:rPr>
              <a:t>Key Concepts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900" b="1" dirty="0"/>
              <a:t>Daemons:</a:t>
            </a:r>
            <a:r>
              <a:rPr lang="en-US" sz="1900" dirty="0"/>
              <a:t> Background processes that perform automatic tasks.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900" dirty="0"/>
              <a:t>Start automatically at boot (Names often end in 'd').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900" b="1" dirty="0"/>
              <a:t>Sockets:</a:t>
            </a:r>
            <a:r>
              <a:rPr lang="en-US" sz="1900" dirty="0"/>
              <a:t> Primary communication channels used by Daemons to listen for connections.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900" b="1" dirty="0"/>
              <a:t>Socket Units:</a:t>
            </a:r>
            <a:r>
              <a:rPr lang="en-US" sz="1900" dirty="0"/>
              <a:t> A </a:t>
            </a:r>
            <a:r>
              <a:rPr lang="en-US" sz="1900" b="1" dirty="0"/>
              <a:t>systemd</a:t>
            </a:r>
            <a:r>
              <a:rPr lang="en-US" sz="1900" dirty="0"/>
              <a:t> mechanism to manage </a:t>
            </a:r>
            <a:r>
              <a:rPr lang="en-US" sz="1900" b="1" dirty="0"/>
              <a:t>Sockets</a:t>
            </a:r>
            <a:r>
              <a:rPr lang="en-US" sz="1900" dirty="0"/>
              <a:t> separately from </a:t>
            </a:r>
            <a:r>
              <a:rPr lang="en-US" sz="1900" b="1" dirty="0"/>
              <a:t>Daemons</a:t>
            </a:r>
            <a:r>
              <a:rPr lang="en-US" sz="1900" dirty="0"/>
              <a:t>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900" dirty="0"/>
              <a:t>Improves </a:t>
            </a:r>
            <a:r>
              <a:rPr lang="en-US" sz="1900" b="1" dirty="0"/>
              <a:t>system startup</a:t>
            </a:r>
            <a:r>
              <a:rPr lang="en-US" sz="1900" dirty="0"/>
              <a:t> speed by only starting the daemon when a connection is received.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2109CFE-A7A8-5F68-D0E8-51E0476B0BC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726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3883EE-0A69-5A82-3DEE-F7951293F9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FF90326-B30F-DE76-FD07-DD20DA89473C}"/>
              </a:ext>
            </a:extLst>
          </p:cNvPr>
          <p:cNvSpPr/>
          <p:nvPr/>
        </p:nvSpPr>
        <p:spPr>
          <a:xfrm>
            <a:off x="650092" y="1685495"/>
            <a:ext cx="10911106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198189-EFBF-F233-9508-D2D6A2B766D7}"/>
              </a:ext>
            </a:extLst>
          </p:cNvPr>
          <p:cNvSpPr txBox="1"/>
          <p:nvPr/>
        </p:nvSpPr>
        <p:spPr>
          <a:xfrm>
            <a:off x="775504" y="1140388"/>
            <a:ext cx="87747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2800" b="1" i="0" dirty="0">
                <a:solidFill>
                  <a:srgbClr val="273239"/>
                </a:solidFill>
                <a:effectLst/>
                <a:latin typeface="Nunito" pitchFamily="2" charset="0"/>
              </a:rPr>
              <a:t>A Bit of History: From </a:t>
            </a:r>
            <a:r>
              <a:rPr lang="en-US" sz="2800" b="1" i="0" dirty="0" err="1">
                <a:solidFill>
                  <a:srgbClr val="273239"/>
                </a:solidFill>
                <a:effectLst/>
                <a:latin typeface="Nunito" pitchFamily="2" charset="0"/>
              </a:rPr>
              <a:t>init</a:t>
            </a:r>
            <a:r>
              <a:rPr lang="en-US" sz="2800" b="1" i="0" dirty="0">
                <a:solidFill>
                  <a:srgbClr val="273239"/>
                </a:solidFill>
                <a:effectLst/>
                <a:latin typeface="Nunito" pitchFamily="2" charset="0"/>
              </a:rPr>
              <a:t> to systemd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B16D5E0-1CA5-2854-BE2C-8FEF8905526C}"/>
              </a:ext>
            </a:extLst>
          </p:cNvPr>
          <p:cNvSpPr txBox="1"/>
          <p:nvPr/>
        </p:nvSpPr>
        <p:spPr>
          <a:xfrm>
            <a:off x="775504" y="1768316"/>
            <a:ext cx="10660283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The Traditional Init System</a:t>
            </a:r>
            <a:r>
              <a:rPr lang="ar-IQ" b="1" dirty="0">
                <a:solidFill>
                  <a:schemeClr val="accent2">
                    <a:lumMod val="50000"/>
                  </a:schemeClr>
                </a:solidFill>
              </a:rPr>
              <a:t>:</a:t>
            </a:r>
          </a:p>
          <a:p>
            <a:pPr>
              <a:buNone/>
            </a:pPr>
            <a:endParaRPr lang="en-US" b="1" dirty="0"/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/>
              <a:t>For many years, </a:t>
            </a:r>
            <a:r>
              <a:rPr lang="en-US" b="1" dirty="0"/>
              <a:t>Process ID 1</a:t>
            </a:r>
            <a:r>
              <a:rPr lang="en-US" dirty="0"/>
              <a:t> was the </a:t>
            </a:r>
            <a:r>
              <a:rPr lang="en-US" b="1" dirty="0" err="1"/>
              <a:t>init</a:t>
            </a:r>
            <a:r>
              <a:rPr lang="en-US" b="1" dirty="0"/>
              <a:t> process</a:t>
            </a:r>
            <a:r>
              <a:rPr lang="en-US" dirty="0"/>
              <a:t>.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/>
              <a:t>Used </a:t>
            </a:r>
            <a:r>
              <a:rPr lang="en-US" b="1" dirty="0"/>
              <a:t>System V</a:t>
            </a:r>
            <a:r>
              <a:rPr lang="en-US" dirty="0"/>
              <a:t> and </a:t>
            </a:r>
            <a:r>
              <a:rPr lang="en-US" b="1" dirty="0"/>
              <a:t>LSB </a:t>
            </a:r>
            <a:r>
              <a:rPr lang="en-US" b="1" dirty="0" err="1"/>
              <a:t>init</a:t>
            </a:r>
            <a:r>
              <a:rPr lang="en-US" b="1" dirty="0"/>
              <a:t> scripts</a:t>
            </a:r>
            <a:r>
              <a:rPr lang="en-US" dirty="0"/>
              <a:t> to start frequently used daemons at boot.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/>
              <a:t>These scripts are shell scripts that varied across distributions.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/>
              <a:t>Less frequent daemons started </a:t>
            </a:r>
            <a:r>
              <a:rPr lang="en-US" b="1" dirty="0"/>
              <a:t>on-demand</a:t>
            </a:r>
            <a:r>
              <a:rPr lang="en-US" dirty="0"/>
              <a:t> using tools like </a:t>
            </a:r>
            <a:r>
              <a:rPr lang="en-US" b="1" dirty="0" err="1"/>
              <a:t>initd</a:t>
            </a:r>
            <a:r>
              <a:rPr lang="en-US" dirty="0"/>
              <a:t> or </a:t>
            </a:r>
            <a:r>
              <a:rPr lang="en-US" b="1" dirty="0" err="1"/>
              <a:t>xinetd</a:t>
            </a:r>
            <a:r>
              <a:rPr lang="en-US" dirty="0"/>
              <a:t>.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/>
              <a:t>Traditional </a:t>
            </a:r>
            <a:r>
              <a:rPr lang="en-US" dirty="0" err="1"/>
              <a:t>init</a:t>
            </a:r>
            <a:r>
              <a:rPr lang="en-US" dirty="0"/>
              <a:t> systems had several limitations.</a:t>
            </a:r>
            <a:endParaRPr lang="ar-IQ" dirty="0"/>
          </a:p>
          <a:p>
            <a:endParaRPr lang="en-US" dirty="0"/>
          </a:p>
          <a:p>
            <a:pPr>
              <a:buNone/>
            </a:pPr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The systemd Era</a:t>
            </a:r>
            <a:r>
              <a:rPr lang="ar-IQ" b="1" dirty="0">
                <a:solidFill>
                  <a:schemeClr val="accent2">
                    <a:lumMod val="50000"/>
                  </a:schemeClr>
                </a:solidFill>
              </a:rPr>
              <a:t>:</a:t>
            </a:r>
            <a:endParaRPr lang="en-US" b="1" dirty="0">
              <a:solidFill>
                <a:schemeClr val="accent2">
                  <a:lumMod val="50000"/>
                </a:schemeClr>
              </a:solidFill>
            </a:endParaRP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/>
              <a:t>In modern Linux e.g. RHEL 7, </a:t>
            </a:r>
            <a:r>
              <a:rPr lang="en-US" b="1" dirty="0"/>
              <a:t>Process ID 1</a:t>
            </a:r>
            <a:r>
              <a:rPr lang="en-US" dirty="0"/>
              <a:t> is </a:t>
            </a:r>
            <a:r>
              <a:rPr lang="en-US" b="1" dirty="0"/>
              <a:t>systemd</a:t>
            </a:r>
            <a:r>
              <a:rPr lang="en-US" dirty="0"/>
              <a:t>, the new </a:t>
            </a:r>
            <a:r>
              <a:rPr lang="en-US" dirty="0" err="1"/>
              <a:t>init</a:t>
            </a:r>
            <a:r>
              <a:rPr lang="en-US" dirty="0"/>
              <a:t> system.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rgbClr val="0070C0"/>
                </a:solidFill>
              </a:rPr>
              <a:t>systemd</a:t>
            </a:r>
            <a:r>
              <a:rPr lang="en-US" b="1" dirty="0">
                <a:solidFill>
                  <a:schemeClr val="accent4">
                    <a:lumMod val="50000"/>
                  </a:schemeClr>
                </a:solidFill>
              </a:rPr>
              <a:t> provides key new features:</a:t>
            </a:r>
          </a:p>
          <a:p>
            <a:pPr marL="1200150" lvl="2" indent="-285750">
              <a:buFont typeface="Wingdings" panose="05000000000000000000" pitchFamily="2" charset="2"/>
              <a:buChar char="Ø"/>
            </a:pPr>
            <a:r>
              <a:rPr lang="en-US" b="1" dirty="0"/>
              <a:t>Parallelization capabilities</a:t>
            </a:r>
            <a:r>
              <a:rPr lang="en-US" dirty="0"/>
              <a:t> which increase the boot speed of a system.</a:t>
            </a:r>
          </a:p>
          <a:p>
            <a:pPr marL="1200150" lvl="2" indent="-285750">
              <a:buFont typeface="Wingdings" panose="05000000000000000000" pitchFamily="2" charset="2"/>
              <a:buChar char="Ø"/>
            </a:pPr>
            <a:r>
              <a:rPr lang="en-US" b="1" dirty="0"/>
              <a:t>On-demand starting</a:t>
            </a:r>
            <a:r>
              <a:rPr lang="en-US" dirty="0"/>
              <a:t> of daemons without requiring a separate service.</a:t>
            </a:r>
          </a:p>
          <a:p>
            <a:pPr marL="1200150" lvl="2" indent="-285750">
              <a:buFont typeface="Wingdings" panose="05000000000000000000" pitchFamily="2" charset="2"/>
              <a:buChar char="Ø"/>
            </a:pPr>
            <a:r>
              <a:rPr lang="en-US" b="1" dirty="0"/>
              <a:t>Automatic service dependency management</a:t>
            </a:r>
            <a:r>
              <a:rPr lang="en-US" dirty="0"/>
              <a:t> to prevent long timeouts.</a:t>
            </a:r>
          </a:p>
          <a:p>
            <a:pPr marL="1200150" lvl="2" indent="-285750">
              <a:buFont typeface="Wingdings" panose="05000000000000000000" pitchFamily="2" charset="2"/>
              <a:buChar char="Ø"/>
            </a:pPr>
            <a:r>
              <a:rPr lang="en-US" dirty="0"/>
              <a:t>Tracking related processes using </a:t>
            </a:r>
            <a:r>
              <a:rPr lang="en-US" b="1" dirty="0"/>
              <a:t>Linux control groups</a:t>
            </a:r>
            <a:r>
              <a:rPr lang="en-US" dirty="0"/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4D48F15-8936-36A7-0F00-98E1BB595B2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1145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924A4B-54A5-E72C-B080-C41437C4EE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153604E-4D3D-57CA-ACF1-FF6013151A7B}"/>
              </a:ext>
            </a:extLst>
          </p:cNvPr>
          <p:cNvSpPr/>
          <p:nvPr/>
        </p:nvSpPr>
        <p:spPr>
          <a:xfrm>
            <a:off x="650092" y="1685494"/>
            <a:ext cx="10548486" cy="475453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878B86-452C-0D99-FE2D-D12BEA20D8A0}"/>
              </a:ext>
            </a:extLst>
          </p:cNvPr>
          <p:cNvSpPr txBox="1"/>
          <p:nvPr/>
        </p:nvSpPr>
        <p:spPr>
          <a:xfrm>
            <a:off x="775504" y="1140388"/>
            <a:ext cx="87747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273239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Systemctl and systemd Units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9E605F9-BA8B-F149-DF05-39D193663966}"/>
              </a:ext>
            </a:extLst>
          </p:cNvPr>
          <p:cNvSpPr txBox="1"/>
          <p:nvPr/>
        </p:nvSpPr>
        <p:spPr>
          <a:xfrm>
            <a:off x="775504" y="1768316"/>
            <a:ext cx="10660283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000" b="1" dirty="0">
                <a:solidFill>
                  <a:srgbClr val="0070C0"/>
                </a:solidFill>
              </a:rPr>
              <a:t>Managing systemd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/>
              <a:t>The </a:t>
            </a:r>
            <a:r>
              <a:rPr lang="en-US" b="1" dirty="0"/>
              <a:t>systemctl</a:t>
            </a:r>
            <a:r>
              <a:rPr lang="en-US" dirty="0"/>
              <a:t> command is used to manage </a:t>
            </a:r>
            <a:r>
              <a:rPr lang="en-US" b="1" dirty="0"/>
              <a:t>systemd objects</a:t>
            </a:r>
            <a:r>
              <a:rPr lang="en-US" dirty="0"/>
              <a:t>.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/>
              <a:t>These objects are called </a:t>
            </a:r>
            <a:r>
              <a:rPr lang="en-US" b="1" dirty="0"/>
              <a:t>Units</a:t>
            </a:r>
            <a:r>
              <a:rPr lang="en-US" dirty="0"/>
              <a:t>.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/>
              <a:t>Use </a:t>
            </a:r>
            <a:r>
              <a:rPr lang="en-US" dirty="0">
                <a:latin typeface="Courier New" panose="02070309020205020404" pitchFamily="49" charset="0"/>
              </a:rPr>
              <a:t>systemctl </a:t>
            </a:r>
            <a:r>
              <a:rPr lang="en-US" b="1" dirty="0">
                <a:latin typeface="Courier New" panose="02070309020205020404" pitchFamily="49" charset="0"/>
              </a:rPr>
              <a:t>-t</a:t>
            </a:r>
            <a:r>
              <a:rPr lang="en-US" dirty="0">
                <a:latin typeface="Courier New" panose="02070309020205020404" pitchFamily="49" charset="0"/>
              </a:rPr>
              <a:t> help</a:t>
            </a:r>
            <a:r>
              <a:rPr lang="en-US" dirty="0"/>
              <a:t> to see a list of available unit types.</a:t>
            </a:r>
          </a:p>
          <a:p>
            <a:pPr lvl="1"/>
            <a:endParaRPr lang="en-US" dirty="0"/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000" b="1" dirty="0">
                <a:solidFill>
                  <a:schemeClr val="accent2">
                    <a:lumMod val="50000"/>
                  </a:schemeClr>
                </a:solidFill>
              </a:rPr>
              <a:t>Common systemd Unit Types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b="1" dirty="0"/>
              <a:t>Service Units</a:t>
            </a:r>
            <a:r>
              <a:rPr lang="en-US" dirty="0"/>
              <a:t> (</a:t>
            </a:r>
            <a:r>
              <a:rPr lang="en-US" dirty="0">
                <a:latin typeface="Courier New" panose="02070309020205020404" pitchFamily="49" charset="0"/>
              </a:rPr>
              <a:t>.service</a:t>
            </a:r>
            <a:r>
              <a:rPr lang="en-US" dirty="0"/>
              <a:t> extension):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dirty="0"/>
              <a:t>Represent system services like a web server.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dirty="0"/>
              <a:t>Used to start frequently accessed daemons.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b="1" dirty="0"/>
              <a:t>Socket Units</a:t>
            </a:r>
            <a:r>
              <a:rPr lang="en-US" dirty="0"/>
              <a:t> (</a:t>
            </a:r>
            <a:r>
              <a:rPr lang="en-US" dirty="0">
                <a:latin typeface="Courier New" panose="02070309020205020404" pitchFamily="49" charset="0"/>
              </a:rPr>
              <a:t>.socket</a:t>
            </a:r>
            <a:r>
              <a:rPr lang="en-US" dirty="0"/>
              <a:t> extension):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dirty="0"/>
              <a:t>Represent Inter-Process Communication IPC sockets.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dirty="0"/>
              <a:t>Used to delay service start at boot time.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dirty="0"/>
              <a:t>Starts services on demand, similar to </a:t>
            </a:r>
            <a:r>
              <a:rPr lang="en-US" dirty="0" err="1">
                <a:latin typeface="Courier New" panose="02070309020205020404" pitchFamily="49" charset="0"/>
              </a:rPr>
              <a:t>xinetd</a:t>
            </a:r>
            <a:r>
              <a:rPr lang="en-US" dirty="0"/>
              <a:t>.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b="1" dirty="0"/>
              <a:t>Path Units</a:t>
            </a:r>
            <a:r>
              <a:rPr lang="en-US" dirty="0"/>
              <a:t> (</a:t>
            </a:r>
            <a:r>
              <a:rPr lang="en-US" dirty="0">
                <a:latin typeface="Courier New" panose="02070309020205020404" pitchFamily="49" charset="0"/>
              </a:rPr>
              <a:t>.path</a:t>
            </a:r>
            <a:r>
              <a:rPr lang="en-US" dirty="0"/>
              <a:t> extension):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dirty="0"/>
              <a:t>Delay service activation until a specific file system change occurs.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dirty="0"/>
              <a:t>Common for services using spool directories, such as a printing system.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9FF4463-2CD0-0AB1-7FEC-78221CAFD46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2785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4B9E3B-2098-A779-24D1-5AF2AEB112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F84770A-0310-D6E1-DCDD-D5BF3A9AE2A4}"/>
              </a:ext>
            </a:extLst>
          </p:cNvPr>
          <p:cNvSpPr/>
          <p:nvPr/>
        </p:nvSpPr>
        <p:spPr>
          <a:xfrm>
            <a:off x="627515" y="1482954"/>
            <a:ext cx="10548486" cy="51060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58E8842-59F9-EF95-F17D-4FB22959B5DB}"/>
              </a:ext>
            </a:extLst>
          </p:cNvPr>
          <p:cNvSpPr txBox="1"/>
          <p:nvPr/>
        </p:nvSpPr>
        <p:spPr>
          <a:xfrm>
            <a:off x="765858" y="970239"/>
            <a:ext cx="87747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273239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Systemctl and systemd Units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C026743-A69C-EFDC-1317-79816D18AE05}"/>
              </a:ext>
            </a:extLst>
          </p:cNvPr>
          <p:cNvSpPr txBox="1"/>
          <p:nvPr/>
        </p:nvSpPr>
        <p:spPr>
          <a:xfrm>
            <a:off x="765858" y="1455481"/>
            <a:ext cx="10660283" cy="51610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1700" b="1" dirty="0">
                <a:solidFill>
                  <a:schemeClr val="accent2">
                    <a:lumMod val="50000"/>
                  </a:schemeClr>
                </a:solidFill>
              </a:rPr>
              <a:t>Viewing Service Status</a:t>
            </a:r>
            <a:endParaRPr lang="en-US" sz="1700" b="1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dirty="0"/>
              <a:t>Use the command: </a:t>
            </a:r>
            <a:r>
              <a:rPr lang="en-US" sz="1700" b="1" dirty="0">
                <a:solidFill>
                  <a:srgbClr val="0070C0"/>
                </a:solidFill>
                <a:latin typeface="Courier New" panose="02070309020205020404" pitchFamily="49" charset="0"/>
              </a:rPr>
              <a:t>systemctl status </a:t>
            </a:r>
            <a:r>
              <a:rPr lang="en-US" sz="1700" b="1" dirty="0" err="1">
                <a:solidFill>
                  <a:srgbClr val="0070C0"/>
                </a:solidFill>
                <a:latin typeface="Courier New" panose="02070309020205020404" pitchFamily="49" charset="0"/>
              </a:rPr>
              <a:t>name.type</a:t>
            </a:r>
            <a:r>
              <a:rPr lang="en-US" sz="1700" dirty="0"/>
              <a:t>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dirty="0"/>
              <a:t>If you omit the </a:t>
            </a:r>
            <a:r>
              <a:rPr lang="en-US" sz="1700" b="1" dirty="0"/>
              <a:t>unit type</a:t>
            </a:r>
            <a:r>
              <a:rPr lang="en-US" sz="1700" dirty="0"/>
              <a:t>, </a:t>
            </a:r>
            <a:r>
              <a:rPr lang="en-US" sz="1700" dirty="0">
                <a:latin typeface="Courier New" panose="02070309020205020404" pitchFamily="49" charset="0"/>
              </a:rPr>
              <a:t>systemctl</a:t>
            </a:r>
            <a:r>
              <a:rPr lang="en-US" sz="1700" dirty="0"/>
              <a:t> will assume it is a </a:t>
            </a:r>
            <a:r>
              <a:rPr lang="en-US" sz="1700" b="1" dirty="0"/>
              <a:t>service unit</a:t>
            </a:r>
            <a:r>
              <a:rPr lang="en-US" sz="1700" dirty="0"/>
              <a:t>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dirty="0"/>
              <a:t>The command output provides the complete status and log information.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1700" b="1" dirty="0">
                <a:solidFill>
                  <a:schemeClr val="accent6">
                    <a:lumMod val="50000"/>
                  </a:schemeClr>
                </a:solidFill>
              </a:rPr>
              <a:t>Key Status Fields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b="1" dirty="0"/>
              <a:t>Loaded:</a:t>
            </a:r>
            <a:r>
              <a:rPr lang="en-US" sz="1700" dirty="0"/>
              <a:t> Shows if the unit file is loaded and enabled/disabled.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b="1" dirty="0"/>
              <a:t>Active:</a:t>
            </a:r>
            <a:r>
              <a:rPr lang="en-US" sz="1700" dirty="0"/>
              <a:t> Shows the current state of the service.</a:t>
            </a: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700" dirty="0"/>
              <a:t>Example: </a:t>
            </a:r>
            <a:r>
              <a:rPr lang="en-US" sz="1700" b="1" dirty="0"/>
              <a:t>active (running)</a:t>
            </a:r>
            <a:r>
              <a:rPr lang="en-US" sz="1700" dirty="0"/>
              <a:t> indicates the service is running.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b="1" dirty="0"/>
              <a:t>Main PID:</a:t>
            </a:r>
            <a:r>
              <a:rPr lang="en-US" sz="1700" dirty="0"/>
              <a:t> The Process ID of the service's main process.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b="1" dirty="0" err="1"/>
              <a:t>CGroup</a:t>
            </a:r>
            <a:r>
              <a:rPr lang="en-US" sz="1700" b="1" dirty="0"/>
              <a:t>:</a:t>
            </a:r>
            <a:r>
              <a:rPr lang="en-US" sz="1700" dirty="0"/>
              <a:t> The control group path for all related processes.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b="1" dirty="0"/>
              <a:t>Log Output:</a:t>
            </a:r>
            <a:r>
              <a:rPr lang="en-US" sz="1700" dirty="0"/>
              <a:t> Recent log entries generated by the service.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700" b="1" dirty="0"/>
              <a:t>Example Command</a:t>
            </a:r>
          </a:p>
          <a:p>
            <a:pPr marL="742950" lvl="1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1700" b="1" dirty="0">
                <a:solidFill>
                  <a:srgbClr val="0070C0"/>
                </a:solidFill>
                <a:latin typeface="Courier New" panose="02070309020205020404" pitchFamily="49" charset="0"/>
              </a:rPr>
              <a:t>systemctl status </a:t>
            </a:r>
            <a:r>
              <a:rPr lang="en-US" sz="1700" b="1" dirty="0" err="1">
                <a:solidFill>
                  <a:srgbClr val="0070C0"/>
                </a:solidFill>
                <a:latin typeface="Courier New" panose="02070309020205020404" pitchFamily="49" charset="0"/>
              </a:rPr>
              <a:t>sshd.service</a:t>
            </a:r>
            <a:endParaRPr lang="en-US" sz="1700" b="1" dirty="0">
              <a:solidFill>
                <a:srgbClr val="0070C0"/>
              </a:solidFill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ECF0C17-4AAD-9DA7-22F4-3C167BECFA8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378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BF9022-34BF-FC4B-7822-04051A33B4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58C3A17-14EB-A30F-FD62-664F2FEDF014}"/>
              </a:ext>
            </a:extLst>
          </p:cNvPr>
          <p:cNvSpPr/>
          <p:nvPr/>
        </p:nvSpPr>
        <p:spPr>
          <a:xfrm>
            <a:off x="617280" y="1685495"/>
            <a:ext cx="10656462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2EFB9EB-E43C-6818-419D-CE3BE489914F}"/>
              </a:ext>
            </a:extLst>
          </p:cNvPr>
          <p:cNvSpPr txBox="1"/>
          <p:nvPr/>
        </p:nvSpPr>
        <p:spPr>
          <a:xfrm>
            <a:off x="775504" y="1010752"/>
            <a:ext cx="86498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defRPr/>
            </a:pPr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Systemctl and systemd Units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1DCEC13-3259-5427-BCDD-1D2412CFFCC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85D6743-2C4B-3C52-CF1F-B199BFD5CD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40091" y="2018068"/>
            <a:ext cx="9011908" cy="3934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962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CAD3A5-250E-0C78-6F61-2E94CAD50A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46B1399-D02F-3031-AEB5-7A9E201B6B65}"/>
              </a:ext>
            </a:extLst>
          </p:cNvPr>
          <p:cNvSpPr/>
          <p:nvPr/>
        </p:nvSpPr>
        <p:spPr>
          <a:xfrm>
            <a:off x="650092" y="1685494"/>
            <a:ext cx="10548486" cy="475453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0C31923-53DF-5CEA-38BC-D74AEB3E46FE}"/>
              </a:ext>
            </a:extLst>
          </p:cNvPr>
          <p:cNvSpPr txBox="1"/>
          <p:nvPr/>
        </p:nvSpPr>
        <p:spPr>
          <a:xfrm>
            <a:off x="775504" y="1140388"/>
            <a:ext cx="87747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273239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Systemctl and systemd Units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F664A43-4EC0-0624-76A5-C9D67F7F5C4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48ACCBB1-00D0-A5FA-A713-E1D727AB9050}"/>
              </a:ext>
            </a:extLst>
          </p:cNvPr>
          <p:cNvGrpSpPr/>
          <p:nvPr/>
        </p:nvGrpSpPr>
        <p:grpSpPr>
          <a:xfrm>
            <a:off x="1435308" y="1815958"/>
            <a:ext cx="8978053" cy="4493608"/>
            <a:chOff x="1296859" y="1410906"/>
            <a:chExt cx="8978053" cy="4602304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EB2B37E2-80E9-B485-6E19-1BFC1A50C2D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296859" y="1410906"/>
              <a:ext cx="8978053" cy="2703893"/>
            </a:xfrm>
            <a:prstGeom prst="rect">
              <a:avLst/>
            </a:prstGeom>
            <a:ln>
              <a:noFill/>
            </a:ln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4B45F9EA-1CFC-49BA-C722-97368415426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296859" y="4012681"/>
              <a:ext cx="8978052" cy="200052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20423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A7A2EF-6328-DF7B-8F3C-6BE98A4580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35A658E-7D21-AE27-5F6E-708ED1BEA72E}"/>
              </a:ext>
            </a:extLst>
          </p:cNvPr>
          <p:cNvSpPr/>
          <p:nvPr/>
        </p:nvSpPr>
        <p:spPr>
          <a:xfrm>
            <a:off x="640447" y="1721350"/>
            <a:ext cx="10911106" cy="447223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A6A96F7-20BA-86DE-7EC2-A4AA7EDEC638}"/>
              </a:ext>
            </a:extLst>
          </p:cNvPr>
          <p:cNvSpPr txBox="1"/>
          <p:nvPr/>
        </p:nvSpPr>
        <p:spPr>
          <a:xfrm>
            <a:off x="617280" y="1068307"/>
            <a:ext cx="960811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Listing Unit Files with systemctl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3759F39-5693-B819-B6D0-74E68496AC25}"/>
              </a:ext>
            </a:extLst>
          </p:cNvPr>
          <p:cNvSpPr txBox="1"/>
          <p:nvPr/>
        </p:nvSpPr>
        <p:spPr>
          <a:xfrm>
            <a:off x="816981" y="1825505"/>
            <a:ext cx="9408409" cy="46198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The 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systemctl</a:t>
            </a:r>
            <a:r>
              <a:rPr lang="en-US" dirty="0"/>
              <a:t> command automatically </a:t>
            </a:r>
            <a:r>
              <a:rPr lang="en-US" b="1" dirty="0"/>
              <a:t>paginates</a:t>
            </a:r>
            <a:r>
              <a:rPr lang="en-US" dirty="0"/>
              <a:t> the output using the </a:t>
            </a:r>
            <a:r>
              <a:rPr lang="en-US" b="1" dirty="0"/>
              <a:t>less</a:t>
            </a:r>
            <a:r>
              <a:rPr lang="en-US" dirty="0"/>
              <a:t> utility.</a:t>
            </a:r>
            <a:endParaRPr lang="ar-IQ" dirty="0"/>
          </a:p>
          <a:p>
            <a:pPr>
              <a:lnSpc>
                <a:spcPct val="150000"/>
              </a:lnSpc>
            </a:pP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b="1" dirty="0"/>
              <a:t>Command Examples</a:t>
            </a:r>
            <a:r>
              <a:rPr lang="ar-IQ" b="1" dirty="0"/>
              <a:t>:</a:t>
            </a:r>
            <a:endParaRPr lang="en-US" b="1" dirty="0"/>
          </a:p>
          <a:p>
            <a:pPr>
              <a:lnSpc>
                <a:spcPct val="150000"/>
              </a:lnSpc>
              <a:buFont typeface="+mj-lt"/>
              <a:buAutoNum type="arabicPeriod"/>
            </a:pPr>
            <a:r>
              <a:rPr lang="en-US" b="1" dirty="0">
                <a:solidFill>
                  <a:schemeClr val="accent4">
                    <a:lumMod val="50000"/>
                  </a:schemeClr>
                </a:solidFill>
              </a:rPr>
              <a:t>Query the state of all units:</a:t>
            </a:r>
            <a:endParaRPr lang="en-US" dirty="0">
              <a:solidFill>
                <a:schemeClr val="accent4">
                  <a:lumMod val="50000"/>
                </a:schemeClr>
              </a:solidFill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Command: </a:t>
            </a:r>
            <a:r>
              <a:rPr lang="en-US" b="1" dirty="0">
                <a:solidFill>
                  <a:srgbClr val="0070C0"/>
                </a:solidFill>
                <a:latin typeface="Courier New" panose="02070309020205020404" pitchFamily="49" charset="0"/>
              </a:rPr>
              <a:t>systemctl</a:t>
            </a:r>
            <a:endParaRPr lang="en-US" b="1" dirty="0">
              <a:solidFill>
                <a:srgbClr val="0070C0"/>
              </a:solidFill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Purpose: Verify the overall system startup and status.</a:t>
            </a:r>
          </a:p>
          <a:p>
            <a:pPr>
              <a:lnSpc>
                <a:spcPct val="150000"/>
              </a:lnSpc>
              <a:buFont typeface="+mj-lt"/>
              <a:buAutoNum type="arabicPeriod"/>
            </a:pPr>
            <a:r>
              <a:rPr lang="en-US" b="1" dirty="0">
                <a:solidFill>
                  <a:schemeClr val="accent4">
                    <a:lumMod val="50000"/>
                  </a:schemeClr>
                </a:solidFill>
              </a:rPr>
              <a:t>Query the state of only the service units:</a:t>
            </a:r>
            <a:endParaRPr lang="en-US" dirty="0">
              <a:solidFill>
                <a:schemeClr val="accent4">
                  <a:lumMod val="50000"/>
                </a:schemeClr>
              </a:solidFill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Command: </a:t>
            </a:r>
            <a:r>
              <a:rPr lang="en-US" b="1" dirty="0">
                <a:solidFill>
                  <a:srgbClr val="0070C0"/>
                </a:solidFill>
                <a:latin typeface="Courier New" panose="02070309020205020404" pitchFamily="49" charset="0"/>
              </a:rPr>
              <a:t>systemctl --type=service</a:t>
            </a:r>
            <a:endParaRPr lang="en-US" b="1" dirty="0">
              <a:solidFill>
                <a:srgbClr val="0070C0"/>
              </a:solidFill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Purpose: Filter the output to show only </a:t>
            </a:r>
            <a:r>
              <a:rPr lang="en-US" b="1" dirty="0"/>
              <a:t>Service Units</a:t>
            </a:r>
            <a:r>
              <a:rPr lang="en-US" dirty="0"/>
              <a:t> </a:t>
            </a:r>
            <a:endParaRPr lang="ar-IQ" dirty="0"/>
          </a:p>
          <a:p>
            <a:pPr lvl="1">
              <a:lnSpc>
                <a:spcPct val="150000"/>
              </a:lnSpc>
            </a:pPr>
            <a:r>
              <a:rPr lang="en-US" dirty="0"/>
              <a:t>e.g. </a:t>
            </a:r>
            <a:r>
              <a:rPr lang="en-US" b="1" dirty="0"/>
              <a:t>.service</a:t>
            </a:r>
            <a:r>
              <a:rPr lang="en-US" dirty="0"/>
              <a:t> files.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6074BE6-9352-A4CA-04D9-DA220B4646A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FD1B4D6-06A0-7E31-1DC6-67492DEB01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56342" y="3153703"/>
            <a:ext cx="4266505" cy="2760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458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446BA7-BDE6-3054-5702-F7913C2D97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BE31306-60E3-832F-2E42-763A2459AECF}"/>
              </a:ext>
            </a:extLst>
          </p:cNvPr>
          <p:cNvSpPr/>
          <p:nvPr/>
        </p:nvSpPr>
        <p:spPr>
          <a:xfrm>
            <a:off x="640447" y="1076343"/>
            <a:ext cx="11212886" cy="56101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F230776-D94E-1A1A-4013-0CF189FAC3C3}"/>
              </a:ext>
            </a:extLst>
          </p:cNvPr>
          <p:cNvSpPr txBox="1"/>
          <p:nvPr/>
        </p:nvSpPr>
        <p:spPr>
          <a:xfrm>
            <a:off x="640447" y="522345"/>
            <a:ext cx="960811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Listing Unit Files with systemctl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255D5B7-D29A-AA10-528D-A8091D603784}"/>
              </a:ext>
            </a:extLst>
          </p:cNvPr>
          <p:cNvSpPr txBox="1"/>
          <p:nvPr/>
        </p:nvSpPr>
        <p:spPr>
          <a:xfrm>
            <a:off x="740297" y="1196070"/>
            <a:ext cx="9408409" cy="53707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accent4">
                    <a:lumMod val="50000"/>
                  </a:schemeClr>
                </a:solidFill>
              </a:rPr>
              <a:t>3. Detailed Status Investigation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600" b="1" dirty="0"/>
              <a:t>Investigate failed or maintenance units:</a:t>
            </a:r>
            <a:endParaRPr lang="en-US" sz="1600" dirty="0"/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Command: </a:t>
            </a:r>
            <a:r>
              <a:rPr lang="en-US" sz="1600" b="1" dirty="0">
                <a:solidFill>
                  <a:srgbClr val="0070C0"/>
                </a:solidFill>
                <a:latin typeface="Courier New" panose="02070309020205020404" pitchFamily="49" charset="0"/>
              </a:rPr>
              <a:t>systemctl status </a:t>
            </a:r>
            <a:r>
              <a:rPr lang="en-US" sz="1600" b="1" dirty="0" err="1">
                <a:solidFill>
                  <a:srgbClr val="0070C0"/>
                </a:solidFill>
                <a:latin typeface="Courier New" panose="02070309020205020404" pitchFamily="49" charset="0"/>
              </a:rPr>
              <a:t>rngd.service</a:t>
            </a:r>
            <a:r>
              <a:rPr lang="en-US" sz="1600" b="1" dirty="0">
                <a:solidFill>
                  <a:srgbClr val="0070C0"/>
                </a:solidFill>
                <a:latin typeface="Courier New" panose="02070309020205020404" pitchFamily="49" charset="0"/>
              </a:rPr>
              <a:t> -l</a:t>
            </a:r>
            <a:endParaRPr lang="en-US" sz="1600" b="1" dirty="0">
              <a:solidFill>
                <a:srgbClr val="0070C0"/>
              </a:solidFill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The </a:t>
            </a:r>
            <a:r>
              <a:rPr lang="en-US" sz="1600" dirty="0">
                <a:solidFill>
                  <a:srgbClr val="0070C0"/>
                </a:solidFill>
                <a:latin typeface="Courier New" panose="02070309020205020404" pitchFamily="49" charset="0"/>
              </a:rPr>
              <a:t>-l</a:t>
            </a:r>
            <a:r>
              <a:rPr lang="en-US" sz="1600" dirty="0">
                <a:solidFill>
                  <a:srgbClr val="0070C0"/>
                </a:solidFill>
              </a:rPr>
              <a:t> </a:t>
            </a:r>
            <a:r>
              <a:rPr lang="en-US" sz="1600" dirty="0"/>
              <a:t>option shows the full log output.</a:t>
            </a:r>
          </a:p>
          <a:p>
            <a:pPr>
              <a:lnSpc>
                <a:spcPct val="150000"/>
              </a:lnSpc>
              <a:buNone/>
            </a:pPr>
            <a:r>
              <a:rPr lang="en-US" b="1" dirty="0">
                <a:solidFill>
                  <a:schemeClr val="accent4">
                    <a:lumMod val="50000"/>
                  </a:schemeClr>
                </a:solidFill>
              </a:rPr>
              <a:t>4. Checking Specific States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600" dirty="0"/>
              <a:t>The </a:t>
            </a:r>
            <a:r>
              <a:rPr lang="en-US" sz="1600" dirty="0">
                <a:latin typeface="Courier New" panose="02070309020205020404" pitchFamily="49" charset="0"/>
              </a:rPr>
              <a:t>Status</a:t>
            </a:r>
            <a:r>
              <a:rPr lang="en-US" sz="1600" dirty="0"/>
              <a:t> argument shows the active and enabled states.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600" b="1" dirty="0"/>
              <a:t>Alternate Commands for Specific States:</a:t>
            </a:r>
            <a:endParaRPr lang="en-US" sz="1600" dirty="0"/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/>
              <a:t>Check Active State:</a:t>
            </a:r>
            <a:r>
              <a:rPr lang="en-US" sz="1600" dirty="0"/>
              <a:t> </a:t>
            </a:r>
            <a:r>
              <a:rPr lang="en-US" sz="1600" b="1" dirty="0">
                <a:solidFill>
                  <a:srgbClr val="0070C0"/>
                </a:solidFill>
                <a:latin typeface="Courier New" panose="02070309020205020404" pitchFamily="49" charset="0"/>
              </a:rPr>
              <a:t>systemctl is-active </a:t>
            </a:r>
            <a:r>
              <a:rPr lang="en-US" sz="1600" b="1" dirty="0" err="1">
                <a:solidFill>
                  <a:srgbClr val="0070C0"/>
                </a:solidFill>
                <a:latin typeface="Courier New" panose="02070309020205020404" pitchFamily="49" charset="0"/>
              </a:rPr>
              <a:t>sshd</a:t>
            </a:r>
            <a:endParaRPr lang="en-US" sz="1600" b="1" dirty="0">
              <a:solidFill>
                <a:srgbClr val="0070C0"/>
              </a:solidFill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/>
              <a:t>Check Enabled State:</a:t>
            </a:r>
            <a:r>
              <a:rPr lang="en-US" sz="1600" dirty="0"/>
              <a:t> </a:t>
            </a:r>
            <a:r>
              <a:rPr lang="en-US" sz="1600" b="1" dirty="0">
                <a:solidFill>
                  <a:srgbClr val="0070C0"/>
                </a:solidFill>
                <a:latin typeface="Courier New" panose="02070309020205020404" pitchFamily="49" charset="0"/>
              </a:rPr>
              <a:t>systemctl is-enabled </a:t>
            </a:r>
            <a:r>
              <a:rPr lang="en-US" sz="1600" b="1" dirty="0" err="1">
                <a:solidFill>
                  <a:srgbClr val="0070C0"/>
                </a:solidFill>
                <a:latin typeface="Courier New" panose="02070309020205020404" pitchFamily="49" charset="0"/>
              </a:rPr>
              <a:t>sshd</a:t>
            </a:r>
            <a:endParaRPr lang="en-US" sz="1600" b="1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accent4">
                    <a:lumMod val="50000"/>
                  </a:schemeClr>
                </a:solidFill>
              </a:rPr>
              <a:t>5. Listing and Filtering Units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600" b="1" dirty="0"/>
              <a:t>List the active state of all loaded units:</a:t>
            </a:r>
            <a:endParaRPr lang="en-US" sz="1600" dirty="0"/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Command: </a:t>
            </a:r>
            <a:r>
              <a:rPr lang="en-US" sz="1600" b="1" dirty="0">
                <a:solidFill>
                  <a:srgbClr val="0070C0"/>
                </a:solidFill>
                <a:latin typeface="Courier New" panose="02070309020205020404" pitchFamily="49" charset="0"/>
              </a:rPr>
              <a:t>systemctl list-units --type=service</a:t>
            </a:r>
            <a:endParaRPr lang="en-US" sz="1600" b="1" dirty="0">
              <a:solidFill>
                <a:srgbClr val="0070C0"/>
              </a:solidFill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the </a:t>
            </a:r>
            <a:r>
              <a:rPr lang="en-US" sz="1600" b="1" dirty="0">
                <a:solidFill>
                  <a:srgbClr val="0070C0"/>
                </a:solidFill>
                <a:latin typeface="Courier New" panose="02070309020205020404" pitchFamily="49" charset="0"/>
              </a:rPr>
              <a:t>--all</a:t>
            </a:r>
            <a:r>
              <a:rPr lang="en-US" sz="1600" b="1" dirty="0">
                <a:solidFill>
                  <a:srgbClr val="0070C0"/>
                </a:solidFill>
              </a:rPr>
              <a:t> </a:t>
            </a:r>
            <a:r>
              <a:rPr lang="en-US" sz="1600" dirty="0"/>
              <a:t>option to show inactive units as well.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Command: </a:t>
            </a:r>
            <a:r>
              <a:rPr lang="en-US" sz="1600" b="1" dirty="0">
                <a:solidFill>
                  <a:srgbClr val="0070C0"/>
                </a:solidFill>
                <a:latin typeface="Courier New" panose="02070309020205020404" pitchFamily="49" charset="0"/>
              </a:rPr>
              <a:t>systemctl list-units --type=service --all</a:t>
            </a:r>
            <a:endParaRPr lang="en-US" sz="1600" b="1" dirty="0">
              <a:solidFill>
                <a:srgbClr val="0070C0"/>
              </a:solidFill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4CD9A08-E41E-D0E3-29FA-A6976530626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56272" y="0"/>
            <a:ext cx="2305141" cy="1076343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68E10F61-9F12-8644-DFD5-40686092D355}"/>
              </a:ext>
            </a:extLst>
          </p:cNvPr>
          <p:cNvGrpSpPr/>
          <p:nvPr/>
        </p:nvGrpSpPr>
        <p:grpSpPr>
          <a:xfrm>
            <a:off x="7017019" y="1393324"/>
            <a:ext cx="4534534" cy="4658375"/>
            <a:chOff x="7017019" y="1393324"/>
            <a:chExt cx="4534534" cy="4658375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F0876CAD-606E-FD3E-5F2C-89EEC9766FF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017020" y="1393324"/>
              <a:ext cx="4534533" cy="4658375"/>
            </a:xfrm>
            <a:prstGeom prst="rect">
              <a:avLst/>
            </a:prstGeom>
          </p:spPr>
        </p:pic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134FB87E-EB4E-8737-AF72-9F71B8F6C834}"/>
                </a:ext>
              </a:extLst>
            </p:cNvPr>
            <p:cNvSpPr/>
            <p:nvPr/>
          </p:nvSpPr>
          <p:spPr>
            <a:xfrm>
              <a:off x="7017020" y="2506133"/>
              <a:ext cx="4534533" cy="66445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19B61BBB-56F1-9E94-0C4B-F46488FEBFFF}"/>
                </a:ext>
              </a:extLst>
            </p:cNvPr>
            <p:cNvSpPr/>
            <p:nvPr/>
          </p:nvSpPr>
          <p:spPr>
            <a:xfrm>
              <a:off x="7017019" y="4334143"/>
              <a:ext cx="4534533" cy="55399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081034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5A77C8-5A05-0B70-E9A3-EE79651FAC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A8A1CA2-D438-1324-B465-936E88435F4F}"/>
              </a:ext>
            </a:extLst>
          </p:cNvPr>
          <p:cNvSpPr/>
          <p:nvPr/>
        </p:nvSpPr>
        <p:spPr>
          <a:xfrm>
            <a:off x="640447" y="1721350"/>
            <a:ext cx="10911106" cy="457128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CB7B78B-1FC7-DF15-54E1-229472DD7375}"/>
              </a:ext>
            </a:extLst>
          </p:cNvPr>
          <p:cNvSpPr txBox="1"/>
          <p:nvPr/>
        </p:nvSpPr>
        <p:spPr>
          <a:xfrm>
            <a:off x="617280" y="1068307"/>
            <a:ext cx="960811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Listing Unit Files with systemctl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20F6435-C1ED-6764-4BEF-D0F366284972}"/>
              </a:ext>
            </a:extLst>
          </p:cNvPr>
          <p:cNvSpPr txBox="1"/>
          <p:nvPr/>
        </p:nvSpPr>
        <p:spPr>
          <a:xfrm>
            <a:off x="1099203" y="1836794"/>
            <a:ext cx="9309153" cy="3637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accent4">
                    <a:lumMod val="50000"/>
                  </a:schemeClr>
                </a:solidFill>
              </a:rPr>
              <a:t>6. View enabled and disabled settings for all units: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dirty="0"/>
              <a:t>Command: </a:t>
            </a:r>
            <a:r>
              <a:rPr lang="en-US" sz="1700" b="1" dirty="0">
                <a:solidFill>
                  <a:srgbClr val="0070C0"/>
                </a:solidFill>
                <a:latin typeface="Courier New" panose="02070309020205020404" pitchFamily="49" charset="0"/>
              </a:rPr>
              <a:t>systemctl list-unit-files --type=service</a:t>
            </a:r>
            <a:endParaRPr lang="en-US" sz="1700" b="1" dirty="0">
              <a:solidFill>
                <a:srgbClr val="0070C0"/>
              </a:solidFill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dirty="0"/>
              <a:t>This output shows the </a:t>
            </a:r>
            <a:r>
              <a:rPr lang="en-US" sz="1700" b="1" dirty="0"/>
              <a:t>enabled</a:t>
            </a:r>
            <a:r>
              <a:rPr lang="en-US" sz="1700" dirty="0"/>
              <a:t> or </a:t>
            </a:r>
            <a:r>
              <a:rPr lang="en-US" sz="1700" b="1" dirty="0"/>
              <a:t>disabled</a:t>
            </a:r>
            <a:r>
              <a:rPr lang="en-US" sz="1700" dirty="0"/>
              <a:t> status for each unit.</a:t>
            </a:r>
          </a:p>
          <a:p>
            <a:pPr lvl="1">
              <a:lnSpc>
                <a:spcPct val="150000"/>
              </a:lnSpc>
            </a:pPr>
            <a:endParaRPr lang="en-US" sz="1700" dirty="0"/>
          </a:p>
          <a:p>
            <a:pPr lvl="1">
              <a:lnSpc>
                <a:spcPct val="150000"/>
              </a:lnSpc>
            </a:pPr>
            <a:endParaRPr lang="en-US" sz="1700" dirty="0"/>
          </a:p>
          <a:p>
            <a:pPr lvl="1">
              <a:lnSpc>
                <a:spcPct val="150000"/>
              </a:lnSpc>
            </a:pPr>
            <a:endParaRPr lang="en-US" sz="1700" dirty="0"/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accent4">
                    <a:lumMod val="50000"/>
                  </a:schemeClr>
                </a:solidFill>
              </a:rPr>
              <a:t>7. View only failed services: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dirty="0"/>
              <a:t>Command: </a:t>
            </a:r>
            <a:r>
              <a:rPr lang="en-US" sz="1700" b="1" dirty="0">
                <a:solidFill>
                  <a:srgbClr val="0070C0"/>
                </a:solidFill>
                <a:latin typeface="Courier New" panose="02070309020205020404" pitchFamily="49" charset="0"/>
              </a:rPr>
              <a:t>systemctl --failed --type=service</a:t>
            </a:r>
            <a:endParaRPr lang="en-US" sz="1700" b="1" dirty="0">
              <a:solidFill>
                <a:srgbClr val="0070C0"/>
              </a:solidFill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dirty="0"/>
              <a:t>The </a:t>
            </a:r>
            <a:r>
              <a:rPr lang="en-US" sz="1700" dirty="0">
                <a:solidFill>
                  <a:srgbClr val="0070C0"/>
                </a:solidFill>
                <a:latin typeface="Courier New" panose="02070309020205020404" pitchFamily="49" charset="0"/>
              </a:rPr>
              <a:t>--failed</a:t>
            </a:r>
            <a:r>
              <a:rPr lang="en-US" sz="1700" dirty="0">
                <a:solidFill>
                  <a:srgbClr val="0070C0"/>
                </a:solidFill>
              </a:rPr>
              <a:t> </a:t>
            </a:r>
            <a:r>
              <a:rPr lang="en-US" sz="1700" dirty="0"/>
              <a:t>option filters the unit list to show only units that are in a </a:t>
            </a:r>
            <a:r>
              <a:rPr lang="en-US" sz="1700" b="1" dirty="0"/>
              <a:t>failed</a:t>
            </a:r>
            <a:r>
              <a:rPr lang="en-US" sz="1700" dirty="0"/>
              <a:t> state.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B5F6761-CCFA-14B9-FFBD-26C7701CE1B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AC5E66A-1E01-7FEF-0DB7-0AD1DC9140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33706" y="3275693"/>
            <a:ext cx="3950739" cy="80595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BA751EA-9946-B738-0270-7C5988A1E70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33706" y="5455952"/>
            <a:ext cx="3059289" cy="667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7418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491691-E093-16EA-C199-C21B427BB7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65710B40-765C-DBCF-E424-67F50FE24631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93F7327-6DC2-7E0B-23AC-76E2939BC8C0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854D946B-8B9C-DD17-7CE8-EDF51D1EF7CA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BA4116C-9AD2-5A7C-5587-512D8D14831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B7E2106F-182A-F28D-7C01-DABC9544103E}"/>
              </a:ext>
            </a:extLst>
          </p:cNvPr>
          <p:cNvSpPr txBox="1"/>
          <p:nvPr/>
        </p:nvSpPr>
        <p:spPr>
          <a:xfrm>
            <a:off x="5820182" y="1414185"/>
            <a:ext cx="493734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5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Controlling System Services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A191E48-E96F-FE47-C12A-C8768C97B8C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383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6EBB3C-58CC-A598-714A-C8687CB7FE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4198680-BCFA-5D24-61A1-215BCDC5609C}"/>
              </a:ext>
            </a:extLst>
          </p:cNvPr>
          <p:cNvSpPr/>
          <p:nvPr/>
        </p:nvSpPr>
        <p:spPr>
          <a:xfrm>
            <a:off x="640447" y="1721350"/>
            <a:ext cx="11156442" cy="46907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6BB2459-3677-3996-2678-739531170E23}"/>
              </a:ext>
            </a:extLst>
          </p:cNvPr>
          <p:cNvSpPr txBox="1"/>
          <p:nvPr/>
        </p:nvSpPr>
        <p:spPr>
          <a:xfrm>
            <a:off x="617280" y="1068307"/>
            <a:ext cx="96081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2800" b="1" i="0" dirty="0">
                <a:solidFill>
                  <a:srgbClr val="273239"/>
                </a:solidFill>
                <a:effectLst/>
                <a:latin typeface="Nunito" pitchFamily="2" charset="0"/>
              </a:rPr>
              <a:t>Controlling System Services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539AC54-04BF-3B67-90EB-0B6A69D32706}"/>
              </a:ext>
            </a:extLst>
          </p:cNvPr>
          <p:cNvSpPr txBox="1"/>
          <p:nvPr/>
        </p:nvSpPr>
        <p:spPr>
          <a:xfrm>
            <a:off x="839557" y="1817727"/>
            <a:ext cx="9512353" cy="2634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200" b="1" dirty="0">
                <a:solidFill>
                  <a:schemeClr val="accent2"/>
                </a:solidFill>
              </a:rPr>
              <a:t>Service Management Actions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Restarting:</a:t>
            </a:r>
            <a:r>
              <a:rPr lang="en-US" dirty="0"/>
              <a:t> Necessary after configuration file changes or updates.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Stopping:</a:t>
            </a:r>
            <a:r>
              <a:rPr lang="en-US" dirty="0"/>
              <a:t> Used before removing software or when a service is no longer needed.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Manual Starting:</a:t>
            </a:r>
            <a:r>
              <a:rPr lang="en-US" dirty="0"/>
              <a:t> An administrator may start a service on-demand if it is infrequently used.</a:t>
            </a:r>
          </a:p>
          <a:p>
            <a:pPr>
              <a:lnSpc>
                <a:spcPct val="150000"/>
              </a:lnSpc>
              <a:buNone/>
            </a:pPr>
            <a:r>
              <a:rPr lang="en-US" sz="1900" b="1" dirty="0">
                <a:solidFill>
                  <a:schemeClr val="accent4">
                    <a:lumMod val="50000"/>
                  </a:schemeClr>
                </a:solidFill>
              </a:rPr>
              <a:t>Example Steps</a:t>
            </a:r>
            <a:r>
              <a:rPr lang="ar-IQ" sz="1900" b="1" dirty="0">
                <a:solidFill>
                  <a:schemeClr val="accent4">
                    <a:lumMod val="50000"/>
                  </a:schemeClr>
                </a:solidFill>
              </a:rPr>
              <a:t>:</a:t>
            </a:r>
            <a:endParaRPr lang="en-US" sz="1900" b="1" dirty="0">
              <a:solidFill>
                <a:schemeClr val="accent4">
                  <a:lumMod val="50000"/>
                </a:schemeClr>
              </a:solidFill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3737F82-7C6E-7919-7F74-9FBD6D046CF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25984C2-4576-C727-FB4C-E87B9DBAAF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6267" y="4220911"/>
            <a:ext cx="5316444" cy="2040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9406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6E4837-D995-8423-7ED1-2B77AC998E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EA16931-D4CA-971E-85ED-4B6F9CEB9471}"/>
              </a:ext>
            </a:extLst>
          </p:cNvPr>
          <p:cNvSpPr/>
          <p:nvPr/>
        </p:nvSpPr>
        <p:spPr>
          <a:xfrm>
            <a:off x="640447" y="1721350"/>
            <a:ext cx="8955109" cy="46907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50B644F-3B15-1CA8-031F-3C833AFAB931}"/>
              </a:ext>
            </a:extLst>
          </p:cNvPr>
          <p:cNvSpPr txBox="1"/>
          <p:nvPr/>
        </p:nvSpPr>
        <p:spPr>
          <a:xfrm>
            <a:off x="617280" y="1068307"/>
            <a:ext cx="96081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2800" b="1" i="0" dirty="0">
                <a:solidFill>
                  <a:srgbClr val="273239"/>
                </a:solidFill>
                <a:effectLst/>
                <a:latin typeface="Nunito" pitchFamily="2" charset="0"/>
              </a:rPr>
              <a:t>Controlling System Services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0291F25-8436-D611-2847-7D73A0CD69E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6E7907B-0369-42F8-FC0E-057866F208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1389" y="1967571"/>
            <a:ext cx="7640389" cy="4210976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05130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032006-2F8C-D4D3-1233-2E062BF050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3F85A05-CA14-2194-8346-9BE299EACB1A}"/>
              </a:ext>
            </a:extLst>
          </p:cNvPr>
          <p:cNvSpPr/>
          <p:nvPr/>
        </p:nvSpPr>
        <p:spPr>
          <a:xfrm>
            <a:off x="640447" y="1721350"/>
            <a:ext cx="8955109" cy="46907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D6CE15A-47ED-A846-5DF3-F0F9F0A06F02}"/>
              </a:ext>
            </a:extLst>
          </p:cNvPr>
          <p:cNvSpPr txBox="1"/>
          <p:nvPr/>
        </p:nvSpPr>
        <p:spPr>
          <a:xfrm>
            <a:off x="617280" y="1068307"/>
            <a:ext cx="96081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2800" b="1" i="0" dirty="0">
                <a:solidFill>
                  <a:srgbClr val="273239"/>
                </a:solidFill>
                <a:effectLst/>
                <a:latin typeface="Nunito" pitchFamily="2" charset="0"/>
              </a:rPr>
              <a:t>Controlling System Services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21945FD-DD16-588C-6B93-03EC0A97631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EE3E24BE-3215-EBB1-74C2-F694E2CBAA54}"/>
              </a:ext>
            </a:extLst>
          </p:cNvPr>
          <p:cNvGrpSpPr/>
          <p:nvPr/>
        </p:nvGrpSpPr>
        <p:grpSpPr>
          <a:xfrm>
            <a:off x="1039720" y="1991198"/>
            <a:ext cx="7923658" cy="4151041"/>
            <a:chOff x="1754720" y="1443649"/>
            <a:chExt cx="7744880" cy="3678481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6543B8D8-C35F-2585-FE95-5B7C7915B6D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754720" y="1443649"/>
              <a:ext cx="7744880" cy="428910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82AC8F5A-E561-491E-71F6-9EB4085496D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754720" y="1959389"/>
              <a:ext cx="7744880" cy="316274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82894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08D3EA-C09C-E67E-7023-33FE374F47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AA22872-9958-BE1D-ADB5-3A24E5169F82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8E0DC45-6C1A-DF17-36F3-8F4561D6266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C77F169A-31F2-B665-6727-79F43844865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34E212B-655E-1E80-D4C1-B5A709D2E06B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6BE9B1CD-7F68-FA90-DE33-C9027D48D0F5}"/>
              </a:ext>
            </a:extLst>
          </p:cNvPr>
          <p:cNvSpPr txBox="1"/>
          <p:nvPr/>
        </p:nvSpPr>
        <p:spPr>
          <a:xfrm>
            <a:off x="5820182" y="1414185"/>
            <a:ext cx="4937346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900" dirty="0"/>
              <a:t>Unit Dependencies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CF00FDB-D1BE-65D8-4D01-C1926A0FD9C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027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D5E66D-4F7D-19A0-7BE0-69B571173D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3C72448-0ECD-5D3F-AD26-4B7A0AA04B95}"/>
              </a:ext>
            </a:extLst>
          </p:cNvPr>
          <p:cNvSpPr/>
          <p:nvPr/>
        </p:nvSpPr>
        <p:spPr>
          <a:xfrm>
            <a:off x="628569" y="2038812"/>
            <a:ext cx="9512353" cy="372557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098398E-7846-A617-5645-0605239A141B}"/>
              </a:ext>
            </a:extLst>
          </p:cNvPr>
          <p:cNvSpPr txBox="1"/>
          <p:nvPr/>
        </p:nvSpPr>
        <p:spPr>
          <a:xfrm>
            <a:off x="628569" y="1329916"/>
            <a:ext cx="96081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2800" b="1" i="0" dirty="0">
                <a:solidFill>
                  <a:srgbClr val="273239"/>
                </a:solidFill>
                <a:effectLst/>
                <a:latin typeface="Nunito" pitchFamily="2" charset="0"/>
              </a:rPr>
              <a:t>Unit Dependencies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024F252-0ABF-ABC3-A1B6-E7D8A4DC0F98}"/>
              </a:ext>
            </a:extLst>
          </p:cNvPr>
          <p:cNvSpPr txBox="1"/>
          <p:nvPr/>
        </p:nvSpPr>
        <p:spPr>
          <a:xfrm>
            <a:off x="828269" y="2390871"/>
            <a:ext cx="9512353" cy="26116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100" b="1" dirty="0">
                <a:solidFill>
                  <a:schemeClr val="accent4">
                    <a:lumMod val="50000"/>
                  </a:schemeClr>
                </a:solidFill>
              </a:rPr>
              <a:t>Dependency Activation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Services may be started as </a:t>
            </a:r>
            <a:r>
              <a:rPr lang="en-US" b="1" dirty="0"/>
              <a:t>dependencies</a:t>
            </a:r>
            <a:r>
              <a:rPr lang="en-US" dirty="0"/>
              <a:t> of other units.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Socket Units</a:t>
            </a:r>
            <a:r>
              <a:rPr lang="en-US" dirty="0"/>
              <a:t> can automatically start a service when a network request is made.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Path Units</a:t>
            </a:r>
            <a:r>
              <a:rPr lang="en-US" dirty="0"/>
              <a:t> can start a service when a specific file system condition is met.</a:t>
            </a:r>
            <a:endParaRPr lang="ar-IQ" dirty="0"/>
          </a:p>
          <a:p>
            <a:pPr lvl="1">
              <a:lnSpc>
                <a:spcPct val="150000"/>
              </a:lnSpc>
            </a:pPr>
            <a:endParaRPr lang="en-US" dirty="0"/>
          </a:p>
          <a:p>
            <a:pPr lvl="1">
              <a:lnSpc>
                <a:spcPct val="150000"/>
              </a:lnSpc>
            </a:pPr>
            <a:r>
              <a:rPr lang="en-US" b="1" dirty="0">
                <a:solidFill>
                  <a:srgbClr val="8E5A6D"/>
                </a:solidFill>
              </a:rPr>
              <a:t>Example</a:t>
            </a:r>
            <a:r>
              <a:rPr lang="en-US" dirty="0"/>
              <a:t>: A file in the </a:t>
            </a:r>
            <a:r>
              <a:rPr lang="en-US" b="1" dirty="0"/>
              <a:t>print spool directory</a:t>
            </a:r>
            <a:r>
              <a:rPr lang="en-US" dirty="0"/>
              <a:t> triggers the </a:t>
            </a:r>
            <a:r>
              <a:rPr lang="en-US" b="1" dirty="0" err="1"/>
              <a:t>cups.service</a:t>
            </a:r>
            <a:r>
              <a:rPr lang="en-US" dirty="0"/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A4C60E9-F649-072E-DC2D-18E883888D7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155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447247-CB30-B6D6-D7FE-D97CD8D77B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05F9EDA-A9D7-7901-4A21-3DE8EB87AC6E}"/>
              </a:ext>
            </a:extLst>
          </p:cNvPr>
          <p:cNvSpPr/>
          <p:nvPr/>
        </p:nvSpPr>
        <p:spPr>
          <a:xfrm>
            <a:off x="617280" y="1556229"/>
            <a:ext cx="10456531" cy="49661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355A832-FB62-0DEC-C8C5-B952EC01CA30}"/>
              </a:ext>
            </a:extLst>
          </p:cNvPr>
          <p:cNvSpPr txBox="1"/>
          <p:nvPr/>
        </p:nvSpPr>
        <p:spPr>
          <a:xfrm>
            <a:off x="665158" y="1022141"/>
            <a:ext cx="96081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2800" b="1" i="0" dirty="0">
                <a:solidFill>
                  <a:srgbClr val="273239"/>
                </a:solidFill>
                <a:effectLst/>
                <a:latin typeface="Nunito" pitchFamily="2" charset="0"/>
              </a:rPr>
              <a:t>Unit Dependencies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D10E8B6-E225-0D70-0AAE-ABE814994E04}"/>
              </a:ext>
            </a:extLst>
          </p:cNvPr>
          <p:cNvSpPr txBox="1"/>
          <p:nvPr/>
        </p:nvSpPr>
        <p:spPr>
          <a:xfrm>
            <a:off x="713037" y="1556228"/>
            <a:ext cx="9512353" cy="48359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100" b="1" dirty="0">
                <a:solidFill>
                  <a:schemeClr val="accent4">
                    <a:lumMod val="50000"/>
                  </a:schemeClr>
                </a:solidFill>
              </a:rPr>
              <a:t>Stopping Dependent Services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To completely stop a service, all its dependent units </a:t>
            </a:r>
            <a:r>
              <a:rPr lang="en-US" b="1" dirty="0"/>
              <a:t>must be stopped</a:t>
            </a:r>
            <a:r>
              <a:rPr lang="en-US" dirty="0"/>
              <a:t>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Disabling a service will automatically disable its dependencies.</a:t>
            </a:r>
            <a:endParaRPr lang="ar-IQ" dirty="0"/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ar-IQ" dirty="0"/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ar-IQ" dirty="0"/>
          </a:p>
          <a:p>
            <a:pPr>
              <a:lnSpc>
                <a:spcPct val="150000"/>
              </a:lnSpc>
            </a:pPr>
            <a:endParaRPr lang="en-US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100" b="1" dirty="0">
                <a:solidFill>
                  <a:schemeClr val="accent4">
                    <a:lumMod val="50000"/>
                  </a:schemeClr>
                </a:solidFill>
              </a:rPr>
              <a:t>Listing Dependencies (systemctl list-dependencies)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Command: </a:t>
            </a:r>
            <a:r>
              <a:rPr lang="en-US" b="1" dirty="0">
                <a:solidFill>
                  <a:srgbClr val="0070C0"/>
                </a:solidFill>
                <a:latin typeface="Courier New" panose="02070309020205020404" pitchFamily="49" charset="0"/>
              </a:rPr>
              <a:t>systemctl list-dependencies </a:t>
            </a:r>
            <a:r>
              <a:rPr lang="en-US" dirty="0">
                <a:latin typeface="Courier New" panose="02070309020205020404" pitchFamily="49" charset="0"/>
              </a:rPr>
              <a:t>UNIT</a:t>
            </a:r>
            <a:endParaRPr lang="en-US" dirty="0"/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Shows a tree of other units that must be started.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100" b="1" dirty="0">
                <a:solidFill>
                  <a:schemeClr val="accent4">
                    <a:lumMod val="50000"/>
                  </a:schemeClr>
                </a:solidFill>
              </a:rPr>
              <a:t>Reverse Dependency: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Use the </a:t>
            </a:r>
            <a:r>
              <a:rPr lang="en-US" b="1" dirty="0">
                <a:solidFill>
                  <a:srgbClr val="0070C0"/>
                </a:solidFill>
                <a:latin typeface="Courier New" panose="02070309020205020404" pitchFamily="49" charset="0"/>
              </a:rPr>
              <a:t>--reverse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dirty="0"/>
              <a:t>option to show which units </a:t>
            </a:r>
            <a:r>
              <a:rPr lang="en-US" b="1" dirty="0"/>
              <a:t>depend on</a:t>
            </a:r>
            <a:r>
              <a:rPr lang="en-US" dirty="0"/>
              <a:t> the specified unit.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DADB947-C14E-1193-E544-65DF112A33C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C9FD846-42F1-E3F0-3AC3-EFF12A0A3F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95648" y="3057063"/>
            <a:ext cx="5743930" cy="1067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248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E89FFA-07C6-D517-5593-C6B706D475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A4013A1-7EC2-DEFB-982D-9D3CFF4A458A}"/>
              </a:ext>
            </a:extLst>
          </p:cNvPr>
          <p:cNvSpPr/>
          <p:nvPr/>
        </p:nvSpPr>
        <p:spPr>
          <a:xfrm>
            <a:off x="640447" y="1721350"/>
            <a:ext cx="11156442" cy="477073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A81AC3-E4B1-3FFF-EC9C-97D5D6FDA502}"/>
              </a:ext>
            </a:extLst>
          </p:cNvPr>
          <p:cNvSpPr txBox="1"/>
          <p:nvPr/>
        </p:nvSpPr>
        <p:spPr>
          <a:xfrm>
            <a:off x="617280" y="1068307"/>
            <a:ext cx="96081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2800" b="1" i="0" dirty="0">
                <a:solidFill>
                  <a:srgbClr val="273239"/>
                </a:solidFill>
                <a:effectLst/>
                <a:latin typeface="Nunito" pitchFamily="2" charset="0"/>
              </a:rPr>
              <a:t>Masking Services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B960460-A36D-1D63-25E3-04D0BB823243}"/>
              </a:ext>
            </a:extLst>
          </p:cNvPr>
          <p:cNvSpPr txBox="1"/>
          <p:nvPr/>
        </p:nvSpPr>
        <p:spPr>
          <a:xfrm>
            <a:off x="839557" y="1817727"/>
            <a:ext cx="9512353" cy="46743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b="1" dirty="0">
                <a:solidFill>
                  <a:schemeClr val="accent2">
                    <a:lumMod val="50000"/>
                  </a:schemeClr>
                </a:solidFill>
              </a:rPr>
              <a:t>Purpose of Masking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Used to prevent an </a:t>
            </a:r>
            <a:r>
              <a:rPr lang="en-US" b="1" dirty="0"/>
              <a:t>administrator</a:t>
            </a:r>
            <a:r>
              <a:rPr lang="en-US" dirty="0"/>
              <a:t> from accidentally starting a conflicting service.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Relevant when multiple methods exist to manage a resource e.g., networks, firewalls.</a:t>
            </a:r>
          </a:p>
          <a:p>
            <a:pPr>
              <a:lnSpc>
                <a:spcPct val="150000"/>
              </a:lnSpc>
              <a:buNone/>
            </a:pPr>
            <a:r>
              <a:rPr lang="en-US" b="1" dirty="0">
                <a:solidFill>
                  <a:schemeClr val="accent4">
                    <a:lumMod val="50000"/>
                  </a:schemeClr>
                </a:solidFill>
              </a:rPr>
              <a:t>How Masking Works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Masking creates a symbolic link in the configuration directories.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This link points the service file to </a:t>
            </a:r>
            <a:r>
              <a:rPr lang="en-US" dirty="0">
                <a:latin typeface="Courier New" panose="02070309020205020404" pitchFamily="49" charset="0"/>
              </a:rPr>
              <a:t>/dev/null</a:t>
            </a:r>
            <a:r>
              <a:rPr lang="en-US" dirty="0"/>
              <a:t>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If anyone tries to start the masked service, </a:t>
            </a:r>
            <a:r>
              <a:rPr lang="en-US" b="1" dirty="0"/>
              <a:t>nothing will happen</a:t>
            </a:r>
            <a:r>
              <a:rPr lang="en-US" dirty="0"/>
              <a:t>.</a:t>
            </a:r>
            <a:endParaRPr lang="ar-IQ" dirty="0"/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accent4">
                    <a:lumMod val="50000"/>
                  </a:schemeClr>
                </a:solidFill>
              </a:rPr>
              <a:t>Masking</a:t>
            </a:r>
            <a:r>
              <a:rPr lang="en-US" b="1" dirty="0"/>
              <a:t> Prevent start:</a:t>
            </a:r>
            <a:endParaRPr lang="en-US" dirty="0"/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Command: </a:t>
            </a:r>
            <a:r>
              <a:rPr lang="en-US" sz="1600" b="1" dirty="0">
                <a:solidFill>
                  <a:srgbClr val="0070C0"/>
                </a:solidFill>
                <a:latin typeface="Courier New" panose="02070309020205020404" pitchFamily="49" charset="0"/>
              </a:rPr>
              <a:t>systemctl mask network</a:t>
            </a:r>
            <a:endParaRPr lang="en-US" sz="1600" b="1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accent4">
                    <a:lumMod val="50000"/>
                  </a:schemeClr>
                </a:solidFill>
              </a:rPr>
              <a:t>Unmasking</a:t>
            </a:r>
            <a:r>
              <a:rPr lang="en-US" b="1" dirty="0"/>
              <a:t> Allow start:</a:t>
            </a:r>
            <a:endParaRPr lang="en-US" dirty="0"/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Command: </a:t>
            </a:r>
            <a:r>
              <a:rPr lang="en-US" sz="1600" b="1" dirty="0">
                <a:solidFill>
                  <a:srgbClr val="0070C0"/>
                </a:solidFill>
                <a:latin typeface="Courier New" panose="02070309020205020404" pitchFamily="49" charset="0"/>
              </a:rPr>
              <a:t>systemctl unmask network</a:t>
            </a:r>
            <a:endParaRPr lang="en-US" sz="1600" b="1" dirty="0">
              <a:solidFill>
                <a:srgbClr val="0070C0"/>
              </a:solidFill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77F582D-E42A-8DB9-DED5-03303AA9A55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253DEDF-0605-A618-2EA5-6614ADBFAD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3378" y="5210324"/>
            <a:ext cx="5136115" cy="960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5633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08FDA7-7013-1BF3-1ABC-6AAADF40F8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5A19F19-4B14-A7E5-FEC8-F1E13D9DD29C}"/>
              </a:ext>
            </a:extLst>
          </p:cNvPr>
          <p:cNvSpPr/>
          <p:nvPr/>
        </p:nvSpPr>
        <p:spPr>
          <a:xfrm>
            <a:off x="640447" y="1345305"/>
            <a:ext cx="11156442" cy="52437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18A1ED7-CEB4-2585-376A-1BFA8AE263F3}"/>
              </a:ext>
            </a:extLst>
          </p:cNvPr>
          <p:cNvSpPr txBox="1"/>
          <p:nvPr/>
        </p:nvSpPr>
        <p:spPr>
          <a:xfrm>
            <a:off x="640447" y="743434"/>
            <a:ext cx="96081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dirty="0"/>
              <a:t>Enabling Services at Boot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273239"/>
              </a:solidFill>
              <a:effectLst/>
              <a:uLnTx/>
              <a:uFillTx/>
              <a:latin typeface="Nunito" pitchFamily="2" charset="0"/>
              <a:ea typeface="+mn-ea"/>
              <a:cs typeface="+mn-cs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1A9C7DC-26A7-54C3-EBC9-74700FA982B7}"/>
              </a:ext>
            </a:extLst>
          </p:cNvPr>
          <p:cNvSpPr txBox="1"/>
          <p:nvPr/>
        </p:nvSpPr>
        <p:spPr>
          <a:xfrm>
            <a:off x="839557" y="1495298"/>
            <a:ext cx="9512353" cy="5058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</a:rPr>
              <a:t>Key Concept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dirty="0"/>
              <a:t>Starting/Stopping a service manually does </a:t>
            </a:r>
            <a:r>
              <a:rPr lang="en-US" sz="1700" b="1" dirty="0"/>
              <a:t>not</a:t>
            </a:r>
            <a:r>
              <a:rPr lang="en-US" sz="1700" dirty="0"/>
              <a:t> guarantee its state after a </a:t>
            </a:r>
            <a:r>
              <a:rPr lang="en-US" sz="1700" b="1" dirty="0"/>
              <a:t>reboot</a:t>
            </a:r>
            <a:r>
              <a:rPr lang="en-US" sz="1700" dirty="0"/>
              <a:t>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dirty="0"/>
              <a:t>Services are started at </a:t>
            </a:r>
            <a:r>
              <a:rPr lang="en-US" sz="1700" b="1" dirty="0"/>
              <a:t>boot time</a:t>
            </a:r>
            <a:r>
              <a:rPr lang="en-US" sz="1700" dirty="0"/>
              <a:t> via symbolic </a:t>
            </a:r>
            <a:r>
              <a:rPr lang="en-US" sz="1700" b="1" dirty="0"/>
              <a:t>links</a:t>
            </a:r>
            <a:r>
              <a:rPr lang="en-US" sz="1700" dirty="0"/>
              <a:t> managed by </a:t>
            </a:r>
            <a:r>
              <a:rPr lang="en-US" sz="1700" b="1" dirty="0"/>
              <a:t>systemctl</a:t>
            </a:r>
            <a:r>
              <a:rPr lang="en-US" sz="1700" dirty="0"/>
              <a:t>.</a:t>
            </a:r>
            <a:endParaRPr lang="ar-IQ" sz="17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1900" b="1" dirty="0">
                <a:solidFill>
                  <a:schemeClr val="accent2">
                    <a:lumMod val="50000"/>
                  </a:schemeClr>
                </a:solidFill>
              </a:rPr>
              <a:t>Service Management Actions</a:t>
            </a:r>
            <a:r>
              <a:rPr lang="ar-IQ" sz="1900" b="1" dirty="0">
                <a:solidFill>
                  <a:schemeClr val="accent2">
                    <a:lumMod val="50000"/>
                  </a:schemeClr>
                </a:solidFill>
              </a:rPr>
              <a:t>:</a:t>
            </a:r>
          </a:p>
          <a:p>
            <a:pPr>
              <a:lnSpc>
                <a:spcPct val="150000"/>
              </a:lnSpc>
            </a:pPr>
            <a:r>
              <a:rPr lang="en-US" b="1" dirty="0"/>
              <a:t>1. View the status of a service:</a:t>
            </a:r>
            <a:endParaRPr lang="en-US" dirty="0"/>
          </a:p>
          <a:p>
            <a:pPr lvl="1">
              <a:lnSpc>
                <a:spcPct val="150000"/>
              </a:lnSpc>
            </a:pPr>
            <a:r>
              <a:rPr lang="en-US" dirty="0"/>
              <a:t>Command: systemctl status </a:t>
            </a:r>
            <a:r>
              <a:rPr lang="en-US" dirty="0" err="1"/>
              <a:t>sshd.service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b="1" dirty="0"/>
              <a:t>2. Disable the service at boot:</a:t>
            </a:r>
            <a:endParaRPr lang="en-US" dirty="0"/>
          </a:p>
          <a:p>
            <a:pPr lvl="1">
              <a:lnSpc>
                <a:spcPct val="150000"/>
              </a:lnSpc>
            </a:pPr>
            <a:r>
              <a:rPr lang="en-US" dirty="0"/>
              <a:t>Command: systemctl disable </a:t>
            </a:r>
            <a:r>
              <a:rPr lang="en-US" dirty="0" err="1"/>
              <a:t>sshd.service</a:t>
            </a:r>
            <a:endParaRPr lang="en-US" dirty="0"/>
          </a:p>
          <a:p>
            <a:pPr lvl="1">
              <a:lnSpc>
                <a:spcPct val="150000"/>
              </a:lnSpc>
            </a:pPr>
            <a:r>
              <a:rPr lang="en-US" dirty="0"/>
              <a:t>Note: Disabling a service does </a:t>
            </a:r>
            <a:r>
              <a:rPr lang="en-US" b="1" dirty="0"/>
              <a:t>not</a:t>
            </a:r>
            <a:r>
              <a:rPr lang="en-US" dirty="0"/>
              <a:t> stop it immediately.</a:t>
            </a:r>
          </a:p>
          <a:p>
            <a:pPr>
              <a:lnSpc>
                <a:spcPct val="150000"/>
              </a:lnSpc>
            </a:pPr>
            <a:r>
              <a:rPr lang="en-US" b="1" dirty="0"/>
              <a:t>3. Enable the service at boot:</a:t>
            </a:r>
            <a:endParaRPr lang="en-US" dirty="0"/>
          </a:p>
          <a:p>
            <a:pPr lvl="1">
              <a:lnSpc>
                <a:spcPct val="150000"/>
              </a:lnSpc>
            </a:pPr>
            <a:r>
              <a:rPr lang="en-US" dirty="0"/>
              <a:t>Command: systemctl enable </a:t>
            </a:r>
            <a:r>
              <a:rPr lang="en-US" dirty="0" err="1"/>
              <a:t>sshd.service</a:t>
            </a:r>
            <a:endParaRPr lang="en-US" dirty="0"/>
          </a:p>
          <a:p>
            <a:pPr lvl="1">
              <a:lnSpc>
                <a:spcPct val="150000"/>
              </a:lnSpc>
            </a:pPr>
            <a:r>
              <a:rPr lang="en-US" dirty="0"/>
              <a:t>Verification: systemctl is-enabled </a:t>
            </a:r>
            <a:r>
              <a:rPr lang="en-US" dirty="0" err="1"/>
              <a:t>sshd.service</a:t>
            </a:r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996CF59-1926-B2DB-636A-8FA952319CA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6E83C01-40F4-7687-D712-5331702732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44502" y="3383420"/>
            <a:ext cx="3239212" cy="52755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F65DCEF-F55B-A0C7-ADAD-BAF22D30EAF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740166" y="4426473"/>
            <a:ext cx="3239212" cy="84501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A3DB18D-6BB3-3104-5D27-C3DE65C86BB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72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953845" y="5650205"/>
            <a:ext cx="3210373" cy="771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542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089FD7-21CB-DA8D-4D4C-9C477AB55D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D1EE3B2-AFCD-9123-DB4D-9B362D9420FA}"/>
              </a:ext>
            </a:extLst>
          </p:cNvPr>
          <p:cNvSpPr/>
          <p:nvPr/>
        </p:nvSpPr>
        <p:spPr>
          <a:xfrm>
            <a:off x="617280" y="1106311"/>
            <a:ext cx="10911106" cy="54827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anose="05000000000000000000" pitchFamily="2" charset="2"/>
              <a:buChar char="q"/>
            </a:pP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F69BB7B-17FA-47D0-7CB4-34FB2F387402}"/>
              </a:ext>
            </a:extLst>
          </p:cNvPr>
          <p:cNvSpPr txBox="1"/>
          <p:nvPr/>
        </p:nvSpPr>
        <p:spPr>
          <a:xfrm>
            <a:off x="821659" y="495938"/>
            <a:ext cx="96112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2800" b="1" i="0" dirty="0">
                <a:solidFill>
                  <a:schemeClr val="accent2">
                    <a:lumMod val="50000"/>
                  </a:schemeClr>
                </a:solidFill>
                <a:effectLst/>
                <a:latin typeface="Nunito" pitchFamily="2" charset="0"/>
              </a:rPr>
              <a:t>SUMMARY OF </a:t>
            </a:r>
            <a:r>
              <a:rPr lang="en-US" sz="2800" b="1" i="0" dirty="0">
                <a:solidFill>
                  <a:schemeClr val="accent1"/>
                </a:solidFill>
                <a:effectLst/>
                <a:latin typeface="Nunito" pitchFamily="2" charset="0"/>
              </a:rPr>
              <a:t>systemctl</a:t>
            </a:r>
            <a:r>
              <a:rPr lang="en-US" sz="2800" b="1" i="0" dirty="0">
                <a:solidFill>
                  <a:schemeClr val="accent2">
                    <a:lumMod val="50000"/>
                  </a:schemeClr>
                </a:solidFill>
                <a:effectLst/>
                <a:latin typeface="Nunito" pitchFamily="2" charset="0"/>
              </a:rPr>
              <a:t> COMMANDS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618B858-BA29-EF13-8DDD-8C9A404D65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4719" y="1441815"/>
            <a:ext cx="8665772" cy="4812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713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7BCB8A-5C83-DA78-1E54-3AD0411409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B265849-B7FD-8901-A485-41A52BDF0ADB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3087D67-34D1-3308-F0A9-0315BA3C47D8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789183E3-0E7D-3210-CA99-101E07A9F7A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981571C-9692-B244-D44D-7745AB7AD03C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316B7C5-3C53-A4A3-5BDA-555E262CCB62}"/>
              </a:ext>
            </a:extLst>
          </p:cNvPr>
          <p:cNvSpPr txBox="1"/>
          <p:nvPr/>
        </p:nvSpPr>
        <p:spPr>
          <a:xfrm>
            <a:off x="5949244" y="1437208"/>
            <a:ext cx="6344356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700" b="1" dirty="0"/>
              <a:t>Configuring and Securing OpenSSH Service</a:t>
            </a:r>
            <a:endParaRPr lang="en-US" sz="2700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CCABE7C-53C0-1EC9-5928-2CB0B83B385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195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1C5343-DD5A-52D0-2715-1892D51BDC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7AB1445-BAB4-F20A-64A8-FA53FE8B0932}"/>
              </a:ext>
            </a:extLst>
          </p:cNvPr>
          <p:cNvSpPr/>
          <p:nvPr/>
        </p:nvSpPr>
        <p:spPr>
          <a:xfrm>
            <a:off x="640447" y="1721350"/>
            <a:ext cx="10004975" cy="447223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AFE0610-247C-B6D7-A153-DEB89BBE3788}"/>
              </a:ext>
            </a:extLst>
          </p:cNvPr>
          <p:cNvSpPr txBox="1"/>
          <p:nvPr/>
        </p:nvSpPr>
        <p:spPr>
          <a:xfrm>
            <a:off x="617280" y="1068307"/>
            <a:ext cx="960811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Configuring and Securing OpenSSH Service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3DA6E28-0F6F-941F-5AFC-0027DC1730E4}"/>
              </a:ext>
            </a:extLst>
          </p:cNvPr>
          <p:cNvSpPr txBox="1"/>
          <p:nvPr/>
        </p:nvSpPr>
        <p:spPr>
          <a:xfrm>
            <a:off x="816981" y="1721349"/>
            <a:ext cx="9408409" cy="43550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sz="2200" b="1" dirty="0">
                <a:solidFill>
                  <a:schemeClr val="accent2">
                    <a:lumMod val="50000"/>
                  </a:schemeClr>
                </a:solidFill>
              </a:rPr>
              <a:t>Goal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To configure secure command-line access on remote systems using </a:t>
            </a:r>
            <a:r>
              <a:rPr lang="en-US" b="1" dirty="0"/>
              <a:t>OpenSSH</a:t>
            </a:r>
            <a:r>
              <a:rPr lang="en-US" dirty="0"/>
              <a:t>.</a:t>
            </a:r>
            <a:endParaRPr lang="ar-IQ" b="1" dirty="0"/>
          </a:p>
          <a:p>
            <a:pPr>
              <a:lnSpc>
                <a:spcPct val="150000"/>
              </a:lnSpc>
              <a:buNone/>
            </a:pPr>
            <a:r>
              <a:rPr lang="en-US" sz="2200" b="1" dirty="0">
                <a:solidFill>
                  <a:schemeClr val="accent1"/>
                </a:solidFill>
              </a:rPr>
              <a:t>Objectives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Log in</a:t>
            </a:r>
            <a:r>
              <a:rPr lang="en-US" dirty="0"/>
              <a:t> to a remote system using </a:t>
            </a:r>
            <a:r>
              <a:rPr lang="en-US" b="1" dirty="0"/>
              <a:t>ssh</a:t>
            </a:r>
            <a:r>
              <a:rPr lang="en-US" dirty="0"/>
              <a:t> to run commands from a shell prompt.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Set up ssh</a:t>
            </a:r>
            <a:r>
              <a:rPr lang="en-US" dirty="0"/>
              <a:t> for secure </a:t>
            </a:r>
            <a:r>
              <a:rPr lang="en-US" b="1" dirty="0"/>
              <a:t>password-free logins</a:t>
            </a:r>
            <a:r>
              <a:rPr lang="en-US" dirty="0"/>
              <a:t> using a private authentication key file.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Customize </a:t>
            </a:r>
            <a:r>
              <a:rPr lang="en-US" b="1" dirty="0" err="1"/>
              <a:t>sshd</a:t>
            </a:r>
            <a:r>
              <a:rPr lang="en-US" b="1" dirty="0"/>
              <a:t> configuration</a:t>
            </a:r>
            <a:r>
              <a:rPr lang="en-US" dirty="0"/>
              <a:t> to restrict direct logins as </a:t>
            </a:r>
            <a:r>
              <a:rPr lang="en-US" b="1" dirty="0"/>
              <a:t>root</a:t>
            </a:r>
            <a:r>
              <a:rPr lang="en-US" dirty="0"/>
              <a:t> or to disable </a:t>
            </a:r>
            <a:r>
              <a:rPr lang="en-US" b="1" dirty="0"/>
              <a:t>password-based authentication</a:t>
            </a:r>
            <a:r>
              <a:rPr lang="en-US" dirty="0"/>
              <a:t>.</a:t>
            </a:r>
            <a:endParaRPr lang="ar-IQ" dirty="0"/>
          </a:p>
          <a:p>
            <a:r>
              <a:rPr lang="en-US" sz="2200" b="1" dirty="0">
                <a:solidFill>
                  <a:schemeClr val="accent4">
                    <a:lumMod val="75000"/>
                  </a:schemeClr>
                </a:solidFill>
              </a:rPr>
              <a:t>Sections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Accessing the Remote Command Line with SSH.</a:t>
            </a:r>
            <a:endParaRPr lang="ar-IQ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Configuring SSH Key-based Authentication.</a:t>
            </a:r>
            <a:r>
              <a:rPr lang="en-US" dirty="0"/>
              <a:t> </a:t>
            </a:r>
            <a:endParaRPr lang="ar-IQ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Customizing SSH Service Configuration.</a:t>
            </a:r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2FEB1A-6912-45E7-1589-E1FABD665C1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765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48C728-27E2-E4BE-605F-599A08D41B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CB0D9A6-A4FB-E273-1B4F-C366744FAA5A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4F116E2-9D7F-CD97-8866-12F5623B3F5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1AE9EB3E-1371-C5BB-B6E7-53B683CBF48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5153655-DC83-9880-CABE-C25D03C97FB2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F8FF8753-722E-E79E-4B4D-7CA1C8F9B2D2}"/>
              </a:ext>
            </a:extLst>
          </p:cNvPr>
          <p:cNvSpPr txBox="1"/>
          <p:nvPr/>
        </p:nvSpPr>
        <p:spPr>
          <a:xfrm>
            <a:off x="5808893" y="999884"/>
            <a:ext cx="4937346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900" dirty="0"/>
              <a:t>Accessing the Remote Command Line with SSH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95D8347-6FE9-FE46-F197-B90930BA7C2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635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18BF9C-AEB0-69E6-53E6-247BE71488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106B344-4E4C-49A4-C687-ED9A2CEC813C}"/>
              </a:ext>
            </a:extLst>
          </p:cNvPr>
          <p:cNvSpPr/>
          <p:nvPr/>
        </p:nvSpPr>
        <p:spPr>
          <a:xfrm>
            <a:off x="640447" y="1840089"/>
            <a:ext cx="10004975" cy="394960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CE1EA32-EBE5-BF2D-CEC0-07E7D824BC43}"/>
              </a:ext>
            </a:extLst>
          </p:cNvPr>
          <p:cNvSpPr txBox="1"/>
          <p:nvPr/>
        </p:nvSpPr>
        <p:spPr>
          <a:xfrm>
            <a:off x="640447" y="1226567"/>
            <a:ext cx="960811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i="0" dirty="0">
                <a:solidFill>
                  <a:srgbClr val="273239"/>
                </a:solidFill>
                <a:effectLst/>
                <a:latin typeface="Nunito" pitchFamily="2" charset="0"/>
              </a:rPr>
              <a:t>Accessing the Remote Command Line with </a:t>
            </a:r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SSH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B9EE3B4-C935-EC0A-EA15-F3A482166C95}"/>
              </a:ext>
            </a:extLst>
          </p:cNvPr>
          <p:cNvSpPr txBox="1"/>
          <p:nvPr/>
        </p:nvSpPr>
        <p:spPr>
          <a:xfrm>
            <a:off x="816981" y="1998349"/>
            <a:ext cx="9408409" cy="29959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None/>
            </a:pPr>
            <a:r>
              <a:rPr lang="en-US" sz="2100" b="1" dirty="0">
                <a:solidFill>
                  <a:schemeClr val="accent4">
                    <a:lumMod val="75000"/>
                  </a:schemeClr>
                </a:solidFill>
              </a:rPr>
              <a:t>What is OpenSSH Secure Shell </a:t>
            </a:r>
            <a:r>
              <a:rPr lang="ar-IQ" sz="2100" b="1" dirty="0">
                <a:solidFill>
                  <a:schemeClr val="accent4">
                    <a:lumMod val="75000"/>
                  </a:schemeClr>
                </a:solidFill>
              </a:rPr>
              <a:t>)</a:t>
            </a:r>
            <a:r>
              <a:rPr lang="en-US" sz="2100" b="1" dirty="0">
                <a:solidFill>
                  <a:schemeClr val="accent4">
                    <a:lumMod val="75000"/>
                  </a:schemeClr>
                </a:solidFill>
              </a:rPr>
              <a:t>SSH</a:t>
            </a:r>
            <a:r>
              <a:rPr lang="ar-IQ" sz="2100" b="1" dirty="0">
                <a:solidFill>
                  <a:schemeClr val="accent4">
                    <a:lumMod val="75000"/>
                  </a:schemeClr>
                </a:solidFill>
              </a:rPr>
              <a:t>(</a:t>
            </a:r>
            <a:r>
              <a:rPr lang="en-US" sz="2100" b="1" dirty="0">
                <a:solidFill>
                  <a:schemeClr val="accent4">
                    <a:lumMod val="75000"/>
                  </a:schemeClr>
                </a:solidFill>
              </a:rPr>
              <a:t>?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1900" b="1" dirty="0"/>
              <a:t>OpenSSH</a:t>
            </a:r>
            <a:r>
              <a:rPr lang="en-US" sz="1900" dirty="0"/>
              <a:t> is the software implementation of the </a:t>
            </a:r>
            <a:r>
              <a:rPr lang="en-US" sz="1900" b="1" dirty="0"/>
              <a:t>Secure Shell</a:t>
            </a:r>
            <a:r>
              <a:rPr lang="en-US" sz="1900" dirty="0"/>
              <a:t> protocol.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1900" b="1" dirty="0"/>
              <a:t>SSH</a:t>
            </a:r>
            <a:r>
              <a:rPr lang="en-US" sz="1900" dirty="0"/>
              <a:t> is used to securely run a </a:t>
            </a:r>
            <a:r>
              <a:rPr lang="en-US" sz="1900" b="1" dirty="0"/>
              <a:t>shell</a:t>
            </a:r>
            <a:r>
              <a:rPr lang="en-US" sz="1900" dirty="0"/>
              <a:t> on a </a:t>
            </a:r>
            <a:r>
              <a:rPr lang="en-US" sz="1900" b="1" dirty="0"/>
              <a:t>remote system</a:t>
            </a:r>
            <a:r>
              <a:rPr lang="en-US" sz="1900" dirty="0"/>
              <a:t>.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1900" dirty="0"/>
              <a:t>The </a:t>
            </a:r>
            <a:r>
              <a:rPr lang="en-US" sz="1900" b="1" dirty="0"/>
              <a:t>ssh command</a:t>
            </a:r>
            <a:r>
              <a:rPr lang="en-US" sz="1900" dirty="0"/>
              <a:t> is the primary tool used to </a:t>
            </a:r>
            <a:r>
              <a:rPr lang="en-US" sz="1900" b="1" dirty="0"/>
              <a:t>remotely log into</a:t>
            </a:r>
            <a:r>
              <a:rPr lang="en-US" sz="1900" dirty="0"/>
              <a:t> a system.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1900" b="1" dirty="0"/>
              <a:t>SSH</a:t>
            </a:r>
            <a:r>
              <a:rPr lang="en-US" sz="1900" dirty="0"/>
              <a:t> can also be used to run an </a:t>
            </a:r>
            <a:r>
              <a:rPr lang="en-US" sz="1900" b="1" dirty="0"/>
              <a:t>individual command</a:t>
            </a:r>
            <a:r>
              <a:rPr lang="en-US" sz="1900" dirty="0"/>
              <a:t> on a remote system.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022A710-F4F2-9CE1-2F59-BC0158A9872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795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8FC126-E373-DC82-1303-BE27CC0641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AC8BB3E-D567-D9A4-C012-EB0DF4912849}"/>
              </a:ext>
            </a:extLst>
          </p:cNvPr>
          <p:cNvSpPr/>
          <p:nvPr/>
        </p:nvSpPr>
        <p:spPr>
          <a:xfrm>
            <a:off x="640447" y="766085"/>
            <a:ext cx="9293775" cy="552654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4CF88E3-C1A8-C1A5-61DE-DFB2E0387DFC}"/>
              </a:ext>
            </a:extLst>
          </p:cNvPr>
          <p:cNvSpPr txBox="1"/>
          <p:nvPr/>
        </p:nvSpPr>
        <p:spPr>
          <a:xfrm>
            <a:off x="617280" y="165259"/>
            <a:ext cx="960811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i="0" dirty="0">
                <a:solidFill>
                  <a:srgbClr val="273239"/>
                </a:solidFill>
                <a:effectLst/>
                <a:latin typeface="Nunito" pitchFamily="2" charset="0"/>
              </a:rPr>
              <a:t>Accessing the Remote Command Line with </a:t>
            </a:r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SSH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2549644-3936-87FA-9604-9A0BE6F7BCDF}"/>
              </a:ext>
            </a:extLst>
          </p:cNvPr>
          <p:cNvSpPr txBox="1"/>
          <p:nvPr/>
        </p:nvSpPr>
        <p:spPr>
          <a:xfrm>
            <a:off x="918581" y="605384"/>
            <a:ext cx="9408409" cy="6481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2100" b="1" dirty="0">
                <a:solidFill>
                  <a:schemeClr val="accent4">
                    <a:lumMod val="75000"/>
                  </a:schemeClr>
                </a:solidFill>
              </a:rPr>
              <a:t>Secure Shell SSH Examples: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5E5A371-CBE8-2157-939F-E8E82FC8FE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3208" y="1377347"/>
            <a:ext cx="7470848" cy="4791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083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98BA1C-10EC-2899-7331-C68A06D558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4F82434-A3C6-2EA2-E108-3528FCBC50F0}"/>
              </a:ext>
            </a:extLst>
          </p:cNvPr>
          <p:cNvSpPr/>
          <p:nvPr/>
        </p:nvSpPr>
        <p:spPr>
          <a:xfrm>
            <a:off x="640447" y="1721350"/>
            <a:ext cx="10017393" cy="447223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C5B841-FF6D-1BC0-AB36-2353B4C7D89C}"/>
              </a:ext>
            </a:extLst>
          </p:cNvPr>
          <p:cNvSpPr txBox="1"/>
          <p:nvPr/>
        </p:nvSpPr>
        <p:spPr>
          <a:xfrm>
            <a:off x="617280" y="1068307"/>
            <a:ext cx="960811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rgbClr val="273239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Accessing the Remote Command Line with 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273239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SSH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19C25EF-1739-2EB9-1855-BD6723CA898E}"/>
              </a:ext>
            </a:extLst>
          </p:cNvPr>
          <p:cNvSpPr txBox="1"/>
          <p:nvPr/>
        </p:nvSpPr>
        <p:spPr>
          <a:xfrm>
            <a:off x="816981" y="1825505"/>
            <a:ext cx="940840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Listing Logged-In Users (w command)</a:t>
            </a:r>
            <a:endParaRPr lang="ar-IQ" b="1" dirty="0">
              <a:solidFill>
                <a:schemeClr val="accent4">
                  <a:lumMod val="75000"/>
                </a:schemeClr>
              </a:solidFill>
            </a:endParaRPr>
          </a:p>
          <a:p>
            <a:pPr>
              <a:buNone/>
            </a:pPr>
            <a:endParaRPr lang="en-US" b="1" dirty="0">
              <a:solidFill>
                <a:schemeClr val="accent4">
                  <a:lumMod val="75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b="1" dirty="0"/>
              <a:t>Purpose of the </a:t>
            </a:r>
            <a:r>
              <a:rPr lang="en-US" b="1" dirty="0">
                <a:solidFill>
                  <a:schemeClr val="accent2"/>
                </a:solidFill>
              </a:rPr>
              <a:t>'w' command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US" dirty="0"/>
              <a:t>The </a:t>
            </a:r>
            <a:r>
              <a:rPr lang="en-US" b="1" dirty="0"/>
              <a:t>w command</a:t>
            </a:r>
            <a:r>
              <a:rPr lang="en-US" dirty="0"/>
              <a:t> displays a list of all users </a:t>
            </a:r>
            <a:r>
              <a:rPr lang="en-US" b="1" dirty="0"/>
              <a:t>currently logged into the computer</a:t>
            </a:r>
            <a:r>
              <a:rPr lang="en-US" dirty="0"/>
              <a:t>.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US" dirty="0"/>
              <a:t>It is useful for showing which users logged in using </a:t>
            </a:r>
            <a:r>
              <a:rPr lang="en-US" b="1" dirty="0"/>
              <a:t>ssh</a:t>
            </a:r>
            <a:r>
              <a:rPr lang="en-US" dirty="0"/>
              <a:t> from </a:t>
            </a:r>
            <a:r>
              <a:rPr lang="en-US" b="1" dirty="0"/>
              <a:t>remote locations</a:t>
            </a:r>
            <a:r>
              <a:rPr lang="en-US" dirty="0"/>
              <a:t> and what they are currently doing.</a:t>
            </a:r>
            <a:endParaRPr lang="ar-IQ" dirty="0"/>
          </a:p>
          <a:p>
            <a:pPr lvl="1"/>
            <a:endParaRPr lang="en-US" dirty="0"/>
          </a:p>
          <a:p>
            <a:r>
              <a:rPr lang="en-US" b="1" dirty="0">
                <a:solidFill>
                  <a:schemeClr val="accent6">
                    <a:lumMod val="50000"/>
                  </a:schemeClr>
                </a:solidFill>
              </a:rPr>
              <a:t>Command Syntax and Output</a:t>
            </a:r>
            <a:r>
              <a:rPr lang="ar-IQ" b="1" dirty="0">
                <a:solidFill>
                  <a:schemeClr val="accent6">
                    <a:lumMod val="50000"/>
                  </a:schemeClr>
                </a:solidFill>
              </a:rPr>
              <a:t>:</a:t>
            </a:r>
            <a:endParaRPr lang="en-US" b="1" dirty="0">
              <a:solidFill>
                <a:schemeClr val="accent6">
                  <a:lumMod val="50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700" b="1" dirty="0"/>
              <a:t>Command:</a:t>
            </a:r>
            <a:r>
              <a:rPr lang="en-US" sz="1700" dirty="0"/>
              <a:t> </a:t>
            </a:r>
            <a:r>
              <a:rPr lang="en-US" sz="1700" dirty="0">
                <a:latin typeface="Courier New" panose="02070309020205020404" pitchFamily="49" charset="0"/>
              </a:rPr>
              <a:t>w -f</a:t>
            </a:r>
            <a:endParaRPr lang="en-US" sz="1700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700" dirty="0"/>
              <a:t>The </a:t>
            </a:r>
            <a:r>
              <a:rPr lang="en-US" sz="1700" dirty="0">
                <a:latin typeface="Courier New" panose="02070309020205020404" pitchFamily="49" charset="0"/>
              </a:rPr>
              <a:t>-f</a:t>
            </a:r>
            <a:r>
              <a:rPr lang="en-US" sz="1700" dirty="0"/>
              <a:t> option shows the </a:t>
            </a:r>
            <a:r>
              <a:rPr lang="en-US" sz="1700" b="1" dirty="0"/>
              <a:t>FROM</a:t>
            </a:r>
            <a:r>
              <a:rPr lang="en-US" sz="1700" dirty="0"/>
              <a:t> column, which indicates the </a:t>
            </a:r>
            <a:r>
              <a:rPr lang="en-US" sz="1700" b="1" dirty="0"/>
              <a:t>remote host</a:t>
            </a:r>
            <a:r>
              <a:rPr lang="en-US" sz="1700" dirty="0"/>
              <a:t> or location of the user's connection.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700" b="1" dirty="0"/>
              <a:t>Output Information:</a:t>
            </a:r>
            <a:endParaRPr lang="en-US" sz="1700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700" b="1" dirty="0"/>
              <a:t>USER:</a:t>
            </a:r>
            <a:r>
              <a:rPr lang="en-US" sz="1700" dirty="0"/>
              <a:t> The username.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700" b="1" dirty="0"/>
              <a:t>TTY:</a:t>
            </a:r>
            <a:r>
              <a:rPr lang="en-US" sz="1700" dirty="0"/>
              <a:t> The terminal type (e.g., </a:t>
            </a:r>
            <a:r>
              <a:rPr lang="en-US" sz="1700" dirty="0">
                <a:latin typeface="Courier New" panose="02070309020205020404" pitchFamily="49" charset="0"/>
              </a:rPr>
              <a:t>tty1</a:t>
            </a:r>
            <a:r>
              <a:rPr lang="en-US" sz="1700" dirty="0"/>
              <a:t> for local, </a:t>
            </a:r>
            <a:r>
              <a:rPr lang="en-US" sz="1700" dirty="0">
                <a:latin typeface="Courier New" panose="02070309020205020404" pitchFamily="49" charset="0"/>
              </a:rPr>
              <a:t>pts/0</a:t>
            </a:r>
            <a:r>
              <a:rPr lang="en-US" sz="1700" dirty="0"/>
              <a:t> for remote/pseudo-terminal).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700" b="1" dirty="0"/>
              <a:t>FROM:</a:t>
            </a:r>
            <a:r>
              <a:rPr lang="en-US" sz="1700" dirty="0"/>
              <a:t> The remote location or IP address (especially for SSH logins).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700" b="1" dirty="0"/>
              <a:t>WHAT:</a:t>
            </a:r>
            <a:r>
              <a:rPr lang="en-US" sz="1700" dirty="0"/>
              <a:t> The current command being run by the user.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AFCEDA0-0E91-0444-6E64-A4BD45C189E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9834CA9-1B71-D6BF-D69A-5E3719668EB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109312" y="3292711"/>
            <a:ext cx="5248047" cy="983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9016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8E630C-F00D-7436-FDA6-903B1C1DA5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8AFF873-DBE7-EFAC-7931-750AACD68279}"/>
              </a:ext>
            </a:extLst>
          </p:cNvPr>
          <p:cNvSpPr/>
          <p:nvPr/>
        </p:nvSpPr>
        <p:spPr>
          <a:xfrm>
            <a:off x="640447" y="1444350"/>
            <a:ext cx="10911106" cy="482563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077DEBB-53C9-9B92-FD7C-CCD953192EC2}"/>
              </a:ext>
            </a:extLst>
          </p:cNvPr>
          <p:cNvSpPr txBox="1"/>
          <p:nvPr/>
        </p:nvSpPr>
        <p:spPr>
          <a:xfrm>
            <a:off x="640447" y="859575"/>
            <a:ext cx="96081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dirty="0"/>
              <a:t>SSH HOST KEYS</a:t>
            </a:r>
            <a:endParaRPr lang="en-US" sz="3000" b="1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0BEB129-DD4E-2B8F-5B0B-49E5FA53990F}"/>
              </a:ext>
            </a:extLst>
          </p:cNvPr>
          <p:cNvSpPr txBox="1"/>
          <p:nvPr/>
        </p:nvSpPr>
        <p:spPr>
          <a:xfrm>
            <a:off x="840148" y="1345306"/>
            <a:ext cx="9408409" cy="49246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Security Mechanism</a:t>
            </a:r>
            <a:r>
              <a:rPr lang="ar-IQ" b="1" dirty="0">
                <a:solidFill>
                  <a:schemeClr val="accent2">
                    <a:lumMod val="75000"/>
                  </a:schemeClr>
                </a:solidFill>
              </a:rPr>
              <a:t>:</a:t>
            </a:r>
            <a:endParaRPr lang="en-US" b="1" dirty="0">
              <a:solidFill>
                <a:schemeClr val="accent2">
                  <a:lumMod val="75000"/>
                </a:schemeClr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600" b="1" dirty="0"/>
              <a:t>SSH</a:t>
            </a:r>
            <a:r>
              <a:rPr lang="en-US" sz="1600" dirty="0"/>
              <a:t> secures communication via </a:t>
            </a:r>
            <a:r>
              <a:rPr lang="en-US" sz="1600" b="1" dirty="0"/>
              <a:t>public-key encryption</a:t>
            </a:r>
            <a:r>
              <a:rPr lang="en-US" sz="1600" dirty="0"/>
              <a:t>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600" dirty="0"/>
              <a:t>The server sends its </a:t>
            </a:r>
            <a:r>
              <a:rPr lang="en-US" sz="1600" b="1" dirty="0"/>
              <a:t>public key</a:t>
            </a:r>
            <a:r>
              <a:rPr lang="en-US" sz="1600" dirty="0"/>
              <a:t> to the client before the login process.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600" b="1" dirty="0"/>
              <a:t>Purpose:</a:t>
            </a:r>
            <a:r>
              <a:rPr lang="en-US" sz="1600" dirty="0"/>
              <a:t> Sets up secure encryption and </a:t>
            </a:r>
            <a:r>
              <a:rPr lang="en-US" sz="1600" b="1" dirty="0"/>
              <a:t>authenticates the server to the client</a:t>
            </a:r>
            <a:r>
              <a:rPr lang="en-US" sz="1600" dirty="0"/>
              <a:t>.</a:t>
            </a:r>
          </a:p>
          <a:p>
            <a:pPr>
              <a:lnSpc>
                <a:spcPct val="150000"/>
              </a:lnSpc>
              <a:buNone/>
            </a:pPr>
            <a:r>
              <a:rPr lang="en-US" sz="1600" b="1" dirty="0">
                <a:solidFill>
                  <a:srgbClr val="002060"/>
                </a:solidFill>
              </a:rPr>
              <a:t>The </a:t>
            </a:r>
            <a:r>
              <a:rPr lang="en-US" sz="1600" b="1" dirty="0" err="1">
                <a:solidFill>
                  <a:srgbClr val="002060"/>
                </a:solidFill>
              </a:rPr>
              <a:t>known_hosts</a:t>
            </a:r>
            <a:r>
              <a:rPr lang="en-US" sz="1600" b="1" dirty="0">
                <a:solidFill>
                  <a:srgbClr val="002060"/>
                </a:solidFill>
              </a:rPr>
              <a:t> File</a:t>
            </a:r>
            <a:r>
              <a:rPr lang="ar-IQ" sz="1600" b="1" dirty="0">
                <a:solidFill>
                  <a:srgbClr val="002060"/>
                </a:solidFill>
              </a:rPr>
              <a:t>:</a:t>
            </a:r>
            <a:endParaRPr lang="en-US" sz="1600" b="1" dirty="0">
              <a:solidFill>
                <a:srgbClr val="002060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600" dirty="0"/>
              <a:t>The first time a user connects, the </a:t>
            </a:r>
            <a:r>
              <a:rPr lang="en-US" sz="1600" b="1" dirty="0"/>
              <a:t>ssh command</a:t>
            </a:r>
            <a:r>
              <a:rPr lang="en-US" sz="1600" dirty="0"/>
              <a:t> stores the server’s public key in the user's </a:t>
            </a:r>
            <a:r>
              <a:rPr lang="en-US" sz="1600" b="1" dirty="0"/>
              <a:t>$\sim/.ssh/</a:t>
            </a:r>
            <a:r>
              <a:rPr lang="en-US" sz="1600" b="1" dirty="0" err="1"/>
              <a:t>known_hosts</a:t>
            </a:r>
            <a:r>
              <a:rPr lang="en-US" sz="1600" dirty="0"/>
              <a:t> file.</a:t>
            </a:r>
          </a:p>
          <a:p>
            <a:pPr marL="285750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1600" b="1" dirty="0"/>
              <a:t>Subsequent Connections:</a:t>
            </a:r>
            <a:r>
              <a:rPr lang="en-US" sz="1600" dirty="0"/>
              <a:t> The client compares the stored key with the key sent by the server.</a:t>
            </a:r>
          </a:p>
          <a:p>
            <a:pPr marL="285750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1600" b="1" dirty="0"/>
              <a:t>Key Mismatch:</a:t>
            </a:r>
            <a:r>
              <a:rPr lang="en-US" sz="1600" dirty="0"/>
              <a:t> If keys do not match, the client </a:t>
            </a:r>
            <a:r>
              <a:rPr lang="en-US" sz="1600" b="1" dirty="0"/>
              <a:t>breaks the connection</a:t>
            </a:r>
            <a:r>
              <a:rPr lang="en-US" sz="1600" dirty="0"/>
              <a:t>, assuming the server is compromised or the traffic is being hijacked.</a:t>
            </a:r>
          </a:p>
          <a:p>
            <a:pPr>
              <a:lnSpc>
                <a:spcPct val="150000"/>
              </a:lnSpc>
              <a:buNone/>
            </a:pPr>
            <a:r>
              <a:rPr lang="en-US" sz="1700" b="1" dirty="0">
                <a:solidFill>
                  <a:srgbClr val="852F4A"/>
                </a:solidFill>
              </a:rPr>
              <a:t>Key Change Management</a:t>
            </a:r>
            <a:r>
              <a:rPr lang="ar-IQ" sz="1700" b="1" dirty="0">
                <a:solidFill>
                  <a:srgbClr val="852F4A"/>
                </a:solidFill>
              </a:rPr>
              <a:t>:</a:t>
            </a:r>
            <a:endParaRPr lang="en-US" sz="1700" b="1" dirty="0">
              <a:solidFill>
                <a:srgbClr val="852F4A"/>
              </a:solidFill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If the server's public key changes (e.g., due to loss or replacement), users must </a:t>
            </a:r>
            <a:r>
              <a:rPr lang="en-US" sz="1600" b="1" dirty="0"/>
              <a:t>remove the old entry</a:t>
            </a:r>
            <a:r>
              <a:rPr lang="en-US" sz="1600" dirty="0"/>
              <a:t> from their </a:t>
            </a:r>
            <a:r>
              <a:rPr lang="en-US" sz="1600" b="1" dirty="0"/>
              <a:t>$\sim/.ssh/</a:t>
            </a:r>
            <a:r>
              <a:rPr lang="en-US" sz="1600" b="1" dirty="0" err="1"/>
              <a:t>known_hosts</a:t>
            </a:r>
            <a:r>
              <a:rPr lang="en-US" sz="1600" dirty="0"/>
              <a:t> file to log in successfully.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0462F53-8BFA-42E1-8FE5-94A7BC7C941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5556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E9487A-4D8B-E4D2-2C53-82E9AD7442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A3D2A09-C1B6-8753-7DEA-E25746542B51}"/>
              </a:ext>
            </a:extLst>
          </p:cNvPr>
          <p:cNvSpPr/>
          <p:nvPr/>
        </p:nvSpPr>
        <p:spPr>
          <a:xfrm>
            <a:off x="599441" y="1489525"/>
            <a:ext cx="6543040" cy="520321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  <a:buNone/>
            </a:pPr>
            <a:r>
              <a:rPr lang="en-US" b="1" dirty="0">
                <a:solidFill>
                  <a:schemeClr val="tx1"/>
                </a:solidFill>
              </a:rPr>
              <a:t>1. Client System Key Storage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b="1" dirty="0">
                <a:solidFill>
                  <a:schemeClr val="tx1"/>
                </a:solidFill>
              </a:rPr>
              <a:t>Host IDs</a:t>
            </a:r>
            <a:r>
              <a:rPr lang="en-US" sz="1700" dirty="0">
                <a:solidFill>
                  <a:schemeClr val="tx1"/>
                </a:solidFill>
              </a:rPr>
              <a:t> (Public Keys of remote hosts) are stored on the </a:t>
            </a:r>
            <a:r>
              <a:rPr lang="en-US" sz="1700" b="1" dirty="0">
                <a:solidFill>
                  <a:schemeClr val="tx1"/>
                </a:solidFill>
              </a:rPr>
              <a:t>local client system</a:t>
            </a:r>
            <a:r>
              <a:rPr lang="en-US" sz="1700" dirty="0">
                <a:solidFill>
                  <a:schemeClr val="tx1"/>
                </a:solidFill>
              </a:rPr>
              <a:t>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b="1" dirty="0">
                <a:solidFill>
                  <a:schemeClr val="tx1"/>
                </a:solidFill>
              </a:rPr>
              <a:t>File Location:</a:t>
            </a:r>
            <a:r>
              <a:rPr lang="en-US" sz="1700" dirty="0">
                <a:solidFill>
                  <a:schemeClr val="tx1"/>
                </a:solidFill>
              </a:rPr>
              <a:t> </a:t>
            </a:r>
            <a:r>
              <a:rPr lang="en-US" sz="1700" b="1" dirty="0">
                <a:solidFill>
                  <a:schemeClr val="tx1"/>
                </a:solidFill>
              </a:rPr>
              <a:t>$\sim/.ssh/</a:t>
            </a:r>
            <a:r>
              <a:rPr lang="en-US" sz="1700" b="1" dirty="0" err="1">
                <a:solidFill>
                  <a:schemeClr val="tx1"/>
                </a:solidFill>
              </a:rPr>
              <a:t>known_hosts</a:t>
            </a:r>
            <a:endParaRPr lang="en-US" sz="1700" dirty="0">
              <a:solidFill>
                <a:schemeClr val="tx1"/>
              </a:solidFill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b="1" dirty="0">
                <a:solidFill>
                  <a:schemeClr val="tx1"/>
                </a:solidFill>
              </a:rPr>
              <a:t>Content Example:</a:t>
            </a:r>
            <a:r>
              <a:rPr lang="en-US" sz="1700" dirty="0">
                <a:solidFill>
                  <a:schemeClr val="tx1"/>
                </a:solidFill>
              </a:rPr>
              <a:t> Shows the remote host name/IP and its public key hash.</a:t>
            </a:r>
          </a:p>
          <a:p>
            <a:pPr>
              <a:lnSpc>
                <a:spcPct val="150000"/>
              </a:lnSpc>
              <a:buNone/>
            </a:pPr>
            <a:r>
              <a:rPr lang="en-US" b="1" dirty="0">
                <a:solidFill>
                  <a:schemeClr val="tx1"/>
                </a:solidFill>
              </a:rPr>
              <a:t>2. SSH Server Key Storage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b="1" dirty="0">
                <a:solidFill>
                  <a:schemeClr val="tx1"/>
                </a:solidFill>
              </a:rPr>
              <a:t>Host keys</a:t>
            </a:r>
            <a:r>
              <a:rPr lang="en-US" sz="1700" dirty="0">
                <a:solidFill>
                  <a:schemeClr val="tx1"/>
                </a:solidFill>
              </a:rPr>
              <a:t> (The server's actual Public and Private keys) are stored on the </a:t>
            </a:r>
            <a:r>
              <a:rPr lang="en-US" sz="1700" b="1" dirty="0">
                <a:solidFill>
                  <a:schemeClr val="tx1"/>
                </a:solidFill>
              </a:rPr>
              <a:t>SSH server</a:t>
            </a:r>
            <a:r>
              <a:rPr lang="en-US" sz="1700" dirty="0">
                <a:solidFill>
                  <a:schemeClr val="tx1"/>
                </a:solidFill>
              </a:rPr>
              <a:t>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b="1" dirty="0">
                <a:solidFill>
                  <a:schemeClr val="tx1"/>
                </a:solidFill>
              </a:rPr>
              <a:t>Directory Location:</a:t>
            </a:r>
            <a:r>
              <a:rPr lang="en-US" sz="1700" dirty="0">
                <a:solidFill>
                  <a:schemeClr val="tx1"/>
                </a:solidFill>
              </a:rPr>
              <a:t> </a:t>
            </a:r>
            <a:r>
              <a:rPr lang="en-US" sz="1700" b="1" dirty="0">
                <a:solidFill>
                  <a:schemeClr val="tx1"/>
                </a:solidFill>
              </a:rPr>
              <a:t>/</a:t>
            </a:r>
            <a:r>
              <a:rPr lang="en-US" sz="1700" b="1" dirty="0" err="1">
                <a:solidFill>
                  <a:schemeClr val="tx1"/>
                </a:solidFill>
              </a:rPr>
              <a:t>etc</a:t>
            </a:r>
            <a:r>
              <a:rPr lang="en-US" sz="1700" b="1" dirty="0">
                <a:solidFill>
                  <a:schemeClr val="tx1"/>
                </a:solidFill>
              </a:rPr>
              <a:t>/ssh/</a:t>
            </a:r>
            <a:endParaRPr lang="en-US" sz="1700" dirty="0">
              <a:solidFill>
                <a:schemeClr val="tx1"/>
              </a:solidFill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b="1" dirty="0">
                <a:solidFill>
                  <a:schemeClr val="tx1"/>
                </a:solidFill>
              </a:rPr>
              <a:t>Key Files:</a:t>
            </a:r>
            <a:r>
              <a:rPr lang="en-US" sz="1700" dirty="0">
                <a:solidFill>
                  <a:schemeClr val="tx1"/>
                </a:solidFill>
              </a:rPr>
              <a:t> These include the </a:t>
            </a:r>
            <a:r>
              <a:rPr lang="en-US" sz="1700" b="1" dirty="0">
                <a:solidFill>
                  <a:schemeClr val="tx1"/>
                </a:solidFill>
              </a:rPr>
              <a:t>private</a:t>
            </a:r>
            <a:r>
              <a:rPr lang="en-US" sz="1700" dirty="0">
                <a:solidFill>
                  <a:schemeClr val="tx1"/>
                </a:solidFill>
              </a:rPr>
              <a:t> key and the corresponding </a:t>
            </a:r>
            <a:r>
              <a:rPr lang="en-US" sz="1700" b="1" dirty="0">
                <a:solidFill>
                  <a:schemeClr val="tx1"/>
                </a:solidFill>
              </a:rPr>
              <a:t>.pub</a:t>
            </a:r>
            <a:r>
              <a:rPr lang="en-US" sz="1700" dirty="0">
                <a:solidFill>
                  <a:schemeClr val="tx1"/>
                </a:solidFill>
              </a:rPr>
              <a:t> (public) key for different encryption types (e.g., </a:t>
            </a:r>
            <a:r>
              <a:rPr lang="en-US" sz="1700" dirty="0" err="1">
                <a:solidFill>
                  <a:schemeClr val="tx1"/>
                </a:solidFill>
                <a:latin typeface="Courier New" panose="02070309020205020404" pitchFamily="49" charset="0"/>
              </a:rPr>
              <a:t>ssh_host_rsa_key</a:t>
            </a:r>
            <a:r>
              <a:rPr lang="en-US" sz="1700" dirty="0">
                <a:solidFill>
                  <a:schemeClr val="tx1"/>
                </a:solidFill>
              </a:rPr>
              <a:t>, </a:t>
            </a:r>
            <a:r>
              <a:rPr lang="en-US" sz="1700" dirty="0" err="1">
                <a:solidFill>
                  <a:schemeClr val="tx1"/>
                </a:solidFill>
                <a:latin typeface="Courier New" panose="02070309020205020404" pitchFamily="49" charset="0"/>
              </a:rPr>
              <a:t>ssh_host_dsa_key</a:t>
            </a:r>
            <a:r>
              <a:rPr lang="en-US" sz="1700" dirty="0">
                <a:solidFill>
                  <a:schemeClr val="tx1"/>
                </a:solidFill>
              </a:rPr>
              <a:t>).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742AADA-CD77-9690-9F8E-82212065DB0A}"/>
              </a:ext>
            </a:extLst>
          </p:cNvPr>
          <p:cNvSpPr txBox="1"/>
          <p:nvPr/>
        </p:nvSpPr>
        <p:spPr>
          <a:xfrm>
            <a:off x="792847" y="904750"/>
            <a:ext cx="96081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dirty="0"/>
              <a:t>SSH Key Locations</a:t>
            </a:r>
            <a:endParaRPr lang="en-US" sz="3000" b="1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15EF8A8-101C-4790-7CDE-7D9A347B249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515622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B8837CC-1895-B476-25A2-A8CDCEEDA0B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681632" y="2596993"/>
            <a:ext cx="5199193" cy="1908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5761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3E3F98-902F-4594-8A6D-8A000C084F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94BFB74-E2E2-6B03-DA36-FD72F79378FD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3EE8203F-DC7E-A50F-0D9E-ED71D9A1634D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7CCA9F2B-4224-42D7-217C-D42B880D677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E510121-CAAC-7A13-67DA-F990796A997C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0E1BAD25-E847-D734-56C6-AC8A21D697D5}"/>
              </a:ext>
            </a:extLst>
          </p:cNvPr>
          <p:cNvSpPr txBox="1"/>
          <p:nvPr/>
        </p:nvSpPr>
        <p:spPr>
          <a:xfrm>
            <a:off x="6096000" y="1076802"/>
            <a:ext cx="4937346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900" dirty="0"/>
              <a:t>CONFIGURING SSH KEY-BASED AUTHENTICATION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E3360A9-9718-68A3-ED16-3D1FC7B94B6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5491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CCFA5A-2B49-4681-6933-B9529D3AB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81F433D-984A-5B19-4AB4-E671E3B5B43E}"/>
              </a:ext>
            </a:extLst>
          </p:cNvPr>
          <p:cNvSpPr/>
          <p:nvPr/>
        </p:nvSpPr>
        <p:spPr>
          <a:xfrm>
            <a:off x="640447" y="1444350"/>
            <a:ext cx="10911106" cy="482563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46089EE-352D-25BC-6984-96C891E4891E}"/>
              </a:ext>
            </a:extLst>
          </p:cNvPr>
          <p:cNvSpPr txBox="1"/>
          <p:nvPr/>
        </p:nvSpPr>
        <p:spPr>
          <a:xfrm>
            <a:off x="640447" y="859575"/>
            <a:ext cx="96081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dirty="0"/>
              <a:t>SSH Key-Based Authentication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06B7A70-0DE1-2BB0-17AC-EF6BA433D18E}"/>
              </a:ext>
            </a:extLst>
          </p:cNvPr>
          <p:cNvSpPr txBox="1"/>
          <p:nvPr/>
        </p:nvSpPr>
        <p:spPr>
          <a:xfrm>
            <a:off x="779188" y="1444350"/>
            <a:ext cx="10295212" cy="3601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2100" b="1" dirty="0">
                <a:solidFill>
                  <a:schemeClr val="accent2">
                    <a:lumMod val="75000"/>
                  </a:schemeClr>
                </a:solidFill>
              </a:rPr>
              <a:t>Authentication Scheme</a:t>
            </a:r>
            <a:r>
              <a:rPr lang="ar-IQ" sz="2100" b="1" dirty="0">
                <a:solidFill>
                  <a:schemeClr val="accent2">
                    <a:lumMod val="75000"/>
                  </a:schemeClr>
                </a:solidFill>
              </a:rPr>
              <a:t>:</a:t>
            </a:r>
            <a:endParaRPr lang="en-US" sz="2100" b="1" dirty="0">
              <a:solidFill>
                <a:schemeClr val="accent2">
                  <a:lumMod val="75000"/>
                </a:schemeClr>
              </a:solidFill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b="1" dirty="0"/>
              <a:t>Key Generation:</a:t>
            </a:r>
            <a:r>
              <a:rPr lang="en-US" sz="1900" dirty="0"/>
              <a:t> SSH uses a </a:t>
            </a:r>
            <a:r>
              <a:rPr lang="en-US" sz="1900" b="1" dirty="0"/>
              <a:t>private-public key scheme</a:t>
            </a:r>
            <a:r>
              <a:rPr lang="en-US" sz="1900" dirty="0"/>
              <a:t> where two keys are generated (a private key and a public key).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b="1" dirty="0"/>
              <a:t>Private Key:</a:t>
            </a:r>
            <a:r>
              <a:rPr lang="en-US" sz="1900" dirty="0"/>
              <a:t> Used as the </a:t>
            </a:r>
            <a:r>
              <a:rPr lang="en-US" sz="1900" b="1" dirty="0"/>
              <a:t>authentication credential</a:t>
            </a:r>
            <a:r>
              <a:rPr lang="en-US" sz="1900" dirty="0"/>
              <a:t> and must be kept </a:t>
            </a:r>
            <a:r>
              <a:rPr lang="en-US" sz="1900" b="1" dirty="0"/>
              <a:t>secret and secure</a:t>
            </a:r>
            <a:r>
              <a:rPr lang="en-US" sz="1900" dirty="0"/>
              <a:t> (like a password).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b="1" dirty="0"/>
              <a:t>Public Key:</a:t>
            </a:r>
            <a:r>
              <a:rPr lang="en-US" sz="1900" dirty="0"/>
              <a:t> Copied to the </a:t>
            </a:r>
            <a:r>
              <a:rPr lang="en-US" sz="1900" b="1" dirty="0"/>
              <a:t>remote systems</a:t>
            </a:r>
            <a:r>
              <a:rPr lang="en-US" sz="1900" dirty="0"/>
              <a:t> the user wants to log into and is used to </a:t>
            </a:r>
            <a:r>
              <a:rPr lang="en-US" sz="1900" b="1" dirty="0"/>
              <a:t>verify the private key</a:t>
            </a:r>
            <a:r>
              <a:rPr lang="en-US" sz="1900" dirty="0"/>
              <a:t>. It does not need to be secret.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1900" b="1" dirty="0">
                <a:solidFill>
                  <a:srgbClr val="669BBC"/>
                </a:solidFill>
              </a:rPr>
              <a:t>Benefit</a:t>
            </a:r>
            <a:r>
              <a:rPr lang="en-US" sz="1900" b="1" dirty="0"/>
              <a:t>:</a:t>
            </a:r>
            <a:r>
              <a:rPr lang="en-US" sz="1900" dirty="0"/>
              <a:t> Allows access to systems </a:t>
            </a:r>
            <a:r>
              <a:rPr lang="en-US" sz="1900" b="1" dirty="0"/>
              <a:t>without typing a password every time</a:t>
            </a:r>
            <a:r>
              <a:rPr lang="en-US" sz="1900" dirty="0"/>
              <a:t>, while remaining secure.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6D305BA-379B-7E8F-EADF-7DBCE35DD7C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09152A6-D73E-4C27-5631-2812291C6967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>
            <a:off x="1989212" y="5221789"/>
            <a:ext cx="8030696" cy="543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972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D330C4-C563-E403-1055-D5A498D8A9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99489BD-AEB5-207B-37ED-74BD8FE9E1A5}"/>
              </a:ext>
            </a:extLst>
          </p:cNvPr>
          <p:cNvSpPr/>
          <p:nvPr/>
        </p:nvSpPr>
        <p:spPr>
          <a:xfrm>
            <a:off x="1219200" y="1444350"/>
            <a:ext cx="8459650" cy="482563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E5648DA-846E-2855-9570-6185B86E6E20}"/>
              </a:ext>
            </a:extLst>
          </p:cNvPr>
          <p:cNvSpPr txBox="1"/>
          <p:nvPr/>
        </p:nvSpPr>
        <p:spPr>
          <a:xfrm>
            <a:off x="640447" y="859575"/>
            <a:ext cx="96081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dirty="0"/>
              <a:t>SSH Key-Based Authentication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E21DB59-7781-EE31-2F12-FE967F0A2C6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151AB63-3146-48C0-FCEF-D33451289A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60662" y="1623704"/>
            <a:ext cx="5761978" cy="4527387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10807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9CCFA1-FAB2-F6EB-146A-4D6FA9F729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8298A65-0718-5AFA-A458-34BC82C5E6DB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F5FB38F4-8F31-5ECC-A929-7293DDE6C58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10B7AE8B-FDF3-D136-C713-DE75B60AC86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8521ECB-8745-A326-1B07-0D5FFF2F0518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32461654-8FD2-C573-2AF6-C060D5081C90}"/>
              </a:ext>
            </a:extLst>
          </p:cNvPr>
          <p:cNvSpPr txBox="1"/>
          <p:nvPr/>
        </p:nvSpPr>
        <p:spPr>
          <a:xfrm>
            <a:off x="5842760" y="1105201"/>
            <a:ext cx="4937346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900" dirty="0"/>
              <a:t>Customizing SSH Service Configuration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0E58947-95D6-61A0-1926-65CB6DCC2B8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974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67E8F1-DA52-033E-1E82-60DDD4490F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70DFEA5-A5D5-4B84-FE7F-50E2A8846DD0}"/>
              </a:ext>
            </a:extLst>
          </p:cNvPr>
          <p:cNvSpPr/>
          <p:nvPr/>
        </p:nvSpPr>
        <p:spPr>
          <a:xfrm>
            <a:off x="640447" y="2034962"/>
            <a:ext cx="10911106" cy="42350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4262930-75D0-3E44-CE40-DAC79F6D8D1C}"/>
              </a:ext>
            </a:extLst>
          </p:cNvPr>
          <p:cNvSpPr txBox="1"/>
          <p:nvPr/>
        </p:nvSpPr>
        <p:spPr>
          <a:xfrm>
            <a:off x="721727" y="1246879"/>
            <a:ext cx="96081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dirty="0"/>
              <a:t>Customizing SSH Service Configuration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AEE7BD5-8005-7100-BB95-E838BA98BB3E}"/>
              </a:ext>
            </a:extLst>
          </p:cNvPr>
          <p:cNvSpPr txBox="1"/>
          <p:nvPr/>
        </p:nvSpPr>
        <p:spPr>
          <a:xfrm>
            <a:off x="948394" y="2521310"/>
            <a:ext cx="10295212" cy="29959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en-US" sz="2100" b="1" dirty="0">
                <a:solidFill>
                  <a:schemeClr val="accent4">
                    <a:lumMod val="75000"/>
                  </a:schemeClr>
                </a:solidFill>
              </a:rPr>
              <a:t>The OpenSSH Server Configuration File:</a:t>
            </a:r>
          </a:p>
          <a:p>
            <a:pPr marL="800100" lvl="1" indent="-3429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1900" dirty="0"/>
              <a:t>The </a:t>
            </a:r>
            <a:r>
              <a:rPr lang="en-US" sz="1900" b="1" dirty="0"/>
              <a:t>OpenSSH server configuration</a:t>
            </a:r>
            <a:r>
              <a:rPr lang="en-US" sz="1900" dirty="0"/>
              <a:t> typically does not require modification, but </a:t>
            </a:r>
            <a:r>
              <a:rPr lang="en-US" sz="1900" b="1" dirty="0"/>
              <a:t>additional security measures</a:t>
            </a:r>
            <a:r>
              <a:rPr lang="en-US" sz="1900" dirty="0"/>
              <a:t> are available.</a:t>
            </a:r>
          </a:p>
          <a:p>
            <a:pPr marL="800100" lvl="1" indent="-3429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1900" dirty="0"/>
              <a:t>Various aspects of the OpenSSH server can be modified in the configuration file: </a:t>
            </a:r>
            <a:r>
              <a:rPr lang="en-US" sz="1900" b="1" dirty="0"/>
              <a:t>/</a:t>
            </a:r>
            <a:r>
              <a:rPr lang="en-US" sz="1900" b="1" dirty="0" err="1"/>
              <a:t>etc</a:t>
            </a:r>
            <a:r>
              <a:rPr lang="en-US" sz="1900" b="1" dirty="0"/>
              <a:t>/ssh/</a:t>
            </a:r>
            <a:r>
              <a:rPr lang="en-US" sz="1900" b="1" dirty="0" err="1"/>
              <a:t>sshd_config</a:t>
            </a:r>
            <a:r>
              <a:rPr lang="en-US" sz="1900" dirty="0"/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F40DEB7-930C-BA15-873F-75BF99F20E3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264625" y="74327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3064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A19390-F991-94A4-C76F-255390EB99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EADA04F-8DC2-D254-7A00-35A16A70A40A}"/>
              </a:ext>
            </a:extLst>
          </p:cNvPr>
          <p:cNvSpPr/>
          <p:nvPr/>
        </p:nvSpPr>
        <p:spPr>
          <a:xfrm>
            <a:off x="640447" y="1444350"/>
            <a:ext cx="9608110" cy="482563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C4BBF7A-1B00-CAA5-D58D-53DD4B7520B3}"/>
              </a:ext>
            </a:extLst>
          </p:cNvPr>
          <p:cNvSpPr txBox="1"/>
          <p:nvPr/>
        </p:nvSpPr>
        <p:spPr>
          <a:xfrm>
            <a:off x="640447" y="859575"/>
            <a:ext cx="96081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dirty="0"/>
              <a:t>Prohibiting Root SSH Login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C05F49A-A20A-02E5-CBDD-00BD649620A2}"/>
              </a:ext>
            </a:extLst>
          </p:cNvPr>
          <p:cNvSpPr txBox="1"/>
          <p:nvPr/>
        </p:nvSpPr>
        <p:spPr>
          <a:xfrm>
            <a:off x="815982" y="1477350"/>
            <a:ext cx="10295212" cy="26279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Security Rationale</a:t>
            </a:r>
            <a:r>
              <a:rPr lang="ar-IQ" sz="2000" b="1" dirty="0">
                <a:solidFill>
                  <a:schemeClr val="accent1">
                    <a:lumMod val="75000"/>
                  </a:schemeClr>
                </a:solidFill>
              </a:rPr>
              <a:t>:</a:t>
            </a:r>
            <a:endParaRPr lang="en-US" sz="20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It is advisable to </a:t>
            </a:r>
            <a:r>
              <a:rPr lang="en-US" b="1" dirty="0"/>
              <a:t>prohibit direct root login with ssh</a:t>
            </a:r>
            <a:r>
              <a:rPr lang="en-US" dirty="0"/>
              <a:t> from a security standpoint.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Reasons:</a:t>
            </a:r>
            <a:endParaRPr lang="en-US" dirty="0">
              <a:solidFill>
                <a:schemeClr val="accent4">
                  <a:lumMod val="75000"/>
                </a:schemeClr>
              </a:solidFill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The </a:t>
            </a:r>
            <a:r>
              <a:rPr lang="en-US" dirty="0">
                <a:latin typeface="Courier New" panose="02070309020205020404" pitchFamily="49" charset="0"/>
              </a:rPr>
              <a:t>root</a:t>
            </a:r>
            <a:r>
              <a:rPr lang="en-US" dirty="0"/>
              <a:t> username exists by default, requiring an attacker only to guess the </a:t>
            </a:r>
            <a:r>
              <a:rPr lang="en-US" b="1" dirty="0"/>
              <a:t>password</a:t>
            </a:r>
            <a:r>
              <a:rPr lang="en-US" dirty="0"/>
              <a:t>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The </a:t>
            </a:r>
            <a:r>
              <a:rPr lang="en-US" dirty="0">
                <a:latin typeface="Courier New" panose="02070309020205020404" pitchFamily="49" charset="0"/>
              </a:rPr>
              <a:t>root</a:t>
            </a:r>
            <a:r>
              <a:rPr lang="en-US" dirty="0"/>
              <a:t> user has </a:t>
            </a:r>
            <a:r>
              <a:rPr lang="en-US" b="1" dirty="0"/>
              <a:t>unrestricted privileges</a:t>
            </a:r>
            <a:r>
              <a:rPr lang="en-US" dirty="0"/>
              <a:t> (highest risk if compromised).</a:t>
            </a:r>
          </a:p>
          <a:p>
            <a:pPr>
              <a:lnSpc>
                <a:spcPct val="150000"/>
              </a:lnSpc>
              <a:buNone/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Configuration Steps</a:t>
            </a:r>
            <a:r>
              <a:rPr lang="ar-IQ" sz="2000" b="1" dirty="0">
                <a:solidFill>
                  <a:schemeClr val="accent1">
                    <a:lumMod val="75000"/>
                  </a:schemeClr>
                </a:solidFill>
              </a:rPr>
              <a:t>:</a:t>
            </a:r>
            <a:endParaRPr lang="en-US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42DC7F1-7088-F922-41AB-E9DF99D9DA6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8690" y="4721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86BE8BE-0CFD-B4EE-4DB7-1C395AE349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0640" y="4140207"/>
            <a:ext cx="6685280" cy="2096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8361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F5739F-3795-CB60-1CB6-1C9222F0BF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048167B-7DB9-41F4-6CAB-0E06A7D6362A}"/>
              </a:ext>
            </a:extLst>
          </p:cNvPr>
          <p:cNvSpPr/>
          <p:nvPr/>
        </p:nvSpPr>
        <p:spPr>
          <a:xfrm>
            <a:off x="640447" y="1737361"/>
            <a:ext cx="10911106" cy="43891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C29A553-2364-BB3D-A581-D67060EB8CBF}"/>
              </a:ext>
            </a:extLst>
          </p:cNvPr>
          <p:cNvSpPr txBox="1"/>
          <p:nvPr/>
        </p:nvSpPr>
        <p:spPr>
          <a:xfrm>
            <a:off x="742047" y="1069511"/>
            <a:ext cx="96081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dirty="0"/>
              <a:t>Applying SSH Changes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D8B5D16-8349-0A9C-0C5E-7F5AAAE93E8B}"/>
              </a:ext>
            </a:extLst>
          </p:cNvPr>
          <p:cNvSpPr txBox="1"/>
          <p:nvPr/>
        </p:nvSpPr>
        <p:spPr>
          <a:xfrm>
            <a:off x="1023028" y="1962739"/>
            <a:ext cx="10295212" cy="3788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1. Restart Requirement</a:t>
            </a:r>
            <a:r>
              <a:rPr lang="ar-IQ" b="1" dirty="0">
                <a:solidFill>
                  <a:schemeClr val="accent2">
                    <a:lumMod val="50000"/>
                  </a:schemeClr>
                </a:solidFill>
              </a:rPr>
              <a:t>:</a:t>
            </a:r>
            <a:endParaRPr lang="en-US" b="1" dirty="0">
              <a:solidFill>
                <a:schemeClr val="accent2">
                  <a:lumMod val="50000"/>
                </a:schemeClr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The </a:t>
            </a:r>
            <a:r>
              <a:rPr lang="en-US" b="1" dirty="0" err="1"/>
              <a:t>sshd</a:t>
            </a:r>
            <a:r>
              <a:rPr lang="en-US" b="1" dirty="0"/>
              <a:t> service</a:t>
            </a:r>
            <a:r>
              <a:rPr lang="en-US" dirty="0"/>
              <a:t> must be </a:t>
            </a:r>
            <a:r>
              <a:rPr lang="en-US" b="1" dirty="0"/>
              <a:t>restarted</a:t>
            </a:r>
            <a:r>
              <a:rPr lang="en-US" dirty="0"/>
              <a:t> after any changes to the /</a:t>
            </a:r>
            <a:r>
              <a:rPr lang="en-US" dirty="0" err="1"/>
              <a:t>etc</a:t>
            </a:r>
            <a:r>
              <a:rPr lang="en-US" dirty="0"/>
              <a:t>/ssh/</a:t>
            </a:r>
            <a:r>
              <a:rPr lang="en-US" dirty="0" err="1"/>
              <a:t>sshd</a:t>
            </a:r>
            <a:r>
              <a:rPr lang="en-US" dirty="0"/>
              <a:t>\_config file to put the changes into effect.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Restart Command (Implicit):</a:t>
            </a:r>
            <a:r>
              <a:rPr lang="en-US" dirty="0"/>
              <a:t> systemctl restart </a:t>
            </a:r>
            <a:r>
              <a:rPr lang="en-US" dirty="0" err="1"/>
              <a:t>sshd</a:t>
            </a:r>
            <a:r>
              <a:rPr lang="en-US" dirty="0"/>
              <a:t> (though the slide shows only systemctl </a:t>
            </a:r>
            <a:r>
              <a:rPr lang="en-US" dirty="0" err="1"/>
              <a:t>sshd</a:t>
            </a:r>
            <a:r>
              <a:rPr lang="en-US" dirty="0"/>
              <a:t>).</a:t>
            </a: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2. Alternative Root Login Setting</a:t>
            </a:r>
            <a:r>
              <a:rPr lang="ar-IQ" b="1" dirty="0">
                <a:solidFill>
                  <a:schemeClr val="accent2">
                    <a:lumMod val="50000"/>
                  </a:schemeClr>
                </a:solidFill>
              </a:rPr>
              <a:t>:</a:t>
            </a:r>
            <a:endParaRPr lang="en-US" b="1" dirty="0">
              <a:solidFill>
                <a:schemeClr val="accent2">
                  <a:lumMod val="50000"/>
                </a:schemeClr>
              </a:solidFill>
            </a:endParaRPr>
          </a:p>
          <a:p>
            <a:pPr marL="285750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dirty="0"/>
              <a:t>To allow the </a:t>
            </a:r>
            <a:r>
              <a:rPr lang="en-US" b="1" dirty="0"/>
              <a:t>root user</a:t>
            </a:r>
            <a:r>
              <a:rPr lang="en-US" dirty="0"/>
              <a:t> to log in </a:t>
            </a:r>
            <a:r>
              <a:rPr lang="en-US" b="1" dirty="0"/>
              <a:t>only with key-based authentication</a:t>
            </a:r>
            <a:r>
              <a:rPr lang="en-US" dirty="0"/>
              <a:t> (for security), use the following configuration: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err="1"/>
              <a:t>PermitRootLogin</a:t>
            </a:r>
            <a:r>
              <a:rPr lang="en-US" dirty="0"/>
              <a:t> without-password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/>
              <a:t>Note:</a:t>
            </a:r>
            <a:r>
              <a:rPr lang="en-US" dirty="0"/>
              <a:t> This setting prevents root login via </a:t>
            </a:r>
            <a:r>
              <a:rPr lang="en-US" b="1" dirty="0"/>
              <a:t>passwords</a:t>
            </a:r>
            <a:r>
              <a:rPr lang="en-US" dirty="0"/>
              <a:t> but still allows secure key-based access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951C31E-BE15-FD93-9D6E-75D5759F2DA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0480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DEEE4C-F856-DD8F-1744-4E5A41DF88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E86309A-7C4F-1F31-3E1C-3BFB1F4FC91B}"/>
              </a:ext>
            </a:extLst>
          </p:cNvPr>
          <p:cNvSpPr/>
          <p:nvPr/>
        </p:nvSpPr>
        <p:spPr>
          <a:xfrm>
            <a:off x="640447" y="1737360"/>
            <a:ext cx="10911106" cy="42468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06EA753-3BD5-7953-21C8-F1159FB2DA0D}"/>
              </a:ext>
            </a:extLst>
          </p:cNvPr>
          <p:cNvSpPr txBox="1"/>
          <p:nvPr/>
        </p:nvSpPr>
        <p:spPr>
          <a:xfrm>
            <a:off x="742047" y="1069511"/>
            <a:ext cx="96081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dirty="0"/>
              <a:t>Prohibiting Password Authentication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14B961C-37C5-3705-CCE3-48C640A17E28}"/>
              </a:ext>
            </a:extLst>
          </p:cNvPr>
          <p:cNvSpPr txBox="1"/>
          <p:nvPr/>
        </p:nvSpPr>
        <p:spPr>
          <a:xfrm>
            <a:off x="742047" y="1873766"/>
            <a:ext cx="10576193" cy="31104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Advantages of Key-based Login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Security:</a:t>
            </a:r>
            <a:r>
              <a:rPr lang="en-US" dirty="0"/>
              <a:t> SSH keys are </a:t>
            </a:r>
            <a:r>
              <a:rPr lang="en-US" b="1" dirty="0"/>
              <a:t>longer</a:t>
            </a:r>
            <a:r>
              <a:rPr lang="en-US" dirty="0"/>
              <a:t> than typical passwords, which enhances security.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Convenience:</a:t>
            </a:r>
            <a:r>
              <a:rPr lang="en-US" dirty="0"/>
              <a:t> Less effort is needed to initiate </a:t>
            </a:r>
            <a:r>
              <a:rPr lang="en-US" b="1" dirty="0"/>
              <a:t>remote shell access</a:t>
            </a:r>
            <a:r>
              <a:rPr lang="en-US" dirty="0"/>
              <a:t> after the initial setup.</a:t>
            </a:r>
          </a:p>
          <a:p>
            <a:pPr>
              <a:lnSpc>
                <a:spcPct val="150000"/>
              </a:lnSpc>
              <a:buNone/>
            </a:pPr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Configuration Steps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500" b="1" dirty="0"/>
              <a:t>Default Setting:</a:t>
            </a:r>
            <a:r>
              <a:rPr lang="en-US" sz="1500" dirty="0"/>
              <a:t> Password authentication is </a:t>
            </a:r>
            <a:r>
              <a:rPr lang="en-US" sz="1500" b="1" dirty="0"/>
              <a:t>on</a:t>
            </a:r>
            <a:r>
              <a:rPr lang="en-US" sz="1500" dirty="0"/>
              <a:t> by default: </a:t>
            </a:r>
            <a:r>
              <a:rPr lang="en-US" sz="1500" b="1" dirty="0" err="1">
                <a:solidFill>
                  <a:srgbClr val="0070C0"/>
                </a:solidFill>
                <a:latin typeface="Courier New" panose="02070309020205020404" pitchFamily="49" charset="0"/>
              </a:rPr>
              <a:t>PasswordAuthentication</a:t>
            </a:r>
            <a:r>
              <a:rPr lang="en-US" sz="1500" b="1" dirty="0">
                <a:solidFill>
                  <a:srgbClr val="0070C0"/>
                </a:solidFill>
                <a:latin typeface="Courier New" panose="02070309020205020404" pitchFamily="49" charset="0"/>
              </a:rPr>
              <a:t> yes</a:t>
            </a:r>
            <a:r>
              <a:rPr lang="en-US" sz="1500" dirty="0"/>
              <a:t>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500" b="1" dirty="0"/>
              <a:t>Secure Setting:</a:t>
            </a:r>
            <a:r>
              <a:rPr lang="en-US" sz="1500" dirty="0"/>
              <a:t> To </a:t>
            </a:r>
            <a:r>
              <a:rPr lang="en-US" sz="1500" b="1" dirty="0"/>
              <a:t>prevent password authentication</a:t>
            </a:r>
            <a:r>
              <a:rPr lang="en-US" sz="1500" dirty="0"/>
              <a:t> and rely only on key-based logins, set the option to: </a:t>
            </a:r>
            <a:r>
              <a:rPr lang="en-US" sz="1500" b="1" dirty="0" err="1">
                <a:solidFill>
                  <a:srgbClr val="0070C0"/>
                </a:solidFill>
                <a:latin typeface="Courier New" panose="02070309020205020404" pitchFamily="49" charset="0"/>
              </a:rPr>
              <a:t>PasswordAuthentication</a:t>
            </a:r>
            <a:r>
              <a:rPr lang="en-US" sz="1500" b="1" dirty="0">
                <a:solidFill>
                  <a:srgbClr val="0070C0"/>
                </a:solidFill>
                <a:latin typeface="Courier New" panose="02070309020205020404" pitchFamily="49" charset="0"/>
              </a:rPr>
              <a:t> no</a:t>
            </a:r>
            <a:r>
              <a:rPr lang="en-US" sz="1500" b="1" dirty="0">
                <a:solidFill>
                  <a:srgbClr val="0070C0"/>
                </a:solidFill>
              </a:rPr>
              <a:t>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500" b="1" dirty="0"/>
              <a:t>Activation:</a:t>
            </a:r>
            <a:r>
              <a:rPr lang="en-US" sz="1500" dirty="0"/>
              <a:t> Whenever the </a:t>
            </a:r>
            <a:r>
              <a:rPr lang="en-US" sz="1500" b="1" dirty="0">
                <a:solidFill>
                  <a:srgbClr val="0070C0"/>
                </a:solidFill>
                <a:latin typeface="Courier New" panose="02070309020205020404" pitchFamily="49" charset="0"/>
              </a:rPr>
              <a:t>/</a:t>
            </a:r>
            <a:r>
              <a:rPr lang="en-US" sz="1500" b="1" dirty="0" err="1">
                <a:solidFill>
                  <a:srgbClr val="0070C0"/>
                </a:solidFill>
                <a:latin typeface="Courier New" panose="02070309020205020404" pitchFamily="49" charset="0"/>
              </a:rPr>
              <a:t>etc</a:t>
            </a:r>
            <a:r>
              <a:rPr lang="en-US" sz="1500" b="1" dirty="0">
                <a:solidFill>
                  <a:srgbClr val="0070C0"/>
                </a:solidFill>
                <a:latin typeface="Courier New" panose="02070309020205020404" pitchFamily="49" charset="0"/>
              </a:rPr>
              <a:t>/ssh/</a:t>
            </a:r>
            <a:r>
              <a:rPr lang="en-US" sz="1500" b="1" dirty="0" err="1">
                <a:solidFill>
                  <a:srgbClr val="0070C0"/>
                </a:solidFill>
                <a:latin typeface="Courier New" panose="02070309020205020404" pitchFamily="49" charset="0"/>
              </a:rPr>
              <a:t>sshd</a:t>
            </a:r>
            <a:r>
              <a:rPr lang="en-US" sz="1500" b="1" dirty="0">
                <a:solidFill>
                  <a:srgbClr val="0070C0"/>
                </a:solidFill>
                <a:latin typeface="Courier New" panose="02070309020205020404" pitchFamily="49" charset="0"/>
              </a:rPr>
              <a:t>\_config</a:t>
            </a:r>
            <a:r>
              <a:rPr lang="en-US" sz="1500" b="1" dirty="0">
                <a:solidFill>
                  <a:srgbClr val="0070C0"/>
                </a:solidFill>
              </a:rPr>
              <a:t> </a:t>
            </a:r>
            <a:r>
              <a:rPr lang="en-US" sz="1500" dirty="0"/>
              <a:t>file is changed, the </a:t>
            </a:r>
            <a:r>
              <a:rPr lang="en-US" sz="1500" b="1" dirty="0" err="1"/>
              <a:t>sshd</a:t>
            </a:r>
            <a:r>
              <a:rPr lang="en-US" sz="1500" b="1" dirty="0"/>
              <a:t> service</a:t>
            </a:r>
            <a:r>
              <a:rPr lang="en-US" sz="1500" dirty="0"/>
              <a:t> must be </a:t>
            </a:r>
            <a:r>
              <a:rPr lang="en-US" sz="1500" b="1" dirty="0"/>
              <a:t>restarted</a:t>
            </a:r>
            <a:r>
              <a:rPr lang="en-US" sz="1500" dirty="0"/>
              <a:t> to apply the changes.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AAAB7BB-6AFA-B4D6-2956-032BCDF26B1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9B0B284-331D-854F-CE49-F9C8834FE3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85943" y="3100489"/>
            <a:ext cx="7516274" cy="46679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D7EB9F2-90A0-6D6D-0883-C8F25C168D2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60777" y="4294562"/>
            <a:ext cx="7259063" cy="33342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D9159E4-F647-9CDA-B8F6-4EB1E32500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13783" y="5120639"/>
            <a:ext cx="4530297" cy="676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578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20555b5da0b2e7a8b0125b4063a232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07b825fe9b2234ea84872814b078fd7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www.w3.org/XML/1998/namespace"/>
    <ds:schemaRef ds:uri="49100919-8a76-4266-be0c-7dc583902cb4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http://purl.org/dc/terms/"/>
    <ds:schemaRef ds:uri="d13aca44-ef33-4cf4-9980-7f0b00e6eeb9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B4242970-9238-4BCD-A2F7-0FC1C93B667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24768</TotalTime>
  <Words>2306</Words>
  <Application>Microsoft Office PowerPoint</Application>
  <PresentationFormat>Widescreen</PresentationFormat>
  <Paragraphs>312</Paragraphs>
  <Slides>41</Slides>
  <Notes>41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50" baseType="lpstr">
      <vt:lpstr>Alexandria</vt:lpstr>
      <vt:lpstr>Arial</vt:lpstr>
      <vt:lpstr>Calibri</vt:lpstr>
      <vt:lpstr>Calibri Light</vt:lpstr>
      <vt:lpstr>Courier New</vt:lpstr>
      <vt:lpstr>Nunito</vt:lpstr>
      <vt:lpstr>Roboto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DR.Ahmed.eldouh.CSIS</cp:lastModifiedBy>
  <cp:revision>573</cp:revision>
  <dcterms:created xsi:type="dcterms:W3CDTF">2023-04-29T09:08:00Z</dcterms:created>
  <dcterms:modified xsi:type="dcterms:W3CDTF">2026-02-03T22:28:24Z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