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201168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914400" y="1417320"/>
            <a:ext cx="10332720" cy="11887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3800" b="1">
                <a:latin typeface="Arial"/>
              </a:defRPr>
            </a:pPr>
            <a:r>
              <a:t>بحث تسويقي عن iPhone 17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71600" y="2743200"/>
            <a:ext cx="9418320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2500">
                <a:latin typeface="Arial"/>
              </a:defRPr>
            </a:pPr>
            <a:r>
              <a:t>تحليل المزيج التسويقي 4Ps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71600" y="4206240"/>
            <a:ext cx="9418320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2000">
                <a:latin typeface="Arial"/>
              </a:defRPr>
            </a:pPr>
            <a:r>
              <a:t>التكليف – الأسبوع الثامن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1088136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2800" b="1">
                <a:latin typeface="Arial"/>
              </a:defRPr>
            </a:pPr>
            <a:r>
              <a:t>1. المنتج (Product)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737360"/>
            <a:ext cx="10332720" cy="4297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1400"/>
              </a:spcAft>
              <a:defRPr sz="2000">
                <a:latin typeface="Arial"/>
              </a:defRPr>
            </a:pPr>
            <a:r>
              <a:t>iPhone 17 هو هاتف ذكي من شركة Apple، ويستهدف المستخدمين الباحثين عن الأداء والتصميم والتكامل مع منظومة Apple.</a:t>
            </a:r>
          </a:p>
          <a:p>
            <a:pPr algn="r">
              <a:spcAft>
                <a:spcPts val="1400"/>
              </a:spcAft>
              <a:defRPr sz="2000">
                <a:latin typeface="Arial"/>
              </a:defRPr>
            </a:pPr>
            <a:r>
              <a:t>شاشة Super Retina XDR مقاس 6.3 بوصة مع ProMotion حتى 120Hz.</a:t>
            </a:r>
          </a:p>
          <a:p>
            <a:pPr algn="r">
              <a:spcAft>
                <a:spcPts val="1400"/>
              </a:spcAft>
              <a:defRPr sz="2000">
                <a:latin typeface="Arial"/>
              </a:defRPr>
            </a:pPr>
            <a:r>
              <a:t>نظام كاميرا Dual Fusion بدقة 48MP، وكاميرا أمامية Center Stage بدقة 18MP.</a:t>
            </a:r>
          </a:p>
          <a:p>
            <a:pPr algn="r">
              <a:spcAft>
                <a:spcPts val="1400"/>
              </a:spcAft>
              <a:defRPr sz="2000">
                <a:latin typeface="Arial"/>
              </a:defRPr>
            </a:pPr>
            <a:r>
              <a:t>شريحة A19، مع عمر بطارية يصل إلى 30 ساعة من تشغيل الفيديو.</a:t>
            </a:r>
          </a:p>
          <a:p>
            <a:pPr algn="r">
              <a:spcAft>
                <a:spcPts val="1400"/>
              </a:spcAft>
              <a:defRPr sz="2000">
                <a:latin typeface="Arial"/>
              </a:defRPr>
            </a:pPr>
            <a:r>
              <a:t>يتوفر بسعتي 256GB و512GB، وخمسة ألوان: الأسود، الأبيض، الأزرق الضبابي، الأخضر الرمادي، والليلكي.</a:t>
            </a:r>
          </a:p>
          <a:p>
            <a:pPr algn="r">
              <a:spcAft>
                <a:spcPts val="1400"/>
              </a:spcAft>
              <a:defRPr sz="2000">
                <a:latin typeface="Arial"/>
              </a:defRPr>
            </a:pPr>
            <a:r>
              <a:t>من المميزات الإضافية: Ceramic Shield 2، وDynamic Island، وApple Intelligence.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1088136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2800" b="1">
                <a:latin typeface="Arial"/>
              </a:defRPr>
            </a:pPr>
            <a:r>
              <a:t>2. السعر (Price)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737360"/>
            <a:ext cx="10332720" cy="4297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1400"/>
              </a:spcAft>
              <a:defRPr sz="2000">
                <a:latin typeface="Arial"/>
              </a:defRPr>
            </a:pPr>
            <a:r>
              <a:t>تستخدم Apple استراتيجية التسعير المتميز (Premium Pricing)، حيث يتم تسعير المنتج بما يتناسب مع قيمة العلامة التجارية والمزايا التقنية.</a:t>
            </a:r>
          </a:p>
          <a:p>
            <a:pPr algn="r">
              <a:spcAft>
                <a:spcPts val="1400"/>
              </a:spcAft>
              <a:defRPr sz="2000">
                <a:latin typeface="Arial"/>
              </a:defRPr>
            </a:pPr>
            <a:r>
              <a:t>السعر الرسمي في السعودية يبدأ من 3,799 ريال لسعة 256GB، ويصل إلى 4,799 ريال لسعة 512GB.</a:t>
            </a:r>
          </a:p>
          <a:p>
            <a:pPr algn="r">
              <a:spcAft>
                <a:spcPts val="1400"/>
              </a:spcAft>
              <a:defRPr sz="2000">
                <a:latin typeface="Arial"/>
              </a:defRPr>
            </a:pPr>
            <a:r>
              <a:t>السعر أعلى من كثير من الهواتف المنافسة، لكن Apple تركز على الجودة، الأداء، النظام، والأمان لتبرير القيمة المدركة.</a:t>
            </a:r>
          </a:p>
          <a:p>
            <a:pPr algn="r">
              <a:spcAft>
                <a:spcPts val="1400"/>
              </a:spcAft>
              <a:defRPr sz="2000">
                <a:latin typeface="Arial"/>
              </a:defRPr>
            </a:pPr>
            <a:r>
              <a:t>من المنافسين الرئيسيين: Samsung Galaxy وGoogle Pixel، وتختلف الأسعار حسب الفئة والسعة والعروض.</a:t>
            </a:r>
          </a:p>
          <a:p>
            <a:pPr algn="r">
              <a:spcAft>
                <a:spcPts val="1400"/>
              </a:spcAft>
              <a:defRPr sz="2000">
                <a:latin typeface="Arial"/>
              </a:defRPr>
            </a:pPr>
            <a:r>
              <a:t>كما توفر Apple خيارات مثل الاستبدال (Trade In) والدفع بالتقسيط، مما يسهل قرار الشراء.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1088136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2800" b="1">
                <a:latin typeface="Arial"/>
              </a:defRPr>
            </a:pPr>
            <a:r>
              <a:t>3. المكان / التوزيع (Place)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737360"/>
            <a:ext cx="10332720" cy="4297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1400"/>
              </a:spcAft>
              <a:defRPr sz="2000">
                <a:latin typeface="Arial"/>
              </a:defRPr>
            </a:pPr>
            <a:r>
              <a:t>متاجر Apple الرسمية.</a:t>
            </a:r>
          </a:p>
          <a:p>
            <a:pPr algn="r">
              <a:spcAft>
                <a:spcPts val="1400"/>
              </a:spcAft>
              <a:defRPr sz="2000">
                <a:latin typeface="Arial"/>
              </a:defRPr>
            </a:pPr>
            <a:r>
              <a:t>متجر Apple الإلكتروني وتطبيق Apple Store.</a:t>
            </a:r>
          </a:p>
          <a:p>
            <a:pPr algn="r">
              <a:spcAft>
                <a:spcPts val="1400"/>
              </a:spcAft>
              <a:defRPr sz="2000">
                <a:latin typeface="Arial"/>
              </a:defRPr>
            </a:pPr>
            <a:r>
              <a:t>شركات الاتصالات ومنافذ بيع الهواتف والإلكترونيات.</a:t>
            </a:r>
          </a:p>
          <a:p>
            <a:pPr algn="r">
              <a:spcAft>
                <a:spcPts val="1400"/>
              </a:spcAft>
              <a:defRPr sz="2000">
                <a:latin typeface="Arial"/>
              </a:defRPr>
            </a:pPr>
            <a:r>
              <a:t>المتاجر الإلكترونية والموزعون المعتمدون.</a:t>
            </a:r>
          </a:p>
          <a:p>
            <a:pPr algn="r">
              <a:spcAft>
                <a:spcPts val="1400"/>
              </a:spcAft>
              <a:defRPr sz="2000">
                <a:latin typeface="Arial"/>
              </a:defRPr>
            </a:pPr>
            <a:r>
              <a:t>تعتمد Apple على توزيع واسع مع الحفاظ على تجربة شراء موحدة للعلامة التجارية.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1088136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2800" b="1">
                <a:latin typeface="Arial"/>
              </a:defRPr>
            </a:pPr>
            <a:r>
              <a:t>4. الترويج (Promotion)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737360"/>
            <a:ext cx="10332720" cy="4297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1400"/>
              </a:spcAft>
              <a:defRPr sz="2000">
                <a:latin typeface="Arial"/>
              </a:defRPr>
            </a:pPr>
            <a:r>
              <a:t>الإعلانات الرقمية والفيديوهات الإعلانية لإظهار مزايا المنتج بطريقة بصرية.</a:t>
            </a:r>
          </a:p>
          <a:p>
            <a:pPr algn="r">
              <a:spcAft>
                <a:spcPts val="1400"/>
              </a:spcAft>
              <a:defRPr sz="2000">
                <a:latin typeface="Arial"/>
              </a:defRPr>
            </a:pPr>
            <a:r>
              <a:t>إعلانات وإطلاقات المنتجات عبر قنوات Apple الرسمية ووسائل التواصل الاجتماعي.</a:t>
            </a:r>
          </a:p>
          <a:p>
            <a:pPr algn="r">
              <a:spcAft>
                <a:spcPts val="1400"/>
              </a:spcAft>
              <a:defRPr sz="2000">
                <a:latin typeface="Arial"/>
              </a:defRPr>
            </a:pPr>
            <a:r>
              <a:t>التركيز في الرسائل الترويجية على الكاميرا، الشاشة، الأداء، التصميم، والميزات الذكية.</a:t>
            </a:r>
          </a:p>
          <a:p>
            <a:pPr algn="r">
              <a:spcAft>
                <a:spcPts val="1400"/>
              </a:spcAft>
              <a:defRPr sz="2000">
                <a:latin typeface="Arial"/>
              </a:defRPr>
            </a:pPr>
            <a:r>
              <a:t>استخدام إطلاقات المنتجات والمؤتمرات الإعلامية لخلق الاهتمام والوعي بالمنتج.</a:t>
            </a:r>
          </a:p>
          <a:p>
            <a:pPr algn="r">
              <a:spcAft>
                <a:spcPts val="1400"/>
              </a:spcAft>
              <a:defRPr sz="2000">
                <a:latin typeface="Arial"/>
              </a:defRPr>
            </a:pPr>
            <a:r>
              <a:t>الإعلان المستخدم في هذا البحث: الإعلان الرسمي لإطلاق iPhone 17 من قناة Apple على YouTube.</a:t>
            </a:r>
          </a:p>
          <a:p>
            <a:pPr algn="r">
              <a:spcAft>
                <a:spcPts val="1400"/>
              </a:spcAft>
              <a:defRPr sz="2000">
                <a:latin typeface="Arial"/>
              </a:defRPr>
            </a:pPr>
            <a:r>
              <a:t>رابط الإعلان: https://www.youtube.com/watch?v=H3KnMyojEQU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1088136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2800" b="1">
                <a:latin typeface="Arial"/>
              </a:defRPr>
            </a:pPr>
            <a:r>
              <a:t>5. الخلاصة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737360"/>
            <a:ext cx="10332720" cy="4297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1400"/>
              </a:spcAft>
              <a:defRPr sz="2000">
                <a:latin typeface="Arial"/>
              </a:defRPr>
            </a:pPr>
            <a:r>
              <a:t>يُظهر تحليل 4Ps أن Apple تعتمد على منتج ذي قيمة تقنية وعلامة تجارية قوية.</a:t>
            </a:r>
          </a:p>
          <a:p>
            <a:pPr algn="r">
              <a:spcAft>
                <a:spcPts val="1400"/>
              </a:spcAft>
              <a:defRPr sz="2000">
                <a:latin typeface="Arial"/>
              </a:defRPr>
            </a:pPr>
            <a:r>
              <a:t>السعر المتميز يدعم صورة المنتج كمنتج عالي القيمة.</a:t>
            </a:r>
          </a:p>
          <a:p>
            <a:pPr algn="r">
              <a:spcAft>
                <a:spcPts val="1400"/>
              </a:spcAft>
              <a:defRPr sz="2000">
                <a:latin typeface="Arial"/>
              </a:defRPr>
            </a:pPr>
            <a:r>
              <a:t>قنوات التوزيع تجمع بين المتاجر الرسمية والقنوات الإلكترونية وشركات الاتصالات.</a:t>
            </a:r>
          </a:p>
          <a:p>
            <a:pPr algn="r">
              <a:spcAft>
                <a:spcPts val="1400"/>
              </a:spcAft>
              <a:defRPr sz="2000">
                <a:latin typeface="Arial"/>
              </a:defRPr>
            </a:pPr>
            <a:r>
              <a:t>الترويج يركز على إبراز المزايا الجديدة من خلال الإعلانات المرئية وإطلاقات المنتجات.</a:t>
            </a:r>
          </a:p>
          <a:p>
            <a:pPr algn="r">
              <a:spcAft>
                <a:spcPts val="1400"/>
              </a:spcAft>
              <a:defRPr sz="2000">
                <a:latin typeface="Arial"/>
              </a:defRPr>
            </a:pPr>
            <a:r>
              <a:t>يساعد التكامل بين العناصر الأربعة على تعزيز القدرة التنافسية لـ iPhone في سوق الهواتف الذكية.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19191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1088136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2800" b="1">
                <a:latin typeface="Arial"/>
              </a:defRPr>
            </a:pPr>
            <a:r>
              <a:t>المصادر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737360"/>
            <a:ext cx="10332720" cy="4297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1400"/>
              </a:spcAft>
              <a:defRPr sz="2000">
                <a:latin typeface="Arial"/>
              </a:defRPr>
            </a:pPr>
            <a:r>
              <a:t>Apple السعودية – iPhone 17: https://www.apple.com/sa-ar/iphone-17/</a:t>
            </a:r>
          </a:p>
          <a:p>
            <a:pPr algn="r">
              <a:spcAft>
                <a:spcPts val="1400"/>
              </a:spcAft>
              <a:defRPr sz="2000">
                <a:latin typeface="Arial"/>
              </a:defRPr>
            </a:pPr>
            <a:r>
              <a:t>Apple السعودية – شراء iPhone: https://www.apple.com/sa-ar/shop/buy-iphone</a:t>
            </a:r>
          </a:p>
          <a:p>
            <a:pPr algn="r">
              <a:spcAft>
                <a:spcPts val="1400"/>
              </a:spcAft>
              <a:defRPr sz="2000">
                <a:latin typeface="Arial"/>
              </a:defRPr>
            </a:pPr>
            <a:r>
              <a:t>Apple Newsroom – إطلاق iPhone 17: https://www.apple.com/sa-ar/newsroom/2025/09/apple-debuts-iphone-17/</a:t>
            </a:r>
          </a:p>
          <a:p>
            <a:pPr algn="r">
              <a:spcAft>
                <a:spcPts val="1400"/>
              </a:spcAft>
              <a:defRPr sz="2000">
                <a:latin typeface="Arial"/>
              </a:defRPr>
            </a:pPr>
            <a:r>
              <a:t>الإعلان الرسمي على YouTube: https://www.youtube.com/watch?v=H3KnMyojEQU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