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6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5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24A9E1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71" autoAdjust="0"/>
    <p:restoredTop sz="94660"/>
  </p:normalViewPr>
  <p:slideViewPr>
    <p:cSldViewPr snapToGrid="0">
      <p:cViewPr varScale="1">
        <p:scale>
          <a:sx n="86" d="100"/>
          <a:sy n="86" d="100"/>
        </p:scale>
        <p:origin x="1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-9940"/>
            <a:ext cx="11616451" cy="66800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9940"/>
            <a:ext cx="8552985" cy="19470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94739" y="3454705"/>
            <a:ext cx="5997262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096000" y="3454705"/>
            <a:ext cx="60059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Dynamic Routing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971607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dirty="0"/>
              <a:t> 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971607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dirty="0"/>
              <a:t> 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163052"/>
            <a:ext cx="82611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9518"/>
                </a:solidFill>
                <a:latin typeface="Calibri" panose="020F0502020204030204" pitchFamily="34" charset="0"/>
              </a:rPr>
              <a:t>CCNA (200-301) Cisco Certified Network Associate</a:t>
            </a:r>
            <a:endParaRPr lang="en-US" sz="2800" dirty="0"/>
          </a:p>
          <a:p>
            <a:r>
              <a:rPr lang="en-US" sz="2800" b="1" dirty="0">
                <a:solidFill>
                  <a:srgbClr val="FFC000"/>
                </a:solidFill>
                <a:latin typeface="Tajawal"/>
              </a:rPr>
              <a:t>             </a:t>
            </a:r>
            <a:r>
              <a:rPr lang="en-US" sz="2800" b="1" dirty="0" smtClean="0">
                <a:solidFill>
                  <a:srgbClr val="FFC000"/>
                </a:solidFill>
                <a:latin typeface="Tajawal"/>
              </a:rPr>
              <a:t>Prepared </a:t>
            </a:r>
            <a:r>
              <a:rPr lang="en-US" sz="2800" b="1" dirty="0">
                <a:solidFill>
                  <a:srgbClr val="FFC000"/>
                </a:solidFill>
                <a:latin typeface="Tajawal"/>
              </a:rPr>
              <a:t>by</a:t>
            </a:r>
            <a:r>
              <a:rPr lang="en-US" sz="2800" b="1" dirty="0">
                <a:solidFill>
                  <a:srgbClr val="24A9E1"/>
                </a:solidFill>
                <a:latin typeface="Tajawal"/>
              </a:rPr>
              <a:t> Eng. Taghreed </a:t>
            </a:r>
            <a:r>
              <a:rPr lang="en-US" sz="2800" b="1" dirty="0" smtClean="0">
                <a:solidFill>
                  <a:srgbClr val="24A9E1"/>
                </a:solidFill>
                <a:latin typeface="Tajawal"/>
              </a:rPr>
              <a:t>Elsayed</a:t>
            </a:r>
          </a:p>
          <a:p>
            <a:pPr algn="ctr"/>
            <a:r>
              <a:rPr lang="en-US" sz="2800" b="1" dirty="0" smtClean="0">
                <a:solidFill>
                  <a:srgbClr val="FF9518"/>
                </a:solidFill>
                <a:latin typeface="Tajawal"/>
              </a:rPr>
              <a:t>Lecture 5</a:t>
            </a:r>
            <a:endParaRPr lang="en-US" sz="2800" dirty="0"/>
          </a:p>
          <a:p>
            <a:r>
              <a:rPr lang="en-US" dirty="0"/>
              <a:t/>
            </a:r>
            <a:br>
              <a:rPr lang="en-US" dirty="0"/>
            </a:b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Dynamic </a:t>
            </a:r>
            <a:r>
              <a:rPr lang="en-US" sz="2800" b="1" dirty="0">
                <a:solidFill>
                  <a:srgbClr val="FFC000"/>
                </a:solidFill>
              </a:rPr>
              <a:t>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547736" y="1319232"/>
            <a:ext cx="10148562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b="1" dirty="0" smtClean="0">
                <a:solidFill>
                  <a:srgbClr val="24A9E1"/>
                </a:solidFill>
              </a:rPr>
              <a:t>Dynamic Routing Protocols</a:t>
            </a:r>
            <a:endParaRPr lang="en-US" altLang="ar-EG" b="1" dirty="0">
              <a:solidFill>
                <a:srgbClr val="24A9E1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651740" y="2123462"/>
            <a:ext cx="9938020" cy="257680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dirty="0" smtClean="0"/>
              <a:t>Function(s) of Dynamic Routing Protocols:</a:t>
            </a:r>
          </a:p>
          <a:p>
            <a:pPr lvl="1"/>
            <a:r>
              <a:rPr lang="en-US" altLang="ar-EG" dirty="0" smtClean="0"/>
              <a:t>-Dynamically share information between routers.</a:t>
            </a:r>
          </a:p>
          <a:p>
            <a:pPr lvl="1"/>
            <a:r>
              <a:rPr lang="en-US" altLang="ar-EG" dirty="0" smtClean="0"/>
              <a:t>-Automatically update routing table when topology changes.</a:t>
            </a:r>
          </a:p>
          <a:p>
            <a:pPr lvl="1"/>
            <a:r>
              <a:rPr lang="en-US" altLang="ar-EG" dirty="0" smtClean="0"/>
              <a:t>-Determine best path to a destination.</a:t>
            </a:r>
            <a:endParaRPr lang="en-US" altLang="ar-EG" dirty="0"/>
          </a:p>
        </p:txBody>
      </p:sp>
      <p:pic>
        <p:nvPicPr>
          <p:cNvPr id="13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159" y="3728211"/>
            <a:ext cx="3192384" cy="2221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060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Dynamic </a:t>
            </a:r>
            <a:r>
              <a:rPr lang="en-US" sz="2800" b="1" dirty="0">
                <a:solidFill>
                  <a:srgbClr val="FFC000"/>
                </a:solidFill>
              </a:rPr>
              <a:t>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739558" y="1373906"/>
            <a:ext cx="8145462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b="1" dirty="0" smtClean="0">
                <a:solidFill>
                  <a:srgbClr val="24A9E1"/>
                </a:solidFill>
              </a:rPr>
              <a:t>Dynamic Routing Protocols</a:t>
            </a:r>
            <a:endParaRPr lang="en-US" altLang="ar-EG" b="1" dirty="0">
              <a:solidFill>
                <a:srgbClr val="24A9E1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76302" y="2096086"/>
            <a:ext cx="10976001" cy="14232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dirty="0" smtClean="0"/>
              <a:t>The </a:t>
            </a:r>
            <a:r>
              <a:rPr lang="en-US" altLang="ar-EG" b="1" dirty="0" smtClean="0"/>
              <a:t>purpose of a dynamic routing protocol</a:t>
            </a:r>
            <a:r>
              <a:rPr lang="en-US" altLang="ar-EG" dirty="0" smtClean="0"/>
              <a:t> is to:</a:t>
            </a:r>
          </a:p>
          <a:p>
            <a:pPr lvl="1"/>
            <a:r>
              <a:rPr lang="en-US" altLang="ar-EG" dirty="0" smtClean="0"/>
              <a:t>-</a:t>
            </a:r>
            <a:r>
              <a:rPr lang="en-US" altLang="ar-EG" dirty="0" smtClean="0">
                <a:solidFill>
                  <a:srgbClr val="0000FF"/>
                </a:solidFill>
              </a:rPr>
              <a:t>Discover</a:t>
            </a:r>
            <a:r>
              <a:rPr lang="en-US" altLang="ar-EG" dirty="0" smtClean="0"/>
              <a:t> remote networks</a:t>
            </a:r>
          </a:p>
          <a:p>
            <a:pPr lvl="1"/>
            <a:r>
              <a:rPr lang="en-US" altLang="ar-EG" dirty="0" smtClean="0"/>
              <a:t>-</a:t>
            </a:r>
            <a:r>
              <a:rPr lang="en-US" altLang="ar-EG" dirty="0" smtClean="0">
                <a:solidFill>
                  <a:srgbClr val="0000FF"/>
                </a:solidFill>
              </a:rPr>
              <a:t>Maintaining</a:t>
            </a:r>
            <a:r>
              <a:rPr lang="en-US" altLang="ar-EG" dirty="0" smtClean="0"/>
              <a:t> up-to-date routing information</a:t>
            </a:r>
          </a:p>
          <a:p>
            <a:pPr lvl="1"/>
            <a:r>
              <a:rPr lang="en-US" altLang="ar-EG" dirty="0" smtClean="0"/>
              <a:t>-</a:t>
            </a:r>
            <a:r>
              <a:rPr lang="en-US" altLang="ar-EG" dirty="0" smtClean="0">
                <a:solidFill>
                  <a:srgbClr val="0000FF"/>
                </a:solidFill>
              </a:rPr>
              <a:t>Choosing the best path</a:t>
            </a:r>
            <a:r>
              <a:rPr lang="en-US" altLang="ar-EG" dirty="0" smtClean="0"/>
              <a:t> to destination networks</a:t>
            </a:r>
          </a:p>
          <a:p>
            <a:pPr lvl="1"/>
            <a:r>
              <a:rPr lang="en-US" altLang="ar-EG" dirty="0" smtClean="0"/>
              <a:t>-Ability to </a:t>
            </a:r>
            <a:r>
              <a:rPr lang="en-US" altLang="ar-EG" dirty="0" smtClean="0">
                <a:solidFill>
                  <a:srgbClr val="0000FF"/>
                </a:solidFill>
              </a:rPr>
              <a:t>find a new best path</a:t>
            </a:r>
            <a:r>
              <a:rPr lang="en-US" altLang="ar-EG" dirty="0" smtClean="0"/>
              <a:t> if the current path is no longer available</a:t>
            </a:r>
            <a:endParaRPr lang="en-US" altLang="ar-EG" dirty="0"/>
          </a:p>
        </p:txBody>
      </p:sp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788" y="4066324"/>
            <a:ext cx="6112197" cy="1882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682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Dynamic </a:t>
            </a:r>
            <a:r>
              <a:rPr lang="en-US" sz="2800" b="1" dirty="0">
                <a:solidFill>
                  <a:srgbClr val="FFC000"/>
                </a:solidFill>
              </a:rPr>
              <a:t>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700301" y="1245075"/>
            <a:ext cx="8145462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b="1" dirty="0" smtClean="0">
                <a:solidFill>
                  <a:srgbClr val="24A9E1"/>
                </a:solidFill>
              </a:rPr>
              <a:t>Dynamic Routing Protocols</a:t>
            </a:r>
            <a:endParaRPr lang="en-US" altLang="ar-EG" b="1" dirty="0">
              <a:solidFill>
                <a:srgbClr val="24A9E1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335526" y="1975325"/>
            <a:ext cx="11529372" cy="27750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b="1" dirty="0" smtClean="0"/>
              <a:t>Components of a routing protocol</a:t>
            </a:r>
          </a:p>
          <a:p>
            <a:pPr lvl="1"/>
            <a:r>
              <a:rPr lang="en-US" altLang="ar-EG" b="1" dirty="0" smtClean="0">
                <a:solidFill>
                  <a:srgbClr val="0000FF"/>
                </a:solidFill>
              </a:rPr>
              <a:t>Algorithm</a:t>
            </a:r>
          </a:p>
          <a:p>
            <a:pPr lvl="2"/>
            <a:r>
              <a:rPr lang="en-US" altLang="ar-EG" dirty="0" smtClean="0"/>
              <a:t>In the case of a routing protocol algorithms are used for facilitating routing information and best path determination</a:t>
            </a:r>
          </a:p>
          <a:p>
            <a:pPr lvl="1"/>
            <a:r>
              <a:rPr lang="en-US" altLang="ar-EG" b="1" dirty="0" smtClean="0">
                <a:solidFill>
                  <a:srgbClr val="0000FF"/>
                </a:solidFill>
              </a:rPr>
              <a:t>Routing protocol messages</a:t>
            </a:r>
          </a:p>
          <a:p>
            <a:pPr lvl="2"/>
            <a:r>
              <a:rPr lang="en-US" altLang="ar-EG" dirty="0" smtClean="0"/>
              <a:t>These are messages for discovering neighbors and exchange of routing information</a:t>
            </a:r>
            <a:endParaRPr lang="en-US" altLang="ar-EG" dirty="0"/>
          </a:p>
        </p:txBody>
      </p:sp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077" y="4194142"/>
            <a:ext cx="5204596" cy="1681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1916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Dynamic </a:t>
            </a:r>
            <a:r>
              <a:rPr lang="en-US" sz="2800" b="1" dirty="0">
                <a:solidFill>
                  <a:srgbClr val="FFC000"/>
                </a:solidFill>
              </a:rPr>
              <a:t>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491979" y="1387519"/>
            <a:ext cx="8145462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b="1" dirty="0" smtClean="0">
                <a:solidFill>
                  <a:srgbClr val="24A9E1"/>
                </a:solidFill>
              </a:rPr>
              <a:t>Dynamic Routing Protocols</a:t>
            </a:r>
            <a:endParaRPr lang="en-US" altLang="ar-EG" b="1" dirty="0">
              <a:solidFill>
                <a:srgbClr val="24A9E1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66067" y="2101598"/>
            <a:ext cx="10517884" cy="36063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dirty="0" smtClean="0">
                <a:solidFill>
                  <a:srgbClr val="0000FF"/>
                </a:solidFill>
              </a:rPr>
              <a:t>Advantages</a:t>
            </a:r>
            <a:r>
              <a:rPr lang="en-US" altLang="ar-EG" dirty="0" smtClean="0"/>
              <a:t> of </a:t>
            </a:r>
            <a:r>
              <a:rPr lang="en-US" altLang="ar-EG" b="1" dirty="0" smtClean="0"/>
              <a:t>static routing</a:t>
            </a:r>
          </a:p>
          <a:p>
            <a:pPr lvl="1"/>
            <a:r>
              <a:rPr lang="en-US" altLang="ar-EG" dirty="0" smtClean="0"/>
              <a:t>-It can backup multiple interfaces/networks on a router</a:t>
            </a:r>
          </a:p>
          <a:p>
            <a:pPr lvl="1"/>
            <a:r>
              <a:rPr lang="en-US" altLang="ar-EG" dirty="0" smtClean="0"/>
              <a:t>-Easy to configure</a:t>
            </a:r>
          </a:p>
          <a:p>
            <a:pPr lvl="1"/>
            <a:r>
              <a:rPr lang="en-US" altLang="ar-EG" dirty="0" smtClean="0"/>
              <a:t>-No extra resources are needed</a:t>
            </a:r>
          </a:p>
          <a:p>
            <a:pPr lvl="1"/>
            <a:r>
              <a:rPr lang="en-US" altLang="ar-EG" dirty="0" smtClean="0"/>
              <a:t>-More secure</a:t>
            </a:r>
          </a:p>
          <a:p>
            <a:r>
              <a:rPr lang="en-US" altLang="ar-EG" dirty="0" smtClean="0">
                <a:solidFill>
                  <a:srgbClr val="0000FF"/>
                </a:solidFill>
              </a:rPr>
              <a:t>Disadvantages</a:t>
            </a:r>
            <a:r>
              <a:rPr lang="en-US" altLang="ar-EG" dirty="0" smtClean="0"/>
              <a:t> of </a:t>
            </a:r>
            <a:r>
              <a:rPr lang="en-US" altLang="ar-EG" b="1" dirty="0" smtClean="0"/>
              <a:t>static routing</a:t>
            </a:r>
          </a:p>
          <a:p>
            <a:pPr lvl="1"/>
            <a:r>
              <a:rPr lang="en-US" altLang="ar-EG" dirty="0" smtClean="0"/>
              <a:t>-Network changes require manual reconfiguration </a:t>
            </a:r>
          </a:p>
          <a:p>
            <a:pPr lvl="1"/>
            <a:r>
              <a:rPr lang="en-US" altLang="ar-EG" dirty="0" smtClean="0"/>
              <a:t>-Does not scale well in large topologies</a:t>
            </a: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292942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Dynamic </a:t>
            </a:r>
            <a:r>
              <a:rPr lang="en-US" sz="2800" b="1" dirty="0">
                <a:solidFill>
                  <a:srgbClr val="FFC000"/>
                </a:solidFill>
              </a:rPr>
              <a:t>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529207" y="1510662"/>
            <a:ext cx="10902913" cy="5571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b="1" dirty="0" smtClean="0">
                <a:solidFill>
                  <a:srgbClr val="24A9E1"/>
                </a:solidFill>
              </a:rPr>
              <a:t>Classifying Routing Protocols</a:t>
            </a:r>
            <a:endParaRPr lang="en-US" altLang="ar-EG" b="1" dirty="0">
              <a:solidFill>
                <a:srgbClr val="24A9E1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651740" y="1975325"/>
            <a:ext cx="10685037" cy="366399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sz="2000" b="1" dirty="0" smtClean="0"/>
              <a:t>Dynamic routing protocols</a:t>
            </a:r>
            <a:r>
              <a:rPr lang="en-US" altLang="ar-EG" sz="2000" dirty="0" smtClean="0"/>
              <a:t> are </a:t>
            </a:r>
            <a:r>
              <a:rPr lang="en-US" altLang="ar-EG" sz="2000" dirty="0" smtClean="0">
                <a:solidFill>
                  <a:srgbClr val="0000FF"/>
                </a:solidFill>
              </a:rPr>
              <a:t>grouped according to characteristics</a:t>
            </a:r>
            <a:r>
              <a:rPr lang="en-US" altLang="ar-EG" sz="2000" dirty="0" smtClean="0"/>
              <a:t>.  Examples include:</a:t>
            </a:r>
          </a:p>
          <a:p>
            <a:pPr lvl="1"/>
            <a:r>
              <a:rPr lang="en-US" altLang="ar-EG" dirty="0" smtClean="0"/>
              <a:t>-RIP</a:t>
            </a:r>
          </a:p>
          <a:p>
            <a:pPr lvl="1"/>
            <a:r>
              <a:rPr lang="en-US" altLang="ar-EG" dirty="0" smtClean="0"/>
              <a:t>-IGRP</a:t>
            </a:r>
          </a:p>
          <a:p>
            <a:pPr lvl="1"/>
            <a:r>
              <a:rPr lang="en-US" altLang="ar-EG" dirty="0" smtClean="0"/>
              <a:t>-EIGRP</a:t>
            </a:r>
          </a:p>
          <a:p>
            <a:pPr lvl="1"/>
            <a:r>
              <a:rPr lang="en-US" altLang="ar-EG" dirty="0" smtClean="0"/>
              <a:t>-OSPF</a:t>
            </a:r>
          </a:p>
          <a:p>
            <a:pPr lvl="1"/>
            <a:r>
              <a:rPr lang="en-US" altLang="ar-EG" dirty="0" smtClean="0"/>
              <a:t>-IS-IS</a:t>
            </a:r>
          </a:p>
          <a:p>
            <a:pPr lvl="1"/>
            <a:r>
              <a:rPr lang="en-US" altLang="ar-EG" dirty="0" smtClean="0"/>
              <a:t>-BGP</a:t>
            </a:r>
            <a:endParaRPr lang="en-US" altLang="ar-EG" sz="2000" b="1" dirty="0" smtClean="0"/>
          </a:p>
          <a:p>
            <a:r>
              <a:rPr lang="en-US" altLang="ar-EG" sz="2000" b="1" dirty="0" smtClean="0"/>
              <a:t>Autonomous System</a:t>
            </a:r>
            <a:r>
              <a:rPr lang="en-US" altLang="ar-EG" sz="2000" dirty="0" smtClean="0"/>
              <a:t> is a group of routers under the control of a single authority.</a:t>
            </a:r>
          </a:p>
          <a:p>
            <a:pPr>
              <a:buFont typeface="Wingdings" panose="05000000000000000000" pitchFamily="2" charset="2"/>
              <a:buNone/>
            </a:pPr>
            <a:endParaRPr lang="en-US" altLang="ar-EG" sz="2000" dirty="0"/>
          </a:p>
        </p:txBody>
      </p:sp>
    </p:spTree>
    <p:extLst>
      <p:ext uri="{BB962C8B-B14F-4D97-AF65-F5344CB8AC3E}">
        <p14:creationId xmlns:p14="http://schemas.microsoft.com/office/powerpoint/2010/main" val="2779391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Dynamic </a:t>
            </a:r>
            <a:r>
              <a:rPr lang="en-US" sz="2800" b="1" dirty="0">
                <a:solidFill>
                  <a:srgbClr val="FFC000"/>
                </a:solidFill>
              </a:rPr>
              <a:t>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670951" y="1319232"/>
            <a:ext cx="8145462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b="1" dirty="0" smtClean="0">
                <a:solidFill>
                  <a:srgbClr val="24A9E1"/>
                </a:solidFill>
              </a:rPr>
              <a:t>Classifying Routing Protocols</a:t>
            </a:r>
            <a:endParaRPr lang="en-US" altLang="ar-EG" b="1" dirty="0">
              <a:solidFill>
                <a:srgbClr val="24A9E1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962764" y="2115473"/>
            <a:ext cx="5393432" cy="32097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b="1" dirty="0" smtClean="0"/>
              <a:t>Types of routing protocols</a:t>
            </a:r>
            <a:r>
              <a:rPr lang="en-US" altLang="ar-EG" dirty="0" smtClean="0"/>
              <a:t>:</a:t>
            </a:r>
          </a:p>
          <a:p>
            <a:pPr lvl="1"/>
            <a:r>
              <a:rPr lang="en-US" altLang="ar-EG" dirty="0" smtClean="0"/>
              <a:t>-</a:t>
            </a:r>
            <a:r>
              <a:rPr lang="en-US" altLang="ar-EG" b="1" dirty="0" smtClean="0">
                <a:solidFill>
                  <a:srgbClr val="0000FF"/>
                </a:solidFill>
              </a:rPr>
              <a:t>Interior Gateway Protocols</a:t>
            </a:r>
            <a:r>
              <a:rPr lang="en-US" altLang="ar-EG" dirty="0" smtClean="0"/>
              <a:t> (IGP)</a:t>
            </a:r>
          </a:p>
          <a:p>
            <a:pPr lvl="1"/>
            <a:r>
              <a:rPr lang="en-US" altLang="ar-EG" dirty="0" smtClean="0"/>
              <a:t>-</a:t>
            </a:r>
            <a:r>
              <a:rPr lang="en-US" altLang="ar-EG" b="1" dirty="0" smtClean="0">
                <a:solidFill>
                  <a:srgbClr val="0000FF"/>
                </a:solidFill>
              </a:rPr>
              <a:t>Exterior Gateway Protocols</a:t>
            </a:r>
            <a:r>
              <a:rPr lang="en-US" altLang="ar-EG" dirty="0" smtClean="0"/>
              <a:t> (EGP)</a:t>
            </a:r>
          </a:p>
          <a:p>
            <a:pPr marL="457200" lvl="1" indent="0">
              <a:buNone/>
            </a:pPr>
            <a:r>
              <a:rPr lang="en-US" altLang="ar-EG" dirty="0" smtClean="0"/>
              <a:t>	</a:t>
            </a:r>
            <a:endParaRPr lang="en-US" altLang="ar-EG" dirty="0"/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695" y="2020817"/>
            <a:ext cx="4443413" cy="3903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014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Dynamic </a:t>
            </a:r>
            <a:r>
              <a:rPr lang="en-US" sz="2800" b="1" dirty="0">
                <a:solidFill>
                  <a:srgbClr val="FFC000"/>
                </a:solidFill>
              </a:rPr>
              <a:t>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706774" y="1551627"/>
            <a:ext cx="10365901" cy="5217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b="1" dirty="0" smtClean="0">
                <a:solidFill>
                  <a:srgbClr val="24A9E1"/>
                </a:solidFill>
              </a:rPr>
              <a:t>Classifying Routing Protocols</a:t>
            </a:r>
            <a:endParaRPr lang="en-US" altLang="ar-EG" b="1" dirty="0">
              <a:solidFill>
                <a:srgbClr val="24A9E1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651740" y="2204400"/>
            <a:ext cx="10105289" cy="31601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b="1" dirty="0" smtClean="0"/>
              <a:t>Interior Gateway Routing Protocols (IGP)</a:t>
            </a:r>
          </a:p>
          <a:p>
            <a:pPr lvl="1"/>
            <a:r>
              <a:rPr lang="en-US" altLang="ar-EG" dirty="0" smtClean="0"/>
              <a:t>-Used for routing inside an autonomous system &amp; used to route within the individual networks themselves.</a:t>
            </a:r>
          </a:p>
          <a:p>
            <a:pPr lvl="1"/>
            <a:r>
              <a:rPr lang="en-US" altLang="ar-EG" dirty="0" smtClean="0"/>
              <a:t>-Examples: RIP, EIGRP, OSPF</a:t>
            </a:r>
          </a:p>
          <a:p>
            <a:r>
              <a:rPr lang="en-US" altLang="ar-EG" b="1" dirty="0" smtClean="0"/>
              <a:t>Exterior Routing Protocols (EGP)</a:t>
            </a:r>
          </a:p>
          <a:p>
            <a:pPr lvl="1"/>
            <a:r>
              <a:rPr lang="en-US" altLang="ar-EG" dirty="0" smtClean="0"/>
              <a:t>-Used for routing between autonomous systems</a:t>
            </a:r>
          </a:p>
          <a:p>
            <a:pPr lvl="1"/>
            <a:r>
              <a:rPr lang="en-US" altLang="ar-EG" dirty="0" smtClean="0"/>
              <a:t>-Example: BGPv4</a:t>
            </a: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382085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Dynamic </a:t>
            </a:r>
            <a:r>
              <a:rPr lang="en-US" sz="2800" b="1" dirty="0">
                <a:solidFill>
                  <a:srgbClr val="FFC000"/>
                </a:solidFill>
              </a:rPr>
              <a:t>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583654" y="1361584"/>
            <a:ext cx="10608346" cy="4972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b="1" dirty="0" smtClean="0">
                <a:solidFill>
                  <a:srgbClr val="24A9E1"/>
                </a:solidFill>
              </a:rPr>
              <a:t>Classifying Routing Protocols</a:t>
            </a:r>
            <a:endParaRPr lang="en-US" altLang="ar-EG" b="1" dirty="0">
              <a:solidFill>
                <a:srgbClr val="24A9E1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651740" y="1952522"/>
            <a:ext cx="11246611" cy="3275328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5000"/>
              </a:lnSpc>
            </a:pPr>
            <a:r>
              <a:rPr lang="en-US" altLang="ar-EG" dirty="0" smtClean="0"/>
              <a:t>IGP:  </a:t>
            </a:r>
            <a:r>
              <a:rPr lang="en-US" altLang="ar-EG" b="1" dirty="0" smtClean="0"/>
              <a:t>Comparison of</a:t>
            </a:r>
            <a:r>
              <a:rPr lang="en-US" altLang="ar-EG" dirty="0" smtClean="0"/>
              <a:t> </a:t>
            </a:r>
            <a:r>
              <a:rPr lang="en-US" altLang="ar-EG" b="1" dirty="0" smtClean="0">
                <a:solidFill>
                  <a:srgbClr val="0000FF"/>
                </a:solidFill>
              </a:rPr>
              <a:t>Distance Vector</a:t>
            </a:r>
            <a:r>
              <a:rPr lang="en-US" altLang="ar-EG" dirty="0" smtClean="0"/>
              <a:t> &amp; </a:t>
            </a:r>
            <a:r>
              <a:rPr lang="en-US" altLang="ar-EG" b="1" dirty="0" smtClean="0">
                <a:solidFill>
                  <a:srgbClr val="0000FF"/>
                </a:solidFill>
              </a:rPr>
              <a:t>Link State</a:t>
            </a:r>
            <a:r>
              <a:rPr lang="en-US" altLang="ar-EG" dirty="0" smtClean="0"/>
              <a:t> Routing Protocols</a:t>
            </a:r>
          </a:p>
          <a:p>
            <a:pPr lvl="1">
              <a:lnSpc>
                <a:spcPct val="85000"/>
              </a:lnSpc>
            </a:pPr>
            <a:endParaRPr lang="en-US" altLang="ar-EG" sz="2000" b="1" dirty="0" smtClean="0"/>
          </a:p>
          <a:p>
            <a:pPr lvl="1">
              <a:lnSpc>
                <a:spcPct val="85000"/>
              </a:lnSpc>
              <a:buFont typeface="Wingdings" panose="05000000000000000000" pitchFamily="2" charset="2"/>
              <a:buChar char="v"/>
            </a:pPr>
            <a:r>
              <a:rPr lang="en-US" altLang="ar-EG" sz="2000" b="1" dirty="0" smtClean="0"/>
              <a:t>Distance vector                                                        </a:t>
            </a:r>
          </a:p>
          <a:p>
            <a:pPr lvl="1">
              <a:lnSpc>
                <a:spcPct val="85000"/>
              </a:lnSpc>
              <a:buFontTx/>
              <a:buChar char="–"/>
            </a:pPr>
            <a:r>
              <a:rPr lang="en-US" altLang="ar-EG" sz="2000" dirty="0" smtClean="0"/>
              <a:t>	routes are advertised as vectors</a:t>
            </a:r>
          </a:p>
          <a:p>
            <a:pPr lvl="1">
              <a:lnSpc>
                <a:spcPct val="85000"/>
              </a:lnSpc>
            </a:pPr>
            <a:r>
              <a:rPr lang="en-US" altLang="ar-EG" sz="2000" dirty="0" smtClean="0"/>
              <a:t>	of distance &amp; direction.</a:t>
            </a:r>
          </a:p>
          <a:p>
            <a:pPr lvl="1">
              <a:lnSpc>
                <a:spcPct val="85000"/>
              </a:lnSpc>
              <a:buFontTx/>
              <a:buChar char="–"/>
            </a:pPr>
            <a:r>
              <a:rPr lang="en-US" altLang="ar-EG" sz="2000" dirty="0" smtClean="0"/>
              <a:t>	incomplete view of network</a:t>
            </a:r>
          </a:p>
          <a:p>
            <a:pPr lvl="1">
              <a:lnSpc>
                <a:spcPct val="85000"/>
              </a:lnSpc>
            </a:pPr>
            <a:r>
              <a:rPr lang="en-US" altLang="ar-EG" sz="2000" dirty="0" smtClean="0"/>
              <a:t>	topology.</a:t>
            </a:r>
          </a:p>
          <a:p>
            <a:pPr lvl="1">
              <a:lnSpc>
                <a:spcPct val="85000"/>
              </a:lnSpc>
              <a:buFontTx/>
              <a:buChar char="–"/>
            </a:pPr>
            <a:r>
              <a:rPr lang="en-US" altLang="ar-EG" sz="2000" dirty="0" smtClean="0"/>
              <a:t>Generally, periodic</a:t>
            </a:r>
          </a:p>
          <a:p>
            <a:pPr lvl="1">
              <a:lnSpc>
                <a:spcPct val="85000"/>
              </a:lnSpc>
            </a:pPr>
            <a:r>
              <a:rPr lang="en-US" altLang="ar-EG" sz="2000" dirty="0" smtClean="0"/>
              <a:t>   updates.</a:t>
            </a:r>
          </a:p>
          <a:p>
            <a:pPr marL="457200" lvl="1" indent="0">
              <a:lnSpc>
                <a:spcPct val="85000"/>
              </a:lnSpc>
              <a:buNone/>
            </a:pPr>
            <a:endParaRPr lang="en-US" altLang="ar-EG" sz="2000" dirty="0" smtClean="0"/>
          </a:p>
          <a:p>
            <a:pPr lvl="1">
              <a:lnSpc>
                <a:spcPct val="85000"/>
              </a:lnSpc>
            </a:pPr>
            <a:endParaRPr lang="en-US" altLang="ar-EG" sz="2000" dirty="0" smtClean="0"/>
          </a:p>
          <a:p>
            <a:pPr marL="457200" lvl="1" indent="0">
              <a:lnSpc>
                <a:spcPct val="85000"/>
              </a:lnSpc>
              <a:buNone/>
            </a:pPr>
            <a:r>
              <a:rPr lang="en-US" altLang="ar-EG" dirty="0" smtClean="0"/>
              <a:t>	</a:t>
            </a:r>
            <a:endParaRPr lang="en-US" altLang="ar-EG" dirty="0"/>
          </a:p>
        </p:txBody>
      </p:sp>
      <p:sp>
        <p:nvSpPr>
          <p:cNvPr id="7" name="Rectangle 6"/>
          <p:cNvSpPr/>
          <p:nvPr/>
        </p:nvSpPr>
        <p:spPr>
          <a:xfrm>
            <a:off x="6980664" y="1858816"/>
            <a:ext cx="4373136" cy="35718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1">
              <a:lnSpc>
                <a:spcPct val="85000"/>
              </a:lnSpc>
            </a:pPr>
            <a:r>
              <a:rPr lang="en-US" altLang="ar-EG" sz="2400" b="1" dirty="0"/>
              <a:t>Link state</a:t>
            </a:r>
          </a:p>
          <a:p>
            <a:pPr lvl="1">
              <a:lnSpc>
                <a:spcPct val="85000"/>
              </a:lnSpc>
              <a:buFontTx/>
              <a:buChar char="–"/>
            </a:pPr>
            <a:r>
              <a:rPr lang="en-US" altLang="ar-EG" sz="2000" dirty="0"/>
              <a:t>	complete view of network </a:t>
            </a:r>
          </a:p>
          <a:p>
            <a:pPr lvl="1">
              <a:lnSpc>
                <a:spcPct val="85000"/>
              </a:lnSpc>
            </a:pPr>
            <a:r>
              <a:rPr lang="en-US" altLang="ar-EG" sz="2000" dirty="0"/>
              <a:t>	topology is created.</a:t>
            </a:r>
          </a:p>
          <a:p>
            <a:pPr lvl="1">
              <a:lnSpc>
                <a:spcPct val="85000"/>
              </a:lnSpc>
              <a:buFontTx/>
              <a:buChar char="–"/>
            </a:pPr>
            <a:r>
              <a:rPr lang="en-US" altLang="ar-EG" sz="2000" dirty="0"/>
              <a:t>	updates are not </a:t>
            </a:r>
          </a:p>
          <a:p>
            <a:pPr lvl="1">
              <a:lnSpc>
                <a:spcPct val="85000"/>
              </a:lnSpc>
            </a:pPr>
            <a:r>
              <a:rPr lang="en-US" altLang="ar-EG" sz="2000" dirty="0"/>
              <a:t>    periodic.</a:t>
            </a:r>
          </a:p>
        </p:txBody>
      </p:sp>
      <p:sp>
        <p:nvSpPr>
          <p:cNvPr id="9" name="Rectangle 8"/>
          <p:cNvSpPr/>
          <p:nvPr/>
        </p:nvSpPr>
        <p:spPr>
          <a:xfrm>
            <a:off x="6441688" y="2742265"/>
            <a:ext cx="5133279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lnSpc>
                <a:spcPct val="85000"/>
              </a:lnSpc>
              <a:buFont typeface="Wingdings" panose="05000000000000000000" pitchFamily="2" charset="2"/>
              <a:buChar char="v"/>
            </a:pPr>
            <a:r>
              <a:rPr lang="en-US" altLang="ar-EG" sz="2000" b="1" dirty="0"/>
              <a:t>Link state</a:t>
            </a:r>
          </a:p>
          <a:p>
            <a:pPr lvl="1">
              <a:lnSpc>
                <a:spcPct val="85000"/>
              </a:lnSpc>
              <a:buFontTx/>
              <a:buChar char="–"/>
            </a:pPr>
            <a:r>
              <a:rPr lang="en-US" altLang="ar-EG" sz="2000" dirty="0"/>
              <a:t>	complete view of network </a:t>
            </a:r>
          </a:p>
          <a:p>
            <a:pPr marL="800100" lvl="1" indent="-342900">
              <a:lnSpc>
                <a:spcPct val="85000"/>
              </a:lnSpc>
              <a:buFont typeface="Arial" panose="020B0604020202020204" pitchFamily="34" charset="0"/>
              <a:buChar char="•"/>
            </a:pPr>
            <a:r>
              <a:rPr lang="en-US" altLang="ar-EG" sz="2000" dirty="0"/>
              <a:t>	topology is created.</a:t>
            </a:r>
          </a:p>
          <a:p>
            <a:pPr lvl="1">
              <a:lnSpc>
                <a:spcPct val="85000"/>
              </a:lnSpc>
              <a:buFontTx/>
              <a:buChar char="–"/>
            </a:pPr>
            <a:r>
              <a:rPr lang="en-US" altLang="ar-EG" sz="2000" dirty="0"/>
              <a:t>	updates are not </a:t>
            </a:r>
          </a:p>
          <a:p>
            <a:pPr marL="800100" lvl="1" indent="-342900">
              <a:lnSpc>
                <a:spcPct val="85000"/>
              </a:lnSpc>
              <a:buFont typeface="Arial" panose="020B0604020202020204" pitchFamily="34" charset="0"/>
              <a:buChar char="•"/>
            </a:pPr>
            <a:r>
              <a:rPr lang="en-US" altLang="ar-EG" sz="2000" dirty="0"/>
              <a:t>   </a:t>
            </a:r>
            <a:r>
              <a:rPr lang="en-US" altLang="ar-EG" sz="2000" dirty="0" smtClean="0"/>
              <a:t>      </a:t>
            </a:r>
            <a:r>
              <a:rPr lang="en-US" altLang="ar-EG" sz="2000" dirty="0"/>
              <a:t>periodic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2659887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Dynamic </a:t>
            </a:r>
            <a:r>
              <a:rPr lang="en-US" sz="2800" b="1" dirty="0">
                <a:solidFill>
                  <a:srgbClr val="FFC000"/>
                </a:solidFill>
              </a:rPr>
              <a:t>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651740" y="1733794"/>
            <a:ext cx="11246611" cy="3275328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5000"/>
              </a:lnSpc>
            </a:pPr>
            <a:r>
              <a:rPr lang="en-US" altLang="ar-EG" b="1" dirty="0" smtClean="0">
                <a:solidFill>
                  <a:srgbClr val="FF9518"/>
                </a:solidFill>
              </a:rPr>
              <a:t>Points of difference between IGP protocols:</a:t>
            </a:r>
          </a:p>
          <a:p>
            <a:pPr marL="457200" indent="-457200">
              <a:lnSpc>
                <a:spcPct val="85000"/>
              </a:lnSpc>
              <a:buAutoNum type="arabicPeriod"/>
            </a:pPr>
            <a:r>
              <a:rPr lang="en-US" altLang="ar-EG" b="1" dirty="0" smtClean="0">
                <a:solidFill>
                  <a:srgbClr val="FF0000"/>
                </a:solidFill>
              </a:rPr>
              <a:t>IGP Category:</a:t>
            </a:r>
          </a:p>
          <a:p>
            <a:pPr marL="457200" indent="-457200">
              <a:lnSpc>
                <a:spcPct val="85000"/>
              </a:lnSpc>
              <a:buFont typeface="+mj-lt"/>
              <a:buAutoNum type="alphaUcPeriod"/>
            </a:pPr>
            <a:r>
              <a:rPr lang="en-US" altLang="ar-EG" b="1" dirty="0" smtClean="0"/>
              <a:t>1.Distance vector (RIP V 1, RIP V2 , IGRP)</a:t>
            </a:r>
          </a:p>
          <a:p>
            <a:pPr marL="457200" indent="-457200">
              <a:lnSpc>
                <a:spcPct val="85000"/>
              </a:lnSpc>
              <a:buFont typeface="+mj-lt"/>
              <a:buAutoNum type="alphaUcPeriod"/>
            </a:pPr>
            <a:r>
              <a:rPr lang="en-US" altLang="ar-EG" b="1" dirty="0" smtClean="0"/>
              <a:t>2. Link State (OSPF , IS-IS)</a:t>
            </a:r>
          </a:p>
          <a:p>
            <a:pPr marL="457200" indent="-457200">
              <a:lnSpc>
                <a:spcPct val="85000"/>
              </a:lnSpc>
              <a:buFont typeface="+mj-lt"/>
              <a:buAutoNum type="alphaUcPeriod"/>
            </a:pPr>
            <a:r>
              <a:rPr lang="en-US" altLang="ar-EG" b="1" dirty="0" smtClean="0"/>
              <a:t>3.Hybrid Balanced (EIGRP) </a:t>
            </a:r>
          </a:p>
          <a:p>
            <a:pPr marL="0" indent="0">
              <a:lnSpc>
                <a:spcPct val="85000"/>
              </a:lnSpc>
              <a:buNone/>
            </a:pPr>
            <a:endParaRPr lang="en-US" altLang="ar-EG" sz="2000" dirty="0" smtClean="0"/>
          </a:p>
          <a:p>
            <a:pPr lvl="1">
              <a:lnSpc>
                <a:spcPct val="85000"/>
              </a:lnSpc>
            </a:pPr>
            <a:endParaRPr lang="en-US" altLang="ar-EG" sz="2000" dirty="0" smtClean="0"/>
          </a:p>
          <a:p>
            <a:pPr marL="457200" lvl="1" indent="0">
              <a:lnSpc>
                <a:spcPct val="85000"/>
              </a:lnSpc>
              <a:buNone/>
            </a:pPr>
            <a:r>
              <a:rPr lang="en-US" altLang="ar-EG" dirty="0" smtClean="0"/>
              <a:t>	</a:t>
            </a: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1532955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Dynamic </a:t>
            </a:r>
            <a:r>
              <a:rPr lang="en-US" sz="2800" b="1" dirty="0">
                <a:solidFill>
                  <a:srgbClr val="FFC000"/>
                </a:solidFill>
              </a:rPr>
              <a:t>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763928" y="1229421"/>
            <a:ext cx="11246611" cy="356398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85000"/>
              </a:lnSpc>
              <a:buNone/>
            </a:pPr>
            <a:r>
              <a:rPr lang="en-US" altLang="ar-EG" sz="3600" b="1" dirty="0"/>
              <a:t>          </a:t>
            </a:r>
            <a:endParaRPr lang="en-US" altLang="ar-EG" sz="3600" b="1" dirty="0" smtClean="0"/>
          </a:p>
          <a:p>
            <a:pPr marL="457200" lvl="1" indent="0">
              <a:lnSpc>
                <a:spcPct val="85000"/>
              </a:lnSpc>
              <a:buNone/>
            </a:pPr>
            <a:r>
              <a:rPr lang="en-US" altLang="ar-EG" sz="3600" b="1" dirty="0" smtClean="0">
                <a:solidFill>
                  <a:srgbClr val="FF0000"/>
                </a:solidFill>
              </a:rPr>
              <a:t>2</a:t>
            </a:r>
            <a:r>
              <a:rPr lang="en-US" altLang="ar-EG" sz="3600" b="1" dirty="0">
                <a:solidFill>
                  <a:srgbClr val="FF0000"/>
                </a:solidFill>
              </a:rPr>
              <a:t>. Updated </a:t>
            </a:r>
            <a:r>
              <a:rPr lang="en-US" altLang="ar-EG" sz="3600" b="1" dirty="0" smtClean="0">
                <a:solidFill>
                  <a:srgbClr val="FF0000"/>
                </a:solidFill>
              </a:rPr>
              <a:t>Types :</a:t>
            </a:r>
          </a:p>
          <a:p>
            <a:pPr marL="457200" lvl="1" indent="0">
              <a:lnSpc>
                <a:spcPct val="85000"/>
              </a:lnSpc>
              <a:buNone/>
            </a:pPr>
            <a:r>
              <a:rPr lang="en-US" altLang="ar-EG" sz="2000" dirty="0" smtClean="0">
                <a:solidFill>
                  <a:srgbClr val="FF0000"/>
                </a:solidFill>
              </a:rPr>
              <a:t> </a:t>
            </a:r>
            <a:r>
              <a:rPr lang="en-US" altLang="ar-EG" dirty="0" smtClean="0"/>
              <a:t>Routing protocols send updates in two ways</a:t>
            </a:r>
          </a:p>
          <a:p>
            <a:pPr lvl="1">
              <a:lnSpc>
                <a:spcPct val="85000"/>
              </a:lnSpc>
            </a:pPr>
            <a:endParaRPr lang="en-US" altLang="ar-EG" sz="2000" dirty="0" smtClean="0"/>
          </a:p>
          <a:p>
            <a:pPr marL="457200" lvl="1" indent="0">
              <a:lnSpc>
                <a:spcPct val="85000"/>
              </a:lnSpc>
              <a:buNone/>
            </a:pPr>
            <a:r>
              <a:rPr lang="en-US" altLang="ar-EG" dirty="0" smtClean="0"/>
              <a:t>	</a:t>
            </a:r>
            <a:endParaRPr lang="en-US" altLang="ar-EG" dirty="0"/>
          </a:p>
        </p:txBody>
      </p:sp>
      <p:sp>
        <p:nvSpPr>
          <p:cNvPr id="9" name="Rectangle 8"/>
          <p:cNvSpPr/>
          <p:nvPr/>
        </p:nvSpPr>
        <p:spPr>
          <a:xfrm>
            <a:off x="972483" y="2885066"/>
            <a:ext cx="1046687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b="1" dirty="0" smtClean="0">
                <a:solidFill>
                  <a:srgbClr val="24A9E1"/>
                </a:solidFill>
              </a:rPr>
              <a:t>Full update</a:t>
            </a:r>
            <a:r>
              <a:rPr lang="en-US" sz="2400" b="1" dirty="0" smtClean="0"/>
              <a:t> </a:t>
            </a:r>
            <a:r>
              <a:rPr lang="en-US" sz="2400" dirty="0" smtClean="0"/>
              <a:t>:send </a:t>
            </a:r>
            <a:r>
              <a:rPr lang="en-US" sz="2400" dirty="0"/>
              <a:t>full routing table in regular intervals regardless of changes </a:t>
            </a:r>
          </a:p>
          <a:p>
            <a:pPr lvl="0"/>
            <a:r>
              <a:rPr lang="en-US" sz="2400" dirty="0"/>
              <a:t>Consuming  B.W and making delay in update exchange (distance vector</a:t>
            </a:r>
            <a:r>
              <a:rPr lang="en-US" sz="2400" dirty="0" smtClean="0"/>
              <a:t>)</a:t>
            </a:r>
          </a:p>
          <a:p>
            <a:pPr lvl="0"/>
            <a:endParaRPr lang="en-US" sz="2400" dirty="0" smtClean="0"/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24A9E1"/>
                </a:solidFill>
              </a:rPr>
              <a:t>Partial Update</a:t>
            </a:r>
            <a:r>
              <a:rPr lang="en-US" sz="2400" b="1" dirty="0"/>
              <a:t> </a:t>
            </a:r>
            <a:r>
              <a:rPr lang="en-US" sz="2400" dirty="0" smtClean="0"/>
              <a:t>:Send a part of routing table changed when the changes </a:t>
            </a:r>
            <a:r>
              <a:rPr lang="en-US" sz="2400" dirty="0" smtClean="0"/>
              <a:t>are </a:t>
            </a:r>
            <a:r>
              <a:rPr lang="en-US" sz="2400" dirty="0" smtClean="0"/>
              <a:t> </a:t>
            </a:r>
            <a:r>
              <a:rPr lang="en-US" sz="2400" dirty="0" smtClean="0"/>
              <a:t>occurred </a:t>
            </a:r>
          </a:p>
          <a:p>
            <a:pPr lvl="0"/>
            <a:r>
              <a:rPr lang="en-US" sz="2400" smtClean="0"/>
              <a:t>This </a:t>
            </a:r>
            <a:r>
              <a:rPr lang="en-US" sz="2400" smtClean="0"/>
              <a:t>maintains </a:t>
            </a:r>
            <a:r>
              <a:rPr lang="en-US" sz="2400" dirty="0" smtClean="0"/>
              <a:t>B.W </a:t>
            </a:r>
            <a:r>
              <a:rPr lang="en-US" sz="2400" smtClean="0"/>
              <a:t>and </a:t>
            </a:r>
            <a:r>
              <a:rPr lang="en-US" sz="2400" smtClean="0"/>
              <a:t>reduces </a:t>
            </a:r>
            <a:r>
              <a:rPr lang="en-US" sz="2400" dirty="0" smtClean="0"/>
              <a:t>delay (link state &amp; Hybrid Balanced)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605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Dynamic </a:t>
            </a:r>
            <a:r>
              <a:rPr lang="en-US" sz="2800" b="1" dirty="0">
                <a:solidFill>
                  <a:srgbClr val="FFC000"/>
                </a:solidFill>
              </a:rPr>
              <a:t>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472694" y="1746809"/>
            <a:ext cx="11246611" cy="356398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85000"/>
              </a:lnSpc>
              <a:buNone/>
            </a:pPr>
            <a:r>
              <a:rPr lang="en-US" altLang="ar-EG" sz="3600" b="1" dirty="0"/>
              <a:t> </a:t>
            </a:r>
            <a:r>
              <a:rPr lang="en-US" altLang="ar-EG" sz="3600" b="1" dirty="0" smtClean="0">
                <a:solidFill>
                  <a:srgbClr val="FF0000"/>
                </a:solidFill>
              </a:rPr>
              <a:t>3. </a:t>
            </a:r>
            <a:r>
              <a:rPr lang="en-US" altLang="ar-EG" sz="3600" b="1" dirty="0">
                <a:solidFill>
                  <a:srgbClr val="FF0000"/>
                </a:solidFill>
              </a:rPr>
              <a:t>C</a:t>
            </a:r>
            <a:r>
              <a:rPr lang="en-US" altLang="ar-EG" sz="3600" b="1" dirty="0" smtClean="0">
                <a:solidFill>
                  <a:srgbClr val="FF0000"/>
                </a:solidFill>
              </a:rPr>
              <a:t>onvergence Time </a:t>
            </a:r>
          </a:p>
          <a:p>
            <a:pPr lvl="1">
              <a:lnSpc>
                <a:spcPct val="85000"/>
              </a:lnSpc>
              <a:buFont typeface="Wingdings" panose="05000000000000000000" pitchFamily="2" charset="2"/>
              <a:buChar char="v"/>
            </a:pPr>
            <a:r>
              <a:rPr lang="en-US" altLang="ar-EG" sz="3600" b="1" dirty="0" smtClean="0"/>
              <a:t> </a:t>
            </a:r>
            <a:r>
              <a:rPr lang="en-US" altLang="ar-EG" sz="2800" dirty="0" smtClean="0"/>
              <a:t>is the time required by routing protocols to send updates in routing table  to the other routers</a:t>
            </a:r>
            <a:r>
              <a:rPr lang="en-US" altLang="ar-EG" dirty="0" smtClean="0"/>
              <a:t>.</a:t>
            </a:r>
          </a:p>
          <a:p>
            <a:pPr marL="457200" lvl="1" indent="0">
              <a:lnSpc>
                <a:spcPct val="85000"/>
              </a:lnSpc>
              <a:buNone/>
            </a:pPr>
            <a:endParaRPr lang="en-US" altLang="ar-EG" dirty="0" smtClean="0"/>
          </a:p>
          <a:p>
            <a:pPr lvl="1">
              <a:lnSpc>
                <a:spcPct val="85000"/>
              </a:lnSpc>
              <a:buFont typeface="Wingdings" panose="05000000000000000000" pitchFamily="2" charset="2"/>
              <a:buChar char="v"/>
            </a:pPr>
            <a:r>
              <a:rPr lang="en-US" altLang="ar-EG" sz="3200" dirty="0" smtClean="0"/>
              <a:t>Routing protocols used </a:t>
            </a:r>
            <a:r>
              <a:rPr lang="en-US" altLang="ar-EG" sz="3200" dirty="0" smtClean="0">
                <a:solidFill>
                  <a:srgbClr val="24A9E1"/>
                </a:solidFill>
              </a:rPr>
              <a:t>full updates </a:t>
            </a:r>
            <a:r>
              <a:rPr lang="en-US" altLang="ar-EG" sz="3200" dirty="0" smtClean="0"/>
              <a:t>have a slow time while </a:t>
            </a:r>
            <a:r>
              <a:rPr lang="en-US" altLang="ar-EG" sz="3200" dirty="0"/>
              <a:t>Routing protocols used </a:t>
            </a:r>
            <a:r>
              <a:rPr lang="en-US" altLang="ar-EG" sz="3200" dirty="0" smtClean="0">
                <a:solidFill>
                  <a:srgbClr val="24A9E1"/>
                </a:solidFill>
              </a:rPr>
              <a:t>partial updates </a:t>
            </a:r>
            <a:r>
              <a:rPr lang="en-US" altLang="ar-EG" sz="3200" dirty="0" smtClean="0"/>
              <a:t>have faster time   </a:t>
            </a:r>
          </a:p>
          <a:p>
            <a:pPr lvl="1">
              <a:lnSpc>
                <a:spcPct val="85000"/>
              </a:lnSpc>
            </a:pPr>
            <a:endParaRPr lang="en-US" altLang="ar-EG" sz="2000" dirty="0" smtClean="0"/>
          </a:p>
          <a:p>
            <a:pPr marL="457200" lvl="1" indent="0">
              <a:lnSpc>
                <a:spcPct val="85000"/>
              </a:lnSpc>
              <a:buNone/>
            </a:pPr>
            <a:r>
              <a:rPr lang="en-US" altLang="ar-EG" dirty="0" smtClean="0"/>
              <a:t>	</a:t>
            </a: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330160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Dynamic </a:t>
            </a:r>
            <a:r>
              <a:rPr lang="en-US" sz="2800" b="1" dirty="0">
                <a:solidFill>
                  <a:srgbClr val="FFC000"/>
                </a:solidFill>
              </a:rPr>
              <a:t>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968814" y="1687191"/>
            <a:ext cx="10601152" cy="33857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ar-EG" b="1" dirty="0" smtClean="0">
                <a:solidFill>
                  <a:srgbClr val="FF0000"/>
                </a:solidFill>
              </a:rPr>
              <a:t>4.Metric</a:t>
            </a:r>
            <a:r>
              <a:rPr lang="en-US" altLang="ar-EG" dirty="0" smtClean="0">
                <a:solidFill>
                  <a:srgbClr val="FF0000"/>
                </a:solidFill>
              </a:rPr>
              <a:t> </a:t>
            </a:r>
          </a:p>
          <a:p>
            <a:pPr lvl="1"/>
            <a:r>
              <a:rPr lang="en-US" altLang="ar-EG" sz="2200" dirty="0" smtClean="0"/>
              <a:t>A value used by a routing protocol to determine which routes are better than others.</a:t>
            </a:r>
            <a:endParaRPr lang="en-US" altLang="ar-EG" sz="2200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145035" y="2392812"/>
            <a:ext cx="9261095" cy="33893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sz="2400" b="1" dirty="0" smtClean="0"/>
              <a:t>Metrics used in IP routing protocols</a:t>
            </a:r>
          </a:p>
          <a:p>
            <a:pPr lvl="1"/>
            <a:r>
              <a:rPr lang="en-US" altLang="ar-EG" dirty="0" smtClean="0"/>
              <a:t>-Bandwidth</a:t>
            </a:r>
          </a:p>
          <a:p>
            <a:pPr lvl="1"/>
            <a:r>
              <a:rPr lang="en-US" altLang="ar-EG" dirty="0" smtClean="0"/>
              <a:t>-Cost</a:t>
            </a:r>
          </a:p>
          <a:p>
            <a:pPr lvl="1"/>
            <a:r>
              <a:rPr lang="en-US" altLang="ar-EG" dirty="0" smtClean="0"/>
              <a:t>-Delay</a:t>
            </a:r>
          </a:p>
          <a:p>
            <a:pPr lvl="1"/>
            <a:r>
              <a:rPr lang="en-US" altLang="ar-EG" dirty="0" smtClean="0"/>
              <a:t>-Hop count</a:t>
            </a:r>
          </a:p>
          <a:p>
            <a:pPr lvl="1"/>
            <a:r>
              <a:rPr lang="en-US" altLang="ar-EG" dirty="0" smtClean="0"/>
              <a:t>-Load</a:t>
            </a:r>
          </a:p>
          <a:p>
            <a:pPr lvl="1"/>
            <a:r>
              <a:rPr lang="en-US" altLang="ar-EG" dirty="0" smtClean="0"/>
              <a:t>-Reliability </a:t>
            </a:r>
          </a:p>
          <a:p>
            <a:pPr lvl="1"/>
            <a:r>
              <a:rPr lang="en-US" altLang="ar-EG" b="1" dirty="0" smtClean="0">
                <a:solidFill>
                  <a:srgbClr val="24A9E1"/>
                </a:solidFill>
              </a:rPr>
              <a:t>Best Route  = Lowest Metric</a:t>
            </a:r>
            <a:endParaRPr lang="en-US" altLang="ar-EG" b="1" dirty="0">
              <a:solidFill>
                <a:srgbClr val="24A9E1"/>
              </a:solidFill>
            </a:endParaRPr>
          </a:p>
        </p:txBody>
      </p:sp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112" y="2792227"/>
            <a:ext cx="4331929" cy="2989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2615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Dynamic </a:t>
            </a:r>
            <a:r>
              <a:rPr lang="en-US" sz="2800" b="1" dirty="0">
                <a:solidFill>
                  <a:srgbClr val="FFC000"/>
                </a:solidFill>
              </a:rPr>
              <a:t>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801068" y="1955998"/>
            <a:ext cx="10601152" cy="33857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ar-EG" b="1" dirty="0" smtClean="0">
                <a:solidFill>
                  <a:srgbClr val="FF0000"/>
                </a:solidFill>
              </a:rPr>
              <a:t>    5.Industry Standard or Vendor Specific </a:t>
            </a:r>
            <a:endParaRPr lang="en-US" altLang="ar-EG" dirty="0" smtClean="0">
              <a:solidFill>
                <a:srgbClr val="FF0000"/>
              </a:solidFill>
            </a:endParaRPr>
          </a:p>
          <a:p>
            <a:pPr lvl="1"/>
            <a:r>
              <a:rPr lang="en-US" altLang="ar-EG" sz="2200" dirty="0" smtClean="0"/>
              <a:t>IGRP &amp; EIGRP are vendor specific (worked only in cisco devices)</a:t>
            </a:r>
          </a:p>
          <a:p>
            <a:pPr lvl="1"/>
            <a:r>
              <a:rPr lang="en-US" altLang="ar-EG" sz="2200" dirty="0" smtClean="0"/>
              <a:t>(RIP V1, RIP V2 , OSPF ) are industry standard protocols</a:t>
            </a:r>
          </a:p>
          <a:p>
            <a:pPr marL="457200" lvl="1" indent="0">
              <a:buNone/>
            </a:pPr>
            <a:endParaRPr lang="en-US" altLang="ar-EG" sz="2200" dirty="0" smtClean="0"/>
          </a:p>
          <a:p>
            <a:pPr marL="457200" lvl="1" indent="0">
              <a:buNone/>
            </a:pPr>
            <a:r>
              <a:rPr lang="en-US" altLang="ar-EG" sz="2800" b="1" dirty="0">
                <a:solidFill>
                  <a:srgbClr val="FF0000"/>
                </a:solidFill>
              </a:rPr>
              <a:t>6</a:t>
            </a:r>
            <a:r>
              <a:rPr lang="en-US" altLang="ar-EG" sz="2800" b="1" dirty="0" smtClean="0">
                <a:solidFill>
                  <a:srgbClr val="FF0000"/>
                </a:solidFill>
              </a:rPr>
              <a:t>.Classless or Classful Protocols </a:t>
            </a:r>
          </a:p>
          <a:p>
            <a:pPr lvl="1"/>
            <a:r>
              <a:rPr lang="en-US" altLang="ar-EG" sz="2200" dirty="0"/>
              <a:t>Classful Protocols :Send updates without </a:t>
            </a:r>
            <a:r>
              <a:rPr lang="en-US" altLang="ar-EG" sz="2200" dirty="0" smtClean="0"/>
              <a:t>subnet mask</a:t>
            </a:r>
            <a:endParaRPr lang="en-US" altLang="ar-EG" sz="2200" dirty="0"/>
          </a:p>
          <a:p>
            <a:pPr lvl="1"/>
            <a:r>
              <a:rPr lang="en-US" altLang="ar-EG" sz="2200" dirty="0"/>
              <a:t>Classless Protocols Send updates with </a:t>
            </a:r>
            <a:r>
              <a:rPr lang="en-US" altLang="ar-EG" sz="2200" dirty="0" smtClean="0"/>
              <a:t>subnet mask</a:t>
            </a:r>
            <a:endParaRPr lang="en-US" altLang="ar-EG" sz="2200" dirty="0"/>
          </a:p>
          <a:p>
            <a:pPr marL="457200" lvl="1" indent="0">
              <a:buNone/>
            </a:pPr>
            <a:endParaRPr lang="en-US" altLang="ar-EG" sz="2800" b="1" dirty="0">
              <a:solidFill>
                <a:srgbClr val="FF0000"/>
              </a:solidFill>
            </a:endParaRPr>
          </a:p>
          <a:p>
            <a:pPr lvl="1"/>
            <a:endParaRPr lang="en-US" altLang="ar-EG" sz="2200" dirty="0"/>
          </a:p>
        </p:txBody>
      </p:sp>
    </p:spTree>
    <p:extLst>
      <p:ext uri="{BB962C8B-B14F-4D97-AF65-F5344CB8AC3E}">
        <p14:creationId xmlns:p14="http://schemas.microsoft.com/office/powerpoint/2010/main" val="445771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Dynamic </a:t>
            </a:r>
            <a:r>
              <a:rPr lang="en-US" sz="2800" b="1" dirty="0">
                <a:solidFill>
                  <a:srgbClr val="FFC000"/>
                </a:solidFill>
              </a:rPr>
              <a:t>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801068" y="1776595"/>
            <a:ext cx="10601152" cy="33857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ar-EG" b="1" dirty="0" smtClean="0">
                <a:solidFill>
                  <a:srgbClr val="FF0000"/>
                </a:solidFill>
              </a:rPr>
              <a:t>    7.Multicast or Broadcast update </a:t>
            </a:r>
            <a:endParaRPr lang="en-US" altLang="ar-EG" dirty="0" smtClean="0">
              <a:solidFill>
                <a:srgbClr val="FF0000"/>
              </a:solidFill>
            </a:endParaRPr>
          </a:p>
          <a:p>
            <a:pPr marL="457200" lvl="1" indent="0">
              <a:buNone/>
            </a:pPr>
            <a:endParaRPr lang="en-US" altLang="ar-EG" sz="2800" b="1" dirty="0">
              <a:solidFill>
                <a:srgbClr val="FF0000"/>
              </a:solidFill>
            </a:endParaRPr>
          </a:p>
          <a:p>
            <a:pPr lvl="1"/>
            <a:endParaRPr lang="en-US" altLang="ar-EG" sz="22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5442066"/>
              </p:ext>
            </p:extLst>
          </p:nvPr>
        </p:nvGraphicFramePr>
        <p:xfrm>
          <a:off x="1262952" y="2477635"/>
          <a:ext cx="8837973" cy="281898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45991"/>
                <a:gridCol w="2945991"/>
                <a:gridCol w="2945991"/>
              </a:tblGrid>
              <a:tr h="443107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Type</a:t>
                      </a:r>
                      <a:r>
                        <a:rPr lang="en-US" baseline="0" dirty="0" smtClean="0"/>
                        <a:t> </a:t>
                      </a:r>
                      <a:endParaRPr lang="ar-E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Destinatio</a:t>
                      </a:r>
                      <a:r>
                        <a:rPr lang="en-US" baseline="0" dirty="0" smtClean="0"/>
                        <a:t>n IP </a:t>
                      </a:r>
                      <a:endParaRPr lang="ar-E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Routing</a:t>
                      </a:r>
                      <a:r>
                        <a:rPr lang="en-US" baseline="0" dirty="0" smtClean="0"/>
                        <a:t> Protocols </a:t>
                      </a:r>
                      <a:endParaRPr lang="ar-EG" dirty="0"/>
                    </a:p>
                  </a:txBody>
                  <a:tcPr/>
                </a:tc>
              </a:tr>
              <a:tr h="475176">
                <a:tc>
                  <a:txBody>
                    <a:bodyPr/>
                    <a:lstStyle/>
                    <a:p>
                      <a:pPr rtl="1"/>
                      <a:r>
                        <a:rPr lang="en-US" b="1" dirty="0" smtClean="0"/>
                        <a:t>broadcast</a:t>
                      </a:r>
                      <a:endParaRPr lang="ar-EG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b="1" dirty="0" smtClean="0"/>
                        <a:t>255.255.255.255</a:t>
                      </a:r>
                      <a:endParaRPr lang="ar-EG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b="1" dirty="0" smtClean="0"/>
                        <a:t>RIP V1</a:t>
                      </a:r>
                      <a:endParaRPr lang="ar-EG" b="1" dirty="0"/>
                    </a:p>
                  </a:txBody>
                  <a:tcPr/>
                </a:tc>
              </a:tr>
              <a:tr h="475176">
                <a:tc>
                  <a:txBody>
                    <a:bodyPr/>
                    <a:lstStyle/>
                    <a:p>
                      <a:pPr rtl="1"/>
                      <a:r>
                        <a:rPr lang="en-US" b="1" dirty="0" smtClean="0"/>
                        <a:t>broadcast</a:t>
                      </a:r>
                      <a:endParaRPr lang="ar-EG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b="1" dirty="0" smtClean="0"/>
                        <a:t>255.255.255.255</a:t>
                      </a:r>
                      <a:endParaRPr lang="ar-EG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b="1" dirty="0" smtClean="0"/>
                        <a:t>IGRP</a:t>
                      </a:r>
                      <a:endParaRPr lang="ar-EG" b="1" dirty="0"/>
                    </a:p>
                  </a:txBody>
                  <a:tcPr/>
                </a:tc>
              </a:tr>
              <a:tr h="475176">
                <a:tc>
                  <a:txBody>
                    <a:bodyPr/>
                    <a:lstStyle/>
                    <a:p>
                      <a:pPr rtl="1"/>
                      <a:r>
                        <a:rPr lang="en-US" b="1" dirty="0" smtClean="0">
                          <a:solidFill>
                            <a:srgbClr val="0070C0"/>
                          </a:solidFill>
                        </a:rPr>
                        <a:t>Multicast </a:t>
                      </a:r>
                      <a:endParaRPr lang="ar-EG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b="1" dirty="0" smtClean="0">
                          <a:solidFill>
                            <a:srgbClr val="0070C0"/>
                          </a:solidFill>
                        </a:rPr>
                        <a:t>224.0.0.10</a:t>
                      </a:r>
                      <a:endParaRPr lang="ar-EG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b="1" dirty="0" smtClean="0">
                          <a:solidFill>
                            <a:srgbClr val="FF9518"/>
                          </a:solidFill>
                        </a:rPr>
                        <a:t>EIGRP </a:t>
                      </a:r>
                      <a:endParaRPr lang="ar-EG" b="1" dirty="0">
                        <a:solidFill>
                          <a:srgbClr val="FF9518"/>
                        </a:solidFill>
                      </a:endParaRPr>
                    </a:p>
                  </a:txBody>
                  <a:tcPr/>
                </a:tc>
              </a:tr>
              <a:tr h="475176">
                <a:tc>
                  <a:txBody>
                    <a:bodyPr/>
                    <a:lstStyle/>
                    <a:p>
                      <a:pPr rtl="1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Multicast</a:t>
                      </a:r>
                      <a:endParaRPr lang="ar-EG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224.0.0.5 &amp;</a:t>
                      </a:r>
                      <a:r>
                        <a:rPr lang="en-US" b="1" baseline="0" dirty="0" smtClean="0">
                          <a:solidFill>
                            <a:srgbClr val="FF0000"/>
                          </a:solidFill>
                        </a:rPr>
                        <a:t> 224.0.0.6</a:t>
                      </a:r>
                      <a:endParaRPr lang="ar-EG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b="1" dirty="0" smtClean="0">
                          <a:solidFill>
                            <a:srgbClr val="FF9518"/>
                          </a:solidFill>
                        </a:rPr>
                        <a:t>OSPF</a:t>
                      </a:r>
                      <a:endParaRPr lang="ar-EG" b="1" dirty="0">
                        <a:solidFill>
                          <a:srgbClr val="FF9518"/>
                        </a:solidFill>
                      </a:endParaRPr>
                    </a:p>
                  </a:txBody>
                  <a:tcPr/>
                </a:tc>
              </a:tr>
              <a:tr h="475176">
                <a:tc>
                  <a:txBody>
                    <a:bodyPr/>
                    <a:lstStyle/>
                    <a:p>
                      <a:pPr rtl="1"/>
                      <a:r>
                        <a:rPr lang="en-US" b="1" dirty="0" smtClean="0">
                          <a:solidFill>
                            <a:srgbClr val="0070C0"/>
                          </a:solidFill>
                        </a:rPr>
                        <a:t>Multicast</a:t>
                      </a:r>
                      <a:endParaRPr lang="ar-EG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b="1" dirty="0" smtClean="0">
                          <a:solidFill>
                            <a:srgbClr val="0070C0"/>
                          </a:solidFill>
                        </a:rPr>
                        <a:t>224.0.0.9</a:t>
                      </a:r>
                      <a:endParaRPr lang="ar-EG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b="1" dirty="0" smtClean="0">
                          <a:solidFill>
                            <a:srgbClr val="FF9518"/>
                          </a:solidFill>
                        </a:rPr>
                        <a:t>RIP  V2</a:t>
                      </a:r>
                      <a:endParaRPr lang="ar-EG" b="1" dirty="0">
                        <a:solidFill>
                          <a:srgbClr val="FF9518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6273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4853</TotalTime>
  <Words>637</Words>
  <Application>Microsoft Office PowerPoint</Application>
  <PresentationFormat>Widescreen</PresentationFormat>
  <Paragraphs>193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Tajawal</vt:lpstr>
      <vt:lpstr>Tajawal Medium</vt:lpstr>
      <vt:lpstr>Times New Roman</vt:lpstr>
      <vt:lpstr>Wingdings</vt:lpstr>
      <vt:lpstr>Office Theme</vt:lpstr>
      <vt:lpstr>PowerPoint Presentation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BLUE</cp:lastModifiedBy>
  <cp:revision>198</cp:revision>
  <dcterms:created xsi:type="dcterms:W3CDTF">2021-08-03T13:03:26Z</dcterms:created>
  <dcterms:modified xsi:type="dcterms:W3CDTF">2022-05-01T00:34:00Z</dcterms:modified>
</cp:coreProperties>
</file>